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99" r:id="rId3"/>
    <p:sldId id="300" r:id="rId4"/>
    <p:sldId id="301" r:id="rId5"/>
    <p:sldId id="302" r:id="rId6"/>
    <p:sldId id="303" r:id="rId7"/>
    <p:sldId id="306" r:id="rId8"/>
    <p:sldId id="307" r:id="rId9"/>
    <p:sldId id="308" r:id="rId10"/>
    <p:sldId id="309" r:id="rId11"/>
    <p:sldId id="310" r:id="rId12"/>
    <p:sldId id="356" r:id="rId13"/>
    <p:sldId id="263" r:id="rId14"/>
    <p:sldId id="275" r:id="rId15"/>
    <p:sldId id="291" r:id="rId16"/>
    <p:sldId id="272" r:id="rId17"/>
    <p:sldId id="268" r:id="rId18"/>
    <p:sldId id="287" r:id="rId19"/>
    <p:sldId id="270" r:id="rId20"/>
    <p:sldId id="3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CE8"/>
    <a:srgbClr val="164661"/>
    <a:srgbClr val="03649F"/>
    <a:srgbClr val="FCCD76"/>
    <a:srgbClr val="477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9"/>
    <p:restoredTop sz="94820" autoAdjust="0"/>
  </p:normalViewPr>
  <p:slideViewPr>
    <p:cSldViewPr snapToGrid="0" snapToObjects="1">
      <p:cViewPr varScale="1">
        <p:scale>
          <a:sx n="77" d="100"/>
          <a:sy n="77" d="100"/>
        </p:scale>
        <p:origin x="64" y="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D9F858-A93D-4293-88CE-BBDB7465E364}" type="doc">
      <dgm:prSet loTypeId="urn:microsoft.com/office/officeart/2005/8/layout/hChevron3" loCatId="process" qsTypeId="urn:microsoft.com/office/officeart/2005/8/quickstyle/3d4" qsCatId="3D" csTypeId="urn:microsoft.com/office/officeart/2005/8/colors/accent5_4" csCatId="accent5" phldr="1"/>
      <dgm:spPr/>
    </dgm:pt>
    <dgm:pt modelId="{41DAAA78-240F-4F53-A061-E29792540FFE}">
      <dgm:prSet phldrT="[Text]"/>
      <dgm:spPr/>
      <dgm:t>
        <a:bodyPr/>
        <a:lstStyle/>
        <a:p>
          <a:r>
            <a:rPr lang="en-GB" dirty="0"/>
            <a:t>Year 1</a:t>
          </a:r>
        </a:p>
      </dgm:t>
    </dgm:pt>
    <dgm:pt modelId="{8EADFD50-76AC-41C7-BC2C-2EE95A846752}" type="parTrans" cxnId="{600D1EE7-B8FB-4194-857E-DE35DBDF126D}">
      <dgm:prSet/>
      <dgm:spPr/>
      <dgm:t>
        <a:bodyPr/>
        <a:lstStyle/>
        <a:p>
          <a:endParaRPr lang="en-GB"/>
        </a:p>
      </dgm:t>
    </dgm:pt>
    <dgm:pt modelId="{63753213-098C-4643-9A7A-C651721FE787}" type="sibTrans" cxnId="{600D1EE7-B8FB-4194-857E-DE35DBDF126D}">
      <dgm:prSet/>
      <dgm:spPr/>
      <dgm:t>
        <a:bodyPr/>
        <a:lstStyle/>
        <a:p>
          <a:endParaRPr lang="en-GB"/>
        </a:p>
      </dgm:t>
    </dgm:pt>
    <dgm:pt modelId="{B31166E6-7FA6-4215-AEAF-3B90E7D99C76}">
      <dgm:prSet phldrT="[Text]"/>
      <dgm:spPr/>
      <dgm:t>
        <a:bodyPr/>
        <a:lstStyle/>
        <a:p>
          <a:r>
            <a:rPr lang="en-GB" dirty="0"/>
            <a:t>Year 2</a:t>
          </a:r>
        </a:p>
      </dgm:t>
    </dgm:pt>
    <dgm:pt modelId="{30EC64A3-C347-4ECC-8C9F-1B6CBEBB10DE}" type="parTrans" cxnId="{7C366CFB-E571-4435-9B5E-4C181F33DF8A}">
      <dgm:prSet/>
      <dgm:spPr/>
      <dgm:t>
        <a:bodyPr/>
        <a:lstStyle/>
        <a:p>
          <a:endParaRPr lang="en-GB"/>
        </a:p>
      </dgm:t>
    </dgm:pt>
    <dgm:pt modelId="{B984229C-5995-4F6B-AF61-B53B65A9EE69}" type="sibTrans" cxnId="{7C366CFB-E571-4435-9B5E-4C181F33DF8A}">
      <dgm:prSet/>
      <dgm:spPr/>
      <dgm:t>
        <a:bodyPr/>
        <a:lstStyle/>
        <a:p>
          <a:endParaRPr lang="en-GB"/>
        </a:p>
      </dgm:t>
    </dgm:pt>
    <dgm:pt modelId="{F66D02C3-D21B-4BB4-A8DF-7BC4893D483A}">
      <dgm:prSet phldrT="[Text]"/>
      <dgm:spPr/>
      <dgm:t>
        <a:bodyPr/>
        <a:lstStyle/>
        <a:p>
          <a:r>
            <a:rPr lang="en-GB" dirty="0"/>
            <a:t>Year 3</a:t>
          </a:r>
        </a:p>
      </dgm:t>
    </dgm:pt>
    <dgm:pt modelId="{29A4AFA2-6F90-4630-BD7D-A3F76348CF26}" type="parTrans" cxnId="{69A0037E-4E75-4AC1-A61E-588025E3D95E}">
      <dgm:prSet/>
      <dgm:spPr/>
      <dgm:t>
        <a:bodyPr/>
        <a:lstStyle/>
        <a:p>
          <a:endParaRPr lang="en-GB"/>
        </a:p>
      </dgm:t>
    </dgm:pt>
    <dgm:pt modelId="{225A92D1-2D47-4A77-9C04-135CCF30E7EB}" type="sibTrans" cxnId="{69A0037E-4E75-4AC1-A61E-588025E3D95E}">
      <dgm:prSet/>
      <dgm:spPr/>
      <dgm:t>
        <a:bodyPr/>
        <a:lstStyle/>
        <a:p>
          <a:endParaRPr lang="en-GB"/>
        </a:p>
      </dgm:t>
    </dgm:pt>
    <dgm:pt modelId="{FFE2E487-C428-4A9E-B121-28693DA18AD7}">
      <dgm:prSet phldrT="[Text]"/>
      <dgm:spPr/>
      <dgm:t>
        <a:bodyPr/>
        <a:lstStyle/>
        <a:p>
          <a:r>
            <a:rPr lang="en-GB" dirty="0"/>
            <a:t>Year 4</a:t>
          </a:r>
        </a:p>
      </dgm:t>
    </dgm:pt>
    <dgm:pt modelId="{06989F36-12C4-4591-85D6-86BF4ECCD2ED}" type="parTrans" cxnId="{1920A910-2165-4609-AB33-DD07F2E2770D}">
      <dgm:prSet/>
      <dgm:spPr/>
      <dgm:t>
        <a:bodyPr/>
        <a:lstStyle/>
        <a:p>
          <a:endParaRPr lang="en-GB"/>
        </a:p>
      </dgm:t>
    </dgm:pt>
    <dgm:pt modelId="{28472CCD-B357-4860-9966-B25354FD11DD}" type="sibTrans" cxnId="{1920A910-2165-4609-AB33-DD07F2E2770D}">
      <dgm:prSet/>
      <dgm:spPr/>
      <dgm:t>
        <a:bodyPr/>
        <a:lstStyle/>
        <a:p>
          <a:endParaRPr lang="en-GB"/>
        </a:p>
      </dgm:t>
    </dgm:pt>
    <dgm:pt modelId="{917EE8F0-E16D-4E8D-81D6-2A02F79484F1}" type="pres">
      <dgm:prSet presAssocID="{73D9F858-A93D-4293-88CE-BBDB7465E364}" presName="Name0" presStyleCnt="0">
        <dgm:presLayoutVars>
          <dgm:dir/>
          <dgm:resizeHandles val="exact"/>
        </dgm:presLayoutVars>
      </dgm:prSet>
      <dgm:spPr/>
    </dgm:pt>
    <dgm:pt modelId="{2A0BF1EA-8A91-41F2-A72B-8FE16F3AE1FC}" type="pres">
      <dgm:prSet presAssocID="{41DAAA78-240F-4F53-A061-E29792540FFE}" presName="parTxOnly" presStyleLbl="node1" presStyleIdx="0" presStyleCnt="4" custScaleY="66131" custLinFactY="-26678" custLinFactNeighborX="-498" custLinFactNeighborY="-100000">
        <dgm:presLayoutVars>
          <dgm:bulletEnabled val="1"/>
        </dgm:presLayoutVars>
      </dgm:prSet>
      <dgm:spPr/>
    </dgm:pt>
    <dgm:pt modelId="{E6D01B38-4430-4F9D-8255-0353C2C4899C}" type="pres">
      <dgm:prSet presAssocID="{63753213-098C-4643-9A7A-C651721FE787}" presName="parSpace" presStyleCnt="0"/>
      <dgm:spPr/>
    </dgm:pt>
    <dgm:pt modelId="{1B55F7AB-A300-4CA0-B3CD-73D1F5B61A8B}" type="pres">
      <dgm:prSet presAssocID="{B31166E6-7FA6-4215-AEAF-3B90E7D99C76}" presName="parTxOnly" presStyleLbl="node1" presStyleIdx="1" presStyleCnt="4" custScaleY="66131" custLinFactY="-26678" custLinFactNeighborX="-498" custLinFactNeighborY="-100000">
        <dgm:presLayoutVars>
          <dgm:bulletEnabled val="1"/>
        </dgm:presLayoutVars>
      </dgm:prSet>
      <dgm:spPr/>
    </dgm:pt>
    <dgm:pt modelId="{6E05940B-F78F-421E-9297-6B422B1BF74B}" type="pres">
      <dgm:prSet presAssocID="{B984229C-5995-4F6B-AF61-B53B65A9EE69}" presName="parSpace" presStyleCnt="0"/>
      <dgm:spPr/>
    </dgm:pt>
    <dgm:pt modelId="{10171295-9C89-45A3-A994-C251F1D8010A}" type="pres">
      <dgm:prSet presAssocID="{F66D02C3-D21B-4BB4-A8DF-7BC4893D483A}" presName="parTxOnly" presStyleLbl="node1" presStyleIdx="2" presStyleCnt="4" custScaleY="66131" custLinFactY="-26678" custLinFactNeighborX="-498" custLinFactNeighborY="-100000">
        <dgm:presLayoutVars>
          <dgm:bulletEnabled val="1"/>
        </dgm:presLayoutVars>
      </dgm:prSet>
      <dgm:spPr/>
    </dgm:pt>
    <dgm:pt modelId="{6A5F385C-6903-4F34-8267-EE882F4F8EBB}" type="pres">
      <dgm:prSet presAssocID="{225A92D1-2D47-4A77-9C04-135CCF30E7EB}" presName="parSpace" presStyleCnt="0"/>
      <dgm:spPr/>
    </dgm:pt>
    <dgm:pt modelId="{80F6B479-8B64-4715-B826-79DFA958701F}" type="pres">
      <dgm:prSet presAssocID="{FFE2E487-C428-4A9E-B121-28693DA18AD7}" presName="parTxOnly" presStyleLbl="node1" presStyleIdx="3" presStyleCnt="4" custScaleY="66131" custLinFactY="-26678" custLinFactNeighborX="498" custLinFactNeighborY="-100000">
        <dgm:presLayoutVars>
          <dgm:bulletEnabled val="1"/>
        </dgm:presLayoutVars>
      </dgm:prSet>
      <dgm:spPr/>
    </dgm:pt>
  </dgm:ptLst>
  <dgm:cxnLst>
    <dgm:cxn modelId="{1920A910-2165-4609-AB33-DD07F2E2770D}" srcId="{73D9F858-A93D-4293-88CE-BBDB7465E364}" destId="{FFE2E487-C428-4A9E-B121-28693DA18AD7}" srcOrd="3" destOrd="0" parTransId="{06989F36-12C4-4591-85D6-86BF4ECCD2ED}" sibTransId="{28472CCD-B357-4860-9966-B25354FD11DD}"/>
    <dgm:cxn modelId="{D4A8BB4E-257C-4943-8BF5-57852AF4CC3E}" type="presOf" srcId="{F66D02C3-D21B-4BB4-A8DF-7BC4893D483A}" destId="{10171295-9C89-45A3-A994-C251F1D8010A}" srcOrd="0" destOrd="0" presId="urn:microsoft.com/office/officeart/2005/8/layout/hChevron3"/>
    <dgm:cxn modelId="{69A0037E-4E75-4AC1-A61E-588025E3D95E}" srcId="{73D9F858-A93D-4293-88CE-BBDB7465E364}" destId="{F66D02C3-D21B-4BB4-A8DF-7BC4893D483A}" srcOrd="2" destOrd="0" parTransId="{29A4AFA2-6F90-4630-BD7D-A3F76348CF26}" sibTransId="{225A92D1-2D47-4A77-9C04-135CCF30E7EB}"/>
    <dgm:cxn modelId="{DB72CBAD-1374-4BF0-B022-6D63760460B9}" type="presOf" srcId="{B31166E6-7FA6-4215-AEAF-3B90E7D99C76}" destId="{1B55F7AB-A300-4CA0-B3CD-73D1F5B61A8B}" srcOrd="0" destOrd="0" presId="urn:microsoft.com/office/officeart/2005/8/layout/hChevron3"/>
    <dgm:cxn modelId="{CF71CEC2-A7B1-4AE6-BFEB-92C95AC923FB}" type="presOf" srcId="{41DAAA78-240F-4F53-A061-E29792540FFE}" destId="{2A0BF1EA-8A91-41F2-A72B-8FE16F3AE1FC}" srcOrd="0" destOrd="0" presId="urn:microsoft.com/office/officeart/2005/8/layout/hChevron3"/>
    <dgm:cxn modelId="{94E6E7DA-FED6-4792-A700-7838DBDA4737}" type="presOf" srcId="{73D9F858-A93D-4293-88CE-BBDB7465E364}" destId="{917EE8F0-E16D-4E8D-81D6-2A02F79484F1}" srcOrd="0" destOrd="0" presId="urn:microsoft.com/office/officeart/2005/8/layout/hChevron3"/>
    <dgm:cxn modelId="{600D1EE7-B8FB-4194-857E-DE35DBDF126D}" srcId="{73D9F858-A93D-4293-88CE-BBDB7465E364}" destId="{41DAAA78-240F-4F53-A061-E29792540FFE}" srcOrd="0" destOrd="0" parTransId="{8EADFD50-76AC-41C7-BC2C-2EE95A846752}" sibTransId="{63753213-098C-4643-9A7A-C651721FE787}"/>
    <dgm:cxn modelId="{A324C6EE-2DB8-478C-A216-4E4A122930AA}" type="presOf" srcId="{FFE2E487-C428-4A9E-B121-28693DA18AD7}" destId="{80F6B479-8B64-4715-B826-79DFA958701F}" srcOrd="0" destOrd="0" presId="urn:microsoft.com/office/officeart/2005/8/layout/hChevron3"/>
    <dgm:cxn modelId="{7C366CFB-E571-4435-9B5E-4C181F33DF8A}" srcId="{73D9F858-A93D-4293-88CE-BBDB7465E364}" destId="{B31166E6-7FA6-4215-AEAF-3B90E7D99C76}" srcOrd="1" destOrd="0" parTransId="{30EC64A3-C347-4ECC-8C9F-1B6CBEBB10DE}" sibTransId="{B984229C-5995-4F6B-AF61-B53B65A9EE69}"/>
    <dgm:cxn modelId="{11AC4807-22BF-4237-A2F8-41AFF0EACE14}" type="presParOf" srcId="{917EE8F0-E16D-4E8D-81D6-2A02F79484F1}" destId="{2A0BF1EA-8A91-41F2-A72B-8FE16F3AE1FC}" srcOrd="0" destOrd="0" presId="urn:microsoft.com/office/officeart/2005/8/layout/hChevron3"/>
    <dgm:cxn modelId="{AF7236FD-0999-469D-B18C-3D5807E78185}" type="presParOf" srcId="{917EE8F0-E16D-4E8D-81D6-2A02F79484F1}" destId="{E6D01B38-4430-4F9D-8255-0353C2C4899C}" srcOrd="1" destOrd="0" presId="urn:microsoft.com/office/officeart/2005/8/layout/hChevron3"/>
    <dgm:cxn modelId="{A49C96DF-BE61-4028-A55D-A01A95E4AF2D}" type="presParOf" srcId="{917EE8F0-E16D-4E8D-81D6-2A02F79484F1}" destId="{1B55F7AB-A300-4CA0-B3CD-73D1F5B61A8B}" srcOrd="2" destOrd="0" presId="urn:microsoft.com/office/officeart/2005/8/layout/hChevron3"/>
    <dgm:cxn modelId="{B3D4CE69-89C0-4560-A2F6-E72059F5348C}" type="presParOf" srcId="{917EE8F0-E16D-4E8D-81D6-2A02F79484F1}" destId="{6E05940B-F78F-421E-9297-6B422B1BF74B}" srcOrd="3" destOrd="0" presId="urn:microsoft.com/office/officeart/2005/8/layout/hChevron3"/>
    <dgm:cxn modelId="{94657423-5108-447C-BAB3-B9C7A2A06F2D}" type="presParOf" srcId="{917EE8F0-E16D-4E8D-81D6-2A02F79484F1}" destId="{10171295-9C89-45A3-A994-C251F1D8010A}" srcOrd="4" destOrd="0" presId="urn:microsoft.com/office/officeart/2005/8/layout/hChevron3"/>
    <dgm:cxn modelId="{E09C0A97-4447-4657-94AE-FD860BFDA65E}" type="presParOf" srcId="{917EE8F0-E16D-4E8D-81D6-2A02F79484F1}" destId="{6A5F385C-6903-4F34-8267-EE882F4F8EBB}" srcOrd="5" destOrd="0" presId="urn:microsoft.com/office/officeart/2005/8/layout/hChevron3"/>
    <dgm:cxn modelId="{F65D98D2-196E-4CE5-B399-D6560F2B43FE}" type="presParOf" srcId="{917EE8F0-E16D-4E8D-81D6-2A02F79484F1}" destId="{80F6B479-8B64-4715-B826-79DFA958701F}"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F1EA-8A91-41F2-A72B-8FE16F3AE1FC}">
      <dsp:nvSpPr>
        <dsp:cNvPr id="0" name=""/>
        <dsp:cNvSpPr/>
      </dsp:nvSpPr>
      <dsp:spPr>
        <a:xfrm>
          <a:off x="2" y="715877"/>
          <a:ext cx="3175396" cy="839968"/>
        </a:xfrm>
        <a:prstGeom prst="homePlate">
          <a:avLst/>
        </a:prstGeom>
        <a:solidFill>
          <a:schemeClr val="accent5">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936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1</a:t>
          </a:r>
        </a:p>
      </dsp:txBody>
      <dsp:txXfrm>
        <a:off x="2" y="715877"/>
        <a:ext cx="2965404" cy="839968"/>
      </dsp:txXfrm>
    </dsp:sp>
    <dsp:sp modelId="{1B55F7AB-A300-4CA0-B3CD-73D1F5B61A8B}">
      <dsp:nvSpPr>
        <dsp:cNvPr id="0" name=""/>
        <dsp:cNvSpPr/>
      </dsp:nvSpPr>
      <dsp:spPr>
        <a:xfrm>
          <a:off x="2540319" y="715877"/>
          <a:ext cx="3175396" cy="839968"/>
        </a:xfrm>
        <a:prstGeom prst="chevron">
          <a:avLst/>
        </a:prstGeom>
        <a:solidFill>
          <a:schemeClr val="accent5">
            <a:shade val="50000"/>
            <a:hueOff val="167129"/>
            <a:satOff val="4478"/>
            <a:lumOff val="1972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2</a:t>
          </a:r>
        </a:p>
      </dsp:txBody>
      <dsp:txXfrm>
        <a:off x="2960303" y="715877"/>
        <a:ext cx="2335428" cy="839968"/>
      </dsp:txXfrm>
    </dsp:sp>
    <dsp:sp modelId="{10171295-9C89-45A3-A994-C251F1D8010A}">
      <dsp:nvSpPr>
        <dsp:cNvPr id="0" name=""/>
        <dsp:cNvSpPr/>
      </dsp:nvSpPr>
      <dsp:spPr>
        <a:xfrm>
          <a:off x="5080637" y="715877"/>
          <a:ext cx="3175396" cy="839968"/>
        </a:xfrm>
        <a:prstGeom prst="chevron">
          <a:avLst/>
        </a:prstGeom>
        <a:solidFill>
          <a:schemeClr val="accent5">
            <a:shade val="50000"/>
            <a:hueOff val="334258"/>
            <a:satOff val="8955"/>
            <a:lumOff val="394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3</a:t>
          </a:r>
        </a:p>
      </dsp:txBody>
      <dsp:txXfrm>
        <a:off x="5500621" y="715877"/>
        <a:ext cx="2335428" cy="839968"/>
      </dsp:txXfrm>
    </dsp:sp>
    <dsp:sp modelId="{80F6B479-8B64-4715-B826-79DFA958701F}">
      <dsp:nvSpPr>
        <dsp:cNvPr id="0" name=""/>
        <dsp:cNvSpPr/>
      </dsp:nvSpPr>
      <dsp:spPr>
        <a:xfrm>
          <a:off x="7627279" y="715877"/>
          <a:ext cx="3175396" cy="839968"/>
        </a:xfrm>
        <a:prstGeom prst="chevron">
          <a:avLst/>
        </a:prstGeom>
        <a:solidFill>
          <a:schemeClr val="accent5">
            <a:shade val="50000"/>
            <a:hueOff val="167129"/>
            <a:satOff val="4478"/>
            <a:lumOff val="1972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4</a:t>
          </a:r>
        </a:p>
      </dsp:txBody>
      <dsp:txXfrm>
        <a:off x="8047263" y="715877"/>
        <a:ext cx="2335428" cy="83996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C9EF9-5148-4B6C-A5B5-677B0507AAEA}" type="datetimeFigureOut">
              <a:rPr lang="en-GB" smtClean="0"/>
              <a:t>02/04/2023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4658B-E4AB-4713-A81F-7765FF9C94FD}" type="slidenum">
              <a:rPr lang="en-GB" smtClean="0"/>
              <a:t>‹#›</a:t>
            </a:fld>
            <a:endParaRPr lang="en-GB"/>
          </a:p>
        </p:txBody>
      </p:sp>
    </p:spTree>
    <p:extLst>
      <p:ext uri="{BB962C8B-B14F-4D97-AF65-F5344CB8AC3E}">
        <p14:creationId xmlns:p14="http://schemas.microsoft.com/office/powerpoint/2010/main" val="181705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a:t>
            </a:fld>
            <a:endParaRPr lang="en-GB"/>
          </a:p>
        </p:txBody>
      </p:sp>
    </p:spTree>
    <p:extLst>
      <p:ext uri="{BB962C8B-B14F-4D97-AF65-F5344CB8AC3E}">
        <p14:creationId xmlns:p14="http://schemas.microsoft.com/office/powerpoint/2010/main" val="335530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6E932C-F21D-4A66-9F2C-2055A9C06DA2}" type="slidenum">
              <a:rPr lang="de-DE" altLang="en-US" sz="1200"/>
              <a:pPr/>
              <a:t>6</a:t>
            </a:fld>
            <a:endParaRPr lang="de-DE"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p>
        </p:txBody>
      </p:sp>
    </p:spTree>
    <p:extLst>
      <p:ext uri="{BB962C8B-B14F-4D97-AF65-F5344CB8AC3E}">
        <p14:creationId xmlns:p14="http://schemas.microsoft.com/office/powerpoint/2010/main" val="210347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6188C3-A0FF-48E9-B389-CA1418D3F367}" type="slidenum">
              <a:rPr lang="en-US" altLang="en-US" sz="1200"/>
              <a:pPr/>
              <a:t>7</a:t>
            </a:fld>
            <a:endParaRPr lang="en-US" alt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a:p>
        </p:txBody>
      </p:sp>
    </p:spTree>
    <p:extLst>
      <p:ext uri="{BB962C8B-B14F-4D97-AF65-F5344CB8AC3E}">
        <p14:creationId xmlns:p14="http://schemas.microsoft.com/office/powerpoint/2010/main" val="271044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3AD067-A1B8-4437-BE7F-8CC7A2F05D55}" type="slidenum">
              <a:rPr lang="de-DE" altLang="en-US" sz="1200"/>
              <a:pPr/>
              <a:t>10</a:t>
            </a:fld>
            <a:endParaRPr lang="de-DE"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p>
        </p:txBody>
      </p:sp>
    </p:spTree>
    <p:extLst>
      <p:ext uri="{BB962C8B-B14F-4D97-AF65-F5344CB8AC3E}">
        <p14:creationId xmlns:p14="http://schemas.microsoft.com/office/powerpoint/2010/main" val="84829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overall quality of the research training environment and cohort approach to training focused on the student experience. For example, how specific training on data intensive science techniques and innovation will be delivered on a cohort basis</a:t>
            </a:r>
          </a:p>
          <a:p>
            <a:pPr marL="171450" indent="-171450">
              <a:buFontTx/>
              <a:buChar char="-"/>
            </a:pPr>
            <a:r>
              <a:rPr lang="en-US" sz="1200" dirty="0"/>
              <a:t>degree to which you are supporting a healthy and inclusive research and innovation culture, including the approach to equality, diversity and inclusion.</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13</a:t>
            </a:fld>
            <a:endParaRPr lang="en-GB"/>
          </a:p>
        </p:txBody>
      </p:sp>
    </p:spTree>
    <p:extLst>
      <p:ext uri="{BB962C8B-B14F-4D97-AF65-F5344CB8AC3E}">
        <p14:creationId xmlns:p14="http://schemas.microsoft.com/office/powerpoint/2010/main" val="315187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14</a:t>
            </a:fld>
            <a:endParaRPr lang="en-GB"/>
          </a:p>
        </p:txBody>
      </p:sp>
    </p:spTree>
    <p:extLst>
      <p:ext uri="{BB962C8B-B14F-4D97-AF65-F5344CB8AC3E}">
        <p14:creationId xmlns:p14="http://schemas.microsoft.com/office/powerpoint/2010/main" val="415590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relevance and strength of the links formed with other </a:t>
            </a:r>
            <a:r>
              <a:rPr lang="en-US" sz="1200" dirty="0" err="1"/>
              <a:t>organisations</a:t>
            </a:r>
            <a:r>
              <a:rPr lang="en-US" sz="1200" dirty="0"/>
              <a:t> (particularly local small and medium enterprises) and other potential users</a:t>
            </a:r>
          </a:p>
          <a:p>
            <a:pPr marL="171450" indent="-171450">
              <a:buFontTx/>
              <a:buChar char="-"/>
            </a:pPr>
            <a:endParaRPr lang="en-US" sz="1200" dirty="0"/>
          </a:p>
          <a:p>
            <a:pPr marL="171450" indent="-171450">
              <a:buFontTx/>
              <a:buChar char="-"/>
            </a:pPr>
            <a:r>
              <a:rPr lang="en-US" sz="1200" dirty="0"/>
              <a:t>extent of their involvement in determining and providing input to the proposed training </a:t>
            </a:r>
            <a:r>
              <a:rPr lang="en-US" sz="1200" dirty="0" err="1"/>
              <a:t>programme</a:t>
            </a:r>
            <a:r>
              <a:rPr lang="en-US" sz="1200" dirty="0"/>
              <a:t>, in mentoring and co-supervising students and in exploiting the outcomes of the research and training, and overall involvement in helping to manage the </a:t>
            </a:r>
            <a:r>
              <a:rPr lang="en-US" sz="1200" dirty="0" err="1"/>
              <a:t>centre</a:t>
            </a:r>
            <a:endParaRPr lang="en-US" sz="1200" dirty="0"/>
          </a:p>
          <a:p>
            <a:pPr marL="171450" indent="-171450">
              <a:buFontTx/>
              <a:buChar char="-"/>
            </a:pPr>
            <a:endParaRPr lang="en-US" sz="1200" dirty="0"/>
          </a:p>
          <a:p>
            <a:r>
              <a:rPr lang="en-US" sz="1200" dirty="0"/>
              <a:t>- evidence of what plans are there to match students to placements and monitor their progress, and strength of the research innovation arising from those placements.</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16</a:t>
            </a:fld>
            <a:endParaRPr lang="en-GB"/>
          </a:p>
        </p:txBody>
      </p:sp>
    </p:spTree>
    <p:extLst>
      <p:ext uri="{BB962C8B-B14F-4D97-AF65-F5344CB8AC3E}">
        <p14:creationId xmlns:p14="http://schemas.microsoft.com/office/powerpoint/2010/main" val="341146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Strong commitment from partner institutions</a:t>
            </a:r>
          </a:p>
          <a:p>
            <a:pPr marL="171450" indent="-171450">
              <a:buFontTx/>
              <a:buChar char="-"/>
            </a:pPr>
            <a:endParaRPr lang="en-US" dirty="0"/>
          </a:p>
          <a:p>
            <a:pPr marL="171450" indent="-171450">
              <a:buFontTx/>
              <a:buChar char="-"/>
            </a:pPr>
            <a:r>
              <a:rPr lang="en-US" dirty="0"/>
              <a:t>The level of funding, in addition to that provided by STFC and UKRI, that would be available for supporting additional studentships and associated training activities. This includes any support offered to fund placements, contributions from external sources, and the level of commitment from the institutions applying to host the </a:t>
            </a:r>
            <a:r>
              <a:rPr lang="en-US" dirty="0" err="1"/>
              <a:t>centre</a:t>
            </a:r>
            <a:r>
              <a:rPr lang="en-US" dirty="0"/>
              <a:t>.</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17</a:t>
            </a:fld>
            <a:endParaRPr lang="en-GB"/>
          </a:p>
        </p:txBody>
      </p:sp>
    </p:spTree>
    <p:extLst>
      <p:ext uri="{BB962C8B-B14F-4D97-AF65-F5344CB8AC3E}">
        <p14:creationId xmlns:p14="http://schemas.microsoft.com/office/powerpoint/2010/main" val="110092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20</a:t>
            </a:fld>
            <a:endParaRPr lang="en-GB"/>
          </a:p>
        </p:txBody>
      </p:sp>
    </p:spTree>
    <p:extLst>
      <p:ext uri="{BB962C8B-B14F-4D97-AF65-F5344CB8AC3E}">
        <p14:creationId xmlns:p14="http://schemas.microsoft.com/office/powerpoint/2010/main" val="842160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pic>
        <p:nvPicPr>
          <p:cNvPr id="8" name="Picture 7" descr="A picture containing ctenophore&#10;&#10;Description automatically generated">
            <a:extLst>
              <a:ext uri="{FF2B5EF4-FFF2-40B4-BE49-F238E27FC236}">
                <a16:creationId xmlns:a16="http://schemas.microsoft.com/office/drawing/2014/main" id="{23841EDC-C62A-8E48-BED8-042AC2B8E37C}"/>
              </a:ext>
            </a:extLst>
          </p:cNvPr>
          <p:cNvPicPr>
            <a:picLocks noChangeAspect="1"/>
          </p:cNvPicPr>
          <p:nvPr userDrawn="1"/>
        </p:nvPicPr>
        <p:blipFill rotWithShape="1">
          <a:blip r:embed="rId2"/>
          <a:srcRect t="3478" b="56769"/>
          <a:stretch/>
        </p:blipFill>
        <p:spPr>
          <a:xfrm>
            <a:off x="0" y="0"/>
            <a:ext cx="12192000" cy="6857999"/>
          </a:xfrm>
          <a:prstGeom prst="rect">
            <a:avLst/>
          </a:prstGeom>
        </p:spPr>
      </p:pic>
      <p:pic>
        <p:nvPicPr>
          <p:cNvPr id="9" name="Picture 8">
            <a:extLst>
              <a:ext uri="{FF2B5EF4-FFF2-40B4-BE49-F238E27FC236}">
                <a16:creationId xmlns:a16="http://schemas.microsoft.com/office/drawing/2014/main" id="{8AE25C7A-204A-C543-B1C1-D381D9C29B94}"/>
              </a:ext>
            </a:extLst>
          </p:cNvPr>
          <p:cNvPicPr>
            <a:picLocks noChangeAspect="1"/>
          </p:cNvPicPr>
          <p:nvPr userDrawn="1"/>
        </p:nvPicPr>
        <p:blipFill>
          <a:blip r:embed="rId3"/>
          <a:stretch>
            <a:fillRect/>
          </a:stretch>
        </p:blipFill>
        <p:spPr>
          <a:xfrm>
            <a:off x="7445469" y="1186277"/>
            <a:ext cx="3251666" cy="4436382"/>
          </a:xfrm>
          <a:prstGeom prst="rect">
            <a:avLst/>
          </a:prstGeom>
        </p:spPr>
      </p:pic>
      <p:pic>
        <p:nvPicPr>
          <p:cNvPr id="10" name="Picture 9">
            <a:extLst>
              <a:ext uri="{FF2B5EF4-FFF2-40B4-BE49-F238E27FC236}">
                <a16:creationId xmlns:a16="http://schemas.microsoft.com/office/drawing/2014/main" id="{5C449486-CF18-D849-A458-8277D52228AA}"/>
              </a:ext>
            </a:extLst>
          </p:cNvPr>
          <p:cNvPicPr>
            <a:picLocks noChangeAspect="1"/>
          </p:cNvPicPr>
          <p:nvPr userDrawn="1"/>
        </p:nvPicPr>
        <p:blipFill>
          <a:blip r:embed="rId4"/>
          <a:stretch>
            <a:fillRect/>
          </a:stretch>
        </p:blipFill>
        <p:spPr>
          <a:xfrm>
            <a:off x="1953430" y="2563424"/>
            <a:ext cx="7360905" cy="1731149"/>
          </a:xfrm>
          <a:prstGeom prst="rect">
            <a:avLst/>
          </a:prstGeom>
        </p:spPr>
      </p:pic>
    </p:spTree>
    <p:extLst>
      <p:ext uri="{BB962C8B-B14F-4D97-AF65-F5344CB8AC3E}">
        <p14:creationId xmlns:p14="http://schemas.microsoft.com/office/powerpoint/2010/main" val="130281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036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5986461"/>
            <a:ext cx="1603332" cy="871540"/>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03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481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9D76-FC7E-094A-9850-7FC9522CDF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AC1F7AE-C748-BF4B-BBB2-2B26DCDB9810}"/>
              </a:ext>
            </a:extLst>
          </p:cNvPr>
          <p:cNvSpPr>
            <a:spLocks noGrp="1"/>
          </p:cNvSpPr>
          <p:nvPr>
            <p:ph type="pic" idx="1"/>
          </p:nvPr>
        </p:nvSpPr>
        <p:spPr>
          <a:xfrm>
            <a:off x="5183188" y="0"/>
            <a:ext cx="7008812" cy="6857999"/>
          </a:xfrm>
        </p:spPr>
        <p:txBody>
          <a:bodyPr anchor="ctr"/>
          <a:lstStyle>
            <a:lvl1pPr marL="0" indent="0" algn="ctr">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to add picture</a:t>
            </a:r>
          </a:p>
        </p:txBody>
      </p:sp>
      <p:sp>
        <p:nvSpPr>
          <p:cNvPr id="4" name="Text Placeholder 3">
            <a:extLst>
              <a:ext uri="{FF2B5EF4-FFF2-40B4-BE49-F238E27FC236}">
                <a16:creationId xmlns:a16="http://schemas.microsoft.com/office/drawing/2014/main" id="{351807D0-311F-BF47-87FD-EC147AA232EC}"/>
              </a:ext>
            </a:extLst>
          </p:cNvPr>
          <p:cNvSpPr>
            <a:spLocks noGrp="1"/>
          </p:cNvSpPr>
          <p:nvPr>
            <p:ph type="body" sz="half" idx="2"/>
          </p:nvPr>
        </p:nvSpPr>
        <p:spPr>
          <a:xfrm>
            <a:off x="839788" y="2057400"/>
            <a:ext cx="3932237" cy="38963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6" name="Picture 5" descr="A picture containing ctenophore&#10;&#10;Description automatically generated">
            <a:extLst>
              <a:ext uri="{FF2B5EF4-FFF2-40B4-BE49-F238E27FC236}">
                <a16:creationId xmlns:a16="http://schemas.microsoft.com/office/drawing/2014/main" id="{504E2128-A80A-F64F-B1FD-1BBE4B85F09E}"/>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7" name="Picture 6">
            <a:extLst>
              <a:ext uri="{FF2B5EF4-FFF2-40B4-BE49-F238E27FC236}">
                <a16:creationId xmlns:a16="http://schemas.microsoft.com/office/drawing/2014/main" id="{24394F5C-E39F-0C44-B68C-B4FBC4122A6E}"/>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9" name="Picture 8">
            <a:extLst>
              <a:ext uri="{FF2B5EF4-FFF2-40B4-BE49-F238E27FC236}">
                <a16:creationId xmlns:a16="http://schemas.microsoft.com/office/drawing/2014/main" id="{BC26ABC4-BFE3-0340-A9CB-16ADBE65354C}"/>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221267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27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picture containing ctenophore&#10;&#10;Description automatically generated">
            <a:extLst>
              <a:ext uri="{FF2B5EF4-FFF2-40B4-BE49-F238E27FC236}">
                <a16:creationId xmlns:a16="http://schemas.microsoft.com/office/drawing/2014/main" id="{8C370B8B-9943-0B4F-8AB8-B66DDAA5065C}"/>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7" name="Picture 6">
            <a:extLst>
              <a:ext uri="{FF2B5EF4-FFF2-40B4-BE49-F238E27FC236}">
                <a16:creationId xmlns:a16="http://schemas.microsoft.com/office/drawing/2014/main" id="{0F29F4D2-227E-A448-BF76-01126B7EF081}"/>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8" name="Picture 7">
            <a:extLst>
              <a:ext uri="{FF2B5EF4-FFF2-40B4-BE49-F238E27FC236}">
                <a16:creationId xmlns:a16="http://schemas.microsoft.com/office/drawing/2014/main" id="{6D2ADCB9-90B4-5648-847E-42D12EE4A59D}"/>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8667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t="3478" b="56769"/>
          <a:stretch/>
        </p:blipFill>
        <p:spPr>
          <a:xfrm>
            <a:off x="0" y="0"/>
            <a:ext cx="12192000" cy="6857999"/>
          </a:xfrm>
          <a:prstGeom prst="rect">
            <a:avLst/>
          </a:prstGeom>
        </p:spPr>
      </p:pic>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9144000" cy="2387600"/>
          </a:xfrm>
        </p:spPr>
        <p:txBody>
          <a:bodyPr anchor="b"/>
          <a:lstStyle>
            <a:lvl1pPr algn="l">
              <a:defRPr sz="6000"/>
            </a:lvl1pPr>
          </a:lstStyle>
          <a:p>
            <a:r>
              <a:rPr lang="en-GB" dirty="0"/>
              <a:t>Click to add title</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p:nvPr>
        </p:nvSpPr>
        <p:spPr>
          <a:xfrm>
            <a:off x="81915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6" name="Picture 5">
            <a:extLst>
              <a:ext uri="{FF2B5EF4-FFF2-40B4-BE49-F238E27FC236}">
                <a16:creationId xmlns:a16="http://schemas.microsoft.com/office/drawing/2014/main" id="{8F39C901-35DD-5544-B6DD-7AD5E065F350}"/>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377191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breaker">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l="39492" t="29849" r="4258" b="48623"/>
          <a:stretch/>
        </p:blipFill>
        <p:spPr>
          <a:xfrm rot="-5400000">
            <a:off x="7014753" y="1572034"/>
            <a:ext cx="6857998" cy="3713928"/>
          </a:xfrm>
          <a:prstGeom prst="rect">
            <a:avLst/>
          </a:prstGeom>
        </p:spPr>
      </p:pic>
      <p:sp>
        <p:nvSpPr>
          <p:cNvPr id="5" name="Rounded Rectangle 4">
            <a:extLst>
              <a:ext uri="{FF2B5EF4-FFF2-40B4-BE49-F238E27FC236}">
                <a16:creationId xmlns:a16="http://schemas.microsoft.com/office/drawing/2014/main" id="{BEF52A00-6431-C749-98A3-6AB4F8E6D9CF}"/>
              </a:ext>
            </a:extLst>
          </p:cNvPr>
          <p:cNvSpPr/>
          <p:nvPr userDrawn="1"/>
        </p:nvSpPr>
        <p:spPr>
          <a:xfrm>
            <a:off x="0" y="-1"/>
            <a:ext cx="9385867" cy="6857999"/>
          </a:xfrm>
          <a:prstGeom prst="roundRect">
            <a:avLst>
              <a:gd name="adj" fmla="val 0"/>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8181975" cy="2387600"/>
          </a:xfrm>
        </p:spPr>
        <p:txBody>
          <a:bodyPr anchor="b"/>
          <a:lstStyle>
            <a:lvl1pPr algn="l">
              <a:defRPr sz="6000">
                <a:solidFill>
                  <a:srgbClr val="86CCE8"/>
                </a:solidFill>
              </a:defRPr>
            </a:lvl1pPr>
          </a:lstStyle>
          <a:p>
            <a:r>
              <a:rPr lang="en-GB" dirty="0"/>
              <a:t>Click to add section</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hasCustomPrompt="1"/>
          </p:nvPr>
        </p:nvSpPr>
        <p:spPr>
          <a:xfrm>
            <a:off x="819150" y="3602038"/>
            <a:ext cx="818197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section subtitle style</a:t>
            </a:r>
            <a:endParaRPr lang="en-US" dirty="0"/>
          </a:p>
        </p:txBody>
      </p:sp>
      <p:pic>
        <p:nvPicPr>
          <p:cNvPr id="7" name="Picture 6">
            <a:extLst>
              <a:ext uri="{FF2B5EF4-FFF2-40B4-BE49-F238E27FC236}">
                <a16:creationId xmlns:a16="http://schemas.microsoft.com/office/drawing/2014/main" id="{7E6B179D-E48F-544E-870E-F34FB919F23E}"/>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115018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0269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00539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1646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7" y="5981025"/>
            <a:ext cx="1603332" cy="916269"/>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02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52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1646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7" y="5981025"/>
            <a:ext cx="1603332" cy="916269"/>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409684A-F47C-4643-85D4-9CD4725F361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0A421F9F-8362-4EB9-BAEE-10A2E23DCA59}"/>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Content Placeholder 3">
            <a:extLst>
              <a:ext uri="{FF2B5EF4-FFF2-40B4-BE49-F238E27FC236}">
                <a16:creationId xmlns:a16="http://schemas.microsoft.com/office/drawing/2014/main" id="{CC779533-BB54-4EF4-8F43-EA2F7BA09F6A}"/>
              </a:ext>
            </a:extLst>
          </p:cNvPr>
          <p:cNvSpPr>
            <a:spLocks noGrp="1"/>
          </p:cNvSpPr>
          <p:nvPr>
            <p:ph sz="half" idx="2"/>
          </p:nvPr>
        </p:nvSpPr>
        <p:spPr>
          <a:xfrm>
            <a:off x="839788" y="2505075"/>
            <a:ext cx="5157787" cy="3595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4">
            <a:extLst>
              <a:ext uri="{FF2B5EF4-FFF2-40B4-BE49-F238E27FC236}">
                <a16:creationId xmlns:a16="http://schemas.microsoft.com/office/drawing/2014/main" id="{A85E01FE-4A89-43F6-9AA4-C4E0F12F51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4" name="Content Placeholder 5">
            <a:extLst>
              <a:ext uri="{FF2B5EF4-FFF2-40B4-BE49-F238E27FC236}">
                <a16:creationId xmlns:a16="http://schemas.microsoft.com/office/drawing/2014/main" id="{C7F7AD93-0199-40E1-9F2D-CCF1B0A335F3}"/>
              </a:ext>
            </a:extLst>
          </p:cNvPr>
          <p:cNvSpPr>
            <a:spLocks noGrp="1"/>
          </p:cNvSpPr>
          <p:nvPr>
            <p:ph sz="quarter" idx="4"/>
          </p:nvPr>
        </p:nvSpPr>
        <p:spPr>
          <a:xfrm>
            <a:off x="6172200" y="2505075"/>
            <a:ext cx="5183188" cy="3595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8490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9BC4-195A-2141-AA6B-55B2D4FD85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5BAF01-27A6-224A-ADCA-F3DCEA22100F}"/>
              </a:ext>
            </a:extLst>
          </p:cNvPr>
          <p:cNvSpPr>
            <a:spLocks noGrp="1"/>
          </p:cNvSpPr>
          <p:nvPr>
            <p:ph sz="half" idx="1"/>
          </p:nvPr>
        </p:nvSpPr>
        <p:spPr>
          <a:xfrm>
            <a:off x="838200" y="1825625"/>
            <a:ext cx="5181600" cy="4146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58CC0C-7637-0A4E-B925-E53DA4E01C7A}"/>
              </a:ext>
            </a:extLst>
          </p:cNvPr>
          <p:cNvSpPr>
            <a:spLocks noGrp="1"/>
          </p:cNvSpPr>
          <p:nvPr>
            <p:ph sz="half" idx="2"/>
          </p:nvPr>
        </p:nvSpPr>
        <p:spPr>
          <a:xfrm>
            <a:off x="6172200" y="1825625"/>
            <a:ext cx="5181600" cy="4146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ctenophore&#10;&#10;Description automatically generated">
            <a:extLst>
              <a:ext uri="{FF2B5EF4-FFF2-40B4-BE49-F238E27FC236}">
                <a16:creationId xmlns:a16="http://schemas.microsoft.com/office/drawing/2014/main" id="{D5D98F08-2DF6-904F-AC9C-F98596085A0B}"/>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10" name="Picture 9">
            <a:extLst>
              <a:ext uri="{FF2B5EF4-FFF2-40B4-BE49-F238E27FC236}">
                <a16:creationId xmlns:a16="http://schemas.microsoft.com/office/drawing/2014/main" id="{A78F1849-1898-B64C-A281-3A926B568D31}"/>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1" name="Picture 10">
            <a:extLst>
              <a:ext uri="{FF2B5EF4-FFF2-40B4-BE49-F238E27FC236}">
                <a16:creationId xmlns:a16="http://schemas.microsoft.com/office/drawing/2014/main" id="{3FE9F21C-77DD-2641-AF54-06FCB75D623B}"/>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55976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3BAC-2C80-E740-90BC-6D96B90F423D}"/>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82A540E-E0AA-6346-B729-9D509E408BAC}"/>
              </a:ext>
            </a:extLst>
          </p:cNvPr>
          <p:cNvSpPr>
            <a:spLocks noGrp="1"/>
          </p:cNvSpPr>
          <p:nvPr>
            <p:ph type="body" idx="1"/>
          </p:nvPr>
        </p:nvSpPr>
        <p:spPr>
          <a:xfrm>
            <a:off x="839788" y="1681163"/>
            <a:ext cx="5157787" cy="823912"/>
          </a:xfrm>
        </p:spPr>
        <p:txBody>
          <a:bodyPr anchor="b"/>
          <a:lstStyle>
            <a:lvl1pPr marL="0" indent="0">
              <a:buNone/>
              <a:defRPr sz="2400" b="1">
                <a:solidFill>
                  <a:srgbClr val="0364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B7014CF-D34D-BB4A-A19B-308AB1B7B6DD}"/>
              </a:ext>
            </a:extLst>
          </p:cNvPr>
          <p:cNvSpPr>
            <a:spLocks noGrp="1"/>
          </p:cNvSpPr>
          <p:nvPr>
            <p:ph sz="half" idx="2"/>
          </p:nvPr>
        </p:nvSpPr>
        <p:spPr>
          <a:xfrm>
            <a:off x="839788" y="2505075"/>
            <a:ext cx="5157787" cy="3595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756920F-35EE-CF43-9239-05B391F69D7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364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44CACDD-F9B3-B242-9A9C-28F73780AA88}"/>
              </a:ext>
            </a:extLst>
          </p:cNvPr>
          <p:cNvSpPr>
            <a:spLocks noGrp="1"/>
          </p:cNvSpPr>
          <p:nvPr>
            <p:ph sz="quarter" idx="4"/>
          </p:nvPr>
        </p:nvSpPr>
        <p:spPr>
          <a:xfrm>
            <a:off x="6172200" y="2505075"/>
            <a:ext cx="5183188" cy="3595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picture containing ctenophore&#10;&#10;Description automatically generated">
            <a:extLst>
              <a:ext uri="{FF2B5EF4-FFF2-40B4-BE49-F238E27FC236}">
                <a16:creationId xmlns:a16="http://schemas.microsoft.com/office/drawing/2014/main" id="{2237B383-B0B3-5B47-92CD-FD22BED97F57}"/>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9" name="Picture 8">
            <a:extLst>
              <a:ext uri="{FF2B5EF4-FFF2-40B4-BE49-F238E27FC236}">
                <a16:creationId xmlns:a16="http://schemas.microsoft.com/office/drawing/2014/main" id="{CD5FD8FD-DD4B-6945-B80D-9B5F10FBC252}"/>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1" name="Picture 10">
            <a:extLst>
              <a:ext uri="{FF2B5EF4-FFF2-40B4-BE49-F238E27FC236}">
                <a16:creationId xmlns:a16="http://schemas.microsoft.com/office/drawing/2014/main" id="{01ED0298-3E4E-D64B-9CA4-12985D1E49E5}"/>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350541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D8E9-800C-E04A-A1EF-E0591AAC8C85}"/>
              </a:ext>
            </a:extLst>
          </p:cNvPr>
          <p:cNvSpPr>
            <a:spLocks noGrp="1"/>
          </p:cNvSpPr>
          <p:nvPr>
            <p:ph type="title"/>
          </p:nvPr>
        </p:nvSpPr>
        <p:spPr/>
        <p:txBody>
          <a:bodyPr/>
          <a:lstStyle/>
          <a:p>
            <a:r>
              <a:rPr lang="en-GB"/>
              <a:t>Click to edit Master title style</a:t>
            </a:r>
            <a:endParaRPr lang="en-US"/>
          </a:p>
        </p:txBody>
      </p:sp>
      <p:pic>
        <p:nvPicPr>
          <p:cNvPr id="4" name="Picture 3" descr="A picture containing ctenophore&#10;&#10;Description automatically generated">
            <a:extLst>
              <a:ext uri="{FF2B5EF4-FFF2-40B4-BE49-F238E27FC236}">
                <a16:creationId xmlns:a16="http://schemas.microsoft.com/office/drawing/2014/main" id="{359D7018-C2F9-E646-B32D-1AEA616F6D97}"/>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5" name="Picture 4">
            <a:extLst>
              <a:ext uri="{FF2B5EF4-FFF2-40B4-BE49-F238E27FC236}">
                <a16:creationId xmlns:a16="http://schemas.microsoft.com/office/drawing/2014/main" id="{6756C12D-4B40-8145-AD19-89A2989A05EE}"/>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7" name="Picture 6">
            <a:extLst>
              <a:ext uri="{FF2B5EF4-FFF2-40B4-BE49-F238E27FC236}">
                <a16:creationId xmlns:a16="http://schemas.microsoft.com/office/drawing/2014/main" id="{31760136-B2E8-DE44-84E6-F9A6EE9A2980}"/>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91701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D1F40-D397-FA4D-A30A-EEFE5106A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7C03D98-6843-B54E-95F3-2490E2D99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3D351E6-50B1-3547-90E7-B648C6D7E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BDB27-38EE-E548-841E-63EAE1B10133}" type="datetimeFigureOut">
              <a:rPr lang="en-US" smtClean="0"/>
              <a:t>4/2/2023</a:t>
            </a:fld>
            <a:endParaRPr lang="en-US"/>
          </a:p>
        </p:txBody>
      </p:sp>
      <p:sp>
        <p:nvSpPr>
          <p:cNvPr id="5" name="Footer Placeholder 4">
            <a:extLst>
              <a:ext uri="{FF2B5EF4-FFF2-40B4-BE49-F238E27FC236}">
                <a16:creationId xmlns:a16="http://schemas.microsoft.com/office/drawing/2014/main" id="{112F18C5-5AE0-A443-A871-3FF5173DA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31E91F-409A-FE4B-99E3-B699629AA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886D2-1DAF-234A-8261-929501AE6A17}" type="slidenum">
              <a:rPr lang="en-US" smtClean="0"/>
              <a:t>‹#›</a:t>
            </a:fld>
            <a:endParaRPr lang="en-US"/>
          </a:p>
        </p:txBody>
      </p:sp>
    </p:spTree>
    <p:extLst>
      <p:ext uri="{BB962C8B-B14F-4D97-AF65-F5344CB8AC3E}">
        <p14:creationId xmlns:p14="http://schemas.microsoft.com/office/powerpoint/2010/main" val="18685954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6" r:id="rId3"/>
    <p:sldLayoutId id="2147483650" r:id="rId4"/>
    <p:sldLayoutId id="2147483667" r:id="rId5"/>
    <p:sldLayoutId id="2147483669" r:id="rId6"/>
    <p:sldLayoutId id="2147483652" r:id="rId7"/>
    <p:sldLayoutId id="2147483653" r:id="rId8"/>
    <p:sldLayoutId id="2147483654" r:id="rId9"/>
    <p:sldLayoutId id="2147483668" r:id="rId10"/>
    <p:sldLayoutId id="2147483657" r:id="rId11"/>
    <p:sldLayoutId id="2147483661" r:id="rId12"/>
  </p:sldLayoutIdLst>
  <p:txStyles>
    <p:titleStyle>
      <a:lvl1pPr algn="l" defTabSz="914400" rtl="0" eaLnBrk="1" latinLnBrk="0" hangingPunct="1">
        <a:lnSpc>
          <a:spcPct val="90000"/>
        </a:lnSpc>
        <a:spcBef>
          <a:spcPct val="0"/>
        </a:spcBef>
        <a:buNone/>
        <a:defRPr sz="4400" b="1" i="0" kern="1200">
          <a:solidFill>
            <a:srgbClr val="03649F"/>
          </a:solidFill>
          <a:latin typeface="Montserrat" pitchFamily="2" charset="77"/>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39.jp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7.emf"/><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6.emf"/><Relationship Id="rId9" Type="http://schemas.openxmlformats.org/officeDocument/2006/relationships/image" Target="../media/image41.jpe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ec.europa.eu/research/mariecurieaction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 logo.eps">
            <a:extLst>
              <a:ext uri="{FF2B5EF4-FFF2-40B4-BE49-F238E27FC236}">
                <a16:creationId xmlns:a16="http://schemas.microsoft.com/office/drawing/2014/main" id="{A037A3BF-2DAA-4E9A-B9C8-82B921C8C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4" name="Picture 3" descr="UoL - Logo - Reversed.eps">
            <a:extLst>
              <a:ext uri="{FF2B5EF4-FFF2-40B4-BE49-F238E27FC236}">
                <a16:creationId xmlns:a16="http://schemas.microsoft.com/office/drawing/2014/main" id="{2BBBFF0A-9E3D-4BAC-932B-7521BDC34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27224465-E53E-4420-AF7F-CC6FF6E1B9EC}"/>
              </a:ext>
            </a:extLst>
          </p:cNvPr>
          <p:cNvPicPr>
            <a:picLocks noChangeAspect="1"/>
          </p:cNvPicPr>
          <p:nvPr/>
        </p:nvPicPr>
        <p:blipFill>
          <a:blip r:embed="rId5"/>
          <a:stretch>
            <a:fillRect/>
          </a:stretch>
        </p:blipFill>
        <p:spPr>
          <a:xfrm>
            <a:off x="365171" y="6230553"/>
            <a:ext cx="1482679" cy="379623"/>
          </a:xfrm>
          <a:prstGeom prst="rect">
            <a:avLst/>
          </a:prstGeom>
        </p:spPr>
      </p:pic>
      <p:sp>
        <p:nvSpPr>
          <p:cNvPr id="2" name="TextBox 1">
            <a:extLst>
              <a:ext uri="{FF2B5EF4-FFF2-40B4-BE49-F238E27FC236}">
                <a16:creationId xmlns:a16="http://schemas.microsoft.com/office/drawing/2014/main" id="{7B1C4034-CC30-3561-3CBC-0772C38EF5F4}"/>
              </a:ext>
            </a:extLst>
          </p:cNvPr>
          <p:cNvSpPr txBox="1"/>
          <p:nvPr/>
        </p:nvSpPr>
        <p:spPr>
          <a:xfrm>
            <a:off x="2221948" y="4386469"/>
            <a:ext cx="4525406" cy="830997"/>
          </a:xfrm>
          <a:prstGeom prst="rect">
            <a:avLst/>
          </a:prstGeom>
          <a:noFill/>
        </p:spPr>
        <p:txBody>
          <a:bodyPr wrap="none" rtlCol="0">
            <a:spAutoFit/>
          </a:bodyPr>
          <a:lstStyle/>
          <a:p>
            <a:r>
              <a:rPr lang="en-GB" sz="2400" b="1" dirty="0">
                <a:solidFill>
                  <a:schemeClr val="bg1">
                    <a:lumMod val="95000"/>
                  </a:schemeClr>
                </a:solidFill>
              </a:rPr>
              <a:t>Skills School - Introduction</a:t>
            </a:r>
          </a:p>
          <a:p>
            <a:r>
              <a:rPr lang="en-GB" sz="2400" i="1" dirty="0">
                <a:solidFill>
                  <a:schemeClr val="bg1">
                    <a:lumMod val="95000"/>
                  </a:schemeClr>
                </a:solidFill>
              </a:rPr>
              <a:t>Prof Dr Carsten P Welsch, Director</a:t>
            </a:r>
          </a:p>
        </p:txBody>
      </p:sp>
    </p:spTree>
    <p:extLst>
      <p:ext uri="{BB962C8B-B14F-4D97-AF65-F5344CB8AC3E}">
        <p14:creationId xmlns:p14="http://schemas.microsoft.com/office/powerpoint/2010/main" val="258438331"/>
      </p:ext>
    </p:extLst>
  </p:cSld>
  <p:clrMapOvr>
    <a:masterClrMapping/>
  </p:clrMapOvr>
  <mc:AlternateContent xmlns:mc="http://schemas.openxmlformats.org/markup-compatibility/2006" xmlns:p14="http://schemas.microsoft.com/office/powerpoint/2010/main">
    <mc:Choice Requires="p14">
      <p:transition spd="slow" p14:dur="4000" advTm="1800000">
        <p14:vortex dir="r"/>
      </p:transition>
    </mc:Choice>
    <mc:Fallback xmlns="">
      <p:transition spd="slow" advTm="180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5505451" y="1341439"/>
            <a:ext cx="51419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GB" altLang="en-US" sz="1800" dirty="0">
                <a:solidFill>
                  <a:srgbClr val="86CCE8"/>
                </a:solidFill>
              </a:rPr>
              <a:t>2 Diagnostics </a:t>
            </a:r>
            <a:r>
              <a:rPr lang="en-GB" altLang="en-US" sz="1800" b="1" dirty="0">
                <a:solidFill>
                  <a:srgbClr val="86CCE8"/>
                </a:solidFill>
              </a:rPr>
              <a:t>Schools</a:t>
            </a:r>
          </a:p>
          <a:p>
            <a:pPr algn="l" eaLnBrk="1" hangingPunct="1"/>
            <a:r>
              <a:rPr lang="en-GB" altLang="en-US" sz="1800" i="1" dirty="0">
                <a:solidFill>
                  <a:schemeClr val="bg1"/>
                </a:solidFill>
              </a:rPr>
              <a:t>Stockholm, Sweden – March </a:t>
            </a:r>
          </a:p>
          <a:p>
            <a:pPr algn="l" eaLnBrk="1" hangingPunct="1"/>
            <a:r>
              <a:rPr lang="en-GB" altLang="en-US" sz="1800" i="1" dirty="0">
                <a:solidFill>
                  <a:schemeClr val="bg1"/>
                </a:solidFill>
              </a:rPr>
              <a:t>Indico: 112220</a:t>
            </a:r>
          </a:p>
          <a:p>
            <a:pPr algn="l" eaLnBrk="1" hangingPunct="1"/>
            <a:r>
              <a:rPr lang="en-GB" altLang="en-US" sz="1800" dirty="0">
                <a:solidFill>
                  <a:schemeClr val="bg1"/>
                </a:solidFill>
              </a:rPr>
              <a:t>&gt; 80 participants and lecturers</a:t>
            </a:r>
            <a:endParaRPr lang="de-DE" altLang="en-US" sz="1800" dirty="0">
              <a:solidFill>
                <a:schemeClr val="bg1"/>
              </a:solidFill>
            </a:endParaRPr>
          </a:p>
        </p:txBody>
      </p:sp>
      <p:sp>
        <p:nvSpPr>
          <p:cNvPr id="14339" name="Text Box 10"/>
          <p:cNvSpPr txBox="1">
            <a:spLocks noChangeArrowheads="1"/>
          </p:cNvSpPr>
          <p:nvPr/>
        </p:nvSpPr>
        <p:spPr bwMode="auto">
          <a:xfrm>
            <a:off x="5507038" y="2671764"/>
            <a:ext cx="54848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GB" altLang="en-US" sz="1800" dirty="0">
                <a:solidFill>
                  <a:srgbClr val="86CCE8"/>
                </a:solidFill>
              </a:rPr>
              <a:t>8 Topical </a:t>
            </a:r>
            <a:r>
              <a:rPr lang="en-GB" altLang="en-US" sz="1800" b="1" dirty="0">
                <a:solidFill>
                  <a:srgbClr val="86CCE8"/>
                </a:solidFill>
              </a:rPr>
              <a:t>Workshops</a:t>
            </a:r>
          </a:p>
          <a:p>
            <a:pPr algn="l" eaLnBrk="1" hangingPunct="1"/>
            <a:r>
              <a:rPr lang="en-GB" altLang="en-US" sz="1800" i="1" dirty="0">
                <a:solidFill>
                  <a:schemeClr val="bg1"/>
                </a:solidFill>
              </a:rPr>
              <a:t>CI, France, Slovenia, Seville, Hamburg</a:t>
            </a:r>
          </a:p>
          <a:p>
            <a:pPr algn="l" eaLnBrk="1" hangingPunct="1"/>
            <a:r>
              <a:rPr lang="en-GB" altLang="en-US" sz="1800" i="1" dirty="0">
                <a:solidFill>
                  <a:schemeClr val="bg1"/>
                </a:solidFill>
              </a:rPr>
              <a:t>Indico: 145063, 145066, 145070, 135829, 154172</a:t>
            </a:r>
          </a:p>
          <a:p>
            <a:pPr algn="l" eaLnBrk="1" hangingPunct="1"/>
            <a:r>
              <a:rPr lang="en-GB" altLang="en-US" sz="1800" dirty="0">
                <a:solidFill>
                  <a:schemeClr val="bg1"/>
                </a:solidFill>
              </a:rPr>
              <a:t>~ 40 participants each</a:t>
            </a:r>
            <a:endParaRPr lang="de-DE" altLang="en-US" sz="1800" dirty="0">
              <a:solidFill>
                <a:schemeClr val="bg1"/>
              </a:solidFill>
            </a:endParaRPr>
          </a:p>
        </p:txBody>
      </p:sp>
      <p:sp>
        <p:nvSpPr>
          <p:cNvPr id="14340" name="Text Box 11"/>
          <p:cNvSpPr txBox="1">
            <a:spLocks noChangeArrowheads="1"/>
          </p:cNvSpPr>
          <p:nvPr/>
        </p:nvSpPr>
        <p:spPr bwMode="auto">
          <a:xfrm>
            <a:off x="5508626" y="4343400"/>
            <a:ext cx="5724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GB" altLang="en-US" sz="1800" dirty="0">
                <a:solidFill>
                  <a:schemeClr val="bg1"/>
                </a:solidFill>
              </a:rPr>
              <a:t>Diagnostics </a:t>
            </a:r>
            <a:r>
              <a:rPr lang="en-GB" altLang="en-US" sz="1800" b="1" dirty="0">
                <a:solidFill>
                  <a:srgbClr val="86CCE8"/>
                </a:solidFill>
              </a:rPr>
              <a:t>Conference</a:t>
            </a:r>
            <a:r>
              <a:rPr lang="en-GB" altLang="en-US" sz="1800" b="1" dirty="0">
                <a:solidFill>
                  <a:schemeClr val="bg1"/>
                </a:solidFill>
              </a:rPr>
              <a:t> </a:t>
            </a:r>
            <a:r>
              <a:rPr lang="en-GB" altLang="en-US" sz="1800" dirty="0">
                <a:solidFill>
                  <a:schemeClr val="bg1"/>
                </a:solidFill>
              </a:rPr>
              <a:t>and </a:t>
            </a:r>
            <a:r>
              <a:rPr lang="en-GB" altLang="en-US" sz="1800" b="1" dirty="0">
                <a:solidFill>
                  <a:srgbClr val="86CCE8"/>
                </a:solidFill>
              </a:rPr>
              <a:t>Symposium</a:t>
            </a:r>
            <a:r>
              <a:rPr lang="en-GB" altLang="en-US" sz="1800" b="1" dirty="0">
                <a:solidFill>
                  <a:schemeClr val="bg1"/>
                </a:solidFill>
              </a:rPr>
              <a:t> </a:t>
            </a:r>
          </a:p>
          <a:p>
            <a:pPr algn="l" eaLnBrk="1" hangingPunct="1"/>
            <a:r>
              <a:rPr lang="en-GB" altLang="en-US" sz="1800" i="1" dirty="0">
                <a:solidFill>
                  <a:schemeClr val="bg1"/>
                </a:solidFill>
              </a:rPr>
              <a:t>Seville, Spain – CNA</a:t>
            </a:r>
          </a:p>
          <a:p>
            <a:pPr algn="l" eaLnBrk="1" hangingPunct="1"/>
            <a:r>
              <a:rPr lang="en-GB" altLang="en-US" sz="1800" i="1" dirty="0">
                <a:solidFill>
                  <a:schemeClr val="bg1"/>
                </a:solidFill>
              </a:rPr>
              <a:t>Indico: 135831</a:t>
            </a:r>
          </a:p>
          <a:p>
            <a:pPr algn="l" eaLnBrk="1" hangingPunct="1"/>
            <a:r>
              <a:rPr lang="de-DE" altLang="en-US" sz="1800" i="1" dirty="0">
                <a:solidFill>
                  <a:schemeClr val="bg1"/>
                </a:solidFill>
              </a:rPr>
              <a:t>Proceedings + PRST-AB </a:t>
            </a:r>
            <a:r>
              <a:rPr lang="de-DE" altLang="en-US" sz="1800" i="1" dirty="0" err="1">
                <a:solidFill>
                  <a:schemeClr val="bg1"/>
                </a:solidFill>
              </a:rPr>
              <a:t>special</a:t>
            </a:r>
            <a:r>
              <a:rPr lang="de-DE" altLang="en-US" sz="1800" i="1" dirty="0">
                <a:solidFill>
                  <a:schemeClr val="bg1"/>
                </a:solidFill>
              </a:rPr>
              <a:t> </a:t>
            </a:r>
            <a:r>
              <a:rPr lang="de-DE" altLang="en-US" sz="1800" i="1" dirty="0" err="1">
                <a:solidFill>
                  <a:schemeClr val="bg1"/>
                </a:solidFill>
              </a:rPr>
              <a:t>edition</a:t>
            </a:r>
            <a:endParaRPr lang="en-GB" altLang="en-US" sz="1800" i="1" dirty="0">
              <a:solidFill>
                <a:schemeClr val="bg1"/>
              </a:solidFill>
            </a:endParaRPr>
          </a:p>
        </p:txBody>
      </p:sp>
      <p:pic>
        <p:nvPicPr>
          <p:cNvPr id="14341" name="Picture 12" descr="http://www.cockcroft.ac.uk/news/ditanet_clip_image002_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2678114"/>
            <a:ext cx="33480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descr="DITANET 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5" y="1419226"/>
            <a:ext cx="334803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C:\Users\Carsten\AppData\Local\Microsoft\Windows\Temporary Internet Files\Content.Outlook\FF371CW2\Symposium_Ditan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925" y="3873501"/>
            <a:ext cx="3348038"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Network-wide Training</a:t>
            </a:r>
          </a:p>
        </p:txBody>
      </p:sp>
    </p:spTree>
    <p:extLst>
      <p:ext uri="{BB962C8B-B14F-4D97-AF65-F5344CB8AC3E}">
        <p14:creationId xmlns:p14="http://schemas.microsoft.com/office/powerpoint/2010/main" val="348429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065" y="1852614"/>
            <a:ext cx="52959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BFC03270-4E74-35B0-8DF6-EE3DD095C3B2}"/>
              </a:ext>
            </a:extLst>
          </p:cNvPr>
          <p:cNvSpPr>
            <a:spLocks noGrp="1"/>
          </p:cNvSpPr>
          <p:nvPr>
            <p:ph type="title"/>
          </p:nvPr>
        </p:nvSpPr>
        <p:spPr/>
        <p:txBody>
          <a:bodyPr/>
          <a:lstStyle/>
          <a:p>
            <a:r>
              <a:rPr lang="de-DE" altLang="en-US" dirty="0" err="1"/>
              <a:t>Complementary</a:t>
            </a:r>
            <a:r>
              <a:rPr lang="de-DE" altLang="en-US" dirty="0"/>
              <a:t> Skills (2010)</a:t>
            </a:r>
            <a:endParaRPr lang="en-GB" dirty="0"/>
          </a:p>
        </p:txBody>
      </p:sp>
      <p:pic>
        <p:nvPicPr>
          <p:cNvPr id="15364" name="Picture 2" descr="http://www.quasar-group.org/fileadmin/files-quasar-group/Content/grup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4" y="4040188"/>
            <a:ext cx="2992437"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5" name="Object 6"/>
          <p:cNvGraphicFramePr>
            <a:graphicFrameLocks noChangeAspect="1"/>
          </p:cNvGraphicFramePr>
          <p:nvPr/>
        </p:nvGraphicFramePr>
        <p:xfrm>
          <a:off x="8670926" y="1530351"/>
          <a:ext cx="1749425" cy="2474913"/>
        </p:xfrm>
        <a:graphic>
          <a:graphicData uri="http://schemas.openxmlformats.org/presentationml/2006/ole">
            <mc:AlternateContent xmlns:mc="http://schemas.openxmlformats.org/markup-compatibility/2006">
              <mc:Choice xmlns:v="urn:schemas-microsoft-com:vml" Requires="v">
                <p:oleObj name="Acrobat Document" r:id="rId4" imgW="5667300" imgH="8019870" progId="AcroExch.Document.7">
                  <p:embed/>
                </p:oleObj>
              </mc:Choice>
              <mc:Fallback>
                <p:oleObj name="Acrobat Document" r:id="rId4" imgW="5667300" imgH="8019870" progId="AcroExch.Document.7">
                  <p:embed/>
                  <p:pic>
                    <p:nvPicPr>
                      <p:cNvPr id="15365"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0926" y="1530351"/>
                        <a:ext cx="174942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9310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de-DE" altLang="en-US"/>
              <a:t>Course Structure</a:t>
            </a:r>
            <a:endParaRPr lang="en-US" altLang="en-US"/>
          </a:p>
        </p:txBody>
      </p:sp>
      <p:sp>
        <p:nvSpPr>
          <p:cNvPr id="17411" name="Content Placeholder 2"/>
          <p:cNvSpPr>
            <a:spLocks noGrp="1"/>
          </p:cNvSpPr>
          <p:nvPr>
            <p:ph idx="1"/>
          </p:nvPr>
        </p:nvSpPr>
        <p:spPr>
          <a:xfrm>
            <a:off x="838200" y="1514993"/>
            <a:ext cx="10515600" cy="4026970"/>
          </a:xfrm>
        </p:spPr>
        <p:txBody>
          <a:bodyPr/>
          <a:lstStyle/>
          <a:p>
            <a:r>
              <a:rPr lang="de-DE" altLang="en-US" b="1" dirty="0">
                <a:solidFill>
                  <a:srgbClr val="86CCE8"/>
                </a:solidFill>
              </a:rPr>
              <a:t>Project-</a:t>
            </a:r>
            <a:r>
              <a:rPr lang="de-DE" altLang="en-US" b="1" dirty="0" err="1">
                <a:solidFill>
                  <a:srgbClr val="86CCE8"/>
                </a:solidFill>
              </a:rPr>
              <a:t>specific</a:t>
            </a:r>
            <a:r>
              <a:rPr lang="de-DE" altLang="en-US" b="1" dirty="0">
                <a:solidFill>
                  <a:srgbClr val="86CCE8"/>
                </a:solidFill>
              </a:rPr>
              <a:t> </a:t>
            </a:r>
            <a:r>
              <a:rPr lang="de-DE" altLang="en-US" b="1" dirty="0" err="1">
                <a:solidFill>
                  <a:srgbClr val="86CCE8"/>
                </a:solidFill>
              </a:rPr>
              <a:t>part</a:t>
            </a:r>
            <a:endParaRPr lang="de-DE" altLang="en-US" b="1" dirty="0">
              <a:solidFill>
                <a:srgbClr val="86CCE8"/>
              </a:solidFill>
            </a:endParaRPr>
          </a:p>
          <a:p>
            <a:pPr marL="342900" lvl="1" indent="-342900">
              <a:buFont typeface="Arial" panose="020B0604020202020204" pitchFamily="34" charset="0"/>
              <a:buChar char="•"/>
            </a:pPr>
            <a:r>
              <a:rPr lang="de-DE" altLang="en-US" dirty="0" err="1"/>
              <a:t>Presentation</a:t>
            </a:r>
            <a:r>
              <a:rPr lang="de-DE" altLang="en-US" dirty="0"/>
              <a:t> </a:t>
            </a:r>
            <a:r>
              <a:rPr lang="de-DE" altLang="en-US" dirty="0" err="1"/>
              <a:t>skills</a:t>
            </a:r>
            <a:endParaRPr lang="de-DE" altLang="en-US" dirty="0"/>
          </a:p>
          <a:p>
            <a:pPr marL="342900" lvl="1" indent="-342900">
              <a:buFont typeface="Arial" panose="020B0604020202020204" pitchFamily="34" charset="0"/>
              <a:buChar char="•"/>
            </a:pPr>
            <a:r>
              <a:rPr lang="de-DE" altLang="en-US" dirty="0"/>
              <a:t>Scientific </a:t>
            </a:r>
            <a:r>
              <a:rPr lang="de-DE" altLang="en-US" dirty="0" err="1"/>
              <a:t>writing</a:t>
            </a:r>
            <a:endParaRPr lang="de-DE" altLang="en-US" dirty="0"/>
          </a:p>
          <a:p>
            <a:pPr marL="342900" lvl="1" indent="-342900">
              <a:buFont typeface="Arial" panose="020B0604020202020204" pitchFamily="34" charset="0"/>
              <a:buChar char="•"/>
            </a:pPr>
            <a:r>
              <a:rPr lang="de-DE" altLang="en-US" dirty="0"/>
              <a:t>Project </a:t>
            </a:r>
            <a:r>
              <a:rPr lang="de-DE" altLang="en-US" dirty="0" err="1"/>
              <a:t>management</a:t>
            </a:r>
            <a:endParaRPr lang="de-DE" altLang="en-US" dirty="0"/>
          </a:p>
          <a:p>
            <a:pPr lvl="1"/>
            <a:endParaRPr lang="de-DE" altLang="en-US" sz="1500" dirty="0"/>
          </a:p>
          <a:p>
            <a:r>
              <a:rPr lang="de-DE" altLang="en-US" dirty="0" err="1">
                <a:solidFill>
                  <a:srgbClr val="86CCE8"/>
                </a:solidFill>
              </a:rPr>
              <a:t>Generic</a:t>
            </a:r>
            <a:r>
              <a:rPr lang="de-DE" altLang="en-US" dirty="0">
                <a:solidFill>
                  <a:srgbClr val="86CCE8"/>
                </a:solidFill>
              </a:rPr>
              <a:t> </a:t>
            </a:r>
            <a:r>
              <a:rPr lang="de-DE" altLang="en-US" dirty="0" err="1">
                <a:solidFill>
                  <a:srgbClr val="86CCE8"/>
                </a:solidFill>
              </a:rPr>
              <a:t>skills</a:t>
            </a:r>
            <a:r>
              <a:rPr lang="de-DE" altLang="en-US" dirty="0">
                <a:solidFill>
                  <a:srgbClr val="86CCE8"/>
                </a:solidFill>
              </a:rPr>
              <a:t> </a:t>
            </a:r>
            <a:r>
              <a:rPr lang="de-DE" altLang="en-US" dirty="0" err="1">
                <a:solidFill>
                  <a:srgbClr val="86CCE8"/>
                </a:solidFill>
              </a:rPr>
              <a:t>through</a:t>
            </a:r>
            <a:r>
              <a:rPr lang="de-DE" altLang="en-US" dirty="0">
                <a:solidFill>
                  <a:srgbClr val="86CCE8"/>
                </a:solidFill>
              </a:rPr>
              <a:t> </a:t>
            </a:r>
            <a:r>
              <a:rPr lang="de-DE" altLang="en-US" dirty="0" err="1">
                <a:solidFill>
                  <a:srgbClr val="86CCE8"/>
                </a:solidFill>
              </a:rPr>
              <a:t>outreach</a:t>
            </a:r>
            <a:r>
              <a:rPr lang="de-DE" altLang="en-US" dirty="0">
                <a:solidFill>
                  <a:srgbClr val="86CCE8"/>
                </a:solidFill>
              </a:rPr>
              <a:t> </a:t>
            </a:r>
            <a:r>
              <a:rPr lang="de-DE" altLang="en-US" dirty="0" err="1">
                <a:solidFill>
                  <a:srgbClr val="86CCE8"/>
                </a:solidFill>
              </a:rPr>
              <a:t>project</a:t>
            </a:r>
            <a:endParaRPr lang="de-DE" altLang="en-US" dirty="0">
              <a:solidFill>
                <a:srgbClr val="86CCE8"/>
              </a:solidFill>
            </a:endParaRPr>
          </a:p>
          <a:p>
            <a:pPr marL="342900" lvl="1" indent="-342900">
              <a:buFont typeface="Arial" panose="020B0604020202020204" pitchFamily="34" charset="0"/>
              <a:buChar char="•"/>
            </a:pPr>
            <a:r>
              <a:rPr lang="de-DE" altLang="en-US" dirty="0"/>
              <a:t>Team </a:t>
            </a:r>
            <a:r>
              <a:rPr lang="de-DE" altLang="en-US" dirty="0" err="1"/>
              <a:t>working</a:t>
            </a:r>
            <a:endParaRPr lang="de-DE" altLang="en-US" dirty="0"/>
          </a:p>
          <a:p>
            <a:pPr marL="342900" lvl="1" indent="-342900">
              <a:buFont typeface="Arial" panose="020B0604020202020204" pitchFamily="34" charset="0"/>
              <a:buChar char="•"/>
            </a:pPr>
            <a:r>
              <a:rPr lang="de-DE" altLang="en-US" dirty="0" err="1"/>
              <a:t>Proposal</a:t>
            </a:r>
            <a:r>
              <a:rPr lang="de-DE" altLang="en-US" dirty="0"/>
              <a:t> </a:t>
            </a:r>
            <a:r>
              <a:rPr lang="de-DE" altLang="en-US" dirty="0" err="1"/>
              <a:t>writing</a:t>
            </a:r>
            <a:r>
              <a:rPr lang="de-DE" altLang="en-US" dirty="0"/>
              <a:t> </a:t>
            </a:r>
          </a:p>
          <a:p>
            <a:pPr marL="342900" lvl="1" indent="-342900">
              <a:buFont typeface="Arial" panose="020B0604020202020204" pitchFamily="34" charset="0"/>
              <a:buChar char="•"/>
            </a:pPr>
            <a:r>
              <a:rPr lang="de-DE" altLang="en-US" dirty="0"/>
              <a:t>Peer </a:t>
            </a:r>
            <a:r>
              <a:rPr lang="de-DE" altLang="en-US" dirty="0" err="1"/>
              <a:t>review</a:t>
            </a:r>
            <a:endParaRPr lang="de-DE" altLang="en-US" dirty="0"/>
          </a:p>
          <a:p>
            <a:pPr marL="342900" lvl="1" indent="-342900">
              <a:buFont typeface="Arial" panose="020B0604020202020204" pitchFamily="34" charset="0"/>
              <a:buChar char="•"/>
            </a:pPr>
            <a:r>
              <a:rPr lang="de-DE" altLang="en-US" dirty="0"/>
              <a:t>Working </a:t>
            </a:r>
            <a:r>
              <a:rPr lang="de-DE" altLang="en-US" dirty="0" err="1"/>
              <a:t>under</a:t>
            </a:r>
            <a:r>
              <a:rPr lang="de-DE" altLang="en-US" dirty="0"/>
              <a:t> (time) </a:t>
            </a:r>
            <a:r>
              <a:rPr lang="de-DE" altLang="en-US" dirty="0" err="1"/>
              <a:t>pressure</a:t>
            </a:r>
            <a:endParaRPr lang="en-GB" altLang="en-US" dirty="0"/>
          </a:p>
        </p:txBody>
      </p:sp>
      <p:sp>
        <p:nvSpPr>
          <p:cNvPr id="17412" name="TextBox 4"/>
          <p:cNvSpPr txBox="1">
            <a:spLocks noChangeArrowheads="1"/>
          </p:cNvSpPr>
          <p:nvPr/>
        </p:nvSpPr>
        <p:spPr bwMode="auto">
          <a:xfrm>
            <a:off x="5418138" y="5280026"/>
            <a:ext cx="2838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70D29"/>
              </a:buClr>
              <a:buFont typeface="Wingdings" panose="05000000000000000000" pitchFamily="2" charset="2"/>
              <a:buChar char="§"/>
              <a:defRPr sz="2600">
                <a:solidFill>
                  <a:srgbClr val="00649D"/>
                </a:solidFill>
                <a:latin typeface="Arial" panose="020B0604020202020204" pitchFamily="34" charset="0"/>
              </a:defRPr>
            </a:lvl1pPr>
            <a:lvl2pPr marL="742950" indent="-285750">
              <a:spcBef>
                <a:spcPct val="20000"/>
              </a:spcBef>
              <a:buClr>
                <a:srgbClr val="770D29"/>
              </a:buClr>
              <a:buChar char="–"/>
              <a:defRPr sz="2600">
                <a:solidFill>
                  <a:srgbClr val="00649D"/>
                </a:solidFill>
                <a:latin typeface="Arial" panose="020B0604020202020204" pitchFamily="34" charset="0"/>
              </a:defRPr>
            </a:lvl2pPr>
            <a:lvl3pPr marL="1143000" indent="-228600">
              <a:spcBef>
                <a:spcPct val="20000"/>
              </a:spcBef>
              <a:buClr>
                <a:srgbClr val="770D29"/>
              </a:buClr>
              <a:buChar char="•"/>
              <a:defRPr sz="2600">
                <a:solidFill>
                  <a:srgbClr val="00649D"/>
                </a:solidFill>
                <a:latin typeface="Arial" panose="020B0604020202020204" pitchFamily="34" charset="0"/>
              </a:defRPr>
            </a:lvl3pPr>
            <a:lvl4pPr marL="1600200" indent="-228600">
              <a:spcBef>
                <a:spcPct val="20000"/>
              </a:spcBef>
              <a:buClr>
                <a:srgbClr val="770D29"/>
              </a:buClr>
              <a:buChar char="–"/>
              <a:defRPr sz="2600">
                <a:solidFill>
                  <a:srgbClr val="00649D"/>
                </a:solidFill>
                <a:latin typeface="Arial" panose="020B0604020202020204" pitchFamily="34" charset="0"/>
              </a:defRPr>
            </a:lvl4pPr>
            <a:lvl5pPr marL="2057400" indent="-228600">
              <a:spcBef>
                <a:spcPct val="20000"/>
              </a:spcBef>
              <a:buClr>
                <a:srgbClr val="770D29"/>
              </a:buClr>
              <a:buChar char="»"/>
              <a:defRPr sz="2600">
                <a:solidFill>
                  <a:srgbClr val="00649D"/>
                </a:solidFill>
                <a:latin typeface="Arial" panose="020B0604020202020204" pitchFamily="34" charset="0"/>
              </a:defRPr>
            </a:lvl5pPr>
            <a:lvl6pPr marL="2514600" indent="-228600" eaLnBrk="0" fontAlgn="base" hangingPunct="0">
              <a:spcBef>
                <a:spcPct val="20000"/>
              </a:spcBef>
              <a:spcAft>
                <a:spcPct val="0"/>
              </a:spcAft>
              <a:buClr>
                <a:srgbClr val="770D29"/>
              </a:buClr>
              <a:buChar char="»"/>
              <a:defRPr sz="2600">
                <a:solidFill>
                  <a:srgbClr val="00649D"/>
                </a:solidFill>
                <a:latin typeface="Arial" panose="020B0604020202020204" pitchFamily="34" charset="0"/>
              </a:defRPr>
            </a:lvl6pPr>
            <a:lvl7pPr marL="2971800" indent="-228600" eaLnBrk="0" fontAlgn="base" hangingPunct="0">
              <a:spcBef>
                <a:spcPct val="20000"/>
              </a:spcBef>
              <a:spcAft>
                <a:spcPct val="0"/>
              </a:spcAft>
              <a:buClr>
                <a:srgbClr val="770D29"/>
              </a:buClr>
              <a:buChar char="»"/>
              <a:defRPr sz="2600">
                <a:solidFill>
                  <a:srgbClr val="00649D"/>
                </a:solidFill>
                <a:latin typeface="Arial" panose="020B0604020202020204" pitchFamily="34" charset="0"/>
              </a:defRPr>
            </a:lvl7pPr>
            <a:lvl8pPr marL="3429000" indent="-228600" eaLnBrk="0" fontAlgn="base" hangingPunct="0">
              <a:spcBef>
                <a:spcPct val="20000"/>
              </a:spcBef>
              <a:spcAft>
                <a:spcPct val="0"/>
              </a:spcAft>
              <a:buClr>
                <a:srgbClr val="770D29"/>
              </a:buClr>
              <a:buChar char="»"/>
              <a:defRPr sz="2600">
                <a:solidFill>
                  <a:srgbClr val="00649D"/>
                </a:solidFill>
                <a:latin typeface="Arial" panose="020B0604020202020204" pitchFamily="34" charset="0"/>
              </a:defRPr>
            </a:lvl8pPr>
            <a:lvl9pPr marL="3886200" indent="-228600" eaLnBrk="0" fontAlgn="base" hangingPunct="0">
              <a:spcBef>
                <a:spcPct val="20000"/>
              </a:spcBef>
              <a:spcAft>
                <a:spcPct val="0"/>
              </a:spcAft>
              <a:buClr>
                <a:srgbClr val="770D29"/>
              </a:buClr>
              <a:buChar char="»"/>
              <a:defRPr sz="2600">
                <a:solidFill>
                  <a:srgbClr val="00649D"/>
                </a:solidFill>
                <a:latin typeface="Arial" panose="020B0604020202020204" pitchFamily="34" charset="0"/>
              </a:defRPr>
            </a:lvl9pPr>
          </a:lstStyle>
          <a:p>
            <a:pPr eaLnBrk="1" hangingPunct="1">
              <a:spcBef>
                <a:spcPct val="0"/>
              </a:spcBef>
              <a:buClrTx/>
              <a:buFontTx/>
              <a:buNone/>
            </a:pPr>
            <a:r>
              <a:rPr lang="en-GB" altLang="en-US" sz="1400" i="1" dirty="0">
                <a:solidFill>
                  <a:schemeClr val="bg1"/>
                </a:solidFill>
                <a:ea typeface="ＭＳ Ｐゴシック" panose="020B0600070205080204" pitchFamily="34" charset="-128"/>
                <a:cs typeface="Arial" panose="020B0604020202020204" pitchFamily="34" charset="0"/>
              </a:rPr>
              <a:t>“I hadn’t really thought of myself </a:t>
            </a:r>
          </a:p>
          <a:p>
            <a:pPr eaLnBrk="1" hangingPunct="1">
              <a:spcBef>
                <a:spcPct val="0"/>
              </a:spcBef>
              <a:buClrTx/>
              <a:buFontTx/>
              <a:buNone/>
            </a:pPr>
            <a:r>
              <a:rPr lang="en-GB" altLang="en-US" sz="1400" i="1" dirty="0">
                <a:solidFill>
                  <a:schemeClr val="bg1"/>
                </a:solidFill>
                <a:ea typeface="ＭＳ Ｐゴシック" panose="020B0600070205080204" pitchFamily="34" charset="-128"/>
                <a:cs typeface="Arial" panose="020B0604020202020204" pitchFamily="34" charset="0"/>
              </a:rPr>
              <a:t>as a project manager until today!”</a:t>
            </a:r>
          </a:p>
        </p:txBody>
      </p:sp>
      <p:pic>
        <p:nvPicPr>
          <p:cNvPr id="8" name="Picture 7" descr="IMG_4532.JPG"/>
          <p:cNvPicPr>
            <a:picLocks noGrp="1" noChangeAspect="1"/>
          </p:cNvPicPr>
          <p:nvPr isPhoto="1"/>
        </p:nvPicPr>
        <p:blipFill>
          <a:blip r:embed="rId2" cstate="print">
            <a:lum/>
          </a:blip>
          <a:stretch>
            <a:fillRect/>
          </a:stretch>
        </p:blipFill>
        <p:spPr>
          <a:xfrm>
            <a:off x="8256588" y="1124298"/>
            <a:ext cx="2947704" cy="2210778"/>
          </a:xfrm>
          <a:prstGeom prst="rect">
            <a:avLst/>
          </a:prstGeom>
          <a:noFill/>
          <a:ln>
            <a:noFill/>
          </a:ln>
          <a:effectLst>
            <a:softEdge rad="63500"/>
          </a:effectLst>
        </p:spPr>
      </p:pic>
      <p:pic>
        <p:nvPicPr>
          <p:cNvPr id="9" name="Picture 8" descr="12.JPG"/>
          <p:cNvPicPr>
            <a:picLocks noGrp="1" noChangeAspect="1"/>
          </p:cNvPicPr>
          <p:nvPr isPhoto="1"/>
        </p:nvPicPr>
        <p:blipFill>
          <a:blip r:embed="rId3" cstate="print">
            <a:lum/>
          </a:blip>
          <a:stretch>
            <a:fillRect/>
          </a:stretch>
        </p:blipFill>
        <p:spPr>
          <a:xfrm>
            <a:off x="8280251" y="3591098"/>
            <a:ext cx="2947705" cy="2201567"/>
          </a:xfrm>
          <a:prstGeom prst="rect">
            <a:avLst/>
          </a:prstGeom>
          <a:noFill/>
          <a:ln>
            <a:noFill/>
          </a:ln>
          <a:effectLst>
            <a:softEdge rad="63500"/>
          </a:effectLst>
        </p:spPr>
      </p:pic>
      <p:pic>
        <p:nvPicPr>
          <p:cNvPr id="23560" name="Picture 8" descr="http://www.yorksj.ac.uk/images/hea%20generic%20logo%20version%20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5170084"/>
            <a:ext cx="869950" cy="8572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04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4661"/>
        </a:solidFill>
        <a:effectLst/>
      </p:bgPr>
    </p:bg>
    <p:spTree>
      <p:nvGrpSpPr>
        <p:cNvPr id="1" name=""/>
        <p:cNvGrpSpPr/>
        <p:nvPr/>
      </p:nvGrpSpPr>
      <p:grpSpPr>
        <a:xfrm>
          <a:off x="0" y="0"/>
          <a:ext cx="0" cy="0"/>
          <a:chOff x="0" y="0"/>
          <a:chExt cx="0" cy="0"/>
        </a:xfrm>
      </p:grpSpPr>
      <p:pic>
        <p:nvPicPr>
          <p:cNvPr id="5" name="Picture 2" descr="New £210 million centre to advance AI and quantum computing – UKRI">
            <a:extLst>
              <a:ext uri="{FF2B5EF4-FFF2-40B4-BE49-F238E27FC236}">
                <a16:creationId xmlns:a16="http://schemas.microsoft.com/office/drawing/2014/main" id="{1E54472E-467D-4698-81E3-027A08C0A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019"/>
          <a:stretch/>
        </p:blipFill>
        <p:spPr bwMode="auto">
          <a:xfrm>
            <a:off x="838200" y="1510912"/>
            <a:ext cx="2831371" cy="150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Training environment</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838200" y="3319272"/>
            <a:ext cx="8857974" cy="2692908"/>
          </a:xfrm>
        </p:spPr>
        <p:txBody>
          <a:bodyPr>
            <a:normAutofit/>
          </a:bodyPr>
          <a:lstStyle/>
          <a:p>
            <a:pPr marL="342900" indent="-342900">
              <a:lnSpc>
                <a:spcPct val="100000"/>
              </a:lnSpc>
              <a:spcAft>
                <a:spcPts val="1800"/>
              </a:spcAft>
              <a:buFont typeface="Arial" panose="020B0604020202020204" pitchFamily="34" charset="0"/>
              <a:buChar char="•"/>
            </a:pPr>
            <a:r>
              <a:rPr lang="en-GB" sz="1800" dirty="0">
                <a:latin typeface="Montserrat Medium" panose="00000600000000000000" pitchFamily="2" charset="0"/>
              </a:rPr>
              <a:t>Liverpool has </a:t>
            </a:r>
            <a:r>
              <a:rPr lang="en-GB" sz="1800" u="sng" dirty="0">
                <a:latin typeface="Montserrat Medium" panose="00000600000000000000" pitchFamily="2" charset="0"/>
              </a:rPr>
              <a:t>outstanding track record</a:t>
            </a:r>
            <a:r>
              <a:rPr lang="en-GB" sz="1800" dirty="0">
                <a:latin typeface="Montserrat Medium" panose="00000600000000000000" pitchFamily="2" charset="0"/>
              </a:rPr>
              <a:t> in postgraduate training</a:t>
            </a:r>
          </a:p>
          <a:p>
            <a:pPr marL="342900" indent="-342900">
              <a:lnSpc>
                <a:spcPct val="100000"/>
              </a:lnSpc>
              <a:spcAft>
                <a:spcPts val="1800"/>
              </a:spcAft>
              <a:buFont typeface="Arial" panose="020B0604020202020204" pitchFamily="34" charset="0"/>
              <a:buChar char="•"/>
            </a:pPr>
            <a:r>
              <a:rPr lang="en-GB" sz="1800" u="sng" dirty="0">
                <a:latin typeface="Montserrat Medium" panose="00000600000000000000" pitchFamily="2" charset="0"/>
              </a:rPr>
              <a:t>Cohort-based training</a:t>
            </a:r>
            <a:r>
              <a:rPr lang="en-GB" sz="1800" dirty="0">
                <a:latin typeface="Montserrat Medium" panose="00000600000000000000" pitchFamily="2" charset="0"/>
              </a:rPr>
              <a:t> in data science, research and innovation, complementary skills, and courses offered by partners</a:t>
            </a:r>
          </a:p>
          <a:p>
            <a:pPr marL="342900" indent="-342900">
              <a:lnSpc>
                <a:spcPct val="100000"/>
              </a:lnSpc>
              <a:spcAft>
                <a:spcPts val="1800"/>
              </a:spcAft>
              <a:buFont typeface="Arial" panose="020B0604020202020204" pitchFamily="34" charset="0"/>
              <a:buChar char="•"/>
            </a:pPr>
            <a:r>
              <a:rPr lang="en-GB" sz="1800" u="sng" dirty="0">
                <a:latin typeface="Montserrat Medium" panose="00000600000000000000" pitchFamily="2" charset="0"/>
              </a:rPr>
              <a:t>Inclusive environment</a:t>
            </a:r>
            <a:r>
              <a:rPr lang="en-GB" sz="1800" dirty="0">
                <a:latin typeface="Montserrat Medium" panose="00000600000000000000" pitchFamily="2" charset="0"/>
              </a:rPr>
              <a:t> that offers some unique opportunities for LIV.INNO students (e.g. CUWIP)</a:t>
            </a:r>
          </a:p>
        </p:txBody>
      </p:sp>
      <p:pic>
        <p:nvPicPr>
          <p:cNvPr id="1026" name="Picture 2" descr="The Cockcroft Institute » Advanced Researcher Career Skills School held in  Liverpool">
            <a:extLst>
              <a:ext uri="{FF2B5EF4-FFF2-40B4-BE49-F238E27FC236}">
                <a16:creationId xmlns:a16="http://schemas.microsoft.com/office/drawing/2014/main" id="{8F2B053F-89EE-4709-8FE0-2ACB22E9B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571" y="1511377"/>
            <a:ext cx="3734145" cy="1509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om with tables and chairs&#10;&#10;Description automatically generated with low confidence">
            <a:extLst>
              <a:ext uri="{FF2B5EF4-FFF2-40B4-BE49-F238E27FC236}">
                <a16:creationId xmlns:a16="http://schemas.microsoft.com/office/drawing/2014/main" id="{0C9512B3-3509-40DB-A339-276F0256953E}"/>
              </a:ext>
            </a:extLst>
          </p:cNvPr>
          <p:cNvPicPr>
            <a:picLocks noChangeAspect="1"/>
          </p:cNvPicPr>
          <p:nvPr/>
        </p:nvPicPr>
        <p:blipFill rotWithShape="1">
          <a:blip r:embed="rId5"/>
          <a:srcRect l="1" t="26332" r="690" b="11263"/>
          <a:stretch/>
        </p:blipFill>
        <p:spPr>
          <a:xfrm>
            <a:off x="7403716" y="1511378"/>
            <a:ext cx="3203324" cy="1509703"/>
          </a:xfrm>
          <a:prstGeom prst="rect">
            <a:avLst/>
          </a:prstGeom>
        </p:spPr>
      </p:pic>
      <p:pic>
        <p:nvPicPr>
          <p:cNvPr id="7" name="Picture 6">
            <a:extLst>
              <a:ext uri="{FF2B5EF4-FFF2-40B4-BE49-F238E27FC236}">
                <a16:creationId xmlns:a16="http://schemas.microsoft.com/office/drawing/2014/main" id="{112B552D-4CA4-4813-1F3B-4AF4F7A9AEBB}"/>
              </a:ext>
            </a:extLst>
          </p:cNvPr>
          <p:cNvPicPr>
            <a:picLocks noChangeAspect="1"/>
          </p:cNvPicPr>
          <p:nvPr/>
        </p:nvPicPr>
        <p:blipFill>
          <a:blip r:embed="rId6"/>
          <a:stretch>
            <a:fillRect/>
          </a:stretch>
        </p:blipFill>
        <p:spPr>
          <a:xfrm>
            <a:off x="9786585" y="3246688"/>
            <a:ext cx="1906723" cy="2692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497967"/>
      </p:ext>
    </p:extLst>
  </p:cSld>
  <p:clrMapOvr>
    <a:masterClrMapping/>
  </p:clrMapOvr>
  <mc:AlternateContent xmlns:mc="http://schemas.openxmlformats.org/markup-compatibility/2006" xmlns:p14="http://schemas.microsoft.com/office/powerpoint/2010/main">
    <mc:Choice Requires="p14">
      <p:transition p14:dur="0" advTm="1800000"/>
    </mc:Choice>
    <mc:Fallback xmlns="">
      <p:transition advTm="18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84CFD3-238F-4630-A79D-262EF0618240}"/>
              </a:ext>
            </a:extLst>
          </p:cNvPr>
          <p:cNvGraphicFramePr/>
          <p:nvPr>
            <p:extLst>
              <p:ext uri="{D42A27DB-BD31-4B8C-83A1-F6EECF244321}">
                <p14:modId xmlns:p14="http://schemas.microsoft.com/office/powerpoint/2010/main" val="3914696144"/>
              </p:ext>
            </p:extLst>
          </p:nvPr>
        </p:nvGraphicFramePr>
        <p:xfrm>
          <a:off x="694660" y="684126"/>
          <a:ext cx="10802679" cy="5489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A605DFC-9954-48E7-A9BD-8A0A339E8B72}"/>
              </a:ext>
            </a:extLst>
          </p:cNvPr>
          <p:cNvSpPr>
            <a:spLocks noGrp="1"/>
          </p:cNvSpPr>
          <p:nvPr>
            <p:ph type="title"/>
          </p:nvPr>
        </p:nvSpPr>
        <p:spPr/>
        <p:txBody>
          <a:bodyPr/>
          <a:lstStyle/>
          <a:p>
            <a:r>
              <a:rPr lang="en-GB" dirty="0">
                <a:solidFill>
                  <a:srgbClr val="86CCE8"/>
                </a:solidFill>
              </a:rPr>
              <a:t>Your</a:t>
            </a:r>
            <a:r>
              <a:rPr lang="en-GB" dirty="0"/>
              <a:t> training time line</a:t>
            </a:r>
            <a:endParaRPr lang="en-GB" sz="2500" b="0" dirty="0"/>
          </a:p>
        </p:txBody>
      </p:sp>
      <p:graphicFrame>
        <p:nvGraphicFramePr>
          <p:cNvPr id="5" name="Table 5">
            <a:extLst>
              <a:ext uri="{FF2B5EF4-FFF2-40B4-BE49-F238E27FC236}">
                <a16:creationId xmlns:a16="http://schemas.microsoft.com/office/drawing/2014/main" id="{11A333C1-0481-4595-A10B-91443672C8CA}"/>
              </a:ext>
            </a:extLst>
          </p:cNvPr>
          <p:cNvGraphicFramePr>
            <a:graphicFrameLocks noGrp="1"/>
          </p:cNvGraphicFramePr>
          <p:nvPr>
            <p:extLst>
              <p:ext uri="{D42A27DB-BD31-4B8C-83A1-F6EECF244321}">
                <p14:modId xmlns:p14="http://schemas.microsoft.com/office/powerpoint/2010/main" val="552529698"/>
              </p:ext>
            </p:extLst>
          </p:nvPr>
        </p:nvGraphicFramePr>
        <p:xfrm>
          <a:off x="694660" y="2500780"/>
          <a:ext cx="10679693" cy="3504343"/>
        </p:xfrm>
        <a:graphic>
          <a:graphicData uri="http://schemas.openxmlformats.org/drawingml/2006/table">
            <a:tbl>
              <a:tblPr firstRow="1" bandRow="1">
                <a:tableStyleId>{327F97BB-C833-4FB7-BDE5-3F7075034690}</a:tableStyleId>
              </a:tblPr>
              <a:tblGrid>
                <a:gridCol w="2785434">
                  <a:extLst>
                    <a:ext uri="{9D8B030D-6E8A-4147-A177-3AD203B41FA5}">
                      <a16:colId xmlns:a16="http://schemas.microsoft.com/office/drawing/2014/main" val="2762203520"/>
                    </a:ext>
                  </a:extLst>
                </a:gridCol>
                <a:gridCol w="2748250">
                  <a:extLst>
                    <a:ext uri="{9D8B030D-6E8A-4147-A177-3AD203B41FA5}">
                      <a16:colId xmlns:a16="http://schemas.microsoft.com/office/drawing/2014/main" val="3929418668"/>
                    </a:ext>
                  </a:extLst>
                </a:gridCol>
                <a:gridCol w="2636726">
                  <a:extLst>
                    <a:ext uri="{9D8B030D-6E8A-4147-A177-3AD203B41FA5}">
                      <a16:colId xmlns:a16="http://schemas.microsoft.com/office/drawing/2014/main" val="3456627167"/>
                    </a:ext>
                  </a:extLst>
                </a:gridCol>
                <a:gridCol w="2509283">
                  <a:extLst>
                    <a:ext uri="{9D8B030D-6E8A-4147-A177-3AD203B41FA5}">
                      <a16:colId xmlns:a16="http://schemas.microsoft.com/office/drawing/2014/main" val="834777671"/>
                    </a:ext>
                  </a:extLst>
                </a:gridCol>
              </a:tblGrid>
              <a:tr h="293307">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Taster placements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600" b="0" dirty="0"/>
                        <a:t>Industry placements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3008192179"/>
                  </a:ext>
                </a:extLst>
              </a:tr>
              <a:tr h="506257">
                <a:tc>
                  <a:txBody>
                    <a:bodyPr/>
                    <a:lstStyle/>
                    <a:p>
                      <a:pPr algn="ctr"/>
                      <a:r>
                        <a:rPr lang="en-GB" sz="1600" b="0" dirty="0"/>
                        <a:t>Complementary Skills School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Canvas course Data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School on Data Science and Applications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Advanced Skills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060856"/>
                  </a:ext>
                </a:extLst>
              </a:tr>
              <a:tr h="293307">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CUWIP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Outreach Symposium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Careers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1405912"/>
                  </a:ext>
                </a:extLst>
              </a:tr>
              <a:tr h="2933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PGCert in Big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Data Science in Healthcare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111742"/>
                  </a:ext>
                </a:extLst>
              </a:tr>
              <a:tr h="425863">
                <a:tc>
                  <a:txBody>
                    <a:bodyPr/>
                    <a:lstStyle/>
                    <a:p>
                      <a:pPr algn="ctr"/>
                      <a:r>
                        <a:rPr lang="en-US" sz="1600" dirty="0"/>
                        <a:t>Cohort visit to the                 STFC Hartree Centre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600" dirty="0"/>
                        <a:t>LIV.INNO Student Seminars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600" dirty="0"/>
                    </a:p>
                  </a:txBody>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911137"/>
                  </a:ext>
                </a:extLst>
              </a:tr>
              <a:tr h="29330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PGR training courses by clusters and LIV.INNO Virtual Seminars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pPr algn="ctr"/>
                      <a:endParaRPr lang="en-GB" dirty="0"/>
                    </a:p>
                  </a:txBody>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050457"/>
                  </a:ext>
                </a:extLst>
              </a:tr>
              <a:tr h="4258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Specialist courses by Hartree and Nvidia</a:t>
                      </a:r>
                      <a:endParaRPr lang="en-GB"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ctr"/>
                      <a:r>
                        <a:rPr lang="en-GB" sz="1600" b="0" i="1" dirty="0" err="1"/>
                        <a:t>DataAid</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6641306"/>
                  </a:ext>
                </a:extLst>
              </a:tr>
              <a:tr h="29330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Development Needs Analysis, </a:t>
                      </a:r>
                      <a:r>
                        <a:rPr lang="en-GB" sz="1600" i="1" dirty="0"/>
                        <a:t>updated quarterly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8138696"/>
                  </a:ext>
                </a:extLst>
              </a:tr>
            </a:tbl>
          </a:graphicData>
        </a:graphic>
      </p:graphicFrame>
    </p:spTree>
    <p:extLst>
      <p:ext uri="{BB962C8B-B14F-4D97-AF65-F5344CB8AC3E}">
        <p14:creationId xmlns:p14="http://schemas.microsoft.com/office/powerpoint/2010/main" val="1626019293"/>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062B-8357-0F9E-D17B-3609455CF9B1}"/>
              </a:ext>
            </a:extLst>
          </p:cNvPr>
          <p:cNvSpPr>
            <a:spLocks noGrp="1"/>
          </p:cNvSpPr>
          <p:nvPr>
            <p:ph type="title"/>
          </p:nvPr>
        </p:nvSpPr>
        <p:spPr/>
        <p:txBody>
          <a:bodyPr/>
          <a:lstStyle/>
          <a:p>
            <a:r>
              <a:rPr lang="en-GB" dirty="0"/>
              <a:t>Inter/national events</a:t>
            </a:r>
          </a:p>
        </p:txBody>
      </p:sp>
      <p:sp>
        <p:nvSpPr>
          <p:cNvPr id="3" name="Content Placeholder 2">
            <a:extLst>
              <a:ext uri="{FF2B5EF4-FFF2-40B4-BE49-F238E27FC236}">
                <a16:creationId xmlns:a16="http://schemas.microsoft.com/office/drawing/2014/main" id="{AEED81DA-83AA-6BC6-D56A-C137B7AB924C}"/>
              </a:ext>
            </a:extLst>
          </p:cNvPr>
          <p:cNvSpPr>
            <a:spLocks noGrp="1"/>
          </p:cNvSpPr>
          <p:nvPr>
            <p:ph idx="1"/>
          </p:nvPr>
        </p:nvSpPr>
        <p:spPr>
          <a:xfrm>
            <a:off x="838200" y="3503543"/>
            <a:ext cx="10515600" cy="2349052"/>
          </a:xfrm>
        </p:spPr>
        <p:txBody>
          <a:bodyPr/>
          <a:lstStyle/>
          <a:p>
            <a:pPr marL="342900" indent="-342900">
              <a:lnSpc>
                <a:spcPct val="200000"/>
              </a:lnSpc>
              <a:buFont typeface="Arial" panose="020B0604020202020204" pitchFamily="34" charset="0"/>
              <a:buChar char="•"/>
            </a:pPr>
            <a:r>
              <a:rPr lang="en-US" dirty="0"/>
              <a:t>International Schools, CDTs School</a:t>
            </a:r>
          </a:p>
          <a:p>
            <a:pPr marL="342900" indent="-342900">
              <a:lnSpc>
                <a:spcPct val="200000"/>
              </a:lnSpc>
              <a:buFont typeface="Arial" panose="020B0604020202020204" pitchFamily="34" charset="0"/>
              <a:buChar char="•"/>
            </a:pPr>
            <a:r>
              <a:rPr lang="en-US" dirty="0"/>
              <a:t>Targeted Workshops on focused R&amp;D area</a:t>
            </a:r>
          </a:p>
          <a:p>
            <a:pPr marL="342900" indent="-342900">
              <a:lnSpc>
                <a:spcPct val="200000"/>
              </a:lnSpc>
              <a:buFont typeface="Arial" panose="020B0604020202020204" pitchFamily="34" charset="0"/>
              <a:buChar char="•"/>
            </a:pPr>
            <a:r>
              <a:rPr lang="en-US" dirty="0"/>
              <a:t>International Symposium in 2026!</a:t>
            </a:r>
          </a:p>
        </p:txBody>
      </p:sp>
      <p:pic>
        <p:nvPicPr>
          <p:cNvPr id="9" name="Picture 8">
            <a:extLst>
              <a:ext uri="{FF2B5EF4-FFF2-40B4-BE49-F238E27FC236}">
                <a16:creationId xmlns:a16="http://schemas.microsoft.com/office/drawing/2014/main" id="{D0DB8D33-30D1-03F5-523D-CDD4F198D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3562" y="1568378"/>
            <a:ext cx="3377798" cy="1654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 name="Picture 2" descr="https://scontent-lhr3-1.xx.fbcdn.net/hphotos-xpf1/v/t1.0-9/10383085_10206860960352335_4482648422042304564_n.jpg?oh=91e99942f7eccff90e3d77fa50181b15&amp;oe=563134A5">
            <a:extLst>
              <a:ext uri="{FF2B5EF4-FFF2-40B4-BE49-F238E27FC236}">
                <a16:creationId xmlns:a16="http://schemas.microsoft.com/office/drawing/2014/main" id="{E464F419-7FDD-5547-A1B9-6823B967CF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09" y="1573405"/>
            <a:ext cx="2473953" cy="1649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https://scontent-lhr3-1.xx.fbcdn.net/hphotos-xfp1/v/t1.0-9/11081504_10206139115946676_93117114837043174_n.jpg?oh=1b0f30259342981618163a34dbeabeba&amp;oe=56265021">
            <a:extLst>
              <a:ext uri="{FF2B5EF4-FFF2-40B4-BE49-F238E27FC236}">
                <a16:creationId xmlns:a16="http://schemas.microsoft.com/office/drawing/2014/main" id="{1038B30E-EF6F-67E9-E77F-19FBEF45B9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360" y="1562911"/>
            <a:ext cx="2489694" cy="165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The Cockcroft Institute » How fundamental science is changing our world">
            <a:extLst>
              <a:ext uri="{FF2B5EF4-FFF2-40B4-BE49-F238E27FC236}">
                <a16:creationId xmlns:a16="http://schemas.microsoft.com/office/drawing/2014/main" id="{B1DD8BC8-2DE3-E53C-ED38-46105CD84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054" y="1568378"/>
            <a:ext cx="2472746" cy="164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859527"/>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06C3DB2-0803-4EBE-965D-18189933E51D}"/>
              </a:ext>
            </a:extLst>
          </p:cNvPr>
          <p:cNvSpPr txBox="1">
            <a:spLocks/>
          </p:cNvSpPr>
          <p:nvPr/>
        </p:nvSpPr>
        <p:spPr>
          <a:xfrm>
            <a:off x="838200" y="365125"/>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6000" b="1" i="0" kern="1200">
                <a:solidFill>
                  <a:srgbClr val="86CCE8"/>
                </a:solidFill>
                <a:latin typeface="Montserrat" pitchFamily="2" charset="77"/>
                <a:ea typeface="+mj-ea"/>
                <a:cs typeface="+mj-cs"/>
              </a:defRPr>
            </a:lvl1pPr>
          </a:lstStyle>
          <a:p>
            <a:r>
              <a:rPr lang="en-US" sz="4400" dirty="0">
                <a:solidFill>
                  <a:schemeClr val="bg1"/>
                </a:solidFill>
              </a:rPr>
              <a:t>Partnership &amp; engagement</a:t>
            </a:r>
          </a:p>
        </p:txBody>
      </p:sp>
      <p:sp>
        <p:nvSpPr>
          <p:cNvPr id="15" name="Content Placeholder 2">
            <a:extLst>
              <a:ext uri="{FF2B5EF4-FFF2-40B4-BE49-F238E27FC236}">
                <a16:creationId xmlns:a16="http://schemas.microsoft.com/office/drawing/2014/main" id="{3F97617F-05C0-4CCA-98F2-5640DA691CF4}"/>
              </a:ext>
            </a:extLst>
          </p:cNvPr>
          <p:cNvSpPr txBox="1">
            <a:spLocks/>
          </p:cNvSpPr>
          <p:nvPr/>
        </p:nvSpPr>
        <p:spPr>
          <a:xfrm>
            <a:off x="838200" y="1520825"/>
            <a:ext cx="8260080" cy="36417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2400" b="0" i="0" kern="1200">
                <a:solidFill>
                  <a:schemeClr val="bg1"/>
                </a:solidFill>
                <a:latin typeface="Montserrat Medium" pitchFamily="2" charset="77"/>
                <a:ea typeface="+mn-ea"/>
                <a:cs typeface="+mn-cs"/>
              </a:defRPr>
            </a:lvl1pPr>
            <a:lvl2pPr marL="457200" indent="0" algn="ctr"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914400" indent="0" algn="ctr" defTabSz="914400" rtl="0" eaLnBrk="1" latinLnBrk="0" hangingPunct="1">
              <a:lnSpc>
                <a:spcPct val="90000"/>
              </a:lnSpc>
              <a:spcBef>
                <a:spcPts val="0"/>
              </a:spcBef>
              <a:spcAft>
                <a:spcPts val="600"/>
              </a:spcAft>
              <a:buFont typeface="Arial" panose="020B0604020202020204" pitchFamily="34" charset="0"/>
              <a:buNone/>
              <a:defRPr sz="1800" b="0" i="0" kern="1200">
                <a:solidFill>
                  <a:schemeClr val="tx1">
                    <a:lumMod val="75000"/>
                    <a:lumOff val="25000"/>
                  </a:schemeClr>
                </a:solidFill>
                <a:latin typeface="Montserrat Medium" pitchFamily="2" charset="77"/>
                <a:ea typeface="+mn-ea"/>
                <a:cs typeface="+mn-cs"/>
              </a:defRPr>
            </a:lvl3pPr>
            <a:lvl4pPr marL="13716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4pPr>
            <a:lvl5pPr marL="18288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latin typeface="Montserrat Medium" panose="00000600000000000000" pitchFamily="2" charset="0"/>
              </a:rPr>
              <a:t>Long-standing collaboration between </a:t>
            </a:r>
            <a:r>
              <a:rPr lang="en-GB" sz="1800" dirty="0" err="1">
                <a:latin typeface="Montserrat Medium" panose="00000600000000000000" pitchFamily="2" charset="0"/>
              </a:rPr>
              <a:t>UoL</a:t>
            </a:r>
            <a:r>
              <a:rPr lang="en-GB" sz="1800" dirty="0">
                <a:latin typeface="Montserrat Medium" panose="00000600000000000000" pitchFamily="2" charset="0"/>
              </a:rPr>
              <a:t> and LJMU</a:t>
            </a:r>
          </a:p>
          <a:p>
            <a:pPr marL="285750" indent="-285750">
              <a:lnSpc>
                <a:spcPct val="100000"/>
              </a:lnSpc>
              <a:buFont typeface="Arial" panose="020B0604020202020204" pitchFamily="34" charset="0"/>
              <a:buChar char="•"/>
            </a:pPr>
            <a:endParaRPr lang="en-US" sz="1800" dirty="0">
              <a:latin typeface="Montserrat Medium" panose="00000600000000000000" pitchFamily="2" charset="0"/>
            </a:endParaRPr>
          </a:p>
          <a:p>
            <a:pPr marL="285750" indent="-285750">
              <a:lnSpc>
                <a:spcPct val="100000"/>
              </a:lnSpc>
              <a:buFont typeface="Arial" panose="020B0604020202020204" pitchFamily="34" charset="0"/>
              <a:buChar char="•"/>
            </a:pPr>
            <a:r>
              <a:rPr lang="en-US" sz="1800" dirty="0">
                <a:latin typeface="Montserrat Medium" panose="00000600000000000000" pitchFamily="2" charset="0"/>
              </a:rPr>
              <a:t>Strategic partnership with STFC Daresbury </a:t>
            </a:r>
          </a:p>
          <a:p>
            <a:pPr marL="285750" indent="-285750">
              <a:lnSpc>
                <a:spcPct val="100000"/>
              </a:lnSpc>
              <a:buFont typeface="Arial" panose="020B0604020202020204" pitchFamily="34" charset="0"/>
              <a:buChar char="•"/>
            </a:pPr>
            <a:endParaRPr lang="en-US" sz="1800" dirty="0">
              <a:latin typeface="Montserrat Medium" panose="00000600000000000000" pitchFamily="2" charset="0"/>
            </a:endParaRPr>
          </a:p>
          <a:p>
            <a:pPr marL="285750" indent="-285750">
              <a:lnSpc>
                <a:spcPct val="100000"/>
              </a:lnSpc>
              <a:buFont typeface="Arial" panose="020B0604020202020204" pitchFamily="34" charset="0"/>
              <a:buChar char="•"/>
            </a:pPr>
            <a:r>
              <a:rPr lang="en-GB" sz="1800" dirty="0">
                <a:latin typeface="Montserrat Medium" panose="00000600000000000000" pitchFamily="2" charset="0"/>
              </a:rPr>
              <a:t>Strong links with research centres and SMEs. </a:t>
            </a:r>
          </a:p>
          <a:p>
            <a:pPr>
              <a:lnSpc>
                <a:spcPct val="100000"/>
              </a:lnSpc>
            </a:pPr>
            <a:endParaRPr lang="en-GB" sz="1000" dirty="0">
              <a:latin typeface="Montserrat Medium" panose="00000600000000000000" pitchFamily="2" charset="0"/>
            </a:endParaRPr>
          </a:p>
          <a:p>
            <a:pPr>
              <a:lnSpc>
                <a:spcPct val="100000"/>
              </a:lnSpc>
            </a:pPr>
            <a:endParaRPr lang="en-GB" sz="1000" dirty="0">
              <a:latin typeface="Montserrat Medium" panose="00000600000000000000" pitchFamily="2" charset="0"/>
            </a:endParaRPr>
          </a:p>
          <a:p>
            <a:pPr>
              <a:lnSpc>
                <a:spcPct val="100000"/>
              </a:lnSpc>
            </a:pPr>
            <a:r>
              <a:rPr lang="en-US" sz="1800" b="1" dirty="0">
                <a:effectLst/>
                <a:latin typeface="Montserrat Medium" panose="00000600000000000000" pitchFamily="2" charset="0"/>
                <a:ea typeface="Arial" panose="020B0604020202020204" pitchFamily="34" charset="0"/>
              </a:rPr>
              <a:t>Partners</a:t>
            </a:r>
            <a:r>
              <a:rPr lang="en-US" sz="1800" dirty="0">
                <a:effectLst/>
                <a:latin typeface="Montserrat Medium" panose="00000600000000000000" pitchFamily="2" charset="0"/>
                <a:ea typeface="Arial" panose="020B0604020202020204" pitchFamily="34" charset="0"/>
              </a:rPr>
              <a:t> co-define PhD projects, act as co-supervisors and mentors, and provide important input to LIV.INNO management. </a:t>
            </a:r>
          </a:p>
          <a:p>
            <a:pPr>
              <a:lnSpc>
                <a:spcPct val="100000"/>
              </a:lnSpc>
            </a:pPr>
            <a:endParaRPr lang="en-US" sz="1800" dirty="0">
              <a:latin typeface="Montserrat Medium" panose="00000600000000000000" pitchFamily="2" charset="0"/>
              <a:ea typeface="Arial" panose="020B0604020202020204" pitchFamily="34" charset="0"/>
            </a:endParaRPr>
          </a:p>
          <a:p>
            <a:pPr>
              <a:lnSpc>
                <a:spcPct val="100000"/>
              </a:lnSpc>
            </a:pPr>
            <a:r>
              <a:rPr lang="en-US" sz="1800" dirty="0">
                <a:effectLst/>
                <a:latin typeface="Montserrat Medium" panose="00000600000000000000" pitchFamily="2" charset="0"/>
                <a:ea typeface="Arial" panose="020B0604020202020204" pitchFamily="34" charset="0"/>
              </a:rPr>
              <a:t>This is relevant for all of you!!! =&gt; </a:t>
            </a:r>
            <a:r>
              <a:rPr lang="en-US" sz="1800" b="1" dirty="0">
                <a:solidFill>
                  <a:srgbClr val="86CCE8"/>
                </a:solidFill>
                <a:effectLst/>
                <a:latin typeface="Montserrat Medium" panose="00000600000000000000" pitchFamily="2" charset="0"/>
                <a:ea typeface="Arial" panose="020B0604020202020204" pitchFamily="34" charset="0"/>
              </a:rPr>
              <a:t>PDR</a:t>
            </a:r>
          </a:p>
        </p:txBody>
      </p:sp>
      <p:pic>
        <p:nvPicPr>
          <p:cNvPr id="2050" name="Picture 2" descr="Liverpool Science Park supports customers throughout lockdown – Liverpool  Science Park">
            <a:extLst>
              <a:ext uri="{FF2B5EF4-FFF2-40B4-BE49-F238E27FC236}">
                <a16:creationId xmlns:a16="http://schemas.microsoft.com/office/drawing/2014/main" id="{DF81C28F-F729-4F3D-B8EE-4A5A109FE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9" y="5337239"/>
            <a:ext cx="2577278" cy="108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NY88166\Desktop\Selection\Training 1.jpg">
            <a:extLst>
              <a:ext uri="{FF2B5EF4-FFF2-40B4-BE49-F238E27FC236}">
                <a16:creationId xmlns:a16="http://schemas.microsoft.com/office/drawing/2014/main" id="{0CE21A51-2255-443D-817D-09ED122683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4" t="31699" r="7949" b="7658"/>
          <a:stretch/>
        </p:blipFill>
        <p:spPr bwMode="auto">
          <a:xfrm>
            <a:off x="3484697" y="5337175"/>
            <a:ext cx="2287453" cy="10826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and white sticker on a metal pole&#10;&#10;Description automatically generated with low confidence">
            <a:extLst>
              <a:ext uri="{FF2B5EF4-FFF2-40B4-BE49-F238E27FC236}">
                <a16:creationId xmlns:a16="http://schemas.microsoft.com/office/drawing/2014/main" id="{721801B0-4FA4-4EA3-B577-79A3475B07B0}"/>
              </a:ext>
            </a:extLst>
          </p:cNvPr>
          <p:cNvPicPr>
            <a:picLocks noChangeAspect="1"/>
          </p:cNvPicPr>
          <p:nvPr/>
        </p:nvPicPr>
        <p:blipFill rotWithShape="1">
          <a:blip r:embed="rId5">
            <a:extLst>
              <a:ext uri="{28A0092B-C50C-407E-A947-70E740481C1C}">
                <a14:useLocalDpi xmlns:a14="http://schemas.microsoft.com/office/drawing/2010/main" val="0"/>
              </a:ext>
            </a:extLst>
          </a:blip>
          <a:srcRect t="25997" r="7739" b="10829"/>
          <a:stretch/>
        </p:blipFill>
        <p:spPr>
          <a:xfrm>
            <a:off x="5772150" y="5337175"/>
            <a:ext cx="2371725" cy="1082655"/>
          </a:xfrm>
          <a:prstGeom prst="rect">
            <a:avLst/>
          </a:prstGeom>
        </p:spPr>
      </p:pic>
    </p:spTree>
    <p:extLst>
      <p:ext uri="{BB962C8B-B14F-4D97-AF65-F5344CB8AC3E}">
        <p14:creationId xmlns:p14="http://schemas.microsoft.com/office/powerpoint/2010/main" val="103857835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2867F131-6FF3-4B1D-8083-9B48275D0E63}"/>
              </a:ext>
            </a:extLst>
          </p:cNvPr>
          <p:cNvPicPr>
            <a:picLocks noChangeAspect="1"/>
          </p:cNvPicPr>
          <p:nvPr/>
        </p:nvPicPr>
        <p:blipFill>
          <a:blip r:embed="rId3"/>
          <a:stretch>
            <a:fillRect/>
          </a:stretch>
        </p:blipFill>
        <p:spPr>
          <a:xfrm>
            <a:off x="9334994" y="5592032"/>
            <a:ext cx="1244987" cy="416181"/>
          </a:xfrm>
          <a:prstGeom prst="rect">
            <a:avLst/>
          </a:prstGeom>
        </p:spPr>
      </p:pic>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Support for LIV.INNO</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p:txBody>
          <a:bodyPr>
            <a:normAutofit lnSpcReduction="10000"/>
          </a:bodyPr>
          <a:lstStyle/>
          <a:p>
            <a:pPr marL="342900" indent="-342900">
              <a:lnSpc>
                <a:spcPct val="150000"/>
              </a:lnSpc>
              <a:buFont typeface="Arial" panose="020B0604020202020204" pitchFamily="34" charset="0"/>
              <a:buChar char="•"/>
            </a:pPr>
            <a:r>
              <a:rPr lang="en-US" dirty="0"/>
              <a:t>Excellent commitments from partners and universities:</a:t>
            </a:r>
          </a:p>
          <a:p>
            <a:pPr marL="685800" lvl="2" indent="-342900">
              <a:lnSpc>
                <a:spcPct val="150000"/>
              </a:lnSpc>
              <a:buClr>
                <a:schemeClr val="bg1"/>
              </a:buClr>
              <a:buSzPct val="50000"/>
              <a:buFont typeface="Courier New" panose="02070309020205020404" pitchFamily="49" charset="0"/>
              <a:buChar char="o"/>
            </a:pPr>
            <a:r>
              <a:rPr lang="en-US" dirty="0"/>
              <a:t>Large number of studentships confirmed;</a:t>
            </a:r>
          </a:p>
          <a:p>
            <a:pPr marL="685800" lvl="2" indent="-342900">
              <a:lnSpc>
                <a:spcPct val="150000"/>
              </a:lnSpc>
              <a:buClr>
                <a:schemeClr val="bg1"/>
              </a:buClr>
              <a:buSzPct val="50000"/>
              <a:buFont typeface="Courier New" panose="02070309020205020404" pitchFamily="49" charset="0"/>
              <a:buChar char="o"/>
            </a:pPr>
            <a:r>
              <a:rPr lang="en-US" dirty="0"/>
              <a:t>Fantastic placement opportunities and joint projects;</a:t>
            </a:r>
          </a:p>
          <a:p>
            <a:pPr marL="685800" lvl="2" indent="-342900">
              <a:lnSpc>
                <a:spcPct val="150000"/>
              </a:lnSpc>
              <a:buClr>
                <a:schemeClr val="bg1"/>
              </a:buClr>
              <a:buSzPct val="50000"/>
              <a:buFont typeface="Courier New" panose="02070309020205020404" pitchFamily="49" charset="0"/>
              <a:buChar char="o"/>
            </a:pPr>
            <a:r>
              <a:rPr lang="en-US" dirty="0"/>
              <a:t>Bespoke student areas and training spaces;</a:t>
            </a:r>
          </a:p>
          <a:p>
            <a:pPr marL="685800" lvl="2" indent="-342900">
              <a:lnSpc>
                <a:spcPct val="150000"/>
              </a:lnSpc>
              <a:buClr>
                <a:schemeClr val="bg1"/>
              </a:buClr>
              <a:buSzPct val="50000"/>
              <a:buFont typeface="Courier New" panose="02070309020205020404" pitchFamily="49" charset="0"/>
              <a:buChar char="o"/>
            </a:pPr>
            <a:r>
              <a:rPr lang="en-US" dirty="0"/>
              <a:t>Centre Manager and admin support.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Almost a dozen LIV.INNO students have started this year!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But: relevant for all of you – </a:t>
            </a:r>
            <a:r>
              <a:rPr lang="en-US" b="1" dirty="0">
                <a:solidFill>
                  <a:srgbClr val="86CCE8"/>
                </a:solidFill>
              </a:rPr>
              <a:t>shape your PhD!!</a:t>
            </a:r>
          </a:p>
        </p:txBody>
      </p:sp>
      <p:pic>
        <p:nvPicPr>
          <p:cNvPr id="8" name="Picture 7" descr="jm logo.eps">
            <a:extLst>
              <a:ext uri="{FF2B5EF4-FFF2-40B4-BE49-F238E27FC236}">
                <a16:creationId xmlns:a16="http://schemas.microsoft.com/office/drawing/2014/main" id="{F026C226-6034-4D62-B786-6F0147231C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24332" y="779302"/>
            <a:ext cx="1197197" cy="368130"/>
          </a:xfrm>
          <a:prstGeom prst="rect">
            <a:avLst/>
          </a:prstGeom>
        </p:spPr>
      </p:pic>
      <p:pic>
        <p:nvPicPr>
          <p:cNvPr id="9" name="Picture 8" descr="UoL - Logo - Reversed.eps">
            <a:extLst>
              <a:ext uri="{FF2B5EF4-FFF2-40B4-BE49-F238E27FC236}">
                <a16:creationId xmlns:a16="http://schemas.microsoft.com/office/drawing/2014/main" id="{CCF5EF15-22F6-4E1F-ADB7-FECCE6BE27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13224" y="769188"/>
            <a:ext cx="1640441" cy="419513"/>
          </a:xfrm>
          <a:prstGeom prst="rect">
            <a:avLst/>
          </a:prstGeom>
        </p:spPr>
      </p:pic>
      <p:pic>
        <p:nvPicPr>
          <p:cNvPr id="1026" name="Picture 2" descr="Logo: CERN (EIROforum member) | ESO">
            <a:extLst>
              <a:ext uri="{FF2B5EF4-FFF2-40B4-BE49-F238E27FC236}">
                <a16:creationId xmlns:a16="http://schemas.microsoft.com/office/drawing/2014/main" id="{D1B26F21-77D4-4CB8-8CB8-881D67B77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6847" y="1546023"/>
            <a:ext cx="633027" cy="61912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7;p13">
            <a:extLst>
              <a:ext uri="{FF2B5EF4-FFF2-40B4-BE49-F238E27FC236}">
                <a16:creationId xmlns:a16="http://schemas.microsoft.com/office/drawing/2014/main" id="{AFB24850-1365-4D15-9CA7-16DFADAF2661}"/>
              </a:ext>
            </a:extLst>
          </p:cNvPr>
          <p:cNvPicPr preferRelativeResize="0"/>
          <p:nvPr/>
        </p:nvPicPr>
        <p:blipFill rotWithShape="1">
          <a:blip r:embed="rId7">
            <a:alphaModFix/>
          </a:blip>
          <a:srcRect t="18813" b="20459"/>
          <a:stretch/>
        </p:blipFill>
        <p:spPr>
          <a:xfrm>
            <a:off x="10842921" y="5644233"/>
            <a:ext cx="1062792" cy="338964"/>
          </a:xfrm>
          <a:prstGeom prst="rect">
            <a:avLst/>
          </a:prstGeom>
          <a:noFill/>
          <a:ln>
            <a:noFill/>
          </a:ln>
        </p:spPr>
      </p:pic>
      <p:pic>
        <p:nvPicPr>
          <p:cNvPr id="10" name="Picture 9">
            <a:extLst>
              <a:ext uri="{FF2B5EF4-FFF2-40B4-BE49-F238E27FC236}">
                <a16:creationId xmlns:a16="http://schemas.microsoft.com/office/drawing/2014/main" id="{6268D220-43ED-4CF6-BB3A-EB13F33E29C7}"/>
              </a:ext>
            </a:extLst>
          </p:cNvPr>
          <p:cNvPicPr>
            <a:picLocks noChangeAspect="1"/>
          </p:cNvPicPr>
          <p:nvPr/>
        </p:nvPicPr>
        <p:blipFill>
          <a:blip r:embed="rId8"/>
          <a:stretch>
            <a:fillRect/>
          </a:stretch>
        </p:blipFill>
        <p:spPr>
          <a:xfrm>
            <a:off x="10960860" y="3252776"/>
            <a:ext cx="633027" cy="650107"/>
          </a:xfrm>
          <a:prstGeom prst="rect">
            <a:avLst/>
          </a:prstGeom>
        </p:spPr>
      </p:pic>
      <p:pic>
        <p:nvPicPr>
          <p:cNvPr id="1032" name="Picture 8" descr="Fermilab | Graphics Standards at Fermilab | Logo and usage">
            <a:extLst>
              <a:ext uri="{FF2B5EF4-FFF2-40B4-BE49-F238E27FC236}">
                <a16:creationId xmlns:a16="http://schemas.microsoft.com/office/drawing/2014/main" id="{C11C316B-663B-44FE-9EC9-F92B218825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30" y="1705779"/>
            <a:ext cx="1530103" cy="327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C1D8A2E-89C0-4A97-A001-A8840ADF8047}"/>
              </a:ext>
            </a:extLst>
          </p:cNvPr>
          <p:cNvPicPr>
            <a:picLocks noChangeAspect="1"/>
          </p:cNvPicPr>
          <p:nvPr/>
        </p:nvPicPr>
        <p:blipFill>
          <a:blip r:embed="rId10"/>
          <a:stretch>
            <a:fillRect/>
          </a:stretch>
        </p:blipFill>
        <p:spPr>
          <a:xfrm>
            <a:off x="9175582" y="3453632"/>
            <a:ext cx="1160563" cy="367217"/>
          </a:xfrm>
          <a:prstGeom prst="rect">
            <a:avLst/>
          </a:prstGeom>
        </p:spPr>
      </p:pic>
      <p:pic>
        <p:nvPicPr>
          <p:cNvPr id="18" name="Picture 17" descr="A black and white sign&#10;&#10;Description automatically generated with low confidence">
            <a:extLst>
              <a:ext uri="{FF2B5EF4-FFF2-40B4-BE49-F238E27FC236}">
                <a16:creationId xmlns:a16="http://schemas.microsoft.com/office/drawing/2014/main" id="{EDD56C0A-CD4B-4B63-891D-49A3869F8BEC}"/>
              </a:ext>
            </a:extLst>
          </p:cNvPr>
          <p:cNvPicPr>
            <a:picLocks noChangeAspect="1"/>
          </p:cNvPicPr>
          <p:nvPr/>
        </p:nvPicPr>
        <p:blipFill>
          <a:blip r:embed="rId11"/>
          <a:stretch>
            <a:fillRect/>
          </a:stretch>
        </p:blipFill>
        <p:spPr>
          <a:xfrm>
            <a:off x="9710886" y="5115193"/>
            <a:ext cx="1661776" cy="249639"/>
          </a:xfrm>
          <a:prstGeom prst="rect">
            <a:avLst/>
          </a:prstGeom>
        </p:spPr>
      </p:pic>
      <p:pic>
        <p:nvPicPr>
          <p:cNvPr id="12" name="Picture 11">
            <a:extLst>
              <a:ext uri="{FF2B5EF4-FFF2-40B4-BE49-F238E27FC236}">
                <a16:creationId xmlns:a16="http://schemas.microsoft.com/office/drawing/2014/main" id="{15C128ED-2171-456B-9BDD-4EF418A0B203}"/>
              </a:ext>
            </a:extLst>
          </p:cNvPr>
          <p:cNvPicPr>
            <a:picLocks noChangeAspect="1"/>
          </p:cNvPicPr>
          <p:nvPr/>
        </p:nvPicPr>
        <p:blipFill>
          <a:blip r:embed="rId12"/>
          <a:stretch>
            <a:fillRect/>
          </a:stretch>
        </p:blipFill>
        <p:spPr>
          <a:xfrm>
            <a:off x="9405962" y="2552371"/>
            <a:ext cx="717424" cy="546712"/>
          </a:xfrm>
          <a:prstGeom prst="rect">
            <a:avLst/>
          </a:prstGeom>
        </p:spPr>
      </p:pic>
      <p:pic>
        <p:nvPicPr>
          <p:cNvPr id="14" name="Picture 13">
            <a:extLst>
              <a:ext uri="{FF2B5EF4-FFF2-40B4-BE49-F238E27FC236}">
                <a16:creationId xmlns:a16="http://schemas.microsoft.com/office/drawing/2014/main" id="{BAFF67DE-96D8-4B94-958B-320A25D9DCBB}"/>
              </a:ext>
            </a:extLst>
          </p:cNvPr>
          <p:cNvPicPr>
            <a:picLocks noChangeAspect="1"/>
          </p:cNvPicPr>
          <p:nvPr/>
        </p:nvPicPr>
        <p:blipFill>
          <a:blip r:embed="rId13"/>
          <a:stretch>
            <a:fillRect/>
          </a:stretch>
        </p:blipFill>
        <p:spPr>
          <a:xfrm>
            <a:off x="10803209" y="2548133"/>
            <a:ext cx="925940" cy="404203"/>
          </a:xfrm>
          <a:prstGeom prst="rect">
            <a:avLst/>
          </a:prstGeom>
        </p:spPr>
      </p:pic>
      <p:pic>
        <p:nvPicPr>
          <p:cNvPr id="2050" name="Picture 2" descr="STFC Hartree Centre | KCMC">
            <a:extLst>
              <a:ext uri="{FF2B5EF4-FFF2-40B4-BE49-F238E27FC236}">
                <a16:creationId xmlns:a16="http://schemas.microsoft.com/office/drawing/2014/main" id="{D5E78131-DFE3-FE5C-EBAD-767726A01D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55646" y="4088802"/>
            <a:ext cx="1575428" cy="673495"/>
          </a:xfrm>
          <a:prstGeom prst="rect">
            <a:avLst/>
          </a:prstGeom>
          <a:solidFill>
            <a:schemeClr val="bg1"/>
          </a:solidFill>
        </p:spPr>
      </p:pic>
      <p:pic>
        <p:nvPicPr>
          <p:cNvPr id="2052" name="Picture 4" descr="About - DiRAC">
            <a:extLst>
              <a:ext uri="{FF2B5EF4-FFF2-40B4-BE49-F238E27FC236}">
                <a16:creationId xmlns:a16="http://schemas.microsoft.com/office/drawing/2014/main" id="{942E0B90-5B0B-CCAF-61C7-4175EF52FB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1807" y="4138248"/>
            <a:ext cx="1388791" cy="536167"/>
          </a:xfrm>
          <a:prstGeom prst="rect">
            <a:avLst/>
          </a:prstGeom>
          <a:solidFill>
            <a:schemeClr val="bg1"/>
          </a:solidFill>
        </p:spPr>
      </p:pic>
    </p:spTree>
    <p:extLst>
      <p:ext uri="{BB962C8B-B14F-4D97-AF65-F5344CB8AC3E}">
        <p14:creationId xmlns:p14="http://schemas.microsoft.com/office/powerpoint/2010/main" val="1549410228"/>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oto of Dr David Hutchcroft">
            <a:extLst>
              <a:ext uri="{FF2B5EF4-FFF2-40B4-BE49-F238E27FC236}">
                <a16:creationId xmlns:a16="http://schemas.microsoft.com/office/drawing/2014/main" id="{1334AD1B-97A3-133B-05E3-F154E8996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87425"/>
            <a:ext cx="1701800" cy="23590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1D5BDB-E407-9199-35E4-D4383A3369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03" r="15570"/>
          <a:stretch/>
        </p:blipFill>
        <p:spPr bwMode="auto">
          <a:xfrm>
            <a:off x="4038600" y="3405188"/>
            <a:ext cx="1701800" cy="24590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A783548-0A75-7E69-17C6-5354400F1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987425"/>
            <a:ext cx="2135188" cy="3230563"/>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1B70C41-8ABB-309F-0AF4-0314A0FB0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725" y="4276725"/>
            <a:ext cx="1036638" cy="158750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7EB23D8-9123-F09C-8321-C44587E29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650" y="2646518"/>
            <a:ext cx="2139341" cy="32305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BA5339-DE43-01EF-7CBD-AEC5FB61E53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latin typeface="+mj-lt"/>
                <a:ea typeface="+mj-ea"/>
                <a:cs typeface="+mj-cs"/>
              </a:rPr>
              <a:t>LIV.INNO</a:t>
            </a:r>
          </a:p>
        </p:txBody>
      </p:sp>
      <p:pic>
        <p:nvPicPr>
          <p:cNvPr id="1040" name="Picture 16" descr="Simon Hands - University of Liverpool">
            <a:extLst>
              <a:ext uri="{FF2B5EF4-FFF2-40B4-BE49-F238E27FC236}">
                <a16:creationId xmlns:a16="http://schemas.microsoft.com/office/drawing/2014/main" id="{AA1C3B48-58A3-5EE0-0B59-8524E3204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4650" y="980919"/>
            <a:ext cx="1188379" cy="160682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9E26635-47F6-A770-8C66-B27AA9DCEBF4}"/>
              </a:ext>
            </a:extLst>
          </p:cNvPr>
          <p:cNvSpPr/>
          <p:nvPr/>
        </p:nvSpPr>
        <p:spPr>
          <a:xfrm>
            <a:off x="9305936" y="1338882"/>
            <a:ext cx="828055" cy="828055"/>
          </a:xfrm>
          <a:prstGeom prst="ellipse">
            <a:avLst/>
          </a:prstGeom>
          <a:solidFill>
            <a:schemeClr val="bg1"/>
          </a:solidFill>
          <a:ln>
            <a:solidFill>
              <a:srgbClr val="86C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pic>
        <p:nvPicPr>
          <p:cNvPr id="3" name="Picture 2">
            <a:extLst>
              <a:ext uri="{FF2B5EF4-FFF2-40B4-BE49-F238E27FC236}">
                <a16:creationId xmlns:a16="http://schemas.microsoft.com/office/drawing/2014/main" id="{5F13D1D4-7170-77E2-0E8F-B66A249E08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100" y="4276725"/>
            <a:ext cx="1030265" cy="160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10037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838199" y="1825625"/>
            <a:ext cx="10758055" cy="4026970"/>
          </a:xfrm>
        </p:spPr>
        <p:txBody>
          <a:bodyPr>
            <a:normAutofit/>
          </a:bodyPr>
          <a:lstStyle/>
          <a:p>
            <a:pPr marL="342900" indent="-342900">
              <a:lnSpc>
                <a:spcPct val="100000"/>
              </a:lnSpc>
              <a:spcAft>
                <a:spcPts val="4000"/>
              </a:spcAft>
              <a:buFont typeface="Arial" panose="020B0604020202020204" pitchFamily="34" charset="0"/>
              <a:buChar char="•"/>
            </a:pPr>
            <a:r>
              <a:rPr lang="en-US" dirty="0"/>
              <a:t>This training builds on a long history of trainings we have provided to generations of PhD students. Their feedback has helped shape the program.</a:t>
            </a:r>
          </a:p>
          <a:p>
            <a:pPr marL="342900" indent="-342900">
              <a:lnSpc>
                <a:spcPct val="100000"/>
              </a:lnSpc>
              <a:spcAft>
                <a:spcPts val="4000"/>
              </a:spcAft>
              <a:buFont typeface="Arial" panose="020B0604020202020204" pitchFamily="34" charset="0"/>
              <a:buChar char="•"/>
            </a:pPr>
            <a:r>
              <a:rPr lang="en-US" dirty="0"/>
              <a:t>The more you engage with all activities, the more you will get from this week!  </a:t>
            </a:r>
            <a:r>
              <a:rPr lang="en-US" u="sng" dirty="0"/>
              <a:t>Homework</a:t>
            </a:r>
            <a:r>
              <a:rPr lang="en-US" dirty="0"/>
              <a:t>: Consider this carefully and apply to your PhD project!</a:t>
            </a:r>
          </a:p>
          <a:p>
            <a:pPr marL="342900" indent="-342900">
              <a:lnSpc>
                <a:spcPct val="100000"/>
              </a:lnSpc>
              <a:spcAft>
                <a:spcPts val="4000"/>
              </a:spcAft>
              <a:buFont typeface="Arial" panose="020B0604020202020204" pitchFamily="34" charset="0"/>
              <a:buChar char="•"/>
            </a:pPr>
            <a:r>
              <a:rPr lang="en-US" dirty="0"/>
              <a:t>The </a:t>
            </a:r>
            <a:r>
              <a:rPr lang="en-US" dirty="0">
                <a:solidFill>
                  <a:srgbClr val="86CCE8"/>
                </a:solidFill>
              </a:rPr>
              <a:t>outreach activity</a:t>
            </a:r>
            <a:r>
              <a:rPr lang="en-US" dirty="0"/>
              <a:t> shall become part of Daresbury Open Week this summer and will also be useful for future events such as </a:t>
            </a:r>
            <a:r>
              <a:rPr lang="en-US" dirty="0" err="1"/>
              <a:t>as</a:t>
            </a:r>
            <a:r>
              <a:rPr lang="en-US" dirty="0"/>
              <a:t> our 2026 Symposium.</a:t>
            </a:r>
          </a:p>
          <a:p>
            <a:pPr>
              <a:lnSpc>
                <a:spcPct val="100000"/>
              </a:lnSpc>
              <a:spcAft>
                <a:spcPts val="4000"/>
              </a:spcAft>
            </a:pPr>
            <a:endParaRPr lang="en-US" dirty="0"/>
          </a:p>
        </p:txBody>
      </p:sp>
    </p:spTree>
    <p:extLst>
      <p:ext uri="{BB962C8B-B14F-4D97-AF65-F5344CB8AC3E}">
        <p14:creationId xmlns:p14="http://schemas.microsoft.com/office/powerpoint/2010/main" val="3390368379"/>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5" descr="C:\Users\Carsten\Desktop\whe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280" y="1553985"/>
            <a:ext cx="4460451" cy="437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Postgraduate Training</a:t>
            </a:r>
          </a:p>
        </p:txBody>
      </p:sp>
      <p:sp>
        <p:nvSpPr>
          <p:cNvPr id="4098" name="Content Placeholder 5"/>
          <p:cNvSpPr>
            <a:spLocks noGrp="1"/>
          </p:cNvSpPr>
          <p:nvPr>
            <p:ph idx="1"/>
          </p:nvPr>
        </p:nvSpPr>
        <p:spPr>
          <a:xfrm>
            <a:off x="838200" y="1825625"/>
            <a:ext cx="4565073" cy="4026970"/>
          </a:xfrm>
        </p:spPr>
        <p:txBody>
          <a:bodyPr/>
          <a:lstStyle/>
          <a:p>
            <a:pPr marL="342900" indent="-342900">
              <a:lnSpc>
                <a:spcPct val="150000"/>
              </a:lnSpc>
              <a:spcAft>
                <a:spcPts val="1000"/>
              </a:spcAft>
              <a:buFont typeface="Arial" panose="020B0604020202020204" pitchFamily="34" charset="0"/>
              <a:buChar char="•"/>
            </a:pPr>
            <a:r>
              <a:rPr lang="de-DE" altLang="en-US" dirty="0" err="1"/>
              <a:t>MSc</a:t>
            </a:r>
            <a:r>
              <a:rPr lang="de-DE" altLang="en-US" dirty="0"/>
              <a:t> </a:t>
            </a:r>
            <a:r>
              <a:rPr lang="de-DE" altLang="en-US" dirty="0" err="1"/>
              <a:t>standard</a:t>
            </a:r>
            <a:r>
              <a:rPr lang="de-DE" altLang="en-US" dirty="0"/>
              <a:t>;</a:t>
            </a:r>
          </a:p>
          <a:p>
            <a:pPr marL="342900" indent="-342900">
              <a:lnSpc>
                <a:spcPct val="150000"/>
              </a:lnSpc>
              <a:spcAft>
                <a:spcPts val="1000"/>
              </a:spcAft>
              <a:buFont typeface="Arial" panose="020B0604020202020204" pitchFamily="34" charset="0"/>
              <a:buChar char="•"/>
            </a:pPr>
            <a:r>
              <a:rPr lang="de-DE" altLang="en-US" dirty="0" err="1"/>
              <a:t>PhD</a:t>
            </a:r>
            <a:r>
              <a:rPr lang="de-DE" altLang="en-US" dirty="0"/>
              <a:t> </a:t>
            </a:r>
            <a:r>
              <a:rPr lang="de-DE" altLang="en-US" dirty="0" err="1"/>
              <a:t>part</a:t>
            </a:r>
            <a:r>
              <a:rPr lang="de-DE" altLang="en-US" dirty="0"/>
              <a:t> of </a:t>
            </a:r>
            <a:r>
              <a:rPr lang="de-DE" altLang="en-US" dirty="0" err="1"/>
              <a:t>training</a:t>
            </a:r>
            <a:r>
              <a:rPr lang="de-DE" altLang="en-US" dirty="0"/>
              <a:t> in </a:t>
            </a:r>
            <a:r>
              <a:rPr lang="de-DE" altLang="en-US" dirty="0" err="1"/>
              <a:t>most</a:t>
            </a:r>
            <a:r>
              <a:rPr lang="de-DE" altLang="en-US" dirty="0"/>
              <a:t> countries;</a:t>
            </a:r>
          </a:p>
          <a:p>
            <a:pPr marL="342900" indent="-342900">
              <a:lnSpc>
                <a:spcPct val="150000"/>
              </a:lnSpc>
              <a:spcAft>
                <a:spcPts val="1000"/>
              </a:spcAft>
              <a:buFont typeface="Arial" panose="020B0604020202020204" pitchFamily="34" charset="0"/>
              <a:buChar char="•"/>
            </a:pPr>
            <a:r>
              <a:rPr lang="de-DE" altLang="en-US" dirty="0" err="1"/>
              <a:t>Broad</a:t>
            </a:r>
            <a:r>
              <a:rPr lang="de-DE" altLang="en-US" dirty="0"/>
              <a:t> </a:t>
            </a:r>
            <a:r>
              <a:rPr lang="de-DE" altLang="en-US" dirty="0" err="1"/>
              <a:t>skills</a:t>
            </a:r>
            <a:r>
              <a:rPr lang="de-DE" altLang="en-US" dirty="0"/>
              <a:t>;</a:t>
            </a:r>
          </a:p>
          <a:p>
            <a:pPr marL="342900" indent="-342900">
              <a:lnSpc>
                <a:spcPct val="150000"/>
              </a:lnSpc>
              <a:spcAft>
                <a:spcPts val="1000"/>
              </a:spcAft>
              <a:buFont typeface="Arial" panose="020B0604020202020204" pitchFamily="34" charset="0"/>
              <a:buChar char="•"/>
            </a:pPr>
            <a:r>
              <a:rPr lang="de-DE" altLang="en-US" dirty="0"/>
              <a:t>Blue </a:t>
            </a:r>
            <a:r>
              <a:rPr lang="de-DE" altLang="en-US" dirty="0" err="1"/>
              <a:t>sky</a:t>
            </a:r>
            <a:r>
              <a:rPr lang="de-DE" altLang="en-US" dirty="0"/>
              <a:t> </a:t>
            </a:r>
            <a:r>
              <a:rPr lang="de-DE" altLang="en-US" dirty="0" err="1"/>
              <a:t>research</a:t>
            </a:r>
            <a:r>
              <a:rPr lang="de-DE" altLang="en-US" dirty="0"/>
              <a:t> vs. </a:t>
            </a:r>
            <a:r>
              <a:rPr lang="de-DE" altLang="en-US" dirty="0" err="1"/>
              <a:t>applied</a:t>
            </a:r>
            <a:r>
              <a:rPr lang="de-DE" altLang="en-US" dirty="0"/>
              <a:t> </a:t>
            </a:r>
            <a:r>
              <a:rPr lang="de-DE" altLang="en-US" dirty="0" err="1"/>
              <a:t>physics</a:t>
            </a:r>
            <a:r>
              <a:rPr lang="de-DE" altLang="en-US" dirty="0"/>
              <a:t>.</a:t>
            </a:r>
            <a:endParaRPr lang="en-GB" altLang="en-US" dirty="0"/>
          </a:p>
        </p:txBody>
      </p:sp>
    </p:spTree>
    <p:extLst>
      <p:ext uri="{BB962C8B-B14F-4D97-AF65-F5344CB8AC3E}">
        <p14:creationId xmlns:p14="http://schemas.microsoft.com/office/powerpoint/2010/main" val="401423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 logo.eps">
            <a:extLst>
              <a:ext uri="{FF2B5EF4-FFF2-40B4-BE49-F238E27FC236}">
                <a16:creationId xmlns:a16="http://schemas.microsoft.com/office/drawing/2014/main" id="{A037A3BF-2DAA-4E9A-B9C8-82B921C8C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4" name="Picture 3" descr="UoL - Logo - Reversed.eps">
            <a:extLst>
              <a:ext uri="{FF2B5EF4-FFF2-40B4-BE49-F238E27FC236}">
                <a16:creationId xmlns:a16="http://schemas.microsoft.com/office/drawing/2014/main" id="{2BBBFF0A-9E3D-4BAC-932B-7521BDC34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27224465-E53E-4420-AF7F-CC6FF6E1B9EC}"/>
              </a:ext>
            </a:extLst>
          </p:cNvPr>
          <p:cNvPicPr>
            <a:picLocks noChangeAspect="1"/>
          </p:cNvPicPr>
          <p:nvPr/>
        </p:nvPicPr>
        <p:blipFill>
          <a:blip r:embed="rId5"/>
          <a:stretch>
            <a:fillRect/>
          </a:stretch>
        </p:blipFill>
        <p:spPr>
          <a:xfrm>
            <a:off x="365171" y="6230553"/>
            <a:ext cx="1482679" cy="379623"/>
          </a:xfrm>
          <a:prstGeom prst="rect">
            <a:avLst/>
          </a:prstGeom>
        </p:spPr>
      </p:pic>
    </p:spTree>
    <p:extLst>
      <p:ext uri="{BB962C8B-B14F-4D97-AF65-F5344CB8AC3E}">
        <p14:creationId xmlns:p14="http://schemas.microsoft.com/office/powerpoint/2010/main" val="229062464"/>
      </p:ext>
    </p:extLst>
  </p:cSld>
  <p:clrMapOvr>
    <a:masterClrMapping/>
  </p:clrMapOvr>
  <mc:AlternateContent xmlns:mc="http://schemas.openxmlformats.org/markup-compatibility/2006">
    <mc:Choice xmlns:p14="http://schemas.microsoft.com/office/powerpoint/2010/main" Requires="p14">
      <p:transition spd="slow" p14:dur="3900" advTm="1800000">
        <p14:glitter pattern="hexagon"/>
      </p:transition>
    </mc:Choice>
    <mc:Fallback>
      <p:transition spd="slow" advTm="180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19" y="1455386"/>
            <a:ext cx="665956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 name="Title 2"/>
          <p:cNvSpPr>
            <a:spLocks noGrp="1"/>
          </p:cNvSpPr>
          <p:nvPr>
            <p:ph type="title"/>
          </p:nvPr>
        </p:nvSpPr>
        <p:spPr/>
        <p:txBody>
          <a:bodyPr/>
          <a:lstStyle/>
          <a:p>
            <a:r>
              <a:rPr lang="de-DE" altLang="en-US" sz="3000" dirty="0"/>
              <a:t>Career – </a:t>
            </a:r>
            <a:r>
              <a:rPr lang="de-DE" altLang="en-US" sz="3000" dirty="0" err="1"/>
              <a:t>Aspirations</a:t>
            </a:r>
            <a:r>
              <a:rPr lang="de-DE" altLang="en-US" sz="3000" dirty="0"/>
              <a:t> </a:t>
            </a:r>
            <a:r>
              <a:rPr lang="de-DE" altLang="en-US" sz="3000" dirty="0" err="1"/>
              <a:t>vs</a:t>
            </a:r>
            <a:r>
              <a:rPr lang="de-DE" altLang="en-US" sz="3000" dirty="0"/>
              <a:t> Reality</a:t>
            </a:r>
            <a:endParaRPr lang="en-GB" sz="3000" dirty="0"/>
          </a:p>
        </p:txBody>
      </p:sp>
      <p:cxnSp>
        <p:nvCxnSpPr>
          <p:cNvPr id="5124" name="Straight Connector 7"/>
          <p:cNvCxnSpPr>
            <a:cxnSpLocks noChangeShapeType="1"/>
          </p:cNvCxnSpPr>
          <p:nvPr/>
        </p:nvCxnSpPr>
        <p:spPr bwMode="auto">
          <a:xfrm>
            <a:off x="7985125" y="1800175"/>
            <a:ext cx="14288" cy="388938"/>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5" name="Straight Connector 9"/>
          <p:cNvCxnSpPr>
            <a:cxnSpLocks noChangeShapeType="1"/>
          </p:cNvCxnSpPr>
          <p:nvPr/>
        </p:nvCxnSpPr>
        <p:spPr bwMode="auto">
          <a:xfrm>
            <a:off x="6726239" y="2189113"/>
            <a:ext cx="2262187" cy="0"/>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5126" name="TextBox 10"/>
          <p:cNvSpPr txBox="1">
            <a:spLocks noChangeArrowheads="1"/>
          </p:cNvSpPr>
          <p:nvPr/>
        </p:nvSpPr>
        <p:spPr bwMode="auto">
          <a:xfrm>
            <a:off x="8988425" y="1958925"/>
            <a:ext cx="1303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sz="2800" dirty="0">
                <a:solidFill>
                  <a:srgbClr val="86CCE8"/>
                </a:solidFill>
              </a:rPr>
              <a:t>57.8 %</a:t>
            </a:r>
            <a:endParaRPr lang="en-GB" altLang="en-US" sz="2800" dirty="0">
              <a:solidFill>
                <a:srgbClr val="86CCE8"/>
              </a:solidFill>
            </a:endParaRPr>
          </a:p>
        </p:txBody>
      </p:sp>
      <p:grpSp>
        <p:nvGrpSpPr>
          <p:cNvPr id="2" name="Group 15"/>
          <p:cNvGrpSpPr>
            <a:grpSpLocks/>
          </p:cNvGrpSpPr>
          <p:nvPr/>
        </p:nvGrpSpPr>
        <p:grpSpPr bwMode="auto">
          <a:xfrm>
            <a:off x="6968162" y="2817109"/>
            <a:ext cx="4070501" cy="2890838"/>
            <a:chOff x="4906624" y="3150385"/>
            <a:chExt cx="4070143" cy="2889637"/>
          </a:xfrm>
        </p:grpSpPr>
        <p:pic>
          <p:nvPicPr>
            <p:cNvPr id="51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624" y="3150385"/>
              <a:ext cx="4067643" cy="28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131" name="Rectangle 11"/>
            <p:cNvSpPr>
              <a:spLocks noChangeArrowheads="1"/>
            </p:cNvSpPr>
            <p:nvPr/>
          </p:nvSpPr>
          <p:spPr bwMode="auto">
            <a:xfrm>
              <a:off x="7465102" y="3387777"/>
              <a:ext cx="1509165" cy="584616"/>
            </a:xfrm>
            <a:prstGeom prst="rect">
              <a:avLst/>
            </a:prstGeom>
            <a:solidFill>
              <a:schemeClr val="bg1"/>
            </a:solidFill>
            <a:ln w="12700" algn="ctr">
              <a:solidFill>
                <a:schemeClr val="bg1"/>
              </a:solidFill>
              <a:round/>
              <a:headEnd type="none" w="sm" len="sm"/>
              <a:tailEnd type="none" w="sm" len="sm"/>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de-DE" altLang="en-US" sz="1200"/>
                <a:t>Universities, research centres, etc.</a:t>
              </a:r>
              <a:endParaRPr lang="en-GB" altLang="en-US" sz="1200"/>
            </a:p>
          </p:txBody>
        </p:sp>
        <p:sp>
          <p:nvSpPr>
            <p:cNvPr id="5132" name="Rectangle 12"/>
            <p:cNvSpPr>
              <a:spLocks noChangeArrowheads="1"/>
            </p:cNvSpPr>
            <p:nvPr/>
          </p:nvSpPr>
          <p:spPr bwMode="auto">
            <a:xfrm>
              <a:off x="7467602" y="4281294"/>
              <a:ext cx="1509165" cy="203258"/>
            </a:xfrm>
            <a:prstGeom prst="rect">
              <a:avLst/>
            </a:prstGeom>
            <a:solidFill>
              <a:schemeClr val="bg1"/>
            </a:solidFill>
            <a:ln w="12700" algn="ctr">
              <a:solidFill>
                <a:schemeClr val="bg1"/>
              </a:solidFill>
              <a:round/>
              <a:headEnd type="none" w="sm" len="sm"/>
              <a:tailEnd type="none" w="sm" len="sm"/>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de-DE" altLang="en-US" sz="1200"/>
                <a:t>Industry</a:t>
              </a:r>
              <a:endParaRPr lang="en-GB" altLang="en-US" sz="1200"/>
            </a:p>
          </p:txBody>
        </p:sp>
        <p:sp>
          <p:nvSpPr>
            <p:cNvPr id="5133" name="Rectangle 13"/>
            <p:cNvSpPr>
              <a:spLocks noChangeArrowheads="1"/>
            </p:cNvSpPr>
            <p:nvPr/>
          </p:nvSpPr>
          <p:spPr bwMode="auto">
            <a:xfrm>
              <a:off x="7381981" y="4928364"/>
              <a:ext cx="1509165" cy="203258"/>
            </a:xfrm>
            <a:prstGeom prst="rect">
              <a:avLst/>
            </a:prstGeom>
            <a:solidFill>
              <a:schemeClr val="bg1"/>
            </a:solidFill>
            <a:ln w="12700" algn="ctr">
              <a:solidFill>
                <a:schemeClr val="bg1"/>
              </a:solidFill>
              <a:round/>
              <a:headEnd type="none" w="sm" len="sm"/>
              <a:tailEnd type="none" w="sm" len="sm"/>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de-DE" altLang="en-US" sz="1200" dirty="0"/>
                <a:t>Service Industry</a:t>
              </a:r>
              <a:endParaRPr lang="en-GB" altLang="en-US" sz="1200" dirty="0"/>
            </a:p>
          </p:txBody>
        </p:sp>
        <p:sp>
          <p:nvSpPr>
            <p:cNvPr id="5134" name="Rectangle 14"/>
            <p:cNvSpPr>
              <a:spLocks noChangeArrowheads="1"/>
            </p:cNvSpPr>
            <p:nvPr/>
          </p:nvSpPr>
          <p:spPr bwMode="auto">
            <a:xfrm>
              <a:off x="7465102" y="5545454"/>
              <a:ext cx="1509165" cy="203258"/>
            </a:xfrm>
            <a:prstGeom prst="rect">
              <a:avLst/>
            </a:prstGeom>
            <a:solidFill>
              <a:schemeClr val="bg1"/>
            </a:solidFill>
            <a:ln w="12700" algn="ctr">
              <a:solidFill>
                <a:schemeClr val="bg1"/>
              </a:solidFill>
              <a:round/>
              <a:headEnd type="none" w="sm" len="sm"/>
              <a:tailEnd type="none" w="sm" len="sm"/>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de-DE" altLang="en-US" sz="1200" dirty="0" err="1"/>
                <a:t>Others</a:t>
              </a:r>
              <a:endParaRPr lang="en-GB" altLang="en-US" sz="1200" dirty="0"/>
            </a:p>
          </p:txBody>
        </p:sp>
      </p:grpSp>
      <p:sp>
        <p:nvSpPr>
          <p:cNvPr id="5128" name="TextBox 16"/>
          <p:cNvSpPr txBox="1">
            <a:spLocks noChangeArrowheads="1"/>
          </p:cNvSpPr>
          <p:nvPr/>
        </p:nvSpPr>
        <p:spPr bwMode="auto">
          <a:xfrm>
            <a:off x="6970713" y="5778501"/>
            <a:ext cx="1090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sz="1200">
                <a:solidFill>
                  <a:schemeClr val="bg1"/>
                </a:solidFill>
              </a:rPr>
              <a:t>Source: DPG</a:t>
            </a:r>
            <a:endParaRPr lang="en-GB" altLang="en-US" sz="1200">
              <a:solidFill>
                <a:schemeClr val="bg1"/>
              </a:solidFill>
            </a:endParaRPr>
          </a:p>
        </p:txBody>
      </p:sp>
      <p:sp>
        <p:nvSpPr>
          <p:cNvPr id="5129" name="TextBox 17"/>
          <p:cNvSpPr txBox="1">
            <a:spLocks noChangeArrowheads="1"/>
          </p:cNvSpPr>
          <p:nvPr/>
        </p:nvSpPr>
        <p:spPr bwMode="auto">
          <a:xfrm>
            <a:off x="838200" y="4673601"/>
            <a:ext cx="1630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sz="1200" dirty="0">
                <a:solidFill>
                  <a:schemeClr val="bg1"/>
                </a:solidFill>
              </a:rPr>
              <a:t>Source: HEA - STEM</a:t>
            </a:r>
            <a:endParaRPr lang="en-GB" altLang="en-US" sz="1200" dirty="0">
              <a:solidFill>
                <a:schemeClr val="bg1"/>
              </a:solidFill>
            </a:endParaRPr>
          </a:p>
        </p:txBody>
      </p:sp>
    </p:spTree>
    <p:extLst>
      <p:ext uri="{BB962C8B-B14F-4D97-AF65-F5344CB8AC3E}">
        <p14:creationId xmlns:p14="http://schemas.microsoft.com/office/powerpoint/2010/main" val="3483518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de-DE" altLang="en-US" sz="3000" dirty="0"/>
              <a:t>‚Classic‘ </a:t>
            </a:r>
            <a:r>
              <a:rPr lang="de-DE" altLang="en-US" sz="3000" dirty="0" err="1"/>
              <a:t>PhD</a:t>
            </a:r>
            <a:r>
              <a:rPr lang="de-DE" altLang="en-US" sz="3000" dirty="0"/>
              <a:t> </a:t>
            </a:r>
            <a:r>
              <a:rPr lang="de-DE" altLang="en-US" sz="3000" dirty="0" err="1"/>
              <a:t>training</a:t>
            </a:r>
            <a:r>
              <a:rPr lang="de-DE" altLang="en-US" sz="3000" dirty="0"/>
              <a:t> in Europe</a:t>
            </a:r>
            <a:endParaRPr lang="en-GB" altLang="en-US" sz="3000" dirty="0"/>
          </a:p>
        </p:txBody>
      </p:sp>
      <p:sp>
        <p:nvSpPr>
          <p:cNvPr id="10243" name="Content Placeholder 2"/>
          <p:cNvSpPr>
            <a:spLocks noGrp="1"/>
          </p:cNvSpPr>
          <p:nvPr>
            <p:ph idx="1"/>
          </p:nvPr>
        </p:nvSpPr>
        <p:spPr/>
        <p:txBody>
          <a:bodyPr/>
          <a:lstStyle/>
          <a:p>
            <a:pPr marL="342900" indent="-342900">
              <a:lnSpc>
                <a:spcPct val="150000"/>
              </a:lnSpc>
              <a:buFont typeface="Arial" panose="020B0604020202020204" pitchFamily="34" charset="0"/>
              <a:buChar char="•"/>
              <a:defRPr/>
            </a:pPr>
            <a:r>
              <a:rPr lang="de-DE" dirty="0"/>
              <a:t>Focus on academic career path;</a:t>
            </a:r>
          </a:p>
          <a:p>
            <a:pPr marL="342900" indent="-342900">
              <a:lnSpc>
                <a:spcPct val="150000"/>
              </a:lnSpc>
              <a:buFont typeface="Arial" panose="020B0604020202020204" pitchFamily="34" charset="0"/>
              <a:buChar char="•"/>
              <a:defRPr/>
            </a:pPr>
            <a:r>
              <a:rPr lang="de-DE" dirty="0"/>
              <a:t>Scientific papers as key quality indicator;</a:t>
            </a:r>
          </a:p>
          <a:p>
            <a:pPr marL="342900" indent="-342900">
              <a:lnSpc>
                <a:spcPct val="150000"/>
              </a:lnSpc>
              <a:buFont typeface="Arial" panose="020B0604020202020204" pitchFamily="34" charset="0"/>
              <a:buChar char="•"/>
              <a:defRPr/>
            </a:pPr>
            <a:r>
              <a:rPr lang="de-DE" dirty="0"/>
              <a:t>Training through (often blue sky) research;</a:t>
            </a:r>
          </a:p>
          <a:p>
            <a:pPr marL="342900" indent="-342900">
              <a:lnSpc>
                <a:spcPct val="150000"/>
              </a:lnSpc>
              <a:buFont typeface="Arial" panose="020B0604020202020204" pitchFamily="34" charset="0"/>
              <a:buChar char="•"/>
              <a:defRPr/>
            </a:pPr>
            <a:r>
              <a:rPr lang="de-DE" dirty="0"/>
              <a:t>Very little training in complementary skills – researchers often need to be (re)trained on </a:t>
            </a:r>
            <a:r>
              <a:rPr lang="de-DE" dirty="0" err="1"/>
              <a:t>the</a:t>
            </a:r>
            <a:r>
              <a:rPr lang="de-DE" dirty="0"/>
              <a:t> </a:t>
            </a:r>
            <a:r>
              <a:rPr lang="de-DE" dirty="0" err="1"/>
              <a:t>job</a:t>
            </a:r>
            <a:r>
              <a:rPr lang="de-DE" dirty="0"/>
              <a:t>;</a:t>
            </a:r>
          </a:p>
          <a:p>
            <a:pPr marL="342900" indent="-342900">
              <a:lnSpc>
                <a:spcPct val="150000"/>
              </a:lnSpc>
              <a:buFont typeface="Arial" panose="020B0604020202020204" pitchFamily="34" charset="0"/>
              <a:buChar char="•"/>
              <a:defRPr/>
            </a:pPr>
            <a:r>
              <a:rPr lang="de-DE" dirty="0" err="1"/>
              <a:t>Students</a:t>
            </a:r>
            <a:r>
              <a:rPr lang="de-DE" dirty="0"/>
              <a:t> </a:t>
            </a:r>
            <a:r>
              <a:rPr lang="de-DE" dirty="0" err="1"/>
              <a:t>or</a:t>
            </a:r>
            <a:r>
              <a:rPr lang="de-DE" dirty="0"/>
              <a:t> </a:t>
            </a:r>
            <a:r>
              <a:rPr lang="de-DE" dirty="0" err="1"/>
              <a:t>researchers</a:t>
            </a:r>
            <a:r>
              <a:rPr lang="de-DE" dirty="0"/>
              <a:t>?</a:t>
            </a:r>
          </a:p>
          <a:p>
            <a:pPr>
              <a:defRPr/>
            </a:pPr>
            <a:endParaRPr lang="de-DE" dirty="0"/>
          </a:p>
          <a:p>
            <a:pPr>
              <a:defRPr/>
            </a:pPr>
            <a:r>
              <a:rPr lang="de-DE" u="sng" dirty="0"/>
              <a:t>Evolution</a:t>
            </a:r>
            <a:r>
              <a:rPr lang="de-DE" dirty="0"/>
              <a:t>: Initial training networks (ITNs)</a:t>
            </a:r>
          </a:p>
          <a:p>
            <a:pPr>
              <a:defRPr/>
            </a:pPr>
            <a:endParaRPr lang="en-GB" dirty="0"/>
          </a:p>
        </p:txBody>
      </p:sp>
    </p:spTree>
    <p:extLst>
      <p:ext uri="{BB962C8B-B14F-4D97-AF65-F5344CB8AC3E}">
        <p14:creationId xmlns:p14="http://schemas.microsoft.com/office/powerpoint/2010/main" val="59327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de-DE" altLang="en-US"/>
              <a:t>Marie Curie ITNs</a:t>
            </a:r>
            <a:endParaRPr lang="en-GB" altLang="en-US"/>
          </a:p>
        </p:txBody>
      </p:sp>
      <p:sp>
        <p:nvSpPr>
          <p:cNvPr id="7171" name="Content Placeholder 2"/>
          <p:cNvSpPr>
            <a:spLocks noGrp="1"/>
          </p:cNvSpPr>
          <p:nvPr>
            <p:ph idx="1"/>
          </p:nvPr>
        </p:nvSpPr>
        <p:spPr/>
        <p:txBody>
          <a:bodyPr>
            <a:normAutofit fontScale="92500"/>
          </a:bodyPr>
          <a:lstStyle/>
          <a:p>
            <a:pPr marL="342900" indent="-342900" eaLnBrk="1" hangingPunct="1">
              <a:lnSpc>
                <a:spcPct val="150000"/>
              </a:lnSpc>
              <a:buFont typeface="Arial" panose="020B0604020202020204" pitchFamily="34" charset="0"/>
              <a:buChar char="•"/>
            </a:pPr>
            <a:r>
              <a:rPr lang="de-DE" altLang="en-US" dirty="0" err="1"/>
              <a:t>Introduced</a:t>
            </a:r>
            <a:r>
              <a:rPr lang="de-DE" altLang="en-US" dirty="0"/>
              <a:t> in EU Framework Programme</a:t>
            </a:r>
          </a:p>
          <a:p>
            <a:pPr marL="342900" indent="-342900" eaLnBrk="1" hangingPunct="1">
              <a:lnSpc>
                <a:spcPct val="150000"/>
              </a:lnSpc>
              <a:buFont typeface="Arial" panose="020B0604020202020204" pitchFamily="34" charset="0"/>
              <a:buChar char="•"/>
            </a:pPr>
            <a:r>
              <a:rPr lang="de-DE" altLang="en-US" dirty="0"/>
              <a:t>2016: 100,000 Marie Curie </a:t>
            </a:r>
            <a:r>
              <a:rPr lang="de-DE" altLang="en-US" dirty="0" err="1"/>
              <a:t>researchers</a:t>
            </a:r>
            <a:r>
              <a:rPr lang="de-DE" altLang="en-US" dirty="0"/>
              <a:t>;</a:t>
            </a:r>
          </a:p>
          <a:p>
            <a:pPr marL="342900" indent="-342900" eaLnBrk="1" hangingPunct="1">
              <a:lnSpc>
                <a:spcPct val="150000"/>
              </a:lnSpc>
              <a:buFont typeface="Arial" panose="020B0604020202020204" pitchFamily="34" charset="0"/>
              <a:buChar char="•"/>
            </a:pPr>
            <a:r>
              <a:rPr lang="de-DE" altLang="en-US" dirty="0" err="1"/>
              <a:t>Provides</a:t>
            </a:r>
            <a:r>
              <a:rPr lang="de-DE" altLang="en-US" dirty="0"/>
              <a:t> </a:t>
            </a:r>
            <a:r>
              <a:rPr lang="de-DE" altLang="en-US" dirty="0" err="1"/>
              <a:t>support</a:t>
            </a:r>
            <a:r>
              <a:rPr lang="de-DE" altLang="en-US" dirty="0"/>
              <a:t> </a:t>
            </a:r>
            <a:r>
              <a:rPr lang="de-DE" altLang="en-US" dirty="0" err="1"/>
              <a:t>for</a:t>
            </a:r>
            <a:r>
              <a:rPr lang="de-DE" altLang="en-US" dirty="0"/>
              <a:t> </a:t>
            </a:r>
            <a:r>
              <a:rPr lang="de-DE" altLang="en-US" dirty="0" err="1"/>
              <a:t>early</a:t>
            </a:r>
            <a:r>
              <a:rPr lang="de-DE" altLang="en-US" dirty="0"/>
              <a:t> </a:t>
            </a:r>
            <a:r>
              <a:rPr lang="de-DE" altLang="en-US" dirty="0" err="1"/>
              <a:t>career</a:t>
            </a:r>
            <a:r>
              <a:rPr lang="de-DE" altLang="en-US" dirty="0"/>
              <a:t> </a:t>
            </a:r>
            <a:r>
              <a:rPr lang="de-DE" altLang="en-US" dirty="0" err="1"/>
              <a:t>and</a:t>
            </a:r>
            <a:r>
              <a:rPr lang="de-DE" altLang="en-US" dirty="0"/>
              <a:t> </a:t>
            </a:r>
            <a:r>
              <a:rPr lang="de-DE" altLang="en-US" dirty="0" err="1"/>
              <a:t>experienced</a:t>
            </a:r>
            <a:r>
              <a:rPr lang="de-DE" altLang="en-US" dirty="0"/>
              <a:t> </a:t>
            </a:r>
            <a:r>
              <a:rPr lang="de-DE" altLang="en-US" dirty="0" err="1"/>
              <a:t>researchers</a:t>
            </a:r>
            <a:r>
              <a:rPr lang="de-DE" altLang="en-US" dirty="0"/>
              <a:t> (</a:t>
            </a:r>
            <a:r>
              <a:rPr lang="de-DE" altLang="en-US" dirty="0" err="1"/>
              <a:t>young</a:t>
            </a:r>
            <a:r>
              <a:rPr lang="de-DE" altLang="en-US" dirty="0"/>
              <a:t> </a:t>
            </a:r>
            <a:r>
              <a:rPr lang="de-DE" altLang="en-US" dirty="0" err="1"/>
              <a:t>Postdocs</a:t>
            </a:r>
            <a:r>
              <a:rPr lang="de-DE" altLang="en-US" dirty="0"/>
              <a:t>).</a:t>
            </a:r>
          </a:p>
          <a:p>
            <a:pPr eaLnBrk="1" hangingPunct="1"/>
            <a:endParaRPr lang="de-DE" altLang="en-US" dirty="0"/>
          </a:p>
          <a:p>
            <a:pPr eaLnBrk="1" hangingPunct="1">
              <a:buFont typeface="Wingdings" panose="05000000000000000000" pitchFamily="2" charset="2"/>
              <a:buNone/>
            </a:pPr>
            <a:r>
              <a:rPr lang="de-DE" altLang="en-US" u="sng" dirty="0"/>
              <a:t>Goals</a:t>
            </a:r>
          </a:p>
          <a:p>
            <a:pPr marL="342900" indent="-342900" eaLnBrk="1" hangingPunct="1">
              <a:lnSpc>
                <a:spcPct val="150000"/>
              </a:lnSpc>
              <a:buFont typeface="Arial" panose="020B0604020202020204" pitchFamily="34" charset="0"/>
              <a:buChar char="•"/>
            </a:pPr>
            <a:r>
              <a:rPr lang="de-DE" altLang="en-US" dirty="0" err="1"/>
              <a:t>Improve</a:t>
            </a:r>
            <a:r>
              <a:rPr lang="de-DE" altLang="en-US" dirty="0"/>
              <a:t> </a:t>
            </a:r>
            <a:r>
              <a:rPr lang="de-DE" altLang="en-US" dirty="0" err="1"/>
              <a:t>employability</a:t>
            </a:r>
            <a:r>
              <a:rPr lang="de-DE" altLang="en-US" dirty="0"/>
              <a:t> of </a:t>
            </a:r>
            <a:r>
              <a:rPr lang="de-DE" altLang="en-US" dirty="0" err="1"/>
              <a:t>researchers</a:t>
            </a:r>
            <a:r>
              <a:rPr lang="de-DE" altLang="en-US" dirty="0"/>
              <a:t>;</a:t>
            </a:r>
          </a:p>
          <a:p>
            <a:pPr marL="342900" indent="-342900" eaLnBrk="1" hangingPunct="1">
              <a:lnSpc>
                <a:spcPct val="150000"/>
              </a:lnSpc>
              <a:buFont typeface="Arial" panose="020B0604020202020204" pitchFamily="34" charset="0"/>
              <a:buChar char="•"/>
            </a:pPr>
            <a:r>
              <a:rPr lang="de-DE" altLang="en-US" dirty="0" err="1"/>
              <a:t>Better</a:t>
            </a:r>
            <a:r>
              <a:rPr lang="de-DE" altLang="en-US" dirty="0"/>
              <a:t> </a:t>
            </a:r>
            <a:r>
              <a:rPr lang="de-DE" altLang="en-US" dirty="0" err="1"/>
              <a:t>training</a:t>
            </a:r>
            <a:r>
              <a:rPr lang="de-DE" altLang="en-US" dirty="0"/>
              <a:t> </a:t>
            </a:r>
            <a:r>
              <a:rPr lang="de-DE" altLang="en-US" dirty="0" err="1"/>
              <a:t>through</a:t>
            </a:r>
            <a:r>
              <a:rPr lang="de-DE" altLang="en-US" dirty="0"/>
              <a:t> </a:t>
            </a:r>
            <a:r>
              <a:rPr lang="de-DE" altLang="en-US" dirty="0" err="1"/>
              <a:t>demonstrated</a:t>
            </a:r>
            <a:r>
              <a:rPr lang="de-DE" altLang="en-US" dirty="0"/>
              <a:t> international </a:t>
            </a:r>
            <a:r>
              <a:rPr lang="de-DE" altLang="en-US" dirty="0" err="1"/>
              <a:t>mobility</a:t>
            </a:r>
            <a:r>
              <a:rPr lang="de-DE" altLang="en-US" dirty="0"/>
              <a:t>;</a:t>
            </a:r>
          </a:p>
          <a:p>
            <a:pPr marL="342900" indent="-342900" eaLnBrk="1" hangingPunct="1">
              <a:lnSpc>
                <a:spcPct val="150000"/>
              </a:lnSpc>
              <a:buFont typeface="Arial" panose="020B0604020202020204" pitchFamily="34" charset="0"/>
              <a:buChar char="•"/>
            </a:pPr>
            <a:r>
              <a:rPr lang="de-DE" altLang="en-US" dirty="0" err="1"/>
              <a:t>Maintain</a:t>
            </a:r>
            <a:r>
              <a:rPr lang="de-DE" altLang="en-US" dirty="0"/>
              <a:t> </a:t>
            </a:r>
            <a:r>
              <a:rPr lang="de-DE" altLang="en-US" dirty="0" err="1"/>
              <a:t>Europe‘s</a:t>
            </a:r>
            <a:r>
              <a:rPr lang="de-DE" altLang="en-US" dirty="0"/>
              <a:t> </a:t>
            </a:r>
            <a:r>
              <a:rPr lang="de-DE" altLang="en-US" dirty="0" err="1"/>
              <a:t>leadership</a:t>
            </a:r>
            <a:r>
              <a:rPr lang="de-DE" altLang="en-US" dirty="0"/>
              <a:t> </a:t>
            </a:r>
            <a:r>
              <a:rPr lang="de-DE" altLang="en-US" dirty="0" err="1"/>
              <a:t>position</a:t>
            </a:r>
            <a:r>
              <a:rPr lang="de-DE" altLang="en-US" dirty="0"/>
              <a:t> in R&amp;D.</a:t>
            </a:r>
          </a:p>
          <a:p>
            <a:pPr eaLnBrk="1" hangingPunct="1"/>
            <a:endParaRPr lang="en-GB" altLang="en-US" dirty="0"/>
          </a:p>
        </p:txBody>
      </p:sp>
    </p:spTree>
    <p:extLst>
      <p:ext uri="{BB962C8B-B14F-4D97-AF65-F5344CB8AC3E}">
        <p14:creationId xmlns:p14="http://schemas.microsoft.com/office/powerpoint/2010/main" val="3414802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de-DE" altLang="en-US" sz="3000" dirty="0" err="1"/>
              <a:t>Accelerator</a:t>
            </a:r>
            <a:r>
              <a:rPr lang="de-DE" altLang="en-US" sz="3000" dirty="0"/>
              <a:t> Beam </a:t>
            </a:r>
            <a:r>
              <a:rPr lang="de-DE" altLang="en-US" sz="3000" dirty="0" err="1"/>
              <a:t>Diagnostics</a:t>
            </a:r>
            <a:endParaRPr lang="de-DE" altLang="en-US" sz="3000" dirty="0"/>
          </a:p>
        </p:txBody>
      </p:sp>
      <p:pic>
        <p:nvPicPr>
          <p:cNvPr id="8195" name="Picture 4" descr="Logo_ditanet_final_col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836738"/>
            <a:ext cx="7742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 European Commiss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5776" y="5661025"/>
            <a:ext cx="4730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FP7-peo-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351" y="5616575"/>
            <a:ext cx="5492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7"/>
          <p:cNvSpPr txBox="1">
            <a:spLocks noChangeArrowheads="1"/>
          </p:cNvSpPr>
          <p:nvPr/>
        </p:nvSpPr>
        <p:spPr bwMode="auto">
          <a:xfrm>
            <a:off x="1992314" y="3375026"/>
            <a:ext cx="7775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a:defRPr sz="2400">
                <a:solidFill>
                  <a:schemeClr val="tx1"/>
                </a:solidFill>
                <a:latin typeface="Arial" panose="020B0604020202020204" pitchFamily="34" charset="0"/>
                <a:ea typeface="ＭＳ Ｐゴシック" panose="020B0600070205080204" pitchFamily="34" charset="-128"/>
              </a:defRPr>
            </a:lvl1pPr>
            <a:lvl2pPr marL="742950" indent="-285750" defTabSz="957263">
              <a:defRPr sz="2400">
                <a:solidFill>
                  <a:schemeClr val="tx1"/>
                </a:solidFill>
                <a:latin typeface="Arial" panose="020B0604020202020204" pitchFamily="34" charset="0"/>
                <a:ea typeface="ＭＳ Ｐゴシック" panose="020B0600070205080204" pitchFamily="34" charset="-128"/>
              </a:defRPr>
            </a:lvl2pPr>
            <a:lvl3pPr marL="1143000" indent="-228600" defTabSz="957263">
              <a:defRPr sz="2400">
                <a:solidFill>
                  <a:schemeClr val="tx1"/>
                </a:solidFill>
                <a:latin typeface="Arial" panose="020B0604020202020204" pitchFamily="34" charset="0"/>
                <a:ea typeface="ＭＳ Ｐゴシック" panose="020B0600070205080204" pitchFamily="34" charset="-128"/>
              </a:defRPr>
            </a:lvl3pPr>
            <a:lvl4pPr marL="1600200" indent="-228600" defTabSz="957263">
              <a:defRPr sz="2400">
                <a:solidFill>
                  <a:schemeClr val="tx1"/>
                </a:solidFill>
                <a:latin typeface="Arial" panose="020B0604020202020204" pitchFamily="34" charset="0"/>
                <a:ea typeface="ＭＳ Ｐゴシック" panose="020B0600070205080204" pitchFamily="34" charset="-128"/>
              </a:defRPr>
            </a:lvl4pPr>
            <a:lvl5pPr marL="2057400" indent="-228600" defTabSz="957263">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US" sz="2000" dirty="0">
                <a:solidFill>
                  <a:schemeClr val="bg1"/>
                </a:solidFill>
              </a:rPr>
              <a:t>‹‹ </a:t>
            </a:r>
            <a:r>
              <a:rPr lang="de-DE" altLang="en-US" sz="2000" dirty="0" err="1">
                <a:solidFill>
                  <a:schemeClr val="bg1"/>
                </a:solidFill>
              </a:rPr>
              <a:t>novel</a:t>
            </a:r>
            <a:r>
              <a:rPr lang="de-DE" altLang="en-US" sz="2000" dirty="0">
                <a:solidFill>
                  <a:schemeClr val="bg1"/>
                </a:solidFill>
              </a:rPr>
              <a:t> </a:t>
            </a:r>
            <a:r>
              <a:rPr lang="de-DE" altLang="en-US" sz="2000" b="1" u="sng" dirty="0" err="1">
                <a:solidFill>
                  <a:schemeClr val="bg1"/>
                </a:solidFill>
              </a:rPr>
              <a:t>DI</a:t>
            </a:r>
            <a:r>
              <a:rPr lang="de-DE" altLang="en-US" sz="2000" dirty="0" err="1">
                <a:solidFill>
                  <a:schemeClr val="bg1"/>
                </a:solidFill>
              </a:rPr>
              <a:t>agnostic</a:t>
            </a:r>
            <a:r>
              <a:rPr lang="de-DE" altLang="en-US" sz="2000" dirty="0">
                <a:solidFill>
                  <a:schemeClr val="bg1"/>
                </a:solidFill>
              </a:rPr>
              <a:t> </a:t>
            </a:r>
            <a:r>
              <a:rPr lang="de-DE" altLang="en-US" sz="2000" b="1" u="sng" dirty="0" err="1">
                <a:solidFill>
                  <a:schemeClr val="bg1"/>
                </a:solidFill>
              </a:rPr>
              <a:t>T</a:t>
            </a:r>
            <a:r>
              <a:rPr lang="de-DE" altLang="en-US" sz="2000" dirty="0" err="1">
                <a:solidFill>
                  <a:schemeClr val="bg1"/>
                </a:solidFill>
              </a:rPr>
              <a:t>echniques</a:t>
            </a:r>
            <a:r>
              <a:rPr lang="de-DE" altLang="en-US" sz="2000" dirty="0">
                <a:solidFill>
                  <a:schemeClr val="bg1"/>
                </a:solidFill>
              </a:rPr>
              <a:t> </a:t>
            </a:r>
            <a:r>
              <a:rPr lang="de-DE" altLang="en-US" sz="2000" dirty="0" err="1">
                <a:solidFill>
                  <a:schemeClr val="bg1"/>
                </a:solidFill>
              </a:rPr>
              <a:t>for</a:t>
            </a:r>
            <a:r>
              <a:rPr lang="de-DE" altLang="en-US" sz="2000" dirty="0">
                <a:solidFill>
                  <a:schemeClr val="bg1"/>
                </a:solidFill>
              </a:rPr>
              <a:t> </a:t>
            </a:r>
            <a:r>
              <a:rPr lang="de-DE" altLang="en-US" sz="2000" dirty="0" err="1">
                <a:solidFill>
                  <a:schemeClr val="bg1"/>
                </a:solidFill>
              </a:rPr>
              <a:t>future</a:t>
            </a:r>
            <a:r>
              <a:rPr lang="de-DE" altLang="en-US" sz="2000" dirty="0">
                <a:solidFill>
                  <a:schemeClr val="bg1"/>
                </a:solidFill>
              </a:rPr>
              <a:t> </a:t>
            </a:r>
            <a:r>
              <a:rPr lang="de-DE" altLang="en-US" sz="2000" dirty="0" err="1">
                <a:solidFill>
                  <a:schemeClr val="bg1"/>
                </a:solidFill>
              </a:rPr>
              <a:t>particle</a:t>
            </a:r>
            <a:r>
              <a:rPr lang="de-DE" altLang="en-US" sz="2000" dirty="0">
                <a:solidFill>
                  <a:schemeClr val="bg1"/>
                </a:solidFill>
              </a:rPr>
              <a:t> </a:t>
            </a:r>
            <a:r>
              <a:rPr lang="de-DE" altLang="en-US" sz="2000" b="1" u="sng" dirty="0" err="1">
                <a:solidFill>
                  <a:schemeClr val="bg1"/>
                </a:solidFill>
              </a:rPr>
              <a:t>A</a:t>
            </a:r>
            <a:r>
              <a:rPr lang="de-DE" altLang="en-US" sz="2000" dirty="0" err="1">
                <a:solidFill>
                  <a:schemeClr val="bg1"/>
                </a:solidFill>
              </a:rPr>
              <a:t>ccelerators</a:t>
            </a:r>
            <a:r>
              <a:rPr lang="de-DE" altLang="en-US" sz="2000" dirty="0">
                <a:solidFill>
                  <a:schemeClr val="bg1"/>
                </a:solidFill>
              </a:rPr>
              <a:t>:</a:t>
            </a:r>
          </a:p>
          <a:p>
            <a:pPr eaLnBrk="1" hangingPunct="1"/>
            <a:r>
              <a:rPr lang="de-DE" altLang="en-US" sz="2000" dirty="0">
                <a:solidFill>
                  <a:schemeClr val="bg1"/>
                </a:solidFill>
              </a:rPr>
              <a:t>A Marie Curie Initial Training </a:t>
            </a:r>
            <a:r>
              <a:rPr lang="de-DE" altLang="en-US" sz="2000" b="1" u="sng" dirty="0" err="1">
                <a:solidFill>
                  <a:schemeClr val="bg1"/>
                </a:solidFill>
              </a:rPr>
              <a:t>NET</a:t>
            </a:r>
            <a:r>
              <a:rPr lang="de-DE" altLang="en-US" sz="2000" dirty="0" err="1">
                <a:solidFill>
                  <a:schemeClr val="bg1"/>
                </a:solidFill>
              </a:rPr>
              <a:t>work</a:t>
            </a:r>
            <a:r>
              <a:rPr lang="de-DE" altLang="en-US" sz="2000" dirty="0">
                <a:solidFill>
                  <a:schemeClr val="bg1"/>
                </a:solidFill>
              </a:rPr>
              <a:t> ››</a:t>
            </a:r>
          </a:p>
        </p:txBody>
      </p:sp>
      <p:pic>
        <p:nvPicPr>
          <p:cNvPr id="8199" name="Picture 6" descr="EU fla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7913" y="5616576"/>
            <a:ext cx="5572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06768">
            <a:off x="9671862" y="2810266"/>
            <a:ext cx="1997602" cy="304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139065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Training</a:t>
            </a:r>
          </a:p>
        </p:txBody>
      </p:sp>
      <p:sp>
        <p:nvSpPr>
          <p:cNvPr id="11267" name="Rectangle 3"/>
          <p:cNvSpPr>
            <a:spLocks noGrp="1" noChangeArrowheads="1"/>
          </p:cNvSpPr>
          <p:nvPr>
            <p:ph idx="1"/>
          </p:nvPr>
        </p:nvSpPr>
        <p:spPr/>
        <p:txBody>
          <a:bodyPr/>
          <a:lstStyle/>
          <a:p>
            <a:pPr marL="342900" indent="-342900">
              <a:spcAft>
                <a:spcPts val="2000"/>
              </a:spcAft>
              <a:buClr>
                <a:schemeClr val="bg1"/>
              </a:buClr>
              <a:buFont typeface="Arial" panose="020B0604020202020204" pitchFamily="34" charset="0"/>
              <a:buChar char="•"/>
            </a:pPr>
            <a:r>
              <a:rPr lang="en-US" altLang="en-US" dirty="0">
                <a:solidFill>
                  <a:srgbClr val="86CCE8"/>
                </a:solidFill>
              </a:rPr>
              <a:t>Local training </a:t>
            </a:r>
            <a:r>
              <a:rPr lang="en-US" altLang="en-US" dirty="0"/>
              <a:t>by host:</a:t>
            </a:r>
          </a:p>
          <a:p>
            <a:pPr marL="342900" indent="-342900">
              <a:spcAft>
                <a:spcPts val="2000"/>
              </a:spcAft>
              <a:buClr>
                <a:schemeClr val="bg1"/>
              </a:buClr>
              <a:buFont typeface="Arial" panose="020B0604020202020204" pitchFamily="34" charset="0"/>
              <a:buChar char="•"/>
            </a:pPr>
            <a:r>
              <a:rPr lang="en-US" altLang="en-US" dirty="0">
                <a:solidFill>
                  <a:srgbClr val="86CCE8"/>
                </a:solidFill>
              </a:rPr>
              <a:t>Network-wide schools </a:t>
            </a:r>
            <a:r>
              <a:rPr lang="en-US" altLang="en-US" dirty="0"/>
              <a:t>on expert research techniques;</a:t>
            </a:r>
          </a:p>
          <a:p>
            <a:pPr marL="342900" indent="-342900">
              <a:spcAft>
                <a:spcPts val="2000"/>
              </a:spcAft>
              <a:buClr>
                <a:schemeClr val="bg1"/>
              </a:buClr>
              <a:buFont typeface="Arial" panose="020B0604020202020204" pitchFamily="34" charset="0"/>
              <a:buChar char="•"/>
            </a:pPr>
            <a:r>
              <a:rPr lang="en-US" altLang="en-US" dirty="0"/>
              <a:t>Intra-network </a:t>
            </a:r>
            <a:r>
              <a:rPr lang="en-US" altLang="en-US" dirty="0">
                <a:solidFill>
                  <a:srgbClr val="86CCE8"/>
                </a:solidFill>
              </a:rPr>
              <a:t>exchange</a:t>
            </a:r>
            <a:r>
              <a:rPr lang="en-US" altLang="en-US" dirty="0"/>
              <a:t> of researchers;</a:t>
            </a:r>
          </a:p>
          <a:p>
            <a:pPr marL="342900" indent="-342900">
              <a:spcAft>
                <a:spcPts val="2000"/>
              </a:spcAft>
              <a:buClr>
                <a:schemeClr val="bg1"/>
              </a:buClr>
              <a:buFont typeface="Arial" panose="020B0604020202020204" pitchFamily="34" charset="0"/>
              <a:buChar char="•"/>
            </a:pPr>
            <a:r>
              <a:rPr lang="en-US" altLang="en-US" dirty="0">
                <a:solidFill>
                  <a:srgbClr val="86CCE8"/>
                </a:solidFill>
              </a:rPr>
              <a:t>Secondments </a:t>
            </a:r>
            <a:r>
              <a:rPr lang="en-US" altLang="en-US" dirty="0"/>
              <a:t>to partners from industry;</a:t>
            </a:r>
          </a:p>
          <a:p>
            <a:pPr marL="342900" indent="-342900">
              <a:spcAft>
                <a:spcPts val="2000"/>
              </a:spcAft>
              <a:buClr>
                <a:schemeClr val="bg1"/>
              </a:buClr>
              <a:buFont typeface="Arial" panose="020B0604020202020204" pitchFamily="34" charset="0"/>
              <a:buChar char="•"/>
            </a:pPr>
            <a:r>
              <a:rPr lang="en-US" altLang="en-US" dirty="0"/>
              <a:t>Training in </a:t>
            </a:r>
            <a:r>
              <a:rPr lang="en-US" altLang="en-US" dirty="0">
                <a:solidFill>
                  <a:srgbClr val="86CCE8"/>
                </a:solidFill>
              </a:rPr>
              <a:t>complementary skills</a:t>
            </a:r>
          </a:p>
        </p:txBody>
      </p:sp>
      <p:grpSp>
        <p:nvGrpSpPr>
          <p:cNvPr id="2" name="Group 4"/>
          <p:cNvGrpSpPr>
            <a:grpSpLocks/>
          </p:cNvGrpSpPr>
          <p:nvPr/>
        </p:nvGrpSpPr>
        <p:grpSpPr bwMode="auto">
          <a:xfrm>
            <a:off x="3647728" y="5013173"/>
            <a:ext cx="5062538" cy="523874"/>
            <a:chOff x="620" y="2401"/>
            <a:chExt cx="3189" cy="330"/>
          </a:xfrm>
        </p:grpSpPr>
        <p:sp>
          <p:nvSpPr>
            <p:cNvPr id="11269" name="AutoShape 5"/>
            <p:cNvSpPr>
              <a:spLocks noChangeArrowheads="1"/>
            </p:cNvSpPr>
            <p:nvPr/>
          </p:nvSpPr>
          <p:spPr bwMode="auto">
            <a:xfrm>
              <a:off x="620" y="2465"/>
              <a:ext cx="272" cy="227"/>
            </a:xfrm>
            <a:prstGeom prst="rightArrow">
              <a:avLst>
                <a:gd name="adj1" fmla="val 50000"/>
                <a:gd name="adj2" fmla="val 29956"/>
              </a:avLst>
            </a:prstGeom>
            <a:solidFill>
              <a:srgbClr val="86CCE8"/>
            </a:solidFill>
            <a:ln w="19050">
              <a:solidFill>
                <a:schemeClr val="bg1"/>
              </a:solidFill>
              <a:miter lim="800000"/>
              <a:headEnd/>
              <a:tailEnd/>
            </a:ln>
          </p:spPr>
          <p:txBody>
            <a:bodyPr wrap="none" anchor="ctr"/>
            <a:lstStyle>
              <a:lvl1pPr defTabSz="957263">
                <a:defRPr sz="2400">
                  <a:solidFill>
                    <a:schemeClr val="tx1"/>
                  </a:solidFill>
                  <a:latin typeface="Arial" panose="020B0604020202020204" pitchFamily="34" charset="0"/>
                  <a:ea typeface="ＭＳ Ｐゴシック" panose="020B0600070205080204" pitchFamily="34" charset="-128"/>
                </a:defRPr>
              </a:lvl1pPr>
              <a:lvl2pPr marL="742950" indent="-285750" defTabSz="957263">
                <a:defRPr sz="2400">
                  <a:solidFill>
                    <a:schemeClr val="tx1"/>
                  </a:solidFill>
                  <a:latin typeface="Arial" panose="020B0604020202020204" pitchFamily="34" charset="0"/>
                  <a:ea typeface="ＭＳ Ｐゴシック" panose="020B0600070205080204" pitchFamily="34" charset="-128"/>
                </a:defRPr>
              </a:lvl2pPr>
              <a:lvl3pPr marL="1143000" indent="-228600" defTabSz="957263">
                <a:defRPr sz="2400">
                  <a:solidFill>
                    <a:schemeClr val="tx1"/>
                  </a:solidFill>
                  <a:latin typeface="Arial" panose="020B0604020202020204" pitchFamily="34" charset="0"/>
                  <a:ea typeface="ＭＳ Ｐゴシック" panose="020B0600070205080204" pitchFamily="34" charset="-128"/>
                </a:defRPr>
              </a:lvl3pPr>
              <a:lvl4pPr marL="1600200" indent="-228600" defTabSz="957263">
                <a:defRPr sz="2400">
                  <a:solidFill>
                    <a:schemeClr val="tx1"/>
                  </a:solidFill>
                  <a:latin typeface="Arial" panose="020B0604020202020204" pitchFamily="34" charset="0"/>
                  <a:ea typeface="ＭＳ Ｐゴシック" panose="020B0600070205080204" pitchFamily="34" charset="-128"/>
                </a:defRPr>
              </a:lvl4pPr>
              <a:lvl5pPr marL="2057400" indent="-228600" defTabSz="957263">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en-US"/>
            </a:p>
          </p:txBody>
        </p:sp>
        <p:sp>
          <p:nvSpPr>
            <p:cNvPr id="11270" name="Text Box 6"/>
            <p:cNvSpPr txBox="1">
              <a:spLocks noChangeArrowheads="1"/>
            </p:cNvSpPr>
            <p:nvPr/>
          </p:nvSpPr>
          <p:spPr bwMode="auto">
            <a:xfrm>
              <a:off x="1110" y="2401"/>
              <a:ext cx="26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57263">
                <a:defRPr sz="2400">
                  <a:solidFill>
                    <a:schemeClr val="tx1"/>
                  </a:solidFill>
                  <a:latin typeface="Arial" panose="020B0604020202020204" pitchFamily="34" charset="0"/>
                  <a:ea typeface="ＭＳ Ｐゴシック" panose="020B0600070205080204" pitchFamily="34" charset="-128"/>
                </a:defRPr>
              </a:lvl1pPr>
              <a:lvl2pPr marL="742950" indent="-285750" defTabSz="957263">
                <a:defRPr sz="2400">
                  <a:solidFill>
                    <a:schemeClr val="tx1"/>
                  </a:solidFill>
                  <a:latin typeface="Arial" panose="020B0604020202020204" pitchFamily="34" charset="0"/>
                  <a:ea typeface="ＭＳ Ｐゴシック" panose="020B0600070205080204" pitchFamily="34" charset="-128"/>
                </a:defRPr>
              </a:lvl2pPr>
              <a:lvl3pPr marL="1143000" indent="-228600" defTabSz="957263">
                <a:defRPr sz="2400">
                  <a:solidFill>
                    <a:schemeClr val="tx1"/>
                  </a:solidFill>
                  <a:latin typeface="Arial" panose="020B0604020202020204" pitchFamily="34" charset="0"/>
                  <a:ea typeface="ＭＳ Ｐゴシック" panose="020B0600070205080204" pitchFamily="34" charset="-128"/>
                </a:defRPr>
              </a:lvl3pPr>
              <a:lvl4pPr marL="1600200" indent="-228600" defTabSz="957263">
                <a:defRPr sz="2400">
                  <a:solidFill>
                    <a:schemeClr val="tx1"/>
                  </a:solidFill>
                  <a:latin typeface="Arial" panose="020B0604020202020204" pitchFamily="34" charset="0"/>
                  <a:ea typeface="ＭＳ Ｐゴシック" panose="020B0600070205080204" pitchFamily="34" charset="-128"/>
                </a:defRPr>
              </a:lvl4pPr>
              <a:lvl5pPr marL="2057400" indent="-228600" defTabSz="957263">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chemeClr val="bg1"/>
                  </a:solidFill>
                </a:rPr>
                <a:t>Motivation: </a:t>
              </a:r>
              <a:r>
                <a:rPr lang="en-US" altLang="en-US" sz="2800" i="1" dirty="0">
                  <a:solidFill>
                    <a:srgbClr val="86CCE8"/>
                  </a:solidFill>
                </a:rPr>
                <a:t>Ideal</a:t>
              </a:r>
              <a:r>
                <a:rPr lang="en-US" altLang="en-US" sz="2800" dirty="0">
                  <a:solidFill>
                    <a:schemeClr val="bg1"/>
                  </a:solidFill>
                </a:rPr>
                <a:t> Training.</a:t>
              </a:r>
            </a:p>
          </p:txBody>
        </p:sp>
      </p:grpSp>
    </p:spTree>
    <p:extLst>
      <p:ext uri="{BB962C8B-B14F-4D97-AF65-F5344CB8AC3E}">
        <p14:creationId xmlns:p14="http://schemas.microsoft.com/office/powerpoint/2010/main" val="294321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de-DE" altLang="en-US" dirty="0"/>
              <a:t>Training – at </a:t>
            </a:r>
            <a:r>
              <a:rPr lang="de-DE" altLang="en-US" dirty="0" err="1"/>
              <a:t>each</a:t>
            </a:r>
            <a:r>
              <a:rPr lang="de-DE" altLang="en-US" dirty="0"/>
              <a:t> Host</a:t>
            </a:r>
            <a:endParaRPr lang="en-GB" altLang="en-US" dirty="0"/>
          </a:p>
        </p:txBody>
      </p:sp>
      <p:sp>
        <p:nvSpPr>
          <p:cNvPr id="12291" name="Content Placeholder 2"/>
          <p:cNvSpPr>
            <a:spLocks noGrp="1"/>
          </p:cNvSpPr>
          <p:nvPr>
            <p:ph idx="1"/>
          </p:nvPr>
        </p:nvSpPr>
        <p:spPr/>
        <p:txBody>
          <a:bodyPr/>
          <a:lstStyle/>
          <a:p>
            <a:pPr marL="342900" indent="-342900" eaLnBrk="1" hangingPunct="1">
              <a:lnSpc>
                <a:spcPct val="200000"/>
              </a:lnSpc>
              <a:buFont typeface="Arial" panose="020B0604020202020204" pitchFamily="34" charset="0"/>
              <a:buChar char="•"/>
            </a:pPr>
            <a:r>
              <a:rPr lang="de-DE" altLang="en-US" dirty="0"/>
              <a:t>In </a:t>
            </a:r>
            <a:r>
              <a:rPr lang="de-DE" altLang="en-US" dirty="0" err="1"/>
              <a:t>accordance</a:t>
            </a:r>
            <a:r>
              <a:rPr lang="de-DE" altLang="en-US" dirty="0"/>
              <a:t> </a:t>
            </a:r>
            <a:r>
              <a:rPr lang="de-DE" altLang="en-US" dirty="0" err="1"/>
              <a:t>with</a:t>
            </a:r>
            <a:r>
              <a:rPr lang="de-DE" altLang="en-US" dirty="0"/>
              <a:t> national PhD </a:t>
            </a:r>
            <a:r>
              <a:rPr lang="de-DE" altLang="en-US" dirty="0" err="1"/>
              <a:t>regulations</a:t>
            </a:r>
            <a:endParaRPr lang="de-DE" altLang="en-US" dirty="0"/>
          </a:p>
          <a:p>
            <a:pPr marL="342900" indent="-342900">
              <a:lnSpc>
                <a:spcPct val="150000"/>
              </a:lnSpc>
              <a:spcAft>
                <a:spcPts val="1200"/>
              </a:spcAft>
              <a:buFont typeface="Arial" panose="020B0604020202020204" pitchFamily="34" charset="0"/>
              <a:buChar char="•"/>
            </a:pPr>
            <a:r>
              <a:rPr lang="de-DE" altLang="en-US" dirty="0" err="1"/>
              <a:t>Provide</a:t>
            </a:r>
            <a:r>
              <a:rPr lang="de-DE" altLang="en-US" dirty="0"/>
              <a:t> </a:t>
            </a:r>
            <a:r>
              <a:rPr lang="de-DE" altLang="en-US" dirty="0" err="1"/>
              <a:t>trainees</a:t>
            </a:r>
            <a:r>
              <a:rPr lang="de-DE" altLang="en-US" dirty="0"/>
              <a:t> </a:t>
            </a:r>
            <a:r>
              <a:rPr lang="de-DE" altLang="en-US" dirty="0" err="1"/>
              <a:t>with</a:t>
            </a:r>
            <a:r>
              <a:rPr lang="de-DE" altLang="en-US" dirty="0"/>
              <a:t> </a:t>
            </a:r>
            <a:r>
              <a:rPr lang="de-DE" altLang="en-US" dirty="0" err="1"/>
              <a:t>broad</a:t>
            </a:r>
            <a:r>
              <a:rPr lang="de-DE" altLang="en-US" dirty="0"/>
              <a:t> </a:t>
            </a:r>
            <a:r>
              <a:rPr lang="de-DE" altLang="en-US" dirty="0" err="1"/>
              <a:t>skills</a:t>
            </a:r>
            <a:r>
              <a:rPr lang="de-DE" altLang="en-US" dirty="0"/>
              <a:t> </a:t>
            </a:r>
            <a:r>
              <a:rPr lang="de-DE" altLang="en-US" dirty="0" err="1"/>
              <a:t>base</a:t>
            </a:r>
            <a:endParaRPr lang="de-DE" altLang="en-US" dirty="0"/>
          </a:p>
          <a:p>
            <a:pPr marL="342900" indent="-342900">
              <a:lnSpc>
                <a:spcPct val="150000"/>
              </a:lnSpc>
              <a:spcAft>
                <a:spcPts val="1200"/>
              </a:spcAft>
              <a:buFont typeface="Arial" panose="020B0604020202020204" pitchFamily="34" charset="0"/>
              <a:buChar char="•"/>
            </a:pPr>
            <a:r>
              <a:rPr lang="de-DE" altLang="en-US" dirty="0" err="1"/>
              <a:t>Expose</a:t>
            </a:r>
            <a:r>
              <a:rPr lang="de-DE" altLang="en-US" dirty="0"/>
              <a:t> </a:t>
            </a:r>
            <a:r>
              <a:rPr lang="de-DE" altLang="en-US" dirty="0" err="1"/>
              <a:t>to</a:t>
            </a:r>
            <a:r>
              <a:rPr lang="de-DE" altLang="en-US" dirty="0"/>
              <a:t> </a:t>
            </a:r>
            <a:r>
              <a:rPr lang="de-DE" altLang="en-US" dirty="0" err="1"/>
              <a:t>other</a:t>
            </a:r>
            <a:r>
              <a:rPr lang="de-DE" altLang="en-US" dirty="0"/>
              <a:t> </a:t>
            </a:r>
            <a:r>
              <a:rPr lang="de-DE" altLang="en-US" dirty="0" err="1"/>
              <a:t>sector</a:t>
            </a:r>
            <a:endParaRPr lang="de-DE" altLang="en-US" dirty="0"/>
          </a:p>
          <a:p>
            <a:pPr marL="342900" indent="-342900" eaLnBrk="1" hangingPunct="1">
              <a:buFont typeface="Arial" panose="020B0604020202020204" pitchFamily="34" charset="0"/>
              <a:buChar char="•"/>
            </a:pPr>
            <a:r>
              <a:rPr lang="de-DE" altLang="en-US" dirty="0"/>
              <a:t>Promote </a:t>
            </a:r>
            <a:r>
              <a:rPr lang="de-DE" altLang="en-US" dirty="0" err="1"/>
              <a:t>knowledge</a:t>
            </a:r>
            <a:r>
              <a:rPr lang="de-DE" altLang="en-US" dirty="0"/>
              <a:t> </a:t>
            </a:r>
            <a:r>
              <a:rPr lang="de-DE" altLang="en-US" dirty="0" err="1"/>
              <a:t>exchange</a:t>
            </a:r>
            <a:r>
              <a:rPr lang="de-DE" altLang="en-US" dirty="0"/>
              <a:t> and </a:t>
            </a:r>
            <a:r>
              <a:rPr lang="de-DE" altLang="en-US" dirty="0" err="1"/>
              <a:t>collaboration</a:t>
            </a:r>
            <a:r>
              <a:rPr lang="de-DE" altLang="en-US" dirty="0"/>
              <a:t> </a:t>
            </a:r>
            <a:r>
              <a:rPr lang="de-DE" altLang="en-US" dirty="0" err="1"/>
              <a:t>across</a:t>
            </a:r>
            <a:r>
              <a:rPr lang="de-DE" altLang="en-US" dirty="0"/>
              <a:t> </a:t>
            </a:r>
            <a:r>
              <a:rPr lang="de-DE" altLang="en-US" dirty="0" err="1"/>
              <a:t>the</a:t>
            </a:r>
            <a:r>
              <a:rPr lang="de-DE" altLang="en-US" dirty="0"/>
              <a:t> network</a:t>
            </a:r>
          </a:p>
          <a:p>
            <a:pPr marL="342900" indent="-342900" eaLnBrk="1" hangingPunct="1">
              <a:lnSpc>
                <a:spcPct val="200000"/>
              </a:lnSpc>
              <a:buFont typeface="Arial" panose="020B0604020202020204" pitchFamily="34" charset="0"/>
              <a:buChar char="•"/>
            </a:pPr>
            <a:r>
              <a:rPr lang="de-DE" altLang="en-US" dirty="0"/>
              <a:t>100% </a:t>
            </a:r>
            <a:r>
              <a:rPr lang="de-DE" altLang="en-US" dirty="0" err="1"/>
              <a:t>focus</a:t>
            </a:r>
            <a:r>
              <a:rPr lang="de-DE" altLang="en-US" dirty="0"/>
              <a:t> on </a:t>
            </a:r>
            <a:r>
              <a:rPr lang="de-DE" altLang="en-US" dirty="0" err="1"/>
              <a:t>research</a:t>
            </a:r>
            <a:r>
              <a:rPr lang="de-DE" altLang="en-US" dirty="0"/>
              <a:t> </a:t>
            </a:r>
            <a:r>
              <a:rPr lang="de-DE" altLang="en-US" dirty="0" err="1"/>
              <a:t>project</a:t>
            </a:r>
            <a:endParaRPr lang="de-DE" altLang="en-US" dirty="0"/>
          </a:p>
          <a:p>
            <a:pPr eaLnBrk="1" hangingPunct="1">
              <a:lnSpc>
                <a:spcPct val="200000"/>
              </a:lnSpc>
            </a:pPr>
            <a:endParaRPr lang="en-GB" altLang="en-US" sz="1200" dirty="0"/>
          </a:p>
          <a:p>
            <a:pPr eaLnBrk="1" hangingPunct="1">
              <a:lnSpc>
                <a:spcPct val="200000"/>
              </a:lnSpc>
              <a:buFont typeface="Wingdings" panose="05000000000000000000" pitchFamily="2" charset="2"/>
              <a:buNone/>
            </a:pPr>
            <a:endParaRPr lang="en-GB" altLang="en-US" sz="1200" dirty="0"/>
          </a:p>
        </p:txBody>
      </p:sp>
    </p:spTree>
    <p:extLst>
      <p:ext uri="{BB962C8B-B14F-4D97-AF65-F5344CB8AC3E}">
        <p14:creationId xmlns:p14="http://schemas.microsoft.com/office/powerpoint/2010/main" val="3203687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de-DE" altLang="en-US" dirty="0"/>
              <a:t>Training – at </a:t>
            </a:r>
            <a:r>
              <a:rPr lang="de-DE" altLang="en-US" dirty="0" err="1"/>
              <a:t>each</a:t>
            </a:r>
            <a:r>
              <a:rPr lang="de-DE" altLang="en-US" dirty="0"/>
              <a:t> Host</a:t>
            </a:r>
            <a:endParaRPr lang="en-GB" altLang="en-US" dirty="0"/>
          </a:p>
        </p:txBody>
      </p:sp>
      <p:sp>
        <p:nvSpPr>
          <p:cNvPr id="13315" name="Content Placeholder 2"/>
          <p:cNvSpPr>
            <a:spLocks noGrp="1"/>
          </p:cNvSpPr>
          <p:nvPr>
            <p:ph idx="1"/>
          </p:nvPr>
        </p:nvSpPr>
        <p:spPr>
          <a:xfrm>
            <a:off x="838200" y="1484803"/>
            <a:ext cx="10515600" cy="4026970"/>
          </a:xfrm>
        </p:spPr>
        <p:txBody>
          <a:bodyPr>
            <a:noAutofit/>
          </a:bodyPr>
          <a:lstStyle/>
          <a:p>
            <a:pPr eaLnBrk="1" hangingPunct="1"/>
            <a:r>
              <a:rPr lang="de-DE" altLang="en-US" sz="1100" dirty="0" err="1"/>
              <a:t>Example</a:t>
            </a:r>
            <a:r>
              <a:rPr lang="de-DE" altLang="en-US" sz="1100" dirty="0"/>
              <a:t>: CNA/U </a:t>
            </a:r>
            <a:r>
              <a:rPr lang="de-DE" altLang="en-US" sz="1100" dirty="0" err="1"/>
              <a:t>Seville</a:t>
            </a:r>
            <a:r>
              <a:rPr lang="de-DE" altLang="en-US" sz="1100" dirty="0"/>
              <a:t>, Spain – Z.A. Haidar</a:t>
            </a:r>
          </a:p>
          <a:p>
            <a:pPr eaLnBrk="1" hangingPunct="1">
              <a:buFont typeface="Wingdings" panose="05000000000000000000" pitchFamily="2" charset="2"/>
              <a:buNone/>
            </a:pPr>
            <a:r>
              <a:rPr lang="en-GB" altLang="en-US" sz="1100" b="1" dirty="0"/>
              <a:t>Workshops</a:t>
            </a:r>
            <a:endParaRPr lang="en-GB" altLang="en-US" sz="1100" dirty="0"/>
          </a:p>
          <a:p>
            <a:pPr eaLnBrk="1" hangingPunct="1">
              <a:buFont typeface="Wingdings" panose="05000000000000000000" pitchFamily="2" charset="2"/>
              <a:buNone/>
            </a:pPr>
            <a:r>
              <a:rPr lang="en-GB" altLang="en-US" sz="1100" dirty="0"/>
              <a:t>-	Oct 2008  : Workshop on Electronics for Novel Nuclear Physics Detectors at CNA</a:t>
            </a:r>
          </a:p>
          <a:p>
            <a:pPr eaLnBrk="1" hangingPunct="1">
              <a:buFont typeface="Wingdings" panose="05000000000000000000" pitchFamily="2" charset="2"/>
              <a:buNone/>
            </a:pPr>
            <a:r>
              <a:rPr lang="en-GB" altLang="en-US" sz="1100" dirty="0"/>
              <a:t>-	Dec 2009 : Workshop on Hadron therapy at CNA </a:t>
            </a:r>
          </a:p>
          <a:p>
            <a:pPr eaLnBrk="1" hangingPunct="1">
              <a:buFont typeface="Wingdings" panose="05000000000000000000" pitchFamily="2" charset="2"/>
              <a:buNone/>
            </a:pPr>
            <a:r>
              <a:rPr lang="en-GB" altLang="en-US" sz="1100" b="1" dirty="0"/>
              <a:t>Doctoral Courses</a:t>
            </a:r>
            <a:endParaRPr lang="en-GB" altLang="en-US" sz="1100" dirty="0"/>
          </a:p>
          <a:p>
            <a:pPr eaLnBrk="1" hangingPunct="1">
              <a:buFont typeface="Wingdings" panose="05000000000000000000" pitchFamily="2" charset="2"/>
              <a:buNone/>
            </a:pPr>
            <a:r>
              <a:rPr lang="en-GB" altLang="en-US" sz="1100" dirty="0"/>
              <a:t>-	Dec 2008 : Nuclear Structure (1 week)</a:t>
            </a:r>
          </a:p>
          <a:p>
            <a:pPr eaLnBrk="1" hangingPunct="1">
              <a:buFont typeface="Wingdings" panose="05000000000000000000" pitchFamily="2" charset="2"/>
              <a:buNone/>
            </a:pPr>
            <a:r>
              <a:rPr lang="en-GB" altLang="en-US" sz="1100" dirty="0"/>
              <a:t>-	Jan 2008 : Applied Nuclear Physics (1 week)</a:t>
            </a:r>
          </a:p>
          <a:p>
            <a:pPr eaLnBrk="1" hangingPunct="1">
              <a:buFont typeface="Wingdings" panose="05000000000000000000" pitchFamily="2" charset="2"/>
              <a:buNone/>
            </a:pPr>
            <a:r>
              <a:rPr lang="en-GB" altLang="en-US" sz="1100" dirty="0"/>
              <a:t>-	Feb 2008 : Experimental Nuclear Physics (1 week)</a:t>
            </a:r>
          </a:p>
          <a:p>
            <a:pPr eaLnBrk="1" hangingPunct="1">
              <a:buFont typeface="Wingdings" panose="05000000000000000000" pitchFamily="2" charset="2"/>
              <a:buNone/>
            </a:pPr>
            <a:r>
              <a:rPr lang="en-GB" altLang="en-US" sz="1100" dirty="0"/>
              <a:t>-	Mar 2009 : Nuclear Reactions (1 week)</a:t>
            </a:r>
          </a:p>
          <a:p>
            <a:pPr eaLnBrk="1" hangingPunct="1">
              <a:buFont typeface="Wingdings" panose="05000000000000000000" pitchFamily="2" charset="2"/>
              <a:buNone/>
            </a:pPr>
            <a:r>
              <a:rPr lang="en-GB" altLang="en-US" sz="1100" dirty="0"/>
              <a:t>-	May 2009 : Intermediate Energies (1 week)</a:t>
            </a:r>
          </a:p>
          <a:p>
            <a:pPr eaLnBrk="1" hangingPunct="1">
              <a:buFont typeface="Wingdings" panose="05000000000000000000" pitchFamily="2" charset="2"/>
              <a:buNone/>
            </a:pPr>
            <a:r>
              <a:rPr lang="en-GB" altLang="en-US" sz="1100" b="1" dirty="0"/>
              <a:t>Schools, Mini Courses and Conferences</a:t>
            </a:r>
            <a:endParaRPr lang="en-GB" altLang="en-US" sz="1100" dirty="0"/>
          </a:p>
          <a:p>
            <a:pPr eaLnBrk="1" hangingPunct="1">
              <a:buFont typeface="Wingdings" panose="05000000000000000000" pitchFamily="2" charset="2"/>
              <a:buNone/>
            </a:pPr>
            <a:r>
              <a:rPr lang="en-GB" altLang="en-US" sz="1100" dirty="0"/>
              <a:t>-	Mar 2009 : 2 day course on Gas Ionization detectors : principles and recent developments</a:t>
            </a:r>
          </a:p>
          <a:p>
            <a:pPr eaLnBrk="1" hangingPunct="1">
              <a:buFont typeface="Wingdings" panose="05000000000000000000" pitchFamily="2" charset="2"/>
              <a:buNone/>
            </a:pPr>
            <a:r>
              <a:rPr lang="en-GB" altLang="en-US" sz="1100" dirty="0"/>
              <a:t>-	July 2009 : International School of La </a:t>
            </a:r>
            <a:r>
              <a:rPr lang="en-GB" altLang="en-US" sz="1100" dirty="0" err="1"/>
              <a:t>Rabida</a:t>
            </a:r>
            <a:r>
              <a:rPr lang="en-GB" altLang="en-US" sz="1100" dirty="0"/>
              <a:t> on Basic concepts in Nuclear Physics: theory, experiments and applications (Poster participation: Development of a Tracking System of Exotic Nuclear Beams for FAIR)</a:t>
            </a:r>
          </a:p>
          <a:p>
            <a:pPr eaLnBrk="1" hangingPunct="1">
              <a:buFont typeface="Wingdings" panose="05000000000000000000" pitchFamily="2" charset="2"/>
              <a:buNone/>
            </a:pPr>
            <a:r>
              <a:rPr lang="en-GB" altLang="en-US" sz="1100" dirty="0"/>
              <a:t>-	Sept 09 : Biennial of Physics (Spanish Royal Society of Physics) (Poster participation: Development of a Tracking System of Exotic Nuclear Beams for FAIR)</a:t>
            </a:r>
          </a:p>
          <a:p>
            <a:pPr eaLnBrk="1" hangingPunct="1">
              <a:buFont typeface="Wingdings" panose="05000000000000000000" pitchFamily="2" charset="2"/>
              <a:buNone/>
            </a:pPr>
            <a:r>
              <a:rPr lang="en-GB" altLang="en-US" sz="1100" b="1" dirty="0"/>
              <a:t>Other</a:t>
            </a:r>
          </a:p>
          <a:p>
            <a:pPr eaLnBrk="1" hangingPunct="1">
              <a:buFont typeface="Wingdings" panose="05000000000000000000" pitchFamily="2" charset="2"/>
              <a:buNone/>
            </a:pPr>
            <a:r>
              <a:rPr lang="en-GB" altLang="en-US" sz="1100" dirty="0"/>
              <a:t>-	Tested and learned about several electronics </a:t>
            </a:r>
            <a:r>
              <a:rPr lang="en-GB" altLang="en-US" sz="1100" dirty="0" err="1"/>
              <a:t>equipments</a:t>
            </a:r>
            <a:r>
              <a:rPr lang="en-GB" altLang="en-US" sz="1100" dirty="0"/>
              <a:t> for detectors and data acquisition systems</a:t>
            </a:r>
          </a:p>
          <a:p>
            <a:pPr eaLnBrk="1" hangingPunct="1">
              <a:buFont typeface="Wingdings" panose="05000000000000000000" pitchFamily="2" charset="2"/>
              <a:buNone/>
            </a:pPr>
            <a:r>
              <a:rPr lang="en-GB" altLang="en-US" sz="1100" dirty="0"/>
              <a:t>-	2 semesters of Spanish courses (level 1 and level 2)</a:t>
            </a:r>
          </a:p>
          <a:p>
            <a:pPr eaLnBrk="1" hangingPunct="1">
              <a:buFont typeface="Wingdings" panose="05000000000000000000" pitchFamily="2" charset="2"/>
              <a:buNone/>
            </a:pPr>
            <a:r>
              <a:rPr lang="en-GB" altLang="en-US" sz="1100" dirty="0"/>
              <a:t>-	Participated in a contribution to the GSI Annual Report of 2009 : “Fast timing with DSSSD detectors” </a:t>
            </a:r>
          </a:p>
          <a:p>
            <a:pPr eaLnBrk="1" hangingPunct="1">
              <a:buFont typeface="Wingdings" panose="05000000000000000000" pitchFamily="2" charset="2"/>
              <a:buNone/>
            </a:pPr>
            <a:endParaRPr lang="en-GB" altLang="en-US" sz="1100" dirty="0"/>
          </a:p>
        </p:txBody>
      </p:sp>
    </p:spTree>
    <p:extLst>
      <p:ext uri="{BB962C8B-B14F-4D97-AF65-F5344CB8AC3E}">
        <p14:creationId xmlns:p14="http://schemas.microsoft.com/office/powerpoint/2010/main" val="1773693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1193</Words>
  <Application>Microsoft Office PowerPoint</Application>
  <PresentationFormat>Widescreen</PresentationFormat>
  <Paragraphs>170</Paragraphs>
  <Slides>20</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Calibri Light</vt:lpstr>
      <vt:lpstr>Courier New</vt:lpstr>
      <vt:lpstr>Montserrat</vt:lpstr>
      <vt:lpstr>Montserrat Medium</vt:lpstr>
      <vt:lpstr>Wingdings</vt:lpstr>
      <vt:lpstr>Office Theme</vt:lpstr>
      <vt:lpstr>Acrobat Document</vt:lpstr>
      <vt:lpstr>PowerPoint Presentation</vt:lpstr>
      <vt:lpstr>Postgraduate Training</vt:lpstr>
      <vt:lpstr>Career – Aspirations vs Reality</vt:lpstr>
      <vt:lpstr>‚Classic‘ PhD training in Europe</vt:lpstr>
      <vt:lpstr>Marie Curie ITNs</vt:lpstr>
      <vt:lpstr>Accelerator Beam Diagnostics</vt:lpstr>
      <vt:lpstr>Training</vt:lpstr>
      <vt:lpstr>Training – at each Host</vt:lpstr>
      <vt:lpstr>Training – at each Host</vt:lpstr>
      <vt:lpstr>Network-wide Training</vt:lpstr>
      <vt:lpstr>Complementary Skills (2010)</vt:lpstr>
      <vt:lpstr>Course Structure</vt:lpstr>
      <vt:lpstr>Training environment</vt:lpstr>
      <vt:lpstr>Your training time line</vt:lpstr>
      <vt:lpstr>Inter/national events</vt:lpstr>
      <vt:lpstr>PowerPoint Presentation</vt:lpstr>
      <vt:lpstr>Support for LIV.INNO</vt:lpstr>
      <vt:lpstr>LIV.INNO</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Welsch, Carsten</cp:lastModifiedBy>
  <cp:revision>59</cp:revision>
  <dcterms:created xsi:type="dcterms:W3CDTF">2022-01-07T14:38:43Z</dcterms:created>
  <dcterms:modified xsi:type="dcterms:W3CDTF">2023-04-02T14:01:38Z</dcterms:modified>
</cp:coreProperties>
</file>