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</p:sldMasterIdLst>
  <p:notesMasterIdLst>
    <p:notesMasterId r:id="rId26"/>
  </p:notesMasterIdLst>
  <p:sldIdLst>
    <p:sldId id="256" r:id="rId5"/>
    <p:sldId id="257" r:id="rId6"/>
    <p:sldId id="265" r:id="rId7"/>
    <p:sldId id="283" r:id="rId8"/>
    <p:sldId id="267" r:id="rId9"/>
    <p:sldId id="268" r:id="rId10"/>
    <p:sldId id="270" r:id="rId11"/>
    <p:sldId id="266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80" r:id="rId22"/>
    <p:sldId id="278" r:id="rId23"/>
    <p:sldId id="281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99D9"/>
    <a:srgbClr val="FCCD76"/>
    <a:srgbClr val="86CCE8"/>
    <a:srgbClr val="164661"/>
    <a:srgbClr val="03649F"/>
    <a:srgbClr val="477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33"/>
    <p:restoredTop sz="94694"/>
  </p:normalViewPr>
  <p:slideViewPr>
    <p:cSldViewPr snapToGrid="0" snapToObjects="1">
      <p:cViewPr varScale="1">
        <p:scale>
          <a:sx n="68" d="100"/>
          <a:sy n="68" d="100"/>
        </p:scale>
        <p:origin x="11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ith, Naomi [naomis]" userId="0d1c9504-020c-4025-acf9-e016febe3849" providerId="ADAL" clId="{6D2752F8-A21D-4168-8A57-4469F657A7E6}"/>
    <pc:docChg chg="custSel modSld">
      <pc:chgData name="Smith, Naomi [naomis]" userId="0d1c9504-020c-4025-acf9-e016febe3849" providerId="ADAL" clId="{6D2752F8-A21D-4168-8A57-4469F657A7E6}" dt="2023-04-04T13:02:09.514" v="99" actId="20577"/>
      <pc:docMkLst>
        <pc:docMk/>
      </pc:docMkLst>
      <pc:sldChg chg="modSp">
        <pc:chgData name="Smith, Naomi [naomis]" userId="0d1c9504-020c-4025-acf9-e016febe3849" providerId="ADAL" clId="{6D2752F8-A21D-4168-8A57-4469F657A7E6}" dt="2023-04-04T12:56:03.368" v="50" actId="20577"/>
        <pc:sldMkLst>
          <pc:docMk/>
          <pc:sldMk cId="591192358" sldId="279"/>
        </pc:sldMkLst>
        <pc:spChg chg="mod">
          <ac:chgData name="Smith, Naomi [naomis]" userId="0d1c9504-020c-4025-acf9-e016febe3849" providerId="ADAL" clId="{6D2752F8-A21D-4168-8A57-4469F657A7E6}" dt="2023-04-04T12:56:03.368" v="50" actId="20577"/>
          <ac:spMkLst>
            <pc:docMk/>
            <pc:sldMk cId="591192358" sldId="279"/>
            <ac:spMk id="3" creationId="{00000000-0000-0000-0000-000000000000}"/>
          </ac:spMkLst>
        </pc:spChg>
      </pc:sldChg>
      <pc:sldChg chg="modSp">
        <pc:chgData name="Smith, Naomi [naomis]" userId="0d1c9504-020c-4025-acf9-e016febe3849" providerId="ADAL" clId="{6D2752F8-A21D-4168-8A57-4469F657A7E6}" dt="2023-04-04T13:02:09.514" v="99" actId="20577"/>
        <pc:sldMkLst>
          <pc:docMk/>
          <pc:sldMk cId="1766366149" sldId="280"/>
        </pc:sldMkLst>
        <pc:spChg chg="mod">
          <ac:chgData name="Smith, Naomi [naomis]" userId="0d1c9504-020c-4025-acf9-e016febe3849" providerId="ADAL" clId="{6D2752F8-A21D-4168-8A57-4469F657A7E6}" dt="2023-04-04T13:02:09.514" v="99" actId="20577"/>
          <ac:spMkLst>
            <pc:docMk/>
            <pc:sldMk cId="1766366149" sldId="280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2A9BF-300A-EC43-878F-B96F820C7970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CBAEA-72FE-424F-8012-3AA613ECE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43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tenophore&#10;&#10;Description automatically generated">
            <a:extLst>
              <a:ext uri="{FF2B5EF4-FFF2-40B4-BE49-F238E27FC236}">
                <a16:creationId xmlns:a16="http://schemas.microsoft.com/office/drawing/2014/main" id="{23841EDC-C62A-8E48-BED8-042AC2B8E3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084" t="728" r="1119" b="52078"/>
          <a:stretch/>
        </p:blipFill>
        <p:spPr>
          <a:xfrm>
            <a:off x="0" y="-461818"/>
            <a:ext cx="9185402" cy="73198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E25C7A-204A-C543-B1C1-D381D9C29B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62159" y="1324786"/>
            <a:ext cx="2634347" cy="35941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449486-CF18-D849-A458-8277D52228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86655" y="2470097"/>
            <a:ext cx="5909787" cy="138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7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ctenophore&#10;&#10;Description automatically generated">
            <a:extLst>
              <a:ext uri="{FF2B5EF4-FFF2-40B4-BE49-F238E27FC236}">
                <a16:creationId xmlns:a16="http://schemas.microsoft.com/office/drawing/2014/main" id="{F262E99C-7ECE-F445-8146-0527730F85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084" t="728" r="1119" b="52078"/>
          <a:stretch/>
        </p:blipFill>
        <p:spPr>
          <a:xfrm>
            <a:off x="0" y="-461818"/>
            <a:ext cx="9185402" cy="73198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28002"/>
            <a:ext cx="7772400" cy="2387600"/>
          </a:xfrm>
        </p:spPr>
        <p:txBody>
          <a:bodyPr anchor="b"/>
          <a:lstStyle>
            <a:lvl1pPr algn="l">
              <a:defRPr sz="5400"/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07677"/>
            <a:ext cx="7772400" cy="1655762"/>
          </a:xfrm>
        </p:spPr>
        <p:txBody>
          <a:bodyPr/>
          <a:lstStyle>
            <a:lvl1pPr marL="0" indent="0" algn="l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286298-9556-CD4E-8A67-9E1C55359C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035632" y="6253258"/>
            <a:ext cx="1926209" cy="45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956E21-D0E9-144A-A870-ADE88A5669A6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64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8" name="Picture 7" descr="A picture containing ctenophore&#10;&#10;Description automatically generated">
            <a:extLst>
              <a:ext uri="{FF2B5EF4-FFF2-40B4-BE49-F238E27FC236}">
                <a16:creationId xmlns:a16="http://schemas.microsoft.com/office/drawing/2014/main" id="{CBBC0588-DB92-4C40-96BF-559A48C017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492" t="35777" r="4258" b="50972"/>
          <a:stretch/>
        </p:blipFill>
        <p:spPr>
          <a:xfrm rot="-5400000">
            <a:off x="4572003" y="2285999"/>
            <a:ext cx="6857998" cy="2285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28002"/>
            <a:ext cx="5804210" cy="2387600"/>
          </a:xfrm>
        </p:spPr>
        <p:txBody>
          <a:bodyPr anchor="b"/>
          <a:lstStyle>
            <a:lvl1pPr algn="l">
              <a:defRPr sz="4400">
                <a:solidFill>
                  <a:srgbClr val="86CCE8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07677"/>
            <a:ext cx="5804210" cy="1610011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286298-9556-CD4E-8A67-9E1C55359C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035632" y="6253258"/>
            <a:ext cx="1926209" cy="45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20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6466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27590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0FEA99-427F-CA4D-9EEA-359A6ECE46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41572" y="6253258"/>
            <a:ext cx="1914328" cy="4530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FF6ACC-F37E-8A40-9810-0FC8F4C918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-2748" r="2913" b="-1"/>
          <a:stretch/>
        </p:blipFill>
        <p:spPr>
          <a:xfrm>
            <a:off x="1" y="6311899"/>
            <a:ext cx="6857999" cy="54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18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79BA861-7609-2340-91D8-D0F02DE6829B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64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ç</a:t>
            </a:r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275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0FEA99-427F-CA4D-9EEA-359A6ECE46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35632" y="6253258"/>
            <a:ext cx="1926209" cy="4530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FF6ACC-F37E-8A40-9810-0FC8F4C918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-2748" r="2913" b="-1"/>
          <a:stretch/>
        </p:blipFill>
        <p:spPr>
          <a:xfrm>
            <a:off x="1" y="6311899"/>
            <a:ext cx="6857999" cy="54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223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68830C1-FCBF-3F46-A3F1-8353B4360C8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64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1625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1625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4FE800-1F87-C144-9FEE-4CB66BA7C5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35632" y="6253258"/>
            <a:ext cx="1926209" cy="4530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C2AF50-B00E-9C45-88AA-3594909F92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-2748" r="2913" b="-1"/>
          <a:stretch/>
        </p:blipFill>
        <p:spPr>
          <a:xfrm>
            <a:off x="1" y="6311899"/>
            <a:ext cx="6857999" cy="54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84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DEF732A-783C-5746-B91D-433ECEB16AA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64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6CCE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subhead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4831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6CCE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subhead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4831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B28750B-0161-B047-9D05-AD634982F3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35632" y="6253258"/>
            <a:ext cx="1926209" cy="4530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994EE5-5B4E-2245-82F4-F72D07822E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-2748" r="2913" b="-1"/>
          <a:stretch/>
        </p:blipFill>
        <p:spPr>
          <a:xfrm>
            <a:off x="1" y="6311899"/>
            <a:ext cx="6857999" cy="54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F376ABB-199F-3043-B3E4-64F89D8E77BB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64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0"/>
            <a:ext cx="5256609" cy="6101525"/>
          </a:xfrm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41033"/>
            <a:ext cx="2949178" cy="3960491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F871D8-361D-5544-8611-43546830FE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35632" y="6253258"/>
            <a:ext cx="1926209" cy="4530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52F00E-A04C-6040-90EC-7443179056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-2748" r="2913" b="-1"/>
          <a:stretch/>
        </p:blipFill>
        <p:spPr>
          <a:xfrm>
            <a:off x="1" y="6311899"/>
            <a:ext cx="6857999" cy="54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52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77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0" r:id="rId2"/>
    <p:sldLayoutId id="2147483682" r:id="rId3"/>
    <p:sldLayoutId id="2147483683" r:id="rId4"/>
    <p:sldLayoutId id="2147483671" r:id="rId5"/>
    <p:sldLayoutId id="2147483673" r:id="rId6"/>
    <p:sldLayoutId id="2147483674" r:id="rId7"/>
    <p:sldLayoutId id="214748367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03649F"/>
          </a:solidFill>
          <a:latin typeface="Montserrat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Montserrat Medium" pitchFamily="2" charset="77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Montserrat Medium" pitchFamily="2" charset="77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Montserrat Medium" pitchFamily="2" charset="77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Montserrat Medium" pitchFamily="2" charset="77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Montserrat Med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search?q=superconducting+magnet+demos&amp;&amp;view=detail&amp;mid=4843B59864F87B05EABA4843B59864F87B05EABA&amp;&amp;FORM=VRDGAR&amp;ru=%2Fvideos%2Fsearch%3Fq%3Dsuperconducting%2520magnet%2520demos%26qs%3Dn%26form%3DQBVR%26%3D%2525eManage%2520Your%2520Search%2520History%2525E%26sp%3D-1%26ghc%3D1%26lq%3D0%26pq%3Dsuperconducting%2520magnet%2520demos%26sc%3D0-28%26sk%3D%26cvid%3DE36F5C0EEE2E4F5EB836CC34BE95AA35%26ghsh%3D0%26ghacc%3D0%26ghpl%3D" TargetMode="External"/><Relationship Id="rId2" Type="http://schemas.openxmlformats.org/officeDocument/2006/relationships/hyperlink" Target="https://www.bing.com/videos/search?q=hydrogen+balloon&amp;&amp;view=detail&amp;mid=6E481D875C368FEE517F6E481D875C368FEE517F&amp;&amp;FORM=VRDGAR&amp;ru=%2Fvideos%2Fsearch%3Fq%3Dhydrogen%2Bballoon%26FORM%3DHDRSC6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438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461" y="261609"/>
            <a:ext cx="7886700" cy="1325563"/>
          </a:xfrm>
        </p:spPr>
        <p:txBody>
          <a:bodyPr/>
          <a:lstStyle/>
          <a:p>
            <a:pPr algn="ctr"/>
            <a:r>
              <a:rPr lang="en-GB" dirty="0"/>
              <a:t>Learning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461" y="1454689"/>
            <a:ext cx="7886700" cy="42759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Many different theories of learning style, but all break down roughly into these three categories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Hearing/Listening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Reading/Seeing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Doing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There is no right or wrong learning style, just remember other people may learn differently to you</a:t>
            </a:r>
          </a:p>
          <a:p>
            <a:endParaRPr lang="en-GB" dirty="0"/>
          </a:p>
          <a:p>
            <a:r>
              <a:rPr lang="en-GB" dirty="0"/>
              <a:t>Not everything can be taught (efficiently and effectively) using every learning style</a:t>
            </a:r>
          </a:p>
          <a:p>
            <a:endParaRPr lang="en-GB" dirty="0"/>
          </a:p>
          <a:p>
            <a:r>
              <a:rPr lang="en-GB" dirty="0"/>
              <a:t>Try to incorporate as many styles as you can into your outreach</a:t>
            </a:r>
          </a:p>
        </p:txBody>
      </p:sp>
    </p:spTree>
    <p:extLst>
      <p:ext uri="{BB962C8B-B14F-4D97-AF65-F5344CB8AC3E}">
        <p14:creationId xmlns:p14="http://schemas.microsoft.com/office/powerpoint/2010/main" val="1909493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088" y="158092"/>
            <a:ext cx="8308316" cy="1325563"/>
          </a:xfrm>
        </p:spPr>
        <p:txBody>
          <a:bodyPr/>
          <a:lstStyle/>
          <a:p>
            <a:pPr algn="ctr"/>
            <a:r>
              <a:rPr lang="en-GB" dirty="0"/>
              <a:t>Capturing your audience’s attention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088" y="1230402"/>
            <a:ext cx="7886700" cy="4275900"/>
          </a:xfrm>
        </p:spPr>
        <p:txBody>
          <a:bodyPr/>
          <a:lstStyle/>
          <a:p>
            <a:r>
              <a:rPr lang="en-GB" dirty="0"/>
              <a:t>Good demos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hlinkClick r:id="rId2"/>
              </a:rPr>
              <a:t>Hydrogen balloon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Plasma ball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hlinkClick r:id="rId3"/>
              </a:rPr>
              <a:t>Magnets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Fascinating/unbelievable facts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CERN Data Centre stores more than 30 petabytes of data per year from the LHC experiments, enough to fill about 1.2 million Blu-ray discs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Everything that you are made of was once part of a star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Time slows down and objects become heavier when you travel at very high speeds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404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48" y="209851"/>
            <a:ext cx="8972551" cy="1325563"/>
          </a:xfrm>
        </p:spPr>
        <p:txBody>
          <a:bodyPr/>
          <a:lstStyle/>
          <a:p>
            <a:pPr algn="ctr"/>
            <a:r>
              <a:rPr lang="en-GB" dirty="0"/>
              <a:t>Do you need a PowerPoint presentation?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714" y="1325293"/>
            <a:ext cx="7886700" cy="4275900"/>
          </a:xfrm>
        </p:spPr>
        <p:txBody>
          <a:bodyPr/>
          <a:lstStyle/>
          <a:p>
            <a:r>
              <a:rPr lang="en-GB" dirty="0"/>
              <a:t>No, not always. But it can be helpful.</a:t>
            </a:r>
          </a:p>
          <a:p>
            <a:endParaRPr lang="en-GB" dirty="0"/>
          </a:p>
          <a:p>
            <a:r>
              <a:rPr lang="en-GB" dirty="0"/>
              <a:t>Don’t just read your PowerPoint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It can contain text, but not every word you are going to say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Pictures are much more useful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For outreach to non-specialist audiences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dirty="0"/>
              <a:t>Try to avoid words on your slides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dirty="0"/>
              <a:t>Just include images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dirty="0"/>
              <a:t>Or don’t use a PowerPoint presentation at all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490" y="2805652"/>
            <a:ext cx="3298565" cy="219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9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462" y="209851"/>
            <a:ext cx="7886700" cy="1325563"/>
          </a:xfrm>
        </p:spPr>
        <p:txBody>
          <a:bodyPr/>
          <a:lstStyle/>
          <a:p>
            <a:pPr algn="ctr"/>
            <a:r>
              <a:rPr lang="en-GB" dirty="0"/>
              <a:t>Daresbury Open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726" y="1299413"/>
            <a:ext cx="7886700" cy="4275900"/>
          </a:xfrm>
        </p:spPr>
        <p:txBody>
          <a:bodyPr/>
          <a:lstStyle/>
          <a:p>
            <a:r>
              <a:rPr lang="en-GB" dirty="0"/>
              <a:t>Takes place at Daresbury Laboratory (near Warrington) on 10</a:t>
            </a:r>
            <a:r>
              <a:rPr lang="en-GB" baseline="30000" dirty="0"/>
              <a:t>th</a:t>
            </a:r>
            <a:r>
              <a:rPr lang="en-GB" dirty="0"/>
              <a:t>, 11</a:t>
            </a:r>
            <a:r>
              <a:rPr lang="en-GB" baseline="30000" dirty="0"/>
              <a:t>th</a:t>
            </a:r>
            <a:r>
              <a:rPr lang="en-GB" dirty="0"/>
              <a:t> and 15</a:t>
            </a:r>
            <a:r>
              <a:rPr lang="en-GB" baseline="30000" dirty="0"/>
              <a:t>th</a:t>
            </a:r>
            <a:r>
              <a:rPr lang="en-GB" dirty="0"/>
              <a:t> July</a:t>
            </a:r>
          </a:p>
          <a:p>
            <a:r>
              <a:rPr lang="en-GB" dirty="0"/>
              <a:t>Schools on Monday 10</a:t>
            </a:r>
            <a:r>
              <a:rPr lang="en-GB" baseline="30000" dirty="0"/>
              <a:t>th</a:t>
            </a:r>
            <a:r>
              <a:rPr lang="en-GB" dirty="0"/>
              <a:t> and Tuesday 11</a:t>
            </a:r>
            <a:r>
              <a:rPr lang="en-GB" baseline="30000" dirty="0"/>
              <a:t>th</a:t>
            </a:r>
            <a:r>
              <a:rPr lang="en-GB" dirty="0"/>
              <a:t> July (KS2 – A level)</a:t>
            </a:r>
          </a:p>
          <a:p>
            <a:r>
              <a:rPr lang="en-GB" dirty="0"/>
              <a:t>Public open day on Saturday 15</a:t>
            </a:r>
            <a:r>
              <a:rPr lang="en-GB" baseline="30000" dirty="0"/>
              <a:t>th</a:t>
            </a:r>
            <a:r>
              <a:rPr lang="en-GB" dirty="0"/>
              <a:t> July with up to 7000 people</a:t>
            </a:r>
          </a:p>
          <a:p>
            <a:r>
              <a:rPr lang="en-GB" dirty="0"/>
              <a:t>Both events include a science fair which we would like you to take part in</a:t>
            </a:r>
          </a:p>
          <a:p>
            <a:r>
              <a:rPr lang="en-GB" dirty="0"/>
              <a:t>Lots of exhibitors in a large marquee</a:t>
            </a:r>
          </a:p>
          <a:p>
            <a:r>
              <a:rPr lang="en-GB" dirty="0"/>
              <a:t>You will have a small space within this area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26" y="4157572"/>
            <a:ext cx="4571833" cy="19844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906" y="4161470"/>
            <a:ext cx="2970805" cy="198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33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340" y="278862"/>
            <a:ext cx="7886700" cy="1325563"/>
          </a:xfrm>
        </p:spPr>
        <p:txBody>
          <a:bodyPr/>
          <a:lstStyle/>
          <a:p>
            <a:pPr algn="ctr"/>
            <a:r>
              <a:rPr lang="en-GB" dirty="0"/>
              <a:t>Your outreach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340" y="1604425"/>
            <a:ext cx="7886700" cy="4275900"/>
          </a:xfrm>
        </p:spPr>
        <p:txBody>
          <a:bodyPr/>
          <a:lstStyle/>
          <a:p>
            <a:r>
              <a:rPr lang="en-GB" dirty="0"/>
              <a:t>We would like all outreach ideas to be connected to LIV.INNO</a:t>
            </a:r>
          </a:p>
          <a:p>
            <a:r>
              <a:rPr lang="en-GB" dirty="0"/>
              <a:t>Theme of Daresbury Open week is Space</a:t>
            </a:r>
          </a:p>
          <a:p>
            <a:r>
              <a:rPr lang="en-GB" dirty="0"/>
              <a:t>You will all present your ideas to each other on Thursday</a:t>
            </a:r>
          </a:p>
          <a:p>
            <a:r>
              <a:rPr lang="en-GB" dirty="0"/>
              <a:t>Sessions throughout the week to develop these ideas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429" y="3428999"/>
            <a:ext cx="2645345" cy="2645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58" y="4225802"/>
            <a:ext cx="4466807" cy="105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20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823" y="140328"/>
            <a:ext cx="7886700" cy="1325563"/>
          </a:xfrm>
        </p:spPr>
        <p:txBody>
          <a:bodyPr/>
          <a:lstStyle/>
          <a:p>
            <a:pPr algn="ctr"/>
            <a:r>
              <a:rPr lang="en-GB" dirty="0"/>
              <a:t>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725" y="1497821"/>
            <a:ext cx="3244611" cy="2271922"/>
          </a:xfrm>
          <a:ln w="38100">
            <a:solidFill>
              <a:srgbClr val="86CCE8"/>
            </a:solidFill>
          </a:ln>
        </p:spPr>
        <p:txBody>
          <a:bodyPr/>
          <a:lstStyle/>
          <a:p>
            <a:r>
              <a:rPr lang="en-GB" dirty="0"/>
              <a:t>Group 1</a:t>
            </a:r>
          </a:p>
          <a:p>
            <a:r>
              <a:rPr lang="en-GB" dirty="0"/>
              <a:t>Jonah Conley</a:t>
            </a:r>
          </a:p>
          <a:p>
            <a:r>
              <a:rPr lang="en-GB" dirty="0"/>
              <a:t>Alex Jury</a:t>
            </a:r>
          </a:p>
          <a:p>
            <a:r>
              <a:rPr lang="en-GB" dirty="0"/>
              <a:t>Patrick Bates</a:t>
            </a:r>
          </a:p>
          <a:p>
            <a:r>
              <a:rPr lang="en-GB" dirty="0"/>
              <a:t>Ned Howarth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21397" y="1465891"/>
            <a:ext cx="3244611" cy="2271922"/>
          </a:xfrm>
          <a:prstGeom prst="rect">
            <a:avLst/>
          </a:prstGeom>
          <a:ln w="38100">
            <a:solidFill>
              <a:srgbClr val="FCCD76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77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Group 2</a:t>
            </a:r>
          </a:p>
          <a:p>
            <a:r>
              <a:rPr lang="en-GB" dirty="0"/>
              <a:t>Lauryn Eley</a:t>
            </a:r>
          </a:p>
          <a:p>
            <a:r>
              <a:rPr lang="en-GB" dirty="0"/>
              <a:t>Andrew Jones</a:t>
            </a:r>
          </a:p>
          <a:p>
            <a:r>
              <a:rPr lang="en-GB" dirty="0"/>
              <a:t>Andrea Sante</a:t>
            </a:r>
          </a:p>
          <a:p>
            <a:r>
              <a:rPr lang="en-GB" dirty="0"/>
              <a:t>Will Butcher</a:t>
            </a:r>
          </a:p>
          <a:p>
            <a:r>
              <a:rPr lang="en-GB" dirty="0"/>
              <a:t>Charlie Kinsman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6725" y="3890213"/>
            <a:ext cx="3244611" cy="2271922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77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Group 3</a:t>
            </a:r>
          </a:p>
          <a:p>
            <a:r>
              <a:rPr lang="en-GB" dirty="0"/>
              <a:t>Katie Ferraby</a:t>
            </a:r>
          </a:p>
          <a:p>
            <a:r>
              <a:rPr lang="en-GB" dirty="0"/>
              <a:t>Robert McNulty</a:t>
            </a:r>
          </a:p>
          <a:p>
            <a:r>
              <a:rPr lang="en-GB" dirty="0"/>
              <a:t>Megan Carter</a:t>
            </a:r>
          </a:p>
          <a:p>
            <a:r>
              <a:rPr lang="en-GB" dirty="0"/>
              <a:t>Kieran </a:t>
            </a:r>
            <a:r>
              <a:rPr lang="en-GB" dirty="0" err="1"/>
              <a:t>Leadbetter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21396" y="3890213"/>
            <a:ext cx="3244611" cy="2271922"/>
          </a:xfrm>
          <a:prstGeom prst="rect">
            <a:avLst/>
          </a:prstGeom>
          <a:ln w="38100">
            <a:solidFill>
              <a:srgbClr val="A799D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77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Group 4</a:t>
            </a:r>
          </a:p>
          <a:p>
            <a:r>
              <a:rPr lang="en-GB" dirty="0"/>
              <a:t>Rupesh Ghagi</a:t>
            </a:r>
          </a:p>
          <a:p>
            <a:r>
              <a:rPr lang="en-GB" dirty="0"/>
              <a:t>Ryan Roberts</a:t>
            </a:r>
          </a:p>
          <a:p>
            <a:r>
              <a:rPr lang="en-GB" dirty="0"/>
              <a:t>Thomas Wonderley</a:t>
            </a:r>
          </a:p>
          <a:p>
            <a:r>
              <a:rPr lang="en-GB" dirty="0" err="1"/>
              <a:t>Bhupesh</a:t>
            </a:r>
            <a:r>
              <a:rPr lang="en-GB" dirty="0"/>
              <a:t> Dixit</a:t>
            </a:r>
          </a:p>
          <a:p>
            <a:r>
              <a:rPr lang="en-GB" dirty="0"/>
              <a:t>Abbie McCarrick</a:t>
            </a:r>
          </a:p>
        </p:txBody>
      </p:sp>
    </p:spTree>
    <p:extLst>
      <p:ext uri="{BB962C8B-B14F-4D97-AF65-F5344CB8AC3E}">
        <p14:creationId xmlns:p14="http://schemas.microsoft.com/office/powerpoint/2010/main" val="3577621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341" y="158092"/>
            <a:ext cx="7886700" cy="1325563"/>
          </a:xfrm>
        </p:spPr>
        <p:txBody>
          <a:bodyPr/>
          <a:lstStyle/>
          <a:p>
            <a:pPr algn="ctr"/>
            <a:r>
              <a:rPr lang="en-GB" dirty="0"/>
              <a:t>Monday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341" y="1264908"/>
            <a:ext cx="7886700" cy="4275900"/>
          </a:xfrm>
        </p:spPr>
        <p:txBody>
          <a:bodyPr/>
          <a:lstStyle/>
          <a:p>
            <a:r>
              <a:rPr lang="en-GB" dirty="0"/>
              <a:t>What science do you want to present?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How do you want to present it?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Who is your audience for this presentation (you can choose all the groups or just some of the groups already given)?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775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582" y="227103"/>
            <a:ext cx="7886700" cy="1325563"/>
          </a:xfrm>
        </p:spPr>
        <p:txBody>
          <a:bodyPr/>
          <a:lstStyle/>
          <a:p>
            <a:pPr algn="ctr"/>
            <a:r>
              <a:rPr lang="en-GB" dirty="0"/>
              <a:t>Wednesday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582" y="1351172"/>
            <a:ext cx="7886700" cy="4275900"/>
          </a:xfrm>
        </p:spPr>
        <p:txBody>
          <a:bodyPr/>
          <a:lstStyle/>
          <a:p>
            <a:r>
              <a:rPr lang="en-GB" dirty="0"/>
              <a:t>Are there any IP issues to consider with your proposal?</a:t>
            </a:r>
          </a:p>
          <a:p>
            <a:endParaRPr lang="en-GB" dirty="0"/>
          </a:p>
          <a:p>
            <a:r>
              <a:rPr lang="en-GB" dirty="0"/>
              <a:t>You should also consider a budget for your idea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Please provide a breakdown of costs (people’s time and anything you need to buy)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Please state the aim and some objectives for your idea</a:t>
            </a:r>
          </a:p>
          <a:p>
            <a:endParaRPr lang="en-GB" dirty="0"/>
          </a:p>
          <a:p>
            <a:r>
              <a:rPr lang="en-GB" dirty="0"/>
              <a:t>Please provide an analysis of the risks</a:t>
            </a:r>
          </a:p>
          <a:p>
            <a:endParaRPr lang="en-GB" dirty="0"/>
          </a:p>
          <a:p>
            <a:r>
              <a:rPr lang="en-GB" dirty="0"/>
              <a:t>Please write a project management plan for your outreach idea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1192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97" y="149466"/>
            <a:ext cx="7886700" cy="1325563"/>
          </a:xfrm>
        </p:spPr>
        <p:txBody>
          <a:bodyPr/>
          <a:lstStyle/>
          <a:p>
            <a:pPr algn="ctr"/>
            <a:r>
              <a:rPr lang="en-GB" dirty="0"/>
              <a:t>Thursday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97" y="1170018"/>
            <a:ext cx="8835606" cy="498924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Consider how you would promote your outreach idea via social media </a:t>
            </a:r>
          </a:p>
          <a:p>
            <a:endParaRPr lang="en-GB" dirty="0"/>
          </a:p>
          <a:p>
            <a:r>
              <a:rPr lang="en-GB" dirty="0"/>
              <a:t>Prepare a 15-minute presentation on your project to include the points you have been asked to consider each 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What science do you want to present?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How do you want to present it?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Who is your audience for this presentation (you can choose all the groups or just some of the groups already given)?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Are there any IP issues to consider with your proposal?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You should also consider a budget for your idea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dirty="0"/>
              <a:t>Please provide a breakdown of costs (people’s time and anything you need to buy)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Please state the aim and some objectives for your idea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Please provide an analysis of the risks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Please write a project management plan for your outreach idea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Consider how you would promote your outreach idea via social media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6366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Final 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674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07495-9518-8F45-A6AC-5B2E094585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Outreach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13ADB9-E32A-F847-AFA1-1C1EB78E25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LIV.INNO Introductory Skills School</a:t>
            </a:r>
          </a:p>
          <a:p>
            <a:r>
              <a:rPr lang="en-US" dirty="0"/>
              <a:t>3-6 April 2023</a:t>
            </a:r>
          </a:p>
        </p:txBody>
      </p:sp>
    </p:spTree>
    <p:extLst>
      <p:ext uri="{BB962C8B-B14F-4D97-AF65-F5344CB8AC3E}">
        <p14:creationId xmlns:p14="http://schemas.microsoft.com/office/powerpoint/2010/main" val="3535412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Outreach peer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Discuss the merits of the other presentations you have seen. </a:t>
            </a:r>
          </a:p>
          <a:p>
            <a:r>
              <a:rPr lang="en-GB" dirty="0"/>
              <a:t>Give feedback saying which idea you liked best, why this was and if there are any ways you can think of to </a:t>
            </a:r>
            <a:r>
              <a:rPr lang="en-GB" dirty="0" err="1"/>
              <a:t>impove</a:t>
            </a:r>
            <a:r>
              <a:rPr lang="en-GB" dirty="0"/>
              <a:t> the idea.</a:t>
            </a:r>
          </a:p>
          <a:p>
            <a:endParaRPr lang="en-GB" dirty="0"/>
          </a:p>
          <a:p>
            <a:r>
              <a:rPr lang="en-GB" dirty="0"/>
              <a:t>You will have approx. 30 </a:t>
            </a:r>
            <a:r>
              <a:rPr lang="en-GB" dirty="0" err="1"/>
              <a:t>mins</a:t>
            </a:r>
            <a:r>
              <a:rPr lang="en-GB" dirty="0"/>
              <a:t> to discuss and then 5 minutes of feedback from each group</a:t>
            </a:r>
          </a:p>
        </p:txBody>
      </p:sp>
    </p:spTree>
    <p:extLst>
      <p:ext uri="{BB962C8B-B14F-4D97-AF65-F5344CB8AC3E}">
        <p14:creationId xmlns:p14="http://schemas.microsoft.com/office/powerpoint/2010/main" val="2057165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751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8E9ACC-835B-B64A-BD62-64914E0CD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24" y="175345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What is outreach?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B39857-CA23-B84D-91D1-3CDB0AF37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824" y="1506359"/>
            <a:ext cx="7886700" cy="4275900"/>
          </a:xfrm>
        </p:spPr>
        <p:txBody>
          <a:bodyPr/>
          <a:lstStyle/>
          <a:p>
            <a:r>
              <a:rPr lang="en-US" dirty="0"/>
              <a:t>Engaging others with your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Specifically those who would not otherwise be engaged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Can be friends and family but more often people who you engage with at an organised event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Engaging people who would know about or want to know about your work anyway don’t count!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Outreach can take many different forms (more about that later)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22" y="4302370"/>
            <a:ext cx="7703602" cy="192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437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9466"/>
            <a:ext cx="7886700" cy="1325563"/>
          </a:xfrm>
        </p:spPr>
        <p:txBody>
          <a:bodyPr/>
          <a:lstStyle/>
          <a:p>
            <a:pPr algn="ctr"/>
            <a:r>
              <a:rPr lang="en-GB" dirty="0"/>
              <a:t>Why do we do outreach?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462" y="1239028"/>
            <a:ext cx="8644746" cy="4756329"/>
          </a:xfrm>
        </p:spPr>
        <p:txBody>
          <a:bodyPr/>
          <a:lstStyle/>
          <a:p>
            <a:r>
              <a:rPr lang="en-GB" dirty="0"/>
              <a:t>To be transparent about what we are doing and why</a:t>
            </a:r>
          </a:p>
          <a:p>
            <a:endParaRPr lang="en-GB" dirty="0"/>
          </a:p>
          <a:p>
            <a:r>
              <a:rPr lang="en-GB" dirty="0"/>
              <a:t>To help us better understand the public and the public understand us</a:t>
            </a:r>
          </a:p>
          <a:p>
            <a:endParaRPr lang="en-GB" dirty="0"/>
          </a:p>
          <a:p>
            <a:r>
              <a:rPr lang="en-GB" dirty="0"/>
              <a:t>To show a commitment to our work having a wider societal benefit</a:t>
            </a:r>
          </a:p>
          <a:p>
            <a:endParaRPr lang="en-GB" dirty="0"/>
          </a:p>
          <a:p>
            <a:r>
              <a:rPr lang="en-GB" dirty="0"/>
              <a:t>To allow the public to take part in informed debate about what we do </a:t>
            </a:r>
          </a:p>
          <a:p>
            <a:endParaRPr lang="en-GB" dirty="0"/>
          </a:p>
          <a:p>
            <a:r>
              <a:rPr lang="en-GB" dirty="0"/>
              <a:t>To show the relevance of research to people’s every day lives</a:t>
            </a:r>
          </a:p>
          <a:p>
            <a:endParaRPr lang="en-GB" dirty="0"/>
          </a:p>
          <a:p>
            <a:r>
              <a:rPr lang="en-GB" dirty="0"/>
              <a:t>Public engagement/outreach is usually a requirement of any funding. It should be seen as an integral part of the project and not just as a small add on which is required to satisfy funders.</a:t>
            </a:r>
          </a:p>
        </p:txBody>
      </p:sp>
    </p:spTree>
    <p:extLst>
      <p:ext uri="{BB962C8B-B14F-4D97-AF65-F5344CB8AC3E}">
        <p14:creationId xmlns:p14="http://schemas.microsoft.com/office/powerpoint/2010/main" val="1414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582" y="252983"/>
            <a:ext cx="8679252" cy="1325563"/>
          </a:xfrm>
        </p:spPr>
        <p:txBody>
          <a:bodyPr/>
          <a:lstStyle/>
          <a:p>
            <a:pPr algn="ctr"/>
            <a:r>
              <a:rPr lang="en-GB" dirty="0"/>
              <a:t>Opportunities for outreach in LIV.INNO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099" y="1558118"/>
            <a:ext cx="7886700" cy="4275900"/>
          </a:xfrm>
        </p:spPr>
        <p:txBody>
          <a:bodyPr/>
          <a:lstStyle/>
          <a:p>
            <a:r>
              <a:rPr lang="en-GB" dirty="0"/>
              <a:t>Symposium (due to take place in 2026)</a:t>
            </a:r>
          </a:p>
          <a:p>
            <a:endParaRPr lang="en-GB" dirty="0"/>
          </a:p>
          <a:p>
            <a:r>
              <a:rPr lang="en-GB" dirty="0"/>
              <a:t>School Visits</a:t>
            </a:r>
          </a:p>
          <a:p>
            <a:endParaRPr lang="en-GB" dirty="0"/>
          </a:p>
          <a:p>
            <a:r>
              <a:rPr lang="en-GB" dirty="0"/>
              <a:t>Daresbury Open Week (more about that later)</a:t>
            </a:r>
          </a:p>
          <a:p>
            <a:endParaRPr lang="en-GB" dirty="0"/>
          </a:p>
          <a:p>
            <a:r>
              <a:rPr lang="en-GB" dirty="0"/>
              <a:t>STEM Ambassador Opportunities</a:t>
            </a:r>
          </a:p>
        </p:txBody>
      </p:sp>
      <p:pic>
        <p:nvPicPr>
          <p:cNvPr id="1026" name="Picture 2" descr="Daresbury Laboratory Tower | Now disused, but still iconic | Flick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776" y="1558118"/>
            <a:ext cx="3345575" cy="418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79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639" y="80185"/>
            <a:ext cx="7886700" cy="1325563"/>
          </a:xfrm>
        </p:spPr>
        <p:txBody>
          <a:bodyPr/>
          <a:lstStyle/>
          <a:p>
            <a:pPr algn="ctr"/>
            <a:r>
              <a:rPr lang="en-GB" dirty="0"/>
              <a:t>STEM Ambassadors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967" y="1377052"/>
            <a:ext cx="7886700" cy="4275900"/>
          </a:xfrm>
        </p:spPr>
        <p:txBody>
          <a:bodyPr/>
          <a:lstStyle/>
          <a:p>
            <a:r>
              <a:rPr lang="en-GB" dirty="0"/>
              <a:t>We would like you all to train as STEM ambassadors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Local STEM Ambassador Hub run by All about STEM ambassadors@allaboutstem.co.uk, www.allaboutstem.co.uk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Opportunities to go into schools </a:t>
            </a:r>
            <a:r>
              <a:rPr lang="en-GB" dirty="0" err="1"/>
              <a:t>etc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How many are already STEM Ambassadors?</a:t>
            </a:r>
          </a:p>
          <a:p>
            <a:endParaRPr lang="en-GB" dirty="0"/>
          </a:p>
        </p:txBody>
      </p:sp>
      <p:pic>
        <p:nvPicPr>
          <p:cNvPr id="2050" name="Picture 2" descr="DBS Renewal Drop-in Session for Existing STEM Ambassadors in Liverpoo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662" y="3616713"/>
            <a:ext cx="4718349" cy="213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736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759" y="54305"/>
            <a:ext cx="7886700" cy="1325563"/>
          </a:xfrm>
        </p:spPr>
        <p:txBody>
          <a:bodyPr/>
          <a:lstStyle/>
          <a:p>
            <a:pPr algn="ctr"/>
            <a:r>
              <a:rPr lang="en-GB" dirty="0"/>
              <a:t>Types of outreach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35" y="1351172"/>
            <a:ext cx="7886700" cy="42759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Talk/lecture/presentation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Lesson in school/workshop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Science Fair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Busking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Pint of Science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Science Show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Online (blogs, citizen science </a:t>
            </a:r>
            <a:r>
              <a:rPr lang="en-GB" dirty="0" err="1"/>
              <a:t>etc</a:t>
            </a:r>
            <a:r>
              <a:rPr lang="en-GB" dirty="0"/>
              <a:t>)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109" y="3658977"/>
            <a:ext cx="4554415" cy="2561858"/>
          </a:xfrm>
          <a:prstGeom prst="rect">
            <a:avLst/>
          </a:prstGeom>
        </p:spPr>
      </p:pic>
      <p:pic>
        <p:nvPicPr>
          <p:cNvPr id="3076" name="Picture 4" descr="Image result for science bus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59" y="3919353"/>
            <a:ext cx="3440479" cy="230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285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714" y="218477"/>
            <a:ext cx="7886700" cy="1325563"/>
          </a:xfrm>
        </p:spPr>
        <p:txBody>
          <a:bodyPr/>
          <a:lstStyle/>
          <a:p>
            <a:pPr algn="ctr"/>
            <a:r>
              <a:rPr lang="en-GB" dirty="0"/>
              <a:t>Audiences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52" y="1316666"/>
            <a:ext cx="4412494" cy="427590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Most common audiences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School children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Families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Adults</a:t>
            </a:r>
          </a:p>
          <a:p>
            <a:endParaRPr lang="en-GB" dirty="0"/>
          </a:p>
          <a:p>
            <a:r>
              <a:rPr lang="en-GB" dirty="0"/>
              <a:t>Outreach can be targeted at people with a particular characteristic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Gender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Science Capital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Socio-economic status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Where they live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Target audience should never be the ‘general public’!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188" y="1544040"/>
            <a:ext cx="3824073" cy="248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6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088" y="97436"/>
            <a:ext cx="7886700" cy="1325563"/>
          </a:xfrm>
        </p:spPr>
        <p:txBody>
          <a:bodyPr/>
          <a:lstStyle/>
          <a:p>
            <a:pPr algn="ctr"/>
            <a:r>
              <a:rPr lang="en-GB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088" y="1402930"/>
            <a:ext cx="4417803" cy="4275900"/>
          </a:xfrm>
        </p:spPr>
        <p:txBody>
          <a:bodyPr/>
          <a:lstStyle/>
          <a:p>
            <a:r>
              <a:rPr lang="en-GB" dirty="0"/>
              <a:t>What are you trying to achieve with your outreach?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Learning?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Enjoyment?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Change in attitude or behaviour?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Ticking a box for a project?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Generic Learning Outcomes are a good way to think about this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Your objectives should always include some these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030" name="Picture 6" descr="Generic Learning Outcomes | Arts Council Eng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891" y="1402930"/>
            <a:ext cx="4267274" cy="426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36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8AE054332BC54B97EB0DF505B73FB2" ma:contentTypeVersion="11" ma:contentTypeDescription="Create a new document." ma:contentTypeScope="" ma:versionID="4b1b842693289f4c980e860e68130df8">
  <xsd:schema xmlns:xsd="http://www.w3.org/2001/XMLSchema" xmlns:xs="http://www.w3.org/2001/XMLSchema" xmlns:p="http://schemas.microsoft.com/office/2006/metadata/properties" xmlns:ns3="dbc924fb-dac1-4233-920c-58958046d5c7" targetNamespace="http://schemas.microsoft.com/office/2006/metadata/properties" ma:root="true" ma:fieldsID="60d270d167d852a2388d1347cf605791" ns3:_="">
    <xsd:import namespace="dbc924fb-dac1-4233-920c-58958046d5c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c924fb-dac1-4233-920c-58958046d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ACC4B4-4805-44D7-984B-EB78C29C0971}">
  <ds:schemaRefs>
    <ds:schemaRef ds:uri="http://purl.org/dc/elements/1.1/"/>
    <ds:schemaRef ds:uri="dbc924fb-dac1-4233-920c-58958046d5c7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A314BC6-ABFA-4B4E-A9EE-D16FC66DF3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1191C9-3612-45EE-A755-AF87CBD672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c924fb-dac1-4233-920c-58958046d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493</TotalTime>
  <Words>1040</Words>
  <Application>Microsoft Office PowerPoint</Application>
  <PresentationFormat>On-screen Show (4:3)</PresentationFormat>
  <Paragraphs>174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Montserrat</vt:lpstr>
      <vt:lpstr>Montserrat Medium</vt:lpstr>
      <vt:lpstr>Office Theme</vt:lpstr>
      <vt:lpstr>PowerPoint Presentation</vt:lpstr>
      <vt:lpstr>Outreach</vt:lpstr>
      <vt:lpstr>What is outreach?</vt:lpstr>
      <vt:lpstr>Why do we do outreach?</vt:lpstr>
      <vt:lpstr>Opportunities for outreach in LIV.INNO</vt:lpstr>
      <vt:lpstr>STEM Ambassadors</vt:lpstr>
      <vt:lpstr>Types of outreach</vt:lpstr>
      <vt:lpstr>Audiences</vt:lpstr>
      <vt:lpstr>Objectives</vt:lpstr>
      <vt:lpstr>Learning Styles</vt:lpstr>
      <vt:lpstr>Capturing your audience’s attention</vt:lpstr>
      <vt:lpstr>Do you need a PowerPoint presentation?</vt:lpstr>
      <vt:lpstr>Daresbury Open Week</vt:lpstr>
      <vt:lpstr>Your outreach idea</vt:lpstr>
      <vt:lpstr>Groups</vt:lpstr>
      <vt:lpstr>Monday</vt:lpstr>
      <vt:lpstr>Wednesday</vt:lpstr>
      <vt:lpstr>Thursday</vt:lpstr>
      <vt:lpstr>Final presentations</vt:lpstr>
      <vt:lpstr>Outreach peer review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Whyte</dc:creator>
  <cp:lastModifiedBy>Smith, Naomi [naomis]</cp:lastModifiedBy>
  <cp:revision>45</cp:revision>
  <dcterms:created xsi:type="dcterms:W3CDTF">2022-01-07T14:38:43Z</dcterms:created>
  <dcterms:modified xsi:type="dcterms:W3CDTF">2023-04-04T14:27:28Z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0x010100D18AE054332BC54B97EB0DF505B73FB2</vt:lpwstr>
  </property>
</Properties>
</file>