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sldIdLst>
    <p:sldId id="256" r:id="rId2"/>
    <p:sldId id="284" r:id="rId3"/>
    <p:sldId id="306" r:id="rId4"/>
    <p:sldId id="263" r:id="rId5"/>
    <p:sldId id="351" r:id="rId6"/>
    <p:sldId id="338" r:id="rId7"/>
    <p:sldId id="339" r:id="rId8"/>
    <p:sldId id="280" r:id="rId9"/>
    <p:sldId id="347" r:id="rId10"/>
    <p:sldId id="266" r:id="rId11"/>
    <p:sldId id="342" r:id="rId12"/>
    <p:sldId id="345" r:id="rId13"/>
    <p:sldId id="343" r:id="rId14"/>
    <p:sldId id="349" r:id="rId15"/>
    <p:sldId id="350" r:id="rId16"/>
    <p:sldId id="276" r:id="rId17"/>
    <p:sldId id="352" r:id="rId18"/>
    <p:sldId id="328" r:id="rId19"/>
    <p:sldId id="320" r:id="rId20"/>
    <p:sldId id="321" r:id="rId21"/>
    <p:sldId id="260" r:id="rId22"/>
    <p:sldId id="344" r:id="rId23"/>
    <p:sldId id="262" r:id="rId24"/>
    <p:sldId id="346" r:id="rId25"/>
    <p:sldId id="348" r:id="rId26"/>
    <p:sldId id="593" r:id="rId27"/>
  </p:sldIdLst>
  <p:sldSz cx="11520488" cy="6480175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Tahoma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Tahoma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Tahoma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Tahoma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Tahoma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Tahoma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Tahoma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Tahoma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Tahoma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BC05"/>
    <a:srgbClr val="EA4335"/>
    <a:srgbClr val="34A853"/>
    <a:srgbClr val="4285F4"/>
    <a:srgbClr val="CC3399"/>
    <a:srgbClr val="2CCACA"/>
    <a:srgbClr val="FF0000"/>
    <a:srgbClr val="0404FF"/>
    <a:srgbClr val="EF11BF"/>
    <a:srgbClr val="00B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314" autoAdjust="0"/>
  </p:normalViewPr>
  <p:slideViewPr>
    <p:cSldViewPr>
      <p:cViewPr>
        <p:scale>
          <a:sx n="60" d="100"/>
          <a:sy n="60" d="100"/>
        </p:scale>
        <p:origin x="1036" y="288"/>
      </p:cViewPr>
      <p:guideLst>
        <p:guide orient="horz" pos="2160"/>
        <p:guide pos="3413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pPr>
              <a:defRPr/>
            </a:pPr>
            <a:endParaRPr lang="ru-RU" altLang="ru-RU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22325" y="1006475"/>
            <a:ext cx="6127750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8612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136136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2325" y="1006475"/>
            <a:ext cx="6127750" cy="3448050"/>
          </a:xfrm>
          <a:ln/>
        </p:spPr>
      </p:sp>
      <p:sp>
        <p:nvSpPr>
          <p:cNvPr id="21507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D98931-E4D9-921D-D00A-15C0E279139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08030D5F-51DD-4995-9219-26F8E8DD99F2}" type="slidenum">
              <a:t>10</a:t>
            </a:fld>
            <a:endParaRPr lang="en-US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850FDD7-2236-FC8B-FBAC-BE465792D1A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BAC78C9-7B49-5758-9F93-ADA836D8F31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9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400" y="754063"/>
            <a:ext cx="6705600" cy="3771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4402561" y="9553734"/>
            <a:ext cx="3368040" cy="502920"/>
          </a:xfrm>
          <a:prstGeom prst="rect">
            <a:avLst/>
          </a:prstGeom>
        </p:spPr>
        <p:txBody>
          <a:bodyPr lIns="101882" tIns="50941" rIns="101882" bIns="50941"/>
          <a:lstStyle/>
          <a:p>
            <a:fld id="{0C929A3B-CAEE-435F-8550-2B753D2573F0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69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400" y="754063"/>
            <a:ext cx="6705600" cy="3771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4402561" y="9553734"/>
            <a:ext cx="3368040" cy="502920"/>
          </a:xfrm>
          <a:prstGeom prst="rect">
            <a:avLst/>
          </a:prstGeom>
        </p:spPr>
        <p:txBody>
          <a:bodyPr lIns="101882" tIns="50941" rIns="101882" bIns="50941"/>
          <a:lstStyle/>
          <a:p>
            <a:fld id="{0C929A3B-CAEE-435F-8550-2B753D2573F0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10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400" y="754063"/>
            <a:ext cx="6705600" cy="3771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4402561" y="9553734"/>
            <a:ext cx="3368040" cy="502920"/>
          </a:xfrm>
          <a:prstGeom prst="rect">
            <a:avLst/>
          </a:prstGeom>
        </p:spPr>
        <p:txBody>
          <a:bodyPr lIns="101882" tIns="50941" rIns="101882" bIns="50941"/>
          <a:lstStyle/>
          <a:p>
            <a:fld id="{0C929A3B-CAEE-435F-8550-2B753D2573F0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03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400" y="754063"/>
            <a:ext cx="6705600" cy="3771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4402561" y="9553734"/>
            <a:ext cx="3368040" cy="502920"/>
          </a:xfrm>
          <a:prstGeom prst="rect">
            <a:avLst/>
          </a:prstGeom>
        </p:spPr>
        <p:txBody>
          <a:bodyPr lIns="101882" tIns="50941" rIns="101882" bIns="50941"/>
          <a:lstStyle/>
          <a:p>
            <a:fld id="{0C929A3B-CAEE-435F-8550-2B753D2573F0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008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3400" y="754063"/>
            <a:ext cx="6705600" cy="3771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4402561" y="9553734"/>
            <a:ext cx="3368040" cy="502920"/>
          </a:xfrm>
          <a:prstGeom prst="rect">
            <a:avLst/>
          </a:prstGeom>
        </p:spPr>
        <p:txBody>
          <a:bodyPr lIns="101882" tIns="50941" rIns="101882" bIns="50941"/>
          <a:lstStyle/>
          <a:p>
            <a:fld id="{0C929A3B-CAEE-435F-8550-2B753D2573F0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65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2325" y="1006475"/>
            <a:ext cx="6127750" cy="3448050"/>
          </a:xfrm>
          <a:ln/>
        </p:spPr>
      </p:sp>
      <p:sp>
        <p:nvSpPr>
          <p:cNvPr id="38915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13A5FA-3BF0-9423-0A7F-A61297CA34F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4DEFD5D-CDFE-4A3D-8E41-BB800B63CFF3}" type="slidenum">
              <a:t>17</a:t>
            </a:fld>
            <a:endParaRPr lang="en-US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50E24CA-DD3F-B498-1135-5FC41CF7362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7E97274-78C2-6191-3193-6F608CA2C17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6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2325" y="1006475"/>
            <a:ext cx="6127750" cy="3448050"/>
          </a:xfrm>
          <a:ln/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46160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2325" y="1006475"/>
            <a:ext cx="6127750" cy="3448050"/>
          </a:xfrm>
          <a:ln/>
        </p:spPr>
      </p:sp>
      <p:sp>
        <p:nvSpPr>
          <p:cNvPr id="24579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2325" y="1006475"/>
            <a:ext cx="6127750" cy="3448050"/>
          </a:xfrm>
          <a:ln/>
        </p:spPr>
      </p:sp>
      <p:sp>
        <p:nvSpPr>
          <p:cNvPr id="22531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4B184F-A5B5-C1F3-055F-A65386F9443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8A6582D-8651-469E-9D47-A2CD290B8ED4}" type="slidenum">
              <a:t>21</a:t>
            </a:fld>
            <a:endParaRPr lang="en-US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972E386-22B9-9674-707A-8AA5166DB3E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D70F8C0-B397-806A-5ED1-94EB4AF8506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03F029-71B7-5821-9D51-DC1B0BD401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39784C2-D382-449E-AFD2-75A83FA0184B}" type="slidenum">
              <a:t>22</a:t>
            </a:fld>
            <a:endParaRPr lang="en-US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43E7E6D-203D-C500-06FE-F350A94EFA0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D85D13D-46C6-412D-703E-D45DBC716AE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D25028-4FDE-834C-B083-F89A622D5EF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C13E6E9-7033-4054-8DA7-05DC5BD1EC95}" type="slidenum">
              <a:t>23</a:t>
            </a:fld>
            <a:endParaRPr lang="en-US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7F2B33A-5002-2924-FA4B-033F7604F79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D6B05BC-CF0F-79FE-82CB-8F7FA4F59F0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spcBef>
                <a:spcPct val="20000"/>
              </a:spcBef>
              <a:buChar char="•"/>
              <a:defRPr sz="2400" u="sng">
                <a:solidFill>
                  <a:srgbClr val="CC0099"/>
                </a:solidFill>
                <a:latin typeface="Times New Roman" panose="02020603050405020304" pitchFamily="18" charset="0"/>
              </a:defRPr>
            </a:lvl1pPr>
            <a:lvl2pPr marL="742863" indent="-285717">
              <a:spcBef>
                <a:spcPct val="20000"/>
              </a:spcBef>
              <a:buChar char="•"/>
              <a:defRPr sz="2400" u="sng">
                <a:solidFill>
                  <a:srgbClr val="CC0099"/>
                </a:solidFill>
                <a:latin typeface="Times New Roman" panose="02020603050405020304" pitchFamily="18" charset="0"/>
              </a:defRPr>
            </a:lvl2pPr>
            <a:lvl3pPr marL="1142867" indent="-228573">
              <a:spcBef>
                <a:spcPct val="20000"/>
              </a:spcBef>
              <a:buChar char="•"/>
              <a:defRPr sz="2400" u="sng">
                <a:solidFill>
                  <a:srgbClr val="CC0099"/>
                </a:solidFill>
                <a:latin typeface="Times New Roman" panose="02020603050405020304" pitchFamily="18" charset="0"/>
              </a:defRPr>
            </a:lvl3pPr>
            <a:lvl4pPr marL="1600013" indent="-228573">
              <a:spcBef>
                <a:spcPct val="20000"/>
              </a:spcBef>
              <a:buChar char="•"/>
              <a:defRPr sz="2400" u="sng">
                <a:solidFill>
                  <a:srgbClr val="CC0099"/>
                </a:solidFill>
                <a:latin typeface="Times New Roman" panose="02020603050405020304" pitchFamily="18" charset="0"/>
              </a:defRPr>
            </a:lvl4pPr>
            <a:lvl5pPr marL="2057159" indent="-228573">
              <a:spcBef>
                <a:spcPct val="20000"/>
              </a:spcBef>
              <a:buChar char="•"/>
              <a:defRPr sz="2400" u="sng">
                <a:solidFill>
                  <a:srgbClr val="CC0099"/>
                </a:solidFill>
                <a:latin typeface="Times New Roman" panose="02020603050405020304" pitchFamily="18" charset="0"/>
              </a:defRPr>
            </a:lvl5pPr>
            <a:lvl6pPr marL="2514306" indent="-22857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u="sng">
                <a:solidFill>
                  <a:srgbClr val="CC0099"/>
                </a:solidFill>
                <a:latin typeface="Times New Roman" panose="02020603050405020304" pitchFamily="18" charset="0"/>
              </a:defRPr>
            </a:lvl6pPr>
            <a:lvl7pPr marL="2971453" indent="-22857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u="sng">
                <a:solidFill>
                  <a:srgbClr val="CC0099"/>
                </a:solidFill>
                <a:latin typeface="Times New Roman" panose="02020603050405020304" pitchFamily="18" charset="0"/>
              </a:defRPr>
            </a:lvl7pPr>
            <a:lvl8pPr marL="3428599" indent="-22857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u="sng">
                <a:solidFill>
                  <a:srgbClr val="CC0099"/>
                </a:solidFill>
                <a:latin typeface="Times New Roman" panose="02020603050405020304" pitchFamily="18" charset="0"/>
              </a:defRPr>
            </a:lvl8pPr>
            <a:lvl9pPr marL="3885746" indent="-22857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u="sng">
                <a:solidFill>
                  <a:srgbClr val="CC00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03A4B06-A7B6-4579-AE1B-1FB03C9671BC}" type="slidenum">
              <a:rPr lang="ru-RU" altLang="ru-RU" sz="1200" u="none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200" u="non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2938" y="914400"/>
            <a:ext cx="5572125" cy="3135313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78327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2325" y="1006475"/>
            <a:ext cx="6127750" cy="3448050"/>
          </a:xfrm>
          <a:ln/>
        </p:spPr>
      </p:sp>
      <p:sp>
        <p:nvSpPr>
          <p:cNvPr id="2355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B56EC-E246-0267-B890-DDC929937A0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90FDCA6-7030-4881-B928-17A677E4C2A3}" type="slidenum">
              <a:t>4</a:t>
            </a:fld>
            <a:endParaRPr lang="en-US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6A2BAD6-BD45-D383-C5FA-7919B6DB3EC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3C3A5C8-18DE-4288-F54D-5A457593BF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B56EC-E246-0267-B890-DDC929937A0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90FDCA6-7030-4881-B928-17A677E4C2A3}" type="slidenum">
              <a:t>5</a:t>
            </a:fld>
            <a:endParaRPr lang="en-US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6A2BAD6-BD45-D383-C5FA-7919B6DB3EC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3C3A5C8-18DE-4288-F54D-5A457593BF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77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402561" y="9553734"/>
            <a:ext cx="3368040" cy="50292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>
              <a:spcBef>
                <a:spcPct val="20000"/>
              </a:spcBef>
              <a:buChar char="•"/>
              <a:defRPr sz="2700" u="sng">
                <a:solidFill>
                  <a:srgbClr val="CC0099"/>
                </a:solidFill>
                <a:latin typeface="Times New Roman" panose="02020603050405020304" pitchFamily="18" charset="0"/>
              </a:defRPr>
            </a:lvl1pPr>
            <a:lvl2pPr marL="827795" indent="-318383">
              <a:spcBef>
                <a:spcPct val="20000"/>
              </a:spcBef>
              <a:buChar char="•"/>
              <a:defRPr sz="2700" u="sng">
                <a:solidFill>
                  <a:srgbClr val="CC0099"/>
                </a:solidFill>
                <a:latin typeface="Times New Roman" panose="02020603050405020304" pitchFamily="18" charset="0"/>
              </a:defRPr>
            </a:lvl2pPr>
            <a:lvl3pPr marL="1273531" indent="-254706">
              <a:spcBef>
                <a:spcPct val="20000"/>
              </a:spcBef>
              <a:buChar char="•"/>
              <a:defRPr sz="2700" u="sng">
                <a:solidFill>
                  <a:srgbClr val="CC0099"/>
                </a:solidFill>
                <a:latin typeface="Times New Roman" panose="02020603050405020304" pitchFamily="18" charset="0"/>
              </a:defRPr>
            </a:lvl3pPr>
            <a:lvl4pPr marL="1782943" indent="-254706">
              <a:spcBef>
                <a:spcPct val="20000"/>
              </a:spcBef>
              <a:buChar char="•"/>
              <a:defRPr sz="2700" u="sng">
                <a:solidFill>
                  <a:srgbClr val="CC0099"/>
                </a:solidFill>
                <a:latin typeface="Times New Roman" panose="02020603050405020304" pitchFamily="18" charset="0"/>
              </a:defRPr>
            </a:lvl4pPr>
            <a:lvl5pPr marL="2292355" indent="-254706">
              <a:spcBef>
                <a:spcPct val="20000"/>
              </a:spcBef>
              <a:buChar char="•"/>
              <a:defRPr sz="2700" u="sng">
                <a:solidFill>
                  <a:srgbClr val="CC0099"/>
                </a:solidFill>
                <a:latin typeface="Times New Roman" panose="02020603050405020304" pitchFamily="18" charset="0"/>
              </a:defRPr>
            </a:lvl5pPr>
            <a:lvl6pPr marL="2801767" indent="-25470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 u="sng">
                <a:solidFill>
                  <a:srgbClr val="CC0099"/>
                </a:solidFill>
                <a:latin typeface="Times New Roman" panose="02020603050405020304" pitchFamily="18" charset="0"/>
              </a:defRPr>
            </a:lvl6pPr>
            <a:lvl7pPr marL="3311180" indent="-25470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 u="sng">
                <a:solidFill>
                  <a:srgbClr val="CC0099"/>
                </a:solidFill>
                <a:latin typeface="Times New Roman" panose="02020603050405020304" pitchFamily="18" charset="0"/>
              </a:defRPr>
            </a:lvl7pPr>
            <a:lvl8pPr marL="3820592" indent="-25470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 u="sng">
                <a:solidFill>
                  <a:srgbClr val="CC0099"/>
                </a:solidFill>
                <a:latin typeface="Times New Roman" panose="02020603050405020304" pitchFamily="18" charset="0"/>
              </a:defRPr>
            </a:lvl8pPr>
            <a:lvl9pPr marL="4330004" indent="-25470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 u="sng">
                <a:solidFill>
                  <a:srgbClr val="CC00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03A4B06-A7B6-4579-AE1B-1FB03C9671BC}" type="slidenum">
              <a:rPr lang="ru-RU" altLang="ru-RU" sz="1300" u="none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300" u="none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2325" y="1006475"/>
            <a:ext cx="6127750" cy="344805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70183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402561" y="9553734"/>
            <a:ext cx="3368040" cy="50292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>
              <a:spcBef>
                <a:spcPct val="20000"/>
              </a:spcBef>
              <a:buChar char="•"/>
              <a:defRPr sz="2700" u="sng">
                <a:solidFill>
                  <a:srgbClr val="CC0099"/>
                </a:solidFill>
                <a:latin typeface="Times New Roman" panose="02020603050405020304" pitchFamily="18" charset="0"/>
              </a:defRPr>
            </a:lvl1pPr>
            <a:lvl2pPr marL="827795" indent="-318383">
              <a:spcBef>
                <a:spcPct val="20000"/>
              </a:spcBef>
              <a:buChar char="•"/>
              <a:defRPr sz="2700" u="sng">
                <a:solidFill>
                  <a:srgbClr val="CC0099"/>
                </a:solidFill>
                <a:latin typeface="Times New Roman" panose="02020603050405020304" pitchFamily="18" charset="0"/>
              </a:defRPr>
            </a:lvl2pPr>
            <a:lvl3pPr marL="1273531" indent="-254706">
              <a:spcBef>
                <a:spcPct val="20000"/>
              </a:spcBef>
              <a:buChar char="•"/>
              <a:defRPr sz="2700" u="sng">
                <a:solidFill>
                  <a:srgbClr val="CC0099"/>
                </a:solidFill>
                <a:latin typeface="Times New Roman" panose="02020603050405020304" pitchFamily="18" charset="0"/>
              </a:defRPr>
            </a:lvl3pPr>
            <a:lvl4pPr marL="1782943" indent="-254706">
              <a:spcBef>
                <a:spcPct val="20000"/>
              </a:spcBef>
              <a:buChar char="•"/>
              <a:defRPr sz="2700" u="sng">
                <a:solidFill>
                  <a:srgbClr val="CC0099"/>
                </a:solidFill>
                <a:latin typeface="Times New Roman" panose="02020603050405020304" pitchFamily="18" charset="0"/>
              </a:defRPr>
            </a:lvl4pPr>
            <a:lvl5pPr marL="2292355" indent="-254706">
              <a:spcBef>
                <a:spcPct val="20000"/>
              </a:spcBef>
              <a:buChar char="•"/>
              <a:defRPr sz="2700" u="sng">
                <a:solidFill>
                  <a:srgbClr val="CC0099"/>
                </a:solidFill>
                <a:latin typeface="Times New Roman" panose="02020603050405020304" pitchFamily="18" charset="0"/>
              </a:defRPr>
            </a:lvl5pPr>
            <a:lvl6pPr marL="2801767" indent="-25470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 u="sng">
                <a:solidFill>
                  <a:srgbClr val="CC0099"/>
                </a:solidFill>
                <a:latin typeface="Times New Roman" panose="02020603050405020304" pitchFamily="18" charset="0"/>
              </a:defRPr>
            </a:lvl6pPr>
            <a:lvl7pPr marL="3311180" indent="-25470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 u="sng">
                <a:solidFill>
                  <a:srgbClr val="CC0099"/>
                </a:solidFill>
                <a:latin typeface="Times New Roman" panose="02020603050405020304" pitchFamily="18" charset="0"/>
              </a:defRPr>
            </a:lvl7pPr>
            <a:lvl8pPr marL="3820592" indent="-25470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 u="sng">
                <a:solidFill>
                  <a:srgbClr val="CC0099"/>
                </a:solidFill>
                <a:latin typeface="Times New Roman" panose="02020603050405020304" pitchFamily="18" charset="0"/>
              </a:defRPr>
            </a:lvl8pPr>
            <a:lvl9pPr marL="4330004" indent="-25470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 u="sng">
                <a:solidFill>
                  <a:srgbClr val="CC00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99C88E2-1C08-4F3F-BF6F-3E3D97A24DCC}" type="slidenum">
              <a:rPr lang="ru-RU" altLang="ru-RU" sz="1300" u="none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300" u="none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2325" y="1006475"/>
            <a:ext cx="6127750" cy="34480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68443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13A5FA-3BF0-9423-0A7F-A61297CA34F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4DEFD5D-CDFE-4A3D-8E41-BB800B63CFF3}" type="slidenum">
              <a:t>8</a:t>
            </a:fld>
            <a:endParaRPr lang="en-US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50E24CA-DD3F-B498-1135-5FC41CF7362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7E97274-78C2-6191-3193-6F608CA2C17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01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13A5FA-3BF0-9423-0A7F-A61297CA34F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4DEFD5D-CDFE-4A3D-8E41-BB800B63CFF3}" type="slidenum">
              <a:t>9</a:t>
            </a:fld>
            <a:endParaRPr lang="en-US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50E24CA-DD3F-B498-1135-5FC41CF7362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7E97274-78C2-6191-3193-6F608CA2C17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83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3617" y="2012955"/>
            <a:ext cx="9793260" cy="13890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7229" y="3671888"/>
            <a:ext cx="8066035" cy="1655762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7" indent="0" algn="ctr">
              <a:buNone/>
              <a:defRPr/>
            </a:lvl3pPr>
            <a:lvl4pPr marL="1371536" indent="0" algn="ctr">
              <a:buNone/>
              <a:defRPr/>
            </a:lvl4pPr>
            <a:lvl5pPr marL="1828715" indent="0" algn="ctr">
              <a:buNone/>
              <a:defRPr/>
            </a:lvl5pPr>
            <a:lvl6pPr marL="2285893" indent="0" algn="ctr">
              <a:buNone/>
              <a:defRPr/>
            </a:lvl6pPr>
            <a:lvl7pPr marL="2743072" indent="0" algn="ctr">
              <a:buNone/>
              <a:defRPr/>
            </a:lvl7pPr>
            <a:lvl8pPr marL="3200250" indent="0" algn="ctr">
              <a:buNone/>
              <a:defRPr/>
            </a:lvl8pPr>
            <a:lvl9pPr marL="3657429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18478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76883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224085" y="325438"/>
            <a:ext cx="2457252" cy="55562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6681" y="325438"/>
            <a:ext cx="7196777" cy="55562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96574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682" y="325438"/>
            <a:ext cx="9834655" cy="138271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846680" y="1801814"/>
            <a:ext cx="4826074" cy="407987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53382" y="1801814"/>
            <a:ext cx="4827955" cy="40798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4456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33782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651" y="4164013"/>
            <a:ext cx="9791379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651" y="2746375"/>
            <a:ext cx="9791379" cy="14176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7" indent="0">
              <a:buNone/>
              <a:defRPr sz="1600"/>
            </a:lvl3pPr>
            <a:lvl4pPr marL="1371536" indent="0">
              <a:buNone/>
              <a:defRPr sz="1400"/>
            </a:lvl4pPr>
            <a:lvl5pPr marL="1828715" indent="0">
              <a:buNone/>
              <a:defRPr sz="1400"/>
            </a:lvl5pPr>
            <a:lvl6pPr marL="2285893" indent="0">
              <a:buNone/>
              <a:defRPr sz="1400"/>
            </a:lvl6pPr>
            <a:lvl7pPr marL="2743072" indent="0">
              <a:buNone/>
              <a:defRPr sz="1400"/>
            </a:lvl7pPr>
            <a:lvl8pPr marL="3200250" indent="0">
              <a:buNone/>
              <a:defRPr sz="1400"/>
            </a:lvl8pPr>
            <a:lvl9pPr marL="3657429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7072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46680" y="1801814"/>
            <a:ext cx="4826074" cy="4079875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853382" y="1801814"/>
            <a:ext cx="4827955" cy="4079875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6401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745" y="258768"/>
            <a:ext cx="10369004" cy="108108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5745" y="1450975"/>
            <a:ext cx="5091367" cy="604838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8" indent="0">
              <a:buNone/>
              <a:defRPr sz="2000" b="1"/>
            </a:lvl2pPr>
            <a:lvl3pPr marL="914357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5" indent="0">
              <a:buNone/>
              <a:defRPr sz="1600" b="1"/>
            </a:lvl5pPr>
            <a:lvl6pPr marL="2285893" indent="0">
              <a:buNone/>
              <a:defRPr sz="1600" b="1"/>
            </a:lvl6pPr>
            <a:lvl7pPr marL="2743072" indent="0">
              <a:buNone/>
              <a:defRPr sz="1600" b="1"/>
            </a:lvl7pPr>
            <a:lvl8pPr marL="3200250" indent="0">
              <a:buNone/>
              <a:defRPr sz="1600" b="1"/>
            </a:lvl8pPr>
            <a:lvl9pPr marL="365742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5745" y="2055813"/>
            <a:ext cx="5091367" cy="3732212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1500" y="1450975"/>
            <a:ext cx="5093249" cy="604838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8" indent="0">
              <a:buNone/>
              <a:defRPr sz="2000" b="1"/>
            </a:lvl2pPr>
            <a:lvl3pPr marL="914357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5" indent="0">
              <a:buNone/>
              <a:defRPr sz="1600" b="1"/>
            </a:lvl5pPr>
            <a:lvl6pPr marL="2285893" indent="0">
              <a:buNone/>
              <a:defRPr sz="1600" b="1"/>
            </a:lvl6pPr>
            <a:lvl7pPr marL="2743072" indent="0">
              <a:buNone/>
              <a:defRPr sz="1600" b="1"/>
            </a:lvl7pPr>
            <a:lvl8pPr marL="3200250" indent="0">
              <a:buNone/>
              <a:defRPr sz="1600" b="1"/>
            </a:lvl8pPr>
            <a:lvl9pPr marL="365742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851500" y="2055813"/>
            <a:ext cx="5093249" cy="3732212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59757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518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13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745" y="258763"/>
            <a:ext cx="3791244" cy="1096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4336" y="258763"/>
            <a:ext cx="6440410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5745" y="1355725"/>
            <a:ext cx="3791244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7" indent="0">
              <a:buNone/>
              <a:defRPr sz="1000"/>
            </a:lvl3pPr>
            <a:lvl4pPr marL="1371536" indent="0">
              <a:buNone/>
              <a:defRPr sz="900"/>
            </a:lvl4pPr>
            <a:lvl5pPr marL="1828715" indent="0">
              <a:buNone/>
              <a:defRPr sz="900"/>
            </a:lvl5pPr>
            <a:lvl6pPr marL="2285893" indent="0">
              <a:buNone/>
              <a:defRPr sz="900"/>
            </a:lvl6pPr>
            <a:lvl7pPr marL="2743072" indent="0">
              <a:buNone/>
              <a:defRPr sz="900"/>
            </a:lvl7pPr>
            <a:lvl8pPr marL="3200250" indent="0">
              <a:buNone/>
              <a:defRPr sz="900"/>
            </a:lvl8pPr>
            <a:lvl9pPr marL="365742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8081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7815" y="4535493"/>
            <a:ext cx="6912669" cy="536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7815" y="579443"/>
            <a:ext cx="6912669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7" indent="0">
              <a:buNone/>
              <a:defRPr sz="2399"/>
            </a:lvl3pPr>
            <a:lvl4pPr marL="1371536" indent="0">
              <a:buNone/>
              <a:defRPr sz="2000"/>
            </a:lvl4pPr>
            <a:lvl5pPr marL="1828715" indent="0">
              <a:buNone/>
              <a:defRPr sz="2000"/>
            </a:lvl5pPr>
            <a:lvl6pPr marL="2285893" indent="0">
              <a:buNone/>
              <a:defRPr sz="2000"/>
            </a:lvl6pPr>
            <a:lvl7pPr marL="2743072" indent="0">
              <a:buNone/>
              <a:defRPr sz="2000"/>
            </a:lvl7pPr>
            <a:lvl8pPr marL="3200250" indent="0">
              <a:buNone/>
              <a:defRPr sz="2000"/>
            </a:lvl8pPr>
            <a:lvl9pPr marL="365742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7815" y="5072063"/>
            <a:ext cx="6912669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7" indent="0">
              <a:buNone/>
              <a:defRPr sz="1000"/>
            </a:lvl3pPr>
            <a:lvl4pPr marL="1371536" indent="0">
              <a:buNone/>
              <a:defRPr sz="900"/>
            </a:lvl4pPr>
            <a:lvl5pPr marL="1828715" indent="0">
              <a:buNone/>
              <a:defRPr sz="900"/>
            </a:lvl5pPr>
            <a:lvl6pPr marL="2285893" indent="0">
              <a:buNone/>
              <a:defRPr sz="900"/>
            </a:lvl6pPr>
            <a:lvl7pPr marL="2743072" indent="0">
              <a:buNone/>
              <a:defRPr sz="900"/>
            </a:lvl7pPr>
            <a:lvl8pPr marL="3200250" indent="0">
              <a:buNone/>
              <a:defRPr sz="900"/>
            </a:lvl8pPr>
            <a:lvl9pPr marL="365742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8255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462852" y="1622425"/>
            <a:ext cx="11057636" cy="4857750"/>
          </a:xfrm>
          <a:prstGeom prst="roundRect">
            <a:avLst>
              <a:gd name="adj" fmla="val 32"/>
            </a:avLst>
          </a:prstGeom>
          <a:solidFill>
            <a:srgbClr val="DDDDDD"/>
          </a:solidFill>
          <a:ln w="936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pPr>
              <a:defRPr/>
            </a:pPr>
            <a:endParaRPr lang="ru-RU" altLang="ru-RU" sz="2399"/>
          </a:p>
        </p:txBody>
      </p:sp>
      <p:sp>
        <p:nvSpPr>
          <p:cNvPr id="1027" name="AutoShape 2"/>
          <p:cNvSpPr>
            <a:spLocks noChangeArrowheads="1"/>
          </p:cNvSpPr>
          <p:nvPr/>
        </p:nvSpPr>
        <p:spPr bwMode="auto">
          <a:xfrm>
            <a:off x="3" y="0"/>
            <a:ext cx="206966" cy="787400"/>
          </a:xfrm>
          <a:prstGeom prst="roundRect">
            <a:avLst>
              <a:gd name="adj" fmla="val 907"/>
            </a:avLst>
          </a:prstGeom>
          <a:solidFill>
            <a:srgbClr val="125C8D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pPr>
              <a:defRPr/>
            </a:pPr>
            <a:endParaRPr lang="ru-RU" altLang="ru-RU" sz="2399"/>
          </a:p>
        </p:txBody>
      </p:sp>
      <p:sp>
        <p:nvSpPr>
          <p:cNvPr id="1028" name="AutoShape 3"/>
          <p:cNvSpPr>
            <a:spLocks noChangeArrowheads="1"/>
          </p:cNvSpPr>
          <p:nvPr/>
        </p:nvSpPr>
        <p:spPr bwMode="auto">
          <a:xfrm>
            <a:off x="3" y="2041525"/>
            <a:ext cx="206966" cy="787400"/>
          </a:xfrm>
          <a:prstGeom prst="roundRect">
            <a:avLst>
              <a:gd name="adj" fmla="val 907"/>
            </a:avLst>
          </a:prstGeom>
          <a:solidFill>
            <a:srgbClr val="125C8D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pPr>
              <a:defRPr/>
            </a:pPr>
            <a:endParaRPr lang="ru-RU" altLang="ru-RU" sz="2399"/>
          </a:p>
        </p:txBody>
      </p:sp>
      <p:sp>
        <p:nvSpPr>
          <p:cNvPr id="1029" name="AutoShape 4"/>
          <p:cNvSpPr>
            <a:spLocks noChangeArrowheads="1"/>
          </p:cNvSpPr>
          <p:nvPr/>
        </p:nvSpPr>
        <p:spPr bwMode="auto">
          <a:xfrm>
            <a:off x="3" y="1001713"/>
            <a:ext cx="206966" cy="787400"/>
          </a:xfrm>
          <a:prstGeom prst="roundRect">
            <a:avLst>
              <a:gd name="adj" fmla="val 907"/>
            </a:avLst>
          </a:prstGeom>
          <a:solidFill>
            <a:srgbClr val="125C8D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pPr>
              <a:defRPr/>
            </a:pPr>
            <a:endParaRPr lang="ru-RU" altLang="ru-RU" sz="2399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46682" y="325438"/>
            <a:ext cx="9834655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6682" y="1801814"/>
            <a:ext cx="9834655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  <a:p>
            <a:pPr lvl="4"/>
            <a:r>
              <a:rPr lang="en-GB" altLang="ru-RU"/>
              <a:t>Eighth Outline Level</a:t>
            </a:r>
          </a:p>
          <a:p>
            <a:pPr lvl="4"/>
            <a:r>
              <a:rPr lang="en-GB" altLang="ru-RU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42" rtl="0" eaLnBrk="0" fontAlgn="base" hangingPunct="0">
        <a:lnSpc>
          <a:spcPts val="543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42" rtl="0" eaLnBrk="0" fontAlgn="base" hangingPunct="0">
        <a:lnSpc>
          <a:spcPts val="543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 b="1">
          <a:solidFill>
            <a:srgbClr val="333333"/>
          </a:solidFill>
          <a:latin typeface="Arial" charset="0"/>
          <a:cs typeface="Tahoma" pitchFamily="34" charset="0"/>
        </a:defRPr>
      </a:lvl2pPr>
      <a:lvl3pPr algn="ctr" defTabSz="449242" rtl="0" eaLnBrk="0" fontAlgn="base" hangingPunct="0">
        <a:lnSpc>
          <a:spcPts val="543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 b="1">
          <a:solidFill>
            <a:srgbClr val="333333"/>
          </a:solidFill>
          <a:latin typeface="Arial" charset="0"/>
          <a:cs typeface="Tahoma" pitchFamily="34" charset="0"/>
        </a:defRPr>
      </a:lvl3pPr>
      <a:lvl4pPr algn="ctr" defTabSz="449242" rtl="0" eaLnBrk="0" fontAlgn="base" hangingPunct="0">
        <a:lnSpc>
          <a:spcPts val="543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 b="1">
          <a:solidFill>
            <a:srgbClr val="333333"/>
          </a:solidFill>
          <a:latin typeface="Arial" charset="0"/>
          <a:cs typeface="Tahoma" pitchFamily="34" charset="0"/>
        </a:defRPr>
      </a:lvl4pPr>
      <a:lvl5pPr algn="ctr" defTabSz="449242" rtl="0" eaLnBrk="0" fontAlgn="base" hangingPunct="0">
        <a:lnSpc>
          <a:spcPts val="543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 b="1">
          <a:solidFill>
            <a:srgbClr val="333333"/>
          </a:solidFill>
          <a:latin typeface="Arial" charset="0"/>
          <a:cs typeface="Tahoma" pitchFamily="34" charset="0"/>
        </a:defRPr>
      </a:lvl5pPr>
      <a:lvl6pPr marL="457178" algn="l" defTabSz="44924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6pPr>
      <a:lvl7pPr marL="914357" algn="l" defTabSz="44924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7pPr>
      <a:lvl8pPr marL="1371536" algn="l" defTabSz="44924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8pPr>
      <a:lvl9pPr marL="1828715" algn="l" defTabSz="44924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  <a:cs typeface="Tahoma" pitchFamily="34" charset="0"/>
        </a:defRPr>
      </a:lvl9pPr>
    </p:titleStyle>
    <p:bodyStyle>
      <a:lvl1pPr marL="430193" indent="-323835" algn="l" defTabSz="449242" rtl="0" eaLnBrk="0" fontAlgn="base" hangingPunct="0">
        <a:lnSpc>
          <a:spcPts val="3950"/>
        </a:lnSpc>
        <a:spcBef>
          <a:spcPct val="0"/>
        </a:spcBef>
        <a:spcAft>
          <a:spcPct val="0"/>
        </a:spcAft>
        <a:buClr>
          <a:srgbClr val="0E594D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1973" indent="-285737" algn="l" defTabSz="449242" rtl="0" eaLnBrk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293752" indent="-215890" algn="l" defTabSz="449242" rtl="0" eaLnBrk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buChar char="●"/>
        <a:defRPr sz="2399">
          <a:solidFill>
            <a:srgbClr val="000000"/>
          </a:solidFill>
          <a:latin typeface="+mn-lt"/>
          <a:cs typeface="+mn-cs"/>
        </a:defRPr>
      </a:lvl3pPr>
      <a:lvl4pPr marL="1725533" indent="-214303" algn="l" defTabSz="449242" rtl="0" eaLnBrk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157312" indent="-215890" algn="l" defTabSz="449242" rtl="0" eaLnBrk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cs typeface="+mn-cs"/>
        </a:defRPr>
      </a:lvl5pPr>
      <a:lvl6pPr marL="2614490" indent="-215890" algn="l" defTabSz="449242" rtl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cs typeface="+mn-cs"/>
        </a:defRPr>
      </a:lvl6pPr>
      <a:lvl7pPr marL="3071670" indent="-215890" algn="l" defTabSz="449242" rtl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cs typeface="+mn-cs"/>
        </a:defRPr>
      </a:lvl7pPr>
      <a:lvl8pPr marL="3528848" indent="-215890" algn="l" defTabSz="449242" rtl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cs typeface="+mn-cs"/>
        </a:defRPr>
      </a:lvl8pPr>
      <a:lvl9pPr marL="3986027" indent="-215890" algn="l" defTabSz="449242" rtl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7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6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5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3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2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0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29" algn="l" defTabSz="914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152048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9808" y="1727919"/>
            <a:ext cx="8301037" cy="2305050"/>
          </a:xfrm>
        </p:spPr>
        <p:txBody>
          <a:bodyPr/>
          <a:lstStyle/>
          <a:p>
            <a:pPr eaLnBrk="1">
              <a:tabLst>
                <a:tab pos="0" algn="l"/>
                <a:tab pos="447654" algn="l"/>
                <a:tab pos="896896" algn="l"/>
                <a:tab pos="1346137" algn="l"/>
                <a:tab pos="1795379" algn="l"/>
                <a:tab pos="2244620" algn="l"/>
                <a:tab pos="2693862" algn="l"/>
                <a:tab pos="3143103" algn="l"/>
                <a:tab pos="3592345" algn="l"/>
                <a:tab pos="4041586" algn="l"/>
                <a:tab pos="4490828" algn="l"/>
                <a:tab pos="4940069" algn="l"/>
                <a:tab pos="5389311" algn="l"/>
                <a:tab pos="5838552" algn="l"/>
                <a:tab pos="6287794" algn="l"/>
                <a:tab pos="6737035" algn="l"/>
                <a:tab pos="7186277" algn="l"/>
                <a:tab pos="7635518" algn="l"/>
                <a:tab pos="8084760" algn="l"/>
                <a:tab pos="8534001" algn="l"/>
                <a:tab pos="8983243" algn="l"/>
              </a:tabLst>
            </a:pPr>
            <a:r>
              <a:rPr lang="en-US" b="0" dirty="0"/>
              <a:t>DANSS reactor antineutrino spectrometer: results for 2023</a:t>
            </a:r>
            <a:endParaRPr lang="en-GB" altLang="ru-RU" dirty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24188" y="4392617"/>
            <a:ext cx="5327650" cy="865187"/>
          </a:xfrm>
        </p:spPr>
        <p:txBody>
          <a:bodyPr/>
          <a:lstStyle/>
          <a:p>
            <a:pPr algn="ctr" eaLnBrk="1">
              <a:buNone/>
              <a:tabLst>
                <a:tab pos="446067" algn="l"/>
                <a:tab pos="895308" algn="l"/>
                <a:tab pos="1344550" algn="l"/>
                <a:tab pos="1793791" algn="l"/>
                <a:tab pos="2243033" algn="l"/>
                <a:tab pos="2692274" algn="l"/>
                <a:tab pos="3141516" algn="l"/>
                <a:tab pos="3590757" algn="l"/>
                <a:tab pos="4039999" algn="l"/>
                <a:tab pos="4489240" algn="l"/>
                <a:tab pos="4938482" algn="l"/>
                <a:tab pos="5387723" algn="l"/>
                <a:tab pos="5836965" algn="l"/>
                <a:tab pos="6286206" algn="l"/>
                <a:tab pos="6735448" algn="l"/>
                <a:tab pos="7184689" algn="l"/>
                <a:tab pos="7633931" algn="l"/>
                <a:tab pos="8083172" algn="l"/>
                <a:tab pos="8532414" algn="l"/>
                <a:tab pos="8981655" algn="l"/>
              </a:tabLst>
            </a:pPr>
            <a:r>
              <a:rPr lang="en-US" altLang="ru-RU" dirty="0"/>
              <a:t>Yury </a:t>
            </a:r>
            <a:r>
              <a:rPr lang="en-US" altLang="ru-RU" dirty="0" err="1"/>
              <a:t>Shitov</a:t>
            </a:r>
            <a:r>
              <a:rPr lang="en-US" altLang="ru-RU" dirty="0"/>
              <a:t>, IEAP CTU</a:t>
            </a:r>
          </a:p>
          <a:p>
            <a:pPr algn="ctr" eaLnBrk="1">
              <a:buNone/>
              <a:tabLst>
                <a:tab pos="446067" algn="l"/>
                <a:tab pos="895308" algn="l"/>
                <a:tab pos="1344550" algn="l"/>
                <a:tab pos="1793791" algn="l"/>
                <a:tab pos="2243033" algn="l"/>
                <a:tab pos="2692274" algn="l"/>
                <a:tab pos="3141516" algn="l"/>
                <a:tab pos="3590757" algn="l"/>
                <a:tab pos="4039999" algn="l"/>
                <a:tab pos="4489240" algn="l"/>
                <a:tab pos="4938482" algn="l"/>
                <a:tab pos="5387723" algn="l"/>
                <a:tab pos="5836965" algn="l"/>
                <a:tab pos="6286206" algn="l"/>
                <a:tab pos="6735448" algn="l"/>
                <a:tab pos="7184689" algn="l"/>
                <a:tab pos="7633931" algn="l"/>
                <a:tab pos="8083172" algn="l"/>
                <a:tab pos="8532414" algn="l"/>
                <a:tab pos="8981655" algn="l"/>
              </a:tabLst>
            </a:pPr>
            <a:r>
              <a:rPr lang="en-US" altLang="ru-RU" dirty="0"/>
              <a:t>for the DANSS collaboration </a:t>
            </a:r>
            <a:endParaRPr lang="en-GB" altLang="ru-RU" dirty="0"/>
          </a:p>
          <a:p>
            <a:pPr eaLnBrk="1">
              <a:buNone/>
              <a:tabLst>
                <a:tab pos="446067" algn="l"/>
                <a:tab pos="895308" algn="l"/>
                <a:tab pos="1344550" algn="l"/>
                <a:tab pos="1793791" algn="l"/>
                <a:tab pos="2243033" algn="l"/>
                <a:tab pos="2692274" algn="l"/>
                <a:tab pos="3141516" algn="l"/>
                <a:tab pos="3590757" algn="l"/>
                <a:tab pos="4039999" algn="l"/>
                <a:tab pos="4489240" algn="l"/>
                <a:tab pos="4938482" algn="l"/>
                <a:tab pos="5387723" algn="l"/>
                <a:tab pos="5836965" algn="l"/>
                <a:tab pos="6286206" algn="l"/>
                <a:tab pos="6735448" algn="l"/>
                <a:tab pos="7184689" algn="l"/>
                <a:tab pos="7633931" algn="l"/>
                <a:tab pos="8083172" algn="l"/>
                <a:tab pos="8532414" algn="l"/>
                <a:tab pos="8981655" algn="l"/>
              </a:tabLst>
            </a:pPr>
            <a:endParaRPr lang="en-GB" altLang="ru-RU" dirty="0"/>
          </a:p>
        </p:txBody>
      </p:sp>
      <p:sp>
        <p:nvSpPr>
          <p:cNvPr id="2053" name="Прямоугольник 1"/>
          <p:cNvSpPr>
            <a:spLocks noChangeArrowheads="1"/>
          </p:cNvSpPr>
          <p:nvPr/>
        </p:nvSpPr>
        <p:spPr bwMode="auto">
          <a:xfrm>
            <a:off x="5056664" y="5832475"/>
            <a:ext cx="13516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r>
              <a:rPr lang="en-US" altLang="ru-RU" sz="2000" b="1" i="1" dirty="0">
                <a:solidFill>
                  <a:schemeClr val="tx1"/>
                </a:solidFill>
              </a:rPr>
              <a:t>20/09/2023</a:t>
            </a:r>
            <a:endParaRPr lang="ru-RU" altLang="ru-RU" sz="2399" b="1" i="1" dirty="0">
              <a:solidFill>
                <a:schemeClr val="tx1"/>
              </a:solidFill>
            </a:endParaRPr>
          </a:p>
        </p:txBody>
      </p:sp>
      <p:pic>
        <p:nvPicPr>
          <p:cNvPr id="2054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190" y="147315"/>
            <a:ext cx="1264432" cy="121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146" y="92369"/>
            <a:ext cx="2170457" cy="121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0C1B03-E6D1-4FD2-A056-F65F16898E6A}"/>
              </a:ext>
            </a:extLst>
          </p:cNvPr>
          <p:cNvSpPr/>
          <p:nvPr/>
        </p:nvSpPr>
        <p:spPr>
          <a:xfrm>
            <a:off x="72455" y="-273"/>
            <a:ext cx="39595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The Applied Antineutrino Physics workshops AAP 2023</a:t>
            </a:r>
          </a:p>
          <a:p>
            <a:r>
              <a:rPr lang="en-US" i="1" dirty="0"/>
              <a:t>18-21 September 2023</a:t>
            </a:r>
          </a:p>
          <a:p>
            <a:r>
              <a:rPr lang="en-US" i="1" dirty="0"/>
              <a:t>The Guildhall York, UK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54EED-4AAC-40DA-B896-EA97B0B73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84" y="-289514"/>
            <a:ext cx="2050549" cy="2050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162CE-0A97-47E7-BED9-36B380CD8D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480" y="125486"/>
            <a:ext cx="2503294" cy="12205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1708161-2C0C-461E-B78B-A69DC72ECB7B}"/>
              </a:ext>
            </a:extLst>
          </p:cNvPr>
          <p:cNvSpPr/>
          <p:nvPr/>
        </p:nvSpPr>
        <p:spPr bwMode="auto">
          <a:xfrm>
            <a:off x="1223740" y="878355"/>
            <a:ext cx="9217024" cy="51737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F94C7285-4381-BDA2-A94D-C2B32CB7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42CF8-B2D9-19FA-53C2-8BF58E4CBC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66911" y="91426"/>
            <a:ext cx="7143048" cy="670440"/>
          </a:xfrm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Book Antiqua" panose="02040602050305030304" pitchFamily="18" charset="0"/>
              </a:rPr>
              <a:t>Test statistics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CF65BE46-AC44-42A5-8A24-CE3638BF1AEC}"/>
                  </a:ext>
                </a:extLst>
              </p:cNvPr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1" y="1583903"/>
                <a:ext cx="11076868" cy="670441"/>
              </a:xfrm>
            </p:spPr>
            <p:txBody>
              <a:bodyPr>
                <a:norm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714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1714" b="1" i="1" smtClean="0">
                                  <a:solidFill>
                                    <a:srgbClr val="0404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714" b="1" i="1" smtClean="0">
                                  <a:solidFill>
                                    <a:srgbClr val="0404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𝝌</m:t>
                              </m:r>
                            </m:e>
                            <m:sub>
                              <m:r>
                                <a:rPr lang="en-US" sz="1714" b="1" i="1" smtClean="0">
                                  <a:solidFill>
                                    <a:srgbClr val="0404FF"/>
                                  </a:solidFill>
                                  <a:latin typeface="Cambria Math" panose="02040503050406030204" pitchFamily="18" charset="0"/>
                                </a:rPr>
                                <m:t>𝒓𝒆𝒍</m:t>
                              </m:r>
                            </m:sub>
                            <m:sup>
                              <m:r>
                                <a:rPr lang="en-US" sz="1714" b="1" i="1" smtClean="0">
                                  <a:solidFill>
                                    <a:srgbClr val="0404F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e>
                        <m:sup/>
                      </m:sSup>
                      <m:r>
                        <a:rPr lang="en-US" sz="1714" b="1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714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714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sz="1714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𝐦𝐢𝐧</m:t>
                              </m:r>
                            </m:e>
                            <m:lim>
                              <m:r>
                                <a:rPr lang="en-US" sz="1714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714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714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sz="1714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714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US" sz="1714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714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sz="1714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p>
                            <m:e>
                              <m:r>
                                <a:rPr lang="en-US" sz="1714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714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14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𝒁</m:t>
                                  </m:r>
                                </m:e>
                                <m:sub>
                                  <m:r>
                                    <a:rPr lang="en-US" sz="1714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714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714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14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714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𝒁</m:t>
                                  </m:r>
                                </m:e>
                                <m:sub>
                                  <m:r>
                                    <a:rPr lang="en-US" sz="1714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1714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sz="1714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US" sz="1714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1714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14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p>
                              <m:r>
                                <a:rPr lang="en-US" sz="1714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714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en-US" sz="1714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1714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US" sz="1714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714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14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𝒁</m:t>
                                      </m:r>
                                    </m:e>
                                    <m:sub>
                                      <m:r>
                                        <a:rPr lang="en-US" sz="1714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en-US" sz="1714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714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14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714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𝒁</m:t>
                                      </m:r>
                                    </m:e>
                                    <m:sub>
                                      <m:r>
                                        <a:rPr lang="en-US" sz="1714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1714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714" b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1714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14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714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714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714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  <m:e>
                          <m:f>
                            <m:fPr>
                              <m:ctrlPr>
                                <a:rPr lang="en-US" sz="1714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714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1714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14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𝒁</m:t>
                                      </m:r>
                                    </m:e>
                                    <m:sub>
                                      <m:r>
                                        <a:rPr lang="en-US" sz="1714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en-US" sz="1714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1714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1714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l-GR" sz="1714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714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714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sz="1714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  <m:r>
                        <a:rPr lang="en-US" sz="1714" b="1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714" b="1" i="1">
                              <a:solidFill>
                                <a:srgbClr val="0005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714" b="1" i="1">
                              <a:solidFill>
                                <a:srgbClr val="0005FF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  <m:r>
                            <a:rPr lang="en-US" sz="1714" b="1" i="1">
                              <a:solidFill>
                                <a:srgbClr val="0005FF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714" b="1" i="1">
                              <a:solidFill>
                                <a:srgbClr val="0005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714" b="1" i="1">
                              <a:solidFill>
                                <a:srgbClr val="0005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714" b="1" i="1">
                              <a:solidFill>
                                <a:srgbClr val="0005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1714" b="1" i="1">
                                  <a:solidFill>
                                    <a:srgbClr val="0005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714" b="1" i="1">
                                      <a:solidFill>
                                        <a:srgbClr val="0005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714" b="1" i="1">
                                      <a:solidFill>
                                        <a:srgbClr val="0005FF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1714" b="1" i="1">
                                          <a:solidFill>
                                            <a:srgbClr val="0005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14" b="1" i="1">
                                          <a:solidFill>
                                            <a:srgbClr val="0005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b>
                                      <m:r>
                                        <a:rPr lang="en-US" sz="1714" b="1" i="1">
                                          <a:solidFill>
                                            <a:srgbClr val="0005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lang="en-US" sz="1714" b="1" i="1">
                                      <a:solidFill>
                                        <a:srgbClr val="0005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1714" b="1" i="1">
                                          <a:solidFill>
                                            <a:srgbClr val="0005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714" b="1" i="1">
                                          <a:solidFill>
                                            <a:srgbClr val="0005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b>
                                      <m:r>
                                        <a:rPr lang="en-US" sz="1714" b="1" i="1">
                                          <a:solidFill>
                                            <a:srgbClr val="0005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  <m:sup>
                                      <m:r>
                                        <a:rPr lang="en-US" sz="1714" b="1" i="1">
                                          <a:solidFill>
                                            <a:srgbClr val="0005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p>
                                  </m:sSubSup>
                                  <m:r>
                                    <a:rPr lang="en-US" sz="1714" b="1" i="1">
                                      <a:solidFill>
                                        <a:srgbClr val="0005FF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714" b="1" i="1">
                                      <a:solidFill>
                                        <a:srgbClr val="0005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1714" b="1" i="1">
                                      <a:solidFill>
                                        <a:srgbClr val="0005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l-GR" sz="1714" b="1" i="1">
                                      <a:solidFill>
                                        <a:srgbClr val="0005FF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714" b="1" i="1">
                                      <a:solidFill>
                                        <a:srgbClr val="0005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𝒌𝒋</m:t>
                                  </m:r>
                                </m:sub>
                                <m:sup>
                                  <m:r>
                                    <a:rPr lang="en-US" sz="1714" b="1" i="1">
                                      <a:solidFill>
                                        <a:srgbClr val="0005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  <m:r>
                        <a:rPr lang="en-US" sz="1714" b="1">
                          <a:solidFill>
                            <a:srgbClr val="0005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714" b="1" i="1">
                              <a:solidFill>
                                <a:srgbClr val="0005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714" b="1" i="1">
                              <a:solidFill>
                                <a:srgbClr val="0005FF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1714" b="1" i="1">
                                  <a:solidFill>
                                    <a:srgbClr val="0005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714" b="1" i="1">
                                      <a:solidFill>
                                        <a:srgbClr val="0005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714" b="1" i="1">
                                      <a:solidFill>
                                        <a:srgbClr val="0005FF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1714" b="1" i="1">
                                          <a:solidFill>
                                            <a:srgbClr val="0005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1714" b="1" i="1">
                                          <a:solidFill>
                                            <a:srgbClr val="0005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𝜼</m:t>
                                      </m:r>
                                    </m:e>
                                    <m:sub>
                                      <m:r>
                                        <a:rPr lang="en-US" sz="1714" b="1" i="1">
                                          <a:solidFill>
                                            <a:srgbClr val="0005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𝒍</m:t>
                                      </m:r>
                                    </m:sub>
                                  </m:sSub>
                                  <m:r>
                                    <a:rPr lang="en-US" sz="1714" b="1" i="1">
                                      <a:solidFill>
                                        <a:srgbClr val="0005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1714" b="1" i="1">
                                          <a:solidFill>
                                            <a:srgbClr val="0005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l-GR" sz="1714" b="1" i="1">
                                          <a:solidFill>
                                            <a:srgbClr val="0005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𝜼</m:t>
                                      </m:r>
                                    </m:e>
                                    <m:sub>
                                      <m:r>
                                        <a:rPr lang="en-US" sz="1714" b="1" i="1">
                                          <a:solidFill>
                                            <a:srgbClr val="0005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𝒍</m:t>
                                      </m:r>
                                    </m:sub>
                                    <m:sup>
                                      <m:r>
                                        <a:rPr lang="en-US" sz="1714" b="1" i="1">
                                          <a:solidFill>
                                            <a:srgbClr val="0005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p>
                                  </m:sSubSup>
                                  <m:r>
                                    <a:rPr lang="en-US" sz="1714" b="1" i="1">
                                      <a:solidFill>
                                        <a:srgbClr val="0005FF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714" b="1" i="1">
                                      <a:solidFill>
                                        <a:srgbClr val="0005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1714" b="1" i="1">
                                      <a:solidFill>
                                        <a:srgbClr val="0005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l-GR" sz="1714" b="1" i="1">
                                      <a:solidFill>
                                        <a:srgbClr val="0005FF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714" b="1" i="1">
                                      <a:solidFill>
                                        <a:srgbClr val="0005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𝒏𝒍</m:t>
                                  </m:r>
                                </m:sub>
                                <m:sup>
                                  <m:r>
                                    <a:rPr lang="en-US" sz="1714" b="1" i="1">
                                      <a:solidFill>
                                        <a:srgbClr val="0005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en-US" sz="1714" b="1" dirty="0"/>
              </a:p>
            </p:txBody>
          </p:sp>
        </mc:Choice>
        <mc:Fallback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CF65BE46-AC44-42A5-8A24-CE3638BF1AE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1" y="1583903"/>
                <a:ext cx="11076868" cy="670441"/>
              </a:xfrm>
              <a:blipFill>
                <a:blip r:embed="rId3"/>
                <a:stretch>
                  <a:fillRect t="-158182" b="-1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83A51F4-92C1-C0F0-675A-DC4215D5FF2C}"/>
              </a:ext>
            </a:extLst>
          </p:cNvPr>
          <p:cNvSpPr txBox="1"/>
          <p:nvPr/>
        </p:nvSpPr>
        <p:spPr>
          <a:xfrm>
            <a:off x="2066135" y="2168217"/>
            <a:ext cx="2037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3-position movement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Oct.2016-Dec.2018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60286-7E3C-C31C-45D3-CD6A69B83762}"/>
              </a:ext>
            </a:extLst>
          </p:cNvPr>
          <p:cNvSpPr txBox="1"/>
          <p:nvPr/>
        </p:nvSpPr>
        <p:spPr>
          <a:xfrm>
            <a:off x="4896148" y="2175705"/>
            <a:ext cx="1547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2-position movement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Mar.2019-Mar.2023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880E7-63EC-DA3C-8C04-8E62FA32F8C9}"/>
              </a:ext>
            </a:extLst>
          </p:cNvPr>
          <p:cNvSpPr txBox="1"/>
          <p:nvPr/>
        </p:nvSpPr>
        <p:spPr>
          <a:xfrm>
            <a:off x="6427325" y="2159967"/>
            <a:ext cx="3309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5FF"/>
                </a:solidFill>
              </a:rPr>
              <a:t>Penalty terms for nuisance</a:t>
            </a:r>
          </a:p>
          <a:p>
            <a:pPr algn="ctr"/>
            <a:r>
              <a:rPr lang="en-US" sz="1200" dirty="0">
                <a:solidFill>
                  <a:srgbClr val="0005FF"/>
                </a:solidFill>
              </a:rPr>
              <a:t>parameters: relative efficiencies and systematics</a:t>
            </a:r>
            <a:endParaRPr lang="ru-RU" sz="1200" dirty="0">
              <a:solidFill>
                <a:srgbClr val="0005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19A30B-76B8-13E9-2163-184BED5412CB}"/>
                  </a:ext>
                </a:extLst>
              </p:cNvPr>
              <p:cNvSpPr txBox="1"/>
              <p:nvPr/>
            </p:nvSpPr>
            <p:spPr>
              <a:xfrm>
                <a:off x="2735908" y="2572055"/>
                <a:ext cx="3502136" cy="1930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 dirty="0">
                    <a:solidFill>
                      <a:schemeClr val="tx1"/>
                    </a:solidFill>
                  </a:rPr>
                  <a:t>i</a:t>
                </a:r>
                <a:r>
                  <a:rPr lang="en-US" sz="1200" dirty="0">
                    <a:solidFill>
                      <a:schemeClr val="tx1"/>
                    </a:solidFill>
                  </a:rPr>
                  <a:t> – energy bin (36 total) in range 1.5-6 MeV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𝒐𝒃𝒔</m:t>
                        </m:r>
                      </m:sup>
                    </m:sSubSup>
                    <m:r>
                      <a:rPr lang="en-US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Sup>
                      <m:sSubSupPr>
                        <m:ctrlP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𝒑𝒓𝒆</m:t>
                        </m:r>
                      </m:sup>
                    </m:sSubSup>
                    <m:r>
                      <a:rPr lang="en-US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(∆</m:t>
                    </m:r>
                    <m:sSup>
                      <m:sSupPr>
                        <m:ctrlP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𝒔𝒊𝒏</m:t>
                        </m:r>
                      </m:e>
                      <m:sup>
                        <m:r>
                          <a:rPr lang="en-US" sz="1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l-GR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  <m:r>
                      <a:rPr lang="en-US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1200" dirty="0">
                    <a:solidFill>
                      <a:schemeClr val="tx1"/>
                    </a:solidFill>
                  </a:rPr>
                  <a:t>for each </a:t>
                </a:r>
              </a:p>
              <a:p>
                <a:r>
                  <a:rPr lang="en-US" sz="1200" dirty="0">
                    <a:solidFill>
                      <a:schemeClr val="tx1"/>
                    </a:solidFill>
                  </a:rPr>
                  <a:t>		                 energy bin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𝑩𝒐𝒕𝒕𝒐𝒎</m:t>
                        </m:r>
                      </m:num>
                      <m:den>
                        <m:r>
                          <a:rPr lang="en-US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𝑻𝒐𝒑</m:t>
                        </m:r>
                      </m:den>
                    </m:f>
                    <m:r>
                      <a:rPr lang="en-US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𝑴𝒊𝒅𝒅𝒍𝒆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𝑩𝒐𝒕𝒕𝒐𝒎</m:t>
                            </m:r>
                            <m:r>
                              <a:rPr lang="en-US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𝑻𝒐𝒑</m:t>
                            </m:r>
                          </m:e>
                        </m:rad>
                      </m:den>
                    </m:f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where</a:t>
                </a:r>
              </a:p>
              <a:p>
                <a:r>
                  <a:rPr lang="en-US" sz="1200" i="1" dirty="0">
                    <a:solidFill>
                      <a:schemeClr val="tx1"/>
                    </a:solidFill>
                  </a:rPr>
                  <a:t>Top, Middle, Bottom </a:t>
                </a:r>
                <a:r>
                  <a:rPr lang="en-US" sz="1200" dirty="0">
                    <a:solidFill>
                      <a:schemeClr val="tx1"/>
                    </a:solidFill>
                  </a:rPr>
                  <a:t>– absolute count rates per day</a:t>
                </a:r>
              </a:p>
              <a:p>
                <a:r>
                  <a:rPr lang="en-US" sz="1200" dirty="0">
                    <a:solidFill>
                      <a:schemeClr val="tx1"/>
                    </a:solidFill>
                  </a:rPr>
                  <a:t>	                for each detector position</a:t>
                </a:r>
              </a:p>
              <a:p>
                <a:r>
                  <a:rPr lang="en-US" sz="1200" b="1" i="1" dirty="0">
                    <a:solidFill>
                      <a:schemeClr val="tx1"/>
                    </a:solidFill>
                  </a:rPr>
                  <a:t>k</a:t>
                </a:r>
                <a:r>
                  <a:rPr lang="en-US" sz="1200" dirty="0">
                    <a:solidFill>
                      <a:schemeClr val="tx1"/>
                    </a:solidFill>
                  </a:rPr>
                  <a:t> – relative efficiency,</a:t>
                </a:r>
              </a:p>
              <a:p>
                <a:r>
                  <a:rPr lang="el-GR" sz="1200" b="1" i="1" dirty="0">
                    <a:solidFill>
                      <a:schemeClr val="tx1"/>
                    </a:solidFill>
                  </a:rPr>
                  <a:t>η</a:t>
                </a:r>
                <a:r>
                  <a:rPr lang="en-US" sz="1200" dirty="0">
                    <a:solidFill>
                      <a:schemeClr val="tx1"/>
                    </a:solidFill>
                  </a:rPr>
                  <a:t> – nuisance parameters,</a:t>
                </a:r>
              </a:p>
              <a:p>
                <a:r>
                  <a:rPr lang="en-US" sz="1200" b="1" i="1" dirty="0">
                    <a:solidFill>
                      <a:schemeClr val="tx1"/>
                    </a:solidFill>
                  </a:rPr>
                  <a:t>W</a:t>
                </a:r>
                <a:r>
                  <a:rPr lang="en-US" sz="1200" dirty="0">
                    <a:solidFill>
                      <a:schemeClr val="tx1"/>
                    </a:solidFill>
                  </a:rPr>
                  <a:t> – covariance matrix</a:t>
                </a:r>
                <a:endParaRPr lang="ru-RU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19A30B-76B8-13E9-2163-184BED541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908" y="2572055"/>
                <a:ext cx="3502136" cy="1930785"/>
              </a:xfrm>
              <a:prstGeom prst="rect">
                <a:avLst/>
              </a:prstGeom>
              <a:blipFill>
                <a:blip r:embed="rId4"/>
                <a:stretch>
                  <a:fillRect l="-174" t="-315" b="-1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0B0019-E301-5499-1006-22F5C8622837}"/>
                  </a:ext>
                </a:extLst>
              </p:cNvPr>
              <p:cNvSpPr txBox="1"/>
              <p:nvPr/>
            </p:nvSpPr>
            <p:spPr>
              <a:xfrm>
                <a:off x="6336308" y="2664023"/>
                <a:ext cx="3309911" cy="1788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5FF"/>
                    </a:solidFill>
                  </a:rPr>
                  <a:t>Nuisance parameters and their errors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005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005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i="1">
                            <a:solidFill>
                              <a:srgbClr val="0005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200" i="1">
                            <a:solidFill>
                              <a:srgbClr val="0005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sz="1200" i="1">
                            <a:solidFill>
                              <a:srgbClr val="0005FF"/>
                            </a:solidFill>
                            <a:latin typeface="Cambria Math" panose="02040503050406030204" pitchFamily="18" charset="0"/>
                          </a:rPr>
                          <m:t>η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rgbClr val="0005FF"/>
                    </a:solidFill>
                  </a:rPr>
                  <a:t>):</a:t>
                </a:r>
              </a:p>
              <a:p>
                <a:pPr marL="244953" indent="-244953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5FF"/>
                    </a:solidFill>
                  </a:rPr>
                  <a:t>Relative detector efficiencies – </a:t>
                </a:r>
                <a:r>
                  <a:rPr lang="en-US" sz="1200" b="1" dirty="0">
                    <a:solidFill>
                      <a:srgbClr val="0005FF"/>
                    </a:solidFill>
                  </a:rPr>
                  <a:t>0.2%</a:t>
                </a:r>
              </a:p>
              <a:p>
                <a:pPr marL="244953" indent="-244953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5FF"/>
                    </a:solidFill>
                  </a:rPr>
                  <a:t>Energy scale – </a:t>
                </a:r>
                <a:r>
                  <a:rPr lang="en-US" sz="1200" b="1" dirty="0">
                    <a:solidFill>
                      <a:srgbClr val="0005FF"/>
                    </a:solidFill>
                  </a:rPr>
                  <a:t>2%</a:t>
                </a:r>
              </a:p>
              <a:p>
                <a:pPr marL="244953" indent="-244953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5FF"/>
                    </a:solidFill>
                  </a:rPr>
                  <a:t>Energy shift </a:t>
                </a:r>
                <a:r>
                  <a:rPr lang="en-US" sz="1200" b="1" dirty="0">
                    <a:solidFill>
                      <a:srgbClr val="0005FF"/>
                    </a:solidFill>
                  </a:rPr>
                  <a:t>50 keV</a:t>
                </a:r>
              </a:p>
              <a:p>
                <a:pPr marL="244953" indent="-244953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5FF"/>
                    </a:solidFill>
                  </a:rPr>
                  <a:t>Distance to fuel burning profile center – </a:t>
                </a:r>
                <a:r>
                  <a:rPr lang="en-US" sz="1200" b="1" dirty="0">
                    <a:solidFill>
                      <a:srgbClr val="0005FF"/>
                    </a:solidFill>
                  </a:rPr>
                  <a:t>5 cm</a:t>
                </a:r>
              </a:p>
              <a:p>
                <a:pPr marL="244953" indent="-244953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5FF"/>
                    </a:solidFill>
                  </a:rPr>
                  <a:t>Cosmic background – </a:t>
                </a:r>
                <a:r>
                  <a:rPr lang="en-US" sz="1200" b="1" dirty="0">
                    <a:solidFill>
                      <a:srgbClr val="0005FF"/>
                    </a:solidFill>
                  </a:rPr>
                  <a:t>25%</a:t>
                </a:r>
              </a:p>
              <a:p>
                <a:pPr marL="244953" indent="-244953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5FF"/>
                    </a:solidFill>
                  </a:rPr>
                  <a:t>Fast neutron background – </a:t>
                </a:r>
                <a:r>
                  <a:rPr lang="en-US" sz="1200" b="1" dirty="0">
                    <a:solidFill>
                      <a:srgbClr val="0005FF"/>
                    </a:solidFill>
                  </a:rPr>
                  <a:t>30%</a:t>
                </a:r>
              </a:p>
              <a:p>
                <a:pPr marL="244953" indent="-244953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5FF"/>
                    </a:solidFill>
                  </a:rPr>
                  <a:t>Additional smearing energy resolution:</a:t>
                </a:r>
                <a:br>
                  <a:rPr lang="en-US" sz="1200" dirty="0">
                    <a:solidFill>
                      <a:srgbClr val="0005FF"/>
                    </a:solidFill>
                  </a:rPr>
                </a:br>
                <a:r>
                  <a:rPr lang="en-US" sz="1200" b="1" dirty="0">
                    <a:solidFill>
                      <a:srgbClr val="0005FF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1200" b="1" i="1">
                        <a:solidFill>
                          <a:srgbClr val="0005FF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1200" b="1" i="1">
                        <a:solidFill>
                          <a:srgbClr val="0005FF"/>
                        </a:solidFill>
                        <a:latin typeface="Cambria Math" panose="02040503050406030204" pitchFamily="18" charset="0"/>
                      </a:rPr>
                      <m:t>%/</m:t>
                    </m:r>
                    <m:rad>
                      <m:radPr>
                        <m:degHide m:val="on"/>
                        <m:ctrlPr>
                          <a:rPr lang="en-US" sz="1200" b="1" i="1">
                            <a:solidFill>
                              <a:srgbClr val="0005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200" b="1" i="1">
                            <a:solidFill>
                              <a:srgbClr val="0005FF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rad>
                  </m:oMath>
                </a14:m>
                <a:r>
                  <a:rPr lang="en-US" sz="1200" b="1" dirty="0">
                    <a:solidFill>
                      <a:srgbClr val="0005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1" i="1">
                        <a:solidFill>
                          <a:srgbClr val="0005FF"/>
                        </a:solidFill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sz="1200" b="1" dirty="0">
                    <a:solidFill>
                      <a:srgbClr val="0005FF"/>
                    </a:solidFill>
                  </a:rPr>
                  <a:t> 2%)</a:t>
                </a:r>
                <a:endParaRPr lang="ru-RU" sz="1200" b="1" dirty="0">
                  <a:solidFill>
                    <a:srgbClr val="0005FF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0B0019-E301-5499-1006-22F5C8622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308" y="2664023"/>
                <a:ext cx="3309911" cy="1788310"/>
              </a:xfrm>
              <a:prstGeom prst="rect">
                <a:avLst/>
              </a:prstGeom>
              <a:blipFill>
                <a:blip r:embed="rId5"/>
                <a:stretch>
                  <a:fillRect b="-2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CBF5A27B-DC56-4C63-B49C-56235DB7A9BD}"/>
              </a:ext>
            </a:extLst>
          </p:cNvPr>
          <p:cNvSpPr/>
          <p:nvPr/>
        </p:nvSpPr>
        <p:spPr>
          <a:xfrm>
            <a:off x="1447718" y="935831"/>
            <a:ext cx="5004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1. Relative method (w/o theory info):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B6B041-8A35-4108-A49E-BE12C303C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747" y="5112295"/>
            <a:ext cx="8220993" cy="76921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AF96E0-C156-46AC-9914-A247567B5254}"/>
              </a:ext>
            </a:extLst>
          </p:cNvPr>
          <p:cNvSpPr/>
          <p:nvPr/>
        </p:nvSpPr>
        <p:spPr>
          <a:xfrm>
            <a:off x="1447718" y="4514174"/>
            <a:ext cx="722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2. Absolute method (with theory info – absolute CRs):</a:t>
            </a:r>
          </a:p>
        </p:txBody>
      </p:sp>
    </p:spTree>
    <p:extLst>
      <p:ext uri="{BB962C8B-B14F-4D97-AF65-F5344CB8AC3E}">
        <p14:creationId xmlns:p14="http://schemas.microsoft.com/office/powerpoint/2010/main" val="2975479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3A7559-AA88-4812-8EF5-A58141DD29B0}"/>
              </a:ext>
            </a:extLst>
          </p:cNvPr>
          <p:cNvSpPr txBox="1"/>
          <p:nvPr/>
        </p:nvSpPr>
        <p:spPr>
          <a:xfrm>
            <a:off x="575668" y="791815"/>
            <a:ext cx="4104456" cy="5413822"/>
          </a:xfrm>
          <a:prstGeom prst="rect">
            <a:avLst/>
          </a:prstGeom>
          <a:solidFill>
            <a:schemeClr val="bg1"/>
          </a:solidFill>
        </p:spPr>
        <p:txBody>
          <a:bodyPr wrap="square" lIns="103664" tIns="51832" rIns="103664" bIns="51832" rtlCol="0">
            <a:spAutoFit/>
          </a:bodyPr>
          <a:lstStyle/>
          <a:p>
            <a:pPr marL="342884" indent="-342884" defTabSz="1036593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prstClr val="black"/>
                </a:solidFill>
                <a:latin typeface="+mj-lt"/>
                <a:cs typeface="+mn-cs"/>
              </a:rPr>
              <a:t>This is the model independent result (relative method) obtained w/o information about the reactor antineutrino spectrum</a:t>
            </a:r>
          </a:p>
          <a:p>
            <a:pPr marL="342884" indent="-342884" defTabSz="1036593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prstClr val="black"/>
                </a:solidFill>
                <a:latin typeface="+mj-lt"/>
                <a:cs typeface="+mn-cs"/>
              </a:rPr>
              <a:t>5.5M IBD events with positrons in energy range E=[1.5-6] MeV were used in the χ2 fit (very conservative).</a:t>
            </a:r>
          </a:p>
          <a:p>
            <a:pPr marL="342884" indent="-342884" defTabSz="1036593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prstClr val="black"/>
                </a:solidFill>
                <a:latin typeface="+mj-lt"/>
                <a:cs typeface="+mn-cs"/>
              </a:rPr>
              <a:t>Gaussian CLs method – the most stringent limit reaches sin</a:t>
            </a:r>
            <a:r>
              <a:rPr lang="en-US" sz="1600" b="1" baseline="30000" dirty="0">
                <a:solidFill>
                  <a:prstClr val="black"/>
                </a:solidFill>
                <a:latin typeface="+mj-lt"/>
                <a:cs typeface="+mn-cs"/>
              </a:rPr>
              <a:t>2</a:t>
            </a:r>
            <a:r>
              <a:rPr lang="en-US" sz="1600" b="1" dirty="0">
                <a:solidFill>
                  <a:prstClr val="black"/>
                </a:solidFill>
                <a:latin typeface="+mj-lt"/>
                <a:cs typeface="+mn-cs"/>
              </a:rPr>
              <a:t>(2ϴ) &lt; 5·10</a:t>
            </a:r>
            <a:r>
              <a:rPr lang="en-US" sz="1600" b="1" baseline="30000" dirty="0">
                <a:solidFill>
                  <a:prstClr val="black"/>
                </a:solidFill>
                <a:latin typeface="+mj-lt"/>
                <a:cs typeface="+mn-cs"/>
              </a:rPr>
              <a:t>-3</a:t>
            </a:r>
            <a:r>
              <a:rPr lang="en-US" sz="1600" b="1" dirty="0">
                <a:solidFill>
                  <a:prstClr val="black"/>
                </a:solidFill>
                <a:latin typeface="+mj-lt"/>
                <a:cs typeface="+mn-cs"/>
              </a:rPr>
              <a:t> level</a:t>
            </a:r>
          </a:p>
          <a:p>
            <a:pPr marL="342884" indent="-342884" defTabSz="1036593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prstClr val="black"/>
                </a:solidFill>
                <a:latin typeface="+mj-lt"/>
                <a:cs typeface="+mn-cs"/>
              </a:rPr>
              <a:t>The most interesting region of 4ν parameters space has been excluded</a:t>
            </a:r>
          </a:p>
          <a:p>
            <a:pPr marL="342884" indent="-342884" defTabSz="1036593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prstClr val="black"/>
                </a:solidFill>
                <a:latin typeface="+mj-lt"/>
                <a:cs typeface="+mn-cs"/>
              </a:rPr>
              <a:t>The best point (2.1σ) is not significant enough to claim the signal</a:t>
            </a:r>
          </a:p>
          <a:p>
            <a:pPr marL="342884" indent="-342884" defTabSz="1036593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prstClr val="black"/>
                </a:solidFill>
                <a:latin typeface="+mj-lt"/>
                <a:cs typeface="+mn-cs"/>
              </a:rPr>
              <a:t>RAA+GA best point is deep in the exclusion region. 5σ exclusion already in 2018 [ PLB 787 (2018) 56]</a:t>
            </a:r>
            <a:endParaRPr lang="en-US" sz="1700" b="1" dirty="0">
              <a:solidFill>
                <a:prstClr val="black"/>
              </a:solidFill>
              <a:latin typeface="+mj-lt"/>
              <a:cs typeface="+mn-cs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51732" y="71735"/>
            <a:ext cx="9001000" cy="62446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kern="1200" dirty="0">
                <a:solidFill>
                  <a:srgbClr val="000000"/>
                </a:solidFill>
              </a:rPr>
              <a:t>The DANSS limits: related method </a:t>
            </a:r>
            <a:endParaRPr lang="ru-RU" sz="3600" kern="12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FC72BC-F3F3-4CB0-9CC9-063D269FF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148" y="835613"/>
            <a:ext cx="6336704" cy="535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206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3A7559-AA88-4812-8EF5-A58141DD29B0}"/>
              </a:ext>
            </a:extLst>
          </p:cNvPr>
          <p:cNvSpPr txBox="1"/>
          <p:nvPr/>
        </p:nvSpPr>
        <p:spPr>
          <a:xfrm>
            <a:off x="575668" y="1511895"/>
            <a:ext cx="4896544" cy="3736440"/>
          </a:xfrm>
          <a:prstGeom prst="rect">
            <a:avLst/>
          </a:prstGeom>
          <a:solidFill>
            <a:schemeClr val="bg1"/>
          </a:solidFill>
        </p:spPr>
        <p:txBody>
          <a:bodyPr wrap="square" lIns="103664" tIns="51832" rIns="103664" bIns="51832" rtlCol="0">
            <a:spAutoFit/>
          </a:bodyPr>
          <a:lstStyle/>
          <a:p>
            <a:pPr marL="342884" indent="-342884" defTabSz="1036593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prstClr val="black"/>
                </a:solidFill>
                <a:latin typeface="+mj-lt"/>
                <a:cs typeface="+mn-cs"/>
              </a:rPr>
              <a:t>Model dependent result (absolute method) use HM model and Gaussian CL</a:t>
            </a:r>
            <a:r>
              <a:rPr lang="en-US" sz="1800" b="1" baseline="-25000" dirty="0">
                <a:solidFill>
                  <a:prstClr val="black"/>
                </a:solidFill>
                <a:latin typeface="+mj-lt"/>
                <a:cs typeface="+mn-cs"/>
              </a:rPr>
              <a:t>S</a:t>
            </a:r>
          </a:p>
          <a:p>
            <a:pPr marL="342884" indent="-342884" defTabSz="1036593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prstClr val="black"/>
                </a:solidFill>
                <a:latin typeface="+mj-lt"/>
                <a:cs typeface="+mn-cs"/>
              </a:rPr>
              <a:t>All known systematics is here including dominant flux uncertainty 5% (total err.sys. – 7%).</a:t>
            </a:r>
          </a:p>
          <a:p>
            <a:pPr marL="342884" indent="-342884" defTabSz="1036593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prstClr val="black"/>
                </a:solidFill>
                <a:latin typeface="+mj-lt"/>
                <a:cs typeface="+mn-cs"/>
              </a:rPr>
              <a:t>Almost the entire interesting region of phase space is excluded</a:t>
            </a:r>
          </a:p>
          <a:p>
            <a:pPr marL="342884" indent="-342884" defTabSz="1036593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prstClr val="black"/>
                </a:solidFill>
                <a:latin typeface="+mj-lt"/>
                <a:cs typeface="+mn-cs"/>
              </a:rPr>
              <a:t>The most interesting region of 4ν parameters space has been excluded</a:t>
            </a:r>
          </a:p>
          <a:p>
            <a:pPr marL="342884" indent="-342884" defTabSz="1036593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prstClr val="black"/>
                </a:solidFill>
                <a:latin typeface="+mj-lt"/>
                <a:cs typeface="+mn-cs"/>
              </a:rPr>
              <a:t>Most of the BEST and the best NEUTRINO-4 fit are also excluded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51732" y="71735"/>
            <a:ext cx="9001000" cy="62446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kern="1200" dirty="0">
                <a:solidFill>
                  <a:srgbClr val="000000"/>
                </a:solidFill>
              </a:rPr>
              <a:t>The DANSS limits: absolute method </a:t>
            </a:r>
            <a:endParaRPr lang="ru-RU" sz="3600" kern="12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259E2A-4E5D-4223-BA88-750A3290E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244" y="719807"/>
            <a:ext cx="5522590" cy="5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37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0CA373-0D08-478B-983D-B842137A6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849" y="3114867"/>
            <a:ext cx="3200398" cy="31812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774963-74A0-44F5-9917-48559CEA1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276" y="2520007"/>
            <a:ext cx="1906255" cy="257164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35708" y="142095"/>
            <a:ext cx="4843869" cy="69249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kern="1200" dirty="0">
                <a:solidFill>
                  <a:srgbClr val="000000"/>
                </a:solidFill>
              </a:rPr>
              <a:t>The DANSS upgrade</a:t>
            </a:r>
            <a:endParaRPr lang="ru-RU" sz="3600" kern="1200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370" y="1079847"/>
            <a:ext cx="6156543" cy="34151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399" b="1" dirty="0">
                <a:solidFill>
                  <a:schemeClr val="tx1"/>
                </a:solidFill>
              </a:rPr>
              <a:t>Main goal</a:t>
            </a:r>
            <a:r>
              <a:rPr lang="ru-RU" sz="2399" b="1" dirty="0">
                <a:solidFill>
                  <a:schemeClr val="tx1"/>
                </a:solidFill>
              </a:rPr>
              <a:t>: </a:t>
            </a:r>
            <a:r>
              <a:rPr lang="en-US" sz="2399" dirty="0">
                <a:solidFill>
                  <a:schemeClr val="tx1"/>
                </a:solidFill>
              </a:rPr>
              <a:t>to reach resolution </a:t>
            </a:r>
            <a:r>
              <a:rPr lang="en-US" sz="2399" b="1" dirty="0">
                <a:solidFill>
                  <a:srgbClr val="FF0000"/>
                </a:solidFill>
              </a:rPr>
              <a:t>12%/√E </a:t>
            </a:r>
            <a:r>
              <a:rPr lang="en-US" sz="2399" dirty="0">
                <a:solidFill>
                  <a:schemeClr val="tx1"/>
                </a:solidFill>
              </a:rPr>
              <a:t>w.r.t. current 33%/√E.</a:t>
            </a:r>
            <a:endParaRPr lang="en-US" sz="2399" b="1" dirty="0">
              <a:solidFill>
                <a:schemeClr val="tx1"/>
              </a:solidFill>
            </a:endParaRPr>
          </a:p>
          <a:p>
            <a:pPr algn="ctr"/>
            <a:r>
              <a:rPr lang="en-US" sz="2399" b="1" dirty="0">
                <a:solidFill>
                  <a:srgbClr val="EF11BF"/>
                </a:solidFill>
              </a:rPr>
              <a:t>New geometry:</a:t>
            </a:r>
          </a:p>
          <a:p>
            <a:r>
              <a:rPr lang="en-US" sz="2399" b="1" dirty="0">
                <a:solidFill>
                  <a:schemeClr val="tx1"/>
                </a:solidFill>
              </a:rPr>
              <a:t>Strips:</a:t>
            </a:r>
            <a:r>
              <a:rPr lang="en-US" sz="2399" dirty="0">
                <a:solidFill>
                  <a:schemeClr val="tx1"/>
                </a:solidFill>
              </a:rPr>
              <a:t> </a:t>
            </a:r>
            <a:r>
              <a:rPr lang="ru-RU" sz="2399" b="1" dirty="0">
                <a:solidFill>
                  <a:srgbClr val="FF0000"/>
                </a:solidFill>
              </a:rPr>
              <a:t>2x5x120 </a:t>
            </a:r>
            <a:r>
              <a:rPr lang="en-US" sz="2399" b="1" dirty="0">
                <a:solidFill>
                  <a:srgbClr val="FF0000"/>
                </a:solidFill>
              </a:rPr>
              <a:t>cm</a:t>
            </a:r>
            <a:r>
              <a:rPr lang="en-US" sz="2399" dirty="0">
                <a:solidFill>
                  <a:schemeClr val="tx1"/>
                </a:solidFill>
              </a:rPr>
              <a:t> with </a:t>
            </a:r>
            <a:r>
              <a:rPr lang="en-US" sz="2399" b="1" dirty="0">
                <a:solidFill>
                  <a:schemeClr val="tx1"/>
                </a:solidFill>
              </a:rPr>
              <a:t>2-side </a:t>
            </a:r>
            <a:r>
              <a:rPr lang="en-US" sz="2399" dirty="0" err="1">
                <a:solidFill>
                  <a:schemeClr val="tx1"/>
                </a:solidFill>
              </a:rPr>
              <a:t>SiPM</a:t>
            </a:r>
            <a:r>
              <a:rPr lang="en-US" sz="2399" dirty="0">
                <a:solidFill>
                  <a:schemeClr val="tx1"/>
                </a:solidFill>
              </a:rPr>
              <a:t> readout </a:t>
            </a:r>
            <a:r>
              <a:rPr lang="en-US" sz="2399" b="1" dirty="0">
                <a:solidFill>
                  <a:schemeClr val="tx1"/>
                </a:solidFill>
              </a:rPr>
              <a:t>Structure:</a:t>
            </a:r>
            <a:r>
              <a:rPr lang="en-US" sz="2399" dirty="0">
                <a:solidFill>
                  <a:schemeClr val="tx1"/>
                </a:solidFill>
              </a:rPr>
              <a:t> </a:t>
            </a:r>
            <a:r>
              <a:rPr lang="ru-RU" sz="2399" b="1" dirty="0">
                <a:solidFill>
                  <a:srgbClr val="FF0000"/>
                </a:solidFill>
              </a:rPr>
              <a:t>60 </a:t>
            </a:r>
            <a:r>
              <a:rPr lang="en-US" sz="2399" b="1" dirty="0">
                <a:solidFill>
                  <a:srgbClr val="FF0000"/>
                </a:solidFill>
              </a:rPr>
              <a:t>layers x</a:t>
            </a:r>
            <a:r>
              <a:rPr lang="ru-RU" sz="2399" b="1" dirty="0">
                <a:solidFill>
                  <a:srgbClr val="FF0000"/>
                </a:solidFill>
              </a:rPr>
              <a:t> 24 </a:t>
            </a:r>
            <a:r>
              <a:rPr lang="ru-RU" sz="2399" b="1" dirty="0" err="1">
                <a:solidFill>
                  <a:srgbClr val="FF0000"/>
                </a:solidFill>
              </a:rPr>
              <a:t>strips</a:t>
            </a:r>
            <a:r>
              <a:rPr lang="ru-RU" sz="2399" dirty="0">
                <a:solidFill>
                  <a:schemeClr val="tx1"/>
                </a:solidFill>
              </a:rPr>
              <a:t>: </a:t>
            </a:r>
            <a:r>
              <a:rPr lang="ru-RU" sz="2399" b="1" dirty="0">
                <a:solidFill>
                  <a:srgbClr val="FF0000"/>
                </a:solidFill>
              </a:rPr>
              <a:t>1.7 </a:t>
            </a:r>
            <a:r>
              <a:rPr lang="en-US" sz="2399" b="1" dirty="0">
                <a:solidFill>
                  <a:srgbClr val="FF0000"/>
                </a:solidFill>
              </a:rPr>
              <a:t>m</a:t>
            </a:r>
            <a:r>
              <a:rPr lang="en-US" sz="2399" b="1" baseline="30000" dirty="0">
                <a:solidFill>
                  <a:srgbClr val="FF0000"/>
                </a:solidFill>
              </a:rPr>
              <a:t>3</a:t>
            </a:r>
            <a:r>
              <a:rPr lang="en-US" sz="2399" dirty="0">
                <a:solidFill>
                  <a:schemeClr val="tx1"/>
                </a:solidFill>
              </a:rPr>
              <a:t> setup used </a:t>
            </a:r>
            <a:r>
              <a:rPr lang="en-US" sz="2399" b="1" dirty="0">
                <a:solidFill>
                  <a:schemeClr val="tx1"/>
                </a:solidFill>
              </a:rPr>
              <a:t>the same shield and moving platform</a:t>
            </a:r>
            <a:r>
              <a:rPr lang="en-US" sz="2399" dirty="0">
                <a:solidFill>
                  <a:schemeClr val="tx1"/>
                </a:solidFill>
              </a:rPr>
              <a:t>.</a:t>
            </a:r>
          </a:p>
          <a:p>
            <a:r>
              <a:rPr lang="en-US" sz="2399" dirty="0" err="1">
                <a:solidFill>
                  <a:schemeClr val="tx1"/>
                </a:solidFill>
              </a:rPr>
              <a:t>Gd</a:t>
            </a:r>
            <a:r>
              <a:rPr lang="en-US" sz="2399" dirty="0">
                <a:solidFill>
                  <a:schemeClr val="tx1"/>
                </a:solidFill>
              </a:rPr>
              <a:t> is in foils between layers.</a:t>
            </a:r>
          </a:p>
          <a:p>
            <a:r>
              <a:rPr lang="en-US" sz="2399" dirty="0">
                <a:solidFill>
                  <a:schemeClr val="tx1"/>
                </a:solidFill>
              </a:rPr>
              <a:t>New faster YS-2 fibers.</a:t>
            </a:r>
          </a:p>
          <a:p>
            <a:r>
              <a:rPr lang="en-US" sz="2399" dirty="0">
                <a:solidFill>
                  <a:schemeClr val="tx1"/>
                </a:solidFill>
              </a:rPr>
              <a:t>Upgraded strip:</a:t>
            </a:r>
            <a:endParaRPr lang="ru-RU" sz="2399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EFEF59-165A-4723-B346-C7A9EDA91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316" y="71735"/>
            <a:ext cx="5074920" cy="2400476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id="{ABF61E97-A6B4-4DC2-86EC-71221ECA0666}"/>
              </a:ext>
            </a:extLst>
          </p:cNvPr>
          <p:cNvSpPr/>
          <p:nvPr/>
        </p:nvSpPr>
        <p:spPr>
          <a:xfrm>
            <a:off x="6408316" y="2429156"/>
            <a:ext cx="507492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sz="2000" b="1" dirty="0">
                <a:solidFill>
                  <a:schemeClr val="tx1"/>
                </a:solidFill>
              </a:rPr>
              <a:t>-beam tests of new strips</a:t>
            </a:r>
            <a:r>
              <a:rPr lang="ru-RU" sz="2000" b="1" dirty="0">
                <a:solidFill>
                  <a:schemeClr val="tx1"/>
                </a:solidFill>
              </a:rPr>
              <a:t>: </a:t>
            </a:r>
            <a:r>
              <a:rPr lang="en-US" sz="2000" dirty="0">
                <a:solidFill>
                  <a:schemeClr val="tx1"/>
                </a:solidFill>
              </a:rPr>
              <a:t>LO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&gt; 500 </a:t>
            </a:r>
            <a:r>
              <a:rPr lang="en-US" sz="2000" dirty="0" err="1">
                <a:solidFill>
                  <a:schemeClr val="tx1"/>
                </a:solidFill>
              </a:rPr>
              <a:t>p.e.</a:t>
            </a:r>
            <a:r>
              <a:rPr lang="en-US" sz="2000" dirty="0">
                <a:solidFill>
                  <a:schemeClr val="tx1"/>
                </a:solidFill>
              </a:rPr>
              <a:t> @ ~ 4MeV, </a:t>
            </a:r>
            <a:r>
              <a:rPr lang="en-US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en-US" sz="2000" baseline="-25000" dirty="0" err="1">
                <a:solidFill>
                  <a:schemeClr val="tx1"/>
                </a:solidFill>
                <a:latin typeface="Symbol" panose="05050102010706020507" pitchFamily="18" charset="2"/>
              </a:rPr>
              <a:t>t</a:t>
            </a:r>
            <a:r>
              <a:rPr lang="en-US" sz="2000" dirty="0">
                <a:solidFill>
                  <a:schemeClr val="tx1"/>
                </a:solidFill>
              </a:rPr>
              <a:t> = 0.6 ns (5.6 cm vertex resolution)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5655F-E45F-471A-A790-0101EA619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838" y="3114867"/>
            <a:ext cx="3200398" cy="3181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A2B617-398D-40F3-B36D-E31921785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70" y="4464224"/>
            <a:ext cx="8092440" cy="183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64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3660" y="-48675"/>
            <a:ext cx="10657184" cy="62446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kern="1200" dirty="0">
                <a:solidFill>
                  <a:srgbClr val="000000"/>
                </a:solidFill>
              </a:rPr>
              <a:t>The ENIGMA project (Slovakia-Czechia)</a:t>
            </a:r>
            <a:endParaRPr lang="ru-RU" sz="3600" kern="1200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3620" y="4028107"/>
            <a:ext cx="3096344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Advantages</a:t>
            </a:r>
            <a:r>
              <a:rPr lang="ru-RU" b="1" dirty="0">
                <a:solidFill>
                  <a:schemeClr val="tx1"/>
                </a:solidFill>
              </a:rPr>
              <a:t>: </a:t>
            </a:r>
            <a:endParaRPr lang="en-US" b="1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Neutron localization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PSD identification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No edge effect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Directionality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Scalability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id="{ABF61E97-A6B4-4DC2-86EC-71221ECA0666}"/>
              </a:ext>
            </a:extLst>
          </p:cNvPr>
          <p:cNvSpPr/>
          <p:nvPr/>
        </p:nvSpPr>
        <p:spPr>
          <a:xfrm>
            <a:off x="6696347" y="1007839"/>
            <a:ext cx="4824538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Goal</a:t>
            </a:r>
            <a:r>
              <a:rPr lang="ru-RU" sz="2000" b="1" dirty="0">
                <a:solidFill>
                  <a:schemeClr val="tx1"/>
                </a:solidFill>
              </a:rPr>
              <a:t>: </a:t>
            </a:r>
            <a:r>
              <a:rPr lang="en-US" sz="2000" dirty="0">
                <a:solidFill>
                  <a:schemeClr val="tx1"/>
                </a:solidFill>
              </a:rPr>
              <a:t>combine DANSS&amp;SOLID technologies taking the best from them.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Idea: </a:t>
            </a:r>
            <a:r>
              <a:rPr lang="en-US" sz="2000" dirty="0">
                <a:solidFill>
                  <a:schemeClr val="tx1"/>
                </a:solidFill>
              </a:rPr>
              <a:t>use all optimal geometry found for DANSS-2, </a:t>
            </a:r>
            <a:r>
              <a:rPr lang="en-US" sz="2000" b="1" dirty="0">
                <a:solidFill>
                  <a:srgbClr val="FF0000"/>
                </a:solidFill>
              </a:rPr>
              <a:t>but replace </a:t>
            </a:r>
            <a:r>
              <a:rPr lang="en-US" sz="2000" b="1" dirty="0" err="1">
                <a:solidFill>
                  <a:srgbClr val="FF0000"/>
                </a:solidFill>
              </a:rPr>
              <a:t>Gd</a:t>
            </a:r>
            <a:r>
              <a:rPr lang="en-US" sz="2000" b="1" dirty="0">
                <a:solidFill>
                  <a:srgbClr val="FF0000"/>
                </a:solidFill>
              </a:rPr>
              <a:t> with </a:t>
            </a:r>
            <a:r>
              <a:rPr lang="en-US" sz="2000" b="1" baseline="30000" dirty="0">
                <a:solidFill>
                  <a:srgbClr val="FF0000"/>
                </a:solidFill>
              </a:rPr>
              <a:t>6</a:t>
            </a:r>
            <a:r>
              <a:rPr lang="en-US" sz="2000" b="1" dirty="0">
                <a:solidFill>
                  <a:srgbClr val="FF0000"/>
                </a:solidFill>
              </a:rPr>
              <a:t>Li/</a:t>
            </a:r>
            <a:r>
              <a:rPr lang="en-US" sz="2000" b="1" baseline="30000" dirty="0">
                <a:solidFill>
                  <a:srgbClr val="FF0000"/>
                </a:solidFill>
              </a:rPr>
              <a:t>10</a:t>
            </a:r>
            <a:r>
              <a:rPr lang="en-US" sz="2000" b="1" dirty="0">
                <a:solidFill>
                  <a:srgbClr val="FF0000"/>
                </a:solidFill>
              </a:rPr>
              <a:t>B in neutron scintillator based on ZnS(Ag).</a:t>
            </a:r>
          </a:p>
        </p:txBody>
      </p:sp>
      <p:pic>
        <p:nvPicPr>
          <p:cNvPr id="10" name="image3.png">
            <a:extLst>
              <a:ext uri="{FF2B5EF4-FFF2-40B4-BE49-F238E27FC236}">
                <a16:creationId xmlns:a16="http://schemas.microsoft.com/office/drawing/2014/main" id="{ABC99D3B-C131-43C2-9DF8-E98C7392A68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6301" y="989911"/>
            <a:ext cx="6528039" cy="2941824"/>
          </a:xfrm>
          <a:prstGeom prst="rect">
            <a:avLst/>
          </a:prstGeom>
          <a:ln/>
        </p:spPr>
      </p:pic>
      <p:pic>
        <p:nvPicPr>
          <p:cNvPr id="14" name="image1.png">
            <a:extLst>
              <a:ext uri="{FF2B5EF4-FFF2-40B4-BE49-F238E27FC236}">
                <a16:creationId xmlns:a16="http://schemas.microsoft.com/office/drawing/2014/main" id="{EF246A11-9A57-45DC-B474-4142600561B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696347" y="2669250"/>
            <a:ext cx="4790079" cy="1218909"/>
          </a:xfrm>
          <a:prstGeom prst="rect">
            <a:avLst/>
          </a:prstGeom>
          <a:ln/>
        </p:spPr>
      </p:pic>
      <p:pic>
        <p:nvPicPr>
          <p:cNvPr id="16" name="image12.png">
            <a:extLst>
              <a:ext uri="{FF2B5EF4-FFF2-40B4-BE49-F238E27FC236}">
                <a16:creationId xmlns:a16="http://schemas.microsoft.com/office/drawing/2014/main" id="{FCA0F98F-B8F7-4C5B-8C94-924F2878F226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288312" y="4032175"/>
            <a:ext cx="3264020" cy="2304256"/>
          </a:xfrm>
          <a:prstGeom prst="rect">
            <a:avLst/>
          </a:prstGeom>
          <a:ln/>
        </p:spPr>
      </p:pic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id="{0A5124DE-F84C-48D8-B608-6688BCB28ED0}"/>
              </a:ext>
            </a:extLst>
          </p:cNvPr>
          <p:cNvSpPr/>
          <p:nvPr/>
        </p:nvSpPr>
        <p:spPr>
          <a:xfrm>
            <a:off x="6264300" y="4031095"/>
            <a:ext cx="2448274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Critical point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endParaRPr lang="en-US" b="1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NS radiopurity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NS production must be under control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Solved in LBE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E021ED-2086-4290-91AE-F4E18B33E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2574" y="4028107"/>
            <a:ext cx="2773852" cy="23083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8F1DA0-0DC7-4C12-9926-165D980F24E7}"/>
              </a:ext>
            </a:extLst>
          </p:cNvPr>
          <p:cNvSpPr/>
          <p:nvPr/>
        </p:nvSpPr>
        <p:spPr>
          <a:xfrm>
            <a:off x="503660" y="546174"/>
            <a:ext cx="10801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Arial Narrow" panose="020B0606020202030204" pitchFamily="34" charset="0"/>
                <a:ea typeface="Arial" panose="020B0604020202020204" pitchFamily="34" charset="0"/>
              </a:rPr>
              <a:t>E</a:t>
            </a:r>
            <a:r>
              <a:rPr lang="en-US" i="1" dirty="0">
                <a:solidFill>
                  <a:schemeClr val="tx1"/>
                </a:solidFill>
                <a:latin typeface="Arial Narrow" panose="020B0606020202030204" pitchFamily="34" charset="0"/>
                <a:ea typeface="Arial" panose="020B0604020202020204" pitchFamily="34" charset="0"/>
              </a:rPr>
              <a:t>xploration of </a:t>
            </a:r>
            <a:r>
              <a:rPr lang="en-US" b="1" i="1" dirty="0">
                <a:solidFill>
                  <a:srgbClr val="FF0000"/>
                </a:solidFill>
                <a:latin typeface="Arial Narrow" panose="020B0606020202030204" pitchFamily="34" charset="0"/>
                <a:ea typeface="Arial" panose="020B0604020202020204" pitchFamily="34" charset="0"/>
              </a:rPr>
              <a:t>N</a:t>
            </a:r>
            <a:r>
              <a:rPr lang="en-US" i="1" dirty="0">
                <a:solidFill>
                  <a:schemeClr val="tx1"/>
                </a:solidFill>
                <a:latin typeface="Arial Narrow" panose="020B0606020202030204" pitchFamily="34" charset="0"/>
                <a:ea typeface="Arial" panose="020B0604020202020204" pitchFamily="34" charset="0"/>
              </a:rPr>
              <a:t>eutrinos: </a:t>
            </a:r>
            <a:r>
              <a:rPr lang="en-US" b="1" i="1" dirty="0">
                <a:solidFill>
                  <a:srgbClr val="FF0000"/>
                </a:solidFill>
                <a:latin typeface="Arial Narrow" panose="020B0606020202030204" pitchFamily="34" charset="0"/>
                <a:ea typeface="Arial" panose="020B0604020202020204" pitchFamily="34" charset="0"/>
              </a:rPr>
              <a:t>I</a:t>
            </a:r>
            <a:r>
              <a:rPr lang="en-US" i="1" dirty="0">
                <a:solidFill>
                  <a:schemeClr val="tx1"/>
                </a:solidFill>
                <a:latin typeface="Arial Narrow" panose="020B0606020202030204" pitchFamily="34" charset="0"/>
                <a:ea typeface="Arial" panose="020B0604020202020204" pitchFamily="34" charset="0"/>
              </a:rPr>
              <a:t>nstrument for </a:t>
            </a:r>
            <a:r>
              <a:rPr lang="en-US" b="1" i="1" dirty="0">
                <a:solidFill>
                  <a:srgbClr val="FF0000"/>
                </a:solidFill>
                <a:latin typeface="Arial Narrow" panose="020B0606020202030204" pitchFamily="34" charset="0"/>
                <a:ea typeface="Arial" panose="020B0604020202020204" pitchFamily="34" charset="0"/>
              </a:rPr>
              <a:t>G</a:t>
            </a:r>
            <a:r>
              <a:rPr lang="en-US" i="1" dirty="0">
                <a:solidFill>
                  <a:schemeClr val="tx1"/>
                </a:solidFill>
                <a:latin typeface="Arial Narrow" panose="020B0606020202030204" pitchFamily="34" charset="0"/>
                <a:ea typeface="Arial" panose="020B0604020202020204" pitchFamily="34" charset="0"/>
              </a:rPr>
              <a:t>lobal </a:t>
            </a:r>
            <a:r>
              <a:rPr lang="en-US" b="1" i="1" dirty="0">
                <a:solidFill>
                  <a:srgbClr val="FF0000"/>
                </a:solidFill>
                <a:latin typeface="Arial Narrow" panose="020B0606020202030204" pitchFamily="34" charset="0"/>
                <a:ea typeface="Arial" panose="020B0604020202020204" pitchFamily="34" charset="0"/>
              </a:rPr>
              <a:t>M</a:t>
            </a:r>
            <a:r>
              <a:rPr lang="en-US" i="1" dirty="0">
                <a:solidFill>
                  <a:schemeClr val="tx1"/>
                </a:solidFill>
                <a:latin typeface="Arial Narrow" panose="020B0606020202030204" pitchFamily="34" charset="0"/>
                <a:ea typeface="Arial" panose="020B0604020202020204" pitchFamily="34" charset="0"/>
              </a:rPr>
              <a:t>onitoring and </a:t>
            </a:r>
            <a:r>
              <a:rPr lang="en-US" b="1" i="1" dirty="0">
                <a:solidFill>
                  <a:srgbClr val="FF0000"/>
                </a:solidFill>
                <a:latin typeface="Arial Narrow" panose="020B0606020202030204" pitchFamily="34" charset="0"/>
                <a:ea typeface="Arial" panose="020B0604020202020204" pitchFamily="34" charset="0"/>
              </a:rPr>
              <a:t>A</a:t>
            </a:r>
            <a:r>
              <a:rPr lang="en-US" i="1" dirty="0">
                <a:solidFill>
                  <a:schemeClr val="tx1"/>
                </a:solidFill>
                <a:latin typeface="Arial Narrow" panose="020B0606020202030204" pitchFamily="34" charset="0"/>
                <a:ea typeface="Arial" panose="020B0604020202020204" pitchFamily="34" charset="0"/>
              </a:rPr>
              <a:t>nalysis (given by ChatGPT-4)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775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31652" y="167349"/>
            <a:ext cx="5544616" cy="62446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kern="1200" dirty="0">
                <a:solidFill>
                  <a:srgbClr val="000000"/>
                </a:solidFill>
              </a:rPr>
              <a:t>The ENIGMA II</a:t>
            </a:r>
            <a:endParaRPr lang="ru-RU" sz="3600" kern="1200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3700" y="935831"/>
            <a:ext cx="342329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Edge effects in DANSS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id="{ABF61E97-A6B4-4DC2-86EC-71221ECA0666}"/>
              </a:ext>
            </a:extLst>
          </p:cNvPr>
          <p:cNvSpPr/>
          <p:nvPr/>
        </p:nvSpPr>
        <p:spPr>
          <a:xfrm>
            <a:off x="575668" y="4109407"/>
            <a:ext cx="3246958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baseline="30000" dirty="0">
                <a:solidFill>
                  <a:srgbClr val="FF0000"/>
                </a:solidFill>
              </a:rPr>
              <a:t>10</a:t>
            </a:r>
            <a:r>
              <a:rPr lang="en-US" sz="2000" b="1" dirty="0">
                <a:solidFill>
                  <a:srgbClr val="FF0000"/>
                </a:solidFill>
              </a:rPr>
              <a:t>B instead </a:t>
            </a:r>
            <a:r>
              <a:rPr lang="en-US" sz="2000" b="1" baseline="30000" dirty="0">
                <a:solidFill>
                  <a:srgbClr val="FF0000"/>
                </a:solidFill>
              </a:rPr>
              <a:t>6</a:t>
            </a:r>
            <a:r>
              <a:rPr lang="en-US" sz="2000" b="1" dirty="0">
                <a:solidFill>
                  <a:srgbClr val="FF0000"/>
                </a:solidFill>
              </a:rPr>
              <a:t>Li?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Pro: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Available on market @ relatively low price. 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No limitation to use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5x times bigger n-capture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en-US" sz="2000" dirty="0">
                <a:solidFill>
                  <a:schemeClr val="tx1"/>
                </a:solidFill>
              </a:rPr>
              <a:t> adds to n pattern!   </a:t>
            </a:r>
          </a:p>
        </p:txBody>
      </p:sp>
      <p:pic>
        <p:nvPicPr>
          <p:cNvPr id="11" name="image13.png">
            <a:extLst>
              <a:ext uri="{FF2B5EF4-FFF2-40B4-BE49-F238E27FC236}">
                <a16:creationId xmlns:a16="http://schemas.microsoft.com/office/drawing/2014/main" id="{06845496-D453-4486-B85A-167A86F1C41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15628" y="1446704"/>
            <a:ext cx="4810876" cy="2158207"/>
          </a:xfrm>
          <a:prstGeom prst="rect">
            <a:avLst/>
          </a:prstGeom>
          <a:ln/>
        </p:spPr>
      </p:pic>
      <p:pic>
        <p:nvPicPr>
          <p:cNvPr id="1026" name="Picture 2" descr="https://lh3.googleusercontent.com/xpxexoGfg4UUMatA5o-JOlPBFL4hPOd7-R4Ludp-Ov7Tvxz0iXo90I34UsiIKB3k4KidqD4izXC0klSqJO3g3pFgV_9Kw-aO6DwLweyIvdLhu9U8RTjL_3xqayiqKzIxoeX8ZjhROQqn564Shma-LA">
            <a:extLst>
              <a:ext uri="{FF2B5EF4-FFF2-40B4-BE49-F238E27FC236}">
                <a16:creationId xmlns:a16="http://schemas.microsoft.com/office/drawing/2014/main" id="{08CA5A82-2628-4990-9E4D-FB234EB92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428" y="1125082"/>
            <a:ext cx="3960440" cy="269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6.googleusercontent.com/WSNUo8VGnQ1rqqgbgkz9bsBae_AlcpQYvHSZ8EA7I_FCP_JcDZnS0ZDzr3CmwKqBg-ICQGoHp4sOmDUhpG70w2mvthNirTD1cySIDtEVeUBeZLHPcWt3kTMhN2nTDVcMvjwEqBo8lbqrWnZZaLTosQ">
            <a:extLst>
              <a:ext uri="{FF2B5EF4-FFF2-40B4-BE49-F238E27FC236}">
                <a16:creationId xmlns:a16="http://schemas.microsoft.com/office/drawing/2014/main" id="{662E115A-835D-4D8A-A069-C4800C6B6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426" y="3744143"/>
            <a:ext cx="3960442" cy="269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id="{1AE990F5-F6C5-4A7F-AB36-7266FDFD5DF7}"/>
              </a:ext>
            </a:extLst>
          </p:cNvPr>
          <p:cNvSpPr/>
          <p:nvPr/>
        </p:nvSpPr>
        <p:spPr>
          <a:xfrm>
            <a:off x="7238504" y="354434"/>
            <a:ext cx="424847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Powder mixture of </a:t>
            </a:r>
            <a:r>
              <a:rPr lang="en-US" sz="1800" b="1" dirty="0" err="1">
                <a:solidFill>
                  <a:schemeClr val="tx1"/>
                </a:solidFill>
              </a:rPr>
              <a:t>nano</a:t>
            </a:r>
            <a:r>
              <a:rPr lang="en-US" sz="1800" b="1" dirty="0">
                <a:solidFill>
                  <a:schemeClr val="tx1"/>
                </a:solidFill>
              </a:rPr>
              <a:t>-B with ZnS(Ag): measurements with </a:t>
            </a:r>
            <a:r>
              <a:rPr lang="en-US" sz="1800" b="1" dirty="0" err="1">
                <a:solidFill>
                  <a:schemeClr val="tx1"/>
                </a:solidFill>
              </a:rPr>
              <a:t>AmBe</a:t>
            </a:r>
            <a:r>
              <a:rPr lang="en-US" sz="1800" b="1" dirty="0">
                <a:solidFill>
                  <a:schemeClr val="tx1"/>
                </a:solidFill>
              </a:rPr>
              <a:t> source</a:t>
            </a:r>
          </a:p>
        </p:txBody>
      </p:sp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id="{C10B2AB4-822D-4AEB-839C-D903743EAE3D}"/>
              </a:ext>
            </a:extLst>
          </p:cNvPr>
          <p:cNvSpPr/>
          <p:nvPr/>
        </p:nvSpPr>
        <p:spPr>
          <a:xfrm>
            <a:off x="9072612" y="2303983"/>
            <a:ext cx="159117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A. Pure NS</a:t>
            </a:r>
          </a:p>
        </p:txBody>
      </p: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id="{F0BD036B-5C6A-4C5D-81D5-119D308F2377}"/>
              </a:ext>
            </a:extLst>
          </p:cNvPr>
          <p:cNvSpPr/>
          <p:nvPr/>
        </p:nvSpPr>
        <p:spPr>
          <a:xfrm>
            <a:off x="9306170" y="5546913"/>
            <a:ext cx="159117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A. NS+PS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11B823-0878-4C44-AC4F-F1566C9FA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186" y="523552"/>
            <a:ext cx="2124075" cy="3076575"/>
          </a:xfrm>
          <a:prstGeom prst="rect">
            <a:avLst/>
          </a:prstGeom>
        </p:spPr>
      </p:pic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6BB2711F-7867-4C1C-A780-9899E23F9F95}"/>
              </a:ext>
            </a:extLst>
          </p:cNvPr>
          <p:cNvSpPr/>
          <p:nvPr/>
        </p:nvSpPr>
        <p:spPr>
          <a:xfrm>
            <a:off x="5143671" y="2423593"/>
            <a:ext cx="640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3399"/>
                </a:solidFill>
              </a:rPr>
              <a:t>NS</a:t>
            </a:r>
          </a:p>
        </p:txBody>
      </p:sp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id="{FDF19900-2E47-4B1E-9ECA-30F52BD2A086}"/>
              </a:ext>
            </a:extLst>
          </p:cNvPr>
          <p:cNvSpPr/>
          <p:nvPr/>
        </p:nvSpPr>
        <p:spPr>
          <a:xfrm>
            <a:off x="5839556" y="918241"/>
            <a:ext cx="1000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PuBe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id="{0CD0F2B3-D6B7-40B6-8A09-56A2DD988354}"/>
              </a:ext>
            </a:extLst>
          </p:cNvPr>
          <p:cNvSpPr/>
          <p:nvPr/>
        </p:nvSpPr>
        <p:spPr>
          <a:xfrm>
            <a:off x="3918091" y="5284239"/>
            <a:ext cx="3381169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Contra:</a:t>
            </a:r>
          </a:p>
          <a:p>
            <a:r>
              <a:rPr lang="en-US" sz="2000" dirty="0">
                <a:solidFill>
                  <a:schemeClr val="tx1"/>
                </a:solidFill>
              </a:rPr>
              <a:t>- Weaker signal &amp; shorter paths of n-capture products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1A8FDF-2B02-4F3A-811F-A9828D222D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0748" y="3803530"/>
            <a:ext cx="3903672" cy="11647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5A8F5F-8BA5-4B1A-B93C-8D91EF7E4BFD}"/>
              </a:ext>
            </a:extLst>
          </p:cNvPr>
          <p:cNvSpPr/>
          <p:nvPr/>
        </p:nvSpPr>
        <p:spPr bwMode="auto">
          <a:xfrm>
            <a:off x="4104060" y="4699297"/>
            <a:ext cx="1071126" cy="28121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400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1584329" y="215900"/>
            <a:ext cx="8301037" cy="844550"/>
          </a:xfrm>
        </p:spPr>
        <p:txBody>
          <a:bodyPr/>
          <a:lstStyle/>
          <a:p>
            <a:pPr eaLnBrk="1">
              <a:tabLst>
                <a:tab pos="0" algn="l"/>
                <a:tab pos="447654" algn="l"/>
                <a:tab pos="896896" algn="l"/>
                <a:tab pos="1346137" algn="l"/>
                <a:tab pos="1795379" algn="l"/>
                <a:tab pos="2244620" algn="l"/>
                <a:tab pos="2693862" algn="l"/>
                <a:tab pos="3143103" algn="l"/>
                <a:tab pos="3592345" algn="l"/>
                <a:tab pos="4041586" algn="l"/>
                <a:tab pos="4490828" algn="l"/>
                <a:tab pos="4940069" algn="l"/>
                <a:tab pos="5389311" algn="l"/>
                <a:tab pos="5838552" algn="l"/>
                <a:tab pos="6287794" algn="l"/>
                <a:tab pos="6737035" algn="l"/>
                <a:tab pos="7186277" algn="l"/>
                <a:tab pos="7635518" algn="l"/>
                <a:tab pos="8084760" algn="l"/>
                <a:tab pos="8534001" algn="l"/>
                <a:tab pos="8983243" algn="l"/>
              </a:tabLst>
            </a:pPr>
            <a:r>
              <a:rPr lang="en-US" altLang="ru-RU"/>
              <a:t>Summary</a:t>
            </a:r>
            <a:endParaRPr lang="en-GB" altLang="ru-RU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19684" y="1655911"/>
            <a:ext cx="10585176" cy="48013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marL="342900" indent="-342900">
              <a:lnSpc>
                <a:spcPts val="3950"/>
              </a:lnSpc>
              <a:buClr>
                <a:srgbClr val="0E594D"/>
              </a:buClr>
              <a:buSzPct val="45000"/>
              <a:buFont typeface="StarSymbo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cs typeface="Tahoma" pitchFamily="34" charset="0"/>
              </a:defRPr>
            </a:lvl1pPr>
            <a:lvl2pPr marL="742950" indent="-285750">
              <a:lnSpc>
                <a:spcPct val="124000"/>
              </a:lnSpc>
              <a:buClr>
                <a:srgbClr val="000000"/>
              </a:buClr>
              <a:buSzPct val="75000"/>
              <a:buFont typeface="StarSymbo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cs typeface="Tahoma" pitchFamily="34" charset="0"/>
              </a:defRPr>
            </a:lvl2pPr>
            <a:lvl3pPr marL="1143000" indent="-228600">
              <a:lnSpc>
                <a:spcPct val="124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cs typeface="Tahoma" pitchFamily="34" charset="0"/>
              </a:defRPr>
            </a:lvl3pPr>
            <a:lvl4pPr marL="1600200" indent="-228600">
              <a:lnSpc>
                <a:spcPct val="124000"/>
              </a:lnSpc>
              <a:buClr>
                <a:srgbClr val="000000"/>
              </a:buClr>
              <a:buSzPct val="75000"/>
              <a:buFont typeface="StarSymbo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Tahoma" pitchFamily="34" charset="0"/>
              </a:defRPr>
            </a:lvl4pPr>
            <a:lvl5pPr marL="2057400" indent="-228600">
              <a:lnSpc>
                <a:spcPct val="124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Tahoma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100000"/>
              <a:buFont typeface="Wingdings" pitchFamily="2" charset="2"/>
              <a:buChar char="v"/>
            </a:pPr>
            <a:r>
              <a:rPr lang="en-US" altLang="ru-RU" sz="1800" b="1" dirty="0">
                <a:solidFill>
                  <a:schemeClr val="tx1"/>
                </a:solidFill>
                <a:latin typeface="Times New Roman" pitchFamily="18" charset="0"/>
              </a:rPr>
              <a:t>DANSS is in operation since April 2016 with regular (physics) data taking since October 2016 at a rate of ~5000 events per day with cosmic background ~ 1.7%, S/B &gt; 50.</a:t>
            </a:r>
          </a:p>
          <a:p>
            <a:pPr eaLnBrk="1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100000"/>
              <a:buFont typeface="Wingdings" pitchFamily="2" charset="2"/>
              <a:buChar char="v"/>
            </a:pPr>
            <a:r>
              <a:rPr lang="en-US" altLang="ru-RU" sz="1800" b="1" dirty="0">
                <a:solidFill>
                  <a:schemeClr val="tx1"/>
                </a:solidFill>
                <a:latin typeface="Times New Roman" pitchFamily="18" charset="0"/>
              </a:rPr>
              <a:t>Reactor power was measured using anti-ν rate with statistical error of ~1.5% in two days during 6.5 years of operation. Sensitivity to fuel composition was clearly demonstrated in 5 reactor campaigns.</a:t>
            </a:r>
          </a:p>
          <a:p>
            <a:pPr eaLnBrk="1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100000"/>
              <a:buFont typeface="Wingdings" pitchFamily="2" charset="2"/>
              <a:buChar char="v"/>
            </a:pPr>
            <a:r>
              <a:rPr lang="en-US" altLang="ru-RU" sz="1800" b="1" dirty="0">
                <a:solidFill>
                  <a:schemeClr val="tx1"/>
                </a:solidFill>
                <a:latin typeface="Times New Roman" pitchFamily="18" charset="0"/>
              </a:rPr>
              <a:t>With current data set 2016-2023 (almost 8M events) </a:t>
            </a:r>
            <a:r>
              <a:rPr lang="en-US" altLang="ru-RU" sz="1800" b="1" dirty="0">
                <a:solidFill>
                  <a:srgbClr val="FF0000"/>
                </a:solidFill>
                <a:latin typeface="Times New Roman" pitchFamily="18" charset="0"/>
              </a:rPr>
              <a:t>we have no significant sign of sterile </a:t>
            </a:r>
            <a:r>
              <a:rPr lang="en-US" altLang="ru-RU" sz="1800" b="1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ru-RU" sz="1800" b="1" dirty="0">
                <a:solidFill>
                  <a:srgbClr val="FF0000"/>
                </a:solidFill>
                <a:latin typeface="Times New Roman" pitchFamily="18" charset="0"/>
              </a:rPr>
              <a:t> oscillations</a:t>
            </a:r>
            <a:r>
              <a:rPr lang="en-US" altLang="ru-RU" sz="1800" b="1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eaLnBrk="1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100000"/>
              <a:buFont typeface="Wingdings" pitchFamily="2" charset="2"/>
              <a:buChar char="v"/>
            </a:pPr>
            <a:r>
              <a:rPr lang="en-US" altLang="ru-RU" sz="1800" b="1" dirty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en-US" altLang="ru-RU" sz="1800" b="1" dirty="0">
                <a:solidFill>
                  <a:schemeClr val="tx1"/>
                </a:solidFill>
                <a:latin typeface="Times New Roman" pitchFamily="18" charset="0"/>
              </a:rPr>
              <a:t>235/</a:t>
            </a:r>
            <a:r>
              <a:rPr lang="en-US" altLang="ru-RU" sz="1800" b="1" dirty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en-US" altLang="ru-RU" sz="1800" b="1" dirty="0">
                <a:solidFill>
                  <a:schemeClr val="tx1"/>
                </a:solidFill>
                <a:latin typeface="Times New Roman" pitchFamily="18" charset="0"/>
              </a:rPr>
              <a:t>239 was measured and is in perfect agreement with HM model unlike DB result.</a:t>
            </a:r>
          </a:p>
          <a:p>
            <a:pPr eaLnBrk="1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100000"/>
              <a:buFont typeface="Wingdings" pitchFamily="2" charset="2"/>
              <a:buChar char="v"/>
            </a:pPr>
            <a:r>
              <a:rPr lang="en-US" altLang="ru-RU" sz="1800" b="1" dirty="0">
                <a:solidFill>
                  <a:schemeClr val="tx1"/>
                </a:solidFill>
                <a:latin typeface="Times New Roman" pitchFamily="18" charset="0"/>
              </a:rPr>
              <a:t>Indication of 5MeV bump but not decisive. </a:t>
            </a:r>
          </a:p>
          <a:p>
            <a:pPr eaLnBrk="1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100000"/>
              <a:buFont typeface="Wingdings" pitchFamily="2" charset="2"/>
              <a:buChar char="v"/>
            </a:pPr>
            <a:r>
              <a:rPr lang="en-US" altLang="ru-RU" sz="1800" b="1" dirty="0">
                <a:solidFill>
                  <a:schemeClr val="tx1"/>
                </a:solidFill>
                <a:latin typeface="Times New Roman" pitchFamily="18" charset="0"/>
              </a:rPr>
              <a:t>Preliminary model independent (relative) DANSS analysis (using 5.5M events) excludes a large and most interesting part of parameter phase space for sterile neutrino oscillation including large area of the BEST result. Model-depend (absolute one using CR) analysis excludes practically all BEST region and best N-4 point. </a:t>
            </a:r>
          </a:p>
          <a:p>
            <a:pPr eaLnBrk="1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100000"/>
              <a:buFont typeface="Wingdings" pitchFamily="2" charset="2"/>
              <a:buChar char="v"/>
            </a:pPr>
            <a:r>
              <a:rPr lang="en-US" altLang="ru-RU" sz="1800" b="1" dirty="0">
                <a:solidFill>
                  <a:srgbClr val="FF0000"/>
                </a:solidFill>
                <a:latin typeface="Times New Roman" pitchFamily="18" charset="0"/>
              </a:rPr>
              <a:t>Future plans:</a:t>
            </a:r>
            <a:r>
              <a:rPr lang="en-US" altLang="ru-RU" sz="1800" b="1" dirty="0">
                <a:solidFill>
                  <a:schemeClr val="tx1"/>
                </a:solidFill>
                <a:latin typeface="Times New Roman" pitchFamily="18" charset="0"/>
              </a:rPr>
              <a:t> further improvements of MC &amp; calibrations &amp; energy scale determination in order to reduce systematics. 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</a:rPr>
              <a:t>Modernized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</a:rPr>
              <a:t> DANSS detector will scrutinize further N-4 &amp; BEST results with model-independent analysis</a:t>
            </a:r>
            <a:r>
              <a:rPr lang="en-US" altLang="ru-RU" sz="1800" b="1" dirty="0">
                <a:solidFill>
                  <a:schemeClr val="tx1"/>
                </a:solidFill>
                <a:latin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18513D6C-7EC0-0245-21E6-E5C698A79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5D05D7-2501-499C-B62C-BA7B58A7C5D3}" type="slidenum">
              <a:rPr lang="en-US" smtClean="0"/>
              <a:t>17</a:t>
            </a:fld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19336-7591-23F9-18A6-1D7B564BC9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80608" y="316183"/>
            <a:ext cx="8828108" cy="624466"/>
          </a:xfrm>
        </p:spPr>
        <p:txBody>
          <a:bodyPr wrap="square">
            <a:spAutoFit/>
          </a:bodyPr>
          <a:lstStyle/>
          <a:p>
            <a:pPr lvl="0"/>
            <a:r>
              <a:rPr lang="en-US" sz="3600" kern="1200" dirty="0">
                <a:solidFill>
                  <a:srgbClr val="000000"/>
                </a:solidFill>
              </a:rPr>
              <a:t>Meanwhile, somewhere in the future</a:t>
            </a:r>
            <a:r>
              <a:rPr lang="ru-RU" sz="3600" kern="1200" dirty="0">
                <a:solidFill>
                  <a:srgbClr val="000000"/>
                </a:solidFill>
              </a:rPr>
              <a:t>...</a:t>
            </a:r>
            <a:endParaRPr lang="en-US" sz="3600" kern="1200" dirty="0">
              <a:solidFill>
                <a:srgbClr val="0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3209F5-D470-29E9-FF4B-A6EEB6E205CD}"/>
              </a:ext>
            </a:extLst>
          </p:cNvPr>
          <p:cNvSpPr txBox="1"/>
          <p:nvPr/>
        </p:nvSpPr>
        <p:spPr>
          <a:xfrm>
            <a:off x="5256188" y="6054064"/>
            <a:ext cx="4248472" cy="282367"/>
          </a:xfrm>
          <a:prstGeom prst="rect">
            <a:avLst/>
          </a:prstGeom>
          <a:solidFill>
            <a:schemeClr val="bg1"/>
          </a:solidFill>
        </p:spPr>
        <p:txBody>
          <a:bodyPr wrap="square" lIns="70530" tIns="35265" rIns="70530" bIns="35265" rtlCol="0">
            <a:spAutoFit/>
          </a:bodyPr>
          <a:lstStyle/>
          <a:p>
            <a:pPr defTabSz="705279">
              <a:spcAft>
                <a:spcPts val="408"/>
              </a:spcAft>
            </a:pPr>
            <a:r>
              <a:rPr lang="en-US" sz="1372" b="1" dirty="0">
                <a:solidFill>
                  <a:schemeClr val="tx1"/>
                </a:solidFill>
              </a:rPr>
              <a:t>Ad here</a:t>
            </a:r>
          </a:p>
        </p:txBody>
      </p:sp>
      <p:pic>
        <p:nvPicPr>
          <p:cNvPr id="2050" name="Picture 2" descr="https://cdn.discordapp.com/attachments/993458753502453910/1153978630897160282/purgenetik_A_Google_car_with_a_plug_shaped_like_a_big_truck._fu_8daff125-4aff-432c-85f9-5708f646df89.png">
            <a:extLst>
              <a:ext uri="{FF2B5EF4-FFF2-40B4-BE49-F238E27FC236}">
                <a16:creationId xmlns:a16="http://schemas.microsoft.com/office/drawing/2014/main" id="{7822C802-819B-453D-93AA-FCCE7E3F3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2" y="1584039"/>
            <a:ext cx="4680384" cy="46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D1845C-2F9F-4D44-8C65-6583E3A94AFA}"/>
              </a:ext>
            </a:extLst>
          </p:cNvPr>
          <p:cNvSpPr txBox="1"/>
          <p:nvPr/>
        </p:nvSpPr>
        <p:spPr>
          <a:xfrm>
            <a:off x="1079724" y="5256311"/>
            <a:ext cx="2448272" cy="902215"/>
          </a:xfrm>
          <a:prstGeom prst="rect">
            <a:avLst/>
          </a:prstGeom>
          <a:solidFill>
            <a:schemeClr val="bg1"/>
          </a:solidFill>
        </p:spPr>
        <p:txBody>
          <a:bodyPr wrap="square" lIns="70530" tIns="35265" rIns="70530" bIns="35265" rtlCol="0">
            <a:spAutoFit/>
          </a:bodyPr>
          <a:lstStyle/>
          <a:p>
            <a:pPr defTabSz="705279">
              <a:spcAft>
                <a:spcPts val="408"/>
              </a:spcAft>
            </a:pPr>
            <a:r>
              <a:rPr lang="en-US" sz="4000" b="1" dirty="0" err="1">
                <a:solidFill>
                  <a:srgbClr val="4285F4"/>
                </a:solidFill>
                <a:latin typeface="Century Gothic" panose="020B0502020202020204" pitchFamily="34" charset="0"/>
              </a:rPr>
              <a:t>G</a:t>
            </a:r>
            <a:r>
              <a:rPr lang="en-US" sz="5400" dirty="0" err="1">
                <a:solidFill>
                  <a:srgbClr val="EA4335"/>
                </a:solidFill>
                <a:latin typeface="Symbol" panose="05050102010706020507" pitchFamily="18" charset="2"/>
              </a:rPr>
              <a:t>n</a:t>
            </a:r>
            <a:r>
              <a:rPr lang="en-US" sz="5400" dirty="0" err="1">
                <a:solidFill>
                  <a:srgbClr val="FBBC05"/>
                </a:solidFill>
                <a:latin typeface="Symbol" panose="05050102010706020507" pitchFamily="18" charset="2"/>
              </a:rPr>
              <a:t>n</a:t>
            </a:r>
            <a:r>
              <a:rPr lang="en-US" sz="4000" b="1" dirty="0" err="1">
                <a:solidFill>
                  <a:srgbClr val="4285F4"/>
                </a:solidFill>
                <a:latin typeface="Century Gothic" panose="020B0502020202020204" pitchFamily="34" charset="0"/>
              </a:rPr>
              <a:t>m</a:t>
            </a:r>
            <a:r>
              <a:rPr lang="en-US" sz="4000" b="1" dirty="0" err="1">
                <a:solidFill>
                  <a:srgbClr val="34A853"/>
                </a:solidFill>
                <a:latin typeface="Century Gothic" panose="020B0502020202020204" pitchFamily="34" charset="0"/>
              </a:rPr>
              <a:t>a</a:t>
            </a:r>
            <a:r>
              <a:rPr lang="en-US" sz="4000" b="1" dirty="0" err="1">
                <a:solidFill>
                  <a:srgbClr val="EA4335"/>
                </a:solidFill>
                <a:latin typeface="Century Gothic" panose="020B0502020202020204" pitchFamily="34" charset="0"/>
              </a:rPr>
              <a:t>p</a:t>
            </a:r>
            <a:endParaRPr lang="en-US" sz="4000" b="1" dirty="0">
              <a:solidFill>
                <a:srgbClr val="EA433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73D09-92D7-41F0-9072-4F1CB2FDD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164" y="2416149"/>
            <a:ext cx="6342294" cy="29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21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784" y="2159967"/>
            <a:ext cx="8297863" cy="1382712"/>
          </a:xfrm>
        </p:spPr>
        <p:txBody>
          <a:bodyPr/>
          <a:lstStyle/>
          <a:p>
            <a:r>
              <a:rPr lang="en-US" dirty="0"/>
              <a:t>Backup slides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611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23941" y="-72281"/>
            <a:ext cx="6407373" cy="692150"/>
          </a:xfrm>
        </p:spPr>
        <p:txBody>
          <a:bodyPr/>
          <a:lstStyle/>
          <a:p>
            <a:pPr algn="r" eaLnBrk="1">
              <a:tabLst>
                <a:tab pos="0" algn="l"/>
                <a:tab pos="447654" algn="l"/>
                <a:tab pos="896896" algn="l"/>
                <a:tab pos="1346137" algn="l"/>
                <a:tab pos="1795379" algn="l"/>
                <a:tab pos="2244620" algn="l"/>
                <a:tab pos="2693862" algn="l"/>
                <a:tab pos="3143103" algn="l"/>
                <a:tab pos="3592345" algn="l"/>
                <a:tab pos="4041586" algn="l"/>
                <a:tab pos="4490828" algn="l"/>
                <a:tab pos="4940069" algn="l"/>
                <a:tab pos="5389311" algn="l"/>
                <a:tab pos="5838552" algn="l"/>
                <a:tab pos="6287794" algn="l"/>
                <a:tab pos="6737035" algn="l"/>
                <a:tab pos="7186277" algn="l"/>
                <a:tab pos="7635518" algn="l"/>
                <a:tab pos="8084760" algn="l"/>
                <a:tab pos="8534001" algn="l"/>
                <a:tab pos="8983243" algn="l"/>
              </a:tabLst>
            </a:pPr>
            <a:r>
              <a:rPr lang="ru-RU" altLang="ru-RU" sz="3600" dirty="0">
                <a:solidFill>
                  <a:srgbClr val="000000"/>
                </a:solidFill>
              </a:rPr>
              <a:t> </a:t>
            </a:r>
            <a:r>
              <a:rPr lang="en-US" altLang="ru-RU" sz="3200" dirty="0">
                <a:solidFill>
                  <a:srgbClr val="000000"/>
                </a:solidFill>
              </a:rPr>
              <a:t>IBD signal pattern &amp; basic cuts</a:t>
            </a:r>
            <a:endParaRPr lang="en-GB" altLang="ru-RU" sz="3600" dirty="0">
              <a:solidFill>
                <a:srgbClr val="000000"/>
              </a:solidFill>
            </a:endParaRPr>
          </a:p>
        </p:txBody>
      </p:sp>
      <p:sp>
        <p:nvSpPr>
          <p:cNvPr id="8197" name="Прямоугольник 3"/>
          <p:cNvSpPr>
            <a:spLocks noChangeArrowheads="1"/>
          </p:cNvSpPr>
          <p:nvPr/>
        </p:nvSpPr>
        <p:spPr bwMode="auto">
          <a:xfrm>
            <a:off x="791692" y="4752255"/>
            <a:ext cx="4857750" cy="184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r>
              <a:rPr lang="en-US" altLang="ru-RU" sz="1800" b="1" dirty="0">
                <a:solidFill>
                  <a:srgbClr val="7030A0"/>
                </a:solidFill>
              </a:rPr>
              <a:t>Main cuts:</a:t>
            </a:r>
            <a:br>
              <a:rPr lang="en-US" altLang="ru-RU" sz="1800" b="1" dirty="0">
                <a:solidFill>
                  <a:srgbClr val="7030A0"/>
                </a:solidFill>
              </a:rPr>
            </a:br>
            <a:r>
              <a:rPr lang="en-US" altLang="ru-RU" sz="1800" dirty="0">
                <a:solidFill>
                  <a:srgbClr val="7030A0"/>
                </a:solidFill>
              </a:rPr>
              <a:t>• </a:t>
            </a:r>
            <a:r>
              <a:rPr lang="en-US" altLang="ru-RU" sz="1800" b="1" dirty="0">
                <a:solidFill>
                  <a:schemeClr val="tx1"/>
                </a:solidFill>
              </a:rPr>
              <a:t>Prompt signal (E &gt; 0.5 MeV)</a:t>
            </a:r>
            <a:br>
              <a:rPr lang="en-US" altLang="ru-RU" sz="1800" b="1" dirty="0">
                <a:solidFill>
                  <a:schemeClr val="tx1"/>
                </a:solidFill>
              </a:rPr>
            </a:br>
            <a:r>
              <a:rPr lang="en-US" altLang="ru-RU" sz="1800" dirty="0">
                <a:solidFill>
                  <a:schemeClr val="tx1"/>
                </a:solidFill>
              </a:rPr>
              <a:t>• </a:t>
            </a:r>
            <a:r>
              <a:rPr lang="en-US" altLang="ru-RU" sz="1800" b="1" dirty="0">
                <a:solidFill>
                  <a:schemeClr val="tx1"/>
                </a:solidFill>
              </a:rPr>
              <a:t>Delayed signal (E&gt;2</a:t>
            </a:r>
            <a:r>
              <a:rPr lang="ru-RU" altLang="ru-RU" sz="1800" b="1" dirty="0">
                <a:solidFill>
                  <a:schemeClr val="tx1"/>
                </a:solidFill>
              </a:rPr>
              <a:t>-</a:t>
            </a:r>
            <a:r>
              <a:rPr lang="en-US" altLang="ru-RU" sz="1800" b="1" dirty="0">
                <a:solidFill>
                  <a:schemeClr val="tx1"/>
                </a:solidFill>
              </a:rPr>
              <a:t>4.5 MeV)</a:t>
            </a:r>
            <a:br>
              <a:rPr lang="en-US" altLang="ru-RU" sz="1800" b="1" dirty="0">
                <a:solidFill>
                  <a:schemeClr val="tx1"/>
                </a:solidFill>
              </a:rPr>
            </a:br>
            <a:r>
              <a:rPr lang="en-US" altLang="ru-RU" sz="1800" dirty="0">
                <a:solidFill>
                  <a:schemeClr val="tx1"/>
                </a:solidFill>
              </a:rPr>
              <a:t>• </a:t>
            </a:r>
            <a:r>
              <a:rPr lang="en-US" altLang="ru-RU" sz="1800" b="1" dirty="0">
                <a:solidFill>
                  <a:schemeClr val="tx1"/>
                </a:solidFill>
              </a:rPr>
              <a:t>Time between signals is in [1, 50] </a:t>
            </a:r>
            <a:r>
              <a:rPr lang="en-US" altLang="ru-RU" sz="1800" b="1" dirty="0" err="1">
                <a:solidFill>
                  <a:schemeClr val="tx1"/>
                </a:solidFill>
              </a:rPr>
              <a:t>μs</a:t>
            </a:r>
            <a:br>
              <a:rPr lang="en-US" altLang="ru-RU" sz="1800" b="1" dirty="0">
                <a:solidFill>
                  <a:schemeClr val="tx1"/>
                </a:solidFill>
              </a:rPr>
            </a:br>
            <a:r>
              <a:rPr lang="en-US" altLang="ru-RU" sz="1800" dirty="0">
                <a:solidFill>
                  <a:schemeClr val="tx1"/>
                </a:solidFill>
              </a:rPr>
              <a:t>• </a:t>
            </a:r>
            <a:r>
              <a:rPr lang="en-US" altLang="ru-RU" sz="1800" b="1" dirty="0">
                <a:solidFill>
                  <a:schemeClr val="tx1"/>
                </a:solidFill>
              </a:rPr>
              <a:t>No muons before prompt signal in 90 </a:t>
            </a:r>
            <a:r>
              <a:rPr lang="en-US" altLang="ru-RU" sz="1800" b="1" dirty="0" err="1">
                <a:solidFill>
                  <a:schemeClr val="tx1"/>
                </a:solidFill>
              </a:rPr>
              <a:t>μs</a:t>
            </a:r>
            <a:r>
              <a:rPr lang="en-US" altLang="ru-RU" sz="1800" b="1" dirty="0">
                <a:solidFill>
                  <a:srgbClr val="7030A0"/>
                </a:solidFill>
              </a:rPr>
              <a:t> </a:t>
            </a:r>
            <a:br>
              <a:rPr lang="en-US" altLang="ru-RU" sz="2399" dirty="0">
                <a:solidFill>
                  <a:srgbClr val="7030A0"/>
                </a:solidFill>
              </a:rPr>
            </a:br>
            <a:endParaRPr lang="ru-RU" altLang="ru-RU" sz="2399" dirty="0">
              <a:solidFill>
                <a:srgbClr val="7030A0"/>
              </a:solidFill>
            </a:endParaRPr>
          </a:p>
        </p:txBody>
      </p:sp>
      <p:sp>
        <p:nvSpPr>
          <p:cNvPr id="8198" name="Прямоугольник 4"/>
          <p:cNvSpPr>
            <a:spLocks noChangeArrowheads="1"/>
          </p:cNvSpPr>
          <p:nvPr/>
        </p:nvSpPr>
        <p:spPr bwMode="auto">
          <a:xfrm>
            <a:off x="5762626" y="4752255"/>
            <a:ext cx="485775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r>
              <a:rPr lang="en-US" altLang="ru-RU" sz="1800" b="1" dirty="0">
                <a:solidFill>
                  <a:srgbClr val="7030A0"/>
                </a:solidFill>
              </a:rPr>
              <a:t>Additional cuts: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altLang="ru-RU" sz="1800" b="1" dirty="0">
                <a:solidFill>
                  <a:schemeClr val="tx1"/>
                </a:solidFill>
              </a:rPr>
              <a:t>Spatial cut on distance between fast and slow signal vertices 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altLang="ru-RU" sz="1800" b="1" dirty="0">
                <a:solidFill>
                  <a:schemeClr val="tx1"/>
                </a:solidFill>
              </a:rPr>
              <a:t>Hit multiplicities for both signals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altLang="ru-RU" sz="1800" b="1" dirty="0">
                <a:solidFill>
                  <a:schemeClr val="tx1"/>
                </a:solidFill>
              </a:rPr>
              <a:t>Positron clustering pattern cuts</a:t>
            </a:r>
            <a:br>
              <a:rPr lang="en-US" altLang="ru-RU" sz="1800" b="1" dirty="0">
                <a:solidFill>
                  <a:schemeClr val="tx1"/>
                </a:solidFill>
              </a:rPr>
            </a:br>
            <a:r>
              <a:rPr lang="en-US" altLang="ru-RU" sz="1800" b="1" dirty="0">
                <a:solidFill>
                  <a:schemeClr val="tx1"/>
                </a:solidFill>
              </a:rPr>
              <a:t>•</a:t>
            </a:r>
            <a:br>
              <a:rPr lang="en-US" altLang="ru-RU" sz="1800" b="1" dirty="0">
                <a:solidFill>
                  <a:schemeClr val="tx1"/>
                </a:solidFill>
              </a:rPr>
            </a:br>
            <a:endParaRPr lang="ru-RU" altLang="ru-RU" sz="1800" b="1" dirty="0">
              <a:solidFill>
                <a:schemeClr val="tx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39658" y="792166"/>
            <a:ext cx="9889138" cy="3913187"/>
            <a:chOff x="-19696" y="792163"/>
            <a:chExt cx="9584384" cy="3913187"/>
          </a:xfrm>
        </p:grpSpPr>
        <p:pic>
          <p:nvPicPr>
            <p:cNvPr id="819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696" y="792163"/>
              <a:ext cx="3698813" cy="387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Группа 2"/>
            <p:cNvGrpSpPr/>
            <p:nvPr/>
          </p:nvGrpSpPr>
          <p:grpSpPr>
            <a:xfrm>
              <a:off x="4356100" y="792163"/>
              <a:ext cx="5208588" cy="3913187"/>
              <a:chOff x="4356100" y="792163"/>
              <a:chExt cx="5208588" cy="3913187"/>
            </a:xfrm>
          </p:grpSpPr>
          <p:pic>
            <p:nvPicPr>
              <p:cNvPr id="8196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6100" y="792163"/>
                <a:ext cx="5208588" cy="391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Прямоугольник 1"/>
              <p:cNvSpPr/>
              <p:nvPr/>
            </p:nvSpPr>
            <p:spPr>
              <a:xfrm>
                <a:off x="7272338" y="3927400"/>
                <a:ext cx="298292" cy="3692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2399" dirty="0">
                    <a:solidFill>
                      <a:schemeClr val="tx1"/>
                    </a:solidFill>
                  </a:rPr>
                  <a:t>50</a:t>
                </a:r>
              </a:p>
            </p:txBody>
          </p:sp>
        </p:grpSp>
        <p:sp>
          <p:nvSpPr>
            <p:cNvPr id="4" name="Прямоугольник 3"/>
            <p:cNvSpPr/>
            <p:nvPr/>
          </p:nvSpPr>
          <p:spPr bwMode="auto">
            <a:xfrm>
              <a:off x="5921201" y="3980358"/>
              <a:ext cx="144016" cy="248791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sz="2399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889729" y="3854870"/>
              <a:ext cx="328121" cy="4615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399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75341" y="3716851"/>
            <a:ext cx="2292615" cy="1323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E</a:t>
            </a:r>
            <a:r>
              <a:rPr lang="en-US" sz="20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sz="2000" b="1" dirty="0">
                <a:solidFill>
                  <a:srgbClr val="FF0000"/>
                </a:solidFill>
              </a:rPr>
              <a:t> ~ Ep+1.8 MeV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2000" b="1" dirty="0" err="1">
                <a:solidFill>
                  <a:srgbClr val="EF11BF"/>
                </a:solidFill>
              </a:rPr>
              <a:t>E</a:t>
            </a:r>
            <a:r>
              <a:rPr lang="en-US" sz="2000" b="1" dirty="0" err="1">
                <a:solidFill>
                  <a:srgbClr val="EF11BF"/>
                </a:solidFill>
                <a:latin typeface="Symbol" panose="05050102010706020507" pitchFamily="18" charset="2"/>
              </a:rPr>
              <a:t>n</a:t>
            </a:r>
            <a:r>
              <a:rPr lang="en-US" sz="2000" b="1" dirty="0">
                <a:solidFill>
                  <a:srgbClr val="EF11BF"/>
                </a:solidFill>
              </a:rPr>
              <a:t> ~ Evis+0.8 MeV</a:t>
            </a:r>
            <a:endParaRPr lang="ru-RU" sz="2000" b="1" dirty="0">
              <a:solidFill>
                <a:srgbClr val="EF11BF"/>
              </a:solidFill>
            </a:endParaRPr>
          </a:p>
          <a:p>
            <a:endParaRPr lang="ru-RU" sz="2399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5281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91692" y="-116359"/>
            <a:ext cx="5940425" cy="692150"/>
          </a:xfrm>
        </p:spPr>
        <p:txBody>
          <a:bodyPr/>
          <a:lstStyle/>
          <a:p>
            <a:pPr eaLnBrk="1">
              <a:tabLst>
                <a:tab pos="0" algn="l"/>
                <a:tab pos="447654" algn="l"/>
                <a:tab pos="896896" algn="l"/>
                <a:tab pos="1346137" algn="l"/>
                <a:tab pos="1795379" algn="l"/>
                <a:tab pos="2244620" algn="l"/>
                <a:tab pos="2693862" algn="l"/>
                <a:tab pos="3143103" algn="l"/>
                <a:tab pos="3592345" algn="l"/>
                <a:tab pos="4041586" algn="l"/>
                <a:tab pos="4490828" algn="l"/>
                <a:tab pos="4940069" algn="l"/>
                <a:tab pos="5389311" algn="l"/>
                <a:tab pos="5838552" algn="l"/>
                <a:tab pos="6287794" algn="l"/>
                <a:tab pos="6737035" algn="l"/>
                <a:tab pos="7186277" algn="l"/>
                <a:tab pos="7635518" algn="l"/>
                <a:tab pos="8084760" algn="l"/>
                <a:tab pos="8534001" algn="l"/>
                <a:tab pos="8983243" algn="l"/>
              </a:tabLst>
            </a:pPr>
            <a:r>
              <a:rPr lang="en-US" altLang="ru-RU" sz="3200" dirty="0">
                <a:solidFill>
                  <a:srgbClr val="000000"/>
                </a:solidFill>
              </a:rPr>
              <a:t>The DANSS design</a:t>
            </a:r>
            <a:endParaRPr lang="en-GB" altLang="ru-RU" sz="3200" dirty="0">
              <a:solidFill>
                <a:srgbClr val="000000"/>
              </a:solidFill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791692" y="3888159"/>
            <a:ext cx="590465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pPr eaLnBrk="1"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Char char="v"/>
            </a:pPr>
            <a:r>
              <a:rPr lang="en-US" altLang="ru-RU" sz="2000" b="1" dirty="0">
                <a:solidFill>
                  <a:schemeClr val="tx1"/>
                </a:solidFill>
              </a:rPr>
              <a:t>Cubic meter highly segmented neutrino spectrometer made of 2500 PS strips viewed by 2500 </a:t>
            </a:r>
            <a:r>
              <a:rPr lang="en-US" altLang="ru-RU" sz="2000" b="1" dirty="0" err="1">
                <a:solidFill>
                  <a:schemeClr val="tx1"/>
                </a:solidFill>
              </a:rPr>
              <a:t>SiPMs</a:t>
            </a:r>
            <a:r>
              <a:rPr lang="en-US" altLang="ru-RU" sz="2000" b="1" dirty="0">
                <a:solidFill>
                  <a:schemeClr val="tx1"/>
                </a:solidFill>
              </a:rPr>
              <a:t> &amp; 50 </a:t>
            </a:r>
            <a:r>
              <a:rPr lang="en-US" altLang="ru-RU" sz="2000" b="1" dirty="0" err="1">
                <a:solidFill>
                  <a:schemeClr val="tx1"/>
                </a:solidFill>
              </a:rPr>
              <a:t>PMTs.</a:t>
            </a:r>
            <a:endParaRPr lang="en-US" altLang="ru-RU" sz="2000" b="1" dirty="0">
              <a:solidFill>
                <a:schemeClr val="tx1"/>
              </a:solidFill>
            </a:endParaRPr>
          </a:p>
          <a:p>
            <a:pPr eaLnBrk="1"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Char char="v"/>
            </a:pPr>
            <a:r>
              <a:rPr lang="en-US" altLang="ru-RU" sz="2000" b="1" dirty="0">
                <a:solidFill>
                  <a:schemeClr val="tx1"/>
                </a:solidFill>
              </a:rPr>
              <a:t>Multilayer passive shielding: Cu/CHB/</a:t>
            </a:r>
            <a:r>
              <a:rPr lang="en-US" altLang="ru-RU" sz="2000" b="1" dirty="0" err="1">
                <a:solidFill>
                  <a:schemeClr val="tx1"/>
                </a:solidFill>
              </a:rPr>
              <a:t>Pb</a:t>
            </a:r>
            <a:r>
              <a:rPr lang="en-US" altLang="ru-RU" sz="2000" b="1" dirty="0">
                <a:solidFill>
                  <a:schemeClr val="tx1"/>
                </a:solidFill>
              </a:rPr>
              <a:t>/CHB=5/8/5/8 cm</a:t>
            </a:r>
          </a:p>
          <a:p>
            <a:pPr eaLnBrk="1"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Char char="v"/>
            </a:pPr>
            <a:r>
              <a:rPr lang="en-US" altLang="ru-RU" sz="2000" b="1" dirty="0">
                <a:solidFill>
                  <a:schemeClr val="tx1"/>
                </a:solidFill>
              </a:rPr>
              <a:t>Active muon veto made of 2 x 3 cm PS plates from all sides except bottom.</a:t>
            </a:r>
            <a:endParaRPr lang="ru-RU" altLang="ru-RU" sz="2399" b="1" dirty="0">
              <a:solidFill>
                <a:schemeClr val="tx1"/>
              </a:solidFill>
            </a:endParaRPr>
          </a:p>
        </p:txBody>
      </p:sp>
      <p:sp>
        <p:nvSpPr>
          <p:cNvPr id="3076" name="AutoShape 10" descr="ÐÐ°ÑÑÐ¸Ð½ÐºÐ¸ Ð¿Ð¾ Ð·Ð°Ð¿ÑÐ¾ÑÑ kamland l/e"/>
          <p:cNvSpPr>
            <a:spLocks noChangeAspect="1" noChangeArrowheads="1"/>
          </p:cNvSpPr>
          <p:nvPr/>
        </p:nvSpPr>
        <p:spPr bwMode="auto">
          <a:xfrm>
            <a:off x="106838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endParaRPr lang="ru-RU" altLang="ru-RU" sz="2399"/>
          </a:p>
        </p:txBody>
      </p:sp>
      <p:sp>
        <p:nvSpPr>
          <p:cNvPr id="3077" name="AutoShape 12" descr="ÐÐ°ÑÑÐ¸Ð½ÐºÐ¸ Ð¿Ð¾ Ð·Ð°Ð¿ÑÐ¾ÑÑ kamland l/e"/>
          <p:cNvSpPr>
            <a:spLocks noChangeAspect="1" noChangeArrowheads="1"/>
          </p:cNvSpPr>
          <p:nvPr/>
        </p:nvSpPr>
        <p:spPr bwMode="auto">
          <a:xfrm>
            <a:off x="122078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endParaRPr lang="ru-RU" altLang="ru-RU" sz="2399"/>
          </a:p>
        </p:txBody>
      </p:sp>
      <p:pic>
        <p:nvPicPr>
          <p:cNvPr id="307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84" y="1051743"/>
            <a:ext cx="2954338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939" y="1051743"/>
            <a:ext cx="276542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165" y="3631591"/>
            <a:ext cx="4315205" cy="256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Прямоугольник 6"/>
          <p:cNvSpPr>
            <a:spLocks noChangeArrowheads="1"/>
          </p:cNvSpPr>
          <p:nvPr/>
        </p:nvSpPr>
        <p:spPr bwMode="auto">
          <a:xfrm>
            <a:off x="1783312" y="594542"/>
            <a:ext cx="7393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r>
              <a:rPr lang="en-US" altLang="ru-RU" sz="2000" b="1">
                <a:solidFill>
                  <a:srgbClr val="800080"/>
                </a:solidFill>
              </a:rPr>
              <a:t>Strip</a:t>
            </a:r>
            <a:endParaRPr lang="ru-RU" altLang="ru-RU" sz="2399" b="1"/>
          </a:p>
        </p:txBody>
      </p:sp>
      <p:sp>
        <p:nvSpPr>
          <p:cNvPr id="3083" name="Прямоугольник 6"/>
          <p:cNvSpPr>
            <a:spLocks noChangeArrowheads="1"/>
          </p:cNvSpPr>
          <p:nvPr/>
        </p:nvSpPr>
        <p:spPr bwMode="auto">
          <a:xfrm>
            <a:off x="4940127" y="635817"/>
            <a:ext cx="1024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r>
              <a:rPr lang="en-US" altLang="ru-RU" sz="2000" b="1" dirty="0">
                <a:solidFill>
                  <a:srgbClr val="800080"/>
                </a:solidFill>
              </a:rPr>
              <a:t>Module</a:t>
            </a:r>
            <a:endParaRPr lang="ru-RU" altLang="ru-RU" sz="2399" b="1" dirty="0"/>
          </a:p>
        </p:txBody>
      </p:sp>
      <p:sp>
        <p:nvSpPr>
          <p:cNvPr id="3084" name="Прямоугольник 6"/>
          <p:cNvSpPr>
            <a:spLocks noChangeArrowheads="1"/>
          </p:cNvSpPr>
          <p:nvPr/>
        </p:nvSpPr>
        <p:spPr bwMode="auto">
          <a:xfrm>
            <a:off x="8561515" y="-273"/>
            <a:ext cx="1314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r>
              <a:rPr lang="en-US" altLang="ru-RU" sz="2000" b="1" dirty="0">
                <a:solidFill>
                  <a:srgbClr val="800080"/>
                </a:solidFill>
              </a:rPr>
              <a:t>Detector</a:t>
            </a:r>
            <a:endParaRPr lang="ru-RU" altLang="ru-RU" sz="2399" b="1" dirty="0"/>
          </a:p>
        </p:txBody>
      </p:sp>
      <p:sp>
        <p:nvSpPr>
          <p:cNvPr id="3085" name="Прямоугольник 6"/>
          <p:cNvSpPr>
            <a:spLocks noChangeArrowheads="1"/>
          </p:cNvSpPr>
          <p:nvPr/>
        </p:nvSpPr>
        <p:spPr bwMode="auto">
          <a:xfrm>
            <a:off x="8785230" y="3168079"/>
            <a:ext cx="8675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r>
              <a:rPr lang="en-US" altLang="ru-RU" sz="2000" b="1" dirty="0">
                <a:solidFill>
                  <a:srgbClr val="800080"/>
                </a:solidFill>
              </a:rPr>
              <a:t>Shield</a:t>
            </a:r>
            <a:endParaRPr lang="ru-RU" altLang="ru-RU" sz="2399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436" y="385694"/>
            <a:ext cx="2970285" cy="322814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4" y="225425"/>
            <a:ext cx="3254375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4" y="246063"/>
            <a:ext cx="2930525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9" y="225425"/>
            <a:ext cx="3165475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5" y="2978150"/>
            <a:ext cx="4598987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92" y="2971800"/>
            <a:ext cx="4589463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32314" y="-360363"/>
            <a:ext cx="3095625" cy="692151"/>
          </a:xfrm>
        </p:spPr>
        <p:txBody>
          <a:bodyPr/>
          <a:lstStyle/>
          <a:p>
            <a:pPr eaLnBrk="1">
              <a:tabLst>
                <a:tab pos="0" algn="l"/>
                <a:tab pos="447654" algn="l"/>
                <a:tab pos="896896" algn="l"/>
                <a:tab pos="1346137" algn="l"/>
                <a:tab pos="1795379" algn="l"/>
                <a:tab pos="2244620" algn="l"/>
                <a:tab pos="2693862" algn="l"/>
                <a:tab pos="3143103" algn="l"/>
                <a:tab pos="3592345" algn="l"/>
                <a:tab pos="4041586" algn="l"/>
                <a:tab pos="4490828" algn="l"/>
                <a:tab pos="4940069" algn="l"/>
                <a:tab pos="5389311" algn="l"/>
                <a:tab pos="5838552" algn="l"/>
                <a:tab pos="6287794" algn="l"/>
                <a:tab pos="6737035" algn="l"/>
                <a:tab pos="7186277" algn="l"/>
                <a:tab pos="7635518" algn="l"/>
                <a:tab pos="8084760" algn="l"/>
                <a:tab pos="8534001" algn="l"/>
                <a:tab pos="8983243" algn="l"/>
              </a:tabLst>
            </a:pPr>
            <a:r>
              <a:rPr lang="en-US" altLang="ru-RU" sz="2399">
                <a:solidFill>
                  <a:srgbClr val="000000"/>
                </a:solidFill>
              </a:rPr>
              <a:t>Detector Assembly</a:t>
            </a:r>
            <a:endParaRPr lang="en-GB" altLang="ru-RU" sz="2399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313DE81A-52BE-9C36-F97D-F3E024C0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9A088-30D5-5AE5-8D2E-5EB27782AA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296616" y="227750"/>
            <a:ext cx="4104059" cy="670440"/>
          </a:xfrm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Book Antiqua" panose="02040602050305030304" pitchFamily="18" charset="0"/>
              </a:rPr>
              <a:t>Calibration</a:t>
            </a:r>
            <a:r>
              <a:rPr lang="ru-RU" dirty="0">
                <a:latin typeface="Book Antiqua" panose="02040602050305030304" pitchFamily="18" charset="0"/>
              </a:rPr>
              <a:t> 1</a:t>
            </a:r>
            <a:endParaRPr lang="en-US" dirty="0">
              <a:latin typeface="Book Antiqua" panose="0204060205030503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3E583A-1465-4A9D-80B7-A0C3C70E10E7}"/>
              </a:ext>
            </a:extLst>
          </p:cNvPr>
          <p:cNvGrpSpPr/>
          <p:nvPr/>
        </p:nvGrpSpPr>
        <p:grpSpPr>
          <a:xfrm>
            <a:off x="1439764" y="964010"/>
            <a:ext cx="8824223" cy="2660689"/>
            <a:chOff x="575668" y="983929"/>
            <a:chExt cx="8824223" cy="266068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0001ABC4-B3CE-2602-D992-127B096F50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668" y="983929"/>
              <a:ext cx="5505912" cy="266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EE76889-DF3A-C591-912C-7067B5BB8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292" y="987401"/>
              <a:ext cx="3207599" cy="264695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C7474-4C7C-5CC0-E5C5-9C5819811FF8}"/>
              </a:ext>
            </a:extLst>
          </p:cNvPr>
          <p:cNvSpPr txBox="1"/>
          <p:nvPr/>
        </p:nvSpPr>
        <p:spPr>
          <a:xfrm>
            <a:off x="3527996" y="244848"/>
            <a:ext cx="7992492" cy="725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7" b="1" dirty="0">
                <a:solidFill>
                  <a:schemeClr val="tx1"/>
                </a:solidFill>
              </a:rPr>
              <a:t>2500 </a:t>
            </a:r>
            <a:r>
              <a:rPr lang="en-US" sz="2057" b="1" dirty="0" err="1">
                <a:solidFill>
                  <a:schemeClr val="tx1"/>
                </a:solidFill>
              </a:rPr>
              <a:t>SiPM</a:t>
            </a:r>
            <a:r>
              <a:rPr lang="en-US" sz="2057" b="1" dirty="0">
                <a:solidFill>
                  <a:schemeClr val="tx1"/>
                </a:solidFill>
              </a:rPr>
              <a:t> </a:t>
            </a:r>
            <a:r>
              <a:rPr lang="en-US" sz="2057" dirty="0">
                <a:solidFill>
                  <a:schemeClr val="tx1"/>
                </a:solidFill>
              </a:rPr>
              <a:t>gains and X-talks are calibrated </a:t>
            </a:r>
            <a:r>
              <a:rPr lang="en-US" sz="2057" b="1" dirty="0">
                <a:solidFill>
                  <a:schemeClr val="tx1"/>
                </a:solidFill>
              </a:rPr>
              <a:t>every 30-40 min</a:t>
            </a:r>
            <a:r>
              <a:rPr lang="en-US" sz="2057" dirty="0">
                <a:solidFill>
                  <a:schemeClr val="tx1"/>
                </a:solidFill>
              </a:rPr>
              <a:t>. All </a:t>
            </a:r>
            <a:r>
              <a:rPr lang="en-US" sz="2057" b="1" dirty="0">
                <a:solidFill>
                  <a:schemeClr val="tx1"/>
                </a:solidFill>
              </a:rPr>
              <a:t>2550 channel</a:t>
            </a:r>
            <a:r>
              <a:rPr lang="en-US" sz="2057" dirty="0">
                <a:solidFill>
                  <a:schemeClr val="tx1"/>
                </a:solidFill>
              </a:rPr>
              <a:t>s are calibrated </a:t>
            </a:r>
            <a:r>
              <a:rPr lang="en-US" sz="2057" b="1" dirty="0">
                <a:solidFill>
                  <a:schemeClr val="tx1"/>
                </a:solidFill>
              </a:rPr>
              <a:t>every 1-2 days </a:t>
            </a:r>
            <a:r>
              <a:rPr lang="en-US" sz="2057" dirty="0">
                <a:solidFill>
                  <a:schemeClr val="tx1"/>
                </a:solidFill>
              </a:rPr>
              <a:t>using cosmic muons</a:t>
            </a:r>
            <a:endParaRPr lang="ru-RU" sz="2057" dirty="0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E9CA93-E1AC-4964-AAB3-C2BAA9343CBF}"/>
              </a:ext>
            </a:extLst>
          </p:cNvPr>
          <p:cNvGrpSpPr/>
          <p:nvPr/>
        </p:nvGrpSpPr>
        <p:grpSpPr>
          <a:xfrm>
            <a:off x="1295748" y="3888159"/>
            <a:ext cx="9075287" cy="2476935"/>
            <a:chOff x="115219" y="4248199"/>
            <a:chExt cx="10759872" cy="293671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679F68D-D32B-7CE9-417C-FD3A72549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19" y="4258831"/>
              <a:ext cx="3545842" cy="292608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4191FB1-76A8-8541-F2B9-0C9856E58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571" y="4253932"/>
              <a:ext cx="3545841" cy="292608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4FEAAC1-D70A-8DBF-6CF7-ED51C0D29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9249" y="4248199"/>
              <a:ext cx="3545842" cy="292608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CE5A7C1-C07D-DF2B-6C61-6034CF5AD283}"/>
              </a:ext>
            </a:extLst>
          </p:cNvPr>
          <p:cNvSpPr txBox="1"/>
          <p:nvPr/>
        </p:nvSpPr>
        <p:spPr>
          <a:xfrm>
            <a:off x="2129952" y="3528119"/>
            <a:ext cx="7269939" cy="408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7" dirty="0">
                <a:solidFill>
                  <a:srgbClr val="002060"/>
                </a:solidFill>
              </a:rPr>
              <a:t>Several calibration sources are used to check the detector response </a:t>
            </a:r>
            <a:endParaRPr lang="ru-RU" sz="2057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F7543563-7F1D-E3CC-0524-E2883D6A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AE83A50-1EBC-4BFA-AD5E-E1509B28520A}" type="slidenum">
              <a:rPr lang="en-US" smtClean="0"/>
              <a:t>22</a:t>
            </a:fld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E2509-E0DB-87AD-BD35-2FD53C5D349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90693" y="74263"/>
            <a:ext cx="8151160" cy="670440"/>
          </a:xfrm>
        </p:spPr>
        <p:txBody>
          <a:bodyPr>
            <a:spAutoFit/>
          </a:bodyPr>
          <a:lstStyle/>
          <a:p>
            <a:pPr lvl="0"/>
            <a:r>
              <a:rPr lang="en-US" dirty="0">
                <a:latin typeface="Book Antiqua" panose="02040602050305030304" pitchFamily="18" charset="0"/>
              </a:rPr>
              <a:t>Calibration 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38F7FF-61C6-0EE7-507D-2CE93EBFB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432" y="3005335"/>
            <a:ext cx="3160023" cy="21416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C994BF-F6DB-4D8A-C92E-5B583973F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667" y="830891"/>
            <a:ext cx="3380773" cy="21728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14A04E-710B-60F2-00CC-57F1CD6CF7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11" y="843804"/>
            <a:ext cx="2158098" cy="21544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81CC88-E97D-8BB9-8086-189A4BBD3C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70" y="3003704"/>
            <a:ext cx="2158099" cy="2172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B18CDB-ACC8-95F5-AAC3-C4586B91268C}"/>
              </a:ext>
            </a:extLst>
          </p:cNvPr>
          <p:cNvSpPr txBox="1"/>
          <p:nvPr/>
        </p:nvSpPr>
        <p:spPr>
          <a:xfrm>
            <a:off x="575668" y="5256311"/>
            <a:ext cx="10657184" cy="104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Ins="53999">
            <a:spAutoFit/>
          </a:bodyPr>
          <a:lstStyle>
            <a:defPPr>
              <a:defRPr lang="en-GB"/>
            </a:defPPr>
            <a:lvl1pPr marL="285750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u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CC00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CC00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CC00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43" b="0" dirty="0">
                <a:latin typeface="+mn-lt"/>
              </a:rPr>
              <a:t>Energy scale has been fixed </a:t>
            </a:r>
            <a:r>
              <a:rPr lang="en-US" sz="1543" dirty="0">
                <a:latin typeface="+mn-lt"/>
              </a:rPr>
              <a:t>using </a:t>
            </a:r>
            <a:r>
              <a:rPr lang="el-GR" sz="1543" dirty="0">
                <a:latin typeface="+mn-lt"/>
              </a:rPr>
              <a:t>β</a:t>
            </a:r>
            <a:r>
              <a:rPr lang="en-US" sz="1543" dirty="0">
                <a:latin typeface="+mn-lt"/>
              </a:rPr>
              <a:t>-spectrum of </a:t>
            </a:r>
            <a:r>
              <a:rPr lang="en-US" sz="1543" baseline="30000" dirty="0">
                <a:latin typeface="+mn-lt"/>
              </a:rPr>
              <a:t>12</a:t>
            </a:r>
            <a:r>
              <a:rPr lang="en-US" sz="1543" dirty="0">
                <a:latin typeface="+mn-lt"/>
              </a:rPr>
              <a:t>B</a:t>
            </a:r>
            <a:r>
              <a:rPr lang="en-US" sz="1543" b="0" dirty="0">
                <a:latin typeface="+mn-lt"/>
              </a:rPr>
              <a:t>, which is similar to positron signal</a:t>
            </a:r>
            <a:endParaRPr lang="ru-RU" sz="1543" b="0" dirty="0">
              <a:latin typeface="+mn-lt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43" b="0" dirty="0">
                <a:solidFill>
                  <a:srgbClr val="0005FF"/>
                </a:solidFill>
                <a:latin typeface="+mn-lt"/>
              </a:rPr>
              <a:t>Other sources agree within +/- 0.2% with exception of </a:t>
            </a:r>
            <a:r>
              <a:rPr lang="en-US" sz="1543" b="0" baseline="30000" dirty="0">
                <a:solidFill>
                  <a:srgbClr val="0005FF"/>
                </a:solidFill>
                <a:latin typeface="+mn-lt"/>
              </a:rPr>
              <a:t>22</a:t>
            </a:r>
            <a:r>
              <a:rPr lang="en-US" sz="1543" b="0" dirty="0">
                <a:solidFill>
                  <a:srgbClr val="0005FF"/>
                </a:solidFill>
                <a:latin typeface="+mn-lt"/>
              </a:rPr>
              <a:t>Na which is 1.8% below. 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43" b="0" dirty="0">
                <a:latin typeface="+mn-lt"/>
              </a:rPr>
              <a:t>Systematic error on E scale of +/-2%  was added due to </a:t>
            </a:r>
            <a:r>
              <a:rPr lang="en-US" sz="1543" b="0" baseline="30000" dirty="0">
                <a:latin typeface="+mn-lt"/>
              </a:rPr>
              <a:t>22</a:t>
            </a:r>
            <a:r>
              <a:rPr lang="en-US" sz="1543" b="0" dirty="0">
                <a:latin typeface="+mn-lt"/>
              </a:rPr>
              <a:t>Na disagreement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543" b="0" dirty="0">
                <a:latin typeface="+mn-lt"/>
              </a:rPr>
              <a:t>      Hope to reduce this error soon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7C7F9A-35AA-6359-03C1-F4F3C053E67F}"/>
              </a:ext>
            </a:extLst>
          </p:cNvPr>
          <p:cNvSpPr txBox="1"/>
          <p:nvPr/>
        </p:nvSpPr>
        <p:spPr>
          <a:xfrm>
            <a:off x="7380618" y="1680421"/>
            <a:ext cx="592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CC"/>
                </a:solidFill>
              </a:rPr>
              <a:t>H(n,</a:t>
            </a:r>
            <a:r>
              <a:rPr lang="el-GR" sz="1200" dirty="0">
                <a:solidFill>
                  <a:srgbClr val="0000CC"/>
                </a:solidFill>
              </a:rPr>
              <a:t>γ</a:t>
            </a:r>
            <a:r>
              <a:rPr lang="en-US" sz="1200" dirty="0">
                <a:solidFill>
                  <a:srgbClr val="0000CC"/>
                </a:solidFill>
              </a:rPr>
              <a:t>)</a:t>
            </a:r>
            <a:endParaRPr lang="ru-RU" sz="1200" dirty="0">
              <a:solidFill>
                <a:srgbClr val="0000CC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2CEB9A-2C13-1B05-D544-2B9A044E9F6B}"/>
              </a:ext>
            </a:extLst>
          </p:cNvPr>
          <p:cNvSpPr txBox="1"/>
          <p:nvPr/>
        </p:nvSpPr>
        <p:spPr>
          <a:xfrm>
            <a:off x="7666784" y="1226618"/>
            <a:ext cx="710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00CC"/>
                </a:solidFill>
              </a:rPr>
              <a:t>Gd</a:t>
            </a:r>
            <a:r>
              <a:rPr lang="en-US" sz="1200" dirty="0">
                <a:solidFill>
                  <a:srgbClr val="0000CC"/>
                </a:solidFill>
              </a:rPr>
              <a:t>(n,</a:t>
            </a:r>
            <a:r>
              <a:rPr lang="el-GR" sz="1200" dirty="0">
                <a:solidFill>
                  <a:srgbClr val="0000CC"/>
                </a:solidFill>
              </a:rPr>
              <a:t>γ</a:t>
            </a:r>
            <a:r>
              <a:rPr lang="en-US" sz="1200" dirty="0">
                <a:solidFill>
                  <a:srgbClr val="0000CC"/>
                </a:solidFill>
              </a:rPr>
              <a:t>)</a:t>
            </a:r>
            <a:endParaRPr lang="ru-RU" sz="1200" dirty="0">
              <a:solidFill>
                <a:srgbClr val="0000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CDD6E8-130E-0C44-6C85-6A2A4F2232F9}"/>
              </a:ext>
            </a:extLst>
          </p:cNvPr>
          <p:cNvSpPr txBox="1"/>
          <p:nvPr/>
        </p:nvSpPr>
        <p:spPr>
          <a:xfrm>
            <a:off x="4838922" y="4066259"/>
            <a:ext cx="1218255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23" dirty="0">
                <a:solidFill>
                  <a:srgbClr val="0F3EC1"/>
                </a:solidFill>
              </a:rPr>
              <a:t>τ</a:t>
            </a:r>
            <a:r>
              <a:rPr lang="en-US" sz="1323" dirty="0">
                <a:solidFill>
                  <a:srgbClr val="0F3EC1"/>
                </a:solidFill>
              </a:rPr>
              <a:t>=</a:t>
            </a:r>
            <a:r>
              <a:rPr lang="ru-RU" sz="992" dirty="0">
                <a:solidFill>
                  <a:srgbClr val="0F3EC1"/>
                </a:solidFill>
              </a:rPr>
              <a:t>2</a:t>
            </a:r>
            <a:r>
              <a:rPr lang="en-US" sz="992" dirty="0">
                <a:solidFill>
                  <a:srgbClr val="0F3EC1"/>
                </a:solidFill>
              </a:rPr>
              <a:t>9.4</a:t>
            </a:r>
            <a:r>
              <a:rPr lang="el-GR" sz="992" dirty="0">
                <a:solidFill>
                  <a:srgbClr val="0F3EC1"/>
                </a:solidFill>
              </a:rPr>
              <a:t>±</a:t>
            </a:r>
            <a:r>
              <a:rPr lang="en-US" sz="992" dirty="0">
                <a:solidFill>
                  <a:srgbClr val="0F3EC1"/>
                </a:solidFill>
              </a:rPr>
              <a:t>0.6 </a:t>
            </a:r>
            <a:r>
              <a:rPr lang="en-US" sz="992" dirty="0" err="1">
                <a:solidFill>
                  <a:srgbClr val="0F3EC1"/>
                </a:solidFill>
              </a:rPr>
              <a:t>ms</a:t>
            </a:r>
            <a:endParaRPr lang="en-US" sz="992" dirty="0">
              <a:solidFill>
                <a:srgbClr val="0F3EC1"/>
              </a:solidFill>
            </a:endParaRPr>
          </a:p>
          <a:p>
            <a:r>
              <a:rPr lang="ru-RU" sz="992" dirty="0">
                <a:solidFill>
                  <a:srgbClr val="A906CA"/>
                </a:solidFill>
              </a:rPr>
              <a:t>Е</a:t>
            </a:r>
            <a:r>
              <a:rPr lang="en-US" sz="992" dirty="0" err="1">
                <a:solidFill>
                  <a:srgbClr val="A906CA"/>
                </a:solidFill>
              </a:rPr>
              <a:t>xpected</a:t>
            </a:r>
            <a:r>
              <a:rPr lang="en-US" sz="992" dirty="0">
                <a:solidFill>
                  <a:srgbClr val="A906CA"/>
                </a:solidFill>
              </a:rPr>
              <a:t> 29.1 </a:t>
            </a:r>
            <a:r>
              <a:rPr lang="en-US" sz="992" dirty="0" err="1">
                <a:solidFill>
                  <a:srgbClr val="A906CA"/>
                </a:solidFill>
              </a:rPr>
              <a:t>ms</a:t>
            </a:r>
            <a:r>
              <a:rPr lang="en-US" sz="992" dirty="0">
                <a:solidFill>
                  <a:srgbClr val="A906CA"/>
                </a:solidFill>
              </a:rPr>
              <a:t> </a:t>
            </a:r>
            <a:endParaRPr lang="ru-RU" sz="992" dirty="0">
              <a:solidFill>
                <a:srgbClr val="A906CA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727E10-4CCA-932D-3BA4-F6855505C9F7}"/>
              </a:ext>
            </a:extLst>
          </p:cNvPr>
          <p:cNvSpPr txBox="1"/>
          <p:nvPr/>
        </p:nvSpPr>
        <p:spPr>
          <a:xfrm>
            <a:off x="8772174" y="1622968"/>
            <a:ext cx="813550" cy="441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34" b="1" dirty="0" err="1">
                <a:solidFill>
                  <a:srgbClr val="0F3EC1"/>
                </a:solidFill>
              </a:rPr>
              <a:t>Fifrelin</a:t>
            </a:r>
            <a:endParaRPr lang="en-US" sz="1134" b="1" dirty="0">
              <a:solidFill>
                <a:srgbClr val="0F3EC1"/>
              </a:solidFill>
            </a:endParaRPr>
          </a:p>
          <a:p>
            <a:r>
              <a:rPr lang="en-US" sz="1134" b="1" dirty="0">
                <a:solidFill>
                  <a:srgbClr val="0F3EC1"/>
                </a:solidFill>
              </a:rPr>
              <a:t>cascades</a:t>
            </a:r>
            <a:endParaRPr lang="ru-RU" sz="1134" b="1" dirty="0">
              <a:solidFill>
                <a:srgbClr val="0F3EC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4B19C8-C200-8A95-CA90-F8D0E9CD443E}"/>
              </a:ext>
            </a:extLst>
          </p:cNvPr>
          <p:cNvSpPr txBox="1"/>
          <p:nvPr/>
        </p:nvSpPr>
        <p:spPr>
          <a:xfrm>
            <a:off x="7298883" y="959741"/>
            <a:ext cx="942469" cy="2959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1323" dirty="0">
                <a:solidFill>
                  <a:srgbClr val="0000CC"/>
                </a:solidFill>
              </a:rPr>
              <a:t>Δ</a:t>
            </a:r>
            <a:r>
              <a:rPr lang="en-US" sz="1323" dirty="0">
                <a:solidFill>
                  <a:srgbClr val="0000CC"/>
                </a:solidFill>
              </a:rPr>
              <a:t>E=+0.</a:t>
            </a:r>
            <a:r>
              <a:rPr lang="ru-RU" sz="1323" dirty="0">
                <a:solidFill>
                  <a:srgbClr val="0000CC"/>
                </a:solidFill>
              </a:rPr>
              <a:t>2</a:t>
            </a:r>
            <a:r>
              <a:rPr lang="en-US" sz="1323" dirty="0">
                <a:solidFill>
                  <a:srgbClr val="0000CC"/>
                </a:solidFill>
              </a:rPr>
              <a:t>%</a:t>
            </a:r>
            <a:endParaRPr lang="ru-RU" sz="1323" dirty="0">
              <a:solidFill>
                <a:srgbClr val="0000CC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4B3D12-A19D-6EF5-96B2-9343F10B9623}"/>
              </a:ext>
            </a:extLst>
          </p:cNvPr>
          <p:cNvSpPr txBox="1"/>
          <p:nvPr/>
        </p:nvSpPr>
        <p:spPr>
          <a:xfrm>
            <a:off x="4874090" y="1950510"/>
            <a:ext cx="1223412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45" dirty="0">
                <a:solidFill>
                  <a:srgbClr val="A906CA"/>
                </a:solidFill>
              </a:rPr>
              <a:t>Е</a:t>
            </a:r>
            <a:r>
              <a:rPr lang="en-US" sz="945" dirty="0" err="1">
                <a:solidFill>
                  <a:srgbClr val="A906CA"/>
                </a:solidFill>
              </a:rPr>
              <a:t>xpected</a:t>
            </a:r>
            <a:r>
              <a:rPr lang="en-US" sz="945" dirty="0">
                <a:solidFill>
                  <a:srgbClr val="A906CA"/>
                </a:solidFill>
              </a:rPr>
              <a:t> 29.1 </a:t>
            </a:r>
            <a:r>
              <a:rPr lang="en-US" sz="945" dirty="0" err="1">
                <a:solidFill>
                  <a:srgbClr val="A906CA"/>
                </a:solidFill>
              </a:rPr>
              <a:t>ms</a:t>
            </a:r>
            <a:r>
              <a:rPr lang="en-US" sz="945" dirty="0">
                <a:solidFill>
                  <a:srgbClr val="A906CA"/>
                </a:solidFill>
              </a:rPr>
              <a:t> </a:t>
            </a:r>
            <a:endParaRPr lang="ru-RU" sz="945" dirty="0">
              <a:solidFill>
                <a:srgbClr val="A906CA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212E70-7051-331B-55B7-EB827620502D}"/>
              </a:ext>
            </a:extLst>
          </p:cNvPr>
          <p:cNvSpPr txBox="1"/>
          <p:nvPr/>
        </p:nvSpPr>
        <p:spPr>
          <a:xfrm>
            <a:off x="8885136" y="2181136"/>
            <a:ext cx="777667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6" b="1" dirty="0"/>
              <a:t>MC smeared</a:t>
            </a:r>
          </a:p>
          <a:p>
            <a:r>
              <a:rPr lang="en-US" sz="756" b="1" dirty="0"/>
              <a:t>12%/√E ⨁ 4%</a:t>
            </a:r>
            <a:endParaRPr lang="ru-RU" sz="756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D2245A-6844-4B32-6922-9771A4FD7327}"/>
              </a:ext>
            </a:extLst>
          </p:cNvPr>
          <p:cNvSpPr txBox="1"/>
          <p:nvPr/>
        </p:nvSpPr>
        <p:spPr>
          <a:xfrm>
            <a:off x="8929581" y="3863863"/>
            <a:ext cx="760156" cy="441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34" b="1" dirty="0" err="1">
                <a:solidFill>
                  <a:srgbClr val="0F3EC1"/>
                </a:solidFill>
              </a:rPr>
              <a:t>Fifrelin</a:t>
            </a:r>
            <a:endParaRPr lang="en-US" sz="1134" b="1" dirty="0">
              <a:solidFill>
                <a:srgbClr val="0F3EC1"/>
              </a:solidFill>
            </a:endParaRPr>
          </a:p>
          <a:p>
            <a:r>
              <a:rPr lang="en-US" sz="1134" b="1" dirty="0">
                <a:solidFill>
                  <a:srgbClr val="0F3EC1"/>
                </a:solidFill>
              </a:rPr>
              <a:t>cascades</a:t>
            </a:r>
            <a:endParaRPr lang="ru-RU" sz="1134" b="1" dirty="0">
              <a:solidFill>
                <a:srgbClr val="0F3EC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16D488-21CF-24E9-8586-02D20C020AD5}"/>
              </a:ext>
            </a:extLst>
          </p:cNvPr>
          <p:cNvSpPr txBox="1"/>
          <p:nvPr/>
        </p:nvSpPr>
        <p:spPr>
          <a:xfrm>
            <a:off x="7144152" y="3160196"/>
            <a:ext cx="920348" cy="2959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1323" dirty="0">
                <a:solidFill>
                  <a:srgbClr val="0000CC"/>
                </a:solidFill>
              </a:rPr>
              <a:t>Δ</a:t>
            </a:r>
            <a:r>
              <a:rPr lang="en-US" sz="1323" dirty="0">
                <a:solidFill>
                  <a:srgbClr val="0000CC"/>
                </a:solidFill>
              </a:rPr>
              <a:t>E=</a:t>
            </a:r>
            <a:r>
              <a:rPr lang="ru-RU" sz="1323" dirty="0">
                <a:solidFill>
                  <a:srgbClr val="0000CC"/>
                </a:solidFill>
              </a:rPr>
              <a:t>-</a:t>
            </a:r>
            <a:r>
              <a:rPr lang="en-US" sz="1323" dirty="0">
                <a:solidFill>
                  <a:srgbClr val="0000CC"/>
                </a:solidFill>
              </a:rPr>
              <a:t>0.</a:t>
            </a:r>
            <a:r>
              <a:rPr lang="ru-RU" sz="1323" dirty="0">
                <a:solidFill>
                  <a:srgbClr val="0000CC"/>
                </a:solidFill>
              </a:rPr>
              <a:t>2</a:t>
            </a:r>
            <a:r>
              <a:rPr lang="en-US" sz="1323" dirty="0">
                <a:solidFill>
                  <a:srgbClr val="0000CC"/>
                </a:solidFill>
              </a:rPr>
              <a:t>%</a:t>
            </a:r>
            <a:endParaRPr lang="ru-RU" sz="1323" dirty="0">
              <a:solidFill>
                <a:srgbClr val="0000CC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22EA72-18E0-54EC-B42F-56B56456CDA8}"/>
              </a:ext>
            </a:extLst>
          </p:cNvPr>
          <p:cNvSpPr txBox="1"/>
          <p:nvPr/>
        </p:nvSpPr>
        <p:spPr>
          <a:xfrm>
            <a:off x="7144153" y="3721437"/>
            <a:ext cx="73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00CC"/>
                </a:solidFill>
              </a:rPr>
              <a:t>Gd</a:t>
            </a:r>
            <a:r>
              <a:rPr lang="en-US" sz="1200" dirty="0">
                <a:solidFill>
                  <a:srgbClr val="0000CC"/>
                </a:solidFill>
              </a:rPr>
              <a:t>(n,</a:t>
            </a:r>
            <a:r>
              <a:rPr lang="el-GR" sz="1200" dirty="0">
                <a:solidFill>
                  <a:srgbClr val="0000CC"/>
                </a:solidFill>
              </a:rPr>
              <a:t>γ</a:t>
            </a:r>
            <a:r>
              <a:rPr lang="en-US" sz="1200" dirty="0">
                <a:solidFill>
                  <a:srgbClr val="0000CC"/>
                </a:solidFill>
              </a:rPr>
              <a:t>)</a:t>
            </a:r>
            <a:endParaRPr lang="ru-RU" sz="1200" dirty="0">
              <a:solidFill>
                <a:srgbClr val="0000CC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4D0D86-C504-F9E8-DD48-E938B075AE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89" y="824497"/>
            <a:ext cx="2609646" cy="21510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1C60CBF-EFF1-9090-919F-D2257E800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90" y="2975869"/>
            <a:ext cx="2560254" cy="21858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0D7722D-8871-F160-023B-CF8131C96C53}"/>
              </a:ext>
            </a:extLst>
          </p:cNvPr>
          <p:cNvSpPr txBox="1"/>
          <p:nvPr/>
        </p:nvSpPr>
        <p:spPr>
          <a:xfrm>
            <a:off x="3655637" y="1571421"/>
            <a:ext cx="1024487" cy="32839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99" b="1" baseline="30000" dirty="0">
                <a:solidFill>
                  <a:srgbClr val="FF0000"/>
                </a:solidFill>
              </a:rPr>
              <a:t>12</a:t>
            </a:r>
            <a:r>
              <a:rPr lang="en-US" sz="1499" b="1" dirty="0">
                <a:solidFill>
                  <a:srgbClr val="FF0000"/>
                </a:solidFill>
              </a:rPr>
              <a:t>B(µ</a:t>
            </a:r>
            <a:r>
              <a:rPr lang="en-US" sz="1499" b="1" baseline="30000" dirty="0">
                <a:solidFill>
                  <a:srgbClr val="FF0000"/>
                </a:solidFill>
              </a:rPr>
              <a:t>12</a:t>
            </a:r>
            <a:r>
              <a:rPr lang="en-US" sz="1499" b="1" dirty="0">
                <a:solidFill>
                  <a:srgbClr val="FF0000"/>
                </a:solidFill>
              </a:rPr>
              <a:t>C)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7B17EF-D22B-12C1-D746-64BBF94E338F}"/>
              </a:ext>
            </a:extLst>
          </p:cNvPr>
          <p:cNvSpPr txBox="1"/>
          <p:nvPr/>
        </p:nvSpPr>
        <p:spPr>
          <a:xfrm>
            <a:off x="3384431" y="3778163"/>
            <a:ext cx="1054304" cy="32303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99" b="1" baseline="30000" dirty="0">
                <a:solidFill>
                  <a:srgbClr val="FF0000"/>
                </a:solidFill>
              </a:rPr>
              <a:t>12</a:t>
            </a:r>
            <a:r>
              <a:rPr lang="en-US" sz="1499" b="1" dirty="0">
                <a:solidFill>
                  <a:srgbClr val="FF0000"/>
                </a:solidFill>
              </a:rPr>
              <a:t>B(n</a:t>
            </a:r>
            <a:r>
              <a:rPr lang="en-US" sz="1499" b="1" baseline="30000" dirty="0">
                <a:solidFill>
                  <a:srgbClr val="FF0000"/>
                </a:solidFill>
              </a:rPr>
              <a:t>12</a:t>
            </a:r>
            <a:r>
              <a:rPr lang="en-US" sz="1499" b="1" dirty="0">
                <a:solidFill>
                  <a:srgbClr val="FF0000"/>
                </a:solidFill>
              </a:rPr>
              <a:t>C)</a:t>
            </a:r>
            <a:endParaRPr lang="ru-RU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BEF77E04-A24A-D645-0002-48C7E9E0F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8690139-1BE1-4909-9882-8C16EF98267B}" type="slidenum">
              <a:rPr lang="en-US" smtClean="0"/>
              <a:t>23</a:t>
            </a:fld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D6B51F-A804-A150-3439-35BD30F56C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7636" y="0"/>
            <a:ext cx="3816027" cy="670440"/>
          </a:xfrm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Book Antiqua" panose="02040602050305030304" pitchFamily="18" charset="0"/>
              </a:rPr>
              <a:t>Background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030452-06C2-4A81-B50C-A425B3C2CE9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38226" y="679697"/>
            <a:ext cx="7844035" cy="5652746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EFFFB-6A12-461E-B552-C9C6268F5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17" y="-302865"/>
            <a:ext cx="9834655" cy="1382712"/>
          </a:xfrm>
        </p:spPr>
        <p:txBody>
          <a:bodyPr/>
          <a:lstStyle/>
          <a:p>
            <a:r>
              <a:rPr lang="en-US" sz="4000" dirty="0"/>
              <a:t>Analysis with absolute CR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52A85C-A192-476D-981A-91045CBFF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28" y="1007839"/>
            <a:ext cx="7680729" cy="526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16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EFFFB-6A12-461E-B552-C9C6268F5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17" y="-302865"/>
            <a:ext cx="9834655" cy="1382712"/>
          </a:xfrm>
        </p:spPr>
        <p:txBody>
          <a:bodyPr/>
          <a:lstStyle/>
          <a:p>
            <a:r>
              <a:rPr lang="en-US" sz="4000" dirty="0"/>
              <a:t>Systematic uncertainties in absolute CR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689FD-038D-42E3-A907-6A750DDFB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72" y="935831"/>
            <a:ext cx="10224740" cy="532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46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Заголовок 13"/>
          <p:cNvSpPr>
            <a:spLocks noGrp="1"/>
          </p:cNvSpPr>
          <p:nvPr>
            <p:ph type="title" idx="4294967295"/>
          </p:nvPr>
        </p:nvSpPr>
        <p:spPr>
          <a:xfrm>
            <a:off x="1535775" y="36903"/>
            <a:ext cx="8128904" cy="6186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ru-RU" sz="3402" dirty="0">
                <a:solidFill>
                  <a:srgbClr val="000000"/>
                </a:solidFill>
              </a:rPr>
              <a:t>S3: no PMT for compactness</a:t>
            </a:r>
            <a:endParaRPr lang="ru-RU" altLang="ru-RU" sz="3402" dirty="0">
              <a:solidFill>
                <a:srgbClr val="000000"/>
              </a:solidFill>
            </a:endParaRPr>
          </a:p>
        </p:txBody>
      </p:sp>
      <p:sp>
        <p:nvSpPr>
          <p:cNvPr id="20487" name="TextBox 46"/>
          <p:cNvSpPr txBox="1">
            <a:spLocks noChangeArrowheads="1"/>
          </p:cNvSpPr>
          <p:nvPr/>
        </p:nvSpPr>
        <p:spPr bwMode="auto">
          <a:xfrm>
            <a:off x="350737" y="5035163"/>
            <a:ext cx="9841110" cy="94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Ins="68033">
            <a:spAutoFit/>
          </a:bodyPr>
          <a:lstStyle>
            <a:defPPr>
              <a:defRPr lang="en-GB"/>
            </a:defPPr>
            <a:lvl1pPr marL="285750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u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CC00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CC00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CC00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268" b="0" dirty="0">
                <a:solidFill>
                  <a:srgbClr val="000000"/>
                </a:solidFill>
              </a:rPr>
              <a:t>PMT must be removed as collecting fibers take too much space!</a:t>
            </a:r>
          </a:p>
          <a:p>
            <a:pPr algn="just"/>
            <a:r>
              <a:rPr lang="en-US" sz="2268" b="0" dirty="0">
                <a:solidFill>
                  <a:srgbClr val="000000"/>
                </a:solidFill>
              </a:rPr>
              <a:t>To compact detector &amp; shielding size one should use the </a:t>
            </a:r>
            <a:r>
              <a:rPr lang="en-US" sz="2268" b="0" dirty="0" err="1">
                <a:solidFill>
                  <a:srgbClr val="000000"/>
                </a:solidFill>
              </a:rPr>
              <a:t>SiPMs</a:t>
            </a:r>
            <a:r>
              <a:rPr lang="en-US" sz="2268" b="0" dirty="0">
                <a:solidFill>
                  <a:srgbClr val="000000"/>
                </a:solidFill>
              </a:rPr>
              <a:t> only!</a:t>
            </a:r>
            <a:endParaRPr lang="en-US" sz="2079" b="0" dirty="0">
              <a:solidFill>
                <a:srgbClr val="000000"/>
              </a:solidFill>
            </a:endParaRPr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C6910C9A-3738-4141-98BB-B54B7B391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" y="1289126"/>
            <a:ext cx="5135182" cy="342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61E7F4-C634-4BEB-B60C-0C191157F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252" y="1289125"/>
            <a:ext cx="4167113" cy="3366091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D097D4E0-FB04-4699-8034-3BA0CFB26B34}"/>
              </a:ext>
            </a:extLst>
          </p:cNvPr>
          <p:cNvSpPr/>
          <p:nvPr/>
        </p:nvSpPr>
        <p:spPr>
          <a:xfrm>
            <a:off x="5462946" y="2248320"/>
            <a:ext cx="922274" cy="930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/>
          </a:p>
        </p:txBody>
      </p:sp>
      <p:sp>
        <p:nvSpPr>
          <p:cNvPr id="7" name="Знак умножения 6">
            <a:extLst>
              <a:ext uri="{FF2B5EF4-FFF2-40B4-BE49-F238E27FC236}">
                <a16:creationId xmlns:a16="http://schemas.microsoft.com/office/drawing/2014/main" id="{05E2A10F-9921-411B-8A9A-E36B5F5A66A3}"/>
              </a:ext>
            </a:extLst>
          </p:cNvPr>
          <p:cNvSpPr/>
          <p:nvPr/>
        </p:nvSpPr>
        <p:spPr>
          <a:xfrm>
            <a:off x="2220536" y="1384296"/>
            <a:ext cx="1337842" cy="1728047"/>
          </a:xfrm>
          <a:prstGeom prst="mathMultiply">
            <a:avLst>
              <a:gd name="adj1" fmla="val 89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68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1C1DD7-351F-4359-AF8A-3B3CE6DF1200}"/>
              </a:ext>
            </a:extLst>
          </p:cNvPr>
          <p:cNvSpPr txBox="1"/>
          <p:nvPr/>
        </p:nvSpPr>
        <p:spPr>
          <a:xfrm>
            <a:off x="1189283" y="689129"/>
            <a:ext cx="3548999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68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Current DANSS geometry</a:t>
            </a:r>
            <a:endParaRPr lang="ru-RU" sz="2268" baseline="-25000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F17B4D-3886-48CB-8F1A-28DC44E4CE72}"/>
              </a:ext>
            </a:extLst>
          </p:cNvPr>
          <p:cNvSpPr txBox="1"/>
          <p:nvPr/>
        </p:nvSpPr>
        <p:spPr>
          <a:xfrm>
            <a:off x="6668252" y="689129"/>
            <a:ext cx="4304003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68" b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Future DANSS-2 &amp; S3 geometries</a:t>
            </a:r>
            <a:endParaRPr lang="ru-RU" sz="2268" baseline="-25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19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87837" y="-73025"/>
            <a:ext cx="7921277" cy="692150"/>
          </a:xfrm>
        </p:spPr>
        <p:txBody>
          <a:bodyPr/>
          <a:lstStyle/>
          <a:p>
            <a:pPr eaLnBrk="1">
              <a:tabLst>
                <a:tab pos="0" algn="l"/>
                <a:tab pos="447654" algn="l"/>
                <a:tab pos="896896" algn="l"/>
                <a:tab pos="1346137" algn="l"/>
                <a:tab pos="1795379" algn="l"/>
                <a:tab pos="2244620" algn="l"/>
                <a:tab pos="2693862" algn="l"/>
                <a:tab pos="3143103" algn="l"/>
                <a:tab pos="3592345" algn="l"/>
                <a:tab pos="4041586" algn="l"/>
                <a:tab pos="4490828" algn="l"/>
                <a:tab pos="4940069" algn="l"/>
                <a:tab pos="5389311" algn="l"/>
                <a:tab pos="5838552" algn="l"/>
                <a:tab pos="6287794" algn="l"/>
                <a:tab pos="6737035" algn="l"/>
                <a:tab pos="7186277" algn="l"/>
                <a:tab pos="7635518" algn="l"/>
                <a:tab pos="8084760" algn="l"/>
                <a:tab pos="8534001" algn="l"/>
                <a:tab pos="8983243" algn="l"/>
              </a:tabLst>
            </a:pPr>
            <a:r>
              <a:rPr lang="en-US" altLang="ru-RU" sz="3200" dirty="0">
                <a:solidFill>
                  <a:srgbClr val="000000"/>
                </a:solidFill>
              </a:rPr>
              <a:t>The location and movable platform</a:t>
            </a:r>
            <a:endParaRPr lang="en-GB" altLang="ru-RU" sz="3200" dirty="0">
              <a:solidFill>
                <a:srgbClr val="000000"/>
              </a:solidFill>
            </a:endParaRPr>
          </a:p>
        </p:txBody>
      </p:sp>
      <p:pic>
        <p:nvPicPr>
          <p:cNvPr id="409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73" y="719807"/>
            <a:ext cx="4993591" cy="545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Группа 2"/>
          <p:cNvGrpSpPr>
            <a:grpSpLocks/>
          </p:cNvGrpSpPr>
          <p:nvPr/>
        </p:nvGrpSpPr>
        <p:grpSpPr bwMode="auto">
          <a:xfrm>
            <a:off x="5688236" y="791392"/>
            <a:ext cx="5041229" cy="3057283"/>
            <a:chOff x="4644107" y="791815"/>
            <a:chExt cx="4868200" cy="2952328"/>
          </a:xfrm>
        </p:grpSpPr>
        <p:pic>
          <p:nvPicPr>
            <p:cNvPr id="4103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107" y="791815"/>
              <a:ext cx="4868200" cy="2952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Рисунок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5002" y="2290058"/>
              <a:ext cx="274605" cy="950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1" name="Прямоугольник 1"/>
          <p:cNvSpPr>
            <a:spLocks noChangeArrowheads="1"/>
          </p:cNvSpPr>
          <p:nvPr/>
        </p:nvSpPr>
        <p:spPr bwMode="auto">
          <a:xfrm>
            <a:off x="5400676" y="3816151"/>
            <a:ext cx="5976192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pPr eaLnBrk="1"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Char char="v"/>
            </a:pPr>
            <a:r>
              <a:rPr lang="en-US" altLang="ru-RU" sz="1800" b="1" dirty="0">
                <a:solidFill>
                  <a:schemeClr val="tx1"/>
                </a:solidFill>
              </a:rPr>
              <a:t>The DANSS is located at </a:t>
            </a:r>
            <a:r>
              <a:rPr lang="en-US" altLang="ru-RU" sz="1800" b="1" dirty="0" err="1">
                <a:solidFill>
                  <a:schemeClr val="tx1"/>
                </a:solidFill>
              </a:rPr>
              <a:t>Kalininskaya</a:t>
            </a:r>
            <a:r>
              <a:rPr lang="en-US" altLang="ru-RU" sz="1800" b="1" dirty="0">
                <a:solidFill>
                  <a:schemeClr val="tx1"/>
                </a:solidFill>
              </a:rPr>
              <a:t> NPP (KNPP) under 3 GW WWER-1000 reactor (H=3.6 m, </a:t>
            </a:r>
            <a:r>
              <a:rPr lang="en-US" altLang="ru-RU" sz="1800" b="1" dirty="0">
                <a:solidFill>
                  <a:schemeClr val="tx1"/>
                </a:solidFill>
                <a:sym typeface="Symbol" pitchFamily="18" charset="2"/>
              </a:rPr>
              <a:t> </a:t>
            </a:r>
            <a:r>
              <a:rPr lang="en-US" altLang="ru-RU" sz="1800" b="1" dirty="0">
                <a:solidFill>
                  <a:schemeClr val="tx1"/>
                </a:solidFill>
              </a:rPr>
              <a:t>=3.1 m), which provides ~ 50 </a:t>
            </a:r>
            <a:r>
              <a:rPr lang="en-US" altLang="ru-RU" sz="1800" b="1" dirty="0" err="1">
                <a:solidFill>
                  <a:schemeClr val="tx1"/>
                </a:solidFill>
              </a:rPr>
              <a:t>m.w.e</a:t>
            </a:r>
            <a:r>
              <a:rPr lang="en-US" altLang="ru-RU" sz="1800" b="1" dirty="0">
                <a:solidFill>
                  <a:schemeClr val="tx1"/>
                </a:solidFill>
              </a:rPr>
              <a:t>. (6-fold </a:t>
            </a:r>
            <a:r>
              <a:rPr lang="en-US" altLang="ru-RU" sz="1800" b="1" dirty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altLang="ru-RU" sz="1800" b="1" dirty="0">
                <a:solidFill>
                  <a:schemeClr val="tx1"/>
                </a:solidFill>
              </a:rPr>
              <a:t> reduction and no cosmic n).</a:t>
            </a:r>
          </a:p>
          <a:p>
            <a:pPr eaLnBrk="1"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Char char="v"/>
            </a:pPr>
            <a:r>
              <a:rPr lang="en-US" altLang="ru-RU" sz="1800" b="1" dirty="0">
                <a:solidFill>
                  <a:schemeClr val="tx1"/>
                </a:solidFill>
              </a:rPr>
              <a:t>The detector is built </a:t>
            </a:r>
            <a:r>
              <a:rPr lang="en-US" altLang="ru-RU" sz="1800" b="1" dirty="0">
                <a:solidFill>
                  <a:srgbClr val="FF0000"/>
                </a:solidFill>
              </a:rPr>
              <a:t>on a movable platform</a:t>
            </a:r>
            <a:r>
              <a:rPr lang="en-US" altLang="ru-RU" sz="1800" b="1" dirty="0">
                <a:solidFill>
                  <a:schemeClr val="tx1"/>
                </a:solidFill>
              </a:rPr>
              <a:t>.</a:t>
            </a:r>
            <a:br>
              <a:rPr lang="en-US" altLang="ru-RU" sz="1800" b="1" dirty="0">
                <a:solidFill>
                  <a:schemeClr val="tx1"/>
                </a:solidFill>
              </a:rPr>
            </a:br>
            <a:r>
              <a:rPr lang="en-US" altLang="ru-RU" sz="1800" b="1" dirty="0">
                <a:solidFill>
                  <a:schemeClr val="tx1"/>
                </a:solidFill>
              </a:rPr>
              <a:t>Data are taken at 3 distances </a:t>
            </a:r>
            <a:r>
              <a:rPr lang="en-US" altLang="ru-RU" sz="1800" b="1" dirty="0">
                <a:solidFill>
                  <a:srgbClr val="FF0000"/>
                </a:solidFill>
              </a:rPr>
              <a:t>10.9</a:t>
            </a:r>
            <a:r>
              <a:rPr lang="en-US" altLang="ru-RU" sz="1800" b="1" dirty="0">
                <a:solidFill>
                  <a:schemeClr val="tx1"/>
                </a:solidFill>
              </a:rPr>
              <a:t> m (</a:t>
            </a:r>
            <a:r>
              <a:rPr lang="en-US" altLang="ru-RU" sz="1800" b="1" dirty="0">
                <a:solidFill>
                  <a:srgbClr val="FF0000"/>
                </a:solidFill>
              </a:rPr>
              <a:t>Up</a:t>
            </a:r>
            <a:r>
              <a:rPr lang="en-US" altLang="ru-RU" sz="1800" b="1" dirty="0">
                <a:solidFill>
                  <a:schemeClr val="tx1"/>
                </a:solidFill>
              </a:rPr>
              <a:t>), </a:t>
            </a:r>
            <a:r>
              <a:rPr lang="en-US" altLang="ru-RU" sz="1800" b="1" dirty="0">
                <a:solidFill>
                  <a:srgbClr val="00B050"/>
                </a:solidFill>
              </a:rPr>
              <a:t>11.9</a:t>
            </a:r>
            <a:r>
              <a:rPr lang="en-US" altLang="ru-RU" sz="1800" b="1" dirty="0">
                <a:solidFill>
                  <a:schemeClr val="tx1"/>
                </a:solidFill>
              </a:rPr>
              <a:t> m (</a:t>
            </a:r>
            <a:r>
              <a:rPr lang="en-US" altLang="ru-RU" sz="1800" b="1" dirty="0">
                <a:solidFill>
                  <a:srgbClr val="00B050"/>
                </a:solidFill>
              </a:rPr>
              <a:t>Middle</a:t>
            </a:r>
            <a:r>
              <a:rPr lang="en-US" altLang="ru-RU" sz="1800" b="1" dirty="0">
                <a:solidFill>
                  <a:schemeClr val="tx1"/>
                </a:solidFill>
              </a:rPr>
              <a:t>), and </a:t>
            </a:r>
            <a:r>
              <a:rPr lang="en-US" altLang="ru-RU" sz="1800" b="1" dirty="0">
                <a:solidFill>
                  <a:srgbClr val="0070C0"/>
                </a:solidFill>
              </a:rPr>
              <a:t>12.9 </a:t>
            </a:r>
            <a:r>
              <a:rPr lang="en-US" altLang="ru-RU" sz="1800" b="1" dirty="0">
                <a:solidFill>
                  <a:schemeClr val="tx1"/>
                </a:solidFill>
              </a:rPr>
              <a:t>m (</a:t>
            </a:r>
            <a:r>
              <a:rPr lang="en-US" altLang="ru-RU" sz="1800" b="1" dirty="0">
                <a:solidFill>
                  <a:srgbClr val="0070C0"/>
                </a:solidFill>
              </a:rPr>
              <a:t>Down</a:t>
            </a:r>
            <a:r>
              <a:rPr lang="en-US" altLang="ru-RU" sz="1800" b="1" dirty="0">
                <a:solidFill>
                  <a:schemeClr val="tx1"/>
                </a:solidFill>
              </a:rPr>
              <a:t>) from the reactor (center to center), changed sequentially 3 times per week. </a:t>
            </a:r>
            <a:br>
              <a:rPr lang="en-US" altLang="ru-RU" sz="2000" b="1" dirty="0">
                <a:solidFill>
                  <a:schemeClr val="tx1"/>
                </a:solidFill>
              </a:rPr>
            </a:br>
            <a:endParaRPr lang="ru-RU" alt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1DAFC412-20D0-AB83-90BD-659859A07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A806F-9A2F-D15C-E3F8-31A1283BEF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69744" y="-18639"/>
            <a:ext cx="6696744" cy="612796"/>
          </a:xfr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</a:rPr>
              <a:t>Detector aging</a:t>
            </a:r>
          </a:p>
        </p:txBody>
      </p:sp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7FBA3CCD-2FB5-4B12-A8CF-BFB9450C2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52" y="791815"/>
            <a:ext cx="5386464" cy="3384376"/>
          </a:xfrm>
          <a:prstGeom prst="rect">
            <a:avLst/>
          </a:prstGeom>
        </p:spPr>
      </p:pic>
      <p:pic>
        <p:nvPicPr>
          <p:cNvPr id="12" name="Рисунок 17">
            <a:extLst>
              <a:ext uri="{FF2B5EF4-FFF2-40B4-BE49-F238E27FC236}">
                <a16:creationId xmlns:a16="http://schemas.microsoft.com/office/drawing/2014/main" id="{6C3B373B-7B62-46B7-824A-F5553A824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876" y="1799927"/>
            <a:ext cx="1551374" cy="3410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8EEFA6-94B6-46CC-B213-FC1A183D1A63}"/>
              </a:ext>
            </a:extLst>
          </p:cNvPr>
          <p:cNvSpPr/>
          <p:nvPr/>
        </p:nvSpPr>
        <p:spPr>
          <a:xfrm>
            <a:off x="431652" y="4321462"/>
            <a:ext cx="11088836" cy="2375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</a:pPr>
            <a:r>
              <a:rPr lang="en-US" sz="2000" dirty="0">
                <a:solidFill>
                  <a:schemeClr val="tx1"/>
                </a:solidFill>
              </a:rPr>
              <a:t>DANSS – 7 years of continuous operation. 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Light collection by central WLS fiber KURARAY Y-11(200)M read by </a:t>
            </a:r>
            <a:r>
              <a:rPr lang="en-US" sz="2000" dirty="0" err="1">
                <a:solidFill>
                  <a:schemeClr val="tx1"/>
                </a:solidFill>
              </a:rPr>
              <a:t>SiPM</a:t>
            </a:r>
            <a:r>
              <a:rPr lang="en-US" sz="2000" dirty="0">
                <a:solidFill>
                  <a:schemeClr val="tx1"/>
                </a:solidFill>
              </a:rPr>
              <a:t> HAMAMATSU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S12825-050C. </a:t>
            </a:r>
            <a:r>
              <a:rPr lang="en-US" sz="2000" b="1" dirty="0">
                <a:solidFill>
                  <a:schemeClr val="tx1"/>
                </a:solidFill>
              </a:rPr>
              <a:t>WLS degradation is also visible with</a:t>
            </a:r>
            <a:r>
              <a:rPr lang="en-US" sz="2000" i="1" dirty="0">
                <a:solidFill>
                  <a:srgbClr val="0005FF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-</a:t>
            </a:r>
            <a:r>
              <a:rPr lang="en-US" sz="2000" i="1" dirty="0" err="1">
                <a:solidFill>
                  <a:schemeClr val="tx1"/>
                </a:solidFill>
              </a:rPr>
              <a:t>dL</a:t>
            </a:r>
            <a:r>
              <a:rPr lang="en-US" sz="2000" i="1" baseline="-25000" dirty="0" err="1">
                <a:solidFill>
                  <a:schemeClr val="tx1"/>
                </a:solidFill>
              </a:rPr>
              <a:t>att</a:t>
            </a:r>
            <a:r>
              <a:rPr lang="en-US" sz="2000" i="1" baseline="-25000" dirty="0">
                <a:solidFill>
                  <a:schemeClr val="tx1"/>
                </a:solidFill>
              </a:rPr>
              <a:t>/</a:t>
            </a:r>
            <a:r>
              <a:rPr lang="en-US" sz="2000" i="1" dirty="0">
                <a:solidFill>
                  <a:schemeClr val="tx1"/>
                </a:solidFill>
              </a:rPr>
              <a:t>dt </a:t>
            </a:r>
            <a:r>
              <a:rPr lang="en-US" sz="2000" dirty="0">
                <a:solidFill>
                  <a:schemeClr val="tx1"/>
                </a:solidFill>
              </a:rPr>
              <a:t>= </a:t>
            </a:r>
            <a:r>
              <a:rPr lang="en-US" sz="2000" b="1" dirty="0">
                <a:solidFill>
                  <a:schemeClr val="tx1"/>
                </a:solidFill>
              </a:rPr>
              <a:t>0.37 ± 0.07</a:t>
            </a:r>
            <a:r>
              <a:rPr lang="en-US" sz="2000" dirty="0">
                <a:solidFill>
                  <a:schemeClr val="tx1"/>
                </a:solidFill>
              </a:rPr>
              <a:t>(stat.) %/year</a:t>
            </a:r>
            <a:endParaRPr lang="en-US" sz="2000" b="1" dirty="0">
              <a:solidFill>
                <a:schemeClr val="tx1"/>
              </a:solidFill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Close to vertical muon tracks with </a:t>
            </a:r>
            <a:r>
              <a:rPr lang="en-US" sz="2000" dirty="0" err="1">
                <a:solidFill>
                  <a:schemeClr val="tx1"/>
                </a:solidFill>
              </a:rPr>
              <a:t>tg</a:t>
            </a:r>
            <a:r>
              <a:rPr lang="en-US" sz="2000" i="1" dirty="0" err="1">
                <a:solidFill>
                  <a:schemeClr val="tx1"/>
                </a:solidFill>
              </a:rPr>
              <a:t>θ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&lt; 0.2 selected.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Median of Landau distribution was taken.</a:t>
            </a:r>
          </a:p>
          <a:p>
            <a:pPr>
              <a:spcBef>
                <a:spcPts val="200"/>
              </a:spcBef>
            </a:pPr>
            <a:r>
              <a:rPr lang="en-US" sz="2000" b="1" dirty="0">
                <a:solidFill>
                  <a:schemeClr val="tx1"/>
                </a:solidFill>
              </a:rPr>
              <a:t>T2K</a:t>
            </a:r>
            <a:r>
              <a:rPr lang="en-US" sz="2000" dirty="0">
                <a:solidFill>
                  <a:schemeClr val="tx1"/>
                </a:solidFill>
              </a:rPr>
              <a:t> (several det-s) — </a:t>
            </a:r>
            <a:r>
              <a:rPr lang="en-US" sz="2000" b="1" dirty="0">
                <a:solidFill>
                  <a:schemeClr val="tx1"/>
                </a:solidFill>
              </a:rPr>
              <a:t>0.9-2.2 %/year</a:t>
            </a:r>
            <a:r>
              <a:rPr lang="en-US" sz="2000" dirty="0">
                <a:solidFill>
                  <a:schemeClr val="tx1"/>
                </a:solidFill>
              </a:rPr>
              <a:t>; </a:t>
            </a:r>
            <a:r>
              <a:rPr lang="en-US" sz="2000" b="1" dirty="0">
                <a:solidFill>
                  <a:schemeClr val="tx1"/>
                </a:solidFill>
              </a:rPr>
              <a:t>MINOS — 2 %/year</a:t>
            </a:r>
            <a:r>
              <a:rPr lang="en-US" sz="2000" dirty="0">
                <a:solidFill>
                  <a:schemeClr val="tx1"/>
                </a:solidFill>
              </a:rPr>
              <a:t>; </a:t>
            </a:r>
            <a:r>
              <a:rPr lang="en-US" sz="2000" b="1" dirty="0" err="1">
                <a:solidFill>
                  <a:schemeClr val="tx1"/>
                </a:solidFill>
              </a:rPr>
              <a:t>MINERvA</a:t>
            </a:r>
            <a:r>
              <a:rPr lang="en-US" sz="2000" b="1" dirty="0">
                <a:solidFill>
                  <a:schemeClr val="tx1"/>
                </a:solidFill>
              </a:rPr>
              <a:t> — 7-10 %/year @80F(</a:t>
            </a:r>
            <a:r>
              <a:rPr lang="en-US" sz="2000" dirty="0">
                <a:solidFill>
                  <a:schemeClr val="tx1"/>
                </a:solidFill>
              </a:rPr>
              <a:t>27.6</a:t>
            </a:r>
            <a:r>
              <a:rPr lang="en-US" sz="2000" baseline="30000" dirty="0">
                <a:solidFill>
                  <a:schemeClr val="tx1"/>
                </a:solidFill>
              </a:rPr>
              <a:t>oC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ts val="20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BE521D05-FEDA-4BCE-921B-47ADEF8BF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727" y="791815"/>
            <a:ext cx="5451141" cy="33843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1DAFC412-20D0-AB83-90BD-659859A07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A806F-9A2F-D15C-E3F8-31A1283BEF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61" y="-17997"/>
            <a:ext cx="6696744" cy="612796"/>
          </a:xfr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</a:rPr>
              <a:t>Positron spectrum of IBD-signal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2162B8-D0E5-E91D-E6B2-13DE4D6654D3}"/>
              </a:ext>
            </a:extLst>
          </p:cNvPr>
          <p:cNvSpPr txBox="1"/>
          <p:nvPr/>
        </p:nvSpPr>
        <p:spPr>
          <a:xfrm>
            <a:off x="503660" y="5434345"/>
            <a:ext cx="11016828" cy="1042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4953" indent="-244953">
              <a:buFont typeface="Arial" panose="020B0604020202020204" pitchFamily="34" charset="0"/>
              <a:buChar char="•"/>
            </a:pPr>
            <a:r>
              <a:rPr lang="en-US" sz="2057" dirty="0">
                <a:solidFill>
                  <a:schemeClr val="tx1"/>
                </a:solidFill>
              </a:rPr>
              <a:t>All backgrounds were subtracted including signal from neighbor reactors (0.6% of S @ top position)</a:t>
            </a:r>
          </a:p>
          <a:p>
            <a:pPr marL="244953" indent="-244953">
              <a:buFont typeface="Arial" panose="020B0604020202020204" pitchFamily="34" charset="0"/>
              <a:buChar char="•"/>
            </a:pPr>
            <a:r>
              <a:rPr lang="en-US" sz="2057" b="1" dirty="0">
                <a:solidFill>
                  <a:srgbClr val="FF0000"/>
                </a:solidFill>
              </a:rPr>
              <a:t>&gt; 5000 events/day</a:t>
            </a:r>
            <a:r>
              <a:rPr lang="en-US" sz="2057" dirty="0">
                <a:solidFill>
                  <a:schemeClr val="tx1"/>
                </a:solidFill>
              </a:rPr>
              <a:t> in fiducial volume (78% of full) @ top position: </a:t>
            </a:r>
            <a:r>
              <a:rPr lang="en-US" sz="2057" b="1" dirty="0">
                <a:solidFill>
                  <a:srgbClr val="FF0000"/>
                </a:solidFill>
              </a:rPr>
              <a:t>7.7M events in 6.5 y</a:t>
            </a:r>
            <a:r>
              <a:rPr lang="en-US" sz="2057" dirty="0">
                <a:solidFill>
                  <a:schemeClr val="tx1"/>
                </a:solidFill>
              </a:rPr>
              <a:t>. </a:t>
            </a:r>
          </a:p>
          <a:p>
            <a:pPr marL="244953" indent="-244953">
              <a:buFont typeface="Arial" panose="020B0604020202020204" pitchFamily="34" charset="0"/>
              <a:buChar char="•"/>
            </a:pPr>
            <a:r>
              <a:rPr lang="en-US" sz="2057" dirty="0">
                <a:solidFill>
                  <a:schemeClr val="tx1"/>
                </a:solidFill>
              </a:rPr>
              <a:t>For positrons with E=[1.5-6] MeV background subtracted @ top position is 1.75% and </a:t>
            </a:r>
            <a:r>
              <a:rPr lang="en-US" sz="2057" b="1" dirty="0">
                <a:solidFill>
                  <a:srgbClr val="FF0000"/>
                </a:solidFill>
              </a:rPr>
              <a:t>S/B &gt; 50</a:t>
            </a:r>
            <a:r>
              <a:rPr lang="en-US" sz="2057" dirty="0">
                <a:solidFill>
                  <a:schemeClr val="tx1"/>
                </a:solidFill>
              </a:rPr>
              <a:t>.</a:t>
            </a:r>
            <a:endParaRPr lang="ru-RU" sz="2057" baseline="-25000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CD2154-AFE6-479F-B1B2-7F48F6D5C89B}"/>
              </a:ext>
            </a:extLst>
          </p:cNvPr>
          <p:cNvGrpSpPr/>
          <p:nvPr/>
        </p:nvGrpSpPr>
        <p:grpSpPr>
          <a:xfrm>
            <a:off x="2087836" y="755109"/>
            <a:ext cx="7836486" cy="4573210"/>
            <a:chOff x="2124532" y="957981"/>
            <a:chExt cx="7836486" cy="457321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0584E49-F4ED-7C6C-5D43-EBF5CCAF1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532" y="957981"/>
              <a:ext cx="6335802" cy="457321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55984CC-BFD1-0E90-5951-11FDEF935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6070" y="3109101"/>
              <a:ext cx="3446013" cy="118688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93DED3C-873B-144A-D72A-F9F009E99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53995" y="1267748"/>
              <a:ext cx="4707023" cy="1690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6498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Заголовок 13"/>
          <p:cNvSpPr>
            <a:spLocks noGrp="1"/>
          </p:cNvSpPr>
          <p:nvPr>
            <p:ph type="title" idx="4294967295"/>
          </p:nvPr>
        </p:nvSpPr>
        <p:spPr>
          <a:xfrm>
            <a:off x="863700" y="143743"/>
            <a:ext cx="10009112" cy="61279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ru-RU" sz="3200" kern="1200" dirty="0">
                <a:solidFill>
                  <a:srgbClr val="000000"/>
                </a:solidFill>
              </a:rPr>
              <a:t>Positron spectrum: experiment vs. theory</a:t>
            </a:r>
            <a:endParaRPr lang="ru-RU" altLang="ru-RU" sz="3200" kern="1200" dirty="0">
              <a:solidFill>
                <a:srgbClr val="000000"/>
              </a:solidFill>
            </a:endParaRPr>
          </a:p>
        </p:txBody>
      </p:sp>
      <p:sp>
        <p:nvSpPr>
          <p:cNvPr id="20487" name="TextBox 46"/>
          <p:cNvSpPr txBox="1">
            <a:spLocks noChangeArrowheads="1"/>
          </p:cNvSpPr>
          <p:nvPr/>
        </p:nvSpPr>
        <p:spPr bwMode="auto">
          <a:xfrm>
            <a:off x="612775" y="4680247"/>
            <a:ext cx="106920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Ins="72000">
            <a:spAutoFit/>
          </a:bodyPr>
          <a:lstStyle>
            <a:defPPr>
              <a:defRPr lang="en-GB"/>
            </a:defPPr>
            <a:lvl1pPr marL="285750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u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CC00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CC00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CC00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0" dirty="0"/>
              <a:t>For best agreement with H-M model MC spectrum was shifted on +50 keV w.r.t. experimental data. The nature of this shift is still under investigation.</a:t>
            </a:r>
          </a:p>
          <a:p>
            <a:pPr>
              <a:spcAft>
                <a:spcPts val="600"/>
              </a:spcAft>
            </a:pPr>
            <a:r>
              <a:rPr lang="en-US" b="0" dirty="0"/>
              <a:t>We see like a bump in e+ spectrum similar to other experiments, but smaller than in RENO e.g.</a:t>
            </a:r>
          </a:p>
          <a:p>
            <a:pPr>
              <a:spcAft>
                <a:spcPts val="600"/>
              </a:spcAft>
            </a:pPr>
            <a:r>
              <a:rPr lang="en-US" b="0" dirty="0"/>
              <a:t>We are not claiming decisively existence of the bump because of high sensitivity of the shape on E scale and shift. Similar energy scale issues should also affect other experiments.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D38E4-734D-4D9F-B002-694AD3375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08" y="791815"/>
            <a:ext cx="10232454" cy="38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24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Заголовок 13"/>
          <p:cNvSpPr>
            <a:spLocks noGrp="1"/>
          </p:cNvSpPr>
          <p:nvPr>
            <p:ph type="title" idx="4294967295"/>
          </p:nvPr>
        </p:nvSpPr>
        <p:spPr>
          <a:xfrm>
            <a:off x="2997321" y="-31895"/>
            <a:ext cx="5881733" cy="69249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3600" kern="1200" dirty="0">
                <a:solidFill>
                  <a:srgbClr val="000000"/>
                </a:solidFill>
              </a:rPr>
              <a:t>Reactor power monitoring</a:t>
            </a:r>
            <a:endParaRPr lang="ru-RU" sz="3600" kern="1200" dirty="0">
              <a:solidFill>
                <a:srgbClr val="000000"/>
              </a:solidFill>
            </a:endParaRPr>
          </a:p>
        </p:txBody>
      </p:sp>
      <p:sp>
        <p:nvSpPr>
          <p:cNvPr id="8" name="TextBox 46"/>
          <p:cNvSpPr txBox="1">
            <a:spLocks noChangeArrowheads="1"/>
          </p:cNvSpPr>
          <p:nvPr/>
        </p:nvSpPr>
        <p:spPr bwMode="auto">
          <a:xfrm>
            <a:off x="3744020" y="5112295"/>
            <a:ext cx="748883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Ins="72000">
            <a:spAutoFit/>
          </a:bodyPr>
          <a:lstStyle>
            <a:defPPr>
              <a:defRPr lang="en-GB"/>
            </a:defPPr>
            <a:lvl1pPr marL="285750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u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CC00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CC00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CC00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800" dirty="0"/>
              <a:t>6.5 years of successful reactor monitoring with 1.5% accuracy in 2 days, no evidence for systematic effects has been observed.</a:t>
            </a:r>
            <a:endParaRPr lang="ru-RU" dirty="0"/>
          </a:p>
          <a:p>
            <a:endParaRPr lang="ru-RU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672106-009A-4895-96A5-092AC05B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1" y="839242"/>
            <a:ext cx="10369152" cy="40138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B82817-BA9C-419C-94AB-8EBD22A0EA26}"/>
              </a:ext>
            </a:extLst>
          </p:cNvPr>
          <p:cNvSpPr/>
          <p:nvPr/>
        </p:nvSpPr>
        <p:spPr bwMode="auto">
          <a:xfrm>
            <a:off x="3239964" y="4669614"/>
            <a:ext cx="1338343" cy="1828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0A4CA-AB9B-469D-B37E-C4EBA7D63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764" y="4690880"/>
            <a:ext cx="2088232" cy="176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4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18513D6C-7EC0-0245-21E6-E5C698A79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5D05D7-2501-499C-B62C-BA7B58A7C5D3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19336-7591-23F9-18A6-1D7B564BC9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78829" y="71735"/>
            <a:ext cx="8151160" cy="624466"/>
          </a:xfrm>
        </p:spPr>
        <p:txBody>
          <a:bodyPr>
            <a:spAutoFit/>
          </a:bodyPr>
          <a:lstStyle/>
          <a:p>
            <a:pPr lvl="0"/>
            <a:r>
              <a:rPr lang="en-US" sz="3600" kern="1200" dirty="0">
                <a:solidFill>
                  <a:srgbClr val="000000"/>
                </a:solidFill>
              </a:rPr>
              <a:t>Fuel composition sensitivity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3209F5-D470-29E9-FF4B-A6EEB6E205CD}"/>
              </a:ext>
            </a:extLst>
          </p:cNvPr>
          <p:cNvSpPr txBox="1"/>
          <p:nvPr/>
        </p:nvSpPr>
        <p:spPr>
          <a:xfrm>
            <a:off x="575668" y="5105727"/>
            <a:ext cx="10801200" cy="1158696"/>
          </a:xfrm>
          <a:prstGeom prst="rect">
            <a:avLst/>
          </a:prstGeom>
          <a:solidFill>
            <a:schemeClr val="bg1"/>
          </a:solidFill>
        </p:spPr>
        <p:txBody>
          <a:bodyPr wrap="square" lIns="70530" tIns="35265" rIns="70530" bIns="35265" rtlCol="0">
            <a:spAutoFit/>
          </a:bodyPr>
          <a:lstStyle/>
          <a:p>
            <a:pPr marL="244953" indent="-244953" defTabSz="705279"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Positron spectrum dependence on fuel composition is clearly seen</a:t>
            </a:r>
          </a:p>
          <a:p>
            <a:pPr marL="244953" indent="-244953" defTabSz="705279"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IBD rate dependence on </a:t>
            </a:r>
            <a:r>
              <a:rPr lang="en-US" sz="1600" b="1" baseline="30000" dirty="0">
                <a:solidFill>
                  <a:schemeClr val="tx1"/>
                </a:solidFill>
              </a:rPr>
              <a:t>239</a:t>
            </a:r>
            <a:r>
              <a:rPr lang="en-US" sz="1600" b="1" dirty="0">
                <a:solidFill>
                  <a:schemeClr val="tx1"/>
                </a:solidFill>
              </a:rPr>
              <a:t>Pu fission fraction (</a:t>
            </a:r>
            <a:r>
              <a:rPr lang="en-US" sz="1600" b="1" dirty="0" err="1">
                <a:solidFill>
                  <a:schemeClr val="tx1"/>
                </a:solidFill>
              </a:rPr>
              <a:t>dσ</a:t>
            </a:r>
            <a:r>
              <a:rPr lang="en-US" sz="1600" b="1" dirty="0">
                <a:solidFill>
                  <a:schemeClr val="tx1"/>
                </a:solidFill>
              </a:rPr>
              <a:t>/dF239)/σ(F239=0.3) </a:t>
            </a:r>
            <a:r>
              <a:rPr lang="en-US" sz="1600" b="1" dirty="0">
                <a:solidFill>
                  <a:srgbClr val="FF0000"/>
                </a:solidFill>
              </a:rPr>
              <a:t>1.53 </a:t>
            </a:r>
            <a:r>
              <a:rPr lang="en-US" sz="1600" b="1" dirty="0">
                <a:solidFill>
                  <a:srgbClr val="FF0000"/>
                </a:solidFill>
                <a:sym typeface="Symbol" panose="05050102010706020507" pitchFamily="18" charset="2"/>
              </a:rPr>
              <a:t> </a:t>
            </a:r>
            <a:r>
              <a:rPr lang="en-US" sz="1600" b="1" dirty="0">
                <a:solidFill>
                  <a:srgbClr val="FF0000"/>
                </a:solidFill>
              </a:rPr>
              <a:t>0.06</a:t>
            </a:r>
            <a:r>
              <a:rPr lang="en-US" sz="1600" b="1" dirty="0">
                <a:solidFill>
                  <a:schemeClr val="tx1"/>
                </a:solidFill>
              </a:rPr>
              <a:t> for various positron energies is closer to H-M model (1.53 </a:t>
            </a:r>
            <a:r>
              <a:rPr lang="en-US" sz="1600" b="1" dirty="0">
                <a:solidFill>
                  <a:schemeClr val="tx1"/>
                </a:solidFill>
                <a:sym typeface="Symbol" panose="05050102010706020507" pitchFamily="18" charset="2"/>
              </a:rPr>
              <a:t> 0.05</a:t>
            </a:r>
            <a:r>
              <a:rPr lang="en-US" sz="1600" b="1" dirty="0">
                <a:solidFill>
                  <a:schemeClr val="tx1"/>
                </a:solidFill>
              </a:rPr>
              <a:t>) than </a:t>
            </a:r>
            <a:r>
              <a:rPr lang="en-US" sz="1600" b="1" dirty="0" err="1">
                <a:solidFill>
                  <a:schemeClr val="tx1"/>
                </a:solidFill>
              </a:rPr>
              <a:t>DayaBay</a:t>
            </a:r>
            <a:r>
              <a:rPr lang="en-US" sz="1600" b="1" dirty="0">
                <a:solidFill>
                  <a:schemeClr val="tx1"/>
                </a:solidFill>
              </a:rPr>
              <a:t> result (</a:t>
            </a:r>
            <a:r>
              <a:rPr lang="en-US" sz="1600" b="1" dirty="0">
                <a:solidFill>
                  <a:srgbClr val="2CCACA"/>
                </a:solidFill>
              </a:rPr>
              <a:t>1.445 </a:t>
            </a:r>
            <a:r>
              <a:rPr lang="en-US" sz="1600" b="1" dirty="0">
                <a:solidFill>
                  <a:srgbClr val="2CCACA"/>
                </a:solidFill>
                <a:sym typeface="Symbol" panose="05050102010706020507" pitchFamily="18" charset="2"/>
              </a:rPr>
              <a:t>  0.097</a:t>
            </a:r>
            <a:r>
              <a:rPr lang="en-US" sz="1600" b="1" dirty="0">
                <a:solidFill>
                  <a:schemeClr val="tx1"/>
                </a:solidFill>
              </a:rPr>
              <a:t>).</a:t>
            </a:r>
            <a:endParaRPr lang="ru-RU" sz="1600" b="1" dirty="0">
              <a:solidFill>
                <a:schemeClr val="tx1"/>
              </a:solidFill>
            </a:endParaRPr>
          </a:p>
          <a:p>
            <a:pPr marL="244953" indent="-244953" defTabSz="705279"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Errors (probably overestimated) are dominated by systematics from the spread between the reactor campaigns.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919D5E-F998-4C1B-A343-17AF35F77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812" y="791815"/>
            <a:ext cx="7753823" cy="413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45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18513D6C-7EC0-0245-21E6-E5C698A79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5D05D7-2501-499C-B62C-BA7B58A7C5D3}" type="slidenum">
              <a:rPr lang="en-US" smtClean="0"/>
              <a:t>9</a:t>
            </a:fld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19336-7591-23F9-18A6-1D7B564BC9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306964"/>
            <a:ext cx="8151160" cy="624466"/>
          </a:xfrm>
        </p:spPr>
        <p:txBody>
          <a:bodyPr>
            <a:spAutoFit/>
          </a:bodyPr>
          <a:lstStyle/>
          <a:p>
            <a:pPr lvl="0"/>
            <a:r>
              <a:rPr lang="en-US" sz="3600" kern="1200" dirty="0">
                <a:solidFill>
                  <a:srgbClr val="000000"/>
                </a:solidFill>
              </a:rPr>
              <a:t>Ratio of positron spectra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3209F5-D470-29E9-FF4B-A6EEB6E205CD}"/>
              </a:ext>
            </a:extLst>
          </p:cNvPr>
          <p:cNvSpPr txBox="1"/>
          <p:nvPr/>
        </p:nvSpPr>
        <p:spPr>
          <a:xfrm>
            <a:off x="2029422" y="4824263"/>
            <a:ext cx="6971182" cy="1594585"/>
          </a:xfrm>
          <a:prstGeom prst="rect">
            <a:avLst/>
          </a:prstGeom>
          <a:solidFill>
            <a:schemeClr val="bg1"/>
          </a:solidFill>
        </p:spPr>
        <p:txBody>
          <a:bodyPr wrap="square" lIns="70530" tIns="35265" rIns="70530" bIns="35265" rtlCol="0">
            <a:spAutoFit/>
          </a:bodyPr>
          <a:lstStyle/>
          <a:p>
            <a:pPr marL="244953" indent="-244953" defTabSz="705279"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sz="1372" b="1" dirty="0">
                <a:solidFill>
                  <a:schemeClr val="tx1"/>
                </a:solidFill>
              </a:rPr>
              <a:t>Fit is in 1.5-6 MeV range (to be conservative).</a:t>
            </a:r>
          </a:p>
          <a:p>
            <a:pPr marL="244953" indent="-244953" defTabSz="705279"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sz="1372" b="1" dirty="0">
                <a:solidFill>
                  <a:schemeClr val="tx1"/>
                </a:solidFill>
              </a:rPr>
              <a:t>Using current statistics 2016-2023 (~5.5 million IBD events with 1.5 MeV &lt; E &lt; 6MeV) </a:t>
            </a:r>
            <a:endParaRPr lang="ru-RU" sz="1372" b="1" dirty="0">
              <a:solidFill>
                <a:schemeClr val="tx1"/>
              </a:solidFill>
            </a:endParaRPr>
          </a:p>
          <a:p>
            <a:pPr marL="244953" indent="-244953" defTabSz="705279"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sz="1372" b="1" dirty="0">
                <a:solidFill>
                  <a:schemeClr val="tx1"/>
                </a:solidFill>
              </a:rPr>
              <a:t>We </a:t>
            </a:r>
            <a:r>
              <a:rPr lang="en-US" sz="1372" b="1" dirty="0">
                <a:solidFill>
                  <a:srgbClr val="FF0000"/>
                </a:solidFill>
              </a:rPr>
              <a:t>do not see a statistically significant signal</a:t>
            </a:r>
            <a:r>
              <a:rPr lang="en-US" sz="1372" b="1" dirty="0">
                <a:solidFill>
                  <a:schemeClr val="tx1"/>
                </a:solidFill>
              </a:rPr>
              <a:t> in favor of 4</a:t>
            </a:r>
            <a:r>
              <a:rPr lang="el-GR" sz="1372" b="1" dirty="0">
                <a:solidFill>
                  <a:schemeClr val="tx1"/>
                </a:solidFill>
              </a:rPr>
              <a:t>ν </a:t>
            </a:r>
            <a:r>
              <a:rPr lang="en-US" sz="1372" b="1" dirty="0">
                <a:solidFill>
                  <a:schemeClr val="tx1"/>
                </a:solidFill>
              </a:rPr>
              <a:t>signal: </a:t>
            </a:r>
          </a:p>
          <a:p>
            <a:pPr defTabSz="705279">
              <a:spcAft>
                <a:spcPts val="408"/>
              </a:spcAft>
            </a:pPr>
            <a:r>
              <a:rPr lang="en-US" sz="1372" b="1" dirty="0">
                <a:solidFill>
                  <a:schemeClr val="tx1"/>
                </a:solidFill>
              </a:rPr>
              <a:t>     </a:t>
            </a:r>
            <a:r>
              <a:rPr lang="en-US" sz="1372" b="1" dirty="0">
                <a:solidFill>
                  <a:srgbClr val="EF11BF"/>
                </a:solidFill>
              </a:rPr>
              <a:t> ∆</a:t>
            </a:r>
            <a:r>
              <a:rPr lang="el-GR" sz="1372" b="1" dirty="0">
                <a:solidFill>
                  <a:srgbClr val="EF11BF"/>
                </a:solidFill>
              </a:rPr>
              <a:t>χ</a:t>
            </a:r>
            <a:r>
              <a:rPr lang="en-US" sz="1372" b="1" baseline="30000" dirty="0">
                <a:solidFill>
                  <a:srgbClr val="EF11BF"/>
                </a:solidFill>
              </a:rPr>
              <a:t>2</a:t>
            </a:r>
            <a:r>
              <a:rPr lang="en-US" sz="1372" b="1" dirty="0">
                <a:solidFill>
                  <a:srgbClr val="EF11BF"/>
                </a:solidFill>
              </a:rPr>
              <a:t>=-8.5 </a:t>
            </a:r>
            <a:r>
              <a:rPr lang="ru-RU" sz="1372" b="1" dirty="0">
                <a:solidFill>
                  <a:srgbClr val="EF11BF"/>
                </a:solidFill>
              </a:rPr>
              <a:t>(</a:t>
            </a:r>
            <a:r>
              <a:rPr lang="en-US" sz="1372" b="1" dirty="0">
                <a:solidFill>
                  <a:srgbClr val="EF11BF"/>
                </a:solidFill>
              </a:rPr>
              <a:t>2.1</a:t>
            </a:r>
            <a:r>
              <a:rPr lang="el-GR" sz="1372" b="1" dirty="0">
                <a:solidFill>
                  <a:srgbClr val="EF11BF"/>
                </a:solidFill>
              </a:rPr>
              <a:t>σ</a:t>
            </a:r>
            <a:r>
              <a:rPr lang="en-US" sz="1372" b="1" dirty="0">
                <a:solidFill>
                  <a:srgbClr val="EF11BF"/>
                </a:solidFill>
              </a:rPr>
              <a:t> ) for 4</a:t>
            </a:r>
            <a:r>
              <a:rPr lang="el-GR" sz="1372" b="1" dirty="0">
                <a:solidFill>
                  <a:srgbClr val="EF11BF"/>
                </a:solidFill>
              </a:rPr>
              <a:t>ν</a:t>
            </a:r>
            <a:r>
              <a:rPr lang="en-US" sz="1372" b="1" dirty="0">
                <a:solidFill>
                  <a:srgbClr val="EF11BF"/>
                </a:solidFill>
              </a:rPr>
              <a:t> hypothesis best point ∆m</a:t>
            </a:r>
            <a:r>
              <a:rPr lang="en-US" sz="1372" b="1" baseline="30000" dirty="0">
                <a:solidFill>
                  <a:srgbClr val="EF11BF"/>
                </a:solidFill>
              </a:rPr>
              <a:t>2</a:t>
            </a:r>
            <a:r>
              <a:rPr lang="en-US" sz="1372" b="1" dirty="0">
                <a:solidFill>
                  <a:srgbClr val="EF11BF"/>
                </a:solidFill>
              </a:rPr>
              <a:t>=0.34 eV</a:t>
            </a:r>
            <a:r>
              <a:rPr lang="en-US" sz="1372" b="1" baseline="30000" dirty="0">
                <a:solidFill>
                  <a:srgbClr val="EF11BF"/>
                </a:solidFill>
              </a:rPr>
              <a:t>2</a:t>
            </a:r>
            <a:r>
              <a:rPr lang="en-US" sz="1372" b="1" dirty="0">
                <a:solidFill>
                  <a:srgbClr val="EF11BF"/>
                </a:solidFill>
              </a:rPr>
              <a:t> , sin</a:t>
            </a:r>
            <a:r>
              <a:rPr lang="en-US" sz="1372" b="1" baseline="30000" dirty="0">
                <a:solidFill>
                  <a:srgbClr val="EF11BF"/>
                </a:solidFill>
              </a:rPr>
              <a:t>2</a:t>
            </a:r>
            <a:r>
              <a:rPr lang="en-US" sz="1372" b="1" dirty="0">
                <a:solidFill>
                  <a:srgbClr val="EF11BF"/>
                </a:solidFill>
              </a:rPr>
              <a:t>2</a:t>
            </a:r>
            <a:r>
              <a:rPr lang="el-GR" sz="1372" b="1" dirty="0">
                <a:solidFill>
                  <a:srgbClr val="EF11BF"/>
                </a:solidFill>
              </a:rPr>
              <a:t>θ</a:t>
            </a:r>
            <a:r>
              <a:rPr lang="en-US" sz="1372" b="1" dirty="0">
                <a:solidFill>
                  <a:srgbClr val="EF11BF"/>
                </a:solidFill>
              </a:rPr>
              <a:t>=0.06    </a:t>
            </a:r>
          </a:p>
          <a:p>
            <a:pPr defTabSz="705279">
              <a:spcAft>
                <a:spcPts val="408"/>
              </a:spcAft>
            </a:pPr>
            <a:r>
              <a:rPr lang="en-US" sz="1372" b="1" dirty="0">
                <a:solidFill>
                  <a:schemeClr val="tx1"/>
                </a:solidFill>
              </a:rPr>
              <a:t>      </a:t>
            </a:r>
            <a:r>
              <a:rPr lang="en-US" sz="1372" b="1" dirty="0">
                <a:solidFill>
                  <a:srgbClr val="FFC000"/>
                </a:solidFill>
              </a:rPr>
              <a:t>∆</a:t>
            </a:r>
            <a:r>
              <a:rPr lang="el-GR" sz="1372" b="1" dirty="0">
                <a:solidFill>
                  <a:srgbClr val="FFC000"/>
                </a:solidFill>
              </a:rPr>
              <a:t>χ</a:t>
            </a:r>
            <a:r>
              <a:rPr lang="en-US" sz="1372" b="1" baseline="30000" dirty="0">
                <a:solidFill>
                  <a:srgbClr val="FFC000"/>
                </a:solidFill>
              </a:rPr>
              <a:t>2</a:t>
            </a:r>
            <a:r>
              <a:rPr lang="en-US" sz="1372" b="1" dirty="0">
                <a:solidFill>
                  <a:srgbClr val="FFC000"/>
                </a:solidFill>
              </a:rPr>
              <a:t>=-5.7 for 4</a:t>
            </a:r>
            <a:r>
              <a:rPr lang="el-GR" sz="1372" b="1" dirty="0">
                <a:solidFill>
                  <a:srgbClr val="FFC000"/>
                </a:solidFill>
              </a:rPr>
              <a:t>ν</a:t>
            </a:r>
            <a:r>
              <a:rPr lang="en-US" sz="1372" b="1" dirty="0">
                <a:solidFill>
                  <a:srgbClr val="FFC000"/>
                </a:solidFill>
              </a:rPr>
              <a:t> hypothesis second best point ∆m</a:t>
            </a:r>
            <a:r>
              <a:rPr lang="en-US" sz="1372" b="1" baseline="30000" dirty="0">
                <a:solidFill>
                  <a:srgbClr val="FFC000"/>
                </a:solidFill>
              </a:rPr>
              <a:t>2</a:t>
            </a:r>
            <a:r>
              <a:rPr lang="en-US" sz="1372" b="1" dirty="0">
                <a:solidFill>
                  <a:srgbClr val="FFC000"/>
                </a:solidFill>
              </a:rPr>
              <a:t>=1.3 eV</a:t>
            </a:r>
            <a:r>
              <a:rPr lang="en-US" sz="1372" b="1" baseline="30000" dirty="0">
                <a:solidFill>
                  <a:srgbClr val="FFC000"/>
                </a:solidFill>
              </a:rPr>
              <a:t>2</a:t>
            </a:r>
            <a:r>
              <a:rPr lang="en-US" sz="1372" b="1" dirty="0">
                <a:solidFill>
                  <a:srgbClr val="FFC000"/>
                </a:solidFill>
              </a:rPr>
              <a:t> , sin</a:t>
            </a:r>
            <a:r>
              <a:rPr lang="en-US" sz="1372" b="1" baseline="30000" dirty="0">
                <a:solidFill>
                  <a:srgbClr val="FFC000"/>
                </a:solidFill>
              </a:rPr>
              <a:t>2</a:t>
            </a:r>
            <a:r>
              <a:rPr lang="en-US" sz="1372" b="1" dirty="0">
                <a:solidFill>
                  <a:srgbClr val="FFC000"/>
                </a:solidFill>
              </a:rPr>
              <a:t>2</a:t>
            </a:r>
            <a:r>
              <a:rPr lang="el-GR" sz="1372" b="1" dirty="0">
                <a:solidFill>
                  <a:srgbClr val="FFC000"/>
                </a:solidFill>
              </a:rPr>
              <a:t>θ</a:t>
            </a:r>
            <a:r>
              <a:rPr lang="en-US" sz="1372" b="1" dirty="0">
                <a:solidFill>
                  <a:srgbClr val="FFC000"/>
                </a:solidFill>
              </a:rPr>
              <a:t>=0.015</a:t>
            </a:r>
            <a:r>
              <a:rPr lang="en-US" sz="1372" b="1" dirty="0">
                <a:solidFill>
                  <a:schemeClr val="tx1"/>
                </a:solidFill>
              </a:rPr>
              <a:t> </a:t>
            </a:r>
          </a:p>
          <a:p>
            <a:pPr defTabSz="705279">
              <a:spcAft>
                <a:spcPts val="408"/>
              </a:spcAft>
            </a:pPr>
            <a:r>
              <a:rPr lang="en-US" sz="1372" b="1" dirty="0">
                <a:solidFill>
                  <a:srgbClr val="2CCACA"/>
                </a:solidFill>
              </a:rPr>
              <a:t>RAA+GA best point was excluded long time ago.</a:t>
            </a:r>
            <a:r>
              <a:rPr lang="en-US" sz="1372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D8B9E3-F2FF-FC05-5D68-EE88243BD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21" y="1200646"/>
            <a:ext cx="8629377" cy="347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2073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Tahoma"/>
      </a:majorFont>
      <a:minorFont>
        <a:latin typeface="Arial"/>
        <a:ea typeface=""/>
        <a:cs typeface="Taho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35673</TotalTime>
  <Words>1812</Words>
  <Application>Microsoft Office PowerPoint</Application>
  <PresentationFormat>Custom</PresentationFormat>
  <Paragraphs>200</Paragraphs>
  <Slides>26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Arial Narrow</vt:lpstr>
      <vt:lpstr>Book Antiqua</vt:lpstr>
      <vt:lpstr>Calibri</vt:lpstr>
      <vt:lpstr>Cambria Math</vt:lpstr>
      <vt:lpstr>Century Gothic</vt:lpstr>
      <vt:lpstr>StarSymbol</vt:lpstr>
      <vt:lpstr>Symbol</vt:lpstr>
      <vt:lpstr>Tahoma</vt:lpstr>
      <vt:lpstr>Times New Roman</vt:lpstr>
      <vt:lpstr>Wingdings</vt:lpstr>
      <vt:lpstr>Default Design</vt:lpstr>
      <vt:lpstr>DANSS reactor antineutrino spectrometer: results for 2023</vt:lpstr>
      <vt:lpstr>The DANSS design</vt:lpstr>
      <vt:lpstr>The location and movable platform</vt:lpstr>
      <vt:lpstr>Detector aging</vt:lpstr>
      <vt:lpstr>Positron spectrum of IBD-signal</vt:lpstr>
      <vt:lpstr>Positron spectrum: experiment vs. theory</vt:lpstr>
      <vt:lpstr>Reactor power monitoring</vt:lpstr>
      <vt:lpstr>Fuel composition sensitivity</vt:lpstr>
      <vt:lpstr>Ratio of positron spectra</vt:lpstr>
      <vt:lpstr>Test statistics</vt:lpstr>
      <vt:lpstr>The DANSS limits: related method </vt:lpstr>
      <vt:lpstr>The DANSS limits: absolute method </vt:lpstr>
      <vt:lpstr>The DANSS upgrade</vt:lpstr>
      <vt:lpstr>The ENIGMA project (Slovakia-Czechia)</vt:lpstr>
      <vt:lpstr>The ENIGMA II</vt:lpstr>
      <vt:lpstr>Summary</vt:lpstr>
      <vt:lpstr>Meanwhile, somewhere in the future...</vt:lpstr>
      <vt:lpstr>Backup slides</vt:lpstr>
      <vt:lpstr> IBD signal pattern &amp; basic cuts</vt:lpstr>
      <vt:lpstr>Detector Assembly</vt:lpstr>
      <vt:lpstr>Calibration 1</vt:lpstr>
      <vt:lpstr>Calibration 2</vt:lpstr>
      <vt:lpstr>Background</vt:lpstr>
      <vt:lpstr>Analysis with absolute CR</vt:lpstr>
      <vt:lpstr>Systematic uncertainties in absolute CR</vt:lpstr>
      <vt:lpstr>S3: no PMT for compactness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Neutrino detector: analysis of energy deposit in strips</dc:title>
  <dc:creator>purgenetik</dc:creator>
  <cp:lastModifiedBy>Shitova</cp:lastModifiedBy>
  <cp:revision>345</cp:revision>
  <dcterms:modified xsi:type="dcterms:W3CDTF">2023-09-20T09:24:41Z</dcterms:modified>
</cp:coreProperties>
</file>