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1" r:id="rId2"/>
  </p:sldMasterIdLst>
  <p:notesMasterIdLst>
    <p:notesMasterId r:id="rId20"/>
  </p:notesMasterIdLst>
  <p:sldIdLst>
    <p:sldId id="279" r:id="rId3"/>
    <p:sldId id="257" r:id="rId4"/>
    <p:sldId id="291" r:id="rId5"/>
    <p:sldId id="296" r:id="rId6"/>
    <p:sldId id="297" r:id="rId7"/>
    <p:sldId id="256" r:id="rId8"/>
    <p:sldId id="258" r:id="rId9"/>
    <p:sldId id="268" r:id="rId10"/>
    <p:sldId id="293" r:id="rId11"/>
    <p:sldId id="294" r:id="rId12"/>
    <p:sldId id="295" r:id="rId13"/>
    <p:sldId id="271" r:id="rId14"/>
    <p:sldId id="290" r:id="rId15"/>
    <p:sldId id="266" r:id="rId16"/>
    <p:sldId id="267" r:id="rId17"/>
    <p:sldId id="269" r:id="rId18"/>
    <p:sldId id="29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F2FC"/>
    <a:srgbClr val="2154AC"/>
    <a:srgbClr val="FDB9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88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362F52-9685-4D10-8149-A66E69A2A30B}" type="datetimeFigureOut">
              <a:rPr lang="en-GB" smtClean="0"/>
              <a:t>17/05/2023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5D98E9-531B-4329-8311-5FF8B7FF57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682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EA074-24A7-4657-AE02-A51F68EA6AA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847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45a186127f_0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45a186127f_0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0BFD4-7F33-BE45-87EA-7447FA90A10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5596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8CCE4-E448-43E7-F581-263AC3A9C4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E6BB92-AAD1-13F7-461E-86D0D3AD68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A4DC7A-33AA-5909-65AC-DA00A8907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06/01/2023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99119-F05D-F818-27EB-001FF3A1C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Ned Howarth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DF6823-B9D2-119C-A4BE-EF51F8EE5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DBD76-7632-489D-92AA-0620777B6F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9822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F9FAF-5781-10C5-347C-DC16AC11E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9882C0-A1D8-A7A9-A810-B622BAC422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36F098-0387-4BF2-1EC3-D76087604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06/01/2023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5123BE-A2A6-B4B7-6459-26CEA0755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Ned Howarth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05E64C-CA32-0098-2B99-81FFA8553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DBD76-7632-489D-92AA-0620777B6F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076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EC5990-761A-8DD3-3F7F-ACB71114E1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F13AEA-56AA-53AE-8B27-2C0EDDF454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42E95-6B9F-C7B7-8F9F-0E98A3FCE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06/01/2023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D1B93-2B02-BCCE-17F8-8DDEC8C40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Ned Howarth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9D7DED-E5A3-4563-15E6-78811B789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DBD76-7632-489D-92AA-0620777B6F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494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rgbClr val="FFFFFF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8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sldNum" idx="12"/>
          </p:nvPr>
        </p:nvSpPr>
        <p:spPr>
          <a:xfrm>
            <a:off x="11330665" y="6251679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69" name="Google Shape;69;p16"/>
          <p:cNvSpPr txBox="1">
            <a:spLocks noGrp="1"/>
          </p:cNvSpPr>
          <p:nvPr>
            <p:ph type="sldNum" idx="2"/>
          </p:nvPr>
        </p:nvSpPr>
        <p:spPr>
          <a:xfrm>
            <a:off x="11330665" y="6366736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172156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1284996-D5EC-400C-8FE4-7E6C69BB0CF8}" type="datetime1">
              <a:rPr lang="en-GB" noProof="0" smtClean="0"/>
              <a:t>18/05/2023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269500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EB28C59-49BD-4590-9846-C533AA98752B}" type="datetime1">
              <a:rPr lang="en-GB" noProof="0" smtClean="0"/>
              <a:t>18/05/2023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4228284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3F7E4AC-764F-4C27-AEC4-A4960E9093F0}" type="datetime1">
              <a:rPr lang="en-GB" noProof="0" smtClean="0"/>
              <a:t>18/05/2023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2575875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82D7911-34EF-456A-9CCB-4081299328B8}" type="datetime1">
              <a:rPr lang="en-GB" noProof="0" smtClean="0"/>
              <a:t>18/05/2023</a:t>
            </a:fld>
            <a:endParaRPr lang="en-GB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1920279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53B73AE-9525-4148-A209-40AC38BF5737}" type="datetime1">
              <a:rPr lang="en-GB" noProof="0" smtClean="0"/>
              <a:t>18/05/2023</a:t>
            </a:fld>
            <a:endParaRPr lang="en-GB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GB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42348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94D3EFD-A3EB-48D6-91D1-30671EA1207D}" type="datetime1">
              <a:rPr lang="en-GB" noProof="0" smtClean="0"/>
              <a:t>18/05/2023</a:t>
            </a:fld>
            <a:endParaRPr lang="en-GB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602077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1C3D2D4-BB4A-4B7B-ADA7-22E227BD5AE7}" type="datetime1">
              <a:rPr lang="en-GB" noProof="0" smtClean="0"/>
              <a:t>18/05/2023</a:t>
            </a:fld>
            <a:endParaRPr lang="en-GB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43987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F17D9-AAC0-FBA7-23A9-534BF314C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54C2D-E77A-0221-C04B-20467073A7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596DC-3608-9195-971F-78F23F65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06/01/2023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E638F-7E1E-70EF-5ADB-9CA29F400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Ned Howarth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B6C59-20F9-5D34-6459-8D5BAA22A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DBD76-7632-489D-92AA-0620777B6F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24167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982CE2A-D155-40CB-A971-66B163E6347D}" type="datetime1">
              <a:rPr lang="en-GB" noProof="0" smtClean="0"/>
              <a:t>18/05/2023</a:t>
            </a:fld>
            <a:endParaRPr lang="en-GB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867512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EEED21A-E036-4044-8AF6-43527D4E8308}" type="datetime1">
              <a:rPr lang="en-GB" noProof="0" smtClean="0"/>
              <a:t>18/05/2023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972405798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EEED21A-E036-4044-8AF6-43527D4E8308}" type="datetime1">
              <a:rPr lang="en-GB" noProof="0" smtClean="0"/>
              <a:t>18/05/2023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06167991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EEED21A-E036-4044-8AF6-43527D4E8308}" type="datetime1">
              <a:rPr lang="en-GB" noProof="0" smtClean="0"/>
              <a:t>18/05/2023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61090703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EEED21A-E036-4044-8AF6-43527D4E8308}" type="datetime1">
              <a:rPr lang="en-GB" noProof="0" smtClean="0"/>
              <a:t>18/05/2023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8935300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EEED21A-E036-4044-8AF6-43527D4E8308}" type="datetime1">
              <a:rPr lang="en-GB" noProof="0" smtClean="0"/>
              <a:t>18/05/2023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65362145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EEED21A-E036-4044-8AF6-43527D4E8308}" type="datetime1">
              <a:rPr lang="en-GB" noProof="0" smtClean="0"/>
              <a:t>18/05/2023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920875164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EEED21A-E036-4044-8AF6-43527D4E8308}" type="datetime1">
              <a:rPr lang="en-GB" noProof="0" smtClean="0"/>
              <a:t>18/05/2023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09533383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EEED21A-E036-4044-8AF6-43527D4E8308}" type="datetime1">
              <a:rPr lang="en-GB" noProof="0" smtClean="0"/>
              <a:t>18/05/2023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5602763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F6C1A-B824-0F55-C993-0313BA96E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62A828-27BF-C46D-0742-68BCD25723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4AC420-70C2-780D-E874-5A32DA102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06/01/2023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EBCB5A-A592-284A-AE0B-8001E9E76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Ned Howarth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5B69B-C5C3-2A51-FC56-A9156162E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DBD76-7632-489D-92AA-0620777B6F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922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7F14F-2FC0-CB3F-765C-4F60FA9C9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8FB4A3-FD84-7D5C-C19C-9E4C329471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0B43C9-72CF-A7C1-9417-B83F86E115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7838CF-51C9-E06C-AB9B-BB7BD4712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06/01/2023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E32DA2-A6CC-6BB4-E7F6-486AF7BD8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Ned Howarth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41CF39-328E-D9C7-0C83-B09265647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DBD76-7632-489D-92AA-0620777B6F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9652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E387B-BE0F-5798-3447-2A4790A6B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10A4CE-D2F7-92A3-F77E-137942BD1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8F842C-A70A-439E-E727-2395B061D8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8FA6D0-865D-E7BB-32CD-6AE3BC7204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360283-6F9E-2BE8-5377-838F3C7E5C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8C442C-6A13-0324-FF1B-C675834BA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06/01/2023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9DD375-94F0-BFE4-9E91-2CF51829E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Ned Howarth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A06095-6447-5762-015E-4FB08C961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DBD76-7632-489D-92AA-0620777B6F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7544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9C43F-A770-28C3-DAFB-191BAAFD6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642C68-5D42-8D8C-19EA-5CADFC32F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06/01/2023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BBDAAE-AF88-F7DE-0D90-7D684C20F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Ned Howarth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C4185A-9AB9-FB85-64DD-355B71C74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DBD76-7632-489D-92AA-0620777B6F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525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5AF464-E1FC-48FA-F301-800CDDE12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06/01/2023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DF46E7-6F58-0EA2-E81B-E8C2376B8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Ned Howarth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611526-CC20-0E76-9CA5-37D6E760C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DBD76-7632-489D-92AA-0620777B6F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3289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8D16C-6931-6D33-75F5-F05423CA7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CEE788-C15D-3106-94C0-FE3093BB98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B0321D-BD68-AC64-B172-C266D4E4E3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562A3A-6725-2CBF-0A30-F6584E966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06/01/2023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DD0A46-9AB3-111C-A9D2-E9B6FD0D2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Ned Howarth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8530DC-A3CB-BC72-DC89-CB6C4CE28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DBD76-7632-489D-92AA-0620777B6F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3649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D8030-A8EE-F48D-8F57-CDA4AD575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421195-D120-5B1E-BF12-51BC56727C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9CD757-E073-3E38-3334-0DE7828EEC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6DCDB1-B768-0AD8-E514-1167A0E72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06/01/2023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565E3E-408A-9031-51A6-978239048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Ned Howarth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18BEBE-0306-86FA-FF22-B9FA29484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DBD76-7632-489D-92AA-0620777B6F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5969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06B2B8-31D9-8A82-ADE7-775687BD8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5CBA15-A2F6-E07F-04E9-70CC9E54DB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F9FBD3-4ADD-5A08-D8FB-AF5337DEFB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06/01/2023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DB1930-C703-847B-B5A6-BC3E485259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Ned Howarth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118E5F-C334-C210-B292-3AC2399141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DBD76-7632-489D-92AA-0620777B6F1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4190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4EEED21A-E036-4044-8AF6-43527D4E8308}" type="datetime1">
              <a:rPr lang="en-GB" noProof="0" smtClean="0"/>
              <a:t>18/05/2023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rtl="0"/>
            <a:fld id="{3A98EE3D-8CD1-4C3F-BD1C-C98C9596463C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92523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28.png"/><Relationship Id="rId7" Type="http://schemas.openxmlformats.org/officeDocument/2006/relationships/image" Target="../media/image37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59F60-4CE1-4E2F-86EA-1B60679F1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868" y="3057"/>
            <a:ext cx="10509504" cy="1076914"/>
          </a:xfrm>
        </p:spPr>
        <p:txBody>
          <a:bodyPr rtlCol="0" anchor="ctr">
            <a:normAutofit fontScale="90000"/>
          </a:bodyPr>
          <a:lstStyle/>
          <a:p>
            <a:pPr rtl="0"/>
            <a:r>
              <a:rPr lang="en-GB" sz="3400" dirty="0">
                <a:solidFill>
                  <a:schemeClr val="accent1">
                    <a:lumMod val="75000"/>
                  </a:schemeClr>
                </a:solidFill>
                <a:latin typeface="Bahnschrift Light SemiCondensed" panose="020B0502040204020203" pitchFamily="34" charset="0"/>
              </a:rPr>
              <a:t>Joshua Newell – </a:t>
            </a:r>
            <a:br>
              <a:rPr lang="en-GB" sz="3400" dirty="0">
                <a:solidFill>
                  <a:schemeClr val="accent1">
                    <a:lumMod val="75000"/>
                  </a:schemeClr>
                </a:solidFill>
                <a:latin typeface="Bahnschrift Light SemiCondensed" panose="020B0502040204020203" pitchFamily="34" charset="0"/>
              </a:rPr>
            </a:br>
            <a:r>
              <a:rPr lang="en-GB" sz="3400" dirty="0">
                <a:solidFill>
                  <a:schemeClr val="accent1">
                    <a:lumMod val="75000"/>
                  </a:schemeClr>
                </a:solidFill>
                <a:effectLst/>
                <a:latin typeface="Bahnschrift Light SemiCondensed" panose="020B0502040204020203" pitchFamily="34" charset="0"/>
              </a:rPr>
              <a:t>Precision Measurement of the Mass of the W boson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8068B0-51BE-866D-3DDB-E01B89A47C45}"/>
              </a:ext>
            </a:extLst>
          </p:cNvPr>
          <p:cNvSpPr txBox="1"/>
          <p:nvPr/>
        </p:nvSpPr>
        <p:spPr>
          <a:xfrm>
            <a:off x="53800" y="1381744"/>
            <a:ext cx="45684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040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Precision Measurement of the Mass of the W boson: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FE165F-6ABB-827D-E062-99E3EA675A40}"/>
              </a:ext>
            </a:extLst>
          </p:cNvPr>
          <p:cNvSpPr txBox="1"/>
          <p:nvPr/>
        </p:nvSpPr>
        <p:spPr>
          <a:xfrm>
            <a:off x="4955211" y="1259744"/>
            <a:ext cx="357900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040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ATLAS Authorship Qualification Project – </a:t>
            </a:r>
          </a:p>
          <a:p>
            <a:pPr marL="0" marR="0" lvl="0" indent="0" algn="l" defTabSz="7040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 – Counting Luminosity Measurement: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026" name="Picture 2" descr="Plots or Distributions,Physics,ATLAS">
            <a:extLst>
              <a:ext uri="{FF2B5EF4-FFF2-40B4-BE49-F238E27FC236}">
                <a16:creationId xmlns:a16="http://schemas.microsoft.com/office/drawing/2014/main" id="{A8930E42-9C2D-7730-A0F7-CFBCAAC50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68" y="3790734"/>
            <a:ext cx="4306858" cy="3082887"/>
          </a:xfrm>
          <a:custGeom>
            <a:avLst/>
            <a:gdLst>
              <a:gd name="connsiteX0" fmla="*/ 0 w 4306858"/>
              <a:gd name="connsiteY0" fmla="*/ 0 h 3082887"/>
              <a:gd name="connsiteX1" fmla="*/ 775234 w 4306858"/>
              <a:gd name="connsiteY1" fmla="*/ 0 h 3082887"/>
              <a:gd name="connsiteX2" fmla="*/ 1679674 w 4306858"/>
              <a:gd name="connsiteY2" fmla="*/ 0 h 3082887"/>
              <a:gd name="connsiteX3" fmla="*/ 2497977 w 4306858"/>
              <a:gd name="connsiteY3" fmla="*/ 0 h 3082887"/>
              <a:gd name="connsiteX4" fmla="*/ 3273212 w 4306858"/>
              <a:gd name="connsiteY4" fmla="*/ 0 h 3082887"/>
              <a:gd name="connsiteX5" fmla="*/ 4306858 w 4306858"/>
              <a:gd name="connsiteY5" fmla="*/ 0 h 3082887"/>
              <a:gd name="connsiteX6" fmla="*/ 4306858 w 4306858"/>
              <a:gd name="connsiteY6" fmla="*/ 770721 h 3082887"/>
              <a:gd name="connsiteX7" fmla="*/ 4306858 w 4306858"/>
              <a:gd name="connsiteY7" fmla="*/ 1541443 h 3082887"/>
              <a:gd name="connsiteX8" fmla="*/ 4306858 w 4306858"/>
              <a:gd name="connsiteY8" fmla="*/ 2250507 h 3082887"/>
              <a:gd name="connsiteX9" fmla="*/ 4306858 w 4306858"/>
              <a:gd name="connsiteY9" fmla="*/ 3082887 h 3082887"/>
              <a:gd name="connsiteX10" fmla="*/ 3531623 w 4306858"/>
              <a:gd name="connsiteY10" fmla="*/ 3082887 h 3082887"/>
              <a:gd name="connsiteX11" fmla="*/ 2799457 w 4306858"/>
              <a:gd name="connsiteY11" fmla="*/ 3082887 h 3082887"/>
              <a:gd name="connsiteX12" fmla="*/ 1895016 w 4306858"/>
              <a:gd name="connsiteY12" fmla="*/ 3082887 h 3082887"/>
              <a:gd name="connsiteX13" fmla="*/ 1119783 w 4306858"/>
              <a:gd name="connsiteY13" fmla="*/ 3082887 h 3082887"/>
              <a:gd name="connsiteX14" fmla="*/ 0 w 4306858"/>
              <a:gd name="connsiteY14" fmla="*/ 3082887 h 3082887"/>
              <a:gd name="connsiteX15" fmla="*/ 0 w 4306858"/>
              <a:gd name="connsiteY15" fmla="*/ 2250507 h 3082887"/>
              <a:gd name="connsiteX16" fmla="*/ 0 w 4306858"/>
              <a:gd name="connsiteY16" fmla="*/ 1541443 h 3082887"/>
              <a:gd name="connsiteX17" fmla="*/ 0 w 4306858"/>
              <a:gd name="connsiteY17" fmla="*/ 739892 h 3082887"/>
              <a:gd name="connsiteX18" fmla="*/ 0 w 4306858"/>
              <a:gd name="connsiteY18" fmla="*/ 0 h 3082887"/>
              <a:gd name="connsiteX0" fmla="*/ 0 w 4306858"/>
              <a:gd name="connsiteY0" fmla="*/ 0 h 3082887"/>
              <a:gd name="connsiteX1" fmla="*/ 818302 w 4306858"/>
              <a:gd name="connsiteY1" fmla="*/ 0 h 3082887"/>
              <a:gd name="connsiteX2" fmla="*/ 1550469 w 4306858"/>
              <a:gd name="connsiteY2" fmla="*/ 0 h 3082887"/>
              <a:gd name="connsiteX3" fmla="*/ 2497977 w 4306858"/>
              <a:gd name="connsiteY3" fmla="*/ 0 h 3082887"/>
              <a:gd name="connsiteX4" fmla="*/ 3316280 w 4306858"/>
              <a:gd name="connsiteY4" fmla="*/ 0 h 3082887"/>
              <a:gd name="connsiteX5" fmla="*/ 4306858 w 4306858"/>
              <a:gd name="connsiteY5" fmla="*/ 0 h 3082887"/>
              <a:gd name="connsiteX6" fmla="*/ 4306858 w 4306858"/>
              <a:gd name="connsiteY6" fmla="*/ 832379 h 3082887"/>
              <a:gd name="connsiteX7" fmla="*/ 4306858 w 4306858"/>
              <a:gd name="connsiteY7" fmla="*/ 1603101 h 3082887"/>
              <a:gd name="connsiteX8" fmla="*/ 4306858 w 4306858"/>
              <a:gd name="connsiteY8" fmla="*/ 2373822 h 3082887"/>
              <a:gd name="connsiteX9" fmla="*/ 4306858 w 4306858"/>
              <a:gd name="connsiteY9" fmla="*/ 3082887 h 3082887"/>
              <a:gd name="connsiteX10" fmla="*/ 3531623 w 4306858"/>
              <a:gd name="connsiteY10" fmla="*/ 3082887 h 3082887"/>
              <a:gd name="connsiteX11" fmla="*/ 2670251 w 4306858"/>
              <a:gd name="connsiteY11" fmla="*/ 3082887 h 3082887"/>
              <a:gd name="connsiteX12" fmla="*/ 1851949 w 4306858"/>
              <a:gd name="connsiteY12" fmla="*/ 3082887 h 3082887"/>
              <a:gd name="connsiteX13" fmla="*/ 904440 w 4306858"/>
              <a:gd name="connsiteY13" fmla="*/ 3082887 h 3082887"/>
              <a:gd name="connsiteX14" fmla="*/ 0 w 4306858"/>
              <a:gd name="connsiteY14" fmla="*/ 3082887 h 3082887"/>
              <a:gd name="connsiteX15" fmla="*/ 0 w 4306858"/>
              <a:gd name="connsiteY15" fmla="*/ 2373822 h 3082887"/>
              <a:gd name="connsiteX16" fmla="*/ 0 w 4306858"/>
              <a:gd name="connsiteY16" fmla="*/ 1603101 h 3082887"/>
              <a:gd name="connsiteX17" fmla="*/ 0 w 4306858"/>
              <a:gd name="connsiteY17" fmla="*/ 863208 h 3082887"/>
              <a:gd name="connsiteX18" fmla="*/ 0 w 4306858"/>
              <a:gd name="connsiteY18" fmla="*/ 0 h 3082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306858" h="3082887" fill="none" extrusionOk="0">
                <a:moveTo>
                  <a:pt x="0" y="0"/>
                </a:moveTo>
                <a:cubicBezTo>
                  <a:pt x="194047" y="-62609"/>
                  <a:pt x="537503" y="48718"/>
                  <a:pt x="775234" y="0"/>
                </a:cubicBezTo>
                <a:cubicBezTo>
                  <a:pt x="997386" y="-87452"/>
                  <a:pt x="1388248" y="2426"/>
                  <a:pt x="1679674" y="0"/>
                </a:cubicBezTo>
                <a:cubicBezTo>
                  <a:pt x="1949062" y="11077"/>
                  <a:pt x="2134342" y="106325"/>
                  <a:pt x="2497977" y="0"/>
                </a:cubicBezTo>
                <a:cubicBezTo>
                  <a:pt x="2840948" y="-55041"/>
                  <a:pt x="2928956" y="72113"/>
                  <a:pt x="3273212" y="0"/>
                </a:cubicBezTo>
                <a:cubicBezTo>
                  <a:pt x="3657649" y="-64883"/>
                  <a:pt x="3846103" y="-30756"/>
                  <a:pt x="4306858" y="0"/>
                </a:cubicBezTo>
                <a:cubicBezTo>
                  <a:pt x="4347443" y="310350"/>
                  <a:pt x="4275279" y="389837"/>
                  <a:pt x="4306858" y="770721"/>
                </a:cubicBezTo>
                <a:cubicBezTo>
                  <a:pt x="4317906" y="1172165"/>
                  <a:pt x="4224739" y="1234656"/>
                  <a:pt x="4306858" y="1541443"/>
                </a:cubicBezTo>
                <a:cubicBezTo>
                  <a:pt x="4396102" y="1826004"/>
                  <a:pt x="4330008" y="1978100"/>
                  <a:pt x="4306858" y="2250507"/>
                </a:cubicBezTo>
                <a:cubicBezTo>
                  <a:pt x="4245627" y="2450627"/>
                  <a:pt x="4276613" y="2837207"/>
                  <a:pt x="4306858" y="3082887"/>
                </a:cubicBezTo>
                <a:cubicBezTo>
                  <a:pt x="3982896" y="3111723"/>
                  <a:pt x="3921475" y="3027481"/>
                  <a:pt x="3531623" y="3082887"/>
                </a:cubicBezTo>
                <a:cubicBezTo>
                  <a:pt x="3172722" y="3141684"/>
                  <a:pt x="3061483" y="3053361"/>
                  <a:pt x="2799457" y="3082887"/>
                </a:cubicBezTo>
                <a:cubicBezTo>
                  <a:pt x="2586268" y="3141617"/>
                  <a:pt x="2104784" y="3010124"/>
                  <a:pt x="1895016" y="3082887"/>
                </a:cubicBezTo>
                <a:cubicBezTo>
                  <a:pt x="1715098" y="3102300"/>
                  <a:pt x="1298504" y="3017800"/>
                  <a:pt x="1119783" y="3082887"/>
                </a:cubicBezTo>
                <a:cubicBezTo>
                  <a:pt x="984200" y="3191102"/>
                  <a:pt x="412115" y="3153023"/>
                  <a:pt x="0" y="3082887"/>
                </a:cubicBezTo>
                <a:cubicBezTo>
                  <a:pt x="-85048" y="2862836"/>
                  <a:pt x="31081" y="2385420"/>
                  <a:pt x="0" y="2250507"/>
                </a:cubicBezTo>
                <a:cubicBezTo>
                  <a:pt x="-78113" y="2091071"/>
                  <a:pt x="62295" y="1692219"/>
                  <a:pt x="0" y="1541443"/>
                </a:cubicBezTo>
                <a:cubicBezTo>
                  <a:pt x="-11137" y="1371815"/>
                  <a:pt x="3248" y="1031477"/>
                  <a:pt x="0" y="739892"/>
                </a:cubicBezTo>
                <a:cubicBezTo>
                  <a:pt x="-90606" y="397573"/>
                  <a:pt x="87823" y="292899"/>
                  <a:pt x="0" y="0"/>
                </a:cubicBezTo>
                <a:close/>
              </a:path>
              <a:path w="4306858" h="3082887" stroke="0" extrusionOk="0">
                <a:moveTo>
                  <a:pt x="0" y="0"/>
                </a:moveTo>
                <a:cubicBezTo>
                  <a:pt x="318412" y="-90017"/>
                  <a:pt x="658323" y="18003"/>
                  <a:pt x="818302" y="0"/>
                </a:cubicBezTo>
                <a:cubicBezTo>
                  <a:pt x="1004904" y="-4481"/>
                  <a:pt x="1271658" y="47646"/>
                  <a:pt x="1550469" y="0"/>
                </a:cubicBezTo>
                <a:cubicBezTo>
                  <a:pt x="1803496" y="-19410"/>
                  <a:pt x="2039669" y="65696"/>
                  <a:pt x="2497977" y="0"/>
                </a:cubicBezTo>
                <a:cubicBezTo>
                  <a:pt x="2956330" y="-105733"/>
                  <a:pt x="2973978" y="29433"/>
                  <a:pt x="3316280" y="0"/>
                </a:cubicBezTo>
                <a:cubicBezTo>
                  <a:pt x="3586519" y="-38279"/>
                  <a:pt x="3916881" y="90518"/>
                  <a:pt x="4306858" y="0"/>
                </a:cubicBezTo>
                <a:cubicBezTo>
                  <a:pt x="4359335" y="159163"/>
                  <a:pt x="4327914" y="634573"/>
                  <a:pt x="4306858" y="832379"/>
                </a:cubicBezTo>
                <a:cubicBezTo>
                  <a:pt x="4328432" y="1021202"/>
                  <a:pt x="4259007" y="1374131"/>
                  <a:pt x="4306858" y="1603101"/>
                </a:cubicBezTo>
                <a:cubicBezTo>
                  <a:pt x="4359638" y="1821376"/>
                  <a:pt x="4187217" y="2058942"/>
                  <a:pt x="4306858" y="2373822"/>
                </a:cubicBezTo>
                <a:cubicBezTo>
                  <a:pt x="4408800" y="2661872"/>
                  <a:pt x="4255258" y="2815350"/>
                  <a:pt x="4306858" y="3082887"/>
                </a:cubicBezTo>
                <a:cubicBezTo>
                  <a:pt x="3955344" y="3167357"/>
                  <a:pt x="3796083" y="2938477"/>
                  <a:pt x="3531623" y="3082887"/>
                </a:cubicBezTo>
                <a:cubicBezTo>
                  <a:pt x="3228792" y="3169994"/>
                  <a:pt x="3000658" y="3062787"/>
                  <a:pt x="2670251" y="3082887"/>
                </a:cubicBezTo>
                <a:cubicBezTo>
                  <a:pt x="2331703" y="3135729"/>
                  <a:pt x="2219785" y="3073785"/>
                  <a:pt x="1851949" y="3082887"/>
                </a:cubicBezTo>
                <a:cubicBezTo>
                  <a:pt x="1472034" y="3090774"/>
                  <a:pt x="1089886" y="2995702"/>
                  <a:pt x="904440" y="3082887"/>
                </a:cubicBezTo>
                <a:cubicBezTo>
                  <a:pt x="669627" y="3138669"/>
                  <a:pt x="456495" y="2978971"/>
                  <a:pt x="0" y="3082887"/>
                </a:cubicBezTo>
                <a:cubicBezTo>
                  <a:pt x="-24880" y="2831703"/>
                  <a:pt x="52210" y="2566865"/>
                  <a:pt x="0" y="2373822"/>
                </a:cubicBezTo>
                <a:cubicBezTo>
                  <a:pt x="-100782" y="2202613"/>
                  <a:pt x="56927" y="1801485"/>
                  <a:pt x="0" y="1603101"/>
                </a:cubicBezTo>
                <a:cubicBezTo>
                  <a:pt x="-102901" y="1412100"/>
                  <a:pt x="31956" y="1097771"/>
                  <a:pt x="0" y="863208"/>
                </a:cubicBezTo>
                <a:cubicBezTo>
                  <a:pt x="-16093" y="565879"/>
                  <a:pt x="63546" y="238291"/>
                  <a:pt x="0" y="0"/>
                </a:cubicBezTo>
                <a:close/>
              </a:path>
              <a:path w="4306858" h="3082887" fill="none" stroke="0" extrusionOk="0">
                <a:moveTo>
                  <a:pt x="0" y="0"/>
                </a:moveTo>
                <a:cubicBezTo>
                  <a:pt x="133760" y="-118660"/>
                  <a:pt x="548301" y="40921"/>
                  <a:pt x="775234" y="0"/>
                </a:cubicBezTo>
                <a:cubicBezTo>
                  <a:pt x="1036283" y="-25640"/>
                  <a:pt x="1358073" y="6954"/>
                  <a:pt x="1679674" y="0"/>
                </a:cubicBezTo>
                <a:cubicBezTo>
                  <a:pt x="1914107" y="11514"/>
                  <a:pt x="2140489" y="96633"/>
                  <a:pt x="2497977" y="0"/>
                </a:cubicBezTo>
                <a:cubicBezTo>
                  <a:pt x="2842853" y="-82051"/>
                  <a:pt x="2947186" y="85312"/>
                  <a:pt x="3273212" y="0"/>
                </a:cubicBezTo>
                <a:cubicBezTo>
                  <a:pt x="3669666" y="-72310"/>
                  <a:pt x="3874558" y="-49472"/>
                  <a:pt x="4306858" y="0"/>
                </a:cubicBezTo>
                <a:cubicBezTo>
                  <a:pt x="4318188" y="296427"/>
                  <a:pt x="4277937" y="398158"/>
                  <a:pt x="4306858" y="770721"/>
                </a:cubicBezTo>
                <a:cubicBezTo>
                  <a:pt x="4321543" y="1136751"/>
                  <a:pt x="4226579" y="1251735"/>
                  <a:pt x="4306858" y="1541443"/>
                </a:cubicBezTo>
                <a:cubicBezTo>
                  <a:pt x="4404713" y="1845838"/>
                  <a:pt x="4357925" y="2038612"/>
                  <a:pt x="4306858" y="2250507"/>
                </a:cubicBezTo>
                <a:cubicBezTo>
                  <a:pt x="4269814" y="2469010"/>
                  <a:pt x="4272787" y="2851803"/>
                  <a:pt x="4306858" y="3082887"/>
                </a:cubicBezTo>
                <a:cubicBezTo>
                  <a:pt x="4017137" y="3112989"/>
                  <a:pt x="3918665" y="3023449"/>
                  <a:pt x="3531623" y="3082887"/>
                </a:cubicBezTo>
                <a:cubicBezTo>
                  <a:pt x="3154024" y="3161000"/>
                  <a:pt x="3081299" y="3058898"/>
                  <a:pt x="2799457" y="3082887"/>
                </a:cubicBezTo>
                <a:cubicBezTo>
                  <a:pt x="2559846" y="3103600"/>
                  <a:pt x="2127515" y="3037149"/>
                  <a:pt x="1895016" y="3082887"/>
                </a:cubicBezTo>
                <a:cubicBezTo>
                  <a:pt x="1641409" y="3105253"/>
                  <a:pt x="1254475" y="2979393"/>
                  <a:pt x="1119783" y="3082887"/>
                </a:cubicBezTo>
                <a:cubicBezTo>
                  <a:pt x="943479" y="3170525"/>
                  <a:pt x="349241" y="3012274"/>
                  <a:pt x="0" y="3082887"/>
                </a:cubicBezTo>
                <a:cubicBezTo>
                  <a:pt x="-94795" y="2832014"/>
                  <a:pt x="16430" y="2452692"/>
                  <a:pt x="0" y="2250507"/>
                </a:cubicBezTo>
                <a:cubicBezTo>
                  <a:pt x="-73970" y="2096761"/>
                  <a:pt x="41217" y="1690916"/>
                  <a:pt x="0" y="1541443"/>
                </a:cubicBezTo>
                <a:cubicBezTo>
                  <a:pt x="-35575" y="1419852"/>
                  <a:pt x="82382" y="1081080"/>
                  <a:pt x="0" y="739892"/>
                </a:cubicBezTo>
                <a:cubicBezTo>
                  <a:pt x="-68884" y="415615"/>
                  <a:pt x="42608" y="246015"/>
                  <a:pt x="0" y="0"/>
                </a:cubicBezTo>
                <a:close/>
              </a:path>
            </a:pathLst>
          </a:custGeom>
          <a:pattFill prst="pct70">
            <a:fgClr>
              <a:schemeClr val="accent1"/>
            </a:fgClr>
            <a:bgClr>
              <a:schemeClr val="bg1"/>
            </a:bgClr>
          </a:pattFill>
          <a:ln w="517525" cap="rnd" cmpd="thickThin">
            <a:noFill/>
            <a:prstDash val="dashDot"/>
            <a:beve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816660"/>
                      <a:gd name="connsiteY0" fmla="*/ 0 h 2040956"/>
                      <a:gd name="connsiteX1" fmla="*/ 506999 w 2816660"/>
                      <a:gd name="connsiteY1" fmla="*/ 0 h 2040956"/>
                      <a:gd name="connsiteX2" fmla="*/ 1098497 w 2816660"/>
                      <a:gd name="connsiteY2" fmla="*/ 0 h 2040956"/>
                      <a:gd name="connsiteX3" fmla="*/ 1633663 w 2816660"/>
                      <a:gd name="connsiteY3" fmla="*/ 0 h 2040956"/>
                      <a:gd name="connsiteX4" fmla="*/ 2140662 w 2816660"/>
                      <a:gd name="connsiteY4" fmla="*/ 0 h 2040956"/>
                      <a:gd name="connsiteX5" fmla="*/ 2816660 w 2816660"/>
                      <a:gd name="connsiteY5" fmla="*/ 0 h 2040956"/>
                      <a:gd name="connsiteX6" fmla="*/ 2816660 w 2816660"/>
                      <a:gd name="connsiteY6" fmla="*/ 510239 h 2040956"/>
                      <a:gd name="connsiteX7" fmla="*/ 2816660 w 2816660"/>
                      <a:gd name="connsiteY7" fmla="*/ 1020478 h 2040956"/>
                      <a:gd name="connsiteX8" fmla="*/ 2816660 w 2816660"/>
                      <a:gd name="connsiteY8" fmla="*/ 1489898 h 2040956"/>
                      <a:gd name="connsiteX9" fmla="*/ 2816660 w 2816660"/>
                      <a:gd name="connsiteY9" fmla="*/ 2040956 h 2040956"/>
                      <a:gd name="connsiteX10" fmla="*/ 2309661 w 2816660"/>
                      <a:gd name="connsiteY10" fmla="*/ 2040956 h 2040956"/>
                      <a:gd name="connsiteX11" fmla="*/ 1830829 w 2816660"/>
                      <a:gd name="connsiteY11" fmla="*/ 2040956 h 2040956"/>
                      <a:gd name="connsiteX12" fmla="*/ 1239330 w 2816660"/>
                      <a:gd name="connsiteY12" fmla="*/ 2040956 h 2040956"/>
                      <a:gd name="connsiteX13" fmla="*/ 732332 w 2816660"/>
                      <a:gd name="connsiteY13" fmla="*/ 2040956 h 2040956"/>
                      <a:gd name="connsiteX14" fmla="*/ 0 w 2816660"/>
                      <a:gd name="connsiteY14" fmla="*/ 2040956 h 2040956"/>
                      <a:gd name="connsiteX15" fmla="*/ 0 w 2816660"/>
                      <a:gd name="connsiteY15" fmla="*/ 1489898 h 2040956"/>
                      <a:gd name="connsiteX16" fmla="*/ 0 w 2816660"/>
                      <a:gd name="connsiteY16" fmla="*/ 1020478 h 2040956"/>
                      <a:gd name="connsiteX17" fmla="*/ 0 w 2816660"/>
                      <a:gd name="connsiteY17" fmla="*/ 489829 h 2040956"/>
                      <a:gd name="connsiteX18" fmla="*/ 0 w 2816660"/>
                      <a:gd name="connsiteY18" fmla="*/ 0 h 20409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2816660" h="2040956" fill="none" extrusionOk="0">
                        <a:moveTo>
                          <a:pt x="0" y="0"/>
                        </a:moveTo>
                        <a:cubicBezTo>
                          <a:pt x="117855" y="-59589"/>
                          <a:pt x="367628" y="23656"/>
                          <a:pt x="506999" y="0"/>
                        </a:cubicBezTo>
                        <a:cubicBezTo>
                          <a:pt x="646370" y="-23656"/>
                          <a:pt x="934312" y="3119"/>
                          <a:pt x="1098497" y="0"/>
                        </a:cubicBezTo>
                        <a:cubicBezTo>
                          <a:pt x="1262682" y="-3119"/>
                          <a:pt x="1402181" y="51032"/>
                          <a:pt x="1633663" y="0"/>
                        </a:cubicBezTo>
                        <a:cubicBezTo>
                          <a:pt x="1865145" y="-51032"/>
                          <a:pt x="1918978" y="52385"/>
                          <a:pt x="2140662" y="0"/>
                        </a:cubicBezTo>
                        <a:cubicBezTo>
                          <a:pt x="2362346" y="-52385"/>
                          <a:pt x="2516472" y="3636"/>
                          <a:pt x="2816660" y="0"/>
                        </a:cubicBezTo>
                        <a:cubicBezTo>
                          <a:pt x="2830252" y="197202"/>
                          <a:pt x="2805811" y="255906"/>
                          <a:pt x="2816660" y="510239"/>
                        </a:cubicBezTo>
                        <a:cubicBezTo>
                          <a:pt x="2827509" y="764572"/>
                          <a:pt x="2765784" y="826396"/>
                          <a:pt x="2816660" y="1020478"/>
                        </a:cubicBezTo>
                        <a:cubicBezTo>
                          <a:pt x="2867536" y="1214560"/>
                          <a:pt x="2814000" y="1340841"/>
                          <a:pt x="2816660" y="1489898"/>
                        </a:cubicBezTo>
                        <a:cubicBezTo>
                          <a:pt x="2819320" y="1638955"/>
                          <a:pt x="2790444" y="1884716"/>
                          <a:pt x="2816660" y="2040956"/>
                        </a:cubicBezTo>
                        <a:cubicBezTo>
                          <a:pt x="2620653" y="2051043"/>
                          <a:pt x="2562478" y="1998395"/>
                          <a:pt x="2309661" y="2040956"/>
                        </a:cubicBezTo>
                        <a:cubicBezTo>
                          <a:pt x="2056844" y="2083517"/>
                          <a:pt x="2004659" y="2012064"/>
                          <a:pt x="1830829" y="2040956"/>
                        </a:cubicBezTo>
                        <a:cubicBezTo>
                          <a:pt x="1656999" y="2069848"/>
                          <a:pt x="1387516" y="2029086"/>
                          <a:pt x="1239330" y="2040956"/>
                        </a:cubicBezTo>
                        <a:cubicBezTo>
                          <a:pt x="1091144" y="2052826"/>
                          <a:pt x="834050" y="1981961"/>
                          <a:pt x="732332" y="2040956"/>
                        </a:cubicBezTo>
                        <a:cubicBezTo>
                          <a:pt x="630614" y="2099951"/>
                          <a:pt x="249238" y="2037204"/>
                          <a:pt x="0" y="2040956"/>
                        </a:cubicBezTo>
                        <a:cubicBezTo>
                          <a:pt x="-62949" y="1887937"/>
                          <a:pt x="40315" y="1606272"/>
                          <a:pt x="0" y="1489898"/>
                        </a:cubicBezTo>
                        <a:cubicBezTo>
                          <a:pt x="-40315" y="1373524"/>
                          <a:pt x="22634" y="1116182"/>
                          <a:pt x="0" y="1020478"/>
                        </a:cubicBezTo>
                        <a:cubicBezTo>
                          <a:pt x="-22634" y="924774"/>
                          <a:pt x="28660" y="730847"/>
                          <a:pt x="0" y="489829"/>
                        </a:cubicBezTo>
                        <a:cubicBezTo>
                          <a:pt x="-28660" y="248811"/>
                          <a:pt x="55294" y="161389"/>
                          <a:pt x="0" y="0"/>
                        </a:cubicBezTo>
                        <a:close/>
                      </a:path>
                      <a:path w="2816660" h="2040956" stroke="0" extrusionOk="0">
                        <a:moveTo>
                          <a:pt x="0" y="0"/>
                        </a:moveTo>
                        <a:cubicBezTo>
                          <a:pt x="217743" y="-48587"/>
                          <a:pt x="425105" y="17872"/>
                          <a:pt x="535165" y="0"/>
                        </a:cubicBezTo>
                        <a:cubicBezTo>
                          <a:pt x="645225" y="-17872"/>
                          <a:pt x="808771" y="27572"/>
                          <a:pt x="1013998" y="0"/>
                        </a:cubicBezTo>
                        <a:cubicBezTo>
                          <a:pt x="1219225" y="-27572"/>
                          <a:pt x="1334514" y="63752"/>
                          <a:pt x="1633663" y="0"/>
                        </a:cubicBezTo>
                        <a:cubicBezTo>
                          <a:pt x="1932813" y="-63752"/>
                          <a:pt x="1941676" y="29326"/>
                          <a:pt x="2168828" y="0"/>
                        </a:cubicBezTo>
                        <a:cubicBezTo>
                          <a:pt x="2395981" y="-29326"/>
                          <a:pt x="2557861" y="65847"/>
                          <a:pt x="2816660" y="0"/>
                        </a:cubicBezTo>
                        <a:cubicBezTo>
                          <a:pt x="2834242" y="118703"/>
                          <a:pt x="2803529" y="422218"/>
                          <a:pt x="2816660" y="551058"/>
                        </a:cubicBezTo>
                        <a:cubicBezTo>
                          <a:pt x="2829791" y="679898"/>
                          <a:pt x="2777917" y="938037"/>
                          <a:pt x="2816660" y="1061297"/>
                        </a:cubicBezTo>
                        <a:cubicBezTo>
                          <a:pt x="2855403" y="1184557"/>
                          <a:pt x="2769305" y="1396583"/>
                          <a:pt x="2816660" y="1571536"/>
                        </a:cubicBezTo>
                        <a:cubicBezTo>
                          <a:pt x="2864015" y="1746489"/>
                          <a:pt x="2794830" y="1860467"/>
                          <a:pt x="2816660" y="2040956"/>
                        </a:cubicBezTo>
                        <a:cubicBezTo>
                          <a:pt x="2607471" y="2089527"/>
                          <a:pt x="2483547" y="1992362"/>
                          <a:pt x="2309661" y="2040956"/>
                        </a:cubicBezTo>
                        <a:cubicBezTo>
                          <a:pt x="2135775" y="2089550"/>
                          <a:pt x="1964042" y="2002694"/>
                          <a:pt x="1746329" y="2040956"/>
                        </a:cubicBezTo>
                        <a:cubicBezTo>
                          <a:pt x="1528616" y="2079218"/>
                          <a:pt x="1443611" y="2034185"/>
                          <a:pt x="1211164" y="2040956"/>
                        </a:cubicBezTo>
                        <a:cubicBezTo>
                          <a:pt x="978718" y="2047727"/>
                          <a:pt x="723429" y="1978515"/>
                          <a:pt x="591499" y="2040956"/>
                        </a:cubicBezTo>
                        <a:cubicBezTo>
                          <a:pt x="459570" y="2103397"/>
                          <a:pt x="294776" y="2020495"/>
                          <a:pt x="0" y="2040956"/>
                        </a:cubicBezTo>
                        <a:cubicBezTo>
                          <a:pt x="-9608" y="1864870"/>
                          <a:pt x="37091" y="1691891"/>
                          <a:pt x="0" y="1571536"/>
                        </a:cubicBezTo>
                        <a:cubicBezTo>
                          <a:pt x="-37091" y="1451181"/>
                          <a:pt x="33320" y="1181776"/>
                          <a:pt x="0" y="1061297"/>
                        </a:cubicBezTo>
                        <a:cubicBezTo>
                          <a:pt x="-33320" y="940818"/>
                          <a:pt x="21661" y="746726"/>
                          <a:pt x="0" y="571468"/>
                        </a:cubicBezTo>
                        <a:cubicBezTo>
                          <a:pt x="-21661" y="396210"/>
                          <a:pt x="15797" y="18488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64068B0-2A01-6072-48E8-3C64C9B02B33}"/>
              </a:ext>
            </a:extLst>
          </p:cNvPr>
          <p:cNvSpPr txBox="1"/>
          <p:nvPr/>
        </p:nvSpPr>
        <p:spPr>
          <a:xfrm>
            <a:off x="13562" y="1629707"/>
            <a:ext cx="4697358" cy="189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0028" marR="0" lvl="0" indent="-220028" algn="l" defTabSz="7040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3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Latest measurement from CDF is in contention with Standard Model – independent high-precision measurements are mandatory to confirm or exclude new physics</a:t>
            </a:r>
          </a:p>
          <a:p>
            <a:pPr marL="220028" marR="0" lvl="0" indent="-220028" algn="l" defTabSz="7040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3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Particular emphasis on reducing uncertainties due to proton structure – a limiting factor in prior analyses</a:t>
            </a:r>
          </a:p>
          <a:p>
            <a:pPr marL="220028" marR="0" lvl="0" indent="-220028" algn="l" defTabSz="7040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3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Currently working in Liverpool with 2 years in Hamburg at DESY laboratory beginning Oct 2023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122F90-A79D-6E79-298C-E7F8BA10E1D8}"/>
              </a:ext>
            </a:extLst>
          </p:cNvPr>
          <p:cNvSpPr txBox="1"/>
          <p:nvPr/>
        </p:nvSpPr>
        <p:spPr>
          <a:xfrm>
            <a:off x="4868335" y="1808227"/>
            <a:ext cx="4853341" cy="1763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0028" marR="0" lvl="0" indent="-220028" algn="l" defTabSz="7040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3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Use the decays of Z bosons to electrons or muons to determine LHC proton-proton interaction rate (luminosity)</a:t>
            </a:r>
          </a:p>
          <a:p>
            <a:pPr marL="220028" marR="0" lvl="0" indent="-220028" algn="l" defTabSz="7040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3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Self-consistency maintained with in-situ efficiencies and excellent stability with respect to proton-proton interactions (pileup)</a:t>
            </a:r>
          </a:p>
          <a:p>
            <a:pPr marL="220028" marR="0" lvl="0" indent="-220028" algn="l" defTabSz="7040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3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Provides a powerful tool for independent monitoring of time and pileup dependence of ATLAS baseline luminosity measurement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4BE2E7-0F22-1636-E326-7A8F3CC1AF2B}"/>
              </a:ext>
            </a:extLst>
          </p:cNvPr>
          <p:cNvSpPr txBox="1"/>
          <p:nvPr/>
        </p:nvSpPr>
        <p:spPr>
          <a:xfrm>
            <a:off x="53755" y="1073057"/>
            <a:ext cx="4020240" cy="281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7040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3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Supervisors: Prof. Uta Klein, Dr Jan Kretzschmar</a:t>
            </a:r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637F600-0413-99CB-D2B4-C9CD2970D4F5}"/>
              </a:ext>
            </a:extLst>
          </p:cNvPr>
          <p:cNvSpPr txBox="1"/>
          <p:nvPr/>
        </p:nvSpPr>
        <p:spPr>
          <a:xfrm>
            <a:off x="4885516" y="3576616"/>
            <a:ext cx="4153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NEW DATA TAKEN – 1</a:t>
            </a:r>
            <a:r>
              <a:rPr kumimoji="0" lang="en-GB" sz="2000" b="1" i="0" u="sng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st</a:t>
            </a:r>
            <a:r>
              <a:rPr kumimoji="0" lang="en-GB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MAY 2023!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8E258B0-EEE8-B288-5AE0-33241FA202D0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3240506" y="3721207"/>
            <a:ext cx="513953" cy="105081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0ADAF4DF-E3E6-8886-EF77-1717A3031C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54" t="14662" r="5009" b="16520"/>
          <a:stretch/>
        </p:blipFill>
        <p:spPr>
          <a:xfrm>
            <a:off x="9172387" y="-5916"/>
            <a:ext cx="3019613" cy="9379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100CEE-1B81-C889-92FA-A2CCD82CCA23}"/>
              </a:ext>
            </a:extLst>
          </p:cNvPr>
          <p:cNvSpPr txBox="1"/>
          <p:nvPr/>
        </p:nvSpPr>
        <p:spPr>
          <a:xfrm>
            <a:off x="2909327" y="3074876"/>
            <a:ext cx="1690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7 sigma discrepancy!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5AF1BDE-B42E-A7E7-F9F4-118F13876CA0}"/>
              </a:ext>
            </a:extLst>
          </p:cNvPr>
          <p:cNvCxnSpPr>
            <a:cxnSpLocks/>
          </p:cNvCxnSpPr>
          <p:nvPr/>
        </p:nvCxnSpPr>
        <p:spPr>
          <a:xfrm flipH="1">
            <a:off x="2767830" y="4840278"/>
            <a:ext cx="852646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CACDBD8C-288B-7781-3451-42DA2CDDC4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6417" y="3983110"/>
            <a:ext cx="3805406" cy="2585591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1C21065-2A59-9E97-CE7C-945CC2108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4170" y="2717458"/>
            <a:ext cx="2754268" cy="384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235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42DF239-FE11-38A9-D49F-7D413795C888}"/>
              </a:ext>
            </a:extLst>
          </p:cNvPr>
          <p:cNvGrpSpPr/>
          <p:nvPr/>
        </p:nvGrpSpPr>
        <p:grpSpPr>
          <a:xfrm>
            <a:off x="192066" y="212941"/>
            <a:ext cx="11737933" cy="6490049"/>
            <a:chOff x="192066" y="212941"/>
            <a:chExt cx="11737933" cy="6490049"/>
          </a:xfrm>
        </p:grpSpPr>
        <p:pic>
          <p:nvPicPr>
            <p:cNvPr id="5" name="Picture 4" descr="Logo, company name&#10;&#10;Description automatically generated">
              <a:extLst>
                <a:ext uri="{FF2B5EF4-FFF2-40B4-BE49-F238E27FC236}">
                  <a16:creationId xmlns:a16="http://schemas.microsoft.com/office/drawing/2014/main" id="{5E2A619C-A339-F853-F791-888F81CD7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2066" y="5632015"/>
              <a:ext cx="1902746" cy="1070975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DB9407C-BDF6-28A5-C9E9-8ED8ACE966E6}"/>
                </a:ext>
              </a:extLst>
            </p:cNvPr>
            <p:cNvGrpSpPr/>
            <p:nvPr/>
          </p:nvGrpSpPr>
          <p:grpSpPr>
            <a:xfrm>
              <a:off x="192067" y="212941"/>
              <a:ext cx="11737932" cy="6365311"/>
              <a:chOff x="388307" y="300625"/>
              <a:chExt cx="10809961" cy="6277627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814431DB-D28F-51B7-E1B6-FDBDA89E0EE4}"/>
                  </a:ext>
                </a:extLst>
              </p:cNvPr>
              <p:cNvCxnSpPr/>
              <p:nvPr/>
            </p:nvCxnSpPr>
            <p:spPr>
              <a:xfrm>
                <a:off x="388307" y="300625"/>
                <a:ext cx="10809961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5A51D7D0-2563-147F-213E-006E692565DB}"/>
                  </a:ext>
                </a:extLst>
              </p:cNvPr>
              <p:cNvCxnSpPr/>
              <p:nvPr/>
            </p:nvCxnSpPr>
            <p:spPr>
              <a:xfrm>
                <a:off x="388307" y="6578252"/>
                <a:ext cx="10809961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F287050C-78B2-07D4-E92A-40432B67C257}"/>
                  </a:ext>
                </a:extLst>
              </p:cNvPr>
              <p:cNvCxnSpPr/>
              <p:nvPr/>
            </p:nvCxnSpPr>
            <p:spPr>
              <a:xfrm>
                <a:off x="388307" y="300625"/>
                <a:ext cx="0" cy="6277627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1C434BA6-190F-1D21-9862-D25DD4B9E1AD}"/>
                  </a:ext>
                </a:extLst>
              </p:cNvPr>
              <p:cNvCxnSpPr/>
              <p:nvPr/>
            </p:nvCxnSpPr>
            <p:spPr>
              <a:xfrm>
                <a:off x="11198268" y="300625"/>
                <a:ext cx="0" cy="6277627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7" name="Picture 2" descr="Darkside-20k project – Surface Technologies and Superconductivity Service">
              <a:extLst>
                <a:ext uri="{FF2B5EF4-FFF2-40B4-BE49-F238E27FC236}">
                  <a16:creationId xmlns:a16="http://schemas.microsoft.com/office/drawing/2014/main" id="{B40F6491-22F9-AC34-FA68-443F2ECD0C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86" r="21428" b="44259"/>
            <a:stretch/>
          </p:blipFill>
          <p:spPr bwMode="auto">
            <a:xfrm>
              <a:off x="10898690" y="5555954"/>
              <a:ext cx="1031309" cy="1014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42CB624C-083A-9E43-B1CA-89D665B6EAAE}"/>
              </a:ext>
            </a:extLst>
          </p:cNvPr>
          <p:cNvSpPr txBox="1">
            <a:spLocks/>
          </p:cNvSpPr>
          <p:nvPr/>
        </p:nvSpPr>
        <p:spPr>
          <a:xfrm>
            <a:off x="367645" y="851705"/>
            <a:ext cx="10911207" cy="65726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dirty="0"/>
              <a:t>              </a:t>
            </a:r>
            <a:r>
              <a:rPr lang="en-GB" sz="2900" dirty="0">
                <a:latin typeface="Aharoni" panose="02010803020104030203" pitchFamily="2" charset="-79"/>
                <a:cs typeface="Aharoni" panose="02010803020104030203" pitchFamily="2" charset="-79"/>
              </a:rPr>
              <a:t>Ariadne </a:t>
            </a:r>
            <a:r>
              <a:rPr lang="en-GB" sz="2900" dirty="0"/>
              <a:t>                        and                   </a:t>
            </a:r>
            <a:r>
              <a:rPr lang="en-GB" sz="2900" dirty="0">
                <a:latin typeface="Aharoni" panose="02010803020104030203" pitchFamily="2" charset="-79"/>
                <a:cs typeface="Aharoni" panose="02010803020104030203" pitchFamily="2" charset="-79"/>
              </a:rPr>
              <a:t>Darkside-20k</a:t>
            </a:r>
            <a:endParaRPr lang="en-GB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5133B92-35F7-45D3-ABA8-36A42AD9E67F}"/>
              </a:ext>
            </a:extLst>
          </p:cNvPr>
          <p:cNvCxnSpPr>
            <a:cxnSpLocks/>
          </p:cNvCxnSpPr>
          <p:nvPr/>
        </p:nvCxnSpPr>
        <p:spPr>
          <a:xfrm>
            <a:off x="5669360" y="1403797"/>
            <a:ext cx="0" cy="494553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10B0E2E-7A39-FF60-79EE-E3A4DA0FD323}"/>
              </a:ext>
            </a:extLst>
          </p:cNvPr>
          <p:cNvSpPr txBox="1"/>
          <p:nvPr/>
        </p:nvSpPr>
        <p:spPr>
          <a:xfrm>
            <a:off x="192065" y="4417510"/>
            <a:ext cx="529167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Imaging detection of events under Liquid Argon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1 ton dual-phase </a:t>
            </a:r>
            <a:r>
              <a:rPr lang="en-GB" sz="1400" dirty="0" err="1"/>
              <a:t>LAr</a:t>
            </a:r>
            <a:r>
              <a:rPr lang="en-GB" sz="1400" dirty="0"/>
              <a:t> TPC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Uses THGEM amplify signals in the gas phase.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Uses </a:t>
            </a:r>
            <a:r>
              <a:rPr lang="en-GB" sz="1400" dirty="0" err="1"/>
              <a:t>Timepix</a:t>
            </a:r>
            <a:r>
              <a:rPr lang="en-GB" sz="1400" dirty="0"/>
              <a:t> cameras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Detects signals in the visible 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Designed to detect particles tracks using S2 signals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75105D-3C0F-1902-62A6-52580C8B6DD4}"/>
              </a:ext>
            </a:extLst>
          </p:cNvPr>
          <p:cNvSpPr txBox="1"/>
          <p:nvPr/>
        </p:nvSpPr>
        <p:spPr>
          <a:xfrm>
            <a:off x="5729734" y="4209825"/>
            <a:ext cx="5291678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Direct WIMP search detector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50 ton dual-phase </a:t>
            </a:r>
            <a:r>
              <a:rPr lang="en-GB" sz="1400" dirty="0" err="1"/>
              <a:t>LAr</a:t>
            </a:r>
            <a:r>
              <a:rPr lang="en-GB" sz="1400" dirty="0"/>
              <a:t> TPC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Uses Silicon </a:t>
            </a:r>
            <a:r>
              <a:rPr lang="en-GB" sz="1400" dirty="0" err="1"/>
              <a:t>Photomultiplers</a:t>
            </a:r>
            <a:r>
              <a:rPr lang="en-GB" sz="1400" dirty="0"/>
              <a:t> (</a:t>
            </a:r>
            <a:r>
              <a:rPr lang="en-GB" sz="1400" dirty="0" err="1"/>
              <a:t>SiPMs</a:t>
            </a:r>
            <a:r>
              <a:rPr lang="en-GB" sz="1400" dirty="0"/>
              <a:t>) tiles (Solid State single photon sensitive device)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Detects signals in the visible 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Designed to detect WIMP dark matter with masses around 1TeV.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TPC is shielded by a “Neutron Veto” designed to capture neutrons before they reach the TPC.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DC65CE-9048-38DA-B1A9-B5A16CB78D6D}"/>
              </a:ext>
            </a:extLst>
          </p:cNvPr>
          <p:cNvGrpSpPr/>
          <p:nvPr/>
        </p:nvGrpSpPr>
        <p:grpSpPr>
          <a:xfrm>
            <a:off x="10468763" y="2042237"/>
            <a:ext cx="1355780" cy="1694144"/>
            <a:chOff x="8827569" y="2014519"/>
            <a:chExt cx="1147114" cy="1519826"/>
          </a:xfrm>
        </p:grpSpPr>
        <p:sp>
          <p:nvSpPr>
            <p:cNvPr id="22" name="Frame 21">
              <a:extLst>
                <a:ext uri="{FF2B5EF4-FFF2-40B4-BE49-F238E27FC236}">
                  <a16:creationId xmlns:a16="http://schemas.microsoft.com/office/drawing/2014/main" id="{BCEDBE2E-E93D-01E2-DCAB-D9960D32BF01}"/>
                </a:ext>
              </a:extLst>
            </p:cNvPr>
            <p:cNvSpPr/>
            <p:nvPr/>
          </p:nvSpPr>
          <p:spPr>
            <a:xfrm>
              <a:off x="8827569" y="2014519"/>
              <a:ext cx="1147114" cy="1519826"/>
            </a:xfrm>
            <a:prstGeom prst="fram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pic>
          <p:nvPicPr>
            <p:cNvPr id="19" name="Picture 4" descr="Darkside new picture">
              <a:extLst>
                <a:ext uri="{FF2B5EF4-FFF2-40B4-BE49-F238E27FC236}">
                  <a16:creationId xmlns:a16="http://schemas.microsoft.com/office/drawing/2014/main" id="{B498B972-5E5D-DA88-C8EE-DC4B0390F53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58"/>
            <a:stretch/>
          </p:blipFill>
          <p:spPr bwMode="auto">
            <a:xfrm>
              <a:off x="8873544" y="2052675"/>
              <a:ext cx="1050057" cy="14435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CC9AA1FC-EF0A-CBF5-2234-98FD0EA1DE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2526" y="2865011"/>
            <a:ext cx="974089" cy="989711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35B3F6F5-627B-2ECB-F1D2-76C279B81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6802"/>
            <a:ext cx="11999933" cy="1325563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/>
              <a:t>Photon detection systems for Liquid Argon Time Projection Chambers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1AF296F-9590-934A-6011-D957BD4AA436}"/>
              </a:ext>
            </a:extLst>
          </p:cNvPr>
          <p:cNvCxnSpPr/>
          <p:nvPr/>
        </p:nvCxnSpPr>
        <p:spPr>
          <a:xfrm>
            <a:off x="4291623" y="851705"/>
            <a:ext cx="274339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E696A51-03F5-CF42-B621-CDD9F5E1A878}"/>
              </a:ext>
            </a:extLst>
          </p:cNvPr>
          <p:cNvSpPr txBox="1"/>
          <p:nvPr/>
        </p:nvSpPr>
        <p:spPr>
          <a:xfrm>
            <a:off x="10269097" y="6570411"/>
            <a:ext cx="1798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Sudikshan Ravinthiran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6EAC0AB-51E8-9840-A36D-2F5A165F00D4}"/>
              </a:ext>
            </a:extLst>
          </p:cNvPr>
          <p:cNvGrpSpPr/>
          <p:nvPr/>
        </p:nvGrpSpPr>
        <p:grpSpPr>
          <a:xfrm rot="16200000">
            <a:off x="3504592" y="2346985"/>
            <a:ext cx="2864151" cy="1094151"/>
            <a:chOff x="83445" y="119063"/>
            <a:chExt cx="6071983" cy="2866514"/>
          </a:xfrm>
        </p:grpSpPr>
        <p:pic>
          <p:nvPicPr>
            <p:cNvPr id="29" name="Picture 28" descr="A picture containing animal, invertebrate&#10;&#10;Description automatically generated">
              <a:extLst>
                <a:ext uri="{FF2B5EF4-FFF2-40B4-BE49-F238E27FC236}">
                  <a16:creationId xmlns:a16="http://schemas.microsoft.com/office/drawing/2014/main" id="{BFADEAD8-3B51-5A43-847A-DE1328A2E4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059"/>
            <a:stretch/>
          </p:blipFill>
          <p:spPr>
            <a:xfrm>
              <a:off x="83445" y="119063"/>
              <a:ext cx="6071983" cy="2850253"/>
            </a:xfrm>
            <a:prstGeom prst="rect">
              <a:avLst/>
            </a:prstGeom>
          </p:spPr>
        </p:pic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BE8C0EC6-8BDE-8148-A943-3131BE913DEA}"/>
                </a:ext>
              </a:extLst>
            </p:cNvPr>
            <p:cNvCxnSpPr>
              <a:cxnSpLocks/>
            </p:cNvCxnSpPr>
            <p:nvPr/>
          </p:nvCxnSpPr>
          <p:spPr>
            <a:xfrm>
              <a:off x="297111" y="2896710"/>
              <a:ext cx="4928400" cy="0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13">
              <a:extLst>
                <a:ext uri="{FF2B5EF4-FFF2-40B4-BE49-F238E27FC236}">
                  <a16:creationId xmlns:a16="http://schemas.microsoft.com/office/drawing/2014/main" id="{FCEE692D-81C3-FF4B-A365-EE8588C583D2}"/>
                </a:ext>
              </a:extLst>
            </p:cNvPr>
            <p:cNvSpPr txBox="1"/>
            <p:nvPr/>
          </p:nvSpPr>
          <p:spPr>
            <a:xfrm>
              <a:off x="2559926" y="2588315"/>
              <a:ext cx="919396" cy="3972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dirty="0">
                  <a:solidFill>
                    <a:schemeClr val="bg1"/>
                  </a:solidFill>
                </a:rPr>
                <a:t>43 cm</a:t>
              </a:r>
            </a:p>
          </p:txBody>
        </p:sp>
      </p:grpSp>
      <p:sp>
        <p:nvSpPr>
          <p:cNvPr id="33" name="TextBox 13">
            <a:extLst>
              <a:ext uri="{FF2B5EF4-FFF2-40B4-BE49-F238E27FC236}">
                <a16:creationId xmlns:a16="http://schemas.microsoft.com/office/drawing/2014/main" id="{FCEE692D-81C3-FF4B-A365-EE8588C583D2}"/>
              </a:ext>
            </a:extLst>
          </p:cNvPr>
          <p:cNvSpPr txBox="1"/>
          <p:nvPr/>
        </p:nvSpPr>
        <p:spPr>
          <a:xfrm rot="16200000">
            <a:off x="5062282" y="2773893"/>
            <a:ext cx="6058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chemeClr val="bg1"/>
                </a:solidFill>
              </a:rPr>
              <a:t>43 cm</a:t>
            </a:r>
          </a:p>
        </p:txBody>
      </p:sp>
      <p:pic>
        <p:nvPicPr>
          <p:cNvPr id="34" name="Picture 33" descr="Picture 8">
            <a:extLst>
              <a:ext uri="{FF2B5EF4-FFF2-40B4-BE49-F238E27FC236}">
                <a16:creationId xmlns:a16="http://schemas.microsoft.com/office/drawing/2014/main" id="{4D2FB094-D0CB-A1D1-2C3B-A7FB2652C6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3844" y="1397313"/>
            <a:ext cx="1950516" cy="27468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 descr="3">
            <a:extLst>
              <a:ext uri="{FF2B5EF4-FFF2-40B4-BE49-F238E27FC236}">
                <a16:creationId xmlns:a16="http://schemas.microsoft.com/office/drawing/2014/main" id="{FFE05059-0A12-C3D0-5F10-A76CC814A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248" y="1552236"/>
            <a:ext cx="4524055" cy="253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A picture containing electronics, electronic device, output device, computer&#10;&#10;Description automatically generated">
            <a:extLst>
              <a:ext uri="{FF2B5EF4-FFF2-40B4-BE49-F238E27FC236}">
                <a16:creationId xmlns:a16="http://schemas.microsoft.com/office/drawing/2014/main" id="{326AFE13-DC45-7EB6-D87A-C37351371C3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7641"/>
          <a:stretch/>
        </p:blipFill>
        <p:spPr>
          <a:xfrm>
            <a:off x="2101574" y="1458823"/>
            <a:ext cx="1902746" cy="1122546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A0DC910-2A2B-5C89-462A-078A8EC267FF}"/>
              </a:ext>
            </a:extLst>
          </p:cNvPr>
          <p:cNvCxnSpPr>
            <a:cxnSpLocks/>
          </p:cNvCxnSpPr>
          <p:nvPr/>
        </p:nvCxnSpPr>
        <p:spPr>
          <a:xfrm flipH="1" flipV="1">
            <a:off x="3121859" y="2362168"/>
            <a:ext cx="426271" cy="57897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6012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A86C33B-D871-4A41-2BD3-58BDF2709B70}"/>
              </a:ext>
            </a:extLst>
          </p:cNvPr>
          <p:cNvGrpSpPr/>
          <p:nvPr/>
        </p:nvGrpSpPr>
        <p:grpSpPr>
          <a:xfrm>
            <a:off x="192066" y="212940"/>
            <a:ext cx="11737933" cy="6490050"/>
            <a:chOff x="192066" y="212940"/>
            <a:chExt cx="11737933" cy="6490050"/>
          </a:xfrm>
        </p:grpSpPr>
        <p:pic>
          <p:nvPicPr>
            <p:cNvPr id="7" name="Picture 6" descr="Logo, company name&#10;&#10;Description automatically generated">
              <a:extLst>
                <a:ext uri="{FF2B5EF4-FFF2-40B4-BE49-F238E27FC236}">
                  <a16:creationId xmlns:a16="http://schemas.microsoft.com/office/drawing/2014/main" id="{8C61D05C-062D-A8E9-85DD-381D6D39F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2066" y="5632015"/>
              <a:ext cx="1902746" cy="1070975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C09AE37-880E-D549-BC4F-84BA0359CF74}"/>
                </a:ext>
              </a:extLst>
            </p:cNvPr>
            <p:cNvGrpSpPr/>
            <p:nvPr/>
          </p:nvGrpSpPr>
          <p:grpSpPr>
            <a:xfrm>
              <a:off x="192067" y="212941"/>
              <a:ext cx="11737932" cy="6365311"/>
              <a:chOff x="388307" y="300625"/>
              <a:chExt cx="10809961" cy="6277627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13C2C836-60CF-D1B8-784E-13FF3F6CDF0D}"/>
                  </a:ext>
                </a:extLst>
              </p:cNvPr>
              <p:cNvCxnSpPr/>
              <p:nvPr/>
            </p:nvCxnSpPr>
            <p:spPr>
              <a:xfrm>
                <a:off x="388307" y="300625"/>
                <a:ext cx="10809961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16480021-C53E-65F7-D963-6514967CA832}"/>
                  </a:ext>
                </a:extLst>
              </p:cNvPr>
              <p:cNvCxnSpPr/>
              <p:nvPr/>
            </p:nvCxnSpPr>
            <p:spPr>
              <a:xfrm>
                <a:off x="388307" y="6578252"/>
                <a:ext cx="10809961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B031AEE3-989E-6FCE-CCB1-2B26B5E72D4F}"/>
                  </a:ext>
                </a:extLst>
              </p:cNvPr>
              <p:cNvCxnSpPr/>
              <p:nvPr/>
            </p:nvCxnSpPr>
            <p:spPr>
              <a:xfrm>
                <a:off x="388307" y="300625"/>
                <a:ext cx="0" cy="6277627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EF86044C-DF69-F01A-C40B-25724C93E419}"/>
                  </a:ext>
                </a:extLst>
              </p:cNvPr>
              <p:cNvCxnSpPr/>
              <p:nvPr/>
            </p:nvCxnSpPr>
            <p:spPr>
              <a:xfrm>
                <a:off x="11198268" y="300625"/>
                <a:ext cx="0" cy="6277627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9" name="Picture 2" descr="Darkside-20k project – Surface Technologies and Superconductivity Service">
              <a:extLst>
                <a:ext uri="{FF2B5EF4-FFF2-40B4-BE49-F238E27FC236}">
                  <a16:creationId xmlns:a16="http://schemas.microsoft.com/office/drawing/2014/main" id="{F636CA2A-7587-5F9C-A157-2C5AAD9ED5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86" r="21428" b="44259"/>
            <a:stretch/>
          </p:blipFill>
          <p:spPr bwMode="auto">
            <a:xfrm>
              <a:off x="10898690" y="212940"/>
              <a:ext cx="1031309" cy="1014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2786A94F-0071-184F-F876-15C469C80A70}"/>
              </a:ext>
            </a:extLst>
          </p:cNvPr>
          <p:cNvSpPr txBox="1">
            <a:spLocks/>
          </p:cNvSpPr>
          <p:nvPr/>
        </p:nvSpPr>
        <p:spPr>
          <a:xfrm>
            <a:off x="192066" y="155010"/>
            <a:ext cx="10911207" cy="65726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000" dirty="0"/>
              <a:t>PHAIDRA</a:t>
            </a:r>
          </a:p>
        </p:txBody>
      </p:sp>
      <p:pic>
        <p:nvPicPr>
          <p:cNvPr id="5" name="Picture 4" descr="A picture containing engineering, steel, indoor">
            <a:extLst>
              <a:ext uri="{FF2B5EF4-FFF2-40B4-BE49-F238E27FC236}">
                <a16:creationId xmlns:a16="http://schemas.microsoft.com/office/drawing/2014/main" id="{BA702F41-5DB7-FBC4-9D8E-D4F4032F0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248" y="944598"/>
            <a:ext cx="3116772" cy="4155696"/>
          </a:xfrm>
          <a:prstGeom prst="rect">
            <a:avLst/>
          </a:prstGeom>
        </p:spPr>
      </p:pic>
      <p:pic>
        <p:nvPicPr>
          <p:cNvPr id="18" name="Picture 17" descr="A person standing next to a large metal container&#10;&#10;Description automatically generated with low confidence">
            <a:extLst>
              <a:ext uri="{FF2B5EF4-FFF2-40B4-BE49-F238E27FC236}">
                <a16:creationId xmlns:a16="http://schemas.microsoft.com/office/drawing/2014/main" id="{8C064419-3402-AA5E-8F8B-B31F600E39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1513" t="20563" r="20542"/>
          <a:stretch/>
        </p:blipFill>
        <p:spPr>
          <a:xfrm>
            <a:off x="3629978" y="715368"/>
            <a:ext cx="2466022" cy="5447763"/>
          </a:xfrm>
          <a:prstGeom prst="rect">
            <a:avLst/>
          </a:prstGeom>
        </p:spPr>
      </p:pic>
      <p:pic>
        <p:nvPicPr>
          <p:cNvPr id="21" name="Picture 20" descr="A computer on top of a computer&#10;&#10;Description automatically generated">
            <a:extLst>
              <a:ext uri="{FF2B5EF4-FFF2-40B4-BE49-F238E27FC236}">
                <a16:creationId xmlns:a16="http://schemas.microsoft.com/office/drawing/2014/main" id="{2EB16BA7-4216-849F-393D-A116C52283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6696" y="3020097"/>
            <a:ext cx="2473405" cy="3297873"/>
          </a:xfrm>
          <a:prstGeom prst="rect">
            <a:avLst/>
          </a:prstGeom>
        </p:spPr>
      </p:pic>
      <p:pic>
        <p:nvPicPr>
          <p:cNvPr id="24" name="Picture 23" descr="A picture containing text, electronics, indoor, computer&#10;&#10;Description automatically generated">
            <a:extLst>
              <a:ext uri="{FF2B5EF4-FFF2-40B4-BE49-F238E27FC236}">
                <a16:creationId xmlns:a16="http://schemas.microsoft.com/office/drawing/2014/main" id="{D70FEE94-97C1-2794-B207-6D25F9C0C3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71097" y="3020097"/>
            <a:ext cx="2473405" cy="329787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10DCD23-D9C5-CEA3-D958-69EEFFA5635C}"/>
              </a:ext>
            </a:extLst>
          </p:cNvPr>
          <p:cNvSpPr txBox="1"/>
          <p:nvPr/>
        </p:nvSpPr>
        <p:spPr>
          <a:xfrm>
            <a:off x="6224958" y="944598"/>
            <a:ext cx="5291678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PHAIDRA/</a:t>
            </a:r>
            <a:r>
              <a:rPr lang="en-GB" sz="1400" b="1" dirty="0" err="1"/>
              <a:t>Phaidaq</a:t>
            </a:r>
            <a:endParaRPr lang="en-GB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PHAIDRA is planned to do cold test for up to 20 PDUs under liquid nitrogen.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/>
              <a:t>Phaidaq</a:t>
            </a:r>
            <a:r>
              <a:rPr lang="en-GB" sz="1400" dirty="0"/>
              <a:t> will provide the power to the PDUs; Low voltage and High voltage boards in combination with a steering module.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/>
              <a:t>Phaidaq</a:t>
            </a:r>
            <a:r>
              <a:rPr lang="en-GB" sz="1400" dirty="0"/>
              <a:t> will also have the ability to acquire data and control the physics runs and signal settings for the </a:t>
            </a:r>
            <a:r>
              <a:rPr lang="en-GB" sz="1400"/>
              <a:t>PDU waveforms.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CD4FB32-F8AF-93E7-B712-A44760D07E37}"/>
              </a:ext>
            </a:extLst>
          </p:cNvPr>
          <p:cNvSpPr txBox="1"/>
          <p:nvPr/>
        </p:nvSpPr>
        <p:spPr>
          <a:xfrm>
            <a:off x="10269097" y="6570411"/>
            <a:ext cx="1798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Sudikshan Ravinthiran</a:t>
            </a:r>
          </a:p>
        </p:txBody>
      </p:sp>
    </p:spTree>
    <p:extLst>
      <p:ext uri="{BB962C8B-B14F-4D97-AF65-F5344CB8AC3E}">
        <p14:creationId xmlns:p14="http://schemas.microsoft.com/office/powerpoint/2010/main" val="3516866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A1E8C71-F5FE-44D5-A85E-BDA355C3A3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64701"/>
            <a:ext cx="9144000" cy="1345261"/>
          </a:xfrm>
        </p:spPr>
        <p:txBody>
          <a:bodyPr>
            <a:normAutofit fontScale="90000"/>
          </a:bodyPr>
          <a:lstStyle/>
          <a:p>
            <a:r>
              <a:rPr lang="en-US" kern="0" dirty="0">
                <a:solidFill>
                  <a:srgbClr val="9567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HEP Summer Meeting</a:t>
            </a:r>
            <a:br>
              <a:rPr lang="en-US" kern="0" dirty="0">
                <a:solidFill>
                  <a:srgbClr val="9567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</a:br>
            <a:r>
              <a:rPr lang="en-US" kern="0" dirty="0">
                <a:solidFill>
                  <a:srgbClr val="9567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AION &amp; MAGIS</a:t>
            </a:r>
            <a:endParaRPr lang="en-GB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5E4F685-8339-479A-9E58-CD08CB2CA5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671382"/>
          </a:xfrm>
        </p:spPr>
        <p:txBody>
          <a:bodyPr>
            <a:normAutofit fontScale="92500" lnSpcReduction="20000"/>
          </a:bodyPr>
          <a:lstStyle/>
          <a:p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9567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Kamran Hussain</a:t>
            </a:r>
          </a:p>
          <a:p>
            <a:r>
              <a:rPr lang="en-US" sz="2000" kern="0" dirty="0">
                <a:solidFill>
                  <a:srgbClr val="9567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Email: Kamran.Hussain@liverpool.ac.uk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rgbClr val="956700"/>
              </a:solidFill>
              <a:effectLst/>
              <a:uLnTx/>
              <a:uFillTx/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endParaRPr lang="en-GB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243D50-1217-4C1D-A083-8C2C2D2235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86"/>
          <a:stretch/>
        </p:blipFill>
        <p:spPr>
          <a:xfrm>
            <a:off x="224479" y="6157790"/>
            <a:ext cx="1085587" cy="563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49222A-CC17-40BD-86BD-EFA364FCE4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84" b="1903"/>
          <a:stretch/>
        </p:blipFill>
        <p:spPr>
          <a:xfrm>
            <a:off x="1580560" y="6286582"/>
            <a:ext cx="2837922" cy="466271"/>
          </a:xfrm>
          <a:prstGeom prst="rect">
            <a:avLst/>
          </a:prstGeom>
        </p:spPr>
      </p:pic>
      <p:pic>
        <p:nvPicPr>
          <p:cNvPr id="8" name="Picture 2" descr="RAL Space Highlights 2021">
            <a:extLst>
              <a:ext uri="{FF2B5EF4-FFF2-40B4-BE49-F238E27FC236}">
                <a16:creationId xmlns:a16="http://schemas.microsoft.com/office/drawing/2014/main" id="{28F65D6A-005F-4C1D-9F6B-204CA4367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336" y="6137391"/>
            <a:ext cx="1661283" cy="71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The University of Liverpool">
            <a:extLst>
              <a:ext uri="{FF2B5EF4-FFF2-40B4-BE49-F238E27FC236}">
                <a16:creationId xmlns:a16="http://schemas.microsoft.com/office/drawing/2014/main" id="{A3D9CDB8-3046-4A18-BE02-B9CB9E9E6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3030" y="6234559"/>
            <a:ext cx="2044491" cy="51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oter Placeholder 6">
            <a:extLst>
              <a:ext uri="{FF2B5EF4-FFF2-40B4-BE49-F238E27FC236}">
                <a16:creationId xmlns:a16="http://schemas.microsoft.com/office/drawing/2014/main" id="{0227BEA3-8A0B-4876-AE53-D62A55934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/>
              <a:t>18/05/2023</a:t>
            </a:r>
          </a:p>
        </p:txBody>
      </p:sp>
    </p:spTree>
    <p:extLst>
      <p:ext uri="{BB962C8B-B14F-4D97-AF65-F5344CB8AC3E}">
        <p14:creationId xmlns:p14="http://schemas.microsoft.com/office/powerpoint/2010/main" val="1534840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CECAC28-CB94-49F3-B50C-EA53EDFBE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606" y="-29492"/>
            <a:ext cx="9593424" cy="1325563"/>
          </a:xfrm>
        </p:spPr>
        <p:txBody>
          <a:bodyPr>
            <a:normAutofit/>
          </a:bodyPr>
          <a:lstStyle/>
          <a:p>
            <a:r>
              <a:rPr lang="en-US" kern="0" dirty="0">
                <a:solidFill>
                  <a:srgbClr val="9567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Overview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C561B8-C7D3-4FF2-9D9B-B0B2448517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86"/>
          <a:stretch/>
        </p:blipFill>
        <p:spPr>
          <a:xfrm>
            <a:off x="329606" y="5930139"/>
            <a:ext cx="1085587" cy="5639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9D8D11-1317-45B7-97DF-D9030EFE81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84" b="1903"/>
          <a:stretch/>
        </p:blipFill>
        <p:spPr>
          <a:xfrm>
            <a:off x="1580560" y="6286582"/>
            <a:ext cx="2837922" cy="466271"/>
          </a:xfrm>
          <a:prstGeom prst="rect">
            <a:avLst/>
          </a:prstGeom>
        </p:spPr>
      </p:pic>
      <p:pic>
        <p:nvPicPr>
          <p:cNvPr id="11" name="Picture 2" descr="RAL Space Highlights 2021">
            <a:extLst>
              <a:ext uri="{FF2B5EF4-FFF2-40B4-BE49-F238E27FC236}">
                <a16:creationId xmlns:a16="http://schemas.microsoft.com/office/drawing/2014/main" id="{6BA64E93-E329-42F3-99ED-A57FFD5AC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336" y="6137391"/>
            <a:ext cx="1661283" cy="71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The University of Liverpool">
            <a:extLst>
              <a:ext uri="{FF2B5EF4-FFF2-40B4-BE49-F238E27FC236}">
                <a16:creationId xmlns:a16="http://schemas.microsoft.com/office/drawing/2014/main" id="{9DF0DBA4-7804-43A6-A64F-02C3445B3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3030" y="6234559"/>
            <a:ext cx="2044491" cy="51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5A1A4-D7CF-42A8-A35E-A0E0D3127E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550" y="1077003"/>
            <a:ext cx="5356563" cy="13951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/>
              <a:t>MAGIS-100: Retro reflection chamber</a:t>
            </a:r>
          </a:p>
          <a:p>
            <a:r>
              <a:rPr lang="en-GB" sz="2400" dirty="0"/>
              <a:t>Track the position of the tip-tilt retro mirror using an optical feedback loop 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4063AC-85AE-4218-99C9-788D8417CF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1954" y="479394"/>
            <a:ext cx="4049509" cy="2861528"/>
          </a:xfrm>
          <a:prstGeom prst="rect">
            <a:avLst/>
          </a:prstGeom>
        </p:spPr>
      </p:pic>
      <p:pic>
        <p:nvPicPr>
          <p:cNvPr id="2050" name="Picture 2" descr="Image preview">
            <a:extLst>
              <a:ext uri="{FF2B5EF4-FFF2-40B4-BE49-F238E27FC236}">
                <a16:creationId xmlns:a16="http://schemas.microsoft.com/office/drawing/2014/main" id="{EE678CBE-4E5D-4490-B37F-DEC5F872E7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4" t="11890" r="19875" b="24257"/>
          <a:stretch/>
        </p:blipFill>
        <p:spPr bwMode="auto">
          <a:xfrm>
            <a:off x="486368" y="2402566"/>
            <a:ext cx="4253009" cy="326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2BAC641-5A8C-4898-B6D7-10FDD6112FED}"/>
              </a:ext>
            </a:extLst>
          </p:cNvPr>
          <p:cNvSpPr/>
          <p:nvPr/>
        </p:nvSpPr>
        <p:spPr>
          <a:xfrm>
            <a:off x="5060272" y="3325142"/>
            <a:ext cx="690724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/>
              <a:t>AION: Strontium Cold Atoms Lab at RAL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Assist with building the optics setup for the 1m Strontium interferometer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Develop an out-of-vacuum retro reflection chamber for the 1m interferometer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Phase Shear Imaging </a:t>
            </a:r>
          </a:p>
        </p:txBody>
      </p:sp>
      <p:sp>
        <p:nvSpPr>
          <p:cNvPr id="14" name="Footer Placeholder 6">
            <a:extLst>
              <a:ext uri="{FF2B5EF4-FFF2-40B4-BE49-F238E27FC236}">
                <a16:creationId xmlns:a16="http://schemas.microsoft.com/office/drawing/2014/main" id="{79B9B399-A9ED-4974-BD4C-B55B2D4F1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/>
              <a:t>18/05/2023</a:t>
            </a:r>
          </a:p>
        </p:txBody>
      </p:sp>
    </p:spTree>
    <p:extLst>
      <p:ext uri="{BB962C8B-B14F-4D97-AF65-F5344CB8AC3E}">
        <p14:creationId xmlns:p14="http://schemas.microsoft.com/office/powerpoint/2010/main" val="12197690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894C3E9-EDC1-5DBC-26C0-EF425FD72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62" y="74428"/>
            <a:ext cx="11942075" cy="678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2118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94F4500-6D24-6C7C-6C38-66906E608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81" y="10633"/>
            <a:ext cx="11998669" cy="675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783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88BBBEC-965F-4339-80D2-D70988EDB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81" y="0"/>
            <a:ext cx="11997769" cy="675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5235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6D5D0DB-7CCA-EB28-75B8-CA1AEE1107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751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A3410-B77D-5E68-7AFD-CE7D229C6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7385" y="12732"/>
            <a:ext cx="11330098" cy="877729"/>
          </a:xfrm>
        </p:spPr>
        <p:txBody>
          <a:bodyPr anchor="ctr">
            <a:noAutofit/>
          </a:bodyPr>
          <a:lstStyle/>
          <a:p>
            <a:r>
              <a:rPr lang="en-GB" sz="2400" dirty="0">
                <a:ea typeface="+mj-lt"/>
                <a:cs typeface="+mj-lt"/>
              </a:rPr>
              <a:t>Development of improved PID for the upgraded ND280 near detector</a:t>
            </a:r>
            <a:br>
              <a:rPr lang="en-GB" sz="2400" dirty="0">
                <a:ea typeface="+mj-lt"/>
                <a:cs typeface="+mj-lt"/>
              </a:rPr>
            </a:br>
            <a:r>
              <a:rPr lang="en-GB" sz="1600" dirty="0"/>
              <a:t>Patrick Bates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1D4FDF-2138-B022-190D-EEEDA90A7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8" y="798510"/>
            <a:ext cx="4440207" cy="131858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57480" indent="-157480" defTabSz="630936">
              <a:spcBef>
                <a:spcPts val="690"/>
              </a:spcBef>
            </a:pPr>
            <a:r>
              <a:rPr lang="en-GB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Supervisor – Neil McCauley </a:t>
            </a:r>
            <a:endParaRPr lang="en-US" sz="1400">
              <a:solidFill>
                <a:schemeClr val="tx1"/>
              </a:solidFill>
            </a:endParaRPr>
          </a:p>
          <a:p>
            <a:pPr marL="157480" indent="-157480" defTabSz="630936">
              <a:spcBef>
                <a:spcPts val="690"/>
              </a:spcBef>
            </a:pPr>
            <a:r>
              <a:rPr lang="en-GB" sz="1400" dirty="0">
                <a:solidFill>
                  <a:schemeClr val="tx1"/>
                </a:solidFill>
              </a:rPr>
              <a:t>Developing improved PID for the upgraded ND280 near detector – BDT algorithm</a:t>
            </a:r>
            <a:endParaRPr lang="en-GB" sz="1400" kern="1200" dirty="0">
              <a:solidFill>
                <a:schemeClr val="tx1"/>
              </a:solidFill>
              <a:latin typeface="+mn-lt"/>
            </a:endParaRPr>
          </a:p>
          <a:p>
            <a:pPr marL="157480" indent="-157480" defTabSz="630936">
              <a:spcBef>
                <a:spcPts val="690"/>
              </a:spcBef>
            </a:pPr>
            <a:r>
              <a:rPr lang="en-GB" sz="1400" dirty="0">
                <a:solidFill>
                  <a:schemeClr val="tx1"/>
                </a:solidFill>
              </a:rPr>
              <a:t>The BDT tool kit was originally developed by Gabriel Penn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A3C1E5-0D3C-5C13-153A-F011D4D9750E}"/>
              </a:ext>
            </a:extLst>
          </p:cNvPr>
          <p:cNvSpPr txBox="1"/>
          <p:nvPr/>
        </p:nvSpPr>
        <p:spPr>
          <a:xfrm>
            <a:off x="9880122" y="1793809"/>
            <a:ext cx="2068416" cy="954107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315468">
              <a:spcAft>
                <a:spcPts val="600"/>
              </a:spcAft>
            </a:pPr>
            <a:r>
              <a:rPr lang="en-GB" sz="1400" dirty="0"/>
              <a:t>Distribution of BDT</a:t>
            </a:r>
            <a:r>
              <a:rPr lang="en-GB" sz="1400" kern="1200" dirty="0">
                <a:latin typeface="+mn-lt"/>
                <a:ea typeface="+mn-ea"/>
                <a:cs typeface="+mn-cs"/>
              </a:rPr>
              <a:t> muon PID outputs – represents likelihood of an event being a muon</a:t>
            </a:r>
            <a:endParaRPr lang="en-GB" sz="1400" dirty="0"/>
          </a:p>
        </p:txBody>
      </p:sp>
      <p:pic>
        <p:nvPicPr>
          <p:cNvPr id="10" name="Picture 10" descr="Logo&#10;&#10;Description automatically generated">
            <a:extLst>
              <a:ext uri="{FF2B5EF4-FFF2-40B4-BE49-F238E27FC236}">
                <a16:creationId xmlns:a16="http://schemas.microsoft.com/office/drawing/2014/main" id="{F4435494-97F6-2DBB-5E70-020AE0D8D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4006" y="-4293"/>
            <a:ext cx="2195848" cy="1103291"/>
          </a:xfrm>
          <a:prstGeom prst="rect">
            <a:avLst/>
          </a:prstGeom>
        </p:spPr>
      </p:pic>
      <p:pic>
        <p:nvPicPr>
          <p:cNvPr id="13" name="Picture 13" descr="Graphical user interface&#10;&#10;Description automatically generated">
            <a:extLst>
              <a:ext uri="{FF2B5EF4-FFF2-40B4-BE49-F238E27FC236}">
                <a16:creationId xmlns:a16="http://schemas.microsoft.com/office/drawing/2014/main" id="{964FACC2-C7DC-0ADD-7EA5-46280DCFA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7803" y="1912107"/>
            <a:ext cx="2324637" cy="1686456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ED390C9-0681-2137-5E85-0E1F91C10257}"/>
              </a:ext>
            </a:extLst>
          </p:cNvPr>
          <p:cNvSpPr txBox="1">
            <a:spLocks/>
          </p:cNvSpPr>
          <p:nvPr/>
        </p:nvSpPr>
        <p:spPr>
          <a:xfrm>
            <a:off x="139021" y="3296671"/>
            <a:ext cx="6174288" cy="30911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7480" indent="-157480" defTabSz="630936">
              <a:spcBef>
                <a:spcPts val="690"/>
              </a:spcBef>
            </a:pPr>
            <a:r>
              <a:rPr lang="en-GB" sz="1400" dirty="0">
                <a:solidFill>
                  <a:schemeClr val="tx1"/>
                </a:solidFill>
              </a:rPr>
              <a:t>My work so far:</a:t>
            </a:r>
            <a:endParaRPr lang="en-US" sz="1400">
              <a:solidFill>
                <a:schemeClr val="tx1"/>
              </a:solidFill>
            </a:endParaRPr>
          </a:p>
          <a:p>
            <a:pPr marL="473075" lvl="1" defTabSz="630936">
              <a:spcBef>
                <a:spcPts val="345"/>
              </a:spcBef>
            </a:pPr>
            <a:r>
              <a:rPr lang="en-GB" sz="1400" dirty="0">
                <a:solidFill>
                  <a:schemeClr val="tx1"/>
                </a:solidFill>
              </a:rPr>
              <a:t>Gaining an understanding of the BDT</a:t>
            </a:r>
          </a:p>
          <a:p>
            <a:pPr marL="473075" lvl="1" defTabSz="630936">
              <a:spcBef>
                <a:spcPts val="345"/>
              </a:spcBef>
            </a:pPr>
            <a:r>
              <a:rPr lang="en-GB" sz="1400" dirty="0">
                <a:solidFill>
                  <a:schemeClr val="tx1"/>
                </a:solidFill>
              </a:rPr>
              <a:t>Reproducing Gabriels results</a:t>
            </a:r>
          </a:p>
          <a:p>
            <a:pPr marL="473075" lvl="1" defTabSz="630936">
              <a:spcBef>
                <a:spcPts val="345"/>
              </a:spcBef>
            </a:pPr>
            <a:r>
              <a:rPr lang="en-GB" sz="1400" dirty="0">
                <a:solidFill>
                  <a:schemeClr val="tx1"/>
                </a:solidFill>
              </a:rPr>
              <a:t>Testing how the BDT handles higher energy ranges</a:t>
            </a:r>
          </a:p>
          <a:p>
            <a:pPr marL="473075" lvl="1" defTabSz="630936">
              <a:spcBef>
                <a:spcPts val="345"/>
              </a:spcBef>
            </a:pPr>
            <a:r>
              <a:rPr lang="en-GB" sz="1400" dirty="0">
                <a:solidFill>
                  <a:schemeClr val="tx1"/>
                </a:solidFill>
              </a:rPr>
              <a:t>Changing BDT variables – Tree depth</a:t>
            </a:r>
          </a:p>
          <a:p>
            <a:pPr marL="73025" indent="-157480" defTabSz="630936">
              <a:spcBef>
                <a:spcPts val="345"/>
              </a:spcBef>
            </a:pPr>
            <a:r>
              <a:rPr lang="en-GB" sz="1400" dirty="0">
                <a:solidFill>
                  <a:schemeClr val="tx1"/>
                </a:solidFill>
              </a:rPr>
              <a:t>Further plans: </a:t>
            </a:r>
          </a:p>
          <a:p>
            <a:pPr marL="473075" lvl="1" defTabSz="630936">
              <a:spcBef>
                <a:spcPts val="345"/>
              </a:spcBef>
            </a:pPr>
            <a:r>
              <a:rPr lang="en-GB" sz="1400" dirty="0">
                <a:solidFill>
                  <a:schemeClr val="tx1"/>
                </a:solidFill>
              </a:rPr>
              <a:t>Test for even higher energy ranges</a:t>
            </a:r>
          </a:p>
          <a:p>
            <a:pPr marL="473075" lvl="1" defTabSz="630936">
              <a:spcBef>
                <a:spcPts val="345"/>
              </a:spcBef>
            </a:pPr>
            <a:r>
              <a:rPr lang="en-GB" sz="1400" dirty="0">
                <a:solidFill>
                  <a:schemeClr val="tx1"/>
                </a:solidFill>
              </a:rPr>
              <a:t>Test for high angles</a:t>
            </a:r>
          </a:p>
          <a:p>
            <a:pPr marL="473075" lvl="1" defTabSz="630936">
              <a:spcBef>
                <a:spcPts val="345"/>
              </a:spcBef>
            </a:pPr>
            <a:r>
              <a:rPr lang="en-GB" sz="1400" dirty="0">
                <a:solidFill>
                  <a:schemeClr val="tx1"/>
                </a:solidFill>
              </a:rPr>
              <a:t>Check which feature variables the BDT has greatest dependence on</a:t>
            </a:r>
          </a:p>
          <a:p>
            <a:pPr marL="473075" lvl="1" defTabSz="630936">
              <a:spcBef>
                <a:spcPts val="345"/>
              </a:spcBef>
            </a:pPr>
            <a:r>
              <a:rPr lang="en-GB" sz="1400" dirty="0">
                <a:solidFill>
                  <a:schemeClr val="tx1"/>
                </a:solidFill>
              </a:rPr>
              <a:t>Introduce new variables the BDT can cut on – i.e., </a:t>
            </a:r>
            <a:r>
              <a:rPr lang="en-GB" sz="1400" dirty="0">
                <a:ea typeface="+mn-lt"/>
                <a:cs typeface="+mn-lt"/>
              </a:rPr>
              <a:t>Michel electrons</a:t>
            </a:r>
          </a:p>
          <a:p>
            <a:pPr marL="473075" lvl="1" defTabSz="630936">
              <a:spcBef>
                <a:spcPts val="345"/>
              </a:spcBef>
            </a:pPr>
            <a:r>
              <a:rPr lang="en-GB" sz="1400" dirty="0">
                <a:solidFill>
                  <a:srgbClr val="404040"/>
                </a:solidFill>
              </a:rPr>
              <a:t>Implement the BDT as a global PID in the ND280 analysis</a:t>
            </a:r>
          </a:p>
          <a:p>
            <a:pPr marL="473075" lvl="1" defTabSz="630936">
              <a:spcBef>
                <a:spcPts val="345"/>
              </a:spcBef>
            </a:pPr>
            <a:r>
              <a:rPr lang="en-GB" sz="1400" dirty="0">
                <a:solidFill>
                  <a:srgbClr val="404040"/>
                </a:solidFill>
              </a:rPr>
              <a:t>Will be heading out to Japan for the start of the upgraded run</a:t>
            </a:r>
          </a:p>
          <a:p>
            <a:pPr marL="0" indent="0" defTabSz="630936">
              <a:spcBef>
                <a:spcPts val="690"/>
              </a:spcBef>
              <a:buNone/>
            </a:pP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CC413411-9F09-449F-0381-AF303C9CB957}"/>
              </a:ext>
            </a:extLst>
          </p:cNvPr>
          <p:cNvSpPr txBox="1">
            <a:spLocks/>
          </p:cNvSpPr>
          <p:nvPr/>
        </p:nvSpPr>
        <p:spPr>
          <a:xfrm>
            <a:off x="4391355" y="684329"/>
            <a:ext cx="5408156" cy="18333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7480" indent="-157480" defTabSz="630936">
              <a:spcBef>
                <a:spcPts val="690"/>
              </a:spcBef>
            </a:pPr>
            <a:r>
              <a:rPr lang="en-GB" sz="1400" dirty="0">
                <a:solidFill>
                  <a:schemeClr val="tx1"/>
                </a:solidFill>
              </a:rPr>
              <a:t>Justification for a BDT: </a:t>
            </a:r>
          </a:p>
          <a:p>
            <a:pPr marL="557530" lvl="1" defTabSz="630936">
              <a:spcBef>
                <a:spcPts val="690"/>
              </a:spcBef>
            </a:pPr>
            <a:r>
              <a:rPr lang="en-GB" sz="1400" dirty="0">
                <a:solidFill>
                  <a:schemeClr val="tx1"/>
                </a:solidFill>
              </a:rPr>
              <a:t>Current ND280 PID primarily uses traditional rectangular cuts</a:t>
            </a:r>
          </a:p>
          <a:p>
            <a:pPr marL="557530" lvl="1" defTabSz="630936">
              <a:spcBef>
                <a:spcPts val="690"/>
              </a:spcBef>
            </a:pPr>
            <a:r>
              <a:rPr lang="en-GB" sz="1400" dirty="0">
                <a:solidFill>
                  <a:schemeClr val="tx1"/>
                </a:solidFill>
              </a:rPr>
              <a:t>The upgraded ND280 will provide us with new information, which must be used to the best of our ability</a:t>
            </a:r>
          </a:p>
          <a:p>
            <a:pPr marL="557530" lvl="1" defTabSz="630936">
              <a:spcBef>
                <a:spcPts val="690"/>
              </a:spcBef>
            </a:pPr>
            <a:r>
              <a:rPr lang="en-GB" sz="1400" dirty="0">
                <a:solidFill>
                  <a:schemeClr val="tx1"/>
                </a:solidFill>
              </a:rPr>
              <a:t>Traditional methods are not very efficient </a:t>
            </a:r>
          </a:p>
          <a:p>
            <a:pPr marL="271780" lvl="1" indent="0" defTabSz="630936">
              <a:spcBef>
                <a:spcPts val="690"/>
              </a:spcBef>
              <a:buNone/>
            </a:pP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11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87BB2F5-C07C-166C-3824-DAA8C8F44E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598" t="13386" r="21598" b="11811"/>
          <a:stretch/>
        </p:blipFill>
        <p:spPr>
          <a:xfrm>
            <a:off x="6166356" y="2905036"/>
            <a:ext cx="4817517" cy="35748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A4A321D-71DC-4DA6-CE24-3CDC6952467E}"/>
              </a:ext>
            </a:extLst>
          </p:cNvPr>
          <p:cNvSpPr txBox="1"/>
          <p:nvPr/>
        </p:nvSpPr>
        <p:spPr>
          <a:xfrm>
            <a:off x="6763598" y="2643008"/>
            <a:ext cx="1575358" cy="307777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315468">
              <a:spcAft>
                <a:spcPts val="600"/>
              </a:spcAft>
            </a:pPr>
            <a:r>
              <a:rPr lang="en-GB" sz="1400" dirty="0"/>
              <a:t>Muon like events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2C3280-7902-BFB4-5CBA-AD97C7C90B0C}"/>
              </a:ext>
            </a:extLst>
          </p:cNvPr>
          <p:cNvSpPr txBox="1"/>
          <p:nvPr/>
        </p:nvSpPr>
        <p:spPr>
          <a:xfrm>
            <a:off x="10469524" y="3605296"/>
            <a:ext cx="1268807" cy="523220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315468">
              <a:spcAft>
                <a:spcPts val="600"/>
              </a:spcAft>
            </a:pPr>
            <a:r>
              <a:rPr lang="en-GB" sz="1400" dirty="0"/>
              <a:t>Pion plus like events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FEA646-D5C7-E977-C6A6-D44EF6C615E0}"/>
              </a:ext>
            </a:extLst>
          </p:cNvPr>
          <p:cNvSpPr txBox="1"/>
          <p:nvPr/>
        </p:nvSpPr>
        <p:spPr>
          <a:xfrm>
            <a:off x="5037891" y="4312684"/>
            <a:ext cx="1575358" cy="523220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315468">
              <a:spcAft>
                <a:spcPts val="600"/>
              </a:spcAft>
            </a:pPr>
            <a:r>
              <a:rPr lang="en-GB" sz="1400" dirty="0"/>
              <a:t>Positron like events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598D24-685D-8651-0439-FD0369AC4863}"/>
              </a:ext>
            </a:extLst>
          </p:cNvPr>
          <p:cNvSpPr txBox="1"/>
          <p:nvPr/>
        </p:nvSpPr>
        <p:spPr>
          <a:xfrm>
            <a:off x="10578105" y="5152739"/>
            <a:ext cx="1128669" cy="523220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315468">
              <a:spcAft>
                <a:spcPts val="600"/>
              </a:spcAft>
            </a:pPr>
            <a:r>
              <a:rPr lang="en-GB" sz="1400" dirty="0"/>
              <a:t>Proton like events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99D131C8-4D48-5ADE-2CC0-1B001FE31D60}"/>
              </a:ext>
            </a:extLst>
          </p:cNvPr>
          <p:cNvSpPr/>
          <p:nvPr/>
        </p:nvSpPr>
        <p:spPr>
          <a:xfrm rot="3000000">
            <a:off x="7381874" y="3126441"/>
            <a:ext cx="672352" cy="21291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4D54E56B-585F-C65C-9158-FACC4CD010E1}"/>
              </a:ext>
            </a:extLst>
          </p:cNvPr>
          <p:cNvSpPr/>
          <p:nvPr/>
        </p:nvSpPr>
        <p:spPr>
          <a:xfrm rot="1620000">
            <a:off x="5835462" y="4874558"/>
            <a:ext cx="672352" cy="21291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C9F81B65-4484-7366-D046-647C79603930}"/>
              </a:ext>
            </a:extLst>
          </p:cNvPr>
          <p:cNvSpPr/>
          <p:nvPr/>
        </p:nvSpPr>
        <p:spPr>
          <a:xfrm rot="9480000">
            <a:off x="9891991" y="3978087"/>
            <a:ext cx="672352" cy="21291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BB984F24-F15B-3616-A0F3-EFDDE7921B38}"/>
              </a:ext>
            </a:extLst>
          </p:cNvPr>
          <p:cNvSpPr/>
          <p:nvPr/>
        </p:nvSpPr>
        <p:spPr>
          <a:xfrm rot="9300000">
            <a:off x="9992845" y="5513293"/>
            <a:ext cx="672352" cy="21291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3600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9B5C7C-5C0E-46A0-880A-EDC8F3BA75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3" t="9630"/>
          <a:stretch/>
        </p:blipFill>
        <p:spPr>
          <a:xfrm>
            <a:off x="242661" y="4224974"/>
            <a:ext cx="2390555" cy="25199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49DCB3-8853-4A11-9806-3E46044F33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44" t="28091" r="35558" b="7702"/>
          <a:stretch/>
        </p:blipFill>
        <p:spPr>
          <a:xfrm>
            <a:off x="3648384" y="4115878"/>
            <a:ext cx="3705044" cy="26290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DA04CA-B422-48DD-B2BA-749043EFF3A6}"/>
              </a:ext>
            </a:extLst>
          </p:cNvPr>
          <p:cNvSpPr txBox="1"/>
          <p:nvPr/>
        </p:nvSpPr>
        <p:spPr>
          <a:xfrm>
            <a:off x="2006416" y="6228"/>
            <a:ext cx="7661429" cy="92333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n-GB" b="1" dirty="0"/>
              <a:t>Katie Ferraby</a:t>
            </a:r>
          </a:p>
          <a:p>
            <a:pPr algn="ctr"/>
            <a:r>
              <a:rPr lang="en-GB" b="1" dirty="0"/>
              <a:t>Supervisors: Graziano Venanzoni and Joe Price </a:t>
            </a:r>
          </a:p>
          <a:p>
            <a:pPr algn="ctr"/>
            <a:r>
              <a:rPr lang="en-GB" b="1" dirty="0"/>
              <a:t>Experiments: MUonE and g-2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7A3C19-1830-40E3-A3E7-3124E37D7EA1}"/>
              </a:ext>
            </a:extLst>
          </p:cNvPr>
          <p:cNvSpPr txBox="1"/>
          <p:nvPr/>
        </p:nvSpPr>
        <p:spPr>
          <a:xfrm>
            <a:off x="72994" y="1227062"/>
            <a:ext cx="88391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002060"/>
                </a:solidFill>
              </a:rPr>
              <a:t>Hardware – I am investigating alternative materials for the MUonE detector support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002060"/>
                </a:solidFill>
              </a:rPr>
              <a:t>MUonE – I am analysing electron-muon scattering events, specifically working on detector efficiency and detector alignment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002060"/>
                </a:solidFill>
              </a:rPr>
              <a:t>G-2 – I am calculating the muon electric dipole moment (EDM)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033CE9-0121-40CE-B334-FFDFA301B4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328" y="113078"/>
            <a:ext cx="1113381" cy="8164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A68FF7-A380-4B9B-B484-16EB0F0BE1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39" y="167200"/>
            <a:ext cx="1296041" cy="7145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161FD43-111A-4135-9DFB-41CE399E9892}"/>
              </a:ext>
            </a:extLst>
          </p:cNvPr>
          <p:cNvSpPr txBox="1"/>
          <p:nvPr/>
        </p:nvSpPr>
        <p:spPr>
          <a:xfrm>
            <a:off x="7851836" y="4546310"/>
            <a:ext cx="1807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002060"/>
                </a:solidFill>
              </a:rPr>
              <a:t>An EDM introduces a vertical oscillation at the g-2 frequency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921AF0-D3A8-4B56-B023-8C8D5C968870}"/>
              </a:ext>
            </a:extLst>
          </p:cNvPr>
          <p:cNvSpPr txBox="1"/>
          <p:nvPr/>
        </p:nvSpPr>
        <p:spPr>
          <a:xfrm>
            <a:off x="177739" y="2427544"/>
            <a:ext cx="26843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002060"/>
                </a:solidFill>
              </a:rPr>
              <a:t>I am carrying out tests on different materials – e.g. Woven carbon to see how it reacts with temperature and moisture</a:t>
            </a:r>
          </a:p>
          <a:p>
            <a:endParaRPr lang="en-GB" sz="1200" b="1" dirty="0">
              <a:solidFill>
                <a:srgbClr val="002060"/>
              </a:solidFill>
            </a:endParaRPr>
          </a:p>
          <a:p>
            <a:r>
              <a:rPr lang="en-GB" sz="1200" b="1" dirty="0">
                <a:solidFill>
                  <a:srgbClr val="002060"/>
                </a:solidFill>
              </a:rPr>
              <a:t>Contraction/expansion is bad because you need a precise detector position measurement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A0ADC0-AD1E-458E-8859-6996166B7CE1}"/>
              </a:ext>
            </a:extLst>
          </p:cNvPr>
          <p:cNvSpPr txBox="1"/>
          <p:nvPr/>
        </p:nvSpPr>
        <p:spPr>
          <a:xfrm>
            <a:off x="7630532" y="5634928"/>
            <a:ext cx="2167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002060"/>
                </a:solidFill>
              </a:rPr>
              <a:t>I will be applying fits to the data to determine if there is a periodic oscillation – aka. EDM signal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6FC1686-8FF2-4B72-9704-ACF7E02FE787}"/>
              </a:ext>
            </a:extLst>
          </p:cNvPr>
          <p:cNvCxnSpPr>
            <a:cxnSpLocks/>
          </p:cNvCxnSpPr>
          <p:nvPr/>
        </p:nvCxnSpPr>
        <p:spPr>
          <a:xfrm flipH="1" flipV="1">
            <a:off x="1240834" y="3967022"/>
            <a:ext cx="197104" cy="218163"/>
          </a:xfrm>
          <a:prstGeom prst="straightConnector1">
            <a:avLst/>
          </a:prstGeom>
          <a:ln w="38100"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D5E8D97-8BA9-4BA4-9C79-85A4CC1DD10E}"/>
              </a:ext>
            </a:extLst>
          </p:cNvPr>
          <p:cNvSpPr txBox="1"/>
          <p:nvPr/>
        </p:nvSpPr>
        <p:spPr>
          <a:xfrm>
            <a:off x="3179663" y="2497424"/>
            <a:ext cx="24914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002060"/>
                </a:solidFill>
              </a:rPr>
              <a:t>I am checking that two of the modules in a detector station have the expected alignment by applying linear fits to the data and calculating which test alignment gives the lowest standard deviation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F2E804C-179C-42CF-8B03-8F16D569B0C1}"/>
                  </a:ext>
                </a:extLst>
              </p:cNvPr>
              <p:cNvSpPr/>
              <p:nvPr/>
            </p:nvSpPr>
            <p:spPr>
              <a:xfrm>
                <a:off x="5762506" y="2633613"/>
                <a:ext cx="2410242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200" b="1" dirty="0">
                    <a:solidFill>
                      <a:srgbClr val="002060"/>
                    </a:solidFill>
                  </a:rPr>
                  <a:t>I am calculating the detector efficiency – based on the number of missed expected hits and if a hit is 3</a:t>
                </a:r>
                <a14:m>
                  <m:oMath xmlns:m="http://schemas.openxmlformats.org/officeDocument/2006/math">
                    <m:r>
                      <a:rPr lang="en-GB" sz="1200" b="1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GB" sz="1200" b="1" dirty="0">
                    <a:solidFill>
                      <a:srgbClr val="002060"/>
                    </a:solidFill>
                  </a:rPr>
                  <a:t> or more away from the expected position</a:t>
                </a: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F2E804C-179C-42CF-8B03-8F16D569B0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2506" y="2633613"/>
                <a:ext cx="2410242" cy="1200329"/>
              </a:xfrm>
              <a:prstGeom prst="rect">
                <a:avLst/>
              </a:prstGeom>
              <a:blipFill>
                <a:blip r:embed="rId6"/>
                <a:stretch>
                  <a:fillRect b="-355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7BE6B33-5CFF-45BE-99A1-155B0A59492A}"/>
              </a:ext>
            </a:extLst>
          </p:cNvPr>
          <p:cNvCxnSpPr>
            <a:cxnSpLocks/>
          </p:cNvCxnSpPr>
          <p:nvPr/>
        </p:nvCxnSpPr>
        <p:spPr>
          <a:xfrm flipV="1">
            <a:off x="6638544" y="3551523"/>
            <a:ext cx="0" cy="492971"/>
          </a:xfrm>
          <a:prstGeom prst="straightConnector1">
            <a:avLst/>
          </a:prstGeom>
          <a:ln w="38100"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FCF53BF-5F12-46FF-ABBB-913A19A836C2}"/>
              </a:ext>
            </a:extLst>
          </p:cNvPr>
          <p:cNvCxnSpPr>
            <a:cxnSpLocks/>
          </p:cNvCxnSpPr>
          <p:nvPr/>
        </p:nvCxnSpPr>
        <p:spPr>
          <a:xfrm flipH="1" flipV="1">
            <a:off x="4958639" y="3657354"/>
            <a:ext cx="213446" cy="387140"/>
          </a:xfrm>
          <a:prstGeom prst="straightConnector1">
            <a:avLst/>
          </a:prstGeom>
          <a:ln w="38100"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8B122BE-D892-4B23-AD06-0AD2D7167E8B}"/>
              </a:ext>
            </a:extLst>
          </p:cNvPr>
          <p:cNvPicPr/>
          <p:nvPr/>
        </p:nvPicPr>
        <p:blipFill rotWithShape="1">
          <a:blip r:embed="rId7"/>
          <a:srcRect l="27219" t="20926" r="52097" b="35887"/>
          <a:stretch/>
        </p:blipFill>
        <p:spPr bwMode="auto">
          <a:xfrm>
            <a:off x="9864017" y="4098639"/>
            <a:ext cx="2174298" cy="26290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7BB8E90-49F8-4215-ADC4-9F4F0849160C}"/>
              </a:ext>
            </a:extLst>
          </p:cNvPr>
          <p:cNvCxnSpPr>
            <a:cxnSpLocks/>
          </p:cNvCxnSpPr>
          <p:nvPr/>
        </p:nvCxnSpPr>
        <p:spPr>
          <a:xfrm>
            <a:off x="8924153" y="5181582"/>
            <a:ext cx="67119" cy="464405"/>
          </a:xfrm>
          <a:prstGeom prst="straightConnector1">
            <a:avLst/>
          </a:prstGeom>
          <a:ln w="38100"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C743DC1-0FF8-47B5-B048-33E32463358B}"/>
              </a:ext>
            </a:extLst>
          </p:cNvPr>
          <p:cNvCxnSpPr>
            <a:cxnSpLocks/>
          </p:cNvCxnSpPr>
          <p:nvPr/>
        </p:nvCxnSpPr>
        <p:spPr>
          <a:xfrm flipH="1">
            <a:off x="9563874" y="4410178"/>
            <a:ext cx="507734" cy="268274"/>
          </a:xfrm>
          <a:prstGeom prst="straightConnector1">
            <a:avLst/>
          </a:prstGeom>
          <a:ln w="38100"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6DFABCB-C658-4D08-AD03-9AF7FCAB3922}"/>
              </a:ext>
            </a:extLst>
          </p:cNvPr>
          <p:cNvSpPr txBox="1"/>
          <p:nvPr/>
        </p:nvSpPr>
        <p:spPr>
          <a:xfrm>
            <a:off x="8680731" y="602510"/>
            <a:ext cx="18076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002060"/>
                </a:solidFill>
              </a:rPr>
              <a:t>This is the dominant g-2 uncertainty in the g-2 theory calculation, MUonE aims to measure this value more precisely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BC40A2-57CD-4B1E-8804-A64A58ECCDD8}"/>
              </a:ext>
            </a:extLst>
          </p:cNvPr>
          <p:cNvSpPr txBox="1"/>
          <p:nvPr/>
        </p:nvSpPr>
        <p:spPr>
          <a:xfrm>
            <a:off x="103225" y="974219"/>
            <a:ext cx="971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</a:rPr>
              <a:t>My work: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C967D41-9E2D-4BB5-8DAD-F932CCE95CFA}"/>
              </a:ext>
            </a:extLst>
          </p:cNvPr>
          <p:cNvCxnSpPr>
            <a:cxnSpLocks/>
          </p:cNvCxnSpPr>
          <p:nvPr/>
        </p:nvCxnSpPr>
        <p:spPr>
          <a:xfrm>
            <a:off x="72994" y="2267712"/>
            <a:ext cx="8275478" cy="0"/>
          </a:xfrm>
          <a:prstGeom prst="line">
            <a:avLst/>
          </a:prstGeom>
          <a:ln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6A0A266D-9AF8-4E5F-87FB-E93EEA60F5F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3" t="6577" r="2063" b="9177"/>
          <a:stretch/>
        </p:blipFill>
        <p:spPr>
          <a:xfrm>
            <a:off x="8671245" y="1812041"/>
            <a:ext cx="3367070" cy="1616959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AD0AD61-E969-4A26-826A-699433F5982D}"/>
              </a:ext>
            </a:extLst>
          </p:cNvPr>
          <p:cNvCxnSpPr>
            <a:cxnSpLocks/>
          </p:cNvCxnSpPr>
          <p:nvPr/>
        </p:nvCxnSpPr>
        <p:spPr>
          <a:xfrm flipH="1" flipV="1">
            <a:off x="9864995" y="1374134"/>
            <a:ext cx="213446" cy="387140"/>
          </a:xfrm>
          <a:prstGeom prst="straightConnector1">
            <a:avLst/>
          </a:prstGeom>
          <a:ln w="38100"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6667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D7D2B0C-DACA-E8B6-5831-F61B75A023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831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F6DF07D-FB6C-C3C1-77D3-5DDB0E1F21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94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082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EF6FF-C5E0-0528-4544-83F1A58970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GB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Annual HEP Meeting 2023</a:t>
            </a:r>
            <a:br>
              <a:rPr lang="en-GB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GB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New Student Roundtable</a:t>
            </a:r>
            <a:br>
              <a:rPr lang="en-GB" dirty="0"/>
            </a:br>
            <a:r>
              <a:rPr lang="en-GB" dirty="0"/>
              <a:t>Purely Baryonic Decays and First Neutron Studies at </a:t>
            </a:r>
            <a:r>
              <a:rPr lang="en-GB" dirty="0" err="1"/>
              <a:t>LHCb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93929D-F3B8-29A6-9A8C-B334E3027F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Ned Howarth</a:t>
            </a:r>
            <a:b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Supervisors: 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Eduardo Rodrigues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David </a:t>
            </a: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Hutchcroft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, Tara Shears</a:t>
            </a:r>
            <a:b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18/05/2023</a:t>
            </a:r>
          </a:p>
        </p:txBody>
      </p:sp>
      <p:pic>
        <p:nvPicPr>
          <p:cNvPr id="1026" name="Picture 2" descr="The University of Liverpool">
            <a:extLst>
              <a:ext uri="{FF2B5EF4-FFF2-40B4-BE49-F238E27FC236}">
                <a16:creationId xmlns:a16="http://schemas.microsoft.com/office/drawing/2014/main" id="{78CA82F2-F15C-C271-EC2B-E67072CBA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5" y="5002212"/>
            <a:ext cx="4219575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97DF9F5-1C60-EEF2-1DC4-2DD9D7D4B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875" y="4902994"/>
            <a:ext cx="2419350" cy="145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Triangle 4">
            <a:extLst>
              <a:ext uri="{FF2B5EF4-FFF2-40B4-BE49-F238E27FC236}">
                <a16:creationId xmlns:a16="http://schemas.microsoft.com/office/drawing/2014/main" id="{B3143D5A-651E-A58F-E25A-43B7E34244DF}"/>
              </a:ext>
            </a:extLst>
          </p:cNvPr>
          <p:cNvSpPr/>
          <p:nvPr/>
        </p:nvSpPr>
        <p:spPr>
          <a:xfrm flipV="1">
            <a:off x="0" y="0"/>
            <a:ext cx="4410269" cy="531845"/>
          </a:xfrm>
          <a:prstGeom prst="rtTriangle">
            <a:avLst/>
          </a:prstGeom>
          <a:solidFill>
            <a:srgbClr val="2154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1606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167B0-956C-9923-671A-4C1915D6D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9401" y="481740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dirty="0"/>
              <a:t>Purely Baryonic Decays (PBDs) &amp; First Neutron Studies at </a:t>
            </a:r>
            <a:r>
              <a:rPr lang="en-GB" sz="4000" dirty="0" err="1"/>
              <a:t>LHCb</a:t>
            </a:r>
            <a:endParaRPr lang="en-GB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3815AA-FA46-8CC4-FF61-E4203D28B91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47850"/>
                <a:ext cx="4991100" cy="4351338"/>
              </a:xfrm>
            </p:spPr>
            <p:txBody>
              <a:bodyPr>
                <a:normAutofit/>
              </a:bodyPr>
              <a:lstStyle/>
              <a:p>
                <a:r>
                  <a:rPr lang="en-GB" sz="2400" dirty="0"/>
                  <a:t>PBDs are currently an unstudied family of SM decays.</a:t>
                </a:r>
              </a:p>
              <a:p>
                <a:r>
                  <a:rPr lang="en-GB" sz="2400" dirty="0"/>
                  <a:t>Simplest PBD: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GB" sz="24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b="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𝛬</m:t>
                            </m:r>
                          </m:e>
                          <m:sub>
                            <m:r>
                              <a:rPr lang="en-GB" sz="2400" b="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sub>
                        </m:sSub>
                      </m:e>
                      <m:sup>
                        <m:r>
                          <a:rPr lang="en-GB" sz="24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  <m:r>
                      <a:rPr lang="en-GB" sz="24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GB" sz="24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𝑝</m:t>
                    </m:r>
                    <m:acc>
                      <m:accPr>
                        <m:chr m:val="̅"/>
                        <m:ctrlPr>
                          <a:rPr lang="en-GB" sz="24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GB" sz="24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𝑝</m:t>
                        </m:r>
                        <m:r>
                          <a:rPr lang="en-GB" sz="24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acc>
                    <m:r>
                      <a:rPr lang="en-GB" sz="24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𝑛</m:t>
                    </m:r>
                  </m:oMath>
                </a14:m>
                <a:endParaRPr lang="en-GB" sz="2400" dirty="0"/>
              </a:p>
              <a:p>
                <a:r>
                  <a:rPr lang="en-GB" sz="2400" dirty="0"/>
                  <a:t>However, neutrons here are experimentally problematic.</a:t>
                </a:r>
              </a:p>
              <a:p>
                <a:r>
                  <a:rPr lang="en-GB" sz="2400" dirty="0"/>
                  <a:t>Project targets the experimentally “easier</a:t>
                </a:r>
                <a:r>
                  <a:rPr lang="en-GB" sz="2400"/>
                  <a:t>” PBD: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GB" sz="24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b="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𝛬</m:t>
                            </m:r>
                          </m:e>
                          <m:sub>
                            <m:r>
                              <a:rPr lang="en-GB" sz="2400" b="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sub>
                        </m:sSub>
                      </m:e>
                      <m:sup>
                        <m:r>
                          <a:rPr lang="en-GB" sz="24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  <m:r>
                      <a:rPr lang="en-GB" sz="24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GB" sz="2400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GB" sz="24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b="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𝛬</m:t>
                            </m:r>
                          </m:e>
                          <m:sub>
                            <m:r>
                              <a:rPr lang="en-GB" sz="2400" b="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b>
                        </m:sSub>
                      </m:e>
                      <m:sup>
                        <m:r>
                          <a:rPr lang="en-GB" sz="24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lang="en-GB" sz="24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GB" sz="240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GB" sz="2400" i="1" smtClean="0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GB" sz="2400" i="1" smtClean="0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sz="2400" i="1"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𝛬</m:t>
                                </m:r>
                              </m:e>
                            </m:acc>
                          </m:e>
                          <m:sub>
                            <m:r>
                              <a:rPr lang="en-GB" sz="2400" b="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b>
                        </m:sSub>
                      </m:e>
                      <m:sup>
                        <m:r>
                          <a:rPr lang="en-GB" sz="24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lang="en-GB" sz="24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GB" sz="24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𝑛</m:t>
                    </m:r>
                  </m:oMath>
                </a14:m>
                <a:endParaRPr lang="en-GB" sz="2400" b="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en-GB" sz="2400" b="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Analysis routes:</a:t>
                </a:r>
              </a:p>
              <a:p>
                <a:pPr lvl="1"/>
                <a:r>
                  <a:rPr lang="en-GB" sz="2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Analyse as a ‘semi-leptonic decay’</a:t>
                </a:r>
              </a:p>
              <a:p>
                <a:pPr lvl="1"/>
                <a:r>
                  <a:rPr lang="en-GB" sz="2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Attempt reconstruction of neutron in calorimeter</a:t>
                </a:r>
                <a:endParaRPr lang="en-GB" sz="2400" dirty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3815AA-FA46-8CC4-FF61-E4203D28B91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47850"/>
                <a:ext cx="4991100" cy="4351338"/>
              </a:xfrm>
              <a:blipFill>
                <a:blip r:embed="rId2"/>
                <a:stretch>
                  <a:fillRect l="-1711" t="-19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47576A-8C63-E128-A07F-F5EE2D711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18/05/2023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1B22EC-BD69-2D4E-09D0-E4D3818F0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Ned Howarth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1906-9D53-13EE-4E04-394EF4FF3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DBD76-7632-489D-92AA-0620777B6F14}" type="slidenum">
              <a:rPr lang="en-GB" smtClean="0"/>
              <a:t>7</a:t>
            </a:fld>
            <a:endParaRPr lang="en-GB"/>
          </a:p>
        </p:txBody>
      </p:sp>
      <p:pic>
        <p:nvPicPr>
          <p:cNvPr id="10" name="Picture 9" descr="Diagram, engineering drawing&#10;&#10;Description automatically generated">
            <a:extLst>
              <a:ext uri="{FF2B5EF4-FFF2-40B4-BE49-F238E27FC236}">
                <a16:creationId xmlns:a16="http://schemas.microsoft.com/office/drawing/2014/main" id="{85FAB0DA-F064-F4ED-6F50-6A2358501F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551"/>
          <a:stretch/>
        </p:blipFill>
        <p:spPr>
          <a:xfrm>
            <a:off x="5729849" y="1495670"/>
            <a:ext cx="6065152" cy="2152600"/>
          </a:xfrm>
          <a:prstGeom prst="rect">
            <a:avLst/>
          </a:prstGeom>
        </p:spPr>
      </p:pic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15DFCBF4-DB78-2B47-5F0A-3F88E8FF041F}"/>
              </a:ext>
            </a:extLst>
          </p:cNvPr>
          <p:cNvSpPr/>
          <p:nvPr/>
        </p:nvSpPr>
        <p:spPr>
          <a:xfrm flipV="1">
            <a:off x="0" y="0"/>
            <a:ext cx="4410269" cy="531845"/>
          </a:xfrm>
          <a:prstGeom prst="rtTriangle">
            <a:avLst/>
          </a:prstGeom>
          <a:solidFill>
            <a:srgbClr val="2154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7D6DFBE-B760-0369-5E12-796B27265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7" y="3648270"/>
            <a:ext cx="5505425" cy="280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734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E74821-EFA5-CA90-B5F7-54D3E3E55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06/01/2023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7CAF33-A81F-19DC-F634-689B10BDA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Ned Howarth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ACA88C-7A2F-D7B8-B526-48AC0512D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DBD76-7632-489D-92AA-0620777B6F14}" type="slidenum">
              <a:rPr lang="en-GB" smtClean="0"/>
              <a:t>8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3A72A6-470F-8693-D062-CE3EE1855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42"/>
            <a:ext cx="12192000" cy="682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122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/>
          <p:nvPr/>
        </p:nvSpPr>
        <p:spPr>
          <a:xfrm>
            <a:off x="4777733" y="923767"/>
            <a:ext cx="2669200" cy="5926000"/>
          </a:xfrm>
          <a:prstGeom prst="rect">
            <a:avLst/>
          </a:prstGeom>
          <a:solidFill>
            <a:srgbClr val="17277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7" name="Google Shape;107;p25"/>
          <p:cNvSpPr txBox="1"/>
          <p:nvPr/>
        </p:nvSpPr>
        <p:spPr>
          <a:xfrm>
            <a:off x="4405900" y="26067"/>
            <a:ext cx="3405200" cy="8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3733">
                <a:latin typeface="Proxima Nova"/>
                <a:ea typeface="Proxima Nova"/>
                <a:cs typeface="Proxima Nova"/>
                <a:sym typeface="Proxima Nova"/>
              </a:rPr>
              <a:t>LZ Dark Matter</a:t>
            </a:r>
            <a:endParaRPr sz="3733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08" name="Google Shape;10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367" y="215867"/>
            <a:ext cx="1751813" cy="45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5"/>
          <p:cNvSpPr/>
          <p:nvPr/>
        </p:nvSpPr>
        <p:spPr>
          <a:xfrm>
            <a:off x="0" y="923767"/>
            <a:ext cx="12192000" cy="110400"/>
          </a:xfrm>
          <a:prstGeom prst="rect">
            <a:avLst/>
          </a:prstGeom>
          <a:solidFill>
            <a:srgbClr val="17277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0" name="Google Shape;110;p25"/>
          <p:cNvSpPr txBox="1"/>
          <p:nvPr/>
        </p:nvSpPr>
        <p:spPr>
          <a:xfrm>
            <a:off x="4895600" y="6398267"/>
            <a:ext cx="2400800" cy="45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333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HEP Annual Meeting 2022</a:t>
            </a:r>
            <a:endParaRPr sz="1333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1" name="Google Shape;111;p25"/>
          <p:cNvSpPr/>
          <p:nvPr/>
        </p:nvSpPr>
        <p:spPr>
          <a:xfrm>
            <a:off x="12500" y="6566100"/>
            <a:ext cx="12192000" cy="292000"/>
          </a:xfrm>
          <a:prstGeom prst="rect">
            <a:avLst/>
          </a:prstGeom>
          <a:solidFill>
            <a:srgbClr val="17277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2" name="Google Shape;112;p25"/>
          <p:cNvSpPr txBox="1"/>
          <p:nvPr/>
        </p:nvSpPr>
        <p:spPr>
          <a:xfrm>
            <a:off x="5360400" y="6506901"/>
            <a:ext cx="1471200" cy="574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067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Liverpool HEP 2023</a:t>
            </a:r>
            <a:endParaRPr sz="1067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3" name="Google Shape;113;p25"/>
          <p:cNvSpPr txBox="1"/>
          <p:nvPr/>
        </p:nvSpPr>
        <p:spPr>
          <a:xfrm>
            <a:off x="735100" y="6506901"/>
            <a:ext cx="2302800" cy="410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067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megan.carter@liverpool.ac.uk</a:t>
            </a:r>
            <a:endParaRPr sz="1067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4" name="Google Shape;114;p25"/>
          <p:cNvSpPr txBox="1"/>
          <p:nvPr/>
        </p:nvSpPr>
        <p:spPr>
          <a:xfrm>
            <a:off x="9269500" y="6506900"/>
            <a:ext cx="1107600" cy="410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067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May 2023</a:t>
            </a:r>
            <a:endParaRPr sz="1067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5" name="Google Shape;115;p25"/>
          <p:cNvSpPr txBox="1"/>
          <p:nvPr/>
        </p:nvSpPr>
        <p:spPr>
          <a:xfrm>
            <a:off x="8087033" y="105500"/>
            <a:ext cx="4104800" cy="759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/>
            <a:r>
              <a:rPr lang="en" sz="1733" b="1">
                <a:latin typeface="Proxima Nova"/>
                <a:ea typeface="Proxima Nova"/>
                <a:cs typeface="Proxima Nova"/>
                <a:sym typeface="Proxima Nova"/>
              </a:rPr>
              <a:t>Megan Carter</a:t>
            </a:r>
            <a:endParaRPr sz="1733" b="1">
              <a:latin typeface="Proxima Nova"/>
              <a:ea typeface="Proxima Nova"/>
              <a:cs typeface="Proxima Nova"/>
              <a:sym typeface="Proxima Nova"/>
            </a:endParaRPr>
          </a:p>
          <a:p>
            <a:pPr algn="r"/>
            <a:r>
              <a:rPr lang="en" sz="1600">
                <a:latin typeface="Proxima Nova"/>
                <a:ea typeface="Proxima Nova"/>
                <a:cs typeface="Proxima Nova"/>
                <a:sym typeface="Proxima Nova"/>
              </a:rPr>
              <a:t>Supervisors: Sergey Burdin, Ewan Fraser</a:t>
            </a:r>
            <a:endParaRPr sz="16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16" name="Google Shape;11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70049" y="1113634"/>
            <a:ext cx="3184851" cy="1757367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5"/>
          <p:cNvSpPr txBox="1"/>
          <p:nvPr/>
        </p:nvSpPr>
        <p:spPr>
          <a:xfrm>
            <a:off x="8126033" y="2871000"/>
            <a:ext cx="4026800" cy="10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467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Afterpulsing:</a:t>
            </a:r>
            <a:r>
              <a:rPr lang="en" sz="1467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 an atom in the vacuum space becomes ionised by a phe. It can then be accelerated by the E-field to produce delayed signals at a time dependent on its mass</a:t>
            </a:r>
            <a:endParaRPr sz="1467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8" name="Google Shape;118;p25"/>
          <p:cNvSpPr/>
          <p:nvPr/>
        </p:nvSpPr>
        <p:spPr>
          <a:xfrm>
            <a:off x="4109267" y="1034233"/>
            <a:ext cx="1346400" cy="2892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9" name="Google Shape;119;p25"/>
          <p:cNvSpPr txBox="1"/>
          <p:nvPr/>
        </p:nvSpPr>
        <p:spPr>
          <a:xfrm>
            <a:off x="25600" y="1100667"/>
            <a:ext cx="4660800" cy="2912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733" b="1">
                <a:latin typeface="Proxima Nova"/>
                <a:ea typeface="Proxima Nova"/>
                <a:cs typeface="Proxima Nova"/>
                <a:sym typeface="Proxima Nova"/>
              </a:rPr>
              <a:t>Current and future work:</a:t>
            </a:r>
            <a:endParaRPr sz="1733" b="1">
              <a:latin typeface="Proxima Nova"/>
              <a:ea typeface="Proxima Nova"/>
              <a:cs typeface="Proxima Nova"/>
              <a:sym typeface="Proxima Nova"/>
            </a:endParaRPr>
          </a:p>
          <a:p>
            <a:endParaRPr sz="1733">
              <a:latin typeface="Proxima Nova"/>
              <a:ea typeface="Proxima Nova"/>
              <a:cs typeface="Proxima Nova"/>
              <a:sym typeface="Proxima Nova"/>
            </a:endParaRPr>
          </a:p>
          <a:p>
            <a:pPr marL="609585" indent="-414856">
              <a:buSzPts val="1300"/>
              <a:buFont typeface="Proxima Nova"/>
              <a:buChar char="●"/>
            </a:pPr>
            <a:r>
              <a:rPr lang="en" sz="1733">
                <a:latin typeface="Proxima Nova"/>
                <a:ea typeface="Proxima Nova"/>
                <a:cs typeface="Proxima Nova"/>
                <a:sym typeface="Proxima Nova"/>
              </a:rPr>
              <a:t>Analysing afterpulsing rates of PMTs in the outer detector.</a:t>
            </a:r>
            <a:endParaRPr sz="1733">
              <a:latin typeface="Proxima Nova"/>
              <a:ea typeface="Proxima Nova"/>
              <a:cs typeface="Proxima Nova"/>
              <a:sym typeface="Proxima Nova"/>
            </a:endParaRPr>
          </a:p>
          <a:p>
            <a:pPr marL="609585" indent="-414856">
              <a:buSzPts val="1300"/>
              <a:buFont typeface="Proxima Nova"/>
              <a:buChar char="●"/>
            </a:pPr>
            <a:r>
              <a:rPr lang="en" sz="1733">
                <a:latin typeface="Proxima Nova"/>
                <a:ea typeface="Proxima Nova"/>
                <a:cs typeface="Proxima Nova"/>
                <a:sym typeface="Proxima Nova"/>
              </a:rPr>
              <a:t>Using optical calibration system (developed at Liverpool) to track afterpulsing rates for data quality team and monitor PMT health.</a:t>
            </a:r>
            <a:endParaRPr sz="1733">
              <a:latin typeface="Proxima Nova"/>
              <a:ea typeface="Proxima Nova"/>
              <a:cs typeface="Proxima Nova"/>
              <a:sym typeface="Proxima Nova"/>
            </a:endParaRPr>
          </a:p>
          <a:p>
            <a:pPr marL="609585" indent="-414856">
              <a:buSzPts val="1300"/>
              <a:buFont typeface="Proxima Nova"/>
              <a:buChar char="●"/>
            </a:pPr>
            <a:r>
              <a:rPr lang="en" sz="1733">
                <a:latin typeface="Proxima Nova"/>
                <a:ea typeface="Proxima Nova"/>
                <a:cs typeface="Proxima Nova"/>
                <a:sym typeface="Proxima Nova"/>
              </a:rPr>
              <a:t>Joined team to work on chiral effective field theory analysis in future</a:t>
            </a:r>
            <a:r>
              <a:rPr lang="en" sz="1733">
                <a:solidFill>
                  <a:srgbClr val="1D1C1D"/>
                </a:solidFill>
                <a:highlight>
                  <a:srgbClr val="F8F8F8"/>
                </a:highlight>
              </a:rPr>
              <a:t>.</a:t>
            </a:r>
            <a:endParaRPr sz="1733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0" name="Google Shape;120;p25"/>
          <p:cNvSpPr/>
          <p:nvPr/>
        </p:nvSpPr>
        <p:spPr>
          <a:xfrm>
            <a:off x="6779633" y="1034217"/>
            <a:ext cx="1346400" cy="2892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21" name="Google Shape;121;p25"/>
          <p:cNvSpPr/>
          <p:nvPr/>
        </p:nvSpPr>
        <p:spPr>
          <a:xfrm>
            <a:off x="6779617" y="3673284"/>
            <a:ext cx="1346400" cy="2892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22" name="Google Shape;122;p25"/>
          <p:cNvSpPr/>
          <p:nvPr/>
        </p:nvSpPr>
        <p:spPr>
          <a:xfrm>
            <a:off x="4109300" y="3673284"/>
            <a:ext cx="1346400" cy="28928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123" name="Google Shape;123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501" y="3974885"/>
            <a:ext cx="4513735" cy="2556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47109" y="68367"/>
            <a:ext cx="417793" cy="746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03567" y="1672601"/>
            <a:ext cx="3184867" cy="351278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5"/>
          <p:cNvSpPr txBox="1"/>
          <p:nvPr/>
        </p:nvSpPr>
        <p:spPr>
          <a:xfrm>
            <a:off x="9125500" y="6155709"/>
            <a:ext cx="1395600" cy="410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067">
                <a:latin typeface="Proxima Nova"/>
                <a:ea typeface="Proxima Nova"/>
                <a:cs typeface="Proxima Nova"/>
                <a:sym typeface="Proxima Nova"/>
              </a:rPr>
              <a:t>Time (ns)</a:t>
            </a:r>
            <a:endParaRPr sz="1067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7" name="Google Shape;127;p25"/>
          <p:cNvSpPr txBox="1"/>
          <p:nvPr/>
        </p:nvSpPr>
        <p:spPr>
          <a:xfrm rot="-5400000">
            <a:off x="6908100" y="5252714"/>
            <a:ext cx="1395600" cy="410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067">
                <a:latin typeface="Proxima Nova"/>
                <a:ea typeface="Proxima Nova"/>
                <a:cs typeface="Proxima Nova"/>
                <a:sym typeface="Proxima Nova"/>
              </a:rPr>
              <a:t>Pulse Area (phd)</a:t>
            </a:r>
            <a:endParaRPr sz="1067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8" name="Google Shape;128;p25"/>
          <p:cNvSpPr txBox="1"/>
          <p:nvPr/>
        </p:nvSpPr>
        <p:spPr>
          <a:xfrm>
            <a:off x="8488700" y="4015051"/>
            <a:ext cx="2669200" cy="45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333" b="1">
                <a:latin typeface="Proxima Nova"/>
                <a:ea typeface="Proxima Nova"/>
                <a:cs typeface="Proxima Nova"/>
                <a:sym typeface="Proxima Nova"/>
              </a:rPr>
              <a:t>Pulse Area vs Time</a:t>
            </a:r>
            <a:endParaRPr sz="1333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29" name="Google Shape;129;p25"/>
          <p:cNvPicPr preferRelativeResize="0"/>
          <p:nvPr/>
        </p:nvPicPr>
        <p:blipFill rotWithShape="1">
          <a:blip r:embed="rId8">
            <a:alphaModFix/>
          </a:blip>
          <a:srcRect t="2391"/>
          <a:stretch/>
        </p:blipFill>
        <p:spPr>
          <a:xfrm>
            <a:off x="7698436" y="4343393"/>
            <a:ext cx="4513733" cy="1931292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5"/>
          <p:cNvSpPr txBox="1"/>
          <p:nvPr/>
        </p:nvSpPr>
        <p:spPr>
          <a:xfrm>
            <a:off x="7848700" y="5185367"/>
            <a:ext cx="526800" cy="45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333"/>
              <a:t>H</a:t>
            </a:r>
            <a:r>
              <a:rPr lang="en" sz="1333" baseline="30000"/>
              <a:t>+</a:t>
            </a:r>
            <a:endParaRPr sz="1333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1" name="Google Shape;131;p25"/>
          <p:cNvSpPr txBox="1"/>
          <p:nvPr/>
        </p:nvSpPr>
        <p:spPr>
          <a:xfrm>
            <a:off x="9424500" y="5290567"/>
            <a:ext cx="797600" cy="656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333">
                <a:solidFill>
                  <a:schemeClr val="dk2"/>
                </a:solidFill>
              </a:rPr>
              <a:t>O</a:t>
            </a:r>
            <a:r>
              <a:rPr lang="en" sz="1333" baseline="30000">
                <a:solidFill>
                  <a:schemeClr val="dk2"/>
                </a:solidFill>
              </a:rPr>
              <a:t>+</a:t>
            </a:r>
            <a:r>
              <a:rPr lang="en" sz="1333"/>
              <a:t> </a:t>
            </a:r>
            <a:endParaRPr sz="1333"/>
          </a:p>
          <a:p>
            <a:pPr algn="ctr"/>
            <a:r>
              <a:rPr lang="en" sz="1333"/>
              <a:t>or CH</a:t>
            </a:r>
            <a:r>
              <a:rPr lang="en" sz="533"/>
              <a:t>4</a:t>
            </a:r>
            <a:r>
              <a:rPr lang="en" sz="1333" baseline="30000"/>
              <a:t>+</a:t>
            </a:r>
            <a:endParaRPr sz="1333" baseline="30000"/>
          </a:p>
        </p:txBody>
      </p:sp>
      <p:sp>
        <p:nvSpPr>
          <p:cNvPr id="132" name="Google Shape;132;p25"/>
          <p:cNvSpPr txBox="1"/>
          <p:nvPr/>
        </p:nvSpPr>
        <p:spPr>
          <a:xfrm>
            <a:off x="8126033" y="5290567"/>
            <a:ext cx="526800" cy="45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333"/>
              <a:t>He</a:t>
            </a:r>
            <a:r>
              <a:rPr lang="en" sz="1333" baseline="30000"/>
              <a:t>+</a:t>
            </a:r>
            <a:endParaRPr sz="1333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1069</Words>
  <Application>Microsoft Office PowerPoint</Application>
  <PresentationFormat>Widescreen</PresentationFormat>
  <Paragraphs>133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Aharoni</vt:lpstr>
      <vt:lpstr>Arial</vt:lpstr>
      <vt:lpstr>Bahnschrift Light SemiCondensed</vt:lpstr>
      <vt:lpstr>Calibri</vt:lpstr>
      <vt:lpstr>Calibri Light</vt:lpstr>
      <vt:lpstr>Cambria Math</vt:lpstr>
      <vt:lpstr>Proxima Nova</vt:lpstr>
      <vt:lpstr>Trebuchet MS</vt:lpstr>
      <vt:lpstr>Wingdings 3</vt:lpstr>
      <vt:lpstr>Office Theme</vt:lpstr>
      <vt:lpstr>Facet</vt:lpstr>
      <vt:lpstr>Joshua Newell –  Precision Measurement of the Mass of the W boson</vt:lpstr>
      <vt:lpstr>Development of improved PID for the upgraded ND280 near detector Patrick Bates</vt:lpstr>
      <vt:lpstr>PowerPoint Presentation</vt:lpstr>
      <vt:lpstr>PowerPoint Presentation</vt:lpstr>
      <vt:lpstr>PowerPoint Presentation</vt:lpstr>
      <vt:lpstr>Annual HEP Meeting 2023 New Student Roundtable Purely Baryonic Decays and First Neutron Studies at LHCb</vt:lpstr>
      <vt:lpstr>Purely Baryonic Decays (PBDs) &amp; First Neutron Studies at LHCb</vt:lpstr>
      <vt:lpstr>PowerPoint Presentation</vt:lpstr>
      <vt:lpstr>PowerPoint Presentation</vt:lpstr>
      <vt:lpstr>Photon detection systems for Liquid Argon Time Projection Chambers</vt:lpstr>
      <vt:lpstr>PowerPoint Presentation</vt:lpstr>
      <vt:lpstr>HEP Summer Meeting AION &amp; MAGIS</vt:lpstr>
      <vt:lpstr>Overview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LHCb UK 2023 New Student Roundtable Ned Howarth</dc:title>
  <dc:creator>Ned</dc:creator>
  <cp:lastModifiedBy>Casse, Gianluigi</cp:lastModifiedBy>
  <cp:revision>32</cp:revision>
  <dcterms:created xsi:type="dcterms:W3CDTF">2023-01-04T10:57:21Z</dcterms:created>
  <dcterms:modified xsi:type="dcterms:W3CDTF">2023-05-17T22:15:18Z</dcterms:modified>
</cp:coreProperties>
</file>