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70" r:id="rId3"/>
    <p:sldId id="273" r:id="rId4"/>
    <p:sldId id="262" r:id="rId5"/>
    <p:sldId id="271" r:id="rId6"/>
    <p:sldId id="264" r:id="rId7"/>
    <p:sldId id="267" r:id="rId8"/>
    <p:sldId id="268" r:id="rId9"/>
    <p:sldId id="272" r:id="rId10"/>
    <p:sldId id="261" r:id="rId11"/>
    <p:sldId id="266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88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1F5AC-8895-4F97-BC88-55AE6B9301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A94117-3444-4376-9A11-317F260062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27CF8D-7C90-4CCD-9A94-033F51BCC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652D-AEE8-4184-93E8-6E7723FD3374}" type="datetime1">
              <a:rPr lang="en-GB" smtClean="0"/>
              <a:t>18/05/2023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C06ACE-4F2B-46C4-996E-06CEFD8CC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h.throssell@liverpool.ac.uk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9CEBB2-1AC8-4CAF-8F10-9CCEF22D5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1B30-4C41-484C-A7CC-BEC0FBA1DB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6294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CF2AA-AD7B-4EEC-B82A-42D63BE89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013C13-9D70-4875-B3A4-3445AA1B55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3425A-E300-4CCA-8DAC-F6D4984A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3F5BC-EEBD-441D-9D50-2E5D13F640A2}" type="datetime1">
              <a:rPr lang="en-GB" smtClean="0"/>
              <a:t>18/05/2023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2C9FB-AA9A-4281-81C5-36AA96189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h.throssell@liverpool.ac.uk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12B5F8-C5A3-4A3A-8019-35BCA25AB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1B30-4C41-484C-A7CC-BEC0FBA1DB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512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04F6FF-551B-4CE7-8898-79FF12B82E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C805A2-1201-4C96-A0C7-90077FAD40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D5F665-335A-4920-885B-443C1A15B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D8EAB-784E-4D37-B1A1-F4AA666DB4D0}" type="datetime1">
              <a:rPr lang="en-GB" smtClean="0"/>
              <a:t>18/05/2023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A4552F-18BA-4736-9061-5599E91AF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h.throssell@liverpool.ac.uk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270313-6165-412C-BC3B-C6C8C5B95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1B30-4C41-484C-A7CC-BEC0FBA1DB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460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9557F-C0A3-450F-9896-CB9264D82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4F309-B3EA-4922-850E-CB8118706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5B1033-8740-4C2D-921D-0C0D78DF6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8208F-6F63-400A-A20D-FFB47C2F4915}" type="datetime1">
              <a:rPr lang="en-GB" smtClean="0"/>
              <a:t>18/05/2023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BE860-CA29-4B71-B850-550CF5605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h.throssell@liverpool.ac.uk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360A1-B4DB-47B3-A38F-778AA9B5F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1B30-4C41-484C-A7CC-BEC0FBA1DB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89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D800F-9D47-4AFB-89A6-E74E69122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AC6113-1FEE-42AC-8768-2A23286AEA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48F54E-92A2-4D5A-BB94-F961F10EB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C2CDF-91FD-46D6-B01F-56AA15BF9F85}" type="datetime1">
              <a:rPr lang="en-GB" smtClean="0"/>
              <a:t>18/05/2023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3A819E-F569-41C7-9B45-F4D4957FA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h.throssell@liverpool.ac.uk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F5414-BFF1-4805-A362-42BF7B0AB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1B30-4C41-484C-A7CC-BEC0FBA1DB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604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90BE8-2AC3-418F-AF62-1E91CF957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089B6-8783-43AC-83CB-DD2E4C388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EDB9EC-F7A3-4351-AE34-F6B20E93FA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2158F3-0D51-4B54-9F58-A17965445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85886-B881-45B8-B6D4-4894562A485F}" type="datetime1">
              <a:rPr lang="en-GB" smtClean="0"/>
              <a:t>18/05/2023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7AF567-F8D5-481A-9C40-6F0610D82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h.throssell@liverpool.ac.uk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D6730C-6810-4DAE-89C0-BD92DD393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1B30-4C41-484C-A7CC-BEC0FBA1DB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259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281FE-D944-40F9-B0A5-2BAA6FBB7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0810BC-9081-4E80-A678-C7B389600F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9F6044-8C7F-46BE-845D-A1B8E403B8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283DC5-4FE3-4608-AE4B-9B54C1B617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BFF683-7D6B-4D27-AB1A-5541499037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897F29-8B63-470B-AEAC-539A27E55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FD169-8248-46E7-A8A8-BFC1DBB1F9EC}" type="datetime1">
              <a:rPr lang="en-GB" smtClean="0"/>
              <a:t>18/05/2023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F08D4C-95A6-4FFC-8D78-4B1A3B6B2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h.throssell@liverpool.ac.uk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AC3FA2-64E5-4265-A553-9CAC40B3D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1B30-4C41-484C-A7CC-BEC0FBA1DB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270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45F85-7018-4CA7-BA2D-FF0E12DC1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8F836A-8589-4DA7-A5EB-4D1702A03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2570B-3142-41E5-B4E6-35CEC2E30BA8}" type="datetime1">
              <a:rPr lang="en-GB" smtClean="0"/>
              <a:t>18/05/2023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C98F8A-4CC2-4AF6-91DF-B55DA630A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h.throssell@liverpool.ac.uk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AC079B-0521-4AC5-A52C-3F7E17F48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1B30-4C41-484C-A7CC-BEC0FBA1DB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912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C77887-A4E0-4868-BD63-F74E46415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11E47-E79A-4827-928C-00929A6173A4}" type="datetime1">
              <a:rPr lang="en-GB" smtClean="0"/>
              <a:t>18/05/2023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CA4799-EF21-4952-95E3-48E9DE904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h.throssell@liverpool.ac.uk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4D7436-0C71-43F0-8793-7CDFC2AC6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1B30-4C41-484C-A7CC-BEC0FBA1DB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102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A7B7F-5A88-472C-ABB6-84DF5D56F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BAF03-087D-43A7-A74E-5B5D267D5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CB5427-009F-45FF-B2F6-FD04BDF3C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B69905-2C2A-49FE-BBB5-5546D6663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6FA42-94FC-42D9-A3F4-774CF78F21FA}" type="datetime1">
              <a:rPr lang="en-GB" smtClean="0"/>
              <a:t>18/05/2023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9392F5-2782-4C46-84C9-520F61A13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h.throssell@liverpool.ac.uk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271FE3-ACB4-4CDA-9AB0-987192624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1B30-4C41-484C-A7CC-BEC0FBA1DB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5815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40CE9-9BBF-4B6C-8D48-CA9590297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3538E7-FAEB-4577-8055-F0C48D16B8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5AB17B-0BCF-4F14-8A59-9E6841D550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B342B1-F2E7-4333-90D4-3F733E31D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60ECC-4344-4FB0-904C-431E79E3A2A2}" type="datetime1">
              <a:rPr lang="en-GB" smtClean="0"/>
              <a:t>18/05/2023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7562BB-2934-4730-A641-0A53F1E29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h.throssell@liverpool.ac.uk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9D5F1C-C868-4031-A348-6364ED8C2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1B30-4C41-484C-A7CC-BEC0FBA1DB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716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144D06-C9D4-47AE-BB88-84C54DC29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EA4A75-92CC-49ED-B861-D06ADA2CD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383E97-C82F-4739-93B5-EB8032505F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7072C-7229-454F-A115-AD58EA038F84}" type="datetime1">
              <a:rPr lang="en-GB" smtClean="0"/>
              <a:t>18/05/2023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FE18B-851B-4535-BCB1-8F3C14DBAA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h.throssell@liverpool.ac.uk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F14C1B-8491-4315-AD69-74B46EC6EF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11B30-4C41-484C-A7CC-BEC0FBA1DB1B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52773E-245C-4035-95B8-981D5BAF043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38200" y="5910018"/>
            <a:ext cx="3153293" cy="81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563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15597-86B0-4F09-90E3-6CCA2CF10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43201"/>
            <a:ext cx="10515600" cy="1806098"/>
          </a:xfrm>
        </p:spPr>
        <p:txBody>
          <a:bodyPr>
            <a:normAutofit fontScale="90000"/>
          </a:bodyPr>
          <a:lstStyle/>
          <a:p>
            <a:r>
              <a:rPr lang="en-GB" sz="6700" b="1" dirty="0">
                <a:solidFill>
                  <a:schemeClr val="accent4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Electronic Feedback Loop for Phase Shear Platform Mirror Control</a:t>
            </a:r>
            <a:br>
              <a:rPr lang="en-GB" sz="6700" b="1" dirty="0">
                <a:solidFill>
                  <a:schemeClr val="accent4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br>
              <a:rPr lang="en-GB" sz="6700" b="1" dirty="0">
                <a:solidFill>
                  <a:schemeClr val="accent4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GB" sz="6700" b="1" dirty="0">
                <a:solidFill>
                  <a:schemeClr val="accent4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HEP Meeting May 2023</a:t>
            </a:r>
            <a:br>
              <a:rPr lang="en-GB" dirty="0"/>
            </a:b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F092B4-6552-471D-8500-5ABAEC113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h.throssell@liverpool.ac.uk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75B390-B81A-4B79-ADDE-FB452B8D0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F11B30-4C41-484C-A7CC-BEC0FBA1DB1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29C691-1E0A-4516-8145-0071167F81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77"/>
          <a:stretch/>
        </p:blipFill>
        <p:spPr>
          <a:xfrm>
            <a:off x="7066625" y="5954635"/>
            <a:ext cx="3233303" cy="8034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543C1C-9C3A-47F8-89F6-7F54FCCDFE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6460" y="5954635"/>
            <a:ext cx="1264299" cy="63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290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22E54-4C93-41ED-BE85-17E05B442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Phase Shear Readout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9CAC1-CDD0-47F8-BF00-7331A61E778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Additional tilt to final interferometry pulse imprints a fringe pattern.</a:t>
            </a:r>
          </a:p>
          <a:p>
            <a:r>
              <a:rPr lang="en-GB" dirty="0"/>
              <a:t>Interferometry phase can be inferred from fringe pattern.</a:t>
            </a:r>
          </a:p>
          <a:p>
            <a:r>
              <a:rPr lang="en-GB" dirty="0"/>
              <a:t>Allows for single-shot detection.</a:t>
            </a:r>
          </a:p>
          <a:p>
            <a:r>
              <a:rPr lang="en-GB" dirty="0"/>
              <a:t>Conventional interferometry requires 100s of sequences for single measurement.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D9EB280-B35C-44C6-BD8D-77EA0B3C74A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9597" t="22979" r="3926" b="17627"/>
          <a:stretch/>
        </p:blipFill>
        <p:spPr>
          <a:xfrm>
            <a:off x="6404498" y="1750582"/>
            <a:ext cx="5065236" cy="2545671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CD899A-764F-4326-8E75-4BA8F5D06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h.throssell@liverpool.ac.uk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1C946E-4900-42AF-BC6B-DC94A1598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587846-D6D0-4FD8-BEF8-F18481D51B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B4E551-9226-4E73-A652-4C7F67A0D256}"/>
              </a:ext>
            </a:extLst>
          </p:cNvPr>
          <p:cNvSpPr/>
          <p:nvPr/>
        </p:nvSpPr>
        <p:spPr>
          <a:xfrm>
            <a:off x="8781756" y="1954566"/>
            <a:ext cx="310719" cy="3018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EA054B-FE4F-4F4D-9DB5-AD793CC60654}"/>
              </a:ext>
            </a:extLst>
          </p:cNvPr>
          <p:cNvSpPr/>
          <p:nvPr/>
        </p:nvSpPr>
        <p:spPr>
          <a:xfrm>
            <a:off x="6535444" y="1954567"/>
            <a:ext cx="310719" cy="3018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6643870-228A-490A-A366-7F0AA7D25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5444" y="4296253"/>
            <a:ext cx="2126709" cy="160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868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E647B-FA4B-4F93-A0D6-E8F2E08DF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77" y="0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chemeClr val="accent4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Frequency Response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BF83A2-19FB-4958-827C-C61357900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h.throssell@liverpool.ac.uk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7FDE62-1692-4E8D-8ABE-459CC1496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1B30-4C41-484C-A7CC-BEC0FBA1DB1B}" type="slidenum">
              <a:rPr lang="en-GB" smtClean="0"/>
              <a:t>11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2E728B-9B49-4E60-97E5-793E719984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8" t="10751" r="9165"/>
          <a:stretch/>
        </p:blipFill>
        <p:spPr>
          <a:xfrm>
            <a:off x="664464" y="1325563"/>
            <a:ext cx="5431536" cy="28630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195201-2E45-4310-AC8C-9B4769BB58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1" t="9315" r="9576" b="2494"/>
          <a:stretch/>
        </p:blipFill>
        <p:spPr>
          <a:xfrm>
            <a:off x="6352032" y="1325563"/>
            <a:ext cx="5278634" cy="277338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1BD195D-B1E5-479C-A358-20FD999DAA67}"/>
              </a:ext>
            </a:extLst>
          </p:cNvPr>
          <p:cNvSpPr txBox="1"/>
          <p:nvPr/>
        </p:nvSpPr>
        <p:spPr>
          <a:xfrm>
            <a:off x="932186" y="4382975"/>
            <a:ext cx="106984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Driving a sine wave through the system at a range of frequencies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Frequency response used to tune PID gains for servo loop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Currently working to improve bandwidth and stability</a:t>
            </a:r>
          </a:p>
        </p:txBody>
      </p:sp>
    </p:spTree>
    <p:extLst>
      <p:ext uri="{BB962C8B-B14F-4D97-AF65-F5344CB8AC3E}">
        <p14:creationId xmlns:p14="http://schemas.microsoft.com/office/powerpoint/2010/main" val="373864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11A4A-4FFB-4CEB-BDEF-4EC166056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128" y="122845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chemeClr val="accent4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Performance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3BD77C-3C14-47AB-831F-937867FAF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h.throssell@liverpool.ac.uk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C1A1DC-BBB3-4646-A3DB-6C221906D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1B30-4C41-484C-A7CC-BEC0FBA1DB1B}" type="slidenum">
              <a:rPr lang="en-GB" smtClean="0"/>
              <a:t>12</a:t>
            </a:fld>
            <a:endParaRPr lang="en-GB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E16DC78-10D2-4D3B-B4D5-B45B933951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3" t="11239" r="9510" b="4197"/>
          <a:stretch/>
        </p:blipFill>
        <p:spPr>
          <a:xfrm>
            <a:off x="426128" y="1609311"/>
            <a:ext cx="5601810" cy="2810497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9BFE2B0-D910-447A-A399-8A08358007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1" t="10939" r="9442" b="3967"/>
          <a:stretch/>
        </p:blipFill>
        <p:spPr>
          <a:xfrm>
            <a:off x="6093041" y="1609311"/>
            <a:ext cx="5672831" cy="284866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B9FC17B-CF86-4119-A565-6D71DB805AB5}"/>
              </a:ext>
            </a:extLst>
          </p:cNvPr>
          <p:cNvSpPr txBox="1"/>
          <p:nvPr/>
        </p:nvSpPr>
        <p:spPr>
          <a:xfrm>
            <a:off x="1156049" y="4469429"/>
            <a:ext cx="52378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Displacement:1 </a:t>
            </a:r>
            <a:r>
              <a:rPr lang="el-GR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μ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Frequency: 50Hz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Average error: 83 nm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499AB4-75D2-48C6-8E36-F4D4C8D50EAA}"/>
              </a:ext>
            </a:extLst>
          </p:cNvPr>
          <p:cNvSpPr txBox="1"/>
          <p:nvPr/>
        </p:nvSpPr>
        <p:spPr>
          <a:xfrm>
            <a:off x="6528046" y="4469429"/>
            <a:ext cx="52378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Displacement: 1 </a:t>
            </a:r>
            <a:r>
              <a:rPr lang="el-GR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μ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Frequency: 100Hz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Average error: 182 nm </a:t>
            </a:r>
          </a:p>
        </p:txBody>
      </p:sp>
    </p:spTree>
    <p:extLst>
      <p:ext uri="{BB962C8B-B14F-4D97-AF65-F5344CB8AC3E}">
        <p14:creationId xmlns:p14="http://schemas.microsoft.com/office/powerpoint/2010/main" val="3581041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A6D351-884A-41A4-8498-D3BB39E8B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h.throssell@liverpool.ac.uk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4FB72E-3A39-4DD5-B7E5-D8BBFDC68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1B30-4C41-484C-A7CC-BEC0FBA1DB1B}" type="slidenum">
              <a:rPr lang="en-GB" smtClean="0"/>
              <a:t>2</a:t>
            </a:fld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71CA9AF-AE34-46CA-95B0-4BA79119F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175" y="249112"/>
            <a:ext cx="3343184" cy="1325563"/>
          </a:xfrm>
        </p:spPr>
        <p:txBody>
          <a:bodyPr/>
          <a:lstStyle/>
          <a:p>
            <a:r>
              <a:rPr lang="en-GB" b="1" dirty="0">
                <a:solidFill>
                  <a:schemeClr val="accent4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MAGIS-100</a:t>
            </a:r>
            <a:endParaRPr lang="en-GB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2D15C7A8-A79B-472D-8BE8-FC80930C97D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6942" y="4245084"/>
            <a:ext cx="4499811" cy="1599932"/>
          </a:xfrm>
          <a:prstGeom prst="rect">
            <a:avLst/>
          </a:prstGeom>
        </p:spPr>
      </p:pic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7E4A6A2B-670C-4BF3-8A54-A568525613CD}"/>
              </a:ext>
            </a:extLst>
          </p:cNvPr>
          <p:cNvSpPr txBox="1">
            <a:spLocks/>
          </p:cNvSpPr>
          <p:nvPr/>
        </p:nvSpPr>
        <p:spPr>
          <a:xfrm>
            <a:off x="6933459" y="1772359"/>
            <a:ext cx="4629977" cy="412241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>
              <a:solidFill>
                <a:schemeClr val="accent4">
                  <a:lumMod val="75000"/>
                </a:schemeClr>
              </a:solidFill>
            </a:endParaRPr>
          </a:p>
          <a:p>
            <a:endParaRPr lang="en-GB">
              <a:solidFill>
                <a:schemeClr val="accent4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9" name="Picture 2" descr="shaft_image (2)_LI">
            <a:extLst>
              <a:ext uri="{FF2B5EF4-FFF2-40B4-BE49-F238E27FC236}">
                <a16:creationId xmlns:a16="http://schemas.microsoft.com/office/drawing/2014/main" id="{3AE0BF9D-16CA-407A-AAEB-04BD824FC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0"/>
          <a:stretch>
            <a:fillRect/>
          </a:stretch>
        </p:blipFill>
        <p:spPr bwMode="auto">
          <a:xfrm>
            <a:off x="5375616" y="1381372"/>
            <a:ext cx="1497692" cy="4463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" name="Content Placeholder 7">
            <a:extLst>
              <a:ext uri="{FF2B5EF4-FFF2-40B4-BE49-F238E27FC236}">
                <a16:creationId xmlns:a16="http://schemas.microsoft.com/office/drawing/2014/main" id="{DEFDA9C2-BDC3-4636-83ED-DDF4EC5C05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2403" y="1535702"/>
            <a:ext cx="2594998" cy="3814594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F0F3321-1505-485F-A034-8F04598FC2F4}"/>
              </a:ext>
            </a:extLst>
          </p:cNvPr>
          <p:cNvCxnSpPr/>
          <p:nvPr/>
        </p:nvCxnSpPr>
        <p:spPr>
          <a:xfrm flipV="1">
            <a:off x="4367814" y="3986074"/>
            <a:ext cx="967666" cy="73684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4663C7E-F14F-4EED-AB84-7CF7F29E20C3}"/>
              </a:ext>
            </a:extLst>
          </p:cNvPr>
          <p:cNvSpPr txBox="1"/>
          <p:nvPr/>
        </p:nvSpPr>
        <p:spPr>
          <a:xfrm>
            <a:off x="528951" y="1446962"/>
            <a:ext cx="45951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100 m baseline vertical atom interferometer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Under construction at FNAL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Dark matter and gravitational wave detector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Testbed for 1000 m detector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DBC7F03-5FC8-413C-A369-7B0D5BA15FE7}"/>
              </a:ext>
            </a:extLst>
          </p:cNvPr>
          <p:cNvSpPr txBox="1">
            <a:spLocks/>
          </p:cNvSpPr>
          <p:nvPr/>
        </p:nvSpPr>
        <p:spPr>
          <a:xfrm>
            <a:off x="6873308" y="249112"/>
            <a:ext cx="33431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accent4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AION-10</a:t>
            </a:r>
            <a:endParaRPr lang="en-GB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405C5F-7167-4A84-AEEB-2FAEF926B3AB}"/>
              </a:ext>
            </a:extLst>
          </p:cNvPr>
          <p:cNvSpPr txBox="1"/>
          <p:nvPr/>
        </p:nvSpPr>
        <p:spPr>
          <a:xfrm>
            <a:off x="6956409" y="1574675"/>
            <a:ext cx="24430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10 m device based in Oxford University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Prototype for future 100 m &amp; 1000 m detectors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Networking with MAGIS </a:t>
            </a:r>
          </a:p>
        </p:txBody>
      </p:sp>
    </p:spTree>
    <p:extLst>
      <p:ext uri="{BB962C8B-B14F-4D97-AF65-F5344CB8AC3E}">
        <p14:creationId xmlns:p14="http://schemas.microsoft.com/office/powerpoint/2010/main" val="3408544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A9C79-EF32-4147-9725-55D76F7D5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136525"/>
            <a:ext cx="11353800" cy="1325563"/>
          </a:xfrm>
        </p:spPr>
        <p:txBody>
          <a:bodyPr/>
          <a:lstStyle/>
          <a:p>
            <a:r>
              <a:rPr lang="en-GB" b="1" dirty="0">
                <a:solidFill>
                  <a:schemeClr val="accent4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Ultra-Light Dark Matter &amp; Gravitational Waves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CCC725-5A1E-4AB4-A56B-AACEAB875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152" y="1534905"/>
            <a:ext cx="5761028" cy="2397904"/>
          </a:xfrm>
        </p:spPr>
        <p:txBody>
          <a:bodyPr>
            <a:normAutofit fontScale="92500" lnSpcReduction="10000"/>
          </a:bodyPr>
          <a:lstStyle/>
          <a:p>
            <a: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  <a:t>Sensitivity to ULDM (10</a:t>
            </a:r>
            <a:r>
              <a:rPr lang="en-GB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-22</a:t>
            </a:r>
            <a: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  <a:t> – 10</a:t>
            </a:r>
            <a:r>
              <a:rPr lang="en-GB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-14</a:t>
            </a:r>
            <a: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  <a:t> eV)</a:t>
            </a:r>
          </a:p>
          <a:p>
            <a: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  <a:t> DM field induces oscillations in fundamental constants, shifting atomic energy levels</a:t>
            </a:r>
          </a:p>
          <a:p>
            <a: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  <a:t>Manifests as phase shift between interferometer arms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BBE9CD-7A57-4FC6-9B7C-49AD3356A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h.throssell@liverpool.ac.uk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AA7AF-1D91-4E64-88E8-0DB51C5FE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1B30-4C41-484C-A7CC-BEC0FBA1DB1B}" type="slidenum">
              <a:rPr lang="en-GB" smtClean="0"/>
              <a:t>3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6458A2-42A7-4AC3-B8D4-23B6F8000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9038" y="1287262"/>
            <a:ext cx="5902962" cy="28222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AB4535-DCDC-4A21-AFE1-4C5803A3CF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682" y="3885629"/>
            <a:ext cx="5198318" cy="9257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F9E5C7-3D4A-429D-A84F-7980137F8C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434" y="4938098"/>
            <a:ext cx="3494842" cy="17833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12A278F-6552-4289-8DBC-C53869D28DEE}"/>
              </a:ext>
            </a:extLst>
          </p:cNvPr>
          <p:cNvSpPr txBox="1"/>
          <p:nvPr/>
        </p:nvSpPr>
        <p:spPr>
          <a:xfrm>
            <a:off x="6096000" y="4509691"/>
            <a:ext cx="590296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Sensitivity to Mid-band GWs (0.01 – 3 Hz)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Incident waves strain the path length of laser coupling interferometers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0079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44B8566-55D6-4759-A91E-EA0780A2A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738" y="-91568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chemeClr val="accent4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Phase Shear Platform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8B4AA49-185B-4313-9184-7C6BCFECCF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938" y="1233995"/>
            <a:ext cx="5181600" cy="4756536"/>
          </a:xfrm>
        </p:spPr>
        <p:txBody>
          <a:bodyPr>
            <a:normAutofit lnSpcReduction="10000"/>
          </a:bodyPr>
          <a:lstStyle/>
          <a:p>
            <a: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  <a:t>Atoms in freefall experience Coriolis force</a:t>
            </a:r>
          </a:p>
          <a:p>
            <a: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  <a:t>Requires correction with mirror tilt</a:t>
            </a:r>
          </a:p>
          <a:p>
            <a: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  <a:t>Additional tilt allows for single shot detection via phase shear readout</a:t>
            </a:r>
          </a:p>
          <a:p>
            <a: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  <a:t>Mirror housed in UHV chamber delivered by Liverpool</a:t>
            </a:r>
          </a:p>
          <a:p>
            <a: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  <a:t>Mirror movement driven by piezoelectric actuators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F4936B9-FD84-44FD-B355-2F58F3A7C33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73871" y="900054"/>
            <a:ext cx="4746870" cy="268064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BE5741-E136-4237-9D8D-81D5A509C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h.throssell@liverpool.ac.uk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9B93FB-D08C-4D88-A44A-84BB8F59D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1B30-4C41-484C-A7CC-BEC0FBA1DB1B}" type="slidenum">
              <a:rPr lang="en-GB" smtClean="0"/>
              <a:t>4</a:t>
            </a:fld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D5FA19-7361-4524-8FC3-AF3AD5C9A6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4792" y="1036112"/>
            <a:ext cx="1841152" cy="47857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E248CF-A025-4EF2-91BC-C235DDD815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625" y="3580698"/>
            <a:ext cx="3199437" cy="262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756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34BAD-18A6-404F-AA3E-07DDB6EC6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h.throssell@liverpool.ac.uk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5757C-6511-4436-B4D6-24AD7D0CB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1B30-4C41-484C-A7CC-BEC0FBA1DB1B}" type="slidenum">
              <a:rPr lang="en-GB" smtClean="0"/>
              <a:t>5</a:t>
            </a:fld>
            <a:endParaRPr lang="en-GB"/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3DF50C30-6001-4430-8738-DA86FF69214D}"/>
              </a:ext>
            </a:extLst>
          </p:cNvPr>
          <p:cNvSpPr txBox="1">
            <a:spLocks/>
          </p:cNvSpPr>
          <p:nvPr/>
        </p:nvSpPr>
        <p:spPr>
          <a:xfrm>
            <a:off x="370779" y="-11105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accent4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Tip-Tilt Mirror Electronic Feedback Loop</a:t>
            </a:r>
            <a:endParaRPr lang="en-GB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8" name="Content Placeholder 8">
            <a:extLst>
              <a:ext uri="{FF2B5EF4-FFF2-40B4-BE49-F238E27FC236}">
                <a16:creationId xmlns:a16="http://schemas.microsoft.com/office/drawing/2014/main" id="{C8401BFE-FCDF-41BF-9D7B-7C48210E7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5526" y="3966067"/>
            <a:ext cx="2724888" cy="1526594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F44C2C32-FAA5-4176-AD81-825DB30BB2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7" t="28676" r="267" b="-5936"/>
          <a:stretch/>
        </p:blipFill>
        <p:spPr bwMode="auto">
          <a:xfrm>
            <a:off x="4648702" y="2477300"/>
            <a:ext cx="2247218" cy="116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977A55-0963-429D-B4D4-8CF19F9B85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535" r="17206" b="15496"/>
          <a:stretch/>
        </p:blipFill>
        <p:spPr>
          <a:xfrm>
            <a:off x="9460717" y="859457"/>
            <a:ext cx="1893083" cy="151793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7C2CA0A-EDD1-4C70-9530-6C88826C6005}"/>
              </a:ext>
            </a:extLst>
          </p:cNvPr>
          <p:cNvSpPr txBox="1"/>
          <p:nvPr/>
        </p:nvSpPr>
        <p:spPr>
          <a:xfrm>
            <a:off x="4594956" y="3637354"/>
            <a:ext cx="2352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Cedrat APA-60SM</a:t>
            </a:r>
          </a:p>
          <a:p>
            <a:r>
              <a:rPr lang="en-GB" sz="2000" b="1" dirty="0"/>
              <a:t>In-Vacuum PZT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CF6E9F-8819-4435-BB01-6FF795F3CD67}"/>
              </a:ext>
            </a:extLst>
          </p:cNvPr>
          <p:cNvSpPr txBox="1"/>
          <p:nvPr/>
        </p:nvSpPr>
        <p:spPr>
          <a:xfrm>
            <a:off x="9116099" y="2325329"/>
            <a:ext cx="2936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Cedrat SG-75 Signal Conditioner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3DD2AE-ABB5-4273-923E-CC56E3248BD9}"/>
              </a:ext>
            </a:extLst>
          </p:cNvPr>
          <p:cNvSpPr txBox="1"/>
          <p:nvPr/>
        </p:nvSpPr>
        <p:spPr>
          <a:xfrm>
            <a:off x="9064100" y="5354606"/>
            <a:ext cx="29207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Aerotech Ensemble </a:t>
            </a:r>
          </a:p>
          <a:p>
            <a:r>
              <a:rPr lang="en-GB" sz="2000" b="1" dirty="0"/>
              <a:t>Piezo Controller</a:t>
            </a:r>
          </a:p>
        </p:txBody>
      </p: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9F483A0B-E7FB-403A-9509-EE49D2C95DE0}"/>
              </a:ext>
            </a:extLst>
          </p:cNvPr>
          <p:cNvCxnSpPr>
            <a:cxnSpLocks/>
            <a:stCxn id="8" idx="1"/>
            <a:endCxn id="12" idx="2"/>
          </p:cNvCxnSpPr>
          <p:nvPr/>
        </p:nvCxnSpPr>
        <p:spPr>
          <a:xfrm rot="10800000">
            <a:off x="5771008" y="4345240"/>
            <a:ext cx="3044519" cy="384124"/>
          </a:xfrm>
          <a:prstGeom prst="bent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60CCC36E-5FC3-44F4-8B10-3F824750CD1F}"/>
              </a:ext>
            </a:extLst>
          </p:cNvPr>
          <p:cNvCxnSpPr>
            <a:cxnSpLocks/>
            <a:stCxn id="9" idx="0"/>
            <a:endCxn id="11" idx="1"/>
          </p:cNvCxnSpPr>
          <p:nvPr/>
        </p:nvCxnSpPr>
        <p:spPr>
          <a:xfrm rot="5400000" flipH="1" flipV="1">
            <a:off x="7187076" y="203659"/>
            <a:ext cx="858877" cy="3688406"/>
          </a:xfrm>
          <a:prstGeom prst="bent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615F06D-36A9-48A8-A7C0-F53470DAB6BF}"/>
              </a:ext>
            </a:extLst>
          </p:cNvPr>
          <p:cNvCxnSpPr>
            <a:cxnSpLocks/>
          </p:cNvCxnSpPr>
          <p:nvPr/>
        </p:nvCxnSpPr>
        <p:spPr>
          <a:xfrm flipH="1">
            <a:off x="9982200" y="2958662"/>
            <a:ext cx="1" cy="129457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9FD6830-991A-4BE5-B792-2255127A772B}"/>
              </a:ext>
            </a:extLst>
          </p:cNvPr>
          <p:cNvSpPr txBox="1"/>
          <p:nvPr/>
        </p:nvSpPr>
        <p:spPr>
          <a:xfrm>
            <a:off x="6631619" y="1250964"/>
            <a:ext cx="2183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Strain Gauge Signal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8746F27-FBC6-49A1-8E11-8FB4AC471196}"/>
              </a:ext>
            </a:extLst>
          </p:cNvPr>
          <p:cNvSpPr txBox="1">
            <a:spLocks/>
          </p:cNvSpPr>
          <p:nvPr/>
        </p:nvSpPr>
        <p:spPr>
          <a:xfrm>
            <a:off x="702623" y="1488272"/>
            <a:ext cx="3821792" cy="50060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  <a:t>Piezos have intrinsic hysteresis that causes a positional lag</a:t>
            </a:r>
          </a:p>
          <a:p>
            <a: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  <a:t>Position error introduces unwanted interferometer phase</a:t>
            </a:r>
          </a:p>
          <a:p>
            <a: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  <a:t>Solution is to correct movement with closed feedback loop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33610B6-A123-4217-982D-D2281444A2AA}"/>
              </a:ext>
            </a:extLst>
          </p:cNvPr>
          <p:cNvSpPr txBox="1"/>
          <p:nvPr/>
        </p:nvSpPr>
        <p:spPr>
          <a:xfrm>
            <a:off x="10177970" y="3145337"/>
            <a:ext cx="2183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Amplified Position Feedback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C687773-3CF2-4DCB-BE1F-8A226F055949}"/>
              </a:ext>
            </a:extLst>
          </p:cNvPr>
          <p:cNvSpPr txBox="1"/>
          <p:nvPr/>
        </p:nvSpPr>
        <p:spPr>
          <a:xfrm>
            <a:off x="6563423" y="4829199"/>
            <a:ext cx="2183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Piezo Drive Voltage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0450062-FED2-4B9C-8054-70A387C64073}"/>
              </a:ext>
            </a:extLst>
          </p:cNvPr>
          <p:cNvSpPr txBox="1"/>
          <p:nvPr/>
        </p:nvSpPr>
        <p:spPr>
          <a:xfrm>
            <a:off x="7057008" y="2976421"/>
            <a:ext cx="2192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4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Servo - Loop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351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A93A6-6DAE-477D-AA79-582FA412F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170" y="-54743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chemeClr val="accent4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Test-Stand Performance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E448A2-E272-4CB6-A75C-A7B3260C9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h.throssell@liverpool.ac.uk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0FB3F5-4D97-4DA3-81EE-9B263BDD4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1B30-4C41-484C-A7CC-BEC0FBA1DB1B}" type="slidenum">
              <a:rPr lang="en-GB" smtClean="0"/>
              <a:t>6</a:t>
            </a:fld>
            <a:endParaRPr lang="en-GB"/>
          </a:p>
        </p:txBody>
      </p:sp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id="{2A6536E3-6B2C-4A08-85C0-0C7154C72A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3" t="10590" r="8220" b="3907"/>
          <a:stretch/>
        </p:blipFill>
        <p:spPr>
          <a:xfrm>
            <a:off x="285571" y="1426354"/>
            <a:ext cx="5810429" cy="286229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B6744C2-4779-4CEE-AFBE-2987ED2040C6}"/>
              </a:ext>
            </a:extLst>
          </p:cNvPr>
          <p:cNvSpPr txBox="1"/>
          <p:nvPr/>
        </p:nvSpPr>
        <p:spPr>
          <a:xfrm>
            <a:off x="1253704" y="4288652"/>
            <a:ext cx="64787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Fig.1: Sine wave response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Displacement: 1 </a:t>
            </a:r>
            <a:r>
              <a:rPr lang="el-GR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μ</a:t>
            </a:r>
            <a:r>
              <a:rPr lang="en-GB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Frequency: 1Hz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Average error: 1.8 nm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264D59-D300-4F6D-94A6-5E76716F14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1" t="9726" r="9002" b="3488"/>
          <a:stretch/>
        </p:blipFill>
        <p:spPr>
          <a:xfrm>
            <a:off x="6171194" y="1402392"/>
            <a:ext cx="5565070" cy="286229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AF19E2A-FC3B-4565-B693-9339654C4546}"/>
              </a:ext>
            </a:extLst>
          </p:cNvPr>
          <p:cNvSpPr txBox="1"/>
          <p:nvPr/>
        </p:nvSpPr>
        <p:spPr>
          <a:xfrm>
            <a:off x="6454791" y="4264690"/>
            <a:ext cx="59917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Fig.2: Hysteresis Plot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Piezo strained to full extension then relaxed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Hysteresis shown by the non-linear response of open loop plot (blue)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9355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BE5B0-9557-418E-8844-BAE581EC4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115" y="-56034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chemeClr val="accent4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Test-Stand Frequency Response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2B1014-3473-434B-9979-28F18E70F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h.throssell@liverpool.ac.uk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7F544C-6D57-416C-BFE0-B231A2393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1B30-4C41-484C-A7CC-BEC0FBA1DB1B}" type="slidenum">
              <a:rPr lang="en-GB" smtClean="0"/>
              <a:t>7</a:t>
            </a:fld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2F334AA-584D-439D-BC0D-1761BD7F2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15" y="1052357"/>
            <a:ext cx="5279594" cy="277392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5259631-BF4F-47DB-A74E-DFCBADE7C4E1}"/>
              </a:ext>
            </a:extLst>
          </p:cNvPr>
          <p:cNvSpPr txBox="1"/>
          <p:nvPr/>
        </p:nvSpPr>
        <p:spPr>
          <a:xfrm>
            <a:off x="685261" y="3955333"/>
            <a:ext cx="52795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Fig.3: Closed Loop frequency response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Closed loop response measured at different frequencies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Roll off at ≈100 Hz indicates the bandwidth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613F377-AE39-440D-AE12-FAAE262F53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" t="10706" r="9206" b="4095"/>
          <a:stretch/>
        </p:blipFill>
        <p:spPr>
          <a:xfrm>
            <a:off x="6171061" y="1109775"/>
            <a:ext cx="5279594" cy="265908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4529B42-8248-4069-9E3C-C87D0C1CC28F}"/>
              </a:ext>
            </a:extLst>
          </p:cNvPr>
          <p:cNvSpPr txBox="1"/>
          <p:nvPr/>
        </p:nvSpPr>
        <p:spPr>
          <a:xfrm>
            <a:off x="6233064" y="3965172"/>
            <a:ext cx="55387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Fig.4: Settling time of the feedback loop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Piezo takes time to settle to commanded position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Settling time is inverse to bandwidth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Reduced settling time is required for phase shear readout</a:t>
            </a:r>
          </a:p>
        </p:txBody>
      </p:sp>
    </p:spTree>
    <p:extLst>
      <p:ext uri="{BB962C8B-B14F-4D97-AF65-F5344CB8AC3E}">
        <p14:creationId xmlns:p14="http://schemas.microsoft.com/office/powerpoint/2010/main" val="2247218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4ACD5-74CC-4F8F-A85D-4F5CB2E1F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502" y="-161132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chemeClr val="accent4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Future Plans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29A65-2FEE-4FAC-92CC-C450147FB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502" y="1259358"/>
            <a:ext cx="6610165" cy="4573271"/>
          </a:xfrm>
        </p:spPr>
        <p:txBody>
          <a:bodyPr>
            <a:normAutofit fontScale="92500" lnSpcReduction="10000"/>
          </a:bodyPr>
          <a:lstStyle/>
          <a:p>
            <a: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  <a:t>The test stand shows that the feedback loop is functioning well</a:t>
            </a:r>
          </a:p>
          <a:p>
            <a: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  <a:t>The UHV retro-reflection chamber is currently being machined at Liverpool (learn more at Gedminas </a:t>
            </a:r>
            <a:r>
              <a:rPr lang="en-GB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Elertas</a:t>
            </a:r>
            <a: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  <a:t>’ Presentation)</a:t>
            </a:r>
          </a:p>
          <a:p>
            <a: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  <a:t>Commissioning of MAGIS / AION retro reflection platform later this year</a:t>
            </a:r>
          </a:p>
          <a:p>
            <a: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  <a:t>Future testing of feedback loop with UHV piezos </a:t>
            </a:r>
          </a:p>
          <a:p>
            <a: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  <a:t>Demonstration of Coriolis correction and phase shear readout</a:t>
            </a:r>
          </a:p>
          <a:p>
            <a:endParaRPr lang="en-GB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77552B-EDEB-479E-91C1-F1FB91F42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h.throssell@liverpool.ac.uk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767284-F554-43B9-A01F-2512C13AF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1B30-4C41-484C-A7CC-BEC0FBA1DB1B}" type="slidenum">
              <a:rPr lang="en-GB" smtClean="0"/>
              <a:t>8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D7A7B3-654B-47CA-938B-60867EAC2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9306" y="1164431"/>
            <a:ext cx="3407959" cy="537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721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FF60B-ECE4-41E7-B424-26D9D1FBB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4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Back –Up Slides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EA7D9B7-4DC3-4FDD-ADB0-CCBE9BFFD8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AF1E2E-8C13-40D2-8AE3-AF4109B39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h.throssell@liverpool.ac.uk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3C8570-C944-4282-8280-2C0AF7FB7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1B30-4C41-484C-A7CC-BEC0FBA1DB1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17967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592</Words>
  <Application>Microsoft Office PowerPoint</Application>
  <PresentationFormat>Widescreen</PresentationFormat>
  <Paragraphs>99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1_Office Theme</vt:lpstr>
      <vt:lpstr>Electronic Feedback Loop for Phase Shear Platform Mirror Control  HEP Meeting May 2023 </vt:lpstr>
      <vt:lpstr>MAGIS-100</vt:lpstr>
      <vt:lpstr>Ultra-Light Dark Matter &amp; Gravitational Waves</vt:lpstr>
      <vt:lpstr>Phase Shear Platform</vt:lpstr>
      <vt:lpstr>PowerPoint Presentation</vt:lpstr>
      <vt:lpstr>Test-Stand Performance</vt:lpstr>
      <vt:lpstr>Test-Stand Frequency Response</vt:lpstr>
      <vt:lpstr>Future Plans</vt:lpstr>
      <vt:lpstr>Back –Up Slides</vt:lpstr>
      <vt:lpstr>Phase Shear Readout</vt:lpstr>
      <vt:lpstr>Frequency Response</vt:lpstr>
      <vt:lpstr>Performance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Electronic Feedback Loop for Tip Tilt Mirror Control AION Days May 2023</dc:title>
  <dc:creator>Throssell, Henry</dc:creator>
  <cp:lastModifiedBy>Casse, Gianluigi</cp:lastModifiedBy>
  <cp:revision>42</cp:revision>
  <dcterms:created xsi:type="dcterms:W3CDTF">2023-05-08T14:10:00Z</dcterms:created>
  <dcterms:modified xsi:type="dcterms:W3CDTF">2023-05-18T08:01:06Z</dcterms:modified>
</cp:coreProperties>
</file>