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notesSlides/notesSlide1.xml" ContentType="application/vnd.openxmlformats-officedocument.presentationml.notesSlide+xml"/>
  <Override PartName="/ppt/media/image3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Neue Light"/>
      </a:defRPr>
    </a:lvl1pPr>
    <a:lvl2pPr marL="0" marR="0" indent="266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Neue Light"/>
      </a:defRPr>
    </a:lvl2pPr>
    <a:lvl3pPr marL="0" marR="0" indent="533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Neue Light"/>
      </a:defRPr>
    </a:lvl3pPr>
    <a:lvl4pPr marL="0" marR="0" indent="8001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Neue Light"/>
      </a:defRPr>
    </a:lvl4pPr>
    <a:lvl5pPr marL="0" marR="0" indent="1066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Neue Light"/>
      </a:defRPr>
    </a:lvl5pPr>
    <a:lvl6pPr marL="0" marR="0" indent="1333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Neue Light"/>
      </a:defRPr>
    </a:lvl6pPr>
    <a:lvl7pPr marL="0" marR="0" indent="161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Neue Light"/>
      </a:defRPr>
    </a:lvl7pPr>
    <a:lvl8pPr marL="0" marR="0" indent="1879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Neue Light"/>
      </a:defRPr>
    </a:lvl8pPr>
    <a:lvl9pPr marL="0" marR="0" indent="2146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D2D2D2">
              <a:alpha val="30000"/>
            </a:srgbClr>
          </a:solidFill>
        </a:fill>
      </a:tcStyle>
    </a:band2H>
    <a:firstCo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 styleId="{C7B018BB-80A7-4F77-B60F-C8B233D01FF8}" styleName="">
    <a:tblBg/>
    <a:wholeTbl>
      <a:tcTxStyle b="def" i="de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Ref idx="maj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0" name="Shape 60"/>
          <p:cNvSpPr/>
          <p:nvPr>
            <p:ph type="sldImg"/>
          </p:nvPr>
        </p:nvSpPr>
        <p:spPr>
          <a:xfrm>
            <a:off x="1143000" y="685800"/>
            <a:ext cx="4572000" cy="3429000"/>
          </a:xfrm>
          <a:prstGeom prst="rect">
            <a:avLst/>
          </a:prstGeom>
        </p:spPr>
        <p:txBody>
          <a:bodyPr/>
          <a:lstStyle/>
          <a:p>
            <a:pPr/>
          </a:p>
        </p:txBody>
      </p:sp>
      <p:sp>
        <p:nvSpPr>
          <p:cNvPr id="61" name="Shape 6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457200" defTabSz="457200" latinLnBrk="0">
      <a:defRPr sz="1600">
        <a:latin typeface="Lucida Grande"/>
        <a:ea typeface="Lucida Grande"/>
        <a:cs typeface="Lucida Grande"/>
        <a:sym typeface="Lucida Grande"/>
      </a:defRPr>
    </a:lvl2pPr>
    <a:lvl3pPr indent="914400" defTabSz="457200" latinLnBrk="0">
      <a:defRPr sz="1600">
        <a:latin typeface="Lucida Grande"/>
        <a:ea typeface="Lucida Grande"/>
        <a:cs typeface="Lucida Grande"/>
        <a:sym typeface="Lucida Grande"/>
      </a:defRPr>
    </a:lvl3pPr>
    <a:lvl4pPr indent="1371600" defTabSz="457200" latinLnBrk="0">
      <a:defRPr sz="1600">
        <a:latin typeface="Lucida Grande"/>
        <a:ea typeface="Lucida Grande"/>
        <a:cs typeface="Lucida Grande"/>
        <a:sym typeface="Lucida Grande"/>
      </a:defRPr>
    </a:lvl4pPr>
    <a:lvl5pPr indent="1828800" defTabSz="457200" latinLnBrk="0">
      <a:defRPr sz="1600">
        <a:latin typeface="Lucida Grande"/>
        <a:ea typeface="Lucida Grande"/>
        <a:cs typeface="Lucida Grande"/>
        <a:sym typeface="Lucida Grande"/>
      </a:defRPr>
    </a:lvl5pPr>
    <a:lvl6pPr indent="2286000" defTabSz="457200" latinLnBrk="0">
      <a:defRPr sz="1600">
        <a:latin typeface="Lucida Grande"/>
        <a:ea typeface="Lucida Grande"/>
        <a:cs typeface="Lucida Grande"/>
        <a:sym typeface="Lucida Grande"/>
      </a:defRPr>
    </a:lvl6pPr>
    <a:lvl7pPr indent="2743200" defTabSz="457200" latinLnBrk="0">
      <a:defRPr sz="1600">
        <a:latin typeface="Lucida Grande"/>
        <a:ea typeface="Lucida Grande"/>
        <a:cs typeface="Lucida Grande"/>
        <a:sym typeface="Lucida Grande"/>
      </a:defRPr>
    </a:lvl7pPr>
    <a:lvl8pPr indent="3200400" defTabSz="457200" latinLnBrk="0">
      <a:defRPr sz="1600">
        <a:latin typeface="Lucida Grande"/>
        <a:ea typeface="Lucida Grande"/>
        <a:cs typeface="Lucida Grande"/>
        <a:sym typeface="Lucida Grande"/>
      </a:defRPr>
    </a:lvl8pPr>
    <a:lvl9pPr indent="3657600" defTabSz="457200" latinLnBrk="0">
      <a:defRPr sz="16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Shape 641"/>
          <p:cNvSpPr/>
          <p:nvPr>
            <p:ph type="sldImg"/>
          </p:nvPr>
        </p:nvSpPr>
        <p:spPr>
          <a:prstGeom prst="rect">
            <a:avLst/>
          </a:prstGeom>
        </p:spPr>
        <p:txBody>
          <a:bodyPr/>
          <a:lstStyle/>
          <a:p>
            <a:pPr/>
          </a:p>
        </p:txBody>
      </p:sp>
      <p:sp>
        <p:nvSpPr>
          <p:cNvPr id="642" name="Shape 642"/>
          <p:cNvSpPr/>
          <p:nvPr>
            <p:ph type="body" sz="quarter" idx="1"/>
          </p:nvPr>
        </p:nvSpPr>
        <p:spPr>
          <a:prstGeom prst="rect">
            <a:avLst/>
          </a:prstGeom>
        </p:spPr>
        <p:txBody>
          <a:bodyPr/>
          <a:lstStyle/>
          <a:p>
            <a:pPr marL="171450" indent="-171450" defTabSz="914400">
              <a:buSzPct val="100000"/>
              <a:buFont typeface="Arial"/>
              <a:buChar char="•"/>
              <a:defRPr sz="1200">
                <a:latin typeface="Calibri"/>
                <a:ea typeface="Calibri"/>
                <a:cs typeface="Calibri"/>
                <a:sym typeface="Calibri"/>
              </a:defRPr>
            </a:pPr>
            <a:r>
              <a:t>My analysis’ aim is to ideally solve an outstanding 3.2 sigma discrepancy between the two most precise measurements which is shown in the top right</a:t>
            </a:r>
          </a:p>
          <a:p>
            <a:pPr marL="171450" indent="-171450" defTabSz="914400">
              <a:buSzPct val="100000"/>
              <a:buFont typeface="Arial"/>
              <a:buChar char="•"/>
              <a:defRPr sz="1200">
                <a:latin typeface="Calibri"/>
                <a:ea typeface="Calibri"/>
                <a:cs typeface="Calibri"/>
                <a:sym typeface="Calibri"/>
              </a:defRPr>
            </a:pPr>
            <a:r>
              <a:t>I am </a:t>
            </a:r>
            <a:r>
              <a:rPr>
                <a:latin typeface="Calibri Light"/>
                <a:ea typeface="Calibri Light"/>
                <a:cs typeface="Calibri Light"/>
                <a:sym typeface="Calibri Light"/>
              </a:rPr>
              <a:t>determining the weak mixing angle via AFB (in Z/</a:t>
            </a:r>
            <a:r>
              <a:rPr>
                <a:latin typeface="Calibri Light"/>
                <a:ea typeface="Calibri Light"/>
                <a:cs typeface="Calibri Light"/>
                <a:sym typeface="Calibri Light"/>
              </a:rPr>
              <a:t>γ</a:t>
            </a:r>
            <a:r>
              <a:rPr>
                <a:latin typeface="Calibri Light"/>
                <a:ea typeface="Calibri Light"/>
                <a:cs typeface="Calibri Light"/>
                <a:sym typeface="Calibri Light"/>
              </a:rPr>
              <a:t>* → µ</a:t>
            </a:r>
            <a:r>
              <a:rPr baseline="30000">
                <a:latin typeface="Calibri Light"/>
                <a:ea typeface="Calibri Light"/>
                <a:cs typeface="Calibri Light"/>
                <a:sym typeface="Calibri Light"/>
              </a:rPr>
              <a:t>+</a:t>
            </a:r>
            <a:r>
              <a:rPr>
                <a:latin typeface="Calibri Light"/>
                <a:ea typeface="Calibri Light"/>
                <a:cs typeface="Calibri Light"/>
                <a:sym typeface="Calibri Light"/>
              </a:rPr>
              <a:t> µ</a:t>
            </a:r>
            <a:r>
              <a:rPr baseline="30000">
                <a:latin typeface="Calibri Light"/>
                <a:ea typeface="Calibri Light"/>
                <a:cs typeface="Calibri Light"/>
                <a:sym typeface="Calibri Light"/>
              </a:rPr>
              <a:t>−</a:t>
            </a:r>
            <a:r>
              <a:rPr>
                <a:latin typeface="Calibri Light"/>
                <a:ea typeface="Calibri Light"/>
                <a:cs typeface="Calibri Light"/>
                <a:sym typeface="Calibri Light"/>
              </a:rPr>
              <a:t> decays) </a:t>
            </a:r>
            <a:endParaRPr>
              <a:latin typeface="Calibri Light"/>
              <a:ea typeface="Calibri Light"/>
              <a:cs typeface="Calibri Light"/>
              <a:sym typeface="Calibri Light"/>
            </a:endParaRPr>
          </a:p>
          <a:p>
            <a:pPr marL="171450" indent="-171450" defTabSz="914400">
              <a:buSzPct val="100000"/>
              <a:buFont typeface="Arial"/>
              <a:buChar char="•"/>
              <a:defRPr sz="1800">
                <a:latin typeface="Calibri"/>
                <a:ea typeface="Calibri"/>
                <a:cs typeface="Calibri"/>
                <a:sym typeface="Calibri"/>
              </a:defRPr>
            </a:pPr>
            <a:r>
              <a:t>AFB is the asymmetry in angular distribution of positive and negatively charged leptons (in this case the muons) produced by Z bosons. These can be characterised as forward or backward events depending on the muon direction.</a:t>
            </a:r>
          </a:p>
          <a:p>
            <a:pPr defTabSz="914400">
              <a:defRPr sz="1200">
                <a:latin typeface="Calibri"/>
                <a:ea typeface="Calibri"/>
                <a:cs typeface="Calibri"/>
                <a:sym typeface="Calibri"/>
              </a:defRPr>
            </a:pPr>
          </a:p>
          <a:p>
            <a:pPr marL="171450" indent="-171450" defTabSz="914400">
              <a:buSzPct val="100000"/>
              <a:buFont typeface="Arial"/>
              <a:buChar char="•"/>
              <a:defRPr sz="1200">
                <a:latin typeface="Calibri"/>
                <a:ea typeface="Calibri"/>
                <a:cs typeface="Calibri"/>
                <a:sym typeface="Calibri"/>
              </a:defRPr>
            </a:pPr>
            <a:r>
              <a:t>LHCb is much more pronounced than other experiments </a:t>
            </a:r>
          </a:p>
          <a:p>
            <a:pPr marL="171450" indent="-171450" defTabSz="914400">
              <a:buSzPct val="100000"/>
              <a:buFont typeface="Arial"/>
              <a:buChar char="•"/>
              <a:defRPr sz="1200">
                <a:latin typeface="Calibri"/>
                <a:ea typeface="Calibri"/>
                <a:cs typeface="Calibri"/>
                <a:sym typeface="Calibri"/>
              </a:defRPr>
            </a:pPr>
            <a:r>
              <a:t>This is because LHCb is a forward region detector focusing on a rapidity range of 2 – 5 and the asymmetry is more pronounced at higher rapidities</a:t>
            </a:r>
          </a:p>
          <a:p>
            <a:pPr marL="171450" indent="-171450" defTabSz="914400">
              <a:buSzPct val="100000"/>
              <a:buFont typeface="Arial"/>
              <a:buChar char="•"/>
              <a:defRPr sz="1200">
                <a:latin typeface="Calibri"/>
                <a:ea typeface="Calibri"/>
                <a:cs typeface="Calibri"/>
                <a:sym typeface="Calibri"/>
              </a:defRPr>
            </a:pPr>
            <a:r>
              <a:t>Weak mixing angle is extracted via AFB and so LHCb’s increased sensitivity to AFB produces a more precise measurement of weak mixing angle</a:t>
            </a:r>
          </a:p>
          <a:p>
            <a:pPr marL="171450" indent="-171450" defTabSz="914400">
              <a:buSzPct val="100000"/>
              <a:buFont typeface="Arial"/>
              <a:buChar char="•"/>
              <a:defRPr sz="1200">
                <a:latin typeface="Calibri"/>
                <a:ea typeface="Calibri"/>
                <a:cs typeface="Calibri"/>
                <a:sym typeface="Calibri"/>
              </a:defRPr>
            </a:pPr>
            <a:r>
              <a:t>This makes LHCb’s measurement of particular interest</a:t>
            </a:r>
          </a:p>
          <a:p>
            <a:pPr marL="171450" indent="-171450" defTabSz="914400">
              <a:buSzPct val="100000"/>
              <a:buFont typeface="Arial"/>
              <a:buChar char="•"/>
              <a:defRPr sz="1200">
                <a:latin typeface="Calibri"/>
                <a:ea typeface="Calibri"/>
                <a:cs typeface="Calibri"/>
                <a:sym typeface="Calibri"/>
              </a:defRPr>
            </a:pPr>
          </a:p>
          <a:p>
            <a:pPr marL="171450" indent="-171450" defTabSz="914400">
              <a:buSzPct val="100000"/>
              <a:buFont typeface="Arial"/>
              <a:buChar char="•"/>
              <a:defRPr sz="1200">
                <a:latin typeface="Calibri"/>
                <a:ea typeface="Calibri"/>
                <a:cs typeface="Calibri"/>
                <a:sym typeface="Calibri"/>
              </a:defRPr>
            </a:pPr>
            <a:r>
              <a:t>At higher rapidities the Z boson has a large longitudinal momentum which leads to AFB being very noticeable as the asymmetry most pronounced when the Z boson direction is correctly known</a:t>
            </a:r>
          </a:p>
          <a:p>
            <a:pPr marL="171450" indent="-171450" defTabSz="914400">
              <a:buSzPct val="100000"/>
              <a:buFont typeface="Arial"/>
              <a:buChar char="•"/>
              <a:defRPr sz="1200">
                <a:latin typeface="Calibri"/>
                <a:ea typeface="Calibri"/>
                <a:cs typeface="Calibri"/>
                <a:sym typeface="Calibri"/>
              </a:defRPr>
            </a:pPr>
            <a:r>
              <a:t>Therefore making LHCb very sensitive to weak mixing angle and ideal for this measurement</a:t>
            </a:r>
          </a:p>
          <a:p>
            <a:pPr marL="171450" indent="-171450" defTabSz="914400">
              <a:buSzPct val="100000"/>
              <a:buFont typeface="Arial"/>
              <a:buChar char="•"/>
              <a:defRPr sz="1200">
                <a:latin typeface="Calibri"/>
                <a:ea typeface="Calibri"/>
                <a:cs typeface="Calibri"/>
                <a:sym typeface="Calibri"/>
              </a:defRPr>
            </a:pPr>
          </a:p>
          <a:p>
            <a:pPr marL="171450" indent="-171450" defTabSz="914400">
              <a:buSzPct val="100000"/>
              <a:buFont typeface="Arial"/>
              <a:buChar char="•"/>
              <a:defRPr sz="1200">
                <a:latin typeface="Calibri"/>
                <a:ea typeface="Calibri"/>
                <a:cs typeface="Calibri"/>
                <a:sym typeface="Calibri"/>
              </a:defRPr>
            </a:pPr>
            <a:r>
              <a:t>In Z-&gt;mu mu decays there is a high momentum valence quark and lower momentum sea antiquark which collide to produce a Z boson</a:t>
            </a:r>
          </a:p>
          <a:p>
            <a:pPr marL="171450" indent="-171450" defTabSz="914400">
              <a:buSzPct val="100000"/>
              <a:buFont typeface="Arial"/>
              <a:buChar char="•"/>
              <a:defRPr sz="1200">
                <a:latin typeface="Calibri"/>
                <a:ea typeface="Calibri"/>
                <a:cs typeface="Calibri"/>
                <a:sym typeface="Calibri"/>
              </a:defRPr>
            </a:pPr>
            <a:r>
              <a:t>The collins-soper frame is used which aligns the Z boson direction with the Z axis</a:t>
            </a:r>
          </a:p>
          <a:p>
            <a:pPr marL="171450" indent="-171450" defTabSz="914400">
              <a:buSzPct val="100000"/>
              <a:buFont typeface="Arial"/>
              <a:buChar char="•"/>
              <a:defRPr sz="1200">
                <a:latin typeface="Calibri"/>
                <a:ea typeface="Calibri"/>
                <a:cs typeface="Calibri"/>
                <a:sym typeface="Calibri"/>
              </a:defRPr>
            </a:pPr>
          </a:p>
          <a:p>
            <a:pPr marL="171450" indent="-171450" defTabSz="914400">
              <a:buSzPct val="100000"/>
              <a:buFont typeface="Arial"/>
              <a:buChar char="•"/>
              <a:defRPr sz="1200">
                <a:latin typeface="Calibri"/>
                <a:ea typeface="Calibri"/>
                <a:cs typeface="Calibri"/>
                <a:sym typeface="Calibri"/>
              </a:defRPr>
            </a:pPr>
            <a:r>
              <a:t>A forward event is when the muon is in the same direction as the quark </a:t>
            </a:r>
          </a:p>
          <a:p>
            <a:pPr marL="171450" indent="-171450" defTabSz="914400">
              <a:buSzPct val="100000"/>
              <a:buFont typeface="Arial"/>
              <a:buChar char="•"/>
              <a:defRPr sz="1200">
                <a:latin typeface="Calibri"/>
                <a:ea typeface="Calibri"/>
                <a:cs typeface="Calibri"/>
                <a:sym typeface="Calibri"/>
              </a:defRPr>
            </a:pPr>
            <a:r>
              <a:t>A backward event is when the muon is in the opposite direction to the quark</a:t>
            </a:r>
          </a:p>
          <a:p>
            <a:pPr marL="171450" indent="-171450" defTabSz="914400">
              <a:buSzPct val="100000"/>
              <a:buFont typeface="Arial"/>
              <a:buChar char="•"/>
              <a:defRPr sz="1200">
                <a:latin typeface="Calibri"/>
                <a:ea typeface="Calibri"/>
                <a:cs typeface="Calibri"/>
                <a:sym typeface="Calibri"/>
              </a:defRPr>
            </a:pPr>
          </a:p>
          <a:p>
            <a:pPr marL="171450" indent="-171450" defTabSz="914400">
              <a:buSzPct val="100000"/>
              <a:buFont typeface="Arial"/>
              <a:buChar char="•"/>
              <a:defRPr sz="1200">
                <a:latin typeface="Calibri"/>
                <a:ea typeface="Calibri"/>
                <a:cs typeface="Calibri"/>
                <a:sym typeface="Calibri"/>
              </a:defRPr>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spTree>
      <p:nvGrpSpPr>
        <p:cNvPr id="1" name=""/>
        <p:cNvGrpSpPr/>
        <p:nvPr/>
      </p:nvGrpSpPr>
      <p:grpSpPr>
        <a:xfrm>
          <a:off x="0" y="0"/>
          <a:ext cx="0" cy="0"/>
          <a:chOff x="0" y="0"/>
          <a:chExt cx="0" cy="0"/>
        </a:xfrm>
      </p:grpSpPr>
      <p:sp>
        <p:nvSpPr>
          <p:cNvPr id="13" name="Line"/>
          <p:cNvSpPr/>
          <p:nvPr/>
        </p:nvSpPr>
        <p:spPr>
          <a:xfrm>
            <a:off x="508000" y="3708399"/>
            <a:ext cx="9144000" cy="128"/>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14" name="Title Text"/>
          <p:cNvSpPr txBox="1"/>
          <p:nvPr>
            <p:ph type="title"/>
          </p:nvPr>
        </p:nvSpPr>
        <p:spPr>
          <a:xfrm>
            <a:off x="444500" y="1028700"/>
            <a:ext cx="9271000" cy="2476500"/>
          </a:xfrm>
          <a:prstGeom prst="rect">
            <a:avLst/>
          </a:prstGeom>
        </p:spPr>
        <p:txBody>
          <a:bodyPr/>
          <a:lstStyle/>
          <a:p>
            <a:pPr/>
            <a:r>
              <a:t>Title Text</a:t>
            </a:r>
          </a:p>
        </p:txBody>
      </p:sp>
      <p:sp>
        <p:nvSpPr>
          <p:cNvPr id="15" name="Body Level One…"/>
          <p:cNvSpPr txBox="1"/>
          <p:nvPr>
            <p:ph type="body" sz="half" idx="1"/>
          </p:nvPr>
        </p:nvSpPr>
        <p:spPr>
          <a:xfrm>
            <a:off x="444500" y="3924300"/>
            <a:ext cx="9271000" cy="2476500"/>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xfrm>
            <a:off x="9588500" y="7204455"/>
            <a:ext cx="230124" cy="225046"/>
          </a:xfrm>
          <a:prstGeom prst="rect">
            <a:avLst/>
          </a:prstGeom>
        </p:spPr>
        <p:txBody>
          <a:bodyPr/>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3" name="Title Text"/>
          <p:cNvSpPr txBox="1"/>
          <p:nvPr>
            <p:ph type="title"/>
          </p:nvPr>
        </p:nvSpPr>
        <p:spPr>
          <a:prstGeom prst="rect">
            <a:avLst/>
          </a:prstGeom>
        </p:spPr>
        <p:txBody>
          <a:bodyPr/>
          <a:lstStyle/>
          <a:p>
            <a:pPr/>
            <a:r>
              <a:t>Title Text</a:t>
            </a:r>
          </a:p>
        </p:txBody>
      </p:sp>
      <p:sp>
        <p:nvSpPr>
          <p:cNvPr id="2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copy">
    <p:spTree>
      <p:nvGrpSpPr>
        <p:cNvPr id="1" name=""/>
        <p:cNvGrpSpPr/>
        <p:nvPr/>
      </p:nvGrpSpPr>
      <p:grpSpPr>
        <a:xfrm>
          <a:off x="0" y="0"/>
          <a:ext cx="0" cy="0"/>
          <a:chOff x="0" y="0"/>
          <a:chExt cx="0" cy="0"/>
        </a:xfrm>
      </p:grpSpPr>
      <p:sp>
        <p:nvSpPr>
          <p:cNvPr id="32" name="Dr Paras Naik                                                  LHCb                                        Liverpool Particle Physics Group Meeting May 2013"/>
          <p:cNvSpPr/>
          <p:nvPr/>
        </p:nvSpPr>
        <p:spPr>
          <a:xfrm>
            <a:off x="582372" y="7175500"/>
            <a:ext cx="8928101" cy="266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defRPr sz="1200"/>
            </a:lvl1pPr>
          </a:lstStyle>
          <a:p>
            <a:pPr/>
            <a:r>
              <a:t>Dr Paras Naik                                                  LHCb                                        Liverpool Particle Physics Group Meeting May 2013</a:t>
            </a:r>
          </a:p>
        </p:txBody>
      </p:sp>
      <p:sp>
        <p:nvSpPr>
          <p:cNvPr id="33" name="Line"/>
          <p:cNvSpPr/>
          <p:nvPr/>
        </p:nvSpPr>
        <p:spPr>
          <a:xfrm>
            <a:off x="508000" y="1536700"/>
            <a:ext cx="1763327" cy="0"/>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34" name="Title Text"/>
          <p:cNvSpPr txBox="1"/>
          <p:nvPr>
            <p:ph type="title"/>
          </p:nvPr>
        </p:nvSpPr>
        <p:spPr>
          <a:prstGeom prst="rect">
            <a:avLst/>
          </a:prstGeom>
        </p:spPr>
        <p:txBody>
          <a:bodyPr/>
          <a:lstStyle/>
          <a:p>
            <a:pPr/>
            <a:r>
              <a:t>Title Text</a:t>
            </a:r>
          </a:p>
        </p:txBody>
      </p:sp>
      <p:sp>
        <p:nvSpPr>
          <p:cNvPr id="3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with Caption">
    <p:spTree>
      <p:nvGrpSpPr>
        <p:cNvPr id="1" name=""/>
        <p:cNvGrpSpPr/>
        <p:nvPr/>
      </p:nvGrpSpPr>
      <p:grpSpPr>
        <a:xfrm>
          <a:off x="0" y="0"/>
          <a:ext cx="0" cy="0"/>
          <a:chOff x="0" y="0"/>
          <a:chExt cx="0" cy="0"/>
        </a:xfrm>
      </p:grpSpPr>
      <p:sp>
        <p:nvSpPr>
          <p:cNvPr id="43" name="Title Text"/>
          <p:cNvSpPr txBox="1"/>
          <p:nvPr>
            <p:ph type="title"/>
          </p:nvPr>
        </p:nvSpPr>
        <p:spPr>
          <a:xfrm>
            <a:off x="699823" y="1333500"/>
            <a:ext cx="3276865" cy="1333501"/>
          </a:xfrm>
          <a:prstGeom prst="rect">
            <a:avLst/>
          </a:prstGeom>
        </p:spPr>
        <p:txBody>
          <a:bodyPr>
            <a:normAutofit fontScale="100000" lnSpcReduction="0"/>
          </a:bodyPr>
          <a:lstStyle>
            <a:lvl1pPr defTabSz="1016000">
              <a:lnSpc>
                <a:spcPct val="90000"/>
              </a:lnSpc>
              <a:defRPr sz="3400">
                <a:latin typeface="Calibri Light"/>
                <a:ea typeface="Calibri Light"/>
                <a:cs typeface="Calibri Light"/>
                <a:sym typeface="Calibri Light"/>
              </a:defRPr>
            </a:lvl1pPr>
          </a:lstStyle>
          <a:p>
            <a:pPr/>
            <a:r>
              <a:t>Title Text</a:t>
            </a:r>
          </a:p>
        </p:txBody>
      </p:sp>
      <p:sp>
        <p:nvSpPr>
          <p:cNvPr id="44" name="Picture Placeholder 2"/>
          <p:cNvSpPr/>
          <p:nvPr>
            <p:ph type="pic" sz="half" idx="21"/>
          </p:nvPr>
        </p:nvSpPr>
        <p:spPr>
          <a:xfrm>
            <a:off x="4319323" y="1775354"/>
            <a:ext cx="5143501" cy="4061355"/>
          </a:xfrm>
          <a:prstGeom prst="rect">
            <a:avLst/>
          </a:prstGeom>
        </p:spPr>
        <p:txBody>
          <a:bodyPr lIns="91439" tIns="45719" rIns="91439" bIns="45719"/>
          <a:lstStyle/>
          <a:p>
            <a:pPr/>
          </a:p>
        </p:txBody>
      </p:sp>
      <p:sp>
        <p:nvSpPr>
          <p:cNvPr id="45" name="Body Level One…"/>
          <p:cNvSpPr txBox="1"/>
          <p:nvPr>
            <p:ph type="body" sz="quarter" idx="1"/>
          </p:nvPr>
        </p:nvSpPr>
        <p:spPr>
          <a:xfrm>
            <a:off x="699823" y="2667000"/>
            <a:ext cx="3276865" cy="3176324"/>
          </a:xfrm>
          <a:prstGeom prst="rect">
            <a:avLst/>
          </a:prstGeom>
        </p:spPr>
        <p:txBody>
          <a:bodyPr>
            <a:normAutofit fontScale="100000" lnSpcReduction="0"/>
          </a:bodyPr>
          <a:lstStyle>
            <a:lvl1pPr marL="0" indent="0" defTabSz="1016000">
              <a:lnSpc>
                <a:spcPct val="90000"/>
              </a:lnSpc>
              <a:spcBef>
                <a:spcPts val="1100"/>
              </a:spcBef>
              <a:buSzTx/>
              <a:buNone/>
              <a:defRPr sz="1600">
                <a:solidFill>
                  <a:srgbClr val="000000"/>
                </a:solidFill>
                <a:latin typeface="Calibri"/>
                <a:ea typeface="Calibri"/>
                <a:cs typeface="Calibri"/>
                <a:sym typeface="Calibri"/>
              </a:defRPr>
            </a:lvl1pPr>
            <a:lvl2pPr marL="0" indent="457200" defTabSz="1016000">
              <a:lnSpc>
                <a:spcPct val="90000"/>
              </a:lnSpc>
              <a:spcBef>
                <a:spcPts val="1100"/>
              </a:spcBef>
              <a:buSzTx/>
              <a:buNone/>
              <a:defRPr sz="1600">
                <a:solidFill>
                  <a:srgbClr val="000000"/>
                </a:solidFill>
                <a:latin typeface="Calibri"/>
                <a:ea typeface="Calibri"/>
                <a:cs typeface="Calibri"/>
                <a:sym typeface="Calibri"/>
              </a:defRPr>
            </a:lvl2pPr>
            <a:lvl3pPr marL="0" indent="914400" defTabSz="1016000">
              <a:lnSpc>
                <a:spcPct val="90000"/>
              </a:lnSpc>
              <a:spcBef>
                <a:spcPts val="1100"/>
              </a:spcBef>
              <a:buSzTx/>
              <a:buNone/>
              <a:defRPr sz="1600">
                <a:solidFill>
                  <a:srgbClr val="000000"/>
                </a:solidFill>
                <a:latin typeface="Calibri"/>
                <a:ea typeface="Calibri"/>
                <a:cs typeface="Calibri"/>
                <a:sym typeface="Calibri"/>
              </a:defRPr>
            </a:lvl3pPr>
            <a:lvl4pPr marL="0" indent="1371600" defTabSz="1016000">
              <a:lnSpc>
                <a:spcPct val="90000"/>
              </a:lnSpc>
              <a:spcBef>
                <a:spcPts val="1100"/>
              </a:spcBef>
              <a:buSzTx/>
              <a:buNone/>
              <a:defRPr sz="1600">
                <a:solidFill>
                  <a:srgbClr val="000000"/>
                </a:solidFill>
                <a:latin typeface="Calibri"/>
                <a:ea typeface="Calibri"/>
                <a:cs typeface="Calibri"/>
                <a:sym typeface="Calibri"/>
              </a:defRPr>
            </a:lvl4pPr>
            <a:lvl5pPr marL="0" indent="1828800" defTabSz="1016000">
              <a:lnSpc>
                <a:spcPct val="90000"/>
              </a:lnSpc>
              <a:spcBef>
                <a:spcPts val="1100"/>
              </a:spcBef>
              <a:buSzTx/>
              <a:buNone/>
              <a:defRPr sz="16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46" name="Slide Number"/>
          <p:cNvSpPr txBox="1"/>
          <p:nvPr>
            <p:ph type="sldNum" sz="quarter" idx="2"/>
          </p:nvPr>
        </p:nvSpPr>
        <p:spPr>
          <a:xfrm>
            <a:off x="9218116" y="6274593"/>
            <a:ext cx="243384" cy="254001"/>
          </a:xfrm>
          <a:prstGeom prst="rect">
            <a:avLst/>
          </a:prstGeom>
        </p:spPr>
        <p:txBody>
          <a:bodyPr anchor="ctr"/>
          <a:lstStyle>
            <a:lvl1pPr defTabSz="1016000">
              <a:defRPr sz="1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Content">
    <p:spTree>
      <p:nvGrpSpPr>
        <p:cNvPr id="1" name=""/>
        <p:cNvGrpSpPr/>
        <p:nvPr/>
      </p:nvGrpSpPr>
      <p:grpSpPr>
        <a:xfrm>
          <a:off x="0" y="0"/>
          <a:ext cx="0" cy="0"/>
          <a:chOff x="0" y="0"/>
          <a:chExt cx="0" cy="0"/>
        </a:xfrm>
      </p:grpSpPr>
      <p:sp>
        <p:nvSpPr>
          <p:cNvPr id="53" name="Line 16"/>
          <p:cNvSpPr/>
          <p:nvPr/>
        </p:nvSpPr>
        <p:spPr>
          <a:xfrm>
            <a:off x="237718" y="1412875"/>
            <a:ext cx="9652001" cy="1"/>
          </a:xfrm>
          <a:prstGeom prst="line">
            <a:avLst/>
          </a:prstGeom>
          <a:ln w="12700" cap="rnd">
            <a:solidFill>
              <a:srgbClr val="003399"/>
            </a:solidFill>
          </a:ln>
        </p:spPr>
        <p:txBody>
          <a:bodyPr lIns="38100" tIns="38100" rIns="38100" bIns="38100"/>
          <a:lstStyle/>
          <a:p>
            <a:pPr algn="l" defTabSz="1016000">
              <a:defRPr sz="2000">
                <a:latin typeface="Times New Roman"/>
                <a:ea typeface="Times New Roman"/>
                <a:cs typeface="Times New Roman"/>
                <a:sym typeface="Times New Roman"/>
              </a:defRPr>
            </a:pPr>
          </a:p>
        </p:txBody>
      </p:sp>
      <p:sp>
        <p:nvSpPr>
          <p:cNvPr id="54" name="Slide Number"/>
          <p:cNvSpPr txBox="1"/>
          <p:nvPr>
            <p:ph type="sldNum" sz="quarter" idx="2"/>
          </p:nvPr>
        </p:nvSpPr>
        <p:spPr>
          <a:xfrm>
            <a:off x="4910666" y="6097058"/>
            <a:ext cx="2370668" cy="304801"/>
          </a:xfrm>
          <a:prstGeom prst="rect">
            <a:avLst/>
          </a:prstGeom>
        </p:spPr>
        <p:txBody>
          <a:bodyPr anchor="ctr"/>
          <a:lstStyle>
            <a:lvl1pPr defTabSz="1016000">
              <a:defRPr sz="1200">
                <a:solidFill>
                  <a:srgbClr val="0033CC"/>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Line"/>
          <p:cNvSpPr/>
          <p:nvPr/>
        </p:nvSpPr>
        <p:spPr>
          <a:xfrm>
            <a:off x="508000" y="1536699"/>
            <a:ext cx="9144000" cy="128"/>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3" name="Dr Paras Naik                                                  LHCb                                        Liverpool Particle Physics Group Meeting May 2023"/>
          <p:cNvSpPr/>
          <p:nvPr/>
        </p:nvSpPr>
        <p:spPr>
          <a:xfrm>
            <a:off x="582372" y="7175500"/>
            <a:ext cx="8928101" cy="266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defRPr sz="1200"/>
            </a:lvl1pPr>
          </a:lstStyle>
          <a:p>
            <a:pPr/>
            <a:r>
              <a:t>Dr Paras Naik                                                  LHCb                                        Liverpool Particle Physics Group Meeting May 2023</a:t>
            </a:r>
          </a:p>
        </p:txBody>
      </p:sp>
      <p:sp>
        <p:nvSpPr>
          <p:cNvPr id="4" name="Title Text"/>
          <p:cNvSpPr txBox="1"/>
          <p:nvPr>
            <p:ph type="title"/>
          </p:nvPr>
        </p:nvSpPr>
        <p:spPr>
          <a:xfrm>
            <a:off x="444500" y="254000"/>
            <a:ext cx="9271000" cy="1092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p>
            <a:pPr/>
            <a:r>
              <a:t>Title Text</a:t>
            </a:r>
          </a:p>
        </p:txBody>
      </p:sp>
      <p:sp>
        <p:nvSpPr>
          <p:cNvPr id="5" name="Body Level One…"/>
          <p:cNvSpPr txBox="1"/>
          <p:nvPr>
            <p:ph type="body" idx="1"/>
          </p:nvPr>
        </p:nvSpPr>
        <p:spPr>
          <a:xfrm>
            <a:off x="444500" y="1816100"/>
            <a:ext cx="9271000" cy="5130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9602136" y="7204455"/>
            <a:ext cx="230125" cy="225046"/>
          </a:xfrm>
          <a:prstGeom prst="rect">
            <a:avLst/>
          </a:prstGeom>
          <a:ln w="12700">
            <a:miter lim="400000"/>
          </a:ln>
        </p:spPr>
        <p:txBody>
          <a:bodyPr wrap="none" lIns="38100" tIns="38100" rIns="38100" bIns="38100" anchor="b">
            <a:spAutoFit/>
          </a:bodyPr>
          <a:lstStyle>
            <a:lvl1pPr algn="r">
              <a:defRPr sz="1000">
                <a:latin typeface="+mn-lt"/>
                <a:ea typeface="+mn-ea"/>
                <a:cs typeface="+mn-cs"/>
                <a:sym typeface="Helvetica Neu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Lst>
  <p:transition xmlns:p14="http://schemas.microsoft.com/office/powerpoint/2010/main" spd="med" advClick="1"/>
  <p:txStyles>
    <p:titleStyle>
      <a:lvl1pPr marL="0" marR="0" indent="0" algn="l" defTabSz="457200" rtl="0" latinLnBrk="0">
        <a:lnSpc>
          <a:spcPct val="100000"/>
        </a:lnSpc>
        <a:spcBef>
          <a:spcPts val="0"/>
        </a:spcBef>
        <a:spcAft>
          <a:spcPts val="0"/>
        </a:spcAft>
        <a:buClrTx/>
        <a:buSzTx/>
        <a:buFontTx/>
        <a:buNone/>
        <a:tabLst/>
        <a:defRPr b="0" baseline="0" cap="none" i="0" spc="0" strike="noStrike" sz="3200" u="none">
          <a:solidFill>
            <a:srgbClr val="000000"/>
          </a:solidFill>
          <a:uFillTx/>
          <a:latin typeface="+mj-lt"/>
          <a:ea typeface="+mj-ea"/>
          <a:cs typeface="+mj-cs"/>
          <a:sym typeface="Helvetica Neue Light"/>
        </a:defRPr>
      </a:lvl1pPr>
      <a:lvl2pPr marL="0" marR="0" indent="457200" algn="l" defTabSz="457200" rtl="0" latinLnBrk="0">
        <a:lnSpc>
          <a:spcPct val="100000"/>
        </a:lnSpc>
        <a:spcBef>
          <a:spcPts val="0"/>
        </a:spcBef>
        <a:spcAft>
          <a:spcPts val="0"/>
        </a:spcAft>
        <a:buClrTx/>
        <a:buSzTx/>
        <a:buFontTx/>
        <a:buNone/>
        <a:tabLst/>
        <a:defRPr b="0" baseline="0" cap="none" i="0" spc="0" strike="noStrike" sz="3200" u="none">
          <a:solidFill>
            <a:srgbClr val="000000"/>
          </a:solidFill>
          <a:uFillTx/>
          <a:latin typeface="+mj-lt"/>
          <a:ea typeface="+mj-ea"/>
          <a:cs typeface="+mj-cs"/>
          <a:sym typeface="Helvetica Neue Light"/>
        </a:defRPr>
      </a:lvl2pPr>
      <a:lvl3pPr marL="0" marR="0" indent="914400" algn="l" defTabSz="457200" rtl="0" latinLnBrk="0">
        <a:lnSpc>
          <a:spcPct val="100000"/>
        </a:lnSpc>
        <a:spcBef>
          <a:spcPts val="0"/>
        </a:spcBef>
        <a:spcAft>
          <a:spcPts val="0"/>
        </a:spcAft>
        <a:buClrTx/>
        <a:buSzTx/>
        <a:buFontTx/>
        <a:buNone/>
        <a:tabLst/>
        <a:defRPr b="0" baseline="0" cap="none" i="0" spc="0" strike="noStrike" sz="3200" u="none">
          <a:solidFill>
            <a:srgbClr val="000000"/>
          </a:solidFill>
          <a:uFillTx/>
          <a:latin typeface="+mj-lt"/>
          <a:ea typeface="+mj-ea"/>
          <a:cs typeface="+mj-cs"/>
          <a:sym typeface="Helvetica Neue Light"/>
        </a:defRPr>
      </a:lvl3pPr>
      <a:lvl4pPr marL="0" marR="0" indent="1371600" algn="l" defTabSz="457200" rtl="0" latinLnBrk="0">
        <a:lnSpc>
          <a:spcPct val="100000"/>
        </a:lnSpc>
        <a:spcBef>
          <a:spcPts val="0"/>
        </a:spcBef>
        <a:spcAft>
          <a:spcPts val="0"/>
        </a:spcAft>
        <a:buClrTx/>
        <a:buSzTx/>
        <a:buFontTx/>
        <a:buNone/>
        <a:tabLst/>
        <a:defRPr b="0" baseline="0" cap="none" i="0" spc="0" strike="noStrike" sz="3200" u="none">
          <a:solidFill>
            <a:srgbClr val="000000"/>
          </a:solidFill>
          <a:uFillTx/>
          <a:latin typeface="+mj-lt"/>
          <a:ea typeface="+mj-ea"/>
          <a:cs typeface="+mj-cs"/>
          <a:sym typeface="Helvetica Neue Light"/>
        </a:defRPr>
      </a:lvl4pPr>
      <a:lvl5pPr marL="0" marR="0" indent="1828800" algn="l" defTabSz="457200" rtl="0" latinLnBrk="0">
        <a:lnSpc>
          <a:spcPct val="100000"/>
        </a:lnSpc>
        <a:spcBef>
          <a:spcPts val="0"/>
        </a:spcBef>
        <a:spcAft>
          <a:spcPts val="0"/>
        </a:spcAft>
        <a:buClrTx/>
        <a:buSzTx/>
        <a:buFontTx/>
        <a:buNone/>
        <a:tabLst/>
        <a:defRPr b="0" baseline="0" cap="none" i="0" spc="0" strike="noStrike" sz="3200" u="none">
          <a:solidFill>
            <a:srgbClr val="000000"/>
          </a:solidFill>
          <a:uFillTx/>
          <a:latin typeface="+mj-lt"/>
          <a:ea typeface="+mj-ea"/>
          <a:cs typeface="+mj-cs"/>
          <a:sym typeface="Helvetica Neue Light"/>
        </a:defRPr>
      </a:lvl5pPr>
      <a:lvl6pPr marL="0" marR="0" indent="2286000" algn="l" defTabSz="457200" rtl="0" latinLnBrk="0">
        <a:lnSpc>
          <a:spcPct val="100000"/>
        </a:lnSpc>
        <a:spcBef>
          <a:spcPts val="0"/>
        </a:spcBef>
        <a:spcAft>
          <a:spcPts val="0"/>
        </a:spcAft>
        <a:buClrTx/>
        <a:buSzTx/>
        <a:buFontTx/>
        <a:buNone/>
        <a:tabLst/>
        <a:defRPr b="0" baseline="0" cap="none" i="0" spc="0" strike="noStrike" sz="3200" u="none">
          <a:solidFill>
            <a:srgbClr val="000000"/>
          </a:solidFill>
          <a:uFillTx/>
          <a:latin typeface="+mj-lt"/>
          <a:ea typeface="+mj-ea"/>
          <a:cs typeface="+mj-cs"/>
          <a:sym typeface="Helvetica Neue Light"/>
        </a:defRPr>
      </a:lvl6pPr>
      <a:lvl7pPr marL="0" marR="0" indent="2743200" algn="l" defTabSz="457200" rtl="0" latinLnBrk="0">
        <a:lnSpc>
          <a:spcPct val="100000"/>
        </a:lnSpc>
        <a:spcBef>
          <a:spcPts val="0"/>
        </a:spcBef>
        <a:spcAft>
          <a:spcPts val="0"/>
        </a:spcAft>
        <a:buClrTx/>
        <a:buSzTx/>
        <a:buFontTx/>
        <a:buNone/>
        <a:tabLst/>
        <a:defRPr b="0" baseline="0" cap="none" i="0" spc="0" strike="noStrike" sz="3200" u="none">
          <a:solidFill>
            <a:srgbClr val="000000"/>
          </a:solidFill>
          <a:uFillTx/>
          <a:latin typeface="+mj-lt"/>
          <a:ea typeface="+mj-ea"/>
          <a:cs typeface="+mj-cs"/>
          <a:sym typeface="Helvetica Neue Light"/>
        </a:defRPr>
      </a:lvl7pPr>
      <a:lvl8pPr marL="0" marR="0" indent="3200400" algn="l" defTabSz="457200" rtl="0" latinLnBrk="0">
        <a:lnSpc>
          <a:spcPct val="100000"/>
        </a:lnSpc>
        <a:spcBef>
          <a:spcPts val="0"/>
        </a:spcBef>
        <a:spcAft>
          <a:spcPts val="0"/>
        </a:spcAft>
        <a:buClrTx/>
        <a:buSzTx/>
        <a:buFontTx/>
        <a:buNone/>
        <a:tabLst/>
        <a:defRPr b="0" baseline="0" cap="none" i="0" spc="0" strike="noStrike" sz="3200" u="none">
          <a:solidFill>
            <a:srgbClr val="000000"/>
          </a:solidFill>
          <a:uFillTx/>
          <a:latin typeface="+mj-lt"/>
          <a:ea typeface="+mj-ea"/>
          <a:cs typeface="+mj-cs"/>
          <a:sym typeface="Helvetica Neue Light"/>
        </a:defRPr>
      </a:lvl8pPr>
      <a:lvl9pPr marL="0" marR="0" indent="3657600" algn="l" defTabSz="457200" rtl="0" latinLnBrk="0">
        <a:lnSpc>
          <a:spcPct val="100000"/>
        </a:lnSpc>
        <a:spcBef>
          <a:spcPts val="0"/>
        </a:spcBef>
        <a:spcAft>
          <a:spcPts val="0"/>
        </a:spcAft>
        <a:buClrTx/>
        <a:buSzTx/>
        <a:buFontTx/>
        <a:buNone/>
        <a:tabLst/>
        <a:defRPr b="0" baseline="0" cap="none" i="0" spc="0" strike="noStrike" sz="3200" u="none">
          <a:solidFill>
            <a:srgbClr val="000000"/>
          </a:solidFill>
          <a:uFillTx/>
          <a:latin typeface="+mj-lt"/>
          <a:ea typeface="+mj-ea"/>
          <a:cs typeface="+mj-cs"/>
          <a:sym typeface="Helvetica Neue Light"/>
        </a:defRPr>
      </a:lvl9pPr>
    </p:titleStyle>
    <p:bodyStyle>
      <a:lvl1pPr marL="203200" marR="0" indent="-203200" algn="l" defTabSz="457200" rtl="0" latinLnBrk="0">
        <a:lnSpc>
          <a:spcPct val="100000"/>
        </a:lnSpc>
        <a:spcBef>
          <a:spcPts val="3800"/>
        </a:spcBef>
        <a:spcAft>
          <a:spcPts val="0"/>
        </a:spcAft>
        <a:buClrTx/>
        <a:buSzPct val="100000"/>
        <a:buFontTx/>
        <a:buChar char="•"/>
        <a:tabLst/>
        <a:defRPr b="0" baseline="0" cap="none" i="0" spc="0" strike="noStrike" sz="2000" u="none">
          <a:solidFill>
            <a:srgbClr val="747474"/>
          </a:solidFill>
          <a:uFillTx/>
          <a:latin typeface="+mn-lt"/>
          <a:ea typeface="+mn-ea"/>
          <a:cs typeface="+mn-cs"/>
          <a:sym typeface="Helvetica Neue"/>
        </a:defRPr>
      </a:lvl1pPr>
      <a:lvl2pPr marL="546100" marR="0" indent="-203200" algn="l" defTabSz="457200" rtl="0" latinLnBrk="0">
        <a:lnSpc>
          <a:spcPct val="100000"/>
        </a:lnSpc>
        <a:spcBef>
          <a:spcPts val="3800"/>
        </a:spcBef>
        <a:spcAft>
          <a:spcPts val="0"/>
        </a:spcAft>
        <a:buClrTx/>
        <a:buSzPct val="100000"/>
        <a:buFontTx/>
        <a:buChar char="•"/>
        <a:tabLst/>
        <a:defRPr b="0" baseline="0" cap="none" i="0" spc="0" strike="noStrike" sz="2000" u="none">
          <a:solidFill>
            <a:srgbClr val="747474"/>
          </a:solidFill>
          <a:uFillTx/>
          <a:latin typeface="+mn-lt"/>
          <a:ea typeface="+mn-ea"/>
          <a:cs typeface="+mn-cs"/>
          <a:sym typeface="Helvetica Neue"/>
        </a:defRPr>
      </a:lvl2pPr>
      <a:lvl3pPr marL="889000" marR="0" indent="-203200" algn="l" defTabSz="457200" rtl="0" latinLnBrk="0">
        <a:lnSpc>
          <a:spcPct val="100000"/>
        </a:lnSpc>
        <a:spcBef>
          <a:spcPts val="3800"/>
        </a:spcBef>
        <a:spcAft>
          <a:spcPts val="0"/>
        </a:spcAft>
        <a:buClrTx/>
        <a:buSzPct val="100000"/>
        <a:buFontTx/>
        <a:buChar char="•"/>
        <a:tabLst/>
        <a:defRPr b="0" baseline="0" cap="none" i="0" spc="0" strike="noStrike" sz="2000" u="none">
          <a:solidFill>
            <a:srgbClr val="747474"/>
          </a:solidFill>
          <a:uFillTx/>
          <a:latin typeface="+mn-lt"/>
          <a:ea typeface="+mn-ea"/>
          <a:cs typeface="+mn-cs"/>
          <a:sym typeface="Helvetica Neue"/>
        </a:defRPr>
      </a:lvl3pPr>
      <a:lvl4pPr marL="1231900" marR="0" indent="-203200" algn="l" defTabSz="457200" rtl="0" latinLnBrk="0">
        <a:lnSpc>
          <a:spcPct val="100000"/>
        </a:lnSpc>
        <a:spcBef>
          <a:spcPts val="3800"/>
        </a:spcBef>
        <a:spcAft>
          <a:spcPts val="0"/>
        </a:spcAft>
        <a:buClrTx/>
        <a:buSzPct val="100000"/>
        <a:buFontTx/>
        <a:buChar char="•"/>
        <a:tabLst/>
        <a:defRPr b="0" baseline="0" cap="none" i="0" spc="0" strike="noStrike" sz="2000" u="none">
          <a:solidFill>
            <a:srgbClr val="747474"/>
          </a:solidFill>
          <a:uFillTx/>
          <a:latin typeface="+mn-lt"/>
          <a:ea typeface="+mn-ea"/>
          <a:cs typeface="+mn-cs"/>
          <a:sym typeface="Helvetica Neue"/>
        </a:defRPr>
      </a:lvl4pPr>
      <a:lvl5pPr marL="1574800" marR="0" indent="-203200" algn="l" defTabSz="457200" rtl="0" latinLnBrk="0">
        <a:lnSpc>
          <a:spcPct val="100000"/>
        </a:lnSpc>
        <a:spcBef>
          <a:spcPts val="3800"/>
        </a:spcBef>
        <a:spcAft>
          <a:spcPts val="0"/>
        </a:spcAft>
        <a:buClrTx/>
        <a:buSzPct val="100000"/>
        <a:buFontTx/>
        <a:buChar char="•"/>
        <a:tabLst/>
        <a:defRPr b="0" baseline="0" cap="none" i="0" spc="0" strike="noStrike" sz="2000" u="none">
          <a:solidFill>
            <a:srgbClr val="747474"/>
          </a:solidFill>
          <a:uFillTx/>
          <a:latin typeface="+mn-lt"/>
          <a:ea typeface="+mn-ea"/>
          <a:cs typeface="+mn-cs"/>
          <a:sym typeface="Helvetica Neue"/>
        </a:defRPr>
      </a:lvl5pPr>
      <a:lvl6pPr marL="1917700" marR="0" indent="-203200" algn="l" defTabSz="457200" rtl="0" latinLnBrk="0">
        <a:lnSpc>
          <a:spcPct val="100000"/>
        </a:lnSpc>
        <a:spcBef>
          <a:spcPts val="3800"/>
        </a:spcBef>
        <a:spcAft>
          <a:spcPts val="0"/>
        </a:spcAft>
        <a:buClrTx/>
        <a:buSzPct val="100000"/>
        <a:buFontTx/>
        <a:buChar char="•"/>
        <a:tabLst/>
        <a:defRPr b="0" baseline="0" cap="none" i="0" spc="0" strike="noStrike" sz="2000" u="none">
          <a:solidFill>
            <a:srgbClr val="747474"/>
          </a:solidFill>
          <a:uFillTx/>
          <a:latin typeface="+mn-lt"/>
          <a:ea typeface="+mn-ea"/>
          <a:cs typeface="+mn-cs"/>
          <a:sym typeface="Helvetica Neue"/>
        </a:defRPr>
      </a:lvl6pPr>
      <a:lvl7pPr marL="2260600" marR="0" indent="-203200" algn="l" defTabSz="457200" rtl="0" latinLnBrk="0">
        <a:lnSpc>
          <a:spcPct val="100000"/>
        </a:lnSpc>
        <a:spcBef>
          <a:spcPts val="3800"/>
        </a:spcBef>
        <a:spcAft>
          <a:spcPts val="0"/>
        </a:spcAft>
        <a:buClrTx/>
        <a:buSzPct val="100000"/>
        <a:buFontTx/>
        <a:buChar char="•"/>
        <a:tabLst/>
        <a:defRPr b="0" baseline="0" cap="none" i="0" spc="0" strike="noStrike" sz="2000" u="none">
          <a:solidFill>
            <a:srgbClr val="747474"/>
          </a:solidFill>
          <a:uFillTx/>
          <a:latin typeface="+mn-lt"/>
          <a:ea typeface="+mn-ea"/>
          <a:cs typeface="+mn-cs"/>
          <a:sym typeface="Helvetica Neue"/>
        </a:defRPr>
      </a:lvl7pPr>
      <a:lvl8pPr marL="2603500" marR="0" indent="-203200" algn="l" defTabSz="457200" rtl="0" latinLnBrk="0">
        <a:lnSpc>
          <a:spcPct val="100000"/>
        </a:lnSpc>
        <a:spcBef>
          <a:spcPts val="3800"/>
        </a:spcBef>
        <a:spcAft>
          <a:spcPts val="0"/>
        </a:spcAft>
        <a:buClrTx/>
        <a:buSzPct val="100000"/>
        <a:buFontTx/>
        <a:buChar char="•"/>
        <a:tabLst/>
        <a:defRPr b="0" baseline="0" cap="none" i="0" spc="0" strike="noStrike" sz="2000" u="none">
          <a:solidFill>
            <a:srgbClr val="747474"/>
          </a:solidFill>
          <a:uFillTx/>
          <a:latin typeface="+mn-lt"/>
          <a:ea typeface="+mn-ea"/>
          <a:cs typeface="+mn-cs"/>
          <a:sym typeface="Helvetica Neue"/>
        </a:defRPr>
      </a:lvl8pPr>
      <a:lvl9pPr marL="2946400" marR="0" indent="-203200" algn="l" defTabSz="457200" rtl="0" latinLnBrk="0">
        <a:lnSpc>
          <a:spcPct val="100000"/>
        </a:lnSpc>
        <a:spcBef>
          <a:spcPts val="3800"/>
        </a:spcBef>
        <a:spcAft>
          <a:spcPts val="0"/>
        </a:spcAft>
        <a:buClrTx/>
        <a:buSzPct val="100000"/>
        <a:buFontTx/>
        <a:buChar char="•"/>
        <a:tabLst/>
        <a:defRPr b="0" baseline="0" cap="none" i="0" spc="0" strike="noStrike" sz="2000" u="none">
          <a:solidFill>
            <a:srgbClr val="747474"/>
          </a:solidFill>
          <a:uFillTx/>
          <a:latin typeface="+mn-lt"/>
          <a:ea typeface="+mn-ea"/>
          <a:cs typeface="+mn-cs"/>
          <a:sym typeface="Helvetica Neue"/>
        </a:defRPr>
      </a:lvl9pPr>
    </p:bodyStyle>
    <p:otherStyle>
      <a:lvl1pPr marL="0" marR="0" indent="0" algn="r" defTabSz="45720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Helvetica Neue"/>
        </a:defRPr>
      </a:lvl1pPr>
      <a:lvl2pPr marL="0" marR="0" indent="457200" algn="r" defTabSz="45720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Helvetica Neue"/>
        </a:defRPr>
      </a:lvl2pPr>
      <a:lvl3pPr marL="0" marR="0" indent="914400" algn="r" defTabSz="45720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Helvetica Neue"/>
        </a:defRPr>
      </a:lvl3pPr>
      <a:lvl4pPr marL="0" marR="0" indent="1371600" algn="r" defTabSz="45720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Helvetica Neue"/>
        </a:defRPr>
      </a:lvl4pPr>
      <a:lvl5pPr marL="0" marR="0" indent="1828800" algn="r" defTabSz="45720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Helvetica Neue"/>
        </a:defRPr>
      </a:lvl5pPr>
      <a:lvl6pPr marL="0" marR="0" indent="2286000" algn="r" defTabSz="45720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Helvetica Neue"/>
        </a:defRPr>
      </a:lvl6pPr>
      <a:lvl7pPr marL="0" marR="0" indent="2743200" algn="r" defTabSz="45720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Helvetica Neue"/>
        </a:defRPr>
      </a:lvl7pPr>
      <a:lvl8pPr marL="0" marR="0" indent="3200400" algn="r" defTabSz="45720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Helvetica Neue"/>
        </a:defRPr>
      </a:lvl8pPr>
      <a:lvl9pPr marL="0" marR="0" indent="3657600" algn="r" defTabSz="45720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jpeg"/><Relationship Id="rId5"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7.jpeg"/><Relationship Id="rId7" Type="http://schemas.openxmlformats.org/officeDocument/2006/relationships/image" Target="../media/image1.png"/><Relationship Id="rId8" Type="http://schemas.openxmlformats.org/officeDocument/2006/relationships/image" Target="../media/image5.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Relationship Id="rId3" Type="http://schemas.openxmlformats.org/officeDocument/2006/relationships/image" Target="../media/image1.jpeg"/><Relationship Id="rId4" Type="http://schemas.openxmlformats.org/officeDocument/2006/relationships/image" Target="../media/image3.png"/><Relationship Id="rId5" Type="http://schemas.openxmlformats.org/officeDocument/2006/relationships/image" Target="../media/image6.jpeg"/><Relationship Id="rId6" Type="http://schemas.openxmlformats.org/officeDocument/2006/relationships/image" Target="../media/image7.png"/><Relationship Id="rId7" Type="http://schemas.openxmlformats.org/officeDocument/2006/relationships/image" Target="../media/image7.jpeg"/><Relationship Id="rId8" Type="http://schemas.openxmlformats.org/officeDocument/2006/relationships/image" Target="../media/image12.jpeg"/><Relationship Id="rId9" Type="http://schemas.openxmlformats.org/officeDocument/2006/relationships/image" Target="../media/image1.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5.jpeg"/><Relationship Id="rId4" Type="http://schemas.openxmlformats.org/officeDocument/2006/relationships/image" Target="../media/image1.tif"/><Relationship Id="rId5" Type="http://schemas.openxmlformats.org/officeDocument/2006/relationships/image" Target="../media/image7.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6.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5.jpeg"/><Relationship Id="rId5" Type="http://schemas.openxmlformats.org/officeDocument/2006/relationships/image" Target="../media/image13.jpeg"/><Relationship Id="rId6" Type="http://schemas.openxmlformats.org/officeDocument/2006/relationships/image" Target="../media/image1.tif"/><Relationship Id="rId7" Type="http://schemas.openxmlformats.org/officeDocument/2006/relationships/image" Target="../media/image11.jpeg"/><Relationship Id="rId8" Type="http://schemas.openxmlformats.org/officeDocument/2006/relationships/image" Target="../media/image2.tif"/><Relationship Id="rId9" Type="http://schemas.openxmlformats.org/officeDocument/2006/relationships/image" Target="../media/image15.jpeg"/><Relationship Id="rId10" Type="http://schemas.openxmlformats.org/officeDocument/2006/relationships/image" Target="../media/image6.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22.jpeg"/><Relationship Id="rId4" Type="http://schemas.openxmlformats.org/officeDocument/2006/relationships/image" Target="../media/image5.jpeg"/><Relationship Id="rId5" Type="http://schemas.openxmlformats.org/officeDocument/2006/relationships/image" Target="../media/image13.jpeg"/><Relationship Id="rId6" Type="http://schemas.openxmlformats.org/officeDocument/2006/relationships/image" Target="../media/image1.tif"/><Relationship Id="rId7" Type="http://schemas.openxmlformats.org/officeDocument/2006/relationships/image" Target="../media/image11.jpeg"/><Relationship Id="rId8" Type="http://schemas.openxmlformats.org/officeDocument/2006/relationships/image" Target="../media/image2.tif"/><Relationship Id="rId9" Type="http://schemas.openxmlformats.org/officeDocument/2006/relationships/image" Target="../media/image23.jpeg"/><Relationship Id="rId10" Type="http://schemas.openxmlformats.org/officeDocument/2006/relationships/image" Target="../media/image15.jpeg"/><Relationship Id="rId11" Type="http://schemas.openxmlformats.org/officeDocument/2006/relationships/image" Target="../media/image6.tif"/><Relationship Id="rId12"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5.jpeg"/><Relationship Id="rId5" Type="http://schemas.openxmlformats.org/officeDocument/2006/relationships/image" Target="../media/image13.jpeg"/><Relationship Id="rId6" Type="http://schemas.openxmlformats.org/officeDocument/2006/relationships/image" Target="../media/image1.tif"/><Relationship Id="rId7" Type="http://schemas.openxmlformats.org/officeDocument/2006/relationships/image" Target="../media/image11.jpeg"/><Relationship Id="rId8" Type="http://schemas.openxmlformats.org/officeDocument/2006/relationships/image" Target="../media/image19.jpeg"/><Relationship Id="rId9" Type="http://schemas.openxmlformats.org/officeDocument/2006/relationships/image" Target="../media/image6.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1.jpeg"/><Relationship Id="rId4" Type="http://schemas.openxmlformats.org/officeDocument/2006/relationships/image" Target="../media/image6.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hyperlink" Target="http://cds.cern.ch/record/2730181" TargetMode="External"/><Relationship Id="rId4" Type="http://schemas.openxmlformats.org/officeDocument/2006/relationships/image" Target="../media/image1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4.jpeg"/><Relationship Id="rId4" Type="http://schemas.openxmlformats.org/officeDocument/2006/relationships/image" Target="../media/image6.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3.png"/><Relationship Id="rId4" Type="http://schemas.openxmlformats.org/officeDocument/2006/relationships/image" Target="../media/image6.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1.tif"/><Relationship Id="rId6" Type="http://schemas.openxmlformats.org/officeDocument/2006/relationships/image" Target="../media/image1.jpeg"/><Relationship Id="rId7" Type="http://schemas.openxmlformats.org/officeDocument/2006/relationships/image" Target="../media/image5.jpeg"/><Relationship Id="rId8" Type="http://schemas.openxmlformats.org/officeDocument/2006/relationships/image" Target="../media/image3.png"/><Relationship Id="rId9" Type="http://schemas.openxmlformats.org/officeDocument/2006/relationships/image" Target="../media/image6.jpeg"/><Relationship Id="rId10" Type="http://schemas.openxmlformats.org/officeDocument/2006/relationships/image" Target="../media/image7.jpeg"/><Relationship Id="rId11" Type="http://schemas.openxmlformats.org/officeDocument/2006/relationships/image" Target="../media/image8.jpeg"/><Relationship Id="rId12" Type="http://schemas.openxmlformats.org/officeDocument/2006/relationships/image" Target="../media/image9.jpeg"/><Relationship Id="rId13" Type="http://schemas.openxmlformats.org/officeDocument/2006/relationships/image" Target="../media/image10.jpeg"/><Relationship Id="rId14" Type="http://schemas.openxmlformats.org/officeDocument/2006/relationships/image" Target="../media/image11.jpeg"/><Relationship Id="rId15" Type="http://schemas.openxmlformats.org/officeDocument/2006/relationships/image" Target="../media/image12.jpeg"/><Relationship Id="rId16" Type="http://schemas.openxmlformats.org/officeDocument/2006/relationships/image" Target="../media/image13.jpeg"/><Relationship Id="rId17" Type="http://schemas.openxmlformats.org/officeDocument/2006/relationships/image" Target="../media/image2.tif"/><Relationship Id="rId18" Type="http://schemas.openxmlformats.org/officeDocument/2006/relationships/image" Target="../media/image14.jpeg"/><Relationship Id="rId19" Type="http://schemas.openxmlformats.org/officeDocument/2006/relationships/image" Target="../media/image15.jpeg"/><Relationship Id="rId20" Type="http://schemas.openxmlformats.org/officeDocument/2006/relationships/image" Target="../media/image16.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5.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hyperlink" Target="https://arxiv.org/abs/1509.07645" TargetMode="External"/><Relationship Id="rId8" Type="http://schemas.openxmlformats.org/officeDocument/2006/relationships/image" Target="../media/image7.jpeg"/><Relationship Id="rId9" Type="http://schemas.openxmlformats.org/officeDocument/2006/relationships/image" Target="../media/image1.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rxiv.org/abs/2102.07729" TargetMode="External"/><Relationship Id="rId3" Type="http://schemas.openxmlformats.org/officeDocument/2006/relationships/image" Target="../media/image1.jpeg"/><Relationship Id="rId4" Type="http://schemas.openxmlformats.org/officeDocument/2006/relationships/image" Target="../media/image28.jpeg"/><Relationship Id="rId5" Type="http://schemas.openxmlformats.org/officeDocument/2006/relationships/hyperlink" Target="https://indico.ph.tum.de/event/7007/contributions/5076/attachments/3970/5040/Naik_Slides.pdf" TargetMode="External"/><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hyperlink" Target="https://arxiv.org/abs/2206.07501" TargetMode="External"/><Relationship Id="rId4" Type="http://schemas.openxmlformats.org/officeDocument/2006/relationships/image" Target="../media/image16.png"/><Relationship Id="rId5" Type="http://schemas.openxmlformats.org/officeDocument/2006/relationships/image" Target="../media/image1.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32.jpeg"/><Relationship Id="rId9" Type="http://schemas.openxmlformats.org/officeDocument/2006/relationships/image" Target="../media/image1.tif"/><Relationship Id="rId10" Type="http://schemas.openxmlformats.org/officeDocument/2006/relationships/image" Target="../media/image9.jpeg"/><Relationship Id="rId11" Type="http://schemas.openxmlformats.org/officeDocument/2006/relationships/image" Target="../media/image10.jpeg"/><Relationship Id="rId12" Type="http://schemas.openxmlformats.org/officeDocument/2006/relationships/image" Target="../media/image12.jpeg"/><Relationship Id="rId13" Type="http://schemas.openxmlformats.org/officeDocument/2006/relationships/image" Target="../media/image13.jpeg"/><Relationship Id="rId14" Type="http://schemas.openxmlformats.org/officeDocument/2006/relationships/image" Target="../media/image4.jpeg"/><Relationship Id="rId15" Type="http://schemas.openxmlformats.org/officeDocument/2006/relationships/image" Target="../media/image2.tif"/><Relationship Id="rId16" Type="http://schemas.openxmlformats.org/officeDocument/2006/relationships/image" Target="../media/image3.jpeg"/><Relationship Id="rId17" Type="http://schemas.openxmlformats.org/officeDocument/2006/relationships/image" Target="../media/image15.jpeg"/><Relationship Id="rId18" Type="http://schemas.openxmlformats.org/officeDocument/2006/relationships/image" Target="../media/image16.jpeg"/><Relationship Id="rId19" Type="http://schemas.openxmlformats.org/officeDocument/2006/relationships/image" Target="../media/image6.tif"/><Relationship Id="rId20" Type="http://schemas.openxmlformats.org/officeDocument/2006/relationships/image" Target="../media/image8.jpeg"/><Relationship Id="rId21" Type="http://schemas.openxmlformats.org/officeDocument/2006/relationships/image" Target="../media/image11.jpeg"/><Relationship Id="rId22" Type="http://schemas.openxmlformats.org/officeDocument/2006/relationships/image" Target="../media/image2.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 Id="rId3" Type="http://schemas.openxmlformats.org/officeDocument/2006/relationships/image" Target="../media/image10.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lhcb-dpa.web.cern.ch/" TargetMode="External"/><Relationship Id="rId3" Type="http://schemas.openxmlformats.org/officeDocument/2006/relationships/image" Target="../media/image17.png"/><Relationship Id="rId4" Type="http://schemas.openxmlformats.org/officeDocument/2006/relationships/hyperlink" Target="http://cds.cern.ch/record/2730181" TargetMode="External"/><Relationship Id="rId5" Type="http://schemas.openxmlformats.org/officeDocument/2006/relationships/image" Target="../media/image1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 Id="rId3" Type="http://schemas.openxmlformats.org/officeDocument/2006/relationships/image" Target="../media/image19.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hyperlink" Target="http://cds.cern.ch/record/1423350/files/CERN-THESIS-2011-202.pdf" TargetMode="External"/><Relationship Id="rId8" Type="http://schemas.openxmlformats.org/officeDocument/2006/relationships/image" Target="../media/image24.png"/><Relationship Id="rId9" Type="http://schemas.openxmlformats.org/officeDocument/2006/relationships/image" Target="../media/image2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 Id="rId3" Type="http://schemas.openxmlformats.org/officeDocument/2006/relationships/hyperlink" Target="https://cds.cern.ch/record/1981297/files/LHCb-ANA-2015-002.pdf?" TargetMode="External"/></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Relationship Id="rId3" Type="http://schemas.openxmlformats.org/officeDocument/2006/relationships/hyperlink" Target="https://arxiv.org/abs/2212.09152" TargetMode="External"/><Relationship Id="rId4" Type="http://schemas.openxmlformats.org/officeDocument/2006/relationships/hyperlink" Target="https://arxiv.org/abs/2212.09153" TargetMode="External"/></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13.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4.jpeg"/><Relationship Id="rId4" Type="http://schemas.openxmlformats.org/officeDocument/2006/relationships/hyperlink" Target="https://cdsweb.cern.ch/record/2838029/files/LHCb-CONF-2022-002.pdf" TargetMode="External"/></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hyperlink" Target="http://www.slac.stanford.edu/spires/find/hep/www?j=PHLTA,B265,172" TargetMode="External"/><Relationship Id="rId5" Type="http://schemas.openxmlformats.org/officeDocument/2006/relationships/hyperlink" Target="http://www.slac.stanford.edu/spires/find/hep/www?j=PHLTA,B253,483" TargetMode="External"/><Relationship Id="rId6" Type="http://schemas.openxmlformats.org/officeDocument/2006/relationships/hyperlink" Target="http://arxiv.org/abs/hep-ph/9612433" TargetMode="External"/><Relationship Id="rId7" Type="http://schemas.openxmlformats.org/officeDocument/2006/relationships/hyperlink" Target="http://arxiv.org/abs/hep-ph/0303187" TargetMode="External"/><Relationship Id="rId8" Type="http://schemas.openxmlformats.org/officeDocument/2006/relationships/hyperlink" Target="http://arxiv.org/abs/hep-ex/0406067"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17.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5.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4.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6.jpeg"/><Relationship Id="rId4" Type="http://schemas.openxmlformats.org/officeDocument/2006/relationships/image" Target="../media/image1.jpeg"/><Relationship Id="rId5" Type="http://schemas.openxmlformats.org/officeDocument/2006/relationships/image" Target="../media/image5.jpeg"/><Relationship Id="rId6" Type="http://schemas.openxmlformats.org/officeDocument/2006/relationships/image" Target="../media/image7.png"/><Relationship Id="rId7" Type="http://schemas.openxmlformats.org/officeDocument/2006/relationships/image" Target="../media/image11.jpeg"/><Relationship Id="rId8" Type="http://schemas.openxmlformats.org/officeDocument/2006/relationships/image" Target="../media/image8.jpeg"/><Relationship Id="rId9" Type="http://schemas.openxmlformats.org/officeDocument/2006/relationships/image" Target="../media/image9.jpeg"/><Relationship Id="rId10" Type="http://schemas.openxmlformats.org/officeDocument/2006/relationships/image" Target="../media/image10.jpeg"/><Relationship Id="rId11" Type="http://schemas.openxmlformats.org/officeDocument/2006/relationships/image" Target="../media/image1.tif"/><Relationship Id="rId12" Type="http://schemas.openxmlformats.org/officeDocument/2006/relationships/image" Target="../media/image13.jpeg"/><Relationship Id="rId13" Type="http://schemas.openxmlformats.org/officeDocument/2006/relationships/image" Target="../media/image2.tif"/><Relationship Id="rId14" Type="http://schemas.openxmlformats.org/officeDocument/2006/relationships/image" Target="../media/image4.jpeg"/><Relationship Id="rId15" Type="http://schemas.openxmlformats.org/officeDocument/2006/relationships/image" Target="../media/image12.jpeg"/><Relationship Id="rId16" Type="http://schemas.openxmlformats.org/officeDocument/2006/relationships/image" Target="../media/image7.jpeg"/><Relationship Id="rId17" Type="http://schemas.openxmlformats.org/officeDocument/2006/relationships/image" Target="../media/image6.tif"/><Relationship Id="rId18" Type="http://schemas.openxmlformats.org/officeDocument/2006/relationships/image" Target="../media/image3.jpeg"/><Relationship Id="rId19" Type="http://schemas.openxmlformats.org/officeDocument/2006/relationships/image" Target="../media/image15.jpeg"/><Relationship Id="rId20" Type="http://schemas.openxmlformats.org/officeDocument/2006/relationships/image" Target="../media/image16.jpeg"/><Relationship Id="rId2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 name="LHCb Liverpool Physics and M&amp;O"/>
          <p:cNvSpPr txBox="1"/>
          <p:nvPr>
            <p:ph type="ctrTitle"/>
          </p:nvPr>
        </p:nvSpPr>
        <p:spPr>
          <a:prstGeom prst="rect">
            <a:avLst/>
          </a:prstGeom>
        </p:spPr>
        <p:txBody>
          <a:bodyPr/>
          <a:lstStyle>
            <a:lvl1pPr>
              <a:defRPr>
                <a:latin typeface="Helvetica Neue Medium"/>
                <a:ea typeface="Helvetica Neue Medium"/>
                <a:cs typeface="Helvetica Neue Medium"/>
                <a:sym typeface="Helvetica Neue Medium"/>
              </a:defRPr>
            </a:lvl1pPr>
          </a:lstStyle>
          <a:p>
            <a:pPr/>
            <a:r>
              <a:t>LHCb Liverpool Physics and M&amp;O</a:t>
            </a:r>
          </a:p>
        </p:txBody>
      </p:sp>
      <p:sp>
        <p:nvSpPr>
          <p:cNvPr id="64" name="Dr Paras Naik…"/>
          <p:cNvSpPr txBox="1"/>
          <p:nvPr>
            <p:ph type="subTitle" idx="1"/>
          </p:nvPr>
        </p:nvSpPr>
        <p:spPr>
          <a:xfrm>
            <a:off x="444500" y="3924300"/>
            <a:ext cx="9271000" cy="3581400"/>
          </a:xfrm>
          <a:prstGeom prst="rect">
            <a:avLst/>
          </a:prstGeom>
        </p:spPr>
        <p:txBody>
          <a:bodyPr/>
          <a:lstStyle/>
          <a:p>
            <a:pPr>
              <a:defRPr>
                <a:solidFill>
                  <a:srgbClr val="444444"/>
                </a:solidFill>
                <a:latin typeface="Helvetica Neue Medium"/>
                <a:ea typeface="Helvetica Neue Medium"/>
                <a:cs typeface="Helvetica Neue Medium"/>
                <a:sym typeface="Helvetica Neue Medium"/>
              </a:defRPr>
            </a:pPr>
            <a:r>
              <a:t>Dr Paras Naik </a:t>
            </a:r>
          </a:p>
          <a:p>
            <a:pPr>
              <a:defRPr>
                <a:solidFill>
                  <a:srgbClr val="444444"/>
                </a:solidFill>
                <a:latin typeface="Helvetica Neue Medium"/>
                <a:ea typeface="Helvetica Neue Medium"/>
                <a:cs typeface="Helvetica Neue Medium"/>
                <a:sym typeface="Helvetica Neue Medium"/>
              </a:defRPr>
            </a:pPr>
            <a:r>
              <a:t>Particle Physics Group Meeting </a:t>
            </a:r>
          </a:p>
          <a:p>
            <a:pPr>
              <a:defRPr>
                <a:solidFill>
                  <a:srgbClr val="444444"/>
                </a:solidFill>
                <a:latin typeface="Helvetica Neue Medium"/>
                <a:ea typeface="Helvetica Neue Medium"/>
                <a:cs typeface="Helvetica Neue Medium"/>
                <a:sym typeface="Helvetica Neue Medium"/>
              </a:defRPr>
            </a:pPr>
            <a:r>
              <a:t>18 May 2023</a:t>
            </a:r>
          </a:p>
        </p:txBody>
      </p:sp>
      <p:sp>
        <p:nvSpPr>
          <p:cNvPr id="65" name="Slide Number"/>
          <p:cNvSpPr txBox="1"/>
          <p:nvPr>
            <p:ph type="sldNum" sz="quarter" idx="2"/>
          </p:nvPr>
        </p:nvSpPr>
        <p:spPr>
          <a:xfrm>
            <a:off x="9588500" y="7200900"/>
            <a:ext cx="230124"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6" name="Line"/>
          <p:cNvSpPr/>
          <p:nvPr/>
        </p:nvSpPr>
        <p:spPr>
          <a:xfrm>
            <a:off x="508000" y="3708400"/>
            <a:ext cx="9145086" cy="0"/>
          </a:xfrm>
          <a:prstGeom prst="line">
            <a:avLst/>
          </a:prstGeom>
          <a:ln w="381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pic>
        <p:nvPicPr>
          <p:cNvPr id="67" name="droppedImage.pdf" descr="droppedImage.pdf"/>
          <p:cNvPicPr>
            <a:picLocks noChangeAspect="1"/>
          </p:cNvPicPr>
          <p:nvPr/>
        </p:nvPicPr>
        <p:blipFill>
          <a:blip r:embed="rId2">
            <a:extLst/>
          </a:blip>
          <a:stretch>
            <a:fillRect/>
          </a:stretch>
        </p:blipFill>
        <p:spPr>
          <a:xfrm>
            <a:off x="7832407" y="3075589"/>
            <a:ext cx="1828801" cy="1261243"/>
          </a:xfrm>
          <a:prstGeom prst="rect">
            <a:avLst/>
          </a:prstGeom>
          <a:ln w="12700"/>
        </p:spPr>
      </p:pic>
      <p:pic>
        <p:nvPicPr>
          <p:cNvPr id="68" name="droppedImage.pdf" descr="droppedImage.pdf"/>
          <p:cNvPicPr>
            <a:picLocks noChangeAspect="1"/>
          </p:cNvPicPr>
          <p:nvPr/>
        </p:nvPicPr>
        <p:blipFill>
          <a:blip r:embed="rId3">
            <a:extLst/>
          </a:blip>
          <a:stretch>
            <a:fillRect/>
          </a:stretch>
        </p:blipFill>
        <p:spPr>
          <a:xfrm>
            <a:off x="7832407" y="5750950"/>
            <a:ext cx="1828801" cy="893300"/>
          </a:xfrm>
          <a:prstGeom prst="rect">
            <a:avLst/>
          </a:prstGeom>
          <a:ln w="12700"/>
        </p:spPr>
      </p:pic>
      <p:pic>
        <p:nvPicPr>
          <p:cNvPr id="69" name="droppedImage.jpg" descr="droppedImage.jpg"/>
          <p:cNvPicPr>
            <a:picLocks noChangeAspect="1"/>
          </p:cNvPicPr>
          <p:nvPr/>
        </p:nvPicPr>
        <p:blipFill>
          <a:blip r:embed="rId4">
            <a:extLst/>
          </a:blip>
          <a:stretch>
            <a:fillRect/>
          </a:stretch>
        </p:blipFill>
        <p:spPr>
          <a:xfrm>
            <a:off x="484226" y="4960111"/>
            <a:ext cx="1209676" cy="1612901"/>
          </a:xfrm>
          <a:prstGeom prst="rect">
            <a:avLst/>
          </a:prstGeom>
          <a:ln w="12700">
            <a:miter lim="400000"/>
          </a:ln>
        </p:spPr>
      </p:pic>
      <p:pic>
        <p:nvPicPr>
          <p:cNvPr id="70" name="Image" descr="Image"/>
          <p:cNvPicPr>
            <a:picLocks noChangeAspect="1"/>
          </p:cNvPicPr>
          <p:nvPr/>
        </p:nvPicPr>
        <p:blipFill>
          <a:blip r:embed="rId5">
            <a:extLst/>
          </a:blip>
          <a:srcRect l="0" t="0" r="713" b="0"/>
          <a:stretch>
            <a:fillRect/>
          </a:stretch>
        </p:blipFill>
        <p:spPr>
          <a:xfrm>
            <a:off x="1898650" y="5778500"/>
            <a:ext cx="3265821" cy="8382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droppedImage.jpg" descr="droppedImage.jpg"/>
          <p:cNvPicPr>
            <a:picLocks noChangeAspect="1"/>
          </p:cNvPicPr>
          <p:nvPr/>
        </p:nvPicPr>
        <p:blipFill>
          <a:blip r:embed="rId2">
            <a:extLst/>
          </a:blip>
          <a:stretch>
            <a:fillRect/>
          </a:stretch>
        </p:blipFill>
        <p:spPr>
          <a:xfrm rot="1255805">
            <a:off x="5933694" y="4537375"/>
            <a:ext cx="381001" cy="508001"/>
          </a:xfrm>
          <a:prstGeom prst="rect">
            <a:avLst/>
          </a:prstGeom>
          <a:ln w="12700">
            <a:miter lim="400000"/>
          </a:ln>
        </p:spPr>
      </p:pic>
      <p:sp>
        <p:nvSpPr>
          <p:cNvPr id="291" name="Recent LHCb (&amp; related) Publications"/>
          <p:cNvSpPr txBox="1"/>
          <p:nvPr>
            <p:ph type="title"/>
          </p:nvPr>
        </p:nvSpPr>
        <p:spPr>
          <a:prstGeom prst="rect">
            <a:avLst/>
          </a:prstGeom>
        </p:spPr>
        <p:txBody>
          <a:bodyPr/>
          <a:lstStyle/>
          <a:p>
            <a:pPr/>
            <a:r>
              <a:t>Recent LHCb (&amp; related) Publications</a:t>
            </a:r>
          </a:p>
        </p:txBody>
      </p:sp>
      <p:sp>
        <p:nvSpPr>
          <p:cNvPr id="292"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3" name="Circle"/>
          <p:cNvSpPr/>
          <p:nvPr/>
        </p:nvSpPr>
        <p:spPr>
          <a:xfrm>
            <a:off x="241300" y="3541615"/>
            <a:ext cx="190500"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294" name="Circle"/>
          <p:cNvSpPr/>
          <p:nvPr/>
        </p:nvSpPr>
        <p:spPr>
          <a:xfrm>
            <a:off x="241300" y="2451100"/>
            <a:ext cx="190500" cy="190500"/>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295" name="Circle"/>
          <p:cNvSpPr/>
          <p:nvPr/>
        </p:nvSpPr>
        <p:spPr>
          <a:xfrm>
            <a:off x="243600" y="6807200"/>
            <a:ext cx="190501" cy="190500"/>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296" name="published to conference/journal since ~2022"/>
          <p:cNvSpPr/>
          <p:nvPr/>
        </p:nvSpPr>
        <p:spPr>
          <a:xfrm>
            <a:off x="484900" y="6680200"/>
            <a:ext cx="4648201" cy="39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lgn="l">
              <a:defRPr sz="1800"/>
            </a:lvl1pPr>
          </a:lstStyle>
          <a:p>
            <a:pPr/>
            <a:r>
              <a:t>published to conference/journal since ~2022</a:t>
            </a:r>
          </a:p>
        </p:txBody>
      </p:sp>
      <p:sp>
        <p:nvSpPr>
          <p:cNvPr id="297" name="Circle"/>
          <p:cNvSpPr/>
          <p:nvPr/>
        </p:nvSpPr>
        <p:spPr>
          <a:xfrm>
            <a:off x="241300" y="4062315"/>
            <a:ext cx="190500"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298" name="B0(s) → p anti-p p anti-p"/>
          <p:cNvSpPr/>
          <p:nvPr/>
        </p:nvSpPr>
        <p:spPr>
          <a:xfrm>
            <a:off x="488950" y="2266494"/>
            <a:ext cx="5867400" cy="55971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lgn="l"/>
            <a:r>
              <a:t>       B</a:t>
            </a:r>
            <a:r>
              <a:rPr baseline="31999"/>
              <a:t>0</a:t>
            </a:r>
            <a:r>
              <a:rPr baseline="-5999"/>
              <a:t>(s)</a:t>
            </a:r>
            <a:r>
              <a:t> → p anti-p p anti-p</a:t>
            </a:r>
          </a:p>
        </p:txBody>
      </p:sp>
      <p:sp>
        <p:nvSpPr>
          <p:cNvPr id="299" name="Heavy Flavour Averaging Group paper"/>
          <p:cNvSpPr/>
          <p:nvPr/>
        </p:nvSpPr>
        <p:spPr>
          <a:xfrm>
            <a:off x="487059" y="5643009"/>
            <a:ext cx="6854454" cy="55971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l"/>
          </a:lstStyle>
          <a:p>
            <a:pPr/>
            <a:r>
              <a:t>Heavy Flavour Averaging Group paper</a:t>
            </a:r>
          </a:p>
        </p:txBody>
      </p:sp>
      <p:sp>
        <p:nvSpPr>
          <p:cNvPr id="300" name="Circle"/>
          <p:cNvSpPr/>
          <p:nvPr/>
        </p:nvSpPr>
        <p:spPr>
          <a:xfrm>
            <a:off x="241300" y="4697315"/>
            <a:ext cx="190500"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301" name="Run 2 RICH performance"/>
          <p:cNvSpPr/>
          <p:nvPr/>
        </p:nvSpPr>
        <p:spPr>
          <a:xfrm>
            <a:off x="391866" y="4505903"/>
            <a:ext cx="5867401" cy="55971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r>
              <a:t>    Run 2 RICH performance</a:t>
            </a:r>
          </a:p>
        </p:txBody>
      </p:sp>
      <p:sp>
        <p:nvSpPr>
          <p:cNvPr id="302" name="Circle"/>
          <p:cNvSpPr/>
          <p:nvPr/>
        </p:nvSpPr>
        <p:spPr>
          <a:xfrm>
            <a:off x="241300" y="1841500"/>
            <a:ext cx="190500" cy="190500"/>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303" name="B0(s) → p anti-p"/>
          <p:cNvSpPr/>
          <p:nvPr/>
        </p:nvSpPr>
        <p:spPr>
          <a:xfrm>
            <a:off x="493466" y="1662788"/>
            <a:ext cx="4318001" cy="55971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lgn="l"/>
            <a:r>
              <a:t>       B</a:t>
            </a:r>
            <a:r>
              <a:rPr baseline="31999"/>
              <a:t>0</a:t>
            </a:r>
            <a:r>
              <a:rPr baseline="-5999"/>
              <a:t>(s)</a:t>
            </a:r>
            <a:r>
              <a:t> → p anti-p</a:t>
            </a:r>
          </a:p>
        </p:txBody>
      </p:sp>
      <p:sp>
        <p:nvSpPr>
          <p:cNvPr id="304" name="And several more in review / leadership capacities"/>
          <p:cNvSpPr/>
          <p:nvPr/>
        </p:nvSpPr>
        <p:spPr>
          <a:xfrm>
            <a:off x="491636" y="6232752"/>
            <a:ext cx="7200901" cy="43566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defRPr sz="2400"/>
            </a:lvl1pPr>
          </a:lstStyle>
          <a:p>
            <a:pPr/>
            <a:r>
              <a:t>And several more in review / leadership capacities</a:t>
            </a:r>
          </a:p>
        </p:txBody>
      </p:sp>
      <p:sp>
        <p:nvSpPr>
          <p:cNvPr id="305" name="Rectangle"/>
          <p:cNvSpPr/>
          <p:nvPr/>
        </p:nvSpPr>
        <p:spPr>
          <a:xfrm>
            <a:off x="167400" y="6705600"/>
            <a:ext cx="4914901" cy="393700"/>
          </a:xfrm>
          <a:prstGeom prst="rect">
            <a:avLst/>
          </a:prstGeom>
          <a:ln w="25400">
            <a:solidFill>
              <a:srgbClr val="000000"/>
            </a:solidFill>
            <a:miter lim="400000"/>
          </a:ln>
        </p:spPr>
        <p:txBody>
          <a:bodyPr lIns="38100" tIns="38100" rIns="38100" bIns="38100" anchor="ctr"/>
          <a:lstStyle/>
          <a:p>
            <a:pPr>
              <a:defRPr sz="2800"/>
            </a:pPr>
          </a:p>
        </p:txBody>
      </p:sp>
      <p:pic>
        <p:nvPicPr>
          <p:cNvPr id="306" name="Image" descr="Image"/>
          <p:cNvPicPr>
            <a:picLocks noChangeAspect="1"/>
          </p:cNvPicPr>
          <p:nvPr/>
        </p:nvPicPr>
        <p:blipFill>
          <a:blip r:embed="rId3">
            <a:extLst/>
          </a:blip>
          <a:srcRect l="0" t="0" r="247" b="0"/>
          <a:stretch>
            <a:fillRect/>
          </a:stretch>
        </p:blipFill>
        <p:spPr>
          <a:xfrm>
            <a:off x="6216853" y="1765542"/>
            <a:ext cx="3543291" cy="905160"/>
          </a:xfrm>
          <a:prstGeom prst="rect">
            <a:avLst/>
          </a:prstGeom>
          <a:ln w="12700">
            <a:miter lim="400000"/>
          </a:ln>
        </p:spPr>
      </p:pic>
      <p:pic>
        <p:nvPicPr>
          <p:cNvPr id="307" name="Eduardo_Rodrigues.jpg" descr="Eduardo_Rodrigues.jpg"/>
          <p:cNvPicPr>
            <a:picLocks noChangeAspect="1"/>
          </p:cNvPicPr>
          <p:nvPr/>
        </p:nvPicPr>
        <p:blipFill>
          <a:blip r:embed="rId4">
            <a:extLst/>
          </a:blip>
          <a:stretch>
            <a:fillRect/>
          </a:stretch>
        </p:blipFill>
        <p:spPr>
          <a:xfrm>
            <a:off x="4083731" y="1692763"/>
            <a:ext cx="416469" cy="499763"/>
          </a:xfrm>
          <a:prstGeom prst="rect">
            <a:avLst/>
          </a:prstGeom>
          <a:ln w="12700">
            <a:miter lim="400000"/>
          </a:ln>
        </p:spPr>
      </p:pic>
      <p:pic>
        <p:nvPicPr>
          <p:cNvPr id="308" name="logo(1).pdf" descr="logo(1).pdf"/>
          <p:cNvPicPr>
            <a:picLocks noChangeAspect="1"/>
          </p:cNvPicPr>
          <p:nvPr/>
        </p:nvPicPr>
        <p:blipFill>
          <a:blip r:embed="rId5">
            <a:extLst/>
          </a:blip>
          <a:stretch>
            <a:fillRect/>
          </a:stretch>
        </p:blipFill>
        <p:spPr>
          <a:xfrm>
            <a:off x="6042151" y="4835825"/>
            <a:ext cx="741986" cy="215901"/>
          </a:xfrm>
          <a:prstGeom prst="rect">
            <a:avLst/>
          </a:prstGeom>
          <a:ln w="12700">
            <a:miter lim="400000"/>
          </a:ln>
        </p:spPr>
      </p:pic>
      <p:pic>
        <p:nvPicPr>
          <p:cNvPr id="309" name="Eduardo_Rodrigues.jpg" descr="Eduardo_Rodrigues.jpg"/>
          <p:cNvPicPr>
            <a:picLocks noChangeAspect="1"/>
          </p:cNvPicPr>
          <p:nvPr/>
        </p:nvPicPr>
        <p:blipFill>
          <a:blip r:embed="rId4">
            <a:extLst/>
          </a:blip>
          <a:stretch>
            <a:fillRect/>
          </a:stretch>
        </p:blipFill>
        <p:spPr>
          <a:xfrm>
            <a:off x="5536387" y="2296468"/>
            <a:ext cx="416469" cy="499764"/>
          </a:xfrm>
          <a:prstGeom prst="rect">
            <a:avLst/>
          </a:prstGeom>
          <a:ln w="12700">
            <a:miter lim="400000"/>
          </a:ln>
        </p:spPr>
      </p:pic>
      <p:sp>
        <p:nvSpPr>
          <p:cNvPr id="310" name="Circle"/>
          <p:cNvSpPr/>
          <p:nvPr/>
        </p:nvSpPr>
        <p:spPr>
          <a:xfrm>
            <a:off x="241300" y="5284708"/>
            <a:ext cx="190500"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311" name="See Eduardo’s talk for Computing &amp; Software publications!"/>
          <p:cNvSpPr/>
          <p:nvPr/>
        </p:nvSpPr>
        <p:spPr>
          <a:xfrm>
            <a:off x="7760309" y="6342457"/>
            <a:ext cx="2235201" cy="744144"/>
          </a:xfrm>
          <a:prstGeom prst="rect">
            <a:avLst/>
          </a:prstGeom>
          <a:ln w="25400">
            <a:solidFill>
              <a:schemeClr val="accent2">
                <a:hueOff val="167855"/>
                <a:satOff val="17755"/>
                <a:lumOff val="-16671"/>
              </a:schemeClr>
            </a:solidFill>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defRPr b="1" sz="1400">
                <a:latin typeface="+mn-lt"/>
                <a:ea typeface="+mn-ea"/>
                <a:cs typeface="+mn-cs"/>
                <a:sym typeface="Helvetica Neue"/>
              </a:defRPr>
            </a:lvl1pPr>
          </a:lstStyle>
          <a:p>
            <a:pPr/>
            <a:r>
              <a:t>See Eduardo’s talk for Computing &amp; Software publications!</a:t>
            </a:r>
          </a:p>
        </p:txBody>
      </p:sp>
      <p:sp>
        <p:nvSpPr>
          <p:cNvPr id="312" name="Circle"/>
          <p:cNvSpPr/>
          <p:nvPr/>
        </p:nvSpPr>
        <p:spPr>
          <a:xfrm>
            <a:off x="241300" y="5853015"/>
            <a:ext cx="190500"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313" name="Novel sources of quantum-correlated charm"/>
          <p:cNvSpPr/>
          <p:nvPr/>
        </p:nvSpPr>
        <p:spPr>
          <a:xfrm>
            <a:off x="417265" y="5098024"/>
            <a:ext cx="7910640" cy="55971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r>
              <a:t>Novel sources of quantum-correlated charm</a:t>
            </a:r>
          </a:p>
        </p:txBody>
      </p:sp>
      <p:pic>
        <p:nvPicPr>
          <p:cNvPr id="314" name="droppedImage.jpg" descr="droppedImage.jpg"/>
          <p:cNvPicPr>
            <a:picLocks noChangeAspect="1"/>
          </p:cNvPicPr>
          <p:nvPr/>
        </p:nvPicPr>
        <p:blipFill>
          <a:blip r:embed="rId2">
            <a:extLst/>
          </a:blip>
          <a:stretch>
            <a:fillRect/>
          </a:stretch>
        </p:blipFill>
        <p:spPr>
          <a:xfrm rot="1255805">
            <a:off x="8381008" y="5125958"/>
            <a:ext cx="381001" cy="508001"/>
          </a:xfrm>
          <a:prstGeom prst="rect">
            <a:avLst/>
          </a:prstGeom>
          <a:ln w="12700">
            <a:miter lim="400000"/>
          </a:ln>
        </p:spPr>
      </p:pic>
      <p:pic>
        <p:nvPicPr>
          <p:cNvPr id="315" name="logo(1).pdf" descr="logo(1).pdf"/>
          <p:cNvPicPr>
            <a:picLocks noChangeAspect="1"/>
          </p:cNvPicPr>
          <p:nvPr/>
        </p:nvPicPr>
        <p:blipFill>
          <a:blip r:embed="rId5">
            <a:extLst/>
          </a:blip>
          <a:stretch>
            <a:fillRect/>
          </a:stretch>
        </p:blipFill>
        <p:spPr>
          <a:xfrm>
            <a:off x="8489465" y="5424408"/>
            <a:ext cx="741986" cy="215901"/>
          </a:xfrm>
          <a:prstGeom prst="rect">
            <a:avLst/>
          </a:prstGeom>
          <a:ln w="12700">
            <a:miter lim="400000"/>
          </a:ln>
        </p:spPr>
      </p:pic>
      <p:pic>
        <p:nvPicPr>
          <p:cNvPr id="316" name="droppedImage.jpg" descr="droppedImage.jpg"/>
          <p:cNvPicPr>
            <a:picLocks noChangeAspect="1"/>
          </p:cNvPicPr>
          <p:nvPr/>
        </p:nvPicPr>
        <p:blipFill>
          <a:blip r:embed="rId2">
            <a:extLst/>
          </a:blip>
          <a:stretch>
            <a:fillRect/>
          </a:stretch>
        </p:blipFill>
        <p:spPr>
          <a:xfrm rot="1255805">
            <a:off x="7279847" y="5694265"/>
            <a:ext cx="381001" cy="508001"/>
          </a:xfrm>
          <a:prstGeom prst="rect">
            <a:avLst/>
          </a:prstGeom>
          <a:ln w="12700">
            <a:miter lim="400000"/>
          </a:ln>
        </p:spPr>
      </p:pic>
      <p:pic>
        <p:nvPicPr>
          <p:cNvPr id="317" name="logo(1).pdf" descr="logo(1).pdf"/>
          <p:cNvPicPr>
            <a:picLocks noChangeAspect="1"/>
          </p:cNvPicPr>
          <p:nvPr/>
        </p:nvPicPr>
        <p:blipFill>
          <a:blip r:embed="rId5">
            <a:extLst/>
          </a:blip>
          <a:stretch>
            <a:fillRect/>
          </a:stretch>
        </p:blipFill>
        <p:spPr>
          <a:xfrm>
            <a:off x="7388304" y="5992715"/>
            <a:ext cx="741987" cy="215901"/>
          </a:xfrm>
          <a:prstGeom prst="rect">
            <a:avLst/>
          </a:prstGeom>
          <a:ln w="12700">
            <a:miter lim="400000"/>
          </a:ln>
        </p:spPr>
      </p:pic>
      <p:sp>
        <p:nvSpPr>
          <p:cNvPr id="318" name="Quantum ML for b-jet charge ID"/>
          <p:cNvSpPr/>
          <p:nvPr/>
        </p:nvSpPr>
        <p:spPr>
          <a:xfrm>
            <a:off x="488950" y="3376059"/>
            <a:ext cx="5867400" cy="55971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l"/>
          </a:lstStyle>
          <a:p>
            <a:pPr/>
            <a:r>
              <a:t>Quantum ML for b-jet charge ID                </a:t>
            </a:r>
          </a:p>
        </p:txBody>
      </p:sp>
      <p:sp>
        <p:nvSpPr>
          <p:cNvPr id="319" name="Text"/>
          <p:cNvSpPr/>
          <p:nvPr/>
        </p:nvSpPr>
        <p:spPr>
          <a:xfrm>
            <a:off x="488950" y="3877709"/>
            <a:ext cx="5867400" cy="559713"/>
          </a:xfrm>
          <a:prstGeom prst="rect">
            <a:avLst/>
          </a:prstGeom>
          <a:ln w="12700">
            <a:miter lim="400000"/>
          </a:ln>
        </p:spPr>
        <p:txBody>
          <a:bodyPr lIns="38100" tIns="38100" rIns="38100" bIns="38100" anchor="b">
            <a:spAutoFit/>
          </a:bodyPr>
          <a:lstStyle/>
          <a:p>
            <a:pPr algn="l"/>
          </a:p>
        </p:txBody>
      </p:sp>
      <p:pic>
        <p:nvPicPr>
          <p:cNvPr id="320" name="Eduardo_Rodrigues.jpg" descr="Eduardo_Rodrigues.jpg"/>
          <p:cNvPicPr>
            <a:picLocks noChangeAspect="1"/>
          </p:cNvPicPr>
          <p:nvPr/>
        </p:nvPicPr>
        <p:blipFill>
          <a:blip r:embed="rId4">
            <a:extLst/>
          </a:blip>
          <a:stretch>
            <a:fillRect/>
          </a:stretch>
        </p:blipFill>
        <p:spPr>
          <a:xfrm>
            <a:off x="6200498" y="3384588"/>
            <a:ext cx="416469" cy="499763"/>
          </a:xfrm>
          <a:prstGeom prst="rect">
            <a:avLst/>
          </a:prstGeom>
          <a:ln w="12700">
            <a:miter lim="400000"/>
          </a:ln>
        </p:spPr>
      </p:pic>
      <p:sp>
        <p:nvSpPr>
          <p:cNvPr id="321" name="Measurement of the W boson mass"/>
          <p:cNvSpPr/>
          <p:nvPr/>
        </p:nvSpPr>
        <p:spPr>
          <a:xfrm>
            <a:off x="488950" y="3881322"/>
            <a:ext cx="7200900" cy="55971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l"/>
          </a:lstStyle>
          <a:p>
            <a:pPr/>
            <a:r>
              <a:t>       Measurement of the W boson mass</a:t>
            </a:r>
          </a:p>
        </p:txBody>
      </p:sp>
      <p:sp>
        <p:nvSpPr>
          <p:cNvPr id="322" name="Stephen Farry…"/>
          <p:cNvSpPr txBox="1"/>
          <p:nvPr/>
        </p:nvSpPr>
        <p:spPr>
          <a:xfrm>
            <a:off x="7670665" y="3884724"/>
            <a:ext cx="1341426" cy="5529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600"/>
            </a:pPr>
            <a:r>
              <a:t>Stephen Farry</a:t>
            </a:r>
          </a:p>
          <a:p>
            <a:pPr>
              <a:defRPr sz="1600"/>
            </a:pPr>
            <a:r>
              <a:t>(left LHCb)</a:t>
            </a:r>
          </a:p>
        </p:txBody>
      </p:sp>
      <p:pic>
        <p:nvPicPr>
          <p:cNvPr id="323" name="tarashears-1w.jpg" descr="tarashears-1w.jpg"/>
          <p:cNvPicPr>
            <a:picLocks noChangeAspect="1"/>
          </p:cNvPicPr>
          <p:nvPr/>
        </p:nvPicPr>
        <p:blipFill>
          <a:blip r:embed="rId6">
            <a:extLst/>
          </a:blip>
          <a:srcRect l="30119" t="3656" r="35874" b="30351"/>
          <a:stretch>
            <a:fillRect/>
          </a:stretch>
        </p:blipFill>
        <p:spPr>
          <a:xfrm>
            <a:off x="9086236" y="3911146"/>
            <a:ext cx="375164" cy="499921"/>
          </a:xfrm>
          <a:prstGeom prst="rect">
            <a:avLst/>
          </a:prstGeom>
          <a:ln w="12700">
            <a:miter lim="400000"/>
          </a:ln>
        </p:spPr>
      </p:pic>
      <p:sp>
        <p:nvSpPr>
          <p:cNvPr id="324" name="Circle"/>
          <p:cNvSpPr/>
          <p:nvPr/>
        </p:nvSpPr>
        <p:spPr>
          <a:xfrm>
            <a:off x="236291" y="2974195"/>
            <a:ext cx="190501"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325" name="Bs → μ+ μ− (and B0(s) → μ+ μ− (γ) search)"/>
          <p:cNvSpPr/>
          <p:nvPr/>
        </p:nvSpPr>
        <p:spPr>
          <a:xfrm>
            <a:off x="483941" y="2808640"/>
            <a:ext cx="9793422" cy="55971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lgn="l"/>
            <a:r>
              <a:t>       B</a:t>
            </a:r>
            <a:r>
              <a:rPr baseline="-5999"/>
              <a:t>s</a:t>
            </a:r>
            <a:r>
              <a:t> → μ</a:t>
            </a:r>
            <a:r>
              <a:rPr baseline="31999"/>
              <a:t>+ </a:t>
            </a:r>
            <a:r>
              <a:t>μ</a:t>
            </a:r>
            <a:r>
              <a:rPr baseline="31999"/>
              <a:t>−</a:t>
            </a:r>
            <a:r>
              <a:t> (and B</a:t>
            </a:r>
            <a:r>
              <a:rPr baseline="31999"/>
              <a:t>0</a:t>
            </a:r>
            <a:r>
              <a:rPr baseline="-5999"/>
              <a:t>(s)</a:t>
            </a:r>
            <a:r>
              <a:t> → μ</a:t>
            </a:r>
            <a:r>
              <a:rPr baseline="31999"/>
              <a:t>+ </a:t>
            </a:r>
            <a:r>
              <a:t>μ</a:t>
            </a:r>
            <a:r>
              <a:rPr baseline="31999"/>
              <a:t>−</a:t>
            </a:r>
            <a:r>
              <a:t> (γ) search)</a:t>
            </a:r>
          </a:p>
        </p:txBody>
      </p:sp>
      <p:pic>
        <p:nvPicPr>
          <p:cNvPr id="326" name="droppedImage.pdf" descr="droppedImage.pdf"/>
          <p:cNvPicPr>
            <a:picLocks noChangeAspect="1"/>
          </p:cNvPicPr>
          <p:nvPr/>
        </p:nvPicPr>
        <p:blipFill>
          <a:blip r:embed="rId7">
            <a:extLst/>
          </a:blip>
          <a:stretch>
            <a:fillRect/>
          </a:stretch>
        </p:blipFill>
        <p:spPr>
          <a:xfrm>
            <a:off x="588379" y="1731500"/>
            <a:ext cx="612317" cy="422288"/>
          </a:xfrm>
          <a:prstGeom prst="rect">
            <a:avLst/>
          </a:prstGeom>
          <a:ln w="12700"/>
        </p:spPr>
      </p:pic>
      <p:pic>
        <p:nvPicPr>
          <p:cNvPr id="327" name="droppedImage.pdf" descr="droppedImage.pdf"/>
          <p:cNvPicPr>
            <a:picLocks noChangeAspect="1"/>
          </p:cNvPicPr>
          <p:nvPr/>
        </p:nvPicPr>
        <p:blipFill>
          <a:blip r:embed="rId7">
            <a:extLst/>
          </a:blip>
          <a:stretch>
            <a:fillRect/>
          </a:stretch>
        </p:blipFill>
        <p:spPr>
          <a:xfrm>
            <a:off x="588379" y="2317126"/>
            <a:ext cx="612317" cy="422288"/>
          </a:xfrm>
          <a:prstGeom prst="rect">
            <a:avLst/>
          </a:prstGeom>
          <a:ln w="12700"/>
        </p:spPr>
      </p:pic>
      <p:pic>
        <p:nvPicPr>
          <p:cNvPr id="328" name="droppedImage.pdf" descr="droppedImage.pdf"/>
          <p:cNvPicPr>
            <a:picLocks noChangeAspect="1"/>
          </p:cNvPicPr>
          <p:nvPr/>
        </p:nvPicPr>
        <p:blipFill>
          <a:blip r:embed="rId7">
            <a:extLst/>
          </a:blip>
          <a:stretch>
            <a:fillRect/>
          </a:stretch>
        </p:blipFill>
        <p:spPr>
          <a:xfrm>
            <a:off x="588379" y="2859292"/>
            <a:ext cx="612317" cy="422289"/>
          </a:xfrm>
          <a:prstGeom prst="rect">
            <a:avLst/>
          </a:prstGeom>
          <a:ln w="12700"/>
        </p:spPr>
      </p:pic>
      <p:pic>
        <p:nvPicPr>
          <p:cNvPr id="329" name="droppedImage.pdf" descr="droppedImage.pdf"/>
          <p:cNvPicPr>
            <a:picLocks noChangeAspect="1"/>
          </p:cNvPicPr>
          <p:nvPr/>
        </p:nvPicPr>
        <p:blipFill>
          <a:blip r:embed="rId7">
            <a:extLst/>
          </a:blip>
          <a:stretch>
            <a:fillRect/>
          </a:stretch>
        </p:blipFill>
        <p:spPr>
          <a:xfrm>
            <a:off x="588379" y="3946421"/>
            <a:ext cx="612317" cy="422288"/>
          </a:xfrm>
          <a:prstGeom prst="rect">
            <a:avLst/>
          </a:prstGeom>
          <a:ln w="12700"/>
        </p:spPr>
      </p:pic>
      <p:pic>
        <p:nvPicPr>
          <p:cNvPr id="330" name="droppedImage.pdf" descr="droppedImage.pdf"/>
          <p:cNvPicPr>
            <a:picLocks noChangeAspect="1"/>
          </p:cNvPicPr>
          <p:nvPr/>
        </p:nvPicPr>
        <p:blipFill>
          <a:blip r:embed="rId7">
            <a:extLst/>
          </a:blip>
          <a:stretch>
            <a:fillRect/>
          </a:stretch>
        </p:blipFill>
        <p:spPr>
          <a:xfrm>
            <a:off x="588379" y="4557618"/>
            <a:ext cx="612317" cy="422288"/>
          </a:xfrm>
          <a:prstGeom prst="rect">
            <a:avLst/>
          </a:prstGeom>
          <a:ln w="12700"/>
        </p:spPr>
      </p:pic>
      <p:sp>
        <p:nvSpPr>
          <p:cNvPr id="331" name="(As part of              DPA)"/>
          <p:cNvSpPr txBox="1"/>
          <p:nvPr/>
        </p:nvSpPr>
        <p:spPr>
          <a:xfrm>
            <a:off x="6642357" y="3474712"/>
            <a:ext cx="2233880" cy="3243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pPr/>
            <a:r>
              <a:t>(As part of              DPA)</a:t>
            </a:r>
          </a:p>
        </p:txBody>
      </p:sp>
      <p:pic>
        <p:nvPicPr>
          <p:cNvPr id="332" name="droppedImage.pdf" descr="droppedImage.pdf"/>
          <p:cNvPicPr>
            <a:picLocks noChangeAspect="1"/>
          </p:cNvPicPr>
          <p:nvPr/>
        </p:nvPicPr>
        <p:blipFill>
          <a:blip r:embed="rId7">
            <a:extLst/>
          </a:blip>
          <a:stretch>
            <a:fillRect/>
          </a:stretch>
        </p:blipFill>
        <p:spPr>
          <a:xfrm>
            <a:off x="7686726" y="3402033"/>
            <a:ext cx="612318" cy="422288"/>
          </a:xfrm>
          <a:prstGeom prst="rect">
            <a:avLst/>
          </a:prstGeom>
          <a:ln w="12700"/>
        </p:spPr>
      </p:pic>
      <p:sp>
        <p:nvSpPr>
          <p:cNvPr id="333" name="Lauren Yeomans…"/>
          <p:cNvSpPr txBox="1"/>
          <p:nvPr/>
        </p:nvSpPr>
        <p:spPr>
          <a:xfrm>
            <a:off x="8140583" y="2832398"/>
            <a:ext cx="1631392" cy="5529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600"/>
            </a:pPr>
            <a:r>
              <a:t>Lauren Yeomans </a:t>
            </a:r>
          </a:p>
          <a:p>
            <a:pPr>
              <a:defRPr sz="1600"/>
            </a:pPr>
            <a:r>
              <a:t>(Prior Student)</a:t>
            </a:r>
          </a:p>
        </p:txBody>
      </p:sp>
      <p:pic>
        <p:nvPicPr>
          <p:cNvPr id="334" name="Portrait2019_Cropped.jpg" descr="Portrait2019_Cropped.jpg"/>
          <p:cNvPicPr>
            <a:picLocks noChangeAspect="1"/>
          </p:cNvPicPr>
          <p:nvPr/>
        </p:nvPicPr>
        <p:blipFill>
          <a:blip r:embed="rId8">
            <a:extLst/>
          </a:blip>
          <a:srcRect l="24512" t="10856" r="3656" b="414"/>
          <a:stretch>
            <a:fillRect/>
          </a:stretch>
        </p:blipFill>
        <p:spPr>
          <a:xfrm>
            <a:off x="9759600" y="2859018"/>
            <a:ext cx="391302" cy="499706"/>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LHCb Conference / Workshop Participation"/>
          <p:cNvSpPr txBox="1"/>
          <p:nvPr>
            <p:ph type="title"/>
          </p:nvPr>
        </p:nvSpPr>
        <p:spPr>
          <a:xfrm>
            <a:off x="457200" y="254000"/>
            <a:ext cx="9271000" cy="1092200"/>
          </a:xfrm>
          <a:prstGeom prst="rect">
            <a:avLst/>
          </a:prstGeom>
        </p:spPr>
        <p:txBody>
          <a:bodyPr/>
          <a:lstStyle/>
          <a:p>
            <a:pPr/>
            <a:r>
              <a:t>LHCb Conference / Workshop Participation</a:t>
            </a:r>
          </a:p>
        </p:txBody>
      </p:sp>
      <p:pic>
        <p:nvPicPr>
          <p:cNvPr id="337" name="droppedImage.tiff" descr="droppedImage.tiff"/>
          <p:cNvPicPr>
            <a:picLocks noChangeAspect="1"/>
          </p:cNvPicPr>
          <p:nvPr/>
        </p:nvPicPr>
        <p:blipFill>
          <a:blip r:embed="rId2">
            <a:extLst/>
          </a:blip>
          <a:stretch>
            <a:fillRect/>
          </a:stretch>
        </p:blipFill>
        <p:spPr>
          <a:xfrm>
            <a:off x="-882650" y="1517924"/>
            <a:ext cx="12090400" cy="6152876"/>
          </a:xfrm>
          <a:prstGeom prst="rect">
            <a:avLst/>
          </a:prstGeom>
          <a:ln w="12700">
            <a:miter lim="400000"/>
          </a:ln>
        </p:spPr>
      </p:pic>
      <p:sp>
        <p:nvSpPr>
          <p:cNvPr id="338" name="Circle"/>
          <p:cNvSpPr/>
          <p:nvPr/>
        </p:nvSpPr>
        <p:spPr>
          <a:xfrm>
            <a:off x="558800" y="6292850"/>
            <a:ext cx="190500" cy="190500"/>
          </a:xfrm>
          <a:prstGeom prst="ellipse">
            <a:avLst/>
          </a:prstGeom>
          <a:ln w="25400">
            <a:solidFill>
              <a:schemeClr val="accent3">
                <a:hueOff val="362282"/>
                <a:satOff val="31803"/>
                <a:lumOff val="-18242"/>
              </a:schemeClr>
            </a:solidFill>
            <a:miter lim="400000"/>
          </a:ln>
        </p:spPr>
        <p:txBody>
          <a:bodyPr lIns="38100" tIns="38100" rIns="38100" bIns="38100" anchor="ctr"/>
          <a:lstStyle/>
          <a:p>
            <a:pPr>
              <a:defRPr sz="2800"/>
            </a:pPr>
          </a:p>
        </p:txBody>
      </p:sp>
      <p:pic>
        <p:nvPicPr>
          <p:cNvPr id="339" name="droppedImage.jpg" descr="droppedImage.jpg"/>
          <p:cNvPicPr>
            <a:picLocks noChangeAspect="1"/>
          </p:cNvPicPr>
          <p:nvPr/>
        </p:nvPicPr>
        <p:blipFill>
          <a:blip r:embed="rId3">
            <a:extLst/>
          </a:blip>
          <a:stretch>
            <a:fillRect/>
          </a:stretch>
        </p:blipFill>
        <p:spPr>
          <a:xfrm rot="1467946">
            <a:off x="5339627" y="2211818"/>
            <a:ext cx="480007" cy="640009"/>
          </a:xfrm>
          <a:prstGeom prst="rect">
            <a:avLst/>
          </a:prstGeom>
          <a:ln w="12700">
            <a:miter lim="400000"/>
          </a:ln>
        </p:spPr>
      </p:pic>
      <p:sp>
        <p:nvSpPr>
          <p:cNvPr id="340" name="Circle"/>
          <p:cNvSpPr/>
          <p:nvPr/>
        </p:nvSpPr>
        <p:spPr>
          <a:xfrm>
            <a:off x="558800" y="5486400"/>
            <a:ext cx="190500" cy="190500"/>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341" name="Circle"/>
          <p:cNvSpPr/>
          <p:nvPr/>
        </p:nvSpPr>
        <p:spPr>
          <a:xfrm>
            <a:off x="558800" y="5892800"/>
            <a:ext cx="190500" cy="190500"/>
          </a:xfrm>
          <a:prstGeom prst="ellipse">
            <a:avLst/>
          </a:prstGeom>
          <a:solidFill>
            <a:srgbClr val="FF8647"/>
          </a:solidFill>
          <a:ln w="25400">
            <a:solidFill>
              <a:srgbClr val="000000"/>
            </a:solidFill>
            <a:miter lim="400000"/>
          </a:ln>
        </p:spPr>
        <p:txBody>
          <a:bodyPr lIns="38100" tIns="38100" rIns="38100" bIns="38100" anchor="ctr"/>
          <a:lstStyle/>
          <a:p>
            <a:pPr>
              <a:defRPr sz="2800"/>
            </a:pPr>
          </a:p>
        </p:txBody>
      </p:sp>
      <p:sp>
        <p:nvSpPr>
          <p:cNvPr id="342" name="imminent"/>
          <p:cNvSpPr/>
          <p:nvPr/>
        </p:nvSpPr>
        <p:spPr>
          <a:xfrm>
            <a:off x="800100" y="5765800"/>
            <a:ext cx="1320800" cy="39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lgn="l">
              <a:defRPr sz="1800"/>
            </a:lvl1pPr>
          </a:lstStyle>
          <a:p>
            <a:pPr/>
            <a:r>
              <a:t>imminent</a:t>
            </a:r>
          </a:p>
        </p:txBody>
      </p:sp>
      <p:sp>
        <p:nvSpPr>
          <p:cNvPr id="343" name="since 2022"/>
          <p:cNvSpPr/>
          <p:nvPr/>
        </p:nvSpPr>
        <p:spPr>
          <a:xfrm>
            <a:off x="800100" y="5359400"/>
            <a:ext cx="1320800" cy="39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lgn="l">
              <a:defRPr sz="1800"/>
            </a:lvl1pPr>
          </a:lstStyle>
          <a:p>
            <a:pPr/>
            <a:r>
              <a:t>since 2022</a:t>
            </a:r>
          </a:p>
        </p:txBody>
      </p:sp>
      <p:sp>
        <p:nvSpPr>
          <p:cNvPr id="344" name="Rectangle"/>
          <p:cNvSpPr/>
          <p:nvPr/>
        </p:nvSpPr>
        <p:spPr>
          <a:xfrm>
            <a:off x="431800" y="5346700"/>
            <a:ext cx="1625600" cy="1282700"/>
          </a:xfrm>
          <a:prstGeom prst="rect">
            <a:avLst/>
          </a:prstGeom>
          <a:ln w="25400">
            <a:solidFill>
              <a:srgbClr val="000000"/>
            </a:solidFill>
            <a:miter lim="400000"/>
          </a:ln>
        </p:spPr>
        <p:txBody>
          <a:bodyPr lIns="38100" tIns="38100" rIns="38100" bIns="38100" anchor="ctr"/>
          <a:lstStyle/>
          <a:p>
            <a:pPr>
              <a:defRPr sz="2800"/>
            </a:pPr>
          </a:p>
        </p:txBody>
      </p:sp>
      <p:sp>
        <p:nvSpPr>
          <p:cNvPr id="345"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6" name="Image" descr="Image"/>
          <p:cNvPicPr>
            <a:picLocks noChangeAspect="1"/>
          </p:cNvPicPr>
          <p:nvPr/>
        </p:nvPicPr>
        <p:blipFill>
          <a:blip r:embed="rId4">
            <a:extLst/>
          </a:blip>
          <a:srcRect l="0" t="0" r="654" b="0"/>
          <a:stretch>
            <a:fillRect/>
          </a:stretch>
        </p:blipFill>
        <p:spPr>
          <a:xfrm>
            <a:off x="4983858" y="6007838"/>
            <a:ext cx="3989878" cy="1023423"/>
          </a:xfrm>
          <a:prstGeom prst="rect">
            <a:avLst/>
          </a:prstGeom>
          <a:ln w="12700">
            <a:miter lim="400000"/>
          </a:ln>
        </p:spPr>
      </p:pic>
      <p:sp>
        <p:nvSpPr>
          <p:cNvPr id="347" name="virtual"/>
          <p:cNvSpPr/>
          <p:nvPr/>
        </p:nvSpPr>
        <p:spPr>
          <a:xfrm>
            <a:off x="2911197" y="3143250"/>
            <a:ext cx="741987" cy="39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lgn="l">
              <a:defRPr sz="1800"/>
            </a:lvl1pPr>
          </a:lstStyle>
          <a:p>
            <a:pPr/>
            <a:r>
              <a:t>virtual</a:t>
            </a:r>
          </a:p>
        </p:txBody>
      </p:sp>
      <p:sp>
        <p:nvSpPr>
          <p:cNvPr id="348" name="Rectangle"/>
          <p:cNvSpPr/>
          <p:nvPr/>
        </p:nvSpPr>
        <p:spPr>
          <a:xfrm>
            <a:off x="2832100" y="3200400"/>
            <a:ext cx="1295400" cy="660400"/>
          </a:xfrm>
          <a:prstGeom prst="rect">
            <a:avLst/>
          </a:prstGeom>
          <a:ln w="25400">
            <a:solidFill>
              <a:srgbClr val="000000"/>
            </a:solidFill>
            <a:miter lim="400000"/>
          </a:ln>
        </p:spPr>
        <p:txBody>
          <a:bodyPr lIns="38100" tIns="38100" rIns="38100" bIns="38100" anchor="ctr"/>
          <a:lstStyle/>
          <a:p>
            <a:pPr>
              <a:defRPr sz="2800"/>
            </a:pPr>
          </a:p>
        </p:txBody>
      </p:sp>
      <p:pic>
        <p:nvPicPr>
          <p:cNvPr id="349" name="Eduardo_Rodrigues.jpg" descr="Eduardo_Rodrigues.jpg"/>
          <p:cNvPicPr>
            <a:picLocks noChangeAspect="1"/>
          </p:cNvPicPr>
          <p:nvPr/>
        </p:nvPicPr>
        <p:blipFill>
          <a:blip r:embed="rId5">
            <a:extLst/>
          </a:blip>
          <a:stretch>
            <a:fillRect/>
          </a:stretch>
        </p:blipFill>
        <p:spPr>
          <a:xfrm rot="811375">
            <a:off x="4482307" y="2754830"/>
            <a:ext cx="527564" cy="633077"/>
          </a:xfrm>
          <a:prstGeom prst="rect">
            <a:avLst/>
          </a:prstGeom>
          <a:ln w="12700">
            <a:miter lim="400000"/>
          </a:ln>
        </p:spPr>
      </p:pic>
      <p:sp>
        <p:nvSpPr>
          <p:cNvPr id="350" name="organised"/>
          <p:cNvSpPr/>
          <p:nvPr/>
        </p:nvSpPr>
        <p:spPr>
          <a:xfrm>
            <a:off x="800100" y="6159500"/>
            <a:ext cx="1320800" cy="39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lgn="l">
              <a:defRPr sz="1800"/>
            </a:lvl1pPr>
          </a:lstStyle>
          <a:p>
            <a:pPr/>
            <a:r>
              <a:t>organised</a:t>
            </a:r>
          </a:p>
        </p:txBody>
      </p:sp>
      <p:pic>
        <p:nvPicPr>
          <p:cNvPr id="351" name="logo(1).pdf" descr="logo(1).pdf"/>
          <p:cNvPicPr>
            <a:picLocks noChangeAspect="1"/>
          </p:cNvPicPr>
          <p:nvPr/>
        </p:nvPicPr>
        <p:blipFill>
          <a:blip r:embed="rId6">
            <a:extLst/>
          </a:blip>
          <a:stretch>
            <a:fillRect/>
          </a:stretch>
        </p:blipFill>
        <p:spPr>
          <a:xfrm>
            <a:off x="5529779" y="2701925"/>
            <a:ext cx="566497" cy="164837"/>
          </a:xfrm>
          <a:prstGeom prst="rect">
            <a:avLst/>
          </a:prstGeom>
          <a:ln w="12700">
            <a:miter lim="400000"/>
          </a:ln>
        </p:spPr>
      </p:pic>
      <p:pic>
        <p:nvPicPr>
          <p:cNvPr id="352" name="tarashears-1w.jpg" descr="tarashears-1w.jpg"/>
          <p:cNvPicPr>
            <a:picLocks noChangeAspect="1"/>
          </p:cNvPicPr>
          <p:nvPr/>
        </p:nvPicPr>
        <p:blipFill>
          <a:blip r:embed="rId7">
            <a:extLst/>
          </a:blip>
          <a:srcRect l="30119" t="3656" r="36529" b="30351"/>
          <a:stretch>
            <a:fillRect/>
          </a:stretch>
        </p:blipFill>
        <p:spPr>
          <a:xfrm rot="20235941">
            <a:off x="4844068" y="1945668"/>
            <a:ext cx="471751" cy="640982"/>
          </a:xfrm>
          <a:prstGeom prst="rect">
            <a:avLst/>
          </a:prstGeom>
          <a:ln w="12700">
            <a:miter lim="400000"/>
          </a:ln>
        </p:spPr>
      </p:pic>
      <p:pic>
        <p:nvPicPr>
          <p:cNvPr id="353" name="self.jpg" descr="self.jpg"/>
          <p:cNvPicPr>
            <a:picLocks noChangeAspect="1"/>
          </p:cNvPicPr>
          <p:nvPr/>
        </p:nvPicPr>
        <p:blipFill>
          <a:blip r:embed="rId8">
            <a:extLst/>
          </a:blip>
          <a:srcRect l="54559" t="23758" r="7413" b="0"/>
          <a:stretch>
            <a:fillRect/>
          </a:stretch>
        </p:blipFill>
        <p:spPr>
          <a:xfrm rot="21394167">
            <a:off x="5342700" y="3002678"/>
            <a:ext cx="473707" cy="633155"/>
          </a:xfrm>
          <a:prstGeom prst="rect">
            <a:avLst/>
          </a:prstGeom>
          <a:ln w="12700">
            <a:miter lim="400000"/>
          </a:ln>
        </p:spPr>
      </p:pic>
      <p:pic>
        <p:nvPicPr>
          <p:cNvPr id="354" name="Image" descr="Image"/>
          <p:cNvPicPr>
            <a:picLocks noChangeAspect="1"/>
          </p:cNvPicPr>
          <p:nvPr/>
        </p:nvPicPr>
        <p:blipFill>
          <a:blip r:embed="rId9">
            <a:extLst/>
          </a:blip>
          <a:srcRect l="6439" t="12019" r="3476" b="0"/>
          <a:stretch>
            <a:fillRect/>
          </a:stretch>
        </p:blipFill>
        <p:spPr>
          <a:xfrm rot="21043665">
            <a:off x="4098280" y="1867667"/>
            <a:ext cx="477340" cy="621591"/>
          </a:xfrm>
          <a:prstGeom prst="rect">
            <a:avLst/>
          </a:prstGeom>
          <a:ln w="12700">
            <a:miter lim="400000"/>
          </a:ln>
        </p:spPr>
      </p:pic>
      <p:pic>
        <p:nvPicPr>
          <p:cNvPr id="355" name="Eduardo_Rodrigues.jpg" descr="Eduardo_Rodrigues.jpg"/>
          <p:cNvPicPr>
            <a:picLocks noChangeAspect="1"/>
          </p:cNvPicPr>
          <p:nvPr/>
        </p:nvPicPr>
        <p:blipFill>
          <a:blip r:embed="rId5">
            <a:extLst/>
          </a:blip>
          <a:stretch>
            <a:fillRect/>
          </a:stretch>
        </p:blipFill>
        <p:spPr>
          <a:xfrm rot="811375">
            <a:off x="3824547" y="3718454"/>
            <a:ext cx="527564" cy="633077"/>
          </a:xfrm>
          <a:prstGeom prst="rect">
            <a:avLst/>
          </a:prstGeom>
          <a:ln w="12700">
            <a:miter lim="400000"/>
          </a:ln>
        </p:spPr>
      </p:pic>
      <p:pic>
        <p:nvPicPr>
          <p:cNvPr id="356" name="Eduardo_Rodrigues.jpg" descr="Eduardo_Rodrigues.jpg"/>
          <p:cNvPicPr>
            <a:picLocks noChangeAspect="1"/>
          </p:cNvPicPr>
          <p:nvPr/>
        </p:nvPicPr>
        <p:blipFill>
          <a:blip r:embed="rId5">
            <a:extLst/>
          </a:blip>
          <a:stretch>
            <a:fillRect/>
          </a:stretch>
        </p:blipFill>
        <p:spPr>
          <a:xfrm rot="811375">
            <a:off x="2890831" y="3595873"/>
            <a:ext cx="527564" cy="633077"/>
          </a:xfrm>
          <a:prstGeom prst="rect">
            <a:avLst/>
          </a:prstGeom>
          <a:ln w="12700">
            <a:miter lim="400000"/>
          </a:ln>
        </p:spPr>
      </p:pic>
      <p:pic>
        <p:nvPicPr>
          <p:cNvPr id="357" name="Eduardo_Rodrigues.jpg" descr="Eduardo_Rodrigues.jpg"/>
          <p:cNvPicPr>
            <a:picLocks noChangeAspect="1"/>
          </p:cNvPicPr>
          <p:nvPr/>
        </p:nvPicPr>
        <p:blipFill>
          <a:blip r:embed="rId5">
            <a:extLst/>
          </a:blip>
          <a:stretch>
            <a:fillRect/>
          </a:stretch>
        </p:blipFill>
        <p:spPr>
          <a:xfrm rot="811375">
            <a:off x="1886572" y="3134750"/>
            <a:ext cx="527564" cy="633077"/>
          </a:xfrm>
          <a:prstGeom prst="rect">
            <a:avLst/>
          </a:prstGeom>
          <a:ln w="12700">
            <a:miter lim="400000"/>
          </a:ln>
        </p:spPr>
      </p:pic>
      <p:pic>
        <p:nvPicPr>
          <p:cNvPr id="358" name="tarashears-1w.jpg" descr="tarashears-1w.jpg"/>
          <p:cNvPicPr>
            <a:picLocks noChangeAspect="1"/>
          </p:cNvPicPr>
          <p:nvPr/>
        </p:nvPicPr>
        <p:blipFill>
          <a:blip r:embed="rId7">
            <a:extLst/>
          </a:blip>
          <a:srcRect l="30119" t="3656" r="36529" b="30351"/>
          <a:stretch>
            <a:fillRect/>
          </a:stretch>
        </p:blipFill>
        <p:spPr>
          <a:xfrm rot="20235941">
            <a:off x="3700405" y="2628596"/>
            <a:ext cx="471751" cy="640982"/>
          </a:xfrm>
          <a:prstGeom prst="rect">
            <a:avLst/>
          </a:prstGeom>
          <a:ln w="12700">
            <a:miter lim="400000"/>
          </a:ln>
        </p:spPr>
      </p:pic>
      <p:sp>
        <p:nvSpPr>
          <p:cNvPr id="359" name="Circle"/>
          <p:cNvSpPr/>
          <p:nvPr/>
        </p:nvSpPr>
        <p:spPr>
          <a:xfrm>
            <a:off x="3759200" y="3210314"/>
            <a:ext cx="190500" cy="190501"/>
          </a:xfrm>
          <a:prstGeom prst="ellipse">
            <a:avLst/>
          </a:prstGeom>
          <a:solidFill>
            <a:srgbClr val="FF2600"/>
          </a:solidFill>
          <a:ln w="25400">
            <a:solidFill>
              <a:schemeClr val="accent3">
                <a:hueOff val="362282"/>
                <a:satOff val="31803"/>
                <a:lumOff val="-18242"/>
              </a:schemeClr>
            </a:solidFill>
            <a:miter lim="400000"/>
          </a:ln>
        </p:spPr>
        <p:txBody>
          <a:bodyPr lIns="38100" tIns="38100" rIns="38100" bIns="38100" anchor="ctr"/>
          <a:lstStyle/>
          <a:p>
            <a:pPr>
              <a:defRPr sz="2800"/>
            </a:pPr>
          </a:p>
        </p:txBody>
      </p:sp>
      <p:sp>
        <p:nvSpPr>
          <p:cNvPr id="360" name="Circle"/>
          <p:cNvSpPr/>
          <p:nvPr/>
        </p:nvSpPr>
        <p:spPr>
          <a:xfrm>
            <a:off x="5067300" y="2574925"/>
            <a:ext cx="190500" cy="190500"/>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361" name="Circle"/>
          <p:cNvSpPr/>
          <p:nvPr/>
        </p:nvSpPr>
        <p:spPr>
          <a:xfrm>
            <a:off x="2340796" y="3156076"/>
            <a:ext cx="190501" cy="190501"/>
          </a:xfrm>
          <a:prstGeom prst="ellipse">
            <a:avLst/>
          </a:prstGeom>
          <a:solidFill>
            <a:srgbClr val="FF2600"/>
          </a:solidFill>
          <a:ln w="25400">
            <a:solidFill>
              <a:schemeClr val="accent3">
                <a:hueOff val="362282"/>
                <a:satOff val="31803"/>
                <a:lumOff val="-18242"/>
              </a:schemeClr>
            </a:solidFill>
            <a:miter lim="400000"/>
          </a:ln>
        </p:spPr>
        <p:txBody>
          <a:bodyPr lIns="38100" tIns="38100" rIns="38100" bIns="38100" anchor="ctr"/>
          <a:lstStyle/>
          <a:p>
            <a:pPr>
              <a:defRPr sz="2800"/>
            </a:pPr>
          </a:p>
        </p:txBody>
      </p:sp>
      <p:sp>
        <p:nvSpPr>
          <p:cNvPr id="362" name="Circle"/>
          <p:cNvSpPr/>
          <p:nvPr/>
        </p:nvSpPr>
        <p:spPr>
          <a:xfrm>
            <a:off x="4997450" y="2714625"/>
            <a:ext cx="190500" cy="190500"/>
          </a:xfrm>
          <a:prstGeom prst="ellipse">
            <a:avLst/>
          </a:prstGeom>
          <a:solidFill>
            <a:srgbClr val="FF4013"/>
          </a:solidFill>
          <a:ln w="25400">
            <a:solidFill>
              <a:srgbClr val="000000"/>
            </a:solidFill>
            <a:miter lim="400000"/>
          </a:ln>
        </p:spPr>
        <p:txBody>
          <a:bodyPr lIns="38100" tIns="38100" rIns="38100" bIns="38100" anchor="ctr"/>
          <a:lstStyle/>
          <a:p>
            <a:pPr>
              <a:defRPr sz="2800"/>
            </a:pPr>
          </a:p>
        </p:txBody>
      </p:sp>
      <p:sp>
        <p:nvSpPr>
          <p:cNvPr id="363" name="Circle"/>
          <p:cNvSpPr/>
          <p:nvPr/>
        </p:nvSpPr>
        <p:spPr>
          <a:xfrm>
            <a:off x="4951172" y="2574925"/>
            <a:ext cx="190501" cy="190500"/>
          </a:xfrm>
          <a:prstGeom prst="ellipse">
            <a:avLst/>
          </a:prstGeom>
          <a:solidFill>
            <a:srgbClr val="FF8647"/>
          </a:solidFill>
          <a:ln w="25400">
            <a:solidFill>
              <a:schemeClr val="accent3">
                <a:hueOff val="362282"/>
                <a:satOff val="31803"/>
                <a:lumOff val="-18242"/>
              </a:schemeClr>
            </a:solidFill>
            <a:miter lim="400000"/>
          </a:ln>
        </p:spPr>
        <p:txBody>
          <a:bodyPr lIns="38100" tIns="38100" rIns="38100" bIns="38100" anchor="ctr"/>
          <a:lstStyle/>
          <a:p>
            <a:pPr>
              <a:defRPr sz="2800"/>
            </a:pPr>
          </a:p>
        </p:txBody>
      </p:sp>
      <p:sp>
        <p:nvSpPr>
          <p:cNvPr id="364" name="Circle"/>
          <p:cNvSpPr/>
          <p:nvPr/>
        </p:nvSpPr>
        <p:spPr>
          <a:xfrm>
            <a:off x="3841086" y="3594100"/>
            <a:ext cx="190501" cy="190500"/>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365" name="Circle"/>
          <p:cNvSpPr/>
          <p:nvPr/>
        </p:nvSpPr>
        <p:spPr>
          <a:xfrm>
            <a:off x="3384550" y="3594100"/>
            <a:ext cx="190500" cy="190500"/>
          </a:xfrm>
          <a:prstGeom prst="ellipse">
            <a:avLst/>
          </a:prstGeom>
          <a:solidFill>
            <a:srgbClr val="FF2600"/>
          </a:solidFill>
          <a:ln w="25400">
            <a:solidFill>
              <a:schemeClr val="accent3">
                <a:hueOff val="362282"/>
                <a:satOff val="31803"/>
                <a:lumOff val="-18242"/>
              </a:schemeClr>
            </a:solidFill>
            <a:miter lim="400000"/>
          </a:ln>
        </p:spPr>
        <p:txBody>
          <a:bodyPr lIns="38100" tIns="38100" rIns="38100" bIns="38100" anchor="ctr"/>
          <a:lstStyle/>
          <a:p>
            <a:pPr>
              <a:defRPr sz="2800"/>
            </a:pPr>
          </a:p>
        </p:txBody>
      </p:sp>
      <p:sp>
        <p:nvSpPr>
          <p:cNvPr id="366" name="Circle"/>
          <p:cNvSpPr/>
          <p:nvPr/>
        </p:nvSpPr>
        <p:spPr>
          <a:xfrm>
            <a:off x="5149011" y="2911602"/>
            <a:ext cx="190501"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367" name="Circle"/>
          <p:cNvSpPr/>
          <p:nvPr/>
        </p:nvSpPr>
        <p:spPr>
          <a:xfrm>
            <a:off x="4592527" y="2312856"/>
            <a:ext cx="190501" cy="190501"/>
          </a:xfrm>
          <a:prstGeom prst="ellipse">
            <a:avLst/>
          </a:prstGeom>
          <a:solidFill>
            <a:srgbClr val="FF2600"/>
          </a:solidFill>
          <a:ln w="25400">
            <a:solidFill>
              <a:schemeClr val="accent3">
                <a:hueOff val="362282"/>
                <a:satOff val="31803"/>
                <a:lumOff val="-18242"/>
              </a:schemeClr>
            </a:solidFill>
            <a:miter lim="400000"/>
          </a:ln>
        </p:spPr>
        <p:txBody>
          <a:bodyPr lIns="38100" tIns="38100" rIns="38100" bIns="38100" anchor="ctr"/>
          <a:lstStyle/>
          <a:p>
            <a:pPr>
              <a:defRPr sz="2800"/>
            </a:pPr>
          </a:p>
        </p:txBody>
      </p:sp>
      <p:sp>
        <p:nvSpPr>
          <p:cNvPr id="368" name="Expect more after LHCb Upgrade commissioning!"/>
          <p:cNvSpPr txBox="1"/>
          <p:nvPr/>
        </p:nvSpPr>
        <p:spPr>
          <a:xfrm rot="870595">
            <a:off x="6135496" y="4622994"/>
            <a:ext cx="2763243" cy="5529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vl1pPr>
          </a:lstStyle>
          <a:p>
            <a:pPr/>
            <a:r>
              <a:t>Expect more after LHCb Upgrade commissioning!</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Liverpool LHCb Grants / Awards / Prizes / etc…"/>
          <p:cNvSpPr txBox="1"/>
          <p:nvPr>
            <p:ph type="title"/>
          </p:nvPr>
        </p:nvSpPr>
        <p:spPr>
          <a:prstGeom prst="rect">
            <a:avLst/>
          </a:prstGeom>
        </p:spPr>
        <p:txBody>
          <a:bodyPr/>
          <a:lstStyle/>
          <a:p>
            <a:pPr/>
            <a:r>
              <a:t>Liverpool LHCb Grants / Awards / Prizes / etc…</a:t>
            </a:r>
          </a:p>
        </p:txBody>
      </p:sp>
      <p:sp>
        <p:nvSpPr>
          <p:cNvPr id="371"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2" name="Image" descr="Image"/>
          <p:cNvPicPr>
            <a:picLocks noChangeAspect="1"/>
          </p:cNvPicPr>
          <p:nvPr/>
        </p:nvPicPr>
        <p:blipFill>
          <a:blip r:embed="rId2">
            <a:extLst/>
          </a:blip>
          <a:srcRect l="0" t="0" r="858" b="0"/>
          <a:stretch>
            <a:fillRect/>
          </a:stretch>
        </p:blipFill>
        <p:spPr>
          <a:xfrm>
            <a:off x="3318226" y="1904684"/>
            <a:ext cx="3261069" cy="838201"/>
          </a:xfrm>
          <a:prstGeom prst="rect">
            <a:avLst/>
          </a:prstGeom>
          <a:ln w="12700">
            <a:miter lim="400000"/>
          </a:ln>
        </p:spPr>
      </p:pic>
      <p:sp>
        <p:nvSpPr>
          <p:cNvPr id="373" name="LHCb Upgrade II…"/>
          <p:cNvSpPr/>
          <p:nvPr/>
        </p:nvSpPr>
        <p:spPr>
          <a:xfrm>
            <a:off x="1371291" y="3139644"/>
            <a:ext cx="3390647" cy="105501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r>
              <a:t>LHCb Upgrade II</a:t>
            </a:r>
          </a:p>
          <a:p>
            <a:pPr/>
            <a:r>
              <a:t>(In process)</a:t>
            </a:r>
          </a:p>
        </p:txBody>
      </p:sp>
      <p:pic>
        <p:nvPicPr>
          <p:cNvPr id="374" name="Portrait2019_Cropped.jpg" descr="Portrait2019_Cropped.jpg"/>
          <p:cNvPicPr>
            <a:picLocks noChangeAspect="1"/>
          </p:cNvPicPr>
          <p:nvPr/>
        </p:nvPicPr>
        <p:blipFill>
          <a:blip r:embed="rId3">
            <a:extLst/>
          </a:blip>
          <a:srcRect l="24512" t="10856" r="3656" b="414"/>
          <a:stretch>
            <a:fillRect/>
          </a:stretch>
        </p:blipFill>
        <p:spPr>
          <a:xfrm>
            <a:off x="6772042" y="3120530"/>
            <a:ext cx="855371" cy="1092338"/>
          </a:xfrm>
          <a:prstGeom prst="rect">
            <a:avLst/>
          </a:prstGeom>
          <a:ln w="12700">
            <a:miter lim="400000"/>
          </a:ln>
        </p:spPr>
      </p:pic>
      <p:pic>
        <p:nvPicPr>
          <p:cNvPr id="375" name="Image" descr="Image"/>
          <p:cNvPicPr>
            <a:picLocks noChangeAspect="1"/>
          </p:cNvPicPr>
          <p:nvPr/>
        </p:nvPicPr>
        <p:blipFill>
          <a:blip r:embed="rId4">
            <a:extLst/>
          </a:blip>
          <a:srcRect l="6439" t="12019" r="3476" b="0"/>
          <a:stretch>
            <a:fillRect/>
          </a:stretch>
        </p:blipFill>
        <p:spPr>
          <a:xfrm>
            <a:off x="8637187" y="5836961"/>
            <a:ext cx="910249" cy="1185324"/>
          </a:xfrm>
          <a:prstGeom prst="rect">
            <a:avLst/>
          </a:prstGeom>
          <a:ln w="12700">
            <a:miter lim="400000"/>
          </a:ln>
        </p:spPr>
      </p:pic>
      <p:pic>
        <p:nvPicPr>
          <p:cNvPr id="376" name="tarashears-1w.jpg" descr="tarashears-1w.jpg"/>
          <p:cNvPicPr>
            <a:picLocks noChangeAspect="1"/>
          </p:cNvPicPr>
          <p:nvPr/>
        </p:nvPicPr>
        <p:blipFill>
          <a:blip r:embed="rId5">
            <a:extLst/>
          </a:blip>
          <a:srcRect l="30119" t="3656" r="35874" b="30351"/>
          <a:stretch>
            <a:fillRect/>
          </a:stretch>
        </p:blipFill>
        <p:spPr>
          <a:xfrm>
            <a:off x="7734916" y="3120530"/>
            <a:ext cx="819708" cy="1092295"/>
          </a:xfrm>
          <a:prstGeom prst="rect">
            <a:avLst/>
          </a:prstGeom>
          <a:ln w="12700">
            <a:miter lim="400000"/>
          </a:ln>
        </p:spPr>
      </p:pic>
      <p:pic>
        <p:nvPicPr>
          <p:cNvPr id="377" name="Vilella.jpg" descr="Vilella.jpg"/>
          <p:cNvPicPr>
            <a:picLocks noChangeAspect="1"/>
          </p:cNvPicPr>
          <p:nvPr/>
        </p:nvPicPr>
        <p:blipFill>
          <a:blip r:embed="rId6">
            <a:extLst/>
          </a:blip>
          <a:stretch>
            <a:fillRect/>
          </a:stretch>
        </p:blipFill>
        <p:spPr>
          <a:xfrm>
            <a:off x="5832418" y="3066293"/>
            <a:ext cx="832018" cy="1162051"/>
          </a:xfrm>
          <a:prstGeom prst="rect">
            <a:avLst/>
          </a:prstGeom>
          <a:ln w="12700">
            <a:miter lim="400000"/>
          </a:ln>
        </p:spPr>
      </p:pic>
      <p:pic>
        <p:nvPicPr>
          <p:cNvPr id="378" name="hennesey.jpg" descr="hennesey.jpg"/>
          <p:cNvPicPr>
            <a:picLocks noChangeAspect="1"/>
          </p:cNvPicPr>
          <p:nvPr/>
        </p:nvPicPr>
        <p:blipFill>
          <a:blip r:embed="rId7">
            <a:extLst/>
          </a:blip>
          <a:stretch>
            <a:fillRect/>
          </a:stretch>
        </p:blipFill>
        <p:spPr>
          <a:xfrm>
            <a:off x="4814644" y="3066293"/>
            <a:ext cx="910167" cy="1183217"/>
          </a:xfrm>
          <a:prstGeom prst="rect">
            <a:avLst/>
          </a:prstGeom>
          <a:ln w="12700">
            <a:miter lim="400000"/>
          </a:ln>
        </p:spPr>
      </p:pic>
      <p:sp>
        <p:nvSpPr>
          <p:cNvPr id="379" name="Top-up award Bell Burnell Graduate Scholarship Fund (IOP)"/>
          <p:cNvSpPr/>
          <p:nvPr/>
        </p:nvSpPr>
        <p:spPr>
          <a:xfrm>
            <a:off x="378134" y="5899099"/>
            <a:ext cx="8064064" cy="204561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r>
              <a:t>Top-up award</a:t>
            </a:r>
            <a:br/>
            <a:r>
              <a:t>Bell Burnell Graduate Scholarship Fund (IOP)</a:t>
            </a:r>
          </a:p>
          <a:p>
            <a:pPr/>
          </a:p>
        </p:txBody>
      </p:sp>
      <p:sp>
        <p:nvSpPr>
          <p:cNvPr id="380" name="CERN Scientific Associateship Oct. 2022 - Sep. 2023"/>
          <p:cNvSpPr/>
          <p:nvPr/>
        </p:nvSpPr>
        <p:spPr>
          <a:xfrm>
            <a:off x="1760447" y="4520710"/>
            <a:ext cx="5420722" cy="105501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r>
              <a:t>CERN Scientific Associateship</a:t>
            </a:r>
            <a:br/>
            <a:r>
              <a:t>Oct. 2022 - Sep. 2023</a:t>
            </a:r>
          </a:p>
        </p:txBody>
      </p:sp>
      <p:pic>
        <p:nvPicPr>
          <p:cNvPr id="381" name="Eduardo_Rodrigues.jpg" descr="Eduardo_Rodrigues.jpg"/>
          <p:cNvPicPr>
            <a:picLocks noChangeAspect="1"/>
          </p:cNvPicPr>
          <p:nvPr/>
        </p:nvPicPr>
        <p:blipFill>
          <a:blip r:embed="rId8">
            <a:extLst/>
          </a:blip>
          <a:stretch>
            <a:fillRect/>
          </a:stretch>
        </p:blipFill>
        <p:spPr>
          <a:xfrm>
            <a:off x="7489386" y="4548410"/>
            <a:ext cx="910167" cy="109220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LHCb VELO"/>
          <p:cNvSpPr txBox="1"/>
          <p:nvPr>
            <p:ph type="title"/>
          </p:nvPr>
        </p:nvSpPr>
        <p:spPr>
          <a:xfrm>
            <a:off x="495300" y="241300"/>
            <a:ext cx="8178800" cy="1206500"/>
          </a:xfrm>
          <a:prstGeom prst="rect">
            <a:avLst/>
          </a:prstGeom>
        </p:spPr>
        <p:txBody>
          <a:bodyPr/>
          <a:lstStyle/>
          <a:p>
            <a:pPr/>
            <a:r>
              <a:t>LHCb VELO</a:t>
            </a:r>
          </a:p>
        </p:txBody>
      </p:sp>
      <p:sp>
        <p:nvSpPr>
          <p:cNvPr id="384" name="Double-click to edit"/>
          <p:cNvSpPr txBox="1"/>
          <p:nvPr>
            <p:ph type="body" sz="half" idx="1"/>
          </p:nvPr>
        </p:nvSpPr>
        <p:spPr>
          <a:xfrm>
            <a:off x="469900" y="1701800"/>
            <a:ext cx="4584700" cy="5372100"/>
          </a:xfrm>
          <a:prstGeom prst="rect">
            <a:avLst/>
          </a:prstGeom>
        </p:spPr>
        <p:txBody>
          <a:bodyPr/>
          <a:lstStyle/>
          <a:p>
            <a:pPr>
              <a:defRPr>
                <a:solidFill>
                  <a:srgbClr val="444444"/>
                </a:solidFill>
              </a:defRPr>
            </a:pPr>
          </a:p>
        </p:txBody>
      </p:sp>
      <p:sp>
        <p:nvSpPr>
          <p:cNvPr id="385"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6" name="Image" descr="Image"/>
          <p:cNvPicPr>
            <a:picLocks noChangeAspect="1"/>
          </p:cNvPicPr>
          <p:nvPr/>
        </p:nvPicPr>
        <p:blipFill>
          <a:blip r:embed="rId2">
            <a:extLst/>
          </a:blip>
          <a:stretch>
            <a:fillRect/>
          </a:stretch>
        </p:blipFill>
        <p:spPr>
          <a:xfrm>
            <a:off x="474422" y="1698567"/>
            <a:ext cx="9144001" cy="4884675"/>
          </a:xfrm>
          <a:prstGeom prst="rect">
            <a:avLst/>
          </a:prstGeom>
          <a:ln w="12700">
            <a:miter lim="400000"/>
          </a:ln>
        </p:spPr>
      </p:pic>
      <p:pic>
        <p:nvPicPr>
          <p:cNvPr id="387" name="Image" descr="Image"/>
          <p:cNvPicPr>
            <a:picLocks noChangeAspect="1"/>
          </p:cNvPicPr>
          <p:nvPr/>
        </p:nvPicPr>
        <p:blipFill>
          <a:blip r:embed="rId3">
            <a:extLst/>
          </a:blip>
          <a:stretch>
            <a:fillRect/>
          </a:stretch>
        </p:blipFill>
        <p:spPr>
          <a:xfrm>
            <a:off x="1003767" y="6641526"/>
            <a:ext cx="197428" cy="228601"/>
          </a:xfrm>
          <a:prstGeom prst="rect">
            <a:avLst/>
          </a:prstGeom>
          <a:ln w="12700">
            <a:miter lim="400000"/>
          </a:ln>
        </p:spPr>
      </p:pic>
      <p:sp>
        <p:nvSpPr>
          <p:cNvPr id="388" name="Update the VELO simulation to match the new detector (David, Karol, James)"/>
          <p:cNvSpPr txBox="1"/>
          <p:nvPr/>
        </p:nvSpPr>
        <p:spPr>
          <a:xfrm>
            <a:off x="1215315" y="6584376"/>
            <a:ext cx="8048428"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atin typeface="Verdana"/>
                <a:ea typeface="Verdana"/>
                <a:cs typeface="Verdana"/>
                <a:sym typeface="Verdana"/>
              </a:defRPr>
            </a:lvl1pPr>
          </a:lstStyle>
          <a:p>
            <a:pPr/>
            <a:r>
              <a:t>Update the VELO simulation to match the new detector (David, Karol, James)</a:t>
            </a:r>
          </a:p>
        </p:txBody>
      </p:sp>
      <p:pic>
        <p:nvPicPr>
          <p:cNvPr id="389" name="Portrait2019_Cropped.jpg" descr="Portrait2019_Cropped.jpg"/>
          <p:cNvPicPr>
            <a:picLocks noChangeAspect="1"/>
          </p:cNvPicPr>
          <p:nvPr/>
        </p:nvPicPr>
        <p:blipFill>
          <a:blip r:embed="rId4">
            <a:extLst/>
          </a:blip>
          <a:srcRect l="24512" t="10856" r="3656" b="414"/>
          <a:stretch>
            <a:fillRect/>
          </a:stretch>
        </p:blipFill>
        <p:spPr>
          <a:xfrm>
            <a:off x="5556904" y="263525"/>
            <a:ext cx="910032" cy="1162142"/>
          </a:xfrm>
          <a:prstGeom prst="rect">
            <a:avLst/>
          </a:prstGeom>
          <a:ln w="12700">
            <a:miter lim="400000"/>
          </a:ln>
        </p:spPr>
      </p:pic>
      <p:pic>
        <p:nvPicPr>
          <p:cNvPr id="390" name="rinnert_photo.jpg" descr="rinnert_photo.jpg"/>
          <p:cNvPicPr>
            <a:picLocks noChangeAspect="1"/>
          </p:cNvPicPr>
          <p:nvPr/>
        </p:nvPicPr>
        <p:blipFill>
          <a:blip r:embed="rId5">
            <a:extLst/>
          </a:blip>
          <a:stretch>
            <a:fillRect/>
          </a:stretch>
        </p:blipFill>
        <p:spPr>
          <a:xfrm>
            <a:off x="8270693" y="285750"/>
            <a:ext cx="880409" cy="1162050"/>
          </a:xfrm>
          <a:prstGeom prst="rect">
            <a:avLst/>
          </a:prstGeom>
          <a:ln w="12700">
            <a:miter lim="400000"/>
          </a:ln>
        </p:spPr>
      </p:pic>
      <p:pic>
        <p:nvPicPr>
          <p:cNvPr id="391" name="Image" descr="Image"/>
          <p:cNvPicPr>
            <a:picLocks noChangeAspect="1"/>
          </p:cNvPicPr>
          <p:nvPr/>
        </p:nvPicPr>
        <p:blipFill>
          <a:blip r:embed="rId6">
            <a:extLst/>
          </a:blip>
          <a:srcRect l="6439" t="12019" r="3476" b="0"/>
          <a:stretch>
            <a:fillRect/>
          </a:stretch>
        </p:blipFill>
        <p:spPr>
          <a:xfrm>
            <a:off x="7354823" y="285750"/>
            <a:ext cx="892270" cy="1161911"/>
          </a:xfrm>
          <a:prstGeom prst="rect">
            <a:avLst/>
          </a:prstGeom>
          <a:ln w="12700">
            <a:miter lim="400000"/>
          </a:ln>
        </p:spPr>
      </p:pic>
      <p:pic>
        <p:nvPicPr>
          <p:cNvPr id="392" name="hennesey.jpg" descr="hennesey.jpg"/>
          <p:cNvPicPr>
            <a:picLocks noChangeAspect="1"/>
          </p:cNvPicPr>
          <p:nvPr/>
        </p:nvPicPr>
        <p:blipFill>
          <a:blip r:embed="rId7">
            <a:extLst/>
          </a:blip>
          <a:stretch>
            <a:fillRect/>
          </a:stretch>
        </p:blipFill>
        <p:spPr>
          <a:xfrm>
            <a:off x="9174795" y="303269"/>
            <a:ext cx="880409" cy="1144531"/>
          </a:xfrm>
          <a:prstGeom prst="rect">
            <a:avLst/>
          </a:prstGeom>
          <a:ln w="12700">
            <a:miter lim="400000"/>
          </a:ln>
        </p:spPr>
      </p:pic>
      <p:sp>
        <p:nvSpPr>
          <p:cNvPr id="393" name="(next slide)"/>
          <p:cNvSpPr txBox="1"/>
          <p:nvPr/>
        </p:nvSpPr>
        <p:spPr>
          <a:xfrm>
            <a:off x="8207614" y="2996567"/>
            <a:ext cx="1285281"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atin typeface="Verdana"/>
                <a:ea typeface="Verdana"/>
                <a:cs typeface="Verdana"/>
                <a:sym typeface="Verdana"/>
              </a:defRPr>
            </a:lvl1pPr>
          </a:lstStyle>
          <a:p>
            <a:pPr/>
            <a:r>
              <a:t>(next slide)</a:t>
            </a:r>
          </a:p>
        </p:txBody>
      </p:sp>
      <p:sp>
        <p:nvSpPr>
          <p:cNvPr id="394" name=", resulting in build up of pressure beyond spec"/>
          <p:cNvSpPr txBox="1"/>
          <p:nvPr/>
        </p:nvSpPr>
        <p:spPr>
          <a:xfrm>
            <a:off x="4479475" y="1971559"/>
            <a:ext cx="4862811"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atin typeface="Verdana"/>
                <a:ea typeface="Verdana"/>
                <a:cs typeface="Verdana"/>
                <a:sym typeface="Verdana"/>
              </a:defRPr>
            </a:lvl1pPr>
          </a:lstStyle>
          <a:p>
            <a:pPr/>
            <a:r>
              <a:t>, resulting in build up of pressure beyond spec</a:t>
            </a:r>
          </a:p>
        </p:txBody>
      </p:sp>
      <p:pic>
        <p:nvPicPr>
          <p:cNvPr id="395" name="Image" descr="Image"/>
          <p:cNvPicPr>
            <a:picLocks noChangeAspect="1"/>
          </p:cNvPicPr>
          <p:nvPr/>
        </p:nvPicPr>
        <p:blipFill>
          <a:blip r:embed="rId8">
            <a:extLst/>
          </a:blip>
          <a:stretch>
            <a:fillRect/>
          </a:stretch>
        </p:blipFill>
        <p:spPr>
          <a:xfrm>
            <a:off x="4628465" y="219075"/>
            <a:ext cx="835914" cy="1206500"/>
          </a:xfrm>
          <a:prstGeom prst="rect">
            <a:avLst/>
          </a:prstGeom>
          <a:ln w="12700">
            <a:miter lim="400000"/>
          </a:ln>
        </p:spPr>
      </p:pic>
      <p:pic>
        <p:nvPicPr>
          <p:cNvPr id="396" name="Carroll.jpg" descr="Carroll.jpg"/>
          <p:cNvPicPr>
            <a:picLocks noChangeAspect="1"/>
          </p:cNvPicPr>
          <p:nvPr/>
        </p:nvPicPr>
        <p:blipFill>
          <a:blip r:embed="rId9">
            <a:extLst/>
          </a:blip>
          <a:stretch>
            <a:fillRect/>
          </a:stretch>
        </p:blipFill>
        <p:spPr>
          <a:xfrm>
            <a:off x="3595809" y="219075"/>
            <a:ext cx="940131" cy="1206500"/>
          </a:xfrm>
          <a:prstGeom prst="rect">
            <a:avLst/>
          </a:prstGeom>
          <a:ln w="12700">
            <a:miter lim="400000"/>
          </a:ln>
        </p:spPr>
      </p:pic>
      <p:pic>
        <p:nvPicPr>
          <p:cNvPr id="397" name="Image" descr="Image"/>
          <p:cNvPicPr>
            <a:picLocks noChangeAspect="1"/>
          </p:cNvPicPr>
          <p:nvPr/>
        </p:nvPicPr>
        <p:blipFill>
          <a:blip r:embed="rId10">
            <a:extLst/>
          </a:blip>
          <a:srcRect l="0" t="18031" r="0" b="18031"/>
          <a:stretch>
            <a:fillRect/>
          </a:stretch>
        </p:blipFill>
        <p:spPr>
          <a:xfrm>
            <a:off x="6497337" y="281781"/>
            <a:ext cx="827156" cy="1144489"/>
          </a:xfrm>
          <a:prstGeom prst="rect">
            <a:avLst/>
          </a:prstGeom>
          <a:ln w="12700">
            <a:miter lim="400000"/>
          </a:ln>
        </p:spPr>
      </p:pic>
      <p:sp>
        <p:nvSpPr>
          <p:cNvPr id="398" name="Note: this system is not the responsibility of the VELO group"/>
          <p:cNvSpPr txBox="1"/>
          <p:nvPr/>
        </p:nvSpPr>
        <p:spPr>
          <a:xfrm>
            <a:off x="1224334" y="2306543"/>
            <a:ext cx="6323510" cy="3429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atin typeface="Verdana"/>
                <a:ea typeface="Verdana"/>
                <a:cs typeface="Verdana"/>
                <a:sym typeface="Verdana"/>
              </a:defRPr>
            </a:lvl1pPr>
          </a:lstStyle>
          <a:p>
            <a:pPr/>
            <a:r>
              <a:t>Note: this system is not the responsibility of the VELO group</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LHCb VELO"/>
          <p:cNvSpPr txBox="1"/>
          <p:nvPr>
            <p:ph type="title"/>
          </p:nvPr>
        </p:nvSpPr>
        <p:spPr>
          <a:xfrm>
            <a:off x="495300" y="241300"/>
            <a:ext cx="8178800" cy="1206500"/>
          </a:xfrm>
          <a:prstGeom prst="rect">
            <a:avLst/>
          </a:prstGeom>
        </p:spPr>
        <p:txBody>
          <a:bodyPr/>
          <a:lstStyle/>
          <a:p>
            <a:pPr/>
            <a:r>
              <a:t>LHCb VELO</a:t>
            </a:r>
          </a:p>
        </p:txBody>
      </p:sp>
      <p:sp>
        <p:nvSpPr>
          <p:cNvPr id="401" name="Also, after helping to install the VELO, Kieran has been involved in inspections and repairs during the VELO commissioning…"/>
          <p:cNvSpPr txBox="1"/>
          <p:nvPr>
            <p:ph type="body" sz="half" idx="1"/>
          </p:nvPr>
        </p:nvSpPr>
        <p:spPr>
          <a:xfrm>
            <a:off x="562154" y="1784350"/>
            <a:ext cx="3381036" cy="5594545"/>
          </a:xfrm>
          <a:prstGeom prst="rect">
            <a:avLst/>
          </a:prstGeom>
        </p:spPr>
        <p:txBody>
          <a:bodyPr/>
          <a:lstStyle/>
          <a:p>
            <a:pPr>
              <a:defRPr sz="1800">
                <a:solidFill>
                  <a:srgbClr val="444444"/>
                </a:solidFill>
              </a:defRPr>
            </a:pPr>
          </a:p>
          <a:p>
            <a:pPr>
              <a:spcBef>
                <a:spcPts val="5000"/>
              </a:spcBef>
              <a:defRPr sz="1800">
                <a:solidFill>
                  <a:srgbClr val="444444"/>
                </a:solidFill>
              </a:defRPr>
            </a:pPr>
            <a:r>
              <a:t>Also, after helping to install the VELO, </a:t>
            </a:r>
            <a:r>
              <a:rPr u="sng"/>
              <a:t>Kieran</a:t>
            </a:r>
            <a:r>
              <a:t> has been involved in inspections and repairs during the VELO commissioning </a:t>
            </a:r>
          </a:p>
          <a:p>
            <a:pPr>
              <a:spcBef>
                <a:spcPts val="12300"/>
              </a:spcBef>
              <a:defRPr sz="1800">
                <a:solidFill>
                  <a:srgbClr val="444444"/>
                </a:solidFill>
              </a:defRPr>
            </a:pPr>
            <a:r>
              <a:t>Plan is to replace the RF foil at year-end — involves dismantling the entire VELO, support structure and upstream beam pipe</a:t>
            </a:r>
            <a:br/>
          </a:p>
        </p:txBody>
      </p:sp>
      <p:sp>
        <p:nvSpPr>
          <p:cNvPr id="402"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3" name="tomography.png" descr="tomography.png"/>
          <p:cNvPicPr>
            <a:picLocks noChangeAspect="1"/>
          </p:cNvPicPr>
          <p:nvPr/>
        </p:nvPicPr>
        <p:blipFill>
          <a:blip r:embed="rId2">
            <a:extLst/>
          </a:blip>
          <a:srcRect l="0" t="1163" r="451" b="1163"/>
          <a:stretch>
            <a:fillRect/>
          </a:stretch>
        </p:blipFill>
        <p:spPr>
          <a:xfrm>
            <a:off x="3914561" y="3015056"/>
            <a:ext cx="5756338" cy="4025748"/>
          </a:xfrm>
          <a:prstGeom prst="rect">
            <a:avLst/>
          </a:prstGeom>
          <a:ln w="12700">
            <a:miter lim="400000"/>
          </a:ln>
        </p:spPr>
      </p:pic>
      <p:pic>
        <p:nvPicPr>
          <p:cNvPr id="404" name="Image" descr="Image"/>
          <p:cNvPicPr>
            <a:picLocks noChangeAspect="1"/>
          </p:cNvPicPr>
          <p:nvPr/>
        </p:nvPicPr>
        <p:blipFill>
          <a:blip r:embed="rId3">
            <a:extLst/>
          </a:blip>
          <a:srcRect l="23747" t="40170" r="0" b="29233"/>
          <a:stretch>
            <a:fillRect/>
          </a:stretch>
        </p:blipFill>
        <p:spPr>
          <a:xfrm>
            <a:off x="1916509" y="1571355"/>
            <a:ext cx="6327042" cy="846920"/>
          </a:xfrm>
          <a:prstGeom prst="rect">
            <a:avLst/>
          </a:prstGeom>
          <a:ln w="12700">
            <a:miter lim="400000"/>
          </a:ln>
        </p:spPr>
      </p:pic>
      <p:sp>
        <p:nvSpPr>
          <p:cNvPr id="405" name="Line"/>
          <p:cNvSpPr/>
          <p:nvPr/>
        </p:nvSpPr>
        <p:spPr>
          <a:xfrm>
            <a:off x="4892111" y="2576766"/>
            <a:ext cx="842830" cy="1"/>
          </a:xfrm>
          <a:prstGeom prst="line">
            <a:avLst/>
          </a:prstGeom>
          <a:ln w="25400">
            <a:solidFill>
              <a:srgbClr val="000000"/>
            </a:solidFill>
            <a:miter lim="400000"/>
          </a:ln>
        </p:spPr>
        <p:txBody>
          <a:bodyPr lIns="50800" tIns="50800" rIns="50800" bIns="50800" anchor="ctr"/>
          <a:lstStyle/>
          <a:p>
            <a:pPr>
              <a:defRPr sz="2800"/>
            </a:pPr>
          </a:p>
        </p:txBody>
      </p:sp>
      <p:pic>
        <p:nvPicPr>
          <p:cNvPr id="406" name="Portrait2019_Cropped.jpg" descr="Portrait2019_Cropped.jpg"/>
          <p:cNvPicPr>
            <a:picLocks noChangeAspect="1"/>
          </p:cNvPicPr>
          <p:nvPr/>
        </p:nvPicPr>
        <p:blipFill>
          <a:blip r:embed="rId4">
            <a:extLst/>
          </a:blip>
          <a:srcRect l="24512" t="10856" r="3656" b="414"/>
          <a:stretch>
            <a:fillRect/>
          </a:stretch>
        </p:blipFill>
        <p:spPr>
          <a:xfrm>
            <a:off x="5556904" y="263525"/>
            <a:ext cx="910032" cy="1162142"/>
          </a:xfrm>
          <a:prstGeom prst="rect">
            <a:avLst/>
          </a:prstGeom>
          <a:ln w="12700">
            <a:miter lim="400000"/>
          </a:ln>
        </p:spPr>
      </p:pic>
      <p:pic>
        <p:nvPicPr>
          <p:cNvPr id="407" name="rinnert_photo.jpg" descr="rinnert_photo.jpg"/>
          <p:cNvPicPr>
            <a:picLocks noChangeAspect="1"/>
          </p:cNvPicPr>
          <p:nvPr/>
        </p:nvPicPr>
        <p:blipFill>
          <a:blip r:embed="rId5">
            <a:extLst/>
          </a:blip>
          <a:stretch>
            <a:fillRect/>
          </a:stretch>
        </p:blipFill>
        <p:spPr>
          <a:xfrm>
            <a:off x="8270693" y="285750"/>
            <a:ext cx="880409" cy="1162050"/>
          </a:xfrm>
          <a:prstGeom prst="rect">
            <a:avLst/>
          </a:prstGeom>
          <a:ln w="12700">
            <a:miter lim="400000"/>
          </a:ln>
        </p:spPr>
      </p:pic>
      <p:pic>
        <p:nvPicPr>
          <p:cNvPr id="408" name="Image" descr="Image"/>
          <p:cNvPicPr>
            <a:picLocks noChangeAspect="1"/>
          </p:cNvPicPr>
          <p:nvPr/>
        </p:nvPicPr>
        <p:blipFill>
          <a:blip r:embed="rId6">
            <a:extLst/>
          </a:blip>
          <a:srcRect l="6439" t="12019" r="3476" b="0"/>
          <a:stretch>
            <a:fillRect/>
          </a:stretch>
        </p:blipFill>
        <p:spPr>
          <a:xfrm>
            <a:off x="7354823" y="285750"/>
            <a:ext cx="892270" cy="1161911"/>
          </a:xfrm>
          <a:prstGeom prst="rect">
            <a:avLst/>
          </a:prstGeom>
          <a:ln w="12700">
            <a:miter lim="400000"/>
          </a:ln>
        </p:spPr>
      </p:pic>
      <p:pic>
        <p:nvPicPr>
          <p:cNvPr id="409" name="hennesey.jpg" descr="hennesey.jpg"/>
          <p:cNvPicPr>
            <a:picLocks noChangeAspect="1"/>
          </p:cNvPicPr>
          <p:nvPr/>
        </p:nvPicPr>
        <p:blipFill>
          <a:blip r:embed="rId7">
            <a:extLst/>
          </a:blip>
          <a:stretch>
            <a:fillRect/>
          </a:stretch>
        </p:blipFill>
        <p:spPr>
          <a:xfrm>
            <a:off x="9174795" y="303269"/>
            <a:ext cx="880409" cy="1144531"/>
          </a:xfrm>
          <a:prstGeom prst="rect">
            <a:avLst/>
          </a:prstGeom>
          <a:ln w="12700">
            <a:miter lim="400000"/>
          </a:ln>
        </p:spPr>
      </p:pic>
      <p:pic>
        <p:nvPicPr>
          <p:cNvPr id="410" name="Image" descr="Image"/>
          <p:cNvPicPr>
            <a:picLocks noChangeAspect="1"/>
          </p:cNvPicPr>
          <p:nvPr/>
        </p:nvPicPr>
        <p:blipFill>
          <a:blip r:embed="rId8">
            <a:extLst/>
          </a:blip>
          <a:stretch>
            <a:fillRect/>
          </a:stretch>
        </p:blipFill>
        <p:spPr>
          <a:xfrm>
            <a:off x="4628465" y="219075"/>
            <a:ext cx="835914" cy="1206500"/>
          </a:xfrm>
          <a:prstGeom prst="rect">
            <a:avLst/>
          </a:prstGeom>
          <a:ln w="12700">
            <a:miter lim="400000"/>
          </a:ln>
        </p:spPr>
      </p:pic>
      <p:pic>
        <p:nvPicPr>
          <p:cNvPr id="411" name="Image" descr="Image"/>
          <p:cNvPicPr>
            <a:picLocks noChangeAspect="1"/>
          </p:cNvPicPr>
          <p:nvPr/>
        </p:nvPicPr>
        <p:blipFill>
          <a:blip r:embed="rId3">
            <a:extLst/>
          </a:blip>
          <a:srcRect l="23747" t="79528" r="0" b="9765"/>
          <a:stretch>
            <a:fillRect/>
          </a:stretch>
        </p:blipFill>
        <p:spPr>
          <a:xfrm>
            <a:off x="1916509" y="2345340"/>
            <a:ext cx="6327043" cy="296332"/>
          </a:xfrm>
          <a:prstGeom prst="rect">
            <a:avLst/>
          </a:prstGeom>
          <a:ln w="12700">
            <a:miter lim="400000"/>
          </a:ln>
        </p:spPr>
      </p:pic>
      <p:sp>
        <p:nvSpPr>
          <p:cNvPr id="412" name="Precise Tomography of the VELO (using beam-gas)"/>
          <p:cNvSpPr txBox="1"/>
          <p:nvPr/>
        </p:nvSpPr>
        <p:spPr>
          <a:xfrm>
            <a:off x="3973025" y="2640266"/>
            <a:ext cx="5858308" cy="11617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9100"/>
              </a:spcBef>
              <a:defRPr b="1" sz="1800">
                <a:solidFill>
                  <a:srgbClr val="444444"/>
                </a:solidFill>
                <a:latin typeface="+mn-lt"/>
                <a:ea typeface="+mn-ea"/>
                <a:cs typeface="+mn-cs"/>
                <a:sym typeface="Helvetica Neue"/>
              </a:defRPr>
            </a:lvl1pPr>
          </a:lstStyle>
          <a:p>
            <a:pPr/>
            <a:r>
              <a:t>Precise Tomography of the VELO (using beam-gas)</a:t>
            </a:r>
          </a:p>
        </p:txBody>
      </p:sp>
      <p:pic>
        <p:nvPicPr>
          <p:cNvPr id="413" name="Image" descr="Image"/>
          <p:cNvPicPr>
            <a:picLocks noChangeAspect="1"/>
          </p:cNvPicPr>
          <p:nvPr/>
        </p:nvPicPr>
        <p:blipFill>
          <a:blip r:embed="rId9">
            <a:extLst/>
          </a:blip>
          <a:srcRect l="11155" t="0" r="5574" b="0"/>
          <a:stretch>
            <a:fillRect/>
          </a:stretch>
        </p:blipFill>
        <p:spPr>
          <a:xfrm>
            <a:off x="985648" y="4198405"/>
            <a:ext cx="2534231" cy="1374627"/>
          </a:xfrm>
          <a:prstGeom prst="rect">
            <a:avLst/>
          </a:prstGeom>
          <a:ln w="12700">
            <a:miter lim="400000"/>
          </a:ln>
        </p:spPr>
      </p:pic>
      <p:sp>
        <p:nvSpPr>
          <p:cNvPr id="414" name="Line"/>
          <p:cNvSpPr/>
          <p:nvPr/>
        </p:nvSpPr>
        <p:spPr>
          <a:xfrm>
            <a:off x="2344456" y="3832331"/>
            <a:ext cx="182622" cy="332621"/>
          </a:xfrm>
          <a:prstGeom prst="line">
            <a:avLst/>
          </a:prstGeom>
          <a:ln w="25400">
            <a:solidFill>
              <a:schemeClr val="accent1"/>
            </a:solidFill>
            <a:miter lim="400000"/>
            <a:tailEnd type="arrow"/>
          </a:ln>
        </p:spPr>
        <p:txBody>
          <a:bodyPr lIns="50800" tIns="50800" rIns="50800" bIns="50800" anchor="ctr"/>
          <a:lstStyle/>
          <a:p>
            <a:pPr>
              <a:defRPr sz="2800"/>
            </a:pPr>
          </a:p>
        </p:txBody>
      </p:sp>
      <p:pic>
        <p:nvPicPr>
          <p:cNvPr id="415" name="Carroll.jpg" descr="Carroll.jpg"/>
          <p:cNvPicPr>
            <a:picLocks noChangeAspect="1"/>
          </p:cNvPicPr>
          <p:nvPr/>
        </p:nvPicPr>
        <p:blipFill>
          <a:blip r:embed="rId10">
            <a:extLst/>
          </a:blip>
          <a:stretch>
            <a:fillRect/>
          </a:stretch>
        </p:blipFill>
        <p:spPr>
          <a:xfrm>
            <a:off x="3595809" y="219075"/>
            <a:ext cx="940131" cy="1206500"/>
          </a:xfrm>
          <a:prstGeom prst="rect">
            <a:avLst/>
          </a:prstGeom>
          <a:ln w="12700">
            <a:miter lim="400000"/>
          </a:ln>
        </p:spPr>
      </p:pic>
      <p:pic>
        <p:nvPicPr>
          <p:cNvPr id="416" name="Image" descr="Image"/>
          <p:cNvPicPr>
            <a:picLocks noChangeAspect="1"/>
          </p:cNvPicPr>
          <p:nvPr/>
        </p:nvPicPr>
        <p:blipFill>
          <a:blip r:embed="rId11">
            <a:extLst/>
          </a:blip>
          <a:srcRect l="0" t="18031" r="0" b="18031"/>
          <a:stretch>
            <a:fillRect/>
          </a:stretch>
        </p:blipFill>
        <p:spPr>
          <a:xfrm>
            <a:off x="6497337" y="281781"/>
            <a:ext cx="827156" cy="1144489"/>
          </a:xfrm>
          <a:prstGeom prst="rect">
            <a:avLst/>
          </a:prstGeom>
          <a:ln w="12700">
            <a:miter lim="400000"/>
          </a:ln>
        </p:spPr>
      </p:pic>
      <p:pic>
        <p:nvPicPr>
          <p:cNvPr id="417" name="Image" descr="Image"/>
          <p:cNvPicPr>
            <a:picLocks noChangeAspect="1"/>
          </p:cNvPicPr>
          <p:nvPr/>
        </p:nvPicPr>
        <p:blipFill>
          <a:blip r:embed="rId12">
            <a:extLst/>
          </a:blip>
          <a:srcRect l="0" t="0" r="713" b="0"/>
          <a:stretch>
            <a:fillRect/>
          </a:stretch>
        </p:blipFill>
        <p:spPr>
          <a:xfrm rot="16200000">
            <a:off x="-728302" y="4015934"/>
            <a:ext cx="2303644" cy="59125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First Long Tracks of 2023!"/>
          <p:cNvSpPr txBox="1"/>
          <p:nvPr>
            <p:ph type="title"/>
          </p:nvPr>
        </p:nvSpPr>
        <p:spPr>
          <a:xfrm>
            <a:off x="495300" y="241300"/>
            <a:ext cx="8178800" cy="1206500"/>
          </a:xfrm>
          <a:prstGeom prst="rect">
            <a:avLst/>
          </a:prstGeom>
        </p:spPr>
        <p:txBody>
          <a:bodyPr/>
          <a:lstStyle/>
          <a:p>
            <a:pPr/>
            <a:r>
              <a:t>First Long Tracks of 2023!</a:t>
            </a:r>
          </a:p>
        </p:txBody>
      </p:sp>
      <p:sp>
        <p:nvSpPr>
          <p:cNvPr id="420" name="Double-click to edit"/>
          <p:cNvSpPr txBox="1"/>
          <p:nvPr>
            <p:ph type="body" sz="half" idx="1"/>
          </p:nvPr>
        </p:nvSpPr>
        <p:spPr>
          <a:xfrm>
            <a:off x="469900" y="1701800"/>
            <a:ext cx="4584700" cy="5372100"/>
          </a:xfrm>
          <a:prstGeom prst="rect">
            <a:avLst/>
          </a:prstGeom>
        </p:spPr>
        <p:txBody>
          <a:bodyPr/>
          <a:lstStyle/>
          <a:p>
            <a:pPr>
              <a:defRPr>
                <a:solidFill>
                  <a:srgbClr val="444444"/>
                </a:solidFill>
              </a:defRPr>
            </a:pPr>
          </a:p>
        </p:txBody>
      </p:sp>
      <p:sp>
        <p:nvSpPr>
          <p:cNvPr id="421"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2" name="first_long_tracks_2023_plots.png" descr="first_long_tracks_2023_plots.png"/>
          <p:cNvPicPr>
            <a:picLocks noChangeAspect="1"/>
          </p:cNvPicPr>
          <p:nvPr/>
        </p:nvPicPr>
        <p:blipFill>
          <a:blip r:embed="rId2">
            <a:extLst/>
          </a:blip>
          <a:srcRect l="0" t="4849" r="0" b="0"/>
          <a:stretch>
            <a:fillRect/>
          </a:stretch>
        </p:blipFill>
        <p:spPr>
          <a:xfrm>
            <a:off x="905031" y="1571688"/>
            <a:ext cx="8282689" cy="2365780"/>
          </a:xfrm>
          <a:prstGeom prst="rect">
            <a:avLst/>
          </a:prstGeom>
          <a:ln w="12700">
            <a:miter lim="400000"/>
          </a:ln>
        </p:spPr>
      </p:pic>
      <p:pic>
        <p:nvPicPr>
          <p:cNvPr id="423" name="first_long_tracks_2023.png" descr="first_long_tracks_2023.png"/>
          <p:cNvPicPr>
            <a:picLocks noChangeAspect="1"/>
          </p:cNvPicPr>
          <p:nvPr/>
        </p:nvPicPr>
        <p:blipFill>
          <a:blip r:embed="rId3">
            <a:extLst/>
          </a:blip>
          <a:stretch>
            <a:fillRect/>
          </a:stretch>
        </p:blipFill>
        <p:spPr>
          <a:xfrm>
            <a:off x="4042854" y="3898296"/>
            <a:ext cx="5316756" cy="3250419"/>
          </a:xfrm>
          <a:prstGeom prst="rect">
            <a:avLst/>
          </a:prstGeom>
          <a:ln w="12700">
            <a:miter lim="400000"/>
          </a:ln>
        </p:spPr>
      </p:pic>
      <p:sp>
        <p:nvSpPr>
          <p:cNvPr id="424" name="Liverpool people actually working!"/>
          <p:cNvSpPr txBox="1"/>
          <p:nvPr/>
        </p:nvSpPr>
        <p:spPr>
          <a:xfrm>
            <a:off x="7005855" y="4208947"/>
            <a:ext cx="3061717" cy="324307"/>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pPr/>
            <a:r>
              <a:t>Liverpool people actually working!</a:t>
            </a:r>
          </a:p>
        </p:txBody>
      </p:sp>
      <p:pic>
        <p:nvPicPr>
          <p:cNvPr id="425" name="Portrait2019_Cropped.jpg" descr="Portrait2019_Cropped.jpg"/>
          <p:cNvPicPr>
            <a:picLocks noChangeAspect="1"/>
          </p:cNvPicPr>
          <p:nvPr/>
        </p:nvPicPr>
        <p:blipFill>
          <a:blip r:embed="rId4">
            <a:extLst/>
          </a:blip>
          <a:srcRect l="24512" t="10856" r="3656" b="414"/>
          <a:stretch>
            <a:fillRect/>
          </a:stretch>
        </p:blipFill>
        <p:spPr>
          <a:xfrm>
            <a:off x="5556904" y="263525"/>
            <a:ext cx="910032" cy="1162142"/>
          </a:xfrm>
          <a:prstGeom prst="rect">
            <a:avLst/>
          </a:prstGeom>
          <a:ln w="12700">
            <a:miter lim="400000"/>
          </a:ln>
        </p:spPr>
      </p:pic>
      <p:pic>
        <p:nvPicPr>
          <p:cNvPr id="426" name="rinnert_photo.jpg" descr="rinnert_photo.jpg"/>
          <p:cNvPicPr>
            <a:picLocks noChangeAspect="1"/>
          </p:cNvPicPr>
          <p:nvPr/>
        </p:nvPicPr>
        <p:blipFill>
          <a:blip r:embed="rId5">
            <a:extLst/>
          </a:blip>
          <a:stretch>
            <a:fillRect/>
          </a:stretch>
        </p:blipFill>
        <p:spPr>
          <a:xfrm>
            <a:off x="8270693" y="285750"/>
            <a:ext cx="880409" cy="1162050"/>
          </a:xfrm>
          <a:prstGeom prst="rect">
            <a:avLst/>
          </a:prstGeom>
          <a:ln w="12700">
            <a:miter lim="400000"/>
          </a:ln>
        </p:spPr>
      </p:pic>
      <p:pic>
        <p:nvPicPr>
          <p:cNvPr id="427" name="Image" descr="Image"/>
          <p:cNvPicPr>
            <a:picLocks noChangeAspect="1"/>
          </p:cNvPicPr>
          <p:nvPr/>
        </p:nvPicPr>
        <p:blipFill>
          <a:blip r:embed="rId6">
            <a:extLst/>
          </a:blip>
          <a:srcRect l="6439" t="12019" r="3476" b="0"/>
          <a:stretch>
            <a:fillRect/>
          </a:stretch>
        </p:blipFill>
        <p:spPr>
          <a:xfrm>
            <a:off x="7354823" y="285750"/>
            <a:ext cx="892270" cy="1161911"/>
          </a:xfrm>
          <a:prstGeom prst="rect">
            <a:avLst/>
          </a:prstGeom>
          <a:ln w="12700">
            <a:miter lim="400000"/>
          </a:ln>
        </p:spPr>
      </p:pic>
      <p:pic>
        <p:nvPicPr>
          <p:cNvPr id="428" name="hennesey.jpg" descr="hennesey.jpg"/>
          <p:cNvPicPr>
            <a:picLocks noChangeAspect="1"/>
          </p:cNvPicPr>
          <p:nvPr/>
        </p:nvPicPr>
        <p:blipFill>
          <a:blip r:embed="rId7">
            <a:extLst/>
          </a:blip>
          <a:stretch>
            <a:fillRect/>
          </a:stretch>
        </p:blipFill>
        <p:spPr>
          <a:xfrm>
            <a:off x="9174795" y="303269"/>
            <a:ext cx="880409" cy="1144531"/>
          </a:xfrm>
          <a:prstGeom prst="rect">
            <a:avLst/>
          </a:prstGeom>
          <a:ln w="12700">
            <a:miter lim="400000"/>
          </a:ln>
        </p:spPr>
      </p:pic>
      <p:pic>
        <p:nvPicPr>
          <p:cNvPr id="429" name="Image" descr="Image"/>
          <p:cNvPicPr>
            <a:picLocks noChangeAspect="1"/>
          </p:cNvPicPr>
          <p:nvPr/>
        </p:nvPicPr>
        <p:blipFill>
          <a:blip r:embed="rId8">
            <a:extLst/>
          </a:blip>
          <a:stretch>
            <a:fillRect/>
          </a:stretch>
        </p:blipFill>
        <p:spPr>
          <a:xfrm>
            <a:off x="-326615" y="4290073"/>
            <a:ext cx="4119052" cy="2532815"/>
          </a:xfrm>
          <a:prstGeom prst="rect">
            <a:avLst/>
          </a:prstGeom>
          <a:ln w="12700">
            <a:miter lim="400000"/>
          </a:ln>
        </p:spPr>
      </p:pic>
      <p:sp>
        <p:nvSpPr>
          <p:cNvPr id="430" name="Everyone standing around"/>
          <p:cNvSpPr txBox="1"/>
          <p:nvPr/>
        </p:nvSpPr>
        <p:spPr>
          <a:xfrm>
            <a:off x="3762187" y="4432209"/>
            <a:ext cx="2395424" cy="324307"/>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pPr/>
            <a:r>
              <a:t>Everyone standing around</a:t>
            </a:r>
          </a:p>
        </p:txBody>
      </p:sp>
      <p:pic>
        <p:nvPicPr>
          <p:cNvPr id="431" name="Image" descr="Image"/>
          <p:cNvPicPr>
            <a:picLocks noChangeAspect="1"/>
          </p:cNvPicPr>
          <p:nvPr/>
        </p:nvPicPr>
        <p:blipFill>
          <a:blip r:embed="rId9">
            <a:extLst/>
          </a:blip>
          <a:srcRect l="0" t="18031" r="0" b="18031"/>
          <a:stretch>
            <a:fillRect/>
          </a:stretch>
        </p:blipFill>
        <p:spPr>
          <a:xfrm>
            <a:off x="6497337" y="281781"/>
            <a:ext cx="827156" cy="1144489"/>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Noise of the VELO"/>
          <p:cNvSpPr txBox="1"/>
          <p:nvPr>
            <p:ph type="title"/>
          </p:nvPr>
        </p:nvSpPr>
        <p:spPr>
          <a:xfrm>
            <a:off x="495300" y="241300"/>
            <a:ext cx="8178800" cy="1206500"/>
          </a:xfrm>
          <a:prstGeom prst="rect">
            <a:avLst/>
          </a:prstGeom>
        </p:spPr>
        <p:txBody>
          <a:bodyPr/>
          <a:lstStyle/>
          <a:p>
            <a:pPr/>
            <a:r>
              <a:t>Noise of the VELO</a:t>
            </a:r>
          </a:p>
        </p:txBody>
      </p:sp>
      <p:sp>
        <p:nvSpPr>
          <p:cNvPr id="434" name="As seen this morning! (James)…"/>
          <p:cNvSpPr txBox="1"/>
          <p:nvPr>
            <p:ph type="body" sz="half" idx="1"/>
          </p:nvPr>
        </p:nvSpPr>
        <p:spPr>
          <a:xfrm>
            <a:off x="469900" y="1701800"/>
            <a:ext cx="4584700" cy="5372100"/>
          </a:xfrm>
          <a:prstGeom prst="rect">
            <a:avLst/>
          </a:prstGeom>
        </p:spPr>
        <p:txBody>
          <a:bodyPr/>
          <a:lstStyle/>
          <a:p>
            <a:pPr>
              <a:defRPr>
                <a:solidFill>
                  <a:srgbClr val="444444"/>
                </a:solidFill>
              </a:defRPr>
            </a:pPr>
            <a:r>
              <a:t>As seen this morning! (James)</a:t>
            </a:r>
          </a:p>
          <a:p>
            <a:pPr>
              <a:defRPr>
                <a:solidFill>
                  <a:srgbClr val="444444"/>
                </a:solidFill>
              </a:defRPr>
            </a:pPr>
            <a:r>
              <a:t>Producing masks that filter out noisy pixels present in the ASICs</a:t>
            </a:r>
          </a:p>
          <a:p>
            <a:pPr>
              <a:defRPr>
                <a:solidFill>
                  <a:srgbClr val="444444"/>
                </a:solidFill>
              </a:defRPr>
            </a:pPr>
            <a:r>
              <a:t>This will be vital in reducing the noise and keeping the rate output from the ASICs manageable while controlling the quality of the data. </a:t>
            </a:r>
          </a:p>
          <a:p>
            <a:pPr>
              <a:defRPr>
                <a:solidFill>
                  <a:srgbClr val="444444"/>
                </a:solidFill>
              </a:defRPr>
            </a:pPr>
            <a:r>
              <a:t>Some chips (having larger than ~10</a:t>
            </a:r>
            <a:r>
              <a:rPr baseline="31999"/>
              <a:t>5</a:t>
            </a:r>
            <a:r>
              <a:t> clusters) will need re-equalising, but the other big peaks likely have noisy pixels that will benefit from masking.</a:t>
            </a:r>
          </a:p>
        </p:txBody>
      </p:sp>
      <p:sp>
        <p:nvSpPr>
          <p:cNvPr id="435"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6" name="unknown.png" descr="unknown.png"/>
          <p:cNvPicPr>
            <a:picLocks noChangeAspect="1"/>
          </p:cNvPicPr>
          <p:nvPr/>
        </p:nvPicPr>
        <p:blipFill>
          <a:blip r:embed="rId2">
            <a:extLst/>
          </a:blip>
          <a:stretch>
            <a:fillRect/>
          </a:stretch>
        </p:blipFill>
        <p:spPr>
          <a:xfrm>
            <a:off x="5153782" y="2258360"/>
            <a:ext cx="4903753" cy="3677815"/>
          </a:xfrm>
          <a:prstGeom prst="rect">
            <a:avLst/>
          </a:prstGeom>
          <a:ln w="12700">
            <a:miter lim="400000"/>
          </a:ln>
        </p:spPr>
      </p:pic>
      <p:sp>
        <p:nvSpPr>
          <p:cNvPr id="437" name="A recent plot of the number of clusters (hits) in the ASICs for a sample of 100k events"/>
          <p:cNvSpPr txBox="1"/>
          <p:nvPr/>
        </p:nvSpPr>
        <p:spPr>
          <a:xfrm>
            <a:off x="5759848" y="5927812"/>
            <a:ext cx="3691620" cy="10088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03200" indent="-203200" algn="l">
              <a:spcBef>
                <a:spcPts val="3800"/>
              </a:spcBef>
              <a:buSzPct val="100000"/>
              <a:buChar char="•"/>
              <a:defRPr sz="2000">
                <a:solidFill>
                  <a:srgbClr val="444444"/>
                </a:solidFill>
                <a:latin typeface="+mn-lt"/>
                <a:ea typeface="+mn-ea"/>
                <a:cs typeface="+mn-cs"/>
                <a:sym typeface="Helvetica Neue"/>
              </a:defRPr>
            </a:lvl1pPr>
          </a:lstStyle>
          <a:p>
            <a:pPr/>
            <a:r>
              <a:t>A recent plot of the number of clusters (hits) in the ASICs for a sample of 100k events</a:t>
            </a:r>
          </a:p>
        </p:txBody>
      </p:sp>
      <p:pic>
        <p:nvPicPr>
          <p:cNvPr id="438" name="hennesey.jpg" descr="hennesey.jpg"/>
          <p:cNvPicPr>
            <a:picLocks noChangeAspect="1"/>
          </p:cNvPicPr>
          <p:nvPr/>
        </p:nvPicPr>
        <p:blipFill>
          <a:blip r:embed="rId3">
            <a:extLst/>
          </a:blip>
          <a:stretch>
            <a:fillRect/>
          </a:stretch>
        </p:blipFill>
        <p:spPr>
          <a:xfrm>
            <a:off x="8810824" y="355265"/>
            <a:ext cx="880409" cy="1144531"/>
          </a:xfrm>
          <a:prstGeom prst="rect">
            <a:avLst/>
          </a:prstGeom>
          <a:ln w="12700">
            <a:miter lim="400000"/>
          </a:ln>
        </p:spPr>
      </p:pic>
      <p:pic>
        <p:nvPicPr>
          <p:cNvPr id="439" name="Image" descr="Image"/>
          <p:cNvPicPr>
            <a:picLocks noChangeAspect="1"/>
          </p:cNvPicPr>
          <p:nvPr/>
        </p:nvPicPr>
        <p:blipFill>
          <a:blip r:embed="rId4">
            <a:extLst/>
          </a:blip>
          <a:srcRect l="0" t="18031" r="0" b="18031"/>
          <a:stretch>
            <a:fillRect/>
          </a:stretch>
        </p:blipFill>
        <p:spPr>
          <a:xfrm>
            <a:off x="7865503" y="355236"/>
            <a:ext cx="827156" cy="114449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LHCb Data Processing &amp; Analysis (DPA)"/>
          <p:cNvSpPr txBox="1"/>
          <p:nvPr>
            <p:ph type="title"/>
          </p:nvPr>
        </p:nvSpPr>
        <p:spPr>
          <a:xfrm>
            <a:off x="495300" y="241300"/>
            <a:ext cx="8178800" cy="1206500"/>
          </a:xfrm>
          <a:prstGeom prst="rect">
            <a:avLst/>
          </a:prstGeom>
        </p:spPr>
        <p:txBody>
          <a:bodyPr/>
          <a:lstStyle/>
          <a:p>
            <a:pPr/>
            <a:r>
              <a:t>LHCb Data Processing &amp; Analysis (DPA)</a:t>
            </a:r>
          </a:p>
        </p:txBody>
      </p:sp>
      <p:sp>
        <p:nvSpPr>
          <p:cNvPr id="442" name="The DPA project addresses the challenges due to the very large increase in data volume expected with respect to Run II.…"/>
          <p:cNvSpPr txBox="1"/>
          <p:nvPr>
            <p:ph type="body" sz="half" idx="1"/>
          </p:nvPr>
        </p:nvSpPr>
        <p:spPr>
          <a:xfrm>
            <a:off x="322101" y="1637861"/>
            <a:ext cx="4627435" cy="5487278"/>
          </a:xfrm>
          <a:prstGeom prst="rect">
            <a:avLst/>
          </a:prstGeom>
        </p:spPr>
        <p:txBody>
          <a:bodyPr/>
          <a:lstStyle/>
          <a:p>
            <a:pPr>
              <a:defRPr>
                <a:solidFill>
                  <a:srgbClr val="444444"/>
                </a:solidFill>
              </a:defRPr>
            </a:pPr>
            <a:r>
              <a:t>The </a:t>
            </a:r>
            <a:r>
              <a:rPr b="1"/>
              <a:t>DPA project</a:t>
            </a:r>
            <a:r>
              <a:t> addresses the challenges due to the very large increase in data volume expected with respect to Run II.</a:t>
            </a:r>
          </a:p>
          <a:p>
            <a:pPr>
              <a:defRPr>
                <a:solidFill>
                  <a:srgbClr val="444444"/>
                </a:solidFill>
              </a:defRPr>
            </a:pPr>
            <a:r>
              <a:t>Centralised skimming and trimming of a significant fraction of HLT2 outputs.</a:t>
            </a:r>
          </a:p>
          <a:p>
            <a:pPr>
              <a:defRPr>
                <a:solidFill>
                  <a:srgbClr val="444444"/>
                </a:solidFill>
              </a:defRPr>
            </a:pPr>
            <a:r>
              <a:t>Centralised analysis productions for physics analysts.</a:t>
            </a:r>
          </a:p>
          <a:p>
            <a:pPr>
              <a:defRPr>
                <a:solidFill>
                  <a:srgbClr val="444444"/>
                </a:solidFill>
              </a:defRPr>
            </a:pPr>
            <a:r>
              <a:t>Heavy contributions to the analysis software itself and innovative analysis techniques, including Quantum Machine Learning (generating great interest even outside LHCb!)</a:t>
            </a:r>
          </a:p>
        </p:txBody>
      </p:sp>
      <p:sp>
        <p:nvSpPr>
          <p:cNvPr id="443"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4" name="Eduardo_Rodrigues.jpg" descr="Eduardo_Rodrigues.jpg"/>
          <p:cNvPicPr>
            <a:picLocks noChangeAspect="1"/>
          </p:cNvPicPr>
          <p:nvPr/>
        </p:nvPicPr>
        <p:blipFill>
          <a:blip r:embed="rId2">
            <a:extLst/>
          </a:blip>
          <a:stretch>
            <a:fillRect/>
          </a:stretch>
        </p:blipFill>
        <p:spPr>
          <a:xfrm>
            <a:off x="8604248" y="303869"/>
            <a:ext cx="981178" cy="1177414"/>
          </a:xfrm>
          <a:prstGeom prst="rect">
            <a:avLst/>
          </a:prstGeom>
          <a:ln w="12700">
            <a:miter lim="400000"/>
          </a:ln>
        </p:spPr>
      </p:pic>
      <p:pic>
        <p:nvPicPr>
          <p:cNvPr id="445" name="Picture 4" descr="Picture 4">
            <a:hlinkClick r:id="rId3" invalidUrl="" action="" tgtFrame="" tooltip="" history="1" highlightClick="0" endSnd="0"/>
          </p:cNvPr>
          <p:cNvPicPr>
            <a:picLocks noChangeAspect="1"/>
          </p:cNvPicPr>
          <p:nvPr/>
        </p:nvPicPr>
        <p:blipFill>
          <a:blip r:embed="rId4">
            <a:extLst/>
          </a:blip>
          <a:stretch>
            <a:fillRect/>
          </a:stretch>
        </p:blipFill>
        <p:spPr>
          <a:xfrm>
            <a:off x="5085576" y="2991779"/>
            <a:ext cx="4778028" cy="2485776"/>
          </a:xfrm>
          <a:prstGeom prst="rect">
            <a:avLst/>
          </a:prstGeom>
          <a:ln w="12700">
            <a:miter lim="400000"/>
          </a:ln>
          <a:effectLst>
            <a:outerShdw sx="100000" sy="100000" kx="0" ky="0" algn="b" rotWithShape="0" blurRad="241300" dist="114300" dir="2700000">
              <a:srgbClr val="333333">
                <a:alpha val="64999"/>
              </a:srgbClr>
            </a:outerShdw>
          </a:effectLst>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Purely Baryonic B decays"/>
          <p:cNvSpPr txBox="1"/>
          <p:nvPr>
            <p:ph type="title"/>
          </p:nvPr>
        </p:nvSpPr>
        <p:spPr>
          <a:xfrm>
            <a:off x="495300" y="241300"/>
            <a:ext cx="8178800" cy="1206500"/>
          </a:xfrm>
          <a:prstGeom prst="rect">
            <a:avLst/>
          </a:prstGeom>
        </p:spPr>
        <p:txBody>
          <a:bodyPr/>
          <a:lstStyle/>
          <a:p>
            <a:pPr/>
            <a:r>
              <a:t>Purely Baryonic B decays</a:t>
            </a:r>
          </a:p>
        </p:txBody>
      </p:sp>
      <p:sp>
        <p:nvSpPr>
          <p:cNvPr id="448" name="As seen this morning! (Ned)…"/>
          <p:cNvSpPr txBox="1"/>
          <p:nvPr>
            <p:ph type="body" sz="half" idx="1"/>
          </p:nvPr>
        </p:nvSpPr>
        <p:spPr>
          <a:xfrm>
            <a:off x="469900" y="1701800"/>
            <a:ext cx="4677684" cy="5372100"/>
          </a:xfrm>
          <a:prstGeom prst="rect">
            <a:avLst/>
          </a:prstGeom>
        </p:spPr>
        <p:txBody>
          <a:bodyPr/>
          <a:lstStyle/>
          <a:p>
            <a:pPr>
              <a:defRPr>
                <a:solidFill>
                  <a:srgbClr val="444444"/>
                </a:solidFill>
              </a:defRPr>
            </a:pPr>
            <a:r>
              <a:t>As seen this morning! (Ned)</a:t>
            </a:r>
          </a:p>
          <a:p>
            <a:pPr>
              <a:defRPr>
                <a:solidFill>
                  <a:srgbClr val="444444"/>
                </a:solidFill>
              </a:defRPr>
            </a:pPr>
            <a:r>
              <a:rPr b="1"/>
              <a:t>Unique at Liverpool!</a:t>
            </a:r>
            <a:endParaRPr b="1"/>
          </a:p>
          <a:p>
            <a:pPr>
              <a:defRPr>
                <a:solidFill>
                  <a:srgbClr val="444444"/>
                </a:solidFill>
              </a:defRPr>
            </a:pPr>
            <a:r>
              <a:t>Purely baryonic decays are a class of particle decay that is essentially unexplored </a:t>
            </a:r>
          </a:p>
          <a:p>
            <a:pPr>
              <a:defRPr>
                <a:solidFill>
                  <a:srgbClr val="444444"/>
                </a:solidFill>
              </a:defRPr>
            </a:pPr>
            <a:r>
              <a:t>First look at Λ</a:t>
            </a:r>
            <a:r>
              <a:rPr baseline="-5999"/>
              <a:t>b</a:t>
            </a:r>
            <a:r>
              <a:t> → Λ</a:t>
            </a:r>
            <a:r>
              <a:rPr baseline="-5999"/>
              <a:t>c</a:t>
            </a:r>
            <a:r>
              <a:t> anti-Λ</a:t>
            </a:r>
            <a:r>
              <a:rPr baseline="-5999"/>
              <a:t>c</a:t>
            </a:r>
            <a:r>
              <a:t> n</a:t>
            </a:r>
          </a:p>
          <a:p>
            <a:pPr>
              <a:defRPr>
                <a:solidFill>
                  <a:srgbClr val="444444"/>
                </a:solidFill>
              </a:defRPr>
            </a:pPr>
            <a:r>
              <a:t>A nice means to measure a decay mode containing a neutron for the first time at a hadron collider experiment</a:t>
            </a:r>
          </a:p>
        </p:txBody>
      </p:sp>
      <p:sp>
        <p:nvSpPr>
          <p:cNvPr id="449"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0" name="neutron1.jpg" descr="neutron1.jpg"/>
          <p:cNvPicPr>
            <a:picLocks noChangeAspect="1"/>
          </p:cNvPicPr>
          <p:nvPr/>
        </p:nvPicPr>
        <p:blipFill>
          <a:blip r:embed="rId2">
            <a:extLst/>
          </a:blip>
          <a:stretch>
            <a:fillRect/>
          </a:stretch>
        </p:blipFill>
        <p:spPr>
          <a:xfrm>
            <a:off x="5231003" y="2629203"/>
            <a:ext cx="4357972" cy="3364894"/>
          </a:xfrm>
          <a:prstGeom prst="rect">
            <a:avLst/>
          </a:prstGeom>
          <a:ln w="12700">
            <a:miter lim="400000"/>
          </a:ln>
        </p:spPr>
      </p:pic>
      <p:pic>
        <p:nvPicPr>
          <p:cNvPr id="451" name="Headshsot_crop.jpg" descr="Headshsot_crop.jpg"/>
          <p:cNvPicPr>
            <a:picLocks noChangeAspect="1"/>
          </p:cNvPicPr>
          <p:nvPr/>
        </p:nvPicPr>
        <p:blipFill>
          <a:blip r:embed="rId3">
            <a:extLst/>
          </a:blip>
          <a:stretch>
            <a:fillRect/>
          </a:stretch>
        </p:blipFill>
        <p:spPr>
          <a:xfrm>
            <a:off x="7502538" y="301073"/>
            <a:ext cx="912731" cy="1177414"/>
          </a:xfrm>
          <a:prstGeom prst="rect">
            <a:avLst/>
          </a:prstGeom>
          <a:ln w="12700">
            <a:miter lim="400000"/>
          </a:ln>
        </p:spPr>
      </p:pic>
      <p:pic>
        <p:nvPicPr>
          <p:cNvPr id="452" name="Eduardo_Rodrigues.jpg" descr="Eduardo_Rodrigues.jpg"/>
          <p:cNvPicPr>
            <a:picLocks noChangeAspect="1"/>
          </p:cNvPicPr>
          <p:nvPr/>
        </p:nvPicPr>
        <p:blipFill>
          <a:blip r:embed="rId4">
            <a:extLst/>
          </a:blip>
          <a:stretch>
            <a:fillRect/>
          </a:stretch>
        </p:blipFill>
        <p:spPr>
          <a:xfrm>
            <a:off x="8604248" y="303869"/>
            <a:ext cx="981178" cy="1177414"/>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Search for right-handed weak decays"/>
          <p:cNvSpPr txBox="1"/>
          <p:nvPr>
            <p:ph type="title"/>
          </p:nvPr>
        </p:nvSpPr>
        <p:spPr>
          <a:xfrm>
            <a:off x="495300" y="241300"/>
            <a:ext cx="8178800" cy="1206500"/>
          </a:xfrm>
          <a:prstGeom prst="rect">
            <a:avLst/>
          </a:prstGeom>
        </p:spPr>
        <p:txBody>
          <a:bodyPr/>
          <a:lstStyle/>
          <a:p>
            <a:pPr/>
            <a:r>
              <a:t>Search for right-handed weak decays</a:t>
            </a:r>
          </a:p>
        </p:txBody>
      </p:sp>
      <p:sp>
        <p:nvSpPr>
          <p:cNvPr id="455" name="As seen this morning! (James)…"/>
          <p:cNvSpPr txBox="1"/>
          <p:nvPr>
            <p:ph type="body" sz="half" idx="1"/>
          </p:nvPr>
        </p:nvSpPr>
        <p:spPr>
          <a:xfrm>
            <a:off x="469900" y="1701800"/>
            <a:ext cx="4584700" cy="5372100"/>
          </a:xfrm>
          <a:prstGeom prst="rect">
            <a:avLst/>
          </a:prstGeom>
        </p:spPr>
        <p:txBody>
          <a:bodyPr/>
          <a:lstStyle/>
          <a:p>
            <a:pPr>
              <a:defRPr>
                <a:solidFill>
                  <a:srgbClr val="444444"/>
                </a:solidFill>
              </a:defRPr>
            </a:pPr>
            <a:r>
              <a:t>As seen this morning! (James)</a:t>
            </a:r>
          </a:p>
          <a:p>
            <a:pPr>
              <a:defRPr>
                <a:solidFill>
                  <a:srgbClr val="444444"/>
                </a:solidFill>
              </a:defRPr>
            </a:pPr>
            <a:r>
              <a:t>To search for right handed weak decays by using parity doubling, we compare two channels with opposite parity products (in this case </a:t>
            </a:r>
            <a:br/>
            <a:r>
              <a:t>B</a:t>
            </a:r>
            <a:r>
              <a:rPr baseline="31999"/>
              <a:t>0</a:t>
            </a:r>
            <a:r>
              <a:t> → K</a:t>
            </a:r>
            <a:r>
              <a:rPr baseline="-5999"/>
              <a:t>1</a:t>
            </a:r>
            <a:r>
              <a:rPr baseline="31999"/>
              <a:t>0</a:t>
            </a:r>
            <a:r>
              <a:t> μ</a:t>
            </a:r>
            <a:r>
              <a:rPr baseline="31999"/>
              <a:t>+</a:t>
            </a:r>
            <a:r>
              <a:t>μ</a:t>
            </a:r>
            <a:r>
              <a:rPr baseline="31999"/>
              <a:t>−</a:t>
            </a:r>
            <a:r>
              <a:t> and B</a:t>
            </a:r>
            <a:r>
              <a:rPr baseline="31999"/>
              <a:t>0</a:t>
            </a:r>
            <a:r>
              <a:t> → K</a:t>
            </a:r>
            <a:r>
              <a:rPr baseline="31999"/>
              <a:t>*0</a:t>
            </a:r>
            <a:r>
              <a:t> μ</a:t>
            </a:r>
            <a:r>
              <a:rPr baseline="31999"/>
              <a:t>+</a:t>
            </a:r>
            <a:r>
              <a:t>μ</a:t>
            </a:r>
            <a:r>
              <a:rPr baseline="31999"/>
              <a:t>−</a:t>
            </a:r>
            <a:r>
              <a:t>) where there is a cancellation of SM interactions that would otherwise dilute any BSM contributions. </a:t>
            </a:r>
          </a:p>
          <a:p>
            <a:pPr>
              <a:defRPr>
                <a:solidFill>
                  <a:srgbClr val="444444"/>
                </a:solidFill>
              </a:defRPr>
            </a:pPr>
            <a:r>
              <a:t>Currently working on selections for Run3 and reprocessing the Run1/2 data in preparation to perform the analysis.</a:t>
            </a:r>
          </a:p>
        </p:txBody>
      </p:sp>
      <p:sp>
        <p:nvSpPr>
          <p:cNvPr id="456"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7" name="The decay process B0 → K10 μ+μ−"/>
          <p:cNvSpPr txBox="1"/>
          <p:nvPr/>
        </p:nvSpPr>
        <p:spPr>
          <a:xfrm>
            <a:off x="5488718" y="5504762"/>
            <a:ext cx="4356429" cy="399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3200" indent="-203200" algn="l">
              <a:spcBef>
                <a:spcPts val="3800"/>
              </a:spcBef>
              <a:buSzPct val="100000"/>
              <a:buChar char="•"/>
              <a:defRPr sz="2000">
                <a:solidFill>
                  <a:srgbClr val="444444"/>
                </a:solidFill>
                <a:latin typeface="+mn-lt"/>
                <a:ea typeface="+mn-ea"/>
                <a:cs typeface="+mn-cs"/>
                <a:sym typeface="Helvetica Neue"/>
              </a:defRPr>
            </a:pPr>
            <a:r>
              <a:t>The decay process B</a:t>
            </a:r>
            <a:r>
              <a:rPr baseline="31999"/>
              <a:t>0</a:t>
            </a:r>
            <a:r>
              <a:t> → K</a:t>
            </a:r>
            <a:r>
              <a:rPr baseline="-5999"/>
              <a:t>1</a:t>
            </a:r>
            <a:r>
              <a:rPr baseline="31999"/>
              <a:t>0</a:t>
            </a:r>
            <a:r>
              <a:t> μ</a:t>
            </a:r>
            <a:r>
              <a:rPr baseline="31999"/>
              <a:t>+</a:t>
            </a:r>
            <a:r>
              <a:t>μ</a:t>
            </a:r>
            <a:r>
              <a:rPr baseline="31999"/>
              <a:t>−</a:t>
            </a:r>
          </a:p>
        </p:txBody>
      </p:sp>
      <p:pic>
        <p:nvPicPr>
          <p:cNvPr id="458" name="Portrait2019_Cropped.jpg" descr="Portrait2019_Cropped.jpg"/>
          <p:cNvPicPr>
            <a:picLocks noChangeAspect="1"/>
          </p:cNvPicPr>
          <p:nvPr/>
        </p:nvPicPr>
        <p:blipFill>
          <a:blip r:embed="rId2">
            <a:extLst/>
          </a:blip>
          <a:srcRect l="24512" t="10856" r="3656" b="414"/>
          <a:stretch>
            <a:fillRect/>
          </a:stretch>
        </p:blipFill>
        <p:spPr>
          <a:xfrm>
            <a:off x="8651951" y="304082"/>
            <a:ext cx="926074" cy="1182629"/>
          </a:xfrm>
          <a:prstGeom prst="rect">
            <a:avLst/>
          </a:prstGeom>
          <a:ln w="12700">
            <a:miter lim="400000"/>
          </a:ln>
        </p:spPr>
      </p:pic>
      <p:pic>
        <p:nvPicPr>
          <p:cNvPr id="459" name="unknown.png" descr="unknown.png"/>
          <p:cNvPicPr>
            <a:picLocks noChangeAspect="1"/>
          </p:cNvPicPr>
          <p:nvPr/>
        </p:nvPicPr>
        <p:blipFill>
          <a:blip r:embed="rId3">
            <a:extLst/>
          </a:blip>
          <a:stretch>
            <a:fillRect/>
          </a:stretch>
        </p:blipFill>
        <p:spPr>
          <a:xfrm>
            <a:off x="5459753" y="2446265"/>
            <a:ext cx="4356429" cy="3041434"/>
          </a:xfrm>
          <a:prstGeom prst="rect">
            <a:avLst/>
          </a:prstGeom>
          <a:ln w="12700">
            <a:miter lim="400000"/>
          </a:ln>
        </p:spPr>
      </p:pic>
      <p:pic>
        <p:nvPicPr>
          <p:cNvPr id="460" name="Image" descr="Image"/>
          <p:cNvPicPr>
            <a:picLocks noChangeAspect="1"/>
          </p:cNvPicPr>
          <p:nvPr/>
        </p:nvPicPr>
        <p:blipFill>
          <a:blip r:embed="rId4">
            <a:extLst/>
          </a:blip>
          <a:srcRect l="0" t="18031" r="0" b="18031"/>
          <a:stretch>
            <a:fillRect/>
          </a:stretch>
        </p:blipFill>
        <p:spPr>
          <a:xfrm>
            <a:off x="7695696" y="304082"/>
            <a:ext cx="854795" cy="118273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 name="mugshot_jan_hammerich_2.jpeg" descr="mugshot_jan_hammerich_2.jpeg"/>
          <p:cNvPicPr>
            <a:picLocks noChangeAspect="1"/>
          </p:cNvPicPr>
          <p:nvPr/>
        </p:nvPicPr>
        <p:blipFill>
          <a:blip r:embed="rId2">
            <a:extLst/>
          </a:blip>
          <a:srcRect l="10635" t="11507" r="10635" b="0"/>
          <a:stretch>
            <a:fillRect/>
          </a:stretch>
        </p:blipFill>
        <p:spPr>
          <a:xfrm>
            <a:off x="5598098" y="4822976"/>
            <a:ext cx="974497" cy="1460463"/>
          </a:xfrm>
          <a:prstGeom prst="rect">
            <a:avLst/>
          </a:prstGeom>
          <a:ln w="12700">
            <a:miter lim="400000"/>
          </a:ln>
        </p:spPr>
      </p:pic>
      <p:pic>
        <p:nvPicPr>
          <p:cNvPr id="73" name="Thomas-Ackernley-web.jpg" descr="Thomas-Ackernley-web.jpg"/>
          <p:cNvPicPr>
            <a:picLocks noChangeAspect="1"/>
          </p:cNvPicPr>
          <p:nvPr/>
        </p:nvPicPr>
        <p:blipFill>
          <a:blip r:embed="rId3">
            <a:extLst/>
          </a:blip>
          <a:stretch>
            <a:fillRect/>
          </a:stretch>
        </p:blipFill>
        <p:spPr>
          <a:xfrm>
            <a:off x="4350152" y="4806075"/>
            <a:ext cx="973668" cy="1460501"/>
          </a:xfrm>
          <a:prstGeom prst="rect">
            <a:avLst/>
          </a:prstGeom>
          <a:ln w="12700">
            <a:miter lim="400000"/>
          </a:ln>
        </p:spPr>
      </p:pic>
      <p:pic>
        <p:nvPicPr>
          <p:cNvPr id="74" name="Headshsot_crop.jpg" descr="Headshsot_crop.jpg"/>
          <p:cNvPicPr>
            <a:picLocks noChangeAspect="1"/>
          </p:cNvPicPr>
          <p:nvPr/>
        </p:nvPicPr>
        <p:blipFill>
          <a:blip r:embed="rId4">
            <a:extLst/>
          </a:blip>
          <a:stretch>
            <a:fillRect/>
          </a:stretch>
        </p:blipFill>
        <p:spPr>
          <a:xfrm>
            <a:off x="2932594" y="4826315"/>
            <a:ext cx="1100800" cy="1420020"/>
          </a:xfrm>
          <a:prstGeom prst="rect">
            <a:avLst/>
          </a:prstGeom>
          <a:ln w="12700">
            <a:miter lim="400000"/>
          </a:ln>
        </p:spPr>
      </p:pic>
      <p:pic>
        <p:nvPicPr>
          <p:cNvPr id="75" name="Image" descr="Image"/>
          <p:cNvPicPr>
            <a:picLocks noChangeAspect="1"/>
          </p:cNvPicPr>
          <p:nvPr/>
        </p:nvPicPr>
        <p:blipFill>
          <a:blip r:embed="rId5">
            <a:extLst/>
          </a:blip>
          <a:srcRect l="6439" t="12019" r="3476" b="0"/>
          <a:stretch>
            <a:fillRect/>
          </a:stretch>
        </p:blipFill>
        <p:spPr>
          <a:xfrm>
            <a:off x="1576022" y="4826316"/>
            <a:ext cx="1090487" cy="1420029"/>
          </a:xfrm>
          <a:prstGeom prst="rect">
            <a:avLst/>
          </a:prstGeom>
          <a:ln w="12700">
            <a:miter lim="400000"/>
          </a:ln>
        </p:spPr>
      </p:pic>
      <p:sp>
        <p:nvSpPr>
          <p:cNvPr id="76"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7" name="Ned"/>
          <p:cNvSpPr/>
          <p:nvPr/>
        </p:nvSpPr>
        <p:spPr>
          <a:xfrm>
            <a:off x="3206330" y="6215408"/>
            <a:ext cx="508152" cy="34897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lvl1pPr>
              <a:defRPr sz="1800"/>
            </a:lvl1pPr>
          </a:lstStyle>
          <a:p>
            <a:pPr/>
            <a:r>
              <a:t>Ned</a:t>
            </a:r>
          </a:p>
        </p:txBody>
      </p:sp>
      <p:sp>
        <p:nvSpPr>
          <p:cNvPr id="78" name="(at CERN)"/>
          <p:cNvSpPr/>
          <p:nvPr/>
        </p:nvSpPr>
        <p:spPr>
          <a:xfrm rot="16200000">
            <a:off x="5810810" y="2357406"/>
            <a:ext cx="2260601" cy="55971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r>
              <a:t>(at CERN)</a:t>
            </a:r>
          </a:p>
        </p:txBody>
      </p:sp>
      <p:pic>
        <p:nvPicPr>
          <p:cNvPr id="79" name="droppedImage.jpg" descr="droppedImage.jpg"/>
          <p:cNvPicPr>
            <a:picLocks noChangeAspect="1"/>
          </p:cNvPicPr>
          <p:nvPr/>
        </p:nvPicPr>
        <p:blipFill>
          <a:blip r:embed="rId6">
            <a:extLst/>
          </a:blip>
          <a:stretch>
            <a:fillRect/>
          </a:stretch>
        </p:blipFill>
        <p:spPr>
          <a:xfrm>
            <a:off x="915304" y="2867485"/>
            <a:ext cx="1095376" cy="1460501"/>
          </a:xfrm>
          <a:prstGeom prst="rect">
            <a:avLst/>
          </a:prstGeom>
          <a:ln w="12700">
            <a:miter lim="400000"/>
          </a:ln>
        </p:spPr>
      </p:pic>
      <p:sp>
        <p:nvSpPr>
          <p:cNvPr id="80" name="Tara"/>
          <p:cNvSpPr/>
          <p:nvPr/>
        </p:nvSpPr>
        <p:spPr>
          <a:xfrm>
            <a:off x="1145328" y="2457576"/>
            <a:ext cx="525067" cy="34897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lvl1pPr>
              <a:defRPr sz="1800"/>
            </a:lvl1pPr>
          </a:lstStyle>
          <a:p>
            <a:pPr/>
            <a:r>
              <a:t>Tara</a:t>
            </a:r>
          </a:p>
        </p:txBody>
      </p:sp>
      <p:sp>
        <p:nvSpPr>
          <p:cNvPr id="81" name="Kurt"/>
          <p:cNvSpPr/>
          <p:nvPr/>
        </p:nvSpPr>
        <p:spPr>
          <a:xfrm>
            <a:off x="7455716" y="4346715"/>
            <a:ext cx="711601" cy="34897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lvl1pPr>
              <a:defRPr sz="1800"/>
            </a:lvl1pPr>
          </a:lstStyle>
          <a:p>
            <a:pPr/>
            <a:r>
              <a:t>Kurt</a:t>
            </a:r>
          </a:p>
        </p:txBody>
      </p:sp>
      <p:sp>
        <p:nvSpPr>
          <p:cNvPr id="82" name="David"/>
          <p:cNvSpPr/>
          <p:nvPr/>
        </p:nvSpPr>
        <p:spPr>
          <a:xfrm>
            <a:off x="2503691" y="2462777"/>
            <a:ext cx="681654" cy="34897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lvl1pPr>
              <a:defRPr sz="1800"/>
            </a:lvl1pPr>
          </a:lstStyle>
          <a:p>
            <a:pPr/>
            <a:r>
              <a:t>David</a:t>
            </a:r>
          </a:p>
        </p:txBody>
      </p:sp>
      <p:sp>
        <p:nvSpPr>
          <p:cNvPr id="83" name="Paras"/>
          <p:cNvSpPr/>
          <p:nvPr/>
        </p:nvSpPr>
        <p:spPr>
          <a:xfrm>
            <a:off x="1031191" y="4326278"/>
            <a:ext cx="838201" cy="34897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defRPr sz="1800"/>
            </a:lvl1pPr>
          </a:lstStyle>
          <a:p>
            <a:pPr/>
            <a:r>
              <a:t>Paras</a:t>
            </a:r>
          </a:p>
        </p:txBody>
      </p:sp>
      <p:sp>
        <p:nvSpPr>
          <p:cNvPr id="84" name="Abbie"/>
          <p:cNvSpPr/>
          <p:nvPr/>
        </p:nvSpPr>
        <p:spPr>
          <a:xfrm>
            <a:off x="1765084" y="6232547"/>
            <a:ext cx="656286" cy="34897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lvl1pPr>
              <a:defRPr sz="1800"/>
            </a:lvl1pPr>
          </a:lstStyle>
          <a:p>
            <a:pPr/>
            <a:r>
              <a:t>Abbie</a:t>
            </a:r>
          </a:p>
        </p:txBody>
      </p:sp>
      <p:sp>
        <p:nvSpPr>
          <p:cNvPr id="85" name="Ashley"/>
          <p:cNvSpPr/>
          <p:nvPr/>
        </p:nvSpPr>
        <p:spPr>
          <a:xfrm>
            <a:off x="3880929" y="4326278"/>
            <a:ext cx="774701" cy="34897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defRPr sz="1800"/>
            </a:lvl1pPr>
          </a:lstStyle>
          <a:p>
            <a:pPr/>
            <a:r>
              <a:t>Ashley</a:t>
            </a:r>
          </a:p>
        </p:txBody>
      </p:sp>
      <p:sp>
        <p:nvSpPr>
          <p:cNvPr id="86" name="Eva"/>
          <p:cNvSpPr/>
          <p:nvPr/>
        </p:nvSpPr>
        <p:spPr>
          <a:xfrm>
            <a:off x="5137479" y="2451187"/>
            <a:ext cx="774701" cy="34897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defRPr sz="1800"/>
            </a:lvl1pPr>
          </a:lstStyle>
          <a:p>
            <a:pPr/>
            <a:r>
              <a:t>Eva</a:t>
            </a:r>
          </a:p>
        </p:txBody>
      </p:sp>
      <p:sp>
        <p:nvSpPr>
          <p:cNvPr id="87" name="Karol"/>
          <p:cNvSpPr/>
          <p:nvPr/>
        </p:nvSpPr>
        <p:spPr>
          <a:xfrm>
            <a:off x="8829873" y="2447940"/>
            <a:ext cx="901701" cy="34897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defRPr sz="1800"/>
            </a:lvl1pPr>
          </a:lstStyle>
          <a:p>
            <a:pPr/>
            <a:r>
              <a:t>Karol</a:t>
            </a:r>
          </a:p>
        </p:txBody>
      </p:sp>
      <p:sp>
        <p:nvSpPr>
          <p:cNvPr id="88" name="James"/>
          <p:cNvSpPr/>
          <p:nvPr/>
        </p:nvSpPr>
        <p:spPr>
          <a:xfrm>
            <a:off x="8887284" y="4325277"/>
            <a:ext cx="740868" cy="34897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lvl1pPr>
              <a:defRPr sz="1800"/>
            </a:lvl1pPr>
          </a:lstStyle>
          <a:p>
            <a:pPr/>
            <a:r>
              <a:t>James</a:t>
            </a:r>
          </a:p>
        </p:txBody>
      </p:sp>
      <p:sp>
        <p:nvSpPr>
          <p:cNvPr id="89" name="We are an active group, leading the field..."/>
          <p:cNvSpPr/>
          <p:nvPr/>
        </p:nvSpPr>
        <p:spPr>
          <a:xfrm>
            <a:off x="127000" y="6578600"/>
            <a:ext cx="8686800" cy="355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l">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1" sz="1800">
                <a:solidFill>
                  <a:srgbClr val="BE38F3"/>
                </a:solidFill>
                <a:latin typeface="Helvetica"/>
                <a:ea typeface="Helvetica"/>
                <a:cs typeface="Helvetica"/>
                <a:sym typeface="Helvetica"/>
              </a:defRPr>
            </a:lvl1pPr>
          </a:lstStyle>
          <a:p>
            <a:pPr/>
            <a:r>
              <a:t>We are an active group, leading the field... </a:t>
            </a:r>
          </a:p>
        </p:txBody>
      </p:sp>
      <p:sp>
        <p:nvSpPr>
          <p:cNvPr id="90" name="Ayushi"/>
          <p:cNvSpPr/>
          <p:nvPr/>
        </p:nvSpPr>
        <p:spPr>
          <a:xfrm>
            <a:off x="2320170" y="4348439"/>
            <a:ext cx="1104901" cy="34897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defRPr sz="1800"/>
            </a:lvl1pPr>
          </a:lstStyle>
          <a:p>
            <a:pPr/>
            <a:r>
              <a:t>Ayushi</a:t>
            </a:r>
          </a:p>
        </p:txBody>
      </p:sp>
      <p:sp>
        <p:nvSpPr>
          <p:cNvPr id="91" name="We’ve built/invented detectors, techniques, and tools used to collect/analyse LHCb data."/>
          <p:cNvSpPr/>
          <p:nvPr/>
        </p:nvSpPr>
        <p:spPr>
          <a:xfrm>
            <a:off x="127000" y="6858000"/>
            <a:ext cx="9700705" cy="355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lvl1pPr algn="l">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b="1" sz="1800">
                <a:solidFill>
                  <a:srgbClr val="BE38F3"/>
                </a:solidFill>
                <a:latin typeface="Helvetica"/>
                <a:ea typeface="Helvetica"/>
                <a:cs typeface="Helvetica"/>
                <a:sym typeface="Helvetica"/>
              </a:defRPr>
            </a:lvl1pPr>
          </a:lstStyle>
          <a:p>
            <a:pPr/>
            <a:r>
              <a:t>We’ve built/invented detectors, techniques, and tools used to collect/analyse LHCb data.</a:t>
            </a:r>
          </a:p>
        </p:txBody>
      </p:sp>
      <p:sp>
        <p:nvSpPr>
          <p:cNvPr id="92" name="In October…"/>
          <p:cNvSpPr/>
          <p:nvPr/>
        </p:nvSpPr>
        <p:spPr>
          <a:xfrm>
            <a:off x="8494365" y="5344755"/>
            <a:ext cx="1602906" cy="14605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p>
            <a:pPr>
              <a:defRPr sz="1800"/>
            </a:pPr>
            <a:r>
              <a:t>In October</a:t>
            </a:r>
          </a:p>
          <a:p>
            <a:pPr>
              <a:defRPr sz="1800"/>
            </a:pPr>
            <a:r>
              <a:t>New RA</a:t>
            </a:r>
          </a:p>
          <a:p>
            <a:pPr>
              <a:defRPr sz="1800"/>
            </a:pPr>
            <a:r>
              <a:t>+1     (!)</a:t>
            </a:r>
          </a:p>
        </p:txBody>
      </p:sp>
      <p:sp>
        <p:nvSpPr>
          <p:cNvPr id="93" name="Circle"/>
          <p:cNvSpPr/>
          <p:nvPr/>
        </p:nvSpPr>
        <p:spPr>
          <a:xfrm>
            <a:off x="8720096" y="5578733"/>
            <a:ext cx="190501"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94" name="students"/>
          <p:cNvSpPr/>
          <p:nvPr/>
        </p:nvSpPr>
        <p:spPr>
          <a:xfrm>
            <a:off x="8961396" y="5426333"/>
            <a:ext cx="939801" cy="393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lgn="l">
              <a:defRPr sz="1800"/>
            </a:lvl1pPr>
          </a:lstStyle>
          <a:p>
            <a:pPr/>
            <a:r>
              <a:t>students</a:t>
            </a:r>
          </a:p>
        </p:txBody>
      </p:sp>
      <p:sp>
        <p:nvSpPr>
          <p:cNvPr id="95" name="Circle"/>
          <p:cNvSpPr/>
          <p:nvPr/>
        </p:nvSpPr>
        <p:spPr>
          <a:xfrm>
            <a:off x="9237595" y="6551255"/>
            <a:ext cx="190501"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96" name="Rectangle"/>
          <p:cNvSpPr/>
          <p:nvPr/>
        </p:nvSpPr>
        <p:spPr>
          <a:xfrm>
            <a:off x="8609643" y="5464433"/>
            <a:ext cx="1372350" cy="419101"/>
          </a:xfrm>
          <a:prstGeom prst="rect">
            <a:avLst/>
          </a:prstGeom>
          <a:ln w="25400">
            <a:solidFill>
              <a:srgbClr val="000000"/>
            </a:solidFill>
            <a:miter lim="400000"/>
          </a:ln>
        </p:spPr>
        <p:txBody>
          <a:bodyPr lIns="38100" tIns="38100" rIns="38100" bIns="38100" anchor="ctr"/>
          <a:lstStyle/>
          <a:p>
            <a:pPr>
              <a:defRPr sz="2800"/>
            </a:pPr>
          </a:p>
        </p:txBody>
      </p:sp>
      <p:sp>
        <p:nvSpPr>
          <p:cNvPr id="97" name="The Friendly Faces of LHCb Liverpool"/>
          <p:cNvSpPr txBox="1"/>
          <p:nvPr>
            <p:ph type="title"/>
          </p:nvPr>
        </p:nvSpPr>
        <p:spPr>
          <a:xfrm>
            <a:off x="444500" y="254000"/>
            <a:ext cx="7130058" cy="1092200"/>
          </a:xfrm>
          <a:prstGeom prst="rect">
            <a:avLst/>
          </a:prstGeom>
        </p:spPr>
        <p:txBody>
          <a:bodyPr/>
          <a:lstStyle/>
          <a:p>
            <a:pPr/>
            <a:r>
              <a:t>The Friendly Faces of LHCb Liverpool</a:t>
            </a:r>
          </a:p>
        </p:txBody>
      </p:sp>
      <p:sp>
        <p:nvSpPr>
          <p:cNvPr id="98" name="Eduardo"/>
          <p:cNvSpPr/>
          <p:nvPr/>
        </p:nvSpPr>
        <p:spPr>
          <a:xfrm>
            <a:off x="7375299" y="2457576"/>
            <a:ext cx="923291" cy="34897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lvl1pPr>
              <a:defRPr sz="1800"/>
            </a:lvl1pPr>
          </a:lstStyle>
          <a:p>
            <a:pPr/>
            <a:r>
              <a:t>Eduardo</a:t>
            </a:r>
          </a:p>
        </p:txBody>
      </p:sp>
      <p:pic>
        <p:nvPicPr>
          <p:cNvPr id="99" name="Portrait2019_Cropped.jpg" descr="Portrait2019_Cropped.jpg"/>
          <p:cNvPicPr>
            <a:picLocks noChangeAspect="1"/>
          </p:cNvPicPr>
          <p:nvPr/>
        </p:nvPicPr>
        <p:blipFill>
          <a:blip r:embed="rId7">
            <a:extLst/>
          </a:blip>
          <a:srcRect l="24512" t="10856" r="7036" b="414"/>
          <a:stretch>
            <a:fillRect/>
          </a:stretch>
        </p:blipFill>
        <p:spPr>
          <a:xfrm>
            <a:off x="2299608" y="984107"/>
            <a:ext cx="1089847" cy="1460506"/>
          </a:xfrm>
          <a:prstGeom prst="rect">
            <a:avLst/>
          </a:prstGeom>
          <a:ln w="12700">
            <a:miter lim="400000"/>
          </a:ln>
        </p:spPr>
      </p:pic>
      <p:pic>
        <p:nvPicPr>
          <p:cNvPr id="100" name="Image" descr="Image"/>
          <p:cNvPicPr>
            <a:picLocks noChangeAspect="1"/>
          </p:cNvPicPr>
          <p:nvPr/>
        </p:nvPicPr>
        <p:blipFill>
          <a:blip r:embed="rId8">
            <a:extLst/>
          </a:blip>
          <a:srcRect l="0" t="0" r="406" b="0"/>
          <a:stretch>
            <a:fillRect/>
          </a:stretch>
        </p:blipFill>
        <p:spPr>
          <a:xfrm>
            <a:off x="7337137" y="224665"/>
            <a:ext cx="2387658" cy="610923"/>
          </a:xfrm>
          <a:prstGeom prst="rect">
            <a:avLst/>
          </a:prstGeom>
          <a:ln w="12700">
            <a:miter lim="400000"/>
          </a:ln>
        </p:spPr>
      </p:pic>
      <p:pic>
        <p:nvPicPr>
          <p:cNvPr id="101" name="Eduardo_Rodrigues.jpg" descr="Eduardo_Rodrigues.jpg"/>
          <p:cNvPicPr>
            <a:picLocks noChangeAspect="1"/>
          </p:cNvPicPr>
          <p:nvPr/>
        </p:nvPicPr>
        <p:blipFill>
          <a:blip r:embed="rId9">
            <a:extLst/>
          </a:blip>
          <a:stretch>
            <a:fillRect/>
          </a:stretch>
        </p:blipFill>
        <p:spPr>
          <a:xfrm>
            <a:off x="7202975" y="973705"/>
            <a:ext cx="1217084" cy="1460501"/>
          </a:xfrm>
          <a:prstGeom prst="rect">
            <a:avLst/>
          </a:prstGeom>
          <a:ln w="12700">
            <a:miter lim="400000"/>
          </a:ln>
        </p:spPr>
      </p:pic>
      <p:pic>
        <p:nvPicPr>
          <p:cNvPr id="102" name="tarashears-1w.jpg" descr="tarashears-1w.jpg"/>
          <p:cNvPicPr>
            <a:picLocks noChangeAspect="1"/>
          </p:cNvPicPr>
          <p:nvPr/>
        </p:nvPicPr>
        <p:blipFill>
          <a:blip r:embed="rId10">
            <a:extLst/>
          </a:blip>
          <a:srcRect l="30119" t="3656" r="35874" b="30351"/>
          <a:stretch>
            <a:fillRect/>
          </a:stretch>
        </p:blipFill>
        <p:spPr>
          <a:xfrm>
            <a:off x="905079" y="984107"/>
            <a:ext cx="1095903" cy="1460336"/>
          </a:xfrm>
          <a:prstGeom prst="rect">
            <a:avLst/>
          </a:prstGeom>
          <a:ln w="12700">
            <a:miter lim="400000"/>
          </a:ln>
        </p:spPr>
      </p:pic>
      <p:sp>
        <p:nvSpPr>
          <p:cNvPr id="103" name="Thomas"/>
          <p:cNvSpPr/>
          <p:nvPr/>
        </p:nvSpPr>
        <p:spPr>
          <a:xfrm>
            <a:off x="4394543" y="6233251"/>
            <a:ext cx="884886" cy="34897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lvl1pPr>
              <a:defRPr sz="1800"/>
            </a:lvl1pPr>
          </a:lstStyle>
          <a:p>
            <a:pPr/>
            <a:r>
              <a:t>Thomas</a:t>
            </a:r>
          </a:p>
        </p:txBody>
      </p:sp>
      <p:sp>
        <p:nvSpPr>
          <p:cNvPr id="104" name="Circle"/>
          <p:cNvSpPr/>
          <p:nvPr/>
        </p:nvSpPr>
        <p:spPr>
          <a:xfrm>
            <a:off x="3003130" y="4870372"/>
            <a:ext cx="190501"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105" name="Circle"/>
          <p:cNvSpPr/>
          <p:nvPr/>
        </p:nvSpPr>
        <p:spPr>
          <a:xfrm>
            <a:off x="1643408" y="4895772"/>
            <a:ext cx="190501"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106" name="Circle"/>
          <p:cNvSpPr/>
          <p:nvPr/>
        </p:nvSpPr>
        <p:spPr>
          <a:xfrm>
            <a:off x="4375150" y="4870372"/>
            <a:ext cx="190500"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107" name="(in Liverpool)"/>
          <p:cNvSpPr/>
          <p:nvPr/>
        </p:nvSpPr>
        <p:spPr>
          <a:xfrm rot="16268575">
            <a:off x="-618052" y="2690509"/>
            <a:ext cx="2260601" cy="55971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r>
              <a:t>(in Liverpool)</a:t>
            </a:r>
          </a:p>
        </p:txBody>
      </p:sp>
      <p:sp>
        <p:nvSpPr>
          <p:cNvPr id="108" name="New!"/>
          <p:cNvSpPr txBox="1"/>
          <p:nvPr/>
        </p:nvSpPr>
        <p:spPr>
          <a:xfrm rot="18900000">
            <a:off x="1700953" y="4238397"/>
            <a:ext cx="562357" cy="3243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solidFill>
                  <a:schemeClr val="accent6">
                    <a:hueOff val="-146070"/>
                    <a:satOff val="-10048"/>
                    <a:lumOff val="-30626"/>
                  </a:schemeClr>
                </a:solidFill>
              </a:defRPr>
            </a:lvl1pPr>
          </a:lstStyle>
          <a:p>
            <a:pPr/>
            <a:r>
              <a:t>New!</a:t>
            </a:r>
          </a:p>
        </p:txBody>
      </p:sp>
      <p:pic>
        <p:nvPicPr>
          <p:cNvPr id="109" name="Ayushi_photo.jpg" descr="Ayushi_photo.jpg"/>
          <p:cNvPicPr>
            <a:picLocks noChangeAspect="1"/>
          </p:cNvPicPr>
          <p:nvPr/>
        </p:nvPicPr>
        <p:blipFill>
          <a:blip r:embed="rId11">
            <a:extLst/>
          </a:blip>
          <a:srcRect l="0" t="0" r="9316" b="6452"/>
          <a:stretch>
            <a:fillRect/>
          </a:stretch>
        </p:blipFill>
        <p:spPr>
          <a:xfrm>
            <a:off x="2303859" y="2867485"/>
            <a:ext cx="1125198" cy="1465529"/>
          </a:xfrm>
          <a:prstGeom prst="rect">
            <a:avLst/>
          </a:prstGeom>
          <a:ln w="12700">
            <a:miter lim="400000"/>
          </a:ln>
        </p:spPr>
      </p:pic>
      <p:pic>
        <p:nvPicPr>
          <p:cNvPr id="110" name="Greenall_Ashley.jpg" descr="Greenall_Ashley.jpg"/>
          <p:cNvPicPr>
            <a:picLocks noChangeAspect="1"/>
          </p:cNvPicPr>
          <p:nvPr/>
        </p:nvPicPr>
        <p:blipFill>
          <a:blip r:embed="rId12">
            <a:extLst/>
          </a:blip>
          <a:srcRect l="0" t="5715" r="0" b="0"/>
          <a:stretch>
            <a:fillRect/>
          </a:stretch>
        </p:blipFill>
        <p:spPr>
          <a:xfrm>
            <a:off x="3738681" y="2867088"/>
            <a:ext cx="1035026" cy="1460548"/>
          </a:xfrm>
          <a:prstGeom prst="rect">
            <a:avLst/>
          </a:prstGeom>
          <a:ln w="12700">
            <a:miter lim="400000"/>
          </a:ln>
        </p:spPr>
      </p:pic>
      <p:pic>
        <p:nvPicPr>
          <p:cNvPr id="111" name="Vilella.jpg" descr="Vilella.jpg"/>
          <p:cNvPicPr>
            <a:picLocks noChangeAspect="1"/>
          </p:cNvPicPr>
          <p:nvPr/>
        </p:nvPicPr>
        <p:blipFill>
          <a:blip r:embed="rId13">
            <a:extLst/>
          </a:blip>
          <a:stretch>
            <a:fillRect/>
          </a:stretch>
        </p:blipFill>
        <p:spPr>
          <a:xfrm>
            <a:off x="5090067" y="983112"/>
            <a:ext cx="1045705" cy="1460501"/>
          </a:xfrm>
          <a:prstGeom prst="rect">
            <a:avLst/>
          </a:prstGeom>
          <a:ln w="12700">
            <a:miter lim="400000"/>
          </a:ln>
        </p:spPr>
      </p:pic>
      <p:pic>
        <p:nvPicPr>
          <p:cNvPr id="112" name="hennesey.jpg" descr="hennesey.jpg"/>
          <p:cNvPicPr>
            <a:picLocks noChangeAspect="1"/>
          </p:cNvPicPr>
          <p:nvPr/>
        </p:nvPicPr>
        <p:blipFill>
          <a:blip r:embed="rId14">
            <a:extLst/>
          </a:blip>
          <a:stretch>
            <a:fillRect/>
          </a:stretch>
        </p:blipFill>
        <p:spPr>
          <a:xfrm>
            <a:off x="8702873" y="970617"/>
            <a:ext cx="1125142" cy="1462684"/>
          </a:xfrm>
          <a:prstGeom prst="rect">
            <a:avLst/>
          </a:prstGeom>
          <a:ln w="12700">
            <a:miter lim="400000"/>
          </a:ln>
        </p:spPr>
      </p:pic>
      <p:pic>
        <p:nvPicPr>
          <p:cNvPr id="113" name="self.jpg" descr="self.jpg"/>
          <p:cNvPicPr>
            <a:picLocks noChangeAspect="1"/>
          </p:cNvPicPr>
          <p:nvPr/>
        </p:nvPicPr>
        <p:blipFill>
          <a:blip r:embed="rId15">
            <a:extLst/>
          </a:blip>
          <a:srcRect l="54559" t="23758" r="7413" b="0"/>
          <a:stretch>
            <a:fillRect/>
          </a:stretch>
        </p:blipFill>
        <p:spPr>
          <a:xfrm>
            <a:off x="3688185" y="984504"/>
            <a:ext cx="1092201" cy="1459831"/>
          </a:xfrm>
          <a:prstGeom prst="rect">
            <a:avLst/>
          </a:prstGeom>
          <a:ln w="12700">
            <a:miter lim="400000"/>
          </a:ln>
        </p:spPr>
      </p:pic>
      <p:sp>
        <p:nvSpPr>
          <p:cNvPr id="114" name="Themis"/>
          <p:cNvSpPr/>
          <p:nvPr/>
        </p:nvSpPr>
        <p:spPr>
          <a:xfrm>
            <a:off x="3815185" y="2457576"/>
            <a:ext cx="838201" cy="34897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defRPr sz="1800"/>
            </a:lvl1pPr>
          </a:lstStyle>
          <a:p>
            <a:pPr/>
            <a:r>
              <a:t>Themis</a:t>
            </a:r>
          </a:p>
        </p:txBody>
      </p:sp>
      <p:sp>
        <p:nvSpPr>
          <p:cNvPr id="115" name="Back from CERN!"/>
          <p:cNvSpPr txBox="1"/>
          <p:nvPr/>
        </p:nvSpPr>
        <p:spPr>
          <a:xfrm rot="18900000">
            <a:off x="2264587" y="6193342"/>
            <a:ext cx="789129" cy="47818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solidFill>
                  <a:schemeClr val="accent6">
                    <a:hueOff val="-146070"/>
                    <a:satOff val="-10048"/>
                    <a:lumOff val="-30626"/>
                  </a:schemeClr>
                </a:solidFill>
              </a:defRPr>
            </a:pPr>
            <a:r>
              <a:t>Back from</a:t>
            </a:r>
            <a:br/>
            <a:r>
              <a:t>CERN!</a:t>
            </a:r>
          </a:p>
        </p:txBody>
      </p:sp>
      <p:pic>
        <p:nvPicPr>
          <p:cNvPr id="116" name="rinnert_photo.jpg" descr="rinnert_photo.jpg"/>
          <p:cNvPicPr>
            <a:picLocks noChangeAspect="1"/>
          </p:cNvPicPr>
          <p:nvPr/>
        </p:nvPicPr>
        <p:blipFill>
          <a:blip r:embed="rId16">
            <a:extLst/>
          </a:blip>
          <a:stretch>
            <a:fillRect/>
          </a:stretch>
        </p:blipFill>
        <p:spPr>
          <a:xfrm>
            <a:off x="7259066" y="2868597"/>
            <a:ext cx="1104901" cy="1458358"/>
          </a:xfrm>
          <a:prstGeom prst="rect">
            <a:avLst/>
          </a:prstGeom>
          <a:ln w="12700">
            <a:miter lim="400000"/>
          </a:ln>
        </p:spPr>
      </p:pic>
      <p:sp>
        <p:nvSpPr>
          <p:cNvPr id="117" name="Kieran"/>
          <p:cNvSpPr/>
          <p:nvPr/>
        </p:nvSpPr>
        <p:spPr>
          <a:xfrm>
            <a:off x="5214568" y="4314238"/>
            <a:ext cx="774701" cy="34897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defRPr sz="1800"/>
            </a:lvl1pPr>
          </a:lstStyle>
          <a:p>
            <a:pPr/>
            <a:r>
              <a:t>Kieran</a:t>
            </a:r>
          </a:p>
        </p:txBody>
      </p:sp>
      <p:pic>
        <p:nvPicPr>
          <p:cNvPr id="118" name="Image" descr="Image"/>
          <p:cNvPicPr>
            <a:picLocks noChangeAspect="1"/>
          </p:cNvPicPr>
          <p:nvPr/>
        </p:nvPicPr>
        <p:blipFill>
          <a:blip r:embed="rId17">
            <a:extLst/>
          </a:blip>
          <a:stretch>
            <a:fillRect/>
          </a:stretch>
        </p:blipFill>
        <p:spPr>
          <a:xfrm>
            <a:off x="5073524" y="2810236"/>
            <a:ext cx="1035051" cy="1493923"/>
          </a:xfrm>
          <a:prstGeom prst="rect">
            <a:avLst/>
          </a:prstGeom>
          <a:ln w="12700">
            <a:miter lim="400000"/>
          </a:ln>
        </p:spPr>
      </p:pic>
      <p:pic>
        <p:nvPicPr>
          <p:cNvPr id="119" name="Image" descr="Image"/>
          <p:cNvPicPr>
            <a:picLocks noChangeAspect="1"/>
          </p:cNvPicPr>
          <p:nvPr/>
        </p:nvPicPr>
        <p:blipFill>
          <a:blip r:embed="rId18">
            <a:extLst/>
          </a:blip>
          <a:srcRect l="0" t="18031" r="0" b="18031"/>
          <a:stretch>
            <a:fillRect/>
          </a:stretch>
        </p:blipFill>
        <p:spPr>
          <a:xfrm>
            <a:off x="8728801" y="2837947"/>
            <a:ext cx="1055606" cy="1460583"/>
          </a:xfrm>
          <a:prstGeom prst="rect">
            <a:avLst/>
          </a:prstGeom>
          <a:ln w="12700">
            <a:miter lim="400000"/>
          </a:ln>
        </p:spPr>
      </p:pic>
      <p:sp>
        <p:nvSpPr>
          <p:cNvPr id="120" name="Circle"/>
          <p:cNvSpPr/>
          <p:nvPr/>
        </p:nvSpPr>
        <p:spPr>
          <a:xfrm>
            <a:off x="8762361" y="2875115"/>
            <a:ext cx="190501"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pic>
        <p:nvPicPr>
          <p:cNvPr id="121" name="Carroll.jpg" descr="Carroll.jpg"/>
          <p:cNvPicPr>
            <a:picLocks noChangeAspect="1"/>
          </p:cNvPicPr>
          <p:nvPr/>
        </p:nvPicPr>
        <p:blipFill>
          <a:blip r:embed="rId19">
            <a:extLst/>
          </a:blip>
          <a:stretch>
            <a:fillRect/>
          </a:stretch>
        </p:blipFill>
        <p:spPr>
          <a:xfrm>
            <a:off x="187356" y="4785834"/>
            <a:ext cx="1138053" cy="1460501"/>
          </a:xfrm>
          <a:prstGeom prst="rect">
            <a:avLst/>
          </a:prstGeom>
          <a:ln w="12700">
            <a:miter lim="400000"/>
          </a:ln>
        </p:spPr>
      </p:pic>
      <p:sp>
        <p:nvSpPr>
          <p:cNvPr id="122" name="John"/>
          <p:cNvSpPr/>
          <p:nvPr/>
        </p:nvSpPr>
        <p:spPr>
          <a:xfrm>
            <a:off x="345688" y="6196393"/>
            <a:ext cx="774701" cy="34897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defRPr sz="1800"/>
            </a:lvl1pPr>
          </a:lstStyle>
          <a:p>
            <a:pPr/>
            <a:r>
              <a:t>John</a:t>
            </a:r>
          </a:p>
        </p:txBody>
      </p:sp>
      <p:pic>
        <p:nvPicPr>
          <p:cNvPr id="123" name="Sigrid.jpeg" descr="Sigrid.jpeg"/>
          <p:cNvPicPr>
            <a:picLocks noChangeAspect="1"/>
          </p:cNvPicPr>
          <p:nvPr/>
        </p:nvPicPr>
        <p:blipFill>
          <a:blip r:embed="rId20">
            <a:extLst/>
          </a:blip>
          <a:srcRect l="8536" t="7938" r="0" b="0"/>
          <a:stretch>
            <a:fillRect/>
          </a:stretch>
        </p:blipFill>
        <p:spPr>
          <a:xfrm>
            <a:off x="7300028" y="4792177"/>
            <a:ext cx="1054227" cy="1460476"/>
          </a:xfrm>
          <a:prstGeom prst="rect">
            <a:avLst/>
          </a:prstGeom>
          <a:ln w="12700">
            <a:miter lim="400000"/>
          </a:ln>
        </p:spPr>
      </p:pic>
      <p:sp>
        <p:nvSpPr>
          <p:cNvPr id="124" name="Sigrid"/>
          <p:cNvSpPr/>
          <p:nvPr/>
        </p:nvSpPr>
        <p:spPr>
          <a:xfrm>
            <a:off x="7432444" y="6282515"/>
            <a:ext cx="774701" cy="34897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defRPr sz="1800"/>
            </a:lvl1pPr>
          </a:lstStyle>
          <a:p>
            <a:pPr/>
            <a:r>
              <a:t>Sigrid</a:t>
            </a:r>
          </a:p>
        </p:txBody>
      </p:sp>
      <p:sp>
        <p:nvSpPr>
          <p:cNvPr id="125" name="(at Karlsruhe)"/>
          <p:cNvSpPr/>
          <p:nvPr/>
        </p:nvSpPr>
        <p:spPr>
          <a:xfrm rot="16200000">
            <a:off x="5630119" y="5343327"/>
            <a:ext cx="2622425" cy="55971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r>
              <a:t>(at Karlsruhe)</a:t>
            </a:r>
          </a:p>
        </p:txBody>
      </p:sp>
      <p:sp>
        <p:nvSpPr>
          <p:cNvPr id="126" name="Circle"/>
          <p:cNvSpPr/>
          <p:nvPr/>
        </p:nvSpPr>
        <p:spPr>
          <a:xfrm>
            <a:off x="7338452" y="4822753"/>
            <a:ext cx="190501"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127" name="Jan"/>
          <p:cNvSpPr/>
          <p:nvPr/>
        </p:nvSpPr>
        <p:spPr>
          <a:xfrm>
            <a:off x="5831298" y="6216661"/>
            <a:ext cx="508151" cy="34897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lvl1pPr>
              <a:defRPr sz="1800"/>
            </a:lvl1pPr>
          </a:lstStyle>
          <a:p>
            <a:pPr/>
            <a:r>
              <a:t>Jan</a:t>
            </a:r>
          </a:p>
        </p:txBody>
      </p:sp>
      <p:sp>
        <p:nvSpPr>
          <p:cNvPr id="128" name="Circle"/>
          <p:cNvSpPr/>
          <p:nvPr/>
        </p:nvSpPr>
        <p:spPr>
          <a:xfrm>
            <a:off x="5653278" y="4870372"/>
            <a:ext cx="190501"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Knowing AFB allows us to measure key electroweak parameters, such as sin2(θW)"/>
          <p:cNvSpPr txBox="1"/>
          <p:nvPr/>
        </p:nvSpPr>
        <p:spPr>
          <a:xfrm>
            <a:off x="5455553" y="1702575"/>
            <a:ext cx="4356430" cy="324892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203200" indent="-203200" algn="l">
              <a:spcBef>
                <a:spcPts val="3800"/>
              </a:spcBef>
              <a:buSzPct val="100000"/>
              <a:buChar char="•"/>
              <a:defRPr sz="2000">
                <a:solidFill>
                  <a:srgbClr val="444444"/>
                </a:solidFill>
                <a:latin typeface="+mn-lt"/>
                <a:ea typeface="+mn-ea"/>
                <a:cs typeface="+mn-cs"/>
                <a:sym typeface="Helvetica Neue"/>
              </a:defRPr>
            </a:pPr>
            <a:r>
              <a:t>Knowing A</a:t>
            </a:r>
            <a:r>
              <a:rPr baseline="-5999"/>
              <a:t>FB</a:t>
            </a:r>
            <a:r>
              <a:t> allows us to measure key electroweak parameters, such as sin</a:t>
            </a:r>
            <a:r>
              <a:rPr baseline="31999"/>
              <a:t>2</a:t>
            </a:r>
            <a:r>
              <a:t>(θ</a:t>
            </a:r>
            <a:r>
              <a:rPr baseline="-5999"/>
              <a:t>W</a:t>
            </a:r>
            <a:r>
              <a:t>)</a:t>
            </a:r>
          </a:p>
        </p:txBody>
      </p:sp>
      <p:pic>
        <p:nvPicPr>
          <p:cNvPr id="463" name="Image" descr="Image"/>
          <p:cNvPicPr>
            <a:picLocks noChangeAspect="1"/>
          </p:cNvPicPr>
          <p:nvPr/>
        </p:nvPicPr>
        <p:blipFill>
          <a:blip r:embed="rId2">
            <a:extLst/>
          </a:blip>
          <a:stretch>
            <a:fillRect/>
          </a:stretch>
        </p:blipFill>
        <p:spPr>
          <a:xfrm>
            <a:off x="5463629" y="2804111"/>
            <a:ext cx="4515450" cy="3248922"/>
          </a:xfrm>
          <a:prstGeom prst="rect">
            <a:avLst/>
          </a:prstGeom>
          <a:ln w="12700">
            <a:miter lim="400000"/>
          </a:ln>
        </p:spPr>
      </p:pic>
      <p:sp>
        <p:nvSpPr>
          <p:cNvPr id="464" name="Z decay Forward-backward Asymmetry"/>
          <p:cNvSpPr txBox="1"/>
          <p:nvPr>
            <p:ph type="title"/>
          </p:nvPr>
        </p:nvSpPr>
        <p:spPr>
          <a:xfrm>
            <a:off x="495300" y="241300"/>
            <a:ext cx="8178800" cy="1206500"/>
          </a:xfrm>
          <a:prstGeom prst="rect">
            <a:avLst/>
          </a:prstGeom>
        </p:spPr>
        <p:txBody>
          <a:bodyPr/>
          <a:lstStyle/>
          <a:p>
            <a:pPr/>
            <a:r>
              <a:t>Z decay Forward-backward Asymmetry</a:t>
            </a:r>
          </a:p>
        </p:txBody>
      </p:sp>
      <p:sp>
        <p:nvSpPr>
          <p:cNvPr id="465" name="Study of the asymmetry AFB in  Z → μ+μ− decays, with Run 2 (13 TeV) data. The interference between Z boson and virtual photon gives rise to a non-zero AFB value."/>
          <p:cNvSpPr txBox="1"/>
          <p:nvPr>
            <p:ph type="body" sz="quarter" idx="1"/>
          </p:nvPr>
        </p:nvSpPr>
        <p:spPr>
          <a:xfrm>
            <a:off x="469900" y="1701800"/>
            <a:ext cx="4515449" cy="3248921"/>
          </a:xfrm>
          <a:prstGeom prst="rect">
            <a:avLst/>
          </a:prstGeom>
        </p:spPr>
        <p:txBody>
          <a:bodyPr/>
          <a:lstStyle/>
          <a:p>
            <a:pPr>
              <a:defRPr>
                <a:solidFill>
                  <a:srgbClr val="444444"/>
                </a:solidFill>
              </a:defRPr>
            </a:pPr>
            <a:r>
              <a:t>Study of the asymmetry A</a:t>
            </a:r>
            <a:r>
              <a:rPr baseline="-5999"/>
              <a:t>FB</a:t>
            </a:r>
            <a:r>
              <a:t> in </a:t>
            </a:r>
            <a:br/>
            <a:r>
              <a:t>Z → μ</a:t>
            </a:r>
            <a:r>
              <a:rPr baseline="31999"/>
              <a:t>+</a:t>
            </a:r>
            <a:r>
              <a:t>μ</a:t>
            </a:r>
            <a:r>
              <a:rPr baseline="31999"/>
              <a:t>−</a:t>
            </a:r>
            <a:r>
              <a:t> decays, with Run 2 (13 TeV) data. The interference between Z boson and virtual photon gives rise to a non-zero A</a:t>
            </a:r>
            <a:r>
              <a:rPr baseline="-5999"/>
              <a:t>FB</a:t>
            </a:r>
            <a:r>
              <a:t> value.</a:t>
            </a:r>
          </a:p>
        </p:txBody>
      </p:sp>
      <p:sp>
        <p:nvSpPr>
          <p:cNvPr id="466"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7" name="Portrait2019_Cropped.jpg" descr="Portrait2019_Cropped.jpg"/>
          <p:cNvPicPr>
            <a:picLocks noChangeAspect="1"/>
          </p:cNvPicPr>
          <p:nvPr/>
        </p:nvPicPr>
        <p:blipFill>
          <a:blip r:embed="rId3">
            <a:extLst/>
          </a:blip>
          <a:srcRect l="24512" t="10856" r="3656" b="414"/>
          <a:stretch>
            <a:fillRect/>
          </a:stretch>
        </p:blipFill>
        <p:spPr>
          <a:xfrm>
            <a:off x="8395935" y="291736"/>
            <a:ext cx="920199" cy="1175126"/>
          </a:xfrm>
          <a:prstGeom prst="rect">
            <a:avLst/>
          </a:prstGeom>
          <a:ln w="12700">
            <a:miter lim="400000"/>
          </a:ln>
        </p:spPr>
      </p:pic>
      <p:pic>
        <p:nvPicPr>
          <p:cNvPr id="468" name="Image" descr="Image"/>
          <p:cNvPicPr>
            <a:picLocks noChangeAspect="1"/>
          </p:cNvPicPr>
          <p:nvPr/>
        </p:nvPicPr>
        <p:blipFill>
          <a:blip r:embed="rId4">
            <a:extLst/>
          </a:blip>
          <a:srcRect l="0" t="0" r="0" b="52986"/>
          <a:stretch>
            <a:fillRect/>
          </a:stretch>
        </p:blipFill>
        <p:spPr>
          <a:xfrm>
            <a:off x="479399" y="3960485"/>
            <a:ext cx="2315725" cy="1301664"/>
          </a:xfrm>
          <a:prstGeom prst="rect">
            <a:avLst/>
          </a:prstGeom>
          <a:ln w="12700">
            <a:miter lim="400000"/>
          </a:ln>
        </p:spPr>
      </p:pic>
      <p:pic>
        <p:nvPicPr>
          <p:cNvPr id="469" name="Image" descr="Image"/>
          <p:cNvPicPr>
            <a:picLocks noChangeAspect="1"/>
          </p:cNvPicPr>
          <p:nvPr/>
        </p:nvPicPr>
        <p:blipFill>
          <a:blip r:embed="rId5">
            <a:extLst/>
          </a:blip>
          <a:stretch>
            <a:fillRect/>
          </a:stretch>
        </p:blipFill>
        <p:spPr>
          <a:xfrm>
            <a:off x="1671035" y="3388809"/>
            <a:ext cx="1954159" cy="663854"/>
          </a:xfrm>
          <a:prstGeom prst="rect">
            <a:avLst/>
          </a:prstGeom>
          <a:ln w="12700">
            <a:miter lim="400000"/>
          </a:ln>
        </p:spPr>
      </p:pic>
      <p:pic>
        <p:nvPicPr>
          <p:cNvPr id="470" name="Image" descr="Image"/>
          <p:cNvPicPr>
            <a:picLocks noChangeAspect="1"/>
          </p:cNvPicPr>
          <p:nvPr/>
        </p:nvPicPr>
        <p:blipFill>
          <a:blip r:embed="rId6">
            <a:extLst/>
          </a:blip>
          <a:stretch>
            <a:fillRect/>
          </a:stretch>
        </p:blipFill>
        <p:spPr>
          <a:xfrm>
            <a:off x="1317001" y="5611676"/>
            <a:ext cx="2662226" cy="1333898"/>
          </a:xfrm>
          <a:prstGeom prst="rect">
            <a:avLst/>
          </a:prstGeom>
          <a:ln w="12700">
            <a:miter lim="400000"/>
          </a:ln>
        </p:spPr>
      </p:pic>
      <p:pic>
        <p:nvPicPr>
          <p:cNvPr id="471" name="Image" descr="Image"/>
          <p:cNvPicPr>
            <a:picLocks noChangeAspect="1"/>
          </p:cNvPicPr>
          <p:nvPr/>
        </p:nvPicPr>
        <p:blipFill>
          <a:blip r:embed="rId4">
            <a:extLst/>
          </a:blip>
          <a:srcRect l="0" t="58133" r="0" b="0"/>
          <a:stretch>
            <a:fillRect/>
          </a:stretch>
        </p:blipFill>
        <p:spPr>
          <a:xfrm>
            <a:off x="2711168" y="4057124"/>
            <a:ext cx="2315725" cy="1159162"/>
          </a:xfrm>
          <a:prstGeom prst="rect">
            <a:avLst/>
          </a:prstGeom>
          <a:ln w="12700">
            <a:miter lim="400000"/>
          </a:ln>
        </p:spPr>
      </p:pic>
      <p:sp>
        <p:nvSpPr>
          <p:cNvPr id="472" name="JHEP 11 (2015) 190"/>
          <p:cNvSpPr txBox="1"/>
          <p:nvPr/>
        </p:nvSpPr>
        <p:spPr>
          <a:xfrm>
            <a:off x="4813605" y="5966505"/>
            <a:ext cx="1463956" cy="275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1200" u="sng">
                <a:solidFill>
                  <a:srgbClr val="000000">
                    <a:alpha val="80000"/>
                  </a:srgbClr>
                </a:solidFill>
                <a:latin typeface="+mn-lt"/>
                <a:ea typeface="+mn-ea"/>
                <a:cs typeface="+mn-cs"/>
                <a:sym typeface="Helvetica Neue"/>
                <a:hlinkClick r:id="rId7" invalidUrl="" action="" tgtFrame="" tooltip="" history="1" highlightClick="0" endSnd="0"/>
              </a:defRPr>
            </a:lvl1pPr>
          </a:lstStyle>
          <a:p>
            <a:pPr>
              <a:defRPr u="none"/>
            </a:pPr>
            <a:r>
              <a:rPr u="sng">
                <a:hlinkClick r:id="rId7" invalidUrl="" action="" tgtFrame="" tooltip="" history="1" highlightClick="0" endSnd="0"/>
              </a:rPr>
              <a:t>JHEP 11 (2015) 190</a:t>
            </a:r>
          </a:p>
        </p:txBody>
      </p:sp>
      <p:sp>
        <p:nvSpPr>
          <p:cNvPr id="473" name="Line"/>
          <p:cNvSpPr/>
          <p:nvPr/>
        </p:nvSpPr>
        <p:spPr>
          <a:xfrm flipV="1">
            <a:off x="4990631" y="4199220"/>
            <a:ext cx="487219" cy="1330511"/>
          </a:xfrm>
          <a:prstGeom prst="line">
            <a:avLst/>
          </a:prstGeom>
          <a:ln w="25400">
            <a:solidFill>
              <a:srgbClr val="000000"/>
            </a:solidFill>
            <a:miter lim="400000"/>
            <a:tailEnd type="triangle"/>
          </a:ln>
        </p:spPr>
        <p:txBody>
          <a:bodyPr lIns="50800" tIns="50800" rIns="50800" bIns="50800" anchor="ctr"/>
          <a:lstStyle/>
          <a:p>
            <a:pPr>
              <a:defRPr sz="2800"/>
            </a:pPr>
          </a:p>
        </p:txBody>
      </p:sp>
      <p:sp>
        <p:nvSpPr>
          <p:cNvPr id="474" name="Performed in Liverpool!…"/>
          <p:cNvSpPr txBox="1"/>
          <p:nvPr/>
        </p:nvSpPr>
        <p:spPr>
          <a:xfrm>
            <a:off x="4581030" y="5525994"/>
            <a:ext cx="1929106" cy="528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400"/>
            </a:pPr>
            <a:r>
              <a:t>Performed in Liverpool! </a:t>
            </a:r>
          </a:p>
          <a:p>
            <a:pPr>
              <a:defRPr sz="1400"/>
            </a:pPr>
            <a:r>
              <a:t>(by Joe Price, et al.)</a:t>
            </a:r>
          </a:p>
        </p:txBody>
      </p:sp>
      <p:pic>
        <p:nvPicPr>
          <p:cNvPr id="475" name="tarashears-1w.jpg" descr="tarashears-1w.jpg"/>
          <p:cNvPicPr>
            <a:picLocks noChangeAspect="1"/>
          </p:cNvPicPr>
          <p:nvPr/>
        </p:nvPicPr>
        <p:blipFill>
          <a:blip r:embed="rId8">
            <a:extLst/>
          </a:blip>
          <a:srcRect l="30119" t="3656" r="35874" b="30351"/>
          <a:stretch>
            <a:fillRect/>
          </a:stretch>
        </p:blipFill>
        <p:spPr>
          <a:xfrm>
            <a:off x="9276269" y="291736"/>
            <a:ext cx="881866" cy="1175121"/>
          </a:xfrm>
          <a:prstGeom prst="rect">
            <a:avLst/>
          </a:prstGeom>
          <a:ln w="12700">
            <a:miter lim="400000"/>
          </a:ln>
        </p:spPr>
      </p:pic>
      <p:sp>
        <p:nvSpPr>
          <p:cNvPr id="476" name="ATLAS-CONF-2018-037"/>
          <p:cNvSpPr txBox="1"/>
          <p:nvPr/>
        </p:nvSpPr>
        <p:spPr>
          <a:xfrm>
            <a:off x="8447740" y="2791446"/>
            <a:ext cx="1554436" cy="282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1200" u="sng">
                <a:uFill>
                  <a:solidFill>
                    <a:srgbClr val="000000"/>
                  </a:solidFill>
                </a:uFill>
                <a:latin typeface="Calibri"/>
                <a:ea typeface="Calibri"/>
                <a:cs typeface="Calibri"/>
                <a:sym typeface="Calibri"/>
              </a:defRPr>
            </a:pPr>
            <a:r>
              <a:t>ATLAS-CONF-2018-037</a:t>
            </a:r>
            <a:r>
              <a:rPr u="none">
                <a:latin typeface="Times Roman"/>
                <a:ea typeface="Times Roman"/>
                <a:cs typeface="Times Roman"/>
                <a:sym typeface="Times Roman"/>
              </a:rPr>
              <a:t> </a:t>
            </a:r>
          </a:p>
        </p:txBody>
      </p:sp>
      <p:pic>
        <p:nvPicPr>
          <p:cNvPr id="477" name="Image" descr="Image"/>
          <p:cNvPicPr>
            <a:picLocks noChangeAspect="1"/>
          </p:cNvPicPr>
          <p:nvPr/>
        </p:nvPicPr>
        <p:blipFill>
          <a:blip r:embed="rId9">
            <a:extLst/>
          </a:blip>
          <a:srcRect l="6439" t="12019" r="3476" b="0"/>
          <a:stretch>
            <a:fillRect/>
          </a:stretch>
        </p:blipFill>
        <p:spPr>
          <a:xfrm>
            <a:off x="7503956" y="293592"/>
            <a:ext cx="902385" cy="1175084"/>
          </a:xfrm>
          <a:prstGeom prst="rect">
            <a:avLst/>
          </a:prstGeom>
          <a:ln w="12700">
            <a:miter lim="400000"/>
          </a:ln>
        </p:spPr>
      </p:pic>
      <p:sp>
        <p:nvSpPr>
          <p:cNvPr id="478" name="Expect to enter LHCb review process in the later part of the year"/>
          <p:cNvSpPr txBox="1"/>
          <p:nvPr/>
        </p:nvSpPr>
        <p:spPr>
          <a:xfrm>
            <a:off x="5455553" y="6401934"/>
            <a:ext cx="4356430" cy="324892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marL="203200" indent="-203200" algn="l">
              <a:spcBef>
                <a:spcPts val="3800"/>
              </a:spcBef>
              <a:buSzPct val="100000"/>
              <a:buChar char="•"/>
              <a:defRPr sz="2000">
                <a:solidFill>
                  <a:srgbClr val="444444"/>
                </a:solidFill>
                <a:latin typeface="+mn-lt"/>
                <a:ea typeface="+mn-ea"/>
                <a:cs typeface="+mn-cs"/>
                <a:sym typeface="Helvetica Neue"/>
              </a:defRPr>
            </a:lvl1pPr>
          </a:lstStyle>
          <a:p>
            <a:pPr/>
            <a:r>
              <a:t>Expect to enter LHCb review process in the later part of the year</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Quantum Correlated Charm"/>
          <p:cNvSpPr txBox="1"/>
          <p:nvPr>
            <p:ph type="title"/>
          </p:nvPr>
        </p:nvSpPr>
        <p:spPr>
          <a:xfrm>
            <a:off x="495300" y="241300"/>
            <a:ext cx="8178800" cy="1206500"/>
          </a:xfrm>
          <a:prstGeom prst="rect">
            <a:avLst/>
          </a:prstGeom>
        </p:spPr>
        <p:txBody>
          <a:bodyPr/>
          <a:lstStyle/>
          <a:p>
            <a:pPr/>
            <a:r>
              <a:t>Quantum Correlated Charm</a:t>
            </a:r>
          </a:p>
        </p:txBody>
      </p:sp>
      <p:sp>
        <p:nvSpPr>
          <p:cNvPr id="481" name="Quantum correlated D0 D̅0 systems have been collected from JPC = 1−− sources produced at e+e− colliders…"/>
          <p:cNvSpPr txBox="1"/>
          <p:nvPr>
            <p:ph type="body" sz="half" idx="1"/>
          </p:nvPr>
        </p:nvSpPr>
        <p:spPr>
          <a:xfrm>
            <a:off x="469900" y="1701800"/>
            <a:ext cx="4815658" cy="5372100"/>
          </a:xfrm>
          <a:prstGeom prst="rect">
            <a:avLst/>
          </a:prstGeom>
        </p:spPr>
        <p:txBody>
          <a:bodyPr/>
          <a:lstStyle/>
          <a:p>
            <a:pPr marL="381000" indent="-381000" defTabSz="1733930">
              <a:lnSpc>
                <a:spcPct val="90000"/>
              </a:lnSpc>
              <a:spcBef>
                <a:spcPts val="1700"/>
              </a:spcBef>
              <a:buSzPct val="123000"/>
              <a:defRPr sz="1800">
                <a:solidFill>
                  <a:srgbClr val="444444"/>
                </a:solidFill>
              </a:defRPr>
            </a:pPr>
            <a:r>
              <a:t>Quantum correlated D</a:t>
            </a:r>
            <a:r>
              <a:rPr baseline="31999"/>
              <a:t>0 </a:t>
            </a:r>
            <a:r>
              <a:t>D̅</a:t>
            </a:r>
            <a:r>
              <a:rPr baseline="31999"/>
              <a:t>0</a:t>
            </a:r>
            <a:r>
              <a:t> systems have been collected from J</a:t>
            </a:r>
            <a:r>
              <a:rPr baseline="31999"/>
              <a:t>PC </a:t>
            </a:r>
            <a:r>
              <a:t>= 1</a:t>
            </a:r>
            <a:r>
              <a:rPr baseline="31999"/>
              <a:t>−−</a:t>
            </a:r>
            <a:r>
              <a:t> sources produced at e</a:t>
            </a:r>
            <a:r>
              <a:rPr baseline="31999"/>
              <a:t>+</a:t>
            </a:r>
            <a:r>
              <a:t>e</a:t>
            </a:r>
            <a:r>
              <a:rPr baseline="31999"/>
              <a:t>−</a:t>
            </a:r>
            <a:r>
              <a:t> colliders</a:t>
            </a:r>
          </a:p>
          <a:p>
            <a:pPr marL="381000" indent="-381000" defTabSz="1733930">
              <a:lnSpc>
                <a:spcPct val="90000"/>
              </a:lnSpc>
              <a:spcBef>
                <a:spcPts val="1700"/>
              </a:spcBef>
              <a:buSzPct val="123000"/>
              <a:defRPr sz="1800">
                <a:solidFill>
                  <a:srgbClr val="444444"/>
                </a:solidFill>
              </a:defRPr>
            </a:pPr>
            <a:r>
              <a:rPr u="sng">
                <a:hlinkClick r:id="rId2" invalidUrl="" action="" tgtFrame="" tooltip="" history="1" highlightClick="0" endSnd="0"/>
              </a:rPr>
              <a:t>JHEP 03 (2023) 038</a:t>
            </a:r>
            <a:r>
              <a:t>: </a:t>
            </a:r>
          </a:p>
          <a:p>
            <a:pPr lvl="1" marL="762000" indent="-381000" defTabSz="1733930">
              <a:lnSpc>
                <a:spcPct val="90000"/>
              </a:lnSpc>
              <a:spcBef>
                <a:spcPts val="1700"/>
              </a:spcBef>
              <a:buSzPct val="123000"/>
              <a:defRPr sz="1800">
                <a:solidFill>
                  <a:srgbClr val="444444"/>
                </a:solidFill>
              </a:defRPr>
            </a:pPr>
            <a:r>
              <a:t>These correlations exist in </a:t>
            </a:r>
            <a:br/>
            <a:r>
              <a:t>J</a:t>
            </a:r>
            <a:r>
              <a:rPr baseline="31999"/>
              <a:t>PC</a:t>
            </a:r>
            <a:r>
              <a:t>=1</a:t>
            </a:r>
            <a:r>
              <a:rPr baseline="31999"/>
              <a:t>++</a:t>
            </a:r>
            <a:r>
              <a:t> sources as well, including χ</a:t>
            </a:r>
            <a:r>
              <a:rPr baseline="-5999"/>
              <a:t>c1</a:t>
            </a:r>
            <a:r>
              <a:t>(3872) → D</a:t>
            </a:r>
            <a:r>
              <a:rPr baseline="31999"/>
              <a:t>0 </a:t>
            </a:r>
            <a:r>
              <a:t>D̅</a:t>
            </a:r>
            <a:r>
              <a:rPr baseline="31999"/>
              <a:t>0 </a:t>
            </a:r>
            <a:r>
              <a:t>{π</a:t>
            </a:r>
            <a:r>
              <a:rPr baseline="31999"/>
              <a:t>0</a:t>
            </a:r>
            <a:r>
              <a:t>,γ}</a:t>
            </a:r>
          </a:p>
          <a:p>
            <a:pPr lvl="1" marL="762000" indent="-381000" defTabSz="1733930">
              <a:lnSpc>
                <a:spcPct val="90000"/>
              </a:lnSpc>
              <a:spcBef>
                <a:spcPts val="1700"/>
              </a:spcBef>
              <a:buSzPct val="123000"/>
              <a:defRPr sz="1800">
                <a:solidFill>
                  <a:srgbClr val="444444"/>
                </a:solidFill>
              </a:defRPr>
            </a:pPr>
            <a:r>
              <a:t>By clever reconstruction</a:t>
            </a:r>
          </a:p>
          <a:p>
            <a:pPr lvl="2" marL="1143000" indent="-381000" defTabSz="1733930">
              <a:lnSpc>
                <a:spcPct val="90000"/>
              </a:lnSpc>
              <a:spcBef>
                <a:spcPts val="1700"/>
              </a:spcBef>
              <a:buSzPct val="123000"/>
              <a:defRPr sz="1800">
                <a:solidFill>
                  <a:srgbClr val="444444"/>
                </a:solidFill>
              </a:defRPr>
            </a:pPr>
            <a:r>
              <a:t>χ</a:t>
            </a:r>
            <a:r>
              <a:rPr baseline="-5999"/>
              <a:t>c1</a:t>
            </a:r>
            <a:r>
              <a:t>(3872) → D</a:t>
            </a:r>
            <a:r>
              <a:rPr baseline="31999"/>
              <a:t>0 </a:t>
            </a:r>
            <a:r>
              <a:t>D̅</a:t>
            </a:r>
            <a:r>
              <a:rPr baseline="31999"/>
              <a:t>0 </a:t>
            </a:r>
            <a:r>
              <a:t>γ is forbidden; χ</a:t>
            </a:r>
            <a:r>
              <a:rPr baseline="-5999"/>
              <a:t>c1</a:t>
            </a:r>
            <a:r>
              <a:t>(3872) → D</a:t>
            </a:r>
            <a:r>
              <a:rPr baseline="31999"/>
              <a:t>0 </a:t>
            </a:r>
            <a:r>
              <a:t>D̅</a:t>
            </a:r>
            <a:r>
              <a:rPr baseline="31999"/>
              <a:t>0</a:t>
            </a:r>
            <a:r>
              <a:t> π</a:t>
            </a:r>
            <a:r>
              <a:rPr baseline="31999"/>
              <a:t>0</a:t>
            </a:r>
            <a:r>
              <a:t> doubled</a:t>
            </a:r>
          </a:p>
          <a:p>
            <a:pPr lvl="2" marL="1143000" indent="-381000" defTabSz="1733930">
              <a:lnSpc>
                <a:spcPct val="90000"/>
              </a:lnSpc>
              <a:spcBef>
                <a:spcPts val="1700"/>
              </a:spcBef>
              <a:buSzPct val="123000"/>
              <a:defRPr sz="1800">
                <a:solidFill>
                  <a:srgbClr val="444444"/>
                </a:solidFill>
              </a:defRPr>
            </a:pPr>
            <a:r>
              <a:t>Remove (enhance) </a:t>
            </a:r>
            <a:br/>
            <a:r>
              <a:t>C = -1 (+1) D</a:t>
            </a:r>
            <a:r>
              <a:rPr baseline="31999"/>
              <a:t>0</a:t>
            </a:r>
            <a:r>
              <a:t> D̅</a:t>
            </a:r>
            <a:r>
              <a:rPr baseline="31999"/>
              <a:t>0 </a:t>
            </a:r>
            <a:r>
              <a:t>resonances in </a:t>
            </a:r>
            <a:br/>
            <a:r>
              <a:t>B → D</a:t>
            </a:r>
            <a:r>
              <a:rPr baseline="31999"/>
              <a:t>0 </a:t>
            </a:r>
            <a:r>
              <a:t>D̅</a:t>
            </a:r>
            <a:r>
              <a:rPr baseline="31999"/>
              <a:t>0</a:t>
            </a:r>
            <a:r>
              <a:t> X amplitude analyses</a:t>
            </a:r>
          </a:p>
          <a:p>
            <a:pPr lvl="1" marL="762000" indent="-381000" defTabSz="1733930">
              <a:lnSpc>
                <a:spcPct val="90000"/>
              </a:lnSpc>
              <a:spcBef>
                <a:spcPts val="1700"/>
              </a:spcBef>
              <a:buSzPct val="123000"/>
              <a:defRPr sz="1800">
                <a:solidFill>
                  <a:srgbClr val="444444"/>
                </a:solidFill>
              </a:defRPr>
            </a:pPr>
            <a:r>
              <a:t>χ</a:t>
            </a:r>
            <a:r>
              <a:rPr baseline="-5999"/>
              <a:t>c1</a:t>
            </a:r>
            <a:r>
              <a:t>(3872) decays can be </a:t>
            </a:r>
            <a:br/>
            <a:r>
              <a:t>used to test time-reversal conservation</a:t>
            </a:r>
          </a:p>
        </p:txBody>
      </p:sp>
      <p:sp>
        <p:nvSpPr>
          <p:cNvPr id="482"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3" name="droppedImage.jpg" descr="droppedImage.jpg"/>
          <p:cNvPicPr>
            <a:picLocks noChangeAspect="1"/>
          </p:cNvPicPr>
          <p:nvPr/>
        </p:nvPicPr>
        <p:blipFill>
          <a:blip r:embed="rId3">
            <a:extLst/>
          </a:blip>
          <a:stretch>
            <a:fillRect/>
          </a:stretch>
        </p:blipFill>
        <p:spPr>
          <a:xfrm>
            <a:off x="8733177" y="293473"/>
            <a:ext cx="883765" cy="1178354"/>
          </a:xfrm>
          <a:prstGeom prst="rect">
            <a:avLst/>
          </a:prstGeom>
          <a:ln w="12700">
            <a:miter lim="400000"/>
          </a:ln>
        </p:spPr>
      </p:pic>
      <p:pic>
        <p:nvPicPr>
          <p:cNvPr id="484" name="Image" descr="Image"/>
          <p:cNvPicPr>
            <a:picLocks noChangeAspect="1"/>
          </p:cNvPicPr>
          <p:nvPr/>
        </p:nvPicPr>
        <p:blipFill>
          <a:blip r:embed="rId4">
            <a:extLst/>
          </a:blip>
          <a:stretch>
            <a:fillRect/>
          </a:stretch>
        </p:blipFill>
        <p:spPr>
          <a:xfrm>
            <a:off x="5796429" y="1709034"/>
            <a:ext cx="3691090" cy="522506"/>
          </a:xfrm>
          <a:prstGeom prst="rect">
            <a:avLst/>
          </a:prstGeom>
          <a:ln w="12700">
            <a:miter lim="400000"/>
          </a:ln>
        </p:spPr>
      </p:pic>
      <p:sp>
        <p:nvSpPr>
          <p:cNvPr id="485" name="Discussion about studies at LHCb and other experiments at invitation-only charm workshop"/>
          <p:cNvSpPr txBox="1"/>
          <p:nvPr/>
        </p:nvSpPr>
        <p:spPr>
          <a:xfrm>
            <a:off x="1769973" y="6909484"/>
            <a:ext cx="6364072" cy="275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1200" u="sng">
                <a:solidFill>
                  <a:srgbClr val="000000">
                    <a:alpha val="80000"/>
                  </a:srgbClr>
                </a:solidFill>
                <a:latin typeface="+mn-lt"/>
                <a:ea typeface="+mn-ea"/>
                <a:cs typeface="+mn-cs"/>
                <a:sym typeface="Helvetica Neue"/>
                <a:hlinkClick r:id="rId5" invalidUrl="" action="" tgtFrame="" tooltip="" history="1" highlightClick="0" endSnd="0"/>
              </a:defRPr>
            </a:lvl1pPr>
          </a:lstStyle>
          <a:p>
            <a:pPr>
              <a:defRPr u="none"/>
            </a:pPr>
            <a:r>
              <a:rPr u="sng">
                <a:hlinkClick r:id="rId5" invalidUrl="" action="" tgtFrame="" tooltip="" history="1" highlightClick="0" endSnd="0"/>
              </a:rPr>
              <a:t>Discussion about studies at LHCb and other experiments at invitation-only charm workshop</a:t>
            </a:r>
          </a:p>
        </p:txBody>
      </p:sp>
      <p:grpSp>
        <p:nvGrpSpPr>
          <p:cNvPr id="488" name="Group"/>
          <p:cNvGrpSpPr/>
          <p:nvPr/>
        </p:nvGrpSpPr>
        <p:grpSpPr>
          <a:xfrm>
            <a:off x="5394785" y="5667773"/>
            <a:ext cx="4215202" cy="1084377"/>
            <a:chOff x="0" y="0"/>
            <a:chExt cx="4215200" cy="1084376"/>
          </a:xfrm>
        </p:grpSpPr>
        <p:pic>
          <p:nvPicPr>
            <p:cNvPr id="486" name="Image" descr="Image"/>
            <p:cNvPicPr>
              <a:picLocks noChangeAspect="1"/>
            </p:cNvPicPr>
            <p:nvPr/>
          </p:nvPicPr>
          <p:blipFill>
            <a:blip r:embed="rId6">
              <a:extLst/>
            </a:blip>
            <a:srcRect l="0" t="0" r="0" b="16424"/>
            <a:stretch>
              <a:fillRect/>
            </a:stretch>
          </p:blipFill>
          <p:spPr>
            <a:xfrm>
              <a:off x="0" y="0"/>
              <a:ext cx="4215201" cy="878465"/>
            </a:xfrm>
            <a:prstGeom prst="rect">
              <a:avLst/>
            </a:prstGeom>
            <a:ln w="12700" cap="flat">
              <a:noFill/>
              <a:miter lim="400000"/>
            </a:ln>
            <a:effectLst/>
          </p:spPr>
        </p:pic>
        <p:pic>
          <p:nvPicPr>
            <p:cNvPr id="487" name="Image" descr="Image"/>
            <p:cNvPicPr>
              <a:picLocks noChangeAspect="1"/>
            </p:cNvPicPr>
            <p:nvPr/>
          </p:nvPicPr>
          <p:blipFill>
            <a:blip r:embed="rId6">
              <a:extLst/>
            </a:blip>
            <a:srcRect l="15046" t="83787" r="0" b="0"/>
            <a:stretch>
              <a:fillRect/>
            </a:stretch>
          </p:blipFill>
          <p:spPr>
            <a:xfrm>
              <a:off x="317064" y="913962"/>
              <a:ext cx="3580944" cy="170415"/>
            </a:xfrm>
            <a:prstGeom prst="rect">
              <a:avLst/>
            </a:prstGeom>
            <a:ln w="12700" cap="flat">
              <a:noFill/>
              <a:miter lim="400000"/>
            </a:ln>
            <a:effectLst/>
          </p:spPr>
        </p:pic>
      </p:grpSp>
      <p:pic>
        <p:nvPicPr>
          <p:cNvPr id="489" name="Image" descr="Image"/>
          <p:cNvPicPr>
            <a:picLocks noChangeAspect="1"/>
          </p:cNvPicPr>
          <p:nvPr/>
        </p:nvPicPr>
        <p:blipFill>
          <a:blip r:embed="rId7">
            <a:extLst/>
          </a:blip>
          <a:stretch>
            <a:fillRect/>
          </a:stretch>
        </p:blipFill>
        <p:spPr>
          <a:xfrm>
            <a:off x="5728048" y="4276408"/>
            <a:ext cx="4012194" cy="1084377"/>
          </a:xfrm>
          <a:prstGeom prst="rect">
            <a:avLst/>
          </a:prstGeom>
          <a:ln w="12700">
            <a:miter lim="400000"/>
          </a:ln>
        </p:spPr>
      </p:pic>
      <p:pic>
        <p:nvPicPr>
          <p:cNvPr id="490" name="Image" descr="Image"/>
          <p:cNvPicPr>
            <a:picLocks noChangeAspect="1"/>
          </p:cNvPicPr>
          <p:nvPr/>
        </p:nvPicPr>
        <p:blipFill>
          <a:blip r:embed="rId8">
            <a:extLst/>
          </a:blip>
          <a:stretch>
            <a:fillRect/>
          </a:stretch>
        </p:blipFill>
        <p:spPr>
          <a:xfrm>
            <a:off x="5118686" y="2954661"/>
            <a:ext cx="5046575" cy="1014759"/>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Heavy Flavour Averaging Group (HFLAV)"/>
          <p:cNvSpPr txBox="1"/>
          <p:nvPr>
            <p:ph type="title"/>
          </p:nvPr>
        </p:nvSpPr>
        <p:spPr>
          <a:xfrm>
            <a:off x="495300" y="241300"/>
            <a:ext cx="8178800" cy="1206500"/>
          </a:xfrm>
          <a:prstGeom prst="rect">
            <a:avLst/>
          </a:prstGeom>
        </p:spPr>
        <p:txBody>
          <a:bodyPr/>
          <a:lstStyle/>
          <a:p>
            <a:pPr/>
            <a:r>
              <a:t>Heavy Flavour Averaging Group (HFLAV)</a:t>
            </a:r>
          </a:p>
        </p:txBody>
      </p:sp>
      <p:sp>
        <p:nvSpPr>
          <p:cNvPr id="493" name="Informed averages of quantities relevant to flavour physics experiments…"/>
          <p:cNvSpPr txBox="1"/>
          <p:nvPr>
            <p:ph type="body" sz="half" idx="1"/>
          </p:nvPr>
        </p:nvSpPr>
        <p:spPr>
          <a:xfrm>
            <a:off x="469900" y="1701800"/>
            <a:ext cx="4249942" cy="5372100"/>
          </a:xfrm>
          <a:prstGeom prst="rect">
            <a:avLst/>
          </a:prstGeom>
        </p:spPr>
        <p:txBody>
          <a:bodyPr/>
          <a:lstStyle/>
          <a:p>
            <a:pPr>
              <a:defRPr>
                <a:solidFill>
                  <a:srgbClr val="444444"/>
                </a:solidFill>
              </a:defRPr>
            </a:pPr>
            <a:r>
              <a:t>Informed averages of quantities relevant to flavour physics experiments</a:t>
            </a:r>
          </a:p>
          <a:p>
            <a:pPr>
              <a:defRPr>
                <a:solidFill>
                  <a:srgbClr val="444444"/>
                </a:solidFill>
              </a:defRPr>
            </a:pPr>
            <a:r>
              <a:t>Final state radiation (FSR) modeling improved significantly over last 30+ years</a:t>
            </a:r>
          </a:p>
          <a:p>
            <a:pPr>
              <a:defRPr>
                <a:solidFill>
                  <a:srgbClr val="444444"/>
                </a:solidFill>
              </a:defRPr>
            </a:pPr>
            <a:r>
              <a:t>Must account for FSR consistently so the accuracy of the average matches experimental precision</a:t>
            </a:r>
          </a:p>
        </p:txBody>
      </p:sp>
      <p:sp>
        <p:nvSpPr>
          <p:cNvPr id="494"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5" name="D0Kpi_2019_all_add_BES-III-hh_2021Logo.pdf" descr="D0Kpi_2019_all_add_BES-III-hh_2021Logo.pdf"/>
          <p:cNvPicPr>
            <a:picLocks noChangeAspect="1"/>
          </p:cNvPicPr>
          <p:nvPr/>
        </p:nvPicPr>
        <p:blipFill>
          <a:blip r:embed="rId2">
            <a:extLst/>
          </a:blip>
          <a:stretch>
            <a:fillRect/>
          </a:stretch>
        </p:blipFill>
        <p:spPr>
          <a:xfrm>
            <a:off x="6255326" y="4962693"/>
            <a:ext cx="2979434" cy="2023073"/>
          </a:xfrm>
          <a:prstGeom prst="rect">
            <a:avLst/>
          </a:prstGeom>
          <a:ln w="12700">
            <a:miter lim="400000"/>
          </a:ln>
        </p:spPr>
      </p:pic>
      <p:sp>
        <p:nvSpPr>
          <p:cNvPr id="496" name="arXiv:2206.07501"/>
          <p:cNvSpPr txBox="1"/>
          <p:nvPr/>
        </p:nvSpPr>
        <p:spPr>
          <a:xfrm rot="16200000">
            <a:off x="11841593" y="5026649"/>
            <a:ext cx="1691743" cy="3245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733930">
              <a:defRPr sz="1600" u="sng">
                <a:solidFill>
                  <a:srgbClr val="5E5E5E"/>
                </a:solidFill>
                <a:latin typeface="+mn-lt"/>
                <a:ea typeface="+mn-ea"/>
                <a:cs typeface="+mn-cs"/>
                <a:sym typeface="Helvetica Neue"/>
                <a:hlinkClick r:id="rId3" invalidUrl="" action="" tgtFrame="" tooltip="" history="1" highlightClick="0" endSnd="0"/>
              </a:defRPr>
            </a:lvl1pPr>
          </a:lstStyle>
          <a:p>
            <a:pPr>
              <a:defRPr u="none"/>
            </a:pPr>
            <a:r>
              <a:rPr u="sng">
                <a:hlinkClick r:id="rId3" invalidUrl="" action="" tgtFrame="" tooltip="" history="1" highlightClick="0" endSnd="0"/>
              </a:rPr>
              <a:t>arXiv:2206.07501</a:t>
            </a:r>
          </a:p>
        </p:txBody>
      </p:sp>
      <p:pic>
        <p:nvPicPr>
          <p:cNvPr id="497" name="FSR_mkpi.pdf" descr="FSR_mkpi.pdf"/>
          <p:cNvPicPr>
            <a:picLocks noChangeAspect="1"/>
          </p:cNvPicPr>
          <p:nvPr/>
        </p:nvPicPr>
        <p:blipFill>
          <a:blip r:embed="rId4">
            <a:extLst/>
          </a:blip>
          <a:stretch>
            <a:fillRect/>
          </a:stretch>
        </p:blipFill>
        <p:spPr>
          <a:xfrm>
            <a:off x="5744130" y="2215964"/>
            <a:ext cx="3722651" cy="2554574"/>
          </a:xfrm>
          <a:prstGeom prst="rect">
            <a:avLst/>
          </a:prstGeom>
          <a:ln w="12700">
            <a:miter lim="400000"/>
          </a:ln>
        </p:spPr>
      </p:pic>
      <p:sp>
        <p:nvSpPr>
          <p:cNvPr id="498" name="average branching fractions accurately by correcting those with poorly modeled efficiency"/>
          <p:cNvSpPr txBox="1"/>
          <p:nvPr/>
        </p:nvSpPr>
        <p:spPr>
          <a:xfrm>
            <a:off x="5538748" y="1637534"/>
            <a:ext cx="4412591" cy="5531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733930">
              <a:defRPr sz="1600">
                <a:solidFill>
                  <a:srgbClr val="5E5E5E"/>
                </a:solidFill>
                <a:latin typeface="+mn-lt"/>
                <a:ea typeface="+mn-ea"/>
                <a:cs typeface="+mn-cs"/>
                <a:sym typeface="Helvetica Neue"/>
              </a:defRPr>
            </a:pPr>
            <a:r>
              <a:t>average branching fractions accurately by</a:t>
            </a:r>
            <a:br/>
            <a:r>
              <a:t>correcting those with poorly modeled efficiency</a:t>
            </a:r>
          </a:p>
        </p:txBody>
      </p:sp>
      <p:sp>
        <p:nvSpPr>
          <p:cNvPr id="499" name="Phys. Rev. D 107, 052008 (2023)"/>
          <p:cNvSpPr txBox="1"/>
          <p:nvPr/>
        </p:nvSpPr>
        <p:spPr>
          <a:xfrm rot="16200000">
            <a:off x="8373117" y="4533517"/>
            <a:ext cx="3065984" cy="3245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733930">
              <a:defRPr sz="1600" u="sng">
                <a:solidFill>
                  <a:srgbClr val="5E5E5E"/>
                </a:solidFill>
                <a:latin typeface="+mn-lt"/>
                <a:ea typeface="+mn-ea"/>
                <a:cs typeface="+mn-cs"/>
                <a:sym typeface="Helvetica Neue"/>
                <a:hlinkClick r:id="rId3" invalidUrl="" action="" tgtFrame="" tooltip="" history="1" highlightClick="0" endSnd="0"/>
              </a:defRPr>
            </a:lvl1pPr>
          </a:lstStyle>
          <a:p>
            <a:pPr>
              <a:defRPr u="none"/>
            </a:pPr>
            <a:r>
              <a:rPr u="sng">
                <a:hlinkClick r:id="rId3" invalidUrl="" action="" tgtFrame="" tooltip="" history="1" highlightClick="0" endSnd="0"/>
              </a:rPr>
              <a:t>Phys. Rev. D 107, 052008 (2023)</a:t>
            </a:r>
          </a:p>
        </p:txBody>
      </p:sp>
      <p:pic>
        <p:nvPicPr>
          <p:cNvPr id="500" name="droppedImage.jpg" descr="droppedImage.jpg"/>
          <p:cNvPicPr>
            <a:picLocks noChangeAspect="1"/>
          </p:cNvPicPr>
          <p:nvPr/>
        </p:nvPicPr>
        <p:blipFill>
          <a:blip r:embed="rId5">
            <a:extLst/>
          </a:blip>
          <a:stretch>
            <a:fillRect/>
          </a:stretch>
        </p:blipFill>
        <p:spPr>
          <a:xfrm>
            <a:off x="8733177" y="293473"/>
            <a:ext cx="883765" cy="1178354"/>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Summary"/>
          <p:cNvSpPr txBox="1"/>
          <p:nvPr>
            <p:ph type="title"/>
          </p:nvPr>
        </p:nvSpPr>
        <p:spPr>
          <a:prstGeom prst="rect">
            <a:avLst/>
          </a:prstGeom>
        </p:spPr>
        <p:txBody>
          <a:bodyPr/>
          <a:lstStyle/>
          <a:p>
            <a:pPr/>
            <a:r>
              <a:t>Summary</a:t>
            </a:r>
          </a:p>
        </p:txBody>
      </p:sp>
      <p:sp>
        <p:nvSpPr>
          <p:cNvPr id="503"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4" name="9 fb-1 of data already recorded in Run 1 &amp; 2 Expect plenty of excitement during Run 3!"/>
          <p:cNvSpPr/>
          <p:nvPr/>
        </p:nvSpPr>
        <p:spPr>
          <a:xfrm>
            <a:off x="359072" y="2769189"/>
            <a:ext cx="9441856" cy="118053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defRPr b="1" sz="3600">
                <a:latin typeface="+mn-lt"/>
                <a:ea typeface="+mn-ea"/>
                <a:cs typeface="+mn-cs"/>
                <a:sym typeface="Helvetica Neue"/>
              </a:defRPr>
            </a:pPr>
            <a:r>
              <a:t>9 fb</a:t>
            </a:r>
            <a:r>
              <a:rPr baseline="31999"/>
              <a:t>-1</a:t>
            </a:r>
            <a:r>
              <a:t> of data already recorded in Run 1 &amp; 2</a:t>
            </a:r>
            <a:br/>
            <a:r>
              <a:t>Expect plenty of excitement during Run 3!</a:t>
            </a:r>
          </a:p>
        </p:txBody>
      </p:sp>
      <p:pic>
        <p:nvPicPr>
          <p:cNvPr id="505" name="droppedImage.jpg" descr="droppedImage.jpg"/>
          <p:cNvPicPr>
            <a:picLocks noChangeAspect="1"/>
          </p:cNvPicPr>
          <p:nvPr/>
        </p:nvPicPr>
        <p:blipFill>
          <a:blip r:embed="rId2">
            <a:extLst/>
          </a:blip>
          <a:stretch>
            <a:fillRect/>
          </a:stretch>
        </p:blipFill>
        <p:spPr>
          <a:xfrm>
            <a:off x="7160369" y="4892132"/>
            <a:ext cx="619126" cy="825501"/>
          </a:xfrm>
          <a:prstGeom prst="rect">
            <a:avLst/>
          </a:prstGeom>
          <a:ln w="12700">
            <a:miter lim="400000"/>
          </a:ln>
        </p:spPr>
      </p:pic>
      <p:pic>
        <p:nvPicPr>
          <p:cNvPr id="506" name="droppedImage.pdf" descr="droppedImage.pdf"/>
          <p:cNvPicPr>
            <a:picLocks noChangeAspect="1"/>
          </p:cNvPicPr>
          <p:nvPr/>
        </p:nvPicPr>
        <p:blipFill>
          <a:blip r:embed="rId3">
            <a:extLst/>
          </a:blip>
          <a:stretch>
            <a:fillRect/>
          </a:stretch>
        </p:blipFill>
        <p:spPr>
          <a:xfrm>
            <a:off x="475263" y="1548860"/>
            <a:ext cx="1828801" cy="1261242"/>
          </a:xfrm>
          <a:prstGeom prst="rect">
            <a:avLst/>
          </a:prstGeom>
          <a:ln w="12700"/>
        </p:spPr>
      </p:pic>
      <p:pic>
        <p:nvPicPr>
          <p:cNvPr id="507" name="Image" descr="Image"/>
          <p:cNvPicPr>
            <a:picLocks noChangeAspect="1"/>
          </p:cNvPicPr>
          <p:nvPr/>
        </p:nvPicPr>
        <p:blipFill>
          <a:blip r:embed="rId4">
            <a:extLst/>
          </a:blip>
          <a:srcRect l="0" t="0" r="346" b="0"/>
          <a:stretch>
            <a:fillRect/>
          </a:stretch>
        </p:blipFill>
        <p:spPr>
          <a:xfrm>
            <a:off x="3007189" y="220694"/>
            <a:ext cx="6224697" cy="1591734"/>
          </a:xfrm>
          <a:prstGeom prst="rect">
            <a:avLst/>
          </a:prstGeom>
          <a:ln w="12700">
            <a:miter lim="400000"/>
          </a:ln>
        </p:spPr>
      </p:pic>
      <p:pic>
        <p:nvPicPr>
          <p:cNvPr id="508" name="Portrait2019_Cropped.jpg" descr="Portrait2019_Cropped.jpg"/>
          <p:cNvPicPr>
            <a:picLocks noChangeAspect="1"/>
          </p:cNvPicPr>
          <p:nvPr/>
        </p:nvPicPr>
        <p:blipFill>
          <a:blip r:embed="rId5">
            <a:extLst/>
          </a:blip>
          <a:srcRect l="24512" t="10856" r="3656" b="414"/>
          <a:stretch>
            <a:fillRect/>
          </a:stretch>
        </p:blipFill>
        <p:spPr>
          <a:xfrm rot="962413">
            <a:off x="1699795" y="4903394"/>
            <a:ext cx="646420" cy="825501"/>
          </a:xfrm>
          <a:prstGeom prst="rect">
            <a:avLst/>
          </a:prstGeom>
          <a:ln w="12700">
            <a:miter lim="400000"/>
          </a:ln>
        </p:spPr>
      </p:pic>
      <p:pic>
        <p:nvPicPr>
          <p:cNvPr id="509" name="Eduardo_Rodrigues.jpg" descr="Eduardo_Rodrigues.jpg"/>
          <p:cNvPicPr>
            <a:picLocks noChangeAspect="1"/>
          </p:cNvPicPr>
          <p:nvPr/>
        </p:nvPicPr>
        <p:blipFill>
          <a:blip r:embed="rId6">
            <a:extLst/>
          </a:blip>
          <a:stretch>
            <a:fillRect/>
          </a:stretch>
        </p:blipFill>
        <p:spPr>
          <a:xfrm rot="21138611">
            <a:off x="2708477" y="4903406"/>
            <a:ext cx="687918" cy="825501"/>
          </a:xfrm>
          <a:prstGeom prst="rect">
            <a:avLst/>
          </a:prstGeom>
          <a:ln w="12700">
            <a:miter lim="400000"/>
          </a:ln>
        </p:spPr>
      </p:pic>
      <p:pic>
        <p:nvPicPr>
          <p:cNvPr id="510" name="tarashears-1w.jpg" descr="tarashears-1w.jpg"/>
          <p:cNvPicPr>
            <a:picLocks noChangeAspect="1"/>
          </p:cNvPicPr>
          <p:nvPr/>
        </p:nvPicPr>
        <p:blipFill>
          <a:blip r:embed="rId7">
            <a:extLst/>
          </a:blip>
          <a:srcRect l="27851" t="4169" r="33288" b="20725"/>
          <a:stretch>
            <a:fillRect/>
          </a:stretch>
        </p:blipFill>
        <p:spPr>
          <a:xfrm rot="20215470">
            <a:off x="8242005" y="4769939"/>
            <a:ext cx="622030" cy="825501"/>
          </a:xfrm>
          <a:prstGeom prst="rect">
            <a:avLst/>
          </a:prstGeom>
          <a:ln w="12700">
            <a:miter lim="400000"/>
          </a:ln>
        </p:spPr>
      </p:pic>
      <p:pic>
        <p:nvPicPr>
          <p:cNvPr id="511" name="Image" descr="Image"/>
          <p:cNvPicPr>
            <a:picLocks noChangeAspect="1"/>
          </p:cNvPicPr>
          <p:nvPr/>
        </p:nvPicPr>
        <p:blipFill>
          <a:blip r:embed="rId8">
            <a:extLst/>
          </a:blip>
          <a:stretch>
            <a:fillRect/>
          </a:stretch>
        </p:blipFill>
        <p:spPr>
          <a:xfrm>
            <a:off x="0" y="5778500"/>
            <a:ext cx="10160000" cy="1258762"/>
          </a:xfrm>
          <a:prstGeom prst="rect">
            <a:avLst/>
          </a:prstGeom>
          <a:ln w="12700">
            <a:miter lim="400000"/>
          </a:ln>
        </p:spPr>
      </p:pic>
      <p:sp>
        <p:nvSpPr>
          <p:cNvPr id="512" name="More in Ashley’s &amp; Eduardo’s talks!"/>
          <p:cNvSpPr txBox="1"/>
          <p:nvPr/>
        </p:nvSpPr>
        <p:spPr>
          <a:xfrm>
            <a:off x="3033036" y="1985552"/>
            <a:ext cx="6194655" cy="610513"/>
          </a:xfrm>
          <a:prstGeom prst="rect">
            <a:avLst/>
          </a:prstGeom>
          <a:ln w="25400">
            <a:solidFill>
              <a:schemeClr val="accent2"/>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More in Ashley’s &amp; Eduardo’s talks!</a:t>
            </a:r>
          </a:p>
        </p:txBody>
      </p:sp>
      <p:pic>
        <p:nvPicPr>
          <p:cNvPr id="513" name="Image" descr="Image"/>
          <p:cNvPicPr>
            <a:picLocks noChangeAspect="1"/>
          </p:cNvPicPr>
          <p:nvPr/>
        </p:nvPicPr>
        <p:blipFill>
          <a:blip r:embed="rId9">
            <a:extLst/>
          </a:blip>
          <a:srcRect l="6439" t="12019" r="3476" b="0"/>
          <a:stretch>
            <a:fillRect/>
          </a:stretch>
        </p:blipFill>
        <p:spPr>
          <a:xfrm rot="20527476">
            <a:off x="174669" y="4063434"/>
            <a:ext cx="614726" cy="800496"/>
          </a:xfrm>
          <a:prstGeom prst="rect">
            <a:avLst/>
          </a:prstGeom>
          <a:ln w="12700">
            <a:miter lim="400000"/>
          </a:ln>
        </p:spPr>
      </p:pic>
      <p:pic>
        <p:nvPicPr>
          <p:cNvPr id="514" name="Greenall_Ashley.jpg" descr="Greenall_Ashley.jpg"/>
          <p:cNvPicPr>
            <a:picLocks noChangeAspect="1"/>
          </p:cNvPicPr>
          <p:nvPr/>
        </p:nvPicPr>
        <p:blipFill>
          <a:blip r:embed="rId10">
            <a:extLst/>
          </a:blip>
          <a:srcRect l="0" t="5715" r="0" b="0"/>
          <a:stretch>
            <a:fillRect/>
          </a:stretch>
        </p:blipFill>
        <p:spPr>
          <a:xfrm rot="1391072">
            <a:off x="703986" y="4769964"/>
            <a:ext cx="584996" cy="825501"/>
          </a:xfrm>
          <a:prstGeom prst="rect">
            <a:avLst/>
          </a:prstGeom>
          <a:ln w="12700">
            <a:miter lim="400000"/>
          </a:ln>
        </p:spPr>
      </p:pic>
      <p:pic>
        <p:nvPicPr>
          <p:cNvPr id="515" name="Vilella.jpg" descr="Vilella.jpg"/>
          <p:cNvPicPr>
            <a:picLocks noChangeAspect="1"/>
          </p:cNvPicPr>
          <p:nvPr/>
        </p:nvPicPr>
        <p:blipFill>
          <a:blip r:embed="rId11">
            <a:extLst/>
          </a:blip>
          <a:stretch>
            <a:fillRect/>
          </a:stretch>
        </p:blipFill>
        <p:spPr>
          <a:xfrm rot="1487792">
            <a:off x="2219664" y="4054952"/>
            <a:ext cx="591051" cy="825501"/>
          </a:xfrm>
          <a:prstGeom prst="rect">
            <a:avLst/>
          </a:prstGeom>
          <a:ln w="12700">
            <a:miter lim="400000"/>
          </a:ln>
        </p:spPr>
      </p:pic>
      <p:pic>
        <p:nvPicPr>
          <p:cNvPr id="516" name="self.jpg" descr="self.jpg"/>
          <p:cNvPicPr>
            <a:picLocks noChangeAspect="1"/>
          </p:cNvPicPr>
          <p:nvPr/>
        </p:nvPicPr>
        <p:blipFill>
          <a:blip r:embed="rId12">
            <a:extLst/>
          </a:blip>
          <a:srcRect l="54559" t="23758" r="7413" b="0"/>
          <a:stretch>
            <a:fillRect/>
          </a:stretch>
        </p:blipFill>
        <p:spPr>
          <a:xfrm rot="1065916">
            <a:off x="9361440" y="4769976"/>
            <a:ext cx="617615" cy="825501"/>
          </a:xfrm>
          <a:prstGeom prst="rect">
            <a:avLst/>
          </a:prstGeom>
          <a:ln w="12700">
            <a:miter lim="400000"/>
          </a:ln>
        </p:spPr>
      </p:pic>
      <p:pic>
        <p:nvPicPr>
          <p:cNvPr id="517" name="rinnert_photo.jpg" descr="rinnert_photo.jpg"/>
          <p:cNvPicPr>
            <a:picLocks noChangeAspect="1"/>
          </p:cNvPicPr>
          <p:nvPr/>
        </p:nvPicPr>
        <p:blipFill>
          <a:blip r:embed="rId13">
            <a:extLst/>
          </a:blip>
          <a:stretch>
            <a:fillRect/>
          </a:stretch>
        </p:blipFill>
        <p:spPr>
          <a:xfrm rot="20147252">
            <a:off x="6191970" y="4892132"/>
            <a:ext cx="625427" cy="825501"/>
          </a:xfrm>
          <a:prstGeom prst="rect">
            <a:avLst/>
          </a:prstGeom>
          <a:ln w="12700">
            <a:miter lim="400000"/>
          </a:ln>
        </p:spPr>
      </p:pic>
      <p:sp>
        <p:nvSpPr>
          <p:cNvPr id="518" name="and more!"/>
          <p:cNvSpPr/>
          <p:nvPr/>
        </p:nvSpPr>
        <p:spPr>
          <a:xfrm>
            <a:off x="4030128" y="5421207"/>
            <a:ext cx="2699166" cy="41127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defRPr sz="2200">
                <a:latin typeface="+mn-lt"/>
                <a:ea typeface="+mn-ea"/>
                <a:cs typeface="+mn-cs"/>
                <a:sym typeface="Helvetica Neue"/>
              </a:defRPr>
            </a:lvl1pPr>
          </a:lstStyle>
          <a:p>
            <a:pPr/>
            <a:r>
              <a:t>and more!</a:t>
            </a:r>
          </a:p>
        </p:txBody>
      </p:sp>
      <p:pic>
        <p:nvPicPr>
          <p:cNvPr id="519" name="Headshsot_crop.jpg" descr="Headshsot_crop.jpg"/>
          <p:cNvPicPr>
            <a:picLocks noChangeAspect="1"/>
          </p:cNvPicPr>
          <p:nvPr/>
        </p:nvPicPr>
        <p:blipFill>
          <a:blip r:embed="rId14">
            <a:extLst/>
          </a:blip>
          <a:stretch>
            <a:fillRect/>
          </a:stretch>
        </p:blipFill>
        <p:spPr>
          <a:xfrm rot="20531537">
            <a:off x="6643929" y="4018968"/>
            <a:ext cx="638408" cy="823540"/>
          </a:xfrm>
          <a:prstGeom prst="rect">
            <a:avLst/>
          </a:prstGeom>
          <a:ln w="12700">
            <a:miter lim="400000"/>
          </a:ln>
        </p:spPr>
      </p:pic>
      <p:pic>
        <p:nvPicPr>
          <p:cNvPr id="520" name="Image" descr="Image"/>
          <p:cNvPicPr>
            <a:picLocks noChangeAspect="1"/>
          </p:cNvPicPr>
          <p:nvPr/>
        </p:nvPicPr>
        <p:blipFill>
          <a:blip r:embed="rId15">
            <a:extLst/>
          </a:blip>
          <a:stretch>
            <a:fillRect/>
          </a:stretch>
        </p:blipFill>
        <p:spPr>
          <a:xfrm rot="688555">
            <a:off x="5817431" y="3968750"/>
            <a:ext cx="571941" cy="825500"/>
          </a:xfrm>
          <a:prstGeom prst="rect">
            <a:avLst/>
          </a:prstGeom>
          <a:ln w="12700">
            <a:miter lim="400000"/>
          </a:ln>
        </p:spPr>
      </p:pic>
      <p:pic>
        <p:nvPicPr>
          <p:cNvPr id="521" name="Thomas-Ackernley-web.jpg" descr="Thomas-Ackernley-web.jpg"/>
          <p:cNvPicPr>
            <a:picLocks noChangeAspect="1"/>
          </p:cNvPicPr>
          <p:nvPr/>
        </p:nvPicPr>
        <p:blipFill>
          <a:blip r:embed="rId16">
            <a:extLst/>
          </a:blip>
          <a:stretch>
            <a:fillRect/>
          </a:stretch>
        </p:blipFill>
        <p:spPr>
          <a:xfrm rot="21007798">
            <a:off x="8792535" y="4005511"/>
            <a:ext cx="550334" cy="825501"/>
          </a:xfrm>
          <a:prstGeom prst="rect">
            <a:avLst/>
          </a:prstGeom>
          <a:ln w="12700">
            <a:miter lim="400000"/>
          </a:ln>
        </p:spPr>
      </p:pic>
      <p:pic>
        <p:nvPicPr>
          <p:cNvPr id="522" name="Carroll.jpg" descr="Carroll.jpg"/>
          <p:cNvPicPr>
            <a:picLocks noChangeAspect="1"/>
          </p:cNvPicPr>
          <p:nvPr/>
        </p:nvPicPr>
        <p:blipFill>
          <a:blip r:embed="rId17">
            <a:extLst/>
          </a:blip>
          <a:stretch>
            <a:fillRect/>
          </a:stretch>
        </p:blipFill>
        <p:spPr>
          <a:xfrm rot="912107">
            <a:off x="4293410" y="3968750"/>
            <a:ext cx="643248" cy="825500"/>
          </a:xfrm>
          <a:prstGeom prst="rect">
            <a:avLst/>
          </a:prstGeom>
          <a:ln w="12700">
            <a:miter lim="400000"/>
          </a:ln>
        </p:spPr>
      </p:pic>
      <p:pic>
        <p:nvPicPr>
          <p:cNvPr id="523" name="Sigrid.jpeg" descr="Sigrid.jpeg"/>
          <p:cNvPicPr>
            <a:picLocks noChangeAspect="1"/>
          </p:cNvPicPr>
          <p:nvPr/>
        </p:nvPicPr>
        <p:blipFill>
          <a:blip r:embed="rId18">
            <a:extLst/>
          </a:blip>
          <a:srcRect l="8536" t="7938" r="0" b="0"/>
          <a:stretch>
            <a:fillRect/>
          </a:stretch>
        </p:blipFill>
        <p:spPr>
          <a:xfrm rot="766641">
            <a:off x="7641269" y="3968767"/>
            <a:ext cx="595878" cy="825501"/>
          </a:xfrm>
          <a:prstGeom prst="rect">
            <a:avLst/>
          </a:prstGeom>
          <a:ln w="12700">
            <a:miter lim="400000"/>
          </a:ln>
        </p:spPr>
      </p:pic>
      <p:pic>
        <p:nvPicPr>
          <p:cNvPr id="524" name="Image" descr="Image"/>
          <p:cNvPicPr>
            <a:picLocks noChangeAspect="1"/>
          </p:cNvPicPr>
          <p:nvPr/>
        </p:nvPicPr>
        <p:blipFill>
          <a:blip r:embed="rId19">
            <a:extLst/>
          </a:blip>
          <a:srcRect l="0" t="18031" r="0" b="18031"/>
          <a:stretch>
            <a:fillRect/>
          </a:stretch>
        </p:blipFill>
        <p:spPr>
          <a:xfrm rot="19927656">
            <a:off x="3160216" y="3939625"/>
            <a:ext cx="596614" cy="825501"/>
          </a:xfrm>
          <a:prstGeom prst="rect">
            <a:avLst/>
          </a:prstGeom>
          <a:ln w="12700">
            <a:miter lim="400000"/>
          </a:ln>
        </p:spPr>
      </p:pic>
      <p:pic>
        <p:nvPicPr>
          <p:cNvPr id="525" name="Ayushi_photo.jpg" descr="Ayushi_photo.jpg"/>
          <p:cNvPicPr>
            <a:picLocks noChangeAspect="1"/>
          </p:cNvPicPr>
          <p:nvPr/>
        </p:nvPicPr>
        <p:blipFill>
          <a:blip r:embed="rId20">
            <a:extLst/>
          </a:blip>
          <a:srcRect l="0" t="0" r="9316" b="6452"/>
          <a:stretch>
            <a:fillRect/>
          </a:stretch>
        </p:blipFill>
        <p:spPr>
          <a:xfrm rot="20855021">
            <a:off x="1209749" y="4005512"/>
            <a:ext cx="633800" cy="825501"/>
          </a:xfrm>
          <a:prstGeom prst="rect">
            <a:avLst/>
          </a:prstGeom>
          <a:ln w="12700">
            <a:miter lim="400000"/>
          </a:ln>
        </p:spPr>
      </p:pic>
      <p:pic>
        <p:nvPicPr>
          <p:cNvPr id="526" name="hennesey.jpg" descr="hennesey.jpg"/>
          <p:cNvPicPr>
            <a:picLocks noChangeAspect="1"/>
          </p:cNvPicPr>
          <p:nvPr/>
        </p:nvPicPr>
        <p:blipFill>
          <a:blip r:embed="rId21">
            <a:extLst/>
          </a:blip>
          <a:stretch>
            <a:fillRect/>
          </a:stretch>
        </p:blipFill>
        <p:spPr>
          <a:xfrm rot="20956168">
            <a:off x="5062211" y="4451363"/>
            <a:ext cx="635001" cy="825501"/>
          </a:xfrm>
          <a:prstGeom prst="rect">
            <a:avLst/>
          </a:prstGeom>
          <a:ln w="12700">
            <a:miter lim="400000"/>
          </a:ln>
        </p:spPr>
      </p:pic>
      <p:pic>
        <p:nvPicPr>
          <p:cNvPr id="527" name="mugshot_jan_hammerich_2.jpeg" descr="mugshot_jan_hammerich_2.jpeg"/>
          <p:cNvPicPr>
            <a:picLocks noChangeAspect="1"/>
          </p:cNvPicPr>
          <p:nvPr/>
        </p:nvPicPr>
        <p:blipFill>
          <a:blip r:embed="rId22">
            <a:extLst/>
          </a:blip>
          <a:srcRect l="10635" t="11507" r="10635" b="0"/>
          <a:stretch>
            <a:fillRect/>
          </a:stretch>
        </p:blipFill>
        <p:spPr>
          <a:xfrm rot="778568">
            <a:off x="3742738" y="4892135"/>
            <a:ext cx="550908" cy="825637"/>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Backup"/>
          <p:cNvSpPr txBox="1"/>
          <p:nvPr>
            <p:ph type="title"/>
          </p:nvPr>
        </p:nvSpPr>
        <p:spPr>
          <a:prstGeom prst="rect">
            <a:avLst/>
          </a:prstGeom>
        </p:spPr>
        <p:txBody>
          <a:bodyPr/>
          <a:lstStyle/>
          <a:p>
            <a:pPr/>
            <a:r>
              <a:t>Backup</a:t>
            </a:r>
          </a:p>
        </p:txBody>
      </p:sp>
      <p:sp>
        <p:nvSpPr>
          <p:cNvPr id="530" name="Double-click to edit"/>
          <p:cNvSpPr txBox="1"/>
          <p:nvPr>
            <p:ph type="body" idx="1"/>
          </p:nvPr>
        </p:nvSpPr>
        <p:spPr>
          <a:prstGeom prst="rect">
            <a:avLst/>
          </a:prstGeom>
        </p:spPr>
        <p:txBody>
          <a:bodyPr/>
          <a:lstStyle/>
          <a:p>
            <a:pPr/>
          </a:p>
        </p:txBody>
      </p:sp>
      <p:sp>
        <p:nvSpPr>
          <p:cNvPr id="531"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The LHC at CERN"/>
          <p:cNvSpPr txBox="1"/>
          <p:nvPr>
            <p:ph type="title"/>
          </p:nvPr>
        </p:nvSpPr>
        <p:spPr>
          <a:prstGeom prst="rect">
            <a:avLst/>
          </a:prstGeom>
        </p:spPr>
        <p:txBody>
          <a:bodyPr/>
          <a:lstStyle/>
          <a:p>
            <a:pPr/>
            <a:r>
              <a:t>The LHC at CERN</a:t>
            </a:r>
          </a:p>
        </p:txBody>
      </p:sp>
      <p:sp>
        <p:nvSpPr>
          <p:cNvPr id="534"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5" name="droppedImage.tiff" descr="droppedImage.tiff"/>
          <p:cNvPicPr>
            <a:picLocks noChangeAspect="1"/>
          </p:cNvPicPr>
          <p:nvPr/>
        </p:nvPicPr>
        <p:blipFill>
          <a:blip r:embed="rId2">
            <a:extLst/>
          </a:blip>
          <a:stretch>
            <a:fillRect/>
          </a:stretch>
        </p:blipFill>
        <p:spPr>
          <a:xfrm>
            <a:off x="800100" y="1587500"/>
            <a:ext cx="8559800" cy="5562600"/>
          </a:xfrm>
          <a:prstGeom prst="rect">
            <a:avLst/>
          </a:prstGeom>
          <a:ln w="12700">
            <a:miter lim="400000"/>
          </a:ln>
        </p:spPr>
      </p:pic>
      <p:sp>
        <p:nvSpPr>
          <p:cNvPr id="536" name="Rectangle"/>
          <p:cNvSpPr/>
          <p:nvPr/>
        </p:nvSpPr>
        <p:spPr>
          <a:xfrm>
            <a:off x="7581900" y="4191000"/>
            <a:ext cx="1346200" cy="533400"/>
          </a:xfrm>
          <a:prstGeom prst="rect">
            <a:avLst/>
          </a:prstGeom>
          <a:ln w="25400">
            <a:solidFill>
              <a:srgbClr val="D357FE"/>
            </a:solidFill>
            <a:miter lim="400000"/>
          </a:ln>
        </p:spPr>
        <p:txBody>
          <a:bodyPr lIns="38100" tIns="38100" rIns="38100" bIns="38100" anchor="ctr"/>
          <a:lstStyle/>
          <a:p>
            <a:pPr>
              <a:defRPr sz="2800"/>
            </a:pPr>
          </a:p>
        </p:txBody>
      </p:sp>
      <p:sp>
        <p:nvSpPr>
          <p:cNvPr id="537" name="Rectangle"/>
          <p:cNvSpPr/>
          <p:nvPr/>
        </p:nvSpPr>
        <p:spPr>
          <a:xfrm>
            <a:off x="5957589" y="5823148"/>
            <a:ext cx="1077368" cy="439788"/>
          </a:xfrm>
          <a:prstGeom prst="rect">
            <a:avLst/>
          </a:prstGeom>
          <a:ln w="25400">
            <a:solidFill>
              <a:srgbClr val="D357FE"/>
            </a:solidFill>
            <a:miter lim="400000"/>
          </a:ln>
        </p:spPr>
        <p:txBody>
          <a:bodyPr lIns="38100" tIns="38100" rIns="38100" bIns="38100" anchor="ctr"/>
          <a:lstStyle/>
          <a:p>
            <a:pPr>
              <a:defRPr sz="2800"/>
            </a:pPr>
          </a:p>
        </p:txBody>
      </p:sp>
      <p:sp>
        <p:nvSpPr>
          <p:cNvPr id="538" name="Rectangle"/>
          <p:cNvSpPr/>
          <p:nvPr/>
        </p:nvSpPr>
        <p:spPr>
          <a:xfrm>
            <a:off x="6426200" y="6248400"/>
            <a:ext cx="723900" cy="304800"/>
          </a:xfrm>
          <a:prstGeom prst="rect">
            <a:avLst/>
          </a:prstGeom>
          <a:ln w="25400">
            <a:solidFill>
              <a:srgbClr val="D357FE"/>
            </a:solidFill>
            <a:miter lim="400000"/>
          </a:ln>
        </p:spPr>
        <p:txBody>
          <a:bodyPr lIns="38100" tIns="38100" rIns="38100" bIns="38100" anchor="ctr"/>
          <a:lstStyle/>
          <a:p>
            <a:pPr>
              <a:defRPr sz="2800"/>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CP violation and the creation of the universe"/>
          <p:cNvSpPr txBox="1"/>
          <p:nvPr>
            <p:ph type="title"/>
          </p:nvPr>
        </p:nvSpPr>
        <p:spPr>
          <a:xfrm>
            <a:off x="444500" y="393700"/>
            <a:ext cx="9271000" cy="1092200"/>
          </a:xfrm>
          <a:prstGeom prst="rect">
            <a:avLst/>
          </a:prstGeom>
        </p:spPr>
        <p:txBody>
          <a:bodyPr/>
          <a:lstStyle/>
          <a:p>
            <a:pPr/>
            <a:r>
              <a:t>CP violation and the creation of the universe</a:t>
            </a:r>
          </a:p>
        </p:txBody>
      </p:sp>
      <p:sp>
        <p:nvSpPr>
          <p:cNvPr id="541"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44" name="Group"/>
          <p:cNvGrpSpPr/>
          <p:nvPr/>
        </p:nvGrpSpPr>
        <p:grpSpPr>
          <a:xfrm>
            <a:off x="353771" y="1538623"/>
            <a:ext cx="9118601" cy="2005212"/>
            <a:chOff x="0" y="0"/>
            <a:chExt cx="9118600" cy="2005211"/>
          </a:xfrm>
        </p:grpSpPr>
        <p:sp>
          <p:nvSpPr>
            <p:cNvPr id="542" name="Line"/>
            <p:cNvSpPr/>
            <p:nvPr/>
          </p:nvSpPr>
          <p:spPr>
            <a:xfrm>
              <a:off x="2938009" y="13482"/>
              <a:ext cx="512623" cy="1991730"/>
            </a:xfrm>
            <a:custGeom>
              <a:avLst/>
              <a:gdLst/>
              <a:ahLst/>
              <a:cxnLst>
                <a:cxn ang="0">
                  <a:pos x="wd2" y="hd2"/>
                </a:cxn>
                <a:cxn ang="5400000">
                  <a:pos x="wd2" y="hd2"/>
                </a:cxn>
                <a:cxn ang="10800000">
                  <a:pos x="wd2" y="hd2"/>
                </a:cxn>
                <a:cxn ang="16200000">
                  <a:pos x="wd2" y="hd2"/>
                </a:cxn>
              </a:cxnLst>
              <a:rect l="0" t="0" r="r" b="b"/>
              <a:pathLst>
                <a:path w="21600" h="20215" fill="norm" stroke="1" extrusionOk="0">
                  <a:moveTo>
                    <a:pt x="0" y="1970"/>
                  </a:moveTo>
                  <a:cubicBezTo>
                    <a:pt x="0" y="1970"/>
                    <a:pt x="9636" y="-1385"/>
                    <a:pt x="14804" y="662"/>
                  </a:cubicBezTo>
                  <a:cubicBezTo>
                    <a:pt x="21182" y="3188"/>
                    <a:pt x="21591" y="13901"/>
                    <a:pt x="21600" y="16355"/>
                  </a:cubicBezTo>
                  <a:lnTo>
                    <a:pt x="21565" y="20215"/>
                  </a:lnTo>
                </a:path>
              </a:pathLst>
            </a:custGeom>
            <a:noFill/>
            <a:ln w="101600" cap="flat">
              <a:solidFill>
                <a:schemeClr val="accent4">
                  <a:hueOff val="-1081314"/>
                  <a:satOff val="4338"/>
                  <a:lumOff val="-8931"/>
                  <a:alpha val="80000"/>
                </a:schemeClr>
              </a:solidFill>
              <a:prstDash val="solid"/>
              <a:miter lim="400000"/>
              <a:tailEnd type="arrow" w="med" len="med"/>
            </a:ln>
            <a:effectLst/>
          </p:spPr>
          <p:txBody>
            <a:bodyPr wrap="square" lIns="38100" tIns="38100" rIns="38100" bIns="38100" numCol="1" anchor="b">
              <a:noAutofit/>
            </a:bodyPr>
            <a:lstStyle/>
            <a:p>
              <a:pPr/>
            </a:p>
          </p:txBody>
        </p:sp>
        <p:sp>
          <p:nvSpPr>
            <p:cNvPr id="543" name="Somewhere here, matter &amp; antimatter must have behaved fundamentally different - this, in essence, is what CP violation is about. The Standard Model has CP violation, but not enough of it."/>
            <p:cNvSpPr/>
            <p:nvPr/>
          </p:nvSpPr>
          <p:spPr>
            <a:xfrm>
              <a:off x="0" y="0"/>
              <a:ext cx="9118600" cy="1244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b">
              <a:noAutofit/>
            </a:bodyPr>
            <a:lstStyle/>
            <a:p>
              <a:pPr>
                <a:defRPr sz="2400">
                  <a:latin typeface="+mn-lt"/>
                  <a:ea typeface="+mn-ea"/>
                  <a:cs typeface="+mn-cs"/>
                  <a:sym typeface="Helvetica Neue"/>
                </a:defRPr>
              </a:pPr>
              <a:r>
                <a:t>Somewhere </a:t>
              </a:r>
              <a:r>
                <a:rPr>
                  <a:solidFill>
                    <a:schemeClr val="accent4">
                      <a:hueOff val="-1081314"/>
                      <a:satOff val="4338"/>
                      <a:lumOff val="-8931"/>
                    </a:schemeClr>
                  </a:solidFill>
                </a:rPr>
                <a:t>here</a:t>
              </a:r>
              <a:r>
                <a:t>, matter &amp; antimatter must have behaved fundamentally different - this, in essence, is what CP violation is about. The </a:t>
              </a:r>
              <a:r>
                <a:rPr>
                  <a:solidFill>
                    <a:srgbClr val="FF2600"/>
                  </a:solidFill>
                </a:rPr>
                <a:t>Standard Model has CP violation, but not enough of it</a:t>
              </a:r>
              <a:r>
                <a:t>.</a:t>
              </a:r>
            </a:p>
          </p:txBody>
        </p:sp>
      </p:grpSp>
      <p:sp>
        <p:nvSpPr>
          <p:cNvPr id="545" name="Bang!!"/>
          <p:cNvSpPr/>
          <p:nvPr/>
        </p:nvSpPr>
        <p:spPr>
          <a:xfrm rot="20682442">
            <a:off x="298817" y="3622373"/>
            <a:ext cx="2426792" cy="1412325"/>
          </a:xfrm>
          <a:prstGeom prst="star7">
            <a:avLst>
              <a:gd name="adj" fmla="val 25000"/>
              <a:gd name="hf" fmla="val 102572"/>
              <a:gd name="vf" fmla="val 105210"/>
            </a:avLst>
          </a:prstGeom>
          <a:solidFill>
            <a:srgbClr val="FFFB00"/>
          </a:solidFill>
          <a:ln w="25400">
            <a:solidFill>
              <a:srgbClr val="FF26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2800">
                <a:latin typeface="Helvetica Neue Medium"/>
                <a:ea typeface="Helvetica Neue Medium"/>
                <a:cs typeface="Helvetica Neue Medium"/>
                <a:sym typeface="Helvetica Neue Medium"/>
              </a:defRPr>
            </a:lvl1pPr>
          </a:lstStyle>
          <a:p>
            <a:pPr/>
            <a:r>
              <a:t>Bang!!</a:t>
            </a:r>
          </a:p>
        </p:txBody>
      </p:sp>
      <p:grpSp>
        <p:nvGrpSpPr>
          <p:cNvPr id="571" name="Group"/>
          <p:cNvGrpSpPr/>
          <p:nvPr/>
        </p:nvGrpSpPr>
        <p:grpSpPr>
          <a:xfrm>
            <a:off x="1471366" y="3479800"/>
            <a:ext cx="2692401" cy="3175001"/>
            <a:chOff x="0" y="0"/>
            <a:chExt cx="2692400" cy="3175000"/>
          </a:xfrm>
        </p:grpSpPr>
        <p:sp>
          <p:nvSpPr>
            <p:cNvPr id="546" name="Circle"/>
            <p:cNvSpPr/>
            <p:nvPr/>
          </p:nvSpPr>
          <p:spPr>
            <a:xfrm>
              <a:off x="1538533" y="0"/>
              <a:ext cx="190501" cy="190500"/>
            </a:xfrm>
            <a:prstGeom prst="ellipse">
              <a:avLst/>
            </a:prstGeom>
            <a:solidFill>
              <a:srgbClr val="FF2600"/>
            </a:solidFill>
            <a:ln w="25400" cap="flat">
              <a:noFill/>
              <a:miter lim="400000"/>
            </a:ln>
            <a:effectLst/>
          </p:spPr>
          <p:txBody>
            <a:bodyPr wrap="square" lIns="38100" tIns="38100" rIns="38100" bIns="38100" numCol="1" anchor="ctr">
              <a:noAutofit/>
            </a:bodyPr>
            <a:lstStyle/>
            <a:p>
              <a:pPr>
                <a:defRPr sz="2800"/>
              </a:pPr>
            </a:p>
          </p:txBody>
        </p:sp>
        <p:sp>
          <p:nvSpPr>
            <p:cNvPr id="547" name="Circle"/>
            <p:cNvSpPr/>
            <p:nvPr/>
          </p:nvSpPr>
          <p:spPr>
            <a:xfrm>
              <a:off x="1538533" y="254000"/>
              <a:ext cx="190501" cy="190500"/>
            </a:xfrm>
            <a:prstGeom prst="ellipse">
              <a:avLst/>
            </a:prstGeom>
            <a:solidFill>
              <a:srgbClr val="FF2600"/>
            </a:solidFill>
            <a:ln w="25400" cap="flat">
              <a:noFill/>
              <a:miter lim="400000"/>
            </a:ln>
            <a:effectLst/>
          </p:spPr>
          <p:txBody>
            <a:bodyPr wrap="square" lIns="38100" tIns="38100" rIns="38100" bIns="38100" numCol="1" anchor="ctr">
              <a:noAutofit/>
            </a:bodyPr>
            <a:lstStyle/>
            <a:p>
              <a:pPr>
                <a:defRPr sz="2800"/>
              </a:pPr>
            </a:p>
          </p:txBody>
        </p:sp>
        <p:sp>
          <p:nvSpPr>
            <p:cNvPr id="548" name="Circle"/>
            <p:cNvSpPr/>
            <p:nvPr/>
          </p:nvSpPr>
          <p:spPr>
            <a:xfrm>
              <a:off x="1919533" y="1473200"/>
              <a:ext cx="190501" cy="190500"/>
            </a:xfrm>
            <a:prstGeom prst="ellipse">
              <a:avLst/>
            </a:prstGeom>
            <a:solidFill>
              <a:srgbClr val="FF2600"/>
            </a:solidFill>
            <a:ln w="25400" cap="flat">
              <a:noFill/>
              <a:miter lim="400000"/>
            </a:ln>
            <a:effectLst/>
          </p:spPr>
          <p:txBody>
            <a:bodyPr wrap="square" lIns="38100" tIns="38100" rIns="38100" bIns="38100" numCol="1" anchor="ctr">
              <a:noAutofit/>
            </a:bodyPr>
            <a:lstStyle/>
            <a:p>
              <a:pPr>
                <a:defRPr sz="2800"/>
              </a:pPr>
            </a:p>
          </p:txBody>
        </p:sp>
        <p:sp>
          <p:nvSpPr>
            <p:cNvPr id="549" name="Circle"/>
            <p:cNvSpPr/>
            <p:nvPr/>
          </p:nvSpPr>
          <p:spPr>
            <a:xfrm>
              <a:off x="1919533" y="381000"/>
              <a:ext cx="190501" cy="190500"/>
            </a:xfrm>
            <a:prstGeom prst="ellipse">
              <a:avLst/>
            </a:prstGeom>
            <a:solidFill>
              <a:srgbClr val="FF2600"/>
            </a:solidFill>
            <a:ln w="25400" cap="flat">
              <a:noFill/>
              <a:miter lim="400000"/>
            </a:ln>
            <a:effectLst/>
          </p:spPr>
          <p:txBody>
            <a:bodyPr wrap="square" lIns="38100" tIns="38100" rIns="38100" bIns="38100" numCol="1" anchor="ctr">
              <a:noAutofit/>
            </a:bodyPr>
            <a:lstStyle/>
            <a:p>
              <a:pPr>
                <a:defRPr sz="2800"/>
              </a:pPr>
            </a:p>
          </p:txBody>
        </p:sp>
        <p:sp>
          <p:nvSpPr>
            <p:cNvPr id="550" name="Circle"/>
            <p:cNvSpPr/>
            <p:nvPr/>
          </p:nvSpPr>
          <p:spPr>
            <a:xfrm>
              <a:off x="1246433" y="1104900"/>
              <a:ext cx="190501" cy="190500"/>
            </a:xfrm>
            <a:prstGeom prst="ellipse">
              <a:avLst/>
            </a:prstGeom>
            <a:solidFill>
              <a:srgbClr val="FF2600"/>
            </a:solidFill>
            <a:ln w="25400" cap="flat">
              <a:noFill/>
              <a:miter lim="400000"/>
            </a:ln>
            <a:effectLst/>
          </p:spPr>
          <p:txBody>
            <a:bodyPr wrap="square" lIns="38100" tIns="38100" rIns="38100" bIns="38100" numCol="1" anchor="ctr">
              <a:noAutofit/>
            </a:bodyPr>
            <a:lstStyle/>
            <a:p>
              <a:pPr>
                <a:defRPr sz="2800"/>
              </a:pPr>
            </a:p>
          </p:txBody>
        </p:sp>
        <p:sp>
          <p:nvSpPr>
            <p:cNvPr id="551" name="Circle"/>
            <p:cNvSpPr/>
            <p:nvPr/>
          </p:nvSpPr>
          <p:spPr>
            <a:xfrm>
              <a:off x="840033" y="1016000"/>
              <a:ext cx="190501" cy="190500"/>
            </a:xfrm>
            <a:prstGeom prst="ellipse">
              <a:avLst/>
            </a:prstGeom>
            <a:solidFill>
              <a:srgbClr val="FF2600"/>
            </a:solidFill>
            <a:ln w="25400" cap="flat">
              <a:noFill/>
              <a:miter lim="400000"/>
            </a:ln>
            <a:effectLst/>
          </p:spPr>
          <p:txBody>
            <a:bodyPr wrap="square" lIns="38100" tIns="38100" rIns="38100" bIns="38100" numCol="1" anchor="ctr">
              <a:noAutofit/>
            </a:bodyPr>
            <a:lstStyle/>
            <a:p>
              <a:pPr>
                <a:defRPr sz="2800"/>
              </a:pPr>
            </a:p>
          </p:txBody>
        </p:sp>
        <p:sp>
          <p:nvSpPr>
            <p:cNvPr id="552" name="Circle"/>
            <p:cNvSpPr/>
            <p:nvPr/>
          </p:nvSpPr>
          <p:spPr>
            <a:xfrm>
              <a:off x="1030533" y="190500"/>
              <a:ext cx="190501" cy="190500"/>
            </a:xfrm>
            <a:prstGeom prst="ellipse">
              <a:avLst/>
            </a:prstGeom>
            <a:solidFill>
              <a:srgbClr val="FF2600"/>
            </a:solidFill>
            <a:ln w="25400" cap="flat">
              <a:noFill/>
              <a:miter lim="400000"/>
            </a:ln>
            <a:effectLst/>
          </p:spPr>
          <p:txBody>
            <a:bodyPr wrap="square" lIns="38100" tIns="38100" rIns="38100" bIns="38100" numCol="1" anchor="ctr">
              <a:noAutofit/>
            </a:bodyPr>
            <a:lstStyle/>
            <a:p>
              <a:pPr>
                <a:defRPr sz="2800"/>
              </a:pPr>
            </a:p>
          </p:txBody>
        </p:sp>
        <p:sp>
          <p:nvSpPr>
            <p:cNvPr id="553" name="Circle"/>
            <p:cNvSpPr/>
            <p:nvPr/>
          </p:nvSpPr>
          <p:spPr>
            <a:xfrm>
              <a:off x="840033" y="1397000"/>
              <a:ext cx="190501" cy="190500"/>
            </a:xfrm>
            <a:prstGeom prst="ellipse">
              <a:avLst/>
            </a:prstGeom>
            <a:solidFill>
              <a:srgbClr val="FF2600"/>
            </a:solidFill>
            <a:ln w="25400" cap="flat">
              <a:noFill/>
              <a:miter lim="400000"/>
            </a:ln>
            <a:effectLst/>
          </p:spPr>
          <p:txBody>
            <a:bodyPr wrap="square" lIns="38100" tIns="38100" rIns="38100" bIns="38100" numCol="1" anchor="ctr">
              <a:noAutofit/>
            </a:bodyPr>
            <a:lstStyle/>
            <a:p>
              <a:pPr>
                <a:defRPr sz="2800"/>
              </a:pPr>
            </a:p>
          </p:txBody>
        </p:sp>
        <p:sp>
          <p:nvSpPr>
            <p:cNvPr id="554" name="Circle"/>
            <p:cNvSpPr/>
            <p:nvPr/>
          </p:nvSpPr>
          <p:spPr>
            <a:xfrm>
              <a:off x="1246433" y="622300"/>
              <a:ext cx="190501" cy="190500"/>
            </a:xfrm>
            <a:prstGeom prst="ellipse">
              <a:avLst/>
            </a:prstGeom>
            <a:solidFill>
              <a:srgbClr val="FF2600"/>
            </a:solidFill>
            <a:ln w="25400" cap="flat">
              <a:noFill/>
              <a:miter lim="400000"/>
            </a:ln>
            <a:effectLst/>
          </p:spPr>
          <p:txBody>
            <a:bodyPr wrap="square" lIns="38100" tIns="38100" rIns="38100" bIns="38100" numCol="1" anchor="ctr">
              <a:noAutofit/>
            </a:bodyPr>
            <a:lstStyle/>
            <a:p>
              <a:pPr>
                <a:defRPr sz="2800"/>
              </a:pPr>
            </a:p>
          </p:txBody>
        </p:sp>
        <p:sp>
          <p:nvSpPr>
            <p:cNvPr id="555" name="Circle"/>
            <p:cNvSpPr/>
            <p:nvPr/>
          </p:nvSpPr>
          <p:spPr>
            <a:xfrm>
              <a:off x="1246433" y="1587500"/>
              <a:ext cx="190501" cy="190500"/>
            </a:xfrm>
            <a:prstGeom prst="ellipse">
              <a:avLst/>
            </a:prstGeom>
            <a:solidFill>
              <a:srgbClr val="FF2600"/>
            </a:solidFill>
            <a:ln w="25400" cap="flat">
              <a:noFill/>
              <a:miter lim="400000"/>
            </a:ln>
            <a:effectLst/>
          </p:spPr>
          <p:txBody>
            <a:bodyPr wrap="square" lIns="38100" tIns="38100" rIns="38100" bIns="38100" numCol="1" anchor="ctr">
              <a:noAutofit/>
            </a:bodyPr>
            <a:lstStyle/>
            <a:p>
              <a:pPr>
                <a:defRPr sz="2800"/>
              </a:pPr>
            </a:p>
          </p:txBody>
        </p:sp>
        <p:sp>
          <p:nvSpPr>
            <p:cNvPr id="556" name="Circle"/>
            <p:cNvSpPr/>
            <p:nvPr/>
          </p:nvSpPr>
          <p:spPr>
            <a:xfrm>
              <a:off x="1538533" y="1219200"/>
              <a:ext cx="190501" cy="190500"/>
            </a:xfrm>
            <a:prstGeom prst="ellipse">
              <a:avLst/>
            </a:prstGeom>
            <a:solidFill>
              <a:srgbClr val="FF2600"/>
            </a:solidFill>
            <a:ln w="25400" cap="flat">
              <a:noFill/>
              <a:miter lim="400000"/>
            </a:ln>
            <a:effectLst/>
          </p:spPr>
          <p:txBody>
            <a:bodyPr wrap="square" lIns="38100" tIns="38100" rIns="38100" bIns="38100" numCol="1" anchor="ctr">
              <a:noAutofit/>
            </a:bodyPr>
            <a:lstStyle/>
            <a:p>
              <a:pPr>
                <a:defRPr sz="2800"/>
              </a:pPr>
            </a:p>
          </p:txBody>
        </p:sp>
        <p:sp>
          <p:nvSpPr>
            <p:cNvPr id="557" name="Circle"/>
            <p:cNvSpPr/>
            <p:nvPr/>
          </p:nvSpPr>
          <p:spPr>
            <a:xfrm>
              <a:off x="1652833" y="762000"/>
              <a:ext cx="190501" cy="190500"/>
            </a:xfrm>
            <a:prstGeom prst="ellipse">
              <a:avLst/>
            </a:prstGeom>
            <a:solidFill>
              <a:srgbClr val="FF2600"/>
            </a:solidFill>
            <a:ln w="25400" cap="flat">
              <a:noFill/>
              <a:miter lim="400000"/>
            </a:ln>
            <a:effectLst/>
          </p:spPr>
          <p:txBody>
            <a:bodyPr wrap="square" lIns="38100" tIns="38100" rIns="38100" bIns="38100" numCol="1" anchor="ctr">
              <a:noAutofit/>
            </a:bodyPr>
            <a:lstStyle/>
            <a:p>
              <a:pPr>
                <a:defRPr sz="2800"/>
              </a:pPr>
            </a:p>
          </p:txBody>
        </p:sp>
        <p:sp>
          <p:nvSpPr>
            <p:cNvPr id="558" name="Circle"/>
            <p:cNvSpPr/>
            <p:nvPr/>
          </p:nvSpPr>
          <p:spPr>
            <a:xfrm>
              <a:off x="1690933" y="177800"/>
              <a:ext cx="190501" cy="190500"/>
            </a:xfrm>
            <a:prstGeom prst="ellipse">
              <a:avLst/>
            </a:prstGeom>
            <a:solidFill>
              <a:srgbClr val="0433FF"/>
            </a:solidFill>
            <a:ln w="25400" cap="flat">
              <a:noFill/>
              <a:miter lim="400000"/>
            </a:ln>
            <a:effectLst/>
          </p:spPr>
          <p:txBody>
            <a:bodyPr wrap="square" lIns="38100" tIns="38100" rIns="38100" bIns="38100" numCol="1" anchor="ctr">
              <a:noAutofit/>
            </a:bodyPr>
            <a:lstStyle/>
            <a:p>
              <a:pPr>
                <a:defRPr sz="2800"/>
              </a:pPr>
            </a:p>
          </p:txBody>
        </p:sp>
        <p:sp>
          <p:nvSpPr>
            <p:cNvPr id="559" name="Circle"/>
            <p:cNvSpPr/>
            <p:nvPr/>
          </p:nvSpPr>
          <p:spPr>
            <a:xfrm>
              <a:off x="1690933" y="431800"/>
              <a:ext cx="190501" cy="190500"/>
            </a:xfrm>
            <a:prstGeom prst="ellipse">
              <a:avLst/>
            </a:prstGeom>
            <a:solidFill>
              <a:srgbClr val="0433FF"/>
            </a:solidFill>
            <a:ln w="25400" cap="flat">
              <a:noFill/>
              <a:miter lim="400000"/>
            </a:ln>
            <a:effectLst/>
          </p:spPr>
          <p:txBody>
            <a:bodyPr wrap="square" lIns="38100" tIns="38100" rIns="38100" bIns="38100" numCol="1" anchor="ctr">
              <a:noAutofit/>
            </a:bodyPr>
            <a:lstStyle/>
            <a:p>
              <a:pPr>
                <a:defRPr sz="2800"/>
              </a:pPr>
            </a:p>
          </p:txBody>
        </p:sp>
        <p:sp>
          <p:nvSpPr>
            <p:cNvPr id="560" name="Circle"/>
            <p:cNvSpPr/>
            <p:nvPr/>
          </p:nvSpPr>
          <p:spPr>
            <a:xfrm>
              <a:off x="2071933" y="1651000"/>
              <a:ext cx="190501" cy="190500"/>
            </a:xfrm>
            <a:prstGeom prst="ellipse">
              <a:avLst/>
            </a:prstGeom>
            <a:solidFill>
              <a:srgbClr val="0433FF"/>
            </a:solidFill>
            <a:ln w="25400" cap="flat">
              <a:noFill/>
              <a:miter lim="400000"/>
            </a:ln>
            <a:effectLst/>
          </p:spPr>
          <p:txBody>
            <a:bodyPr wrap="square" lIns="38100" tIns="38100" rIns="38100" bIns="38100" numCol="1" anchor="ctr">
              <a:noAutofit/>
            </a:bodyPr>
            <a:lstStyle/>
            <a:p>
              <a:pPr>
                <a:defRPr sz="2800"/>
              </a:pPr>
            </a:p>
          </p:txBody>
        </p:sp>
        <p:sp>
          <p:nvSpPr>
            <p:cNvPr id="561" name="Circle"/>
            <p:cNvSpPr/>
            <p:nvPr/>
          </p:nvSpPr>
          <p:spPr>
            <a:xfrm>
              <a:off x="2071933" y="558800"/>
              <a:ext cx="190501" cy="190500"/>
            </a:xfrm>
            <a:prstGeom prst="ellipse">
              <a:avLst/>
            </a:prstGeom>
            <a:solidFill>
              <a:srgbClr val="0433FF"/>
            </a:solidFill>
            <a:ln w="25400" cap="flat">
              <a:noFill/>
              <a:miter lim="400000"/>
            </a:ln>
            <a:effectLst/>
          </p:spPr>
          <p:txBody>
            <a:bodyPr wrap="square" lIns="38100" tIns="38100" rIns="38100" bIns="38100" numCol="1" anchor="ctr">
              <a:noAutofit/>
            </a:bodyPr>
            <a:lstStyle/>
            <a:p>
              <a:pPr>
                <a:defRPr sz="2800"/>
              </a:pPr>
            </a:p>
          </p:txBody>
        </p:sp>
        <p:sp>
          <p:nvSpPr>
            <p:cNvPr id="562" name="Circle"/>
            <p:cNvSpPr/>
            <p:nvPr/>
          </p:nvSpPr>
          <p:spPr>
            <a:xfrm>
              <a:off x="1398833" y="1282700"/>
              <a:ext cx="190501" cy="190500"/>
            </a:xfrm>
            <a:prstGeom prst="ellipse">
              <a:avLst/>
            </a:prstGeom>
            <a:solidFill>
              <a:srgbClr val="0433FF"/>
            </a:solidFill>
            <a:ln w="25400" cap="flat">
              <a:noFill/>
              <a:miter lim="400000"/>
            </a:ln>
            <a:effectLst/>
          </p:spPr>
          <p:txBody>
            <a:bodyPr wrap="square" lIns="38100" tIns="38100" rIns="38100" bIns="38100" numCol="1" anchor="ctr">
              <a:noAutofit/>
            </a:bodyPr>
            <a:lstStyle/>
            <a:p>
              <a:pPr>
                <a:defRPr sz="2800"/>
              </a:pPr>
            </a:p>
          </p:txBody>
        </p:sp>
        <p:sp>
          <p:nvSpPr>
            <p:cNvPr id="563" name="Circle"/>
            <p:cNvSpPr/>
            <p:nvPr/>
          </p:nvSpPr>
          <p:spPr>
            <a:xfrm>
              <a:off x="992433" y="1193800"/>
              <a:ext cx="190501" cy="190500"/>
            </a:xfrm>
            <a:prstGeom prst="ellipse">
              <a:avLst/>
            </a:prstGeom>
            <a:solidFill>
              <a:srgbClr val="0433FF"/>
            </a:solidFill>
            <a:ln w="25400" cap="flat">
              <a:noFill/>
              <a:miter lim="400000"/>
            </a:ln>
            <a:effectLst/>
          </p:spPr>
          <p:txBody>
            <a:bodyPr wrap="square" lIns="38100" tIns="38100" rIns="38100" bIns="38100" numCol="1" anchor="ctr">
              <a:noAutofit/>
            </a:bodyPr>
            <a:lstStyle/>
            <a:p>
              <a:pPr>
                <a:defRPr sz="2800"/>
              </a:pPr>
            </a:p>
          </p:txBody>
        </p:sp>
        <p:sp>
          <p:nvSpPr>
            <p:cNvPr id="564" name="Circle"/>
            <p:cNvSpPr/>
            <p:nvPr/>
          </p:nvSpPr>
          <p:spPr>
            <a:xfrm>
              <a:off x="1182933" y="368300"/>
              <a:ext cx="190501" cy="190500"/>
            </a:xfrm>
            <a:prstGeom prst="ellipse">
              <a:avLst/>
            </a:prstGeom>
            <a:solidFill>
              <a:srgbClr val="0433FF"/>
            </a:solidFill>
            <a:ln w="25400" cap="flat">
              <a:noFill/>
              <a:miter lim="400000"/>
            </a:ln>
            <a:effectLst/>
          </p:spPr>
          <p:txBody>
            <a:bodyPr wrap="square" lIns="38100" tIns="38100" rIns="38100" bIns="38100" numCol="1" anchor="ctr">
              <a:noAutofit/>
            </a:bodyPr>
            <a:lstStyle/>
            <a:p>
              <a:pPr>
                <a:defRPr sz="2800"/>
              </a:pPr>
            </a:p>
          </p:txBody>
        </p:sp>
        <p:sp>
          <p:nvSpPr>
            <p:cNvPr id="565" name="Circle"/>
            <p:cNvSpPr/>
            <p:nvPr/>
          </p:nvSpPr>
          <p:spPr>
            <a:xfrm>
              <a:off x="992433" y="1574800"/>
              <a:ext cx="190501" cy="190500"/>
            </a:xfrm>
            <a:prstGeom prst="ellipse">
              <a:avLst/>
            </a:prstGeom>
            <a:solidFill>
              <a:srgbClr val="0433FF"/>
            </a:solidFill>
            <a:ln w="25400" cap="flat">
              <a:noFill/>
              <a:miter lim="400000"/>
            </a:ln>
            <a:effectLst/>
          </p:spPr>
          <p:txBody>
            <a:bodyPr wrap="square" lIns="38100" tIns="38100" rIns="38100" bIns="38100" numCol="1" anchor="ctr">
              <a:noAutofit/>
            </a:bodyPr>
            <a:lstStyle/>
            <a:p>
              <a:pPr>
                <a:defRPr sz="2800"/>
              </a:pPr>
            </a:p>
          </p:txBody>
        </p:sp>
        <p:sp>
          <p:nvSpPr>
            <p:cNvPr id="566" name="Circle"/>
            <p:cNvSpPr/>
            <p:nvPr/>
          </p:nvSpPr>
          <p:spPr>
            <a:xfrm>
              <a:off x="1398833" y="800100"/>
              <a:ext cx="190501" cy="190500"/>
            </a:xfrm>
            <a:prstGeom prst="ellipse">
              <a:avLst/>
            </a:prstGeom>
            <a:solidFill>
              <a:srgbClr val="0433FF"/>
            </a:solidFill>
            <a:ln w="25400" cap="flat">
              <a:noFill/>
              <a:miter lim="400000"/>
            </a:ln>
            <a:effectLst/>
          </p:spPr>
          <p:txBody>
            <a:bodyPr wrap="square" lIns="38100" tIns="38100" rIns="38100" bIns="38100" numCol="1" anchor="ctr">
              <a:noAutofit/>
            </a:bodyPr>
            <a:lstStyle/>
            <a:p>
              <a:pPr>
                <a:defRPr sz="2800"/>
              </a:pPr>
            </a:p>
          </p:txBody>
        </p:sp>
        <p:sp>
          <p:nvSpPr>
            <p:cNvPr id="567" name="Circle"/>
            <p:cNvSpPr/>
            <p:nvPr/>
          </p:nvSpPr>
          <p:spPr>
            <a:xfrm>
              <a:off x="1398833" y="1765300"/>
              <a:ext cx="190501" cy="190500"/>
            </a:xfrm>
            <a:prstGeom prst="ellipse">
              <a:avLst/>
            </a:prstGeom>
            <a:solidFill>
              <a:srgbClr val="0433FF"/>
            </a:solidFill>
            <a:ln w="25400" cap="flat">
              <a:noFill/>
              <a:miter lim="400000"/>
            </a:ln>
            <a:effectLst/>
          </p:spPr>
          <p:txBody>
            <a:bodyPr wrap="square" lIns="38100" tIns="38100" rIns="38100" bIns="38100" numCol="1" anchor="ctr">
              <a:noAutofit/>
            </a:bodyPr>
            <a:lstStyle/>
            <a:p>
              <a:pPr>
                <a:defRPr sz="2800"/>
              </a:pPr>
            </a:p>
          </p:txBody>
        </p:sp>
        <p:sp>
          <p:nvSpPr>
            <p:cNvPr id="568" name="Circle"/>
            <p:cNvSpPr/>
            <p:nvPr/>
          </p:nvSpPr>
          <p:spPr>
            <a:xfrm>
              <a:off x="1690933" y="1397000"/>
              <a:ext cx="190501" cy="190500"/>
            </a:xfrm>
            <a:prstGeom prst="ellipse">
              <a:avLst/>
            </a:prstGeom>
            <a:solidFill>
              <a:srgbClr val="0433FF"/>
            </a:solidFill>
            <a:ln w="25400" cap="flat">
              <a:noFill/>
              <a:miter lim="400000"/>
            </a:ln>
            <a:effectLst/>
          </p:spPr>
          <p:txBody>
            <a:bodyPr wrap="square" lIns="38100" tIns="38100" rIns="38100" bIns="38100" numCol="1" anchor="ctr">
              <a:noAutofit/>
            </a:bodyPr>
            <a:lstStyle/>
            <a:p>
              <a:pPr>
                <a:defRPr sz="2800"/>
              </a:pPr>
            </a:p>
          </p:txBody>
        </p:sp>
        <p:sp>
          <p:nvSpPr>
            <p:cNvPr id="569" name="Circle"/>
            <p:cNvSpPr/>
            <p:nvPr/>
          </p:nvSpPr>
          <p:spPr>
            <a:xfrm>
              <a:off x="1805233" y="939800"/>
              <a:ext cx="190501" cy="190500"/>
            </a:xfrm>
            <a:prstGeom prst="ellipse">
              <a:avLst/>
            </a:prstGeom>
            <a:solidFill>
              <a:srgbClr val="0433FF"/>
            </a:solidFill>
            <a:ln w="25400" cap="flat">
              <a:noFill/>
              <a:miter lim="400000"/>
            </a:ln>
            <a:effectLst/>
          </p:spPr>
          <p:txBody>
            <a:bodyPr wrap="square" lIns="38100" tIns="38100" rIns="38100" bIns="38100" numCol="1" anchor="ctr">
              <a:noAutofit/>
            </a:bodyPr>
            <a:lstStyle/>
            <a:p>
              <a:pPr>
                <a:defRPr sz="2800"/>
              </a:pPr>
            </a:p>
          </p:txBody>
        </p:sp>
        <p:sp>
          <p:nvSpPr>
            <p:cNvPr id="570" name="equal amounts of matter and antimatter"/>
            <p:cNvSpPr/>
            <p:nvPr/>
          </p:nvSpPr>
          <p:spPr>
            <a:xfrm>
              <a:off x="0" y="2002434"/>
              <a:ext cx="2692400" cy="11725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b">
              <a:spAutoFit/>
            </a:bodyPr>
            <a:lstStyle/>
            <a:p>
              <a:pPr>
                <a:defRPr sz="2400">
                  <a:latin typeface="+mn-lt"/>
                  <a:ea typeface="+mn-ea"/>
                  <a:cs typeface="+mn-cs"/>
                  <a:sym typeface="Helvetica Neue"/>
                </a:defRPr>
              </a:pPr>
              <a:r>
                <a:t>equal amounts of </a:t>
              </a:r>
              <a:r>
                <a:rPr>
                  <a:solidFill>
                    <a:srgbClr val="0433FF"/>
                  </a:solidFill>
                </a:rPr>
                <a:t>matter</a:t>
              </a:r>
              <a:r>
                <a:t> and </a:t>
              </a:r>
              <a:r>
                <a:rPr>
                  <a:solidFill>
                    <a:srgbClr val="FF2600"/>
                  </a:solidFill>
                </a:rPr>
                <a:t>antimatter</a:t>
              </a:r>
            </a:p>
          </p:txBody>
        </p:sp>
      </p:grpSp>
      <p:grpSp>
        <p:nvGrpSpPr>
          <p:cNvPr id="589" name="Group"/>
          <p:cNvGrpSpPr/>
          <p:nvPr/>
        </p:nvGrpSpPr>
        <p:grpSpPr>
          <a:xfrm>
            <a:off x="3751111" y="3066623"/>
            <a:ext cx="2154474" cy="3397678"/>
            <a:chOff x="68111" y="18623"/>
            <a:chExt cx="2154473" cy="3397676"/>
          </a:xfrm>
        </p:grpSpPr>
        <p:grpSp>
          <p:nvGrpSpPr>
            <p:cNvPr id="575" name="Group"/>
            <p:cNvGrpSpPr/>
            <p:nvPr/>
          </p:nvGrpSpPr>
          <p:grpSpPr>
            <a:xfrm>
              <a:off x="68111" y="691723"/>
              <a:ext cx="1138474" cy="1184045"/>
              <a:chOff x="68111" y="18623"/>
              <a:chExt cx="1138473" cy="1184044"/>
            </a:xfrm>
          </p:grpSpPr>
          <p:sp>
            <p:nvSpPr>
              <p:cNvPr id="572" name="Star"/>
              <p:cNvSpPr/>
              <p:nvPr/>
            </p:nvSpPr>
            <p:spPr>
              <a:xfrm rot="20682442">
                <a:off x="180909" y="121695"/>
                <a:ext cx="912878" cy="977901"/>
              </a:xfrm>
              <a:prstGeom prst="star6">
                <a:avLst>
                  <a:gd name="adj" fmla="val 15594"/>
                  <a:gd name="hf" fmla="val 115470"/>
                </a:avLst>
              </a:prstGeom>
              <a:solidFill>
                <a:srgbClr val="FFFB00"/>
              </a:solidFill>
              <a:ln w="25400" cap="flat">
                <a:solidFill>
                  <a:srgbClr val="FF2600"/>
                </a:solidFill>
                <a:prstDash val="solid"/>
                <a:miter lim="400000"/>
              </a:ln>
              <a:effectLst/>
            </p:spPr>
            <p:txBody>
              <a:bodyPr wrap="square" lIns="38100" tIns="38100" rIns="38100" bIns="38100" numCol="1" anchor="ctr">
                <a:noAutofit/>
              </a:bodyPr>
              <a:lstStyle/>
              <a:p>
                <a:pPr>
                  <a:defRPr sz="2800">
                    <a:latin typeface="Helvetica Neue Medium"/>
                    <a:ea typeface="Helvetica Neue Medium"/>
                    <a:cs typeface="Helvetica Neue Medium"/>
                    <a:sym typeface="Helvetica Neue Medium"/>
                  </a:defRPr>
                </a:pPr>
              </a:p>
            </p:txBody>
          </p:sp>
          <p:sp>
            <p:nvSpPr>
              <p:cNvPr id="573" name="Circle"/>
              <p:cNvSpPr/>
              <p:nvPr/>
            </p:nvSpPr>
            <p:spPr>
              <a:xfrm>
                <a:off x="489141" y="472526"/>
                <a:ext cx="190501" cy="190501"/>
              </a:xfrm>
              <a:prstGeom prst="ellipse">
                <a:avLst/>
              </a:prstGeom>
              <a:solidFill>
                <a:srgbClr val="FF2600"/>
              </a:solidFill>
              <a:ln w="25400" cap="flat">
                <a:noFill/>
                <a:miter lim="400000"/>
              </a:ln>
              <a:effectLst/>
            </p:spPr>
            <p:txBody>
              <a:bodyPr wrap="square" lIns="38100" tIns="38100" rIns="38100" bIns="38100" numCol="1" anchor="ctr">
                <a:noAutofit/>
              </a:bodyPr>
              <a:lstStyle/>
              <a:p>
                <a:pPr>
                  <a:defRPr sz="2800"/>
                </a:pPr>
              </a:p>
            </p:txBody>
          </p:sp>
          <p:sp>
            <p:nvSpPr>
              <p:cNvPr id="574" name="Circle"/>
              <p:cNvSpPr/>
              <p:nvPr/>
            </p:nvSpPr>
            <p:spPr>
              <a:xfrm>
                <a:off x="565341" y="586826"/>
                <a:ext cx="190501" cy="190501"/>
              </a:xfrm>
              <a:prstGeom prst="ellipse">
                <a:avLst/>
              </a:prstGeom>
              <a:solidFill>
                <a:srgbClr val="0433FF"/>
              </a:solidFill>
              <a:ln w="25400" cap="flat">
                <a:noFill/>
                <a:miter lim="400000"/>
              </a:ln>
              <a:effectLst/>
            </p:spPr>
            <p:txBody>
              <a:bodyPr wrap="square" lIns="38100" tIns="38100" rIns="38100" bIns="38100" numCol="1" anchor="ctr">
                <a:noAutofit/>
              </a:bodyPr>
              <a:lstStyle/>
              <a:p>
                <a:pPr>
                  <a:defRPr sz="2800"/>
                </a:pPr>
              </a:p>
            </p:txBody>
          </p:sp>
        </p:grpSp>
        <p:grpSp>
          <p:nvGrpSpPr>
            <p:cNvPr id="579" name="Group"/>
            <p:cNvGrpSpPr/>
            <p:nvPr/>
          </p:nvGrpSpPr>
          <p:grpSpPr>
            <a:xfrm>
              <a:off x="347511" y="1415623"/>
              <a:ext cx="1138474" cy="1184045"/>
              <a:chOff x="68111" y="18623"/>
              <a:chExt cx="1138473" cy="1184044"/>
            </a:xfrm>
          </p:grpSpPr>
          <p:sp>
            <p:nvSpPr>
              <p:cNvPr id="576" name="Star"/>
              <p:cNvSpPr/>
              <p:nvPr/>
            </p:nvSpPr>
            <p:spPr>
              <a:xfrm rot="20682442">
                <a:off x="180909" y="121695"/>
                <a:ext cx="912878" cy="977901"/>
              </a:xfrm>
              <a:prstGeom prst="star6">
                <a:avLst>
                  <a:gd name="adj" fmla="val 15594"/>
                  <a:gd name="hf" fmla="val 115470"/>
                </a:avLst>
              </a:prstGeom>
              <a:solidFill>
                <a:srgbClr val="FFFB00"/>
              </a:solidFill>
              <a:ln w="25400" cap="flat">
                <a:solidFill>
                  <a:srgbClr val="FF2600"/>
                </a:solidFill>
                <a:prstDash val="solid"/>
                <a:miter lim="400000"/>
              </a:ln>
              <a:effectLst/>
            </p:spPr>
            <p:txBody>
              <a:bodyPr wrap="square" lIns="38100" tIns="38100" rIns="38100" bIns="38100" numCol="1" anchor="ctr">
                <a:noAutofit/>
              </a:bodyPr>
              <a:lstStyle/>
              <a:p>
                <a:pPr>
                  <a:defRPr sz="2800">
                    <a:latin typeface="Helvetica Neue Medium"/>
                    <a:ea typeface="Helvetica Neue Medium"/>
                    <a:cs typeface="Helvetica Neue Medium"/>
                    <a:sym typeface="Helvetica Neue Medium"/>
                  </a:defRPr>
                </a:pPr>
              </a:p>
            </p:txBody>
          </p:sp>
          <p:sp>
            <p:nvSpPr>
              <p:cNvPr id="577" name="Circle"/>
              <p:cNvSpPr/>
              <p:nvPr/>
            </p:nvSpPr>
            <p:spPr>
              <a:xfrm>
                <a:off x="489141" y="472526"/>
                <a:ext cx="190501" cy="190501"/>
              </a:xfrm>
              <a:prstGeom prst="ellipse">
                <a:avLst/>
              </a:prstGeom>
              <a:solidFill>
                <a:srgbClr val="FF2600"/>
              </a:solidFill>
              <a:ln w="25400" cap="flat">
                <a:noFill/>
                <a:miter lim="400000"/>
              </a:ln>
              <a:effectLst/>
            </p:spPr>
            <p:txBody>
              <a:bodyPr wrap="square" lIns="38100" tIns="38100" rIns="38100" bIns="38100" numCol="1" anchor="ctr">
                <a:noAutofit/>
              </a:bodyPr>
              <a:lstStyle/>
              <a:p>
                <a:pPr>
                  <a:defRPr sz="2800"/>
                </a:pPr>
              </a:p>
            </p:txBody>
          </p:sp>
          <p:sp>
            <p:nvSpPr>
              <p:cNvPr id="578" name="Circle"/>
              <p:cNvSpPr/>
              <p:nvPr/>
            </p:nvSpPr>
            <p:spPr>
              <a:xfrm>
                <a:off x="565341" y="586826"/>
                <a:ext cx="190501" cy="190501"/>
              </a:xfrm>
              <a:prstGeom prst="ellipse">
                <a:avLst/>
              </a:prstGeom>
              <a:solidFill>
                <a:srgbClr val="0433FF"/>
              </a:solidFill>
              <a:ln w="25400" cap="flat">
                <a:noFill/>
                <a:miter lim="400000"/>
              </a:ln>
              <a:effectLst/>
            </p:spPr>
            <p:txBody>
              <a:bodyPr wrap="square" lIns="38100" tIns="38100" rIns="38100" bIns="38100" numCol="1" anchor="ctr">
                <a:noAutofit/>
              </a:bodyPr>
              <a:lstStyle/>
              <a:p>
                <a:pPr>
                  <a:defRPr sz="2800"/>
                </a:pPr>
              </a:p>
            </p:txBody>
          </p:sp>
        </p:grpSp>
        <p:grpSp>
          <p:nvGrpSpPr>
            <p:cNvPr id="583" name="Group"/>
            <p:cNvGrpSpPr/>
            <p:nvPr/>
          </p:nvGrpSpPr>
          <p:grpSpPr>
            <a:xfrm>
              <a:off x="1084111" y="552023"/>
              <a:ext cx="1138474" cy="1184045"/>
              <a:chOff x="68111" y="18623"/>
              <a:chExt cx="1138473" cy="1184044"/>
            </a:xfrm>
          </p:grpSpPr>
          <p:sp>
            <p:nvSpPr>
              <p:cNvPr id="580" name="Star"/>
              <p:cNvSpPr/>
              <p:nvPr/>
            </p:nvSpPr>
            <p:spPr>
              <a:xfrm rot="20682442">
                <a:off x="180909" y="121695"/>
                <a:ext cx="912878" cy="977901"/>
              </a:xfrm>
              <a:prstGeom prst="star6">
                <a:avLst>
                  <a:gd name="adj" fmla="val 15594"/>
                  <a:gd name="hf" fmla="val 115470"/>
                </a:avLst>
              </a:prstGeom>
              <a:solidFill>
                <a:srgbClr val="FFFB00"/>
              </a:solidFill>
              <a:ln w="25400" cap="flat">
                <a:solidFill>
                  <a:srgbClr val="FF2600"/>
                </a:solidFill>
                <a:prstDash val="solid"/>
                <a:miter lim="400000"/>
              </a:ln>
              <a:effectLst/>
            </p:spPr>
            <p:txBody>
              <a:bodyPr wrap="square" lIns="38100" tIns="38100" rIns="38100" bIns="38100" numCol="1" anchor="ctr">
                <a:noAutofit/>
              </a:bodyPr>
              <a:lstStyle/>
              <a:p>
                <a:pPr>
                  <a:defRPr sz="2800">
                    <a:latin typeface="Helvetica Neue Medium"/>
                    <a:ea typeface="Helvetica Neue Medium"/>
                    <a:cs typeface="Helvetica Neue Medium"/>
                    <a:sym typeface="Helvetica Neue Medium"/>
                  </a:defRPr>
                </a:pPr>
              </a:p>
            </p:txBody>
          </p:sp>
          <p:sp>
            <p:nvSpPr>
              <p:cNvPr id="581" name="Circle"/>
              <p:cNvSpPr/>
              <p:nvPr/>
            </p:nvSpPr>
            <p:spPr>
              <a:xfrm>
                <a:off x="489141" y="472526"/>
                <a:ext cx="190501" cy="190501"/>
              </a:xfrm>
              <a:prstGeom prst="ellipse">
                <a:avLst/>
              </a:prstGeom>
              <a:solidFill>
                <a:srgbClr val="FF2600"/>
              </a:solidFill>
              <a:ln w="25400" cap="flat">
                <a:noFill/>
                <a:miter lim="400000"/>
              </a:ln>
              <a:effectLst/>
            </p:spPr>
            <p:txBody>
              <a:bodyPr wrap="square" lIns="38100" tIns="38100" rIns="38100" bIns="38100" numCol="1" anchor="ctr">
                <a:noAutofit/>
              </a:bodyPr>
              <a:lstStyle/>
              <a:p>
                <a:pPr>
                  <a:defRPr sz="2800"/>
                </a:pPr>
              </a:p>
            </p:txBody>
          </p:sp>
          <p:sp>
            <p:nvSpPr>
              <p:cNvPr id="582" name="Circle"/>
              <p:cNvSpPr/>
              <p:nvPr/>
            </p:nvSpPr>
            <p:spPr>
              <a:xfrm>
                <a:off x="565341" y="586826"/>
                <a:ext cx="190501" cy="190501"/>
              </a:xfrm>
              <a:prstGeom prst="ellipse">
                <a:avLst/>
              </a:prstGeom>
              <a:solidFill>
                <a:srgbClr val="0433FF"/>
              </a:solidFill>
              <a:ln w="25400" cap="flat">
                <a:noFill/>
                <a:miter lim="400000"/>
              </a:ln>
              <a:effectLst/>
            </p:spPr>
            <p:txBody>
              <a:bodyPr wrap="square" lIns="38100" tIns="38100" rIns="38100" bIns="38100" numCol="1" anchor="ctr">
                <a:noAutofit/>
              </a:bodyPr>
              <a:lstStyle/>
              <a:p>
                <a:pPr>
                  <a:defRPr sz="2800"/>
                </a:pPr>
              </a:p>
            </p:txBody>
          </p:sp>
        </p:grpSp>
        <p:grpSp>
          <p:nvGrpSpPr>
            <p:cNvPr id="587" name="Group"/>
            <p:cNvGrpSpPr/>
            <p:nvPr/>
          </p:nvGrpSpPr>
          <p:grpSpPr>
            <a:xfrm>
              <a:off x="576111" y="18623"/>
              <a:ext cx="1138474" cy="1184045"/>
              <a:chOff x="68111" y="18623"/>
              <a:chExt cx="1138473" cy="1184044"/>
            </a:xfrm>
          </p:grpSpPr>
          <p:sp>
            <p:nvSpPr>
              <p:cNvPr id="584" name="Star"/>
              <p:cNvSpPr/>
              <p:nvPr/>
            </p:nvSpPr>
            <p:spPr>
              <a:xfrm rot="20682442">
                <a:off x="180909" y="121695"/>
                <a:ext cx="912878" cy="977901"/>
              </a:xfrm>
              <a:prstGeom prst="star6">
                <a:avLst>
                  <a:gd name="adj" fmla="val 15594"/>
                  <a:gd name="hf" fmla="val 115470"/>
                </a:avLst>
              </a:prstGeom>
              <a:solidFill>
                <a:srgbClr val="FFFB00"/>
              </a:solidFill>
              <a:ln w="25400" cap="flat">
                <a:solidFill>
                  <a:srgbClr val="FF2600"/>
                </a:solidFill>
                <a:prstDash val="solid"/>
                <a:miter lim="400000"/>
              </a:ln>
              <a:effectLst/>
            </p:spPr>
            <p:txBody>
              <a:bodyPr wrap="square" lIns="38100" tIns="38100" rIns="38100" bIns="38100" numCol="1" anchor="ctr">
                <a:noAutofit/>
              </a:bodyPr>
              <a:lstStyle/>
              <a:p>
                <a:pPr>
                  <a:defRPr sz="2800">
                    <a:latin typeface="Helvetica Neue Medium"/>
                    <a:ea typeface="Helvetica Neue Medium"/>
                    <a:cs typeface="Helvetica Neue Medium"/>
                    <a:sym typeface="Helvetica Neue Medium"/>
                  </a:defRPr>
                </a:pPr>
              </a:p>
            </p:txBody>
          </p:sp>
          <p:sp>
            <p:nvSpPr>
              <p:cNvPr id="585" name="Circle"/>
              <p:cNvSpPr/>
              <p:nvPr/>
            </p:nvSpPr>
            <p:spPr>
              <a:xfrm>
                <a:off x="489141" y="472526"/>
                <a:ext cx="190501" cy="190501"/>
              </a:xfrm>
              <a:prstGeom prst="ellipse">
                <a:avLst/>
              </a:prstGeom>
              <a:solidFill>
                <a:srgbClr val="FF2600"/>
              </a:solidFill>
              <a:ln w="25400" cap="flat">
                <a:noFill/>
                <a:miter lim="400000"/>
              </a:ln>
              <a:effectLst/>
            </p:spPr>
            <p:txBody>
              <a:bodyPr wrap="square" lIns="38100" tIns="38100" rIns="38100" bIns="38100" numCol="1" anchor="ctr">
                <a:noAutofit/>
              </a:bodyPr>
              <a:lstStyle/>
              <a:p>
                <a:pPr>
                  <a:defRPr sz="2800"/>
                </a:pPr>
              </a:p>
            </p:txBody>
          </p:sp>
          <p:sp>
            <p:nvSpPr>
              <p:cNvPr id="586" name="Circle"/>
              <p:cNvSpPr/>
              <p:nvPr/>
            </p:nvSpPr>
            <p:spPr>
              <a:xfrm>
                <a:off x="565341" y="586826"/>
                <a:ext cx="190501" cy="190501"/>
              </a:xfrm>
              <a:prstGeom prst="ellipse">
                <a:avLst/>
              </a:prstGeom>
              <a:solidFill>
                <a:srgbClr val="0433FF"/>
              </a:solidFill>
              <a:ln w="25400" cap="flat">
                <a:noFill/>
                <a:miter lim="400000"/>
              </a:ln>
              <a:effectLst/>
            </p:spPr>
            <p:txBody>
              <a:bodyPr wrap="square" lIns="38100" tIns="38100" rIns="38100" bIns="38100" numCol="1" anchor="ctr">
                <a:noAutofit/>
              </a:bodyPr>
              <a:lstStyle/>
              <a:p>
                <a:pPr>
                  <a:defRPr sz="2800"/>
                </a:pPr>
              </a:p>
            </p:txBody>
          </p:sp>
        </p:grpSp>
        <p:sp>
          <p:nvSpPr>
            <p:cNvPr id="588" name="pair annihilation"/>
            <p:cNvSpPr/>
            <p:nvPr/>
          </p:nvSpPr>
          <p:spPr>
            <a:xfrm>
              <a:off x="101600" y="2612034"/>
              <a:ext cx="2032000" cy="8042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b">
              <a:spAutoFit/>
            </a:bodyPr>
            <a:lstStyle/>
            <a:p>
              <a:pPr>
                <a:defRPr sz="2400">
                  <a:latin typeface="+mn-lt"/>
                  <a:ea typeface="+mn-ea"/>
                  <a:cs typeface="+mn-cs"/>
                  <a:sym typeface="Helvetica Neue"/>
                </a:defRPr>
              </a:pPr>
              <a:r>
                <a:rPr>
                  <a:solidFill>
                    <a:srgbClr val="0433FF"/>
                  </a:solidFill>
                </a:rPr>
                <a:t>pa</a:t>
              </a:r>
              <a:r>
                <a:rPr>
                  <a:solidFill>
                    <a:srgbClr val="FF2600"/>
                  </a:solidFill>
                </a:rPr>
                <a:t>ir</a:t>
              </a:r>
              <a:r>
                <a:t> </a:t>
              </a:r>
              <a:r>
                <a:rPr>
                  <a:solidFill>
                    <a:srgbClr val="8F8202"/>
                  </a:solidFill>
                </a:rPr>
                <a:t>annihilation</a:t>
              </a:r>
            </a:p>
          </p:txBody>
        </p:sp>
      </p:grpSp>
      <p:grpSp>
        <p:nvGrpSpPr>
          <p:cNvPr id="596" name="Group"/>
          <p:cNvGrpSpPr/>
          <p:nvPr/>
        </p:nvGrpSpPr>
        <p:grpSpPr>
          <a:xfrm>
            <a:off x="5458823" y="3962681"/>
            <a:ext cx="4726577" cy="2615920"/>
            <a:chOff x="0" y="0"/>
            <a:chExt cx="4726576" cy="2615919"/>
          </a:xfrm>
        </p:grpSpPr>
        <p:grpSp>
          <p:nvGrpSpPr>
            <p:cNvPr id="592" name="Group"/>
            <p:cNvGrpSpPr/>
            <p:nvPr/>
          </p:nvGrpSpPr>
          <p:grpSpPr>
            <a:xfrm>
              <a:off x="287543" y="1231618"/>
              <a:ext cx="1498601" cy="1384302"/>
              <a:chOff x="0" y="0"/>
              <a:chExt cx="1498600" cy="1384300"/>
            </a:xfrm>
          </p:grpSpPr>
          <p:sp>
            <p:nvSpPr>
              <p:cNvPr id="590" name="Circle"/>
              <p:cNvSpPr/>
              <p:nvPr/>
            </p:nvSpPr>
            <p:spPr>
              <a:xfrm>
                <a:off x="641732" y="0"/>
                <a:ext cx="190501" cy="190500"/>
              </a:xfrm>
              <a:prstGeom prst="ellipse">
                <a:avLst/>
              </a:prstGeom>
              <a:solidFill>
                <a:srgbClr val="0433FF"/>
              </a:solidFill>
              <a:ln w="25400" cap="flat">
                <a:noFill/>
                <a:miter lim="400000"/>
              </a:ln>
              <a:effectLst/>
            </p:spPr>
            <p:txBody>
              <a:bodyPr wrap="square" lIns="38100" tIns="38100" rIns="38100" bIns="38100" numCol="1" anchor="ctr">
                <a:noAutofit/>
              </a:bodyPr>
              <a:lstStyle/>
              <a:p>
                <a:pPr>
                  <a:defRPr sz="2800"/>
                </a:pPr>
              </a:p>
            </p:txBody>
          </p:sp>
          <p:sp>
            <p:nvSpPr>
              <p:cNvPr id="591" name="1 in 109 matter left over"/>
              <p:cNvSpPr/>
              <p:nvPr/>
            </p:nvSpPr>
            <p:spPr>
              <a:xfrm>
                <a:off x="0" y="211734"/>
                <a:ext cx="1498600" cy="11725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b">
                <a:spAutoFit/>
              </a:bodyPr>
              <a:lstStyle/>
              <a:p>
                <a:pPr>
                  <a:defRPr sz="2400">
                    <a:latin typeface="+mn-lt"/>
                    <a:ea typeface="+mn-ea"/>
                    <a:cs typeface="+mn-cs"/>
                    <a:sym typeface="Helvetica Neue"/>
                  </a:defRPr>
                </a:pPr>
                <a:r>
                  <a:t>1 in 10</a:t>
                </a:r>
                <a:r>
                  <a:rPr baseline="31999"/>
                  <a:t>9</a:t>
                </a:r>
                <a:r>
                  <a:t> </a:t>
                </a:r>
                <a:r>
                  <a:rPr>
                    <a:solidFill>
                      <a:srgbClr val="0433FF"/>
                    </a:solidFill>
                  </a:rPr>
                  <a:t>matter</a:t>
                </a:r>
                <a:r>
                  <a:t> left over</a:t>
                </a:r>
              </a:p>
            </p:txBody>
          </p:sp>
        </p:grpSp>
        <p:pic>
          <p:nvPicPr>
            <p:cNvPr id="593" name="droppedImage.tiff" descr="droppedImage.tiff"/>
            <p:cNvPicPr>
              <a:picLocks noChangeAspect="1"/>
            </p:cNvPicPr>
            <p:nvPr/>
          </p:nvPicPr>
          <p:blipFill>
            <a:blip r:embed="rId2">
              <a:extLst/>
            </a:blip>
            <a:stretch>
              <a:fillRect/>
            </a:stretch>
          </p:blipFill>
          <p:spPr>
            <a:xfrm>
              <a:off x="3520076" y="1003019"/>
              <a:ext cx="1206501" cy="1206501"/>
            </a:xfrm>
            <a:prstGeom prst="rect">
              <a:avLst/>
            </a:prstGeom>
            <a:ln w="12700" cap="flat">
              <a:noFill/>
              <a:miter lim="400000"/>
            </a:ln>
            <a:effectLst/>
          </p:spPr>
        </p:pic>
        <p:pic>
          <p:nvPicPr>
            <p:cNvPr id="594" name="droppedImage.tiff" descr="droppedImage.tiff"/>
            <p:cNvPicPr>
              <a:picLocks noChangeAspect="1"/>
            </p:cNvPicPr>
            <p:nvPr/>
          </p:nvPicPr>
          <p:blipFill>
            <a:blip r:embed="rId3">
              <a:extLst/>
            </a:blip>
            <a:stretch>
              <a:fillRect/>
            </a:stretch>
          </p:blipFill>
          <p:spPr>
            <a:xfrm>
              <a:off x="2008776" y="917838"/>
              <a:ext cx="1677360" cy="1270001"/>
            </a:xfrm>
            <a:prstGeom prst="rect">
              <a:avLst/>
            </a:prstGeom>
            <a:ln w="12700" cap="flat">
              <a:noFill/>
              <a:miter lim="400000"/>
            </a:ln>
            <a:effectLst/>
          </p:spPr>
        </p:pic>
        <p:sp>
          <p:nvSpPr>
            <p:cNvPr id="595" name="Arrow"/>
            <p:cNvSpPr/>
            <p:nvPr/>
          </p:nvSpPr>
          <p:spPr>
            <a:xfrm rot="1113845">
              <a:off x="138080" y="262737"/>
              <a:ext cx="1841501" cy="1168401"/>
            </a:xfrm>
            <a:prstGeom prst="rightArrow">
              <a:avLst>
                <a:gd name="adj1" fmla="val 34288"/>
                <a:gd name="adj2" fmla="val 43876"/>
              </a:avLst>
            </a:prstGeom>
            <a:solidFill>
              <a:srgbClr val="CBCBCB"/>
            </a:solidFill>
            <a:ln w="25400" cap="flat">
              <a:solidFill>
                <a:srgbClr val="000000"/>
              </a:solidFill>
              <a:prstDash val="solid"/>
              <a:miter lim="400000"/>
            </a:ln>
            <a:effectLst/>
          </p:spPr>
          <p:txBody>
            <a:bodyPr wrap="square" lIns="38100" tIns="38100" rIns="38100" bIns="38100" numCol="1" anchor="ctr">
              <a:noAutofit/>
            </a:bodyPr>
            <a:lstStyle/>
            <a:p>
              <a:pPr>
                <a:defRPr sz="1800">
                  <a:latin typeface="Helvetica Neue Medium"/>
                  <a:ea typeface="Helvetica Neue Medium"/>
                  <a:cs typeface="Helvetica Neue Medium"/>
                  <a:sym typeface="Helvetica Neue Medium"/>
                </a:defRPr>
              </a:pPr>
            </a:p>
          </p:txBody>
        </p:sp>
      </p:grpSp>
      <p:grpSp>
        <p:nvGrpSpPr>
          <p:cNvPr id="601" name="Group"/>
          <p:cNvGrpSpPr/>
          <p:nvPr/>
        </p:nvGrpSpPr>
        <p:grpSpPr>
          <a:xfrm>
            <a:off x="5460999" y="2984500"/>
            <a:ext cx="3833567" cy="2697176"/>
            <a:chOff x="0" y="0"/>
            <a:chExt cx="3833566" cy="2697175"/>
          </a:xfrm>
        </p:grpSpPr>
        <p:sp>
          <p:nvSpPr>
            <p:cNvPr id="597" name="Rectangle"/>
            <p:cNvSpPr/>
            <p:nvPr/>
          </p:nvSpPr>
          <p:spPr>
            <a:xfrm>
              <a:off x="2006600" y="0"/>
              <a:ext cx="1676400" cy="1270000"/>
            </a:xfrm>
            <a:prstGeom prst="rect">
              <a:avLst/>
            </a:prstGeom>
            <a:solidFill>
              <a:srgbClr val="000000"/>
            </a:solidFill>
            <a:ln w="25400" cap="flat">
              <a:noFill/>
              <a:miter lim="400000"/>
            </a:ln>
            <a:effectLst/>
          </p:spPr>
          <p:txBody>
            <a:bodyPr wrap="square" lIns="38100" tIns="38100" rIns="38100" bIns="38100" numCol="1" anchor="ctr">
              <a:noAutofit/>
            </a:bodyPr>
            <a:lstStyle/>
            <a:p>
              <a:pPr>
                <a:defRPr>
                  <a:solidFill>
                    <a:srgbClr val="FFFFFF"/>
                  </a:solidFill>
                  <a:latin typeface="Futura"/>
                  <a:ea typeface="Futura"/>
                  <a:cs typeface="Futura"/>
                  <a:sym typeface="Futura"/>
                </a:defRPr>
              </a:pPr>
            </a:p>
          </p:txBody>
        </p:sp>
        <p:sp>
          <p:nvSpPr>
            <p:cNvPr id="598" name="Standard Model"/>
            <p:cNvSpPr/>
            <p:nvPr/>
          </p:nvSpPr>
          <p:spPr>
            <a:xfrm rot="20962976">
              <a:off x="141113" y="294609"/>
              <a:ext cx="1955801" cy="1104901"/>
            </a:xfrm>
            <a:prstGeom prst="rightArrow">
              <a:avLst>
                <a:gd name="adj1" fmla="val 37572"/>
                <a:gd name="adj2" fmla="val 48011"/>
              </a:avLst>
            </a:prstGeom>
            <a:solidFill>
              <a:srgbClr val="CBCBCB"/>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1800">
                  <a:latin typeface="Helvetica Neue Medium"/>
                  <a:ea typeface="Helvetica Neue Medium"/>
                  <a:cs typeface="Helvetica Neue Medium"/>
                  <a:sym typeface="Helvetica Neue Medium"/>
                </a:defRPr>
              </a:lvl1pPr>
            </a:lstStyle>
            <a:p>
              <a:pPr/>
              <a:r>
                <a:t>Standard Model</a:t>
              </a:r>
            </a:p>
          </p:txBody>
        </p:sp>
        <p:sp>
          <p:nvSpPr>
            <p:cNvPr id="599" name="(the SM provides enough CP violation for only about 1 galaxy)"/>
            <p:cNvSpPr/>
            <p:nvPr/>
          </p:nvSpPr>
          <p:spPr>
            <a:xfrm>
              <a:off x="1839666" y="1235583"/>
              <a:ext cx="1993901" cy="3773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b">
              <a:spAutoFit/>
            </a:bodyPr>
            <a:lstStyle>
              <a:lvl1pPr>
                <a:defRPr sz="1000"/>
              </a:lvl1pPr>
            </a:lstStyle>
            <a:p>
              <a:pPr/>
              <a:r>
                <a:t>(the SM provides enough CP violation for only about 1 galaxy)</a:t>
              </a:r>
            </a:p>
          </p:txBody>
        </p:sp>
        <p:sp>
          <p:nvSpPr>
            <p:cNvPr id="600" name="Reality"/>
            <p:cNvSpPr/>
            <p:nvPr/>
          </p:nvSpPr>
          <p:spPr>
            <a:xfrm rot="1113845">
              <a:off x="138080" y="1266037"/>
              <a:ext cx="1841501" cy="1168401"/>
            </a:xfrm>
            <a:prstGeom prst="rightArrow">
              <a:avLst>
                <a:gd name="adj1" fmla="val 34288"/>
                <a:gd name="adj2" fmla="val 43876"/>
              </a:avLst>
            </a:prstGeom>
            <a:solidFill>
              <a:srgbClr val="CBCBCB"/>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1800">
                  <a:latin typeface="Helvetica Neue Medium"/>
                  <a:ea typeface="Helvetica Neue Medium"/>
                  <a:cs typeface="Helvetica Neue Medium"/>
                  <a:sym typeface="Helvetica Neue Medium"/>
                </a:defRPr>
              </a:lvl1pPr>
            </a:lstStyle>
            <a:p>
              <a:pPr/>
              <a:r>
                <a:t>Reality</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6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1" grpId="6"/>
      <p:bldP build="whole" bldLvl="1" animBg="1" rev="0" advAuto="0" spid="589" grpId="3"/>
      <p:bldP build="whole" bldLvl="1" animBg="1" rev="0" advAuto="0" spid="545" grpId="1"/>
      <p:bldP build="whole" bldLvl="1" animBg="1" rev="0" advAuto="0" spid="596" grpId="4"/>
      <p:bldP build="whole" bldLvl="1" animBg="1" rev="0" advAuto="0" spid="571" grpId="2"/>
      <p:bldP build="whole" bldLvl="1" animBg="1" rev="0" advAuto="0" spid="544" grpId="5"/>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LHCb Upgrade"/>
          <p:cNvSpPr txBox="1"/>
          <p:nvPr>
            <p:ph type="title"/>
          </p:nvPr>
        </p:nvSpPr>
        <p:spPr>
          <a:prstGeom prst="rect">
            <a:avLst/>
          </a:prstGeom>
        </p:spPr>
        <p:txBody>
          <a:bodyPr/>
          <a:lstStyle/>
          <a:p>
            <a:pPr/>
            <a:r>
              <a:t>LHCb Upgrade</a:t>
            </a:r>
          </a:p>
        </p:txBody>
      </p:sp>
      <p:sp>
        <p:nvSpPr>
          <p:cNvPr id="604"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5" name="Image" descr="Image"/>
          <p:cNvPicPr>
            <a:picLocks noChangeAspect="1"/>
          </p:cNvPicPr>
          <p:nvPr/>
        </p:nvPicPr>
        <p:blipFill>
          <a:blip r:embed="rId2">
            <a:extLst/>
          </a:blip>
          <a:stretch>
            <a:fillRect/>
          </a:stretch>
        </p:blipFill>
        <p:spPr>
          <a:xfrm>
            <a:off x="444500" y="2001699"/>
            <a:ext cx="9271000" cy="4759602"/>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Fixed Target” &amp; Heavy Ions"/>
          <p:cNvSpPr txBox="1"/>
          <p:nvPr>
            <p:ph type="title"/>
          </p:nvPr>
        </p:nvSpPr>
        <p:spPr>
          <a:prstGeom prst="rect">
            <a:avLst/>
          </a:prstGeom>
        </p:spPr>
        <p:txBody>
          <a:bodyPr/>
          <a:lstStyle/>
          <a:p>
            <a:pPr/>
            <a:r>
              <a:t>“Fixed Target” &amp; Heavy Ions</a:t>
            </a:r>
          </a:p>
        </p:txBody>
      </p:sp>
      <p:sp>
        <p:nvSpPr>
          <p:cNvPr id="608" name="Double-click to edit"/>
          <p:cNvSpPr txBox="1"/>
          <p:nvPr>
            <p:ph type="body" idx="1"/>
          </p:nvPr>
        </p:nvSpPr>
        <p:spPr>
          <a:prstGeom prst="rect">
            <a:avLst/>
          </a:prstGeom>
        </p:spPr>
        <p:txBody>
          <a:bodyPr/>
          <a:lstStyle/>
          <a:p>
            <a:pPr/>
          </a:p>
        </p:txBody>
      </p:sp>
      <p:sp>
        <p:nvSpPr>
          <p:cNvPr id="609"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0" name="Image" descr="Image"/>
          <p:cNvPicPr>
            <a:picLocks noChangeAspect="1"/>
          </p:cNvPicPr>
          <p:nvPr/>
        </p:nvPicPr>
        <p:blipFill>
          <a:blip r:embed="rId2">
            <a:extLst/>
          </a:blip>
          <a:stretch>
            <a:fillRect/>
          </a:stretch>
        </p:blipFill>
        <p:spPr>
          <a:xfrm>
            <a:off x="315879" y="1688736"/>
            <a:ext cx="9528242" cy="5385528"/>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2" name="Image 1" descr="Image 1">
            <a:hlinkClick r:id="rId2" invalidUrl="" action="" tgtFrame="" tooltip="" history="1" highlightClick="0" endSnd="0"/>
          </p:cNvPr>
          <p:cNvPicPr>
            <a:picLocks noChangeAspect="1"/>
          </p:cNvPicPr>
          <p:nvPr/>
        </p:nvPicPr>
        <p:blipFill>
          <a:blip r:embed="rId3">
            <a:extLst/>
          </a:blip>
          <a:stretch>
            <a:fillRect/>
          </a:stretch>
        </p:blipFill>
        <p:spPr>
          <a:xfrm>
            <a:off x="381000" y="1651082"/>
            <a:ext cx="8382001" cy="4444918"/>
          </a:xfrm>
          <a:prstGeom prst="rect">
            <a:avLst/>
          </a:prstGeom>
          <a:ln w="12700">
            <a:miter lim="400000"/>
          </a:ln>
          <a:effectLst>
            <a:outerShdw sx="100000" sy="100000" kx="0" ky="0" algn="b" rotWithShape="0" blurRad="241300" dist="114300" dir="2700000">
              <a:srgbClr val="333333">
                <a:alpha val="64999"/>
              </a:srgbClr>
            </a:outerShdw>
          </a:effectLst>
        </p:spPr>
      </p:pic>
      <p:sp>
        <p:nvSpPr>
          <p:cNvPr id="613" name="Text Box 78"/>
          <p:cNvSpPr txBox="1"/>
          <p:nvPr/>
        </p:nvSpPr>
        <p:spPr>
          <a:xfrm>
            <a:off x="292364" y="976313"/>
            <a:ext cx="9829272" cy="471497"/>
          </a:xfrm>
          <a:prstGeom prst="rect">
            <a:avLst/>
          </a:prstGeom>
          <a:ln w="12700">
            <a:miter lim="400000"/>
          </a:ln>
          <a:extLst>
            <a:ext uri="{C572A759-6A51-4108-AA02-DFA0A04FC94B}">
              <ma14:wrappingTextBoxFlag xmlns:ma14="http://schemas.microsoft.com/office/mac/drawingml/2011/main" val="1"/>
            </a:ext>
          </a:extLst>
        </p:spPr>
        <p:txBody>
          <a:bodyPr lIns="38365" tIns="38365" rIns="38365" bIns="38365">
            <a:spAutoFit/>
          </a:bodyPr>
          <a:lstStyle>
            <a:lvl1pPr algn="l" defTabSz="1016000">
              <a:spcBef>
                <a:spcPts val="1700"/>
              </a:spcBef>
              <a:defRPr b="1" sz="2800">
                <a:solidFill>
                  <a:srgbClr val="003399"/>
                </a:solidFill>
                <a:latin typeface="Arial"/>
                <a:ea typeface="Arial"/>
                <a:cs typeface="Arial"/>
                <a:sym typeface="Arial"/>
              </a:defRPr>
            </a:lvl1pPr>
          </a:lstStyle>
          <a:p>
            <a:pPr/>
            <a:r>
              <a:t>DPA in a nutshell</a:t>
            </a:r>
          </a:p>
        </p:txBody>
      </p:sp>
      <p:sp>
        <p:nvSpPr>
          <p:cNvPr id="614" name="Rectangle : coins arrondis 8"/>
          <p:cNvSpPr/>
          <p:nvPr/>
        </p:nvSpPr>
        <p:spPr>
          <a:xfrm>
            <a:off x="2400499" y="2999146"/>
            <a:ext cx="4140001" cy="360001"/>
          </a:xfrm>
          <a:prstGeom prst="roundRect">
            <a:avLst>
              <a:gd name="adj" fmla="val 16667"/>
            </a:avLst>
          </a:prstGeom>
          <a:ln w="12700">
            <a:solidFill>
              <a:srgbClr val="FF0000"/>
            </a:solidFill>
          </a:ln>
        </p:spPr>
        <p:txBody>
          <a:bodyPr lIns="38100" tIns="38100" rIns="38100" bIns="38100"/>
          <a:lstStyle/>
          <a:p>
            <a:pPr algn="l" defTabSz="1016000">
              <a:defRPr sz="2000">
                <a:solidFill>
                  <a:srgbClr val="0033CC"/>
                </a:solidFill>
                <a:latin typeface="Arial"/>
                <a:ea typeface="Arial"/>
                <a:cs typeface="Arial"/>
                <a:sym typeface="Arial"/>
              </a:defRPr>
            </a:pPr>
          </a:p>
        </p:txBody>
      </p:sp>
      <p:sp>
        <p:nvSpPr>
          <p:cNvPr id="615" name="Connecteur droit 2"/>
          <p:cNvSpPr/>
          <p:nvPr/>
        </p:nvSpPr>
        <p:spPr>
          <a:xfrm>
            <a:off x="3676009" y="2476582"/>
            <a:ext cx="2700001" cy="1"/>
          </a:xfrm>
          <a:prstGeom prst="line">
            <a:avLst/>
          </a:prstGeom>
          <a:ln w="12700">
            <a:solidFill>
              <a:srgbClr val="FF0000"/>
            </a:solidFill>
          </a:ln>
        </p:spPr>
        <p:txBody>
          <a:bodyPr lIns="38100" tIns="38100" rIns="38100" bIns="38100"/>
          <a:lstStyle/>
          <a:p>
            <a:pPr algn="l" defTabSz="1016000">
              <a:defRPr sz="2000">
                <a:latin typeface="Times New Roman"/>
                <a:ea typeface="Times New Roman"/>
                <a:cs typeface="Times New Roman"/>
                <a:sym typeface="Times New Roman"/>
              </a:defRPr>
            </a:pPr>
          </a:p>
        </p:txBody>
      </p:sp>
      <p:sp>
        <p:nvSpPr>
          <p:cNvPr id="616" name="Connecteur droit 5"/>
          <p:cNvSpPr/>
          <p:nvPr/>
        </p:nvSpPr>
        <p:spPr>
          <a:xfrm>
            <a:off x="2384454" y="2589600"/>
            <a:ext cx="1" cy="317501"/>
          </a:xfrm>
          <a:prstGeom prst="line">
            <a:avLst/>
          </a:prstGeom>
          <a:ln w="12700">
            <a:solidFill>
              <a:srgbClr val="FF0000"/>
            </a:solidFill>
          </a:ln>
        </p:spPr>
        <p:txBody>
          <a:bodyPr lIns="38100" tIns="38100" rIns="38100" bIns="38100"/>
          <a:lstStyle/>
          <a:p>
            <a:pPr algn="l" defTabSz="1016000">
              <a:defRPr sz="2000">
                <a:latin typeface="Times New Roman"/>
                <a:ea typeface="Times New Roman"/>
                <a:cs typeface="Times New Roman"/>
                <a:sym typeface="Times New Roman"/>
              </a:defRPr>
            </a:pPr>
          </a:p>
        </p:txBody>
      </p:sp>
      <p:pic>
        <p:nvPicPr>
          <p:cNvPr id="617" name="Picture 4" descr="Picture 4">
            <a:hlinkClick r:id="rId4" invalidUrl="" action="" tgtFrame="" tooltip="" history="1" highlightClick="0" endSnd="0"/>
          </p:cNvPr>
          <p:cNvPicPr>
            <a:picLocks noChangeAspect="1"/>
          </p:cNvPicPr>
          <p:nvPr/>
        </p:nvPicPr>
        <p:blipFill>
          <a:blip r:embed="rId5">
            <a:extLst/>
          </a:blip>
          <a:stretch>
            <a:fillRect/>
          </a:stretch>
        </p:blipFill>
        <p:spPr>
          <a:xfrm>
            <a:off x="5461000" y="4000500"/>
            <a:ext cx="4311221" cy="2242919"/>
          </a:xfrm>
          <a:prstGeom prst="rect">
            <a:avLst/>
          </a:prstGeom>
          <a:ln w="12700">
            <a:miter lim="400000"/>
          </a:ln>
          <a:effectLst>
            <a:outerShdw sx="100000" sy="100000" kx="0" ky="0" algn="b" rotWithShape="0" blurRad="241300" dist="114300" dir="2700000">
              <a:srgbClr val="333333">
                <a:alpha val="64999"/>
              </a:srgbClr>
            </a:outerShdw>
          </a:effectLst>
        </p:spPr>
      </p:pic>
      <p:sp>
        <p:nvSpPr>
          <p:cNvPr id="618" name="ZoneTexte 11"/>
          <p:cNvSpPr txBox="1"/>
          <p:nvPr/>
        </p:nvSpPr>
        <p:spPr>
          <a:xfrm>
            <a:off x="7023100" y="1028338"/>
            <a:ext cx="3098800" cy="72746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016000">
              <a:defRPr sz="2200">
                <a:solidFill>
                  <a:srgbClr val="003399"/>
                </a:solidFill>
                <a:latin typeface="Arial"/>
                <a:ea typeface="Arial"/>
                <a:cs typeface="Arial"/>
                <a:sym typeface="Arial"/>
              </a:defRPr>
            </a:pPr>
            <a:r>
              <a:rPr u="sng">
                <a:solidFill>
                  <a:srgbClr val="CC99FF"/>
                </a:solidFill>
                <a:uFill>
                  <a:solidFill>
                    <a:srgbClr val="CC99FF"/>
                  </a:solidFill>
                </a:uFill>
                <a:hlinkClick r:id="rId2" invalidUrl="" action="" tgtFrame="" tooltip="" history="1" highlightClick="0" endSnd="0"/>
              </a:rPr>
              <a:t>https://lhcb-dpa.web.cern.ch/</a:t>
            </a:r>
            <a:r>
              <a:t>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Two Roads to New Physics"/>
          <p:cNvSpPr txBox="1"/>
          <p:nvPr>
            <p:ph type="title"/>
          </p:nvPr>
        </p:nvSpPr>
        <p:spPr>
          <a:prstGeom prst="rect">
            <a:avLst/>
          </a:prstGeom>
        </p:spPr>
        <p:txBody>
          <a:bodyPr/>
          <a:lstStyle/>
          <a:p>
            <a:pPr/>
            <a:r>
              <a:t>Two Roads to New Physics</a:t>
            </a:r>
          </a:p>
        </p:txBody>
      </p:sp>
      <p:pic>
        <p:nvPicPr>
          <p:cNvPr id="131" name="droppedImage.pdf" descr="droppedImage.pdf"/>
          <p:cNvPicPr>
            <a:picLocks noChangeAspect="1"/>
          </p:cNvPicPr>
          <p:nvPr/>
        </p:nvPicPr>
        <p:blipFill>
          <a:blip r:embed="rId2">
            <a:extLst/>
          </a:blip>
          <a:stretch>
            <a:fillRect/>
          </a:stretch>
        </p:blipFill>
        <p:spPr>
          <a:xfrm>
            <a:off x="762000" y="1574800"/>
            <a:ext cx="8268061" cy="3784600"/>
          </a:xfrm>
          <a:prstGeom prst="rect">
            <a:avLst/>
          </a:prstGeom>
          <a:ln w="12700">
            <a:miter lim="400000"/>
          </a:ln>
        </p:spPr>
      </p:pic>
      <p:sp>
        <p:nvSpPr>
          <p:cNvPr id="132"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3" name="This kind of approach is sensitive to particles far heavier than those directly produced in a collider.…"/>
          <p:cNvSpPr/>
          <p:nvPr/>
        </p:nvSpPr>
        <p:spPr>
          <a:xfrm>
            <a:off x="877658" y="5139027"/>
            <a:ext cx="9169401" cy="190947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defRPr sz="2400"/>
            </a:pPr>
            <a:r>
              <a:rPr>
                <a:solidFill>
                  <a:srgbClr val="941100"/>
                </a:solidFill>
              </a:rPr>
              <a:t>This</a:t>
            </a:r>
            <a:r>
              <a:t> kind of approach is sensitive to particles</a:t>
            </a:r>
            <a:br/>
            <a:r>
              <a:rPr i="1">
                <a:latin typeface="+mn-lt"/>
                <a:ea typeface="+mn-ea"/>
                <a:cs typeface="+mn-cs"/>
                <a:sym typeface="Helvetica Neue"/>
              </a:rPr>
              <a:t>far heavier</a:t>
            </a:r>
            <a:r>
              <a:t> than those directly produced in a collider. </a:t>
            </a:r>
          </a:p>
          <a:p>
            <a:pPr>
              <a:defRPr sz="2400"/>
            </a:pPr>
          </a:p>
          <a:p>
            <a:pPr>
              <a:defRPr sz="2400"/>
            </a:pPr>
            <a:r>
              <a:t>Flavour physics lets you </a:t>
            </a:r>
            <a:r>
              <a:rPr i="1">
                <a:latin typeface="+mn-lt"/>
                <a:ea typeface="+mn-ea"/>
                <a:cs typeface="+mn-cs"/>
                <a:sym typeface="Helvetica Neue"/>
              </a:rPr>
              <a:t>see beyond the energy frontier</a:t>
            </a:r>
            <a:r>
              <a:t>... </a:t>
            </a:r>
          </a:p>
          <a:p>
            <a:pPr>
              <a:defRPr sz="2400"/>
            </a:pPr>
            <a:r>
              <a:rPr u="sng">
                <a:solidFill>
                  <a:srgbClr val="0433FF"/>
                </a:solidFill>
              </a:rPr>
              <a:t>LHCb</a:t>
            </a:r>
            <a:r>
              <a:t> is designed for this!</a:t>
            </a:r>
          </a:p>
        </p:txBody>
      </p:sp>
      <p:sp>
        <p:nvSpPr>
          <p:cNvPr id="134" name="Line"/>
          <p:cNvSpPr/>
          <p:nvPr/>
        </p:nvSpPr>
        <p:spPr>
          <a:xfrm flipH="1">
            <a:off x="2932162" y="4351635"/>
            <a:ext cx="2756149" cy="938560"/>
          </a:xfrm>
          <a:prstGeom prst="line">
            <a:avLst/>
          </a:prstGeom>
          <a:ln w="38100">
            <a:solidFill>
              <a:srgbClr val="941100"/>
            </a:solidFill>
            <a:miter lim="400000"/>
            <a:headEnd type="triangle"/>
          </a:ln>
        </p:spPr>
        <p:txBody>
          <a:bodyPr lIns="50800" tIns="50800" rIns="50800" bIns="50800" anchor="ctr"/>
          <a:lstStyle/>
          <a:p>
            <a:pPr algn="l">
              <a:defRPr sz="1200">
                <a:latin typeface="Helvetica"/>
                <a:ea typeface="Helvetica"/>
                <a:cs typeface="Helvetica"/>
                <a:sym typeface="Helvetica"/>
              </a:defRPr>
            </a:pPr>
          </a:p>
        </p:txBody>
      </p:sp>
      <p:pic>
        <p:nvPicPr>
          <p:cNvPr id="135" name="droppedImage.tiff" descr="droppedImage.tiff"/>
          <p:cNvPicPr>
            <a:picLocks noChangeAspect="1"/>
          </p:cNvPicPr>
          <p:nvPr/>
        </p:nvPicPr>
        <p:blipFill>
          <a:blip r:embed="rId3">
            <a:extLst/>
          </a:blip>
          <a:stretch>
            <a:fillRect/>
          </a:stretch>
        </p:blipFill>
        <p:spPr>
          <a:xfrm>
            <a:off x="8210305" y="3319378"/>
            <a:ext cx="1193801" cy="1633622"/>
          </a:xfrm>
          <a:prstGeom prst="rect">
            <a:avLst/>
          </a:prstGeom>
          <a:ln w="12700">
            <a:miter lim="400000"/>
          </a:ln>
        </p:spPr>
      </p:pic>
      <p:sp>
        <p:nvSpPr>
          <p:cNvPr id="136" name="Particles with mc2 &gt; E…"/>
          <p:cNvSpPr txBox="1"/>
          <p:nvPr/>
        </p:nvSpPr>
        <p:spPr>
          <a:xfrm>
            <a:off x="415646" y="2258235"/>
            <a:ext cx="3795980" cy="82935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Particles with mc</a:t>
            </a:r>
            <a:r>
              <a:rPr baseline="31999"/>
              <a:t>2</a:t>
            </a:r>
            <a:r>
              <a:t> &gt; E</a:t>
            </a:r>
          </a:p>
          <a:p>
            <a:pPr>
              <a:defRPr sz="2400"/>
            </a:pPr>
            <a:r>
              <a:t>cannot be produced directly</a:t>
            </a:r>
          </a:p>
        </p:txBody>
      </p:sp>
      <p:sp>
        <p:nvSpPr>
          <p:cNvPr id="137" name="… but they can have an effect  as virtual particles, especially in loops"/>
          <p:cNvSpPr txBox="1"/>
          <p:nvPr/>
        </p:nvSpPr>
        <p:spPr>
          <a:xfrm>
            <a:off x="4377575" y="2074500"/>
            <a:ext cx="4986224" cy="8293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 but they can have an effect </a:t>
            </a:r>
            <a:br/>
            <a:r>
              <a:t>as virtual particles, especially in </a:t>
            </a:r>
            <a:r>
              <a:rPr>
                <a:solidFill>
                  <a:schemeClr val="accent5">
                    <a:hueOff val="-82419"/>
                    <a:satOff val="-9513"/>
                    <a:lumOff val="-16343"/>
                  </a:schemeClr>
                </a:solidFill>
              </a:rPr>
              <a:t>loops</a:t>
            </a:r>
          </a:p>
        </p:txBody>
      </p:sp>
      <p:sp>
        <p:nvSpPr>
          <p:cNvPr id="138" name="E = mc2"/>
          <p:cNvSpPr txBox="1"/>
          <p:nvPr/>
        </p:nvSpPr>
        <p:spPr>
          <a:xfrm>
            <a:off x="1209654" y="3134984"/>
            <a:ext cx="1172465" cy="4610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rPr>
                <a:solidFill>
                  <a:schemeClr val="accent5">
                    <a:hueOff val="-82419"/>
                    <a:satOff val="-9513"/>
                    <a:lumOff val="-16343"/>
                  </a:schemeClr>
                </a:solidFill>
              </a:rPr>
              <a:t>E</a:t>
            </a:r>
            <a:r>
              <a:t> = </a:t>
            </a:r>
            <a:r>
              <a:rPr>
                <a:solidFill>
                  <a:schemeClr val="accent3">
                    <a:hueOff val="362282"/>
                    <a:satOff val="31803"/>
                    <a:lumOff val="-18242"/>
                  </a:schemeClr>
                </a:solidFill>
              </a:rPr>
              <a:t>mc</a:t>
            </a:r>
            <a:r>
              <a:rPr baseline="31999">
                <a:solidFill>
                  <a:schemeClr val="accent3">
                    <a:hueOff val="362282"/>
                    <a:satOff val="31803"/>
                    <a:lumOff val="-18242"/>
                  </a:schemeClr>
                </a:solidFill>
              </a:rPr>
              <a:t>2</a:t>
            </a:r>
          </a:p>
        </p:txBody>
      </p:sp>
      <p:sp>
        <p:nvSpPr>
          <p:cNvPr id="139" name="Direct Observations"/>
          <p:cNvSpPr txBox="1"/>
          <p:nvPr/>
        </p:nvSpPr>
        <p:spPr>
          <a:xfrm>
            <a:off x="1306509" y="1625726"/>
            <a:ext cx="2688641" cy="4610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chemeClr val="accent5">
                    <a:hueOff val="-82419"/>
                    <a:satOff val="-9513"/>
                    <a:lumOff val="-16343"/>
                  </a:schemeClr>
                </a:solidFill>
              </a:defRPr>
            </a:lvl1pPr>
          </a:lstStyle>
          <a:p>
            <a:pPr>
              <a:defRPr>
                <a:solidFill>
                  <a:srgbClr val="000000"/>
                </a:solidFill>
              </a:defRPr>
            </a:pPr>
            <a:r>
              <a:rPr>
                <a:solidFill>
                  <a:schemeClr val="accent5">
                    <a:hueOff val="-82419"/>
                    <a:satOff val="-9513"/>
                    <a:lumOff val="-16343"/>
                  </a:schemeClr>
                </a:solidFill>
              </a:rPr>
              <a:t>Direct Observations</a:t>
            </a:r>
          </a:p>
        </p:txBody>
      </p:sp>
      <p:sp>
        <p:nvSpPr>
          <p:cNvPr id="140" name="Indirect Effects"/>
          <p:cNvSpPr txBox="1"/>
          <p:nvPr/>
        </p:nvSpPr>
        <p:spPr>
          <a:xfrm>
            <a:off x="5613321" y="1625726"/>
            <a:ext cx="2045209" cy="4610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chemeClr val="accent5">
                    <a:hueOff val="-82419"/>
                    <a:satOff val="-9513"/>
                    <a:lumOff val="-16343"/>
                  </a:schemeClr>
                </a:solidFill>
              </a:defRPr>
            </a:lvl1pPr>
          </a:lstStyle>
          <a:p>
            <a:pPr>
              <a:defRPr>
                <a:solidFill>
                  <a:srgbClr val="000000"/>
                </a:solidFill>
              </a:defRPr>
            </a:pPr>
            <a:r>
              <a:rPr>
                <a:solidFill>
                  <a:schemeClr val="accent5">
                    <a:hueOff val="-82419"/>
                    <a:satOff val="-9513"/>
                    <a:lumOff val="-16343"/>
                  </a:schemeClr>
                </a:solidFill>
              </a:rPr>
              <a:t>Indirect Effects</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Text Box 78"/>
          <p:cNvSpPr txBox="1"/>
          <p:nvPr/>
        </p:nvSpPr>
        <p:spPr>
          <a:xfrm>
            <a:off x="292364" y="976313"/>
            <a:ext cx="9829272" cy="471497"/>
          </a:xfrm>
          <a:prstGeom prst="rect">
            <a:avLst/>
          </a:prstGeom>
          <a:ln w="12700">
            <a:miter lim="400000"/>
          </a:ln>
          <a:extLst>
            <a:ext uri="{C572A759-6A51-4108-AA02-DFA0A04FC94B}">
              <ma14:wrappingTextBoxFlag xmlns:ma14="http://schemas.microsoft.com/office/mac/drawingml/2011/main" val="1"/>
            </a:ext>
          </a:extLst>
        </p:spPr>
        <p:txBody>
          <a:bodyPr lIns="38365" tIns="38365" rIns="38365" bIns="38365">
            <a:spAutoFit/>
          </a:bodyPr>
          <a:lstStyle>
            <a:lvl1pPr algn="l" defTabSz="1016000">
              <a:spcBef>
                <a:spcPts val="1700"/>
              </a:spcBef>
              <a:defRPr b="1" sz="2800">
                <a:solidFill>
                  <a:srgbClr val="003399"/>
                </a:solidFill>
                <a:latin typeface="Arial"/>
                <a:ea typeface="Arial"/>
                <a:cs typeface="Arial"/>
                <a:sym typeface="Arial"/>
              </a:defRPr>
            </a:lvl1pPr>
          </a:lstStyle>
          <a:p>
            <a:pPr/>
            <a:r>
              <a:t>DPA – Liverpool involvement</a:t>
            </a:r>
          </a:p>
        </p:txBody>
      </p:sp>
      <p:sp>
        <p:nvSpPr>
          <p:cNvPr id="621" name="Rectangle 3"/>
          <p:cNvSpPr txBox="1"/>
          <p:nvPr/>
        </p:nvSpPr>
        <p:spPr>
          <a:xfrm>
            <a:off x="673100" y="1651000"/>
            <a:ext cx="9131301" cy="99600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016000">
              <a:lnSpc>
                <a:spcPct val="120000"/>
              </a:lnSpc>
              <a:spcBef>
                <a:spcPts val="900"/>
              </a:spcBef>
              <a:buClr>
                <a:srgbClr val="2B2BBF"/>
              </a:buClr>
              <a:buSzPct val="100000"/>
              <a:buChar char="❑"/>
              <a:defRPr b="1" sz="1400">
                <a:solidFill>
                  <a:srgbClr val="2B2BBF"/>
                </a:solidFill>
                <a:latin typeface="Arial"/>
                <a:ea typeface="Arial"/>
                <a:cs typeface="Arial"/>
                <a:sym typeface="Arial"/>
              </a:defRPr>
            </a:pPr>
            <a:r>
              <a:t> Expected involvement as project leader</a:t>
            </a:r>
            <a:endParaRPr>
              <a:solidFill>
                <a:srgbClr val="0033CC"/>
              </a:solidFill>
            </a:endParaRPr>
          </a:p>
          <a:p>
            <a:pPr algn="l" defTabSz="1016000">
              <a:lnSpc>
                <a:spcPct val="120000"/>
              </a:lnSpc>
              <a:spcBef>
                <a:spcPts val="900"/>
              </a:spcBef>
              <a:buClr>
                <a:srgbClr val="2B2BBF"/>
              </a:buClr>
              <a:buSzPct val="100000"/>
              <a:buChar char="❑"/>
              <a:defRPr b="1" sz="1400">
                <a:solidFill>
                  <a:srgbClr val="2B2BBF"/>
                </a:solidFill>
                <a:latin typeface="Arial"/>
                <a:ea typeface="Arial"/>
                <a:cs typeface="Arial"/>
                <a:sym typeface="Arial"/>
              </a:defRPr>
            </a:pPr>
            <a:r>
              <a:t> Personally more involved with the analysis software itself and the Innovative Analysis Techniques WP</a:t>
            </a:r>
            <a:endParaRPr>
              <a:solidFill>
                <a:srgbClr val="0033CC"/>
              </a:solidFill>
            </a:endParaRPr>
          </a:p>
          <a:p>
            <a:pPr algn="l" defTabSz="1016000">
              <a:lnSpc>
                <a:spcPct val="120000"/>
              </a:lnSpc>
              <a:spcBef>
                <a:spcPts val="900"/>
              </a:spcBef>
              <a:buClr>
                <a:srgbClr val="2B2BBF"/>
              </a:buClr>
              <a:buSzPct val="100000"/>
              <a:buChar char="❑"/>
              <a:defRPr b="1" sz="1400">
                <a:solidFill>
                  <a:srgbClr val="2B2BBF"/>
                </a:solidFill>
                <a:latin typeface="Arial"/>
                <a:ea typeface="Arial"/>
                <a:cs typeface="Arial"/>
                <a:sym typeface="Arial"/>
              </a:defRPr>
            </a:pPr>
            <a:r>
              <a:t> A lot of focus on commissioning activities in 2023, for obvious reasons. So far we had no real hiccups</a:t>
            </a:r>
          </a:p>
        </p:txBody>
      </p:sp>
      <p:sp>
        <p:nvSpPr>
          <p:cNvPr id="622" name="Rectangle 5"/>
          <p:cNvSpPr txBox="1"/>
          <p:nvPr/>
        </p:nvSpPr>
        <p:spPr>
          <a:xfrm>
            <a:off x="673100" y="3118035"/>
            <a:ext cx="8750301" cy="223764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016000">
              <a:lnSpc>
                <a:spcPct val="120000"/>
              </a:lnSpc>
              <a:spcBef>
                <a:spcPts val="900"/>
              </a:spcBef>
              <a:buClr>
                <a:srgbClr val="2B2BBF"/>
              </a:buClr>
              <a:buSzPct val="100000"/>
              <a:buChar char="❑"/>
              <a:defRPr b="1" sz="1400">
                <a:solidFill>
                  <a:srgbClr val="008000"/>
                </a:solidFill>
                <a:latin typeface="Arial"/>
                <a:ea typeface="Arial"/>
                <a:cs typeface="Arial"/>
                <a:sym typeface="Arial"/>
              </a:defRPr>
            </a:pPr>
            <a:r>
              <a:t> The first DPA project paper is a paper on Quantum Computing !</a:t>
            </a:r>
            <a:endParaRPr>
              <a:solidFill>
                <a:srgbClr val="0033CC"/>
              </a:solidFill>
            </a:endParaRPr>
          </a:p>
          <a:p>
            <a:pPr algn="l" defTabSz="1016000">
              <a:lnSpc>
                <a:spcPct val="120000"/>
              </a:lnSpc>
              <a:spcBef>
                <a:spcPts val="900"/>
              </a:spcBef>
              <a:buClr>
                <a:srgbClr val="2B2BBF"/>
              </a:buClr>
              <a:buSzPct val="100000"/>
              <a:buChar char="❑"/>
              <a:defRPr b="1" sz="1400">
                <a:solidFill>
                  <a:srgbClr val="2B2BBF"/>
                </a:solidFill>
                <a:latin typeface="Arial"/>
                <a:ea typeface="Arial"/>
                <a:cs typeface="Arial"/>
                <a:sym typeface="Arial"/>
              </a:defRPr>
            </a:pPr>
            <a:r>
              <a:t> First application of QML to the task of jet charge identification</a:t>
            </a:r>
          </a:p>
          <a:p>
            <a:pPr algn="l" defTabSz="1016000">
              <a:lnSpc>
                <a:spcPct val="120000"/>
              </a:lnSpc>
              <a:spcBef>
                <a:spcPts val="900"/>
              </a:spcBef>
              <a:buClr>
                <a:srgbClr val="2B2BBF"/>
              </a:buClr>
              <a:buSzPct val="100000"/>
              <a:buChar char="❑"/>
              <a:defRPr b="1" sz="1400">
                <a:solidFill>
                  <a:srgbClr val="2B2BBF"/>
                </a:solidFill>
                <a:latin typeface="Arial"/>
                <a:ea typeface="Arial"/>
                <a:cs typeface="Arial"/>
                <a:sym typeface="Arial"/>
              </a:defRPr>
            </a:pPr>
            <a:r>
              <a:t> Paper published in JHEP over Summer 2022</a:t>
            </a:r>
            <a:endParaRPr>
              <a:solidFill>
                <a:srgbClr val="0033CC"/>
              </a:solidFill>
            </a:endParaRPr>
          </a:p>
          <a:p>
            <a:pPr algn="l" defTabSz="1016000">
              <a:lnSpc>
                <a:spcPct val="120000"/>
              </a:lnSpc>
              <a:spcBef>
                <a:spcPts val="1200"/>
              </a:spcBef>
              <a:buClr>
                <a:srgbClr val="2B2BBF"/>
              </a:buClr>
              <a:buSzPct val="100000"/>
              <a:buChar char="❑"/>
              <a:defRPr b="1" sz="1400">
                <a:solidFill>
                  <a:srgbClr val="2B2BBF"/>
                </a:solidFill>
                <a:latin typeface="Arial"/>
                <a:ea typeface="Arial"/>
                <a:cs typeface="Arial"/>
                <a:sym typeface="Arial"/>
              </a:defRPr>
            </a:pPr>
          </a:p>
          <a:p>
            <a:pPr algn="l" defTabSz="1016000">
              <a:lnSpc>
                <a:spcPct val="120000"/>
              </a:lnSpc>
              <a:spcBef>
                <a:spcPts val="900"/>
              </a:spcBef>
              <a:buClr>
                <a:srgbClr val="2B2BBF"/>
              </a:buClr>
              <a:buSzPct val="100000"/>
              <a:buChar char="❑"/>
              <a:defRPr b="1" sz="1400">
                <a:solidFill>
                  <a:srgbClr val="2B2BBF"/>
                </a:solidFill>
                <a:latin typeface="Arial"/>
                <a:ea typeface="Arial"/>
                <a:cs typeface="Arial"/>
                <a:sym typeface="Arial"/>
              </a:defRPr>
            </a:pPr>
            <a:r>
              <a:t> LHCb QC activities presented at several conferences</a:t>
            </a:r>
            <a:br/>
            <a:r>
              <a:t>    and attracted interest,  especially that we are the only ones</a:t>
            </a:r>
            <a:br/>
            <a:r>
              <a:t>    to publish as “LHCb work” rather than as separate work</a:t>
            </a:r>
          </a:p>
        </p:txBody>
      </p:sp>
      <p:pic>
        <p:nvPicPr>
          <p:cNvPr id="623" name="Image 1" descr="Image 1"/>
          <p:cNvPicPr>
            <a:picLocks noChangeAspect="1"/>
          </p:cNvPicPr>
          <p:nvPr/>
        </p:nvPicPr>
        <p:blipFill>
          <a:blip r:embed="rId2">
            <a:extLst/>
          </a:blip>
          <a:stretch>
            <a:fillRect/>
          </a:stretch>
        </p:blipFill>
        <p:spPr>
          <a:xfrm>
            <a:off x="6131562" y="3805068"/>
            <a:ext cx="3018869" cy="500629"/>
          </a:xfrm>
          <a:prstGeom prst="rect">
            <a:avLst/>
          </a:prstGeom>
          <a:ln w="12700">
            <a:miter lim="400000"/>
          </a:ln>
          <a:effectLst>
            <a:outerShdw sx="100000" sy="100000" kx="0" ky="0" algn="b" rotWithShape="0" blurRad="241300" dist="114300" dir="2700000">
              <a:srgbClr val="333333">
                <a:alpha val="64999"/>
              </a:srgbClr>
            </a:outerShdw>
          </a:effectLst>
        </p:spPr>
      </p:pic>
      <p:pic>
        <p:nvPicPr>
          <p:cNvPr id="624" name="Image 7" descr="Image 7"/>
          <p:cNvPicPr>
            <a:picLocks noChangeAspect="1"/>
          </p:cNvPicPr>
          <p:nvPr/>
        </p:nvPicPr>
        <p:blipFill>
          <a:blip r:embed="rId3">
            <a:extLst/>
          </a:blip>
          <a:stretch>
            <a:fillRect/>
          </a:stretch>
        </p:blipFill>
        <p:spPr>
          <a:xfrm>
            <a:off x="6159500" y="4439986"/>
            <a:ext cx="2962993" cy="1281585"/>
          </a:xfrm>
          <a:prstGeom prst="rect">
            <a:avLst/>
          </a:prstGeom>
          <a:ln w="12700">
            <a:miter lim="400000"/>
          </a:ln>
          <a:effectLst>
            <a:outerShdw sx="100000" sy="100000" kx="0" ky="0" algn="b" rotWithShape="0" blurRad="241300" dist="114300" dir="2700000">
              <a:srgbClr val="333333">
                <a:alpha val="64999"/>
              </a:srgbClr>
            </a:outerShdw>
          </a:effectLst>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Title 1"/>
          <p:cNvSpPr txBox="1"/>
          <p:nvPr>
            <p:ph type="title"/>
          </p:nvPr>
        </p:nvSpPr>
        <p:spPr>
          <a:xfrm>
            <a:off x="299654" y="1132172"/>
            <a:ext cx="4319972" cy="578690"/>
          </a:xfrm>
          <a:prstGeom prst="rect">
            <a:avLst/>
          </a:prstGeom>
        </p:spPr>
        <p:txBody>
          <a:bodyPr/>
          <a:lstStyle/>
          <a:p>
            <a:pPr defTabSz="792479">
              <a:defRPr sz="3120"/>
            </a:pPr>
            <a:r>
              <a:t>Weak Mixing Angle Sin</a:t>
            </a:r>
            <a:r>
              <a:rPr baseline="29692"/>
              <a:t>2</a:t>
            </a:r>
            <a:r>
              <a:t>θ</a:t>
            </a:r>
            <a:r>
              <a:rPr baseline="-27923"/>
              <a:t>W </a:t>
            </a:r>
          </a:p>
        </p:txBody>
      </p:sp>
      <p:pic>
        <p:nvPicPr>
          <p:cNvPr id="627" name="Picture 25" descr="Picture 25"/>
          <p:cNvPicPr>
            <a:picLocks noChangeAspect="1"/>
          </p:cNvPicPr>
          <p:nvPr/>
        </p:nvPicPr>
        <p:blipFill>
          <a:blip r:embed="rId3">
            <a:extLst/>
          </a:blip>
          <a:srcRect l="22068" t="22821" r="29592" b="33156"/>
          <a:stretch>
            <a:fillRect/>
          </a:stretch>
        </p:blipFill>
        <p:spPr>
          <a:xfrm>
            <a:off x="2845527" y="3860503"/>
            <a:ext cx="2211790" cy="1133044"/>
          </a:xfrm>
          <a:prstGeom prst="rect">
            <a:avLst/>
          </a:prstGeom>
          <a:ln w="12700">
            <a:miter lim="400000"/>
          </a:ln>
        </p:spPr>
      </p:pic>
      <p:pic>
        <p:nvPicPr>
          <p:cNvPr id="628" name="Picture 6" descr="Picture 6"/>
          <p:cNvPicPr>
            <a:picLocks noChangeAspect="1"/>
          </p:cNvPicPr>
          <p:nvPr>
            <p:ph type="pic" idx="21"/>
          </p:nvPr>
        </p:nvPicPr>
        <p:blipFill>
          <a:blip r:embed="rId4">
            <a:extLst/>
          </a:blip>
          <a:srcRect l="0" t="0" r="51673" b="1840"/>
          <a:stretch>
            <a:fillRect/>
          </a:stretch>
        </p:blipFill>
        <p:spPr>
          <a:xfrm>
            <a:off x="436031" y="3705232"/>
            <a:ext cx="2103253" cy="1293039"/>
          </a:xfrm>
          <a:prstGeom prst="rect">
            <a:avLst/>
          </a:prstGeom>
        </p:spPr>
      </p:pic>
      <p:sp>
        <p:nvSpPr>
          <p:cNvPr id="629" name="Text Placeholder 3"/>
          <p:cNvSpPr txBox="1"/>
          <p:nvPr/>
        </p:nvSpPr>
        <p:spPr>
          <a:xfrm>
            <a:off x="207023" y="1902666"/>
            <a:ext cx="4694027" cy="202526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ormAutofit fontScale="100000" lnSpcReduction="0"/>
          </a:bodyPr>
          <a:lstStyle/>
          <a:p>
            <a:pPr marL="179831" indent="-179831" algn="l" defTabSz="599439">
              <a:lnSpc>
                <a:spcPct val="81000"/>
              </a:lnSpc>
              <a:spcBef>
                <a:spcPts val="600"/>
              </a:spcBef>
              <a:buSzPct val="100000"/>
              <a:buFont typeface="Arial"/>
              <a:buChar char="•"/>
              <a:defRPr sz="943">
                <a:latin typeface="Calibri"/>
                <a:ea typeface="Calibri"/>
                <a:cs typeface="Calibri"/>
                <a:sym typeface="Calibri"/>
              </a:defRPr>
            </a:pPr>
            <a:r>
              <a:t>The two most precise measurements (LEP and SLD) measured different processes at similar precision, have a 3.2</a:t>
            </a:r>
            <a:r>
              <a:t>σ</a:t>
            </a:r>
            <a:r>
              <a:t> variation</a:t>
            </a:r>
            <a:endParaRPr sz="1062"/>
          </a:p>
          <a:p>
            <a:pPr marL="179831" indent="-179831" algn="l" defTabSz="599439">
              <a:lnSpc>
                <a:spcPct val="81000"/>
              </a:lnSpc>
              <a:spcBef>
                <a:spcPts val="600"/>
              </a:spcBef>
              <a:buSzPct val="100000"/>
              <a:buFont typeface="Arial"/>
              <a:buChar char="•"/>
              <a:defRPr sz="943">
                <a:latin typeface="Calibri"/>
                <a:ea typeface="Calibri"/>
                <a:cs typeface="Calibri"/>
                <a:sym typeface="Calibri"/>
              </a:defRPr>
            </a:pPr>
            <a:r>
              <a:t>Overall LEP and SLD average shown by the vertical band</a:t>
            </a:r>
            <a:endParaRPr sz="1062"/>
          </a:p>
          <a:p>
            <a:pPr marL="179831" indent="-179831" algn="l" defTabSz="599439">
              <a:lnSpc>
                <a:spcPct val="81000"/>
              </a:lnSpc>
              <a:spcBef>
                <a:spcPts val="600"/>
              </a:spcBef>
              <a:buSzPct val="100000"/>
              <a:buFont typeface="Arial"/>
              <a:buChar char="•"/>
              <a:defRPr sz="943">
                <a:latin typeface="Calibri"/>
                <a:ea typeface="Calibri"/>
                <a:cs typeface="Calibri"/>
                <a:sym typeface="Calibri"/>
              </a:defRPr>
            </a:pPr>
            <a:r>
              <a:t>Currently measuring Sin</a:t>
            </a:r>
            <a:r>
              <a:rPr baseline="28822"/>
              <a:t>2</a:t>
            </a:r>
            <a:r>
              <a:t>θ</a:t>
            </a:r>
            <a:r>
              <a:rPr baseline="-36190"/>
              <a:t>W  </a:t>
            </a:r>
            <a:r>
              <a:t>via the forward backward asymmetry (A</a:t>
            </a:r>
            <a:r>
              <a:rPr baseline="-36190"/>
              <a:t>FB</a:t>
            </a:r>
            <a:r>
              <a:t>) in Z → μ</a:t>
            </a:r>
            <a:r>
              <a:rPr baseline="28822"/>
              <a:t>+</a:t>
            </a:r>
            <a:r>
              <a:t>μ</a:t>
            </a:r>
            <a:r>
              <a:rPr baseline="28822"/>
              <a:t>−</a:t>
            </a:r>
            <a:r>
              <a:t> decays. </a:t>
            </a:r>
            <a:endParaRPr sz="825"/>
          </a:p>
          <a:p>
            <a:pPr marL="179831" indent="-179831" algn="l" defTabSz="599439">
              <a:lnSpc>
                <a:spcPct val="81000"/>
              </a:lnSpc>
              <a:spcBef>
                <a:spcPts val="600"/>
              </a:spcBef>
              <a:buSzPct val="100000"/>
              <a:buFont typeface="Arial"/>
              <a:buChar char="•"/>
              <a:defRPr sz="943">
                <a:latin typeface="Calibri"/>
                <a:ea typeface="Calibri"/>
                <a:cs typeface="Calibri"/>
                <a:sym typeface="Calibri"/>
              </a:defRPr>
            </a:pPr>
            <a:r>
              <a:t>The interference between Z boson and virtual photon gives rise to a non-zero AFB value</a:t>
            </a:r>
            <a:endParaRPr sz="825"/>
          </a:p>
          <a:p>
            <a:pPr marL="179831" indent="-179831" algn="l" defTabSz="599439">
              <a:lnSpc>
                <a:spcPct val="81000"/>
              </a:lnSpc>
              <a:spcBef>
                <a:spcPts val="600"/>
              </a:spcBef>
              <a:buSzPct val="100000"/>
              <a:buFont typeface="Arial"/>
              <a:buChar char="•"/>
              <a:defRPr sz="943">
                <a:latin typeface="Calibri"/>
                <a:ea typeface="Calibri"/>
                <a:cs typeface="Calibri"/>
                <a:sym typeface="Calibri"/>
              </a:defRPr>
            </a:pPr>
            <a:r>
              <a:t> Sin</a:t>
            </a:r>
            <a:r>
              <a:rPr baseline="28822"/>
              <a:t>2</a:t>
            </a:r>
            <a:r>
              <a:t>θ</a:t>
            </a:r>
            <a:r>
              <a:rPr baseline="-36190"/>
              <a:t>W  </a:t>
            </a:r>
            <a:r>
              <a:t>cannot be measured directly, it is extracted from the measurement of variables sensitive to it (eg A</a:t>
            </a:r>
            <a:r>
              <a:rPr baseline="-36190"/>
              <a:t>FB</a:t>
            </a:r>
            <a:r>
              <a:t>)</a:t>
            </a:r>
            <a:endParaRPr sz="1062"/>
          </a:p>
          <a:p>
            <a:pPr marL="185451" indent="-185451" algn="l" defTabSz="599439">
              <a:lnSpc>
                <a:spcPct val="81000"/>
              </a:lnSpc>
              <a:spcBef>
                <a:spcPts val="600"/>
              </a:spcBef>
              <a:buSzPct val="100000"/>
              <a:buFont typeface="Arial"/>
              <a:buChar char="•"/>
              <a:defRPr sz="1298">
                <a:latin typeface="Calibri"/>
                <a:ea typeface="Calibri"/>
                <a:cs typeface="Calibri"/>
                <a:sym typeface="Calibri"/>
              </a:defRPr>
            </a:pPr>
          </a:p>
        </p:txBody>
      </p:sp>
      <p:pic>
        <p:nvPicPr>
          <p:cNvPr id="630" name="Picture 5" descr="Picture 5"/>
          <p:cNvPicPr>
            <a:picLocks noChangeAspect="1"/>
          </p:cNvPicPr>
          <p:nvPr/>
        </p:nvPicPr>
        <p:blipFill>
          <a:blip r:embed="rId5">
            <a:extLst/>
          </a:blip>
          <a:stretch>
            <a:fillRect/>
          </a:stretch>
        </p:blipFill>
        <p:spPr>
          <a:xfrm>
            <a:off x="5363560" y="1086760"/>
            <a:ext cx="4336914" cy="3120649"/>
          </a:xfrm>
          <a:prstGeom prst="rect">
            <a:avLst/>
          </a:prstGeom>
          <a:ln w="12700">
            <a:miter lim="400000"/>
          </a:ln>
        </p:spPr>
      </p:pic>
      <p:sp>
        <p:nvSpPr>
          <p:cNvPr id="631" name="Text Placeholder 3"/>
          <p:cNvSpPr txBox="1"/>
          <p:nvPr/>
        </p:nvSpPr>
        <p:spPr>
          <a:xfrm>
            <a:off x="8552555" y="4085636"/>
            <a:ext cx="1569344" cy="48641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016000">
              <a:lnSpc>
                <a:spcPct val="90000"/>
              </a:lnSpc>
              <a:spcBef>
                <a:spcPts val="1100"/>
              </a:spcBef>
              <a:defRPr sz="1400" u="sng">
                <a:latin typeface="Calibri"/>
                <a:ea typeface="Calibri"/>
                <a:cs typeface="Calibri"/>
                <a:sym typeface="Calibri"/>
              </a:defRPr>
            </a:lvl1pPr>
          </a:lstStyle>
          <a:p>
            <a:pPr/>
            <a:r>
              <a:t>[ATLAS-CONF-2018-037] </a:t>
            </a:r>
          </a:p>
        </p:txBody>
      </p:sp>
      <p:sp>
        <p:nvSpPr>
          <p:cNvPr id="632" name="TextBox 4"/>
          <p:cNvSpPr txBox="1"/>
          <p:nvPr/>
        </p:nvSpPr>
        <p:spPr>
          <a:xfrm>
            <a:off x="5270864" y="4614471"/>
            <a:ext cx="4851036" cy="156260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285750" indent="-285750" algn="l" defTabSz="1016000">
              <a:buSzPct val="100000"/>
              <a:buFont typeface="Arial"/>
              <a:buChar char="•"/>
              <a:defRPr sz="1600">
                <a:latin typeface="Calibri (Body)"/>
                <a:ea typeface="Calibri (Body)"/>
                <a:cs typeface="Calibri (Body)"/>
                <a:sym typeface="Calibri (Body)"/>
              </a:defRPr>
            </a:pPr>
            <a:r>
              <a:t>Extracted via a comparison of MC templates and data</a:t>
            </a:r>
          </a:p>
          <a:p>
            <a:pPr marL="285750" indent="-285750" algn="l" defTabSz="1016000">
              <a:buSzPct val="100000"/>
              <a:buFont typeface="Arial"/>
              <a:buChar char="•"/>
              <a:defRPr sz="1600">
                <a:latin typeface="Calibri (Body)"/>
                <a:ea typeface="Calibri (Body)"/>
                <a:cs typeface="Calibri (Body)"/>
                <a:sym typeface="Calibri (Body)"/>
              </a:defRPr>
            </a:pPr>
            <a:r>
              <a:t>Run 2 data, 6fb</a:t>
            </a:r>
            <a:r>
              <a:rPr baseline="30000"/>
              <a:t>-1</a:t>
            </a:r>
            <a:r>
              <a:t> via the forward backward asymmetry, A</a:t>
            </a:r>
            <a:r>
              <a:rPr baseline="-25000"/>
              <a:t>FB</a:t>
            </a:r>
            <a:r>
              <a:t> in  Z/</a:t>
            </a:r>
            <a:r>
              <a:t>γ</a:t>
            </a:r>
            <a:r>
              <a:t>* → µ</a:t>
            </a:r>
            <a:r>
              <a:rPr baseline="30000"/>
              <a:t>+</a:t>
            </a:r>
            <a:r>
              <a:t> µ</a:t>
            </a:r>
            <a:r>
              <a:rPr baseline="30000"/>
              <a:t>−</a:t>
            </a:r>
            <a:r>
              <a:t> </a:t>
            </a:r>
          </a:p>
          <a:p>
            <a:pPr marL="285750" indent="-285750" algn="l" defTabSz="1016000">
              <a:buSzPct val="100000"/>
              <a:buFont typeface="Arial"/>
              <a:buChar char="•"/>
              <a:defRPr sz="1600">
                <a:latin typeface="Calibri (Body)"/>
                <a:ea typeface="Calibri (Body)"/>
                <a:cs typeface="Calibri (Body)"/>
                <a:sym typeface="Calibri (Body)"/>
              </a:defRPr>
            </a:pPr>
            <a:r>
              <a:t>Previous LHCb result used 7 TeV and 8 TeV with 1 fb</a:t>
            </a:r>
            <a:r>
              <a:rPr baseline="30000"/>
              <a:t>-1</a:t>
            </a:r>
            <a:r>
              <a:t> and 2 fb</a:t>
            </a:r>
            <a:r>
              <a:rPr baseline="30000"/>
              <a:t>-1</a:t>
            </a:r>
            <a:r>
              <a:t> of data respectively</a:t>
            </a:r>
          </a:p>
        </p:txBody>
      </p:sp>
      <p:pic>
        <p:nvPicPr>
          <p:cNvPr id="633" name="Picture 6" descr="Picture 6"/>
          <p:cNvPicPr>
            <a:picLocks noChangeAspect="1"/>
          </p:cNvPicPr>
          <p:nvPr/>
        </p:nvPicPr>
        <p:blipFill>
          <a:blip r:embed="rId6">
            <a:extLst/>
          </a:blip>
          <a:stretch>
            <a:fillRect/>
          </a:stretch>
        </p:blipFill>
        <p:spPr>
          <a:xfrm>
            <a:off x="2202740" y="5010782"/>
            <a:ext cx="3016636" cy="1541905"/>
          </a:xfrm>
          <a:prstGeom prst="rect">
            <a:avLst/>
          </a:prstGeom>
          <a:ln w="3175">
            <a:solidFill>
              <a:srgbClr val="FFFFFF"/>
            </a:solidFill>
          </a:ln>
        </p:spPr>
      </p:pic>
      <p:sp>
        <p:nvSpPr>
          <p:cNvPr id="634" name="Text Placeholder 3"/>
          <p:cNvSpPr txBox="1"/>
          <p:nvPr/>
        </p:nvSpPr>
        <p:spPr>
          <a:xfrm>
            <a:off x="5305867" y="6298110"/>
            <a:ext cx="1578106" cy="25876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ormAutofit fontScale="100000" lnSpcReduction="0"/>
          </a:bodyPr>
          <a:lstStyle>
            <a:lvl1pPr algn="l" defTabSz="853439">
              <a:lnSpc>
                <a:spcPct val="81000"/>
              </a:lnSpc>
              <a:spcBef>
                <a:spcPts val="900"/>
              </a:spcBef>
              <a:defRPr sz="1175" u="sng">
                <a:solidFill>
                  <a:srgbClr val="0563C1"/>
                </a:solidFill>
                <a:uFill>
                  <a:solidFill>
                    <a:srgbClr val="0563C1"/>
                  </a:solidFill>
                </a:uFill>
                <a:latin typeface="Calibri"/>
                <a:ea typeface="Calibri"/>
                <a:cs typeface="Calibri"/>
                <a:sym typeface="Calibri"/>
                <a:hlinkClick r:id="rId7" invalidUrl="" action="" tgtFrame="" tooltip="" history="1" highlightClick="0" endSnd="0"/>
              </a:defRPr>
            </a:lvl1pPr>
          </a:lstStyle>
          <a:p>
            <a:pPr>
              <a:defRPr u="none">
                <a:solidFill>
                  <a:srgbClr val="000000"/>
                </a:solidFill>
                <a:uFillTx/>
              </a:defRPr>
            </a:pPr>
            <a:r>
              <a:rPr u="sng">
                <a:solidFill>
                  <a:srgbClr val="0563C1"/>
                </a:solidFill>
                <a:uFill>
                  <a:solidFill>
                    <a:srgbClr val="0563C1"/>
                  </a:solidFill>
                </a:uFill>
                <a:hlinkClick r:id="rId7" invalidUrl="" action="" tgtFrame="" tooltip="" history="1" highlightClick="0" endSnd="0"/>
              </a:rPr>
              <a:t>[CERN-THESIS-2011-202]</a:t>
            </a:r>
          </a:p>
        </p:txBody>
      </p:sp>
      <p:grpSp>
        <p:nvGrpSpPr>
          <p:cNvPr id="640" name="Group 12"/>
          <p:cNvGrpSpPr/>
          <p:nvPr/>
        </p:nvGrpSpPr>
        <p:grpSpPr>
          <a:xfrm>
            <a:off x="45399" y="5148187"/>
            <a:ext cx="2070849" cy="1563547"/>
            <a:chOff x="0" y="0"/>
            <a:chExt cx="2070848" cy="1563545"/>
          </a:xfrm>
        </p:grpSpPr>
        <p:pic>
          <p:nvPicPr>
            <p:cNvPr id="635" name="Picture 12" descr="Picture 12"/>
            <p:cNvPicPr>
              <a:picLocks noChangeAspect="1"/>
            </p:cNvPicPr>
            <p:nvPr/>
          </p:nvPicPr>
          <p:blipFill>
            <a:blip r:embed="rId8">
              <a:extLst/>
            </a:blip>
            <a:stretch>
              <a:fillRect/>
            </a:stretch>
          </p:blipFill>
          <p:spPr>
            <a:xfrm>
              <a:off x="0" y="292113"/>
              <a:ext cx="1849438" cy="754063"/>
            </a:xfrm>
            <a:prstGeom prst="rect">
              <a:avLst/>
            </a:prstGeom>
            <a:ln w="12700" cap="flat">
              <a:noFill/>
              <a:miter lim="400000"/>
            </a:ln>
            <a:effectLst/>
          </p:spPr>
        </p:pic>
        <p:pic>
          <p:nvPicPr>
            <p:cNvPr id="636" name="Graphic 16" descr="Graphic 16"/>
            <p:cNvPicPr>
              <a:picLocks noChangeAspect="1"/>
            </p:cNvPicPr>
            <p:nvPr/>
          </p:nvPicPr>
          <p:blipFill>
            <a:blip r:embed="rId9">
              <a:extLst/>
            </a:blip>
            <a:stretch>
              <a:fillRect/>
            </a:stretch>
          </p:blipFill>
          <p:spPr>
            <a:xfrm rot="10800000">
              <a:off x="1506885" y="89463"/>
              <a:ext cx="341280" cy="325977"/>
            </a:xfrm>
            <a:prstGeom prst="rect">
              <a:avLst/>
            </a:prstGeom>
            <a:ln w="12700" cap="flat">
              <a:noFill/>
              <a:miter lim="400000"/>
            </a:ln>
            <a:effectLst/>
          </p:spPr>
        </p:pic>
        <p:pic>
          <p:nvPicPr>
            <p:cNvPr id="637" name="Graphic 16" descr="Graphic 16"/>
            <p:cNvPicPr>
              <a:picLocks noChangeAspect="1"/>
            </p:cNvPicPr>
            <p:nvPr/>
          </p:nvPicPr>
          <p:blipFill>
            <a:blip r:embed="rId9">
              <a:extLst/>
            </a:blip>
            <a:stretch>
              <a:fillRect/>
            </a:stretch>
          </p:blipFill>
          <p:spPr>
            <a:xfrm rot="2460000">
              <a:off x="647823" y="884329"/>
              <a:ext cx="383863" cy="366650"/>
            </a:xfrm>
            <a:prstGeom prst="rect">
              <a:avLst/>
            </a:prstGeom>
            <a:ln w="12700" cap="flat">
              <a:noFill/>
              <a:miter lim="400000"/>
            </a:ln>
            <a:effectLst/>
          </p:spPr>
        </p:pic>
        <p:sp>
          <p:nvSpPr>
            <p:cNvPr id="638" name="Text Placeholder 3"/>
            <p:cNvSpPr txBox="1"/>
            <p:nvPr/>
          </p:nvSpPr>
          <p:spPr>
            <a:xfrm>
              <a:off x="942919" y="1035054"/>
              <a:ext cx="1127930" cy="528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rmAutofit fontScale="100000" lnSpcReduction="0"/>
            </a:bodyPr>
            <a:lstStyle>
              <a:lvl1pPr algn="l" defTabSz="853439">
                <a:lnSpc>
                  <a:spcPct val="90000"/>
                </a:lnSpc>
                <a:spcBef>
                  <a:spcPts val="900"/>
                </a:spcBef>
                <a:defRPr sz="1344">
                  <a:latin typeface="Calibri"/>
                  <a:ea typeface="Calibri"/>
                  <a:cs typeface="Calibri"/>
                  <a:sym typeface="Calibri"/>
                </a:defRPr>
              </a:lvl1pPr>
            </a:lstStyle>
            <a:p>
              <a:pPr/>
              <a:r>
                <a:t>number of forward events</a:t>
              </a:r>
            </a:p>
          </p:txBody>
        </p:sp>
        <p:sp>
          <p:nvSpPr>
            <p:cNvPr id="639" name="Text Placeholder 3"/>
            <p:cNvSpPr txBox="1"/>
            <p:nvPr/>
          </p:nvSpPr>
          <p:spPr>
            <a:xfrm>
              <a:off x="389015" y="0"/>
              <a:ext cx="1259722" cy="3883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rmAutofit fontScale="100000" lnSpcReduction="0"/>
            </a:bodyPr>
            <a:lstStyle>
              <a:lvl1pPr algn="l" defTabSz="873760">
                <a:lnSpc>
                  <a:spcPct val="72000"/>
                </a:lnSpc>
                <a:spcBef>
                  <a:spcPts val="900"/>
                </a:spcBef>
                <a:defRPr sz="1204">
                  <a:latin typeface="Calibri"/>
                  <a:ea typeface="Calibri"/>
                  <a:cs typeface="Calibri"/>
                  <a:sym typeface="Calibri"/>
                </a:defRPr>
              </a:lvl1pPr>
            </a:lstStyle>
            <a:p>
              <a:pPr/>
              <a:r>
                <a:t>number of backward events</a:t>
              </a:r>
            </a:p>
          </p:txBody>
        </p:sp>
      </p:gr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Slide Number Placeholder 9"/>
          <p:cNvSpPr txBox="1"/>
          <p:nvPr>
            <p:ph type="sldNum" sz="quarter" idx="2"/>
          </p:nvPr>
        </p:nvSpPr>
        <p:spPr>
          <a:xfrm>
            <a:off x="9813464" y="6324864"/>
            <a:ext cx="346374" cy="381001"/>
          </a:xfrm>
          <a:prstGeom prst="rect">
            <a:avLst/>
          </a:prstGeom>
          <a:extLst>
            <a:ext uri="{C572A759-6A51-4108-AA02-DFA0A04FC94B}">
              <ma14:wrappingTextBoxFlag xmlns:ma14="http://schemas.microsoft.com/office/mac/drawingml/2011/main" val="1"/>
            </a:ext>
          </a:extLst>
        </p:spPr>
        <p:txBody>
          <a:bodyPr/>
          <a:lstStyle>
            <a:lvl1pPr>
              <a:defRPr sz="2000">
                <a:solidFill>
                  <a:srgbClr val="FFFFFF"/>
                </a:solidFill>
              </a:defRPr>
            </a:lvl1pPr>
          </a:lstStyle>
          <a:p>
            <a:pPr/>
            <a:fld id="{86CB4B4D-7CA3-9044-876B-883B54F8677D}" type="slidenum"/>
          </a:p>
        </p:txBody>
      </p:sp>
      <p:sp>
        <p:nvSpPr>
          <p:cNvPr id="645" name="Title 1"/>
          <p:cNvSpPr txBox="1"/>
          <p:nvPr>
            <p:ph type="title"/>
          </p:nvPr>
        </p:nvSpPr>
        <p:spPr>
          <a:xfrm>
            <a:off x="299654" y="1256224"/>
            <a:ext cx="6293303" cy="557669"/>
          </a:xfrm>
          <a:prstGeom prst="rect">
            <a:avLst/>
          </a:prstGeom>
        </p:spPr>
        <p:txBody>
          <a:bodyPr/>
          <a:lstStyle/>
          <a:p>
            <a:pPr defTabSz="751840">
              <a:defRPr sz="2960"/>
            </a:pPr>
            <a:r>
              <a:t>LHCb and Weak Mixing Angle Sin</a:t>
            </a:r>
            <a:r>
              <a:rPr baseline="29567"/>
              <a:t>2</a:t>
            </a:r>
            <a:r>
              <a:t>θ</a:t>
            </a:r>
            <a:r>
              <a:rPr baseline="-29108"/>
              <a:t>W </a:t>
            </a:r>
          </a:p>
        </p:txBody>
      </p:sp>
      <p:sp>
        <p:nvSpPr>
          <p:cNvPr id="646" name="Text Placeholder 3"/>
          <p:cNvSpPr txBox="1"/>
          <p:nvPr>
            <p:ph type="body" sz="quarter" idx="1"/>
          </p:nvPr>
        </p:nvSpPr>
        <p:spPr>
          <a:xfrm>
            <a:off x="197198" y="2160781"/>
            <a:ext cx="4507324" cy="3298437"/>
          </a:xfrm>
          <a:prstGeom prst="rect">
            <a:avLst/>
          </a:prstGeom>
        </p:spPr>
        <p:txBody>
          <a:bodyPr/>
          <a:lstStyle/>
          <a:p>
            <a:pPr marL="245173" indent="-245173" defTabSz="792479">
              <a:spcBef>
                <a:spcPts val="800"/>
              </a:spcBef>
              <a:buSzPct val="100000"/>
              <a:buFont typeface="Arial"/>
              <a:buChar char="•"/>
              <a:defRPr sz="1716"/>
            </a:pPr>
            <a:r>
              <a:t>LHCb focuses on higher rapidity range, </a:t>
            </a:r>
            <a:r>
              <a:t>2</a:t>
            </a:r>
            <a:r>
              <a:t> </a:t>
            </a:r>
            <a:r>
              <a:t>&lt;</a:t>
            </a:r>
            <a:r>
              <a:t> </a:t>
            </a:r>
            <a:r>
              <a:t>η</a:t>
            </a:r>
            <a:r>
              <a:t> </a:t>
            </a:r>
            <a:r>
              <a:t> &lt;</a:t>
            </a:r>
            <a:r>
              <a:t> </a:t>
            </a:r>
            <a:r>
              <a:t>5</a:t>
            </a:r>
            <a:r>
              <a:t>, which has high sensitivity to A</a:t>
            </a:r>
            <a:r>
              <a:rPr baseline="-28144"/>
              <a:t>FB  </a:t>
            </a:r>
            <a:r>
              <a:t>and therefore Sin</a:t>
            </a:r>
            <a:r>
              <a:rPr baseline="29668"/>
              <a:t>2</a:t>
            </a:r>
            <a14:m>
              <m:oMath>
                <m:sSubSup>
                  <m:e>
                    <m:r>
                      <m:rPr>
                        <m:nor/>
                      </m:rPr>
                      <a:rPr xmlns:a="http://schemas.openxmlformats.org/drawingml/2006/main" sz="1800" i="1">
                        <a:solidFill>
                          <a:srgbClr val="000000"/>
                        </a:solidFill>
                        <a:latin typeface="Cambria Math" panose="02040503050406030204" pitchFamily="18" charset="0"/>
                      </a:rPr>
                      <m:t>θ</m:t>
                    </m:r>
                  </m:e>
                  <m:sub>
                    <m:r>
                      <a:rPr xmlns:a="http://schemas.openxmlformats.org/drawingml/2006/main" sz="1800" i="1">
                        <a:solidFill>
                          <a:srgbClr val="000000"/>
                        </a:solidFill>
                        <a:latin typeface="Cambria Math" panose="02040503050406030204" pitchFamily="18" charset="0"/>
                      </a:rPr>
                      <m:t>𝑊</m:t>
                    </m:r>
                  </m:sub>
                  <m:sup>
                    <m:r>
                      <a:rPr xmlns:a="http://schemas.openxmlformats.org/drawingml/2006/main" sz="1800" i="1">
                        <a:solidFill>
                          <a:srgbClr val="000000"/>
                        </a:solidFill>
                        <a:latin typeface="Cambria Math" panose="02040503050406030204" pitchFamily="18" charset="0"/>
                      </a:rPr>
                      <m:t>𝑒</m:t>
                    </m:r>
                    <m:r>
                      <a:rPr xmlns:a="http://schemas.openxmlformats.org/drawingml/2006/main" sz="1800" i="1">
                        <a:solidFill>
                          <a:srgbClr val="000000"/>
                        </a:solidFill>
                        <a:latin typeface="Cambria Math" panose="02040503050406030204" pitchFamily="18" charset="0"/>
                      </a:rPr>
                      <m:t>𝑓</m:t>
                    </m:r>
                    <m:r>
                      <a:rPr xmlns:a="http://schemas.openxmlformats.org/drawingml/2006/main" sz="1800" i="1">
                        <a:solidFill>
                          <a:srgbClr val="000000"/>
                        </a:solidFill>
                        <a:latin typeface="Cambria Math" panose="02040503050406030204" pitchFamily="18" charset="0"/>
                      </a:rPr>
                      <m:t>𝑓</m:t>
                    </m:r>
                  </m:sup>
                </m:sSubSup>
                <m:r>
                  <a:rPr xmlns:a="http://schemas.openxmlformats.org/drawingml/2006/main" sz="1800" i="1">
                    <a:solidFill>
                      <a:srgbClr val="000000"/>
                    </a:solidFill>
                    <a:latin typeface="Cambria Math" panose="02040503050406030204" pitchFamily="18" charset="0"/>
                  </a:rPr>
                  <m:t/>
                </m:r>
              </m:oMath>
            </a14:m>
          </a:p>
          <a:p>
            <a:pPr marL="245173" indent="-245173" defTabSz="792479">
              <a:spcBef>
                <a:spcPts val="800"/>
              </a:spcBef>
              <a:buSzPct val="100000"/>
              <a:buFont typeface="Arial"/>
              <a:buChar char="•"/>
              <a:defRPr sz="1716"/>
            </a:pPr>
            <a:r>
              <a:t>Asymmetry most pronounced when the Z boson direction is correctly known</a:t>
            </a:r>
          </a:p>
          <a:p>
            <a:pPr marL="245173" indent="-245173" defTabSz="792479">
              <a:spcBef>
                <a:spcPts val="800"/>
              </a:spcBef>
              <a:buSzPct val="100000"/>
              <a:buFont typeface="Arial"/>
              <a:buChar char="•"/>
              <a:defRPr sz="1716"/>
            </a:pPr>
          </a:p>
          <a:p>
            <a:pPr marL="245173" indent="-245173" defTabSz="792479">
              <a:spcBef>
                <a:spcPts val="800"/>
              </a:spcBef>
              <a:buSzPct val="100000"/>
              <a:buFont typeface="Arial"/>
              <a:buChar char="•"/>
              <a:defRPr sz="1716"/>
            </a:pPr>
            <a:r>
              <a:t>The further forward the more likely that the Z boson follows the direction of the quark</a:t>
            </a:r>
          </a:p>
          <a:p>
            <a:pPr marL="245173" indent="-245173" defTabSz="792479">
              <a:spcBef>
                <a:spcPts val="800"/>
              </a:spcBef>
              <a:buSzPct val="100000"/>
              <a:buFont typeface="Arial"/>
              <a:buChar char="•"/>
              <a:defRPr sz="1716"/>
            </a:pPr>
            <a:r>
              <a:t>LHCb focuses on the forward region and the further forward in rapidity, the more likely the Z forward direction is determined correctly</a:t>
            </a:r>
          </a:p>
        </p:txBody>
      </p:sp>
      <p:pic>
        <p:nvPicPr>
          <p:cNvPr id="647" name="Picture 33" descr="Picture 33"/>
          <p:cNvPicPr>
            <a:picLocks noChangeAspect="1"/>
          </p:cNvPicPr>
          <p:nvPr/>
        </p:nvPicPr>
        <p:blipFill>
          <a:blip r:embed="rId2">
            <a:extLst/>
          </a:blip>
          <a:stretch>
            <a:fillRect/>
          </a:stretch>
        </p:blipFill>
        <p:spPr>
          <a:xfrm>
            <a:off x="4825717" y="2111337"/>
            <a:ext cx="5137085" cy="3397326"/>
          </a:xfrm>
          <a:prstGeom prst="rect">
            <a:avLst/>
          </a:prstGeom>
          <a:ln w="3175">
            <a:solidFill>
              <a:srgbClr val="4472C4"/>
            </a:solidFill>
          </a:ln>
        </p:spPr>
      </p:pic>
      <p:sp>
        <p:nvSpPr>
          <p:cNvPr id="648" name="Rectangle 35"/>
          <p:cNvSpPr txBox="1"/>
          <p:nvPr/>
        </p:nvSpPr>
        <p:spPr>
          <a:xfrm>
            <a:off x="4939819" y="5597220"/>
            <a:ext cx="3652591" cy="3810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016000">
              <a:defRPr sz="2000">
                <a:latin typeface="Calibri"/>
                <a:ea typeface="Calibri"/>
                <a:cs typeface="Calibri"/>
                <a:sym typeface="Calibri"/>
              </a:defRPr>
            </a:pPr>
            <a:r>
              <a:rPr u="sng">
                <a:solidFill>
                  <a:srgbClr val="0563C1"/>
                </a:solidFill>
                <a:uFill>
                  <a:solidFill>
                    <a:srgbClr val="0563C1"/>
                  </a:solidFill>
                </a:uFill>
                <a:hlinkClick r:id="rId3" invalidUrl="" action="" tgtFrame="" tooltip="" history="1" highlightClick="0" endSnd="0"/>
              </a:rPr>
              <a:t>[LHCb-ANA-2015-002 28/09/2015</a:t>
            </a:r>
            <a:r>
              <a:t>]</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Title 1"/>
          <p:cNvSpPr txBox="1"/>
          <p:nvPr>
            <p:ph type="title"/>
          </p:nvPr>
        </p:nvSpPr>
        <p:spPr>
          <a:xfrm>
            <a:off x="180660" y="1201088"/>
            <a:ext cx="4336912" cy="578690"/>
          </a:xfrm>
          <a:prstGeom prst="rect">
            <a:avLst/>
          </a:prstGeom>
        </p:spPr>
        <p:txBody>
          <a:bodyPr/>
          <a:lstStyle/>
          <a:p>
            <a:pPr defTabSz="802640">
              <a:defRPr sz="3160"/>
            </a:pPr>
            <a:r>
              <a:t>Sin</a:t>
            </a:r>
            <a:r>
              <a:rPr baseline="29721"/>
              <a:t>2</a:t>
            </a:r>
            <a:r>
              <a:t>θ</a:t>
            </a:r>
            <a:r>
              <a:rPr baseline="-27645"/>
              <a:t>W </a:t>
            </a:r>
            <a:r>
              <a:t>Calculation at LHCb</a:t>
            </a:r>
          </a:p>
        </p:txBody>
      </p:sp>
      <p:pic>
        <p:nvPicPr>
          <p:cNvPr id="651" name="Picture Placeholder 5" descr="Picture Placeholder 5"/>
          <p:cNvPicPr>
            <a:picLocks noChangeAspect="1"/>
          </p:cNvPicPr>
          <p:nvPr>
            <p:ph type="pic" idx="21"/>
          </p:nvPr>
        </p:nvPicPr>
        <p:blipFill>
          <a:blip r:embed="rId2">
            <a:extLst/>
          </a:blip>
          <a:srcRect l="56" t="0" r="0" b="0"/>
          <a:stretch>
            <a:fillRect/>
          </a:stretch>
        </p:blipFill>
        <p:spPr>
          <a:xfrm>
            <a:off x="4517571" y="2002236"/>
            <a:ext cx="5408464" cy="3619879"/>
          </a:xfrm>
          <a:prstGeom prst="rect">
            <a:avLst/>
          </a:prstGeom>
        </p:spPr>
      </p:pic>
      <p:sp>
        <p:nvSpPr>
          <p:cNvPr id="652" name="Text Placeholder 3"/>
          <p:cNvSpPr txBox="1"/>
          <p:nvPr/>
        </p:nvSpPr>
        <p:spPr>
          <a:xfrm>
            <a:off x="8293720" y="5792862"/>
            <a:ext cx="1446560" cy="30427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ormAutofit fontScale="100000" lnSpcReduction="0"/>
          </a:bodyPr>
          <a:lstStyle>
            <a:lvl1pPr algn="l" defTabSz="853439">
              <a:lnSpc>
                <a:spcPct val="90000"/>
              </a:lnSpc>
              <a:spcBef>
                <a:spcPts val="900"/>
              </a:spcBef>
              <a:defRPr sz="1344" u="sng">
                <a:latin typeface="Calibri"/>
                <a:ea typeface="Calibri"/>
                <a:cs typeface="Calibri"/>
                <a:sym typeface="Calibri"/>
              </a:defRPr>
            </a:lvl1pPr>
          </a:lstStyle>
          <a:p>
            <a:pPr/>
            <a:r>
              <a:t>[LHCb, 1509.07645]</a:t>
            </a:r>
          </a:p>
        </p:txBody>
      </p:sp>
      <p:sp>
        <p:nvSpPr>
          <p:cNvPr id="653" name="Text Placeholder 3"/>
          <p:cNvSpPr txBox="1"/>
          <p:nvPr/>
        </p:nvSpPr>
        <p:spPr>
          <a:xfrm>
            <a:off x="345730" y="1997402"/>
            <a:ext cx="3823682" cy="545527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14325" indent="-314325" algn="l" defTabSz="1016000">
              <a:lnSpc>
                <a:spcPct val="90000"/>
              </a:lnSpc>
              <a:spcBef>
                <a:spcPts val="1100"/>
              </a:spcBef>
              <a:buSzPct val="100000"/>
              <a:buFont typeface="Arial"/>
              <a:buChar char="•"/>
              <a:defRPr sz="2200">
                <a:latin typeface="Calibri"/>
                <a:ea typeface="Calibri"/>
                <a:cs typeface="Calibri"/>
                <a:sym typeface="Calibri"/>
              </a:defRPr>
            </a:pPr>
            <a:r>
              <a:t>Values for </a:t>
            </a:r>
            <a14:m>
              <m:oMath>
                <m:sSubSup>
                  <m:e>
                    <m:r>
                      <a:rPr xmlns:a="http://schemas.openxmlformats.org/drawingml/2006/main" sz="2200" i="1">
                        <a:solidFill>
                          <a:srgbClr val="000000"/>
                        </a:solidFill>
                        <a:latin typeface="Cambria Math" panose="02040503050406030204" pitchFamily="18" charset="0"/>
                      </a:rPr>
                      <m:t>𝐴</m:t>
                    </m:r>
                  </m:e>
                  <m:sub>
                    <m:r>
                      <a:rPr xmlns:a="http://schemas.openxmlformats.org/drawingml/2006/main" sz="2200" i="1">
                        <a:solidFill>
                          <a:srgbClr val="000000"/>
                        </a:solidFill>
                        <a:latin typeface="Cambria Math" panose="02040503050406030204" pitchFamily="18" charset="0"/>
                      </a:rPr>
                      <m:t>𝐹</m:t>
                    </m:r>
                    <m:r>
                      <a:rPr xmlns:a="http://schemas.openxmlformats.org/drawingml/2006/main" sz="2200" i="1">
                        <a:solidFill>
                          <a:srgbClr val="000000"/>
                        </a:solidFill>
                        <a:latin typeface="Cambria Math" panose="02040503050406030204" pitchFamily="18" charset="0"/>
                      </a:rPr>
                      <m:t>𝐵</m:t>
                    </m:r>
                  </m:sub>
                  <m:sup>
                    <m:r>
                      <a:rPr xmlns:a="http://schemas.openxmlformats.org/drawingml/2006/main" sz="2200" i="1">
                        <a:solidFill>
                          <a:srgbClr val="000000"/>
                        </a:solidFill>
                        <a:latin typeface="Cambria Math" panose="02040503050406030204" pitchFamily="18" charset="0"/>
                      </a:rPr>
                      <m:t>𝑝</m:t>
                    </m:r>
                    <m:r>
                      <a:rPr xmlns:a="http://schemas.openxmlformats.org/drawingml/2006/main" sz="2200" i="1">
                        <a:solidFill>
                          <a:srgbClr val="000000"/>
                        </a:solidFill>
                        <a:latin typeface="Cambria Math" panose="02040503050406030204" pitchFamily="18" charset="0"/>
                      </a:rPr>
                      <m:t>𝑟</m:t>
                    </m:r>
                    <m:r>
                      <a:rPr xmlns:a="http://schemas.openxmlformats.org/drawingml/2006/main" sz="2200" i="1">
                        <a:solidFill>
                          <a:srgbClr val="000000"/>
                        </a:solidFill>
                        <a:latin typeface="Cambria Math" panose="02040503050406030204" pitchFamily="18" charset="0"/>
                      </a:rPr>
                      <m:t>𝑒</m:t>
                    </m:r>
                    <m:r>
                      <a:rPr xmlns:a="http://schemas.openxmlformats.org/drawingml/2006/main" sz="2200" i="1">
                        <a:solidFill>
                          <a:srgbClr val="000000"/>
                        </a:solidFill>
                        <a:latin typeface="Cambria Math" panose="02040503050406030204" pitchFamily="18" charset="0"/>
                      </a:rPr>
                      <m:t>𝑑</m:t>
                    </m:r>
                  </m:sup>
                </m:sSubSup>
              </m:oMath>
            </a14:m>
            <a:r>
              <a:t>  are found via MC using a range of values for </a:t>
            </a:r>
            <a14:m>
              <m:oMath>
                <m:sSup>
                  <m:e>
                    <m:r>
                      <a:rPr xmlns:a="http://schemas.openxmlformats.org/drawingml/2006/main" sz="2200" i="1">
                        <a:solidFill>
                          <a:srgbClr val="000000"/>
                        </a:solidFill>
                        <a:latin typeface="Cambria Math" panose="02040503050406030204" pitchFamily="18" charset="0"/>
                      </a:rPr>
                      <m:t>𝑠</m:t>
                    </m:r>
                    <m:r>
                      <a:rPr xmlns:a="http://schemas.openxmlformats.org/drawingml/2006/main" sz="2200" i="1">
                        <a:solidFill>
                          <a:srgbClr val="000000"/>
                        </a:solidFill>
                        <a:latin typeface="Cambria Math" panose="02040503050406030204" pitchFamily="18" charset="0"/>
                      </a:rPr>
                      <m:t>𝑖</m:t>
                    </m:r>
                    <m:r>
                      <a:rPr xmlns:a="http://schemas.openxmlformats.org/drawingml/2006/main" sz="2200" i="1">
                        <a:solidFill>
                          <a:srgbClr val="000000"/>
                        </a:solidFill>
                        <a:latin typeface="Cambria Math" panose="02040503050406030204" pitchFamily="18" charset="0"/>
                      </a:rPr>
                      <m:t>𝑛</m:t>
                    </m:r>
                  </m:e>
                  <m:sup>
                    <m:r>
                      <a:rPr xmlns:a="http://schemas.openxmlformats.org/drawingml/2006/main" sz="2200" i="1">
                        <a:solidFill>
                          <a:srgbClr val="000000"/>
                        </a:solidFill>
                        <a:latin typeface="Cambria Math" panose="02040503050406030204" pitchFamily="18" charset="0"/>
                      </a:rPr>
                      <m:t>2</m:t>
                    </m:r>
                  </m:sup>
                </m:sSup>
                <m:sSubSup>
                  <m:e>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𝜃</m:t>
                    </m:r>
                  </m:e>
                  <m:sub>
                    <m:r>
                      <a:rPr xmlns:a="http://schemas.openxmlformats.org/drawingml/2006/main" sz="2200" i="1">
                        <a:solidFill>
                          <a:srgbClr val="000000"/>
                        </a:solidFill>
                        <a:latin typeface="Cambria Math" panose="02040503050406030204" pitchFamily="18" charset="0"/>
                      </a:rPr>
                      <m:t>𝑊</m:t>
                    </m:r>
                  </m:sub>
                  <m:sup>
                    <m:r>
                      <a:rPr xmlns:a="http://schemas.openxmlformats.org/drawingml/2006/main" sz="2200" i="1">
                        <a:solidFill>
                          <a:srgbClr val="000000"/>
                        </a:solidFill>
                        <a:latin typeface="Cambria Math" panose="02040503050406030204" pitchFamily="18" charset="0"/>
                      </a:rPr>
                      <m:t>𝑒</m:t>
                    </m:r>
                    <m:r>
                      <a:rPr xmlns:a="http://schemas.openxmlformats.org/drawingml/2006/main" sz="2200" i="1">
                        <a:solidFill>
                          <a:srgbClr val="000000"/>
                        </a:solidFill>
                        <a:latin typeface="Cambria Math" panose="02040503050406030204" pitchFamily="18" charset="0"/>
                      </a:rPr>
                      <m:t>𝑓</m:t>
                    </m:r>
                    <m:r>
                      <a:rPr xmlns:a="http://schemas.openxmlformats.org/drawingml/2006/main" sz="2200" i="1">
                        <a:solidFill>
                          <a:srgbClr val="000000"/>
                        </a:solidFill>
                        <a:latin typeface="Cambria Math" panose="02040503050406030204" pitchFamily="18" charset="0"/>
                      </a:rPr>
                      <m:t>𝑓</m:t>
                    </m:r>
                  </m:sup>
                </m:sSubSup>
                <m:r>
                  <a:rPr xmlns:a="http://schemas.openxmlformats.org/drawingml/2006/main" sz="2200" i="1">
                    <a:solidFill>
                      <a:srgbClr val="000000"/>
                    </a:solidFill>
                    <a:latin typeface="Cambria Math" panose="02040503050406030204" pitchFamily="18" charset="0"/>
                  </a:rPr>
                  <m:t>)</m:t>
                </m:r>
              </m:oMath>
            </a14:m>
            <a:r>
              <a:t> </a:t>
            </a:r>
            <a:endParaRPr sz="1600"/>
          </a:p>
          <a:p>
            <a:pPr marL="228600" indent="-228600" algn="l" defTabSz="1016000">
              <a:lnSpc>
                <a:spcPct val="90000"/>
              </a:lnSpc>
              <a:spcBef>
                <a:spcPts val="1100"/>
              </a:spcBef>
              <a:buSzPct val="100000"/>
              <a:buFont typeface="Arial"/>
              <a:buChar char="•"/>
              <a:defRPr sz="2200">
                <a:latin typeface="Cambria Math"/>
                <a:ea typeface="Cambria Math"/>
                <a:cs typeface="Cambria Math"/>
                <a:sym typeface="Cambria Math"/>
              </a:defRPr>
            </a:pPr>
            <a14:m>
              <m:oMath>
                <m:sSup>
                  <m:e>
                    <m:r>
                      <a:rPr xmlns:a="http://schemas.openxmlformats.org/drawingml/2006/main" sz="1800" i="1">
                        <a:solidFill>
                          <a:srgbClr val="000000"/>
                        </a:solidFill>
                        <a:latin typeface="Cambria Math" panose="02040503050406030204" pitchFamily="18" charset="0"/>
                      </a:rPr>
                      <m:t>𝜒</m:t>
                    </m:r>
                  </m:e>
                  <m:sup>
                    <m:r>
                      <a:rPr xmlns:a="http://schemas.openxmlformats.org/drawingml/2006/main" sz="1800" i="1">
                        <a:solidFill>
                          <a:srgbClr val="000000"/>
                        </a:solidFill>
                        <a:latin typeface="Cambria Math" panose="02040503050406030204" pitchFamily="18" charset="0"/>
                      </a:rPr>
                      <m:t>2</m:t>
                    </m:r>
                  </m:sup>
                </m:sSup>
              </m:oMath>
            </a14:m>
            <a:r>
              <a:rPr>
                <a:latin typeface="Calibri"/>
                <a:ea typeface="Calibri"/>
                <a:cs typeface="Calibri"/>
                <a:sym typeface="Calibri"/>
              </a:rPr>
              <a:t> is calculated by comparing </a:t>
            </a:r>
            <a14:m>
              <m:oMath>
                <m:sSubSup>
                  <m:e>
                    <m:r>
                      <a:rPr xmlns:a="http://schemas.openxmlformats.org/drawingml/2006/main" sz="2200" i="1">
                        <a:solidFill>
                          <a:srgbClr val="000000"/>
                        </a:solidFill>
                        <a:latin typeface="Cambria Math" panose="02040503050406030204" pitchFamily="18" charset="0"/>
                      </a:rPr>
                      <m:t>𝐴</m:t>
                    </m:r>
                  </m:e>
                  <m:sub>
                    <m:r>
                      <a:rPr xmlns:a="http://schemas.openxmlformats.org/drawingml/2006/main" sz="2200" i="1">
                        <a:solidFill>
                          <a:srgbClr val="000000"/>
                        </a:solidFill>
                        <a:latin typeface="Cambria Math" panose="02040503050406030204" pitchFamily="18" charset="0"/>
                      </a:rPr>
                      <m:t>𝐹</m:t>
                    </m:r>
                    <m:r>
                      <a:rPr xmlns:a="http://schemas.openxmlformats.org/drawingml/2006/main" sz="2200" i="1">
                        <a:solidFill>
                          <a:srgbClr val="000000"/>
                        </a:solidFill>
                        <a:latin typeface="Cambria Math" panose="02040503050406030204" pitchFamily="18" charset="0"/>
                      </a:rPr>
                      <m:t>𝐵</m:t>
                    </m:r>
                  </m:sub>
                  <m:sup>
                    <m:r>
                      <a:rPr xmlns:a="http://schemas.openxmlformats.org/drawingml/2006/main" sz="2200" i="1">
                        <a:solidFill>
                          <a:srgbClr val="000000"/>
                        </a:solidFill>
                        <a:latin typeface="Cambria Math" panose="02040503050406030204" pitchFamily="18" charset="0"/>
                      </a:rPr>
                      <m:t>𝑝</m:t>
                    </m:r>
                    <m:r>
                      <a:rPr xmlns:a="http://schemas.openxmlformats.org/drawingml/2006/main" sz="2200" i="1">
                        <a:solidFill>
                          <a:srgbClr val="000000"/>
                        </a:solidFill>
                        <a:latin typeface="Cambria Math" panose="02040503050406030204" pitchFamily="18" charset="0"/>
                      </a:rPr>
                      <m:t>𝑟</m:t>
                    </m:r>
                    <m:r>
                      <a:rPr xmlns:a="http://schemas.openxmlformats.org/drawingml/2006/main" sz="2200" i="1">
                        <a:solidFill>
                          <a:srgbClr val="000000"/>
                        </a:solidFill>
                        <a:latin typeface="Cambria Math" panose="02040503050406030204" pitchFamily="18" charset="0"/>
                      </a:rPr>
                      <m:t>𝑒</m:t>
                    </m:r>
                    <m:r>
                      <a:rPr xmlns:a="http://schemas.openxmlformats.org/drawingml/2006/main" sz="2200" i="1">
                        <a:solidFill>
                          <a:srgbClr val="000000"/>
                        </a:solidFill>
                        <a:latin typeface="Cambria Math" panose="02040503050406030204" pitchFamily="18" charset="0"/>
                      </a:rPr>
                      <m:t>𝑑</m:t>
                    </m:r>
                  </m:sup>
                </m:sSubSup>
              </m:oMath>
            </a14:m>
            <a:r>
              <a:rPr>
                <a:latin typeface="Calibri"/>
                <a:ea typeface="Calibri"/>
                <a:cs typeface="Calibri"/>
                <a:sym typeface="Calibri"/>
              </a:rPr>
              <a:t>  to data values of </a:t>
            </a:r>
            <a14:m>
              <m:oMath>
                <m:sSubSup>
                  <m:e>
                    <m:r>
                      <a:rPr xmlns:a="http://schemas.openxmlformats.org/drawingml/2006/main" sz="2200" i="1">
                        <a:solidFill>
                          <a:srgbClr val="000000"/>
                        </a:solidFill>
                        <a:latin typeface="Cambria Math" panose="02040503050406030204" pitchFamily="18" charset="0"/>
                      </a:rPr>
                      <m:t>𝐴</m:t>
                    </m:r>
                  </m:e>
                  <m:sub>
                    <m:r>
                      <a:rPr xmlns:a="http://schemas.openxmlformats.org/drawingml/2006/main" sz="2200" i="1">
                        <a:solidFill>
                          <a:srgbClr val="000000"/>
                        </a:solidFill>
                        <a:latin typeface="Cambria Math" panose="02040503050406030204" pitchFamily="18" charset="0"/>
                      </a:rPr>
                      <m:t>𝐹</m:t>
                    </m:r>
                    <m:r>
                      <a:rPr xmlns:a="http://schemas.openxmlformats.org/drawingml/2006/main" sz="2200" i="1">
                        <a:solidFill>
                          <a:srgbClr val="000000"/>
                        </a:solidFill>
                        <a:latin typeface="Cambria Math" panose="02040503050406030204" pitchFamily="18" charset="0"/>
                      </a:rPr>
                      <m:t>𝐵</m:t>
                    </m:r>
                  </m:sub>
                  <m:sup>
                    <m:r>
                      <a:rPr xmlns:a="http://schemas.openxmlformats.org/drawingml/2006/main" sz="2200" i="1">
                        <a:solidFill>
                          <a:srgbClr val="000000"/>
                        </a:solidFill>
                        <a:latin typeface="Cambria Math" panose="02040503050406030204" pitchFamily="18" charset="0"/>
                      </a:rPr>
                      <m:t/>
                    </m:r>
                  </m:sup>
                </m:sSubSup>
              </m:oMath>
            </a14:m>
            <a:r>
              <a:rPr>
                <a:latin typeface="Calibri"/>
                <a:ea typeface="Calibri"/>
                <a:cs typeface="Calibri"/>
                <a:sym typeface="Calibri"/>
              </a:rPr>
              <a:t> </a:t>
            </a:r>
            <a:endParaRPr sz="1600"/>
          </a:p>
          <a:p>
            <a:pPr marL="314325" indent="-314325" algn="l" defTabSz="1016000">
              <a:lnSpc>
                <a:spcPct val="90000"/>
              </a:lnSpc>
              <a:spcBef>
                <a:spcPts val="1100"/>
              </a:spcBef>
              <a:buSzPct val="100000"/>
              <a:buFont typeface="Arial"/>
              <a:buChar char="•"/>
              <a:defRPr sz="2200">
                <a:latin typeface="Calibri"/>
                <a:ea typeface="Calibri"/>
                <a:cs typeface="Calibri"/>
                <a:sym typeface="Calibri"/>
              </a:defRPr>
            </a:pPr>
            <a:r>
              <a:t>Quadratic functions are fitted to the distributions</a:t>
            </a:r>
            <a:endParaRPr sz="1600"/>
          </a:p>
          <a:p>
            <a:pPr marL="314325" indent="-314325" algn="l" defTabSz="1016000">
              <a:lnSpc>
                <a:spcPct val="90000"/>
              </a:lnSpc>
              <a:spcBef>
                <a:spcPts val="1100"/>
              </a:spcBef>
              <a:buSzPct val="100000"/>
              <a:buFont typeface="Arial"/>
              <a:buChar char="•"/>
              <a:defRPr sz="2200">
                <a:latin typeface="Calibri"/>
                <a:ea typeface="Calibri"/>
                <a:cs typeface="Calibri"/>
                <a:sym typeface="Calibri"/>
              </a:defRPr>
            </a:pPr>
            <a:r>
              <a:t>The difference between </a:t>
            </a:r>
            <a14:m>
              <m:oMath>
                <m:sSup>
                  <m:e>
                    <m:r>
                      <a:rPr xmlns:a="http://schemas.openxmlformats.org/drawingml/2006/main" sz="2250" i="1">
                        <a:solidFill>
                          <a:srgbClr val="000000"/>
                        </a:solidFill>
                        <a:latin typeface="Cambria Math" panose="02040503050406030204" pitchFamily="18" charset="0"/>
                      </a:rPr>
                      <m:t>𝜒</m:t>
                    </m:r>
                  </m:e>
                  <m:sup>
                    <m:r>
                      <a:rPr xmlns:a="http://schemas.openxmlformats.org/drawingml/2006/main" sz="2250" i="1">
                        <a:solidFill>
                          <a:srgbClr val="000000"/>
                        </a:solidFill>
                        <a:latin typeface="Cambria Math" panose="02040503050406030204" pitchFamily="18" charset="0"/>
                      </a:rPr>
                      <m:t>2</m:t>
                    </m:r>
                  </m:sup>
                </m:sSup>
              </m:oMath>
            </a14:m>
            <a:r>
              <a:t> values and the minimum </a:t>
            </a:r>
            <a14:m>
              <m:oMath>
                <m:sSup>
                  <m:e>
                    <m:r>
                      <a:rPr xmlns:a="http://schemas.openxmlformats.org/drawingml/2006/main" sz="2250" i="1">
                        <a:solidFill>
                          <a:srgbClr val="000000"/>
                        </a:solidFill>
                        <a:latin typeface="Cambria Math" panose="02040503050406030204" pitchFamily="18" charset="0"/>
                      </a:rPr>
                      <m:t>𝜒</m:t>
                    </m:r>
                  </m:e>
                  <m:sup>
                    <m:r>
                      <a:rPr xmlns:a="http://schemas.openxmlformats.org/drawingml/2006/main" sz="2250" i="1">
                        <a:solidFill>
                          <a:srgbClr val="000000"/>
                        </a:solidFill>
                        <a:latin typeface="Cambria Math" panose="02040503050406030204" pitchFamily="18" charset="0"/>
                      </a:rPr>
                      <m:t>2</m:t>
                    </m:r>
                  </m:sup>
                </m:sSup>
              </m:oMath>
            </a14:m>
            <a:r>
              <a:t> value is plotted as a function of the </a:t>
            </a:r>
            <a14:m>
              <m:oMath>
                <m:sSup>
                  <m:e>
                    <m:r>
                      <a:rPr xmlns:a="http://schemas.openxmlformats.org/drawingml/2006/main" sz="2200" i="1">
                        <a:solidFill>
                          <a:srgbClr val="000000"/>
                        </a:solidFill>
                        <a:latin typeface="Cambria Math" panose="02040503050406030204" pitchFamily="18" charset="0"/>
                      </a:rPr>
                      <m:t>𝑠</m:t>
                    </m:r>
                    <m:r>
                      <a:rPr xmlns:a="http://schemas.openxmlformats.org/drawingml/2006/main" sz="2200" i="1">
                        <a:solidFill>
                          <a:srgbClr val="000000"/>
                        </a:solidFill>
                        <a:latin typeface="Cambria Math" panose="02040503050406030204" pitchFamily="18" charset="0"/>
                      </a:rPr>
                      <m:t>𝑖</m:t>
                    </m:r>
                    <m:r>
                      <a:rPr xmlns:a="http://schemas.openxmlformats.org/drawingml/2006/main" sz="2200" i="1">
                        <a:solidFill>
                          <a:srgbClr val="000000"/>
                        </a:solidFill>
                        <a:latin typeface="Cambria Math" panose="02040503050406030204" pitchFamily="18" charset="0"/>
                      </a:rPr>
                      <m:t>𝑛</m:t>
                    </m:r>
                  </m:e>
                  <m:sup>
                    <m:r>
                      <a:rPr xmlns:a="http://schemas.openxmlformats.org/drawingml/2006/main" sz="2200" i="1">
                        <a:solidFill>
                          <a:srgbClr val="000000"/>
                        </a:solidFill>
                        <a:latin typeface="Cambria Math" panose="02040503050406030204" pitchFamily="18" charset="0"/>
                      </a:rPr>
                      <m:t>2</m:t>
                    </m:r>
                  </m:sup>
                </m:sSup>
                <m:sSubSup>
                  <m:e>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𝜃</m:t>
                    </m:r>
                  </m:e>
                  <m:sub>
                    <m:r>
                      <a:rPr xmlns:a="http://schemas.openxmlformats.org/drawingml/2006/main" sz="2200" i="1">
                        <a:solidFill>
                          <a:srgbClr val="000000"/>
                        </a:solidFill>
                        <a:latin typeface="Cambria Math" panose="02040503050406030204" pitchFamily="18" charset="0"/>
                      </a:rPr>
                      <m:t>𝑊</m:t>
                    </m:r>
                  </m:sub>
                  <m:sup>
                    <m:r>
                      <a:rPr xmlns:a="http://schemas.openxmlformats.org/drawingml/2006/main" sz="2200" i="1">
                        <a:solidFill>
                          <a:srgbClr val="000000"/>
                        </a:solidFill>
                        <a:latin typeface="Cambria Math" panose="02040503050406030204" pitchFamily="18" charset="0"/>
                      </a:rPr>
                      <m:t>𝑒</m:t>
                    </m:r>
                    <m:r>
                      <a:rPr xmlns:a="http://schemas.openxmlformats.org/drawingml/2006/main" sz="2200" i="1">
                        <a:solidFill>
                          <a:srgbClr val="000000"/>
                        </a:solidFill>
                        <a:latin typeface="Cambria Math" panose="02040503050406030204" pitchFamily="18" charset="0"/>
                      </a:rPr>
                      <m:t>𝑓</m:t>
                    </m:r>
                    <m:r>
                      <a:rPr xmlns:a="http://schemas.openxmlformats.org/drawingml/2006/main" sz="2200" i="1">
                        <a:solidFill>
                          <a:srgbClr val="000000"/>
                        </a:solidFill>
                        <a:latin typeface="Cambria Math" panose="02040503050406030204" pitchFamily="18" charset="0"/>
                      </a:rPr>
                      <m:t>𝑓</m:t>
                    </m:r>
                  </m:sup>
                </m:sSubSup>
                <m:r>
                  <a:rPr xmlns:a="http://schemas.openxmlformats.org/drawingml/2006/main" sz="2200" i="1">
                    <a:solidFill>
                      <a:srgbClr val="000000"/>
                    </a:solidFill>
                    <a:latin typeface="Cambria Math" panose="02040503050406030204" pitchFamily="18" charset="0"/>
                  </a:rPr>
                  <m:t>)</m:t>
                </m:r>
              </m:oMath>
            </a14:m>
            <a:r>
              <a:t>  values used in MC</a:t>
            </a:r>
            <a:endParaRPr sz="1600"/>
          </a:p>
          <a:p>
            <a:pPr marL="314325" indent="-314325" algn="l" defTabSz="1016000">
              <a:lnSpc>
                <a:spcPct val="90000"/>
              </a:lnSpc>
              <a:spcBef>
                <a:spcPts val="1100"/>
              </a:spcBef>
              <a:buSzPct val="100000"/>
              <a:buFont typeface="Arial"/>
              <a:buChar char="•"/>
              <a:defRPr sz="2200">
                <a:latin typeface="Calibri"/>
                <a:ea typeface="Calibri"/>
                <a:cs typeface="Calibri"/>
                <a:sym typeface="Calibri"/>
              </a:defRPr>
            </a:pPr>
            <a:r>
              <a:t>The minimum of the plotted </a:t>
            </a:r>
            <a14:m>
              <m:oMath>
                <m:sSup>
                  <m:e>
                    <m:r>
                      <a:rPr xmlns:a="http://schemas.openxmlformats.org/drawingml/2006/main" sz="2250" i="1">
                        <a:solidFill>
                          <a:srgbClr val="000000"/>
                        </a:solidFill>
                        <a:latin typeface="Cambria Math" panose="02040503050406030204" pitchFamily="18" charset="0"/>
                      </a:rPr>
                      <m:t>𝜒</m:t>
                    </m:r>
                  </m:e>
                  <m:sup>
                    <m:r>
                      <a:rPr xmlns:a="http://schemas.openxmlformats.org/drawingml/2006/main" sz="2250" i="1">
                        <a:solidFill>
                          <a:srgbClr val="000000"/>
                        </a:solidFill>
                        <a:latin typeface="Cambria Math" panose="02040503050406030204" pitchFamily="18" charset="0"/>
                      </a:rPr>
                      <m:t>2</m:t>
                    </m:r>
                  </m:sup>
                </m:sSup>
              </m:oMath>
            </a14:m>
            <a:r>
              <a:t> distribution is the final value of </a:t>
            </a:r>
            <a14:m>
              <m:oMath>
                <m:sSup>
                  <m:e>
                    <m:r>
                      <a:rPr xmlns:a="http://schemas.openxmlformats.org/drawingml/2006/main" sz="2200" i="1">
                        <a:solidFill>
                          <a:srgbClr val="000000"/>
                        </a:solidFill>
                        <a:latin typeface="Cambria Math" panose="02040503050406030204" pitchFamily="18" charset="0"/>
                      </a:rPr>
                      <m:t>𝑠</m:t>
                    </m:r>
                    <m:r>
                      <a:rPr xmlns:a="http://schemas.openxmlformats.org/drawingml/2006/main" sz="2200" i="1">
                        <a:solidFill>
                          <a:srgbClr val="000000"/>
                        </a:solidFill>
                        <a:latin typeface="Cambria Math" panose="02040503050406030204" pitchFamily="18" charset="0"/>
                      </a:rPr>
                      <m:t>𝑖</m:t>
                    </m:r>
                    <m:r>
                      <a:rPr xmlns:a="http://schemas.openxmlformats.org/drawingml/2006/main" sz="2200" i="1">
                        <a:solidFill>
                          <a:srgbClr val="000000"/>
                        </a:solidFill>
                        <a:latin typeface="Cambria Math" panose="02040503050406030204" pitchFamily="18" charset="0"/>
                      </a:rPr>
                      <m:t>𝑛</m:t>
                    </m:r>
                  </m:e>
                  <m:sup>
                    <m:r>
                      <a:rPr xmlns:a="http://schemas.openxmlformats.org/drawingml/2006/main" sz="2200" i="1">
                        <a:solidFill>
                          <a:srgbClr val="000000"/>
                        </a:solidFill>
                        <a:latin typeface="Cambria Math" panose="02040503050406030204" pitchFamily="18" charset="0"/>
                      </a:rPr>
                      <m:t>2</m:t>
                    </m:r>
                  </m:sup>
                </m:sSup>
                <m:sSubSup>
                  <m:e>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𝜃</m:t>
                    </m:r>
                  </m:e>
                  <m:sub>
                    <m:r>
                      <a:rPr xmlns:a="http://schemas.openxmlformats.org/drawingml/2006/main" sz="2200" i="1">
                        <a:solidFill>
                          <a:srgbClr val="000000"/>
                        </a:solidFill>
                        <a:latin typeface="Cambria Math" panose="02040503050406030204" pitchFamily="18" charset="0"/>
                      </a:rPr>
                      <m:t>𝑊</m:t>
                    </m:r>
                  </m:sub>
                  <m:sup>
                    <m:r>
                      <a:rPr xmlns:a="http://schemas.openxmlformats.org/drawingml/2006/main" sz="2200" i="1">
                        <a:solidFill>
                          <a:srgbClr val="000000"/>
                        </a:solidFill>
                        <a:latin typeface="Cambria Math" panose="02040503050406030204" pitchFamily="18" charset="0"/>
                      </a:rPr>
                      <m:t>𝑒</m:t>
                    </m:r>
                    <m:r>
                      <a:rPr xmlns:a="http://schemas.openxmlformats.org/drawingml/2006/main" sz="2200" i="1">
                        <a:solidFill>
                          <a:srgbClr val="000000"/>
                        </a:solidFill>
                        <a:latin typeface="Cambria Math" panose="02040503050406030204" pitchFamily="18" charset="0"/>
                      </a:rPr>
                      <m:t>𝑓</m:t>
                    </m:r>
                    <m:r>
                      <a:rPr xmlns:a="http://schemas.openxmlformats.org/drawingml/2006/main" sz="2200" i="1">
                        <a:solidFill>
                          <a:srgbClr val="000000"/>
                        </a:solidFill>
                        <a:latin typeface="Cambria Math" panose="02040503050406030204" pitchFamily="18" charset="0"/>
                      </a:rPr>
                      <m:t>𝑓</m:t>
                    </m:r>
                  </m:sup>
                </m:sSubSup>
                <m:r>
                  <a:rPr xmlns:a="http://schemas.openxmlformats.org/drawingml/2006/main" sz="2200" i="1">
                    <a:solidFill>
                      <a:srgbClr val="000000"/>
                    </a:solidFill>
                    <a:latin typeface="Cambria Math" panose="02040503050406030204" pitchFamily="18" charset="0"/>
                  </a:rPr>
                  <m:t>)</m:t>
                </m:r>
              </m:oMath>
            </a14:m>
            <a:r>
              <a:t> </a:t>
            </a:r>
            <a:endParaRPr sz="2000"/>
          </a:p>
        </p:txBody>
      </p:sp>
      <p:sp>
        <p:nvSpPr>
          <p:cNvPr id="654" name="Text Placeholder 3"/>
          <p:cNvSpPr txBox="1"/>
          <p:nvPr/>
        </p:nvSpPr>
        <p:spPr>
          <a:xfrm>
            <a:off x="5872938" y="1667447"/>
            <a:ext cx="3105962" cy="72771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016000">
              <a:lnSpc>
                <a:spcPct val="90000"/>
              </a:lnSpc>
              <a:spcBef>
                <a:spcPts val="1100"/>
              </a:spcBef>
              <a:defRPr sz="2200">
                <a:latin typeface="Calibri"/>
                <a:ea typeface="Calibri"/>
                <a:cs typeface="Calibri"/>
                <a:sym typeface="Calibri"/>
              </a:defRPr>
            </a:pPr>
            <a:r>
              <a:t>From the 2015 3fb</a:t>
            </a:r>
            <a:r>
              <a:rPr baseline="30181"/>
              <a:t>-1</a:t>
            </a:r>
            <a:r>
              <a:t> measurement</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RK"/>
          <p:cNvSpPr txBox="1"/>
          <p:nvPr>
            <p:ph type="title"/>
          </p:nvPr>
        </p:nvSpPr>
        <p:spPr>
          <a:prstGeom prst="rect">
            <a:avLst/>
          </a:prstGeom>
        </p:spPr>
        <p:txBody>
          <a:bodyPr/>
          <a:lstStyle/>
          <a:p>
            <a:pPr/>
            <a:r>
              <a:t>R</a:t>
            </a:r>
            <a:r>
              <a:rPr baseline="-5999"/>
              <a:t>K</a:t>
            </a:r>
          </a:p>
        </p:txBody>
      </p:sp>
      <p:sp>
        <p:nvSpPr>
          <p:cNvPr id="657" name="Double-click to edit"/>
          <p:cNvSpPr txBox="1"/>
          <p:nvPr>
            <p:ph type="body" idx="1"/>
          </p:nvPr>
        </p:nvSpPr>
        <p:spPr>
          <a:prstGeom prst="rect">
            <a:avLst/>
          </a:prstGeom>
        </p:spPr>
        <p:txBody>
          <a:bodyPr/>
          <a:lstStyle/>
          <a:p>
            <a:pPr/>
          </a:p>
        </p:txBody>
      </p:sp>
      <p:sp>
        <p:nvSpPr>
          <p:cNvPr id="658"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59" name="The results presented here differ from the previous LHCb measurements of RK and RK*, which they supersede. The RK* analysis uses five times more B meson decays than the previous result. For RK central-q2, the difference is partly due to the use of tighte"/>
          <p:cNvSpPr txBox="1"/>
          <p:nvPr/>
        </p:nvSpPr>
        <p:spPr>
          <a:xfrm>
            <a:off x="109529" y="5285663"/>
            <a:ext cx="10128127" cy="179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2000"/>
              </a:spcBef>
              <a:defRPr sz="1600">
                <a:solidFill>
                  <a:srgbClr val="222222"/>
                </a:solidFill>
                <a:latin typeface="Helvetica"/>
                <a:ea typeface="Helvetica"/>
                <a:cs typeface="Helvetica"/>
                <a:sym typeface="Helvetica"/>
              </a:defRPr>
            </a:pPr>
            <a:r>
              <a:t>The results presented here differ from the previous LHCb measurements of R</a:t>
            </a:r>
            <a:r>
              <a:rPr sz="1200"/>
              <a:t>K</a:t>
            </a:r>
            <a:r>
              <a:t> and R</a:t>
            </a:r>
            <a:r>
              <a:rPr sz="1200"/>
              <a:t>K*</a:t>
            </a:r>
            <a:r>
              <a:t>, which they supersede. The R</a:t>
            </a:r>
            <a:r>
              <a:rPr sz="1200"/>
              <a:t>K*</a:t>
            </a:r>
            <a:r>
              <a:t> analysis uses five times more B meson decays than the previous result. For R</a:t>
            </a:r>
            <a:r>
              <a:rPr sz="1200"/>
              <a:t>K</a:t>
            </a:r>
            <a:r>
              <a:t> central-q</a:t>
            </a:r>
            <a:r>
              <a:rPr sz="1200"/>
              <a:t>2</a:t>
            </a:r>
            <a:r>
              <a:t>, the difference is partly due to the use of tighter electron identification criteria and partly due to the modeling of the residual misidentified hadronic backgrounds; statistical fluctuations make a smaller contribution to the difference since the same data are used as in the previous publication. It is interesting to note that the statistical uncertainties remain significantly larger than the systematic uncertainties and therefore additional data will continue to challenge the SM.</a:t>
            </a:r>
          </a:p>
        </p:txBody>
      </p:sp>
      <p:pic>
        <p:nvPicPr>
          <p:cNvPr id="660" name="Image" descr="Image"/>
          <p:cNvPicPr>
            <a:picLocks noChangeAspect="1"/>
          </p:cNvPicPr>
          <p:nvPr/>
        </p:nvPicPr>
        <p:blipFill>
          <a:blip r:embed="rId2">
            <a:extLst/>
          </a:blip>
          <a:stretch>
            <a:fillRect/>
          </a:stretch>
        </p:blipFill>
        <p:spPr>
          <a:xfrm>
            <a:off x="1237144" y="686641"/>
            <a:ext cx="5824289" cy="4375096"/>
          </a:xfrm>
          <a:prstGeom prst="rect">
            <a:avLst/>
          </a:prstGeom>
          <a:ln w="12700">
            <a:miter lim="400000"/>
          </a:ln>
        </p:spPr>
      </p:pic>
      <p:sp>
        <p:nvSpPr>
          <p:cNvPr id="661" name="arXiv:2212.09152"/>
          <p:cNvSpPr txBox="1"/>
          <p:nvPr/>
        </p:nvSpPr>
        <p:spPr>
          <a:xfrm>
            <a:off x="7353322" y="2063515"/>
            <a:ext cx="2435657"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u="sng">
                <a:hlinkClick r:id="rId3" invalidUrl="" action="" tgtFrame="" tooltip="" history="1" highlightClick="0" endSnd="0"/>
              </a:defRPr>
            </a:lvl1pPr>
          </a:lstStyle>
          <a:p>
            <a:pPr>
              <a:defRPr u="none"/>
            </a:pPr>
            <a:r>
              <a:rPr u="sng">
                <a:hlinkClick r:id="rId3" invalidUrl="" action="" tgtFrame="" tooltip="" history="1" highlightClick="0" endSnd="0"/>
              </a:rPr>
              <a:t>arXiv:2212.09152</a:t>
            </a:r>
          </a:p>
        </p:txBody>
      </p:sp>
      <p:sp>
        <p:nvSpPr>
          <p:cNvPr id="662" name="arXiv:2212.09153"/>
          <p:cNvSpPr txBox="1"/>
          <p:nvPr/>
        </p:nvSpPr>
        <p:spPr>
          <a:xfrm>
            <a:off x="7353322" y="2398498"/>
            <a:ext cx="2435657"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u="sng">
                <a:hlinkClick r:id="rId4" invalidUrl="" action="" tgtFrame="" tooltip="" history="1" highlightClick="0" endSnd="0"/>
              </a:defRPr>
            </a:lvl1pPr>
          </a:lstStyle>
          <a:p>
            <a:pPr>
              <a:defRPr u="none"/>
            </a:pPr>
            <a:r>
              <a:rPr u="sng">
                <a:hlinkClick r:id="rId4" invalidUrl="" action="" tgtFrame="" tooltip="" history="1" highlightClick="0" endSnd="0"/>
              </a:rPr>
              <a:t>arXiv:2212.09153</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 name="W boson mass"/>
          <p:cNvSpPr txBox="1"/>
          <p:nvPr>
            <p:ph type="title"/>
          </p:nvPr>
        </p:nvSpPr>
        <p:spPr>
          <a:prstGeom prst="rect">
            <a:avLst/>
          </a:prstGeom>
        </p:spPr>
        <p:txBody>
          <a:bodyPr/>
          <a:lstStyle/>
          <a:p>
            <a:pPr/>
            <a:r>
              <a:t>W boson mass</a:t>
            </a:r>
          </a:p>
        </p:txBody>
      </p:sp>
      <p:sp>
        <p:nvSpPr>
          <p:cNvPr id="665" name="Double-click to edit"/>
          <p:cNvSpPr txBox="1"/>
          <p:nvPr>
            <p:ph type="body" idx="1"/>
          </p:nvPr>
        </p:nvSpPr>
        <p:spPr>
          <a:prstGeom prst="rect">
            <a:avLst/>
          </a:prstGeom>
        </p:spPr>
        <p:txBody>
          <a:bodyPr/>
          <a:lstStyle/>
          <a:p>
            <a:pPr/>
          </a:p>
        </p:txBody>
      </p:sp>
      <p:sp>
        <p:nvSpPr>
          <p:cNvPr id="666"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7" name="ATLAS-Plot_Overview_WMass.png" descr="ATLAS-Plot_Overview_WMass.png"/>
          <p:cNvPicPr>
            <a:picLocks noChangeAspect="1"/>
          </p:cNvPicPr>
          <p:nvPr/>
        </p:nvPicPr>
        <p:blipFill>
          <a:blip r:embed="rId2">
            <a:extLst/>
          </a:blip>
          <a:stretch>
            <a:fillRect/>
          </a:stretch>
        </p:blipFill>
        <p:spPr>
          <a:xfrm>
            <a:off x="1143268" y="1369773"/>
            <a:ext cx="8128001" cy="5867401"/>
          </a:xfrm>
          <a:prstGeom prst="rect">
            <a:avLst/>
          </a:prstGeom>
          <a:ln w="12700">
            <a:miter lim="400000"/>
          </a:ln>
        </p:spPr>
      </p:pic>
      <p:sp>
        <p:nvSpPr>
          <p:cNvPr id="668" name="ATLAS-PHOTO-2023-022-2"/>
          <p:cNvSpPr txBox="1"/>
          <p:nvPr/>
        </p:nvSpPr>
        <p:spPr>
          <a:xfrm>
            <a:off x="807640" y="6642811"/>
            <a:ext cx="2596389" cy="3243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pPr/>
            <a:r>
              <a:t>ATLAS-PHOTO-2023-022-2</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Heavy flavour production"/>
          <p:cNvSpPr txBox="1"/>
          <p:nvPr>
            <p:ph type="title"/>
          </p:nvPr>
        </p:nvSpPr>
        <p:spPr>
          <a:prstGeom prst="rect">
            <a:avLst/>
          </a:prstGeom>
        </p:spPr>
        <p:txBody>
          <a:bodyPr/>
          <a:lstStyle/>
          <a:p>
            <a:pPr/>
            <a:r>
              <a:t>Heavy flavour production</a:t>
            </a:r>
          </a:p>
        </p:txBody>
      </p:sp>
      <p:sp>
        <p:nvSpPr>
          <p:cNvPr id="671"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72" name="LHCb’s unique coverage"/>
          <p:cNvSpPr/>
          <p:nvPr/>
        </p:nvSpPr>
        <p:spPr>
          <a:xfrm>
            <a:off x="5283174" y="2043788"/>
            <a:ext cx="4387800" cy="559713"/>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p>
            <a:pPr/>
            <a:r>
              <a:t>LHCb’s unique coverage</a:t>
            </a:r>
          </a:p>
        </p:txBody>
      </p:sp>
      <p:sp>
        <p:nvSpPr>
          <p:cNvPr id="673" name="Huge amounts of heavy quarks produced at LHC (that’s why LHCb is there.)…"/>
          <p:cNvSpPr txBox="1"/>
          <p:nvPr>
            <p:ph type="body" sz="half" idx="1"/>
          </p:nvPr>
        </p:nvSpPr>
        <p:spPr>
          <a:xfrm>
            <a:off x="444500" y="1816100"/>
            <a:ext cx="4305300" cy="5334000"/>
          </a:xfrm>
          <a:prstGeom prst="rect">
            <a:avLst/>
          </a:prstGeom>
        </p:spPr>
        <p:txBody>
          <a:bodyPr/>
          <a:lstStyle/>
          <a:p>
            <a:pPr>
              <a:defRPr>
                <a:solidFill>
                  <a:srgbClr val="444444"/>
                </a:solidFill>
              </a:defRPr>
            </a:pPr>
            <a:r>
              <a:t>Huge amounts of heavy quarks produced at LHC (that’s why LHCb is there.)</a:t>
            </a:r>
          </a:p>
          <a:p>
            <a:pPr>
              <a:defRPr>
                <a:solidFill>
                  <a:srgbClr val="444444"/>
                </a:solidFill>
              </a:defRPr>
            </a:pPr>
            <a:r>
              <a:rPr b="1"/>
              <a:t>Production mechanisms not well understood.</a:t>
            </a:r>
          </a:p>
          <a:p>
            <a:pPr>
              <a:defRPr>
                <a:solidFill>
                  <a:srgbClr val="444444"/>
                </a:solidFill>
              </a:defRPr>
            </a:pPr>
            <a:r>
              <a:t>Great laboratory to </a:t>
            </a:r>
            <a:r>
              <a:rPr b="1"/>
              <a:t>investigate and develop effective QCD models</a:t>
            </a:r>
            <a:r>
              <a:t>.</a:t>
            </a:r>
          </a:p>
          <a:p>
            <a:pPr>
              <a:defRPr>
                <a:solidFill>
                  <a:srgbClr val="444444"/>
                </a:solidFill>
              </a:defRPr>
            </a:pPr>
            <a:r>
              <a:t>LHCb in a special position: Sees </a:t>
            </a:r>
            <a:r>
              <a:rPr b="1"/>
              <a:t>more</a:t>
            </a:r>
            <a:r>
              <a:t> than others, and in a </a:t>
            </a:r>
            <a:r>
              <a:rPr b="1"/>
              <a:t>crucial kinematic range</a:t>
            </a:r>
            <a:r>
              <a:t>, where other LHC experiments are virtually blind.</a:t>
            </a:r>
          </a:p>
        </p:txBody>
      </p:sp>
      <p:pic>
        <p:nvPicPr>
          <p:cNvPr id="674" name="droppedImage.pdf" descr="droppedImage.pdf"/>
          <p:cNvPicPr>
            <a:picLocks noChangeAspect="1"/>
          </p:cNvPicPr>
          <p:nvPr/>
        </p:nvPicPr>
        <p:blipFill>
          <a:blip r:embed="rId2">
            <a:extLst/>
          </a:blip>
          <a:stretch>
            <a:fillRect/>
          </a:stretch>
        </p:blipFill>
        <p:spPr>
          <a:xfrm>
            <a:off x="6781800" y="528775"/>
            <a:ext cx="2743201" cy="1528625"/>
          </a:xfrm>
          <a:prstGeom prst="rect">
            <a:avLst/>
          </a:prstGeom>
          <a:ln w="12700">
            <a:miter lim="400000"/>
          </a:ln>
        </p:spPr>
      </p:pic>
      <p:pic>
        <p:nvPicPr>
          <p:cNvPr id="675" name="droppedImage.tiff" descr="droppedImage.tiff"/>
          <p:cNvPicPr>
            <a:picLocks noChangeAspect="1"/>
          </p:cNvPicPr>
          <p:nvPr/>
        </p:nvPicPr>
        <p:blipFill>
          <a:blip r:embed="rId3">
            <a:extLst/>
          </a:blip>
          <a:stretch>
            <a:fillRect/>
          </a:stretch>
        </p:blipFill>
        <p:spPr>
          <a:xfrm>
            <a:off x="4775200" y="2578100"/>
            <a:ext cx="4965700" cy="46355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7" name="The Unitarity Triangle and γ"/>
          <p:cNvSpPr txBox="1"/>
          <p:nvPr>
            <p:ph type="title"/>
          </p:nvPr>
        </p:nvSpPr>
        <p:spPr>
          <a:xfrm>
            <a:off x="495300" y="254000"/>
            <a:ext cx="9271000" cy="1092200"/>
          </a:xfrm>
          <a:prstGeom prst="rect">
            <a:avLst/>
          </a:prstGeom>
        </p:spPr>
        <p:txBody>
          <a:bodyPr/>
          <a:lstStyle/>
          <a:p>
            <a:pPr/>
            <a:r>
              <a:t>The Unitarity Triangle and γ</a:t>
            </a:r>
          </a:p>
        </p:txBody>
      </p:sp>
      <p:sp>
        <p:nvSpPr>
          <p:cNvPr id="678" name="Triangle"/>
          <p:cNvSpPr/>
          <p:nvPr/>
        </p:nvSpPr>
        <p:spPr>
          <a:xfrm>
            <a:off x="1574800" y="2527300"/>
            <a:ext cx="5511800" cy="1790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3036" y="0"/>
                </a:lnTo>
                <a:lnTo>
                  <a:pt x="21600" y="21600"/>
                </a:lnTo>
                <a:lnTo>
                  <a:pt x="0" y="21600"/>
                </a:lnTo>
                <a:close/>
              </a:path>
            </a:pathLst>
          </a:custGeom>
          <a:ln w="50800">
            <a:solidFill>
              <a:srgbClr val="000000"/>
            </a:solidFill>
            <a:miter lim="400000"/>
          </a:ln>
        </p:spPr>
        <p:txBody>
          <a:bodyPr lIns="38100" tIns="38100" rIns="38100" bIns="38100" anchor="b"/>
          <a:lstStyle/>
          <a:p>
            <a:pPr/>
          </a:p>
        </p:txBody>
      </p:sp>
      <p:sp>
        <p:nvSpPr>
          <p:cNvPr id="679" name="Line"/>
          <p:cNvSpPr/>
          <p:nvPr/>
        </p:nvSpPr>
        <p:spPr>
          <a:xfrm>
            <a:off x="1905000" y="3619500"/>
            <a:ext cx="482600" cy="685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8526" y="3600"/>
                </a:lnTo>
                <a:lnTo>
                  <a:pt x="14779" y="7600"/>
                </a:lnTo>
                <a:lnTo>
                  <a:pt x="18758" y="11600"/>
                </a:lnTo>
                <a:lnTo>
                  <a:pt x="21032" y="16800"/>
                </a:lnTo>
                <a:lnTo>
                  <a:pt x="21600" y="21600"/>
                </a:lnTo>
              </a:path>
            </a:pathLst>
          </a:custGeom>
          <a:ln w="25400">
            <a:solidFill>
              <a:srgbClr val="0061FF"/>
            </a:solidFill>
            <a:miter lim="400000"/>
          </a:ln>
        </p:spPr>
        <p:txBody>
          <a:bodyPr lIns="38100" tIns="38100" rIns="38100" bIns="38100" anchor="b"/>
          <a:lstStyle/>
          <a:p>
            <a:pPr>
              <a:defRPr>
                <a:solidFill>
                  <a:srgbClr val="0061FF"/>
                </a:solidFill>
              </a:defRPr>
            </a:pPr>
          </a:p>
        </p:txBody>
      </p:sp>
      <p:sp>
        <p:nvSpPr>
          <p:cNvPr id="680" name="γ"/>
          <p:cNvSpPr/>
          <p:nvPr/>
        </p:nvSpPr>
        <p:spPr>
          <a:xfrm>
            <a:off x="1879600" y="3683000"/>
            <a:ext cx="316310" cy="5715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lvl1pPr algn="l">
              <a:defRPr>
                <a:solidFill>
                  <a:srgbClr val="0061FF"/>
                </a:solidFill>
              </a:defRPr>
            </a:lvl1pPr>
          </a:lstStyle>
          <a:p>
            <a:pPr/>
            <a:r>
              <a:t>γ</a:t>
            </a:r>
          </a:p>
        </p:txBody>
      </p:sp>
      <p:sp>
        <p:nvSpPr>
          <p:cNvPr id="681"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82" name="Geometrical representation of the relationships of (some)  parameters of Kobayashi and Maskawa’s theory"/>
          <p:cNvSpPr/>
          <p:nvPr/>
        </p:nvSpPr>
        <p:spPr>
          <a:xfrm>
            <a:off x="444500" y="1621741"/>
            <a:ext cx="7493000" cy="80396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defRPr sz="2400"/>
            </a:pPr>
            <a:r>
              <a:t>Geometrical representation of the relationships of (some) </a:t>
            </a:r>
            <a:br/>
            <a:r>
              <a:t>parameters of Kobayashi and Maskawa’s theory</a:t>
            </a:r>
          </a:p>
        </p:txBody>
      </p:sp>
      <p:sp>
        <p:nvSpPr>
          <p:cNvPr id="683" name="β"/>
          <p:cNvSpPr/>
          <p:nvPr/>
        </p:nvSpPr>
        <p:spPr>
          <a:xfrm>
            <a:off x="5672732" y="3778250"/>
            <a:ext cx="295673" cy="533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a:latin typeface="Times New Roman"/>
                <a:ea typeface="Times New Roman"/>
                <a:cs typeface="Times New Roman"/>
                <a:sym typeface="Times New Roman"/>
              </a:defRPr>
            </a:lvl1pPr>
          </a:lstStyle>
          <a:p>
            <a:pPr/>
            <a:r>
              <a:t>β</a:t>
            </a:r>
          </a:p>
        </p:txBody>
      </p:sp>
      <p:sp>
        <p:nvSpPr>
          <p:cNvPr id="684" name="Line"/>
          <p:cNvSpPr/>
          <p:nvPr/>
        </p:nvSpPr>
        <p:spPr>
          <a:xfrm>
            <a:off x="5605106" y="3822700"/>
            <a:ext cx="165101" cy="508000"/>
          </a:xfrm>
          <a:custGeom>
            <a:avLst/>
            <a:gdLst/>
            <a:ahLst/>
            <a:cxnLst>
              <a:cxn ang="0">
                <a:pos x="wd2" y="hd2"/>
              </a:cxn>
              <a:cxn ang="5400000">
                <a:pos x="wd2" y="hd2"/>
              </a:cxn>
              <a:cxn ang="10800000">
                <a:pos x="wd2" y="hd2"/>
              </a:cxn>
              <a:cxn ang="16200000">
                <a:pos x="wd2" y="hd2"/>
              </a:cxn>
            </a:cxnLst>
            <a:rect l="0" t="0" r="r" b="b"/>
            <a:pathLst>
              <a:path w="19660" h="21600" fill="norm" stroke="1" extrusionOk="0">
                <a:moveTo>
                  <a:pt x="19660" y="0"/>
                </a:moveTo>
                <a:cubicBezTo>
                  <a:pt x="19660" y="0"/>
                  <a:pt x="6700" y="3927"/>
                  <a:pt x="2380" y="10211"/>
                </a:cubicBezTo>
                <a:cubicBezTo>
                  <a:pt x="-1940" y="16495"/>
                  <a:pt x="940" y="21600"/>
                  <a:pt x="940" y="21600"/>
                </a:cubicBezTo>
              </a:path>
            </a:pathLst>
          </a:custGeom>
          <a:ln w="38100">
            <a:solidFill>
              <a:srgbClr val="000000"/>
            </a:solidFill>
            <a:miter lim="400000"/>
          </a:ln>
        </p:spPr>
        <p:txBody>
          <a:bodyPr lIns="38100" tIns="38100" rIns="38100" bIns="38100" anchor="ctr"/>
          <a:lstStyle/>
          <a:p>
            <a:pPr>
              <a:defRPr>
                <a:latin typeface="Gill Sans"/>
                <a:ea typeface="Gill Sans"/>
                <a:cs typeface="Gill Sans"/>
                <a:sym typeface="Gill Sans"/>
              </a:defRPr>
            </a:pPr>
          </a:p>
        </p:txBody>
      </p:sp>
      <p:sp>
        <p:nvSpPr>
          <p:cNvPr id="685" name="α"/>
          <p:cNvSpPr/>
          <p:nvPr/>
        </p:nvSpPr>
        <p:spPr>
          <a:xfrm>
            <a:off x="2316857" y="2482850"/>
            <a:ext cx="301824" cy="533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a:latin typeface="Times New Roman"/>
                <a:ea typeface="Times New Roman"/>
                <a:cs typeface="Times New Roman"/>
                <a:sym typeface="Times New Roman"/>
              </a:defRPr>
            </a:lvl1pPr>
          </a:lstStyle>
          <a:p>
            <a:pPr/>
            <a:r>
              <a:t>α</a:t>
            </a:r>
          </a:p>
        </p:txBody>
      </p:sp>
      <p:sp>
        <p:nvSpPr>
          <p:cNvPr id="686" name="Line"/>
          <p:cNvSpPr/>
          <p:nvPr/>
        </p:nvSpPr>
        <p:spPr>
          <a:xfrm>
            <a:off x="2171700" y="2705100"/>
            <a:ext cx="622300" cy="309796"/>
          </a:xfrm>
          <a:custGeom>
            <a:avLst/>
            <a:gdLst/>
            <a:ahLst/>
            <a:cxnLst>
              <a:cxn ang="0">
                <a:pos x="wd2" y="hd2"/>
              </a:cxn>
              <a:cxn ang="5400000">
                <a:pos x="wd2" y="hd2"/>
              </a:cxn>
              <a:cxn ang="10800000">
                <a:pos x="wd2" y="hd2"/>
              </a:cxn>
              <a:cxn ang="16200000">
                <a:pos x="wd2" y="hd2"/>
              </a:cxn>
            </a:cxnLst>
            <a:rect l="0" t="0" r="r" b="b"/>
            <a:pathLst>
              <a:path w="21600" h="18818" fill="norm" stroke="1" extrusionOk="0">
                <a:moveTo>
                  <a:pt x="0" y="16971"/>
                </a:moveTo>
                <a:cubicBezTo>
                  <a:pt x="0" y="16971"/>
                  <a:pt x="8376" y="21600"/>
                  <a:pt x="14106" y="16200"/>
                </a:cubicBezTo>
                <a:cubicBezTo>
                  <a:pt x="20181" y="10475"/>
                  <a:pt x="21600" y="0"/>
                  <a:pt x="21600" y="0"/>
                </a:cubicBezTo>
              </a:path>
            </a:pathLst>
          </a:custGeom>
          <a:ln w="38100">
            <a:solidFill>
              <a:srgbClr val="000000"/>
            </a:solidFill>
            <a:miter lim="400000"/>
          </a:ln>
        </p:spPr>
        <p:txBody>
          <a:bodyPr lIns="38100" tIns="38100" rIns="38100" bIns="38100" anchor="ctr"/>
          <a:lstStyle/>
          <a:p>
            <a:pPr>
              <a:defRPr>
                <a:latin typeface="Gill Sans"/>
                <a:ea typeface="Gill Sans"/>
                <a:cs typeface="Gill Sans"/>
                <a:sym typeface="Gill Sans"/>
              </a:defRPr>
            </a:pPr>
          </a:p>
        </p:txBody>
      </p:sp>
      <p:sp>
        <p:nvSpPr>
          <p:cNvPr id="687" name="The angle γ is one of the phase angles responsible for CP violation...…"/>
          <p:cNvSpPr/>
          <p:nvPr/>
        </p:nvSpPr>
        <p:spPr>
          <a:xfrm>
            <a:off x="50800" y="4572000"/>
            <a:ext cx="10020300" cy="2286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defRPr sz="2400"/>
            </a:pPr>
            <a:r>
              <a:t>The angle γ is one of the phase angles responsible for </a:t>
            </a:r>
            <a:r>
              <a:rPr b="1">
                <a:latin typeface="+mn-lt"/>
                <a:ea typeface="+mn-ea"/>
                <a:cs typeface="+mn-cs"/>
                <a:sym typeface="Helvetica Neue"/>
              </a:rPr>
              <a:t>CP violation</a:t>
            </a:r>
            <a:r>
              <a:t>...</a:t>
            </a:r>
          </a:p>
          <a:p>
            <a:pPr>
              <a:defRPr sz="2400"/>
            </a:pPr>
            <a:r>
              <a:t>...but it’s poorly measured, and the least-well known of these angles</a:t>
            </a:r>
          </a:p>
          <a:p>
            <a:pPr>
              <a:defRPr sz="2400"/>
            </a:pPr>
          </a:p>
          <a:p>
            <a:pPr>
              <a:defRPr sz="2400"/>
            </a:pPr>
            <a:r>
              <a:t>γ = arg(V</a:t>
            </a:r>
            <a:r>
              <a:rPr baseline="-5999"/>
              <a:t>ub</a:t>
            </a:r>
            <a:r>
              <a:rPr baseline="31999"/>
              <a:t>*</a:t>
            </a:r>
            <a:r>
              <a:t>) = xx.xº ± x.xº  (from LHCb direct measurements)</a:t>
            </a:r>
          </a:p>
          <a:p>
            <a:pPr>
              <a:defRPr sz="2400"/>
            </a:pPr>
          </a:p>
          <a:p>
            <a:pPr>
              <a:defRPr sz="2400"/>
            </a:pPr>
            <a:r>
              <a:t>LHCb will increase the precision of this measurement in Run 3!</a:t>
            </a:r>
          </a:p>
        </p:txBody>
      </p:sp>
      <p:pic>
        <p:nvPicPr>
          <p:cNvPr id="688" name="ckm.png" descr="ckm.png"/>
          <p:cNvPicPr>
            <a:picLocks noChangeAspect="1"/>
          </p:cNvPicPr>
          <p:nvPr/>
        </p:nvPicPr>
        <p:blipFill>
          <a:blip r:embed="rId2">
            <a:extLst/>
          </a:blip>
          <a:stretch>
            <a:fillRect/>
          </a:stretch>
        </p:blipFill>
        <p:spPr>
          <a:xfrm>
            <a:off x="7820937" y="2514600"/>
            <a:ext cx="1919964" cy="1562100"/>
          </a:xfrm>
          <a:prstGeom prst="rect">
            <a:avLst/>
          </a:prstGeom>
          <a:ln w="12700">
            <a:miter lim="400000"/>
          </a:ln>
        </p:spPr>
      </p:pic>
      <p:sp>
        <p:nvSpPr>
          <p:cNvPr id="689" name="Line"/>
          <p:cNvSpPr/>
          <p:nvPr/>
        </p:nvSpPr>
        <p:spPr>
          <a:xfrm flipH="1" flipV="1">
            <a:off x="8872421" y="2224247"/>
            <a:ext cx="368606" cy="655910"/>
          </a:xfrm>
          <a:prstGeom prst="line">
            <a:avLst/>
          </a:prstGeom>
          <a:ln w="6350">
            <a:solidFill>
              <a:srgbClr val="000000"/>
            </a:solidFill>
            <a:miter lim="400000"/>
            <a:headEnd type="triangle"/>
          </a:ln>
        </p:spPr>
        <p:txBody>
          <a:bodyPr lIns="50800" tIns="50800" rIns="50800" bIns="50800" anchor="ctr"/>
          <a:lstStyle/>
          <a:p>
            <a:pPr algn="l">
              <a:defRPr sz="1200">
                <a:latin typeface="Helvetica"/>
                <a:ea typeface="Helvetica"/>
                <a:cs typeface="Helvetica"/>
                <a:sym typeface="Helvetica"/>
              </a:defRPr>
            </a:pPr>
          </a:p>
        </p:txBody>
      </p:sp>
      <p:sp>
        <p:nvSpPr>
          <p:cNvPr id="690" name="Vub"/>
          <p:cNvSpPr/>
          <p:nvPr/>
        </p:nvSpPr>
        <p:spPr>
          <a:xfrm>
            <a:off x="8570615" y="1812241"/>
            <a:ext cx="495402" cy="435659"/>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p>
            <a:pPr>
              <a:defRPr sz="2400"/>
            </a:pPr>
            <a:r>
              <a:t>V</a:t>
            </a:r>
            <a:r>
              <a:rPr baseline="-5999"/>
              <a:t>ub</a:t>
            </a:r>
          </a:p>
        </p:txBody>
      </p:sp>
      <p:pic>
        <p:nvPicPr>
          <p:cNvPr id="691" name="Image" descr="Image"/>
          <p:cNvPicPr>
            <a:picLocks noChangeAspect="1"/>
          </p:cNvPicPr>
          <p:nvPr/>
        </p:nvPicPr>
        <p:blipFill>
          <a:blip r:embed="rId3">
            <a:extLst/>
          </a:blip>
          <a:stretch>
            <a:fillRect/>
          </a:stretch>
        </p:blipFill>
        <p:spPr>
          <a:xfrm>
            <a:off x="2948348" y="5696741"/>
            <a:ext cx="1590974" cy="493203"/>
          </a:xfrm>
          <a:prstGeom prst="rect">
            <a:avLst/>
          </a:prstGeom>
          <a:ln w="12700">
            <a:miter lim="400000"/>
          </a:ln>
        </p:spPr>
      </p:pic>
      <p:sp>
        <p:nvSpPr>
          <p:cNvPr id="692" name="LHCb-CONF-2022-002"/>
          <p:cNvSpPr txBox="1"/>
          <p:nvPr/>
        </p:nvSpPr>
        <p:spPr>
          <a:xfrm>
            <a:off x="5810513" y="6004043"/>
            <a:ext cx="1929106"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u="sng">
                <a:hlinkClick r:id="rId4" invalidUrl="" action="" tgtFrame="" tooltip="" history="1" highlightClick="0" endSnd="0"/>
              </a:defRPr>
            </a:lvl1pPr>
          </a:lstStyle>
          <a:p>
            <a:pPr>
              <a:defRPr u="none"/>
            </a:pPr>
            <a:r>
              <a:rPr u="sng">
                <a:hlinkClick r:id="rId4" invalidUrl="" action="" tgtFrame="" tooltip="" history="1" highlightClick="0" endSnd="0"/>
              </a:rPr>
              <a:t>LHCb-CONF-2022-002</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CP Violating phase γ from B±→DK±"/>
          <p:cNvSpPr txBox="1"/>
          <p:nvPr>
            <p:ph type="title"/>
          </p:nvPr>
        </p:nvSpPr>
        <p:spPr>
          <a:xfrm>
            <a:off x="584200" y="571500"/>
            <a:ext cx="8178800" cy="812800"/>
          </a:xfrm>
          <a:prstGeom prst="rect">
            <a:avLst/>
          </a:prstGeom>
        </p:spPr>
        <p:txBody>
          <a:bodyPr/>
          <a:lstStyle/>
          <a:p>
            <a:pPr/>
            <a:r>
              <a:t>CP Violating phase γ from B</a:t>
            </a:r>
            <a:r>
              <a:rPr baseline="31999"/>
              <a:t>±</a:t>
            </a:r>
            <a:r>
              <a:t>→DK</a:t>
            </a:r>
            <a:r>
              <a:rPr baseline="31999"/>
              <a:t>±</a:t>
            </a:r>
          </a:p>
        </p:txBody>
      </p:sp>
      <p:pic>
        <p:nvPicPr>
          <p:cNvPr id="695" name="interferenceBDK.pdf" descr="interferenceBDK.pdf"/>
          <p:cNvPicPr>
            <a:picLocks noChangeAspect="1"/>
          </p:cNvPicPr>
          <p:nvPr/>
        </p:nvPicPr>
        <p:blipFill>
          <a:blip r:embed="rId2">
            <a:extLst/>
          </a:blip>
          <a:stretch>
            <a:fillRect/>
          </a:stretch>
        </p:blipFill>
        <p:spPr>
          <a:xfrm>
            <a:off x="5968215" y="1879600"/>
            <a:ext cx="2933701" cy="1406093"/>
          </a:xfrm>
          <a:prstGeom prst="rect">
            <a:avLst/>
          </a:prstGeom>
          <a:ln w="12700">
            <a:miter lim="400000"/>
          </a:ln>
        </p:spPr>
      </p:pic>
      <p:pic>
        <p:nvPicPr>
          <p:cNvPr id="696" name="interferenceBDK_CP.pdf" descr="interferenceBDK_CP.pdf"/>
          <p:cNvPicPr>
            <a:picLocks noChangeAspect="1"/>
          </p:cNvPicPr>
          <p:nvPr/>
        </p:nvPicPr>
        <p:blipFill>
          <a:blip r:embed="rId3">
            <a:extLst/>
          </a:blip>
          <a:stretch>
            <a:fillRect/>
          </a:stretch>
        </p:blipFill>
        <p:spPr>
          <a:xfrm>
            <a:off x="5908869" y="5003800"/>
            <a:ext cx="3070032" cy="1460500"/>
          </a:xfrm>
          <a:prstGeom prst="rect">
            <a:avLst/>
          </a:prstGeom>
          <a:ln w="12700">
            <a:miter lim="400000"/>
          </a:ln>
        </p:spPr>
      </p:pic>
      <p:sp>
        <p:nvSpPr>
          <p:cNvPr id="697" name="Line"/>
          <p:cNvSpPr/>
          <p:nvPr/>
        </p:nvSpPr>
        <p:spPr>
          <a:xfrm flipH="1" flipV="1">
            <a:off x="6423868" y="4322365"/>
            <a:ext cx="408733" cy="1570435"/>
          </a:xfrm>
          <a:prstGeom prst="line">
            <a:avLst/>
          </a:prstGeom>
          <a:ln w="38100">
            <a:solidFill>
              <a:srgbClr val="FF2600">
                <a:alpha val="50000"/>
              </a:srgbClr>
            </a:solidFill>
            <a:miter lim="400000"/>
            <a:headEnd type="triangle"/>
          </a:ln>
        </p:spPr>
        <p:txBody>
          <a:bodyPr lIns="50800" tIns="50800" rIns="50800" bIns="50800" anchor="ctr"/>
          <a:lstStyle/>
          <a:p>
            <a:pPr algn="l">
              <a:defRPr sz="1200">
                <a:latin typeface="Helvetica"/>
                <a:ea typeface="Helvetica"/>
                <a:cs typeface="Helvetica"/>
                <a:sym typeface="Helvetica"/>
              </a:defRPr>
            </a:pPr>
          </a:p>
        </p:txBody>
      </p:sp>
      <p:sp>
        <p:nvSpPr>
          <p:cNvPr id="698" name="Gronau, Wyler Phys.Lett.B265:172-176,1991, (GLW), Gronau, London Phys.Lett.B253:483-488,1991 (GLW) Atwood, Dunietz and Soni Phys.Rev.Lett. 78 (1997) 3257-3260 (ADS) Giri, Grossman, Soffer and Zupan Phys.Rev. D68 (2003) 054018  Belle Collaboration Phys.Re"/>
          <p:cNvSpPr/>
          <p:nvPr/>
        </p:nvSpPr>
        <p:spPr>
          <a:xfrm>
            <a:off x="469900" y="6686550"/>
            <a:ext cx="9372600" cy="419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pPr>
            <a:r>
              <a:rPr u="sng">
                <a:latin typeface="Helvetica"/>
                <a:ea typeface="Helvetica"/>
                <a:cs typeface="Helvetica"/>
                <a:sym typeface="Helvetica"/>
                <a:hlinkClick r:id="rId4" invalidUrl="" action="" tgtFrame="" tooltip="" history="1" highlightClick="0" endSnd="0"/>
              </a:rPr>
              <a:t>Gronau, Wyler Phys.Lett.B265:172-176,1991</a:t>
            </a:r>
            <a:r>
              <a:rPr>
                <a:latin typeface="Helvetica"/>
                <a:ea typeface="Helvetica"/>
                <a:cs typeface="Helvetica"/>
                <a:sym typeface="Helvetica"/>
              </a:rPr>
              <a:t>, (GLW), </a:t>
            </a:r>
            <a:r>
              <a:rPr u="sng">
                <a:latin typeface="Helvetica"/>
                <a:ea typeface="Helvetica"/>
                <a:cs typeface="Helvetica"/>
                <a:sym typeface="Helvetica"/>
                <a:hlinkClick r:id="rId5" invalidUrl="" action="" tgtFrame="" tooltip="" history="1" highlightClick="0" endSnd="0"/>
              </a:rPr>
              <a:t>Gronau, London Phys.Lett.B253:483-488,1991</a:t>
            </a:r>
            <a:r>
              <a:t> (GLW) </a:t>
            </a:r>
            <a:r>
              <a:rPr u="sng">
                <a:latin typeface="Helvetica"/>
                <a:ea typeface="Helvetica"/>
                <a:cs typeface="Helvetica"/>
                <a:sym typeface="Helvetica"/>
                <a:hlinkClick r:id="rId6" invalidUrl="" action="" tgtFrame="" tooltip="" history="1" highlightClick="0" endSnd="0"/>
              </a:rPr>
              <a:t>Atwood, Dunietz and Soni </a:t>
            </a:r>
            <a:r>
              <a:rPr>
                <a:latin typeface="Helvetica"/>
                <a:ea typeface="Helvetica"/>
                <a:cs typeface="Helvetica"/>
                <a:sym typeface="Helvetica"/>
                <a:hlinkClick r:id="rId6" invalidUrl="" action="" tgtFrame="" tooltip="" history="1" highlightClick="0" endSnd="0"/>
              </a:rPr>
              <a:t>Phys.Rev.Lett. 78 (1997) 3257-3260</a:t>
            </a:r>
            <a:r>
              <a:rPr>
                <a:latin typeface="Helvetica"/>
                <a:ea typeface="Helvetica"/>
                <a:cs typeface="Helvetica"/>
                <a:sym typeface="Helvetica"/>
              </a:rPr>
              <a:t> (ADS) </a:t>
            </a:r>
            <a:r>
              <a:rPr u="sng">
                <a:latin typeface="Helvetica"/>
                <a:ea typeface="Helvetica"/>
                <a:cs typeface="Helvetica"/>
                <a:sym typeface="Helvetica"/>
                <a:hlinkClick r:id="rId7" invalidUrl="" action="" tgtFrame="" tooltip="" history="1" highlightClick="0" endSnd="0"/>
              </a:rPr>
              <a:t>Giri, Grossman, Soffer and Zupan </a:t>
            </a:r>
            <a:r>
              <a:rPr>
                <a:latin typeface="Helvetica"/>
                <a:ea typeface="Helvetica"/>
                <a:cs typeface="Helvetica"/>
                <a:sym typeface="Helvetica"/>
                <a:hlinkClick r:id="rId7" invalidUrl="" action="" tgtFrame="" tooltip="" history="1" highlightClick="0" endSnd="0"/>
              </a:rPr>
              <a:t>Phys.Rev. D68 (2003) 054018</a:t>
            </a:r>
            <a:r>
              <a:rPr>
                <a:latin typeface="Helvetica"/>
                <a:ea typeface="Helvetica"/>
                <a:cs typeface="Helvetica"/>
                <a:sym typeface="Helvetica"/>
              </a:rPr>
              <a:t>  </a:t>
            </a:r>
            <a:r>
              <a:rPr u="sng">
                <a:latin typeface="Helvetica"/>
                <a:ea typeface="Helvetica"/>
                <a:cs typeface="Helvetica"/>
                <a:sym typeface="Helvetica"/>
                <a:hlinkClick r:id="rId8" invalidUrl="" action="" tgtFrame="" tooltip="" history="1" highlightClick="0" endSnd="0"/>
              </a:rPr>
              <a:t>Belle Collaboration Phys.Rev. D70 (2004) 072003</a:t>
            </a:r>
          </a:p>
        </p:txBody>
      </p:sp>
      <p:sp>
        <p:nvSpPr>
          <p:cNvPr id="699"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00" name="Line"/>
          <p:cNvSpPr/>
          <p:nvPr/>
        </p:nvSpPr>
        <p:spPr>
          <a:xfrm flipH="1">
            <a:off x="6459289" y="2857499"/>
            <a:ext cx="373311" cy="986087"/>
          </a:xfrm>
          <a:prstGeom prst="line">
            <a:avLst/>
          </a:prstGeom>
          <a:ln w="38100">
            <a:solidFill>
              <a:srgbClr val="FF2600">
                <a:alpha val="50000"/>
              </a:srgbClr>
            </a:solidFill>
            <a:miter lim="400000"/>
            <a:headEnd type="triangle"/>
          </a:ln>
        </p:spPr>
        <p:txBody>
          <a:bodyPr lIns="50800" tIns="50800" rIns="50800" bIns="50800" anchor="ctr"/>
          <a:lstStyle/>
          <a:p>
            <a:pPr algn="l">
              <a:defRPr sz="1200">
                <a:latin typeface="Helvetica"/>
                <a:ea typeface="Helvetica"/>
                <a:cs typeface="Helvetica"/>
                <a:sym typeface="Helvetica"/>
              </a:defRPr>
            </a:pPr>
          </a:p>
        </p:txBody>
      </p:sp>
      <p:sp>
        <p:nvSpPr>
          <p:cNvPr id="701" name="CP-violating phase γ"/>
          <p:cNvSpPr/>
          <p:nvPr/>
        </p:nvSpPr>
        <p:spPr>
          <a:xfrm>
            <a:off x="5728363" y="3841750"/>
            <a:ext cx="3040522" cy="469900"/>
          </a:xfrm>
          <a:prstGeom prst="rect">
            <a:avLst/>
          </a:prstGeom>
          <a:ln w="12700">
            <a:solidFill>
              <a:srgbClr val="FF2600"/>
            </a:solidFill>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lvl1pPr>
              <a:defRPr sz="2400">
                <a:solidFill>
                  <a:srgbClr val="FF2600"/>
                </a:solidFill>
                <a:latin typeface="Helvetica Neue Medium"/>
                <a:ea typeface="Helvetica Neue Medium"/>
                <a:cs typeface="Helvetica Neue Medium"/>
                <a:sym typeface="Helvetica Neue Medium"/>
              </a:defRPr>
            </a:lvl1pPr>
          </a:lstStyle>
          <a:p>
            <a:pPr/>
            <a:r>
              <a:t>CP-violating phase γ</a:t>
            </a:r>
          </a:p>
        </p:txBody>
      </p:sp>
      <p:sp>
        <p:nvSpPr>
          <p:cNvPr id="702" name="Line"/>
          <p:cNvSpPr/>
          <p:nvPr/>
        </p:nvSpPr>
        <p:spPr>
          <a:xfrm>
            <a:off x="1775145" y="5510497"/>
            <a:ext cx="2345666" cy="128"/>
          </a:xfrm>
          <a:prstGeom prst="line">
            <a:avLst/>
          </a:prstGeom>
          <a:ln w="25400">
            <a:solidFill>
              <a:srgbClr val="000000"/>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703" name="Line"/>
          <p:cNvSpPr/>
          <p:nvPr/>
        </p:nvSpPr>
        <p:spPr>
          <a:xfrm>
            <a:off x="1775145" y="6289647"/>
            <a:ext cx="2345666" cy="128"/>
          </a:xfrm>
          <a:prstGeom prst="line">
            <a:avLst/>
          </a:prstGeom>
          <a:ln w="25400">
            <a:solidFill>
              <a:srgbClr val="000000"/>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704" name="Line"/>
          <p:cNvSpPr/>
          <p:nvPr/>
        </p:nvSpPr>
        <p:spPr>
          <a:xfrm flipV="1">
            <a:off x="3088268" y="4826108"/>
            <a:ext cx="22448" cy="663332"/>
          </a:xfrm>
          <a:prstGeom prst="line">
            <a:avLst/>
          </a:prstGeom>
          <a:ln w="38100">
            <a:solidFill>
              <a:srgbClr val="868686"/>
            </a:solidFill>
            <a:prstDash val="sysDot"/>
            <a:miter lim="400000"/>
          </a:ln>
        </p:spPr>
        <p:txBody>
          <a:bodyPr lIns="50800" tIns="50800" rIns="50800" bIns="50800" anchor="ctr"/>
          <a:lstStyle/>
          <a:p>
            <a:pPr algn="l">
              <a:defRPr sz="1200">
                <a:latin typeface="Helvetica"/>
                <a:ea typeface="Helvetica"/>
                <a:cs typeface="Helvetica"/>
                <a:sym typeface="Helvetica"/>
              </a:defRPr>
            </a:pPr>
          </a:p>
        </p:txBody>
      </p:sp>
      <p:sp>
        <p:nvSpPr>
          <p:cNvPr id="705" name="Line"/>
          <p:cNvSpPr/>
          <p:nvPr/>
        </p:nvSpPr>
        <p:spPr>
          <a:xfrm flipV="1">
            <a:off x="3099492" y="4468120"/>
            <a:ext cx="931533" cy="368518"/>
          </a:xfrm>
          <a:prstGeom prst="line">
            <a:avLst/>
          </a:prstGeom>
          <a:ln w="25400">
            <a:solidFill>
              <a:srgbClr val="000000"/>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706" name="Line"/>
          <p:cNvSpPr/>
          <p:nvPr/>
        </p:nvSpPr>
        <p:spPr>
          <a:xfrm>
            <a:off x="3099492" y="4836637"/>
            <a:ext cx="976426" cy="210582"/>
          </a:xfrm>
          <a:prstGeom prst="line">
            <a:avLst/>
          </a:prstGeom>
          <a:ln w="25400">
            <a:solidFill>
              <a:srgbClr val="000000"/>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707" name="b"/>
          <p:cNvSpPr/>
          <p:nvPr/>
        </p:nvSpPr>
        <p:spPr>
          <a:xfrm>
            <a:off x="1415008" y="5320974"/>
            <a:ext cx="240074" cy="38957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defRPr sz="2400">
                <a:solidFill>
                  <a:srgbClr val="0433FF"/>
                </a:solidFill>
              </a:defRPr>
            </a:lvl1pPr>
          </a:lstStyle>
          <a:p>
            <a:pPr/>
            <a:r>
              <a:t>b</a:t>
            </a:r>
          </a:p>
        </p:txBody>
      </p:sp>
      <p:sp>
        <p:nvSpPr>
          <p:cNvPr id="708" name="c"/>
          <p:cNvSpPr/>
          <p:nvPr/>
        </p:nvSpPr>
        <p:spPr>
          <a:xfrm>
            <a:off x="4192506" y="5320974"/>
            <a:ext cx="206930" cy="38957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defRPr sz="2400">
                <a:solidFill>
                  <a:srgbClr val="0433FF"/>
                </a:solidFill>
              </a:defRPr>
            </a:lvl1pPr>
          </a:lstStyle>
          <a:p>
            <a:pPr/>
            <a:r>
              <a:t>c</a:t>
            </a:r>
          </a:p>
        </p:txBody>
      </p:sp>
      <p:sp>
        <p:nvSpPr>
          <p:cNvPr id="709" name="u"/>
          <p:cNvSpPr/>
          <p:nvPr/>
        </p:nvSpPr>
        <p:spPr>
          <a:xfrm>
            <a:off x="1422373" y="6100124"/>
            <a:ext cx="225344" cy="38957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defRPr sz="2400">
                <a:solidFill>
                  <a:srgbClr val="0433FF"/>
                </a:solidFill>
              </a:defRPr>
            </a:lvl1pPr>
          </a:lstStyle>
          <a:p>
            <a:pPr/>
            <a:r>
              <a:t>u</a:t>
            </a:r>
          </a:p>
        </p:txBody>
      </p:sp>
      <p:sp>
        <p:nvSpPr>
          <p:cNvPr id="710" name="u"/>
          <p:cNvSpPr/>
          <p:nvPr/>
        </p:nvSpPr>
        <p:spPr>
          <a:xfrm>
            <a:off x="4183300" y="6100124"/>
            <a:ext cx="225344" cy="38957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defRPr sz="2400">
                <a:solidFill>
                  <a:srgbClr val="0433FF"/>
                </a:solidFill>
              </a:defRPr>
            </a:lvl1pPr>
          </a:lstStyle>
          <a:p>
            <a:pPr/>
            <a:r>
              <a:t>u</a:t>
            </a:r>
          </a:p>
        </p:txBody>
      </p:sp>
      <p:sp>
        <p:nvSpPr>
          <p:cNvPr id="711" name="u"/>
          <p:cNvSpPr/>
          <p:nvPr/>
        </p:nvSpPr>
        <p:spPr>
          <a:xfrm>
            <a:off x="4183300" y="4805050"/>
            <a:ext cx="225344" cy="38957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defRPr sz="2400">
                <a:solidFill>
                  <a:srgbClr val="0433FF"/>
                </a:solidFill>
              </a:defRPr>
            </a:lvl1pPr>
          </a:lstStyle>
          <a:p>
            <a:pPr/>
            <a:r>
              <a:t>u</a:t>
            </a:r>
          </a:p>
        </p:txBody>
      </p:sp>
      <p:sp>
        <p:nvSpPr>
          <p:cNvPr id="712" name="s"/>
          <p:cNvSpPr/>
          <p:nvPr/>
        </p:nvSpPr>
        <p:spPr>
          <a:xfrm>
            <a:off x="4202042" y="4236481"/>
            <a:ext cx="187859" cy="38957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defRPr sz="2400">
                <a:solidFill>
                  <a:srgbClr val="0433FF"/>
                </a:solidFill>
              </a:defRPr>
            </a:lvl1pPr>
          </a:lstStyle>
          <a:p>
            <a:pPr/>
            <a:r>
              <a:t>s</a:t>
            </a:r>
          </a:p>
        </p:txBody>
      </p:sp>
      <p:sp>
        <p:nvSpPr>
          <p:cNvPr id="713" name="_"/>
          <p:cNvSpPr/>
          <p:nvPr/>
        </p:nvSpPr>
        <p:spPr>
          <a:xfrm>
            <a:off x="1419611" y="4981873"/>
            <a:ext cx="230868" cy="38957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defRPr sz="2400">
                <a:solidFill>
                  <a:srgbClr val="0433FF"/>
                </a:solidFill>
              </a:defRPr>
            </a:lvl1pPr>
          </a:lstStyle>
          <a:p>
            <a:pPr/>
            <a:r>
              <a:t>_</a:t>
            </a:r>
          </a:p>
        </p:txBody>
      </p:sp>
      <p:sp>
        <p:nvSpPr>
          <p:cNvPr id="714" name="_"/>
          <p:cNvSpPr/>
          <p:nvPr/>
        </p:nvSpPr>
        <p:spPr>
          <a:xfrm>
            <a:off x="4179061" y="5049063"/>
            <a:ext cx="230867" cy="38957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defRPr sz="2400">
                <a:solidFill>
                  <a:srgbClr val="0433FF"/>
                </a:solidFill>
              </a:defRPr>
            </a:lvl1pPr>
          </a:lstStyle>
          <a:p>
            <a:pPr/>
            <a:r>
              <a:t>_</a:t>
            </a:r>
          </a:p>
        </p:txBody>
      </p:sp>
      <p:sp>
        <p:nvSpPr>
          <p:cNvPr id="715" name="_"/>
          <p:cNvSpPr/>
          <p:nvPr/>
        </p:nvSpPr>
        <p:spPr>
          <a:xfrm>
            <a:off x="4191761" y="4000500"/>
            <a:ext cx="230867" cy="38957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defRPr sz="2400">
                <a:solidFill>
                  <a:srgbClr val="0433FF"/>
                </a:solidFill>
              </a:defRPr>
            </a:lvl1pPr>
          </a:lstStyle>
          <a:p>
            <a:pPr/>
            <a:r>
              <a:t>_</a:t>
            </a:r>
          </a:p>
        </p:txBody>
      </p:sp>
      <p:sp>
        <p:nvSpPr>
          <p:cNvPr id="716" name="B+"/>
          <p:cNvSpPr/>
          <p:nvPr/>
        </p:nvSpPr>
        <p:spPr>
          <a:xfrm>
            <a:off x="786777" y="5731607"/>
            <a:ext cx="558801" cy="571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p>
            <a:pPr>
              <a:defRPr>
                <a:solidFill>
                  <a:srgbClr val="0433FF"/>
                </a:solidFill>
              </a:defRPr>
            </a:pPr>
            <a:r>
              <a:t>B</a:t>
            </a:r>
            <a:r>
              <a:rPr baseline="31999"/>
              <a:t>+</a:t>
            </a:r>
          </a:p>
        </p:txBody>
      </p:sp>
      <p:sp>
        <p:nvSpPr>
          <p:cNvPr id="717" name="D0"/>
          <p:cNvSpPr/>
          <p:nvPr/>
        </p:nvSpPr>
        <p:spPr>
          <a:xfrm>
            <a:off x="4428762" y="5606886"/>
            <a:ext cx="609601" cy="5969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p>
            <a:pPr>
              <a:defRPr b="1">
                <a:solidFill>
                  <a:srgbClr val="0433FF"/>
                </a:solidFill>
                <a:latin typeface="+mn-lt"/>
                <a:ea typeface="+mn-ea"/>
                <a:cs typeface="+mn-cs"/>
                <a:sym typeface="Helvetica Neue"/>
              </a:defRPr>
            </a:pPr>
            <a:r>
              <a:t>D</a:t>
            </a:r>
            <a:r>
              <a:rPr baseline="31999"/>
              <a:t>0</a:t>
            </a:r>
          </a:p>
        </p:txBody>
      </p:sp>
      <p:sp>
        <p:nvSpPr>
          <p:cNvPr id="718" name="K+"/>
          <p:cNvSpPr/>
          <p:nvPr/>
        </p:nvSpPr>
        <p:spPr>
          <a:xfrm>
            <a:off x="4388648" y="4484619"/>
            <a:ext cx="609601" cy="533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p>
            <a:pPr>
              <a:defRPr>
                <a:solidFill>
                  <a:srgbClr val="0433FF"/>
                </a:solidFill>
              </a:defRPr>
            </a:pPr>
            <a:r>
              <a:t>K</a:t>
            </a:r>
            <a:r>
              <a:rPr baseline="31999"/>
              <a:t>+</a:t>
            </a:r>
          </a:p>
        </p:txBody>
      </p:sp>
      <p:sp>
        <p:nvSpPr>
          <p:cNvPr id="719" name="Line"/>
          <p:cNvSpPr/>
          <p:nvPr/>
        </p:nvSpPr>
        <p:spPr>
          <a:xfrm>
            <a:off x="1673545" y="2373597"/>
            <a:ext cx="2345666" cy="128"/>
          </a:xfrm>
          <a:prstGeom prst="line">
            <a:avLst/>
          </a:prstGeom>
          <a:ln w="25400">
            <a:solidFill>
              <a:srgbClr val="000000"/>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720" name="Line"/>
          <p:cNvSpPr/>
          <p:nvPr/>
        </p:nvSpPr>
        <p:spPr>
          <a:xfrm>
            <a:off x="1635445" y="3736947"/>
            <a:ext cx="2345666" cy="128"/>
          </a:xfrm>
          <a:prstGeom prst="line">
            <a:avLst/>
          </a:prstGeom>
          <a:ln w="25400">
            <a:solidFill>
              <a:srgbClr val="000000"/>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721" name="Line"/>
          <p:cNvSpPr/>
          <p:nvPr/>
        </p:nvSpPr>
        <p:spPr>
          <a:xfrm flipV="1">
            <a:off x="2999368" y="2387599"/>
            <a:ext cx="10532" cy="599941"/>
          </a:xfrm>
          <a:prstGeom prst="line">
            <a:avLst/>
          </a:prstGeom>
          <a:ln w="38100">
            <a:solidFill>
              <a:srgbClr val="868686"/>
            </a:solidFill>
            <a:prstDash val="sysDot"/>
            <a:miter lim="400000"/>
          </a:ln>
        </p:spPr>
        <p:txBody>
          <a:bodyPr lIns="50800" tIns="50800" rIns="50800" bIns="50800" anchor="ctr"/>
          <a:lstStyle/>
          <a:p>
            <a:pPr algn="l">
              <a:defRPr sz="1200">
                <a:latin typeface="Helvetica"/>
                <a:ea typeface="Helvetica"/>
                <a:cs typeface="Helvetica"/>
                <a:sym typeface="Helvetica"/>
              </a:defRPr>
            </a:pPr>
          </a:p>
        </p:txBody>
      </p:sp>
      <p:sp>
        <p:nvSpPr>
          <p:cNvPr id="722" name="Line"/>
          <p:cNvSpPr/>
          <p:nvPr/>
        </p:nvSpPr>
        <p:spPr>
          <a:xfrm flipV="1">
            <a:off x="2997892" y="2690120"/>
            <a:ext cx="931533" cy="368518"/>
          </a:xfrm>
          <a:prstGeom prst="line">
            <a:avLst/>
          </a:prstGeom>
          <a:ln w="25400">
            <a:solidFill>
              <a:srgbClr val="000000"/>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723" name="Line"/>
          <p:cNvSpPr/>
          <p:nvPr/>
        </p:nvSpPr>
        <p:spPr>
          <a:xfrm>
            <a:off x="2997892" y="3058637"/>
            <a:ext cx="976426" cy="210583"/>
          </a:xfrm>
          <a:prstGeom prst="line">
            <a:avLst/>
          </a:prstGeom>
          <a:ln w="25400">
            <a:solidFill>
              <a:srgbClr val="000000"/>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724" name="b"/>
          <p:cNvSpPr/>
          <p:nvPr/>
        </p:nvSpPr>
        <p:spPr>
          <a:xfrm>
            <a:off x="1313408" y="2184074"/>
            <a:ext cx="240074" cy="38957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defRPr sz="2400">
                <a:solidFill>
                  <a:srgbClr val="0433FF"/>
                </a:solidFill>
              </a:defRPr>
            </a:lvl1pPr>
          </a:lstStyle>
          <a:p>
            <a:pPr/>
            <a:r>
              <a:t>b</a:t>
            </a:r>
          </a:p>
        </p:txBody>
      </p:sp>
      <p:sp>
        <p:nvSpPr>
          <p:cNvPr id="725" name="c"/>
          <p:cNvSpPr/>
          <p:nvPr/>
        </p:nvSpPr>
        <p:spPr>
          <a:xfrm>
            <a:off x="4103606" y="2488874"/>
            <a:ext cx="206930" cy="38957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defRPr sz="2400">
                <a:solidFill>
                  <a:srgbClr val="0433FF"/>
                </a:solidFill>
              </a:defRPr>
            </a:lvl1pPr>
          </a:lstStyle>
          <a:p>
            <a:pPr/>
            <a:r>
              <a:t>c</a:t>
            </a:r>
          </a:p>
        </p:txBody>
      </p:sp>
      <p:sp>
        <p:nvSpPr>
          <p:cNvPr id="726" name="u"/>
          <p:cNvSpPr/>
          <p:nvPr/>
        </p:nvSpPr>
        <p:spPr>
          <a:xfrm>
            <a:off x="1282673" y="3547424"/>
            <a:ext cx="225344" cy="38957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defRPr sz="2400">
                <a:solidFill>
                  <a:srgbClr val="0433FF"/>
                </a:solidFill>
              </a:defRPr>
            </a:lvl1pPr>
          </a:lstStyle>
          <a:p>
            <a:pPr/>
            <a:r>
              <a:t>u</a:t>
            </a:r>
          </a:p>
        </p:txBody>
      </p:sp>
      <p:sp>
        <p:nvSpPr>
          <p:cNvPr id="727" name="u"/>
          <p:cNvSpPr/>
          <p:nvPr/>
        </p:nvSpPr>
        <p:spPr>
          <a:xfrm>
            <a:off x="4043600" y="3547424"/>
            <a:ext cx="225344" cy="38957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defRPr sz="2400">
                <a:solidFill>
                  <a:srgbClr val="0433FF"/>
                </a:solidFill>
              </a:defRPr>
            </a:lvl1pPr>
          </a:lstStyle>
          <a:p>
            <a:pPr/>
            <a:r>
              <a:t>u</a:t>
            </a:r>
          </a:p>
        </p:txBody>
      </p:sp>
      <p:sp>
        <p:nvSpPr>
          <p:cNvPr id="728" name="u"/>
          <p:cNvSpPr/>
          <p:nvPr/>
        </p:nvSpPr>
        <p:spPr>
          <a:xfrm>
            <a:off x="4081700" y="2036450"/>
            <a:ext cx="225344" cy="38957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defRPr sz="2400">
                <a:solidFill>
                  <a:srgbClr val="0433FF"/>
                </a:solidFill>
              </a:defRPr>
            </a:lvl1pPr>
          </a:lstStyle>
          <a:p>
            <a:pPr/>
            <a:r>
              <a:t>u</a:t>
            </a:r>
          </a:p>
        </p:txBody>
      </p:sp>
      <p:sp>
        <p:nvSpPr>
          <p:cNvPr id="729" name="s"/>
          <p:cNvSpPr/>
          <p:nvPr/>
        </p:nvSpPr>
        <p:spPr>
          <a:xfrm>
            <a:off x="4087742" y="3131581"/>
            <a:ext cx="187859" cy="38957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defRPr sz="2400">
                <a:solidFill>
                  <a:srgbClr val="0433FF"/>
                </a:solidFill>
              </a:defRPr>
            </a:lvl1pPr>
          </a:lstStyle>
          <a:p>
            <a:pPr/>
            <a:r>
              <a:t>s</a:t>
            </a:r>
          </a:p>
        </p:txBody>
      </p:sp>
      <p:sp>
        <p:nvSpPr>
          <p:cNvPr id="730" name="_"/>
          <p:cNvSpPr/>
          <p:nvPr/>
        </p:nvSpPr>
        <p:spPr>
          <a:xfrm>
            <a:off x="1318011" y="1870373"/>
            <a:ext cx="230868" cy="38957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defRPr sz="2400">
                <a:solidFill>
                  <a:srgbClr val="0433FF"/>
                </a:solidFill>
              </a:defRPr>
            </a:lvl1pPr>
          </a:lstStyle>
          <a:p>
            <a:pPr/>
            <a:r>
              <a:t>_</a:t>
            </a:r>
          </a:p>
        </p:txBody>
      </p:sp>
      <p:sp>
        <p:nvSpPr>
          <p:cNvPr id="731" name="_"/>
          <p:cNvSpPr/>
          <p:nvPr/>
        </p:nvSpPr>
        <p:spPr>
          <a:xfrm>
            <a:off x="4077461" y="2864663"/>
            <a:ext cx="230867" cy="38957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defRPr sz="2400">
                <a:solidFill>
                  <a:srgbClr val="0433FF"/>
                </a:solidFill>
              </a:defRPr>
            </a:lvl1pPr>
          </a:lstStyle>
          <a:p>
            <a:pPr/>
            <a:r>
              <a:t>_</a:t>
            </a:r>
          </a:p>
        </p:txBody>
      </p:sp>
      <p:sp>
        <p:nvSpPr>
          <p:cNvPr id="732" name="_"/>
          <p:cNvSpPr/>
          <p:nvPr/>
        </p:nvSpPr>
        <p:spPr>
          <a:xfrm>
            <a:off x="4090161" y="1778000"/>
            <a:ext cx="230867" cy="38957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defRPr sz="2400">
                <a:solidFill>
                  <a:srgbClr val="0433FF"/>
                </a:solidFill>
              </a:defRPr>
            </a:lvl1pPr>
          </a:lstStyle>
          <a:p>
            <a:pPr/>
            <a:r>
              <a:t>_</a:t>
            </a:r>
          </a:p>
        </p:txBody>
      </p:sp>
      <p:sp>
        <p:nvSpPr>
          <p:cNvPr id="733" name="B+"/>
          <p:cNvSpPr/>
          <p:nvPr/>
        </p:nvSpPr>
        <p:spPr>
          <a:xfrm>
            <a:off x="672477" y="2759807"/>
            <a:ext cx="596901" cy="571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p>
            <a:pPr>
              <a:defRPr>
                <a:solidFill>
                  <a:srgbClr val="0433FF"/>
                </a:solidFill>
              </a:defRPr>
            </a:pPr>
            <a:r>
              <a:t>B</a:t>
            </a:r>
            <a:r>
              <a:rPr baseline="31999"/>
              <a:t>+</a:t>
            </a:r>
          </a:p>
        </p:txBody>
      </p:sp>
      <p:sp>
        <p:nvSpPr>
          <p:cNvPr id="734" name="D0"/>
          <p:cNvSpPr/>
          <p:nvPr/>
        </p:nvSpPr>
        <p:spPr>
          <a:xfrm>
            <a:off x="4403362" y="2228686"/>
            <a:ext cx="609601" cy="533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p>
            <a:pPr>
              <a:defRPr b="1">
                <a:solidFill>
                  <a:srgbClr val="0433FF"/>
                </a:solidFill>
                <a:latin typeface="+mn-lt"/>
                <a:ea typeface="+mn-ea"/>
                <a:cs typeface="+mn-cs"/>
                <a:sym typeface="Helvetica Neue"/>
              </a:defRPr>
            </a:pPr>
            <a:r>
              <a:t>D</a:t>
            </a:r>
            <a:r>
              <a:rPr baseline="31999"/>
              <a:t>0</a:t>
            </a:r>
          </a:p>
        </p:txBody>
      </p:sp>
      <p:sp>
        <p:nvSpPr>
          <p:cNvPr id="735" name="K+"/>
          <p:cNvSpPr/>
          <p:nvPr/>
        </p:nvSpPr>
        <p:spPr>
          <a:xfrm>
            <a:off x="4363248" y="3290819"/>
            <a:ext cx="609601" cy="533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p>
            <a:pPr>
              <a:defRPr>
                <a:solidFill>
                  <a:srgbClr val="0433FF"/>
                </a:solidFill>
              </a:defRPr>
            </a:pPr>
            <a:r>
              <a:t>K</a:t>
            </a:r>
            <a:r>
              <a:rPr baseline="31999"/>
              <a:t>+</a:t>
            </a:r>
          </a:p>
        </p:txBody>
      </p:sp>
      <p:sp>
        <p:nvSpPr>
          <p:cNvPr id="736" name="+γ"/>
          <p:cNvSpPr/>
          <p:nvPr/>
        </p:nvSpPr>
        <p:spPr>
          <a:xfrm>
            <a:off x="3127723" y="1409700"/>
            <a:ext cx="795770" cy="8001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lvl1pPr>
              <a:defRPr sz="4800">
                <a:solidFill>
                  <a:srgbClr val="FF2600"/>
                </a:solidFill>
              </a:defRPr>
            </a:lvl1pPr>
          </a:lstStyle>
          <a:p>
            <a:pPr/>
            <a:r>
              <a:t>+γ</a:t>
            </a:r>
          </a:p>
        </p:txBody>
      </p:sp>
      <p:sp>
        <p:nvSpPr>
          <p:cNvPr id="737" name="Line"/>
          <p:cNvSpPr/>
          <p:nvPr/>
        </p:nvSpPr>
        <p:spPr>
          <a:xfrm flipV="1">
            <a:off x="3022600" y="2070100"/>
            <a:ext cx="342900" cy="266700"/>
          </a:xfrm>
          <a:prstGeom prst="line">
            <a:avLst/>
          </a:prstGeom>
          <a:ln w="38100">
            <a:solidFill>
              <a:srgbClr val="FF2600"/>
            </a:solidFill>
            <a:miter lim="400000"/>
            <a:headEnd type="triangle"/>
          </a:ln>
        </p:spPr>
        <p:txBody>
          <a:bodyPr lIns="50800" tIns="50800" rIns="50800" bIns="50800" anchor="ctr"/>
          <a:lstStyle/>
          <a:p>
            <a:pPr algn="l">
              <a:defRPr sz="1200">
                <a:latin typeface="Helvetica"/>
                <a:ea typeface="Helvetica"/>
                <a:cs typeface="Helvetica"/>
                <a:sym typeface="Helvetica"/>
              </a:defRPr>
            </a:pPr>
          </a:p>
        </p:txBody>
      </p:sp>
      <p:sp>
        <p:nvSpPr>
          <p:cNvPr id="738" name="–"/>
          <p:cNvSpPr/>
          <p:nvPr/>
        </p:nvSpPr>
        <p:spPr>
          <a:xfrm>
            <a:off x="4500333" y="5334000"/>
            <a:ext cx="336551" cy="660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lvl1pPr>
              <a:defRPr sz="3900">
                <a:solidFill>
                  <a:srgbClr val="0433FF"/>
                </a:solidFill>
              </a:defRPr>
            </a:lvl1pPr>
          </a:lstStyle>
          <a:p>
            <a:pPr/>
            <a:r>
              <a:t>–</a:t>
            </a:r>
          </a:p>
        </p:txBody>
      </p:sp>
      <p:sp>
        <p:nvSpPr>
          <p:cNvPr id="739" name="Rectangle"/>
          <p:cNvSpPr/>
          <p:nvPr/>
        </p:nvSpPr>
        <p:spPr>
          <a:xfrm>
            <a:off x="5448300" y="1739900"/>
            <a:ext cx="3517900" cy="2095500"/>
          </a:xfrm>
          <a:prstGeom prst="rect">
            <a:avLst/>
          </a:prstGeom>
          <a:solidFill>
            <a:srgbClr val="FFFFFF">
              <a:alpha val="70000"/>
            </a:srgbClr>
          </a:solidFill>
          <a:ln w="25400">
            <a:miter lim="400000"/>
          </a:ln>
        </p:spPr>
        <p:txBody>
          <a:bodyPr lIns="38100" tIns="38100" rIns="38100" bIns="38100" anchor="ctr"/>
          <a:lstStyle/>
          <a:p>
            <a:pPr>
              <a:defRPr sz="2800"/>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LHCb"/>
          <p:cNvSpPr txBox="1"/>
          <p:nvPr>
            <p:ph type="title"/>
          </p:nvPr>
        </p:nvSpPr>
        <p:spPr>
          <a:prstGeom prst="rect">
            <a:avLst/>
          </a:prstGeom>
        </p:spPr>
        <p:txBody>
          <a:bodyPr/>
          <a:lstStyle/>
          <a:p>
            <a:pPr/>
            <a:r>
              <a:t>LHCb</a:t>
            </a:r>
          </a:p>
        </p:txBody>
      </p:sp>
      <p:sp>
        <p:nvSpPr>
          <p:cNvPr id="143" name="Optimised for quark flavour physics, especially the precision study of beauty quark and charm quark decays.…"/>
          <p:cNvSpPr txBox="1"/>
          <p:nvPr>
            <p:ph type="body" sz="half" idx="1"/>
          </p:nvPr>
        </p:nvSpPr>
        <p:spPr>
          <a:xfrm>
            <a:off x="215900" y="2057400"/>
            <a:ext cx="3187700" cy="5448300"/>
          </a:xfrm>
          <a:prstGeom prst="rect">
            <a:avLst/>
          </a:prstGeom>
        </p:spPr>
        <p:txBody>
          <a:bodyPr/>
          <a:lstStyle/>
          <a:p>
            <a:pPr>
              <a:defRPr>
                <a:solidFill>
                  <a:srgbClr val="444444"/>
                </a:solidFill>
              </a:defRPr>
            </a:pPr>
            <a:r>
              <a:rPr b="1"/>
              <a:t>Optimised</a:t>
            </a:r>
            <a:r>
              <a:t> for quark flavour physics, especially </a:t>
            </a:r>
            <a:r>
              <a:rPr i="1">
                <a:solidFill>
                  <a:srgbClr val="000000"/>
                </a:solidFill>
              </a:rPr>
              <a:t>the</a:t>
            </a:r>
            <a:r>
              <a:rPr>
                <a:solidFill>
                  <a:srgbClr val="000000"/>
                </a:solidFill>
              </a:rPr>
              <a:t> </a:t>
            </a:r>
            <a:r>
              <a:rPr i="1">
                <a:solidFill>
                  <a:srgbClr val="000000"/>
                </a:solidFill>
              </a:rPr>
              <a:t>precision study of </a:t>
            </a:r>
            <a:r>
              <a:rPr i="1" u="sng">
                <a:solidFill>
                  <a:srgbClr val="000000"/>
                </a:solidFill>
              </a:rPr>
              <a:t>beauty</a:t>
            </a:r>
            <a:r>
              <a:rPr i="1">
                <a:solidFill>
                  <a:srgbClr val="000000"/>
                </a:solidFill>
              </a:rPr>
              <a:t> quark and </a:t>
            </a:r>
            <a:r>
              <a:rPr i="1" u="sng">
                <a:solidFill>
                  <a:srgbClr val="000000"/>
                </a:solidFill>
              </a:rPr>
              <a:t>charm</a:t>
            </a:r>
            <a:r>
              <a:rPr i="1">
                <a:solidFill>
                  <a:srgbClr val="000000"/>
                </a:solidFill>
              </a:rPr>
              <a:t> quark decays</a:t>
            </a:r>
            <a:r>
              <a:rPr i="1"/>
              <a:t>.</a:t>
            </a:r>
          </a:p>
          <a:p>
            <a:pPr>
              <a:defRPr>
                <a:solidFill>
                  <a:srgbClr val="444444"/>
                </a:solidFill>
              </a:defRPr>
            </a:pPr>
            <a:r>
              <a:rPr b="1"/>
              <a:t>100,000 b anti-b pairs per second</a:t>
            </a:r>
            <a:r>
              <a:t> at the LHCb interaction point. (and 20 times as much charm!)</a:t>
            </a:r>
          </a:p>
          <a:p>
            <a:pPr>
              <a:defRPr>
                <a:solidFill>
                  <a:srgbClr val="444444"/>
                </a:solidFill>
              </a:defRPr>
            </a:pPr>
            <a:r>
              <a:t>Vast quantities of all </a:t>
            </a:r>
            <a:br/>
            <a:r>
              <a:t>b-hadron (B</a:t>
            </a:r>
            <a:r>
              <a:rPr baseline="31999"/>
              <a:t>0</a:t>
            </a:r>
            <a:r>
              <a:t>, B</a:t>
            </a:r>
            <a:r>
              <a:rPr baseline="-5999"/>
              <a:t>s</a:t>
            </a:r>
            <a:r>
              <a:t>, ...) and c-hadron (D</a:t>
            </a:r>
            <a:r>
              <a:rPr baseline="31999"/>
              <a:t>0</a:t>
            </a:r>
            <a:r>
              <a:t>,D</a:t>
            </a:r>
            <a:r>
              <a:rPr baseline="-5999"/>
              <a:t>s</a:t>
            </a:r>
            <a:r>
              <a:t>, ...) species </a:t>
            </a:r>
          </a:p>
        </p:txBody>
      </p:sp>
      <p:sp>
        <p:nvSpPr>
          <p:cNvPr id="144"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5" name="droppedImage.pdf" descr="droppedImage.pdf"/>
          <p:cNvPicPr>
            <a:picLocks noChangeAspect="1"/>
          </p:cNvPicPr>
          <p:nvPr/>
        </p:nvPicPr>
        <p:blipFill>
          <a:blip r:embed="rId2">
            <a:extLst/>
          </a:blip>
          <a:stretch>
            <a:fillRect/>
          </a:stretch>
        </p:blipFill>
        <p:spPr>
          <a:xfrm>
            <a:off x="3575363" y="3516709"/>
            <a:ext cx="6381437" cy="3556001"/>
          </a:xfrm>
          <a:prstGeom prst="rect">
            <a:avLst/>
          </a:prstGeom>
          <a:ln w="12700">
            <a:miter lim="400000"/>
          </a:ln>
        </p:spPr>
      </p:pic>
      <p:sp>
        <p:nvSpPr>
          <p:cNvPr id="146" name="1610 members…"/>
          <p:cNvSpPr/>
          <p:nvPr/>
        </p:nvSpPr>
        <p:spPr>
          <a:xfrm>
            <a:off x="1745482" y="626264"/>
            <a:ext cx="2459001" cy="1367636"/>
          </a:xfrm>
          <a:prstGeom prst="rect">
            <a:avLst/>
          </a:prstGeom>
          <a:ln w="635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defRPr sz="2800"/>
            </a:pPr>
            <a:r>
              <a:t>1610 members </a:t>
            </a:r>
          </a:p>
          <a:p>
            <a:pPr>
              <a:defRPr sz="2800"/>
            </a:pPr>
            <a:r>
              <a:t>96 institutes </a:t>
            </a:r>
          </a:p>
          <a:p>
            <a:pPr>
              <a:defRPr sz="2800"/>
            </a:pPr>
            <a:r>
              <a:t>21 countries</a:t>
            </a:r>
          </a:p>
        </p:txBody>
      </p:sp>
      <p:pic>
        <p:nvPicPr>
          <p:cNvPr id="147" name="Image" descr="Image"/>
          <p:cNvPicPr>
            <a:picLocks noChangeAspect="1"/>
          </p:cNvPicPr>
          <p:nvPr/>
        </p:nvPicPr>
        <p:blipFill>
          <a:blip r:embed="rId3">
            <a:extLst/>
          </a:blip>
          <a:stretch>
            <a:fillRect/>
          </a:stretch>
        </p:blipFill>
        <p:spPr>
          <a:xfrm>
            <a:off x="4330243" y="132369"/>
            <a:ext cx="5673770" cy="3110562"/>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1" name="Group"/>
          <p:cNvGrpSpPr/>
          <p:nvPr/>
        </p:nvGrpSpPr>
        <p:grpSpPr>
          <a:xfrm>
            <a:off x="6632981" y="114300"/>
            <a:ext cx="3100105" cy="3556000"/>
            <a:chOff x="0" y="0"/>
            <a:chExt cx="3100103" cy="3555999"/>
          </a:xfrm>
        </p:grpSpPr>
        <p:sp>
          <p:nvSpPr>
            <p:cNvPr id="149" name="Rectangle"/>
            <p:cNvSpPr/>
            <p:nvPr/>
          </p:nvSpPr>
          <p:spPr>
            <a:xfrm>
              <a:off x="27041" y="47323"/>
              <a:ext cx="3055695" cy="3407261"/>
            </a:xfrm>
            <a:prstGeom prst="rect">
              <a:avLst/>
            </a:prstGeom>
            <a:solidFill>
              <a:srgbClr val="FFFFFF"/>
            </a:solidFill>
            <a:ln w="25400" cap="flat">
              <a:solidFill>
                <a:srgbClr val="000000">
                  <a:alpha val="0"/>
                </a:srgbClr>
              </a:solidFill>
              <a:prstDash val="solid"/>
              <a:miter lim="400000"/>
            </a:ln>
            <a:effectLst/>
          </p:spPr>
          <p:txBody>
            <a:bodyPr wrap="square" lIns="38100" tIns="38100" rIns="38100" bIns="38100" numCol="1" anchor="ctr">
              <a:noAutofit/>
            </a:bodyPr>
            <a:lstStyle/>
            <a:p>
              <a:pPr>
                <a:defRPr sz="2800"/>
              </a:pPr>
            </a:p>
          </p:txBody>
        </p:sp>
        <p:pic>
          <p:nvPicPr>
            <p:cNvPr id="150" name="droppedImage.pdf" descr="droppedImage.pdf"/>
            <p:cNvPicPr>
              <a:picLocks noChangeAspect="1"/>
            </p:cNvPicPr>
            <p:nvPr/>
          </p:nvPicPr>
          <p:blipFill>
            <a:blip r:embed="rId2">
              <a:extLst/>
            </a:blip>
            <a:stretch>
              <a:fillRect/>
            </a:stretch>
          </p:blipFill>
          <p:spPr>
            <a:xfrm>
              <a:off x="0" y="0"/>
              <a:ext cx="3100104" cy="3556000"/>
            </a:xfrm>
            <a:prstGeom prst="rect">
              <a:avLst/>
            </a:prstGeom>
            <a:ln w="12700" cap="flat">
              <a:noFill/>
              <a:miter lim="400000"/>
            </a:ln>
            <a:effectLst/>
          </p:spPr>
        </p:pic>
      </p:grpSp>
      <p:pic>
        <p:nvPicPr>
          <p:cNvPr id="152" name="droppedImage.pdf" descr="droppedImage.pdf"/>
          <p:cNvPicPr>
            <a:picLocks noChangeAspect="1"/>
          </p:cNvPicPr>
          <p:nvPr/>
        </p:nvPicPr>
        <p:blipFill>
          <a:blip r:embed="rId3">
            <a:extLst/>
          </a:blip>
          <a:stretch>
            <a:fillRect/>
          </a:stretch>
        </p:blipFill>
        <p:spPr>
          <a:xfrm>
            <a:off x="3575363" y="3516709"/>
            <a:ext cx="6381437" cy="3556001"/>
          </a:xfrm>
          <a:prstGeom prst="rect">
            <a:avLst/>
          </a:prstGeom>
          <a:ln w="12700">
            <a:miter lim="400000"/>
          </a:ln>
        </p:spPr>
      </p:pic>
      <p:sp>
        <p:nvSpPr>
          <p:cNvPr id="153" name="LHCb Experiment"/>
          <p:cNvSpPr txBox="1"/>
          <p:nvPr>
            <p:ph type="title"/>
          </p:nvPr>
        </p:nvSpPr>
        <p:spPr>
          <a:prstGeom prst="rect">
            <a:avLst/>
          </a:prstGeom>
        </p:spPr>
        <p:txBody>
          <a:bodyPr/>
          <a:lstStyle/>
          <a:p>
            <a:pPr/>
            <a:r>
              <a:t>LHCb Experiment</a:t>
            </a:r>
          </a:p>
        </p:txBody>
      </p:sp>
      <p:sp>
        <p:nvSpPr>
          <p:cNvPr id="154"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80" name="Group"/>
          <p:cNvGrpSpPr/>
          <p:nvPr/>
        </p:nvGrpSpPr>
        <p:grpSpPr>
          <a:xfrm>
            <a:off x="1930400" y="4580841"/>
            <a:ext cx="4521200" cy="1146860"/>
            <a:chOff x="0" y="0"/>
            <a:chExt cx="4521200" cy="1146858"/>
          </a:xfrm>
        </p:grpSpPr>
        <p:sp>
          <p:nvSpPr>
            <p:cNvPr id="155" name="Rectangle"/>
            <p:cNvSpPr/>
            <p:nvPr/>
          </p:nvSpPr>
          <p:spPr>
            <a:xfrm>
              <a:off x="0" y="54658"/>
              <a:ext cx="4521200" cy="1092201"/>
            </a:xfrm>
            <a:prstGeom prst="rect">
              <a:avLst/>
            </a:prstGeom>
            <a:solidFill>
              <a:srgbClr val="FFFFFF">
                <a:alpha val="75000"/>
              </a:srgbClr>
            </a:solidFill>
            <a:ln w="25400" cap="flat">
              <a:noFill/>
              <a:miter lim="400000"/>
            </a:ln>
            <a:effectLst/>
          </p:spPr>
          <p:txBody>
            <a:bodyPr wrap="square" lIns="38100" tIns="38100" rIns="38100" bIns="38100" numCol="1" anchor="ctr">
              <a:noAutofit/>
            </a:bodyPr>
            <a:lstStyle/>
            <a:p>
              <a:pPr>
                <a:defRPr sz="2800"/>
              </a:pPr>
            </a:p>
          </p:txBody>
        </p:sp>
        <p:sp>
          <p:nvSpPr>
            <p:cNvPr id="156" name="Line"/>
            <p:cNvSpPr/>
            <p:nvPr/>
          </p:nvSpPr>
          <p:spPr>
            <a:xfrm flipV="1">
              <a:off x="2260600" y="613458"/>
              <a:ext cx="1701800" cy="1"/>
            </a:xfrm>
            <a:prstGeom prst="line">
              <a:avLst/>
            </a:prstGeom>
            <a:noFill/>
            <a:ln w="63500" cap="flat">
              <a:solidFill>
                <a:srgbClr val="000000"/>
              </a:solidFill>
              <a:prstDash val="solid"/>
              <a:miter lim="400000"/>
              <a:headEnd type="triangle" w="med" len="med"/>
            </a:ln>
            <a:effectLst/>
          </p:spPr>
          <p:txBody>
            <a:bodyPr wrap="square" lIns="50800" tIns="50800" rIns="50800" bIns="50800" numCol="1" anchor="ctr">
              <a:noAutofit/>
            </a:bodyPr>
            <a:lstStyle/>
            <a:p>
              <a:pPr algn="l">
                <a:defRPr sz="1200">
                  <a:latin typeface="Helvetica"/>
                  <a:ea typeface="Helvetica"/>
                  <a:cs typeface="Helvetica"/>
                  <a:sym typeface="Helvetica"/>
                </a:defRPr>
              </a:pPr>
            </a:p>
          </p:txBody>
        </p:sp>
        <p:sp>
          <p:nvSpPr>
            <p:cNvPr id="157" name="Line"/>
            <p:cNvSpPr/>
            <p:nvPr/>
          </p:nvSpPr>
          <p:spPr>
            <a:xfrm flipH="1" flipV="1">
              <a:off x="546100" y="613458"/>
              <a:ext cx="1701800" cy="1"/>
            </a:xfrm>
            <a:prstGeom prst="line">
              <a:avLst/>
            </a:prstGeom>
            <a:noFill/>
            <a:ln w="63500" cap="flat">
              <a:solidFill>
                <a:srgbClr val="000000"/>
              </a:solidFill>
              <a:prstDash val="solid"/>
              <a:miter lim="400000"/>
              <a:headEnd type="triangle" w="med" len="med"/>
            </a:ln>
            <a:effectLst/>
          </p:spPr>
          <p:txBody>
            <a:bodyPr wrap="square" lIns="50800" tIns="50800" rIns="50800" bIns="50800" numCol="1" anchor="ctr">
              <a:noAutofit/>
            </a:bodyPr>
            <a:lstStyle/>
            <a:p>
              <a:pPr algn="l">
                <a:defRPr sz="1200">
                  <a:latin typeface="Helvetica"/>
                  <a:ea typeface="Helvetica"/>
                  <a:cs typeface="Helvetica"/>
                  <a:sym typeface="Helvetica"/>
                </a:defRPr>
              </a:pPr>
            </a:p>
          </p:txBody>
        </p:sp>
        <p:sp>
          <p:nvSpPr>
            <p:cNvPr id="158" name="p"/>
            <p:cNvSpPr/>
            <p:nvPr/>
          </p:nvSpPr>
          <p:spPr>
            <a:xfrm>
              <a:off x="25401" y="307747"/>
              <a:ext cx="322174" cy="5597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b">
              <a:spAutoFit/>
            </a:bodyPr>
            <a:lstStyle/>
            <a:p>
              <a:pPr/>
              <a:r>
                <a:t>p</a:t>
              </a:r>
            </a:p>
          </p:txBody>
        </p:sp>
        <p:sp>
          <p:nvSpPr>
            <p:cNvPr id="159" name="p"/>
            <p:cNvSpPr/>
            <p:nvPr/>
          </p:nvSpPr>
          <p:spPr>
            <a:xfrm>
              <a:off x="4165601" y="307747"/>
              <a:ext cx="322174" cy="5597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b">
              <a:spAutoFit/>
            </a:bodyPr>
            <a:lstStyle/>
            <a:p>
              <a:pPr/>
              <a:r>
                <a:t>p</a:t>
              </a:r>
            </a:p>
          </p:txBody>
        </p:sp>
        <p:sp>
          <p:nvSpPr>
            <p:cNvPr id="160" name="Line"/>
            <p:cNvSpPr/>
            <p:nvPr/>
          </p:nvSpPr>
          <p:spPr>
            <a:xfrm flipH="1" flipV="1">
              <a:off x="2260599" y="664258"/>
              <a:ext cx="431801" cy="177801"/>
            </a:xfrm>
            <a:prstGeom prst="line">
              <a:avLst/>
            </a:prstGeom>
            <a:noFill/>
            <a:ln w="25400" cap="flat">
              <a:solidFill>
                <a:srgbClr val="929292"/>
              </a:solidFill>
              <a:prstDash val="solid"/>
              <a:miter lim="400000"/>
              <a:headEnd type="triangle" w="med" len="med"/>
            </a:ln>
            <a:effectLst/>
          </p:spPr>
          <p:txBody>
            <a:bodyPr wrap="square" lIns="50800" tIns="50800" rIns="50800" bIns="50800" numCol="1" anchor="ctr">
              <a:noAutofit/>
            </a:bodyPr>
            <a:lstStyle/>
            <a:p>
              <a:pPr algn="l">
                <a:defRPr sz="1200">
                  <a:latin typeface="Helvetica"/>
                  <a:ea typeface="Helvetica"/>
                  <a:cs typeface="Helvetica"/>
                  <a:sym typeface="Helvetica"/>
                </a:defRPr>
              </a:pPr>
            </a:p>
          </p:txBody>
        </p:sp>
        <p:sp>
          <p:nvSpPr>
            <p:cNvPr id="161" name="Line"/>
            <p:cNvSpPr/>
            <p:nvPr/>
          </p:nvSpPr>
          <p:spPr>
            <a:xfrm flipV="1">
              <a:off x="1638300" y="753158"/>
              <a:ext cx="469901" cy="190501"/>
            </a:xfrm>
            <a:prstGeom prst="line">
              <a:avLst/>
            </a:prstGeom>
            <a:noFill/>
            <a:ln w="25400" cap="flat">
              <a:solidFill>
                <a:srgbClr val="929292"/>
              </a:solidFill>
              <a:prstDash val="solid"/>
              <a:miter lim="400000"/>
              <a:headEnd type="triangle" w="med" len="med"/>
            </a:ln>
            <a:effectLst/>
          </p:spPr>
          <p:txBody>
            <a:bodyPr wrap="square" lIns="50800" tIns="50800" rIns="50800" bIns="50800" numCol="1" anchor="ctr">
              <a:noAutofit/>
            </a:bodyPr>
            <a:lstStyle/>
            <a:p>
              <a:pPr algn="l">
                <a:defRPr sz="1200">
                  <a:latin typeface="Helvetica"/>
                  <a:ea typeface="Helvetica"/>
                  <a:cs typeface="Helvetica"/>
                  <a:sym typeface="Helvetica"/>
                </a:defRPr>
              </a:pPr>
            </a:p>
          </p:txBody>
        </p:sp>
        <p:sp>
          <p:nvSpPr>
            <p:cNvPr id="162" name="Line"/>
            <p:cNvSpPr/>
            <p:nvPr/>
          </p:nvSpPr>
          <p:spPr>
            <a:xfrm flipH="1">
              <a:off x="2247900" y="219758"/>
              <a:ext cx="457201" cy="279401"/>
            </a:xfrm>
            <a:prstGeom prst="line">
              <a:avLst/>
            </a:prstGeom>
            <a:noFill/>
            <a:ln w="25400" cap="flat">
              <a:solidFill>
                <a:srgbClr val="929292"/>
              </a:solidFill>
              <a:prstDash val="solid"/>
              <a:miter lim="400000"/>
              <a:headEnd type="triangle" w="med" len="med"/>
            </a:ln>
            <a:effectLst/>
          </p:spPr>
          <p:txBody>
            <a:bodyPr wrap="square" lIns="50800" tIns="50800" rIns="50800" bIns="50800" numCol="1" anchor="ctr">
              <a:noAutofit/>
            </a:bodyPr>
            <a:lstStyle/>
            <a:p>
              <a:pPr algn="l">
                <a:defRPr sz="1200">
                  <a:latin typeface="Helvetica"/>
                  <a:ea typeface="Helvetica"/>
                  <a:cs typeface="Helvetica"/>
                  <a:sym typeface="Helvetica"/>
                </a:defRPr>
              </a:pPr>
            </a:p>
          </p:txBody>
        </p:sp>
        <p:sp>
          <p:nvSpPr>
            <p:cNvPr id="163" name="Line"/>
            <p:cNvSpPr/>
            <p:nvPr/>
          </p:nvSpPr>
          <p:spPr>
            <a:xfrm>
              <a:off x="1854200" y="295958"/>
              <a:ext cx="355601" cy="228601"/>
            </a:xfrm>
            <a:prstGeom prst="line">
              <a:avLst/>
            </a:prstGeom>
            <a:noFill/>
            <a:ln w="25400" cap="flat">
              <a:solidFill>
                <a:srgbClr val="929292"/>
              </a:solidFill>
              <a:prstDash val="solid"/>
              <a:miter lim="400000"/>
              <a:headEnd type="triangle" w="med" len="med"/>
            </a:ln>
            <a:effectLst/>
          </p:spPr>
          <p:txBody>
            <a:bodyPr wrap="square" lIns="50800" tIns="50800" rIns="50800" bIns="50800" numCol="1" anchor="ctr">
              <a:noAutofit/>
            </a:bodyPr>
            <a:lstStyle/>
            <a:p>
              <a:pPr algn="l">
                <a:defRPr sz="1200">
                  <a:latin typeface="Helvetica"/>
                  <a:ea typeface="Helvetica"/>
                  <a:cs typeface="Helvetica"/>
                  <a:sym typeface="Helvetica"/>
                </a:defRPr>
              </a:pPr>
            </a:p>
          </p:txBody>
        </p:sp>
        <p:sp>
          <p:nvSpPr>
            <p:cNvPr id="164" name="Line"/>
            <p:cNvSpPr/>
            <p:nvPr/>
          </p:nvSpPr>
          <p:spPr>
            <a:xfrm flipV="1">
              <a:off x="2146299" y="791258"/>
              <a:ext cx="88901" cy="266701"/>
            </a:xfrm>
            <a:prstGeom prst="line">
              <a:avLst/>
            </a:prstGeom>
            <a:noFill/>
            <a:ln w="25400" cap="flat">
              <a:solidFill>
                <a:srgbClr val="929292"/>
              </a:solidFill>
              <a:prstDash val="solid"/>
              <a:miter lim="400000"/>
              <a:headEnd type="triangle" w="med" len="med"/>
            </a:ln>
            <a:effectLst/>
          </p:spPr>
          <p:txBody>
            <a:bodyPr wrap="square" lIns="50800" tIns="50800" rIns="50800" bIns="50800" numCol="1" anchor="ctr">
              <a:noAutofit/>
            </a:bodyPr>
            <a:lstStyle/>
            <a:p>
              <a:pPr algn="l">
                <a:defRPr sz="1200">
                  <a:latin typeface="Helvetica"/>
                  <a:ea typeface="Helvetica"/>
                  <a:cs typeface="Helvetica"/>
                  <a:sym typeface="Helvetica"/>
                </a:defRPr>
              </a:pPr>
            </a:p>
          </p:txBody>
        </p:sp>
        <p:sp>
          <p:nvSpPr>
            <p:cNvPr id="165" name="Line"/>
            <p:cNvSpPr/>
            <p:nvPr/>
          </p:nvSpPr>
          <p:spPr>
            <a:xfrm flipH="1">
              <a:off x="2285999" y="270558"/>
              <a:ext cx="1473202" cy="317501"/>
            </a:xfrm>
            <a:prstGeom prst="line">
              <a:avLst/>
            </a:prstGeom>
            <a:noFill/>
            <a:ln w="38100" cap="flat">
              <a:solidFill>
                <a:schemeClr val="accent4">
                  <a:hueOff val="-1081314"/>
                  <a:satOff val="4338"/>
                  <a:lumOff val="-8931"/>
                </a:schemeClr>
              </a:solidFill>
              <a:prstDash val="solid"/>
              <a:miter lim="400000"/>
              <a:headEnd type="triangle" w="med" len="med"/>
            </a:ln>
            <a:effectLst/>
          </p:spPr>
          <p:txBody>
            <a:bodyPr wrap="square" lIns="50800" tIns="50800" rIns="50800" bIns="50800" numCol="1" anchor="ctr">
              <a:noAutofit/>
            </a:bodyPr>
            <a:lstStyle/>
            <a:p>
              <a:pPr algn="l">
                <a:defRPr sz="1200">
                  <a:latin typeface="Helvetica"/>
                  <a:ea typeface="Helvetica"/>
                  <a:cs typeface="Helvetica"/>
                  <a:sym typeface="Helvetica"/>
                </a:defRPr>
              </a:pPr>
            </a:p>
          </p:txBody>
        </p:sp>
        <p:sp>
          <p:nvSpPr>
            <p:cNvPr id="166" name="Line"/>
            <p:cNvSpPr/>
            <p:nvPr/>
          </p:nvSpPr>
          <p:spPr>
            <a:xfrm flipH="1" flipV="1">
              <a:off x="2285999" y="664258"/>
              <a:ext cx="1473202" cy="317501"/>
            </a:xfrm>
            <a:prstGeom prst="line">
              <a:avLst/>
            </a:prstGeom>
            <a:noFill/>
            <a:ln w="38100" cap="flat">
              <a:solidFill>
                <a:schemeClr val="accent4">
                  <a:hueOff val="-1081314"/>
                  <a:satOff val="4338"/>
                  <a:lumOff val="-8931"/>
                </a:schemeClr>
              </a:solidFill>
              <a:prstDash val="solid"/>
              <a:miter lim="400000"/>
              <a:headEnd type="triangle" w="med" len="med"/>
            </a:ln>
            <a:effectLst/>
          </p:spPr>
          <p:txBody>
            <a:bodyPr wrap="square" lIns="50800" tIns="50800" rIns="50800" bIns="50800" numCol="1" anchor="ctr">
              <a:noAutofit/>
            </a:bodyPr>
            <a:lstStyle/>
            <a:p>
              <a:pPr algn="l">
                <a:defRPr sz="1200">
                  <a:latin typeface="Helvetica"/>
                  <a:ea typeface="Helvetica"/>
                  <a:cs typeface="Helvetica"/>
                  <a:sym typeface="Helvetica"/>
                </a:defRPr>
              </a:pPr>
            </a:p>
          </p:txBody>
        </p:sp>
        <p:sp>
          <p:nvSpPr>
            <p:cNvPr id="167" name="b"/>
            <p:cNvSpPr/>
            <p:nvPr/>
          </p:nvSpPr>
          <p:spPr>
            <a:xfrm>
              <a:off x="3727755" y="-1"/>
              <a:ext cx="275134" cy="435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b">
              <a:spAutoFit/>
            </a:bodyPr>
            <a:lstStyle>
              <a:lvl1pPr>
                <a:defRPr sz="2400">
                  <a:solidFill>
                    <a:schemeClr val="accent4">
                      <a:hueOff val="-1081314"/>
                      <a:satOff val="4338"/>
                      <a:lumOff val="-8931"/>
                    </a:schemeClr>
                  </a:solidFill>
                  <a:latin typeface="Helvetica Neue Medium"/>
                  <a:ea typeface="Helvetica Neue Medium"/>
                  <a:cs typeface="Helvetica Neue Medium"/>
                  <a:sym typeface="Helvetica Neue Medium"/>
                </a:defRPr>
              </a:lvl1pPr>
            </a:lstStyle>
            <a:p>
              <a:pPr/>
              <a:r>
                <a:t>b</a:t>
              </a:r>
            </a:p>
          </p:txBody>
        </p:sp>
        <p:sp>
          <p:nvSpPr>
            <p:cNvPr id="168" name="b"/>
            <p:cNvSpPr/>
            <p:nvPr/>
          </p:nvSpPr>
          <p:spPr>
            <a:xfrm>
              <a:off x="3771898" y="711199"/>
              <a:ext cx="275134" cy="435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b">
              <a:spAutoFit/>
            </a:bodyPr>
            <a:lstStyle>
              <a:lvl1pPr>
                <a:defRPr sz="2400">
                  <a:solidFill>
                    <a:schemeClr val="accent4">
                      <a:hueOff val="-1081314"/>
                      <a:satOff val="4338"/>
                      <a:lumOff val="-8931"/>
                    </a:schemeClr>
                  </a:solidFill>
                  <a:latin typeface="Helvetica Neue Medium"/>
                  <a:ea typeface="Helvetica Neue Medium"/>
                  <a:cs typeface="Helvetica Neue Medium"/>
                  <a:sym typeface="Helvetica Neue Medium"/>
                </a:defRPr>
              </a:lvl1pPr>
            </a:lstStyle>
            <a:p>
              <a:pPr/>
              <a:r>
                <a:t>b</a:t>
              </a:r>
            </a:p>
          </p:txBody>
        </p:sp>
        <p:sp>
          <p:nvSpPr>
            <p:cNvPr id="169" name="_"/>
            <p:cNvSpPr/>
            <p:nvPr/>
          </p:nvSpPr>
          <p:spPr>
            <a:xfrm>
              <a:off x="3776115" y="419099"/>
              <a:ext cx="241301" cy="435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b">
              <a:spAutoFit/>
            </a:bodyPr>
            <a:lstStyle>
              <a:lvl1pPr>
                <a:defRPr sz="2400">
                  <a:solidFill>
                    <a:schemeClr val="accent4">
                      <a:hueOff val="-1081314"/>
                      <a:satOff val="4338"/>
                      <a:lumOff val="-8931"/>
                    </a:schemeClr>
                  </a:solidFill>
                  <a:latin typeface="Helvetica Neue Medium"/>
                  <a:ea typeface="Helvetica Neue Medium"/>
                  <a:cs typeface="Helvetica Neue Medium"/>
                  <a:sym typeface="Helvetica Neue Medium"/>
                </a:defRPr>
              </a:lvl1pPr>
            </a:lstStyle>
            <a:p>
              <a:pPr/>
              <a:r>
                <a:t>_</a:t>
              </a:r>
            </a:p>
          </p:txBody>
        </p:sp>
        <p:sp>
          <p:nvSpPr>
            <p:cNvPr id="170" name="Line"/>
            <p:cNvSpPr/>
            <p:nvPr/>
          </p:nvSpPr>
          <p:spPr>
            <a:xfrm>
              <a:off x="694230" y="270558"/>
              <a:ext cx="1473201" cy="317501"/>
            </a:xfrm>
            <a:prstGeom prst="line">
              <a:avLst/>
            </a:prstGeom>
            <a:noFill/>
            <a:ln w="38100" cap="flat">
              <a:solidFill>
                <a:srgbClr val="00FDFF"/>
              </a:solidFill>
              <a:prstDash val="solid"/>
              <a:miter lim="400000"/>
              <a:headEnd type="triangle" w="med" len="med"/>
            </a:ln>
            <a:effectLst/>
          </p:spPr>
          <p:txBody>
            <a:bodyPr wrap="square" lIns="50800" tIns="50800" rIns="50800" bIns="50800" numCol="1" anchor="ctr">
              <a:noAutofit/>
            </a:bodyPr>
            <a:lstStyle/>
            <a:p>
              <a:pPr algn="l">
                <a:defRPr sz="1200">
                  <a:latin typeface="Helvetica"/>
                  <a:ea typeface="Helvetica"/>
                  <a:cs typeface="Helvetica"/>
                  <a:sym typeface="Helvetica"/>
                </a:defRPr>
              </a:pPr>
            </a:p>
          </p:txBody>
        </p:sp>
        <p:sp>
          <p:nvSpPr>
            <p:cNvPr id="171" name="Line"/>
            <p:cNvSpPr/>
            <p:nvPr/>
          </p:nvSpPr>
          <p:spPr>
            <a:xfrm flipV="1">
              <a:off x="694230" y="664259"/>
              <a:ext cx="1473201" cy="317501"/>
            </a:xfrm>
            <a:prstGeom prst="line">
              <a:avLst/>
            </a:prstGeom>
            <a:noFill/>
            <a:ln w="38100" cap="flat">
              <a:solidFill>
                <a:srgbClr val="00FDFF"/>
              </a:solidFill>
              <a:prstDash val="solid"/>
              <a:miter lim="400000"/>
              <a:headEnd type="triangle" w="med" len="med"/>
            </a:ln>
            <a:effectLst/>
          </p:spPr>
          <p:txBody>
            <a:bodyPr wrap="square" lIns="50800" tIns="50800" rIns="50800" bIns="50800" numCol="1" anchor="ctr">
              <a:noAutofit/>
            </a:bodyPr>
            <a:lstStyle/>
            <a:p>
              <a:pPr algn="l">
                <a:defRPr sz="1200">
                  <a:latin typeface="Helvetica"/>
                  <a:ea typeface="Helvetica"/>
                  <a:cs typeface="Helvetica"/>
                  <a:sym typeface="Helvetica"/>
                </a:defRPr>
              </a:pPr>
            </a:p>
          </p:txBody>
        </p:sp>
        <p:sp>
          <p:nvSpPr>
            <p:cNvPr id="172" name="b"/>
            <p:cNvSpPr/>
            <p:nvPr/>
          </p:nvSpPr>
          <p:spPr>
            <a:xfrm>
              <a:off x="450541" y="-1"/>
              <a:ext cx="275134" cy="435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b">
              <a:spAutoFit/>
            </a:bodyPr>
            <a:lstStyle>
              <a:lvl1pPr>
                <a:defRPr sz="2400">
                  <a:solidFill>
                    <a:srgbClr val="00FDFF"/>
                  </a:solidFill>
                  <a:latin typeface="Helvetica Neue Medium"/>
                  <a:ea typeface="Helvetica Neue Medium"/>
                  <a:cs typeface="Helvetica Neue Medium"/>
                  <a:sym typeface="Helvetica Neue Medium"/>
                </a:defRPr>
              </a:lvl1pPr>
            </a:lstStyle>
            <a:p>
              <a:pPr/>
              <a:r>
                <a:t>b</a:t>
              </a:r>
            </a:p>
          </p:txBody>
        </p:sp>
        <p:sp>
          <p:nvSpPr>
            <p:cNvPr id="173" name="b"/>
            <p:cNvSpPr/>
            <p:nvPr/>
          </p:nvSpPr>
          <p:spPr>
            <a:xfrm>
              <a:off x="406398" y="711199"/>
              <a:ext cx="275134" cy="435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b">
              <a:spAutoFit/>
            </a:bodyPr>
            <a:lstStyle>
              <a:lvl1pPr>
                <a:defRPr sz="2400">
                  <a:solidFill>
                    <a:srgbClr val="00FDFF"/>
                  </a:solidFill>
                  <a:latin typeface="Helvetica Neue Medium"/>
                  <a:ea typeface="Helvetica Neue Medium"/>
                  <a:cs typeface="Helvetica Neue Medium"/>
                  <a:sym typeface="Helvetica Neue Medium"/>
                </a:defRPr>
              </a:lvl1pPr>
            </a:lstStyle>
            <a:p>
              <a:pPr/>
              <a:r>
                <a:t>b</a:t>
              </a:r>
            </a:p>
          </p:txBody>
        </p:sp>
        <p:sp>
          <p:nvSpPr>
            <p:cNvPr id="174" name="_"/>
            <p:cNvSpPr/>
            <p:nvPr/>
          </p:nvSpPr>
          <p:spPr>
            <a:xfrm flipH="1">
              <a:off x="436015" y="419099"/>
              <a:ext cx="241301" cy="435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b">
              <a:spAutoFit/>
            </a:bodyPr>
            <a:lstStyle>
              <a:lvl1pPr>
                <a:defRPr sz="2400">
                  <a:solidFill>
                    <a:srgbClr val="00FDFF"/>
                  </a:solidFill>
                  <a:latin typeface="Helvetica Neue Medium"/>
                  <a:ea typeface="Helvetica Neue Medium"/>
                  <a:cs typeface="Helvetica Neue Medium"/>
                  <a:sym typeface="Helvetica Neue Medium"/>
                </a:defRPr>
              </a:lvl1pPr>
            </a:lstStyle>
            <a:p>
              <a:pPr/>
              <a:r>
                <a:t>_</a:t>
              </a:r>
            </a:p>
          </p:txBody>
        </p:sp>
        <p:sp>
          <p:nvSpPr>
            <p:cNvPr id="175" name="Line"/>
            <p:cNvSpPr/>
            <p:nvPr/>
          </p:nvSpPr>
          <p:spPr>
            <a:xfrm flipH="1">
              <a:off x="2285999" y="270558"/>
              <a:ext cx="1473202" cy="317501"/>
            </a:xfrm>
            <a:prstGeom prst="line">
              <a:avLst/>
            </a:prstGeom>
            <a:noFill/>
            <a:ln w="38100" cap="flat">
              <a:solidFill>
                <a:schemeClr val="accent4">
                  <a:hueOff val="-1081314"/>
                  <a:satOff val="4338"/>
                  <a:lumOff val="-8931"/>
                </a:schemeClr>
              </a:solidFill>
              <a:prstDash val="solid"/>
              <a:miter lim="400000"/>
              <a:headEnd type="triangle" w="med" len="med"/>
            </a:ln>
            <a:effectLst/>
          </p:spPr>
          <p:txBody>
            <a:bodyPr wrap="square" lIns="50800" tIns="50800" rIns="50800" bIns="50800" numCol="1" anchor="ctr">
              <a:noAutofit/>
            </a:bodyPr>
            <a:lstStyle/>
            <a:p>
              <a:pPr algn="l">
                <a:defRPr sz="1200">
                  <a:latin typeface="Helvetica"/>
                  <a:ea typeface="Helvetica"/>
                  <a:cs typeface="Helvetica"/>
                  <a:sym typeface="Helvetica"/>
                </a:defRPr>
              </a:pPr>
            </a:p>
          </p:txBody>
        </p:sp>
        <p:sp>
          <p:nvSpPr>
            <p:cNvPr id="176" name="Line"/>
            <p:cNvSpPr/>
            <p:nvPr/>
          </p:nvSpPr>
          <p:spPr>
            <a:xfrm flipH="1" flipV="1">
              <a:off x="2285999" y="664258"/>
              <a:ext cx="1473202" cy="317501"/>
            </a:xfrm>
            <a:prstGeom prst="line">
              <a:avLst/>
            </a:prstGeom>
            <a:noFill/>
            <a:ln w="38100" cap="flat">
              <a:solidFill>
                <a:schemeClr val="accent4">
                  <a:hueOff val="-1081314"/>
                  <a:satOff val="4338"/>
                  <a:lumOff val="-8931"/>
                </a:schemeClr>
              </a:solidFill>
              <a:prstDash val="solid"/>
              <a:miter lim="400000"/>
              <a:headEnd type="triangle" w="med" len="med"/>
            </a:ln>
            <a:effectLst/>
          </p:spPr>
          <p:txBody>
            <a:bodyPr wrap="square" lIns="50800" tIns="50800" rIns="50800" bIns="50800" numCol="1" anchor="ctr">
              <a:noAutofit/>
            </a:bodyPr>
            <a:lstStyle/>
            <a:p>
              <a:pPr algn="l">
                <a:defRPr sz="1200">
                  <a:latin typeface="Helvetica"/>
                  <a:ea typeface="Helvetica"/>
                  <a:cs typeface="Helvetica"/>
                  <a:sym typeface="Helvetica"/>
                </a:defRPr>
              </a:pPr>
            </a:p>
          </p:txBody>
        </p:sp>
        <p:sp>
          <p:nvSpPr>
            <p:cNvPr id="177" name="b"/>
            <p:cNvSpPr/>
            <p:nvPr/>
          </p:nvSpPr>
          <p:spPr>
            <a:xfrm>
              <a:off x="3727755" y="-1"/>
              <a:ext cx="275134" cy="435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b">
              <a:spAutoFit/>
            </a:bodyPr>
            <a:lstStyle>
              <a:lvl1pPr>
                <a:defRPr sz="2400">
                  <a:solidFill>
                    <a:schemeClr val="accent4">
                      <a:hueOff val="-1081314"/>
                      <a:satOff val="4338"/>
                      <a:lumOff val="-8931"/>
                    </a:schemeClr>
                  </a:solidFill>
                  <a:latin typeface="Helvetica Neue Medium"/>
                  <a:ea typeface="Helvetica Neue Medium"/>
                  <a:cs typeface="Helvetica Neue Medium"/>
                  <a:sym typeface="Helvetica Neue Medium"/>
                </a:defRPr>
              </a:lvl1pPr>
            </a:lstStyle>
            <a:p>
              <a:pPr/>
              <a:r>
                <a:t>b</a:t>
              </a:r>
            </a:p>
          </p:txBody>
        </p:sp>
        <p:sp>
          <p:nvSpPr>
            <p:cNvPr id="178" name="b"/>
            <p:cNvSpPr/>
            <p:nvPr/>
          </p:nvSpPr>
          <p:spPr>
            <a:xfrm>
              <a:off x="3771898" y="711199"/>
              <a:ext cx="275134" cy="435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b">
              <a:spAutoFit/>
            </a:bodyPr>
            <a:lstStyle>
              <a:lvl1pPr>
                <a:defRPr sz="2400">
                  <a:solidFill>
                    <a:schemeClr val="accent4">
                      <a:hueOff val="-1081314"/>
                      <a:satOff val="4338"/>
                      <a:lumOff val="-8931"/>
                    </a:schemeClr>
                  </a:solidFill>
                  <a:latin typeface="Helvetica Neue Medium"/>
                  <a:ea typeface="Helvetica Neue Medium"/>
                  <a:cs typeface="Helvetica Neue Medium"/>
                  <a:sym typeface="Helvetica Neue Medium"/>
                </a:defRPr>
              </a:lvl1pPr>
            </a:lstStyle>
            <a:p>
              <a:pPr/>
              <a:r>
                <a:t>b</a:t>
              </a:r>
            </a:p>
          </p:txBody>
        </p:sp>
        <p:sp>
          <p:nvSpPr>
            <p:cNvPr id="179" name="_"/>
            <p:cNvSpPr/>
            <p:nvPr/>
          </p:nvSpPr>
          <p:spPr>
            <a:xfrm>
              <a:off x="3776115" y="419099"/>
              <a:ext cx="241301" cy="435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b">
              <a:spAutoFit/>
            </a:bodyPr>
            <a:lstStyle>
              <a:lvl1pPr>
                <a:defRPr sz="2400">
                  <a:solidFill>
                    <a:schemeClr val="accent4">
                      <a:hueOff val="-1081314"/>
                      <a:satOff val="4338"/>
                      <a:lumOff val="-8931"/>
                    </a:schemeClr>
                  </a:solidFill>
                  <a:latin typeface="Helvetica Neue Medium"/>
                  <a:ea typeface="Helvetica Neue Medium"/>
                  <a:cs typeface="Helvetica Neue Medium"/>
                  <a:sym typeface="Helvetica Neue Medium"/>
                </a:defRPr>
              </a:lvl1pPr>
            </a:lstStyle>
            <a:p>
              <a:pPr/>
              <a:r>
                <a:t>_</a:t>
              </a:r>
            </a:p>
          </p:txBody>
        </p:sp>
      </p:grpSp>
      <p:sp>
        <p:nvSpPr>
          <p:cNvPr id="181" name="Beauty (and Charm) quarks are produced in forward directions…"/>
          <p:cNvSpPr/>
          <p:nvPr/>
        </p:nvSpPr>
        <p:spPr>
          <a:xfrm>
            <a:off x="-67434" y="1635265"/>
            <a:ext cx="4224325" cy="528927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defRPr sz="1800">
                <a:latin typeface="Helvetica Neue Medium"/>
                <a:ea typeface="Helvetica Neue Medium"/>
                <a:cs typeface="Helvetica Neue Medium"/>
                <a:sym typeface="Helvetica Neue Medium"/>
              </a:defRPr>
            </a:pPr>
            <a:r>
              <a:t>Beauty (and Charm) quarks are produced in forward directions</a:t>
            </a:r>
          </a:p>
          <a:p>
            <a:pPr>
              <a:defRPr sz="1800">
                <a:latin typeface="Helvetica Neue Medium"/>
                <a:ea typeface="Helvetica Neue Medium"/>
                <a:cs typeface="Helvetica Neue Medium"/>
                <a:sym typeface="Helvetica Neue Medium"/>
              </a:defRPr>
            </a:pPr>
          </a:p>
          <a:p>
            <a:pPr>
              <a:defRPr sz="1800">
                <a:latin typeface="Helvetica Neue Medium"/>
                <a:ea typeface="Helvetica Neue Medium"/>
                <a:cs typeface="Helvetica Neue Medium"/>
                <a:sym typeface="Helvetica Neue Medium"/>
              </a:defRPr>
            </a:pPr>
            <a:r>
              <a:t>We built our detector to focus </a:t>
            </a:r>
            <a:br/>
            <a:r>
              <a:t>on finding these events,</a:t>
            </a:r>
          </a:p>
          <a:p>
            <a:pPr>
              <a:defRPr sz="1800">
                <a:latin typeface="Helvetica Neue Medium"/>
                <a:ea typeface="Helvetica Neue Medium"/>
                <a:cs typeface="Helvetica Neue Medium"/>
                <a:sym typeface="Helvetica Neue Medium"/>
              </a:defRPr>
            </a:pPr>
            <a:r>
              <a:t>but we can do </a:t>
            </a:r>
            <a:r>
              <a:rPr u="sng"/>
              <a:t>much more</a:t>
            </a:r>
          </a:p>
          <a:p>
            <a:pPr>
              <a:defRPr sz="1800"/>
            </a:pPr>
            <a:r>
              <a:t>Precision electroweak studies</a:t>
            </a:r>
          </a:p>
          <a:p>
            <a:pPr>
              <a:defRPr sz="1800"/>
            </a:pPr>
            <a:r>
              <a:t>Heavy Ion collision studies</a:t>
            </a:r>
          </a:p>
          <a:p>
            <a:pPr>
              <a:defRPr sz="1800"/>
            </a:pPr>
            <a:r>
              <a:t>“Fixed Target” (with Beam-Gas)</a:t>
            </a:r>
          </a:p>
          <a:p>
            <a:pPr>
              <a:defRPr sz="1800">
                <a:latin typeface="Helvetica Neue Medium"/>
                <a:ea typeface="Helvetica Neue Medium"/>
                <a:cs typeface="Helvetica Neue Medium"/>
                <a:sym typeface="Helvetica Neue Medium"/>
              </a:defRPr>
            </a:pPr>
            <a:br/>
            <a:br/>
            <a:br/>
            <a:br/>
            <a:br/>
            <a:br/>
            <a:br/>
          </a:p>
          <a:p>
            <a:pPr>
              <a:defRPr sz="1800">
                <a:latin typeface="Helvetica Neue Medium"/>
                <a:ea typeface="Helvetica Neue Medium"/>
                <a:cs typeface="Helvetica Neue Medium"/>
                <a:sym typeface="Helvetica Neue Medium"/>
              </a:defRPr>
            </a:pPr>
            <a:r>
              <a:t>Not a fixed target experiment</a:t>
            </a:r>
          </a:p>
        </p:txBody>
      </p:sp>
      <p:sp>
        <p:nvSpPr>
          <p:cNvPr id="182" name="Line"/>
          <p:cNvSpPr/>
          <p:nvPr/>
        </p:nvSpPr>
        <p:spPr>
          <a:xfrm>
            <a:off x="3796913" y="2137361"/>
            <a:ext cx="3100104" cy="1"/>
          </a:xfrm>
          <a:prstGeom prst="line">
            <a:avLst/>
          </a:prstGeom>
          <a:ln w="25400">
            <a:solidFill>
              <a:schemeClr val="accent5">
                <a:hueOff val="-82419"/>
                <a:satOff val="-9513"/>
                <a:lumOff val="-16343"/>
              </a:schemeClr>
            </a:solidFill>
            <a:miter lim="400000"/>
            <a:tailEnd type="triangle"/>
          </a:ln>
        </p:spPr>
        <p:txBody>
          <a:bodyPr lIns="50800" tIns="50800" rIns="50800" bIns="50800" anchor="ctr"/>
          <a:lstStyle/>
          <a:p>
            <a:pPr>
              <a:defRPr sz="2800"/>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LHCb Detector"/>
          <p:cNvSpPr txBox="1"/>
          <p:nvPr>
            <p:ph type="title"/>
          </p:nvPr>
        </p:nvSpPr>
        <p:spPr>
          <a:prstGeom prst="rect">
            <a:avLst/>
          </a:prstGeom>
        </p:spPr>
        <p:txBody>
          <a:bodyPr/>
          <a:lstStyle/>
          <a:p>
            <a:pPr/>
            <a:r>
              <a:t>LHCb Detector</a:t>
            </a:r>
          </a:p>
        </p:txBody>
      </p:sp>
      <p:sp>
        <p:nvSpPr>
          <p:cNvPr id="185" name="Many detector elements not found elsewhere at the LHC…"/>
          <p:cNvSpPr txBox="1"/>
          <p:nvPr>
            <p:ph type="body" sz="half" idx="1"/>
          </p:nvPr>
        </p:nvSpPr>
        <p:spPr>
          <a:xfrm>
            <a:off x="254000" y="2082800"/>
            <a:ext cx="3238500" cy="5142633"/>
          </a:xfrm>
          <a:prstGeom prst="rect">
            <a:avLst/>
          </a:prstGeom>
        </p:spPr>
        <p:txBody>
          <a:bodyPr/>
          <a:lstStyle/>
          <a:p>
            <a:pPr>
              <a:defRPr>
                <a:solidFill>
                  <a:srgbClr val="444444"/>
                </a:solidFill>
              </a:defRPr>
            </a:pPr>
            <a:r>
              <a:t>Many detector elements not found elsewhere at the LHC</a:t>
            </a:r>
          </a:p>
          <a:p>
            <a:pPr>
              <a:defRPr>
                <a:solidFill>
                  <a:srgbClr val="444444"/>
                </a:solidFill>
              </a:defRPr>
            </a:pPr>
            <a:r>
              <a:t>The </a:t>
            </a:r>
            <a:r>
              <a:rPr b="1"/>
              <a:t>VELO</a:t>
            </a:r>
            <a:r>
              <a:t> - a vertex detector INSIDE the beam pipe, for excellent impact parameter and decay lengths resolution</a:t>
            </a:r>
            <a:br/>
            <a:r>
              <a:rPr b="1"/>
              <a:t>Built at Liverpool</a:t>
            </a:r>
          </a:p>
          <a:p>
            <a:pPr>
              <a:defRPr>
                <a:solidFill>
                  <a:srgbClr val="444444"/>
                </a:solidFill>
              </a:defRPr>
            </a:pPr>
            <a:r>
              <a:t>Two Ring Imaging Cherenkov (</a:t>
            </a:r>
            <a:r>
              <a:rPr b="1"/>
              <a:t>RICH</a:t>
            </a:r>
            <a:r>
              <a:t>) detectors provide</a:t>
            </a:r>
            <a:br/>
            <a:r>
              <a:t>particle identification.</a:t>
            </a:r>
          </a:p>
        </p:txBody>
      </p:sp>
      <p:sp>
        <p:nvSpPr>
          <p:cNvPr id="186"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7" name="droppedImage.pdf" descr="droppedImage.pdf"/>
          <p:cNvPicPr>
            <a:picLocks noChangeAspect="1"/>
          </p:cNvPicPr>
          <p:nvPr/>
        </p:nvPicPr>
        <p:blipFill>
          <a:blip r:embed="rId2">
            <a:extLst/>
          </a:blip>
          <a:stretch>
            <a:fillRect/>
          </a:stretch>
        </p:blipFill>
        <p:spPr>
          <a:xfrm>
            <a:off x="3575363" y="3516709"/>
            <a:ext cx="6381437" cy="3556001"/>
          </a:xfrm>
          <a:prstGeom prst="rect">
            <a:avLst/>
          </a:prstGeom>
          <a:ln w="12700">
            <a:miter lim="400000"/>
          </a:ln>
        </p:spPr>
      </p:pic>
      <p:sp>
        <p:nvSpPr>
          <p:cNvPr id="188" name="Line"/>
          <p:cNvSpPr/>
          <p:nvPr/>
        </p:nvSpPr>
        <p:spPr>
          <a:xfrm flipH="1">
            <a:off x="2639516" y="5619700"/>
            <a:ext cx="1832869" cy="615901"/>
          </a:xfrm>
          <a:prstGeom prst="line">
            <a:avLst/>
          </a:prstGeom>
          <a:ln w="63500">
            <a:solidFill>
              <a:srgbClr val="000000"/>
            </a:solidFill>
            <a:prstDash val="sysDot"/>
            <a:miter lim="400000"/>
            <a:headEnd type="triangle"/>
          </a:ln>
        </p:spPr>
        <p:txBody>
          <a:bodyPr lIns="50800" tIns="50800" rIns="50800" bIns="50800" anchor="ctr"/>
          <a:lstStyle/>
          <a:p>
            <a:pPr algn="l">
              <a:defRPr sz="1200">
                <a:latin typeface="Helvetica"/>
                <a:ea typeface="Helvetica"/>
                <a:cs typeface="Helvetica"/>
                <a:sym typeface="Helvetica"/>
              </a:defRPr>
            </a:pPr>
          </a:p>
        </p:txBody>
      </p:sp>
      <p:sp>
        <p:nvSpPr>
          <p:cNvPr id="189" name="Line"/>
          <p:cNvSpPr/>
          <p:nvPr/>
        </p:nvSpPr>
        <p:spPr>
          <a:xfrm flipH="1">
            <a:off x="2714674" y="6059784"/>
            <a:ext cx="3734397" cy="163117"/>
          </a:xfrm>
          <a:prstGeom prst="line">
            <a:avLst/>
          </a:prstGeom>
          <a:ln w="63500">
            <a:solidFill>
              <a:srgbClr val="000000"/>
            </a:solidFill>
            <a:prstDash val="sysDot"/>
            <a:miter lim="400000"/>
            <a:headEnd type="triangle"/>
          </a:ln>
        </p:spPr>
        <p:txBody>
          <a:bodyPr lIns="50800" tIns="50800" rIns="50800" bIns="50800" anchor="ctr"/>
          <a:lstStyle/>
          <a:p>
            <a:pPr algn="l">
              <a:defRPr sz="1200">
                <a:latin typeface="Helvetica"/>
                <a:ea typeface="Helvetica"/>
                <a:cs typeface="Helvetica"/>
                <a:sym typeface="Helvetica"/>
              </a:defRPr>
            </a:pPr>
          </a:p>
        </p:txBody>
      </p:sp>
      <p:sp>
        <p:nvSpPr>
          <p:cNvPr id="190" name="Line"/>
          <p:cNvSpPr/>
          <p:nvPr/>
        </p:nvSpPr>
        <p:spPr>
          <a:xfrm flipH="1" flipV="1">
            <a:off x="2915153" y="3854457"/>
            <a:ext cx="1291829" cy="1078459"/>
          </a:xfrm>
          <a:prstGeom prst="line">
            <a:avLst/>
          </a:prstGeom>
          <a:ln w="63500">
            <a:solidFill>
              <a:srgbClr val="000000"/>
            </a:solidFill>
            <a:prstDash val="sysDot"/>
            <a:miter lim="400000"/>
            <a:headEnd type="triangle"/>
          </a:ln>
        </p:spPr>
        <p:txBody>
          <a:bodyPr lIns="50800" tIns="50800" rIns="50800" bIns="50800" anchor="ctr"/>
          <a:lstStyle/>
          <a:p>
            <a:pPr algn="l">
              <a:defRPr sz="1200">
                <a:latin typeface="Helvetica"/>
                <a:ea typeface="Helvetica"/>
                <a:cs typeface="Helvetica"/>
                <a:sym typeface="Helvetica"/>
              </a:defRPr>
            </a:pPr>
          </a:p>
        </p:txBody>
      </p:sp>
      <p:pic>
        <p:nvPicPr>
          <p:cNvPr id="191" name="9803030.jpg" descr="9803030.jpg"/>
          <p:cNvPicPr>
            <a:picLocks noChangeAspect="1"/>
          </p:cNvPicPr>
          <p:nvPr/>
        </p:nvPicPr>
        <p:blipFill>
          <a:blip r:embed="rId3">
            <a:extLst/>
          </a:blip>
          <a:srcRect l="41447" t="28828" r="0" b="0"/>
          <a:stretch>
            <a:fillRect/>
          </a:stretch>
        </p:blipFill>
        <p:spPr>
          <a:xfrm>
            <a:off x="5969219" y="173148"/>
            <a:ext cx="3611239" cy="3059156"/>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4" name="EventDisplay_final-800x425.jpg" descr="EventDisplay_final-800x425.jpg"/>
          <p:cNvPicPr>
            <a:picLocks noChangeAspect="1"/>
          </p:cNvPicPr>
          <p:nvPr/>
        </p:nvPicPr>
        <p:blipFill>
          <a:blip r:embed="rId2">
            <a:extLst/>
          </a:blip>
          <a:stretch>
            <a:fillRect/>
          </a:stretch>
        </p:blipFill>
        <p:spPr>
          <a:xfrm>
            <a:off x="6687908" y="3317837"/>
            <a:ext cx="2746451" cy="1459052"/>
          </a:xfrm>
          <a:prstGeom prst="rect">
            <a:avLst/>
          </a:prstGeom>
          <a:ln w="12700">
            <a:miter lim="400000"/>
          </a:ln>
        </p:spPr>
      </p:pic>
      <p:sp>
        <p:nvSpPr>
          <p:cNvPr id="195" name="Inside the VELO"/>
          <p:cNvSpPr/>
          <p:nvPr/>
        </p:nvSpPr>
        <p:spPr>
          <a:xfrm>
            <a:off x="444500" y="254000"/>
            <a:ext cx="9271000" cy="1092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lgn="l"/>
          </a:lstStyle>
          <a:p>
            <a:pPr/>
            <a:r>
              <a:t>Inside the VELO</a:t>
            </a:r>
          </a:p>
        </p:txBody>
      </p:sp>
      <p:pic>
        <p:nvPicPr>
          <p:cNvPr id="196" name="Image" descr="Image"/>
          <p:cNvPicPr>
            <a:picLocks noChangeAspect="1"/>
          </p:cNvPicPr>
          <p:nvPr/>
        </p:nvPicPr>
        <p:blipFill>
          <a:blip r:embed="rId3">
            <a:extLst/>
          </a:blip>
          <a:stretch>
            <a:fillRect/>
          </a:stretch>
        </p:blipFill>
        <p:spPr>
          <a:xfrm>
            <a:off x="5131401" y="1727326"/>
            <a:ext cx="4673957" cy="5363557"/>
          </a:xfrm>
          <a:prstGeom prst="rect">
            <a:avLst/>
          </a:prstGeom>
          <a:ln w="12700">
            <a:miter lim="400000"/>
          </a:ln>
        </p:spPr>
      </p:pic>
      <p:sp>
        <p:nvSpPr>
          <p:cNvPr id="197" name="Charged particles produced in one proton-proton collision…"/>
          <p:cNvSpPr txBox="1"/>
          <p:nvPr>
            <p:ph type="body" sz="half" idx="1"/>
          </p:nvPr>
        </p:nvSpPr>
        <p:spPr>
          <a:xfrm>
            <a:off x="243600" y="1924303"/>
            <a:ext cx="4549245" cy="5142633"/>
          </a:xfrm>
          <a:prstGeom prst="rect">
            <a:avLst/>
          </a:prstGeom>
        </p:spPr>
        <p:txBody>
          <a:bodyPr/>
          <a:lstStyle/>
          <a:p>
            <a:pPr>
              <a:defRPr>
                <a:solidFill>
                  <a:srgbClr val="444444"/>
                </a:solidFill>
              </a:defRPr>
            </a:pPr>
            <a:r>
              <a:t>Charged particles produced in one proton-proton collision</a:t>
            </a:r>
          </a:p>
          <a:p>
            <a:pPr>
              <a:defRPr>
                <a:solidFill>
                  <a:srgbClr val="444444"/>
                </a:solidFill>
              </a:defRPr>
            </a:pPr>
            <a:r>
              <a:t>Here, one neutral particle containing a b-quark travels along the dotted path </a:t>
            </a:r>
          </a:p>
          <a:p>
            <a:pPr>
              <a:defRPr>
                <a:solidFill>
                  <a:srgbClr val="444444"/>
                </a:solidFill>
              </a:defRPr>
            </a:pPr>
            <a:r>
              <a:t>It then decays into another particle containing a c-quark and one other charged particle </a:t>
            </a:r>
          </a:p>
          <a:p>
            <a:pPr>
              <a:defRPr>
                <a:solidFill>
                  <a:srgbClr val="444444"/>
                </a:solidFill>
              </a:defRPr>
            </a:pPr>
            <a:r>
              <a:t>The c-quark containing particle then travels further and decays into three charged tracks </a:t>
            </a:r>
          </a:p>
        </p:txBody>
      </p:sp>
      <p:sp>
        <p:nvSpPr>
          <p:cNvPr id="198" name="Inside the VELO!"/>
          <p:cNvSpPr txBox="1"/>
          <p:nvPr/>
        </p:nvSpPr>
        <p:spPr>
          <a:xfrm>
            <a:off x="5255064" y="1921583"/>
            <a:ext cx="1563321" cy="3243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solidFill>
                  <a:srgbClr val="FFFFFF"/>
                </a:solidFill>
              </a:defRPr>
            </a:lvl1pPr>
          </a:lstStyle>
          <a:p>
            <a:pPr/>
            <a:r>
              <a:t>Inside the VELO!</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Image" descr="Image"/>
          <p:cNvPicPr>
            <a:picLocks noChangeAspect="1"/>
          </p:cNvPicPr>
          <p:nvPr/>
        </p:nvPicPr>
        <p:blipFill>
          <a:blip r:embed="rId2">
            <a:extLst/>
          </a:blip>
          <a:stretch>
            <a:fillRect/>
          </a:stretch>
        </p:blipFill>
        <p:spPr>
          <a:xfrm>
            <a:off x="2866339" y="2717887"/>
            <a:ext cx="7273457" cy="4472468"/>
          </a:xfrm>
          <a:prstGeom prst="rect">
            <a:avLst/>
          </a:prstGeom>
          <a:ln w="12700">
            <a:miter lim="400000"/>
          </a:ln>
        </p:spPr>
      </p:pic>
      <p:sp>
        <p:nvSpPr>
          <p:cNvPr id="201"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2" name="Run3 LHCb Event"/>
          <p:cNvSpPr/>
          <p:nvPr/>
        </p:nvSpPr>
        <p:spPr>
          <a:xfrm>
            <a:off x="444500" y="254000"/>
            <a:ext cx="9271000" cy="1092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lgn="l"/>
          </a:lstStyle>
          <a:p>
            <a:pPr/>
            <a:r>
              <a:t>Run3 LHCb Event</a:t>
            </a:r>
          </a:p>
        </p:txBody>
      </p:sp>
      <p:sp>
        <p:nvSpPr>
          <p:cNvPr id="203" name="9 fb-1 of pp collisions recorded so far during LHC Run 1 and 2"/>
          <p:cNvSpPr/>
          <p:nvPr/>
        </p:nvSpPr>
        <p:spPr>
          <a:xfrm>
            <a:off x="3659920" y="272594"/>
            <a:ext cx="6339827" cy="105501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defRPr b="1">
                <a:latin typeface="+mn-lt"/>
                <a:ea typeface="+mn-ea"/>
                <a:cs typeface="+mn-cs"/>
                <a:sym typeface="Helvetica Neue"/>
              </a:defRPr>
            </a:pPr>
            <a:r>
              <a:t>9 fb</a:t>
            </a:r>
            <a:r>
              <a:rPr baseline="31999"/>
              <a:t>-1</a:t>
            </a:r>
            <a:r>
              <a:t> of pp collisions recorded so far during LHC Run 1 and 2</a:t>
            </a:r>
          </a:p>
        </p:txBody>
      </p:sp>
      <p:sp>
        <p:nvSpPr>
          <p:cNvPr id="204" name="Inside the VELO!"/>
          <p:cNvSpPr txBox="1"/>
          <p:nvPr/>
        </p:nvSpPr>
        <p:spPr>
          <a:xfrm>
            <a:off x="5255064" y="1921583"/>
            <a:ext cx="1563321" cy="3243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solidFill>
                  <a:srgbClr val="FFFFFF"/>
                </a:solidFill>
              </a:defRPr>
            </a:lvl1pPr>
          </a:lstStyle>
          <a:p>
            <a:pPr/>
            <a:r>
              <a:t>Inside the VELO!</a:t>
            </a:r>
          </a:p>
        </p:txBody>
      </p:sp>
      <p:pic>
        <p:nvPicPr>
          <p:cNvPr id="205" name="Image" descr="Image"/>
          <p:cNvPicPr>
            <a:picLocks noChangeAspect="1"/>
          </p:cNvPicPr>
          <p:nvPr/>
        </p:nvPicPr>
        <p:blipFill>
          <a:blip r:embed="rId3">
            <a:extLst/>
          </a:blip>
          <a:srcRect l="0" t="0" r="2110" b="0"/>
          <a:stretch>
            <a:fillRect/>
          </a:stretch>
        </p:blipFill>
        <p:spPr>
          <a:xfrm>
            <a:off x="1148147" y="1602682"/>
            <a:ext cx="3880329" cy="2173188"/>
          </a:xfrm>
          <a:prstGeom prst="rect">
            <a:avLst/>
          </a:prstGeom>
          <a:ln w="12700">
            <a:miter lim="400000"/>
          </a:ln>
        </p:spPr>
      </p:pic>
      <p:sp>
        <p:nvSpPr>
          <p:cNvPr id="206" name="Event display from last week: The first Run 3 LHCb data with all subdetectors included!…"/>
          <p:cNvSpPr txBox="1"/>
          <p:nvPr>
            <p:ph type="body" sz="half" idx="1"/>
          </p:nvPr>
        </p:nvSpPr>
        <p:spPr>
          <a:xfrm>
            <a:off x="420638" y="4193833"/>
            <a:ext cx="4031078" cy="5142634"/>
          </a:xfrm>
          <a:prstGeom prst="rect">
            <a:avLst/>
          </a:prstGeom>
        </p:spPr>
        <p:txBody>
          <a:bodyPr/>
          <a:lstStyle/>
          <a:p>
            <a:pPr>
              <a:defRPr>
                <a:solidFill>
                  <a:srgbClr val="444444"/>
                </a:solidFill>
              </a:defRPr>
            </a:pPr>
            <a:r>
              <a:t>Event display from </a:t>
            </a:r>
            <a:r>
              <a:rPr b="1"/>
              <a:t>last week:</a:t>
            </a:r>
            <a:r>
              <a:t> The first Run 3 LHCb data with all subdetectors included!</a:t>
            </a:r>
          </a:p>
          <a:p>
            <a:pPr>
              <a:defRPr>
                <a:solidFill>
                  <a:srgbClr val="444444"/>
                </a:solidFill>
              </a:defRPr>
            </a:pPr>
            <a:r>
              <a:t>First “long” (going through all tracking detectors) tracks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Liverpool LHCb (&amp; related) Service Work"/>
          <p:cNvSpPr txBox="1"/>
          <p:nvPr>
            <p:ph type="title"/>
          </p:nvPr>
        </p:nvSpPr>
        <p:spPr>
          <a:prstGeom prst="rect">
            <a:avLst/>
          </a:prstGeom>
        </p:spPr>
        <p:txBody>
          <a:bodyPr/>
          <a:lstStyle/>
          <a:p>
            <a:pPr/>
            <a:r>
              <a:t>Liverpool LHCb (&amp; related) Service Work</a:t>
            </a:r>
          </a:p>
        </p:txBody>
      </p:sp>
      <p:sp>
        <p:nvSpPr>
          <p:cNvPr id="209" name="Slide Number"/>
          <p:cNvSpPr txBox="1"/>
          <p:nvPr>
            <p:ph type="sldNum" sz="quarter" idx="2"/>
          </p:nvPr>
        </p:nvSpPr>
        <p:spPr>
          <a:xfrm>
            <a:off x="9602136" y="7200900"/>
            <a:ext cx="230125" cy="228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0" name="Circle"/>
          <p:cNvSpPr/>
          <p:nvPr/>
        </p:nvSpPr>
        <p:spPr>
          <a:xfrm>
            <a:off x="7888185" y="2345423"/>
            <a:ext cx="190501"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211" name="Circle"/>
          <p:cNvSpPr/>
          <p:nvPr/>
        </p:nvSpPr>
        <p:spPr>
          <a:xfrm>
            <a:off x="7888185" y="2751823"/>
            <a:ext cx="190501" cy="190501"/>
          </a:xfrm>
          <a:prstGeom prst="ellipse">
            <a:avLst/>
          </a:prstGeom>
          <a:solidFill>
            <a:srgbClr val="FF8647"/>
          </a:solidFill>
          <a:ln w="25400">
            <a:solidFill>
              <a:srgbClr val="000000"/>
            </a:solidFill>
            <a:miter lim="400000"/>
          </a:ln>
        </p:spPr>
        <p:txBody>
          <a:bodyPr lIns="38100" tIns="38100" rIns="38100" bIns="38100" anchor="ctr"/>
          <a:lstStyle/>
          <a:p>
            <a:pPr>
              <a:defRPr sz="2800"/>
            </a:pPr>
          </a:p>
        </p:txBody>
      </p:sp>
      <p:sp>
        <p:nvSpPr>
          <p:cNvPr id="212" name="leadership"/>
          <p:cNvSpPr/>
          <p:nvPr/>
        </p:nvSpPr>
        <p:spPr>
          <a:xfrm>
            <a:off x="8129485" y="2624823"/>
            <a:ext cx="1206501" cy="393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lgn="l">
              <a:defRPr sz="1800"/>
            </a:lvl1pPr>
          </a:lstStyle>
          <a:p>
            <a:pPr/>
            <a:r>
              <a:t>leadership</a:t>
            </a:r>
          </a:p>
        </p:txBody>
      </p:sp>
      <p:sp>
        <p:nvSpPr>
          <p:cNvPr id="213" name="responsibility"/>
          <p:cNvSpPr/>
          <p:nvPr/>
        </p:nvSpPr>
        <p:spPr>
          <a:xfrm>
            <a:off x="8129485" y="2218423"/>
            <a:ext cx="1358901" cy="393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lvl1pPr algn="l">
              <a:defRPr sz="1800"/>
            </a:lvl1pPr>
          </a:lstStyle>
          <a:p>
            <a:pPr/>
            <a:r>
              <a:t>responsibility</a:t>
            </a:r>
          </a:p>
        </p:txBody>
      </p:sp>
      <p:sp>
        <p:nvSpPr>
          <p:cNvPr id="214" name="Rectangle"/>
          <p:cNvSpPr/>
          <p:nvPr/>
        </p:nvSpPr>
        <p:spPr>
          <a:xfrm>
            <a:off x="7811985" y="2243823"/>
            <a:ext cx="1765301" cy="787401"/>
          </a:xfrm>
          <a:prstGeom prst="rect">
            <a:avLst/>
          </a:prstGeom>
          <a:ln w="25400">
            <a:solidFill>
              <a:srgbClr val="000000"/>
            </a:solidFill>
            <a:miter lim="400000"/>
          </a:ln>
        </p:spPr>
        <p:txBody>
          <a:bodyPr lIns="38100" tIns="38100" rIns="38100" bIns="38100" anchor="ctr"/>
          <a:lstStyle/>
          <a:p>
            <a:pPr>
              <a:defRPr sz="2800"/>
            </a:pPr>
          </a:p>
        </p:txBody>
      </p:sp>
      <p:sp>
        <p:nvSpPr>
          <p:cNvPr id="215" name="LHCb Quantum Computing Activities"/>
          <p:cNvSpPr/>
          <p:nvPr/>
        </p:nvSpPr>
        <p:spPr>
          <a:xfrm>
            <a:off x="607766" y="3044141"/>
            <a:ext cx="4953001" cy="43565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l">
              <a:defRPr sz="2400"/>
            </a:lvl1pPr>
          </a:lstStyle>
          <a:p>
            <a:pPr/>
            <a:r>
              <a:t>LHCb Quantum Computing Activities</a:t>
            </a:r>
          </a:p>
        </p:txBody>
      </p:sp>
      <p:sp>
        <p:nvSpPr>
          <p:cNvPr id="216" name="Circle"/>
          <p:cNvSpPr/>
          <p:nvPr/>
        </p:nvSpPr>
        <p:spPr>
          <a:xfrm>
            <a:off x="384598" y="4141087"/>
            <a:ext cx="190501" cy="190501"/>
          </a:xfrm>
          <a:prstGeom prst="ellipse">
            <a:avLst/>
          </a:prstGeom>
          <a:solidFill>
            <a:srgbClr val="FF8647"/>
          </a:solidFill>
          <a:ln w="25400">
            <a:solidFill>
              <a:srgbClr val="000000"/>
            </a:solidFill>
            <a:miter lim="400000"/>
          </a:ln>
        </p:spPr>
        <p:txBody>
          <a:bodyPr lIns="38100" tIns="38100" rIns="38100" bIns="38100" anchor="ctr"/>
          <a:lstStyle/>
          <a:p>
            <a:pPr>
              <a:defRPr sz="2800"/>
            </a:pPr>
          </a:p>
        </p:txBody>
      </p:sp>
      <p:sp>
        <p:nvSpPr>
          <p:cNvPr id="217" name="LHCb B to Open Charm convener"/>
          <p:cNvSpPr/>
          <p:nvPr/>
        </p:nvSpPr>
        <p:spPr>
          <a:xfrm>
            <a:off x="611364" y="4022928"/>
            <a:ext cx="8699501" cy="43566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l">
              <a:defRPr sz="2400"/>
            </a:lvl1pPr>
          </a:lstStyle>
          <a:p>
            <a:pPr/>
            <a:r>
              <a:t>LHCb B to Open Charm convener</a:t>
            </a:r>
          </a:p>
        </p:txBody>
      </p:sp>
      <p:sp>
        <p:nvSpPr>
          <p:cNvPr id="218" name="HSF coordination team &amp; HSF PyHEP WG co-convener SWIFT-HEP WP5 (Data Analysis) co-convener"/>
          <p:cNvSpPr/>
          <p:nvPr/>
        </p:nvSpPr>
        <p:spPr>
          <a:xfrm>
            <a:off x="611364" y="5075661"/>
            <a:ext cx="8944469" cy="80395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lgn="l">
              <a:defRPr sz="2400"/>
            </a:pPr>
            <a:r>
              <a:t>HSF coordination team &amp; HSF PyHEP WG co-convener</a:t>
            </a:r>
            <a:br/>
            <a:r>
              <a:t>SWIFT-HEP WP5 (Data Analysis) co-convener</a:t>
            </a:r>
          </a:p>
        </p:txBody>
      </p:sp>
      <p:sp>
        <p:nvSpPr>
          <p:cNvPr id="219" name="Circle"/>
          <p:cNvSpPr/>
          <p:nvPr/>
        </p:nvSpPr>
        <p:spPr>
          <a:xfrm>
            <a:off x="384711" y="6942460"/>
            <a:ext cx="190501"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220" name="Many LHCb paper committees, etc…"/>
          <p:cNvSpPr/>
          <p:nvPr/>
        </p:nvSpPr>
        <p:spPr>
          <a:xfrm>
            <a:off x="598777" y="6811602"/>
            <a:ext cx="5077792" cy="43565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l">
              <a:defRPr sz="2400"/>
            </a:lvl1pPr>
          </a:lstStyle>
          <a:p>
            <a:pPr/>
            <a:r>
              <a:t>Many LHCb paper committees, etc…</a:t>
            </a:r>
          </a:p>
        </p:txBody>
      </p:sp>
      <p:sp>
        <p:nvSpPr>
          <p:cNvPr id="221" name="Circle"/>
          <p:cNvSpPr/>
          <p:nvPr/>
        </p:nvSpPr>
        <p:spPr>
          <a:xfrm>
            <a:off x="374097" y="6592086"/>
            <a:ext cx="190501"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222" name="Institutional review of LHCb papers"/>
          <p:cNvSpPr/>
          <p:nvPr/>
        </p:nvSpPr>
        <p:spPr>
          <a:xfrm>
            <a:off x="588163" y="6461228"/>
            <a:ext cx="6397464" cy="43565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l">
              <a:defRPr sz="2400"/>
            </a:lvl1pPr>
          </a:lstStyle>
          <a:p>
            <a:pPr/>
            <a:r>
              <a:t>Institutional review of LHCb papers</a:t>
            </a:r>
          </a:p>
        </p:txBody>
      </p:sp>
      <p:sp>
        <p:nvSpPr>
          <p:cNvPr id="223" name="Circle"/>
          <p:cNvSpPr/>
          <p:nvPr/>
        </p:nvSpPr>
        <p:spPr>
          <a:xfrm>
            <a:off x="384598" y="4826887"/>
            <a:ext cx="190501" cy="190501"/>
          </a:xfrm>
          <a:prstGeom prst="ellipse">
            <a:avLst/>
          </a:prstGeom>
          <a:solidFill>
            <a:srgbClr val="FF8647"/>
          </a:solidFill>
          <a:ln w="25400">
            <a:solidFill>
              <a:srgbClr val="000000"/>
            </a:solidFill>
            <a:miter lim="400000"/>
          </a:ln>
        </p:spPr>
        <p:txBody>
          <a:bodyPr lIns="38100" tIns="38100" rIns="38100" bIns="38100" anchor="ctr"/>
          <a:lstStyle/>
          <a:p>
            <a:pPr>
              <a:defRPr sz="2800"/>
            </a:pPr>
          </a:p>
        </p:txBody>
      </p:sp>
      <p:sp>
        <p:nvSpPr>
          <p:cNvPr id="224" name="LHCb Data Processing &amp; Analysis Project Leader"/>
          <p:cNvSpPr/>
          <p:nvPr/>
        </p:nvSpPr>
        <p:spPr>
          <a:xfrm>
            <a:off x="611364" y="4721428"/>
            <a:ext cx="6667575" cy="43566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l">
              <a:defRPr sz="2400"/>
            </a:lvl1pPr>
          </a:lstStyle>
          <a:p>
            <a:pPr/>
            <a:r>
              <a:t>LHCb Data Processing &amp; Analysis Project Leader</a:t>
            </a:r>
          </a:p>
        </p:txBody>
      </p:sp>
      <p:sp>
        <p:nvSpPr>
          <p:cNvPr id="225" name="Circle"/>
          <p:cNvSpPr/>
          <p:nvPr/>
        </p:nvSpPr>
        <p:spPr>
          <a:xfrm>
            <a:off x="384598" y="4471287"/>
            <a:ext cx="190501" cy="190501"/>
          </a:xfrm>
          <a:prstGeom prst="ellipse">
            <a:avLst/>
          </a:prstGeom>
          <a:solidFill>
            <a:srgbClr val="FF8647"/>
          </a:solidFill>
          <a:ln w="25400">
            <a:solidFill>
              <a:srgbClr val="000000"/>
            </a:solidFill>
            <a:miter lim="400000"/>
          </a:ln>
        </p:spPr>
        <p:txBody>
          <a:bodyPr lIns="38100" tIns="38100" rIns="38100" bIns="38100" anchor="ctr"/>
          <a:lstStyle/>
          <a:p>
            <a:pPr>
              <a:defRPr sz="2800"/>
            </a:pPr>
          </a:p>
        </p:txBody>
      </p:sp>
      <p:sp>
        <p:nvSpPr>
          <p:cNvPr id="226" name="LHCb Shift Leader / Data Manager"/>
          <p:cNvSpPr/>
          <p:nvPr/>
        </p:nvSpPr>
        <p:spPr>
          <a:xfrm>
            <a:off x="611364" y="4365828"/>
            <a:ext cx="4701061" cy="43566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l">
              <a:defRPr sz="2400"/>
            </a:lvl1pPr>
          </a:lstStyle>
          <a:p>
            <a:pPr/>
            <a:r>
              <a:t>LHCb Shift Leader / Data Manager</a:t>
            </a:r>
          </a:p>
        </p:txBody>
      </p:sp>
      <p:sp>
        <p:nvSpPr>
          <p:cNvPr id="227" name="Circle"/>
          <p:cNvSpPr/>
          <p:nvPr/>
        </p:nvSpPr>
        <p:spPr>
          <a:xfrm>
            <a:off x="385219" y="2080172"/>
            <a:ext cx="190501"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228" name="LHCb VELO &amp; Alignment Operations"/>
          <p:cNvSpPr/>
          <p:nvPr/>
        </p:nvSpPr>
        <p:spPr>
          <a:xfrm>
            <a:off x="611985" y="1955663"/>
            <a:ext cx="4927601" cy="43566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l">
              <a:defRPr sz="2400"/>
            </a:lvl1pPr>
          </a:lstStyle>
          <a:p>
            <a:pPr/>
            <a:r>
              <a:t>LHCb VELO &amp; Alignment Operations</a:t>
            </a:r>
          </a:p>
        </p:txBody>
      </p:sp>
      <p:sp>
        <p:nvSpPr>
          <p:cNvPr id="229" name="Circle"/>
          <p:cNvSpPr/>
          <p:nvPr/>
        </p:nvSpPr>
        <p:spPr>
          <a:xfrm>
            <a:off x="381000" y="2832100"/>
            <a:ext cx="190500" cy="190500"/>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230" name="HFLAV Charm Decays convener"/>
          <p:cNvSpPr/>
          <p:nvPr/>
        </p:nvSpPr>
        <p:spPr>
          <a:xfrm>
            <a:off x="607766" y="5774641"/>
            <a:ext cx="8610601" cy="43565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l">
              <a:defRPr sz="2400"/>
            </a:lvl1pPr>
          </a:lstStyle>
          <a:p>
            <a:pPr/>
            <a:r>
              <a:t>HFLAV Charm Decays convener</a:t>
            </a:r>
          </a:p>
        </p:txBody>
      </p:sp>
      <p:pic>
        <p:nvPicPr>
          <p:cNvPr id="231" name="Image" descr="Image"/>
          <p:cNvPicPr>
            <a:picLocks noChangeAspect="1"/>
          </p:cNvPicPr>
          <p:nvPr/>
        </p:nvPicPr>
        <p:blipFill>
          <a:blip r:embed="rId2">
            <a:extLst/>
          </a:blip>
          <a:srcRect l="0" t="0" r="576" b="0"/>
          <a:stretch>
            <a:fillRect/>
          </a:stretch>
        </p:blipFill>
        <p:spPr>
          <a:xfrm>
            <a:off x="6120613" y="3105546"/>
            <a:ext cx="3911045" cy="1002414"/>
          </a:xfrm>
          <a:prstGeom prst="rect">
            <a:avLst/>
          </a:prstGeom>
          <a:ln w="12700">
            <a:miter lim="400000"/>
          </a:ln>
        </p:spPr>
      </p:pic>
      <p:pic>
        <p:nvPicPr>
          <p:cNvPr id="232" name="Eduardo_Rodrigues.jpg" descr="Eduardo_Rodrigues.jpg"/>
          <p:cNvPicPr>
            <a:picLocks noChangeAspect="1"/>
          </p:cNvPicPr>
          <p:nvPr/>
        </p:nvPicPr>
        <p:blipFill>
          <a:blip r:embed="rId3">
            <a:extLst/>
          </a:blip>
          <a:stretch>
            <a:fillRect/>
          </a:stretch>
        </p:blipFill>
        <p:spPr>
          <a:xfrm>
            <a:off x="7154803" y="4731637"/>
            <a:ext cx="317501" cy="381001"/>
          </a:xfrm>
          <a:prstGeom prst="rect">
            <a:avLst/>
          </a:prstGeom>
          <a:ln w="12700">
            <a:miter lim="400000"/>
          </a:ln>
        </p:spPr>
      </p:pic>
      <p:pic>
        <p:nvPicPr>
          <p:cNvPr id="233" name="droppedImage.jpg" descr="droppedImage.jpg"/>
          <p:cNvPicPr>
            <a:picLocks noChangeAspect="1"/>
          </p:cNvPicPr>
          <p:nvPr/>
        </p:nvPicPr>
        <p:blipFill>
          <a:blip r:embed="rId4">
            <a:extLst/>
          </a:blip>
          <a:stretch>
            <a:fillRect/>
          </a:stretch>
        </p:blipFill>
        <p:spPr>
          <a:xfrm rot="1255805">
            <a:off x="5215839" y="4005582"/>
            <a:ext cx="285751" cy="381001"/>
          </a:xfrm>
          <a:prstGeom prst="rect">
            <a:avLst/>
          </a:prstGeom>
          <a:ln w="12700">
            <a:miter lim="400000"/>
          </a:ln>
        </p:spPr>
      </p:pic>
      <p:pic>
        <p:nvPicPr>
          <p:cNvPr id="234" name="droppedImage.jpg" descr="droppedImage.jpg"/>
          <p:cNvPicPr>
            <a:picLocks noChangeAspect="1"/>
          </p:cNvPicPr>
          <p:nvPr/>
        </p:nvPicPr>
        <p:blipFill>
          <a:blip r:embed="rId4">
            <a:extLst/>
          </a:blip>
          <a:stretch>
            <a:fillRect/>
          </a:stretch>
        </p:blipFill>
        <p:spPr>
          <a:xfrm rot="1255805">
            <a:off x="5879495" y="2018335"/>
            <a:ext cx="285751" cy="381001"/>
          </a:xfrm>
          <a:prstGeom prst="rect">
            <a:avLst/>
          </a:prstGeom>
          <a:ln w="12700">
            <a:miter lim="400000"/>
          </a:ln>
        </p:spPr>
      </p:pic>
      <p:sp>
        <p:nvSpPr>
          <p:cNvPr id="235" name="LHCb VELO Installation &amp; Commisioning"/>
          <p:cNvSpPr/>
          <p:nvPr/>
        </p:nvSpPr>
        <p:spPr>
          <a:xfrm>
            <a:off x="607766" y="1581789"/>
            <a:ext cx="5607383" cy="43565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l">
              <a:defRPr sz="2400"/>
            </a:lvl1pPr>
          </a:lstStyle>
          <a:p>
            <a:pPr/>
            <a:r>
              <a:t>LHCb VELO Installation &amp; Commisioning</a:t>
            </a:r>
          </a:p>
        </p:txBody>
      </p:sp>
      <p:sp>
        <p:nvSpPr>
          <p:cNvPr id="236" name="Circle"/>
          <p:cNvSpPr/>
          <p:nvPr/>
        </p:nvSpPr>
        <p:spPr>
          <a:xfrm>
            <a:off x="381000" y="1704368"/>
            <a:ext cx="190500"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pic>
        <p:nvPicPr>
          <p:cNvPr id="237" name="Eduardo_Rodrigues.jpg" descr="Eduardo_Rodrigues.jpg"/>
          <p:cNvPicPr>
            <a:picLocks noChangeAspect="1"/>
          </p:cNvPicPr>
          <p:nvPr/>
        </p:nvPicPr>
        <p:blipFill>
          <a:blip r:embed="rId3">
            <a:extLst/>
          </a:blip>
          <a:stretch>
            <a:fillRect/>
          </a:stretch>
        </p:blipFill>
        <p:spPr>
          <a:xfrm>
            <a:off x="7958101" y="5087237"/>
            <a:ext cx="317501" cy="381001"/>
          </a:xfrm>
          <a:prstGeom prst="rect">
            <a:avLst/>
          </a:prstGeom>
          <a:ln w="12700">
            <a:miter lim="400000"/>
          </a:ln>
        </p:spPr>
      </p:pic>
      <p:pic>
        <p:nvPicPr>
          <p:cNvPr id="238" name="Eduardo_Rodrigues.jpg" descr="Eduardo_Rodrigues.jpg"/>
          <p:cNvPicPr>
            <a:picLocks noChangeAspect="1"/>
          </p:cNvPicPr>
          <p:nvPr/>
        </p:nvPicPr>
        <p:blipFill>
          <a:blip r:embed="rId3">
            <a:extLst/>
          </a:blip>
          <a:stretch>
            <a:fillRect/>
          </a:stretch>
        </p:blipFill>
        <p:spPr>
          <a:xfrm>
            <a:off x="6726024" y="5483428"/>
            <a:ext cx="317501" cy="381001"/>
          </a:xfrm>
          <a:prstGeom prst="rect">
            <a:avLst/>
          </a:prstGeom>
          <a:ln w="12700">
            <a:miter lim="400000"/>
          </a:ln>
        </p:spPr>
      </p:pic>
      <p:sp>
        <p:nvSpPr>
          <p:cNvPr id="239" name="Circle"/>
          <p:cNvSpPr/>
          <p:nvPr/>
        </p:nvSpPr>
        <p:spPr>
          <a:xfrm>
            <a:off x="384598" y="5182487"/>
            <a:ext cx="190501" cy="190501"/>
          </a:xfrm>
          <a:prstGeom prst="ellipse">
            <a:avLst/>
          </a:prstGeom>
          <a:solidFill>
            <a:srgbClr val="FF8647"/>
          </a:solidFill>
          <a:ln w="25400">
            <a:solidFill>
              <a:srgbClr val="000000"/>
            </a:solidFill>
            <a:miter lim="400000"/>
          </a:ln>
        </p:spPr>
        <p:txBody>
          <a:bodyPr lIns="38100" tIns="38100" rIns="38100" bIns="38100" anchor="ctr"/>
          <a:lstStyle/>
          <a:p>
            <a:pPr>
              <a:defRPr sz="2800"/>
            </a:pPr>
          </a:p>
        </p:txBody>
      </p:sp>
      <p:sp>
        <p:nvSpPr>
          <p:cNvPr id="240" name="Circle"/>
          <p:cNvSpPr/>
          <p:nvPr/>
        </p:nvSpPr>
        <p:spPr>
          <a:xfrm>
            <a:off x="384598" y="5578678"/>
            <a:ext cx="190501" cy="190501"/>
          </a:xfrm>
          <a:prstGeom prst="ellipse">
            <a:avLst/>
          </a:prstGeom>
          <a:solidFill>
            <a:srgbClr val="FF8647"/>
          </a:solidFill>
          <a:ln w="25400">
            <a:solidFill>
              <a:srgbClr val="000000"/>
            </a:solidFill>
            <a:miter lim="400000"/>
          </a:ln>
        </p:spPr>
        <p:txBody>
          <a:bodyPr lIns="38100" tIns="38100" rIns="38100" bIns="38100" anchor="ctr"/>
          <a:lstStyle/>
          <a:p>
            <a:pPr>
              <a:defRPr sz="2800"/>
            </a:pPr>
          </a:p>
        </p:txBody>
      </p:sp>
      <p:sp>
        <p:nvSpPr>
          <p:cNvPr id="241" name="Circle"/>
          <p:cNvSpPr/>
          <p:nvPr/>
        </p:nvSpPr>
        <p:spPr>
          <a:xfrm>
            <a:off x="381000" y="3176245"/>
            <a:ext cx="190500"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pic>
        <p:nvPicPr>
          <p:cNvPr id="242" name="Eduardo_Rodrigues.jpg" descr="Eduardo_Rodrigues.jpg"/>
          <p:cNvPicPr>
            <a:picLocks noChangeAspect="1"/>
          </p:cNvPicPr>
          <p:nvPr/>
        </p:nvPicPr>
        <p:blipFill>
          <a:blip r:embed="rId3">
            <a:extLst/>
          </a:blip>
          <a:stretch>
            <a:fillRect/>
          </a:stretch>
        </p:blipFill>
        <p:spPr>
          <a:xfrm>
            <a:off x="5547674" y="3071470"/>
            <a:ext cx="317501" cy="381001"/>
          </a:xfrm>
          <a:prstGeom prst="rect">
            <a:avLst/>
          </a:prstGeom>
          <a:ln w="12700">
            <a:miter lim="400000"/>
          </a:ln>
        </p:spPr>
      </p:pic>
      <p:sp>
        <p:nvSpPr>
          <p:cNvPr id="243" name="LHCb VELO simulation lead"/>
          <p:cNvSpPr/>
          <p:nvPr/>
        </p:nvSpPr>
        <p:spPr>
          <a:xfrm>
            <a:off x="611688" y="3379361"/>
            <a:ext cx="4203701" cy="43565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l">
              <a:defRPr sz="2400"/>
            </a:lvl1pPr>
          </a:lstStyle>
          <a:p>
            <a:pPr/>
            <a:r>
              <a:t>LHCb VELO simulation lead</a:t>
            </a:r>
          </a:p>
        </p:txBody>
      </p:sp>
      <p:sp>
        <p:nvSpPr>
          <p:cNvPr id="244" name="Circle"/>
          <p:cNvSpPr/>
          <p:nvPr/>
        </p:nvSpPr>
        <p:spPr>
          <a:xfrm>
            <a:off x="384922" y="3501940"/>
            <a:ext cx="190501" cy="190501"/>
          </a:xfrm>
          <a:prstGeom prst="ellipse">
            <a:avLst/>
          </a:prstGeom>
          <a:solidFill>
            <a:srgbClr val="FF8647"/>
          </a:solidFill>
          <a:ln w="25400">
            <a:solidFill>
              <a:srgbClr val="000000"/>
            </a:solidFill>
            <a:miter lim="400000"/>
          </a:ln>
        </p:spPr>
        <p:txBody>
          <a:bodyPr lIns="38100" tIns="38100" rIns="38100" bIns="38100" anchor="ctr"/>
          <a:lstStyle/>
          <a:p>
            <a:pPr>
              <a:defRPr sz="2800"/>
            </a:pPr>
          </a:p>
        </p:txBody>
      </p:sp>
      <p:pic>
        <p:nvPicPr>
          <p:cNvPr id="245" name="Portrait2019_Cropped.jpg" descr="Portrait2019_Cropped.jpg"/>
          <p:cNvPicPr>
            <a:picLocks noChangeAspect="1"/>
          </p:cNvPicPr>
          <p:nvPr/>
        </p:nvPicPr>
        <p:blipFill>
          <a:blip r:embed="rId5">
            <a:extLst/>
          </a:blip>
          <a:srcRect l="24512" t="10856" r="3656" b="414"/>
          <a:stretch>
            <a:fillRect/>
          </a:stretch>
        </p:blipFill>
        <p:spPr>
          <a:xfrm>
            <a:off x="4413520" y="3416300"/>
            <a:ext cx="298349" cy="381001"/>
          </a:xfrm>
          <a:prstGeom prst="rect">
            <a:avLst/>
          </a:prstGeom>
          <a:ln w="12700">
            <a:miter lim="400000"/>
          </a:ln>
        </p:spPr>
      </p:pic>
      <p:pic>
        <p:nvPicPr>
          <p:cNvPr id="246" name="Portrait2019_Cropped.jpg" descr="Portrait2019_Cropped.jpg"/>
          <p:cNvPicPr>
            <a:picLocks noChangeAspect="1"/>
          </p:cNvPicPr>
          <p:nvPr/>
        </p:nvPicPr>
        <p:blipFill>
          <a:blip r:embed="rId5">
            <a:extLst/>
          </a:blip>
          <a:srcRect l="24512" t="10856" r="3656" b="414"/>
          <a:stretch>
            <a:fillRect/>
          </a:stretch>
        </p:blipFill>
        <p:spPr>
          <a:xfrm>
            <a:off x="6808982" y="1581679"/>
            <a:ext cx="298348" cy="381001"/>
          </a:xfrm>
          <a:prstGeom prst="rect">
            <a:avLst/>
          </a:prstGeom>
          <a:ln w="12700">
            <a:miter lim="400000"/>
          </a:ln>
        </p:spPr>
      </p:pic>
      <p:sp>
        <p:nvSpPr>
          <p:cNvPr id="247" name="LHCb Mighty Tracker"/>
          <p:cNvSpPr/>
          <p:nvPr/>
        </p:nvSpPr>
        <p:spPr>
          <a:xfrm>
            <a:off x="611376" y="2345913"/>
            <a:ext cx="3804607" cy="43566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l">
              <a:defRPr sz="2400"/>
            </a:lvl1pPr>
          </a:lstStyle>
          <a:p>
            <a:pPr/>
            <a:r>
              <a:t>LHCb Mighty Tracker</a:t>
            </a:r>
          </a:p>
        </p:txBody>
      </p:sp>
      <p:sp>
        <p:nvSpPr>
          <p:cNvPr id="248" name="Circle"/>
          <p:cNvSpPr/>
          <p:nvPr/>
        </p:nvSpPr>
        <p:spPr>
          <a:xfrm>
            <a:off x="382305" y="2468492"/>
            <a:ext cx="190501" cy="190501"/>
          </a:xfrm>
          <a:prstGeom prst="ellipse">
            <a:avLst/>
          </a:prstGeom>
          <a:solidFill>
            <a:srgbClr val="FF2600"/>
          </a:solidFill>
          <a:ln w="25400">
            <a:solidFill>
              <a:srgbClr val="000000"/>
            </a:solidFill>
            <a:miter lim="400000"/>
          </a:ln>
        </p:spPr>
        <p:txBody>
          <a:bodyPr lIns="38100" tIns="38100" rIns="38100" bIns="38100" anchor="ctr"/>
          <a:lstStyle/>
          <a:p>
            <a:pPr>
              <a:defRPr sz="2800"/>
            </a:pPr>
          </a:p>
        </p:txBody>
      </p:sp>
      <p:sp>
        <p:nvSpPr>
          <p:cNvPr id="249" name="LHCb VELO++ software"/>
          <p:cNvSpPr/>
          <p:nvPr/>
        </p:nvSpPr>
        <p:spPr>
          <a:xfrm>
            <a:off x="607766" y="2712629"/>
            <a:ext cx="3304802" cy="43566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l">
              <a:defRPr sz="2400"/>
            </a:lvl1pPr>
          </a:lstStyle>
          <a:p>
            <a:pPr/>
            <a:r>
              <a:t>LHCb VELO++ software </a:t>
            </a:r>
          </a:p>
        </p:txBody>
      </p:sp>
      <p:sp>
        <p:nvSpPr>
          <p:cNvPr id="250" name="Circle"/>
          <p:cNvSpPr/>
          <p:nvPr/>
        </p:nvSpPr>
        <p:spPr>
          <a:xfrm>
            <a:off x="381000" y="5887962"/>
            <a:ext cx="190500" cy="190501"/>
          </a:xfrm>
          <a:prstGeom prst="ellipse">
            <a:avLst/>
          </a:prstGeom>
          <a:solidFill>
            <a:srgbClr val="FF8647"/>
          </a:solidFill>
          <a:ln w="25400">
            <a:solidFill>
              <a:srgbClr val="000000"/>
            </a:solidFill>
            <a:miter lim="400000"/>
          </a:ln>
        </p:spPr>
        <p:txBody>
          <a:bodyPr lIns="38100" tIns="38100" rIns="38100" bIns="38100" anchor="ctr"/>
          <a:lstStyle/>
          <a:p>
            <a:pPr>
              <a:defRPr sz="2800"/>
            </a:pPr>
          </a:p>
        </p:txBody>
      </p:sp>
      <p:pic>
        <p:nvPicPr>
          <p:cNvPr id="251" name="droppedImage.jpg" descr="droppedImage.jpg"/>
          <p:cNvPicPr>
            <a:picLocks noChangeAspect="1"/>
          </p:cNvPicPr>
          <p:nvPr/>
        </p:nvPicPr>
        <p:blipFill>
          <a:blip r:embed="rId4">
            <a:extLst/>
          </a:blip>
          <a:stretch>
            <a:fillRect/>
          </a:stretch>
        </p:blipFill>
        <p:spPr>
          <a:xfrm rot="1255805">
            <a:off x="4937125" y="5816969"/>
            <a:ext cx="285750" cy="381001"/>
          </a:xfrm>
          <a:prstGeom prst="rect">
            <a:avLst/>
          </a:prstGeom>
          <a:ln w="12700">
            <a:miter lim="400000"/>
          </a:ln>
        </p:spPr>
      </p:pic>
      <p:sp>
        <p:nvSpPr>
          <p:cNvPr id="252" name="LHCb RICH alignment leader"/>
          <p:cNvSpPr/>
          <p:nvPr/>
        </p:nvSpPr>
        <p:spPr>
          <a:xfrm>
            <a:off x="597795" y="6109761"/>
            <a:ext cx="3941220" cy="43565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l">
              <a:defRPr sz="2400"/>
            </a:lvl1pPr>
          </a:lstStyle>
          <a:p>
            <a:pPr/>
            <a:r>
              <a:t>LHCb RICH alignment leader</a:t>
            </a:r>
          </a:p>
        </p:txBody>
      </p:sp>
      <p:pic>
        <p:nvPicPr>
          <p:cNvPr id="253" name="droppedImage.jpg" descr="droppedImage.jpg"/>
          <p:cNvPicPr>
            <a:picLocks noChangeAspect="1"/>
          </p:cNvPicPr>
          <p:nvPr/>
        </p:nvPicPr>
        <p:blipFill>
          <a:blip r:embed="rId4">
            <a:extLst/>
          </a:blip>
          <a:stretch>
            <a:fillRect/>
          </a:stretch>
        </p:blipFill>
        <p:spPr>
          <a:xfrm rot="1255805">
            <a:off x="4516041" y="6148415"/>
            <a:ext cx="285751" cy="381001"/>
          </a:xfrm>
          <a:prstGeom prst="rect">
            <a:avLst/>
          </a:prstGeom>
          <a:ln w="12700">
            <a:miter lim="400000"/>
          </a:ln>
        </p:spPr>
      </p:pic>
      <p:pic>
        <p:nvPicPr>
          <p:cNvPr id="254" name="logo(1).pdf" descr="logo(1).pdf"/>
          <p:cNvPicPr>
            <a:picLocks noChangeAspect="1"/>
          </p:cNvPicPr>
          <p:nvPr/>
        </p:nvPicPr>
        <p:blipFill>
          <a:blip r:embed="rId6">
            <a:extLst/>
          </a:blip>
          <a:stretch>
            <a:fillRect/>
          </a:stretch>
        </p:blipFill>
        <p:spPr>
          <a:xfrm>
            <a:off x="4650029" y="6374716"/>
            <a:ext cx="594635" cy="173025"/>
          </a:xfrm>
          <a:prstGeom prst="rect">
            <a:avLst/>
          </a:prstGeom>
          <a:ln w="12700">
            <a:miter lim="400000"/>
          </a:ln>
        </p:spPr>
      </p:pic>
      <p:sp>
        <p:nvSpPr>
          <p:cNvPr id="255" name="Circle"/>
          <p:cNvSpPr/>
          <p:nvPr/>
        </p:nvSpPr>
        <p:spPr>
          <a:xfrm>
            <a:off x="370830" y="3837329"/>
            <a:ext cx="190501" cy="190501"/>
          </a:xfrm>
          <a:prstGeom prst="ellipse">
            <a:avLst/>
          </a:prstGeom>
          <a:solidFill>
            <a:srgbClr val="FF8647"/>
          </a:solidFill>
          <a:ln w="25400">
            <a:solidFill>
              <a:srgbClr val="000000"/>
            </a:solidFill>
            <a:miter lim="400000"/>
          </a:ln>
        </p:spPr>
        <p:txBody>
          <a:bodyPr lIns="38100" tIns="38100" rIns="38100" bIns="38100" anchor="ctr"/>
          <a:lstStyle/>
          <a:p>
            <a:pPr>
              <a:defRPr sz="2800"/>
            </a:pPr>
          </a:p>
        </p:txBody>
      </p:sp>
      <p:sp>
        <p:nvSpPr>
          <p:cNvPr id="256" name="LHCb VELO DAQ"/>
          <p:cNvSpPr/>
          <p:nvPr/>
        </p:nvSpPr>
        <p:spPr>
          <a:xfrm>
            <a:off x="597596" y="3719170"/>
            <a:ext cx="8699501" cy="43566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l">
              <a:defRPr sz="2400"/>
            </a:lvl1pPr>
          </a:lstStyle>
          <a:p>
            <a:pPr/>
            <a:r>
              <a:t>LHCb VELO DAQ </a:t>
            </a:r>
          </a:p>
        </p:txBody>
      </p:sp>
      <p:pic>
        <p:nvPicPr>
          <p:cNvPr id="257" name="hennesey.jpg" descr="hennesey.jpg"/>
          <p:cNvPicPr>
            <a:picLocks noChangeAspect="1"/>
          </p:cNvPicPr>
          <p:nvPr/>
        </p:nvPicPr>
        <p:blipFill>
          <a:blip r:embed="rId7">
            <a:extLst/>
          </a:blip>
          <a:stretch>
            <a:fillRect/>
          </a:stretch>
        </p:blipFill>
        <p:spPr>
          <a:xfrm>
            <a:off x="3035319" y="3722408"/>
            <a:ext cx="293078" cy="381001"/>
          </a:xfrm>
          <a:prstGeom prst="rect">
            <a:avLst/>
          </a:prstGeom>
          <a:ln w="12700">
            <a:miter lim="400000"/>
          </a:ln>
        </p:spPr>
      </p:pic>
      <p:pic>
        <p:nvPicPr>
          <p:cNvPr id="258" name="hennesey.jpg" descr="hennesey.jpg"/>
          <p:cNvPicPr>
            <a:picLocks noChangeAspect="1"/>
          </p:cNvPicPr>
          <p:nvPr/>
        </p:nvPicPr>
        <p:blipFill>
          <a:blip r:embed="rId7">
            <a:extLst/>
          </a:blip>
          <a:stretch>
            <a:fillRect/>
          </a:stretch>
        </p:blipFill>
        <p:spPr>
          <a:xfrm>
            <a:off x="3936133" y="2765931"/>
            <a:ext cx="293078" cy="381001"/>
          </a:xfrm>
          <a:prstGeom prst="rect">
            <a:avLst/>
          </a:prstGeom>
          <a:ln w="12700">
            <a:miter lim="400000"/>
          </a:ln>
        </p:spPr>
      </p:pic>
      <p:pic>
        <p:nvPicPr>
          <p:cNvPr id="259" name="Ayushi_photo.jpg" descr="Ayushi_photo.jpg"/>
          <p:cNvPicPr>
            <a:picLocks noChangeAspect="1"/>
          </p:cNvPicPr>
          <p:nvPr/>
        </p:nvPicPr>
        <p:blipFill>
          <a:blip r:embed="rId8">
            <a:extLst/>
          </a:blip>
          <a:srcRect l="0" t="0" r="9316" b="6452"/>
          <a:stretch>
            <a:fillRect/>
          </a:stretch>
        </p:blipFill>
        <p:spPr>
          <a:xfrm>
            <a:off x="3777869" y="2351290"/>
            <a:ext cx="292523" cy="381001"/>
          </a:xfrm>
          <a:prstGeom prst="rect">
            <a:avLst/>
          </a:prstGeom>
          <a:ln w="12700">
            <a:miter lim="400000"/>
          </a:ln>
        </p:spPr>
      </p:pic>
      <p:pic>
        <p:nvPicPr>
          <p:cNvPr id="260" name="Greenall_Ashley.jpg" descr="Greenall_Ashley.jpg"/>
          <p:cNvPicPr>
            <a:picLocks noChangeAspect="1"/>
          </p:cNvPicPr>
          <p:nvPr/>
        </p:nvPicPr>
        <p:blipFill>
          <a:blip r:embed="rId9">
            <a:extLst/>
          </a:blip>
          <a:srcRect l="0" t="5715" r="0" b="0"/>
          <a:stretch>
            <a:fillRect/>
          </a:stretch>
        </p:blipFill>
        <p:spPr>
          <a:xfrm>
            <a:off x="4133163" y="2360001"/>
            <a:ext cx="269999" cy="381001"/>
          </a:xfrm>
          <a:prstGeom prst="rect">
            <a:avLst/>
          </a:prstGeom>
          <a:ln w="12700">
            <a:miter lim="400000"/>
          </a:ln>
        </p:spPr>
      </p:pic>
      <p:pic>
        <p:nvPicPr>
          <p:cNvPr id="261" name="Vilella.jpg" descr="Vilella.jpg"/>
          <p:cNvPicPr>
            <a:picLocks noChangeAspect="1"/>
          </p:cNvPicPr>
          <p:nvPr/>
        </p:nvPicPr>
        <p:blipFill>
          <a:blip r:embed="rId10">
            <a:extLst/>
          </a:blip>
          <a:stretch>
            <a:fillRect/>
          </a:stretch>
        </p:blipFill>
        <p:spPr>
          <a:xfrm>
            <a:off x="3463338" y="2335362"/>
            <a:ext cx="272793" cy="381001"/>
          </a:xfrm>
          <a:prstGeom prst="rect">
            <a:avLst/>
          </a:prstGeom>
          <a:ln w="12700">
            <a:miter lim="400000"/>
          </a:ln>
        </p:spPr>
      </p:pic>
      <p:pic>
        <p:nvPicPr>
          <p:cNvPr id="262" name="hennesey.jpg" descr="hennesey.jpg"/>
          <p:cNvPicPr>
            <a:picLocks noChangeAspect="1"/>
          </p:cNvPicPr>
          <p:nvPr/>
        </p:nvPicPr>
        <p:blipFill>
          <a:blip r:embed="rId7">
            <a:extLst/>
          </a:blip>
          <a:stretch>
            <a:fillRect/>
          </a:stretch>
        </p:blipFill>
        <p:spPr>
          <a:xfrm>
            <a:off x="4419874" y="2354637"/>
            <a:ext cx="293078" cy="381001"/>
          </a:xfrm>
          <a:prstGeom prst="rect">
            <a:avLst/>
          </a:prstGeom>
          <a:ln w="12700">
            <a:miter lim="400000"/>
          </a:ln>
        </p:spPr>
      </p:pic>
      <p:pic>
        <p:nvPicPr>
          <p:cNvPr id="263" name="hennesey.jpg" descr="hennesey.jpg"/>
          <p:cNvPicPr>
            <a:picLocks noChangeAspect="1"/>
          </p:cNvPicPr>
          <p:nvPr/>
        </p:nvPicPr>
        <p:blipFill>
          <a:blip r:embed="rId7">
            <a:extLst/>
          </a:blip>
          <a:stretch>
            <a:fillRect/>
          </a:stretch>
        </p:blipFill>
        <p:spPr>
          <a:xfrm>
            <a:off x="7199993" y="1589995"/>
            <a:ext cx="293078" cy="381001"/>
          </a:xfrm>
          <a:prstGeom prst="rect">
            <a:avLst/>
          </a:prstGeom>
          <a:ln w="12700">
            <a:miter lim="400000"/>
          </a:ln>
        </p:spPr>
      </p:pic>
      <p:pic>
        <p:nvPicPr>
          <p:cNvPr id="264" name="Image" descr="Image"/>
          <p:cNvPicPr>
            <a:picLocks noChangeAspect="1"/>
          </p:cNvPicPr>
          <p:nvPr/>
        </p:nvPicPr>
        <p:blipFill>
          <a:blip r:embed="rId11">
            <a:extLst/>
          </a:blip>
          <a:srcRect l="6439" t="12019" r="3476" b="0"/>
          <a:stretch>
            <a:fillRect/>
          </a:stretch>
        </p:blipFill>
        <p:spPr>
          <a:xfrm>
            <a:off x="6065318" y="1589796"/>
            <a:ext cx="283720" cy="369460"/>
          </a:xfrm>
          <a:prstGeom prst="rect">
            <a:avLst/>
          </a:prstGeom>
          <a:ln w="12700">
            <a:miter lim="400000"/>
          </a:ln>
        </p:spPr>
      </p:pic>
      <p:pic>
        <p:nvPicPr>
          <p:cNvPr id="265" name="rinnert_photo.jpg" descr="rinnert_photo.jpg"/>
          <p:cNvPicPr>
            <a:picLocks noChangeAspect="1"/>
          </p:cNvPicPr>
          <p:nvPr/>
        </p:nvPicPr>
        <p:blipFill>
          <a:blip r:embed="rId12">
            <a:extLst/>
          </a:blip>
          <a:stretch>
            <a:fillRect/>
          </a:stretch>
        </p:blipFill>
        <p:spPr>
          <a:xfrm>
            <a:off x="6433292" y="1578540"/>
            <a:ext cx="288659" cy="381001"/>
          </a:xfrm>
          <a:prstGeom prst="rect">
            <a:avLst/>
          </a:prstGeom>
          <a:ln w="12700">
            <a:miter lim="400000"/>
          </a:ln>
        </p:spPr>
      </p:pic>
      <p:pic>
        <p:nvPicPr>
          <p:cNvPr id="266" name="rinnert_photo.jpg" descr="rinnert_photo.jpg"/>
          <p:cNvPicPr>
            <a:picLocks noChangeAspect="1"/>
          </p:cNvPicPr>
          <p:nvPr/>
        </p:nvPicPr>
        <p:blipFill>
          <a:blip r:embed="rId12">
            <a:extLst/>
          </a:blip>
          <a:stretch>
            <a:fillRect/>
          </a:stretch>
        </p:blipFill>
        <p:spPr>
          <a:xfrm>
            <a:off x="4279412" y="2775456"/>
            <a:ext cx="288659" cy="381001"/>
          </a:xfrm>
          <a:prstGeom prst="rect">
            <a:avLst/>
          </a:prstGeom>
          <a:ln w="12700">
            <a:miter lim="400000"/>
          </a:ln>
        </p:spPr>
      </p:pic>
      <p:pic>
        <p:nvPicPr>
          <p:cNvPr id="267" name="Image" descr="Image"/>
          <p:cNvPicPr>
            <a:picLocks noChangeAspect="1"/>
          </p:cNvPicPr>
          <p:nvPr/>
        </p:nvPicPr>
        <p:blipFill>
          <a:blip r:embed="rId13">
            <a:extLst/>
          </a:blip>
          <a:stretch>
            <a:fillRect/>
          </a:stretch>
        </p:blipFill>
        <p:spPr>
          <a:xfrm>
            <a:off x="7585736" y="1583597"/>
            <a:ext cx="263974" cy="381001"/>
          </a:xfrm>
          <a:prstGeom prst="rect">
            <a:avLst/>
          </a:prstGeom>
          <a:ln w="12700">
            <a:miter lim="400000"/>
          </a:ln>
        </p:spPr>
      </p:pic>
      <p:sp>
        <p:nvSpPr>
          <p:cNvPr id="268" name="Circle"/>
          <p:cNvSpPr/>
          <p:nvPr/>
        </p:nvSpPr>
        <p:spPr>
          <a:xfrm>
            <a:off x="381000" y="6232340"/>
            <a:ext cx="190500" cy="190501"/>
          </a:xfrm>
          <a:prstGeom prst="ellipse">
            <a:avLst/>
          </a:prstGeom>
          <a:solidFill>
            <a:srgbClr val="FF8647"/>
          </a:solidFill>
          <a:ln w="25400">
            <a:solidFill>
              <a:srgbClr val="000000"/>
            </a:solidFill>
            <a:miter lim="400000"/>
          </a:ln>
        </p:spPr>
        <p:txBody>
          <a:bodyPr lIns="38100" tIns="38100" rIns="38100" bIns="38100" anchor="ctr"/>
          <a:lstStyle/>
          <a:p>
            <a:pPr>
              <a:defRPr sz="2800"/>
            </a:pPr>
          </a:p>
        </p:txBody>
      </p:sp>
      <p:pic>
        <p:nvPicPr>
          <p:cNvPr id="269" name="Portrait2019_Cropped.jpg" descr="Portrait2019_Cropped.jpg"/>
          <p:cNvPicPr>
            <a:picLocks noChangeAspect="1"/>
          </p:cNvPicPr>
          <p:nvPr/>
        </p:nvPicPr>
        <p:blipFill>
          <a:blip r:embed="rId5">
            <a:extLst/>
          </a:blip>
          <a:srcRect l="24512" t="10856" r="3656" b="414"/>
          <a:stretch>
            <a:fillRect/>
          </a:stretch>
        </p:blipFill>
        <p:spPr>
          <a:xfrm>
            <a:off x="6022160" y="6497761"/>
            <a:ext cx="298349" cy="381001"/>
          </a:xfrm>
          <a:prstGeom prst="rect">
            <a:avLst/>
          </a:prstGeom>
          <a:ln w="12700">
            <a:miter lim="400000"/>
          </a:ln>
        </p:spPr>
      </p:pic>
      <p:pic>
        <p:nvPicPr>
          <p:cNvPr id="270" name="hennesey.jpg" descr="hennesey.jpg"/>
          <p:cNvPicPr>
            <a:picLocks noChangeAspect="1"/>
          </p:cNvPicPr>
          <p:nvPr/>
        </p:nvPicPr>
        <p:blipFill>
          <a:blip r:embed="rId7">
            <a:extLst/>
          </a:blip>
          <a:stretch>
            <a:fillRect/>
          </a:stretch>
        </p:blipFill>
        <p:spPr>
          <a:xfrm>
            <a:off x="6370231" y="6497761"/>
            <a:ext cx="293078" cy="381001"/>
          </a:xfrm>
          <a:prstGeom prst="rect">
            <a:avLst/>
          </a:prstGeom>
          <a:ln w="12700">
            <a:miter lim="400000"/>
          </a:ln>
        </p:spPr>
      </p:pic>
      <p:pic>
        <p:nvPicPr>
          <p:cNvPr id="271" name="Image" descr="Image"/>
          <p:cNvPicPr>
            <a:picLocks noChangeAspect="1"/>
          </p:cNvPicPr>
          <p:nvPr/>
        </p:nvPicPr>
        <p:blipFill>
          <a:blip r:embed="rId11">
            <a:extLst/>
          </a:blip>
          <a:srcRect l="6439" t="12019" r="3476" b="0"/>
          <a:stretch>
            <a:fillRect/>
          </a:stretch>
        </p:blipFill>
        <p:spPr>
          <a:xfrm>
            <a:off x="5364809" y="6509017"/>
            <a:ext cx="283720" cy="369460"/>
          </a:xfrm>
          <a:prstGeom prst="rect">
            <a:avLst/>
          </a:prstGeom>
          <a:ln w="12700">
            <a:miter lim="400000"/>
          </a:ln>
        </p:spPr>
      </p:pic>
      <p:pic>
        <p:nvPicPr>
          <p:cNvPr id="272" name="rinnert_photo.jpg" descr="rinnert_photo.jpg"/>
          <p:cNvPicPr>
            <a:picLocks noChangeAspect="1"/>
          </p:cNvPicPr>
          <p:nvPr/>
        </p:nvPicPr>
        <p:blipFill>
          <a:blip r:embed="rId12">
            <a:extLst/>
          </a:blip>
          <a:stretch>
            <a:fillRect/>
          </a:stretch>
        </p:blipFill>
        <p:spPr>
          <a:xfrm>
            <a:off x="5690084" y="6497761"/>
            <a:ext cx="288660" cy="381001"/>
          </a:xfrm>
          <a:prstGeom prst="rect">
            <a:avLst/>
          </a:prstGeom>
          <a:ln w="12700">
            <a:miter lim="400000"/>
          </a:ln>
        </p:spPr>
      </p:pic>
      <p:pic>
        <p:nvPicPr>
          <p:cNvPr id="273" name="Headshsot_crop.jpg" descr="Headshsot_crop.jpg"/>
          <p:cNvPicPr>
            <a:picLocks noChangeAspect="1"/>
          </p:cNvPicPr>
          <p:nvPr/>
        </p:nvPicPr>
        <p:blipFill>
          <a:blip r:embed="rId14">
            <a:extLst/>
          </a:blip>
          <a:stretch>
            <a:fillRect/>
          </a:stretch>
        </p:blipFill>
        <p:spPr>
          <a:xfrm>
            <a:off x="8132821" y="6490692"/>
            <a:ext cx="295352" cy="381001"/>
          </a:xfrm>
          <a:prstGeom prst="rect">
            <a:avLst/>
          </a:prstGeom>
          <a:ln w="12700">
            <a:miter lim="400000"/>
          </a:ln>
        </p:spPr>
      </p:pic>
      <p:pic>
        <p:nvPicPr>
          <p:cNvPr id="274" name="self.jpg" descr="self.jpg"/>
          <p:cNvPicPr>
            <a:picLocks noChangeAspect="1"/>
          </p:cNvPicPr>
          <p:nvPr/>
        </p:nvPicPr>
        <p:blipFill>
          <a:blip r:embed="rId15">
            <a:extLst/>
          </a:blip>
          <a:srcRect l="54559" t="23758" r="7413" b="0"/>
          <a:stretch>
            <a:fillRect/>
          </a:stretch>
        </p:blipFill>
        <p:spPr>
          <a:xfrm>
            <a:off x="7740152" y="6488413"/>
            <a:ext cx="285053" cy="381001"/>
          </a:xfrm>
          <a:prstGeom prst="rect">
            <a:avLst/>
          </a:prstGeom>
          <a:ln w="12700">
            <a:miter lim="400000"/>
          </a:ln>
        </p:spPr>
      </p:pic>
      <p:pic>
        <p:nvPicPr>
          <p:cNvPr id="275" name="Eduardo_Rodrigues.jpg" descr="Eduardo_Rodrigues.jpg"/>
          <p:cNvPicPr>
            <a:picLocks noChangeAspect="1"/>
          </p:cNvPicPr>
          <p:nvPr/>
        </p:nvPicPr>
        <p:blipFill>
          <a:blip r:embed="rId3">
            <a:extLst/>
          </a:blip>
          <a:stretch>
            <a:fillRect/>
          </a:stretch>
        </p:blipFill>
        <p:spPr>
          <a:xfrm>
            <a:off x="8503280" y="6497761"/>
            <a:ext cx="317501" cy="381001"/>
          </a:xfrm>
          <a:prstGeom prst="rect">
            <a:avLst/>
          </a:prstGeom>
          <a:ln w="12700">
            <a:miter lim="400000"/>
          </a:ln>
        </p:spPr>
      </p:pic>
      <p:pic>
        <p:nvPicPr>
          <p:cNvPr id="276" name="droppedImage.jpg" descr="droppedImage.jpg"/>
          <p:cNvPicPr>
            <a:picLocks noChangeAspect="1"/>
          </p:cNvPicPr>
          <p:nvPr/>
        </p:nvPicPr>
        <p:blipFill>
          <a:blip r:embed="rId4">
            <a:extLst/>
          </a:blip>
          <a:stretch>
            <a:fillRect/>
          </a:stretch>
        </p:blipFill>
        <p:spPr>
          <a:xfrm rot="1255805">
            <a:off x="8929113" y="6526883"/>
            <a:ext cx="285751" cy="381001"/>
          </a:xfrm>
          <a:prstGeom prst="rect">
            <a:avLst/>
          </a:prstGeom>
          <a:ln w="12700">
            <a:miter lim="400000"/>
          </a:ln>
        </p:spPr>
      </p:pic>
      <p:pic>
        <p:nvPicPr>
          <p:cNvPr id="277" name="tarashears-1w.jpg" descr="tarashears-1w.jpg"/>
          <p:cNvPicPr>
            <a:picLocks noChangeAspect="1"/>
          </p:cNvPicPr>
          <p:nvPr/>
        </p:nvPicPr>
        <p:blipFill>
          <a:blip r:embed="rId16">
            <a:extLst/>
          </a:blip>
          <a:srcRect l="30119" t="3656" r="35874" b="30351"/>
          <a:stretch>
            <a:fillRect/>
          </a:stretch>
        </p:blipFill>
        <p:spPr>
          <a:xfrm>
            <a:off x="6708360" y="6502159"/>
            <a:ext cx="285921" cy="381001"/>
          </a:xfrm>
          <a:prstGeom prst="rect">
            <a:avLst/>
          </a:prstGeom>
          <a:ln w="12700">
            <a:miter lim="400000"/>
          </a:ln>
        </p:spPr>
      </p:pic>
      <p:sp>
        <p:nvSpPr>
          <p:cNvPr id="278" name="See Ashley’s talk"/>
          <p:cNvSpPr/>
          <p:nvPr/>
        </p:nvSpPr>
        <p:spPr>
          <a:xfrm>
            <a:off x="5437336" y="2615007"/>
            <a:ext cx="1589314" cy="312344"/>
          </a:xfrm>
          <a:prstGeom prst="rect">
            <a:avLst/>
          </a:prstGeom>
          <a:ln w="25400">
            <a:solidFill>
              <a:schemeClr val="accent2">
                <a:hueOff val="167855"/>
                <a:satOff val="17755"/>
                <a:lumOff val="-16671"/>
              </a:schemeClr>
            </a:solidFill>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defRPr b="1" sz="1400">
                <a:latin typeface="+mn-lt"/>
                <a:ea typeface="+mn-ea"/>
                <a:cs typeface="+mn-cs"/>
                <a:sym typeface="Helvetica Neue"/>
              </a:defRPr>
            </a:lvl1pPr>
          </a:lstStyle>
          <a:p>
            <a:pPr/>
            <a:r>
              <a:t>See Ashley’s talk</a:t>
            </a:r>
          </a:p>
        </p:txBody>
      </p:sp>
      <p:pic>
        <p:nvPicPr>
          <p:cNvPr id="279" name="Image" descr="Image"/>
          <p:cNvPicPr>
            <a:picLocks noChangeAspect="1"/>
          </p:cNvPicPr>
          <p:nvPr/>
        </p:nvPicPr>
        <p:blipFill>
          <a:blip r:embed="rId17">
            <a:extLst/>
          </a:blip>
          <a:srcRect l="0" t="18031" r="0" b="18031"/>
          <a:stretch>
            <a:fillRect/>
          </a:stretch>
        </p:blipFill>
        <p:spPr>
          <a:xfrm>
            <a:off x="7938499" y="1590556"/>
            <a:ext cx="275360" cy="381001"/>
          </a:xfrm>
          <a:prstGeom prst="rect">
            <a:avLst/>
          </a:prstGeom>
          <a:ln w="12700">
            <a:miter lim="400000"/>
          </a:ln>
        </p:spPr>
      </p:pic>
      <p:pic>
        <p:nvPicPr>
          <p:cNvPr id="280" name="Image" descr="Image"/>
          <p:cNvPicPr>
            <a:picLocks noChangeAspect="1"/>
          </p:cNvPicPr>
          <p:nvPr/>
        </p:nvPicPr>
        <p:blipFill>
          <a:blip r:embed="rId17">
            <a:extLst/>
          </a:blip>
          <a:srcRect l="0" t="18031" r="0" b="18031"/>
          <a:stretch>
            <a:fillRect/>
          </a:stretch>
        </p:blipFill>
        <p:spPr>
          <a:xfrm>
            <a:off x="5520091" y="1969859"/>
            <a:ext cx="275361" cy="381001"/>
          </a:xfrm>
          <a:prstGeom prst="rect">
            <a:avLst/>
          </a:prstGeom>
          <a:ln w="12700">
            <a:miter lim="400000"/>
          </a:ln>
        </p:spPr>
      </p:pic>
      <p:pic>
        <p:nvPicPr>
          <p:cNvPr id="281" name="Image" descr="Image"/>
          <p:cNvPicPr>
            <a:picLocks noChangeAspect="1"/>
          </p:cNvPicPr>
          <p:nvPr/>
        </p:nvPicPr>
        <p:blipFill>
          <a:blip r:embed="rId17">
            <a:extLst/>
          </a:blip>
          <a:srcRect l="0" t="18031" r="0" b="18031"/>
          <a:stretch>
            <a:fillRect/>
          </a:stretch>
        </p:blipFill>
        <p:spPr>
          <a:xfrm>
            <a:off x="5333053" y="4418664"/>
            <a:ext cx="275360" cy="381001"/>
          </a:xfrm>
          <a:prstGeom prst="rect">
            <a:avLst/>
          </a:prstGeom>
          <a:ln w="12700">
            <a:miter lim="400000"/>
          </a:ln>
        </p:spPr>
      </p:pic>
      <p:pic>
        <p:nvPicPr>
          <p:cNvPr id="282" name="Image" descr="Image"/>
          <p:cNvPicPr>
            <a:picLocks noChangeAspect="1"/>
          </p:cNvPicPr>
          <p:nvPr/>
        </p:nvPicPr>
        <p:blipFill>
          <a:blip r:embed="rId17">
            <a:extLst/>
          </a:blip>
          <a:srcRect l="0" t="18031" r="0" b="18031"/>
          <a:stretch>
            <a:fillRect/>
          </a:stretch>
        </p:blipFill>
        <p:spPr>
          <a:xfrm>
            <a:off x="7038122" y="6496836"/>
            <a:ext cx="275361" cy="381001"/>
          </a:xfrm>
          <a:prstGeom prst="rect">
            <a:avLst/>
          </a:prstGeom>
          <a:ln w="12700">
            <a:miter lim="400000"/>
          </a:ln>
        </p:spPr>
      </p:pic>
      <p:pic>
        <p:nvPicPr>
          <p:cNvPr id="283" name="Thomas-Ackernley-web.jpg" descr="Thomas-Ackernley-web.jpg"/>
          <p:cNvPicPr>
            <a:picLocks noChangeAspect="1"/>
          </p:cNvPicPr>
          <p:nvPr/>
        </p:nvPicPr>
        <p:blipFill>
          <a:blip r:embed="rId18">
            <a:extLst/>
          </a:blip>
          <a:stretch>
            <a:fillRect/>
          </a:stretch>
        </p:blipFill>
        <p:spPr>
          <a:xfrm>
            <a:off x="7399852" y="6488413"/>
            <a:ext cx="254002" cy="381001"/>
          </a:xfrm>
          <a:prstGeom prst="rect">
            <a:avLst/>
          </a:prstGeom>
          <a:ln w="12700">
            <a:miter lim="400000"/>
          </a:ln>
        </p:spPr>
      </p:pic>
      <p:pic>
        <p:nvPicPr>
          <p:cNvPr id="284" name="Carroll.jpg" descr="Carroll.jpg"/>
          <p:cNvPicPr>
            <a:picLocks noChangeAspect="1"/>
          </p:cNvPicPr>
          <p:nvPr/>
        </p:nvPicPr>
        <p:blipFill>
          <a:blip r:embed="rId19">
            <a:extLst/>
          </a:blip>
          <a:stretch>
            <a:fillRect/>
          </a:stretch>
        </p:blipFill>
        <p:spPr>
          <a:xfrm>
            <a:off x="8294604" y="1596929"/>
            <a:ext cx="296884" cy="381001"/>
          </a:xfrm>
          <a:prstGeom prst="rect">
            <a:avLst/>
          </a:prstGeom>
          <a:ln w="12700">
            <a:miter lim="400000"/>
          </a:ln>
        </p:spPr>
      </p:pic>
      <p:pic>
        <p:nvPicPr>
          <p:cNvPr id="285" name="Sigrid.jpeg" descr="Sigrid.jpeg"/>
          <p:cNvPicPr>
            <a:picLocks noChangeAspect="1"/>
          </p:cNvPicPr>
          <p:nvPr/>
        </p:nvPicPr>
        <p:blipFill>
          <a:blip r:embed="rId20">
            <a:extLst/>
          </a:blip>
          <a:srcRect l="8536" t="7938" r="0" b="0"/>
          <a:stretch>
            <a:fillRect/>
          </a:stretch>
        </p:blipFill>
        <p:spPr>
          <a:xfrm>
            <a:off x="4770984" y="2360470"/>
            <a:ext cx="275021" cy="381001"/>
          </a:xfrm>
          <a:prstGeom prst="rect">
            <a:avLst/>
          </a:prstGeom>
          <a:ln w="12700">
            <a:miter lim="400000"/>
          </a:ln>
        </p:spPr>
      </p:pic>
      <p:pic>
        <p:nvPicPr>
          <p:cNvPr id="286" name="mugshot_jan_hammerich_2.jpeg" descr="mugshot_jan_hammerich_2.jpeg"/>
          <p:cNvPicPr>
            <a:picLocks noChangeAspect="1"/>
          </p:cNvPicPr>
          <p:nvPr/>
        </p:nvPicPr>
        <p:blipFill>
          <a:blip r:embed="rId21">
            <a:extLst/>
          </a:blip>
          <a:srcRect l="10635" t="11507" r="10635" b="0"/>
          <a:stretch>
            <a:fillRect/>
          </a:stretch>
        </p:blipFill>
        <p:spPr>
          <a:xfrm>
            <a:off x="5104052" y="2356293"/>
            <a:ext cx="254198" cy="380963"/>
          </a:xfrm>
          <a:prstGeom prst="rect">
            <a:avLst/>
          </a:prstGeom>
          <a:ln w="12700">
            <a:miter lim="400000"/>
          </a:ln>
        </p:spPr>
      </p:pic>
      <p:sp>
        <p:nvSpPr>
          <p:cNvPr id="287" name="And many former responsibilities / leadership roles!"/>
          <p:cNvSpPr/>
          <p:nvPr/>
        </p:nvSpPr>
        <p:spPr>
          <a:xfrm>
            <a:off x="7799285" y="4116668"/>
            <a:ext cx="1790701" cy="744143"/>
          </a:xfrm>
          <a:prstGeom prst="rect">
            <a:avLst/>
          </a:prstGeom>
          <a:ln w="25400">
            <a:solidFill>
              <a:schemeClr val="accent2">
                <a:hueOff val="167855"/>
                <a:satOff val="17755"/>
                <a:lumOff val="-16671"/>
              </a:schemeClr>
            </a:solidFill>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defRPr b="1" sz="1400">
                <a:latin typeface="+mn-lt"/>
                <a:ea typeface="+mn-ea"/>
                <a:cs typeface="+mn-cs"/>
                <a:sym typeface="Helvetica Neue"/>
              </a:defRPr>
            </a:lvl1pPr>
          </a:lstStyle>
          <a:p>
            <a:pPr/>
            <a:r>
              <a:t>And many former responsibilities / leadership roles!</a:t>
            </a:r>
          </a:p>
        </p:txBody>
      </p:sp>
      <p:sp>
        <p:nvSpPr>
          <p:cNvPr id="288" name="See Eduardo’s talk"/>
          <p:cNvSpPr/>
          <p:nvPr/>
        </p:nvSpPr>
        <p:spPr>
          <a:xfrm>
            <a:off x="8376618" y="5340350"/>
            <a:ext cx="1692209" cy="312343"/>
          </a:xfrm>
          <a:prstGeom prst="rect">
            <a:avLst/>
          </a:prstGeom>
          <a:ln w="25400">
            <a:solidFill>
              <a:schemeClr val="accent2">
                <a:hueOff val="167855"/>
                <a:satOff val="17755"/>
                <a:lumOff val="-16671"/>
              </a:schemeClr>
            </a:solidFill>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defRPr b="1" sz="1400">
                <a:latin typeface="+mn-lt"/>
                <a:ea typeface="+mn-ea"/>
                <a:cs typeface="+mn-cs"/>
                <a:sym typeface="Helvetica Neue"/>
              </a:defRPr>
            </a:lvl1pPr>
          </a:lstStyle>
          <a:p>
            <a:pPr/>
            <a:r>
              <a:t>See Eduardo’s talk</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Light"/>
        <a:ea typeface="Helvetica Neue Light"/>
        <a:cs typeface="Helvetica Neue Light"/>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BCBCB"/>
        </a:solid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Light"/>
        <a:ea typeface="Helvetica Neue Light"/>
        <a:cs typeface="Helvetica Neue Light"/>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BCBCB"/>
        </a:solid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