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1" r:id="rId2"/>
    <p:sldId id="321" r:id="rId3"/>
    <p:sldId id="322" r:id="rId4"/>
    <p:sldId id="289" r:id="rId5"/>
    <p:sldId id="260" r:id="rId6"/>
    <p:sldId id="267" r:id="rId7"/>
    <p:sldId id="291" r:id="rId8"/>
    <p:sldId id="268" r:id="rId9"/>
    <p:sldId id="278" r:id="rId10"/>
    <p:sldId id="264" r:id="rId11"/>
    <p:sldId id="292" r:id="rId12"/>
    <p:sldId id="293" r:id="rId13"/>
    <p:sldId id="266" r:id="rId14"/>
    <p:sldId id="272" r:id="rId15"/>
    <p:sldId id="271" r:id="rId16"/>
    <p:sldId id="274" r:id="rId17"/>
    <p:sldId id="276" r:id="rId18"/>
    <p:sldId id="317" r:id="rId19"/>
    <p:sldId id="319" r:id="rId20"/>
    <p:sldId id="333" r:id="rId21"/>
    <p:sldId id="338" r:id="rId22"/>
    <p:sldId id="337" r:id="rId23"/>
    <p:sldId id="339" r:id="rId24"/>
    <p:sldId id="340" r:id="rId25"/>
    <p:sldId id="341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49C"/>
    <a:srgbClr val="7BC4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CED4F3DA-C3AB-1F4A-BCB9-E94F04FA7AB0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B648-958C-6F45-BEDF-37C80C8B4BE3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6CDE-A453-D543-9C5F-713E1C6C43C1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DDEF0A59-43BA-4C4D-9AC6-756A24964E88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81A42D-2F4E-BA42-8AD0-E75927880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1" name="NEW-Logo-ERC-OUTLINE.ai" descr="NEW-Logo-ERC-OUTLINE.ai">
            <a:extLst>
              <a:ext uri="{FF2B5EF4-FFF2-40B4-BE49-F238E27FC236}">
                <a16:creationId xmlns:a16="http://schemas.microsoft.com/office/drawing/2014/main" xmlns="" id="{E6940F8A-7064-1D4A-8EBF-B272FBC2A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xmlns="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4C2E3487-3EE3-034C-8B10-DBBC1B2749DD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E23DEB-A6F3-4D48-9A8B-9135BB8AC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9" name="NEW-Logo-ERC-OUTLINE.ai" descr="NEW-Logo-ERC-OUTLINE.ai">
            <a:extLst>
              <a:ext uri="{FF2B5EF4-FFF2-40B4-BE49-F238E27FC236}">
                <a16:creationId xmlns:a16="http://schemas.microsoft.com/office/drawing/2014/main" xmlns="" id="{4B9F72C7-AA0B-DC47-9E5F-BDE1751AE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xmlns="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DEF95521-B3C4-644F-9ED8-0ECF7D15E900}" type="datetime1">
              <a:rPr lang="en-GB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2C1A17-4CE7-5541-8A05-A5CD84411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0" name="NEW-Logo-ERC-OUTLINE.ai" descr="NEW-Logo-ERC-OUTLINE.ai">
            <a:extLst>
              <a:ext uri="{FF2B5EF4-FFF2-40B4-BE49-F238E27FC236}">
                <a16:creationId xmlns:a16="http://schemas.microsoft.com/office/drawing/2014/main" xmlns="" id="{BFE469B4-3B1E-964B-9AC3-1D39569660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xmlns="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1C570A31-619C-2D4B-AB10-5EDB02D99E97}" type="datetime1">
              <a:rPr lang="en-GB" smtClean="0"/>
              <a:t>18/05/2023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0CE602-F8CD-A441-954A-4392B3927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2" name="NEW-Logo-ERC-OUTLINE.ai" descr="NEW-Logo-ERC-OUTLINE.ai">
            <a:extLst>
              <a:ext uri="{FF2B5EF4-FFF2-40B4-BE49-F238E27FC236}">
                <a16:creationId xmlns:a16="http://schemas.microsoft.com/office/drawing/2014/main" xmlns="" id="{76C09336-05F1-1B46-821A-020D52D89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xmlns="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DBA91273-2A49-AD44-9AAB-0BE4819D8F94}" type="datetime1">
              <a:rPr lang="en-GB" smtClean="0"/>
              <a:t>18/05/2023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A42282-4217-584E-B2CE-FFB69BA7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8" name="NEW-Logo-ERC-OUTLINE.ai" descr="NEW-Logo-ERC-OUTLINE.ai">
            <a:extLst>
              <a:ext uri="{FF2B5EF4-FFF2-40B4-BE49-F238E27FC236}">
                <a16:creationId xmlns:a16="http://schemas.microsoft.com/office/drawing/2014/main" xmlns="" id="{2F013FE2-47EF-2541-90DD-65E9900F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xmlns="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A1BD-3ADA-E14F-A3EC-F2F61CFB0BF9}" type="datetime1">
              <a:rPr lang="en-GB" smtClean="0"/>
              <a:t>18/05/2023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BCCE8-A2D4-604A-9B04-7380B4FE3B5A}" type="datetime1">
              <a:rPr lang="en-GB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052D-C25E-1647-9B0B-2DB7E4A73361}" type="datetime1">
              <a:rPr lang="en-GB" smtClean="0"/>
              <a:t>18/05/2023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56854-CD3D-9548-8D84-7AB9CEFF1C05}" type="datetime1">
              <a:rPr lang="en-GB" smtClean="0"/>
              <a:t>18/05/2023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ARIADNE+ and protoDUNE Run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hyperlink" Target="http://hep.ph.liv.ac.uk/ariadne" TargetMode="External"/><Relationship Id="rId4" Type="http://schemas.openxmlformats.org/officeDocument/2006/relationships/image" Target="../media/image4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tiff"/><Relationship Id="rId7" Type="http://schemas.openxmlformats.org/officeDocument/2006/relationships/image" Target="../media/image6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5/03/P0300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6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10" y="110499"/>
            <a:ext cx="12250866" cy="2387600"/>
          </a:xfrm>
        </p:spPr>
        <p:txBody>
          <a:bodyPr>
            <a:noAutofit/>
          </a:bodyPr>
          <a:lstStyle/>
          <a:p>
            <a:r>
              <a:rPr lang="en-GB" sz="4000" b="1" dirty="0"/>
              <a:t>Liquid Argon R&amp;D</a:t>
            </a:r>
            <a:r>
              <a:rPr lang="en-GB" sz="4700" b="1" dirty="0"/>
              <a:t/>
            </a:r>
            <a:br>
              <a:rPr lang="en-GB" sz="4700" b="1" dirty="0"/>
            </a:br>
            <a:r>
              <a:rPr lang="en-GB" sz="4000" b="1" dirty="0"/>
              <a:t>ARIADNE</a:t>
            </a:r>
            <a:r>
              <a:rPr lang="en-GB" sz="4000" b="1" baseline="30000" dirty="0"/>
              <a:t>+</a:t>
            </a:r>
            <a:r>
              <a:rPr lang="en-GB" sz="4000" b="1" dirty="0"/>
              <a:t> results and future testing on </a:t>
            </a:r>
            <a:r>
              <a:rPr lang="en-GB" sz="4000" b="1" dirty="0" err="1"/>
              <a:t>ProtoDUNE</a:t>
            </a:r>
            <a:endParaRPr lang="en-US" sz="4700" b="1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xmlns="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xmlns="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xmlns="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Jared Vann,…">
            <a:extLst>
              <a:ext uri="{FF2B5EF4-FFF2-40B4-BE49-F238E27FC236}">
                <a16:creationId xmlns:a16="http://schemas.microsoft.com/office/drawing/2014/main" xmlns="" id="{8975F391-BEA6-5546-8841-F95F82AFE84F}"/>
              </a:ext>
            </a:extLst>
          </p:cNvPr>
          <p:cNvSpPr txBox="1"/>
          <p:nvPr/>
        </p:nvSpPr>
        <p:spPr>
          <a:xfrm>
            <a:off x="4015174" y="5711543"/>
            <a:ext cx="40548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b="1" dirty="0"/>
              <a:t>Adam Roberts</a:t>
            </a:r>
          </a:p>
          <a:p>
            <a:pPr algn="ctr"/>
            <a:r>
              <a:rPr lang="en-US" dirty="0"/>
              <a:t>(on behalf of the ARIADNE+ collaboration)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2BE304B-B082-BF47-8765-67AF39C4668E}"/>
              </a:ext>
            </a:extLst>
          </p:cNvPr>
          <p:cNvGrpSpPr/>
          <p:nvPr/>
        </p:nvGrpSpPr>
        <p:grpSpPr>
          <a:xfrm>
            <a:off x="299690" y="3444459"/>
            <a:ext cx="4199923" cy="1819155"/>
            <a:chOff x="466569" y="4711301"/>
            <a:chExt cx="3588339" cy="1463069"/>
          </a:xfrm>
        </p:grpSpPr>
        <p:pic>
          <p:nvPicPr>
            <p:cNvPr id="10" name="Black &amp; White Version.pdf" descr="Black &amp; White Version.pdf">
              <a:extLst>
                <a:ext uri="{FF2B5EF4-FFF2-40B4-BE49-F238E27FC236}">
                  <a16:creationId xmlns:a16="http://schemas.microsoft.com/office/drawing/2014/main" xmlns="" id="{7A812028-F22E-7E44-A0AB-E715F76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569" y="4711301"/>
              <a:ext cx="3357323" cy="1463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AC18D3-EA9B-B942-B35C-C0FD7E651387}"/>
                </a:ext>
              </a:extLst>
            </p:cNvPr>
            <p:cNvSpPr txBox="1"/>
            <p:nvPr/>
          </p:nvSpPr>
          <p:spPr>
            <a:xfrm>
              <a:off x="3641012" y="527011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9EA9FF-8D46-4540-BCA6-49F3EE2D3608}"/>
              </a:ext>
            </a:extLst>
          </p:cNvPr>
          <p:cNvSpPr/>
          <p:nvPr/>
        </p:nvSpPr>
        <p:spPr>
          <a:xfrm>
            <a:off x="55072" y="6420848"/>
            <a:ext cx="25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0"/>
              </a:rPr>
              <a:t>http://hep.ph.liv.ac.uk/ariadne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6796984" y="2748101"/>
            <a:ext cx="2360064" cy="2596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82B5E5-49B4-F44A-BF03-76D9A589082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965" r="19864" b="3793"/>
          <a:stretch/>
        </p:blipFill>
        <p:spPr>
          <a:xfrm>
            <a:off x="4342029" y="2774469"/>
            <a:ext cx="2614587" cy="2429617"/>
          </a:xfrm>
          <a:prstGeom prst="rect">
            <a:avLst/>
          </a:prstGeom>
        </p:spPr>
      </p:pic>
      <p:pic>
        <p:nvPicPr>
          <p:cNvPr id="22" name="ARIADNE_TPX3D">
            <a:hlinkClick r:id="" action="ppaction://media"/>
            <a:extLst>
              <a:ext uri="{FF2B5EF4-FFF2-40B4-BE49-F238E27FC236}">
                <a16:creationId xmlns:a16="http://schemas.microsoft.com/office/drawing/2014/main" xmlns="" id="{06AAA458-EEBA-F048-B05A-905054DDC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1150" y="2699867"/>
            <a:ext cx="27431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-115520"/>
            <a:ext cx="10515600" cy="1171138"/>
          </a:xfrm>
        </p:spPr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xmlns="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7DA72-C8F6-8B4B-A587-7EB19F1D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" y="59375"/>
            <a:ext cx="10433009" cy="1325563"/>
          </a:xfrm>
        </p:spPr>
        <p:txBody>
          <a:bodyPr/>
          <a:lstStyle/>
          <a:p>
            <a:r>
              <a:rPr lang="en-GB" dirty="0"/>
              <a:t>Cold box Integration</a:t>
            </a:r>
            <a:br>
              <a:rPr lang="en-GB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F0BA09-82D2-5844-B61A-05FF737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xmlns="" id="{25BD15BB-B8FF-4149-B88C-302A0737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43" y="966824"/>
            <a:ext cx="4249586" cy="5666114"/>
          </a:xfrm>
          <a:prstGeom prst="rect">
            <a:avLst/>
          </a:prstGeom>
        </p:spPr>
      </p:pic>
      <p:pic>
        <p:nvPicPr>
          <p:cNvPr id="8" name="Picture 7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xmlns="" id="{028C52BB-B1E8-EC40-9F4D-DB00081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3" y="1095532"/>
            <a:ext cx="3985731" cy="53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B24E2-2E81-4E48-8CA9-FEF5BD07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021"/>
            <a:ext cx="10515600" cy="1325563"/>
          </a:xfrm>
        </p:spPr>
        <p:txBody>
          <a:bodyPr/>
          <a:lstStyle/>
          <a:p>
            <a:r>
              <a:rPr lang="en-US" dirty="0"/>
              <a:t>Cold box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581088-5927-C44E-8895-BA843424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1FE707D-C918-4848-B02D-D38B28AF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40" y="1023390"/>
            <a:ext cx="5647958" cy="5647958"/>
          </a:xfrm>
        </p:spPr>
      </p:pic>
      <p:pic>
        <p:nvPicPr>
          <p:cNvPr id="10" name="Picture 9" descr="A picture containing plane, indoor, hangar, aircraft&#10;&#10;Description automatically generated">
            <a:extLst>
              <a:ext uri="{FF2B5EF4-FFF2-40B4-BE49-F238E27FC236}">
                <a16:creationId xmlns:a16="http://schemas.microsoft.com/office/drawing/2014/main" xmlns="" id="{9E87EA0D-534F-79C0-1095-AA813A0A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2" y="1023388"/>
            <a:ext cx="5647959" cy="56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2FFB2-FF86-8F4F-A7F4-D638B37F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0" y="-115520"/>
            <a:ext cx="10421210" cy="1171506"/>
          </a:xfrm>
        </p:spPr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104A9E-7BD5-8A46-81C9-7A37595D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xmlns="" id="{3B675205-3808-3945-B000-702F64A6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8700"/>
          <a:stretch/>
        </p:blipFill>
        <p:spPr>
          <a:xfrm>
            <a:off x="1182988" y="1120352"/>
            <a:ext cx="9826023" cy="54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6A625D-43CA-3A46-9CB7-A4C3BA8B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xmlns="" id="{327BD90C-AB00-48D0-168A-123CDD08A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8" y="937493"/>
            <a:ext cx="2861613" cy="5886750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A40F77BB-B83B-5393-E6DB-BFB5D7940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171739" y="937493"/>
            <a:ext cx="5360676" cy="3062185"/>
          </a:xfrm>
          <a:prstGeom prst="rect">
            <a:avLst/>
          </a:prstGeom>
        </p:spPr>
      </p:pic>
      <p:pic>
        <p:nvPicPr>
          <p:cNvPr id="20" name="Screenshot 2022-08-04 at 12.14.26.png" descr="Screenshot 2022-08-04 at 12.14.26.png">
            <a:extLst>
              <a:ext uri="{FF2B5EF4-FFF2-40B4-BE49-F238E27FC236}">
                <a16:creationId xmlns:a16="http://schemas.microsoft.com/office/drawing/2014/main" xmlns="" id="{34007913-4E9D-3BFF-B2CD-3AC15220D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054" y="4039508"/>
            <a:ext cx="4893640" cy="273146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9BCCBD2-5224-E6A1-B70D-583A86A8FE8D}"/>
              </a:ext>
            </a:extLst>
          </p:cNvPr>
          <p:cNvSpPr txBox="1">
            <a:spLocks/>
          </p:cNvSpPr>
          <p:nvPr/>
        </p:nvSpPr>
        <p:spPr>
          <a:xfrm>
            <a:off x="94390" y="-115520"/>
            <a:ext cx="10421210" cy="1171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Closing the Detector</a:t>
            </a:r>
          </a:p>
        </p:txBody>
      </p:sp>
    </p:spTree>
    <p:extLst>
      <p:ext uri="{BB962C8B-B14F-4D97-AF65-F5344CB8AC3E}">
        <p14:creationId xmlns:p14="http://schemas.microsoft.com/office/powerpoint/2010/main" val="1110356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97376A-3ED1-E549-A43E-80C91C73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" y="-115520"/>
            <a:ext cx="10427110" cy="1222814"/>
          </a:xfrm>
        </p:spPr>
        <p:txBody>
          <a:bodyPr/>
          <a:lstStyle/>
          <a:p>
            <a:r>
              <a:rPr lang="en-US" dirty="0"/>
              <a:t>Detector running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19FEBE-3A07-2640-83FB-85D59FB1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xmlns="" id="{CB73A29E-C27E-954E-A6C5-6018D98EA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1107294"/>
            <a:ext cx="7154460" cy="3477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2E03F0-2F48-FA44-958E-A9FD3DD6AC47}"/>
              </a:ext>
            </a:extLst>
          </p:cNvPr>
          <p:cNvSpPr txBox="1"/>
          <p:nvPr/>
        </p:nvSpPr>
        <p:spPr>
          <a:xfrm>
            <a:off x="462794" y="5360672"/>
            <a:ext cx="6414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stable cryogenic operation thanks to the CERN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Argon purity was approximately 0.5 msec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Three weeks of data collection refilled twice</a:t>
            </a:r>
          </a:p>
        </p:txBody>
      </p:sp>
      <p:pic>
        <p:nvPicPr>
          <p:cNvPr id="11" name="Picture 10" descr="A picture containing engineering, machine, industry, steel&#10;&#10;Description automatically generated">
            <a:extLst>
              <a:ext uri="{FF2B5EF4-FFF2-40B4-BE49-F238E27FC236}">
                <a16:creationId xmlns:a16="http://schemas.microsoft.com/office/drawing/2014/main" xmlns="" id="{3C6E676A-B5C4-64DE-E917-9EB40081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819" y="1232284"/>
            <a:ext cx="4831847" cy="4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15446C-B57C-BF41-9CAB-CF950508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52" y="155388"/>
            <a:ext cx="10402047" cy="1151040"/>
          </a:xfrm>
        </p:spPr>
        <p:txBody>
          <a:bodyPr>
            <a:normAutofit fontScale="90000"/>
          </a:bodyPr>
          <a:lstStyle/>
          <a:p>
            <a:r>
              <a:rPr lang="en-US" dirty="0"/>
              <a:t>30 Seconds Integral </a:t>
            </a:r>
            <a:r>
              <a:rPr lang="en-US" dirty="0" err="1"/>
              <a:t>Cosmics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3BD964-4B11-5749-B97D-4F767A33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1F54CA-6C9E-D740-A9EB-BE5C7D5BAE57}"/>
              </a:ext>
            </a:extLst>
          </p:cNvPr>
          <p:cNvSpPr txBox="1"/>
          <p:nvPr/>
        </p:nvSpPr>
        <p:spPr>
          <a:xfrm>
            <a:off x="1811195" y="981825"/>
            <a:ext cx="205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58C800-95C7-D144-B2AB-0C96ABC169B5}"/>
              </a:ext>
            </a:extLst>
          </p:cNvPr>
          <p:cNvSpPr txBox="1"/>
          <p:nvPr/>
        </p:nvSpPr>
        <p:spPr>
          <a:xfrm>
            <a:off x="7833968" y="1075595"/>
            <a:ext cx="177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VUV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B0948E-E23E-A24D-8773-8EFA38A1712F}"/>
              </a:ext>
            </a:extLst>
          </p:cNvPr>
          <p:cNvSpPr txBox="1"/>
          <p:nvPr/>
        </p:nvSpPr>
        <p:spPr>
          <a:xfrm>
            <a:off x="6830006" y="6282349"/>
            <a:ext cx="386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(Additional vignetting from VUV optics)</a:t>
            </a:r>
          </a:p>
        </p:txBody>
      </p:sp>
      <p:pic>
        <p:nvPicPr>
          <p:cNvPr id="1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xmlns="" id="{D90DA2F2-8E52-3744-850B-EB0C69B5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0156" y="1487478"/>
            <a:ext cx="5183644" cy="479487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62479A-B109-9740-AB11-559615001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9"/>
          <a:stretch/>
        </p:blipFill>
        <p:spPr>
          <a:xfrm>
            <a:off x="-284684" y="1443490"/>
            <a:ext cx="5823482" cy="50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2CF01-FB23-234D-9BE9-D8039978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79" y="-115521"/>
            <a:ext cx="10297324" cy="1177405"/>
          </a:xfrm>
        </p:spPr>
        <p:txBody>
          <a:bodyPr/>
          <a:lstStyle/>
          <a:p>
            <a:r>
              <a:rPr lang="en-US" dirty="0"/>
              <a:t>Sample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3A7767-D66E-3744-AA40-1D506804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pic>
        <p:nvPicPr>
          <p:cNvPr id="3" name="IQ0mMfja4lMTqFSOHuy87DPSTYwRtr8dxvLR2IYXr-u2__uouwu2wkR08Kx-umk4SkxFXy-b4PxkQ_NHVLjrKHBYqF7zCI-7L5pt2F6wHlym0sXIy9mczU2XtcvDmhP6XQNmBi001yOCub-u9lriDQ.png" descr="IQ0mMfja4lMTqFSOHuy87DPSTYwRtr8dxvLR2IYXr-u2__uouwu2wkR08Kx-umk4SkxFXy-b4PxkQ_NHVLjrKHBYqF7zCI-7L5pt2F6wHlym0sXIy9mczU2XtcvDmhP6XQNmBi001yOCub-u9lriDQ.png">
            <a:extLst>
              <a:ext uri="{FF2B5EF4-FFF2-40B4-BE49-F238E27FC236}">
                <a16:creationId xmlns:a16="http://schemas.microsoft.com/office/drawing/2014/main" xmlns="" id="{FCD27D39-AB1E-517C-344C-C3C61CDA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017" y="1579229"/>
            <a:ext cx="5150383" cy="4435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6499436F-99E3-2611-E795-07875856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7" y="1672660"/>
            <a:ext cx="4933408" cy="4248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274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A9035C6-01F6-6C4C-E9AD-4FD6146C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5" r="23382"/>
          <a:stretch/>
        </p:blipFill>
        <p:spPr>
          <a:xfrm>
            <a:off x="9124125" y="3500104"/>
            <a:ext cx="2851565" cy="3295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F4EC4-456E-7F9B-FE16-00FBB4EB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" y="128782"/>
            <a:ext cx="10303223" cy="670531"/>
          </a:xfrm>
        </p:spPr>
        <p:txBody>
          <a:bodyPr>
            <a:normAutofit fontScale="90000"/>
          </a:bodyPr>
          <a:lstStyle/>
          <a:p>
            <a:r>
              <a:rPr lang="en-GB" dirty="0"/>
              <a:t>ARIADNE+ Conclusions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E856E6-AF75-46DF-767A-ADCDA1DB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xmlns="" id="{C1A2E6B2-AFE9-DEBB-4D47-FA265A926593}"/>
              </a:ext>
            </a:extLst>
          </p:cNvPr>
          <p:cNvSpPr txBox="1"/>
          <p:nvPr/>
        </p:nvSpPr>
        <p:spPr>
          <a:xfrm>
            <a:off x="687922" y="1608044"/>
            <a:ext cx="7966432" cy="469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Optical readout achieved with stable detector conditions has been demonstrated at the same scales as that for vertical drift tests (CERN Neutrino Platform Cold Box)</a:t>
            </a:r>
            <a:endParaRPr lang="en-US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endParaRPr lang="en-GB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lang="en-GB" dirty="0"/>
              <a:t>Dual phase extraction region very stable at large scale!</a:t>
            </a: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TPX3 and Glass THGEM technology is ready for deployment </a:t>
            </a:r>
            <a:r>
              <a:rPr b="1" dirty="0"/>
              <a:t>now</a:t>
            </a:r>
            <a:r>
              <a:rPr dirty="0"/>
              <a:t> </a:t>
            </a:r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An option for </a:t>
            </a:r>
            <a:r>
              <a:rPr b="1" dirty="0"/>
              <a:t>DUNE LAr Far Detector</a:t>
            </a:r>
            <a:r>
              <a:rPr dirty="0"/>
              <a:t>, DUNE </a:t>
            </a:r>
            <a:r>
              <a:rPr b="1" dirty="0"/>
              <a:t>LAr Near Detector </a:t>
            </a:r>
            <a:r>
              <a:rPr dirty="0"/>
              <a:t>and DUNE </a:t>
            </a:r>
            <a:r>
              <a:rPr b="1" dirty="0" err="1"/>
              <a:t>GAr</a:t>
            </a:r>
            <a:r>
              <a:rPr b="1" dirty="0"/>
              <a:t> Near Detector </a:t>
            </a:r>
            <a:r>
              <a:rPr dirty="0"/>
              <a:t>(if enough light is produced in </a:t>
            </a:r>
            <a:r>
              <a:rPr dirty="0" err="1"/>
              <a:t>pressurised</a:t>
            </a:r>
            <a:r>
              <a:rPr dirty="0"/>
              <a:t> gas Argon</a:t>
            </a:r>
            <a:r>
              <a:rPr lang="en-US" dirty="0"/>
              <a:t>. Tests are in preparation in collaboration with </a:t>
            </a:r>
            <a:r>
              <a:rPr lang="en-GB" sz="1800" dirty="0"/>
              <a:t>USC –</a:t>
            </a:r>
            <a:r>
              <a:rPr lang="en-US" dirty="0"/>
              <a:t>Diego’s group</a:t>
            </a:r>
            <a:r>
              <a:rPr dirty="0"/>
              <a:t>)</a:t>
            </a:r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>
              <a:buSzPct val="100000"/>
            </a:pPr>
            <a:endParaRPr dirty="0"/>
          </a:p>
        </p:txBody>
      </p:sp>
      <p:sp>
        <p:nvSpPr>
          <p:cNvPr id="12" name="Aims:">
            <a:extLst>
              <a:ext uri="{FF2B5EF4-FFF2-40B4-BE49-F238E27FC236}">
                <a16:creationId xmlns:a16="http://schemas.microsoft.com/office/drawing/2014/main" xmlns="" id="{33495721-7767-99C1-9694-8FF802495F15}"/>
              </a:ext>
            </a:extLst>
          </p:cNvPr>
          <p:cNvSpPr txBox="1"/>
          <p:nvPr/>
        </p:nvSpPr>
        <p:spPr>
          <a:xfrm>
            <a:off x="1217936" y="2020874"/>
            <a:ext cx="3091260" cy="559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942472" lvl="2" indent="-180472">
              <a:buSzPct val="100000"/>
              <a:buChar char="-"/>
            </a:pPr>
            <a:endParaRPr dirty="0"/>
          </a:p>
          <a:p>
            <a:pPr marL="180472" indent="-180472">
              <a:buSzPct val="100000"/>
              <a:buChar char="•"/>
            </a:pPr>
            <a:endParaRPr dirty="0"/>
          </a:p>
        </p:txBody>
      </p:sp>
      <p:sp>
        <p:nvSpPr>
          <p:cNvPr id="27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xmlns="" id="{3F93BDC3-046C-9957-82EF-31A134195211}"/>
              </a:ext>
            </a:extLst>
          </p:cNvPr>
          <p:cNvSpPr txBox="1"/>
          <p:nvPr/>
        </p:nvSpPr>
        <p:spPr>
          <a:xfrm>
            <a:off x="2194372" y="5574298"/>
            <a:ext cx="4953532" cy="61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900" b="1" i="1"/>
            </a:lvl1pPr>
          </a:lstStyle>
          <a:p>
            <a:r>
              <a:rPr lang="en-US" sz="1900" b="1" dirty="0" err="1"/>
              <a:t>ProtoDUNE</a:t>
            </a:r>
            <a:r>
              <a:rPr lang="en-US" sz="1900" b="1" dirty="0"/>
              <a:t> is the natural platform to perform the next essential steps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F383D6-FD6C-C545-E2E7-91039CD95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7"/>
          <a:stretch/>
        </p:blipFill>
        <p:spPr>
          <a:xfrm>
            <a:off x="9310388" y="857854"/>
            <a:ext cx="2755550" cy="29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EDB9A983-2256-00F8-A56A-2E64BC82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45" y="1395294"/>
            <a:ext cx="7505360" cy="438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95" y="2949866"/>
            <a:ext cx="4456050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 for Neutrinos </a:t>
            </a:r>
            <a:r>
              <a:rPr lang="en-US" sz="4000" b="1" u="sng" dirty="0"/>
              <a:t>and</a:t>
            </a:r>
            <a:r>
              <a:rPr lang="en-US" sz="4000" b="1" dirty="0"/>
              <a:t> DM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xmlns="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xmlns="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xmlns="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3628DCBC-658B-E14D-B7E6-6780C233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xmlns="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831" y="93575"/>
            <a:ext cx="658642" cy="6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7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/>
          <a:lstStyle/>
          <a:p>
            <a:r>
              <a:rPr lang="en-GB" dirty="0"/>
              <a:t>ARIADNE Detection Principle </a:t>
            </a:r>
            <a:br>
              <a:rPr lang="en-GB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xmlns="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xmlns="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xmlns="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98" y="844809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xmlns="" id="{EF56B5CF-A3CB-89AE-56CC-2C3E56C65C25}"/>
              </a:ext>
            </a:extLst>
          </p:cNvPr>
          <p:cNvSpPr txBox="1"/>
          <p:nvPr/>
        </p:nvSpPr>
        <p:spPr>
          <a:xfrm>
            <a:off x="293193" y="1485736"/>
            <a:ext cx="654244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xmlns="" id="{6D300A66-E113-E53A-170E-FD91B76F91B6}"/>
              </a:ext>
            </a:extLst>
          </p:cNvPr>
          <p:cNvSpPr txBox="1"/>
          <p:nvPr/>
        </p:nvSpPr>
        <p:spPr>
          <a:xfrm>
            <a:off x="1011081" y="2913826"/>
            <a:ext cx="5358618" cy="272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xmlns="" id="{BFF68905-7E47-F026-84BA-50820D29E3FB}"/>
              </a:ext>
            </a:extLst>
          </p:cNvPr>
          <p:cNvSpPr txBox="1"/>
          <p:nvPr/>
        </p:nvSpPr>
        <p:spPr>
          <a:xfrm>
            <a:off x="6835639" y="6279454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5BFF91-CC68-C572-AA2E-CCD3E2CE10E4}"/>
              </a:ext>
            </a:extLst>
          </p:cNvPr>
          <p:cNvSpPr txBox="1"/>
          <p:nvPr/>
        </p:nvSpPr>
        <p:spPr>
          <a:xfrm>
            <a:off x="9081713" y="1037623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</p:spTree>
    <p:extLst>
      <p:ext uri="{BB962C8B-B14F-4D97-AF65-F5344CB8AC3E}">
        <p14:creationId xmlns:p14="http://schemas.microsoft.com/office/powerpoint/2010/main" val="201575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75D58554-D64C-DB3B-8076-9910A306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91" y="1212328"/>
            <a:ext cx="8651501" cy="4361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57F863-79AE-F30A-743A-44087870F0B2}"/>
              </a:ext>
            </a:extLst>
          </p:cNvPr>
          <p:cNvSpPr txBox="1"/>
          <p:nvPr/>
        </p:nvSpPr>
        <p:spPr>
          <a:xfrm>
            <a:off x="8610600" y="1529827"/>
            <a:ext cx="3415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Eight TPX cameras (1mx1m)  using the current cryostat ports (green shaded areas)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readout area for other optical sensors (e.g. Darkside </a:t>
            </a:r>
            <a:r>
              <a:rPr lang="en-US" dirty="0" err="1"/>
              <a:t>SiPMs</a:t>
            </a:r>
            <a:r>
              <a:rPr lang="en-US" dirty="0"/>
              <a:t>) for very low energy thresholds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</a:t>
            </a:r>
            <a:r>
              <a:rPr lang="en-US" dirty="0" err="1"/>
              <a:t>Arapucas</a:t>
            </a:r>
            <a:r>
              <a:rPr lang="en-US" dirty="0"/>
              <a:t> integrated into the field cage to test light detection technologies for future DUNE modules.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040AFA-8427-46E4-6AF5-CB30751E1197}"/>
              </a:ext>
            </a:extLst>
          </p:cNvPr>
          <p:cNvSpPr txBox="1"/>
          <p:nvPr/>
        </p:nvSpPr>
        <p:spPr>
          <a:xfrm>
            <a:off x="2169001" y="637643"/>
            <a:ext cx="24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Darkside-20k PDUs produced in the UK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479ABC4-6BA3-270C-C427-E69F7C2B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141C-4613-1B43-8C2E-351E16053D03}" type="slidenum">
              <a:rPr lang="en-US" smtClean="0"/>
              <a:t>19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F6491D-05D9-7B9D-09FA-EA5519701FD0}"/>
              </a:ext>
            </a:extLst>
          </p:cNvPr>
          <p:cNvSpPr txBox="1"/>
          <p:nvPr/>
        </p:nvSpPr>
        <p:spPr>
          <a:xfrm>
            <a:off x="176981" y="184666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11A64C-1AE6-9F02-E188-4CE93DE3F22F}"/>
              </a:ext>
            </a:extLst>
          </p:cNvPr>
          <p:cNvSpPr txBox="1"/>
          <p:nvPr/>
        </p:nvSpPr>
        <p:spPr>
          <a:xfrm>
            <a:off x="2465354" y="557402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5E3FD5-7AF0-099D-98AF-3089139ABB79}"/>
              </a:ext>
            </a:extLst>
          </p:cNvPr>
          <p:cNvSpPr txBox="1"/>
          <p:nvPr/>
        </p:nvSpPr>
        <p:spPr>
          <a:xfrm>
            <a:off x="4584752" y="2839277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C863FEF-4C48-E487-FDB3-F18043FB786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798219" y="3208609"/>
            <a:ext cx="542157" cy="201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60F9F58-E0D7-6304-73FC-BE086471613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340376" y="3208609"/>
            <a:ext cx="527813" cy="192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07F8479-3FF2-35CD-5588-73CE72415C44}"/>
              </a:ext>
            </a:extLst>
          </p:cNvPr>
          <p:cNvCxnSpPr>
            <a:cxnSpLocks/>
          </p:cNvCxnSpPr>
          <p:nvPr/>
        </p:nvCxnSpPr>
        <p:spPr>
          <a:xfrm flipH="1" flipV="1">
            <a:off x="2979174" y="5333017"/>
            <a:ext cx="171081" cy="241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CCCD64F-A8A1-886C-0C08-0D841925A9A5}"/>
              </a:ext>
            </a:extLst>
          </p:cNvPr>
          <p:cNvCxnSpPr>
            <a:cxnSpLocks/>
          </p:cNvCxnSpPr>
          <p:nvPr/>
        </p:nvCxnSpPr>
        <p:spPr>
          <a:xfrm flipV="1">
            <a:off x="3150254" y="4772578"/>
            <a:ext cx="43194" cy="801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ED21106B-230D-558A-1132-F70CC8A7B8C7}"/>
              </a:ext>
            </a:extLst>
          </p:cNvPr>
          <p:cNvCxnSpPr>
            <a:cxnSpLocks/>
          </p:cNvCxnSpPr>
          <p:nvPr/>
        </p:nvCxnSpPr>
        <p:spPr>
          <a:xfrm flipH="1">
            <a:off x="2986158" y="1294751"/>
            <a:ext cx="102151" cy="845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08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75D58554-D64C-DB3B-8076-9910A306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91" y="1212328"/>
            <a:ext cx="8651501" cy="4361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57F863-79AE-F30A-743A-44087870F0B2}"/>
              </a:ext>
            </a:extLst>
          </p:cNvPr>
          <p:cNvSpPr txBox="1"/>
          <p:nvPr/>
        </p:nvSpPr>
        <p:spPr>
          <a:xfrm>
            <a:off x="8610600" y="1529827"/>
            <a:ext cx="3415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Eight TPX cameras (1mx1m)  using the current cryostat ports (green shaded areas)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readout area for other optical sensors (e.g. Darkside </a:t>
            </a:r>
            <a:r>
              <a:rPr lang="en-US" dirty="0" err="1"/>
              <a:t>SiPMs</a:t>
            </a:r>
            <a:r>
              <a:rPr lang="en-US" dirty="0"/>
              <a:t>) for very low energy thresholds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</a:t>
            </a:r>
            <a:r>
              <a:rPr lang="en-US" dirty="0" err="1"/>
              <a:t>Arapucas</a:t>
            </a:r>
            <a:r>
              <a:rPr lang="en-US" dirty="0"/>
              <a:t> integrated into the field cage to test light detection technologies for future DUNE modules.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040AFA-8427-46E4-6AF5-CB30751E1197}"/>
              </a:ext>
            </a:extLst>
          </p:cNvPr>
          <p:cNvSpPr txBox="1"/>
          <p:nvPr/>
        </p:nvSpPr>
        <p:spPr>
          <a:xfrm>
            <a:off x="2169001" y="637643"/>
            <a:ext cx="24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Darkside-20k PDUs produced in the UK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479ABC4-6BA3-270C-C427-E69F7C2B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141C-4613-1B43-8C2E-351E16053D03}" type="slidenum">
              <a:rPr lang="en-US" smtClean="0"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F6491D-05D9-7B9D-09FA-EA5519701FD0}"/>
              </a:ext>
            </a:extLst>
          </p:cNvPr>
          <p:cNvSpPr txBox="1"/>
          <p:nvPr/>
        </p:nvSpPr>
        <p:spPr>
          <a:xfrm>
            <a:off x="176981" y="184666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11A64C-1AE6-9F02-E188-4CE93DE3F22F}"/>
              </a:ext>
            </a:extLst>
          </p:cNvPr>
          <p:cNvSpPr txBox="1"/>
          <p:nvPr/>
        </p:nvSpPr>
        <p:spPr>
          <a:xfrm>
            <a:off x="2465354" y="557402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5E3FD5-7AF0-099D-98AF-3089139ABB79}"/>
              </a:ext>
            </a:extLst>
          </p:cNvPr>
          <p:cNvSpPr txBox="1"/>
          <p:nvPr/>
        </p:nvSpPr>
        <p:spPr>
          <a:xfrm>
            <a:off x="4584752" y="2839277"/>
            <a:ext cx="151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C863FEF-4C48-E487-FDB3-F18043FB786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798219" y="3208609"/>
            <a:ext cx="542157" cy="201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60F9F58-E0D7-6304-73FC-BE086471613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340376" y="3208609"/>
            <a:ext cx="527813" cy="192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07F8479-3FF2-35CD-5588-73CE72415C44}"/>
              </a:ext>
            </a:extLst>
          </p:cNvPr>
          <p:cNvCxnSpPr>
            <a:cxnSpLocks/>
          </p:cNvCxnSpPr>
          <p:nvPr/>
        </p:nvCxnSpPr>
        <p:spPr>
          <a:xfrm flipH="1" flipV="1">
            <a:off x="2979174" y="5333017"/>
            <a:ext cx="171081" cy="241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CCCD64F-A8A1-886C-0C08-0D841925A9A5}"/>
              </a:ext>
            </a:extLst>
          </p:cNvPr>
          <p:cNvCxnSpPr>
            <a:cxnSpLocks/>
          </p:cNvCxnSpPr>
          <p:nvPr/>
        </p:nvCxnSpPr>
        <p:spPr>
          <a:xfrm flipV="1">
            <a:off x="3150254" y="4772578"/>
            <a:ext cx="43194" cy="801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ED21106B-230D-558A-1132-F70CC8A7B8C7}"/>
              </a:ext>
            </a:extLst>
          </p:cNvPr>
          <p:cNvCxnSpPr>
            <a:cxnSpLocks/>
          </p:cNvCxnSpPr>
          <p:nvPr/>
        </p:nvCxnSpPr>
        <p:spPr>
          <a:xfrm flipH="1">
            <a:off x="2986158" y="1294751"/>
            <a:ext cx="102151" cy="8452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F8B76A-64D7-2F97-D573-5494FB4D6374}"/>
              </a:ext>
            </a:extLst>
          </p:cNvPr>
          <p:cNvSpPr/>
          <p:nvPr/>
        </p:nvSpPr>
        <p:spPr>
          <a:xfrm>
            <a:off x="2530823" y="1716712"/>
            <a:ext cx="1150374" cy="11225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8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52A73-75BA-37D2-FE1D-2166623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0" y="-115520"/>
            <a:ext cx="10421210" cy="1130210"/>
          </a:xfrm>
        </p:spPr>
        <p:txBody>
          <a:bodyPr/>
          <a:lstStyle/>
          <a:p>
            <a:r>
              <a:rPr lang="en-GB" dirty="0"/>
              <a:t>Darkside </a:t>
            </a:r>
            <a:r>
              <a:rPr lang="en-GB" dirty="0" err="1"/>
              <a:t>SiPMs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8A63E-9062-F216-6CB3-8C4E2A29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D1E7F8-B8B0-593D-710B-F40A82D7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9" y="943984"/>
            <a:ext cx="2076468" cy="15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FA7EB6-DD27-3A5E-73A7-67ECF1B12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" y="5617854"/>
            <a:ext cx="2632798" cy="1232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2737A1-CCC7-7B0A-5040-93EB771CC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70" y="1557965"/>
            <a:ext cx="3834006" cy="4728247"/>
          </a:xfrm>
          <a:prstGeom prst="rect">
            <a:avLst/>
          </a:prstGeom>
        </p:spPr>
      </p:pic>
      <p:pic>
        <p:nvPicPr>
          <p:cNvPr id="18" name="Picture 1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xmlns="" id="{2E9FF1D8-ACD7-3826-B2F8-E40078869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" y="2678872"/>
            <a:ext cx="2938982" cy="2938982"/>
          </a:xfrm>
          <a:prstGeom prst="rect">
            <a:avLst/>
          </a:prstGeom>
        </p:spPr>
      </p:pic>
      <p:pic>
        <p:nvPicPr>
          <p:cNvPr id="20" name="Picture 19" descr="A picture containing engineering, building, steel, metal&#10;&#10;Description automatically generated">
            <a:extLst>
              <a:ext uri="{FF2B5EF4-FFF2-40B4-BE49-F238E27FC236}">
                <a16:creationId xmlns:a16="http://schemas.microsoft.com/office/drawing/2014/main" xmlns="" id="{C1EBFD9F-F1BE-ED50-89F8-A99CBF6AB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566" y="1332757"/>
            <a:ext cx="3752835" cy="50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7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52A73-75BA-37D2-FE1D-2166623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0" y="-115520"/>
            <a:ext cx="10421210" cy="1130210"/>
          </a:xfrm>
        </p:spPr>
        <p:txBody>
          <a:bodyPr/>
          <a:lstStyle/>
          <a:p>
            <a:r>
              <a:rPr lang="en-GB" dirty="0"/>
              <a:t>Darkside </a:t>
            </a:r>
            <a:r>
              <a:rPr lang="en-GB" dirty="0" err="1"/>
              <a:t>SiPMs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98A63E-9062-F216-6CB3-8C4E2A29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C7FFED-0584-B674-53A5-DF80DD2E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370" y="1710388"/>
            <a:ext cx="2553756" cy="507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248891-EC86-23EA-A7BF-36E2DF98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6" t="15808" r="2483" b="5150"/>
          <a:stretch/>
        </p:blipFill>
        <p:spPr>
          <a:xfrm>
            <a:off x="9644860" y="957000"/>
            <a:ext cx="2452750" cy="16415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C2B9DDB-5CB8-D3AB-6ADC-D3F725E4FC5D}"/>
              </a:ext>
            </a:extLst>
          </p:cNvPr>
          <p:cNvCxnSpPr>
            <a:cxnSpLocks/>
          </p:cNvCxnSpPr>
          <p:nvPr/>
        </p:nvCxnSpPr>
        <p:spPr>
          <a:xfrm flipH="1">
            <a:off x="8709824" y="2545847"/>
            <a:ext cx="1322262" cy="2164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A2FEE6-34E6-D812-6DA7-98E74A830E99}"/>
              </a:ext>
            </a:extLst>
          </p:cNvPr>
          <p:cNvSpPr txBox="1"/>
          <p:nvPr/>
        </p:nvSpPr>
        <p:spPr>
          <a:xfrm>
            <a:off x="543041" y="1916933"/>
            <a:ext cx="63648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We plan to soon (before the end of the year) run ARIADNE to test the proposed instrumentation for </a:t>
            </a:r>
            <a:r>
              <a:rPr lang="en-GB" sz="1800" dirty="0" err="1"/>
              <a:t>protoDUNE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sz="1800" dirty="0"/>
              <a:t>Three cameras will be installed, with the remaining ¼ of the detector dedicated to Darkside </a:t>
            </a:r>
            <a:r>
              <a:rPr lang="en-GB" sz="1800" dirty="0" err="1"/>
              <a:t>SiPMs</a:t>
            </a:r>
            <a:r>
              <a:rPr lang="en-GB" sz="1800" dirty="0"/>
              <a:t>. </a:t>
            </a:r>
          </a:p>
          <a:p>
            <a:pPr marL="342900" indent="-342900">
              <a:buAutoNum type="arabicParenR"/>
            </a:pPr>
            <a:endParaRPr lang="en-GB" sz="1800" dirty="0"/>
          </a:p>
          <a:p>
            <a:pPr marL="342900" indent="-342900">
              <a:buAutoNum type="arabicParenR"/>
            </a:pPr>
            <a:r>
              <a:rPr lang="en-GB" dirty="0"/>
              <a:t>Measure the response of Darkside </a:t>
            </a:r>
            <a:r>
              <a:rPr lang="en-GB" dirty="0" err="1"/>
              <a:t>SiPMs</a:t>
            </a:r>
            <a:r>
              <a:rPr lang="en-GB" dirty="0"/>
              <a:t> to varying THGEM bias and determine the correct gain for </a:t>
            </a:r>
            <a:r>
              <a:rPr lang="en-GB" dirty="0" err="1"/>
              <a:t>protoDUNE</a:t>
            </a:r>
            <a:r>
              <a:rPr lang="en-GB" dirty="0"/>
              <a:t> operation.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Study sensitivity/threshold/resolution differences between Darkside </a:t>
            </a:r>
            <a:r>
              <a:rPr lang="en-GB" dirty="0" err="1"/>
              <a:t>SiPMs</a:t>
            </a:r>
            <a:r>
              <a:rPr lang="en-GB" dirty="0"/>
              <a:t> and </a:t>
            </a:r>
            <a:r>
              <a:rPr lang="en-GB" dirty="0" err="1"/>
              <a:t>Timepix</a:t>
            </a:r>
            <a:r>
              <a:rPr lang="en-GB" dirty="0"/>
              <a:t> cameras and asses possible new physics which can be accessed in view of DUNE.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84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832CD-E05C-E02F-26EC-38C11D9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8" y="-115520"/>
            <a:ext cx="10403512" cy="1165606"/>
          </a:xfrm>
        </p:spPr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B6C988-1D5F-8917-6F2D-F8FB36FC9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18" y="3149409"/>
            <a:ext cx="5060829" cy="1217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Testing of Darkside </a:t>
            </a:r>
            <a:r>
              <a:rPr lang="en-GB" sz="2000" dirty="0" err="1"/>
              <a:t>SiPMs</a:t>
            </a:r>
            <a:r>
              <a:rPr lang="en-GB" sz="2000" dirty="0"/>
              <a:t> in ARIADNE</a:t>
            </a:r>
          </a:p>
          <a:p>
            <a:pPr marL="0" indent="0">
              <a:buNone/>
            </a:pPr>
            <a:r>
              <a:rPr lang="en-GB" sz="2000" dirty="0"/>
              <a:t>Design of </a:t>
            </a:r>
            <a:r>
              <a:rPr lang="en-GB" sz="2000" dirty="0" smtClean="0"/>
              <a:t>LRPs </a:t>
            </a:r>
            <a:r>
              <a:rPr lang="en-GB" sz="2000" dirty="0"/>
              <a:t>for </a:t>
            </a:r>
            <a:r>
              <a:rPr lang="en-GB" sz="2000" dirty="0" err="1" smtClean="0"/>
              <a:t>protoDUNE</a:t>
            </a:r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11C981-A767-A371-C7F0-38ACB329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5808" y="1857480"/>
            <a:ext cx="10852090" cy="6590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005016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9756" y="126441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Today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427838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01466" y="12644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2024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224584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8212" y="12910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2025</a:t>
            </a:r>
            <a:endParaRPr lang="en-GB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243752" y="1686158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17380" y="12908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2026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66552" y="2125835"/>
            <a:ext cx="0" cy="873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257800" y="497168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/>
              <a:t>Formation of </a:t>
            </a:r>
            <a:r>
              <a:rPr lang="en-GB" sz="2000" dirty="0" err="1" smtClean="0"/>
              <a:t>protoDune</a:t>
            </a:r>
            <a:r>
              <a:rPr lang="en-GB" sz="2000" dirty="0" smtClean="0"/>
              <a:t> working group (</a:t>
            </a:r>
            <a:r>
              <a:rPr lang="en-GB" sz="2000" dirty="0" err="1"/>
              <a:t>Arapuca</a:t>
            </a:r>
            <a:r>
              <a:rPr lang="en-GB" sz="2000" dirty="0"/>
              <a:t>, </a:t>
            </a:r>
            <a:r>
              <a:rPr lang="en-GB" sz="2000" dirty="0" err="1"/>
              <a:t>Darkside</a:t>
            </a:r>
            <a:r>
              <a:rPr lang="en-GB" sz="2000" dirty="0"/>
              <a:t>)</a:t>
            </a:r>
          </a:p>
          <a:p>
            <a:r>
              <a:rPr lang="en-GB" sz="2000" dirty="0"/>
              <a:t>Submit proposal to SPSC</a:t>
            </a:r>
          </a:p>
          <a:p>
            <a:r>
              <a:rPr lang="en-GB" sz="2000" dirty="0" smtClean="0"/>
              <a:t>Proposed installation </a:t>
            </a:r>
            <a:r>
              <a:rPr lang="en-GB" sz="2000" dirty="0"/>
              <a:t>on </a:t>
            </a:r>
            <a:r>
              <a:rPr lang="en-GB" sz="2000" dirty="0" err="1" smtClean="0"/>
              <a:t>protoDUNE</a:t>
            </a:r>
            <a:endParaRPr lang="en-GB" sz="2000" dirty="0"/>
          </a:p>
        </p:txBody>
      </p:sp>
      <p:sp>
        <p:nvSpPr>
          <p:cNvPr id="20" name="Rectangle 19"/>
          <p:cNvSpPr/>
          <p:nvPr/>
        </p:nvSpPr>
        <p:spPr>
          <a:xfrm>
            <a:off x="1754660" y="1900417"/>
            <a:ext cx="3245708" cy="15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418302" y="4256842"/>
            <a:ext cx="4764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Facility at Liverpool for GTHGEM production</a:t>
            </a:r>
            <a:endParaRPr lang="en-GB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800493" y="2265497"/>
            <a:ext cx="0" cy="200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67915" y="2105957"/>
            <a:ext cx="2710248" cy="13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097900" y="2273637"/>
            <a:ext cx="3955484" cy="199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522122" y="2581290"/>
            <a:ext cx="0" cy="2390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9053383" y="2270286"/>
            <a:ext cx="1746421" cy="199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35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7F124-0537-048F-F938-DF2ED8FC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86" y="-115521"/>
            <a:ext cx="10391714" cy="1136109"/>
          </a:xfrm>
        </p:spPr>
        <p:txBody>
          <a:bodyPr/>
          <a:lstStyle/>
          <a:p>
            <a:r>
              <a:rPr lang="en-GB" dirty="0"/>
              <a:t>GTHGEM production facility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C8C7F-6465-314D-1449-05BF164E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Timeline&#10;&#10;Description automatically generated with low confiden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1" y="1127680"/>
            <a:ext cx="5899150" cy="5041900"/>
          </a:xfrm>
          <a:prstGeom prst="rect">
            <a:avLst/>
          </a:prstGeom>
        </p:spPr>
      </p:pic>
      <p:pic>
        <p:nvPicPr>
          <p:cNvPr id="1028" name="Picture 4" descr="https://s3-eu-west-1.amazonaws.com/resources.guyson.co.uk/product-images/Euroblast-9SF-Stripes.jpg?mtime=201708011029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25" y="1202632"/>
            <a:ext cx="2449078" cy="35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18254" y="5060210"/>
            <a:ext cx="5010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/>
              <a:t>Guyson</a:t>
            </a:r>
            <a:r>
              <a:rPr lang="en-GB" sz="2000" dirty="0" smtClean="0"/>
              <a:t> </a:t>
            </a:r>
            <a:r>
              <a:rPr lang="en-GB" sz="2000" dirty="0" err="1" smtClean="0"/>
              <a:t>Euroblast</a:t>
            </a:r>
            <a:r>
              <a:rPr lang="en-GB" sz="2000" dirty="0" smtClean="0"/>
              <a:t> 9 enclosure which we will fit</a:t>
            </a:r>
          </a:p>
          <a:p>
            <a:r>
              <a:rPr lang="en-GB" sz="2000" dirty="0"/>
              <a:t>w</a:t>
            </a:r>
            <a:r>
              <a:rPr lang="en-GB" sz="2000" dirty="0" smtClean="0"/>
              <a:t>ith custom mechanics/controls for automated machining process</a:t>
            </a:r>
            <a:endParaRPr lang="en-GB" sz="2000" dirty="0"/>
          </a:p>
        </p:txBody>
      </p:sp>
      <p:pic>
        <p:nvPicPr>
          <p:cNvPr id="1030" name="Picture 6" descr="Centroid CNC Operators Cons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17" y="2250124"/>
            <a:ext cx="1207550" cy="158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1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C4B081-9AB5-1049-A12A-5AC4E4C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xmlns="" id="{12FDCAA0-5A69-C241-9499-107B9F6CE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1"/>
          <a:stretch/>
        </p:blipFill>
        <p:spPr>
          <a:xfrm>
            <a:off x="101882" y="236185"/>
            <a:ext cx="4677284" cy="6511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6A7BB2-6D56-764D-8ABC-E847215F2DA0}"/>
              </a:ext>
            </a:extLst>
          </p:cNvPr>
          <p:cNvSpPr txBox="1"/>
          <p:nvPr/>
        </p:nvSpPr>
        <p:spPr>
          <a:xfrm>
            <a:off x="7334545" y="3436548"/>
            <a:ext cx="25521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890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809C1-422B-6B4A-8D09-34C38A27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248" y="1026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The ARIADNE Advantage - Optical TPCs         </a:t>
            </a:r>
            <a:br>
              <a:rPr lang="en-GB" sz="3600" dirty="0"/>
            </a:b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9EA45F-3C2A-07AB-F084-DC0FB397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xmlns="" id="{734B1338-FC4B-DC4C-8484-76FE624BAC7F}"/>
              </a:ext>
            </a:extLst>
          </p:cNvPr>
          <p:cNvSpPr txBox="1"/>
          <p:nvPr/>
        </p:nvSpPr>
        <p:spPr>
          <a:xfrm>
            <a:off x="-162965" y="1281316"/>
            <a:ext cx="6875421" cy="3862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sz="1750" dirty="0"/>
          </a:p>
          <a:p>
            <a:pPr>
              <a:buSzPct val="100000"/>
            </a:pP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High Resolution: </a:t>
            </a:r>
            <a:r>
              <a:rPr sz="1750" dirty="0"/>
              <a:t>For e.g. TPX3 camera has 256 x 256 pixels, imaging 35 x 35 cm area, as on ARIADNE, gives ≈</a:t>
            </a:r>
            <a:r>
              <a:rPr lang="en-GB" sz="1750" dirty="0"/>
              <a:t> </a:t>
            </a:r>
            <a:r>
              <a:rPr sz="1750" dirty="0"/>
              <a:t>1 mm resolution</a:t>
            </a:r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Sensitivity to low energies: </a:t>
            </a:r>
            <a:r>
              <a:rPr sz="1750" b="0" dirty="0"/>
              <a:t>Gain is generated by the THGEM; a THGEM accelerated electron can generate upwards of 100 photons, cameras can be sensitive to single photons </a:t>
            </a:r>
            <a:endParaRPr sz="1750" dirty="0"/>
          </a:p>
          <a:p>
            <a:pPr marL="906378" lvl="2" indent="-144378">
              <a:buSzPct val="100000"/>
              <a:buFontTx/>
              <a:buChar char="•"/>
              <a:defRPr sz="2000"/>
            </a:pPr>
            <a:r>
              <a:rPr lang="en-GB" sz="1750" b="1" dirty="0"/>
              <a:t>L</a:t>
            </a:r>
            <a:r>
              <a:rPr sz="1750" b="1" dirty="0"/>
              <a:t>ow Noise: </a:t>
            </a:r>
            <a:r>
              <a:rPr lang="en-GB" sz="1750" dirty="0"/>
              <a:t>Externally mounted cameras are decoupled from TPC electronic noise sources/acoustics</a:t>
            </a: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Ease of Access: </a:t>
            </a:r>
            <a:r>
              <a:rPr lang="en-GB" sz="1750" dirty="0"/>
              <a:t>Cameras</a:t>
            </a:r>
            <a:r>
              <a:rPr sz="1750" dirty="0"/>
              <a:t> can be </a:t>
            </a:r>
            <a:r>
              <a:rPr lang="en-GB" sz="1750" dirty="0"/>
              <a:t>accessed </a:t>
            </a:r>
            <a:r>
              <a:rPr sz="1750" dirty="0" smtClean="0"/>
              <a:t>w</a:t>
            </a:r>
            <a:r>
              <a:rPr lang="en-GB" sz="1750" dirty="0" err="1" smtClean="0"/>
              <a:t>hile</a:t>
            </a:r>
            <a:r>
              <a:rPr sz="1750" dirty="0" smtClean="0"/>
              <a:t> </a:t>
            </a:r>
            <a:r>
              <a:rPr sz="1750" dirty="0"/>
              <a:t>TPC </a:t>
            </a:r>
            <a:r>
              <a:rPr lang="en-GB" sz="1750" dirty="0" smtClean="0"/>
              <a:t> is </a:t>
            </a:r>
            <a:r>
              <a:rPr sz="1750" dirty="0" smtClean="0"/>
              <a:t>operating </a:t>
            </a:r>
            <a:endParaRPr sz="1750" dirty="0"/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Cost Efficient: </a:t>
            </a:r>
            <a:r>
              <a:rPr sz="1750" b="0" dirty="0"/>
              <a:t>No need for thousands of internal charge TPC readout channels, pre-amps etc.</a:t>
            </a:r>
            <a:endParaRPr lang="en-US" sz="1750" b="0" dirty="0"/>
          </a:p>
          <a:p>
            <a:pPr marL="906378" lvl="2" indent="-144378">
              <a:buSzPct val="100000"/>
              <a:buChar char="•"/>
              <a:defRPr sz="2000" b="1"/>
            </a:pPr>
            <a:r>
              <a:rPr lang="en-GB" sz="1750" dirty="0"/>
              <a:t>Available </a:t>
            </a:r>
            <a:r>
              <a:rPr lang="en-GB" sz="1750" dirty="0" smtClean="0"/>
              <a:t>now</a:t>
            </a:r>
            <a:endParaRPr sz="1750" b="0" dirty="0"/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xmlns="" id="{55A58B50-3002-DBEC-6F61-422F61F0D18C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9" name="Low energy background analysis">
            <a:extLst>
              <a:ext uri="{FF2B5EF4-FFF2-40B4-BE49-F238E27FC236}">
                <a16:creationId xmlns:a16="http://schemas.microsoft.com/office/drawing/2014/main" xmlns="" id="{D12F0612-1994-250C-CEB9-7B86079C157B}"/>
              </a:ext>
            </a:extLst>
          </p:cNvPr>
          <p:cNvSpPr txBox="1"/>
          <p:nvPr/>
        </p:nvSpPr>
        <p:spPr>
          <a:xfrm>
            <a:off x="494366" y="1211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xmlns="" id="{5332AEDA-1693-6C9F-3855-B877C6B57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37" y="916350"/>
            <a:ext cx="3850463" cy="53673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500 µm">
            <a:extLst>
              <a:ext uri="{FF2B5EF4-FFF2-40B4-BE49-F238E27FC236}">
                <a16:creationId xmlns:a16="http://schemas.microsoft.com/office/drawing/2014/main" xmlns="" id="{08B9F5DC-2BE8-87AB-CCE6-A194D4108064}"/>
              </a:ext>
            </a:extLst>
          </p:cNvPr>
          <p:cNvSpPr txBox="1"/>
          <p:nvPr/>
        </p:nvSpPr>
        <p:spPr>
          <a:xfrm>
            <a:off x="6480825" y="6283662"/>
            <a:ext cx="2317570" cy="338550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ARIADNE 1-ton detector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9186CE-E71F-8890-9AC3-D638A25BC88D}"/>
              </a:ext>
            </a:extLst>
          </p:cNvPr>
          <p:cNvSpPr txBox="1"/>
          <p:nvPr/>
        </p:nvSpPr>
        <p:spPr>
          <a:xfrm>
            <a:off x="268713" y="5398312"/>
            <a:ext cx="672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Dual phase TPCs enable low energy physics and are the established technology for direct dark matter detection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2BB9FC-7D56-8D61-17B0-3AD89736B2CE}"/>
              </a:ext>
            </a:extLst>
          </p:cNvPr>
          <p:cNvSpPr txBox="1"/>
          <p:nvPr/>
        </p:nvSpPr>
        <p:spPr>
          <a:xfrm>
            <a:off x="-165993" y="1212720"/>
            <a:ext cx="6246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lvl="1">
              <a:buSzPct val="100000"/>
              <a:defRPr sz="2000"/>
            </a:pPr>
            <a:r>
              <a:rPr lang="en-GB" sz="2200" dirty="0"/>
              <a:t>Benefits: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6B3062-8B1F-0343-C7E3-0282083013B5}"/>
              </a:ext>
            </a:extLst>
          </p:cNvPr>
          <p:cNvSpPr txBox="1"/>
          <p:nvPr/>
        </p:nvSpPr>
        <p:spPr>
          <a:xfrm>
            <a:off x="262934" y="6360602"/>
            <a:ext cx="6023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TDR: </a:t>
            </a:r>
            <a:r>
              <a:rPr lang="en-GB" sz="1400" dirty="0">
                <a:hlinkClick r:id="rId3"/>
              </a:rPr>
              <a:t>https://iopscience.iop.org/article/10.1088/1748-0221/15/03/P03003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245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" y="1052505"/>
            <a:ext cx="5617154" cy="566225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16A88B-D92A-3145-AA7C-737F539B61B1}"/>
              </a:ext>
            </a:extLst>
          </p:cNvPr>
          <p:cNvSpPr txBox="1"/>
          <p:nvPr/>
        </p:nvSpPr>
        <p:spPr>
          <a:xfrm>
            <a:off x="6269945" y="868420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F7859B-3687-6A48-B3C4-E3DF2D7C74D3}"/>
              </a:ext>
            </a:extLst>
          </p:cNvPr>
          <p:cNvSpPr txBox="1"/>
          <p:nvPr/>
        </p:nvSpPr>
        <p:spPr>
          <a:xfrm>
            <a:off x="6056452" y="6345327"/>
            <a:ext cx="455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371D08D-71BA-924F-B556-F30F13B49983}"/>
              </a:ext>
            </a:extLst>
          </p:cNvPr>
          <p:cNvSpPr/>
          <p:nvPr/>
        </p:nvSpPr>
        <p:spPr>
          <a:xfrm>
            <a:off x="6340737" y="3825437"/>
            <a:ext cx="5251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CERN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xmlns="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820" y="2354954"/>
            <a:ext cx="1202589" cy="122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27" y="58400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xmlns="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27" y="154657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3EA107-16BB-A242-ABEC-B48B424B45AD}"/>
              </a:ext>
            </a:extLst>
          </p:cNvPr>
          <p:cNvSpPr txBox="1"/>
          <p:nvPr/>
        </p:nvSpPr>
        <p:spPr>
          <a:xfrm>
            <a:off x="50049" y="1163790"/>
            <a:ext cx="3223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Recent Operation March/April 2022</a:t>
            </a:r>
          </a:p>
        </p:txBody>
      </p:sp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r>
              <a:rPr lang="en-US" dirty="0"/>
              <a:t/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24861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3C542A-F813-4E46-88CF-3EB7CBCB474C}"/>
              </a:ext>
            </a:extLst>
          </p:cNvPr>
          <p:cNvSpPr txBox="1"/>
          <p:nvPr/>
        </p:nvSpPr>
        <p:spPr>
          <a:xfrm>
            <a:off x="226187" y="1333866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2495427" y="1703198"/>
            <a:ext cx="1943803" cy="164391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100471-267E-8841-AEC3-3231184FE39C}"/>
              </a:ext>
            </a:extLst>
          </p:cNvPr>
          <p:cNvSpPr txBox="1"/>
          <p:nvPr/>
        </p:nvSpPr>
        <p:spPr>
          <a:xfrm>
            <a:off x="5401296" y="6201728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1807AD4-9E73-0E49-9CD3-2FE3BF03672C}"/>
              </a:ext>
            </a:extLst>
          </p:cNvPr>
          <p:cNvCxnSpPr>
            <a:cxnSpLocks/>
          </p:cNvCxnSpPr>
          <p:nvPr/>
        </p:nvCxnSpPr>
        <p:spPr>
          <a:xfrm flipH="1" flipV="1">
            <a:off x="5274023" y="4973156"/>
            <a:ext cx="622280" cy="113683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30652F-1791-7C48-89D1-6E2A2CDB2E9C}"/>
              </a:ext>
            </a:extLst>
          </p:cNvPr>
          <p:cNvSpPr txBox="1"/>
          <p:nvPr/>
        </p:nvSpPr>
        <p:spPr>
          <a:xfrm>
            <a:off x="226187" y="5958250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211224" y="5554440"/>
            <a:ext cx="1645485" cy="56843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46B362-4070-DC44-A245-AF770CC80F09}"/>
              </a:ext>
            </a:extLst>
          </p:cNvPr>
          <p:cNvSpPr txBox="1"/>
          <p:nvPr/>
        </p:nvSpPr>
        <p:spPr>
          <a:xfrm>
            <a:off x="7364880" y="1279896"/>
            <a:ext cx="26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Cameras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642597"/>
            <a:ext cx="1454293" cy="170451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548383" y="2251848"/>
            <a:ext cx="3429938" cy="3586808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Large scale test of ARIADNE optical readout principle for dual-phase </a:t>
            </a:r>
            <a:r>
              <a:rPr lang="en-GB" sz="2200" dirty="0" err="1"/>
              <a:t>LArTPCs</a:t>
            </a:r>
            <a:r>
              <a:rPr lang="en-GB" sz="2200" dirty="0"/>
              <a:t>.</a:t>
            </a:r>
          </a:p>
          <a:p>
            <a:endParaRPr lang="en-GB" sz="2200" dirty="0"/>
          </a:p>
          <a:p>
            <a:r>
              <a:rPr lang="en-GB" sz="2200" dirty="0"/>
              <a:t>Four Timepix3 based cameras, each covering 1m x 1m readout area.</a:t>
            </a:r>
          </a:p>
          <a:p>
            <a:endParaRPr lang="en-GB" sz="2200" dirty="0"/>
          </a:p>
          <a:p>
            <a:r>
              <a:rPr lang="en-GB" sz="2200" dirty="0"/>
              <a:t>Three cameras detect visible light (wavelength shifter installed above THGEMs)</a:t>
            </a:r>
          </a:p>
          <a:p>
            <a:endParaRPr lang="en-GB" sz="2200" dirty="0"/>
          </a:p>
          <a:p>
            <a:r>
              <a:rPr lang="en-GB" sz="2200" dirty="0"/>
              <a:t>One camera directly images VUV.</a:t>
            </a:r>
          </a:p>
        </p:txBody>
      </p:sp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6BC20C-9993-1849-A563-BC05D627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Camera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571D8E-1D98-EA42-82AB-C6B50D99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2861CF2-0D53-E54B-B925-B85409577FA9}"/>
              </a:ext>
            </a:extLst>
          </p:cNvPr>
          <p:cNvGrpSpPr/>
          <p:nvPr/>
        </p:nvGrpSpPr>
        <p:grpSpPr>
          <a:xfrm>
            <a:off x="1204645" y="914400"/>
            <a:ext cx="8777555" cy="5463891"/>
            <a:chOff x="80695" y="56721"/>
            <a:chExt cx="10373260" cy="67201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46A2393-6DB4-E442-9569-D7D3445A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" y="56721"/>
              <a:ext cx="6720155" cy="672015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9FA928A7-5218-DD46-9B17-6245AD4B9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912" y="1196939"/>
              <a:ext cx="4002498" cy="4477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8EDD3E33-F670-504D-8788-4CFB2EA0C7B7}"/>
                </a:ext>
              </a:extLst>
            </p:cNvPr>
            <p:cNvSpPr txBox="1">
              <a:spLocks/>
            </p:cNvSpPr>
            <p:nvPr/>
          </p:nvSpPr>
          <p:spPr>
            <a:xfrm>
              <a:off x="7613150" y="914399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 err="1"/>
                <a:t>Timepix</a:t>
              </a:r>
              <a:r>
                <a:rPr lang="en-GB" sz="2800" dirty="0"/>
                <a:t> 3 Camera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F10EB9BF-B0FF-544D-801D-CEBCF8904177}"/>
                </a:ext>
              </a:extLst>
            </p:cNvPr>
            <p:cNvSpPr txBox="1">
              <a:spLocks/>
            </p:cNvSpPr>
            <p:nvPr/>
          </p:nvSpPr>
          <p:spPr>
            <a:xfrm>
              <a:off x="7613149" y="2453168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Relay optics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ACDAB03C-8F49-3047-965C-E15A3AE7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0735" y="2681555"/>
              <a:ext cx="4259675" cy="452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AE676C97-FF6D-D24B-8DBF-AA61F24BB72E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3900112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Image intensifier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3CFA90D2-05A3-DC4D-85A4-F171713DF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715" y="4162423"/>
              <a:ext cx="4335695" cy="1185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B2C113F3-83DA-884F-9BD5-209D4879265C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5115887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Objective lens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437A53C4-4CA3-2C40-BBB5-ADBE3FB69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0772" y="5347699"/>
              <a:ext cx="4121007" cy="698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737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582C8-63EE-B64D-95A6-9B57852A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Re-entrance Viewport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9E0F75-B838-AE41-9632-B8CAFD38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xmlns="" id="{AF748DB6-357F-9442-AE17-754BEB91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" y="957229"/>
            <a:ext cx="5465268" cy="5465268"/>
          </a:xfrm>
          <a:prstGeom prst="rect">
            <a:avLst/>
          </a:prstGeom>
        </p:spPr>
      </p:pic>
      <p:pic>
        <p:nvPicPr>
          <p:cNvPr id="8" name="Picture 7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xmlns="" id="{ACD9443E-DF09-2844-AB1D-898F94D4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90" y="957229"/>
            <a:ext cx="2360769" cy="23607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F13809E-05A2-B645-A414-E3F91EF17D73}"/>
              </a:ext>
            </a:extLst>
          </p:cNvPr>
          <p:cNvSpPr txBox="1">
            <a:spLocks/>
          </p:cNvSpPr>
          <p:nvPr/>
        </p:nvSpPr>
        <p:spPr>
          <a:xfrm>
            <a:off x="9286115" y="1215740"/>
            <a:ext cx="2524051" cy="969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Visible lenses (f0.95, 10.5 mm)</a:t>
            </a:r>
          </a:p>
          <a:p>
            <a:endParaRPr lang="en-GB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A5793B8-D3BF-7545-99E8-B5B9AFF734D4}"/>
              </a:ext>
            </a:extLst>
          </p:cNvPr>
          <p:cNvSpPr txBox="1">
            <a:spLocks/>
          </p:cNvSpPr>
          <p:nvPr/>
        </p:nvSpPr>
        <p:spPr>
          <a:xfrm>
            <a:off x="6228936" y="4642555"/>
            <a:ext cx="2743200" cy="1779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Custom made VUV MgF</a:t>
            </a:r>
            <a:r>
              <a:rPr lang="en-GB" sz="2800" baseline="-25000" dirty="0"/>
              <a:t>2</a:t>
            </a:r>
            <a:r>
              <a:rPr lang="en-GB" sz="2800" dirty="0"/>
              <a:t> Lens (f3, 11mm, 5mm diameter)</a:t>
            </a:r>
          </a:p>
        </p:txBody>
      </p:sp>
      <p:pic>
        <p:nvPicPr>
          <p:cNvPr id="11" name="Picture 10" descr="A picture containing ground, plane, half, loudspeaker&#10;&#10;Description automatically generated">
            <a:extLst>
              <a:ext uri="{FF2B5EF4-FFF2-40B4-BE49-F238E27FC236}">
                <a16:creationId xmlns:a16="http://schemas.microsoft.com/office/drawing/2014/main" xmlns="" id="{F6B919F1-232F-CB4A-BE02-AEF23240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1" t="31785" r="45309" b="41431"/>
          <a:stretch/>
        </p:blipFill>
        <p:spPr>
          <a:xfrm>
            <a:off x="8827214" y="3750592"/>
            <a:ext cx="3364786" cy="27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F211E6-FB5F-EF4B-88F7-71B02656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7290935" y="864688"/>
            <a:ext cx="4727941" cy="3636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3DB5E-652A-2D4E-BEE3-23689E9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" y="-1700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Light Readout Plane (LRP)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2E63D-6A96-E44A-A6B8-E479841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1C5FEB3-10DC-5041-BF07-14DC3378424E}"/>
              </a:ext>
            </a:extLst>
          </p:cNvPr>
          <p:cNvSpPr txBox="1">
            <a:spLocks/>
          </p:cNvSpPr>
          <p:nvPr/>
        </p:nvSpPr>
        <p:spPr>
          <a:xfrm>
            <a:off x="9493533" y="858712"/>
            <a:ext cx="2070498" cy="52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/>
              <a:t>Bottom view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2BC0777-6C13-8845-9057-A35029E42C1A}"/>
              </a:ext>
            </a:extLst>
          </p:cNvPr>
          <p:cNvGrpSpPr/>
          <p:nvPr/>
        </p:nvGrpSpPr>
        <p:grpSpPr>
          <a:xfrm>
            <a:off x="7046336" y="4189457"/>
            <a:ext cx="5871727" cy="2470617"/>
            <a:chOff x="4053840" y="4298911"/>
            <a:chExt cx="5725986" cy="240929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xmlns="" id="{59118EAB-CB0D-A248-8165-221CD71F8346}"/>
                </a:ext>
              </a:extLst>
            </p:cNvPr>
            <p:cNvSpPr txBox="1">
              <a:spLocks/>
            </p:cNvSpPr>
            <p:nvPr/>
          </p:nvSpPr>
          <p:spPr>
            <a:xfrm>
              <a:off x="4275500" y="4298911"/>
              <a:ext cx="5504326" cy="563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000" dirty="0"/>
                <a:t>Photochemically etched extraction grids</a:t>
              </a: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xmlns="" id="{E7EA571A-37FA-E24E-8EF1-E12854C14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/>
            <a:stretch/>
          </p:blipFill>
          <p:spPr>
            <a:xfrm>
              <a:off x="6676110" y="4899909"/>
              <a:ext cx="2244171" cy="1808296"/>
            </a:xfrm>
            <a:prstGeom prst="rect">
              <a:avLst/>
            </a:prstGeom>
          </p:spPr>
        </p:pic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55B8BED4-94E9-F348-95BC-B70C6128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7" t="22926" r="-248" b="30283"/>
            <a:stretch/>
          </p:blipFill>
          <p:spPr>
            <a:xfrm>
              <a:off x="4053840" y="4899910"/>
              <a:ext cx="2551943" cy="1808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1E98B66-D4C1-2D4C-A88D-8C13C7B6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9" y="4388760"/>
            <a:ext cx="2512633" cy="22608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DAE833A-DF61-4246-9D64-D6F1C7EFE340}"/>
              </a:ext>
            </a:extLst>
          </p:cNvPr>
          <p:cNvSpPr txBox="1">
            <a:spLocks/>
          </p:cNvSpPr>
          <p:nvPr/>
        </p:nvSpPr>
        <p:spPr>
          <a:xfrm>
            <a:off x="2832441" y="5556109"/>
            <a:ext cx="3000361" cy="64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/>
              <a:t>THGEMs/Extraction grids supported by PEEK Spacers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07E0E6C-CFA3-584C-AB32-4D16D9204D63}"/>
              </a:ext>
            </a:extLst>
          </p:cNvPr>
          <p:cNvGrpSpPr/>
          <p:nvPr/>
        </p:nvGrpSpPr>
        <p:grpSpPr>
          <a:xfrm>
            <a:off x="627969" y="1083595"/>
            <a:ext cx="7155371" cy="3609450"/>
            <a:chOff x="45566" y="64546"/>
            <a:chExt cx="8784436" cy="4628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CD9F1BA-3FD0-6141-8647-71AA77BCBA1A}"/>
                </a:ext>
              </a:extLst>
            </p:cNvPr>
            <p:cNvGrpSpPr/>
            <p:nvPr/>
          </p:nvGrpSpPr>
          <p:grpSpPr>
            <a:xfrm>
              <a:off x="309283" y="64546"/>
              <a:ext cx="8520719" cy="4628499"/>
              <a:chOff x="309283" y="64546"/>
              <a:chExt cx="8520719" cy="462849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1FAB3417-826D-4E40-B9A1-E6B1F80D1A06}"/>
                  </a:ext>
                </a:extLst>
              </p:cNvPr>
              <p:cNvGrpSpPr/>
              <p:nvPr/>
            </p:nvGrpSpPr>
            <p:grpSpPr>
              <a:xfrm>
                <a:off x="309283" y="64546"/>
                <a:ext cx="5174142" cy="4628499"/>
                <a:chOff x="309283" y="64546"/>
                <a:chExt cx="5174142" cy="46284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AAA3C6FB-875E-E94D-9CD8-11CA0AFC6B6F}"/>
                    </a:ext>
                  </a:extLst>
                </p:cNvPr>
                <p:cNvGrpSpPr/>
                <p:nvPr/>
              </p:nvGrpSpPr>
              <p:grpSpPr>
                <a:xfrm>
                  <a:off x="309283" y="64546"/>
                  <a:ext cx="5174142" cy="4628499"/>
                  <a:chOff x="309283" y="64546"/>
                  <a:chExt cx="5174142" cy="462849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xmlns="" id="{51A420FC-87D7-6247-8A7E-1317604A9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9283" y="64546"/>
                    <a:ext cx="5174142" cy="4255994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xmlns="" id="{15A0AB16-3120-784E-A89A-61DD1FFA1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7320" y="3764280"/>
                    <a:ext cx="4066105" cy="5782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itle 1">
                    <a:extLst>
                      <a:ext uri="{FF2B5EF4-FFF2-40B4-BE49-F238E27FC236}">
                        <a16:creationId xmlns:a16="http://schemas.microsoft.com/office/drawing/2014/main" xmlns="" id="{CF8D5585-E384-F747-8E95-693FA74A9F4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086854" y="4129165"/>
                    <a:ext cx="1506804" cy="56388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b">
                    <a:normAutofit fontScale="92500" lnSpcReduction="20000"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n-GB" sz="3200" dirty="0"/>
                      <a:t>2.3m</a:t>
                    </a:r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xmlns="" id="{78E28448-9F74-C64C-AA06-EA0EFF45C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3656" y="1383520"/>
                  <a:ext cx="1020324" cy="80902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xmlns="" id="{8A7D6721-BC5C-D641-9138-440CB0B83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6548" y="921726"/>
                <a:ext cx="3683454" cy="5638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1600" dirty="0"/>
                  <a:t>50cm x 50cm G-THGEMs</a:t>
                </a:r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xmlns="" id="{748A87B5-6BE9-A746-8D1A-543C3F234ABB}"/>
                </a:ext>
              </a:extLst>
            </p:cNvPr>
            <p:cNvSpPr txBox="1">
              <a:spLocks/>
            </p:cNvSpPr>
            <p:nvPr/>
          </p:nvSpPr>
          <p:spPr>
            <a:xfrm>
              <a:off x="45566" y="451473"/>
              <a:ext cx="4590160" cy="5638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/>
                <a:t>Welded Invar structure (Uniquely low coefficient of thermal contraction)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4EF71E-1D8A-814E-9C91-5C8C86B0242B}"/>
              </a:ext>
            </a:extLst>
          </p:cNvPr>
          <p:cNvSpPr txBox="1"/>
          <p:nvPr/>
        </p:nvSpPr>
        <p:spPr>
          <a:xfrm>
            <a:off x="0" y="851401"/>
            <a:ext cx="683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Modular design which can be applied directly to a DUNE module</a:t>
            </a:r>
          </a:p>
        </p:txBody>
      </p:sp>
    </p:spTree>
    <p:extLst>
      <p:ext uri="{BB962C8B-B14F-4D97-AF65-F5344CB8AC3E}">
        <p14:creationId xmlns:p14="http://schemas.microsoft.com/office/powerpoint/2010/main" val="124545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1" y="-115521"/>
            <a:ext cx="10515600" cy="1325563"/>
          </a:xfrm>
        </p:spPr>
        <p:txBody>
          <a:bodyPr/>
          <a:lstStyle/>
          <a:p>
            <a:r>
              <a:rPr lang="en-US" dirty="0"/>
              <a:t>Glass THGEMs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xmlns="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807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accepted GB2019563.2)</a:t>
            </a:r>
            <a:endParaRPr lang="en-US" sz="20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A0F2BB6-6E6F-154B-8870-E8FB3A7C3C0B}"/>
              </a:ext>
            </a:extLst>
          </p:cNvPr>
          <p:cNvSpPr txBox="1"/>
          <p:nvPr/>
        </p:nvSpPr>
        <p:spPr>
          <a:xfrm>
            <a:off x="4064492" y="5331866"/>
            <a:ext cx="258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more details:</a:t>
            </a:r>
          </a:p>
          <a:p>
            <a:r>
              <a:rPr lang="en-US" dirty="0">
                <a:hlinkClick r:id="rId5"/>
              </a:rPr>
              <a:t>https://www.mdpi.com/2076-3417/11/20/9450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9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22363</TotalTime>
  <Words>946</Words>
  <Application>Microsoft Office PowerPoint</Application>
  <PresentationFormat>Widescreen</PresentationFormat>
  <Paragraphs>184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Liquid Argon R&amp;D ARIADNE+ results and future testing on ProtoDUNE</vt:lpstr>
      <vt:lpstr>ARIADNE Detection Principle  </vt:lpstr>
      <vt:lpstr>The ARIADNE Advantage - Optical TPCs          </vt:lpstr>
      <vt:lpstr>PowerPoint Presentation</vt:lpstr>
      <vt:lpstr>ARIADNE+: Cryostat Optical Configuration  </vt:lpstr>
      <vt:lpstr>TPX3 Camera System</vt:lpstr>
      <vt:lpstr>Re-entrance Viewport</vt:lpstr>
      <vt:lpstr>Light Readout Plane (LRP) Design</vt:lpstr>
      <vt:lpstr>Glass THGEMs</vt:lpstr>
      <vt:lpstr>Light Readout Plane (LRP)</vt:lpstr>
      <vt:lpstr>Cold box Integration </vt:lpstr>
      <vt:lpstr>Cold box Integration</vt:lpstr>
      <vt:lpstr>Closing the Detector</vt:lpstr>
      <vt:lpstr>PowerPoint Presentation</vt:lpstr>
      <vt:lpstr>Detector running</vt:lpstr>
      <vt:lpstr>30 Seconds Integral Cosmics </vt:lpstr>
      <vt:lpstr>Sample events</vt:lpstr>
      <vt:lpstr>ARIADNE+ Conclusions</vt:lpstr>
      <vt:lpstr>Using ProtoDUNE dual phase to test optical readout for Neutrinos and DM</vt:lpstr>
      <vt:lpstr>PowerPoint Presentation</vt:lpstr>
      <vt:lpstr>PowerPoint Presentation</vt:lpstr>
      <vt:lpstr>Darkside SiPMs</vt:lpstr>
      <vt:lpstr>Darkside SiPMs</vt:lpstr>
      <vt:lpstr>Timeline</vt:lpstr>
      <vt:lpstr>GTHGEM production facility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Roberts, Adam [agrober]</cp:lastModifiedBy>
  <cp:revision>151</cp:revision>
  <dcterms:created xsi:type="dcterms:W3CDTF">2022-05-14T19:29:44Z</dcterms:created>
  <dcterms:modified xsi:type="dcterms:W3CDTF">2023-05-18T11:36:04Z</dcterms:modified>
</cp:coreProperties>
</file>