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38" r:id="rId1"/>
  </p:sldMasterIdLst>
  <p:notesMasterIdLst>
    <p:notesMasterId r:id="rId17"/>
  </p:notesMasterIdLst>
  <p:sldIdLst>
    <p:sldId id="256" r:id="rId2"/>
    <p:sldId id="598" r:id="rId3"/>
    <p:sldId id="294" r:id="rId4"/>
    <p:sldId id="604" r:id="rId5"/>
    <p:sldId id="573" r:id="rId6"/>
    <p:sldId id="562" r:id="rId7"/>
    <p:sldId id="296" r:id="rId8"/>
    <p:sldId id="260" r:id="rId9"/>
    <p:sldId id="574" r:id="rId10"/>
    <p:sldId id="564" r:id="rId11"/>
    <p:sldId id="566" r:id="rId12"/>
    <p:sldId id="569" r:id="rId13"/>
    <p:sldId id="570" r:id="rId14"/>
    <p:sldId id="1304" r:id="rId15"/>
    <p:sldId id="1305" r:id="rId16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FF2"/>
    <a:srgbClr val="FFEDB3"/>
    <a:srgbClr val="DFF1CB"/>
    <a:srgbClr val="DAC2EC"/>
    <a:srgbClr val="F6C09C"/>
    <a:srgbClr val="FF9999"/>
    <a:srgbClr val="B15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9" autoAdjust="0"/>
    <p:restoredTop sz="93611" autoAdjust="0"/>
  </p:normalViewPr>
  <p:slideViewPr>
    <p:cSldViewPr snapToGrid="0">
      <p:cViewPr varScale="1">
        <p:scale>
          <a:sx n="72" d="100"/>
          <a:sy n="72" d="100"/>
        </p:scale>
        <p:origin x="121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Dropbox\ERC%20Synergy\moore-la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 w="19050"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Sheet1!$A$2:$A$20</c:f>
              <c:numCache>
                <c:formatCode>General</c:formatCode>
                <c:ptCount val="19"/>
                <c:pt idx="0">
                  <c:v>1971</c:v>
                </c:pt>
                <c:pt idx="1">
                  <c:v>1974</c:v>
                </c:pt>
                <c:pt idx="2">
                  <c:v>1977</c:v>
                </c:pt>
                <c:pt idx="3">
                  <c:v>1985</c:v>
                </c:pt>
                <c:pt idx="4">
                  <c:v>1989</c:v>
                </c:pt>
                <c:pt idx="5">
                  <c:v>1993</c:v>
                </c:pt>
                <c:pt idx="6">
                  <c:v>1995</c:v>
                </c:pt>
                <c:pt idx="7">
                  <c:v>1997</c:v>
                </c:pt>
                <c:pt idx="8">
                  <c:v>1999</c:v>
                </c:pt>
                <c:pt idx="9">
                  <c:v>2001</c:v>
                </c:pt>
                <c:pt idx="10">
                  <c:v>2004</c:v>
                </c:pt>
                <c:pt idx="11">
                  <c:v>2006</c:v>
                </c:pt>
                <c:pt idx="12">
                  <c:v>2008</c:v>
                </c:pt>
                <c:pt idx="13">
                  <c:v>2010</c:v>
                </c:pt>
                <c:pt idx="14">
                  <c:v>2012</c:v>
                </c:pt>
                <c:pt idx="15">
                  <c:v>2014</c:v>
                </c:pt>
                <c:pt idx="16">
                  <c:v>2017</c:v>
                </c:pt>
                <c:pt idx="17">
                  <c:v>2018</c:v>
                </c:pt>
                <c:pt idx="18">
                  <c:v>2020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0.8</c:v>
                </c:pt>
                <c:pt idx="5">
                  <c:v>0.6</c:v>
                </c:pt>
                <c:pt idx="6">
                  <c:v>0.35</c:v>
                </c:pt>
                <c:pt idx="7">
                  <c:v>0.25</c:v>
                </c:pt>
                <c:pt idx="8">
                  <c:v>0.18</c:v>
                </c:pt>
                <c:pt idx="9">
                  <c:v>0.13</c:v>
                </c:pt>
                <c:pt idx="10">
                  <c:v>0.09</c:v>
                </c:pt>
                <c:pt idx="11">
                  <c:v>6.5000000000000002E-2</c:v>
                </c:pt>
                <c:pt idx="12">
                  <c:v>4.4999999999999998E-2</c:v>
                </c:pt>
                <c:pt idx="13">
                  <c:v>3.2000000000000001E-2</c:v>
                </c:pt>
                <c:pt idx="14">
                  <c:v>2.1999999999999999E-2</c:v>
                </c:pt>
                <c:pt idx="15">
                  <c:v>1.4E-2</c:v>
                </c:pt>
                <c:pt idx="16">
                  <c:v>0.01</c:v>
                </c:pt>
                <c:pt idx="17">
                  <c:v>7.0000000000000001E-3</c:v>
                </c:pt>
                <c:pt idx="18">
                  <c:v>5.0000000000000001E-3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C1-4A61-AB86-B07632375612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8"/>
          </c:marker>
          <c:xVal>
            <c:numRef>
              <c:f>Sheet1!$C$2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xVal>
          <c:yVal>
            <c:numRef>
              <c:f>Sheet1!$D$2</c:f>
              <c:numCache>
                <c:formatCode>General</c:formatCode>
                <c:ptCount val="1"/>
                <c:pt idx="0">
                  <c:v>6.5000000000000002E-2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CC1-4A61-AB86-B07632375612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x"/>
            <c:size val="8"/>
            <c:spPr>
              <a:ln w="22225"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Sheet1!$E$2:$E$8</c:f>
              <c:numCache>
                <c:formatCode>General</c:formatCode>
                <c:ptCount val="7"/>
                <c:pt idx="0">
                  <c:v>1983</c:v>
                </c:pt>
                <c:pt idx="1">
                  <c:v>1987</c:v>
                </c:pt>
                <c:pt idx="2">
                  <c:v>1991</c:v>
                </c:pt>
                <c:pt idx="3">
                  <c:v>1994</c:v>
                </c:pt>
                <c:pt idx="4">
                  <c:v>2000</c:v>
                </c:pt>
                <c:pt idx="5">
                  <c:v>2014</c:v>
                </c:pt>
                <c:pt idx="6">
                  <c:v>2018</c:v>
                </c:pt>
              </c:numCache>
            </c:numRef>
          </c:xVal>
          <c:yVal>
            <c:numRef>
              <c:f>Sheet1!$F$2:$F$8</c:f>
              <c:numCache>
                <c:formatCode>General</c:formatCode>
                <c:ptCount val="7"/>
                <c:pt idx="0">
                  <c:v>3</c:v>
                </c:pt>
                <c:pt idx="1">
                  <c:v>1.5</c:v>
                </c:pt>
                <c:pt idx="2">
                  <c:v>1.2</c:v>
                </c:pt>
                <c:pt idx="3">
                  <c:v>0.8</c:v>
                </c:pt>
                <c:pt idx="4">
                  <c:v>0.25</c:v>
                </c:pt>
                <c:pt idx="5">
                  <c:v>0.13</c:v>
                </c:pt>
                <c:pt idx="6">
                  <c:v>6.5000000000000002E-2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CC1-4A61-AB86-B07632375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10047216"/>
        <c:axId val="-510045584"/>
      </c:scatterChart>
      <c:valAx>
        <c:axId val="-510047216"/>
        <c:scaling>
          <c:orientation val="minMax"/>
          <c:max val="203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510045584"/>
        <c:crossesAt val="1.0000000000000002E-3"/>
        <c:crossBetween val="midCat"/>
      </c:valAx>
      <c:valAx>
        <c:axId val="-510045584"/>
        <c:scaling>
          <c:logBase val="10"/>
          <c:orientation val="minMax"/>
          <c:max val="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GB" sz="1600"/>
                  <a:t>Size</a:t>
                </a:r>
                <a:r>
                  <a:rPr lang="en-GB" sz="1600" baseline="0"/>
                  <a:t> in micron (µm)</a:t>
                </a:r>
                <a:endParaRPr lang="en-GB" sz="16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51004721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0.27337</cdr:x>
      <cdr:y>0.01119</cdr:y>
    </cdr:from>
    <cdr:to>
      <cdr:x>0.89849</cdr:x>
      <cdr:y>0.75392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DB545F9-C49B-4EE2-9ECD-DC2CF2743ADF}"/>
            </a:ext>
          </a:extLst>
        </cdr:cNvPr>
        <cdr:cNvCxnSpPr/>
      </cdr:nvCxnSpPr>
      <cdr:spPr>
        <a:xfrm xmlns:a="http://schemas.openxmlformats.org/drawingml/2006/main">
          <a:off x="1462088" y="47626"/>
          <a:ext cx="3343275" cy="31623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5A8C-F647-4DB9-A6EB-D0F2FF1A1E1F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E8DC-6C5E-4288-B267-810EBB37C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73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ED0E-B0E2-4B18-B9EA-3ED11D6D39B8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4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0DBE2-B319-40B7-BF72-FB26C39B0EEF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6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ACBDA-6C72-4791-A8CE-4E5C52E70F19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1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93AE-4E64-4B19-A73D-A34128C21E77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15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BA8B-3388-4611-AA4C-4C6BAE70D505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33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410C-3D57-4ABF-B778-226527D46303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8D70-B796-47BF-9A97-D111AE3597C1}" type="datetime1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07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504F-6AA8-4AB6-A7A8-6DDABAC49B3A}" type="datetime1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2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0152-5290-4DE3-B503-C9C386EF5199}" type="datetime1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3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43C2-71F5-4698-8448-115EBC3E7E1F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91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AC5E-583D-4F80-81FA-9520E4E29FDD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2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C1CC-BD53-4BBC-B487-3DCA4E6A58EB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G. Casse - Liverpool Particle Physics meeting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07F6-2028-4BEC-9029-86C86234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353" y="2703511"/>
            <a:ext cx="11955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Ultra-high resolution silicon R&amp;D</a:t>
            </a:r>
            <a:endParaRPr lang="en-GB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3417" y="4125244"/>
            <a:ext cx="825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>
                    <a:lumMod val="95000"/>
                  </a:schemeClr>
                </a:solidFill>
              </a:rPr>
              <a:t>Gianluigi CASSE</a:t>
            </a:r>
            <a:endParaRPr lang="en-GB" sz="3200" baseline="30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4" descr="colour_logo_800">
            <a:extLst>
              <a:ext uri="{FF2B5EF4-FFF2-40B4-BE49-F238E27FC236}">
                <a16:creationId xmlns:a16="http://schemas.microsoft.com/office/drawing/2014/main" id="{D4A349D3-FD5B-4374-8B5E-FAF82F72D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25022" r="8262" b="24420"/>
          <a:stretch/>
        </p:blipFill>
        <p:spPr bwMode="auto">
          <a:xfrm>
            <a:off x="596748" y="122105"/>
            <a:ext cx="3708373" cy="10337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342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A0DF-774F-49BD-93F5-B8ECCBAD7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04" y="309245"/>
            <a:ext cx="5352288" cy="54013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Operations of LEMU cell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F13D5-A4CA-4D2A-A04E-EB18C8C9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10</a:t>
            </a:fld>
            <a:endParaRPr lang="en-GB"/>
          </a:p>
        </p:txBody>
      </p:sp>
      <p:pic>
        <p:nvPicPr>
          <p:cNvPr id="3073" name="Picture 6">
            <a:extLst>
              <a:ext uri="{FF2B5EF4-FFF2-40B4-BE49-F238E27FC236}">
                <a16:creationId xmlns:a16="http://schemas.microsoft.com/office/drawing/2014/main" id="{81A3D85D-0729-4DF0-A8A2-CAA27FB19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6"/>
          <a:stretch/>
        </p:blipFill>
        <p:spPr bwMode="auto">
          <a:xfrm>
            <a:off x="456740" y="1591056"/>
            <a:ext cx="6849316" cy="30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5FD9C2E-04E6-4C96-B3D3-FF39DE65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40" y="4712946"/>
            <a:ext cx="1106129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Working principle of </a:t>
            </a:r>
            <a:r>
              <a:rPr kumimoji="0" lang="en-GB" altLang="en-US" sz="2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LEmu</a:t>
            </a:r>
            <a:r>
              <a:rPr kumimoji="0" lang="en-GB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b) simulated refresh rate to suppress dark rate induced by leakage current at different temperatures; c) simulated Threshold charge (C</a:t>
            </a:r>
            <a:r>
              <a:rPr kumimoji="0" lang="en-GB" altLang="en-US" sz="22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kumimoji="0" lang="en-GB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to flip the cell for two different designs. </a:t>
            </a:r>
            <a:endParaRPr kumimoji="0" lang="en-GB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5D309-6DCE-473F-9191-9548A62B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pic>
        <p:nvPicPr>
          <p:cNvPr id="7" name="Immagine 8">
            <a:extLst>
              <a:ext uri="{FF2B5EF4-FFF2-40B4-BE49-F238E27FC236}">
                <a16:creationId xmlns:a16="http://schemas.microsoft.com/office/drawing/2014/main" id="{002E2FDA-263A-41A3-9363-6469B71E1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56" y="1485035"/>
            <a:ext cx="4809744" cy="3101426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9F0FF1-EBD1-49ED-BD52-E77A2F280469}"/>
              </a:ext>
            </a:extLst>
          </p:cNvPr>
          <p:cNvSpPr txBox="1"/>
          <p:nvPr/>
        </p:nvSpPr>
        <p:spPr>
          <a:xfrm>
            <a:off x="11313414" y="4222742"/>
            <a:ext cx="491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44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4758-DEF7-4D8C-9798-FBB11E65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132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Implementing designs for an MPW UMC 65nm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DC1E4-EA44-417E-B9DC-5B860401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11</a:t>
            </a:fld>
            <a:endParaRPr lang="en-GB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861ED8D3-807B-4FD0-A4A1-23CC4B11D8E7}"/>
              </a:ext>
            </a:extLst>
          </p:cNvPr>
          <p:cNvSpPr/>
          <p:nvPr/>
        </p:nvSpPr>
        <p:spPr>
          <a:xfrm>
            <a:off x="594360" y="5525168"/>
            <a:ext cx="11201400" cy="5627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Prototype detector with four different arrays: a) 256x256 basic 8T; b) 256x256 improved 4T type; c) 128x128 standard and 128x128 modified SRAM; d) 128x128 exploratory.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magine 48">
            <a:extLst>
              <a:ext uri="{FF2B5EF4-FFF2-40B4-BE49-F238E27FC236}">
                <a16:creationId xmlns:a16="http://schemas.microsoft.com/office/drawing/2014/main" id="{DBEDBBE6-2B77-44DA-84EF-A8FB1EAAF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22851" r="18713" b="11297"/>
          <a:stretch/>
        </p:blipFill>
        <p:spPr bwMode="auto">
          <a:xfrm>
            <a:off x="2058325" y="849805"/>
            <a:ext cx="7336627" cy="4524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49EF8-01B0-476B-861C-0B0029084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</p:spTree>
    <p:extLst>
      <p:ext uri="{BB962C8B-B14F-4D97-AF65-F5344CB8AC3E}">
        <p14:creationId xmlns:p14="http://schemas.microsoft.com/office/powerpoint/2010/main" val="290415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DC1E4-EA44-417E-B9DC-5B860401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12</a:t>
            </a:fld>
            <a:endParaRPr lang="en-GB"/>
          </a:p>
        </p:txBody>
      </p:sp>
      <p:pic>
        <p:nvPicPr>
          <p:cNvPr id="5126" name="Picture 28">
            <a:extLst>
              <a:ext uri="{FF2B5EF4-FFF2-40B4-BE49-F238E27FC236}">
                <a16:creationId xmlns:a16="http://schemas.microsoft.com/office/drawing/2014/main" id="{A3082720-3D94-4386-A115-C5CC2D35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b="1611"/>
          <a:stretch>
            <a:fillRect/>
          </a:stretch>
        </p:blipFill>
        <p:spPr bwMode="auto">
          <a:xfrm>
            <a:off x="451735" y="820438"/>
            <a:ext cx="3072809" cy="344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30">
            <a:extLst>
              <a:ext uri="{FF2B5EF4-FFF2-40B4-BE49-F238E27FC236}">
                <a16:creationId xmlns:a16="http://schemas.microsoft.com/office/drawing/2014/main" id="{3C0798A6-2993-4216-BC7E-9A958F29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40" y="4167579"/>
            <a:ext cx="7059556" cy="265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01A40FD7-0CE5-4B1B-9C48-4312A17FC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962" y="3689064"/>
            <a:ext cx="6998303" cy="3683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Response to laser with 10 pulses for each integration time (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&gt;D</a:t>
            </a:r>
            <a:r>
              <a:rPr kumimoji="0" lang="ru-R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~ 100mV).</a:t>
            </a:r>
            <a:endParaRPr kumimoji="0" lang="ru-R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2CD50-8BDE-4294-867F-651D9E780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5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</a:t>
            </a:r>
            <a:endParaRPr kumimoji="0" lang="ru-R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4D738C1-49D4-4638-B732-B0F77CBF5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7ADD4EC-8DF4-45D7-B6F3-3A512928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5BC319F4-CF73-403B-9686-372103B9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1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1470C710-BCFF-4343-B811-0E111E98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9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32DEF65-274B-4E6B-B929-B6813EE57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56" y="70690"/>
            <a:ext cx="10515600" cy="83735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Results: pulsed laser (410 nm) injection in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</a:rPr>
              <a:t>LEmu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F24E31-1C10-4962-9CC7-59715052FB9D}"/>
              </a:ext>
            </a:extLst>
          </p:cNvPr>
          <p:cNvSpPr txBox="1"/>
          <p:nvPr/>
        </p:nvSpPr>
        <p:spPr>
          <a:xfrm>
            <a:off x="27417" y="5244592"/>
            <a:ext cx="5712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Response of the sensor to two and a single laser pulse (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ru-RU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~ 100mV).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906C0-763A-4135-AA9E-B6A5B09C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1A1F34-19C9-0BCC-D31B-8FF4E5D2B014}"/>
              </a:ext>
            </a:extLst>
          </p:cNvPr>
          <p:cNvGrpSpPr>
            <a:grpSpLocks noChangeAspect="1"/>
          </p:cNvGrpSpPr>
          <p:nvPr/>
        </p:nvGrpSpPr>
        <p:grpSpPr>
          <a:xfrm>
            <a:off x="4355496" y="1386652"/>
            <a:ext cx="6998304" cy="1792506"/>
            <a:chOff x="0" y="0"/>
            <a:chExt cx="5527040" cy="14173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1D51AB-935C-76DB-2012-5215B520F228}"/>
                </a:ext>
              </a:extLst>
            </p:cNvPr>
            <p:cNvGrpSpPr/>
            <p:nvPr/>
          </p:nvGrpSpPr>
          <p:grpSpPr>
            <a:xfrm>
              <a:off x="0" y="0"/>
              <a:ext cx="5527040" cy="1417320"/>
              <a:chOff x="0" y="0"/>
              <a:chExt cx="5527283" cy="141742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4C6F9FB-3A66-BDC0-481E-51AFF050AF20}"/>
                  </a:ext>
                </a:extLst>
              </p:cNvPr>
              <p:cNvGrpSpPr/>
              <p:nvPr/>
            </p:nvGrpSpPr>
            <p:grpSpPr>
              <a:xfrm>
                <a:off x="0" y="0"/>
                <a:ext cx="5527283" cy="1417427"/>
                <a:chOff x="0" y="0"/>
                <a:chExt cx="5527283" cy="1417427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2C4B9BBD-E4E0-FDCD-8761-D06468406D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809750" cy="1400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C13BE6A4-8D4D-3250-9567-2811C3827F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9750" y="17252"/>
                  <a:ext cx="1819275" cy="1400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58A5EEA7-3E04-9CC3-8727-3E2E3A9BFB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427"/>
                <a:stretch/>
              </p:blipFill>
              <p:spPr bwMode="auto">
                <a:xfrm>
                  <a:off x="3708008" y="17253"/>
                  <a:ext cx="1819275" cy="13521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552BDC-B6E9-C81A-A5AF-090491DEEE36}"/>
                  </a:ext>
                </a:extLst>
              </p:cNvPr>
              <p:cNvSpPr/>
              <p:nvPr/>
            </p:nvSpPr>
            <p:spPr>
              <a:xfrm>
                <a:off x="3599145" y="1339235"/>
                <a:ext cx="45719" cy="78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B68F4A-CB5C-3DF8-CC54-B0383280F6DA}"/>
                </a:ext>
              </a:extLst>
            </p:cNvPr>
            <p:cNvSpPr/>
            <p:nvPr/>
          </p:nvSpPr>
          <p:spPr>
            <a:xfrm>
              <a:off x="5386142" y="1332436"/>
              <a:ext cx="93784" cy="78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383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DC1E4-EA44-417E-B9DC-5B860401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13</a:t>
            </a:fld>
            <a:endParaRPr lang="en-GB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251733C3-A533-4D15-906D-F411584CD23B}"/>
              </a:ext>
            </a:extLst>
          </p:cNvPr>
          <p:cNvSpPr/>
          <p:nvPr/>
        </p:nvSpPr>
        <p:spPr>
          <a:xfrm>
            <a:off x="898144" y="4973374"/>
            <a:ext cx="4999736" cy="8373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Lemu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esponse to alpha particles: A metallic shield is interposed between the source and the detector in order to cover about half of the surface to the radiation.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1B5609-B6E8-49B0-802D-701A45EA2FB5}"/>
              </a:ext>
            </a:extLst>
          </p:cNvPr>
          <p:cNvGrpSpPr>
            <a:grpSpLocks noChangeAspect="1"/>
          </p:cNvGrpSpPr>
          <p:nvPr/>
        </p:nvGrpSpPr>
        <p:grpSpPr>
          <a:xfrm>
            <a:off x="1805432" y="1356105"/>
            <a:ext cx="9012436" cy="3618231"/>
            <a:chOff x="0" y="0"/>
            <a:chExt cx="5725654" cy="229968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48DD63-E9FA-4EAE-BE63-68932BF115E8}"/>
                </a:ext>
              </a:extLst>
            </p:cNvPr>
            <p:cNvGrpSpPr/>
            <p:nvPr/>
          </p:nvGrpSpPr>
          <p:grpSpPr>
            <a:xfrm>
              <a:off x="0" y="0"/>
              <a:ext cx="5725654" cy="2225816"/>
              <a:chOff x="0" y="0"/>
              <a:chExt cx="5725654" cy="2225816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ABF8C34-98AE-4294-B89C-77389EACC1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7689" y="191911"/>
                <a:ext cx="2767965" cy="20339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64A7730-16AF-476D-8C5E-EC91E3840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83865" cy="21882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Casella di testo 2">
              <a:extLst>
                <a:ext uri="{FF2B5EF4-FFF2-40B4-BE49-F238E27FC236}">
                  <a16:creationId xmlns:a16="http://schemas.microsoft.com/office/drawing/2014/main" id="{35BBC9E3-6D8B-47CF-AA42-9DB1FD5AC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143" y="2008263"/>
              <a:ext cx="386998" cy="29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a)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Casella di testo 2">
              <a:extLst>
                <a:ext uri="{FF2B5EF4-FFF2-40B4-BE49-F238E27FC236}">
                  <a16:creationId xmlns:a16="http://schemas.microsoft.com/office/drawing/2014/main" id="{D928F994-EE83-4682-BA81-C5634F1DAF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6959" y="2008874"/>
              <a:ext cx="443143" cy="290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b)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08C9630-8D85-4D18-A44E-E7948164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056" y="70690"/>
            <a:ext cx="10515600" cy="837359"/>
          </a:xfrm>
        </p:spPr>
        <p:txBody>
          <a:bodyPr/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Results: alpha particles (</a:t>
            </a:r>
            <a:r>
              <a:rPr lang="en-US" sz="4400" b="1" baseline="30000" dirty="0">
                <a:solidFill>
                  <a:schemeClr val="accent1">
                    <a:lumMod val="50000"/>
                  </a:schemeClr>
                </a:solidFill>
              </a:rPr>
              <a:t>241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Am) injection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06017F-F8DA-4DAE-A931-068D4C0F97F0}"/>
              </a:ext>
            </a:extLst>
          </p:cNvPr>
          <p:cNvSpPr txBox="1"/>
          <p:nvPr/>
        </p:nvSpPr>
        <p:spPr>
          <a:xfrm>
            <a:off x="6093287" y="491623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ariation of the detected flux of particles as a function of DV.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7660F-541C-4E91-A3FC-445F3C52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</p:spTree>
    <p:extLst>
      <p:ext uri="{BB962C8B-B14F-4D97-AF65-F5344CB8AC3E}">
        <p14:creationId xmlns:p14="http://schemas.microsoft.com/office/powerpoint/2010/main" val="383357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2053-3EEF-4F51-A386-B3895B62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4" y="-16113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FUNDING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B20FF-2AF3-4ED9-83B3-0D9513F1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264CD-BCA5-4CEA-A970-C87394C6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8DE2B-F955-4FFF-C338-BDF38BFDC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34" y="252201"/>
            <a:ext cx="8885690" cy="6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8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D34B55-2729-A86E-4121-E3B5EBE3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797848-5CDD-0A17-777C-C6D54A5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2CF559-AFDB-B2FF-6233-1A1DF246A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290" y="234457"/>
            <a:ext cx="4268031" cy="2822349"/>
          </a:xfrm>
          <a:prstGeom prst="rect">
            <a:avLst/>
          </a:prstGeom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1DD50BA0-221A-D93A-C4F1-A6B68DAA1062}"/>
              </a:ext>
            </a:extLst>
          </p:cNvPr>
          <p:cNvSpPr/>
          <p:nvPr/>
        </p:nvSpPr>
        <p:spPr>
          <a:xfrm>
            <a:off x="398414" y="3957823"/>
            <a:ext cx="4625591" cy="15775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Also one PhD position for developing fast readout architectures for very large pixel arrays and systems.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973577-1108-FF15-2A2D-956EF3C9DEB7}"/>
              </a:ext>
            </a:extLst>
          </p:cNvPr>
          <p:cNvGrpSpPr>
            <a:grpSpLocks noChangeAspect="1"/>
          </p:cNvGrpSpPr>
          <p:nvPr/>
        </p:nvGrpSpPr>
        <p:grpSpPr>
          <a:xfrm>
            <a:off x="6096000" y="3597590"/>
            <a:ext cx="3053153" cy="1744192"/>
            <a:chOff x="-95675" y="1845318"/>
            <a:chExt cx="4958393" cy="28326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9D87AA-1EDB-F8DD-D8CE-7BB9ED208B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7465" y="2214889"/>
              <a:ext cx="4012879" cy="2374868"/>
              <a:chOff x="170650" y="1774806"/>
              <a:chExt cx="5246082" cy="3104690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D162FF4E-C22E-7E72-8686-52FA20047B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0650" y="1774806"/>
                <a:ext cx="5246082" cy="280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CAD192B-0EB4-CD8C-6611-82066D7937C0}"/>
                  </a:ext>
                </a:extLst>
              </p:cNvPr>
              <p:cNvCxnSpPr/>
              <p:nvPr/>
            </p:nvCxnSpPr>
            <p:spPr>
              <a:xfrm>
                <a:off x="445252" y="3946707"/>
                <a:ext cx="4732910" cy="932789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72ABCD-9F87-72C4-3C64-E0B3610CB49F}"/>
                </a:ext>
              </a:extLst>
            </p:cNvPr>
            <p:cNvGrpSpPr/>
            <p:nvPr/>
          </p:nvGrpSpPr>
          <p:grpSpPr>
            <a:xfrm>
              <a:off x="-95675" y="1845318"/>
              <a:ext cx="4958393" cy="2832609"/>
              <a:chOff x="-95675" y="1845318"/>
              <a:chExt cx="4958393" cy="283260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C4D2A3-D4F0-5F6B-1CBF-5E9A69C03457}"/>
                  </a:ext>
                </a:extLst>
              </p:cNvPr>
              <p:cNvSpPr txBox="1"/>
              <p:nvPr/>
            </p:nvSpPr>
            <p:spPr>
              <a:xfrm rot="680867">
                <a:off x="1233736" y="4034338"/>
                <a:ext cx="1093423" cy="4998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70C0"/>
                    </a:solidFill>
                  </a:rPr>
                  <a:t>5.5 m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2F29C82-3A2F-4CCC-21A7-C5381BFE5735}"/>
                  </a:ext>
                </a:extLst>
              </p:cNvPr>
              <p:cNvGrpSpPr/>
              <p:nvPr/>
            </p:nvGrpSpPr>
            <p:grpSpPr>
              <a:xfrm>
                <a:off x="4262914" y="1845318"/>
                <a:ext cx="599804" cy="2832609"/>
                <a:chOff x="4990319" y="1774806"/>
                <a:chExt cx="599804" cy="2832609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34CF271B-9E54-5E99-C858-6426AE6B50AA}"/>
                    </a:ext>
                  </a:extLst>
                </p:cNvPr>
                <p:cNvCxnSpPr/>
                <p:nvPr/>
              </p:nvCxnSpPr>
              <p:spPr>
                <a:xfrm flipH="1">
                  <a:off x="5132259" y="1774806"/>
                  <a:ext cx="74405" cy="2832609"/>
                </a:xfrm>
                <a:prstGeom prst="straightConnector1">
                  <a:avLst/>
                </a:prstGeom>
                <a:ln w="28575"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E8CC524-94AC-93E7-6EEE-94BA6D61671E}"/>
                    </a:ext>
                  </a:extLst>
                </p:cNvPr>
                <p:cNvSpPr txBox="1"/>
                <p:nvPr/>
              </p:nvSpPr>
              <p:spPr>
                <a:xfrm rot="5400000">
                  <a:off x="4736756" y="2986808"/>
                  <a:ext cx="1106930" cy="5998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>
                      <a:solidFill>
                        <a:srgbClr val="0070C0"/>
                      </a:solidFill>
                    </a:rPr>
                    <a:t>1.1</a:t>
                  </a:r>
                  <a:r>
                    <a:rPr lang="en-GB" dirty="0">
                      <a:solidFill>
                        <a:srgbClr val="0070C0"/>
                      </a:solidFill>
                    </a:rPr>
                    <a:t> m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B13B84-46C3-5856-BBA4-237B24FAAA4C}"/>
                  </a:ext>
                </a:extLst>
              </p:cNvPr>
              <p:cNvSpPr txBox="1"/>
              <p:nvPr/>
            </p:nvSpPr>
            <p:spPr>
              <a:xfrm rot="21101745">
                <a:off x="-95675" y="2075900"/>
                <a:ext cx="2862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Current ATLAS silicon tracker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A9FF85-4444-EC7D-A429-8FDEC9CA4521}"/>
              </a:ext>
            </a:extLst>
          </p:cNvPr>
          <p:cNvGrpSpPr/>
          <p:nvPr/>
        </p:nvGrpSpPr>
        <p:grpSpPr>
          <a:xfrm rot="16200000">
            <a:off x="9510543" y="3477584"/>
            <a:ext cx="1496767" cy="2052853"/>
            <a:chOff x="8600850" y="2244798"/>
            <a:chExt cx="1912318" cy="27259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DD5DB8-4E38-D5D4-762C-0FD42E9A3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0" t="3520" r="28448" b="3955"/>
            <a:stretch/>
          </p:blipFill>
          <p:spPr>
            <a:xfrm>
              <a:off x="8787497" y="2244798"/>
              <a:ext cx="1673056" cy="272592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9AC9F4-062B-BAEA-88FD-771F9A0CA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25" t="34599" r="17414" b="34443"/>
            <a:stretch/>
          </p:blipFill>
          <p:spPr>
            <a:xfrm rot="476340">
              <a:off x="8600850" y="2993431"/>
              <a:ext cx="1799984" cy="1751526"/>
            </a:xfrm>
            <a:prstGeom prst="rect">
              <a:avLst/>
            </a:prstGeom>
          </p:spPr>
        </p:pic>
        <p:sp>
          <p:nvSpPr>
            <p:cNvPr id="24" name="Text Box 1">
              <a:extLst>
                <a:ext uri="{FF2B5EF4-FFF2-40B4-BE49-F238E27FC236}">
                  <a16:creationId xmlns:a16="http://schemas.microsoft.com/office/drawing/2014/main" id="{738BC79C-ED6E-A703-CDBE-7AEB9DEB8A65}"/>
                </a:ext>
              </a:extLst>
            </p:cNvPr>
            <p:cNvSpPr txBox="1"/>
            <p:nvPr/>
          </p:nvSpPr>
          <p:spPr>
            <a:xfrm>
              <a:off x="8750885" y="4497836"/>
              <a:ext cx="1762283" cy="44689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ChevronInverted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10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39DE82B-D49A-1BAC-5DB4-1D8EE81EE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53" y="234457"/>
            <a:ext cx="6155041" cy="30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07EE9-364F-E6D8-CCD6-7661FB7B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4363B-345C-D92F-AC12-6078B36F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4AD62-9D68-327E-0F50-16F04DEBC041}"/>
              </a:ext>
            </a:extLst>
          </p:cNvPr>
          <p:cNvSpPr txBox="1"/>
          <p:nvPr/>
        </p:nvSpPr>
        <p:spPr>
          <a:xfrm>
            <a:off x="760228" y="409353"/>
            <a:ext cx="6703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5CCC-AFED-D543-7A4F-FF9F65332601}"/>
              </a:ext>
            </a:extLst>
          </p:cNvPr>
          <p:cNvSpPr txBox="1"/>
          <p:nvPr/>
        </p:nvSpPr>
        <p:spPr>
          <a:xfrm>
            <a:off x="1350335" y="2274838"/>
            <a:ext cx="833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Architecture of silicon detectors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CMOS and sensors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Limits on the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 radical architecture change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Preliminary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 funded project</a:t>
            </a:r>
          </a:p>
        </p:txBody>
      </p:sp>
    </p:spTree>
    <p:extLst>
      <p:ext uri="{BB962C8B-B14F-4D97-AF65-F5344CB8AC3E}">
        <p14:creationId xmlns:p14="http://schemas.microsoft.com/office/powerpoint/2010/main" val="427837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for-fig1">
            <a:extLst>
              <a:ext uri="{FF2B5EF4-FFF2-40B4-BE49-F238E27FC236}">
                <a16:creationId xmlns:a16="http://schemas.microsoft.com/office/drawing/2014/main" id="{BB0B6A9F-69D2-4C7C-8358-7DBC33E19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642"/>
          <a:stretch/>
        </p:blipFill>
        <p:spPr bwMode="auto">
          <a:xfrm>
            <a:off x="154735" y="3190444"/>
            <a:ext cx="5642716" cy="8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" y="1167701"/>
            <a:ext cx="2495897" cy="16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21" y="1262080"/>
            <a:ext cx="3137659" cy="158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1006" y="231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07143" y="4715861"/>
            <a:ext cx="59296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Reverse-biased diode collects ionisation charge.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Analogue amplification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Digital processing circuits.</a:t>
            </a:r>
          </a:p>
          <a:p>
            <a:r>
              <a:rPr lang="en-GB" sz="2000" dirty="0"/>
              <a:t>These 3 functional blocks can be on separate chips (hybrid) or on the same chip (monolithic).</a:t>
            </a:r>
          </a:p>
          <a:p>
            <a:r>
              <a:rPr lang="en-GB" sz="2000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988990" y="953023"/>
            <a:ext cx="4051" cy="4951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5">
            <a:extLst>
              <a:ext uri="{FF2B5EF4-FFF2-40B4-BE49-F238E27FC236}">
                <a16:creationId xmlns:a16="http://schemas.microsoft.com/office/drawing/2014/main" id="{EC2931A7-E242-432B-9A69-D13EFEFA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65" y="640309"/>
            <a:ext cx="53513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Signal and electronics chain: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1EC0BB-0750-4271-836F-C25E6305A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457" y="2043531"/>
            <a:ext cx="6203543" cy="2234053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83EF404E-B551-43DF-B3EF-E8D2DFC7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98" y="4414176"/>
            <a:ext cx="2806496" cy="211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8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1026">
            <a:extLst>
              <a:ext uri="{FF2B5EF4-FFF2-40B4-BE49-F238E27FC236}">
                <a16:creationId xmlns:a16="http://schemas.microsoft.com/office/drawing/2014/main" id="{3492F305-A79A-43DD-8017-68D01434F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050" y="80962"/>
            <a:ext cx="11645900" cy="7381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500" b="1" dirty="0">
                <a:solidFill>
                  <a:schemeClr val="accent1">
                    <a:lumMod val="75000"/>
                  </a:schemeClr>
                </a:solidFill>
              </a:rPr>
              <a:t>The most used sensor type in high multiplicity environments</a:t>
            </a:r>
          </a:p>
        </p:txBody>
      </p:sp>
      <p:pic>
        <p:nvPicPr>
          <p:cNvPr id="8" name="Picture 3" descr="\\cern.ch\dfs\Users\l\llopart\flipchip.jpg">
            <a:extLst>
              <a:ext uri="{FF2B5EF4-FFF2-40B4-BE49-F238E27FC236}">
                <a16:creationId xmlns:a16="http://schemas.microsoft.com/office/drawing/2014/main" id="{409DF5BD-A489-4CFD-9174-21B8866A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7" b="3098"/>
          <a:stretch>
            <a:fillRect/>
          </a:stretch>
        </p:blipFill>
        <p:spPr bwMode="auto">
          <a:xfrm>
            <a:off x="2044700" y="836613"/>
            <a:ext cx="453231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5680B94-1347-432B-85BD-0D43ACCB1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765175"/>
            <a:ext cx="2592388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36DD8E4-7E4D-4903-8414-8483D19A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1"/>
          <a:stretch>
            <a:fillRect/>
          </a:stretch>
        </p:blipFill>
        <p:spPr bwMode="auto">
          <a:xfrm>
            <a:off x="5680075" y="5273675"/>
            <a:ext cx="4321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bump">
            <a:extLst>
              <a:ext uri="{FF2B5EF4-FFF2-40B4-BE49-F238E27FC236}">
                <a16:creationId xmlns:a16="http://schemas.microsoft.com/office/drawing/2014/main" id="{7B522425-D96F-4683-A8EF-C18808FE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357563"/>
            <a:ext cx="244792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2D">
            <a:extLst>
              <a:ext uri="{FF2B5EF4-FFF2-40B4-BE49-F238E27FC236}">
                <a16:creationId xmlns:a16="http://schemas.microsoft.com/office/drawing/2014/main" id="{DE18274E-B596-472D-9536-4E20311F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221163"/>
            <a:ext cx="28162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696D3B-1663-4EDE-93B1-DC84D817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174F05-B6DC-4C6F-A6C1-9D04660B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551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F64A-8AED-4938-95F6-A217083C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26608" cy="55841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State of the art ASICs, ALPIDE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59873-0D33-4C08-BB66-B999AC08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E5F85-C37B-421E-B718-D0F552FED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8"/>
          <a:stretch/>
        </p:blipFill>
        <p:spPr>
          <a:xfrm>
            <a:off x="757253" y="970172"/>
            <a:ext cx="10032668" cy="556874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8564C-55DA-422C-B729-DCD6C3BC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</p:spTree>
    <p:extLst>
      <p:ext uri="{BB962C8B-B14F-4D97-AF65-F5344CB8AC3E}">
        <p14:creationId xmlns:p14="http://schemas.microsoft.com/office/powerpoint/2010/main" val="351470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AFE7-5725-423E-AA62-57B3DDA4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6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CA98DCA-029A-408C-97E7-019654F16FE6}"/>
              </a:ext>
            </a:extLst>
          </p:cNvPr>
          <p:cNvGrpSpPr/>
          <p:nvPr/>
        </p:nvGrpSpPr>
        <p:grpSpPr>
          <a:xfrm>
            <a:off x="548002" y="1965960"/>
            <a:ext cx="4528687" cy="1959538"/>
            <a:chOff x="0" y="0"/>
            <a:chExt cx="3315928" cy="14954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B5831E-3050-407C-8D2F-9743DCBA4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57350" cy="149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EAB4D0-DA60-461F-ABBC-A8CC2A195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0" t="2391"/>
            <a:stretch>
              <a:fillRect/>
            </a:stretch>
          </p:blipFill>
          <p:spPr bwMode="auto">
            <a:xfrm>
              <a:off x="1810978" y="14287"/>
              <a:ext cx="15049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7CDA6E-1AD9-4708-928B-24774DFEBBCB}"/>
              </a:ext>
            </a:extLst>
          </p:cNvPr>
          <p:cNvSpPr txBox="1"/>
          <p:nvPr/>
        </p:nvSpPr>
        <p:spPr>
          <a:xfrm>
            <a:off x="371684" y="6039313"/>
            <a:ext cx="11926288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FF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GB" sz="2200" dirty="0"/>
              <a:t>Today’s pixel size cannot be reduced much further, even with smaller feature size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945B0C-C5EC-4DB5-B0EE-00021CAE9B18}"/>
              </a:ext>
            </a:extLst>
          </p:cNvPr>
          <p:cNvSpPr/>
          <p:nvPr/>
        </p:nvSpPr>
        <p:spPr>
          <a:xfrm>
            <a:off x="5715794" y="874266"/>
            <a:ext cx="6253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ea typeface="Times New Roman" panose="02020603050405020304" pitchFamily="18" charset="0"/>
              </a:rPr>
              <a:t>RD53 </a:t>
            </a:r>
            <a:r>
              <a:rPr lang="en-GB" sz="2000" b="1" dirty="0">
                <a:ea typeface="Times New Roman" panose="02020603050405020304" pitchFamily="18" charset="0"/>
              </a:rPr>
              <a:t>65 nm CMOS </a:t>
            </a:r>
            <a:r>
              <a:rPr lang="en-GB" sz="2000" dirty="0">
                <a:ea typeface="Times New Roman" panose="02020603050405020304" pitchFamily="18" charset="0"/>
              </a:rPr>
              <a:t>pixel readout chip for extreme data rates and radiation levels </a:t>
            </a:r>
            <a:r>
              <a:rPr lang="en-GB" sz="1400" dirty="0">
                <a:ea typeface="Times New Roman" panose="02020603050405020304" pitchFamily="18" charset="0"/>
              </a:rPr>
              <a:t>(V. Re et al., CERN/RD53 collaboration)</a:t>
            </a:r>
            <a:endParaRPr lang="en-GB" sz="1400" dirty="0"/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Advanced readout chip for the pixel layers of ATLAS and CMS Upgrades at CERN. </a:t>
            </a:r>
            <a:endParaRPr lang="en-GB" sz="2000" dirty="0"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D4C55-A3ED-4547-99A0-F715FB709E22}"/>
              </a:ext>
            </a:extLst>
          </p:cNvPr>
          <p:cNvSpPr/>
          <p:nvPr/>
        </p:nvSpPr>
        <p:spPr>
          <a:xfrm>
            <a:off x="153797" y="133443"/>
            <a:ext cx="5179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State of the art devices: hybrid pixel ASICs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4ECB5D-6599-4E53-8FBD-07B4B9E3C4D5}"/>
              </a:ext>
            </a:extLst>
          </p:cNvPr>
          <p:cNvSpPr/>
          <p:nvPr/>
        </p:nvSpPr>
        <p:spPr>
          <a:xfrm>
            <a:off x="6034478" y="3089109"/>
            <a:ext cx="353712" cy="32197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ADF52D-5F9E-4800-8C48-7DAF0824C3BB}"/>
              </a:ext>
            </a:extLst>
          </p:cNvPr>
          <p:cNvSpPr txBox="1"/>
          <p:nvPr/>
        </p:nvSpPr>
        <p:spPr>
          <a:xfrm>
            <a:off x="6471186" y="3053631"/>
            <a:ext cx="15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Analogue area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276562-D124-4A9A-B11A-BDC5E53B36A8}"/>
              </a:ext>
            </a:extLst>
          </p:cNvPr>
          <p:cNvSpPr/>
          <p:nvPr/>
        </p:nvSpPr>
        <p:spPr>
          <a:xfrm>
            <a:off x="5963163" y="3999317"/>
            <a:ext cx="248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Expected position resolution &gt; 15 µm.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E928F9-2C2D-49D4-A1BD-0F4D44D61C99}"/>
              </a:ext>
            </a:extLst>
          </p:cNvPr>
          <p:cNvSpPr txBox="1"/>
          <p:nvPr/>
        </p:nvSpPr>
        <p:spPr>
          <a:xfrm>
            <a:off x="5741888" y="5017256"/>
            <a:ext cx="6029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Orders of magnitude more transistors per area in the digital section compared to analogue area. </a:t>
            </a:r>
          </a:p>
          <a:p>
            <a:r>
              <a:rPr lang="en-GB" sz="2000" dirty="0"/>
              <a:t>The latter cannot be reduced!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9F33DA-CE61-4074-8CE0-3D2E66898C38}"/>
              </a:ext>
            </a:extLst>
          </p:cNvPr>
          <p:cNvGrpSpPr/>
          <p:nvPr/>
        </p:nvGrpSpPr>
        <p:grpSpPr>
          <a:xfrm>
            <a:off x="8504167" y="1889295"/>
            <a:ext cx="3488189" cy="3202348"/>
            <a:chOff x="8504167" y="1889295"/>
            <a:chExt cx="3488189" cy="3202348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96A4F8DE-120C-4820-8352-548923B2B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4167" y="1889295"/>
              <a:ext cx="3226530" cy="287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239B477-4498-431E-8656-F2F4C1967652}"/>
                </a:ext>
              </a:extLst>
            </p:cNvPr>
            <p:cNvCxnSpPr/>
            <p:nvPr/>
          </p:nvCxnSpPr>
          <p:spPr>
            <a:xfrm>
              <a:off x="11794438" y="1995003"/>
              <a:ext cx="13252" cy="267358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C104C3B-581E-4DE3-9871-1005059B7ACF}"/>
                </a:ext>
              </a:extLst>
            </p:cNvPr>
            <p:cNvCxnSpPr/>
            <p:nvPr/>
          </p:nvCxnSpPr>
          <p:spPr>
            <a:xfrm flipV="1">
              <a:off x="8822030" y="4950577"/>
              <a:ext cx="2724241" cy="6737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15657A-B24C-4805-8E42-8D4BA95337F3}"/>
                </a:ext>
              </a:extLst>
            </p:cNvPr>
            <p:cNvSpPr txBox="1"/>
            <p:nvPr/>
          </p:nvSpPr>
          <p:spPr>
            <a:xfrm rot="5400000">
              <a:off x="11416396" y="3238297"/>
              <a:ext cx="7825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50 µm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FFB9C0-6AB8-40B6-8869-56AD50139AE5}"/>
                </a:ext>
              </a:extLst>
            </p:cNvPr>
            <p:cNvSpPr txBox="1"/>
            <p:nvPr/>
          </p:nvSpPr>
          <p:spPr>
            <a:xfrm>
              <a:off x="9792856" y="4722311"/>
              <a:ext cx="7825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70C0"/>
                  </a:solidFill>
                </a:rPr>
                <a:t>50 µm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8A6F7-228C-47CB-9049-F0BC1F27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07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819776"/>
              </p:ext>
            </p:extLst>
          </p:nvPr>
        </p:nvGraphicFramePr>
        <p:xfrm>
          <a:off x="4725491" y="948263"/>
          <a:ext cx="5348288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63391" y="4907111"/>
            <a:ext cx="10400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ea typeface="Times New Roman" panose="02020603050405020304" pitchFamily="18" charset="0"/>
              </a:rPr>
              <a:t>Pixel sizes followed Moore’s law, but this stopped at 65nm feature size. </a:t>
            </a:r>
          </a:p>
          <a:p>
            <a:r>
              <a:rPr lang="en-GB" sz="2400" dirty="0">
                <a:ea typeface="Times New Roman" panose="02020603050405020304" pitchFamily="18" charset="0"/>
              </a:rPr>
              <a:t>For mixed signal devices there is little gain in going to smaller nodes.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48067" y="270990"/>
            <a:ext cx="1037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Moore’s law is broken in sensor evolution.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9969" y="1453197"/>
            <a:ext cx="3370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Reduction of the transistor channel length (feature size, S) over the years.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9204961" y="2180057"/>
            <a:ext cx="296486" cy="69395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541750" y="1379534"/>
            <a:ext cx="2099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First functional 65 nm ASIC produced in spring 2018 (RD53)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54538" y="825233"/>
            <a:ext cx="209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+mj-lt"/>
              </a:rPr>
              <a:t>Technology  first adopted for Si sensors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454538" y="1410008"/>
            <a:ext cx="271479" cy="34837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848067" y="1567985"/>
            <a:ext cx="227179" cy="22717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ultiply 3"/>
          <p:cNvSpPr/>
          <p:nvPr/>
        </p:nvSpPr>
        <p:spPr>
          <a:xfrm>
            <a:off x="745463" y="2957775"/>
            <a:ext cx="454505" cy="434782"/>
          </a:xfrm>
          <a:prstGeom prst="mathMultiply">
            <a:avLst>
              <a:gd name="adj1" fmla="val 649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199968" y="2912745"/>
            <a:ext cx="3370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+mj-lt"/>
              </a:rPr>
              <a:t>Feature size exploited for mixed signal pixel devices for particle detection.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585603" y="4199381"/>
            <a:ext cx="256666" cy="26455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9409043" y="2949975"/>
            <a:ext cx="1655320" cy="7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369681" y="2517977"/>
            <a:ext cx="28223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B1510F"/>
                </a:solidFill>
                <a:latin typeface="+mj-lt"/>
              </a:rPr>
              <a:t>End of technological trajectory!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19652" y="3393333"/>
            <a:ext cx="20894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B1510F"/>
                </a:solidFill>
                <a:latin typeface="+mj-lt"/>
              </a:rPr>
              <a:t>New paradigm needed!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0026594" y="3109701"/>
            <a:ext cx="1431" cy="1108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36782" y="5694853"/>
            <a:ext cx="984174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 of technological trajectory for mixed signal devices is happening now.</a:t>
            </a:r>
          </a:p>
          <a:p>
            <a:r>
              <a:rPr lang="en-GB" sz="2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Fully digital devices are the way forward.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FF4C6A1-7EFD-42E6-B523-5C944B56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</p:spTree>
    <p:extLst>
      <p:ext uri="{BB962C8B-B14F-4D97-AF65-F5344CB8AC3E}">
        <p14:creationId xmlns:p14="http://schemas.microsoft.com/office/powerpoint/2010/main" val="7737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4276" y="176641"/>
            <a:ext cx="1173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Digital sensors: inspired by stacked memory cells.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943" y="5647293"/>
            <a:ext cx="7185395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 b="1">
                <a:solidFill>
                  <a:srgbClr val="FF000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en-GB" sz="2200" dirty="0"/>
              <a:t>3D pixel array with sub-micron position resolution and live readout </a:t>
            </a:r>
          </a:p>
          <a:p>
            <a:r>
              <a:rPr lang="en-GB" sz="2200" dirty="0">
                <a:sym typeface="Symbol" panose="05050102010706020507" pitchFamily="18" charset="2"/>
              </a:rPr>
              <a:t> </a:t>
            </a:r>
            <a:r>
              <a:rPr lang="en-GB" sz="2200" dirty="0"/>
              <a:t>Live Emulsion (LEmu) sensors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346" y="740057"/>
            <a:ext cx="1128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Modify cell design for susceptibility to radiation induced bit-flips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5846" y="4025298"/>
            <a:ext cx="1037969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u="sng" dirty="0"/>
              <a:t>Digital-only</a:t>
            </a:r>
            <a:r>
              <a:rPr lang="en-GB" sz="2000" dirty="0"/>
              <a:t> sensor to bring sensor technology back on track with Moore’s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Small pixels with reduced number of transistors per pixel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factor 100 improvement in position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Low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Multiple detection layers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10" y="1197747"/>
            <a:ext cx="4285419" cy="27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6T-SRAM standard cell 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19" y="1329919"/>
            <a:ext cx="1355334" cy="9347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3" name="Gruppo 16">
            <a:extLst>
              <a:ext uri="{FF2B5EF4-FFF2-40B4-BE49-F238E27FC236}">
                <a16:creationId xmlns:a16="http://schemas.microsoft.com/office/drawing/2014/main" id="{501A5519-810F-465D-8FFE-2ABDF65913C5}"/>
              </a:ext>
            </a:extLst>
          </p:cNvPr>
          <p:cNvGrpSpPr/>
          <p:nvPr/>
        </p:nvGrpSpPr>
        <p:grpSpPr>
          <a:xfrm>
            <a:off x="8989040" y="4213618"/>
            <a:ext cx="2434095" cy="1866817"/>
            <a:chOff x="210189" y="880093"/>
            <a:chExt cx="4428072" cy="2847226"/>
          </a:xfrm>
        </p:grpSpPr>
        <p:pic>
          <p:nvPicPr>
            <p:cNvPr id="34" name="Picture 5">
              <a:extLst>
                <a:ext uri="{FF2B5EF4-FFF2-40B4-BE49-F238E27FC236}">
                  <a16:creationId xmlns:a16="http://schemas.microsoft.com/office/drawing/2014/main" id="{A35BAEAA-DAD1-47D6-9124-2BA6459A8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642"/>
            <a:stretch/>
          </p:blipFill>
          <p:spPr>
            <a:xfrm>
              <a:off x="2734035" y="1096873"/>
              <a:ext cx="1904226" cy="2630446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35" name="Picture 1" descr="http://www.startlr.com/wp-content/uploads/2016/08/New-article-Overview-of-SSD-drive-Crucial-MX300-meet-3D-NAND-Intel-and-Micron-696x392.png">
              <a:extLst>
                <a:ext uri="{FF2B5EF4-FFF2-40B4-BE49-F238E27FC236}">
                  <a16:creationId xmlns:a16="http://schemas.microsoft.com/office/drawing/2014/main" id="{D5D8E7A6-6118-451D-9514-9B220F525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8" r="32001"/>
            <a:stretch>
              <a:fillRect/>
            </a:stretch>
          </p:blipFill>
          <p:spPr bwMode="auto">
            <a:xfrm>
              <a:off x="210189" y="880093"/>
              <a:ext cx="2128817" cy="252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9">
              <a:extLst>
                <a:ext uri="{FF2B5EF4-FFF2-40B4-BE49-F238E27FC236}">
                  <a16:creationId xmlns:a16="http://schemas.microsoft.com/office/drawing/2014/main" id="{C9D94AB2-0DEB-4426-A686-FE3B151B14A1}"/>
                </a:ext>
              </a:extLst>
            </p:cNvPr>
            <p:cNvSpPr/>
            <p:nvPr/>
          </p:nvSpPr>
          <p:spPr>
            <a:xfrm>
              <a:off x="1836629" y="2589153"/>
              <a:ext cx="110379" cy="12809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11">
              <a:extLst>
                <a:ext uri="{FF2B5EF4-FFF2-40B4-BE49-F238E27FC236}">
                  <a16:creationId xmlns:a16="http://schemas.microsoft.com/office/drawing/2014/main" id="{580B5DA5-A7FF-4DE8-AE61-C9FF02FB9D7E}"/>
                </a:ext>
              </a:extLst>
            </p:cNvPr>
            <p:cNvCxnSpPr>
              <a:stCxn id="36" idx="0"/>
            </p:cNvCxnSpPr>
            <p:nvPr/>
          </p:nvCxnSpPr>
          <p:spPr>
            <a:xfrm flipV="1">
              <a:off x="1891819" y="1096873"/>
              <a:ext cx="842216" cy="14922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2">
              <a:extLst>
                <a:ext uri="{FF2B5EF4-FFF2-40B4-BE49-F238E27FC236}">
                  <a16:creationId xmlns:a16="http://schemas.microsoft.com/office/drawing/2014/main" id="{F77BCA24-3FC9-4B47-8563-EA52645E4D88}"/>
                </a:ext>
              </a:extLst>
            </p:cNvPr>
            <p:cNvCxnSpPr>
              <a:stCxn id="36" idx="2"/>
            </p:cNvCxnSpPr>
            <p:nvPr/>
          </p:nvCxnSpPr>
          <p:spPr>
            <a:xfrm>
              <a:off x="1891819" y="2717252"/>
              <a:ext cx="842216" cy="10100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77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C252-E45F-4E77-8C2F-CEC5E925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446" y="566751"/>
            <a:ext cx="5836920" cy="668147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Various layout ideas: </a:t>
            </a:r>
            <a:r>
              <a:rPr lang="en-US" sz="4200" b="1" dirty="0" err="1">
                <a:solidFill>
                  <a:schemeClr val="accent1">
                    <a:lumMod val="75000"/>
                  </a:schemeClr>
                </a:solidFill>
              </a:rPr>
              <a:t>LEmu</a:t>
            </a:r>
            <a:endParaRPr lang="en-US" sz="4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3F4B9-A58C-4CFF-B6F9-9307AB21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C07F6-2028-4BEC-9029-86C862344C03}" type="slidenum">
              <a:rPr lang="en-GB" smtClean="0"/>
              <a:t>9</a:t>
            </a:fld>
            <a:endParaRPr lang="en-GB"/>
          </a:p>
        </p:txBody>
      </p:sp>
      <p:pic>
        <p:nvPicPr>
          <p:cNvPr id="6" name="Immagine 23">
            <a:extLst>
              <a:ext uri="{FF2B5EF4-FFF2-40B4-BE49-F238E27FC236}">
                <a16:creationId xmlns:a16="http://schemas.microsoft.com/office/drawing/2014/main" id="{B98E5FE9-06E0-4572-9864-81FDB71DBDD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7" b="9700"/>
          <a:stretch/>
        </p:blipFill>
        <p:spPr bwMode="auto">
          <a:xfrm>
            <a:off x="838200" y="1234898"/>
            <a:ext cx="8452104" cy="25232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E4D805-C5D0-421D-8C43-43C2377F1C75}"/>
              </a:ext>
            </a:extLst>
          </p:cNvPr>
          <p:cNvSpPr txBox="1"/>
          <p:nvPr/>
        </p:nvSpPr>
        <p:spPr>
          <a:xfrm>
            <a:off x="923446" y="4733816"/>
            <a:ext cx="4605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Circuit schematic, cell layout and vertical cross section of a possible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LEmu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cell.</a:t>
            </a:r>
            <a:endParaRPr lang="en-US" dirty="0"/>
          </a:p>
        </p:txBody>
      </p:sp>
      <p:pic>
        <p:nvPicPr>
          <p:cNvPr id="13" name="Immagine 8">
            <a:extLst>
              <a:ext uri="{FF2B5EF4-FFF2-40B4-BE49-F238E27FC236}">
                <a16:creationId xmlns:a16="http://schemas.microsoft.com/office/drawing/2014/main" id="{4F490679-31CE-4E55-9A65-D720B048A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91" y="3473181"/>
            <a:ext cx="5037509" cy="3248294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1B1EE-7BB0-4576-9638-22002430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91249"/>
            <a:ext cx="4114800" cy="365125"/>
          </a:xfrm>
        </p:spPr>
        <p:txBody>
          <a:bodyPr/>
          <a:lstStyle/>
          <a:p>
            <a:r>
              <a:rPr lang="en-GB"/>
              <a:t>G. Casse - Liverpool Particle Physics meeting 2023</a:t>
            </a:r>
          </a:p>
        </p:txBody>
      </p:sp>
    </p:spTree>
    <p:extLst>
      <p:ext uri="{BB962C8B-B14F-4D97-AF65-F5344CB8AC3E}">
        <p14:creationId xmlns:p14="http://schemas.microsoft.com/office/powerpoint/2010/main" val="2954230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MV Boli</vt:lpstr>
      <vt:lpstr>Times New Roman</vt:lpstr>
      <vt:lpstr>Office Theme</vt:lpstr>
      <vt:lpstr>PowerPoint Presentation</vt:lpstr>
      <vt:lpstr>PowerPoint Presentation</vt:lpstr>
      <vt:lpstr>PowerPoint Presentation</vt:lpstr>
      <vt:lpstr>The most used sensor type in high multiplicity environments</vt:lpstr>
      <vt:lpstr>State of the art ASICs, ALPIDE</vt:lpstr>
      <vt:lpstr>PowerPoint Presentation</vt:lpstr>
      <vt:lpstr>PowerPoint Presentation</vt:lpstr>
      <vt:lpstr>PowerPoint Presentation</vt:lpstr>
      <vt:lpstr>Various layout ideas: LEmu</vt:lpstr>
      <vt:lpstr>Operations of LEMU cell</vt:lpstr>
      <vt:lpstr>Implementing designs for an MPW UMC 65nm run</vt:lpstr>
      <vt:lpstr>Results: pulsed laser (410 nm) injection in LEmu</vt:lpstr>
      <vt:lpstr>Results: alpha particles (241Am) injection</vt:lpstr>
      <vt:lpstr>FUNDING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Casse, Gianluigi</cp:lastModifiedBy>
  <cp:revision>690</cp:revision>
  <cp:lastPrinted>2019-09-09T12:15:37Z</cp:lastPrinted>
  <dcterms:created xsi:type="dcterms:W3CDTF">2018-07-12T13:12:03Z</dcterms:created>
  <dcterms:modified xsi:type="dcterms:W3CDTF">2023-05-18T09:17:24Z</dcterms:modified>
</cp:coreProperties>
</file>