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582" r:id="rId3"/>
    <p:sldId id="601" r:id="rId4"/>
    <p:sldId id="604" r:id="rId5"/>
    <p:sldId id="279" r:id="rId6"/>
    <p:sldId id="486" r:id="rId7"/>
    <p:sldId id="361" r:id="rId8"/>
    <p:sldId id="283" r:id="rId9"/>
    <p:sldId id="364" r:id="rId10"/>
    <p:sldId id="581" r:id="rId11"/>
    <p:sldId id="291" r:id="rId12"/>
    <p:sldId id="602" r:id="rId13"/>
    <p:sldId id="587" r:id="rId14"/>
    <p:sldId id="603" r:id="rId15"/>
    <p:sldId id="599" r:id="rId16"/>
    <p:sldId id="607" r:id="rId17"/>
    <p:sldId id="469" r:id="rId18"/>
    <p:sldId id="605" r:id="rId19"/>
    <p:sldId id="606" r:id="rId20"/>
    <p:sldId id="365" r:id="rId21"/>
  </p:sldIdLst>
  <p:sldSz cx="9144000" cy="5143500" type="screen16x9"/>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rtas, Gedminas" initials="E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700"/>
    <a:srgbClr val="D67F00"/>
    <a:srgbClr val="FF9900"/>
    <a:srgbClr val="C96B69"/>
    <a:srgbClr val="0FC4AD"/>
    <a:srgbClr val="0DF3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1" autoAdjust="0"/>
    <p:restoredTop sz="90364" autoAdjust="0"/>
  </p:normalViewPr>
  <p:slideViewPr>
    <p:cSldViewPr>
      <p:cViewPr>
        <p:scale>
          <a:sx n="100" d="100"/>
          <a:sy n="100" d="100"/>
        </p:scale>
        <p:origin x="960" y="564"/>
      </p:cViewPr>
      <p:guideLst>
        <p:guide orient="horz" pos="2160"/>
        <p:guide pos="2880"/>
        <p:guide orient="horz" pos="1620"/>
      </p:guideLst>
    </p:cSldViewPr>
  </p:slideViewPr>
  <p:notesTextViewPr>
    <p:cViewPr>
      <p:scale>
        <a:sx n="100" d="100"/>
        <a:sy n="100" d="100"/>
      </p:scale>
      <p:origin x="0" y="0"/>
    </p:cViewPr>
  </p:notesTextViewPr>
  <p:sorterViewPr>
    <p:cViewPr>
      <p:scale>
        <a:sx n="100" d="100"/>
        <a:sy n="100" d="100"/>
      </p:scale>
      <p:origin x="0" y="1190"/>
    </p:cViewPr>
  </p:sorterViewPr>
  <p:notesViewPr>
    <p:cSldViewPr>
      <p:cViewPr varScale="1">
        <p:scale>
          <a:sx n="52" d="100"/>
          <a:sy n="52" d="100"/>
        </p:scale>
        <p:origin x="-28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F87E241-A203-4A9B-8D60-96E562096982}" type="datetimeFigureOut">
              <a:rPr lang="en-GB" smtClean="0"/>
              <a:pPr/>
              <a:t>18/05/2023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8034A1F-629E-4823-B89D-1DD2DFFE0B64}" type="slidenum">
              <a:rPr lang="en-GB" smtClean="0"/>
              <a:pPr/>
              <a:t>‹#›</a:t>
            </a:fld>
            <a:endParaRPr lang="en-GB"/>
          </a:p>
        </p:txBody>
      </p:sp>
    </p:spTree>
    <p:extLst>
      <p:ext uri="{BB962C8B-B14F-4D97-AF65-F5344CB8AC3E}">
        <p14:creationId xmlns:p14="http://schemas.microsoft.com/office/powerpoint/2010/main" val="1521522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FB2F72B-3ED3-4727-B7FD-2FC64A9160A1}" type="datetimeFigureOut">
              <a:rPr lang="en-GB" smtClean="0"/>
              <a:pPr/>
              <a:t>18/05/2023</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D611D20-7EF0-4357-A7DE-08E72EA6D211}" type="slidenum">
              <a:rPr lang="en-GB" smtClean="0"/>
              <a:pPr/>
              <a:t>‹#›</a:t>
            </a:fld>
            <a:endParaRPr lang="en-GB"/>
          </a:p>
        </p:txBody>
      </p:sp>
    </p:spTree>
    <p:extLst>
      <p:ext uri="{BB962C8B-B14F-4D97-AF65-F5344CB8AC3E}">
        <p14:creationId xmlns:p14="http://schemas.microsoft.com/office/powerpoint/2010/main" val="36610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D611D20-7EF0-4357-A7DE-08E72EA6D211}" type="slidenum">
              <a:rPr lang="en-GB" smtClean="0"/>
              <a:pPr/>
              <a:t>1</a:t>
            </a:fld>
            <a:endParaRPr lang="en-GB"/>
          </a:p>
        </p:txBody>
      </p:sp>
    </p:spTree>
    <p:extLst>
      <p:ext uri="{BB962C8B-B14F-4D97-AF65-F5344CB8AC3E}">
        <p14:creationId xmlns:p14="http://schemas.microsoft.com/office/powerpoint/2010/main" val="4109949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611D20-7EF0-4357-A7DE-08E72EA6D211}" type="slidenum">
              <a:rPr lang="en-GB" smtClean="0"/>
              <a:pPr/>
              <a:t>2</a:t>
            </a:fld>
            <a:endParaRPr lang="en-GB"/>
          </a:p>
        </p:txBody>
      </p:sp>
    </p:spTree>
    <p:extLst>
      <p:ext uri="{BB962C8B-B14F-4D97-AF65-F5344CB8AC3E}">
        <p14:creationId xmlns:p14="http://schemas.microsoft.com/office/powerpoint/2010/main" val="269873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MAGIS = Matter wave Atomic Gradiometer Interferometric Sensor</a:t>
            </a:r>
          </a:p>
          <a:p>
            <a:r>
              <a:rPr lang="en-US" dirty="0"/>
              <a:t>Add</a:t>
            </a:r>
            <a:r>
              <a:rPr lang="en-US" baseline="0" dirty="0"/>
              <a:t> photo of area….</a:t>
            </a:r>
          </a:p>
          <a:p>
            <a:endParaRPr lang="en-US" baseline="0" dirty="0"/>
          </a:p>
          <a:p>
            <a:r>
              <a:rPr lang="en-US" baseline="0" dirty="0"/>
              <a:t>John Hopkins Logo, STFC, DOE, Kavli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51EA0F-C86F-433F-AFA2-4AFB5A97C65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0419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lgn="l"/>
            <a:r>
              <a:rPr lang="en-GB" sz="1800" b="0" i="0" u="none" strike="noStrike" baseline="0" dirty="0">
                <a:latin typeface="LMRoman12-Regular"/>
              </a:rPr>
              <a:t>Signals is a differential measurement that enables the cancellation of noise common to both interferometers</a:t>
            </a:r>
            <a:endParaRPr lang="en-GB" dirty="0"/>
          </a:p>
        </p:txBody>
      </p:sp>
      <p:sp>
        <p:nvSpPr>
          <p:cNvPr id="4" name="Slide Number Placeholder 3"/>
          <p:cNvSpPr>
            <a:spLocks noGrp="1"/>
          </p:cNvSpPr>
          <p:nvPr>
            <p:ph type="sldNum" sz="quarter" idx="5"/>
          </p:nvPr>
        </p:nvSpPr>
        <p:spPr/>
        <p:txBody>
          <a:bodyPr/>
          <a:lstStyle/>
          <a:p>
            <a:fld id="{FD611D20-7EF0-4357-A7DE-08E72EA6D211}" type="slidenum">
              <a:rPr lang="en-GB" smtClean="0"/>
              <a:pPr/>
              <a:t>7</a:t>
            </a:fld>
            <a:endParaRPr lang="en-GB"/>
          </a:p>
        </p:txBody>
      </p:sp>
    </p:spTree>
    <p:extLst>
      <p:ext uri="{BB962C8B-B14F-4D97-AF65-F5344CB8AC3E}">
        <p14:creationId xmlns:p14="http://schemas.microsoft.com/office/powerpoint/2010/main" val="147420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projected reach of these experiments is ultimately limited by fundamental noise sources. Vertical gradiometers such as AION and MAGIS-100 are designed to reach the atom shot-noise limit above ∼1 Hz  but would suffer from gravity gradient noise (GGN) at lower frequencies. This type of phase noise arises as a result of mass density fluctuations of the ground and atmosphere, which perturb the local gravitational potential around the atom clouds. In the absence of a well-modeled GGN signal for vertical atom interferometers, previous projections were either abruptly interrupted at ∼0.3 Hz , or arbitrarily extended to lower frequencies by assuming atom shot noise only . [https://journals.aps.org/prd/pdf/10.1103/PhysRevD.107.055002]</a:t>
            </a:r>
            <a:endParaRPr lang="en-GB" dirty="0"/>
          </a:p>
        </p:txBody>
      </p:sp>
      <p:sp>
        <p:nvSpPr>
          <p:cNvPr id="4" name="Slide Number Placeholder 3"/>
          <p:cNvSpPr>
            <a:spLocks noGrp="1"/>
          </p:cNvSpPr>
          <p:nvPr>
            <p:ph type="sldNum" sz="quarter" idx="5"/>
          </p:nvPr>
        </p:nvSpPr>
        <p:spPr/>
        <p:txBody>
          <a:bodyPr/>
          <a:lstStyle/>
          <a:p>
            <a:fld id="{FD611D20-7EF0-4357-A7DE-08E72EA6D211}" type="slidenum">
              <a:rPr lang="en-GB" smtClean="0"/>
              <a:pPr/>
              <a:t>9</a:t>
            </a:fld>
            <a:endParaRPr lang="en-GB"/>
          </a:p>
        </p:txBody>
      </p:sp>
    </p:spTree>
    <p:extLst>
      <p:ext uri="{BB962C8B-B14F-4D97-AF65-F5344CB8AC3E}">
        <p14:creationId xmlns:p14="http://schemas.microsoft.com/office/powerpoint/2010/main" val="368603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chemeClr val="tx1">
                    <a:lumMod val="75000"/>
                    <a:lumOff val="25000"/>
                  </a:schemeClr>
                </a:solidFill>
              </a:rPr>
              <a:t>100m baseline – MINOS access shaft – LARGE NOT LARGEST</a:t>
            </a:r>
          </a:p>
          <a:p>
            <a:r>
              <a:rPr lang="en-US" sz="2400" dirty="0">
                <a:solidFill>
                  <a:schemeClr val="tx1">
                    <a:lumMod val="75000"/>
                    <a:lumOff val="25000"/>
                  </a:schemeClr>
                </a:solidFill>
              </a:rPr>
              <a:t>Sensitivity proportional to interrogation time</a:t>
            </a:r>
          </a:p>
          <a:p>
            <a:r>
              <a:rPr lang="en-US" sz="2400" dirty="0">
                <a:solidFill>
                  <a:schemeClr val="tx1">
                    <a:lumMod val="75000"/>
                    <a:lumOff val="25000"/>
                  </a:schemeClr>
                </a:solidFill>
              </a:rPr>
              <a:t>3 interferometers, 3 Sr atom sources</a:t>
            </a:r>
            <a:endParaRPr lang="en-US" sz="2000" dirty="0">
              <a:solidFill>
                <a:schemeClr val="tx1">
                  <a:lumMod val="75000"/>
                  <a:lumOff val="25000"/>
                </a:schemeClr>
              </a:solidFill>
            </a:endParaRPr>
          </a:p>
          <a:p>
            <a:pPr lvl="1"/>
            <a:r>
              <a:rPr lang="en-US" sz="2000" dirty="0">
                <a:solidFill>
                  <a:schemeClr val="tx1">
                    <a:lumMod val="75000"/>
                    <a:lumOff val="25000"/>
                  </a:schemeClr>
                </a:solidFill>
              </a:rPr>
              <a:t>Differential measurements</a:t>
            </a:r>
          </a:p>
          <a:p>
            <a:r>
              <a:rPr lang="en-US" sz="2400" dirty="0">
                <a:solidFill>
                  <a:schemeClr val="tx1">
                    <a:lumMod val="75000"/>
                    <a:lumOff val="25000"/>
                  </a:schemeClr>
                </a:solidFill>
              </a:rPr>
              <a:t>Networking with AION in UK</a:t>
            </a:r>
          </a:p>
          <a:p>
            <a:endParaRPr lang="en-GB" dirty="0"/>
          </a:p>
        </p:txBody>
      </p:sp>
      <p:sp>
        <p:nvSpPr>
          <p:cNvPr id="4" name="Slide Number Placeholder 3"/>
          <p:cNvSpPr>
            <a:spLocks noGrp="1"/>
          </p:cNvSpPr>
          <p:nvPr>
            <p:ph type="sldNum" sz="quarter" idx="5"/>
          </p:nvPr>
        </p:nvSpPr>
        <p:spPr/>
        <p:txBody>
          <a:bodyPr/>
          <a:lstStyle/>
          <a:p>
            <a:fld id="{559CB25E-66C5-CE42-AB90-341A3F409E02}" type="slidenum">
              <a:rPr lang="en-US" smtClean="0"/>
              <a:t>11</a:t>
            </a:fld>
            <a:endParaRPr lang="en-US"/>
          </a:p>
        </p:txBody>
      </p:sp>
    </p:spTree>
    <p:extLst>
      <p:ext uri="{BB962C8B-B14F-4D97-AF65-F5344CB8AC3E}">
        <p14:creationId xmlns:p14="http://schemas.microsoft.com/office/powerpoint/2010/main" val="348650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611D20-7EF0-4357-A7DE-08E72EA6D211}" type="slidenum">
              <a:rPr lang="en-GB" smtClean="0"/>
              <a:pPr/>
              <a:t>17</a:t>
            </a:fld>
            <a:endParaRPr lang="en-GB"/>
          </a:p>
        </p:txBody>
      </p:sp>
    </p:spTree>
    <p:extLst>
      <p:ext uri="{BB962C8B-B14F-4D97-AF65-F5344CB8AC3E}">
        <p14:creationId xmlns:p14="http://schemas.microsoft.com/office/powerpoint/2010/main" val="89677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611D20-7EF0-4357-A7DE-08E72EA6D211}" type="slidenum">
              <a:rPr lang="en-GB" smtClean="0"/>
              <a:pPr/>
              <a:t>18</a:t>
            </a:fld>
            <a:endParaRPr lang="en-GB"/>
          </a:p>
        </p:txBody>
      </p:sp>
    </p:spTree>
    <p:extLst>
      <p:ext uri="{BB962C8B-B14F-4D97-AF65-F5344CB8AC3E}">
        <p14:creationId xmlns:p14="http://schemas.microsoft.com/office/powerpoint/2010/main" val="2536637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lgn="l"/>
            <a:r>
              <a:rPr lang="en-GB" sz="1800" b="0" i="0" u="none" strike="noStrike" baseline="0" dirty="0">
                <a:latin typeface="LMRoman12-Regular"/>
              </a:rPr>
              <a:t>As a technology demonstrator, MAGIS-100 is not expected to be sufficiently sensitive to detect known candidate sources of gravitational waves. Nevertheless, within its frequency range it aims to achieve a record sensitivity, improving on the current bounds.</a:t>
            </a:r>
          </a:p>
          <a:p>
            <a:pPr algn="l"/>
            <a:endParaRPr lang="en-GB" sz="1800" b="0" i="0" u="none" strike="noStrike" baseline="0" dirty="0">
              <a:latin typeface="LMRoman12-Regular"/>
            </a:endParaRPr>
          </a:p>
          <a:p>
            <a:pPr algn="l"/>
            <a:r>
              <a:rPr lang="en-GB" dirty="0"/>
              <a:t>Additionally, the recent discovery by LIGO of a binary black hole merger with a total mass of 150 solar masses motivates further studies of intermediate mass black holes. Earlier observations of such binaries at lower frequencies (including mid-band frequencies) would provide valuable astrophysical insight. Moreover, even heavier black holes than the LIGO observation, hundreds of solar masses and above, would merge in the mid-band. Therefore, this would be the ideal band to discover such black holes, if they exist.</a:t>
            </a:r>
          </a:p>
        </p:txBody>
      </p:sp>
      <p:sp>
        <p:nvSpPr>
          <p:cNvPr id="4" name="Slide Number Placeholder 3"/>
          <p:cNvSpPr>
            <a:spLocks noGrp="1"/>
          </p:cNvSpPr>
          <p:nvPr>
            <p:ph type="sldNum" sz="quarter" idx="5"/>
          </p:nvPr>
        </p:nvSpPr>
        <p:spPr/>
        <p:txBody>
          <a:bodyPr/>
          <a:lstStyle/>
          <a:p>
            <a:fld id="{FD611D20-7EF0-4357-A7DE-08E72EA6D211}" type="slidenum">
              <a:rPr lang="en-GB" smtClean="0"/>
              <a:pPr/>
              <a:t>20</a:t>
            </a:fld>
            <a:endParaRPr lang="en-GB"/>
          </a:p>
        </p:txBody>
      </p:sp>
    </p:spTree>
    <p:extLst>
      <p:ext uri="{BB962C8B-B14F-4D97-AF65-F5344CB8AC3E}">
        <p14:creationId xmlns:p14="http://schemas.microsoft.com/office/powerpoint/2010/main" val="132387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5"/>
          <p:cNvSpPr txBox="1">
            <a:spLocks/>
          </p:cNvSpPr>
          <p:nvPr userDrawn="1"/>
        </p:nvSpPr>
        <p:spPr>
          <a:xfrm>
            <a:off x="6705600" y="4881563"/>
            <a:ext cx="2133600" cy="273844"/>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D2C2C56-8CEF-45BA-8957-206367CCD356}" type="slidenum">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4">
            <a:extLst>
              <a:ext uri="{FF2B5EF4-FFF2-40B4-BE49-F238E27FC236}">
                <a16:creationId xmlns:a16="http://schemas.microsoft.com/office/drawing/2014/main" id="{AE402478-5AAF-4489-9FA7-2220FB40998B}"/>
              </a:ext>
            </a:extLst>
          </p:cNvPr>
          <p:cNvSpPr txBox="1">
            <a:spLocks/>
          </p:cNvSpPr>
          <p:nvPr userDrawn="1"/>
        </p:nvSpPr>
        <p:spPr>
          <a:xfrm>
            <a:off x="2348136" y="4785996"/>
            <a:ext cx="5048200" cy="2738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Gedminas</a:t>
            </a: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Elertas</a:t>
            </a: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G.Elertas@liverpool.ac.uk  - </a:t>
            </a:r>
            <a:fld id="{DE87BAFB-BFB1-4003-BB01-31011105B0C2}" type="datetime1">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18/05/2023</a:t>
            </a:fld>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p>
        </p:txBody>
      </p:sp>
    </p:spTree>
    <p:extLst>
      <p:ext uri="{BB962C8B-B14F-4D97-AF65-F5344CB8AC3E}">
        <p14:creationId xmlns:p14="http://schemas.microsoft.com/office/powerpoint/2010/main" val="576285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4457700"/>
          </a:xfrm>
        </p:spPr>
        <p:txBody>
          <a:bodyPr vert="eaVert"/>
          <a:lstStyle>
            <a:lvl1pPr>
              <a:defRPr>
                <a:latin typeface="Arial Rounded MT Bold" panose="020F070403050403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85800" y="285750"/>
            <a:ext cx="5676900" cy="445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p:cNvSpPr>
            <a:spLocks noGrp="1"/>
          </p:cNvSpPr>
          <p:nvPr>
            <p:ph type="ftr" sz="quarter" idx="10"/>
          </p:nvPr>
        </p:nvSpPr>
        <p:spPr>
          <a:xfrm>
            <a:off x="3276600" y="4881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G.Elertas@liverpool.ac.uk  - 13/06/2017 </a:t>
            </a:r>
            <a:endParaRPr lang="en-GB" dirty="0"/>
          </a:p>
        </p:txBody>
      </p:sp>
      <p:sp>
        <p:nvSpPr>
          <p:cNvPr id="5" name="Slide Number Placeholder 5"/>
          <p:cNvSpPr>
            <a:spLocks noGrp="1"/>
          </p:cNvSpPr>
          <p:nvPr>
            <p:ph type="sldNum" sz="quarter" idx="11"/>
          </p:nvPr>
        </p:nvSpPr>
        <p:spPr>
          <a:xfrm>
            <a:off x="6705600" y="48815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a:p>
        </p:txBody>
      </p:sp>
    </p:spTree>
    <p:extLst>
      <p:ext uri="{BB962C8B-B14F-4D97-AF65-F5344CB8AC3E}">
        <p14:creationId xmlns:p14="http://schemas.microsoft.com/office/powerpoint/2010/main" val="319225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5"/>
          <p:cNvSpPr txBox="1">
            <a:spLocks/>
          </p:cNvSpPr>
          <p:nvPr userDrawn="1"/>
        </p:nvSpPr>
        <p:spPr>
          <a:xfrm>
            <a:off x="6705600" y="4881563"/>
            <a:ext cx="2133600" cy="273844"/>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D2C2C56-8CEF-45BA-8957-206367CCD356}" type="slidenum">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Footer Placeholder 4">
            <a:extLst>
              <a:ext uri="{FF2B5EF4-FFF2-40B4-BE49-F238E27FC236}">
                <a16:creationId xmlns:a16="http://schemas.microsoft.com/office/drawing/2014/main" id="{C9D63FB4-C6A2-4CB6-94BF-346B40215837}"/>
              </a:ext>
            </a:extLst>
          </p:cNvPr>
          <p:cNvSpPr txBox="1">
            <a:spLocks/>
          </p:cNvSpPr>
          <p:nvPr userDrawn="1"/>
        </p:nvSpPr>
        <p:spPr>
          <a:xfrm>
            <a:off x="2348136" y="4785996"/>
            <a:ext cx="5048200" cy="2738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Gedminas</a:t>
            </a: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Elertas</a:t>
            </a: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G.Elertas@liverpool.ac.uk  - </a:t>
            </a:r>
            <a:fld id="{DE87BAFB-BFB1-4003-BB01-31011105B0C2}" type="datetime1">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18/05/2023</a:t>
            </a:fld>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p>
        </p:txBody>
      </p:sp>
    </p:spTree>
    <p:extLst>
      <p:ext uri="{BB962C8B-B14F-4D97-AF65-F5344CB8AC3E}">
        <p14:creationId xmlns:p14="http://schemas.microsoft.com/office/powerpoint/2010/main" val="366571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sz="half" idx="1"/>
          </p:nvPr>
        </p:nvSpPr>
        <p:spPr>
          <a:xfrm>
            <a:off x="685800" y="1028700"/>
            <a:ext cx="3810000" cy="371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028700"/>
            <a:ext cx="3810000" cy="371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4"/>
          <p:cNvSpPr>
            <a:spLocks noGrp="1"/>
          </p:cNvSpPr>
          <p:nvPr>
            <p:ph type="ftr" sz="quarter" idx="3"/>
          </p:nvPr>
        </p:nvSpPr>
        <p:spPr>
          <a:xfrm>
            <a:off x="3276600" y="4881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G.Elertas@liverpool.ac.uk  - 13/06/2017 </a:t>
            </a:r>
            <a:endParaRPr lang="en-GB" dirty="0"/>
          </a:p>
        </p:txBody>
      </p:sp>
      <p:sp>
        <p:nvSpPr>
          <p:cNvPr id="7" name="Slide Number Placeholder 5"/>
          <p:cNvSpPr>
            <a:spLocks noGrp="1"/>
          </p:cNvSpPr>
          <p:nvPr>
            <p:ph type="sldNum" sz="quarter" idx="4"/>
          </p:nvPr>
        </p:nvSpPr>
        <p:spPr>
          <a:xfrm>
            <a:off x="6705600" y="48815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a:p>
        </p:txBody>
      </p:sp>
    </p:spTree>
    <p:extLst>
      <p:ext uri="{BB962C8B-B14F-4D97-AF65-F5344CB8AC3E}">
        <p14:creationId xmlns:p14="http://schemas.microsoft.com/office/powerpoint/2010/main" val="24114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mj-lt"/>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p:cNvSpPr>
            <a:spLocks noGrp="1"/>
          </p:cNvSpPr>
          <p:nvPr>
            <p:ph type="ftr" sz="quarter" idx="10"/>
          </p:nvPr>
        </p:nvSpPr>
        <p:spPr>
          <a:xfrm>
            <a:off x="3276600" y="4881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G.Elertas@liverpool.ac.uk  - 13/06/2017 </a:t>
            </a:r>
            <a:endParaRPr lang="en-GB" dirty="0"/>
          </a:p>
        </p:txBody>
      </p:sp>
      <p:sp>
        <p:nvSpPr>
          <p:cNvPr id="9" name="Slide Number Placeholder 5"/>
          <p:cNvSpPr>
            <a:spLocks noGrp="1"/>
          </p:cNvSpPr>
          <p:nvPr>
            <p:ph type="sldNum" sz="quarter" idx="11"/>
          </p:nvPr>
        </p:nvSpPr>
        <p:spPr>
          <a:xfrm>
            <a:off x="6705600" y="48815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a:p>
        </p:txBody>
      </p:sp>
    </p:spTree>
    <p:extLst>
      <p:ext uri="{BB962C8B-B14F-4D97-AF65-F5344CB8AC3E}">
        <p14:creationId xmlns:p14="http://schemas.microsoft.com/office/powerpoint/2010/main" val="42927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7584" y="-20538"/>
            <a:ext cx="7560840" cy="685800"/>
          </a:xfrm>
        </p:spPr>
        <p:txBody>
          <a:bodyPr/>
          <a:lstStyle>
            <a:lvl1pPr>
              <a:defRPr>
                <a:latin typeface="+mj-lt"/>
              </a:defRPr>
            </a:lvl1pPr>
          </a:lstStyle>
          <a:p>
            <a:r>
              <a:rPr lang="en-US" dirty="0"/>
              <a:t>Click to edit Master title style</a:t>
            </a:r>
            <a:endParaRPr lang="en-GB" dirty="0"/>
          </a:p>
        </p:txBody>
      </p:sp>
      <p:sp>
        <p:nvSpPr>
          <p:cNvPr id="7" name="Slide Number Placeholder 5"/>
          <p:cNvSpPr txBox="1">
            <a:spLocks/>
          </p:cNvSpPr>
          <p:nvPr userDrawn="1"/>
        </p:nvSpPr>
        <p:spPr>
          <a:xfrm>
            <a:off x="6705600" y="4881563"/>
            <a:ext cx="2133600" cy="273844"/>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D2C2C56-8CEF-45BA-8957-206367CCD356}" type="slidenum">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4F7389A4-FA96-4848-BFD9-F174903338A3}"/>
              </a:ext>
            </a:extLst>
          </p:cNvPr>
          <p:cNvSpPr txBox="1">
            <a:spLocks/>
          </p:cNvSpPr>
          <p:nvPr userDrawn="1"/>
        </p:nvSpPr>
        <p:spPr>
          <a:xfrm>
            <a:off x="2348136" y="4785996"/>
            <a:ext cx="5048200" cy="2738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Gedminas</a:t>
            </a: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Elertas</a:t>
            </a: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G.Elertas@liverpool.ac.uk  - </a:t>
            </a:r>
            <a:fld id="{DE87BAFB-BFB1-4003-BB01-31011105B0C2}" type="datetime1">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18/05/2023</a:t>
            </a:fld>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p>
        </p:txBody>
      </p:sp>
    </p:spTree>
    <p:extLst>
      <p:ext uri="{BB962C8B-B14F-4D97-AF65-F5344CB8AC3E}">
        <p14:creationId xmlns:p14="http://schemas.microsoft.com/office/powerpoint/2010/main" val="408835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6705600" y="4881563"/>
            <a:ext cx="2133600" cy="273844"/>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D2C2C56-8CEF-45BA-8957-206367CCD356}" type="slidenum">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4">
            <a:extLst>
              <a:ext uri="{FF2B5EF4-FFF2-40B4-BE49-F238E27FC236}">
                <a16:creationId xmlns:a16="http://schemas.microsoft.com/office/drawing/2014/main" id="{B5FD6E58-F561-46F8-891C-F37D8A32270B}"/>
              </a:ext>
            </a:extLst>
          </p:cNvPr>
          <p:cNvSpPr txBox="1">
            <a:spLocks/>
          </p:cNvSpPr>
          <p:nvPr userDrawn="1"/>
        </p:nvSpPr>
        <p:spPr>
          <a:xfrm>
            <a:off x="2348136" y="4785996"/>
            <a:ext cx="5048200" cy="2738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Gedminas</a:t>
            </a: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r>
              <a:rPr kumimoji="0" lang="en-GB" sz="1200" b="0" i="0" u="none" strike="noStrike" kern="1200" cap="none" spc="0" normalizeH="0" baseline="0" noProof="0" dirty="0" err="1">
                <a:ln>
                  <a:noFill/>
                </a:ln>
                <a:solidFill>
                  <a:schemeClr val="tx1">
                    <a:tint val="75000"/>
                  </a:schemeClr>
                </a:solidFill>
                <a:effectLst/>
                <a:uLnTx/>
                <a:uFillTx/>
                <a:latin typeface="+mn-lt"/>
                <a:ea typeface="+mn-ea"/>
                <a:cs typeface="+mn-cs"/>
              </a:rPr>
              <a:t>Elertas</a:t>
            </a: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G.Elertas@liverpool.ac.uk  - </a:t>
            </a:r>
            <a:fld id="{DE87BAFB-BFB1-4003-BB01-31011105B0C2}" type="datetime1">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18/05/2023</a:t>
            </a:fld>
            <a:r>
              <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rPr>
              <a:t>	</a:t>
            </a:r>
          </a:p>
        </p:txBody>
      </p:sp>
    </p:spTree>
    <p:extLst>
      <p:ext uri="{BB962C8B-B14F-4D97-AF65-F5344CB8AC3E}">
        <p14:creationId xmlns:p14="http://schemas.microsoft.com/office/powerpoint/2010/main" val="8938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2000" b="1">
                <a:latin typeface="Arial Rounded MT Bold" panose="020F07040305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3276600" y="4881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G.Elertas@liverpool.ac.uk  - 13/06/2017 </a:t>
            </a:r>
            <a:endParaRPr lang="en-GB" dirty="0"/>
          </a:p>
        </p:txBody>
      </p:sp>
      <p:sp>
        <p:nvSpPr>
          <p:cNvPr id="6" name="Slide Number Placeholder 5"/>
          <p:cNvSpPr>
            <a:spLocks noGrp="1"/>
          </p:cNvSpPr>
          <p:nvPr>
            <p:ph type="sldNum" sz="quarter" idx="11"/>
          </p:nvPr>
        </p:nvSpPr>
        <p:spPr>
          <a:xfrm>
            <a:off x="6705600" y="48815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a:p>
        </p:txBody>
      </p:sp>
    </p:spTree>
    <p:extLst>
      <p:ext uri="{BB962C8B-B14F-4D97-AF65-F5344CB8AC3E}">
        <p14:creationId xmlns:p14="http://schemas.microsoft.com/office/powerpoint/2010/main" val="30543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2000" b="1">
                <a:latin typeface="Arial Rounded MT Bold" panose="020F0704030504030204" pitchFamily="34"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3276600" y="4881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G.Elertas@liverpool.ac.uk  - 13/06/2017 </a:t>
            </a:r>
            <a:endParaRPr lang="en-GB" dirty="0"/>
          </a:p>
        </p:txBody>
      </p:sp>
      <p:sp>
        <p:nvSpPr>
          <p:cNvPr id="6" name="Slide Number Placeholder 5"/>
          <p:cNvSpPr>
            <a:spLocks noGrp="1"/>
          </p:cNvSpPr>
          <p:nvPr>
            <p:ph type="sldNum" sz="quarter" idx="11"/>
          </p:nvPr>
        </p:nvSpPr>
        <p:spPr>
          <a:xfrm>
            <a:off x="6705600" y="48815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a:p>
        </p:txBody>
      </p:sp>
    </p:spTree>
    <p:extLst>
      <p:ext uri="{BB962C8B-B14F-4D97-AF65-F5344CB8AC3E}">
        <p14:creationId xmlns:p14="http://schemas.microsoft.com/office/powerpoint/2010/main" val="917014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panose="020F070403050403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p:cNvSpPr>
            <a:spLocks noGrp="1"/>
          </p:cNvSpPr>
          <p:nvPr>
            <p:ph type="ftr" sz="quarter" idx="10"/>
          </p:nvPr>
        </p:nvSpPr>
        <p:spPr>
          <a:xfrm>
            <a:off x="3276600" y="4881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G.Elertas@liverpool.ac.uk  - 13/06/2017 </a:t>
            </a:r>
            <a:endParaRPr lang="en-GB" dirty="0"/>
          </a:p>
        </p:txBody>
      </p:sp>
      <p:sp>
        <p:nvSpPr>
          <p:cNvPr id="5" name="Slide Number Placeholder 5"/>
          <p:cNvSpPr>
            <a:spLocks noGrp="1"/>
          </p:cNvSpPr>
          <p:nvPr>
            <p:ph type="sldNum" sz="quarter" idx="11"/>
          </p:nvPr>
        </p:nvSpPr>
        <p:spPr>
          <a:xfrm>
            <a:off x="6705600" y="48815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a:p>
        </p:txBody>
      </p:sp>
    </p:spTree>
    <p:extLst>
      <p:ext uri="{BB962C8B-B14F-4D97-AF65-F5344CB8AC3E}">
        <p14:creationId xmlns:p14="http://schemas.microsoft.com/office/powerpoint/2010/main" val="135051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85750"/>
            <a:ext cx="7772400" cy="685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028700"/>
            <a:ext cx="7772400" cy="3714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19872" y="4890195"/>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G.Elertas@liverpool.ac.uk  - 13/06/2017 </a:t>
            </a:r>
          </a:p>
        </p:txBody>
      </p:sp>
      <p:sp>
        <p:nvSpPr>
          <p:cNvPr id="6" name="Slide Number Placeholder 5"/>
          <p:cNvSpPr>
            <a:spLocks noGrp="1"/>
          </p:cNvSpPr>
          <p:nvPr>
            <p:ph type="sldNum" sz="quarter" idx="4"/>
          </p:nvPr>
        </p:nvSpPr>
        <p:spPr>
          <a:xfrm>
            <a:off x="6732240" y="4890195"/>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39FABE-9EFC-4950-9CC1-3F0C31A1091C}" type="slidenum">
              <a:rPr lang="en-GB" smtClean="0"/>
              <a:pPr/>
              <a:t>‹#›</a:t>
            </a:fld>
            <a:endParaRPr lang="en-GB" dirty="0"/>
          </a:p>
        </p:txBody>
      </p:sp>
      <p:pic>
        <p:nvPicPr>
          <p:cNvPr id="10" name="Picture 5" descr="LVP_UNI_LOGO_Pantone1"/>
          <p:cNvPicPr>
            <a:picLocks noChangeAspect="1" noChangeArrowheads="1"/>
          </p:cNvPicPr>
          <p:nvPr userDrawn="1"/>
        </p:nvPicPr>
        <p:blipFill>
          <a:blip r:embed="rId12" cstate="print"/>
          <a:srcRect/>
          <a:stretch>
            <a:fillRect/>
          </a:stretch>
        </p:blipFill>
        <p:spPr bwMode="auto">
          <a:xfrm>
            <a:off x="251520" y="4659981"/>
            <a:ext cx="1594176" cy="369317"/>
          </a:xfrm>
          <a:prstGeom prst="rect">
            <a:avLst/>
          </a:prstGeom>
          <a:noFill/>
          <a:ln w="9525">
            <a:noFill/>
            <a:miter lim="800000"/>
            <a:headEnd/>
            <a:tailEnd/>
          </a:ln>
        </p:spPr>
      </p:pic>
      <p:pic>
        <p:nvPicPr>
          <p:cNvPr id="3" name="Picture 2">
            <a:extLst>
              <a:ext uri="{FF2B5EF4-FFF2-40B4-BE49-F238E27FC236}">
                <a16:creationId xmlns:a16="http://schemas.microsoft.com/office/drawing/2014/main" id="{D3725DC2-682D-424F-AF7B-238D1616C2EC}"/>
              </a:ext>
            </a:extLst>
          </p:cNvPr>
          <p:cNvPicPr>
            <a:picLocks noChangeAspect="1"/>
          </p:cNvPicPr>
          <p:nvPr userDrawn="1"/>
        </p:nvPicPr>
        <p:blipFill>
          <a:blip r:embed="rId13"/>
          <a:stretch>
            <a:fillRect/>
          </a:stretch>
        </p:blipFill>
        <p:spPr>
          <a:xfrm>
            <a:off x="2053583" y="4515966"/>
            <a:ext cx="986101" cy="511151"/>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886D889A-BCC1-E876-04ED-38D6E650F68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53228"/>
          <a:stretch/>
        </p:blipFill>
        <p:spPr>
          <a:xfrm>
            <a:off x="6322918" y="4659538"/>
            <a:ext cx="2021430" cy="461313"/>
          </a:xfrm>
          <a:prstGeom prst="rect">
            <a:avLst/>
          </a:prstGeom>
        </p:spPr>
      </p:pic>
    </p:spTree>
    <p:extLst>
      <p:ext uri="{BB962C8B-B14F-4D97-AF65-F5344CB8AC3E}">
        <p14:creationId xmlns:p14="http://schemas.microsoft.com/office/powerpoint/2010/main" val="3035232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dt="0"/>
  <p:txStyles>
    <p:title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charset="0"/>
          <a:ea typeface="ＭＳ Ｐゴシック" pitchFamily="48" charset="-128"/>
        </a:defRPr>
      </a:lvl2pPr>
      <a:lvl3pPr algn="l" rtl="0" eaLnBrk="1" fontAlgn="base" hangingPunct="1">
        <a:spcBef>
          <a:spcPct val="0"/>
        </a:spcBef>
        <a:spcAft>
          <a:spcPct val="0"/>
        </a:spcAft>
        <a:defRPr sz="3000">
          <a:solidFill>
            <a:srgbClr val="956700"/>
          </a:solidFill>
          <a:latin typeface="Arial" charset="0"/>
          <a:ea typeface="ＭＳ Ｐゴシック" pitchFamily="48" charset="-128"/>
        </a:defRPr>
      </a:lvl3pPr>
      <a:lvl4pPr algn="l" rtl="0" eaLnBrk="1" fontAlgn="base" hangingPunct="1">
        <a:spcBef>
          <a:spcPct val="0"/>
        </a:spcBef>
        <a:spcAft>
          <a:spcPct val="0"/>
        </a:spcAft>
        <a:defRPr sz="3000">
          <a:solidFill>
            <a:srgbClr val="956700"/>
          </a:solidFill>
          <a:latin typeface="Arial" charset="0"/>
          <a:ea typeface="ＭＳ Ｐゴシック" pitchFamily="48" charset="-128"/>
        </a:defRPr>
      </a:lvl4pPr>
      <a:lvl5pPr algn="l" rtl="0" eaLnBrk="1" fontAlgn="base" hangingPunct="1">
        <a:spcBef>
          <a:spcPct val="0"/>
        </a:spcBef>
        <a:spcAft>
          <a:spcPct val="0"/>
        </a:spcAft>
        <a:defRPr sz="3000">
          <a:solidFill>
            <a:srgbClr val="956700"/>
          </a:solidFill>
          <a:latin typeface="Arial" charset="0"/>
          <a:ea typeface="ＭＳ Ｐゴシック" pitchFamily="48" charset="-128"/>
        </a:defRPr>
      </a:lvl5pPr>
      <a:lvl6pPr marL="457200" algn="l" rtl="0" eaLnBrk="1" fontAlgn="base" hangingPunct="1">
        <a:spcBef>
          <a:spcPct val="0"/>
        </a:spcBef>
        <a:spcAft>
          <a:spcPct val="0"/>
        </a:spcAft>
        <a:defRPr sz="3000">
          <a:solidFill>
            <a:srgbClr val="956700"/>
          </a:solidFill>
          <a:latin typeface="Arial" charset="0"/>
          <a:ea typeface="ＭＳ Ｐゴシック" pitchFamily="48" charset="-128"/>
        </a:defRPr>
      </a:lvl6pPr>
      <a:lvl7pPr marL="914400" algn="l" rtl="0" eaLnBrk="1" fontAlgn="base" hangingPunct="1">
        <a:spcBef>
          <a:spcPct val="0"/>
        </a:spcBef>
        <a:spcAft>
          <a:spcPct val="0"/>
        </a:spcAft>
        <a:defRPr sz="3000">
          <a:solidFill>
            <a:srgbClr val="956700"/>
          </a:solidFill>
          <a:latin typeface="Arial" charset="0"/>
          <a:ea typeface="ＭＳ Ｐゴシック" pitchFamily="48" charset="-128"/>
        </a:defRPr>
      </a:lvl7pPr>
      <a:lvl8pPr marL="1371600" algn="l" rtl="0" eaLnBrk="1" fontAlgn="base" hangingPunct="1">
        <a:spcBef>
          <a:spcPct val="0"/>
        </a:spcBef>
        <a:spcAft>
          <a:spcPct val="0"/>
        </a:spcAft>
        <a:defRPr sz="3000">
          <a:solidFill>
            <a:srgbClr val="956700"/>
          </a:solidFill>
          <a:latin typeface="Arial" charset="0"/>
          <a:ea typeface="ＭＳ Ｐゴシック" pitchFamily="48" charset="-128"/>
        </a:defRPr>
      </a:lvl8pPr>
      <a:lvl9pPr marL="1828800" algn="l" rtl="0" eaLnBrk="1" fontAlgn="base" hangingPunct="1">
        <a:spcBef>
          <a:spcPct val="0"/>
        </a:spcBef>
        <a:spcAft>
          <a:spcPct val="0"/>
        </a:spcAft>
        <a:defRPr sz="3000">
          <a:solidFill>
            <a:srgbClr val="956700"/>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defRPr>
          <a:solidFill>
            <a:schemeClr val="tx1"/>
          </a:solidFill>
          <a:latin typeface="+mn-lt"/>
          <a:ea typeface="+mn-ea"/>
          <a:cs typeface="+mn-cs"/>
        </a:defRPr>
      </a:lvl1pPr>
      <a:lvl2pPr marL="742950" indent="-285750" algn="l" rtl="0" eaLnBrk="1" fontAlgn="base" hangingPunct="1">
        <a:spcBef>
          <a:spcPct val="20000"/>
        </a:spcBef>
        <a:spcAft>
          <a:spcPct val="0"/>
        </a:spcAft>
        <a:defRPr sz="1600">
          <a:solidFill>
            <a:schemeClr val="tx1"/>
          </a:solidFill>
          <a:latin typeface="+mn-lt"/>
          <a:ea typeface="+mn-ea"/>
        </a:defRPr>
      </a:lvl2pPr>
      <a:lvl3pPr marL="1143000" indent="-228600" algn="l" rtl="0" eaLnBrk="1" fontAlgn="base" hangingPunct="1">
        <a:spcBef>
          <a:spcPct val="20000"/>
        </a:spcBef>
        <a:spcAft>
          <a:spcPct val="0"/>
        </a:spcAft>
        <a:defRPr sz="1400">
          <a:solidFill>
            <a:schemeClr val="tx1"/>
          </a:solidFill>
          <a:latin typeface="+mn-lt"/>
          <a:ea typeface="+mn-ea"/>
        </a:defRPr>
      </a:lvl3pPr>
      <a:lvl4pPr marL="1600200" indent="-228600" algn="l" rtl="0" eaLnBrk="1" fontAlgn="base" hangingPunct="1">
        <a:spcBef>
          <a:spcPct val="20000"/>
        </a:spcBef>
        <a:spcAft>
          <a:spcPct val="0"/>
        </a:spcAft>
        <a:defRPr sz="1200">
          <a:solidFill>
            <a:schemeClr val="tx1"/>
          </a:solidFill>
          <a:latin typeface="+mn-lt"/>
          <a:ea typeface="+mn-ea"/>
        </a:defRPr>
      </a:lvl4pPr>
      <a:lvl5pPr marL="2057400" indent="-228600" algn="l" rtl="0" eaLnBrk="1" fontAlgn="base" hangingPunct="1">
        <a:spcBef>
          <a:spcPct val="20000"/>
        </a:spcBef>
        <a:spcAft>
          <a:spcPct val="0"/>
        </a:spcAft>
        <a:defRPr sz="1000">
          <a:solidFill>
            <a:schemeClr val="tx1"/>
          </a:solidFill>
          <a:latin typeface="+mn-lt"/>
          <a:ea typeface="+mn-ea"/>
        </a:defRPr>
      </a:lvl5pPr>
      <a:lvl6pPr marL="2514600" indent="-228600" algn="l" rtl="0" eaLnBrk="1" fontAlgn="base" hangingPunct="1">
        <a:spcBef>
          <a:spcPct val="20000"/>
        </a:spcBef>
        <a:spcAft>
          <a:spcPct val="0"/>
        </a:spcAft>
        <a:defRPr sz="1000">
          <a:solidFill>
            <a:schemeClr val="tx1"/>
          </a:solidFill>
          <a:latin typeface="+mn-lt"/>
          <a:ea typeface="+mn-ea"/>
        </a:defRPr>
      </a:lvl6pPr>
      <a:lvl7pPr marL="2971800" indent="-228600" algn="l" rtl="0" eaLnBrk="1" fontAlgn="base" hangingPunct="1">
        <a:spcBef>
          <a:spcPct val="20000"/>
        </a:spcBef>
        <a:spcAft>
          <a:spcPct val="0"/>
        </a:spcAft>
        <a:defRPr sz="1000">
          <a:solidFill>
            <a:schemeClr val="tx1"/>
          </a:solidFill>
          <a:latin typeface="+mn-lt"/>
          <a:ea typeface="+mn-ea"/>
        </a:defRPr>
      </a:lvl7pPr>
      <a:lvl8pPr marL="3429000" indent="-228600" algn="l" rtl="0" eaLnBrk="1" fontAlgn="base" hangingPunct="1">
        <a:spcBef>
          <a:spcPct val="20000"/>
        </a:spcBef>
        <a:spcAft>
          <a:spcPct val="0"/>
        </a:spcAft>
        <a:defRPr sz="1000">
          <a:solidFill>
            <a:schemeClr val="tx1"/>
          </a:solidFill>
          <a:latin typeface="+mn-lt"/>
          <a:ea typeface="+mn-ea"/>
        </a:defRPr>
      </a:lvl8pPr>
      <a:lvl9pPr marL="3886200" indent="-228600" algn="l" rtl="0" eaLnBrk="1" fontAlgn="base" hangingPunct="1">
        <a:spcBef>
          <a:spcPct val="20000"/>
        </a:spcBef>
        <a:spcAft>
          <a:spcPct val="0"/>
        </a:spcAft>
        <a:defRPr sz="1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2.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9.svg"/><Relationship Id="rId3" Type="http://schemas.openxmlformats.org/officeDocument/2006/relationships/image" Target="../media/image15.png"/><Relationship Id="rId7" Type="http://schemas.openxmlformats.org/officeDocument/2006/relationships/image" Target="../media/image18.jpeg"/><Relationship Id="rId12" Type="http://schemas.openxmlformats.org/officeDocument/2006/relationships/image" Target="../media/image8.png"/><Relationship Id="rId17" Type="http://schemas.openxmlformats.org/officeDocument/2006/relationships/hyperlink" Target="https://iopscience.iop.org/article/10.1088/2058-9565/abf719" TargetMode="Externa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png"/><Relationship Id="rId15" Type="http://schemas.openxmlformats.org/officeDocument/2006/relationships/image" Target="../media/image23.jpe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hoganlab.stanford.edu/research/strontium-gradiometer" TargetMode="External"/><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36BD0-667E-AC92-DBE9-B39F8950D3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24128" y="915566"/>
            <a:ext cx="3312368" cy="3312368"/>
          </a:xfrm>
          <a:prstGeom prst="rect">
            <a:avLst/>
          </a:prstGeom>
          <a:solidFill>
            <a:srgbClr val="FFFFFF"/>
          </a:solidFill>
        </p:spPr>
      </p:pic>
      <p:sp>
        <p:nvSpPr>
          <p:cNvPr id="2" name="Title 1"/>
          <p:cNvSpPr>
            <a:spLocks noGrp="1"/>
          </p:cNvSpPr>
          <p:nvPr>
            <p:ph type="title"/>
          </p:nvPr>
        </p:nvSpPr>
        <p:spPr>
          <a:xfrm>
            <a:off x="395536" y="2139702"/>
            <a:ext cx="5688632" cy="1404156"/>
          </a:xfrm>
        </p:spPr>
        <p:txBody>
          <a:bodyPr>
            <a:noAutofit/>
          </a:bodyPr>
          <a:lstStyle/>
          <a:p>
            <a:r>
              <a:rPr lang="en-GB" sz="2800" b="1" dirty="0">
                <a:latin typeface="+mj-lt"/>
                <a:cs typeface="Helvetica" pitchFamily="34" charset="0"/>
              </a:rPr>
              <a:t>Atom Interferometry: MAGIS &amp; AION @ Liverpool</a:t>
            </a:r>
            <a:br>
              <a:rPr lang="en-GB" sz="2800" b="1" dirty="0">
                <a:latin typeface="+mj-lt"/>
                <a:cs typeface="Helvetica" pitchFamily="34" charset="0"/>
              </a:rPr>
            </a:br>
            <a:r>
              <a:rPr lang="en-GB" sz="2800" b="1" i="1" dirty="0">
                <a:latin typeface="+mj-lt"/>
                <a:cs typeface="Helvetica" pitchFamily="34" charset="0"/>
              </a:rPr>
              <a:t>Progress</a:t>
            </a:r>
            <a:br>
              <a:rPr lang="en-GB" sz="2800" b="1" dirty="0">
                <a:latin typeface="+mj-lt"/>
                <a:cs typeface="Helvetica" pitchFamily="34" charset="0"/>
              </a:rPr>
            </a:br>
            <a:br>
              <a:rPr lang="en-GB" sz="3200" b="1" dirty="0">
                <a:latin typeface="+mj-lt"/>
                <a:cs typeface="Helvetica" pitchFamily="34" charset="0"/>
              </a:rPr>
            </a:br>
            <a:r>
              <a:rPr lang="en-GB" sz="3200" b="1" dirty="0">
                <a:latin typeface="+mj-lt"/>
                <a:cs typeface="Helvetica" pitchFamily="34" charset="0"/>
              </a:rPr>
              <a:t>		</a:t>
            </a:r>
            <a:endParaRPr lang="en-GB" sz="3200" b="1" i="1" dirty="0">
              <a:latin typeface="+mj-lt"/>
              <a:cs typeface="Helvetic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7855442-CC8F-D209-AA53-A413FBD415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99527" y="2290711"/>
            <a:ext cx="2351236" cy="2351236"/>
          </a:xfrm>
          <a:prstGeom prst="rect">
            <a:avLst/>
          </a:prstGeom>
          <a:solidFill>
            <a:srgbClr val="FFFFFF"/>
          </a:solidFill>
        </p:spPr>
      </p:pic>
      <p:sp>
        <p:nvSpPr>
          <p:cNvPr id="2" name="Title 1">
            <a:extLst>
              <a:ext uri="{FF2B5EF4-FFF2-40B4-BE49-F238E27FC236}">
                <a16:creationId xmlns:a16="http://schemas.microsoft.com/office/drawing/2014/main" id="{FE6F2D55-4AA0-0B41-6934-1B37969CC2F7}"/>
              </a:ext>
            </a:extLst>
          </p:cNvPr>
          <p:cNvSpPr>
            <a:spLocks noGrp="1"/>
          </p:cNvSpPr>
          <p:nvPr>
            <p:ph type="title"/>
          </p:nvPr>
        </p:nvSpPr>
        <p:spPr>
          <a:xfrm>
            <a:off x="327358" y="-60519"/>
            <a:ext cx="7772400" cy="685800"/>
          </a:xfrm>
        </p:spPr>
        <p:txBody>
          <a:bodyPr vert="horz" wrap="square" lIns="91440" tIns="45720" rIns="91440" bIns="45720" numCol="1" anchor="b" anchorCtr="0" compatLnSpc="1">
            <a:prstTxWarp prst="textNoShape">
              <a:avLst/>
            </a:prstTxWarp>
            <a:normAutofit/>
          </a:bodyPr>
          <a:lstStyle/>
          <a:p>
            <a:r>
              <a:rPr lang="en-GB" sz="2400" dirty="0"/>
              <a:t>Liverpool deliverables in AION &amp; MAGIS</a:t>
            </a:r>
          </a:p>
        </p:txBody>
      </p:sp>
      <p:sp>
        <p:nvSpPr>
          <p:cNvPr id="3" name="TextBox 2">
            <a:extLst>
              <a:ext uri="{FF2B5EF4-FFF2-40B4-BE49-F238E27FC236}">
                <a16:creationId xmlns:a16="http://schemas.microsoft.com/office/drawing/2014/main" id="{9C0200BB-E424-57D3-79CE-0294AD60AAF7}"/>
              </a:ext>
            </a:extLst>
          </p:cNvPr>
          <p:cNvSpPr txBox="1"/>
          <p:nvPr/>
        </p:nvSpPr>
        <p:spPr bwMode="auto">
          <a:xfrm>
            <a:off x="325210" y="681162"/>
            <a:ext cx="5736867" cy="351355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base">
              <a:lnSpc>
                <a:spcPct val="90000"/>
              </a:lnSpc>
              <a:spcBef>
                <a:spcPts val="200"/>
              </a:spcBef>
              <a:spcAft>
                <a:spcPct val="0"/>
              </a:spcAft>
            </a:pPr>
            <a:r>
              <a:rPr lang="en-GB" dirty="0"/>
              <a:t>Design &amp; manufacturing: </a:t>
            </a:r>
          </a:p>
          <a:p>
            <a:pPr marL="285750" indent="-285750" fontAlgn="base">
              <a:lnSpc>
                <a:spcPct val="90000"/>
              </a:lnSpc>
              <a:spcBef>
                <a:spcPts val="200"/>
              </a:spcBef>
              <a:spcAft>
                <a:spcPct val="0"/>
              </a:spcAft>
              <a:buFont typeface="Arial" panose="020B0604020202020204" pitchFamily="34" charset="0"/>
              <a:buChar char="•"/>
            </a:pPr>
            <a:r>
              <a:rPr lang="en-GB" dirty="0"/>
              <a:t>In-vacuum optics mounts – almost finished</a:t>
            </a:r>
          </a:p>
          <a:p>
            <a:pPr marL="742950" lvl="1" indent="-285750" fontAlgn="base">
              <a:lnSpc>
                <a:spcPct val="90000"/>
              </a:lnSpc>
              <a:spcBef>
                <a:spcPts val="200"/>
              </a:spcBef>
              <a:spcAft>
                <a:spcPct val="0"/>
              </a:spcAft>
              <a:buFont typeface="Arial" panose="020B0604020202020204" pitchFamily="34" charset="0"/>
              <a:buChar char="•"/>
            </a:pPr>
            <a:r>
              <a:rPr lang="en-GB" dirty="0"/>
              <a:t>Big thanks to Liverpool Detector Development Manufacturing Facility &amp; K. Bridges</a:t>
            </a:r>
          </a:p>
          <a:p>
            <a:pPr marL="285750" indent="-285750" fontAlgn="base">
              <a:lnSpc>
                <a:spcPct val="90000"/>
              </a:lnSpc>
              <a:spcBef>
                <a:spcPts val="200"/>
              </a:spcBef>
              <a:spcAft>
                <a:spcPct val="0"/>
              </a:spcAft>
              <a:buFont typeface="Arial" panose="020B0604020202020204" pitchFamily="34" charset="0"/>
              <a:buChar char="•"/>
            </a:pPr>
            <a:endParaRPr lang="en-GB" dirty="0"/>
          </a:p>
          <a:p>
            <a:pPr marL="285750" indent="-285750" fontAlgn="base">
              <a:lnSpc>
                <a:spcPct val="90000"/>
              </a:lnSpc>
              <a:spcBef>
                <a:spcPts val="200"/>
              </a:spcBef>
              <a:spcAft>
                <a:spcPct val="0"/>
              </a:spcAft>
              <a:buFont typeface="Arial" panose="020B0604020202020204" pitchFamily="34" charset="0"/>
              <a:buChar char="•"/>
            </a:pPr>
            <a:r>
              <a:rPr lang="en-GB" dirty="0"/>
              <a:t>Top tip-tilt platform – in queue</a:t>
            </a:r>
          </a:p>
          <a:p>
            <a:pPr marL="285750" indent="-285750" fontAlgn="base">
              <a:lnSpc>
                <a:spcPct val="90000"/>
              </a:lnSpc>
              <a:spcBef>
                <a:spcPts val="200"/>
              </a:spcBef>
              <a:spcAft>
                <a:spcPct val="0"/>
              </a:spcAft>
              <a:buFont typeface="Arial" panose="020B0604020202020204" pitchFamily="34" charset="0"/>
              <a:buChar char="•"/>
            </a:pPr>
            <a:endParaRPr lang="en-GB" dirty="0"/>
          </a:p>
          <a:p>
            <a:pPr marL="285750" indent="-285750" fontAlgn="base">
              <a:lnSpc>
                <a:spcPct val="90000"/>
              </a:lnSpc>
              <a:spcBef>
                <a:spcPts val="200"/>
              </a:spcBef>
              <a:spcAft>
                <a:spcPct val="0"/>
              </a:spcAft>
              <a:buFont typeface="Arial" panose="020B0604020202020204" pitchFamily="34" charset="0"/>
              <a:buChar char="•"/>
            </a:pPr>
            <a:r>
              <a:rPr lang="en-GB" dirty="0"/>
              <a:t>Phase shear detection system – manufacturing</a:t>
            </a:r>
          </a:p>
          <a:p>
            <a:pPr marL="742950" lvl="1" indent="-285750" fontAlgn="base">
              <a:lnSpc>
                <a:spcPct val="90000"/>
              </a:lnSpc>
              <a:spcBef>
                <a:spcPts val="200"/>
              </a:spcBef>
              <a:spcAft>
                <a:spcPct val="0"/>
              </a:spcAft>
              <a:buFont typeface="Arial" panose="020B0604020202020204" pitchFamily="34" charset="0"/>
              <a:buChar char="•"/>
            </a:pPr>
            <a:r>
              <a:rPr lang="en-GB" dirty="0"/>
              <a:t>Retro-reflection chamber &amp; its control</a:t>
            </a:r>
          </a:p>
          <a:p>
            <a:pPr marL="742950" lvl="1" indent="-285750" fontAlgn="base">
              <a:lnSpc>
                <a:spcPct val="90000"/>
              </a:lnSpc>
              <a:spcBef>
                <a:spcPts val="200"/>
              </a:spcBef>
              <a:spcAft>
                <a:spcPct val="0"/>
              </a:spcAft>
              <a:buFont typeface="Arial" panose="020B0604020202020204" pitchFamily="34" charset="0"/>
              <a:buChar char="•"/>
            </a:pPr>
            <a:r>
              <a:rPr lang="en-GB" dirty="0"/>
              <a:t>Two control loops are being developed, see H. Throssell &amp; K. Hussain talks</a:t>
            </a:r>
          </a:p>
          <a:p>
            <a:pPr marL="285750" indent="-285750" fontAlgn="base">
              <a:lnSpc>
                <a:spcPct val="90000"/>
              </a:lnSpc>
              <a:spcBef>
                <a:spcPts val="200"/>
              </a:spcBef>
              <a:spcAft>
                <a:spcPct val="0"/>
              </a:spcAft>
              <a:buFont typeface="Arial" panose="020B0604020202020204" pitchFamily="34" charset="0"/>
              <a:buChar char="•"/>
            </a:pPr>
            <a:endParaRPr lang="en-GB" dirty="0"/>
          </a:p>
          <a:p>
            <a:pPr fontAlgn="base">
              <a:lnSpc>
                <a:spcPct val="90000"/>
              </a:lnSpc>
              <a:spcBef>
                <a:spcPts val="200"/>
              </a:spcBef>
              <a:spcAft>
                <a:spcPct val="0"/>
              </a:spcAft>
            </a:pPr>
            <a:r>
              <a:rPr lang="en-GB" dirty="0"/>
              <a:t>Sourcing in-vacuum interferometry optics</a:t>
            </a:r>
          </a:p>
          <a:p>
            <a:pPr marL="742950" lvl="1" indent="-285750" fontAlgn="base">
              <a:lnSpc>
                <a:spcPct val="90000"/>
              </a:lnSpc>
              <a:spcBef>
                <a:spcPts val="200"/>
              </a:spcBef>
              <a:spcAft>
                <a:spcPct val="0"/>
              </a:spcAft>
              <a:buFont typeface="Arial" panose="020B0604020202020204" pitchFamily="34" charset="0"/>
              <a:buChar char="•"/>
            </a:pPr>
            <a:r>
              <a:rPr lang="en-GB" dirty="0"/>
              <a:t>Ordered &amp; being manufactured at Optimax</a:t>
            </a:r>
          </a:p>
        </p:txBody>
      </p:sp>
      <p:sp>
        <p:nvSpPr>
          <p:cNvPr id="1031" name="Footer Placeholder 4">
            <a:extLst>
              <a:ext uri="{FF2B5EF4-FFF2-40B4-BE49-F238E27FC236}">
                <a16:creationId xmlns:a16="http://schemas.microsoft.com/office/drawing/2014/main" id="{B1C061C6-0932-336C-BEB1-275E2EED7462}"/>
              </a:ext>
            </a:extLst>
          </p:cNvPr>
          <p:cNvSpPr>
            <a:spLocks noGrp="1"/>
          </p:cNvSpPr>
          <p:nvPr>
            <p:ph type="ftr" sz="quarter" idx="3"/>
          </p:nvPr>
        </p:nvSpPr>
        <p:spPr>
          <a:xfrm>
            <a:off x="3276600" y="4881563"/>
            <a:ext cx="2895600" cy="273844"/>
          </a:xfrm>
        </p:spPr>
        <p:txBody>
          <a:bodyPr/>
          <a:lstStyle/>
          <a:p>
            <a:pPr>
              <a:spcAft>
                <a:spcPts val="600"/>
              </a:spcAft>
            </a:pPr>
            <a:r>
              <a:rPr lang="en-GB" dirty="0"/>
              <a:t>G.Elertas@liverpool.ac.uk  - 13/06/2017 </a:t>
            </a:r>
          </a:p>
        </p:txBody>
      </p:sp>
      <p:sp>
        <p:nvSpPr>
          <p:cNvPr id="4" name="Slide Number Placeholder 3">
            <a:extLst>
              <a:ext uri="{FF2B5EF4-FFF2-40B4-BE49-F238E27FC236}">
                <a16:creationId xmlns:a16="http://schemas.microsoft.com/office/drawing/2014/main" id="{99C037CD-0884-A640-194F-1CB857D496C8}"/>
              </a:ext>
            </a:extLst>
          </p:cNvPr>
          <p:cNvSpPr>
            <a:spLocks noGrp="1"/>
          </p:cNvSpPr>
          <p:nvPr>
            <p:ph type="sldNum" sz="quarter" idx="4"/>
          </p:nvPr>
        </p:nvSpPr>
        <p:spPr/>
        <p:txBody>
          <a:bodyPr/>
          <a:lstStyle/>
          <a:p>
            <a:fld id="{BB39FABE-9EFC-4950-9CC1-3F0C31A1091C}" type="slidenum">
              <a:rPr lang="en-GB" smtClean="0"/>
              <a:pPr/>
              <a:t>10</a:t>
            </a:fld>
            <a:endParaRPr lang="en-GB"/>
          </a:p>
        </p:txBody>
      </p:sp>
      <p:pic>
        <p:nvPicPr>
          <p:cNvPr id="5" name="Picture 4" descr="Diagram, engineering drawing&#10;&#10;Description automatically generated">
            <a:extLst>
              <a:ext uri="{FF2B5EF4-FFF2-40B4-BE49-F238E27FC236}">
                <a16:creationId xmlns:a16="http://schemas.microsoft.com/office/drawing/2014/main" id="{F1EA2074-F221-5B72-814D-DD994FB23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5281"/>
            <a:ext cx="1256709" cy="1812661"/>
          </a:xfrm>
          <a:prstGeom prst="rect">
            <a:avLst/>
          </a:prstGeom>
        </p:spPr>
      </p:pic>
    </p:spTree>
    <p:extLst>
      <p:ext uri="{BB962C8B-B14F-4D97-AF65-F5344CB8AC3E}">
        <p14:creationId xmlns:p14="http://schemas.microsoft.com/office/powerpoint/2010/main" val="206936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81FA-F4AD-3A42-8B3F-167D46B6205F}"/>
              </a:ext>
            </a:extLst>
          </p:cNvPr>
          <p:cNvSpPr>
            <a:spLocks noGrp="1"/>
          </p:cNvSpPr>
          <p:nvPr>
            <p:ph type="title"/>
          </p:nvPr>
        </p:nvSpPr>
        <p:spPr>
          <a:xfrm>
            <a:off x="528538" y="112706"/>
            <a:ext cx="7886700" cy="994172"/>
          </a:xfrm>
        </p:spPr>
        <p:txBody>
          <a:bodyPr>
            <a:normAutofit fontScale="90000"/>
          </a:bodyPr>
          <a:lstStyle/>
          <a:p>
            <a:pPr>
              <a:lnSpc>
                <a:spcPct val="100000"/>
              </a:lnSpc>
            </a:pPr>
            <a:r>
              <a:rPr lang="en-US" dirty="0">
                <a:latin typeface="+mj-lt"/>
              </a:rPr>
              <a:t>Atom Interferometer Observatory </a:t>
            </a:r>
            <a:br>
              <a:rPr lang="en-US" dirty="0">
                <a:latin typeface="+mj-lt"/>
              </a:rPr>
            </a:br>
            <a:r>
              <a:rPr lang="en-US" dirty="0">
                <a:latin typeface="+mj-lt"/>
              </a:rPr>
              <a:t>&amp; Network</a:t>
            </a:r>
            <a:endParaRPr lang="en-US" sz="3600" dirty="0">
              <a:latin typeface="+mj-lt"/>
            </a:endParaRPr>
          </a:p>
        </p:txBody>
      </p:sp>
      <p:sp>
        <p:nvSpPr>
          <p:cNvPr id="3" name="Slide Number Placeholder 2">
            <a:extLst>
              <a:ext uri="{FF2B5EF4-FFF2-40B4-BE49-F238E27FC236}">
                <a16:creationId xmlns:a16="http://schemas.microsoft.com/office/drawing/2014/main" id="{DD120F3E-25F6-0D46-9641-677EC5257316}"/>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77096-FB96-E442-872E-800BAB8BF6DF}" type="slidenum">
              <a:rPr lang="en-US" smtClean="0"/>
              <a:pPr/>
              <a:t>11</a:t>
            </a:fld>
            <a:endParaRPr lang="en-US">
              <a:solidFill>
                <a:schemeClr val="bg2">
                  <a:lumMod val="50000"/>
                </a:schemeClr>
              </a:solidFill>
            </a:endParaRPr>
          </a:p>
        </p:txBody>
      </p:sp>
      <p:sp>
        <p:nvSpPr>
          <p:cNvPr id="9" name="Footer Placeholder 8">
            <a:extLst>
              <a:ext uri="{FF2B5EF4-FFF2-40B4-BE49-F238E27FC236}">
                <a16:creationId xmlns:a16="http://schemas.microsoft.com/office/drawing/2014/main" id="{02D2CA3A-B230-A242-90F2-419DA9926B94}"/>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Leonie Hawkins, HEP Forum 2021</a:t>
            </a:r>
            <a:endParaRPr lang="en-US" dirty="0">
              <a:solidFill>
                <a:schemeClr val="bg2">
                  <a:lumMod val="50000"/>
                </a:schemeClr>
              </a:solidFill>
            </a:endParaRPr>
          </a:p>
        </p:txBody>
      </p:sp>
      <p:sp>
        <p:nvSpPr>
          <p:cNvPr id="14" name="Rectangle 13">
            <a:extLst>
              <a:ext uri="{FF2B5EF4-FFF2-40B4-BE49-F238E27FC236}">
                <a16:creationId xmlns:a16="http://schemas.microsoft.com/office/drawing/2014/main" id="{D16D30C4-10BE-4F7E-B0ED-984F7D5F4C18}"/>
              </a:ext>
            </a:extLst>
          </p:cNvPr>
          <p:cNvSpPr/>
          <p:nvPr/>
        </p:nvSpPr>
        <p:spPr>
          <a:xfrm>
            <a:off x="339543" y="1325255"/>
            <a:ext cx="4604793" cy="2769989"/>
          </a:xfrm>
          <a:prstGeom prst="rect">
            <a:avLst/>
          </a:prstGeom>
        </p:spPr>
        <p:txBody>
          <a:bodyPr wrap="square">
            <a:spAutoFit/>
          </a:bodyPr>
          <a:lstStyle/>
          <a:p>
            <a:pPr marL="214313" indent="-214313">
              <a:buFont typeface="Arial" panose="020B0604020202020204" pitchFamily="34" charset="0"/>
              <a:buChar char="•"/>
            </a:pPr>
            <a:r>
              <a:rPr lang="en-GB" dirty="0"/>
              <a:t>5 new Sr labs established</a:t>
            </a:r>
          </a:p>
          <a:p>
            <a:pPr marL="671513" lvl="1" indent="-214313">
              <a:buFont typeface="Arial" panose="020B0604020202020204" pitchFamily="34" charset="0"/>
              <a:buChar char="•"/>
            </a:pPr>
            <a:r>
              <a:rPr lang="en-GB" dirty="0"/>
              <a:t>5x atom sources/interferometers</a:t>
            </a:r>
          </a:p>
          <a:p>
            <a:pPr marL="671513" lvl="1" indent="-214313">
              <a:buFont typeface="Arial" panose="020B0604020202020204" pitchFamily="34" charset="0"/>
              <a:buChar char="•"/>
            </a:pPr>
            <a:r>
              <a:rPr lang="en-GB" dirty="0"/>
              <a:t>Commissioning phase</a:t>
            </a:r>
          </a:p>
          <a:p>
            <a:pPr marL="214313" indent="-214313">
              <a:buFont typeface="Arial" panose="020B0604020202020204" pitchFamily="34" charset="0"/>
              <a:buChar char="•"/>
            </a:pPr>
            <a:endParaRPr lang="en-GB" sz="400" dirty="0"/>
          </a:p>
          <a:p>
            <a:pPr marL="214313" indent="-214313">
              <a:buFont typeface="Arial" panose="020B0604020202020204" pitchFamily="34" charset="0"/>
              <a:buChar char="•"/>
            </a:pPr>
            <a:endParaRPr lang="en-GB" sz="400" dirty="0"/>
          </a:p>
          <a:p>
            <a:pPr marL="214313" indent="-214313">
              <a:buFont typeface="Arial" panose="020B0604020202020204" pitchFamily="34" charset="0"/>
              <a:buChar char="•"/>
            </a:pPr>
            <a:r>
              <a:rPr lang="en-GB" dirty="0"/>
              <a:t>AION-10 planned construction at Beecroft building, Oxford</a:t>
            </a:r>
          </a:p>
          <a:p>
            <a:pPr marL="671513" lvl="1" indent="-214313">
              <a:buFont typeface="Arial" panose="020B0604020202020204" pitchFamily="34" charset="0"/>
              <a:buChar char="•"/>
            </a:pPr>
            <a:r>
              <a:rPr lang="en-GB" dirty="0"/>
              <a:t>Preliminary design review  </a:t>
            </a:r>
            <a:r>
              <a:rPr lang="en-GB" b="1" dirty="0"/>
              <a:t>passed</a:t>
            </a:r>
          </a:p>
          <a:p>
            <a:pPr marL="214313" indent="-214313">
              <a:buFont typeface="Arial" panose="020B0604020202020204" pitchFamily="34" charset="0"/>
              <a:buChar char="•"/>
            </a:pPr>
            <a:endParaRPr lang="en-GB" sz="400" dirty="0"/>
          </a:p>
          <a:p>
            <a:pPr marL="214313" indent="-214313">
              <a:buFont typeface="Arial" panose="020B0604020202020204" pitchFamily="34" charset="0"/>
              <a:buChar char="•"/>
            </a:pPr>
            <a:r>
              <a:rPr lang="en-GB" dirty="0"/>
              <a:t>Location of AION-100 </a:t>
            </a:r>
            <a:r>
              <a:rPr lang="en-GB" b="1" dirty="0" err="1"/>
              <a:t>Boulby</a:t>
            </a:r>
            <a:endParaRPr lang="en-GB" b="1" dirty="0"/>
          </a:p>
          <a:p>
            <a:pPr marL="557213" lvl="1" indent="-214313">
              <a:buFont typeface="Arial" panose="020B0604020202020204" pitchFamily="34" charset="0"/>
              <a:buChar char="•"/>
            </a:pPr>
            <a:r>
              <a:rPr lang="en-GB" dirty="0"/>
              <a:t>Network with MAGIS for improved sensitivity to DM &amp; GWs</a:t>
            </a:r>
          </a:p>
        </p:txBody>
      </p:sp>
      <p:pic>
        <p:nvPicPr>
          <p:cNvPr id="5" name="Picture 4">
            <a:extLst>
              <a:ext uri="{FF2B5EF4-FFF2-40B4-BE49-F238E27FC236}">
                <a16:creationId xmlns:a16="http://schemas.microsoft.com/office/drawing/2014/main" id="{CB345A45-C3F9-479E-A4BD-FF631993808C}"/>
              </a:ext>
            </a:extLst>
          </p:cNvPr>
          <p:cNvPicPr>
            <a:picLocks noChangeAspect="1"/>
          </p:cNvPicPr>
          <p:nvPr/>
        </p:nvPicPr>
        <p:blipFill>
          <a:blip r:embed="rId3"/>
          <a:stretch>
            <a:fillRect/>
          </a:stretch>
        </p:blipFill>
        <p:spPr>
          <a:xfrm>
            <a:off x="7577168" y="4189206"/>
            <a:ext cx="473355" cy="473355"/>
          </a:xfrm>
          <a:prstGeom prst="rect">
            <a:avLst/>
          </a:prstGeom>
        </p:spPr>
      </p:pic>
      <p:pic>
        <p:nvPicPr>
          <p:cNvPr id="15" name="Picture 14">
            <a:extLst>
              <a:ext uri="{FF2B5EF4-FFF2-40B4-BE49-F238E27FC236}">
                <a16:creationId xmlns:a16="http://schemas.microsoft.com/office/drawing/2014/main" id="{8A7A85F9-7B2A-4546-8B28-F87234B4849D}"/>
              </a:ext>
            </a:extLst>
          </p:cNvPr>
          <p:cNvPicPr>
            <a:picLocks noChangeAspect="1"/>
          </p:cNvPicPr>
          <p:nvPr/>
        </p:nvPicPr>
        <p:blipFill>
          <a:blip r:embed="rId4"/>
          <a:stretch>
            <a:fillRect/>
          </a:stretch>
        </p:blipFill>
        <p:spPr>
          <a:xfrm>
            <a:off x="5366055" y="4228649"/>
            <a:ext cx="1148588" cy="302402"/>
          </a:xfrm>
          <a:prstGeom prst="rect">
            <a:avLst/>
          </a:prstGeom>
        </p:spPr>
      </p:pic>
      <p:pic>
        <p:nvPicPr>
          <p:cNvPr id="18" name="Picture 17">
            <a:extLst>
              <a:ext uri="{FF2B5EF4-FFF2-40B4-BE49-F238E27FC236}">
                <a16:creationId xmlns:a16="http://schemas.microsoft.com/office/drawing/2014/main" id="{3191A821-E52B-4687-A74F-E974A10A561B}"/>
              </a:ext>
            </a:extLst>
          </p:cNvPr>
          <p:cNvPicPr>
            <a:picLocks noChangeAspect="1"/>
          </p:cNvPicPr>
          <p:nvPr/>
        </p:nvPicPr>
        <p:blipFill rotWithShape="1">
          <a:blip r:embed="rId5"/>
          <a:srcRect l="8265" t="16880" r="9910" b="22306"/>
          <a:stretch/>
        </p:blipFill>
        <p:spPr>
          <a:xfrm>
            <a:off x="2183003" y="4172645"/>
            <a:ext cx="1419697" cy="414410"/>
          </a:xfrm>
          <a:prstGeom prst="rect">
            <a:avLst/>
          </a:prstGeom>
        </p:spPr>
      </p:pic>
      <p:pic>
        <p:nvPicPr>
          <p:cNvPr id="22" name="Picture 21">
            <a:extLst>
              <a:ext uri="{FF2B5EF4-FFF2-40B4-BE49-F238E27FC236}">
                <a16:creationId xmlns:a16="http://schemas.microsoft.com/office/drawing/2014/main" id="{D32FFDB9-47FB-454F-ABC5-5B076805DB70}"/>
              </a:ext>
            </a:extLst>
          </p:cNvPr>
          <p:cNvPicPr>
            <a:picLocks noChangeAspect="1"/>
          </p:cNvPicPr>
          <p:nvPr/>
        </p:nvPicPr>
        <p:blipFill>
          <a:blip r:embed="rId6"/>
          <a:stretch>
            <a:fillRect/>
          </a:stretch>
        </p:blipFill>
        <p:spPr>
          <a:xfrm>
            <a:off x="143147" y="4221575"/>
            <a:ext cx="1940947" cy="388189"/>
          </a:xfrm>
          <a:prstGeom prst="rect">
            <a:avLst/>
          </a:prstGeom>
        </p:spPr>
      </p:pic>
      <p:pic>
        <p:nvPicPr>
          <p:cNvPr id="25" name="Picture 24">
            <a:extLst>
              <a:ext uri="{FF2B5EF4-FFF2-40B4-BE49-F238E27FC236}">
                <a16:creationId xmlns:a16="http://schemas.microsoft.com/office/drawing/2014/main" id="{30B6A6FE-5B6E-4427-9FE7-9E0D561CA197}"/>
              </a:ext>
            </a:extLst>
          </p:cNvPr>
          <p:cNvPicPr>
            <a:picLocks noChangeAspect="1"/>
          </p:cNvPicPr>
          <p:nvPr/>
        </p:nvPicPr>
        <p:blipFill rotWithShape="1">
          <a:blip r:embed="rId7"/>
          <a:srcRect l="9614" r="9223"/>
          <a:stretch/>
        </p:blipFill>
        <p:spPr>
          <a:xfrm>
            <a:off x="6637032" y="4155819"/>
            <a:ext cx="694889" cy="448061"/>
          </a:xfrm>
          <a:prstGeom prst="rect">
            <a:avLst/>
          </a:prstGeom>
        </p:spPr>
      </p:pic>
      <p:pic>
        <p:nvPicPr>
          <p:cNvPr id="40" name="Picture 39">
            <a:extLst>
              <a:ext uri="{FF2B5EF4-FFF2-40B4-BE49-F238E27FC236}">
                <a16:creationId xmlns:a16="http://schemas.microsoft.com/office/drawing/2014/main" id="{05ABE053-714C-405C-90AB-17596A348E94}"/>
              </a:ext>
            </a:extLst>
          </p:cNvPr>
          <p:cNvPicPr>
            <a:picLocks noChangeAspect="1"/>
          </p:cNvPicPr>
          <p:nvPr/>
        </p:nvPicPr>
        <p:blipFill>
          <a:blip r:embed="rId8"/>
          <a:stretch>
            <a:fillRect/>
          </a:stretch>
        </p:blipFill>
        <p:spPr>
          <a:xfrm>
            <a:off x="3757779" y="4189118"/>
            <a:ext cx="1453197" cy="381464"/>
          </a:xfrm>
          <a:prstGeom prst="rect">
            <a:avLst/>
          </a:prstGeom>
        </p:spPr>
      </p:pic>
      <p:pic>
        <p:nvPicPr>
          <p:cNvPr id="6" name="Picture 5">
            <a:extLst>
              <a:ext uri="{FF2B5EF4-FFF2-40B4-BE49-F238E27FC236}">
                <a16:creationId xmlns:a16="http://schemas.microsoft.com/office/drawing/2014/main" id="{E37F5610-3B17-F147-4AF0-F01BB1B1DC9D}"/>
              </a:ext>
            </a:extLst>
          </p:cNvPr>
          <p:cNvPicPr>
            <a:picLocks noChangeAspect="1"/>
          </p:cNvPicPr>
          <p:nvPr/>
        </p:nvPicPr>
        <p:blipFill>
          <a:blip r:embed="rId9"/>
          <a:stretch>
            <a:fillRect/>
          </a:stretch>
        </p:blipFill>
        <p:spPr>
          <a:xfrm>
            <a:off x="4957078" y="893036"/>
            <a:ext cx="1679954" cy="1581957"/>
          </a:xfrm>
          <a:prstGeom prst="rect">
            <a:avLst/>
          </a:prstGeom>
        </p:spPr>
      </p:pic>
      <p:sp>
        <p:nvSpPr>
          <p:cNvPr id="11" name="TextBox 10">
            <a:extLst>
              <a:ext uri="{FF2B5EF4-FFF2-40B4-BE49-F238E27FC236}">
                <a16:creationId xmlns:a16="http://schemas.microsoft.com/office/drawing/2014/main" id="{05D0C5EA-D0AD-1178-1135-9B1196E9B9BC}"/>
              </a:ext>
            </a:extLst>
          </p:cNvPr>
          <p:cNvSpPr txBox="1"/>
          <p:nvPr/>
        </p:nvSpPr>
        <p:spPr>
          <a:xfrm>
            <a:off x="4957078" y="2483894"/>
            <a:ext cx="1689886" cy="261610"/>
          </a:xfrm>
          <a:prstGeom prst="rect">
            <a:avLst/>
          </a:prstGeom>
          <a:noFill/>
        </p:spPr>
        <p:txBody>
          <a:bodyPr wrap="none" rtlCol="0">
            <a:spAutoFit/>
          </a:bodyPr>
          <a:lstStyle/>
          <a:p>
            <a:r>
              <a:rPr lang="en-GB" sz="1100" dirty="0"/>
              <a:t>3D MOT @ Birmingham</a:t>
            </a:r>
          </a:p>
        </p:txBody>
      </p:sp>
      <p:pic>
        <p:nvPicPr>
          <p:cNvPr id="13" name="Picture 12">
            <a:extLst>
              <a:ext uri="{FF2B5EF4-FFF2-40B4-BE49-F238E27FC236}">
                <a16:creationId xmlns:a16="http://schemas.microsoft.com/office/drawing/2014/main" id="{6262EF7F-4CD5-145F-6923-5C41E67B46C0}"/>
              </a:ext>
            </a:extLst>
          </p:cNvPr>
          <p:cNvPicPr>
            <a:picLocks noChangeAspect="1"/>
          </p:cNvPicPr>
          <p:nvPr/>
        </p:nvPicPr>
        <p:blipFill>
          <a:blip r:embed="rId10"/>
          <a:stretch>
            <a:fillRect/>
          </a:stretch>
        </p:blipFill>
        <p:spPr>
          <a:xfrm>
            <a:off x="5003316" y="2780689"/>
            <a:ext cx="1597896" cy="1042837"/>
          </a:xfrm>
          <a:prstGeom prst="rect">
            <a:avLst/>
          </a:prstGeom>
        </p:spPr>
      </p:pic>
      <p:sp>
        <p:nvSpPr>
          <p:cNvPr id="16" name="TextBox 15">
            <a:extLst>
              <a:ext uri="{FF2B5EF4-FFF2-40B4-BE49-F238E27FC236}">
                <a16:creationId xmlns:a16="http://schemas.microsoft.com/office/drawing/2014/main" id="{882BA1BD-6502-11E7-E57F-DF3FC4951BE9}"/>
              </a:ext>
            </a:extLst>
          </p:cNvPr>
          <p:cNvSpPr txBox="1"/>
          <p:nvPr/>
        </p:nvSpPr>
        <p:spPr>
          <a:xfrm>
            <a:off x="4944337" y="3846823"/>
            <a:ext cx="1438214" cy="261610"/>
          </a:xfrm>
          <a:prstGeom prst="rect">
            <a:avLst/>
          </a:prstGeom>
          <a:noFill/>
        </p:spPr>
        <p:txBody>
          <a:bodyPr wrap="none" rtlCol="0">
            <a:spAutoFit/>
          </a:bodyPr>
          <a:lstStyle/>
          <a:p>
            <a:r>
              <a:rPr lang="en-GB" sz="1100" dirty="0"/>
              <a:t>3D MOT @ Imperial</a:t>
            </a:r>
          </a:p>
        </p:txBody>
      </p:sp>
      <p:pic>
        <p:nvPicPr>
          <p:cNvPr id="17" name="Picture 16">
            <a:extLst>
              <a:ext uri="{FF2B5EF4-FFF2-40B4-BE49-F238E27FC236}">
                <a16:creationId xmlns:a16="http://schemas.microsoft.com/office/drawing/2014/main" id="{A3E67FD5-F06D-F20B-9280-08E74335C15F}"/>
              </a:ext>
            </a:extLst>
          </p:cNvPr>
          <p:cNvPicPr>
            <a:picLocks noChangeAspect="1"/>
          </p:cNvPicPr>
          <p:nvPr/>
        </p:nvPicPr>
        <p:blipFill>
          <a:blip r:embed="rId11"/>
          <a:stretch>
            <a:fillRect/>
          </a:stretch>
        </p:blipFill>
        <p:spPr>
          <a:xfrm>
            <a:off x="6083812" y="23397"/>
            <a:ext cx="1544129" cy="800407"/>
          </a:xfrm>
          <a:prstGeom prst="rect">
            <a:avLst/>
          </a:prstGeom>
        </p:spPr>
      </p:pic>
      <p:pic>
        <p:nvPicPr>
          <p:cNvPr id="7" name="Picture 6">
            <a:extLst>
              <a:ext uri="{FF2B5EF4-FFF2-40B4-BE49-F238E27FC236}">
                <a16:creationId xmlns:a16="http://schemas.microsoft.com/office/drawing/2014/main" id="{2E3F7BB1-725D-AE7E-516A-196DB982E3CC}"/>
              </a:ext>
            </a:extLst>
          </p:cNvPr>
          <p:cNvPicPr>
            <a:picLocks noChangeAspect="1"/>
          </p:cNvPicPr>
          <p:nvPr/>
        </p:nvPicPr>
        <p:blipFill>
          <a:blip r:embed="rId12"/>
          <a:stretch>
            <a:fillRect/>
          </a:stretch>
        </p:blipFill>
        <p:spPr>
          <a:xfrm>
            <a:off x="6852299" y="1144306"/>
            <a:ext cx="1923092" cy="2509712"/>
          </a:xfrm>
          <a:prstGeom prst="rect">
            <a:avLst/>
          </a:prstGeom>
        </p:spPr>
      </p:pic>
    </p:spTree>
    <p:extLst>
      <p:ext uri="{BB962C8B-B14F-4D97-AF65-F5344CB8AC3E}">
        <p14:creationId xmlns:p14="http://schemas.microsoft.com/office/powerpoint/2010/main" val="260754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F7D9-E189-DC6B-26EE-FCA3340E73FA}"/>
              </a:ext>
            </a:extLst>
          </p:cNvPr>
          <p:cNvSpPr>
            <a:spLocks noGrp="1"/>
          </p:cNvSpPr>
          <p:nvPr>
            <p:ph type="title"/>
          </p:nvPr>
        </p:nvSpPr>
        <p:spPr>
          <a:xfrm>
            <a:off x="395536" y="123478"/>
            <a:ext cx="7772400" cy="685800"/>
          </a:xfrm>
        </p:spPr>
        <p:txBody>
          <a:bodyPr/>
          <a:lstStyle/>
          <a:p>
            <a:r>
              <a:rPr lang="en-GB" dirty="0"/>
              <a:t>AION Days at Liverpool</a:t>
            </a:r>
          </a:p>
        </p:txBody>
      </p:sp>
      <p:pic>
        <p:nvPicPr>
          <p:cNvPr id="4" name="Content Placeholder 3" descr="A group of people in a building&#10;&#10;Description automatically generated with medium confidence">
            <a:extLst>
              <a:ext uri="{FF2B5EF4-FFF2-40B4-BE49-F238E27FC236}">
                <a16:creationId xmlns:a16="http://schemas.microsoft.com/office/drawing/2014/main" id="{4F02984A-B52D-9CD0-4EAF-EC8BC543A7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4208" y="432065"/>
            <a:ext cx="2215457" cy="3942264"/>
          </a:xfrm>
          <a:prstGeom prst="rect">
            <a:avLst/>
          </a:prstGeom>
        </p:spPr>
      </p:pic>
      <p:pic>
        <p:nvPicPr>
          <p:cNvPr id="5" name="Picture 4" descr="A group of people sitting at a table eating food&#10;&#10;Description automatically generated with medium confidence">
            <a:extLst>
              <a:ext uri="{FF2B5EF4-FFF2-40B4-BE49-F238E27FC236}">
                <a16:creationId xmlns:a16="http://schemas.microsoft.com/office/drawing/2014/main" id="{005F9E99-0689-6B48-B1E9-D9C1DFD3C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43" y="2748023"/>
            <a:ext cx="2870350" cy="1614573"/>
          </a:xfrm>
          <a:prstGeom prst="rect">
            <a:avLst/>
          </a:prstGeom>
        </p:spPr>
      </p:pic>
      <p:sp>
        <p:nvSpPr>
          <p:cNvPr id="7" name="TextBox 6">
            <a:extLst>
              <a:ext uri="{FF2B5EF4-FFF2-40B4-BE49-F238E27FC236}">
                <a16:creationId xmlns:a16="http://schemas.microsoft.com/office/drawing/2014/main" id="{D03A19DD-BB41-BFA4-1261-B090DAFBE81F}"/>
              </a:ext>
            </a:extLst>
          </p:cNvPr>
          <p:cNvSpPr txBox="1"/>
          <p:nvPr/>
        </p:nvSpPr>
        <p:spPr>
          <a:xfrm>
            <a:off x="539552" y="1059582"/>
            <a:ext cx="5384872" cy="1477328"/>
          </a:xfrm>
          <a:prstGeom prst="rect">
            <a:avLst/>
          </a:prstGeom>
          <a:noFill/>
        </p:spPr>
        <p:txBody>
          <a:bodyPr wrap="none" rtlCol="0">
            <a:spAutoFit/>
          </a:bodyPr>
          <a:lstStyle/>
          <a:p>
            <a:pPr marL="285750" indent="-285750">
              <a:buFont typeface="Arial" panose="020B0604020202020204" pitchFamily="34" charset="0"/>
              <a:buChar char="•"/>
            </a:pPr>
            <a:r>
              <a:rPr lang="en-GB" dirty="0"/>
              <a:t>Liverpool hosted AION Days in November 2022 </a:t>
            </a:r>
          </a:p>
          <a:p>
            <a:pPr marL="285750" indent="-285750">
              <a:buFont typeface="Arial" panose="020B0604020202020204" pitchFamily="34" charset="0"/>
              <a:buChar char="•"/>
            </a:pPr>
            <a:r>
              <a:rPr lang="en-GB" dirty="0"/>
              <a:t>2 day event</a:t>
            </a:r>
          </a:p>
          <a:p>
            <a:pPr marL="285750" indent="-285750">
              <a:buFont typeface="Arial" panose="020B0604020202020204" pitchFamily="34" charset="0"/>
              <a:buChar char="•"/>
            </a:pPr>
            <a:r>
              <a:rPr lang="en-GB" dirty="0"/>
              <a:t>50 collaborators attended in person</a:t>
            </a:r>
          </a:p>
          <a:p>
            <a:pPr marL="285750" indent="-285750">
              <a:buFont typeface="Arial" panose="020B0604020202020204" pitchFamily="34" charset="0"/>
              <a:buChar char="•"/>
            </a:pPr>
            <a:r>
              <a:rPr lang="en-GB" dirty="0"/>
              <a:t>Talks given by core MAGIS team as well</a:t>
            </a:r>
          </a:p>
          <a:p>
            <a:pPr marL="742950" lvl="1" indent="-285750">
              <a:buFont typeface="Arial" panose="020B0604020202020204" pitchFamily="34" charset="0"/>
              <a:buChar char="•"/>
            </a:pPr>
            <a:endParaRPr lang="en-GB" dirty="0"/>
          </a:p>
        </p:txBody>
      </p:sp>
      <p:pic>
        <p:nvPicPr>
          <p:cNvPr id="2050" name="Picture 2" descr="A person stands at the front of a lecture theatre in front of a big screen with a slide showing a photo of Liverpool and an inset photo of three people with the text ‘Big thank you to Gedminas, Leonie, Jon and the rest of the Liverpool team for beautiful AION days in Liverpool’">
            <a:extLst>
              <a:ext uri="{FF2B5EF4-FFF2-40B4-BE49-F238E27FC236}">
                <a16:creationId xmlns:a16="http://schemas.microsoft.com/office/drawing/2014/main" id="{A2BF1BBE-075B-67B4-BA61-9272E82936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34"/>
          <a:stretch/>
        </p:blipFill>
        <p:spPr bwMode="auto">
          <a:xfrm>
            <a:off x="3419872" y="2687648"/>
            <a:ext cx="2668820" cy="168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12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5B7-F102-ECC0-A571-D1CC83A5037C}"/>
              </a:ext>
            </a:extLst>
          </p:cNvPr>
          <p:cNvSpPr>
            <a:spLocks noGrp="1"/>
          </p:cNvSpPr>
          <p:nvPr>
            <p:ph type="title"/>
          </p:nvPr>
        </p:nvSpPr>
        <p:spPr/>
        <p:txBody>
          <a:bodyPr/>
          <a:lstStyle/>
          <a:p>
            <a:r>
              <a:rPr lang="en-GB" dirty="0"/>
              <a:t>Summary - Deliverables</a:t>
            </a:r>
          </a:p>
        </p:txBody>
      </p:sp>
      <p:sp>
        <p:nvSpPr>
          <p:cNvPr id="3" name="TextBox 2">
            <a:extLst>
              <a:ext uri="{FF2B5EF4-FFF2-40B4-BE49-F238E27FC236}">
                <a16:creationId xmlns:a16="http://schemas.microsoft.com/office/drawing/2014/main" id="{BB2A378E-E3F6-1FD1-1306-52601186E39E}"/>
              </a:ext>
            </a:extLst>
          </p:cNvPr>
          <p:cNvSpPr txBox="1"/>
          <p:nvPr/>
        </p:nvSpPr>
        <p:spPr>
          <a:xfrm>
            <a:off x="323528" y="843558"/>
            <a:ext cx="8208912" cy="453970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1600" dirty="0"/>
              <a:t>Retro-reflection phase-shear platform manufacturing is ongoing</a:t>
            </a:r>
          </a:p>
          <a:p>
            <a:pPr marL="742950" lvl="1" indent="-285750">
              <a:spcBef>
                <a:spcPts val="600"/>
              </a:spcBef>
              <a:buFont typeface="Arial" panose="020B0604020202020204" pitchFamily="34" charset="0"/>
              <a:buChar char="•"/>
            </a:pPr>
            <a:r>
              <a:rPr lang="en-GB" sz="1600" dirty="0"/>
              <a:t>PZT cabling design approved</a:t>
            </a:r>
          </a:p>
          <a:p>
            <a:pPr marL="742950" lvl="1" indent="-285750">
              <a:spcBef>
                <a:spcPts val="600"/>
              </a:spcBef>
              <a:buFont typeface="Arial" panose="020B0604020202020204" pitchFamily="34" charset="0"/>
              <a:buChar char="•"/>
            </a:pPr>
            <a:r>
              <a:rPr lang="en-GB" sz="1600" dirty="0"/>
              <a:t>UHV testing done</a:t>
            </a:r>
          </a:p>
          <a:p>
            <a:pPr marL="742950" lvl="1" indent="-285750">
              <a:spcBef>
                <a:spcPts val="600"/>
              </a:spcBef>
              <a:buFont typeface="Arial" panose="020B0604020202020204" pitchFamily="34" charset="0"/>
              <a:buChar char="•"/>
            </a:pPr>
            <a:r>
              <a:rPr lang="en-GB" sz="1600" dirty="0"/>
              <a:t>Prototyping PZT control in-progress</a:t>
            </a:r>
          </a:p>
          <a:p>
            <a:pPr marL="285750" indent="-285750">
              <a:spcBef>
                <a:spcPts val="600"/>
              </a:spcBef>
              <a:buFont typeface="Arial" panose="020B0604020202020204" pitchFamily="34" charset="0"/>
              <a:buChar char="•"/>
            </a:pPr>
            <a:r>
              <a:rPr lang="en-GB" sz="1600" dirty="0"/>
              <a:t>Manufacturing of parts is expected on schedule</a:t>
            </a:r>
          </a:p>
          <a:p>
            <a:pPr marL="742950" lvl="1" indent="-285750">
              <a:spcBef>
                <a:spcPts val="600"/>
              </a:spcBef>
              <a:buFont typeface="Arial" panose="020B0604020202020204" pitchFamily="34" charset="0"/>
              <a:buChar char="•"/>
            </a:pPr>
            <a:r>
              <a:rPr lang="en-GB" sz="1600" dirty="0"/>
              <a:t>Lattice launch mounts shipped (98%)</a:t>
            </a:r>
          </a:p>
          <a:p>
            <a:pPr marL="742950" lvl="1" indent="-285750">
              <a:spcBef>
                <a:spcPts val="600"/>
              </a:spcBef>
              <a:buFont typeface="Arial" panose="020B0604020202020204" pitchFamily="34" charset="0"/>
              <a:buChar char="•"/>
            </a:pPr>
            <a:r>
              <a:rPr lang="en-GB" sz="1600" dirty="0"/>
              <a:t>Most parts of retro-chamber finished (80%) </a:t>
            </a:r>
          </a:p>
          <a:p>
            <a:pPr marL="285750" indent="-285750">
              <a:spcBef>
                <a:spcPts val="600"/>
              </a:spcBef>
              <a:buFont typeface="Arial" panose="020B0604020202020204" pitchFamily="34" charset="0"/>
              <a:buChar char="•"/>
            </a:pPr>
            <a:r>
              <a:rPr lang="en-GB" sz="1600" dirty="0"/>
              <a:t>The design of Top Tip-Tilt platform is completed</a:t>
            </a:r>
          </a:p>
          <a:p>
            <a:pPr marL="742950" lvl="1" indent="-285750">
              <a:spcBef>
                <a:spcPts val="600"/>
              </a:spcBef>
              <a:buFont typeface="Arial" panose="020B0604020202020204" pitchFamily="34" charset="0"/>
              <a:buChar char="•"/>
            </a:pPr>
            <a:r>
              <a:rPr lang="en-GB" sz="1600" dirty="0"/>
              <a:t>Equipment has been specified, ordered &amp; shipped</a:t>
            </a:r>
          </a:p>
          <a:p>
            <a:pPr marL="742950" lvl="1" indent="-285750">
              <a:spcBef>
                <a:spcPts val="600"/>
              </a:spcBef>
              <a:buFont typeface="Arial" panose="020B0604020202020204" pitchFamily="34" charset="0"/>
              <a:buChar char="•"/>
            </a:pPr>
            <a:r>
              <a:rPr lang="en-GB" sz="1600" dirty="0"/>
              <a:t>Manufacturing starting soon of mirror mount and chamber starts in summer</a:t>
            </a:r>
          </a:p>
          <a:p>
            <a:pPr marL="285750" indent="-285750">
              <a:spcBef>
                <a:spcPts val="600"/>
              </a:spcBef>
              <a:buFont typeface="Arial" panose="020B0604020202020204" pitchFamily="34" charset="0"/>
              <a:buChar char="•"/>
            </a:pPr>
            <a:r>
              <a:rPr lang="en-GB" sz="1600" dirty="0"/>
              <a:t>Sourcing in-vacuum interferometry optics completed</a:t>
            </a:r>
          </a:p>
          <a:p>
            <a:pPr>
              <a:spcBef>
                <a:spcPts val="600"/>
              </a:spcBef>
            </a:pPr>
            <a:endParaRPr lang="en-GB" sz="1600" dirty="0"/>
          </a:p>
          <a:p>
            <a:pPr lvl="1">
              <a:spcBef>
                <a:spcPts val="600"/>
              </a:spcBef>
            </a:pPr>
            <a:endParaRPr lang="en-GB" sz="1600" dirty="0"/>
          </a:p>
          <a:p>
            <a:pPr lvl="5">
              <a:spcBef>
                <a:spcPts val="600"/>
              </a:spcBef>
            </a:pPr>
            <a:endParaRPr lang="en-GB" sz="1600" dirty="0"/>
          </a:p>
        </p:txBody>
      </p:sp>
    </p:spTree>
    <p:extLst>
      <p:ext uri="{BB962C8B-B14F-4D97-AF65-F5344CB8AC3E}">
        <p14:creationId xmlns:p14="http://schemas.microsoft.com/office/powerpoint/2010/main" val="365602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5B7-F102-ECC0-A571-D1CC83A5037C}"/>
              </a:ext>
            </a:extLst>
          </p:cNvPr>
          <p:cNvSpPr>
            <a:spLocks noGrp="1"/>
          </p:cNvSpPr>
          <p:nvPr>
            <p:ph type="title"/>
          </p:nvPr>
        </p:nvSpPr>
        <p:spPr/>
        <p:txBody>
          <a:bodyPr/>
          <a:lstStyle/>
          <a:p>
            <a:r>
              <a:rPr lang="en-GB" dirty="0"/>
              <a:t>Summary – Key moments</a:t>
            </a:r>
          </a:p>
        </p:txBody>
      </p:sp>
      <p:sp>
        <p:nvSpPr>
          <p:cNvPr id="3" name="TextBox 2">
            <a:extLst>
              <a:ext uri="{FF2B5EF4-FFF2-40B4-BE49-F238E27FC236}">
                <a16:creationId xmlns:a16="http://schemas.microsoft.com/office/drawing/2014/main" id="{BB2A378E-E3F6-1FD1-1306-52601186E39E}"/>
              </a:ext>
            </a:extLst>
          </p:cNvPr>
          <p:cNvSpPr txBox="1"/>
          <p:nvPr/>
        </p:nvSpPr>
        <p:spPr>
          <a:xfrm>
            <a:off x="323528" y="771550"/>
            <a:ext cx="4248472" cy="447814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1600" dirty="0"/>
              <a:t>University of Liverpool hosted AION Days</a:t>
            </a:r>
          </a:p>
          <a:p>
            <a:pPr marL="285750" indent="-285750">
              <a:spcBef>
                <a:spcPts val="600"/>
              </a:spcBef>
              <a:buFont typeface="Arial" panose="020B0604020202020204" pitchFamily="34" charset="0"/>
              <a:buChar char="•"/>
            </a:pPr>
            <a:r>
              <a:rPr lang="en-GB" sz="1600" dirty="0"/>
              <a:t>Kamran Hussain started joint PhD with RAL and Liverpool</a:t>
            </a:r>
          </a:p>
          <a:p>
            <a:pPr marL="742950" lvl="1" indent="-285750">
              <a:spcBef>
                <a:spcPts val="600"/>
              </a:spcBef>
              <a:buFont typeface="Arial" panose="020B0604020202020204" pitchFamily="34" charset="0"/>
              <a:buChar char="•"/>
            </a:pPr>
            <a:r>
              <a:rPr lang="en-GB" sz="1600" dirty="0"/>
              <a:t>Going to RAL this summer</a:t>
            </a:r>
          </a:p>
          <a:p>
            <a:pPr marL="285750" indent="-285750">
              <a:spcBef>
                <a:spcPts val="600"/>
              </a:spcBef>
              <a:buFont typeface="Arial" panose="020B0604020202020204" pitchFamily="34" charset="0"/>
              <a:buChar char="•"/>
            </a:pPr>
            <a:r>
              <a:rPr lang="en-GB" sz="1600" dirty="0"/>
              <a:t>Sam Hindley submitted first MAGIS-UK thesis</a:t>
            </a:r>
          </a:p>
          <a:p>
            <a:pPr marL="285750" indent="-285750">
              <a:spcBef>
                <a:spcPts val="600"/>
              </a:spcBef>
              <a:buFont typeface="Arial" panose="020B0604020202020204" pitchFamily="34" charset="0"/>
              <a:buChar char="•"/>
            </a:pPr>
            <a:r>
              <a:rPr lang="en-GB" sz="1600" dirty="0"/>
              <a:t>University of Liverpool laboratory acquired an experimental chamber from NPL</a:t>
            </a:r>
          </a:p>
          <a:p>
            <a:pPr marL="742950" lvl="1" indent="-285750">
              <a:spcBef>
                <a:spcPts val="600"/>
              </a:spcBef>
              <a:buFont typeface="Arial" panose="020B0604020202020204" pitchFamily="34" charset="0"/>
              <a:buChar char="•"/>
            </a:pPr>
            <a:r>
              <a:rPr lang="en-GB" sz="1600" dirty="0"/>
              <a:t>Rb 3D MOT established</a:t>
            </a:r>
          </a:p>
          <a:p>
            <a:pPr marL="285750" indent="-285750">
              <a:spcBef>
                <a:spcPts val="600"/>
              </a:spcBef>
              <a:buFont typeface="Arial" panose="020B0604020202020204" pitchFamily="34" charset="0"/>
              <a:buChar char="•"/>
            </a:pPr>
            <a:r>
              <a:rPr lang="en-GB" sz="1600" dirty="0"/>
              <a:t>New chamber being assembled at Daresbury</a:t>
            </a:r>
          </a:p>
          <a:p>
            <a:pPr>
              <a:spcBef>
                <a:spcPts val="600"/>
              </a:spcBef>
            </a:pPr>
            <a:endParaRPr lang="en-GB" sz="1600" dirty="0"/>
          </a:p>
          <a:p>
            <a:pPr lvl="1">
              <a:spcBef>
                <a:spcPts val="600"/>
              </a:spcBef>
            </a:pPr>
            <a:endParaRPr lang="en-GB" sz="1600" dirty="0"/>
          </a:p>
          <a:p>
            <a:pPr lvl="5">
              <a:spcBef>
                <a:spcPts val="600"/>
              </a:spcBef>
            </a:pPr>
            <a:endParaRPr lang="en-GB" sz="1600" dirty="0"/>
          </a:p>
        </p:txBody>
      </p:sp>
      <p:pic>
        <p:nvPicPr>
          <p:cNvPr id="7" name="Picture 6" descr="A picture containing machine, indoor, engineering, factory&#10;&#10;Description automatically generated">
            <a:extLst>
              <a:ext uri="{FF2B5EF4-FFF2-40B4-BE49-F238E27FC236}">
                <a16:creationId xmlns:a16="http://schemas.microsoft.com/office/drawing/2014/main" id="{703A50D2-6D66-3188-C5FA-126D595B2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201410"/>
            <a:ext cx="2031421" cy="2740679"/>
          </a:xfrm>
          <a:prstGeom prst="rect">
            <a:avLst/>
          </a:prstGeom>
        </p:spPr>
      </p:pic>
      <p:pic>
        <p:nvPicPr>
          <p:cNvPr id="8" name="Content Placeholder 6">
            <a:extLst>
              <a:ext uri="{FF2B5EF4-FFF2-40B4-BE49-F238E27FC236}">
                <a16:creationId xmlns:a16="http://schemas.microsoft.com/office/drawing/2014/main" id="{17B988BF-969C-399B-EF44-00029A005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485" y="1635646"/>
            <a:ext cx="1511811" cy="2015749"/>
          </a:xfrm>
          <a:prstGeom prst="rect">
            <a:avLst/>
          </a:prstGeom>
          <a:noFill/>
          <a:ln>
            <a:noFill/>
          </a:ln>
        </p:spPr>
      </p:pic>
    </p:spTree>
    <p:extLst>
      <p:ext uri="{BB962C8B-B14F-4D97-AF65-F5344CB8AC3E}">
        <p14:creationId xmlns:p14="http://schemas.microsoft.com/office/powerpoint/2010/main" val="4082582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611F-5423-A367-EA4D-C58F94DB72E0}"/>
              </a:ext>
            </a:extLst>
          </p:cNvPr>
          <p:cNvSpPr>
            <a:spLocks noGrp="1"/>
          </p:cNvSpPr>
          <p:nvPr>
            <p:ph type="title"/>
          </p:nvPr>
        </p:nvSpPr>
        <p:spPr>
          <a:xfrm>
            <a:off x="2987824" y="1491630"/>
            <a:ext cx="7560840" cy="685800"/>
          </a:xfrm>
        </p:spPr>
        <p:txBody>
          <a:bodyPr/>
          <a:lstStyle/>
          <a:p>
            <a:r>
              <a:rPr lang="en-GB" dirty="0"/>
              <a:t>Backup</a:t>
            </a:r>
          </a:p>
        </p:txBody>
      </p:sp>
    </p:spTree>
    <p:extLst>
      <p:ext uri="{BB962C8B-B14F-4D97-AF65-F5344CB8AC3E}">
        <p14:creationId xmlns:p14="http://schemas.microsoft.com/office/powerpoint/2010/main" val="1351316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E949-4B4C-63A9-766F-7CA6D0200010}"/>
              </a:ext>
            </a:extLst>
          </p:cNvPr>
          <p:cNvSpPr>
            <a:spLocks noGrp="1"/>
          </p:cNvSpPr>
          <p:nvPr>
            <p:ph type="title"/>
          </p:nvPr>
        </p:nvSpPr>
        <p:spPr>
          <a:xfrm>
            <a:off x="395536" y="51470"/>
            <a:ext cx="7772400" cy="685800"/>
          </a:xfrm>
        </p:spPr>
        <p:txBody>
          <a:bodyPr wrap="square" anchor="b">
            <a:normAutofit/>
          </a:bodyPr>
          <a:lstStyle/>
          <a:p>
            <a:r>
              <a:rPr lang="en-GB" dirty="0"/>
              <a:t>AION Sidearms</a:t>
            </a:r>
          </a:p>
        </p:txBody>
      </p:sp>
      <p:pic>
        <p:nvPicPr>
          <p:cNvPr id="4" name="Picture 3">
            <a:extLst>
              <a:ext uri="{FF2B5EF4-FFF2-40B4-BE49-F238E27FC236}">
                <a16:creationId xmlns:a16="http://schemas.microsoft.com/office/drawing/2014/main" id="{9EE85E86-2ED0-2C31-103E-1EA76E62EB64}"/>
              </a:ext>
            </a:extLst>
          </p:cNvPr>
          <p:cNvPicPr>
            <a:picLocks noChangeAspect="1"/>
          </p:cNvPicPr>
          <p:nvPr/>
        </p:nvPicPr>
        <p:blipFill>
          <a:blip r:embed="rId2"/>
          <a:stretch>
            <a:fillRect/>
          </a:stretch>
        </p:blipFill>
        <p:spPr>
          <a:xfrm>
            <a:off x="1259632" y="915566"/>
            <a:ext cx="6460434" cy="3714750"/>
          </a:xfrm>
          <a:prstGeom prst="rect">
            <a:avLst/>
          </a:prstGeom>
          <a:noFill/>
        </p:spPr>
      </p:pic>
    </p:spTree>
    <p:extLst>
      <p:ext uri="{BB962C8B-B14F-4D97-AF65-F5344CB8AC3E}">
        <p14:creationId xmlns:p14="http://schemas.microsoft.com/office/powerpoint/2010/main" val="3326510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633225-8F48-4267-A7A6-A35D9C5905DA}"/>
              </a:ext>
            </a:extLst>
          </p:cNvPr>
          <p:cNvPicPr>
            <a:picLocks noChangeAspect="1"/>
          </p:cNvPicPr>
          <p:nvPr/>
        </p:nvPicPr>
        <p:blipFill>
          <a:blip r:embed="rId3" cstate="print"/>
          <a:stretch>
            <a:fillRect/>
          </a:stretch>
        </p:blipFill>
        <p:spPr>
          <a:xfrm>
            <a:off x="3059832" y="3184303"/>
            <a:ext cx="2663196" cy="1408667"/>
          </a:xfrm>
          <a:prstGeom prst="rect">
            <a:avLst/>
          </a:prstGeom>
        </p:spPr>
      </p:pic>
      <p:sp>
        <p:nvSpPr>
          <p:cNvPr id="2" name="Title 1">
            <a:extLst>
              <a:ext uri="{FF2B5EF4-FFF2-40B4-BE49-F238E27FC236}">
                <a16:creationId xmlns:a16="http://schemas.microsoft.com/office/drawing/2014/main" id="{00EB14DF-CB84-4BC2-87AA-7A14787A75E0}"/>
              </a:ext>
            </a:extLst>
          </p:cNvPr>
          <p:cNvSpPr>
            <a:spLocks noGrp="1"/>
          </p:cNvSpPr>
          <p:nvPr>
            <p:ph type="title"/>
          </p:nvPr>
        </p:nvSpPr>
        <p:spPr>
          <a:xfrm>
            <a:off x="733717" y="51470"/>
            <a:ext cx="8134672" cy="685800"/>
          </a:xfrm>
        </p:spPr>
        <p:txBody>
          <a:bodyPr/>
          <a:lstStyle/>
          <a:p>
            <a:r>
              <a:rPr lang="en-GB" sz="2800" dirty="0"/>
              <a:t>Retro-reflection Phase-shear Platform</a:t>
            </a:r>
          </a:p>
        </p:txBody>
      </p:sp>
      <p:sp>
        <p:nvSpPr>
          <p:cNvPr id="8" name="TextBox 7"/>
          <p:cNvSpPr txBox="1"/>
          <p:nvPr/>
        </p:nvSpPr>
        <p:spPr>
          <a:xfrm>
            <a:off x="174707" y="851015"/>
            <a:ext cx="6755990" cy="2923877"/>
          </a:xfrm>
          <a:prstGeom prst="rect">
            <a:avLst/>
          </a:prstGeom>
          <a:noFill/>
        </p:spPr>
        <p:txBody>
          <a:bodyPr wrap="square" rtlCol="0">
            <a:spAutoFit/>
          </a:bodyPr>
          <a:lstStyle/>
          <a:p>
            <a:pPr marL="285750" indent="-285750">
              <a:buFont typeface="Arial" panose="020B0604020202020204" pitchFamily="34" charset="0"/>
              <a:buChar char="•"/>
            </a:pPr>
            <a:r>
              <a:rPr lang="en-GB" dirty="0"/>
              <a:t>UHV chamber housing retro-reflection mirror</a:t>
            </a:r>
          </a:p>
          <a:p>
            <a:pPr marL="285750" indent="-285750">
              <a:buFont typeface="Arial" panose="020B0604020202020204" pitchFamily="34" charset="0"/>
              <a:buChar char="•"/>
            </a:pPr>
            <a:r>
              <a:rPr lang="en-GB" dirty="0"/>
              <a:t>Mirror needs precise control for </a:t>
            </a:r>
          </a:p>
          <a:p>
            <a:pPr marL="742950" lvl="1" indent="-285750">
              <a:buFont typeface="Arial" panose="020B0604020202020204" pitchFamily="34" charset="0"/>
              <a:buChar char="•"/>
            </a:pPr>
            <a:r>
              <a:rPr lang="en-GB" dirty="0"/>
              <a:t>Phase-shear imaging</a:t>
            </a:r>
          </a:p>
          <a:p>
            <a:pPr marL="742950" lvl="1" indent="-285750">
              <a:buFont typeface="Arial" panose="020B0604020202020204" pitchFamily="34" charset="0"/>
              <a:buChar char="•"/>
            </a:pPr>
            <a:r>
              <a:rPr lang="en-GB" dirty="0"/>
              <a:t>Interferometry beam monitoring and alignment</a:t>
            </a:r>
          </a:p>
          <a:p>
            <a:pPr marL="742950" lvl="1" indent="-285750">
              <a:buFont typeface="Arial" panose="020B0604020202020204" pitchFamily="34" charset="0"/>
              <a:buChar char="•"/>
            </a:pPr>
            <a:r>
              <a:rPr lang="en-GB" dirty="0"/>
              <a:t>Coriolis corrections</a:t>
            </a:r>
          </a:p>
          <a:p>
            <a:pPr marL="742950" lvl="1" indent="-285750">
              <a:buFont typeface="Arial" panose="020B0604020202020204" pitchFamily="34" charset="0"/>
              <a:buChar char="•"/>
            </a:pPr>
            <a:r>
              <a:rPr lang="en-US" sz="1600" dirty="0"/>
              <a:t>Designed in collaboration with the University of Liverpool, Stanford, Northwestern Universities and Fermilab</a:t>
            </a:r>
          </a:p>
          <a:p>
            <a:pPr marL="742950" lvl="1" indent="-285750">
              <a:buFont typeface="Arial" panose="020B0604020202020204" pitchFamily="34" charset="0"/>
              <a:buChar char="•"/>
            </a:pPr>
            <a:r>
              <a:rPr lang="en-US" dirty="0"/>
              <a:t>AION plans to use the platform too</a:t>
            </a:r>
          </a:p>
          <a:p>
            <a:pPr marL="742950" lvl="1" indent="-285750">
              <a:buFont typeface="Arial" panose="020B0604020202020204" pitchFamily="34" charset="0"/>
              <a:buChar char="•"/>
            </a:pPr>
            <a:endParaRPr lang="en-GB" sz="2000" dirty="0"/>
          </a:p>
          <a:p>
            <a:pPr marL="742950" lvl="1" indent="-285750">
              <a:buFont typeface="Arial" panose="020B0604020202020204" pitchFamily="34" charset="0"/>
              <a:buChar char="•"/>
            </a:pPr>
            <a:endParaRPr lang="en-GB" sz="2000" dirty="0"/>
          </a:p>
        </p:txBody>
      </p:sp>
      <p:pic>
        <p:nvPicPr>
          <p:cNvPr id="3" name="Picture 2" descr="A picture containing text&#10;&#10;Description automatically generated">
            <a:extLst>
              <a:ext uri="{FF2B5EF4-FFF2-40B4-BE49-F238E27FC236}">
                <a16:creationId xmlns:a16="http://schemas.microsoft.com/office/drawing/2014/main" id="{1C183772-0A34-22E4-CDA6-B74C9A6A87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7796" y="851015"/>
            <a:ext cx="1848775" cy="3189055"/>
          </a:xfrm>
          <a:prstGeom prst="rect">
            <a:avLst/>
          </a:prstGeom>
        </p:spPr>
      </p:pic>
      <p:cxnSp>
        <p:nvCxnSpPr>
          <p:cNvPr id="5" name="Straight Arrow Connector 4">
            <a:extLst>
              <a:ext uri="{FF2B5EF4-FFF2-40B4-BE49-F238E27FC236}">
                <a16:creationId xmlns:a16="http://schemas.microsoft.com/office/drawing/2014/main" id="{B0D9548C-7882-0930-5090-7AAF0D944C12}"/>
              </a:ext>
            </a:extLst>
          </p:cNvPr>
          <p:cNvCxnSpPr>
            <a:cxnSpLocks/>
            <a:stCxn id="7" idx="3"/>
          </p:cNvCxnSpPr>
          <p:nvPr/>
        </p:nvCxnSpPr>
        <p:spPr bwMode="auto">
          <a:xfrm>
            <a:off x="5723028" y="3888637"/>
            <a:ext cx="1945316" cy="15143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6168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2DFF9-56AC-F218-1BD9-3984251D8D8B}"/>
              </a:ext>
            </a:extLst>
          </p:cNvPr>
          <p:cNvPicPr>
            <a:picLocks noChangeAspect="1"/>
          </p:cNvPicPr>
          <p:nvPr/>
        </p:nvPicPr>
        <p:blipFill>
          <a:blip r:embed="rId3"/>
          <a:stretch>
            <a:fillRect/>
          </a:stretch>
        </p:blipFill>
        <p:spPr>
          <a:xfrm>
            <a:off x="50242" y="0"/>
            <a:ext cx="9043516" cy="5143500"/>
          </a:xfrm>
          <a:prstGeom prst="rect">
            <a:avLst/>
          </a:prstGeom>
        </p:spPr>
      </p:pic>
    </p:spTree>
    <p:extLst>
      <p:ext uri="{BB962C8B-B14F-4D97-AF65-F5344CB8AC3E}">
        <p14:creationId xmlns:p14="http://schemas.microsoft.com/office/powerpoint/2010/main" val="65627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49DDA-4C89-80D6-D44C-3E5C26278B6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839418D5-57D3-7214-C3BD-FEA4D8C03FC4}"/>
              </a:ext>
            </a:extLst>
          </p:cNvPr>
          <p:cNvPicPr>
            <a:picLocks noChangeAspect="1"/>
          </p:cNvPicPr>
          <p:nvPr/>
        </p:nvPicPr>
        <p:blipFill>
          <a:blip r:embed="rId2"/>
          <a:stretch>
            <a:fillRect/>
          </a:stretch>
        </p:blipFill>
        <p:spPr>
          <a:xfrm>
            <a:off x="0" y="37097"/>
            <a:ext cx="9144000" cy="5069305"/>
          </a:xfrm>
          <a:prstGeom prst="rect">
            <a:avLst/>
          </a:prstGeom>
        </p:spPr>
      </p:pic>
    </p:spTree>
    <p:extLst>
      <p:ext uri="{BB962C8B-B14F-4D97-AF65-F5344CB8AC3E}">
        <p14:creationId xmlns:p14="http://schemas.microsoft.com/office/powerpoint/2010/main" val="2353385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0A1E-088B-4F23-9015-42E7E17A22AB}"/>
              </a:ext>
            </a:extLst>
          </p:cNvPr>
          <p:cNvSpPr>
            <a:spLocks noGrp="1"/>
          </p:cNvSpPr>
          <p:nvPr>
            <p:ph type="title"/>
          </p:nvPr>
        </p:nvSpPr>
        <p:spPr>
          <a:xfrm>
            <a:off x="395536" y="121004"/>
            <a:ext cx="7342584" cy="432048"/>
          </a:xfrm>
        </p:spPr>
        <p:txBody>
          <a:bodyPr/>
          <a:lstStyle/>
          <a:p>
            <a:r>
              <a:rPr lang="en-GB" sz="2400" dirty="0">
                <a:cs typeface="Times New Roman" panose="02020603050405020304" pitchFamily="18" charset="0"/>
              </a:rPr>
              <a:t>University of Liverpool Team</a:t>
            </a:r>
          </a:p>
        </p:txBody>
      </p:sp>
      <p:pic>
        <p:nvPicPr>
          <p:cNvPr id="8" name="Picture 7">
            <a:extLst>
              <a:ext uri="{FF2B5EF4-FFF2-40B4-BE49-F238E27FC236}">
                <a16:creationId xmlns:a16="http://schemas.microsoft.com/office/drawing/2014/main" id="{2300231A-A076-6D0A-01F2-D90A8FB0B191}"/>
              </a:ext>
            </a:extLst>
          </p:cNvPr>
          <p:cNvPicPr>
            <a:picLocks noChangeAspect="1"/>
          </p:cNvPicPr>
          <p:nvPr/>
        </p:nvPicPr>
        <p:blipFill rotWithShape="1">
          <a:blip r:embed="rId3"/>
          <a:srcRect t="1552"/>
          <a:stretch/>
        </p:blipFill>
        <p:spPr>
          <a:xfrm>
            <a:off x="107504" y="555526"/>
            <a:ext cx="8769008" cy="3367742"/>
          </a:xfrm>
          <a:prstGeom prst="rect">
            <a:avLst/>
          </a:prstGeom>
        </p:spPr>
      </p:pic>
      <p:pic>
        <p:nvPicPr>
          <p:cNvPr id="3" name="Picture 2">
            <a:extLst>
              <a:ext uri="{FF2B5EF4-FFF2-40B4-BE49-F238E27FC236}">
                <a16:creationId xmlns:a16="http://schemas.microsoft.com/office/drawing/2014/main" id="{6488CB8F-20B2-03AD-56B3-D06741C26A88}"/>
              </a:ext>
            </a:extLst>
          </p:cNvPr>
          <p:cNvPicPr>
            <a:picLocks noChangeAspect="1"/>
          </p:cNvPicPr>
          <p:nvPr/>
        </p:nvPicPr>
        <p:blipFill rotWithShape="1">
          <a:blip r:embed="rId4"/>
          <a:srcRect l="43617" t="33881" r="29034" b="39924"/>
          <a:stretch/>
        </p:blipFill>
        <p:spPr>
          <a:xfrm>
            <a:off x="7668344" y="3003798"/>
            <a:ext cx="920136" cy="1265187"/>
          </a:xfrm>
          <a:prstGeom prst="rect">
            <a:avLst/>
          </a:prstGeom>
        </p:spPr>
      </p:pic>
      <p:sp>
        <p:nvSpPr>
          <p:cNvPr id="4" name="TextBox 3">
            <a:extLst>
              <a:ext uri="{FF2B5EF4-FFF2-40B4-BE49-F238E27FC236}">
                <a16:creationId xmlns:a16="http://schemas.microsoft.com/office/drawing/2014/main" id="{2EA6DC6A-DE9B-76C1-EA68-470EFB8BCF25}"/>
              </a:ext>
            </a:extLst>
          </p:cNvPr>
          <p:cNvSpPr txBox="1"/>
          <p:nvPr/>
        </p:nvSpPr>
        <p:spPr>
          <a:xfrm>
            <a:off x="7527927" y="4284359"/>
            <a:ext cx="1200970" cy="307777"/>
          </a:xfrm>
          <a:prstGeom prst="rect">
            <a:avLst/>
          </a:prstGeom>
          <a:noFill/>
        </p:spPr>
        <p:txBody>
          <a:bodyPr wrap="none" rtlCol="0">
            <a:spAutoFit/>
          </a:bodyPr>
          <a:lstStyle/>
          <a:p>
            <a:r>
              <a:rPr lang="en-GB" sz="1400" dirty="0"/>
              <a:t>Sam Hindley</a:t>
            </a:r>
          </a:p>
        </p:txBody>
      </p:sp>
    </p:spTree>
    <p:extLst>
      <p:ext uri="{BB962C8B-B14F-4D97-AF65-F5344CB8AC3E}">
        <p14:creationId xmlns:p14="http://schemas.microsoft.com/office/powerpoint/2010/main" val="9992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8791-5489-4FD2-BF5A-7CA558701813}"/>
              </a:ext>
            </a:extLst>
          </p:cNvPr>
          <p:cNvSpPr>
            <a:spLocks noGrp="1"/>
          </p:cNvSpPr>
          <p:nvPr>
            <p:ph type="title"/>
          </p:nvPr>
        </p:nvSpPr>
        <p:spPr/>
        <p:txBody>
          <a:bodyPr/>
          <a:lstStyle/>
          <a:p>
            <a:r>
              <a:rPr lang="en-US" dirty="0">
                <a:latin typeface="+mj-lt"/>
              </a:rPr>
              <a:t>Testbed for GW sensor</a:t>
            </a:r>
          </a:p>
        </p:txBody>
      </p:sp>
      <p:pic>
        <p:nvPicPr>
          <p:cNvPr id="6" name="Picture 5">
            <a:extLst>
              <a:ext uri="{FF2B5EF4-FFF2-40B4-BE49-F238E27FC236}">
                <a16:creationId xmlns:a16="http://schemas.microsoft.com/office/drawing/2014/main" id="{E9969FAE-7A4F-488F-83E7-0946CBA430FF}"/>
              </a:ext>
            </a:extLst>
          </p:cNvPr>
          <p:cNvPicPr>
            <a:picLocks noChangeAspect="1"/>
          </p:cNvPicPr>
          <p:nvPr/>
        </p:nvPicPr>
        <p:blipFill>
          <a:blip r:embed="rId3"/>
          <a:stretch>
            <a:fillRect/>
          </a:stretch>
        </p:blipFill>
        <p:spPr>
          <a:xfrm>
            <a:off x="3910336" y="987574"/>
            <a:ext cx="4917276" cy="2002617"/>
          </a:xfrm>
          <a:prstGeom prst="rect">
            <a:avLst/>
          </a:prstGeom>
        </p:spPr>
      </p:pic>
      <p:pic>
        <p:nvPicPr>
          <p:cNvPr id="7" name="Picture 6">
            <a:extLst>
              <a:ext uri="{FF2B5EF4-FFF2-40B4-BE49-F238E27FC236}">
                <a16:creationId xmlns:a16="http://schemas.microsoft.com/office/drawing/2014/main" id="{DD03C738-C5F7-42EB-88E1-40DC47374738}"/>
              </a:ext>
            </a:extLst>
          </p:cNvPr>
          <p:cNvPicPr>
            <a:picLocks noChangeAspect="1"/>
          </p:cNvPicPr>
          <p:nvPr/>
        </p:nvPicPr>
        <p:blipFill>
          <a:blip r:embed="rId4"/>
          <a:stretch>
            <a:fillRect/>
          </a:stretch>
        </p:blipFill>
        <p:spPr>
          <a:xfrm>
            <a:off x="4788024" y="3385230"/>
            <a:ext cx="4039588" cy="986719"/>
          </a:xfrm>
          <a:prstGeom prst="rect">
            <a:avLst/>
          </a:prstGeom>
        </p:spPr>
      </p:pic>
      <p:sp>
        <p:nvSpPr>
          <p:cNvPr id="3" name="TextBox 2">
            <a:extLst>
              <a:ext uri="{FF2B5EF4-FFF2-40B4-BE49-F238E27FC236}">
                <a16:creationId xmlns:a16="http://schemas.microsoft.com/office/drawing/2014/main" id="{61AE1EC9-2A37-4378-8F75-FA6191B04F9C}"/>
              </a:ext>
            </a:extLst>
          </p:cNvPr>
          <p:cNvSpPr txBox="1"/>
          <p:nvPr/>
        </p:nvSpPr>
        <p:spPr>
          <a:xfrm>
            <a:off x="336496" y="3413388"/>
            <a:ext cx="4248472" cy="1077218"/>
          </a:xfrm>
          <a:prstGeom prst="rect">
            <a:avLst/>
          </a:prstGeom>
          <a:noFill/>
        </p:spPr>
        <p:txBody>
          <a:bodyPr wrap="square" rtlCol="0">
            <a:spAutoFit/>
          </a:bodyPr>
          <a:lstStyle/>
          <a:p>
            <a:r>
              <a:rPr lang="en-GB" sz="1600" dirty="0"/>
              <a:t>Recent discovery of 150 solar mass black hole merger by LIGO is encouraging as heavier mergers would occur in the mid-band frequency range.</a:t>
            </a:r>
          </a:p>
        </p:txBody>
      </p:sp>
      <p:pic>
        <p:nvPicPr>
          <p:cNvPr id="4" name="Picture 3">
            <a:extLst>
              <a:ext uri="{FF2B5EF4-FFF2-40B4-BE49-F238E27FC236}">
                <a16:creationId xmlns:a16="http://schemas.microsoft.com/office/drawing/2014/main" id="{A37BE99D-7090-6352-5AD4-5D3548348DCB}"/>
              </a:ext>
            </a:extLst>
          </p:cNvPr>
          <p:cNvPicPr>
            <a:picLocks noChangeAspect="1"/>
          </p:cNvPicPr>
          <p:nvPr/>
        </p:nvPicPr>
        <p:blipFill>
          <a:blip r:embed="rId5"/>
          <a:stretch>
            <a:fillRect/>
          </a:stretch>
        </p:blipFill>
        <p:spPr>
          <a:xfrm>
            <a:off x="342623" y="1265742"/>
            <a:ext cx="3342569" cy="1598097"/>
          </a:xfrm>
          <a:prstGeom prst="rect">
            <a:avLst/>
          </a:prstGeom>
        </p:spPr>
      </p:pic>
    </p:spTree>
    <p:extLst>
      <p:ext uri="{BB962C8B-B14F-4D97-AF65-F5344CB8AC3E}">
        <p14:creationId xmlns:p14="http://schemas.microsoft.com/office/powerpoint/2010/main" val="147149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A64A-2F8C-9C1D-8942-FEE518AC9303}"/>
              </a:ext>
            </a:extLst>
          </p:cNvPr>
          <p:cNvSpPr>
            <a:spLocks noGrp="1"/>
          </p:cNvSpPr>
          <p:nvPr>
            <p:ph type="title"/>
          </p:nvPr>
        </p:nvSpPr>
        <p:spPr>
          <a:xfrm>
            <a:off x="323528" y="57150"/>
            <a:ext cx="8280920" cy="685800"/>
          </a:xfrm>
        </p:spPr>
        <p:txBody>
          <a:bodyPr/>
          <a:lstStyle/>
          <a:p>
            <a:r>
              <a:rPr lang="en-GB" dirty="0"/>
              <a:t>Atom Interferometry at University of Liverpool</a:t>
            </a:r>
          </a:p>
        </p:txBody>
      </p:sp>
      <p:pic>
        <p:nvPicPr>
          <p:cNvPr id="1026" name="Picture 2" descr="Photograph of a group of about 30 people standing around a rectangular profile winding staircase. The staircase frame is made from wood and there are copper light fittings in the centre.">
            <a:extLst>
              <a:ext uri="{FF2B5EF4-FFF2-40B4-BE49-F238E27FC236}">
                <a16:creationId xmlns:a16="http://schemas.microsoft.com/office/drawing/2014/main" id="{944DC0B2-C4B1-32E1-698C-0969E69559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059582"/>
            <a:ext cx="2053386" cy="3075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B53E1B-0A5E-6DE8-1A6C-CC7C8009D3D6}"/>
              </a:ext>
            </a:extLst>
          </p:cNvPr>
          <p:cNvSpPr txBox="1"/>
          <p:nvPr/>
        </p:nvSpPr>
        <p:spPr>
          <a:xfrm>
            <a:off x="4000095" y="4267354"/>
            <a:ext cx="748923" cy="369332"/>
          </a:xfrm>
          <a:prstGeom prst="rect">
            <a:avLst/>
          </a:prstGeom>
          <a:noFill/>
        </p:spPr>
        <p:txBody>
          <a:bodyPr wrap="none" rtlCol="0">
            <a:spAutoFit/>
          </a:bodyPr>
          <a:lstStyle/>
          <a:p>
            <a:r>
              <a:rPr lang="en-GB" dirty="0"/>
              <a:t>AION</a:t>
            </a:r>
          </a:p>
        </p:txBody>
      </p:sp>
      <p:pic>
        <p:nvPicPr>
          <p:cNvPr id="5" name="Graphic 4">
            <a:extLst>
              <a:ext uri="{FF2B5EF4-FFF2-40B4-BE49-F238E27FC236}">
                <a16:creationId xmlns:a16="http://schemas.microsoft.com/office/drawing/2014/main" id="{5F563DE4-7DA0-3F14-D3C0-DB8E35E67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84" y="1851670"/>
            <a:ext cx="2615551" cy="2203843"/>
          </a:xfrm>
          <a:prstGeom prst="rect">
            <a:avLst/>
          </a:prstGeom>
        </p:spPr>
      </p:pic>
      <p:pic>
        <p:nvPicPr>
          <p:cNvPr id="6" name="Picture 2">
            <a:extLst>
              <a:ext uri="{FF2B5EF4-FFF2-40B4-BE49-F238E27FC236}">
                <a16:creationId xmlns:a16="http://schemas.microsoft.com/office/drawing/2014/main" id="{01F9E7CD-C4DA-1770-64ED-07CD4ECDDB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05" t="8867" b="27307"/>
          <a:stretch/>
        </p:blipFill>
        <p:spPr bwMode="auto">
          <a:xfrm>
            <a:off x="6594878" y="742950"/>
            <a:ext cx="1882161" cy="10093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35F4CB-B217-8C43-6493-59C286086090}"/>
              </a:ext>
            </a:extLst>
          </p:cNvPr>
          <p:cNvSpPr txBox="1"/>
          <p:nvPr/>
        </p:nvSpPr>
        <p:spPr>
          <a:xfrm>
            <a:off x="7236296" y="4267354"/>
            <a:ext cx="928459" cy="369332"/>
          </a:xfrm>
          <a:prstGeom prst="rect">
            <a:avLst/>
          </a:prstGeom>
          <a:noFill/>
        </p:spPr>
        <p:txBody>
          <a:bodyPr wrap="none" rtlCol="0">
            <a:spAutoFit/>
          </a:bodyPr>
          <a:lstStyle/>
          <a:p>
            <a:r>
              <a:rPr lang="en-GB" dirty="0"/>
              <a:t>MAGIS</a:t>
            </a:r>
          </a:p>
        </p:txBody>
      </p:sp>
      <p:pic>
        <p:nvPicPr>
          <p:cNvPr id="8" name="Content Placeholder 6">
            <a:extLst>
              <a:ext uri="{FF2B5EF4-FFF2-40B4-BE49-F238E27FC236}">
                <a16:creationId xmlns:a16="http://schemas.microsoft.com/office/drawing/2014/main" id="{731A64D6-390A-DEBB-DDF3-D7E432AD48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04" y="1059583"/>
            <a:ext cx="2306854" cy="3075806"/>
          </a:xfrm>
          <a:prstGeom prst="rect">
            <a:avLst/>
          </a:prstGeom>
          <a:noFill/>
          <a:ln>
            <a:noFill/>
          </a:ln>
        </p:spPr>
      </p:pic>
      <p:sp>
        <p:nvSpPr>
          <p:cNvPr id="9" name="TextBox 8">
            <a:extLst>
              <a:ext uri="{FF2B5EF4-FFF2-40B4-BE49-F238E27FC236}">
                <a16:creationId xmlns:a16="http://schemas.microsoft.com/office/drawing/2014/main" id="{AF5829BD-56C9-F798-B1A4-37B525A68DFB}"/>
              </a:ext>
            </a:extLst>
          </p:cNvPr>
          <p:cNvSpPr txBox="1"/>
          <p:nvPr/>
        </p:nvSpPr>
        <p:spPr>
          <a:xfrm>
            <a:off x="422494" y="4135388"/>
            <a:ext cx="2363146" cy="553998"/>
          </a:xfrm>
          <a:prstGeom prst="rect">
            <a:avLst/>
          </a:prstGeom>
          <a:noFill/>
        </p:spPr>
        <p:txBody>
          <a:bodyPr wrap="none" rtlCol="0">
            <a:spAutoFit/>
          </a:bodyPr>
          <a:lstStyle/>
          <a:p>
            <a:pPr algn="ctr"/>
            <a:r>
              <a:rPr lang="en-GB" sz="1600" dirty="0"/>
              <a:t>Liverpool </a:t>
            </a:r>
          </a:p>
          <a:p>
            <a:pPr algn="ctr"/>
            <a:r>
              <a:rPr lang="en-GB" sz="1400" dirty="0"/>
              <a:t>(poster of Leonie Hawkins) </a:t>
            </a:r>
          </a:p>
        </p:txBody>
      </p:sp>
    </p:spTree>
    <p:extLst>
      <p:ext uri="{BB962C8B-B14F-4D97-AF65-F5344CB8AC3E}">
        <p14:creationId xmlns:p14="http://schemas.microsoft.com/office/powerpoint/2010/main" val="166825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7165-5FA1-02D2-3421-C69867526D06}"/>
              </a:ext>
            </a:extLst>
          </p:cNvPr>
          <p:cNvSpPr>
            <a:spLocks noGrp="1"/>
          </p:cNvSpPr>
          <p:nvPr>
            <p:ph type="title"/>
          </p:nvPr>
        </p:nvSpPr>
        <p:spPr>
          <a:xfrm>
            <a:off x="179512" y="26268"/>
            <a:ext cx="7772400" cy="685800"/>
          </a:xfrm>
        </p:spPr>
        <p:txBody>
          <a:bodyPr/>
          <a:lstStyle/>
          <a:p>
            <a:r>
              <a:rPr lang="en-GB" dirty="0"/>
              <a:t>Atom Interferometry at Liverpool</a:t>
            </a:r>
          </a:p>
        </p:txBody>
      </p:sp>
      <p:sp>
        <p:nvSpPr>
          <p:cNvPr id="3" name="Content Placeholder 2">
            <a:extLst>
              <a:ext uri="{FF2B5EF4-FFF2-40B4-BE49-F238E27FC236}">
                <a16:creationId xmlns:a16="http://schemas.microsoft.com/office/drawing/2014/main" id="{688FD6DB-54AA-1F8F-4CCD-42726DBC0E6A}"/>
              </a:ext>
            </a:extLst>
          </p:cNvPr>
          <p:cNvSpPr>
            <a:spLocks noGrp="1"/>
          </p:cNvSpPr>
          <p:nvPr>
            <p:ph idx="1"/>
          </p:nvPr>
        </p:nvSpPr>
        <p:spPr>
          <a:xfrm>
            <a:off x="323528" y="946902"/>
            <a:ext cx="4536504" cy="3714750"/>
          </a:xfrm>
        </p:spPr>
        <p:txBody>
          <a:bodyPr/>
          <a:lstStyle/>
          <a:p>
            <a:pPr>
              <a:buFont typeface="Arial" panose="020B0604020202020204" pitchFamily="34" charset="0"/>
              <a:buChar char="•"/>
            </a:pPr>
            <a:r>
              <a:rPr lang="en-GB" dirty="0"/>
              <a:t>~1m experiment</a:t>
            </a:r>
          </a:p>
          <a:p>
            <a:pPr>
              <a:buFont typeface="Arial" panose="020B0604020202020204" pitchFamily="34" charset="0"/>
              <a:buChar char="•"/>
            </a:pPr>
            <a:r>
              <a:rPr lang="en-GB" dirty="0"/>
              <a:t>Old system is being de-commissioned</a:t>
            </a:r>
          </a:p>
          <a:p>
            <a:pPr>
              <a:buFont typeface="Arial" panose="020B0604020202020204" pitchFamily="34" charset="0"/>
              <a:buChar char="•"/>
            </a:pPr>
            <a:r>
              <a:rPr lang="en-GB" dirty="0"/>
              <a:t>Two new chambers acquired</a:t>
            </a:r>
          </a:p>
          <a:p>
            <a:pPr lvl="1">
              <a:buFont typeface="Arial" panose="020B0604020202020204" pitchFamily="34" charset="0"/>
              <a:buChar char="•"/>
            </a:pPr>
            <a:r>
              <a:rPr lang="en-GB" dirty="0"/>
              <a:t>One from NPL</a:t>
            </a:r>
          </a:p>
          <a:p>
            <a:pPr lvl="1">
              <a:buFont typeface="Arial" panose="020B0604020202020204" pitchFamily="34" charset="0"/>
              <a:buChar char="•"/>
            </a:pPr>
            <a:r>
              <a:rPr lang="en-GB" dirty="0"/>
              <a:t>One being built in-house</a:t>
            </a:r>
          </a:p>
          <a:p>
            <a:pPr>
              <a:buFont typeface="Arial" panose="020B0604020202020204" pitchFamily="34" charset="0"/>
              <a:buChar char="•"/>
            </a:pPr>
            <a:r>
              <a:rPr lang="en-GB" dirty="0"/>
              <a:t>Upgraded the laser system</a:t>
            </a:r>
          </a:p>
          <a:p>
            <a:pPr lvl="1">
              <a:buFont typeface="Arial" panose="020B0604020202020204" pitchFamily="34" charset="0"/>
              <a:buChar char="•"/>
            </a:pPr>
            <a:r>
              <a:rPr lang="en-GB" dirty="0"/>
              <a:t>Allows atom launch</a:t>
            </a:r>
          </a:p>
          <a:p>
            <a:pPr lvl="1">
              <a:buFont typeface="Arial" panose="020B0604020202020204" pitchFamily="34" charset="0"/>
              <a:buChar char="•"/>
            </a:pPr>
            <a:r>
              <a:rPr lang="en-GB" dirty="0"/>
              <a:t>Increased power and frequency control of interferometry beams</a:t>
            </a:r>
          </a:p>
          <a:p>
            <a:pPr>
              <a:buFont typeface="Arial" panose="020B0604020202020204" pitchFamily="34" charset="0"/>
              <a:buChar char="•"/>
            </a:pPr>
            <a:r>
              <a:rPr lang="en-GB" dirty="0"/>
              <a:t>2D and 3D MOTs recently achieved!</a:t>
            </a:r>
          </a:p>
          <a:p>
            <a:pPr lvl="1">
              <a:buFont typeface="Arial" panose="020B0604020202020204" pitchFamily="34" charset="0"/>
              <a:buChar char="•"/>
            </a:pPr>
            <a:r>
              <a:rPr lang="en-GB" dirty="0"/>
              <a:t>See Leonie Hawkins poster</a:t>
            </a:r>
          </a:p>
        </p:txBody>
      </p:sp>
      <p:pic>
        <p:nvPicPr>
          <p:cNvPr id="1026" name="Picture 2">
            <a:extLst>
              <a:ext uri="{FF2B5EF4-FFF2-40B4-BE49-F238E27FC236}">
                <a16:creationId xmlns:a16="http://schemas.microsoft.com/office/drawing/2014/main" id="{17C77BFA-04ED-835D-0893-94F44A48B1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464" y="963205"/>
            <a:ext cx="2162307" cy="30447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762A31-3D48-21D8-30A0-A58052D9D725}"/>
              </a:ext>
            </a:extLst>
          </p:cNvPr>
          <p:cNvSpPr txBox="1"/>
          <p:nvPr/>
        </p:nvSpPr>
        <p:spPr>
          <a:xfrm>
            <a:off x="4775034" y="4105161"/>
            <a:ext cx="2237857" cy="307777"/>
          </a:xfrm>
          <a:prstGeom prst="rect">
            <a:avLst/>
          </a:prstGeom>
          <a:noFill/>
        </p:spPr>
        <p:txBody>
          <a:bodyPr wrap="none" rtlCol="0">
            <a:spAutoFit/>
          </a:bodyPr>
          <a:lstStyle/>
          <a:p>
            <a:r>
              <a:rPr lang="en-GB" sz="1400" dirty="0"/>
              <a:t>NPL chamber in Liverpool</a:t>
            </a:r>
          </a:p>
        </p:txBody>
      </p:sp>
      <p:sp>
        <p:nvSpPr>
          <p:cNvPr id="5" name="TextBox 4">
            <a:extLst>
              <a:ext uri="{FF2B5EF4-FFF2-40B4-BE49-F238E27FC236}">
                <a16:creationId xmlns:a16="http://schemas.microsoft.com/office/drawing/2014/main" id="{8CDDC595-D0A3-AEDD-B2EF-4ABB4DBD3A84}"/>
              </a:ext>
            </a:extLst>
          </p:cNvPr>
          <p:cNvSpPr txBox="1"/>
          <p:nvPr/>
        </p:nvSpPr>
        <p:spPr>
          <a:xfrm>
            <a:off x="7164288" y="3941643"/>
            <a:ext cx="1794493" cy="646331"/>
          </a:xfrm>
          <a:prstGeom prst="rect">
            <a:avLst/>
          </a:prstGeom>
          <a:noFill/>
        </p:spPr>
        <p:txBody>
          <a:bodyPr wrap="square" rtlCol="0">
            <a:spAutoFit/>
          </a:bodyPr>
          <a:lstStyle/>
          <a:p>
            <a:r>
              <a:rPr lang="en-GB" sz="1200" dirty="0"/>
              <a:t>New chamber being assembled in Daresbury</a:t>
            </a:r>
          </a:p>
        </p:txBody>
      </p:sp>
      <p:pic>
        <p:nvPicPr>
          <p:cNvPr id="7" name="Picture 6">
            <a:extLst>
              <a:ext uri="{FF2B5EF4-FFF2-40B4-BE49-F238E27FC236}">
                <a16:creationId xmlns:a16="http://schemas.microsoft.com/office/drawing/2014/main" id="{DE896A16-44E7-8439-EAE1-3FD725FC6B23}"/>
              </a:ext>
            </a:extLst>
          </p:cNvPr>
          <p:cNvPicPr>
            <a:picLocks noChangeAspect="1"/>
          </p:cNvPicPr>
          <p:nvPr/>
        </p:nvPicPr>
        <p:blipFill>
          <a:blip r:embed="rId3"/>
          <a:stretch>
            <a:fillRect/>
          </a:stretch>
        </p:blipFill>
        <p:spPr>
          <a:xfrm>
            <a:off x="7111881" y="1733701"/>
            <a:ext cx="1817103" cy="1995686"/>
          </a:xfrm>
          <a:prstGeom prst="rect">
            <a:avLst/>
          </a:prstGeom>
        </p:spPr>
      </p:pic>
      <p:pic>
        <p:nvPicPr>
          <p:cNvPr id="9" name="Picture 8">
            <a:extLst>
              <a:ext uri="{FF2B5EF4-FFF2-40B4-BE49-F238E27FC236}">
                <a16:creationId xmlns:a16="http://schemas.microsoft.com/office/drawing/2014/main" id="{FBFF8B7B-F8DF-A377-C5F7-D994CCB1997C}"/>
              </a:ext>
            </a:extLst>
          </p:cNvPr>
          <p:cNvPicPr>
            <a:picLocks noChangeAspect="1"/>
          </p:cNvPicPr>
          <p:nvPr/>
        </p:nvPicPr>
        <p:blipFill>
          <a:blip r:embed="rId4"/>
          <a:stretch>
            <a:fillRect/>
          </a:stretch>
        </p:blipFill>
        <p:spPr>
          <a:xfrm>
            <a:off x="7106498" y="441157"/>
            <a:ext cx="1731521" cy="1194489"/>
          </a:xfrm>
          <a:prstGeom prst="rect">
            <a:avLst/>
          </a:prstGeom>
        </p:spPr>
      </p:pic>
    </p:spTree>
    <p:extLst>
      <p:ext uri="{BB962C8B-B14F-4D97-AF65-F5344CB8AC3E}">
        <p14:creationId xmlns:p14="http://schemas.microsoft.com/office/powerpoint/2010/main" val="272837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27D823-09A9-451D-A81D-9947DFFF1662}"/>
              </a:ext>
            </a:extLst>
          </p:cNvPr>
          <p:cNvSpPr/>
          <p:nvPr/>
        </p:nvSpPr>
        <p:spPr>
          <a:xfrm>
            <a:off x="251520" y="2283718"/>
            <a:ext cx="5413432" cy="2125838"/>
          </a:xfrm>
          <a:prstGeom prst="rect">
            <a:avLst/>
          </a:prstGeom>
        </p:spPr>
        <p:txBody>
          <a:bodyPr wrap="square">
            <a:spAutoFit/>
          </a:bodyPr>
          <a:lstStyle/>
          <a:p>
            <a:pPr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100-meter baseline atom interferometry in existing shaft at </a:t>
            </a:r>
            <a:r>
              <a:rPr lang="en-US" sz="1300" dirty="0" err="1">
                <a:solidFill>
                  <a:srgbClr val="000000"/>
                </a:solidFill>
                <a:ea typeface="Tahoma" panose="020B0604030504040204" pitchFamily="34" charset="0"/>
                <a:cs typeface="Tahoma" panose="020B0604030504040204" pitchFamily="34" charset="0"/>
              </a:rPr>
              <a:t>Fermilab</a:t>
            </a:r>
            <a:endParaRPr lang="en-US" sz="1300" dirty="0">
              <a:solidFill>
                <a:srgbClr val="000000"/>
              </a:solidFill>
              <a:ea typeface="Tahoma" panose="020B0604030504040204" pitchFamily="34" charset="0"/>
              <a:cs typeface="Tahoma" panose="020B0604030504040204" pitchFamily="34" charset="0"/>
            </a:endParaRPr>
          </a:p>
          <a:p>
            <a:pPr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The construction at Fermilab delayed to 2025</a:t>
            </a:r>
          </a:p>
          <a:p>
            <a:pPr lvl="1"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10m prototype under construction in Stanford University</a:t>
            </a:r>
          </a:p>
          <a:p>
            <a:pPr lvl="1"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a:t>
            </a:r>
            <a:r>
              <a:rPr lang="en-US" sz="1300" dirty="0" err="1">
                <a:solidFill>
                  <a:srgbClr val="000000"/>
                </a:solidFill>
                <a:ea typeface="Tahoma" panose="020B0604030504040204" pitchFamily="34" charset="0"/>
                <a:cs typeface="Tahoma" panose="020B0604030504040204" pitchFamily="34" charset="0"/>
              </a:rPr>
              <a:t>Finalising</a:t>
            </a:r>
            <a:r>
              <a:rPr lang="en-US" sz="1300" dirty="0">
                <a:solidFill>
                  <a:srgbClr val="000000"/>
                </a:solidFill>
                <a:ea typeface="Tahoma" panose="020B0604030504040204" pitchFamily="34" charset="0"/>
                <a:cs typeface="Tahoma" panose="020B0604030504040204" pitchFamily="34" charset="0"/>
              </a:rPr>
              <a:t> &amp; prototyping the 100m designs</a:t>
            </a:r>
          </a:p>
          <a:p>
            <a:pPr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3 atom sources to realize a gradiometer</a:t>
            </a:r>
          </a:p>
          <a:p>
            <a:pPr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Intermediate step to full-scale (km) detector for gravitational waves</a:t>
            </a:r>
          </a:p>
          <a:p>
            <a:pPr fontAlgn="base">
              <a:lnSpc>
                <a:spcPct val="130000"/>
              </a:lnSpc>
              <a:spcBef>
                <a:spcPct val="20000"/>
              </a:spcBef>
              <a:spcAft>
                <a:spcPct val="0"/>
              </a:spcAft>
              <a:buFontTx/>
              <a:buChar char="•"/>
              <a:defRPr/>
            </a:pPr>
            <a:r>
              <a:rPr lang="en-US" sz="1300" dirty="0">
                <a:solidFill>
                  <a:srgbClr val="000000"/>
                </a:solidFill>
                <a:ea typeface="Tahoma" panose="020B0604030504040204" pitchFamily="34" charset="0"/>
                <a:cs typeface="Tahoma" panose="020B0604030504040204" pitchFamily="34" charset="0"/>
              </a:rPr>
              <a:t> </a:t>
            </a:r>
            <a:r>
              <a:rPr lang="en-US" sz="1300" u="sng" dirty="0">
                <a:solidFill>
                  <a:srgbClr val="000000"/>
                </a:solidFill>
                <a:ea typeface="Tahoma" panose="020B0604030504040204" pitchFamily="34" charset="0"/>
                <a:cs typeface="Tahoma" panose="020B0604030504040204" pitchFamily="34" charset="0"/>
              </a:rPr>
              <a:t>Probes for ultralight scalar dark matter beyond current limits</a:t>
            </a:r>
          </a:p>
        </p:txBody>
      </p:sp>
      <p:sp>
        <p:nvSpPr>
          <p:cNvPr id="51" name="Title 1">
            <a:extLst>
              <a:ext uri="{FF2B5EF4-FFF2-40B4-BE49-F238E27FC236}">
                <a16:creationId xmlns:a16="http://schemas.microsoft.com/office/drawing/2014/main" id="{CCBDC699-761A-4D47-9053-994193A1468E}"/>
              </a:ext>
            </a:extLst>
          </p:cNvPr>
          <p:cNvSpPr>
            <a:spLocks noGrp="1"/>
          </p:cNvSpPr>
          <p:nvPr>
            <p:ph type="title"/>
          </p:nvPr>
        </p:nvSpPr>
        <p:spPr>
          <a:xfrm>
            <a:off x="397231" y="250263"/>
            <a:ext cx="7776864" cy="253577"/>
          </a:xfrm>
        </p:spPr>
        <p:txBody>
          <a:bodyPr>
            <a:noAutofit/>
          </a:bodyPr>
          <a:lstStyle/>
          <a:p>
            <a:r>
              <a:rPr lang="en-US" sz="2400" dirty="0">
                <a:latin typeface="+mj-lt"/>
              </a:rPr>
              <a:t>MAGIS-100: DM &amp; GW detector prototype at Fermilab</a:t>
            </a:r>
          </a:p>
        </p:txBody>
      </p:sp>
      <p:sp>
        <p:nvSpPr>
          <p:cNvPr id="69" name="TextBox 68">
            <a:extLst>
              <a:ext uri="{FF2B5EF4-FFF2-40B4-BE49-F238E27FC236}">
                <a16:creationId xmlns:a16="http://schemas.microsoft.com/office/drawing/2014/main" id="{ABEBEDB5-9D22-4C69-B31A-0B5D320650DE}"/>
              </a:ext>
            </a:extLst>
          </p:cNvPr>
          <p:cNvSpPr txBox="1"/>
          <p:nvPr/>
        </p:nvSpPr>
        <p:spPr>
          <a:xfrm>
            <a:off x="467544" y="483518"/>
            <a:ext cx="5062538" cy="323165"/>
          </a:xfrm>
          <a:prstGeom prst="rect">
            <a:avLst/>
          </a:prstGeom>
          <a:noFill/>
        </p:spPr>
        <p:txBody>
          <a:bodyPr wrap="square" rtlCol="0">
            <a:spAutoFit/>
          </a:bodyPr>
          <a:lstStyle/>
          <a:p>
            <a:pPr fontAlgn="base">
              <a:spcBef>
                <a:spcPct val="20000"/>
              </a:spcBef>
              <a:spcAft>
                <a:spcPct val="0"/>
              </a:spcAft>
              <a:defRPr/>
            </a:pPr>
            <a:r>
              <a:rPr lang="en-US" sz="1500" b="1" dirty="0">
                <a:solidFill>
                  <a:srgbClr val="000000"/>
                </a:solidFill>
                <a:latin typeface="Tahoma" pitchFamily="34" charset="0"/>
                <a:cs typeface="Arial" charset="0"/>
              </a:rPr>
              <a:t>M</a:t>
            </a:r>
            <a:r>
              <a:rPr lang="en-US" sz="1500" dirty="0">
                <a:solidFill>
                  <a:srgbClr val="000000"/>
                </a:solidFill>
                <a:latin typeface="Tahoma" pitchFamily="34" charset="0"/>
                <a:cs typeface="Arial" charset="0"/>
              </a:rPr>
              <a:t>atter wave </a:t>
            </a:r>
            <a:r>
              <a:rPr lang="en-US" sz="1500" b="1" dirty="0">
                <a:solidFill>
                  <a:srgbClr val="000000"/>
                </a:solidFill>
                <a:latin typeface="Tahoma" pitchFamily="34" charset="0"/>
                <a:cs typeface="Arial" charset="0"/>
              </a:rPr>
              <a:t>A</a:t>
            </a:r>
            <a:r>
              <a:rPr lang="en-US" sz="1500" dirty="0">
                <a:solidFill>
                  <a:srgbClr val="000000"/>
                </a:solidFill>
                <a:latin typeface="Tahoma" pitchFamily="34" charset="0"/>
                <a:cs typeface="Arial" charset="0"/>
              </a:rPr>
              <a:t>tomic </a:t>
            </a:r>
            <a:r>
              <a:rPr lang="en-US" sz="1500" b="1" dirty="0">
                <a:solidFill>
                  <a:srgbClr val="000000"/>
                </a:solidFill>
                <a:latin typeface="Tahoma" pitchFamily="34" charset="0"/>
                <a:cs typeface="Arial" charset="0"/>
              </a:rPr>
              <a:t>G</a:t>
            </a:r>
            <a:r>
              <a:rPr lang="en-US" sz="1500" dirty="0">
                <a:solidFill>
                  <a:srgbClr val="000000"/>
                </a:solidFill>
                <a:latin typeface="Tahoma" pitchFamily="34" charset="0"/>
                <a:cs typeface="Arial" charset="0"/>
              </a:rPr>
              <a:t>radiometer </a:t>
            </a:r>
            <a:r>
              <a:rPr lang="en-US" sz="1500" b="1" dirty="0">
                <a:solidFill>
                  <a:srgbClr val="000000"/>
                </a:solidFill>
                <a:latin typeface="Tahoma" pitchFamily="34" charset="0"/>
                <a:cs typeface="Arial" charset="0"/>
              </a:rPr>
              <a:t>I</a:t>
            </a:r>
            <a:r>
              <a:rPr lang="en-US" sz="1500" dirty="0">
                <a:solidFill>
                  <a:srgbClr val="000000"/>
                </a:solidFill>
                <a:latin typeface="Tahoma" pitchFamily="34" charset="0"/>
                <a:cs typeface="Arial" charset="0"/>
              </a:rPr>
              <a:t>nterferometric </a:t>
            </a:r>
            <a:r>
              <a:rPr lang="en-US" sz="1500" b="1" dirty="0">
                <a:solidFill>
                  <a:srgbClr val="000000"/>
                </a:solidFill>
                <a:latin typeface="Tahoma" pitchFamily="34" charset="0"/>
                <a:cs typeface="Arial" charset="0"/>
              </a:rPr>
              <a:t>S</a:t>
            </a:r>
            <a:r>
              <a:rPr lang="en-US" sz="1500" dirty="0">
                <a:solidFill>
                  <a:srgbClr val="000000"/>
                </a:solidFill>
                <a:latin typeface="Tahoma" pitchFamily="34" charset="0"/>
                <a:cs typeface="Arial" charset="0"/>
              </a:rPr>
              <a:t>ensor</a:t>
            </a:r>
          </a:p>
        </p:txBody>
      </p:sp>
      <p:pic>
        <p:nvPicPr>
          <p:cNvPr id="71" name="Picture 2" descr="Image result for stanford logo">
            <a:extLst>
              <a:ext uri="{FF2B5EF4-FFF2-40B4-BE49-F238E27FC236}">
                <a16:creationId xmlns:a16="http://schemas.microsoft.com/office/drawing/2014/main" id="{922B8F21-CA8D-4C9F-8F49-CA476C4CD6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0147" y="4396285"/>
            <a:ext cx="460759" cy="35478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s://upload.wikimedia.org/wikipedia/en/thumb/6/6d/Northern_Illinois_University_logo.svg/1280px-Northern_Illinois_University_logo.svg.png">
            <a:extLst>
              <a:ext uri="{FF2B5EF4-FFF2-40B4-BE49-F238E27FC236}">
                <a16:creationId xmlns:a16="http://schemas.microsoft.com/office/drawing/2014/main" id="{15FC3163-B404-4699-8447-E3C09066C5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0307" y="4430569"/>
            <a:ext cx="680917" cy="2537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LVP_UNI_LOGO_Pantone1">
            <a:extLst>
              <a:ext uri="{FF2B5EF4-FFF2-40B4-BE49-F238E27FC236}">
                <a16:creationId xmlns:a16="http://schemas.microsoft.com/office/drawing/2014/main" id="{94A65C32-523C-4B76-9B25-70FA093B8C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4563" y="4468293"/>
            <a:ext cx="791744" cy="183421"/>
          </a:xfrm>
          <a:prstGeom prst="rect">
            <a:avLst/>
          </a:prstGeom>
          <a:noFill/>
          <a:ln w="9525">
            <a:noFill/>
            <a:miter lim="800000"/>
            <a:headEnd/>
            <a:tailEnd/>
          </a:ln>
        </p:spPr>
      </p:pic>
      <p:pic>
        <p:nvPicPr>
          <p:cNvPr id="75" name="Picture 2" descr="Image result for northwestern university logo">
            <a:extLst>
              <a:ext uri="{FF2B5EF4-FFF2-40B4-BE49-F238E27FC236}">
                <a16:creationId xmlns:a16="http://schemas.microsoft.com/office/drawing/2014/main" id="{F63CB0CC-B410-4760-A995-D88AD472223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94203" y="4436167"/>
            <a:ext cx="839830" cy="259422"/>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EB5F3EDD-CFFB-4B59-A642-EAFF3D6010B5}"/>
              </a:ext>
            </a:extLst>
          </p:cNvPr>
          <p:cNvGrpSpPr>
            <a:grpSpLocks noChangeAspect="1"/>
          </p:cNvGrpSpPr>
          <p:nvPr/>
        </p:nvGrpSpPr>
        <p:grpSpPr>
          <a:xfrm>
            <a:off x="615019" y="771550"/>
            <a:ext cx="4605053" cy="1507564"/>
            <a:chOff x="160508" y="1161641"/>
            <a:chExt cx="6901595" cy="2452297"/>
          </a:xfrm>
        </p:grpSpPr>
        <p:grpSp>
          <p:nvGrpSpPr>
            <p:cNvPr id="77" name="Group 17">
              <a:extLst>
                <a:ext uri="{FF2B5EF4-FFF2-40B4-BE49-F238E27FC236}">
                  <a16:creationId xmlns:a16="http://schemas.microsoft.com/office/drawing/2014/main" id="{67131E0A-6096-4F6B-BEE8-C53A48E4A26E}"/>
                </a:ext>
              </a:extLst>
            </p:cNvPr>
            <p:cNvGrpSpPr/>
            <p:nvPr/>
          </p:nvGrpSpPr>
          <p:grpSpPr>
            <a:xfrm>
              <a:off x="160508" y="1161641"/>
              <a:ext cx="6901595" cy="2452297"/>
              <a:chOff x="636846" y="1105593"/>
              <a:chExt cx="7868459" cy="2795846"/>
            </a:xfrm>
          </p:grpSpPr>
          <p:pic>
            <p:nvPicPr>
              <p:cNvPr id="79" name="Picture 78">
                <a:extLst>
                  <a:ext uri="{FF2B5EF4-FFF2-40B4-BE49-F238E27FC236}">
                    <a16:creationId xmlns:a16="http://schemas.microsoft.com/office/drawing/2014/main" id="{2756C91A-32A5-453B-8265-F3820C5A6F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8820"/>
              <a:stretch/>
            </p:blipFill>
            <p:spPr>
              <a:xfrm>
                <a:off x="636846" y="3413760"/>
                <a:ext cx="7866611" cy="487679"/>
              </a:xfrm>
              <a:prstGeom prst="rect">
                <a:avLst/>
              </a:prstGeom>
            </p:spPr>
          </p:pic>
          <p:pic>
            <p:nvPicPr>
              <p:cNvPr id="80" name="Picture 79">
                <a:extLst>
                  <a:ext uri="{FF2B5EF4-FFF2-40B4-BE49-F238E27FC236}">
                    <a16:creationId xmlns:a16="http://schemas.microsoft.com/office/drawing/2014/main" id="{CD1A6701-0375-4B48-A343-E37D6FBDF18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8694" y="1105593"/>
                <a:ext cx="7866611" cy="2323407"/>
              </a:xfrm>
              <a:prstGeom prst="rect">
                <a:avLst/>
              </a:prstGeom>
            </p:spPr>
          </p:pic>
        </p:grpSp>
        <p:sp>
          <p:nvSpPr>
            <p:cNvPr id="78" name="Oval 77">
              <a:extLst>
                <a:ext uri="{FF2B5EF4-FFF2-40B4-BE49-F238E27FC236}">
                  <a16:creationId xmlns:a16="http://schemas.microsoft.com/office/drawing/2014/main" id="{1C012549-FAC9-4473-884F-13B23E480B39}"/>
                </a:ext>
              </a:extLst>
            </p:cNvPr>
            <p:cNvSpPr/>
            <p:nvPr/>
          </p:nvSpPr>
          <p:spPr bwMode="auto">
            <a:xfrm>
              <a:off x="5536917" y="1567235"/>
              <a:ext cx="777306" cy="1213355"/>
            </a:xfrm>
            <a:prstGeom prst="ellipse">
              <a:avLst/>
            </a:prstGeom>
            <a:noFill/>
            <a:ln w="5715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fontAlgn="base">
                <a:spcBef>
                  <a:spcPct val="20000"/>
                </a:spcBef>
                <a:spcAft>
                  <a:spcPct val="0"/>
                </a:spcAft>
                <a:buFontTx/>
                <a:buChar char="•"/>
                <a:defRPr/>
              </a:pPr>
              <a:endParaRPr lang="en-US" sz="1350" dirty="0">
                <a:solidFill>
                  <a:srgbClr val="000000"/>
                </a:solidFill>
                <a:latin typeface="Tahoma" pitchFamily="34" charset="0"/>
                <a:cs typeface="Arial" charset="0"/>
              </a:endParaRPr>
            </a:p>
          </p:txBody>
        </p:sp>
      </p:grpSp>
      <p:cxnSp>
        <p:nvCxnSpPr>
          <p:cNvPr id="81" name="Straight Arrow Connector 80">
            <a:extLst>
              <a:ext uri="{FF2B5EF4-FFF2-40B4-BE49-F238E27FC236}">
                <a16:creationId xmlns:a16="http://schemas.microsoft.com/office/drawing/2014/main" id="{AAA2DD2A-6750-4BB8-837D-B443DA5A654B}"/>
              </a:ext>
            </a:extLst>
          </p:cNvPr>
          <p:cNvCxnSpPr>
            <a:cxnSpLocks/>
          </p:cNvCxnSpPr>
          <p:nvPr/>
        </p:nvCxnSpPr>
        <p:spPr>
          <a:xfrm flipH="1" flipV="1">
            <a:off x="4932040" y="1301161"/>
            <a:ext cx="955331" cy="99402"/>
          </a:xfrm>
          <a:prstGeom prst="straightConnector1">
            <a:avLst/>
          </a:prstGeom>
          <a:ln w="76200">
            <a:solidFill>
              <a:srgbClr val="FFC000"/>
            </a:solidFill>
            <a:tailEnd type="triangle"/>
          </a:ln>
        </p:spPr>
        <p:style>
          <a:lnRef idx="1">
            <a:schemeClr val="dk1"/>
          </a:lnRef>
          <a:fillRef idx="0">
            <a:schemeClr val="dk1"/>
          </a:fillRef>
          <a:effectRef idx="0">
            <a:schemeClr val="dk1"/>
          </a:effectRef>
          <a:fontRef idx="minor">
            <a:schemeClr val="tx1"/>
          </a:fontRef>
        </p:style>
      </p:cxnSp>
      <p:pic>
        <p:nvPicPr>
          <p:cNvPr id="82" name="Picture 2" descr="Image result for oxford university logo">
            <a:extLst>
              <a:ext uri="{FF2B5EF4-FFF2-40B4-BE49-F238E27FC236}">
                <a16:creationId xmlns:a16="http://schemas.microsoft.com/office/drawing/2014/main" id="{81CABE13-8D9A-4DBF-AE72-DBA4E1C0BED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2395" y="4400411"/>
            <a:ext cx="680917" cy="35202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Related image">
            <a:extLst>
              <a:ext uri="{FF2B5EF4-FFF2-40B4-BE49-F238E27FC236}">
                <a16:creationId xmlns:a16="http://schemas.microsoft.com/office/drawing/2014/main" id="{3BF30ED5-64DB-4183-AEA5-D6B0033484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2475" y="4443910"/>
            <a:ext cx="734420" cy="257725"/>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Gedminas\Downloads\Moore_Foundation_Logo.jpg"/>
          <p:cNvPicPr>
            <a:picLocks noChangeAspect="1" noChangeArrowheads="1"/>
          </p:cNvPicPr>
          <p:nvPr/>
        </p:nvPicPr>
        <p:blipFill>
          <a:blip r:embed="rId11" cstate="print"/>
          <a:srcRect/>
          <a:stretch>
            <a:fillRect/>
          </a:stretch>
        </p:blipFill>
        <p:spPr bwMode="auto">
          <a:xfrm>
            <a:off x="8098659" y="4396285"/>
            <a:ext cx="793821" cy="308284"/>
          </a:xfrm>
          <a:prstGeom prst="rect">
            <a:avLst/>
          </a:prstGeom>
          <a:noFill/>
        </p:spPr>
      </p:pic>
      <p:pic>
        <p:nvPicPr>
          <p:cNvPr id="29" name="Graphic 28">
            <a:extLst>
              <a:ext uri="{FF2B5EF4-FFF2-40B4-BE49-F238E27FC236}">
                <a16:creationId xmlns:a16="http://schemas.microsoft.com/office/drawing/2014/main" id="{6E06167F-6658-3EC8-C36C-3B83225C35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30849" y="1491630"/>
            <a:ext cx="2615551" cy="2203843"/>
          </a:xfrm>
          <a:prstGeom prst="rect">
            <a:avLst/>
          </a:prstGeom>
        </p:spPr>
      </p:pic>
      <p:pic>
        <p:nvPicPr>
          <p:cNvPr id="30" name="Picture 2">
            <a:extLst>
              <a:ext uri="{FF2B5EF4-FFF2-40B4-BE49-F238E27FC236}">
                <a16:creationId xmlns:a16="http://schemas.microsoft.com/office/drawing/2014/main" id="{518E34C0-F39A-7CE8-EB9D-21AC645DF38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705" t="8867" b="27307"/>
          <a:stretch/>
        </p:blipFill>
        <p:spPr bwMode="auto">
          <a:xfrm>
            <a:off x="7010319" y="483518"/>
            <a:ext cx="1882161" cy="10093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fermilab logo">
            <a:extLst>
              <a:ext uri="{FF2B5EF4-FFF2-40B4-BE49-F238E27FC236}">
                <a16:creationId xmlns:a16="http://schemas.microsoft.com/office/drawing/2014/main" id="{A6D0B499-B4BA-4275-9BC9-87F5A40A58C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73410" y="4155926"/>
            <a:ext cx="1030028" cy="2201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8C0284A-2D82-480D-B6A0-B0AEBCAFAC18}"/>
              </a:ext>
            </a:extLst>
          </p:cNvPr>
          <p:cNvPicPr>
            <a:picLocks noChangeAspect="1"/>
          </p:cNvPicPr>
          <p:nvPr/>
        </p:nvPicPr>
        <p:blipFill rotWithShape="1">
          <a:blip r:embed="rId16" cstate="print"/>
          <a:srcRect b="90508"/>
          <a:stretch/>
        </p:blipFill>
        <p:spPr>
          <a:xfrm>
            <a:off x="6859902" y="3641113"/>
            <a:ext cx="1882161" cy="216592"/>
          </a:xfrm>
          <a:prstGeom prst="rect">
            <a:avLst/>
          </a:prstGeom>
        </p:spPr>
      </p:pic>
      <p:sp>
        <p:nvSpPr>
          <p:cNvPr id="27" name="TextBox 26">
            <a:extLst>
              <a:ext uri="{FF2B5EF4-FFF2-40B4-BE49-F238E27FC236}">
                <a16:creationId xmlns:a16="http://schemas.microsoft.com/office/drawing/2014/main" id="{91339C7A-9567-4691-8231-CDDB30D022CE}"/>
              </a:ext>
            </a:extLst>
          </p:cNvPr>
          <p:cNvSpPr txBox="1"/>
          <p:nvPr/>
        </p:nvSpPr>
        <p:spPr>
          <a:xfrm>
            <a:off x="6809685" y="3798374"/>
            <a:ext cx="2212054" cy="369332"/>
          </a:xfrm>
          <a:prstGeom prst="rect">
            <a:avLst/>
          </a:prstGeom>
          <a:noFill/>
        </p:spPr>
        <p:txBody>
          <a:bodyPr wrap="square">
            <a:spAutoFit/>
          </a:bodyPr>
          <a:lstStyle/>
          <a:p>
            <a:r>
              <a:rPr lang="en-GB" sz="900" dirty="0">
                <a:hlinkClick r:id="rId17"/>
              </a:rPr>
              <a:t>https://iopscience.iop.org/article/10.1088/2058-9565/abf719</a:t>
            </a:r>
            <a:endParaRPr lang="en-GB" sz="900" dirty="0"/>
          </a:p>
        </p:txBody>
      </p:sp>
    </p:spTree>
    <p:extLst>
      <p:ext uri="{BB962C8B-B14F-4D97-AF65-F5344CB8AC3E}">
        <p14:creationId xmlns:p14="http://schemas.microsoft.com/office/powerpoint/2010/main" val="429293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54E8C6-3586-B006-0258-F6D5A8CB9628}"/>
              </a:ext>
            </a:extLst>
          </p:cNvPr>
          <p:cNvSpPr txBox="1">
            <a:spLocks/>
          </p:cNvSpPr>
          <p:nvPr/>
        </p:nvSpPr>
        <p:spPr bwMode="auto">
          <a:xfrm>
            <a:off x="467544" y="339502"/>
            <a:ext cx="7776864" cy="2535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3000">
                <a:solidFill>
                  <a:srgbClr val="956700"/>
                </a:solidFill>
                <a:latin typeface="Arial Rounded MT Bold" panose="020F0704030504030204" pitchFamily="34" charset="0"/>
                <a:ea typeface="+mj-ea"/>
                <a:cs typeface="+mj-cs"/>
              </a:defRPr>
            </a:lvl1pPr>
            <a:lvl2pPr algn="l" rtl="0" eaLnBrk="1" fontAlgn="base" hangingPunct="1">
              <a:spcBef>
                <a:spcPct val="0"/>
              </a:spcBef>
              <a:spcAft>
                <a:spcPct val="0"/>
              </a:spcAft>
              <a:defRPr sz="3000">
                <a:solidFill>
                  <a:srgbClr val="956700"/>
                </a:solidFill>
                <a:latin typeface="Arial" charset="0"/>
                <a:ea typeface="ＭＳ Ｐゴシック" pitchFamily="48" charset="-128"/>
              </a:defRPr>
            </a:lvl2pPr>
            <a:lvl3pPr algn="l" rtl="0" eaLnBrk="1" fontAlgn="base" hangingPunct="1">
              <a:spcBef>
                <a:spcPct val="0"/>
              </a:spcBef>
              <a:spcAft>
                <a:spcPct val="0"/>
              </a:spcAft>
              <a:defRPr sz="3000">
                <a:solidFill>
                  <a:srgbClr val="956700"/>
                </a:solidFill>
                <a:latin typeface="Arial" charset="0"/>
                <a:ea typeface="ＭＳ Ｐゴシック" pitchFamily="48" charset="-128"/>
              </a:defRPr>
            </a:lvl3pPr>
            <a:lvl4pPr algn="l" rtl="0" eaLnBrk="1" fontAlgn="base" hangingPunct="1">
              <a:spcBef>
                <a:spcPct val="0"/>
              </a:spcBef>
              <a:spcAft>
                <a:spcPct val="0"/>
              </a:spcAft>
              <a:defRPr sz="3000">
                <a:solidFill>
                  <a:srgbClr val="956700"/>
                </a:solidFill>
                <a:latin typeface="Arial" charset="0"/>
                <a:ea typeface="ＭＳ Ｐゴシック" pitchFamily="48" charset="-128"/>
              </a:defRPr>
            </a:lvl4pPr>
            <a:lvl5pPr algn="l" rtl="0" eaLnBrk="1" fontAlgn="base" hangingPunct="1">
              <a:spcBef>
                <a:spcPct val="0"/>
              </a:spcBef>
              <a:spcAft>
                <a:spcPct val="0"/>
              </a:spcAft>
              <a:defRPr sz="3000">
                <a:solidFill>
                  <a:srgbClr val="956700"/>
                </a:solidFill>
                <a:latin typeface="Arial" charset="0"/>
                <a:ea typeface="ＭＳ Ｐゴシック" pitchFamily="48" charset="-128"/>
              </a:defRPr>
            </a:lvl5pPr>
            <a:lvl6pPr marL="457200" algn="l" rtl="0" eaLnBrk="1" fontAlgn="base" hangingPunct="1">
              <a:spcBef>
                <a:spcPct val="0"/>
              </a:spcBef>
              <a:spcAft>
                <a:spcPct val="0"/>
              </a:spcAft>
              <a:defRPr sz="3000">
                <a:solidFill>
                  <a:srgbClr val="956700"/>
                </a:solidFill>
                <a:latin typeface="Arial" charset="0"/>
                <a:ea typeface="ＭＳ Ｐゴシック" pitchFamily="48" charset="-128"/>
              </a:defRPr>
            </a:lvl6pPr>
            <a:lvl7pPr marL="914400" algn="l" rtl="0" eaLnBrk="1" fontAlgn="base" hangingPunct="1">
              <a:spcBef>
                <a:spcPct val="0"/>
              </a:spcBef>
              <a:spcAft>
                <a:spcPct val="0"/>
              </a:spcAft>
              <a:defRPr sz="3000">
                <a:solidFill>
                  <a:srgbClr val="956700"/>
                </a:solidFill>
                <a:latin typeface="Arial" charset="0"/>
                <a:ea typeface="ＭＳ Ｐゴシック" pitchFamily="48" charset="-128"/>
              </a:defRPr>
            </a:lvl7pPr>
            <a:lvl8pPr marL="1371600" algn="l" rtl="0" eaLnBrk="1" fontAlgn="base" hangingPunct="1">
              <a:spcBef>
                <a:spcPct val="0"/>
              </a:spcBef>
              <a:spcAft>
                <a:spcPct val="0"/>
              </a:spcAft>
              <a:defRPr sz="3000">
                <a:solidFill>
                  <a:srgbClr val="956700"/>
                </a:solidFill>
                <a:latin typeface="Arial" charset="0"/>
                <a:ea typeface="ＭＳ Ｐゴシック" pitchFamily="48" charset="-128"/>
              </a:defRPr>
            </a:lvl8pPr>
            <a:lvl9pPr marL="1828800" algn="l" rtl="0" eaLnBrk="1" fontAlgn="base" hangingPunct="1">
              <a:spcBef>
                <a:spcPct val="0"/>
              </a:spcBef>
              <a:spcAft>
                <a:spcPct val="0"/>
              </a:spcAft>
              <a:defRPr sz="3000">
                <a:solidFill>
                  <a:srgbClr val="956700"/>
                </a:solidFill>
                <a:latin typeface="Arial" charset="0"/>
                <a:ea typeface="ＭＳ Ｐゴシック" pitchFamily="48" charset="-128"/>
              </a:defRPr>
            </a:lvl9pPr>
          </a:lstStyle>
          <a:p>
            <a:r>
              <a:rPr lang="en-US" sz="2400" kern="0" dirty="0">
                <a:latin typeface="+mj-lt"/>
              </a:rPr>
              <a:t>Stanford Prototype MAGIS-10</a:t>
            </a:r>
          </a:p>
        </p:txBody>
      </p:sp>
      <p:pic>
        <p:nvPicPr>
          <p:cNvPr id="1026" name="Picture 2">
            <a:extLst>
              <a:ext uri="{FF2B5EF4-FFF2-40B4-BE49-F238E27FC236}">
                <a16:creationId xmlns:a16="http://schemas.microsoft.com/office/drawing/2014/main" id="{CC302AF5-54C7-4AE1-5914-40F9E5B3D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43558"/>
            <a:ext cx="2081386" cy="3122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5DB2A9-C6CA-2E7C-CBF3-616A08CD517A}"/>
              </a:ext>
            </a:extLst>
          </p:cNvPr>
          <p:cNvSpPr txBox="1"/>
          <p:nvPr/>
        </p:nvSpPr>
        <p:spPr>
          <a:xfrm>
            <a:off x="320105" y="4006689"/>
            <a:ext cx="2376264" cy="400110"/>
          </a:xfrm>
          <a:prstGeom prst="rect">
            <a:avLst/>
          </a:prstGeom>
          <a:noFill/>
        </p:spPr>
        <p:txBody>
          <a:bodyPr wrap="square">
            <a:spAutoFit/>
          </a:bodyPr>
          <a:lstStyle/>
          <a:p>
            <a:r>
              <a:rPr lang="en-GB" sz="1000" dirty="0">
                <a:hlinkClick r:id="rId3"/>
              </a:rPr>
              <a:t>https://hoganlab.stanford.edu/research/strontium-gradiometer</a:t>
            </a:r>
            <a:endParaRPr lang="en-GB" sz="1000" dirty="0"/>
          </a:p>
        </p:txBody>
      </p:sp>
      <p:pic>
        <p:nvPicPr>
          <p:cNvPr id="7" name="Picture 6">
            <a:extLst>
              <a:ext uri="{FF2B5EF4-FFF2-40B4-BE49-F238E27FC236}">
                <a16:creationId xmlns:a16="http://schemas.microsoft.com/office/drawing/2014/main" id="{77950FC7-34BF-580C-0403-878E733400F3}"/>
              </a:ext>
            </a:extLst>
          </p:cNvPr>
          <p:cNvPicPr>
            <a:picLocks noChangeAspect="1"/>
          </p:cNvPicPr>
          <p:nvPr/>
        </p:nvPicPr>
        <p:blipFill>
          <a:blip r:embed="rId4"/>
          <a:stretch>
            <a:fillRect/>
          </a:stretch>
        </p:blipFill>
        <p:spPr>
          <a:xfrm>
            <a:off x="2915816" y="843558"/>
            <a:ext cx="2509876" cy="2082184"/>
          </a:xfrm>
          <a:prstGeom prst="rect">
            <a:avLst/>
          </a:prstGeom>
        </p:spPr>
      </p:pic>
      <p:pic>
        <p:nvPicPr>
          <p:cNvPr id="9" name="Picture 8">
            <a:extLst>
              <a:ext uri="{FF2B5EF4-FFF2-40B4-BE49-F238E27FC236}">
                <a16:creationId xmlns:a16="http://schemas.microsoft.com/office/drawing/2014/main" id="{664C0DD8-52F1-E8E6-4F13-8BE2658C9408}"/>
              </a:ext>
            </a:extLst>
          </p:cNvPr>
          <p:cNvPicPr>
            <a:picLocks noChangeAspect="1"/>
          </p:cNvPicPr>
          <p:nvPr/>
        </p:nvPicPr>
        <p:blipFill>
          <a:blip r:embed="rId5"/>
          <a:stretch>
            <a:fillRect/>
          </a:stretch>
        </p:blipFill>
        <p:spPr>
          <a:xfrm>
            <a:off x="3275856" y="2920442"/>
            <a:ext cx="1644973" cy="1305012"/>
          </a:xfrm>
          <a:prstGeom prst="rect">
            <a:avLst/>
          </a:prstGeom>
        </p:spPr>
      </p:pic>
      <p:pic>
        <p:nvPicPr>
          <p:cNvPr id="1028" name="Picture 4" descr="Image">
            <a:extLst>
              <a:ext uri="{FF2B5EF4-FFF2-40B4-BE49-F238E27FC236}">
                <a16:creationId xmlns:a16="http://schemas.microsoft.com/office/drawing/2014/main" id="{C09D7D5F-E20B-DA14-71FE-F7043CA5A9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338" y="1371068"/>
            <a:ext cx="2756077" cy="20670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D6E535D-653F-0976-469D-5DD8BA786ED5}"/>
              </a:ext>
            </a:extLst>
          </p:cNvPr>
          <p:cNvPicPr>
            <a:picLocks noChangeAspect="1"/>
          </p:cNvPicPr>
          <p:nvPr/>
        </p:nvPicPr>
        <p:blipFill rotWithShape="1">
          <a:blip r:embed="rId7"/>
          <a:srcRect l="21428"/>
          <a:stretch/>
        </p:blipFill>
        <p:spPr>
          <a:xfrm>
            <a:off x="5038107" y="3003798"/>
            <a:ext cx="844953" cy="1545844"/>
          </a:xfrm>
          <a:prstGeom prst="rect">
            <a:avLst/>
          </a:prstGeom>
        </p:spPr>
      </p:pic>
    </p:spTree>
    <p:extLst>
      <p:ext uri="{BB962C8B-B14F-4D97-AF65-F5344CB8AC3E}">
        <p14:creationId xmlns:p14="http://schemas.microsoft.com/office/powerpoint/2010/main" val="400704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77BDA1-7031-487A-A824-D3CF3415EE33}"/>
              </a:ext>
            </a:extLst>
          </p:cNvPr>
          <p:cNvPicPr>
            <a:picLocks noChangeAspect="1"/>
          </p:cNvPicPr>
          <p:nvPr/>
        </p:nvPicPr>
        <p:blipFill>
          <a:blip r:embed="rId3" cstate="print"/>
          <a:stretch>
            <a:fillRect/>
          </a:stretch>
        </p:blipFill>
        <p:spPr>
          <a:xfrm>
            <a:off x="3923928" y="915566"/>
            <a:ext cx="5079502" cy="3258548"/>
          </a:xfrm>
          <a:prstGeom prst="rect">
            <a:avLst/>
          </a:prstGeom>
        </p:spPr>
      </p:pic>
      <p:sp>
        <p:nvSpPr>
          <p:cNvPr id="2" name="Title 1">
            <a:extLst>
              <a:ext uri="{FF2B5EF4-FFF2-40B4-BE49-F238E27FC236}">
                <a16:creationId xmlns:a16="http://schemas.microsoft.com/office/drawing/2014/main" id="{69B35441-DEEA-470B-8087-7AB8338B01A6}"/>
              </a:ext>
            </a:extLst>
          </p:cNvPr>
          <p:cNvSpPr>
            <a:spLocks noGrp="1"/>
          </p:cNvSpPr>
          <p:nvPr>
            <p:ph type="title"/>
          </p:nvPr>
        </p:nvSpPr>
        <p:spPr>
          <a:xfrm>
            <a:off x="659376" y="13742"/>
            <a:ext cx="7772400" cy="685800"/>
          </a:xfrm>
        </p:spPr>
        <p:txBody>
          <a:bodyPr/>
          <a:lstStyle/>
          <a:p>
            <a:r>
              <a:rPr lang="en-GB" dirty="0">
                <a:latin typeface="+mj-lt"/>
              </a:rPr>
              <a:t>Atom Interferometry &amp; </a:t>
            </a:r>
            <a:r>
              <a:rPr lang="en-GB" dirty="0" err="1">
                <a:latin typeface="+mj-lt"/>
              </a:rPr>
              <a:t>Gradiometry</a:t>
            </a:r>
            <a:endParaRPr lang="en-GB" dirty="0">
              <a:latin typeface="+mj-lt"/>
            </a:endParaRPr>
          </a:p>
        </p:txBody>
      </p:sp>
      <p:sp>
        <p:nvSpPr>
          <p:cNvPr id="8" name="TextBox 7">
            <a:extLst>
              <a:ext uri="{FF2B5EF4-FFF2-40B4-BE49-F238E27FC236}">
                <a16:creationId xmlns:a16="http://schemas.microsoft.com/office/drawing/2014/main" id="{ECF0C0AE-2943-445C-96D7-6496ECF37435}"/>
              </a:ext>
            </a:extLst>
          </p:cNvPr>
          <p:cNvSpPr txBox="1"/>
          <p:nvPr/>
        </p:nvSpPr>
        <p:spPr>
          <a:xfrm>
            <a:off x="86906" y="789552"/>
            <a:ext cx="3962003" cy="3754874"/>
          </a:xfrm>
          <a:prstGeom prst="rect">
            <a:avLst/>
          </a:prstGeom>
          <a:noFill/>
        </p:spPr>
        <p:txBody>
          <a:bodyPr wrap="square" rtlCol="0">
            <a:spAutoFit/>
          </a:bodyPr>
          <a:lstStyle/>
          <a:p>
            <a:pPr marL="342900" indent="-342900">
              <a:buFont typeface="Arial" panose="020B0604020202020204" pitchFamily="34" charset="0"/>
              <a:buChar char="•"/>
            </a:pPr>
            <a:r>
              <a:rPr lang="en-GB" sz="1700" dirty="0"/>
              <a:t>Two identical atom interferometers are run simultaneously using the same laser sources</a:t>
            </a:r>
          </a:p>
          <a:p>
            <a:pPr marL="342900"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dirty="0"/>
              <a:t>Signals is a differential measurement </a:t>
            </a:r>
          </a:p>
          <a:p>
            <a:pPr marL="342900"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b="1" dirty="0"/>
              <a:t>Enables the cancellation of noise common to both interferometers</a:t>
            </a:r>
          </a:p>
          <a:p>
            <a:pPr marL="342900" indent="-342900">
              <a:buFont typeface="Arial" panose="020B0604020202020204" pitchFamily="34" charset="0"/>
              <a:buChar char="•"/>
            </a:pPr>
            <a:endParaRPr lang="en-GB" sz="1700" b="1" dirty="0"/>
          </a:p>
          <a:p>
            <a:pPr marL="342900" indent="-342900">
              <a:buFont typeface="Arial" panose="020B0604020202020204" pitchFamily="34" charset="0"/>
              <a:buChar char="•"/>
            </a:pPr>
            <a:r>
              <a:rPr lang="en-US" sz="1700" dirty="0"/>
              <a:t>Measured phase difference is proportional to the </a:t>
            </a:r>
            <a:r>
              <a:rPr lang="en-GB" sz="1700" dirty="0"/>
              <a:t>gradient of the local gravitational force</a:t>
            </a:r>
            <a:endParaRPr lang="en-US" sz="1700" baseline="30000" dirty="0">
              <a:sym typeface="Symbol"/>
            </a:endParaRPr>
          </a:p>
          <a:p>
            <a:endParaRPr lang="en-US" sz="1700" dirty="0"/>
          </a:p>
        </p:txBody>
      </p:sp>
      <p:sp>
        <p:nvSpPr>
          <p:cNvPr id="12" name="Rectangle 11">
            <a:extLst>
              <a:ext uri="{FF2B5EF4-FFF2-40B4-BE49-F238E27FC236}">
                <a16:creationId xmlns:a16="http://schemas.microsoft.com/office/drawing/2014/main" id="{D723D552-7994-48A8-A721-27147E938C54}"/>
              </a:ext>
            </a:extLst>
          </p:cNvPr>
          <p:cNvSpPr/>
          <p:nvPr/>
        </p:nvSpPr>
        <p:spPr bwMode="auto">
          <a:xfrm>
            <a:off x="3995936" y="915566"/>
            <a:ext cx="485318" cy="3817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48" charset="-128"/>
            </a:endParaRPr>
          </a:p>
        </p:txBody>
      </p:sp>
      <p:sp>
        <p:nvSpPr>
          <p:cNvPr id="13" name="Rectangle 12">
            <a:extLst>
              <a:ext uri="{FF2B5EF4-FFF2-40B4-BE49-F238E27FC236}">
                <a16:creationId xmlns:a16="http://schemas.microsoft.com/office/drawing/2014/main" id="{10420468-FC23-4BC4-9CC3-329B9B436D0A}"/>
              </a:ext>
            </a:extLst>
          </p:cNvPr>
          <p:cNvSpPr/>
          <p:nvPr/>
        </p:nvSpPr>
        <p:spPr bwMode="auto">
          <a:xfrm>
            <a:off x="5345398" y="756546"/>
            <a:ext cx="381624" cy="3817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48" charset="-128"/>
            </a:endParaRPr>
          </a:p>
        </p:txBody>
      </p:sp>
    </p:spTree>
    <p:extLst>
      <p:ext uri="{BB962C8B-B14F-4D97-AF65-F5344CB8AC3E}">
        <p14:creationId xmlns:p14="http://schemas.microsoft.com/office/powerpoint/2010/main" val="3531380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4800702" y="906382"/>
            <a:ext cx="4219292" cy="2956452"/>
          </a:xfrm>
          <a:solidFill>
            <a:srgbClr val="FFFFFF"/>
          </a:solidFill>
          <a:ln>
            <a:solidFill>
              <a:srgbClr val="FFFFFF"/>
            </a:solidFill>
            <a:miter lim="800000"/>
            <a:headEnd/>
            <a:tailEnd/>
          </a:ln>
        </p:spPr>
        <p:txBody>
          <a:bodyPr>
            <a:noAutofit/>
          </a:bodyPr>
          <a:lstStyle/>
          <a:p>
            <a:pPr marL="0" indent="0" eaLnBrk="1" hangingPunct="1"/>
            <a:r>
              <a:rPr lang="en-US" sz="2000" dirty="0">
                <a:latin typeface="Arial (Body)"/>
                <a:ea typeface="ＭＳ Ｐゴシック" charset="0"/>
                <a:cs typeface="Calibri"/>
              </a:rPr>
              <a:t>The ultra-light dark matter acts as a classical field</a:t>
            </a:r>
          </a:p>
          <a:p>
            <a:pPr marL="0" indent="0" eaLnBrk="1" hangingPunct="1"/>
            <a:endParaRPr lang="en-US" sz="2000" dirty="0">
              <a:latin typeface="Arial (Body)"/>
              <a:ea typeface="ＭＳ Ｐゴシック" charset="0"/>
              <a:cs typeface="Calibri"/>
            </a:endParaRPr>
          </a:p>
          <a:p>
            <a:pPr marL="0" indent="0" eaLnBrk="1" hangingPunct="1"/>
            <a:r>
              <a:rPr lang="en-US" sz="2000" dirty="0">
                <a:latin typeface="Arial (Body)"/>
                <a:ea typeface="ＭＳ Ｐゴシック" charset="0"/>
                <a:cs typeface="Calibri"/>
              </a:rPr>
              <a:t>Many detection techniques, </a:t>
            </a:r>
            <a:r>
              <a:rPr lang="en-US" sz="2000" b="1" dirty="0">
                <a:solidFill>
                  <a:srgbClr val="FF0000"/>
                </a:solidFill>
                <a:latin typeface="Arial (Body)"/>
                <a:ea typeface="ＭＳ Ｐゴシック" charset="0"/>
                <a:cs typeface="Calibri"/>
              </a:rPr>
              <a:t>e.g. atom interferometers</a:t>
            </a:r>
            <a:endParaRPr lang="en-US" sz="2000" dirty="0">
              <a:latin typeface="Arial (Body)"/>
              <a:ea typeface="ＭＳ Ｐゴシック" charset="0"/>
              <a:cs typeface="Calibri"/>
            </a:endParaRPr>
          </a:p>
          <a:p>
            <a:pPr eaLnBrk="1" hangingPunct="1"/>
            <a:endParaRPr lang="en-US" sz="2000" dirty="0">
              <a:latin typeface="Calibri"/>
              <a:ea typeface="ＭＳ Ｐゴシック" charset="0"/>
              <a:cs typeface="Calibri"/>
            </a:endParaRPr>
          </a:p>
          <a:p>
            <a:pPr eaLnBrk="1" hangingPunct="1"/>
            <a:endParaRPr lang="en-US" sz="2000" dirty="0">
              <a:latin typeface="Calibri"/>
              <a:ea typeface="ＭＳ Ｐゴシック" charset="0"/>
              <a:cs typeface="Calibri"/>
            </a:endParaRPr>
          </a:p>
          <a:p>
            <a:pPr eaLnBrk="1" hangingPunct="1"/>
            <a:endParaRPr lang="en-US" sz="2000" dirty="0">
              <a:latin typeface="Calibri"/>
              <a:ea typeface="ＭＳ Ｐゴシック" charset="0"/>
              <a:cs typeface="Calibri"/>
            </a:endParaRPr>
          </a:p>
          <a:p>
            <a:pPr eaLnBrk="1" hangingPunct="1"/>
            <a:endParaRPr lang="en-US" sz="2000" dirty="0">
              <a:latin typeface="Calibri"/>
              <a:ea typeface="ＭＳ Ｐゴシック" charset="0"/>
              <a:cs typeface="Calibri"/>
            </a:endParaRPr>
          </a:p>
          <a:p>
            <a:pPr marL="0" indent="0"/>
            <a:r>
              <a:rPr lang="en-US" sz="2000" dirty="0">
                <a:latin typeface="Calibri"/>
                <a:ea typeface="ＭＳ Ｐゴシック" charset="0"/>
                <a:cs typeface="Calibri"/>
              </a:rPr>
              <a:t> 		               </a:t>
            </a:r>
          </a:p>
          <a:p>
            <a:pPr marL="0" indent="0"/>
            <a:r>
              <a:rPr lang="en-US" sz="2000" dirty="0">
                <a:latin typeface="Calibri"/>
                <a:ea typeface="ＭＳ Ｐゴシック" charset="0"/>
                <a:cs typeface="Calibri"/>
              </a:rPr>
              <a:t>                                        </a:t>
            </a:r>
          </a:p>
        </p:txBody>
      </p:sp>
      <p:sp>
        <p:nvSpPr>
          <p:cNvPr id="79873" name="Title 1"/>
          <p:cNvSpPr>
            <a:spLocks noGrp="1"/>
          </p:cNvSpPr>
          <p:nvPr>
            <p:ph type="title"/>
          </p:nvPr>
        </p:nvSpPr>
        <p:spPr>
          <a:xfrm>
            <a:off x="827585" y="303373"/>
            <a:ext cx="7209085" cy="486179"/>
          </a:xfrm>
          <a:solidFill>
            <a:srgbClr val="FFFFFF"/>
          </a:solidFill>
          <a:ln>
            <a:solidFill>
              <a:srgbClr val="FFFFFF"/>
            </a:solidFill>
            <a:miter lim="800000"/>
            <a:headEnd/>
            <a:tailEnd/>
          </a:ln>
        </p:spPr>
        <p:txBody>
          <a:bodyPr/>
          <a:lstStyle/>
          <a:p>
            <a:pPr eaLnBrk="1" hangingPunct="1"/>
            <a:r>
              <a:rPr lang="en-US" dirty="0">
                <a:solidFill>
                  <a:schemeClr val="tx2"/>
                </a:solidFill>
                <a:latin typeface="+mj-lt"/>
                <a:ea typeface="ＭＳ Ｐゴシック" charset="0"/>
                <a:cs typeface="Helvetica" pitchFamily="34" charset="0"/>
              </a:rPr>
              <a:t>Searches for Light Dark Matter</a:t>
            </a:r>
          </a:p>
        </p:txBody>
      </p:sp>
      <p:pic>
        <p:nvPicPr>
          <p:cNvPr id="6" name="Picture 5" descr="LightD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76271"/>
            <a:ext cx="4219293" cy="2098640"/>
          </a:xfrm>
          <a:prstGeom prst="rect">
            <a:avLst/>
          </a:prstGeom>
          <a:ln>
            <a:solidFill>
              <a:srgbClr val="FFFFFF"/>
            </a:solidFill>
          </a:ln>
        </p:spPr>
      </p:pic>
      <p:sp>
        <p:nvSpPr>
          <p:cNvPr id="7" name="Oval 6"/>
          <p:cNvSpPr>
            <a:spLocks noChangeArrowheads="1"/>
          </p:cNvSpPr>
          <p:nvPr/>
        </p:nvSpPr>
        <p:spPr bwMode="auto">
          <a:xfrm rot="16200000">
            <a:off x="1261439" y="1420072"/>
            <a:ext cx="645814" cy="1945573"/>
          </a:xfrm>
          <a:prstGeom prst="ellipse">
            <a:avLst/>
          </a:prstGeom>
          <a:noFill/>
          <a:ln w="57150">
            <a:solidFill>
              <a:srgbClr val="FF0000"/>
            </a:solidFill>
            <a:round/>
            <a:headEnd/>
            <a:tailEnd/>
          </a:ln>
        </p:spPr>
        <p:txBody>
          <a:bodyPr wrap="none" anchor="ctr"/>
          <a:lstStyle/>
          <a:p>
            <a:endParaRPr lang="en-US" sz="1350">
              <a:latin typeface="Calibri"/>
              <a:cs typeface="Calibri"/>
            </a:endParaRPr>
          </a:p>
        </p:txBody>
      </p:sp>
      <p:pic>
        <p:nvPicPr>
          <p:cNvPr id="8" name="Picture 7">
            <a:extLst>
              <a:ext uri="{FF2B5EF4-FFF2-40B4-BE49-F238E27FC236}">
                <a16:creationId xmlns:a16="http://schemas.microsoft.com/office/drawing/2014/main" id="{647724C5-F221-4D8F-770E-5E26F88D512C}"/>
              </a:ext>
            </a:extLst>
          </p:cNvPr>
          <p:cNvPicPr>
            <a:picLocks noChangeAspect="1"/>
          </p:cNvPicPr>
          <p:nvPr/>
        </p:nvPicPr>
        <p:blipFill rotWithShape="1">
          <a:blip r:embed="rId3" cstate="print"/>
          <a:srcRect r="52026"/>
          <a:stretch/>
        </p:blipFill>
        <p:spPr>
          <a:xfrm>
            <a:off x="5653386" y="3605770"/>
            <a:ext cx="1839603" cy="583175"/>
          </a:xfrm>
          <a:prstGeom prst="rect">
            <a:avLst/>
          </a:prstGeom>
        </p:spPr>
      </p:pic>
      <p:sp>
        <p:nvSpPr>
          <p:cNvPr id="9" name="TextBox 8">
            <a:extLst>
              <a:ext uri="{FF2B5EF4-FFF2-40B4-BE49-F238E27FC236}">
                <a16:creationId xmlns:a16="http://schemas.microsoft.com/office/drawing/2014/main" id="{5F080953-EAD6-2E24-FFAC-5FFB2F1EE5BE}"/>
              </a:ext>
            </a:extLst>
          </p:cNvPr>
          <p:cNvSpPr txBox="1"/>
          <p:nvPr/>
        </p:nvSpPr>
        <p:spPr>
          <a:xfrm>
            <a:off x="2522384" y="3016953"/>
            <a:ext cx="4886274" cy="323165"/>
          </a:xfrm>
          <a:prstGeom prst="rect">
            <a:avLst/>
          </a:prstGeom>
          <a:noFill/>
        </p:spPr>
        <p:txBody>
          <a:bodyPr wrap="square" rtlCol="0">
            <a:spAutoFit/>
          </a:bodyPr>
          <a:lstStyle/>
          <a:p>
            <a:pPr>
              <a:buNone/>
            </a:pPr>
            <a:r>
              <a:rPr lang="en-US" sz="1500" dirty="0"/>
              <a:t>DM coupling causes time-varying atomic energy levels:</a:t>
            </a:r>
          </a:p>
        </p:txBody>
      </p:sp>
      <p:grpSp>
        <p:nvGrpSpPr>
          <p:cNvPr id="10" name="Group 35">
            <a:extLst>
              <a:ext uri="{FF2B5EF4-FFF2-40B4-BE49-F238E27FC236}">
                <a16:creationId xmlns:a16="http://schemas.microsoft.com/office/drawing/2014/main" id="{99D152AB-6F72-C512-AC6C-39757A1E3F69}"/>
              </a:ext>
            </a:extLst>
          </p:cNvPr>
          <p:cNvGrpSpPr/>
          <p:nvPr/>
        </p:nvGrpSpPr>
        <p:grpSpPr>
          <a:xfrm>
            <a:off x="2518682" y="3537460"/>
            <a:ext cx="1185789" cy="733013"/>
            <a:chOff x="4193537" y="913288"/>
            <a:chExt cx="1185789" cy="977351"/>
          </a:xfrm>
        </p:grpSpPr>
        <p:cxnSp>
          <p:nvCxnSpPr>
            <p:cNvPr id="11" name="Straight Connector 10">
              <a:extLst>
                <a:ext uri="{FF2B5EF4-FFF2-40B4-BE49-F238E27FC236}">
                  <a16:creationId xmlns:a16="http://schemas.microsoft.com/office/drawing/2014/main" id="{64DF6B72-4DD5-9D30-41F4-5BCF62E09F48}"/>
                </a:ext>
              </a:extLst>
            </p:cNvPr>
            <p:cNvCxnSpPr/>
            <p:nvPr/>
          </p:nvCxnSpPr>
          <p:spPr>
            <a:xfrm>
              <a:off x="4203668" y="1642095"/>
              <a:ext cx="731520" cy="0"/>
            </a:xfrm>
            <a:prstGeom prst="line">
              <a:avLst/>
            </a:prstGeom>
            <a:ln w="57150">
              <a:solidFill>
                <a:srgbClr val="000099"/>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C02E267-0635-89CC-7105-1006D8A64E2E}"/>
                </a:ext>
              </a:extLst>
            </p:cNvPr>
            <p:cNvCxnSpPr/>
            <p:nvPr/>
          </p:nvCxnSpPr>
          <p:spPr>
            <a:xfrm>
              <a:off x="4193537" y="1155923"/>
              <a:ext cx="73152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3" name="Picture 7">
              <a:extLst>
                <a:ext uri="{FF2B5EF4-FFF2-40B4-BE49-F238E27FC236}">
                  <a16:creationId xmlns:a16="http://schemas.microsoft.com/office/drawing/2014/main" id="{0B141617-AF2E-C939-E8E7-6CE6CB6325AA}"/>
                </a:ext>
              </a:extLst>
            </p:cNvPr>
            <p:cNvPicPr>
              <a:picLocks noChangeAspect="1" noChangeArrowheads="1"/>
            </p:cNvPicPr>
            <p:nvPr/>
          </p:nvPicPr>
          <p:blipFill>
            <a:blip r:embed="rId4"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14" name="Picture 7">
              <a:extLst>
                <a:ext uri="{FF2B5EF4-FFF2-40B4-BE49-F238E27FC236}">
                  <a16:creationId xmlns:a16="http://schemas.microsoft.com/office/drawing/2014/main" id="{53BE66F1-0158-291E-5698-80EE9EF1F332}"/>
                </a:ext>
              </a:extLst>
            </p:cNvPr>
            <p:cNvPicPr>
              <a:picLocks noChangeAspect="1" noChangeArrowheads="1"/>
            </p:cNvPicPr>
            <p:nvPr/>
          </p:nvPicPr>
          <p:blipFill>
            <a:blip r:embed="rId4"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15" name="Straight Connector 14">
            <a:extLst>
              <a:ext uri="{FF2B5EF4-FFF2-40B4-BE49-F238E27FC236}">
                <a16:creationId xmlns:a16="http://schemas.microsoft.com/office/drawing/2014/main" id="{7E03C063-3537-33DF-2E3C-361B79A9ABD9}"/>
              </a:ext>
            </a:extLst>
          </p:cNvPr>
          <p:cNvCxnSpPr>
            <a:cxnSpLocks/>
          </p:cNvCxnSpPr>
          <p:nvPr/>
        </p:nvCxnSpPr>
        <p:spPr>
          <a:xfrm flipV="1">
            <a:off x="2802114" y="3739003"/>
            <a:ext cx="0" cy="32385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6" name="Picture 5">
            <a:extLst>
              <a:ext uri="{FF2B5EF4-FFF2-40B4-BE49-F238E27FC236}">
                <a16:creationId xmlns:a16="http://schemas.microsoft.com/office/drawing/2014/main" id="{40E24FC5-A99A-E07F-4B79-084775CBDAC7}"/>
              </a:ext>
            </a:extLst>
          </p:cNvPr>
          <p:cNvPicPr>
            <a:picLocks noChangeAspect="1" noChangeArrowheads="1"/>
          </p:cNvPicPr>
          <p:nvPr/>
        </p:nvPicPr>
        <p:blipFill>
          <a:blip r:embed="rId5" cstate="print">
            <a:clrChange>
              <a:clrFrom>
                <a:srgbClr val="FFFFFF"/>
              </a:clrFrom>
              <a:clrTo>
                <a:srgbClr val="FFFFFF">
                  <a:alpha val="0"/>
                </a:srgbClr>
              </a:clrTo>
            </a:clrChange>
          </a:blip>
          <a:srcRect l="81448" t="24107" r="9453" b="45618"/>
          <a:stretch>
            <a:fillRect/>
          </a:stretch>
        </p:blipFill>
        <p:spPr bwMode="auto">
          <a:xfrm>
            <a:off x="2884665" y="3821542"/>
            <a:ext cx="245269" cy="138323"/>
          </a:xfrm>
          <a:prstGeom prst="rect">
            <a:avLst/>
          </a:prstGeom>
          <a:noFill/>
          <a:ln w="9525">
            <a:noFill/>
            <a:miter lim="800000"/>
            <a:headEnd/>
            <a:tailEnd/>
          </a:ln>
        </p:spPr>
      </p:pic>
      <p:cxnSp>
        <p:nvCxnSpPr>
          <p:cNvPr id="17" name="Straight Connector 16">
            <a:extLst>
              <a:ext uri="{FF2B5EF4-FFF2-40B4-BE49-F238E27FC236}">
                <a16:creationId xmlns:a16="http://schemas.microsoft.com/office/drawing/2014/main" id="{91E0DE7D-1815-2523-F823-A372AF2E386A}"/>
              </a:ext>
            </a:extLst>
          </p:cNvPr>
          <p:cNvCxnSpPr>
            <a:cxnSpLocks/>
          </p:cNvCxnSpPr>
          <p:nvPr/>
        </p:nvCxnSpPr>
        <p:spPr>
          <a:xfrm flipV="1">
            <a:off x="5757042" y="3731525"/>
            <a:ext cx="0" cy="32385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0A2E532-E790-A532-EB27-0D013C14C8CD}"/>
              </a:ext>
            </a:extLst>
          </p:cNvPr>
          <p:cNvCxnSpPr>
            <a:cxnSpLocks/>
          </p:cNvCxnSpPr>
          <p:nvPr/>
        </p:nvCxnSpPr>
        <p:spPr>
          <a:xfrm flipV="1">
            <a:off x="7723615" y="3569024"/>
            <a:ext cx="0" cy="252518"/>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3A702A9-D556-2F65-8CA8-EAC340025A99}"/>
              </a:ext>
            </a:extLst>
          </p:cNvPr>
          <p:cNvSpPr txBox="1"/>
          <p:nvPr/>
        </p:nvSpPr>
        <p:spPr>
          <a:xfrm>
            <a:off x="7829190" y="3448506"/>
            <a:ext cx="1247775" cy="461665"/>
          </a:xfrm>
          <a:prstGeom prst="rect">
            <a:avLst/>
          </a:prstGeom>
          <a:noFill/>
        </p:spPr>
        <p:txBody>
          <a:bodyPr wrap="square" rtlCol="0">
            <a:spAutoFit/>
          </a:bodyPr>
          <a:lstStyle/>
          <a:p>
            <a:pPr>
              <a:buNone/>
            </a:pPr>
            <a:r>
              <a:rPr lang="en-US" sz="1200" dirty="0"/>
              <a:t>DM induced oscillation</a:t>
            </a:r>
          </a:p>
        </p:txBody>
      </p:sp>
      <p:cxnSp>
        <p:nvCxnSpPr>
          <p:cNvPr id="20" name="Straight Connector 19">
            <a:extLst>
              <a:ext uri="{FF2B5EF4-FFF2-40B4-BE49-F238E27FC236}">
                <a16:creationId xmlns:a16="http://schemas.microsoft.com/office/drawing/2014/main" id="{6C55196A-55A5-74EC-EB4C-BB4CD2F74736}"/>
              </a:ext>
            </a:extLst>
          </p:cNvPr>
          <p:cNvCxnSpPr>
            <a:cxnSpLocks/>
          </p:cNvCxnSpPr>
          <p:nvPr/>
        </p:nvCxnSpPr>
        <p:spPr>
          <a:xfrm>
            <a:off x="6129726" y="4338417"/>
            <a:ext cx="637428"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97C6661-CB08-4A59-F954-DF4EC31A440B}"/>
              </a:ext>
            </a:extLst>
          </p:cNvPr>
          <p:cNvSpPr txBox="1"/>
          <p:nvPr/>
        </p:nvSpPr>
        <p:spPr>
          <a:xfrm>
            <a:off x="6033068" y="4493646"/>
            <a:ext cx="637429" cy="276999"/>
          </a:xfrm>
          <a:prstGeom prst="rect">
            <a:avLst/>
          </a:prstGeom>
          <a:noFill/>
        </p:spPr>
        <p:txBody>
          <a:bodyPr wrap="square" rtlCol="0">
            <a:spAutoFit/>
          </a:bodyPr>
          <a:lstStyle/>
          <a:p>
            <a:pPr>
              <a:buNone/>
            </a:pPr>
            <a:r>
              <a:rPr lang="en-US" sz="1200" dirty="0"/>
              <a:t>Time</a:t>
            </a:r>
          </a:p>
        </p:txBody>
      </p:sp>
      <p:grpSp>
        <p:nvGrpSpPr>
          <p:cNvPr id="22" name="Group 35">
            <a:extLst>
              <a:ext uri="{FF2B5EF4-FFF2-40B4-BE49-F238E27FC236}">
                <a16:creationId xmlns:a16="http://schemas.microsoft.com/office/drawing/2014/main" id="{D3F52228-A81E-1874-1E3C-8CEA4D318053}"/>
              </a:ext>
            </a:extLst>
          </p:cNvPr>
          <p:cNvGrpSpPr/>
          <p:nvPr/>
        </p:nvGrpSpPr>
        <p:grpSpPr>
          <a:xfrm>
            <a:off x="5235961" y="3569025"/>
            <a:ext cx="419100" cy="733013"/>
            <a:chOff x="4960226" y="913288"/>
            <a:chExt cx="419100" cy="977351"/>
          </a:xfrm>
        </p:grpSpPr>
        <p:pic>
          <p:nvPicPr>
            <p:cNvPr id="23" name="Picture 7">
              <a:extLst>
                <a:ext uri="{FF2B5EF4-FFF2-40B4-BE49-F238E27FC236}">
                  <a16:creationId xmlns:a16="http://schemas.microsoft.com/office/drawing/2014/main" id="{F03E8759-9873-0769-1D53-780B9921C8D8}"/>
                </a:ext>
              </a:extLst>
            </p:cNvPr>
            <p:cNvPicPr>
              <a:picLocks noChangeAspect="1" noChangeArrowheads="1"/>
            </p:cNvPicPr>
            <p:nvPr/>
          </p:nvPicPr>
          <p:blipFill>
            <a:blip r:embed="rId4"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24" name="Picture 7">
              <a:extLst>
                <a:ext uri="{FF2B5EF4-FFF2-40B4-BE49-F238E27FC236}">
                  <a16:creationId xmlns:a16="http://schemas.microsoft.com/office/drawing/2014/main" id="{1B34F760-1509-CAB4-B08C-6DCD783C5DD8}"/>
                </a:ext>
              </a:extLst>
            </p:cNvPr>
            <p:cNvPicPr>
              <a:picLocks noChangeAspect="1" noChangeArrowheads="1"/>
            </p:cNvPicPr>
            <p:nvPr/>
          </p:nvPicPr>
          <p:blipFill>
            <a:blip r:embed="rId4" cstate="print"/>
            <a:srcRect l="79176" r="2288"/>
            <a:stretch>
              <a:fillRect/>
            </a:stretch>
          </p:blipFill>
          <p:spPr bwMode="auto">
            <a:xfrm>
              <a:off x="4990662" y="913288"/>
              <a:ext cx="361950" cy="497487"/>
            </a:xfrm>
            <a:prstGeom prst="rect">
              <a:avLst/>
            </a:prstGeom>
            <a:noFill/>
            <a:ln w="9525">
              <a:noFill/>
              <a:miter lim="800000"/>
              <a:headEnd/>
              <a:tailEnd/>
            </a:ln>
          </p:spPr>
        </p:pic>
      </p:grpSp>
      <p:sp>
        <p:nvSpPr>
          <p:cNvPr id="25" name="Arrow: Right 57">
            <a:extLst>
              <a:ext uri="{FF2B5EF4-FFF2-40B4-BE49-F238E27FC236}">
                <a16:creationId xmlns:a16="http://schemas.microsoft.com/office/drawing/2014/main" id="{408B9B1B-456E-98AF-DA49-958101682399}"/>
              </a:ext>
            </a:extLst>
          </p:cNvPr>
          <p:cNvSpPr/>
          <p:nvPr/>
        </p:nvSpPr>
        <p:spPr bwMode="auto">
          <a:xfrm>
            <a:off x="4242816" y="3708262"/>
            <a:ext cx="386962" cy="257104"/>
          </a:xfrm>
          <a:prstGeom prst="rightArrow">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fontAlgn="base">
              <a:spcBef>
                <a:spcPct val="20000"/>
              </a:spcBef>
              <a:spcAft>
                <a:spcPct val="0"/>
              </a:spcAft>
              <a:buFontTx/>
              <a:buChar char="•"/>
            </a:pPr>
            <a:endParaRPr lang="en-US" sz="1350" dirty="0">
              <a:latin typeface="Tahoma" pitchFamily="34" charset="0"/>
              <a:cs typeface="Arial" charset="0"/>
            </a:endParaRPr>
          </a:p>
        </p:txBody>
      </p:sp>
      <p:sp>
        <p:nvSpPr>
          <p:cNvPr id="26" name="TextBox 25">
            <a:extLst>
              <a:ext uri="{FF2B5EF4-FFF2-40B4-BE49-F238E27FC236}">
                <a16:creationId xmlns:a16="http://schemas.microsoft.com/office/drawing/2014/main" id="{C9AAE06F-5B6E-CCFB-2592-73FA27D8CC9A}"/>
              </a:ext>
            </a:extLst>
          </p:cNvPr>
          <p:cNvSpPr txBox="1"/>
          <p:nvPr/>
        </p:nvSpPr>
        <p:spPr>
          <a:xfrm>
            <a:off x="3748098" y="3959866"/>
            <a:ext cx="1364095" cy="461665"/>
          </a:xfrm>
          <a:prstGeom prst="rect">
            <a:avLst/>
          </a:prstGeom>
          <a:noFill/>
        </p:spPr>
        <p:txBody>
          <a:bodyPr wrap="square" rtlCol="0">
            <a:spAutoFit/>
          </a:bodyPr>
          <a:lstStyle/>
          <a:p>
            <a:pPr algn="ctr">
              <a:buNone/>
            </a:pPr>
            <a:r>
              <a:rPr lang="en-US" sz="1200" dirty="0"/>
              <a:t>Dark matter coupling</a:t>
            </a:r>
          </a:p>
        </p:txBody>
      </p:sp>
      <p:pic>
        <p:nvPicPr>
          <p:cNvPr id="27" name="Picture 5">
            <a:extLst>
              <a:ext uri="{FF2B5EF4-FFF2-40B4-BE49-F238E27FC236}">
                <a16:creationId xmlns:a16="http://schemas.microsoft.com/office/drawing/2014/main" id="{2FA64CDC-364C-502A-9A43-0B55C336EF75}"/>
              </a:ext>
            </a:extLst>
          </p:cNvPr>
          <p:cNvPicPr>
            <a:picLocks noChangeAspect="1" noChangeArrowheads="1"/>
          </p:cNvPicPr>
          <p:nvPr/>
        </p:nvPicPr>
        <p:blipFill>
          <a:blip r:embed="rId5" cstate="print">
            <a:clrChange>
              <a:clrFrom>
                <a:srgbClr val="FFFFFF"/>
              </a:clrFrom>
              <a:clrTo>
                <a:srgbClr val="FFFFFF">
                  <a:alpha val="0"/>
                </a:srgbClr>
              </a:clrTo>
            </a:clrChange>
          </a:blip>
          <a:srcRect l="81448" t="24107" r="9453" b="45618"/>
          <a:stretch>
            <a:fillRect/>
          </a:stretch>
        </p:blipFill>
        <p:spPr bwMode="auto">
          <a:xfrm>
            <a:off x="5867091" y="3821542"/>
            <a:ext cx="245269" cy="138323"/>
          </a:xfrm>
          <a:prstGeom prst="rect">
            <a:avLst/>
          </a:prstGeom>
          <a:noFill/>
          <a:ln w="9525">
            <a:noFill/>
            <a:miter lim="800000"/>
            <a:headEnd/>
            <a:tailEnd/>
          </a:ln>
        </p:spPr>
      </p:pic>
      <p:pic>
        <p:nvPicPr>
          <p:cNvPr id="2" name="Picture 1">
            <a:extLst>
              <a:ext uri="{FF2B5EF4-FFF2-40B4-BE49-F238E27FC236}">
                <a16:creationId xmlns:a16="http://schemas.microsoft.com/office/drawing/2014/main" id="{C05670F3-07D0-FD09-697E-31862C9B2D82}"/>
              </a:ext>
            </a:extLst>
          </p:cNvPr>
          <p:cNvPicPr>
            <a:picLocks noChangeAspect="1"/>
          </p:cNvPicPr>
          <p:nvPr/>
        </p:nvPicPr>
        <p:blipFill>
          <a:blip r:embed="rId6"/>
          <a:stretch>
            <a:fillRect/>
          </a:stretch>
        </p:blipFill>
        <p:spPr>
          <a:xfrm>
            <a:off x="144722" y="3512167"/>
            <a:ext cx="1782059" cy="909364"/>
          </a:xfrm>
          <a:prstGeom prst="rect">
            <a:avLst/>
          </a:prstGeom>
        </p:spPr>
      </p:pic>
    </p:spTree>
    <p:extLst>
      <p:ext uri="{BB962C8B-B14F-4D97-AF65-F5344CB8AC3E}">
        <p14:creationId xmlns:p14="http://schemas.microsoft.com/office/powerpoint/2010/main" val="415252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6296287" y="695432"/>
            <a:ext cx="2312265" cy="173230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FD19A03-4617-4426-AEEF-53B5F3DE4081}"/>
              </a:ext>
            </a:extLst>
          </p:cNvPr>
          <p:cNvSpPr>
            <a:spLocks noGrp="1"/>
          </p:cNvSpPr>
          <p:nvPr>
            <p:ph type="title"/>
          </p:nvPr>
        </p:nvSpPr>
        <p:spPr>
          <a:xfrm>
            <a:off x="467544" y="-91732"/>
            <a:ext cx="7560840" cy="685800"/>
          </a:xfrm>
        </p:spPr>
        <p:txBody>
          <a:bodyPr/>
          <a:lstStyle/>
          <a:p>
            <a:r>
              <a:rPr lang="en-US" dirty="0">
                <a:latin typeface="+mj-lt"/>
              </a:rPr>
              <a:t>Projected Sensitivity to Dark Matter</a:t>
            </a:r>
          </a:p>
        </p:txBody>
      </p:sp>
      <p:sp>
        <p:nvSpPr>
          <p:cNvPr id="6" name="Rectangle 5">
            <a:extLst>
              <a:ext uri="{FF2B5EF4-FFF2-40B4-BE49-F238E27FC236}">
                <a16:creationId xmlns:a16="http://schemas.microsoft.com/office/drawing/2014/main" id="{02E0211F-CBDA-4324-AA7E-A3B1F4364DA2}"/>
              </a:ext>
            </a:extLst>
          </p:cNvPr>
          <p:cNvSpPr/>
          <p:nvPr/>
        </p:nvSpPr>
        <p:spPr>
          <a:xfrm>
            <a:off x="3779912" y="2436013"/>
            <a:ext cx="5256584" cy="846386"/>
          </a:xfrm>
          <a:prstGeom prst="rect">
            <a:avLst/>
          </a:prstGeom>
        </p:spPr>
        <p:txBody>
          <a:bodyPr wrap="square">
            <a:spAutoFit/>
          </a:bodyPr>
          <a:lstStyle/>
          <a:p>
            <a:r>
              <a:rPr lang="en-US" sz="1200" i="1" dirty="0"/>
              <a:t>Sensitivity to ultralight scalar dark matter coupled via electron mass a) and fine structure constant b) </a:t>
            </a:r>
            <a:r>
              <a:rPr lang="en-US" sz="1200" dirty="0"/>
              <a:t>[</a:t>
            </a:r>
            <a:r>
              <a:rPr lang="en-GB" sz="1200" b="0" dirty="0">
                <a:solidFill>
                  <a:srgbClr val="333333"/>
                </a:solidFill>
                <a:effectLst/>
                <a:latin typeface="-apple-system"/>
              </a:rPr>
              <a:t>Mahiro Abe et al 2021 Quantum Sci. Technol. 6 044003, 2021]</a:t>
            </a:r>
          </a:p>
          <a:p>
            <a:pPr>
              <a:buNone/>
            </a:pPr>
            <a:endParaRPr lang="en-US" sz="1200" i="1" dirty="0"/>
          </a:p>
        </p:txBody>
      </p:sp>
      <p:sp>
        <p:nvSpPr>
          <p:cNvPr id="8" name="Rectangle 7">
            <a:extLst>
              <a:ext uri="{FF2B5EF4-FFF2-40B4-BE49-F238E27FC236}">
                <a16:creationId xmlns:a16="http://schemas.microsoft.com/office/drawing/2014/main" id="{0AE22CBF-9188-4D57-AA8D-BC08668AC2FC}"/>
              </a:ext>
            </a:extLst>
          </p:cNvPr>
          <p:cNvSpPr/>
          <p:nvPr/>
        </p:nvSpPr>
        <p:spPr>
          <a:xfrm>
            <a:off x="-11348" y="771550"/>
            <a:ext cx="3563888" cy="3600986"/>
          </a:xfrm>
          <a:prstGeom prst="rect">
            <a:avLst/>
          </a:prstGeom>
          <a:noFill/>
        </p:spPr>
        <p:txBody>
          <a:bodyPr wrap="square">
            <a:spAutoFit/>
          </a:bodyPr>
          <a:lstStyle/>
          <a:p>
            <a:pPr marL="742950" lvl="1" indent="-285750">
              <a:spcBef>
                <a:spcPts val="600"/>
              </a:spcBef>
              <a:spcAft>
                <a:spcPts val="600"/>
              </a:spcAft>
              <a:buFont typeface="Arial" panose="020B0604020202020204" pitchFamily="34" charset="0"/>
              <a:buChar char="•"/>
            </a:pPr>
            <a:r>
              <a:rPr lang="en-US" sz="1500" dirty="0"/>
              <a:t> 1 year of data taking in scalar DM configuration</a:t>
            </a:r>
          </a:p>
          <a:p>
            <a:pPr marL="742950" lvl="1" indent="-285750">
              <a:spcBef>
                <a:spcPts val="600"/>
              </a:spcBef>
              <a:spcAft>
                <a:spcPts val="600"/>
              </a:spcAft>
              <a:buFont typeface="Arial" panose="020B0604020202020204" pitchFamily="34" charset="0"/>
              <a:buChar char="•"/>
            </a:pPr>
            <a:r>
              <a:rPr lang="en-US" sz="1500" dirty="0"/>
              <a:t> Assuming atom shot-noise limited phase resolution</a:t>
            </a:r>
          </a:p>
          <a:p>
            <a:pPr marL="742950" lvl="1" indent="-285750">
              <a:spcBef>
                <a:spcPts val="600"/>
              </a:spcBef>
              <a:spcAft>
                <a:spcPts val="600"/>
              </a:spcAft>
              <a:buFont typeface="Arial" panose="020B0604020202020204" pitchFamily="34" charset="0"/>
              <a:buChar char="•"/>
            </a:pPr>
            <a:r>
              <a:rPr lang="en-US" sz="1500" dirty="0"/>
              <a:t>Gravity gradient noise (GGN) not included – mass density fluctuations</a:t>
            </a:r>
          </a:p>
          <a:p>
            <a:pPr marL="742950" lvl="1" indent="-285750">
              <a:spcBef>
                <a:spcPts val="600"/>
              </a:spcBef>
              <a:spcAft>
                <a:spcPts val="600"/>
              </a:spcAft>
              <a:buFont typeface="Arial" panose="020B0604020202020204" pitchFamily="34" charset="0"/>
              <a:buChar char="•"/>
            </a:pPr>
            <a:r>
              <a:rPr lang="en-US" sz="1500" dirty="0"/>
              <a:t>The updated sensitivity curves including GGN</a:t>
            </a:r>
          </a:p>
          <a:p>
            <a:pPr marL="742950" lvl="1" indent="-285750">
              <a:spcBef>
                <a:spcPts val="600"/>
              </a:spcBef>
              <a:spcAft>
                <a:spcPts val="600"/>
              </a:spcAft>
              <a:buFont typeface="Arial" panose="020B0604020202020204" pitchFamily="34" charset="0"/>
              <a:buChar char="•"/>
            </a:pPr>
            <a:r>
              <a:rPr lang="en-US" sz="1500" dirty="0"/>
              <a:t>Phys. Rev. D 107, 055002, 2023</a:t>
            </a:r>
          </a:p>
          <a:p>
            <a:pPr>
              <a:buFont typeface="Arial" pitchFamily="34" charset="0"/>
              <a:buChar char="•"/>
            </a:pPr>
            <a:endParaRPr lang="en-US" dirty="0"/>
          </a:p>
        </p:txBody>
      </p:sp>
      <p:pic>
        <p:nvPicPr>
          <p:cNvPr id="33793" name="Picture 1"/>
          <p:cNvPicPr>
            <a:picLocks noChangeAspect="1" noChangeArrowheads="1"/>
          </p:cNvPicPr>
          <p:nvPr/>
        </p:nvPicPr>
        <p:blipFill>
          <a:blip r:embed="rId4" cstate="print"/>
          <a:srcRect/>
          <a:stretch>
            <a:fillRect/>
          </a:stretch>
        </p:blipFill>
        <p:spPr bwMode="auto">
          <a:xfrm>
            <a:off x="3984042" y="660874"/>
            <a:ext cx="2312245" cy="1766860"/>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DD3B5966-82DA-E840-F847-5CF9B7E7629E}"/>
              </a:ext>
            </a:extLst>
          </p:cNvPr>
          <p:cNvPicPr>
            <a:picLocks noChangeAspect="1"/>
          </p:cNvPicPr>
          <p:nvPr/>
        </p:nvPicPr>
        <p:blipFill>
          <a:blip r:embed="rId5"/>
          <a:stretch>
            <a:fillRect/>
          </a:stretch>
        </p:blipFill>
        <p:spPr>
          <a:xfrm>
            <a:off x="5224741" y="2931790"/>
            <a:ext cx="2143092" cy="1673974"/>
          </a:xfrm>
          <a:prstGeom prst="rect">
            <a:avLst/>
          </a:prstGeom>
        </p:spPr>
      </p:pic>
    </p:spTree>
    <p:extLst>
      <p:ext uri="{BB962C8B-B14F-4D97-AF65-F5344CB8AC3E}">
        <p14:creationId xmlns:p14="http://schemas.microsoft.com/office/powerpoint/2010/main" val="1122671004"/>
      </p:ext>
    </p:extLst>
  </p:cSld>
  <p:clrMapOvr>
    <a:masterClrMapping/>
  </p:clrMapOvr>
</p:sld>
</file>

<file path=ppt/theme/theme1.xml><?xml version="1.0" encoding="utf-8"?>
<a:theme xmlns:a="http://schemas.openxmlformats.org/drawingml/2006/main" name="Liv_branded">
  <a:themeElements>
    <a:clrScheme name="Blank Presentation 13">
      <a:dk1>
        <a:srgbClr val="000000"/>
      </a:dk1>
      <a:lt1>
        <a:srgbClr val="FFFFFF"/>
      </a:lt1>
      <a:dk2>
        <a:srgbClr val="9567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9567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128243</TotalTime>
  <Words>1079</Words>
  <Application>Microsoft Office PowerPoint</Application>
  <PresentationFormat>On-screen Show (16:9)</PresentationFormat>
  <Paragraphs>154</Paragraphs>
  <Slides>20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-apple-system</vt:lpstr>
      <vt:lpstr>Arial</vt:lpstr>
      <vt:lpstr>Arial (Body)</vt:lpstr>
      <vt:lpstr>Arial Rounded MT Bold</vt:lpstr>
      <vt:lpstr>Calibri</vt:lpstr>
      <vt:lpstr>LMRoman12-Regular</vt:lpstr>
      <vt:lpstr>Tahoma</vt:lpstr>
      <vt:lpstr>Liv_branded</vt:lpstr>
      <vt:lpstr>Atom Interferometry: MAGIS &amp; AION @ Liverpool Progress    </vt:lpstr>
      <vt:lpstr>University of Liverpool Team</vt:lpstr>
      <vt:lpstr>Atom Interferometry at University of Liverpool</vt:lpstr>
      <vt:lpstr>Atom Interferometry at Liverpool</vt:lpstr>
      <vt:lpstr>MAGIS-100: DM &amp; GW detector prototype at Fermilab</vt:lpstr>
      <vt:lpstr>PowerPoint Presentation</vt:lpstr>
      <vt:lpstr>Atom Interferometry &amp; Gradiometry</vt:lpstr>
      <vt:lpstr>Searches for Light Dark Matter</vt:lpstr>
      <vt:lpstr>Projected Sensitivity to Dark Matter</vt:lpstr>
      <vt:lpstr>Liverpool deliverables in AION &amp; MAGIS</vt:lpstr>
      <vt:lpstr>Atom Interferometer Observatory  &amp; Network</vt:lpstr>
      <vt:lpstr>AION Days at Liverpool</vt:lpstr>
      <vt:lpstr>Summary - Deliverables</vt:lpstr>
      <vt:lpstr>Summary – Key moments</vt:lpstr>
      <vt:lpstr>Backup</vt:lpstr>
      <vt:lpstr>AION Sidearms</vt:lpstr>
      <vt:lpstr>Retro-reflection Phase-shear Platform</vt:lpstr>
      <vt:lpstr>PowerPoint Presentation</vt:lpstr>
      <vt:lpstr>PowerPoint Presentation</vt:lpstr>
      <vt:lpstr>Testbed for GW sensor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optical set up of Modulated Laser Diode in an External Cavity for Raman Spectroscopy and Laser Cooling</dc:title>
  <dc:creator>Gedminas</dc:creator>
  <cp:lastModifiedBy>Elertas, Gedminas [elertas]</cp:lastModifiedBy>
  <cp:revision>1372</cp:revision>
  <cp:lastPrinted>2017-12-06T15:28:33Z</cp:lastPrinted>
  <dcterms:created xsi:type="dcterms:W3CDTF">2016-10-15T12:19:56Z</dcterms:created>
  <dcterms:modified xsi:type="dcterms:W3CDTF">2023-05-18T11:09:29Z</dcterms:modified>
</cp:coreProperties>
</file>