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handoutMasterIdLst>
    <p:handoutMasterId r:id="rId16"/>
  </p:handoutMasterIdLst>
  <p:sldIdLst>
    <p:sldId id="256" r:id="rId3"/>
    <p:sldId id="282" r:id="rId4"/>
    <p:sldId id="257" r:id="rId5"/>
    <p:sldId id="281" r:id="rId6"/>
    <p:sldId id="280" r:id="rId7"/>
    <p:sldId id="258" r:id="rId8"/>
    <p:sldId id="284" r:id="rId9"/>
    <p:sldId id="285" r:id="rId10"/>
    <p:sldId id="283" r:id="rId11"/>
    <p:sldId id="286" r:id="rId12"/>
    <p:sldId id="260"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y" initials="a" lastIdx="1" clrIdx="0">
    <p:extLst>
      <p:ext uri="{19B8F6BF-5375-455C-9EA6-DF929625EA0E}">
        <p15:presenceInfo xmlns:p15="http://schemas.microsoft.com/office/powerpoint/2012/main" userId="a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1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75906" autoAdjust="0"/>
  </p:normalViewPr>
  <p:slideViewPr>
    <p:cSldViewPr snapToGrid="0">
      <p:cViewPr varScale="1">
        <p:scale>
          <a:sx n="114" d="100"/>
          <a:sy n="114" d="100"/>
        </p:scale>
        <p:origin x="300" y="1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726684-EFB8-4D63-90C2-BBB1A2F02A17}" type="datetimeFigureOut">
              <a:rPr lang="en-GB" smtClean="0"/>
              <a:t>19/05/2023</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646D2-DE91-479F-984A-04BD95EA682E}" type="slidenum">
              <a:rPr lang="en-GB" smtClean="0"/>
              <a:t>‹#›</a:t>
            </a:fld>
            <a:endParaRPr lang="en-GB" dirty="0"/>
          </a:p>
        </p:txBody>
      </p:sp>
    </p:spTree>
    <p:extLst>
      <p:ext uri="{BB962C8B-B14F-4D97-AF65-F5344CB8AC3E}">
        <p14:creationId xmlns:p14="http://schemas.microsoft.com/office/powerpoint/2010/main" val="3141389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06330-79B2-4378-AC64-4DE764E3AE93}" type="datetimeFigureOut">
              <a:rPr lang="en-GB" smtClean="0"/>
              <a:t>19/05/2023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CDAB-792A-4C4F-8B59-E66DDAEDACB5}" type="slidenum">
              <a:rPr lang="en-GB" smtClean="0"/>
              <a:t>‹#›</a:t>
            </a:fld>
            <a:endParaRPr lang="en-GB" dirty="0"/>
          </a:p>
        </p:txBody>
      </p:sp>
    </p:spTree>
    <p:extLst>
      <p:ext uri="{BB962C8B-B14F-4D97-AF65-F5344CB8AC3E}">
        <p14:creationId xmlns:p14="http://schemas.microsoft.com/office/powerpoint/2010/main" val="2013687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a:t>
            </a:fld>
            <a:endParaRPr lang="en-GB" dirty="0"/>
          </a:p>
        </p:txBody>
      </p:sp>
    </p:spTree>
    <p:extLst>
      <p:ext uri="{BB962C8B-B14F-4D97-AF65-F5344CB8AC3E}">
        <p14:creationId xmlns:p14="http://schemas.microsoft.com/office/powerpoint/2010/main" val="3226072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a:t>
            </a:r>
          </a:p>
          <a:p>
            <a:r>
              <a:rPr lang="en-GB" dirty="0"/>
              <a:t>We have been incredibly fortunate in receiving funding for a new large area milling machine. We are only able to position a machine of this size in one place within our machine shop, this means that walls need moving in the coming year and many if not all of our machines will need to be repositioned. This will cause considerable disruption, we will endeavour to keep at least one lathe and milling machine operational during this period and we ask for your patients.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788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a:t>
            </a:r>
          </a:p>
          <a:p>
            <a:r>
              <a:rPr lang="en-GB" dirty="0"/>
              <a:t>Obviously, none of this is possible without all these people. I would like to give a really big thank you to all of them. So, Thank you.</a:t>
            </a:r>
          </a:p>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11</a:t>
            </a:fld>
            <a:endParaRPr lang="en-GB" dirty="0"/>
          </a:p>
        </p:txBody>
      </p:sp>
    </p:spTree>
    <p:extLst>
      <p:ext uri="{BB962C8B-B14F-4D97-AF65-F5344CB8AC3E}">
        <p14:creationId xmlns:p14="http://schemas.microsoft.com/office/powerpoint/2010/main" val="2988046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a:t>
            </a:r>
          </a:p>
        </p:txBody>
      </p:sp>
      <p:sp>
        <p:nvSpPr>
          <p:cNvPr id="4" name="Slide Number Placeholder 3"/>
          <p:cNvSpPr>
            <a:spLocks noGrp="1"/>
          </p:cNvSpPr>
          <p:nvPr>
            <p:ph type="sldNum" sz="quarter" idx="5"/>
          </p:nvPr>
        </p:nvSpPr>
        <p:spPr/>
        <p:txBody>
          <a:bodyPr/>
          <a:lstStyle/>
          <a:p>
            <a:fld id="{9555CDAB-792A-4C4F-8B59-E66DDAEDACB5}" type="slidenum">
              <a:rPr lang="en-GB" smtClean="0"/>
              <a:t>12</a:t>
            </a:fld>
            <a:endParaRPr lang="en-GB" dirty="0"/>
          </a:p>
        </p:txBody>
      </p:sp>
    </p:spTree>
    <p:extLst>
      <p:ext uri="{BB962C8B-B14F-4D97-AF65-F5344CB8AC3E}">
        <p14:creationId xmlns:p14="http://schemas.microsoft.com/office/powerpoint/2010/main" val="261339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a:t>
            </a:r>
          </a:p>
          <a:p>
            <a:endParaRPr lang="en-GB" dirty="0"/>
          </a:p>
          <a:p>
            <a:r>
              <a:rPr lang="en-GB" dirty="0"/>
              <a:t>These are parts for the Atlas half cylinders. Although they look quite simple they are in fact had very tightly tolerances. 25µm on thickness with 50µm on parallelism. Thankfully Dan has been very careful in his procedures and has achieved this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73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a:t>
            </a:r>
          </a:p>
          <a:p>
            <a:r>
              <a:rPr lang="en-GB" dirty="0"/>
              <a:t>This shows more components required from various projects.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788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600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a:t>
            </a:r>
          </a:p>
          <a:p>
            <a:endParaRPr lang="en-GB" dirty="0"/>
          </a:p>
          <a:p>
            <a:r>
              <a:rPr lang="en-GB" dirty="0"/>
              <a:t>These are parts for the Atlas half cylinders. Although they look quite simple they are in fact had very tightly tolerances. 25µm on thickness with 50µm on parallelism. Thankfully Dan has been very careful in his procedures and has achieved this well. </a:t>
            </a:r>
          </a:p>
        </p:txBody>
      </p:sp>
      <p:sp>
        <p:nvSpPr>
          <p:cNvPr id="4" name="Slide Number Placeholder 3"/>
          <p:cNvSpPr>
            <a:spLocks noGrp="1"/>
          </p:cNvSpPr>
          <p:nvPr>
            <p:ph type="sldNum" sz="quarter" idx="5"/>
          </p:nvPr>
        </p:nvSpPr>
        <p:spPr/>
        <p:txBody>
          <a:bodyPr/>
          <a:lstStyle/>
          <a:p>
            <a:fld id="{9555CDAB-792A-4C4F-8B59-E66DDAEDACB5}" type="slidenum">
              <a:rPr lang="en-GB" smtClean="0"/>
              <a:t>5</a:t>
            </a:fld>
            <a:endParaRPr lang="en-GB" dirty="0"/>
          </a:p>
        </p:txBody>
      </p:sp>
    </p:spTree>
    <p:extLst>
      <p:ext uri="{BB962C8B-B14F-4D97-AF65-F5344CB8AC3E}">
        <p14:creationId xmlns:p14="http://schemas.microsoft.com/office/powerpoint/2010/main" val="20997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a:t>
            </a:r>
          </a:p>
          <a:p>
            <a:r>
              <a:rPr lang="en-GB" dirty="0"/>
              <a:t>We have been incredibly fortunate in receiving funding for a new large area milling machine. We are only able to position a machine of this size in one place within our machine shop, this means that walls need moving in the coming year and many if not all of our machines will need to be repositioned. This will cause considerable disruption, we will endeavour to keep at least one lathe and milling machine operational during this period and we ask for your patients.</a:t>
            </a:r>
          </a:p>
        </p:txBody>
      </p:sp>
      <p:sp>
        <p:nvSpPr>
          <p:cNvPr id="4" name="Slide Number Placeholder 3"/>
          <p:cNvSpPr>
            <a:spLocks noGrp="1"/>
          </p:cNvSpPr>
          <p:nvPr>
            <p:ph type="sldNum" sz="quarter" idx="5"/>
          </p:nvPr>
        </p:nvSpPr>
        <p:spPr/>
        <p:txBody>
          <a:bodyPr/>
          <a:lstStyle/>
          <a:p>
            <a:fld id="{9555CDAB-792A-4C4F-8B59-E66DDAEDACB5}" type="slidenum">
              <a:rPr lang="en-GB" smtClean="0"/>
              <a:t>6</a:t>
            </a:fld>
            <a:endParaRPr lang="en-GB" dirty="0"/>
          </a:p>
        </p:txBody>
      </p:sp>
    </p:spTree>
    <p:extLst>
      <p:ext uri="{BB962C8B-B14F-4D97-AF65-F5344CB8AC3E}">
        <p14:creationId xmlns:p14="http://schemas.microsoft.com/office/powerpoint/2010/main" val="3623461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a:t>
            </a:r>
          </a:p>
          <a:p>
            <a:endParaRPr lang="en-GB" dirty="0"/>
          </a:p>
          <a:p>
            <a:r>
              <a:rPr lang="en-GB" dirty="0"/>
              <a:t>These are parts for the Atlas half cylinders. Although they look quite simple they are in fact had very tightly tolerances. 25µm on thickness with 50µm on parallelism. Thankfully Dan has been very careful in his procedures and has achieved this well. </a:t>
            </a:r>
          </a:p>
        </p:txBody>
      </p:sp>
      <p:sp>
        <p:nvSpPr>
          <p:cNvPr id="4" name="Slide Number Placeholder 3"/>
          <p:cNvSpPr>
            <a:spLocks noGrp="1"/>
          </p:cNvSpPr>
          <p:nvPr>
            <p:ph type="sldNum" sz="quarter" idx="5"/>
          </p:nvPr>
        </p:nvSpPr>
        <p:spPr/>
        <p:txBody>
          <a:bodyPr/>
          <a:lstStyle/>
          <a:p>
            <a:fld id="{9555CDAB-792A-4C4F-8B59-E66DDAEDACB5}" type="slidenum">
              <a:rPr lang="en-GB" smtClean="0"/>
              <a:t>7</a:t>
            </a:fld>
            <a:endParaRPr lang="en-GB" dirty="0"/>
          </a:p>
        </p:txBody>
      </p:sp>
    </p:spTree>
    <p:extLst>
      <p:ext uri="{BB962C8B-B14F-4D97-AF65-F5344CB8AC3E}">
        <p14:creationId xmlns:p14="http://schemas.microsoft.com/office/powerpoint/2010/main" val="116762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a:t>
            </a:r>
          </a:p>
          <a:p>
            <a:endParaRPr lang="en-GB" dirty="0"/>
          </a:p>
          <a:p>
            <a:r>
              <a:rPr lang="en-GB" dirty="0"/>
              <a:t>These are parts for the Atlas half cylinders. Although they look quite simple they are in fact had very tightly tolerances. 25µm on thickness with 50µm on parallelism. Thankfully Dan has been very careful in his procedures and has achieved this well. </a:t>
            </a:r>
          </a:p>
        </p:txBody>
      </p:sp>
      <p:sp>
        <p:nvSpPr>
          <p:cNvPr id="4" name="Slide Number Placeholder 3"/>
          <p:cNvSpPr>
            <a:spLocks noGrp="1"/>
          </p:cNvSpPr>
          <p:nvPr>
            <p:ph type="sldNum" sz="quarter" idx="5"/>
          </p:nvPr>
        </p:nvSpPr>
        <p:spPr/>
        <p:txBody>
          <a:bodyPr/>
          <a:lstStyle/>
          <a:p>
            <a:fld id="{9555CDAB-792A-4C4F-8B59-E66DDAEDACB5}" type="slidenum">
              <a:rPr lang="en-GB" smtClean="0"/>
              <a:t>8</a:t>
            </a:fld>
            <a:endParaRPr lang="en-GB" dirty="0"/>
          </a:p>
        </p:txBody>
      </p:sp>
    </p:spTree>
    <p:extLst>
      <p:ext uri="{BB962C8B-B14F-4D97-AF65-F5344CB8AC3E}">
        <p14:creationId xmlns:p14="http://schemas.microsoft.com/office/powerpoint/2010/main" val="1869665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a:t>
            </a:r>
          </a:p>
          <a:p>
            <a:r>
              <a:rPr lang="en-GB" dirty="0"/>
              <a:t>We have been incredibly fortunate in receiving funding for a new large area milling machine. We are only able to position a machine of this size in one place within our machine shop, this means that walls need moving in the coming year and many if not all of our machines will need to be repositioned. This will cause considerable disruption, we will endeavour to keep at least one lathe and milling machine operational during this period and we ask for your patients.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79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512727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3337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3399857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3100124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20035" y="115326"/>
            <a:ext cx="1186814" cy="720494"/>
          </a:xfrm>
          <a:prstGeom prst="rect">
            <a:avLst/>
          </a:prstGeom>
        </p:spPr>
      </p:pic>
    </p:spTree>
    <p:extLst>
      <p:ext uri="{BB962C8B-B14F-4D97-AF65-F5344CB8AC3E}">
        <p14:creationId xmlns:p14="http://schemas.microsoft.com/office/powerpoint/2010/main" val="2314285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519863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66690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8064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853404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305022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4919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035" y="115326"/>
            <a:ext cx="1186814" cy="720494"/>
          </a:xfrm>
          <a:prstGeom prst="rect">
            <a:avLst/>
          </a:prstGeom>
        </p:spPr>
      </p:pic>
    </p:spTree>
    <p:extLst>
      <p:ext uri="{BB962C8B-B14F-4D97-AF65-F5344CB8AC3E}">
        <p14:creationId xmlns:p14="http://schemas.microsoft.com/office/powerpoint/2010/main" val="3721981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830776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439520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191979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70755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563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12396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61395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34888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5841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19/05/2023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523866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46EB-7585-4E08-B28D-91299A8D3E0D}" type="datetimeFigureOut">
              <a:rPr lang="en-GB" smtClean="0"/>
              <a:t>19/05/2023</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124F0-0473-42DA-82C3-5BEFA5649F66}" type="slidenum">
              <a:rPr lang="en-GB" smtClean="0"/>
              <a:t>‹#›</a:t>
            </a:fld>
            <a:endParaRPr lang="en-GB" dirty="0"/>
          </a:p>
        </p:txBody>
      </p:sp>
    </p:spTree>
    <p:extLst>
      <p:ext uri="{BB962C8B-B14F-4D97-AF65-F5344CB8AC3E}">
        <p14:creationId xmlns:p14="http://schemas.microsoft.com/office/powerpoint/2010/main" val="1758264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46EB-7585-4E08-B28D-91299A8D3E0D}" type="datetimeFigureOut">
              <a:rPr lang="en-GB" smtClean="0"/>
              <a:t>19/05/2023</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124F0-0473-42DA-82C3-5BEFA5649F66}" type="slidenum">
              <a:rPr lang="en-GB" smtClean="0"/>
              <a:t>‹#›</a:t>
            </a:fld>
            <a:endParaRPr lang="en-GB" dirty="0"/>
          </a:p>
        </p:txBody>
      </p:sp>
    </p:spTree>
    <p:extLst>
      <p:ext uri="{BB962C8B-B14F-4D97-AF65-F5344CB8AC3E}">
        <p14:creationId xmlns:p14="http://schemas.microsoft.com/office/powerpoint/2010/main" val="336737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29.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1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29.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73539" y="3248969"/>
            <a:ext cx="3038541" cy="890769"/>
          </a:xfrm>
        </p:spPr>
        <p:txBody>
          <a:bodyPr>
            <a:normAutofit fontScale="92500" lnSpcReduction="20000"/>
          </a:bodyPr>
          <a:lstStyle/>
          <a:p>
            <a:r>
              <a:rPr lang="en-GB" sz="3000" dirty="0"/>
              <a:t>2022-23 Review </a:t>
            </a:r>
          </a:p>
          <a:p>
            <a:r>
              <a:rPr lang="en-GB" sz="3000" dirty="0"/>
              <a:t>Mark Whitley</a:t>
            </a:r>
          </a:p>
          <a:p>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504" y="149344"/>
            <a:ext cx="3830939" cy="98471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9317" y="2596978"/>
            <a:ext cx="3615241" cy="2194750"/>
          </a:xfrm>
          <a:prstGeom prst="rect">
            <a:avLst/>
          </a:prstGeom>
        </p:spPr>
      </p:pic>
    </p:spTree>
    <p:extLst>
      <p:ext uri="{BB962C8B-B14F-4D97-AF65-F5344CB8AC3E}">
        <p14:creationId xmlns:p14="http://schemas.microsoft.com/office/powerpoint/2010/main" val="140383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856646" y="426164"/>
            <a:ext cx="3990109" cy="80093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Rectangle 2">
            <a:extLst>
              <a:ext uri="{FF2B5EF4-FFF2-40B4-BE49-F238E27FC236}">
                <a16:creationId xmlns:a16="http://schemas.microsoft.com/office/drawing/2014/main" id="{C9A5F522-79E1-4CD5-9FB8-4EDB800FEF8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a:extLst>
              <a:ext uri="{FF2B5EF4-FFF2-40B4-BE49-F238E27FC236}">
                <a16:creationId xmlns:a16="http://schemas.microsoft.com/office/drawing/2014/main" id="{70883AB2-9F4A-4DEB-8E72-D39DE6B81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2" name="Rectangle 21">
            <a:extLst>
              <a:ext uri="{FF2B5EF4-FFF2-40B4-BE49-F238E27FC236}">
                <a16:creationId xmlns:a16="http://schemas.microsoft.com/office/drawing/2014/main" id="{36973E10-EF30-4096-8A28-9852D6B49DE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3" name="Title 1">
            <a:extLst>
              <a:ext uri="{FF2B5EF4-FFF2-40B4-BE49-F238E27FC236}">
                <a16:creationId xmlns:a16="http://schemas.microsoft.com/office/drawing/2014/main" id="{09F93945-4627-4CA4-B6EA-CA28C739D54D}"/>
              </a:ext>
            </a:extLst>
          </p:cNvPr>
          <p:cNvSpPr>
            <a:spLocks noGrp="1"/>
          </p:cNvSpPr>
          <p:nvPr>
            <p:ph type="title"/>
          </p:nvPr>
        </p:nvSpPr>
        <p:spPr>
          <a:xfrm>
            <a:off x="1396152" y="212517"/>
            <a:ext cx="906374" cy="577299"/>
          </a:xfrm>
        </p:spPr>
        <p:txBody>
          <a:bodyPr>
            <a:normAutofit/>
          </a:bodyPr>
          <a:lstStyle/>
          <a:p>
            <a:r>
              <a:rPr lang="en-GB" sz="3100" b="1" dirty="0"/>
              <a:t>AML</a:t>
            </a:r>
            <a:endParaRPr lang="en-GB" sz="2800" b="1" dirty="0"/>
          </a:p>
        </p:txBody>
      </p:sp>
      <p:sp>
        <p:nvSpPr>
          <p:cNvPr id="24" name="Content Placeholder 2">
            <a:extLst>
              <a:ext uri="{FF2B5EF4-FFF2-40B4-BE49-F238E27FC236}">
                <a16:creationId xmlns:a16="http://schemas.microsoft.com/office/drawing/2014/main" id="{E42347B8-8D5A-430D-BD41-D102317170EF}"/>
              </a:ext>
            </a:extLst>
          </p:cNvPr>
          <p:cNvSpPr txBox="1">
            <a:spLocks/>
          </p:cNvSpPr>
          <p:nvPr/>
        </p:nvSpPr>
        <p:spPr>
          <a:xfrm>
            <a:off x="-134787" y="1250918"/>
            <a:ext cx="2908515" cy="1064444"/>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latin typeface="+mj-lt"/>
              </a:rPr>
              <a:t> </a:t>
            </a:r>
          </a:p>
        </p:txBody>
      </p:sp>
      <p:pic>
        <p:nvPicPr>
          <p:cNvPr id="25" name="Picture 24">
            <a:extLst>
              <a:ext uri="{FF2B5EF4-FFF2-40B4-BE49-F238E27FC236}">
                <a16:creationId xmlns:a16="http://schemas.microsoft.com/office/drawing/2014/main" id="{DFA82103-C5E4-4C2D-9489-BCE1D85C36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027" y="1066385"/>
            <a:ext cx="2996437" cy="1456601"/>
          </a:xfrm>
          <a:prstGeom prst="rect">
            <a:avLst/>
          </a:prstGeom>
        </p:spPr>
      </p:pic>
      <p:pic>
        <p:nvPicPr>
          <p:cNvPr id="26" name="Picture 25">
            <a:extLst>
              <a:ext uri="{FF2B5EF4-FFF2-40B4-BE49-F238E27FC236}">
                <a16:creationId xmlns:a16="http://schemas.microsoft.com/office/drawing/2014/main" id="{0042E69E-9DC3-48E6-8344-0650B9941A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633"/>
          <a:stretch/>
        </p:blipFill>
        <p:spPr>
          <a:xfrm>
            <a:off x="202780" y="2629002"/>
            <a:ext cx="2908515" cy="1599996"/>
          </a:xfrm>
          <a:prstGeom prst="rect">
            <a:avLst/>
          </a:prstGeom>
        </p:spPr>
      </p:pic>
      <p:pic>
        <p:nvPicPr>
          <p:cNvPr id="27" name="Picture 26">
            <a:extLst>
              <a:ext uri="{FF2B5EF4-FFF2-40B4-BE49-F238E27FC236}">
                <a16:creationId xmlns:a16="http://schemas.microsoft.com/office/drawing/2014/main" id="{2A73AC43-618E-4116-BA70-C408BDA526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114" b="5800"/>
          <a:stretch/>
        </p:blipFill>
        <p:spPr>
          <a:xfrm>
            <a:off x="156964" y="4615619"/>
            <a:ext cx="3092067" cy="1949986"/>
          </a:xfrm>
          <a:prstGeom prst="rect">
            <a:avLst/>
          </a:prstGeom>
        </p:spPr>
      </p:pic>
      <p:pic>
        <p:nvPicPr>
          <p:cNvPr id="28" name="Picture 27">
            <a:extLst>
              <a:ext uri="{FF2B5EF4-FFF2-40B4-BE49-F238E27FC236}">
                <a16:creationId xmlns:a16="http://schemas.microsoft.com/office/drawing/2014/main" id="{6A188A6D-7704-4262-8A9D-3501F2F406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9030" y="1180859"/>
            <a:ext cx="3374310" cy="1640289"/>
          </a:xfrm>
          <a:prstGeom prst="rect">
            <a:avLst/>
          </a:prstGeom>
        </p:spPr>
      </p:pic>
      <p:pic>
        <p:nvPicPr>
          <p:cNvPr id="29" name="Picture 28">
            <a:extLst>
              <a:ext uri="{FF2B5EF4-FFF2-40B4-BE49-F238E27FC236}">
                <a16:creationId xmlns:a16="http://schemas.microsoft.com/office/drawing/2014/main" id="{D482E003-468A-4B32-A54D-2CF4A0BE90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5901" b="22887"/>
          <a:stretch/>
        </p:blipFill>
        <p:spPr>
          <a:xfrm>
            <a:off x="3528550" y="5673008"/>
            <a:ext cx="2243769" cy="1030090"/>
          </a:xfrm>
          <a:prstGeom prst="rect">
            <a:avLst/>
          </a:prstGeom>
        </p:spPr>
      </p:pic>
      <p:pic>
        <p:nvPicPr>
          <p:cNvPr id="30" name="Picture 29">
            <a:extLst>
              <a:ext uri="{FF2B5EF4-FFF2-40B4-BE49-F238E27FC236}">
                <a16:creationId xmlns:a16="http://schemas.microsoft.com/office/drawing/2014/main" id="{2F561D2F-40DF-4BDF-B032-143D2B1C1AF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6128" b="12600"/>
          <a:stretch/>
        </p:blipFill>
        <p:spPr>
          <a:xfrm rot="5400000">
            <a:off x="3058071" y="3666876"/>
            <a:ext cx="1834308" cy="980502"/>
          </a:xfrm>
          <a:prstGeom prst="rect">
            <a:avLst/>
          </a:prstGeom>
        </p:spPr>
      </p:pic>
      <p:pic>
        <p:nvPicPr>
          <p:cNvPr id="31" name="Picture 30">
            <a:extLst>
              <a:ext uri="{FF2B5EF4-FFF2-40B4-BE49-F238E27FC236}">
                <a16:creationId xmlns:a16="http://schemas.microsoft.com/office/drawing/2014/main" id="{A2FDBACB-30C7-4A8B-ADF3-C5F861089B2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594" b="432"/>
          <a:stretch/>
        </p:blipFill>
        <p:spPr>
          <a:xfrm>
            <a:off x="4749945" y="2921163"/>
            <a:ext cx="4005606" cy="2462671"/>
          </a:xfrm>
          <a:prstGeom prst="rect">
            <a:avLst/>
          </a:prstGeom>
        </p:spPr>
      </p:pic>
      <p:pic>
        <p:nvPicPr>
          <p:cNvPr id="32" name="Picture 31">
            <a:extLst>
              <a:ext uri="{FF2B5EF4-FFF2-40B4-BE49-F238E27FC236}">
                <a16:creationId xmlns:a16="http://schemas.microsoft.com/office/drawing/2014/main" id="{F4F149A1-7869-4B27-98DB-F09BD367A9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7291095" y="413230"/>
            <a:ext cx="2644832" cy="1983624"/>
          </a:xfrm>
          <a:prstGeom prst="rect">
            <a:avLst/>
          </a:prstGeom>
        </p:spPr>
      </p:pic>
      <p:pic>
        <p:nvPicPr>
          <p:cNvPr id="33" name="Picture 32">
            <a:extLst>
              <a:ext uri="{FF2B5EF4-FFF2-40B4-BE49-F238E27FC236}">
                <a16:creationId xmlns:a16="http://schemas.microsoft.com/office/drawing/2014/main" id="{FCDB888B-5A48-4615-B39E-D04E1C9B3F7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3599" b="7519"/>
          <a:stretch/>
        </p:blipFill>
        <p:spPr>
          <a:xfrm>
            <a:off x="8991494" y="3353777"/>
            <a:ext cx="3092067" cy="1597442"/>
          </a:xfrm>
          <a:prstGeom prst="rect">
            <a:avLst/>
          </a:prstGeom>
        </p:spPr>
      </p:pic>
      <p:pic>
        <p:nvPicPr>
          <p:cNvPr id="34" name="Picture 33">
            <a:extLst>
              <a:ext uri="{FF2B5EF4-FFF2-40B4-BE49-F238E27FC236}">
                <a16:creationId xmlns:a16="http://schemas.microsoft.com/office/drawing/2014/main" id="{5E2BBE7A-22C6-4915-A05D-31600A1DC77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241" r="36810"/>
          <a:stretch/>
        </p:blipFill>
        <p:spPr>
          <a:xfrm rot="5400000">
            <a:off x="9747424" y="116850"/>
            <a:ext cx="2373938" cy="2376614"/>
          </a:xfrm>
          <a:prstGeom prst="rect">
            <a:avLst/>
          </a:prstGeom>
        </p:spPr>
      </p:pic>
      <p:pic>
        <p:nvPicPr>
          <p:cNvPr id="35" name="Picture 34">
            <a:extLst>
              <a:ext uri="{FF2B5EF4-FFF2-40B4-BE49-F238E27FC236}">
                <a16:creationId xmlns:a16="http://schemas.microsoft.com/office/drawing/2014/main" id="{F1022770-52CC-4AD6-8C1E-0352D32D5D1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9994" b="24548"/>
          <a:stretch/>
        </p:blipFill>
        <p:spPr>
          <a:xfrm>
            <a:off x="7291430" y="5590612"/>
            <a:ext cx="4747418" cy="1184762"/>
          </a:xfrm>
          <a:prstGeom prst="rect">
            <a:avLst/>
          </a:prstGeom>
        </p:spPr>
      </p:pic>
      <p:sp>
        <p:nvSpPr>
          <p:cNvPr id="36" name="Title 1">
            <a:extLst>
              <a:ext uri="{FF2B5EF4-FFF2-40B4-BE49-F238E27FC236}">
                <a16:creationId xmlns:a16="http://schemas.microsoft.com/office/drawing/2014/main" id="{5AC1BE22-69AC-46F2-8E8A-3E872FA3C744}"/>
              </a:ext>
            </a:extLst>
          </p:cNvPr>
          <p:cNvSpPr txBox="1">
            <a:spLocks/>
          </p:cNvSpPr>
          <p:nvPr/>
        </p:nvSpPr>
        <p:spPr>
          <a:xfrm>
            <a:off x="3348102" y="522834"/>
            <a:ext cx="4005606" cy="577299"/>
          </a:xfrm>
          <a:prstGeom prst="rect">
            <a:avLst/>
          </a:prstGeom>
        </p:spPr>
        <p:txBody>
          <a:bodyPr vert="horz" lIns="91440" tIns="45720" rIns="91440" bIns="45720" rtlCol="0" anchor="ctr">
            <a:normAutofit fontScale="700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dirty="0"/>
              <a:t>Prototypes for Atlas half cylinders</a:t>
            </a:r>
            <a:endParaRPr lang="en-GB" sz="2800" dirty="0"/>
          </a:p>
        </p:txBody>
      </p:sp>
      <p:pic>
        <p:nvPicPr>
          <p:cNvPr id="38" name="Picture 37">
            <a:extLst>
              <a:ext uri="{FF2B5EF4-FFF2-40B4-BE49-F238E27FC236}">
                <a16:creationId xmlns:a16="http://schemas.microsoft.com/office/drawing/2014/main" id="{63C5CFE9-68BE-44BD-91C4-DBFF414822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9030" y="1139204"/>
            <a:ext cx="3374310" cy="1640289"/>
          </a:xfrm>
          <a:prstGeom prst="rect">
            <a:avLst/>
          </a:prstGeom>
        </p:spPr>
      </p:pic>
    </p:spTree>
    <p:extLst>
      <p:ext uri="{BB962C8B-B14F-4D97-AF65-F5344CB8AC3E}">
        <p14:creationId xmlns:p14="http://schemas.microsoft.com/office/powerpoint/2010/main" val="3150611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08AF6C-1896-4893-A508-A57AB35AD5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5200" r="18029"/>
          <a:stretch/>
        </p:blipFill>
        <p:spPr>
          <a:xfrm>
            <a:off x="5445478" y="3722087"/>
            <a:ext cx="1873063" cy="3001261"/>
          </a:xfrm>
          <a:prstGeom prst="rect">
            <a:avLst/>
          </a:prstGeom>
        </p:spPr>
      </p:pic>
      <p:sp>
        <p:nvSpPr>
          <p:cNvPr id="5" name="Rectangle 4"/>
          <p:cNvSpPr/>
          <p:nvPr/>
        </p:nvSpPr>
        <p:spPr>
          <a:xfrm>
            <a:off x="1480031" y="189246"/>
            <a:ext cx="5979987" cy="523220"/>
          </a:xfrm>
          <a:prstGeom prst="rect">
            <a:avLst/>
          </a:prstGeom>
        </p:spPr>
        <p:txBody>
          <a:bodyPr wrap="square">
            <a:spAutoFit/>
          </a:bodyPr>
          <a:lstStyle/>
          <a:p>
            <a:r>
              <a:rPr lang="en-GB" sz="2800" b="1" dirty="0">
                <a:latin typeface="+mj-lt"/>
              </a:rPr>
              <a:t>None of this would be possible without… </a:t>
            </a:r>
          </a:p>
        </p:txBody>
      </p:sp>
      <p:pic>
        <p:nvPicPr>
          <p:cNvPr id="8" name="Picture 7">
            <a:extLst>
              <a:ext uri="{FF2B5EF4-FFF2-40B4-BE49-F238E27FC236}">
                <a16:creationId xmlns:a16="http://schemas.microsoft.com/office/drawing/2014/main" id="{34E819B1-FFD9-4F07-9BD8-4B07D8B7A4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1106"/>
          <a:stretch/>
        </p:blipFill>
        <p:spPr>
          <a:xfrm>
            <a:off x="59337" y="3860721"/>
            <a:ext cx="2325961" cy="2827984"/>
          </a:xfrm>
          <a:prstGeom prst="rect">
            <a:avLst/>
          </a:prstGeom>
        </p:spPr>
      </p:pic>
      <p:pic>
        <p:nvPicPr>
          <p:cNvPr id="12" name="Picture 11">
            <a:extLst>
              <a:ext uri="{FF2B5EF4-FFF2-40B4-BE49-F238E27FC236}">
                <a16:creationId xmlns:a16="http://schemas.microsoft.com/office/drawing/2014/main" id="{5955D0C6-AC64-4599-BD48-1C61CDEB69D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9200"/>
          <a:stretch/>
        </p:blipFill>
        <p:spPr>
          <a:xfrm>
            <a:off x="2768164" y="3821354"/>
            <a:ext cx="2348718" cy="2897271"/>
          </a:xfrm>
          <a:prstGeom prst="rect">
            <a:avLst/>
          </a:prstGeom>
        </p:spPr>
      </p:pic>
      <p:pic>
        <p:nvPicPr>
          <p:cNvPr id="10" name="Picture 9">
            <a:extLst>
              <a:ext uri="{FF2B5EF4-FFF2-40B4-BE49-F238E27FC236}">
                <a16:creationId xmlns:a16="http://schemas.microsoft.com/office/drawing/2014/main" id="{BA96395A-3C0E-4D89-A480-90C2BAEA799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38850" b="11925"/>
          <a:stretch/>
        </p:blipFill>
        <p:spPr>
          <a:xfrm>
            <a:off x="9533212" y="3826077"/>
            <a:ext cx="2172309" cy="2897271"/>
          </a:xfrm>
          <a:prstGeom prst="rect">
            <a:avLst/>
          </a:prstGeom>
        </p:spPr>
      </p:pic>
      <p:grpSp>
        <p:nvGrpSpPr>
          <p:cNvPr id="16" name="Group 15">
            <a:extLst>
              <a:ext uri="{FF2B5EF4-FFF2-40B4-BE49-F238E27FC236}">
                <a16:creationId xmlns:a16="http://schemas.microsoft.com/office/drawing/2014/main" id="{C9EC3B65-0FE0-49E1-938A-BD671E98BF24}"/>
              </a:ext>
            </a:extLst>
          </p:cNvPr>
          <p:cNvGrpSpPr/>
          <p:nvPr/>
        </p:nvGrpSpPr>
        <p:grpSpPr>
          <a:xfrm>
            <a:off x="1836931" y="1028894"/>
            <a:ext cx="4211184" cy="1631216"/>
            <a:chOff x="3808322" y="4433562"/>
            <a:chExt cx="4211184" cy="1549151"/>
          </a:xfrm>
        </p:grpSpPr>
        <p:sp>
          <p:nvSpPr>
            <p:cNvPr id="17" name="Rectangle 16">
              <a:extLst>
                <a:ext uri="{FF2B5EF4-FFF2-40B4-BE49-F238E27FC236}">
                  <a16:creationId xmlns:a16="http://schemas.microsoft.com/office/drawing/2014/main" id="{FF0A41CB-CEF3-48FB-9060-344F4BE4B6B0}"/>
                </a:ext>
              </a:extLst>
            </p:cNvPr>
            <p:cNvSpPr/>
            <p:nvPr/>
          </p:nvSpPr>
          <p:spPr>
            <a:xfrm>
              <a:off x="5954732" y="4433562"/>
              <a:ext cx="2064774" cy="1549151"/>
            </a:xfrm>
            <a:prstGeom prst="rect">
              <a:avLst/>
            </a:prstGeom>
          </p:spPr>
          <p:txBody>
            <a:bodyPr wrap="square">
              <a:spAutoFit/>
            </a:bodyPr>
            <a:lstStyle/>
            <a:p>
              <a:pPr algn="ctr"/>
              <a:r>
                <a:rPr lang="en-GB" sz="2000" dirty="0">
                  <a:latin typeface="+mj-lt"/>
                </a:rPr>
                <a:t>Paul Sinclair</a:t>
              </a:r>
            </a:p>
            <a:p>
              <a:pPr algn="ctr"/>
              <a:r>
                <a:rPr lang="en-GB" sz="2000" dirty="0">
                  <a:latin typeface="+mj-lt"/>
                </a:rPr>
                <a:t>Paul Cook</a:t>
              </a:r>
            </a:p>
            <a:p>
              <a:pPr algn="ctr"/>
              <a:r>
                <a:rPr lang="en-GB" sz="2000" dirty="0">
                  <a:latin typeface="+mj-lt"/>
                </a:rPr>
                <a:t>John Kervin </a:t>
              </a:r>
            </a:p>
            <a:p>
              <a:pPr algn="ctr"/>
              <a:r>
                <a:rPr lang="en-GB" sz="2000" dirty="0">
                  <a:latin typeface="+mj-lt"/>
                </a:rPr>
                <a:t>Emlyn Jones </a:t>
              </a:r>
            </a:p>
            <a:p>
              <a:pPr algn="ctr"/>
              <a:r>
                <a:rPr lang="en-GB" sz="2000" dirty="0">
                  <a:solidFill>
                    <a:prstClr val="black"/>
                  </a:solidFill>
                  <a:latin typeface="Calibri Light" panose="020F0302020204030204"/>
                </a:rPr>
                <a:t>Kevin McCormick</a:t>
              </a:r>
              <a:endParaRPr lang="en-GB" sz="2000" dirty="0">
                <a:latin typeface="+mj-lt"/>
              </a:endParaRPr>
            </a:p>
          </p:txBody>
        </p:sp>
        <p:sp>
          <p:nvSpPr>
            <p:cNvPr id="18" name="Rectangle 17">
              <a:extLst>
                <a:ext uri="{FF2B5EF4-FFF2-40B4-BE49-F238E27FC236}">
                  <a16:creationId xmlns:a16="http://schemas.microsoft.com/office/drawing/2014/main" id="{38A5EDD2-8587-450F-9191-524B3B60B003}"/>
                </a:ext>
              </a:extLst>
            </p:cNvPr>
            <p:cNvSpPr/>
            <p:nvPr/>
          </p:nvSpPr>
          <p:spPr>
            <a:xfrm>
              <a:off x="3808322" y="4433562"/>
              <a:ext cx="2392859" cy="1549151"/>
            </a:xfrm>
            <a:prstGeom prst="rect">
              <a:avLst/>
            </a:prstGeom>
          </p:spPr>
          <p:txBody>
            <a:bodyPr wrap="square">
              <a:spAutoFit/>
            </a:bodyPr>
            <a:lstStyle/>
            <a:p>
              <a:pPr algn="ctr"/>
              <a:r>
                <a:rPr lang="en-GB" sz="2000" dirty="0">
                  <a:latin typeface="+mj-lt"/>
                </a:rPr>
                <a:t>Daniel Hollywood </a:t>
              </a:r>
            </a:p>
            <a:p>
              <a:pPr algn="ctr"/>
              <a:r>
                <a:rPr lang="en-GB" sz="2000" dirty="0">
                  <a:latin typeface="+mj-lt"/>
                </a:rPr>
                <a:t>Rob Malley</a:t>
              </a:r>
            </a:p>
            <a:p>
              <a:pPr algn="ctr"/>
              <a:r>
                <a:rPr lang="en-GB" sz="2000" dirty="0">
                  <a:latin typeface="+mj-lt"/>
                </a:rPr>
                <a:t>Luke Marshall</a:t>
              </a:r>
            </a:p>
            <a:p>
              <a:pPr algn="ctr"/>
              <a:r>
                <a:rPr lang="en-GB" sz="2000" dirty="0">
                  <a:latin typeface="+mj-lt"/>
                </a:rPr>
                <a:t>Tony Watling</a:t>
              </a:r>
            </a:p>
            <a:p>
              <a:pPr algn="ctr"/>
              <a:r>
                <a:rPr lang="en-GB" sz="2000" dirty="0">
                  <a:latin typeface="+mj-lt"/>
                </a:rPr>
                <a:t>Tom Gibbs</a:t>
              </a:r>
            </a:p>
          </p:txBody>
        </p:sp>
      </p:grpSp>
      <p:sp>
        <p:nvSpPr>
          <p:cNvPr id="19" name="Content Placeholder 2">
            <a:extLst>
              <a:ext uri="{FF2B5EF4-FFF2-40B4-BE49-F238E27FC236}">
                <a16:creationId xmlns:a16="http://schemas.microsoft.com/office/drawing/2014/main" id="{C77399FC-4A18-4E5B-B403-3E09B87E5E42}"/>
              </a:ext>
            </a:extLst>
          </p:cNvPr>
          <p:cNvSpPr txBox="1">
            <a:spLocks/>
          </p:cNvSpPr>
          <p:nvPr/>
        </p:nvSpPr>
        <p:spPr>
          <a:xfrm>
            <a:off x="1744873" y="2668817"/>
            <a:ext cx="4849357" cy="143394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latin typeface="+mj-lt"/>
              </a:rPr>
              <a:t>A massive thank you to them for their excellent effort, help and support throughout what has been another challenging year </a:t>
            </a:r>
          </a:p>
        </p:txBody>
      </p:sp>
      <p:pic>
        <p:nvPicPr>
          <p:cNvPr id="4" name="Picture 3">
            <a:extLst>
              <a:ext uri="{FF2B5EF4-FFF2-40B4-BE49-F238E27FC236}">
                <a16:creationId xmlns:a16="http://schemas.microsoft.com/office/drawing/2014/main" id="{1BAE3B36-FE39-4664-9EFE-D33F07A68C0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8333" t="16790" b="30607"/>
          <a:stretch/>
        </p:blipFill>
        <p:spPr>
          <a:xfrm rot="5400000">
            <a:off x="9580608" y="1319561"/>
            <a:ext cx="3115286" cy="1504980"/>
          </a:xfrm>
          <a:prstGeom prst="rect">
            <a:avLst/>
          </a:prstGeom>
        </p:spPr>
      </p:pic>
      <p:pic>
        <p:nvPicPr>
          <p:cNvPr id="21" name="Picture 20">
            <a:extLst>
              <a:ext uri="{FF2B5EF4-FFF2-40B4-BE49-F238E27FC236}">
                <a16:creationId xmlns:a16="http://schemas.microsoft.com/office/drawing/2014/main" id="{EE4F4173-0E19-4098-A7CD-D742269C766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4" r="45228"/>
          <a:stretch/>
        </p:blipFill>
        <p:spPr>
          <a:xfrm>
            <a:off x="7701566" y="3722087"/>
            <a:ext cx="1448621" cy="2996538"/>
          </a:xfrm>
          <a:prstGeom prst="rect">
            <a:avLst/>
          </a:prstGeom>
        </p:spPr>
      </p:pic>
      <p:pic>
        <p:nvPicPr>
          <p:cNvPr id="22" name="Picture 21">
            <a:extLst>
              <a:ext uri="{FF2B5EF4-FFF2-40B4-BE49-F238E27FC236}">
                <a16:creationId xmlns:a16="http://schemas.microsoft.com/office/drawing/2014/main" id="{D16938E8-8D46-4262-9EAF-EC7B9AE577C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004" r="13011"/>
          <a:stretch/>
        </p:blipFill>
        <p:spPr>
          <a:xfrm>
            <a:off x="7822086" y="712466"/>
            <a:ext cx="1881379" cy="2795421"/>
          </a:xfrm>
          <a:prstGeom prst="rect">
            <a:avLst/>
          </a:prstGeom>
        </p:spPr>
      </p:pic>
    </p:spTree>
    <p:extLst>
      <p:ext uri="{BB962C8B-B14F-4D97-AF65-F5344CB8AC3E}">
        <p14:creationId xmlns:p14="http://schemas.microsoft.com/office/powerpoint/2010/main" val="362158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CD220-DE11-4BCD-97A3-AF4CB4F5DE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98223" y="2893290"/>
            <a:ext cx="5395554" cy="3275547"/>
          </a:xfrm>
          <a:prstGeom prst="rect">
            <a:avLst/>
          </a:prstGeom>
        </p:spPr>
      </p:pic>
      <p:sp>
        <p:nvSpPr>
          <p:cNvPr id="2" name="Rectangle 1">
            <a:extLst>
              <a:ext uri="{FF2B5EF4-FFF2-40B4-BE49-F238E27FC236}">
                <a16:creationId xmlns:a16="http://schemas.microsoft.com/office/drawing/2014/main" id="{0C45CE63-AC8B-43CA-A020-BD5A92E8AAD1}"/>
              </a:ext>
            </a:extLst>
          </p:cNvPr>
          <p:cNvSpPr/>
          <p:nvPr/>
        </p:nvSpPr>
        <p:spPr>
          <a:xfrm>
            <a:off x="4916029" y="2098580"/>
            <a:ext cx="2359941" cy="646331"/>
          </a:xfrm>
          <a:prstGeom prst="rect">
            <a:avLst/>
          </a:prstGeom>
        </p:spPr>
        <p:txBody>
          <a:bodyPr wrap="none">
            <a:spAutoFit/>
          </a:bodyPr>
          <a:lstStyle/>
          <a:p>
            <a:pPr algn="ctr"/>
            <a:r>
              <a:rPr lang="en-GB" dirty="0">
                <a:latin typeface="Comic Sans MS" panose="030F0702030302020204" pitchFamily="66" charset="0"/>
              </a:rPr>
              <a:t>That’s all folks</a:t>
            </a:r>
          </a:p>
          <a:p>
            <a:pPr algn="ctr"/>
            <a:r>
              <a:rPr lang="en-GB" dirty="0">
                <a:latin typeface="Comic Sans MS" panose="030F0702030302020204" pitchFamily="66" charset="0"/>
              </a:rPr>
              <a:t> thanks for listening</a:t>
            </a:r>
          </a:p>
        </p:txBody>
      </p:sp>
    </p:spTree>
    <p:extLst>
      <p:ext uri="{BB962C8B-B14F-4D97-AF65-F5344CB8AC3E}">
        <p14:creationId xmlns:p14="http://schemas.microsoft.com/office/powerpoint/2010/main" val="108823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1000" r="-11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AF9D3B-B979-4E7B-BCA0-B41FD55E6DAE}"/>
              </a:ext>
            </a:extLst>
          </p:cNvPr>
          <p:cNvSpPr>
            <a:spLocks noGrp="1"/>
          </p:cNvSpPr>
          <p:nvPr>
            <p:ph type="title"/>
          </p:nvPr>
        </p:nvSpPr>
        <p:spPr>
          <a:xfrm>
            <a:off x="1196520" y="231840"/>
            <a:ext cx="3268870" cy="590900"/>
          </a:xfrm>
        </p:spPr>
        <p:txBody>
          <a:bodyPr>
            <a:noAutofit/>
          </a:bodyPr>
          <a:lstStyle/>
          <a:p>
            <a:pPr algn="ctr"/>
            <a:r>
              <a:rPr lang="en-GB" sz="2800" b="1" dirty="0"/>
              <a:t>Comings and Goings</a:t>
            </a:r>
          </a:p>
        </p:txBody>
      </p:sp>
      <p:sp>
        <p:nvSpPr>
          <p:cNvPr id="6" name="Title 1">
            <a:extLst>
              <a:ext uri="{FF2B5EF4-FFF2-40B4-BE49-F238E27FC236}">
                <a16:creationId xmlns:a16="http://schemas.microsoft.com/office/drawing/2014/main" id="{FE6FD62D-8E9E-4E70-AFA9-4AD13A1E1D72}"/>
              </a:ext>
            </a:extLst>
          </p:cNvPr>
          <p:cNvSpPr txBox="1">
            <a:spLocks/>
          </p:cNvSpPr>
          <p:nvPr/>
        </p:nvSpPr>
        <p:spPr>
          <a:xfrm>
            <a:off x="5456518" y="259168"/>
            <a:ext cx="4030276" cy="130543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t>Farewell to Mark Farrell</a:t>
            </a:r>
          </a:p>
          <a:p>
            <a:pPr algn="ctr"/>
            <a:r>
              <a:rPr lang="en-GB" sz="1800" dirty="0"/>
              <a:t> Mark has now moved on to work for Manchester University working on the DUNE project based at Daresbury. </a:t>
            </a:r>
          </a:p>
        </p:txBody>
      </p:sp>
      <p:pic>
        <p:nvPicPr>
          <p:cNvPr id="7" name="Picture 6">
            <a:extLst>
              <a:ext uri="{FF2B5EF4-FFF2-40B4-BE49-F238E27FC236}">
                <a16:creationId xmlns:a16="http://schemas.microsoft.com/office/drawing/2014/main" id="{23BAD11D-CD73-452B-9F0D-30C599CEE03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7542" y="147298"/>
            <a:ext cx="2634615" cy="1973580"/>
          </a:xfrm>
          <a:prstGeom prst="rect">
            <a:avLst/>
          </a:prstGeom>
          <a:noFill/>
          <a:ln>
            <a:noFill/>
          </a:ln>
        </p:spPr>
      </p:pic>
      <p:sp>
        <p:nvSpPr>
          <p:cNvPr id="8" name="Title 1">
            <a:extLst>
              <a:ext uri="{FF2B5EF4-FFF2-40B4-BE49-F238E27FC236}">
                <a16:creationId xmlns:a16="http://schemas.microsoft.com/office/drawing/2014/main" id="{2B5C7F91-7B7B-4169-87CA-015039790EDD}"/>
              </a:ext>
            </a:extLst>
          </p:cNvPr>
          <p:cNvSpPr txBox="1">
            <a:spLocks/>
          </p:cNvSpPr>
          <p:nvPr/>
        </p:nvSpPr>
        <p:spPr>
          <a:xfrm>
            <a:off x="3626247" y="3071944"/>
            <a:ext cx="3328226" cy="2915686"/>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Welcome to</a:t>
            </a:r>
          </a:p>
          <a:p>
            <a:pPr algn="ctr"/>
            <a:r>
              <a:rPr lang="en-GB" sz="2000" dirty="0"/>
              <a:t> Tom Gibbs and Luke Marshall </a:t>
            </a:r>
          </a:p>
          <a:p>
            <a:pPr algn="ctr"/>
            <a:r>
              <a:rPr lang="en-GB" sz="2000" dirty="0"/>
              <a:t>Both joined us in July and have fitted in really well, they have both been producing some excellent parts for our project groups.</a:t>
            </a:r>
          </a:p>
        </p:txBody>
      </p:sp>
      <p:pic>
        <p:nvPicPr>
          <p:cNvPr id="9" name="Picture 8">
            <a:extLst>
              <a:ext uri="{FF2B5EF4-FFF2-40B4-BE49-F238E27FC236}">
                <a16:creationId xmlns:a16="http://schemas.microsoft.com/office/drawing/2014/main" id="{29AEF828-8643-4619-A0C1-F7848B7A10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4936" y="2479680"/>
            <a:ext cx="3431311" cy="4138091"/>
          </a:xfrm>
          <a:prstGeom prst="rect">
            <a:avLst/>
          </a:prstGeom>
        </p:spPr>
      </p:pic>
      <p:pic>
        <p:nvPicPr>
          <p:cNvPr id="10" name="Picture 9">
            <a:extLst>
              <a:ext uri="{FF2B5EF4-FFF2-40B4-BE49-F238E27FC236}">
                <a16:creationId xmlns:a16="http://schemas.microsoft.com/office/drawing/2014/main" id="{4A0BA150-F67C-4822-B729-5AF6EB1F08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057558" y="2460741"/>
            <a:ext cx="3665234" cy="4138091"/>
          </a:xfrm>
          <a:prstGeom prst="rect">
            <a:avLst/>
          </a:prstGeom>
        </p:spPr>
      </p:pic>
      <p:sp>
        <p:nvSpPr>
          <p:cNvPr id="11" name="TextBox 10">
            <a:extLst>
              <a:ext uri="{FF2B5EF4-FFF2-40B4-BE49-F238E27FC236}">
                <a16:creationId xmlns:a16="http://schemas.microsoft.com/office/drawing/2014/main" id="{C9C002B1-3576-4EB8-A690-C2F0AA3742E1}"/>
              </a:ext>
            </a:extLst>
          </p:cNvPr>
          <p:cNvSpPr txBox="1"/>
          <p:nvPr/>
        </p:nvSpPr>
        <p:spPr>
          <a:xfrm>
            <a:off x="2988072" y="6236771"/>
            <a:ext cx="638175" cy="381000"/>
          </a:xfrm>
          <a:prstGeom prst="rect">
            <a:avLst/>
          </a:prstGeom>
          <a:solidFill>
            <a:schemeClr val="bg1"/>
          </a:solidFill>
        </p:spPr>
        <p:txBody>
          <a:bodyPr wrap="square" rtlCol="0">
            <a:spAutoFit/>
          </a:bodyPr>
          <a:lstStyle/>
          <a:p>
            <a:r>
              <a:rPr lang="en-GB" dirty="0"/>
              <a:t>Tom</a:t>
            </a:r>
          </a:p>
        </p:txBody>
      </p:sp>
      <p:sp>
        <p:nvSpPr>
          <p:cNvPr id="12" name="TextBox 11">
            <a:extLst>
              <a:ext uri="{FF2B5EF4-FFF2-40B4-BE49-F238E27FC236}">
                <a16:creationId xmlns:a16="http://schemas.microsoft.com/office/drawing/2014/main" id="{93EB405E-CE0D-4CA1-BD2A-B660A0224143}"/>
              </a:ext>
            </a:extLst>
          </p:cNvPr>
          <p:cNvSpPr txBox="1"/>
          <p:nvPr/>
        </p:nvSpPr>
        <p:spPr>
          <a:xfrm>
            <a:off x="7057558" y="6217832"/>
            <a:ext cx="638175" cy="381000"/>
          </a:xfrm>
          <a:prstGeom prst="rect">
            <a:avLst/>
          </a:prstGeom>
          <a:solidFill>
            <a:schemeClr val="bg1"/>
          </a:solidFill>
        </p:spPr>
        <p:txBody>
          <a:bodyPr wrap="square" rtlCol="0">
            <a:spAutoFit/>
          </a:bodyPr>
          <a:lstStyle/>
          <a:p>
            <a:r>
              <a:rPr lang="en-GB" dirty="0"/>
              <a:t>Luke</a:t>
            </a:r>
          </a:p>
        </p:txBody>
      </p:sp>
    </p:spTree>
    <p:extLst>
      <p:ext uri="{BB962C8B-B14F-4D97-AF65-F5344CB8AC3E}">
        <p14:creationId xmlns:p14="http://schemas.microsoft.com/office/powerpoint/2010/main" val="3118210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47840F-D2F0-4AB4-93BE-BC5E4E62B8D8}"/>
              </a:ext>
            </a:extLst>
          </p:cNvPr>
          <p:cNvPicPr>
            <a:picLocks noChangeAspect="1"/>
          </p:cNvPicPr>
          <p:nvPr/>
        </p:nvPicPr>
        <p:blipFill>
          <a:blip r:embed="rId4"/>
          <a:stretch>
            <a:fillRect/>
          </a:stretch>
        </p:blipFill>
        <p:spPr>
          <a:xfrm>
            <a:off x="86558" y="92554"/>
            <a:ext cx="5760000" cy="3240000"/>
          </a:xfrm>
          <a:prstGeom prst="rect">
            <a:avLst/>
          </a:prstGeom>
        </p:spPr>
      </p:pic>
      <p:pic>
        <p:nvPicPr>
          <p:cNvPr id="11" name="Picture 10">
            <a:extLst>
              <a:ext uri="{FF2B5EF4-FFF2-40B4-BE49-F238E27FC236}">
                <a16:creationId xmlns:a16="http://schemas.microsoft.com/office/drawing/2014/main" id="{BA7AED5A-5480-4F2D-A1D4-CA9AE31E5675}"/>
              </a:ext>
            </a:extLst>
          </p:cNvPr>
          <p:cNvPicPr>
            <a:picLocks noChangeAspect="1"/>
          </p:cNvPicPr>
          <p:nvPr/>
        </p:nvPicPr>
        <p:blipFill>
          <a:blip r:embed="rId5"/>
          <a:stretch>
            <a:fillRect/>
          </a:stretch>
        </p:blipFill>
        <p:spPr>
          <a:xfrm>
            <a:off x="6345444" y="88327"/>
            <a:ext cx="5760000" cy="3240000"/>
          </a:xfrm>
          <a:prstGeom prst="rect">
            <a:avLst/>
          </a:prstGeom>
        </p:spPr>
      </p:pic>
      <p:pic>
        <p:nvPicPr>
          <p:cNvPr id="12" name="Picture 11">
            <a:extLst>
              <a:ext uri="{FF2B5EF4-FFF2-40B4-BE49-F238E27FC236}">
                <a16:creationId xmlns:a16="http://schemas.microsoft.com/office/drawing/2014/main" id="{A061D9E5-6658-46E4-8797-CD5563721CD8}"/>
              </a:ext>
            </a:extLst>
          </p:cNvPr>
          <p:cNvPicPr>
            <a:picLocks noChangeAspect="1"/>
          </p:cNvPicPr>
          <p:nvPr/>
        </p:nvPicPr>
        <p:blipFill>
          <a:blip r:embed="rId6"/>
          <a:stretch>
            <a:fillRect/>
          </a:stretch>
        </p:blipFill>
        <p:spPr>
          <a:xfrm>
            <a:off x="3290939" y="3525446"/>
            <a:ext cx="5760000" cy="3240000"/>
          </a:xfrm>
          <a:prstGeom prst="rect">
            <a:avLst/>
          </a:prstGeom>
        </p:spPr>
      </p:pic>
    </p:spTree>
    <p:extLst>
      <p:ext uri="{BB962C8B-B14F-4D97-AF65-F5344CB8AC3E}">
        <p14:creationId xmlns:p14="http://schemas.microsoft.com/office/powerpoint/2010/main" val="1621807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410234-EB6D-439D-9548-952A93167B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93" y="845821"/>
            <a:ext cx="2355555" cy="3140740"/>
          </a:xfrm>
          <a:prstGeom prst="rect">
            <a:avLst/>
          </a:prstGeom>
        </p:spPr>
      </p:pic>
      <p:pic>
        <p:nvPicPr>
          <p:cNvPr id="7" name="Picture 6">
            <a:extLst>
              <a:ext uri="{FF2B5EF4-FFF2-40B4-BE49-F238E27FC236}">
                <a16:creationId xmlns:a16="http://schemas.microsoft.com/office/drawing/2014/main" id="{E01D443C-BCE6-4722-9B9F-50DF8AEB9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0189" y="409883"/>
            <a:ext cx="2849792" cy="3799723"/>
          </a:xfrm>
          <a:prstGeom prst="rect">
            <a:avLst/>
          </a:prstGeom>
        </p:spPr>
      </p:pic>
      <p:pic>
        <p:nvPicPr>
          <p:cNvPr id="11" name="Picture 10">
            <a:extLst>
              <a:ext uri="{FF2B5EF4-FFF2-40B4-BE49-F238E27FC236}">
                <a16:creationId xmlns:a16="http://schemas.microsoft.com/office/drawing/2014/main" id="{A358EB27-609E-45FD-941B-1245CA23F0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476" t="21550" r="12721" b="30543"/>
          <a:stretch/>
        </p:blipFill>
        <p:spPr>
          <a:xfrm>
            <a:off x="2633832" y="409883"/>
            <a:ext cx="3120399" cy="2855489"/>
          </a:xfrm>
          <a:prstGeom prst="rect">
            <a:avLst/>
          </a:prstGeom>
        </p:spPr>
      </p:pic>
      <p:pic>
        <p:nvPicPr>
          <p:cNvPr id="15" name="Picture 14">
            <a:extLst>
              <a:ext uri="{FF2B5EF4-FFF2-40B4-BE49-F238E27FC236}">
                <a16:creationId xmlns:a16="http://schemas.microsoft.com/office/drawing/2014/main" id="{A468B577-D9F9-4787-B8CC-E5EF15313A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450" t="12334" b="22170"/>
          <a:stretch/>
        </p:blipFill>
        <p:spPr>
          <a:xfrm>
            <a:off x="182648" y="4548078"/>
            <a:ext cx="3958857" cy="2124156"/>
          </a:xfrm>
          <a:prstGeom prst="rect">
            <a:avLst/>
          </a:prstGeom>
        </p:spPr>
      </p:pic>
      <p:pic>
        <p:nvPicPr>
          <p:cNvPr id="17" name="Picture 16">
            <a:extLst>
              <a:ext uri="{FF2B5EF4-FFF2-40B4-BE49-F238E27FC236}">
                <a16:creationId xmlns:a16="http://schemas.microsoft.com/office/drawing/2014/main" id="{F65D4A37-EA46-40E3-9942-AA15D16BFA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945" t="21223" r="15969" b="28777"/>
          <a:stretch/>
        </p:blipFill>
        <p:spPr>
          <a:xfrm rot="16200000">
            <a:off x="9677494" y="4808261"/>
            <a:ext cx="2179674" cy="1338093"/>
          </a:xfrm>
          <a:prstGeom prst="rect">
            <a:avLst/>
          </a:prstGeom>
        </p:spPr>
      </p:pic>
      <p:pic>
        <p:nvPicPr>
          <p:cNvPr id="21" name="Picture 20">
            <a:extLst>
              <a:ext uri="{FF2B5EF4-FFF2-40B4-BE49-F238E27FC236}">
                <a16:creationId xmlns:a16="http://schemas.microsoft.com/office/drawing/2014/main" id="{6D309221-4BEC-44DF-BB52-8603264FB89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512" t="20715" r="18083" b="15202"/>
          <a:stretch/>
        </p:blipFill>
        <p:spPr>
          <a:xfrm rot="5400000">
            <a:off x="5955110" y="618968"/>
            <a:ext cx="2984198" cy="2588659"/>
          </a:xfrm>
          <a:prstGeom prst="rect">
            <a:avLst/>
          </a:prstGeom>
        </p:spPr>
      </p:pic>
      <p:pic>
        <p:nvPicPr>
          <p:cNvPr id="13" name="Picture 12">
            <a:extLst>
              <a:ext uri="{FF2B5EF4-FFF2-40B4-BE49-F238E27FC236}">
                <a16:creationId xmlns:a16="http://schemas.microsoft.com/office/drawing/2014/main" id="{73A39D3B-BD6E-4B56-A3B4-D34DC82082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38" t="33953" r="944" b="38760"/>
          <a:stretch/>
        </p:blipFill>
        <p:spPr>
          <a:xfrm>
            <a:off x="3329554" y="3826889"/>
            <a:ext cx="5290805" cy="1114909"/>
          </a:xfrm>
          <a:prstGeom prst="rect">
            <a:avLst/>
          </a:prstGeom>
        </p:spPr>
      </p:pic>
      <p:sp>
        <p:nvSpPr>
          <p:cNvPr id="9" name="Title 1">
            <a:extLst>
              <a:ext uri="{FF2B5EF4-FFF2-40B4-BE49-F238E27FC236}">
                <a16:creationId xmlns:a16="http://schemas.microsoft.com/office/drawing/2014/main" id="{F72045BC-CB51-4DB8-B329-E965ACB0C01F}"/>
              </a:ext>
            </a:extLst>
          </p:cNvPr>
          <p:cNvSpPr>
            <a:spLocks noGrp="1"/>
          </p:cNvSpPr>
          <p:nvPr>
            <p:ph type="title"/>
          </p:nvPr>
        </p:nvSpPr>
        <p:spPr>
          <a:xfrm>
            <a:off x="997841" y="82111"/>
            <a:ext cx="2053128" cy="369222"/>
          </a:xfrm>
        </p:spPr>
        <p:txBody>
          <a:bodyPr>
            <a:noAutofit/>
          </a:bodyPr>
          <a:lstStyle/>
          <a:p>
            <a:pPr algn="ctr"/>
            <a:r>
              <a:rPr lang="en-GB" sz="2800" b="1" dirty="0"/>
              <a:t>Showcase</a:t>
            </a:r>
          </a:p>
        </p:txBody>
      </p:sp>
    </p:spTree>
    <p:extLst>
      <p:ext uri="{BB962C8B-B14F-4D97-AF65-F5344CB8AC3E}">
        <p14:creationId xmlns:p14="http://schemas.microsoft.com/office/powerpoint/2010/main" val="1356579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45CE63-AC8B-43CA-A020-BD5A92E8AAD1}"/>
              </a:ext>
            </a:extLst>
          </p:cNvPr>
          <p:cNvSpPr/>
          <p:nvPr/>
        </p:nvSpPr>
        <p:spPr>
          <a:xfrm>
            <a:off x="2745638" y="2815558"/>
            <a:ext cx="7115713" cy="830997"/>
          </a:xfrm>
          <a:prstGeom prst="rect">
            <a:avLst/>
          </a:prstGeom>
        </p:spPr>
        <p:txBody>
          <a:bodyPr wrap="square">
            <a:spAutoFit/>
          </a:bodyPr>
          <a:lstStyle/>
          <a:p>
            <a:pPr algn="ctr"/>
            <a:r>
              <a:rPr lang="en-GB" sz="1600" dirty="0">
                <a:latin typeface="Calibri Light" panose="020F0302020204030204" pitchFamily="34" charset="0"/>
                <a:cs typeface="Calibri Light" panose="020F0302020204030204" pitchFamily="34" charset="0"/>
              </a:rPr>
              <a:t>Above parts being manufactured with thickness </a:t>
            </a:r>
          </a:p>
          <a:p>
            <a:pPr algn="ctr"/>
            <a:r>
              <a:rPr lang="en-GB" sz="1600" dirty="0">
                <a:latin typeface="Calibri Light" panose="020F0302020204030204" pitchFamily="34" charset="0"/>
                <a:cs typeface="Calibri Light" panose="020F0302020204030204" pitchFamily="34" charset="0"/>
              </a:rPr>
              <a:t>tolerance of ± 25µm and parallel to 50µm. </a:t>
            </a:r>
          </a:p>
          <a:p>
            <a:pPr algn="ctr"/>
            <a:r>
              <a:rPr lang="en-GB" sz="1600" dirty="0">
                <a:latin typeface="Calibri Light" panose="020F0302020204030204" pitchFamily="34" charset="0"/>
                <a:cs typeface="Calibri Light" panose="020F0302020204030204" pitchFamily="34" charset="0"/>
              </a:rPr>
              <a:t>Below same parts assembled in the cleanroom holding a half cylinder </a:t>
            </a:r>
          </a:p>
        </p:txBody>
      </p:sp>
      <p:pic>
        <p:nvPicPr>
          <p:cNvPr id="5" name="Picture 4">
            <a:extLst>
              <a:ext uri="{FF2B5EF4-FFF2-40B4-BE49-F238E27FC236}">
                <a16:creationId xmlns:a16="http://schemas.microsoft.com/office/drawing/2014/main" id="{1ECE0E52-EA4B-49F1-80FA-F2D66C0D9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0978" y="437684"/>
            <a:ext cx="3052517" cy="2289387"/>
          </a:xfrm>
          <a:prstGeom prst="rect">
            <a:avLst/>
          </a:prstGeom>
        </p:spPr>
      </p:pic>
      <p:pic>
        <p:nvPicPr>
          <p:cNvPr id="7" name="Picture 6">
            <a:extLst>
              <a:ext uri="{FF2B5EF4-FFF2-40B4-BE49-F238E27FC236}">
                <a16:creationId xmlns:a16="http://schemas.microsoft.com/office/drawing/2014/main" id="{3A1B7EF3-F554-43E9-AA43-AF8BD5C363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68" y="1014810"/>
            <a:ext cx="2923502" cy="2192627"/>
          </a:xfrm>
          <a:prstGeom prst="rect">
            <a:avLst/>
          </a:prstGeom>
        </p:spPr>
      </p:pic>
      <p:pic>
        <p:nvPicPr>
          <p:cNvPr id="13" name="Picture 12">
            <a:extLst>
              <a:ext uri="{FF2B5EF4-FFF2-40B4-BE49-F238E27FC236}">
                <a16:creationId xmlns:a16="http://schemas.microsoft.com/office/drawing/2014/main" id="{E8884CD3-0758-4BDA-AA1F-5D68F13D1F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3503" y="437683"/>
            <a:ext cx="3052517" cy="2289388"/>
          </a:xfrm>
          <a:prstGeom prst="rect">
            <a:avLst/>
          </a:prstGeom>
        </p:spPr>
      </p:pic>
      <p:pic>
        <p:nvPicPr>
          <p:cNvPr id="15" name="Picture 14">
            <a:extLst>
              <a:ext uri="{FF2B5EF4-FFF2-40B4-BE49-F238E27FC236}">
                <a16:creationId xmlns:a16="http://schemas.microsoft.com/office/drawing/2014/main" id="{B3D9176C-DF58-43FA-B6C0-60E00CCCF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1718" y="251888"/>
            <a:ext cx="2216662" cy="2955549"/>
          </a:xfrm>
          <a:prstGeom prst="rect">
            <a:avLst/>
          </a:prstGeom>
        </p:spPr>
      </p:pic>
      <p:sp>
        <p:nvSpPr>
          <p:cNvPr id="18" name="Title 1">
            <a:extLst>
              <a:ext uri="{FF2B5EF4-FFF2-40B4-BE49-F238E27FC236}">
                <a16:creationId xmlns:a16="http://schemas.microsoft.com/office/drawing/2014/main" id="{9E678E63-592C-4255-BA20-034F08EF2E39}"/>
              </a:ext>
            </a:extLst>
          </p:cNvPr>
          <p:cNvSpPr>
            <a:spLocks noGrp="1"/>
          </p:cNvSpPr>
          <p:nvPr>
            <p:ph type="title"/>
          </p:nvPr>
        </p:nvSpPr>
        <p:spPr>
          <a:xfrm>
            <a:off x="997841" y="82111"/>
            <a:ext cx="2053128" cy="369222"/>
          </a:xfrm>
        </p:spPr>
        <p:txBody>
          <a:bodyPr>
            <a:noAutofit/>
          </a:bodyPr>
          <a:lstStyle/>
          <a:p>
            <a:pPr algn="ctr"/>
            <a:r>
              <a:rPr lang="en-GB" sz="2800" b="1" dirty="0"/>
              <a:t>Showcase</a:t>
            </a:r>
          </a:p>
        </p:txBody>
      </p:sp>
      <p:pic>
        <p:nvPicPr>
          <p:cNvPr id="4" name="Picture 3">
            <a:extLst>
              <a:ext uri="{FF2B5EF4-FFF2-40B4-BE49-F238E27FC236}">
                <a16:creationId xmlns:a16="http://schemas.microsoft.com/office/drawing/2014/main" id="{4E4B29C0-54CD-46B9-98C5-490147BE10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048821" y="3743863"/>
            <a:ext cx="3554827" cy="2868777"/>
          </a:xfrm>
          <a:prstGeom prst="rect">
            <a:avLst/>
          </a:prstGeom>
        </p:spPr>
      </p:pic>
      <p:pic>
        <p:nvPicPr>
          <p:cNvPr id="8" name="Picture 7">
            <a:extLst>
              <a:ext uri="{FF2B5EF4-FFF2-40B4-BE49-F238E27FC236}">
                <a16:creationId xmlns:a16="http://schemas.microsoft.com/office/drawing/2014/main" id="{7D571D1B-9EE2-452B-A562-3B13937E2B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9239860" y="3743863"/>
            <a:ext cx="2818520" cy="2862249"/>
          </a:xfrm>
          <a:prstGeom prst="rect">
            <a:avLst/>
          </a:prstGeom>
        </p:spPr>
      </p:pic>
      <p:pic>
        <p:nvPicPr>
          <p:cNvPr id="12" name="Picture 11">
            <a:extLst>
              <a:ext uri="{FF2B5EF4-FFF2-40B4-BE49-F238E27FC236}">
                <a16:creationId xmlns:a16="http://schemas.microsoft.com/office/drawing/2014/main" id="{C96728B1-A0E9-4E33-8D11-9B9ECB4817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0474" y="3770479"/>
            <a:ext cx="3832136" cy="2874102"/>
          </a:xfrm>
          <a:prstGeom prst="rect">
            <a:avLst/>
          </a:prstGeom>
        </p:spPr>
      </p:pic>
      <p:sp>
        <p:nvSpPr>
          <p:cNvPr id="11" name="Title 1">
            <a:extLst>
              <a:ext uri="{FF2B5EF4-FFF2-40B4-BE49-F238E27FC236}">
                <a16:creationId xmlns:a16="http://schemas.microsoft.com/office/drawing/2014/main" id="{D42A50C0-5C04-4481-B7A1-61DEBB40749B}"/>
              </a:ext>
            </a:extLst>
          </p:cNvPr>
          <p:cNvSpPr txBox="1">
            <a:spLocks/>
          </p:cNvSpPr>
          <p:nvPr/>
        </p:nvSpPr>
        <p:spPr>
          <a:xfrm>
            <a:off x="1257629" y="477949"/>
            <a:ext cx="848008" cy="3692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Atlas</a:t>
            </a:r>
          </a:p>
        </p:txBody>
      </p:sp>
      <p:sp>
        <p:nvSpPr>
          <p:cNvPr id="3" name="Rectangle 2">
            <a:extLst>
              <a:ext uri="{FF2B5EF4-FFF2-40B4-BE49-F238E27FC236}">
                <a16:creationId xmlns:a16="http://schemas.microsoft.com/office/drawing/2014/main" id="{088DCC25-F36B-4807-B83A-33DE80746559}"/>
              </a:ext>
            </a:extLst>
          </p:cNvPr>
          <p:cNvSpPr/>
          <p:nvPr/>
        </p:nvSpPr>
        <p:spPr>
          <a:xfrm>
            <a:off x="3664014" y="108617"/>
            <a:ext cx="3572067" cy="369332"/>
          </a:xfrm>
          <a:prstGeom prst="rect">
            <a:avLst/>
          </a:prstGeom>
        </p:spPr>
        <p:txBody>
          <a:bodyPr wrap="none">
            <a:spAutoFit/>
          </a:bodyPr>
          <a:lstStyle/>
          <a:p>
            <a:pPr algn="ctr"/>
            <a:r>
              <a:rPr lang="en-GB" dirty="0">
                <a:latin typeface="Calibri Light" panose="020F0302020204030204" pitchFamily="34" charset="0"/>
                <a:cs typeface="Calibri Light" panose="020F0302020204030204" pitchFamily="34" charset="0"/>
              </a:rPr>
              <a:t>Parts for Atlas half cylinder assembly</a:t>
            </a:r>
          </a:p>
        </p:txBody>
      </p:sp>
    </p:spTree>
    <p:extLst>
      <p:ext uri="{BB962C8B-B14F-4D97-AF65-F5344CB8AC3E}">
        <p14:creationId xmlns:p14="http://schemas.microsoft.com/office/powerpoint/2010/main" val="2068217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856646" y="426164"/>
            <a:ext cx="3990109" cy="80093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dirty="0"/>
          </a:p>
        </p:txBody>
      </p:sp>
      <p:sp>
        <p:nvSpPr>
          <p:cNvPr id="11" name="Title 1">
            <a:extLst>
              <a:ext uri="{FF2B5EF4-FFF2-40B4-BE49-F238E27FC236}">
                <a16:creationId xmlns:a16="http://schemas.microsoft.com/office/drawing/2014/main" id="{5EE01B0D-26A7-4C8E-9751-A11E5ED270C4}"/>
              </a:ext>
            </a:extLst>
          </p:cNvPr>
          <p:cNvSpPr>
            <a:spLocks noGrp="1"/>
          </p:cNvSpPr>
          <p:nvPr>
            <p:ph type="title"/>
          </p:nvPr>
        </p:nvSpPr>
        <p:spPr>
          <a:xfrm>
            <a:off x="864335" y="166148"/>
            <a:ext cx="2936034" cy="587041"/>
          </a:xfrm>
        </p:spPr>
        <p:txBody>
          <a:bodyPr>
            <a:noAutofit/>
          </a:bodyPr>
          <a:lstStyle/>
          <a:p>
            <a:pPr algn="ctr"/>
            <a:r>
              <a:rPr lang="en-GB" sz="2400" b="1" dirty="0"/>
              <a:t>New equipment</a:t>
            </a:r>
          </a:p>
        </p:txBody>
      </p:sp>
      <p:pic>
        <p:nvPicPr>
          <p:cNvPr id="4" name="Picture 3">
            <a:extLst>
              <a:ext uri="{FF2B5EF4-FFF2-40B4-BE49-F238E27FC236}">
                <a16:creationId xmlns:a16="http://schemas.microsoft.com/office/drawing/2014/main" id="{871DBD6E-B4CC-4B4D-B5B5-E914AF93C10F}"/>
              </a:ext>
            </a:extLst>
          </p:cNvPr>
          <p:cNvPicPr>
            <a:picLocks noChangeAspect="1"/>
          </p:cNvPicPr>
          <p:nvPr/>
        </p:nvPicPr>
        <p:blipFill>
          <a:blip r:embed="rId4"/>
          <a:stretch>
            <a:fillRect/>
          </a:stretch>
        </p:blipFill>
        <p:spPr>
          <a:xfrm>
            <a:off x="64649" y="1069712"/>
            <a:ext cx="2953795" cy="1829041"/>
          </a:xfrm>
          <a:prstGeom prst="rect">
            <a:avLst/>
          </a:prstGeom>
        </p:spPr>
      </p:pic>
      <p:sp>
        <p:nvSpPr>
          <p:cNvPr id="6" name="Rectangle 5">
            <a:extLst>
              <a:ext uri="{FF2B5EF4-FFF2-40B4-BE49-F238E27FC236}">
                <a16:creationId xmlns:a16="http://schemas.microsoft.com/office/drawing/2014/main" id="{1EA972F4-CADD-4ABB-805D-ECC49DD00FC9}"/>
              </a:ext>
            </a:extLst>
          </p:cNvPr>
          <p:cNvSpPr/>
          <p:nvPr/>
        </p:nvSpPr>
        <p:spPr>
          <a:xfrm>
            <a:off x="4223829" y="441781"/>
            <a:ext cx="3744340" cy="1600438"/>
          </a:xfrm>
          <a:prstGeom prst="rect">
            <a:avLst/>
          </a:prstGeom>
        </p:spPr>
        <p:txBody>
          <a:bodyPr wrap="square">
            <a:spAutoFit/>
          </a:bodyPr>
          <a:lstStyle/>
          <a:p>
            <a:pPr algn="ctr"/>
            <a:r>
              <a:rPr lang="en-GB" sz="1400" dirty="0">
                <a:latin typeface="+mj-lt"/>
              </a:rPr>
              <a:t>We were fortunate in the last round of Capital Investment. We have looked at many different options for a large 5-axis milling machine and decided that the DMG Mori 200/8 was the best machine that we could afford. This will replace some older equipment that that has come to the end of serviceable life.</a:t>
            </a:r>
          </a:p>
        </p:txBody>
      </p:sp>
      <p:sp>
        <p:nvSpPr>
          <p:cNvPr id="21" name="Rectangle 20">
            <a:extLst>
              <a:ext uri="{FF2B5EF4-FFF2-40B4-BE49-F238E27FC236}">
                <a16:creationId xmlns:a16="http://schemas.microsoft.com/office/drawing/2014/main" id="{30356353-CEBE-4BC3-8AF0-D6EF0B4E5F80}"/>
              </a:ext>
            </a:extLst>
          </p:cNvPr>
          <p:cNvSpPr/>
          <p:nvPr/>
        </p:nvSpPr>
        <p:spPr>
          <a:xfrm>
            <a:off x="195182" y="3508796"/>
            <a:ext cx="2296092" cy="1600438"/>
          </a:xfrm>
          <a:prstGeom prst="rect">
            <a:avLst/>
          </a:prstGeom>
        </p:spPr>
        <p:txBody>
          <a:bodyPr wrap="square">
            <a:spAutoFit/>
          </a:bodyPr>
          <a:lstStyle/>
          <a:p>
            <a:pPr algn="ctr"/>
            <a:r>
              <a:rPr lang="en-GB" sz="1400" dirty="0">
                <a:latin typeface="+mj-lt"/>
              </a:rPr>
              <a:t>Space has always been a real issue for us. Now more than ever we need to expand. We have been looking at how best to relocate equipment to enable a more efficient working environment. </a:t>
            </a:r>
          </a:p>
        </p:txBody>
      </p:sp>
      <p:pic>
        <p:nvPicPr>
          <p:cNvPr id="13" name="Picture 6" descr="https://stabro.ch/wp-content/uploads/2022/06/DMF200.png">
            <a:extLst>
              <a:ext uri="{FF2B5EF4-FFF2-40B4-BE49-F238E27FC236}">
                <a16:creationId xmlns:a16="http://schemas.microsoft.com/office/drawing/2014/main" id="{9D79ECDF-90AD-49FE-883E-228DDA4076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3781" y="2144566"/>
            <a:ext cx="6099775" cy="46384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0885F0C-0D9C-4AD5-8BE1-500B7DDB5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6655" y="144011"/>
            <a:ext cx="2102583" cy="1829963"/>
          </a:xfrm>
          <a:prstGeom prst="rect">
            <a:avLst/>
          </a:prstGeom>
        </p:spPr>
      </p:pic>
      <p:sp>
        <p:nvSpPr>
          <p:cNvPr id="17" name="Rectangle 16">
            <a:extLst>
              <a:ext uri="{FF2B5EF4-FFF2-40B4-BE49-F238E27FC236}">
                <a16:creationId xmlns:a16="http://schemas.microsoft.com/office/drawing/2014/main" id="{101AD329-1AA8-4ABD-BF53-4EF8D7387F6C}"/>
              </a:ext>
            </a:extLst>
          </p:cNvPr>
          <p:cNvSpPr/>
          <p:nvPr/>
        </p:nvSpPr>
        <p:spPr>
          <a:xfrm>
            <a:off x="9442675" y="2144566"/>
            <a:ext cx="2554143" cy="3970318"/>
          </a:xfrm>
          <a:prstGeom prst="rect">
            <a:avLst/>
          </a:prstGeom>
        </p:spPr>
        <p:txBody>
          <a:bodyPr wrap="square">
            <a:spAutoFit/>
          </a:bodyPr>
          <a:lstStyle/>
          <a:p>
            <a:pPr lvl="0" algn="ctr"/>
            <a:r>
              <a:rPr lang="en-GB" sz="1400" dirty="0">
                <a:latin typeface="+mj-lt"/>
              </a:rPr>
              <a:t>The DMF200/8 is a big machine, it has a footprint of 8 metres by 5 metres and 3.2 metres tall. It has a machining envelope of X2000 Y800 Z 850 and will take a 2000kg load. It has a 800mm rotary table which will be able to rotate a part up to 1000mm diameter weighing 800kg.</a:t>
            </a:r>
            <a:r>
              <a:rPr lang="en-GB" sz="1400" dirty="0">
                <a:solidFill>
                  <a:prstClr val="black"/>
                </a:solidFill>
                <a:latin typeface="+mj-lt"/>
              </a:rPr>
              <a:t> The machine weighs ~19000kg  it sits on 12 pads that need to be able to withstand up to 40kN under dynamic loading, this means that we can only position it in one area of our machine shop. This will mean that we need to knock a few walls down. </a:t>
            </a:r>
          </a:p>
          <a:p>
            <a:pPr algn="ctr"/>
            <a:r>
              <a:rPr lang="en-GB" sz="1400" dirty="0">
                <a:latin typeface="+mj-lt"/>
              </a:rPr>
              <a:t> </a:t>
            </a:r>
          </a:p>
        </p:txBody>
      </p:sp>
    </p:spTree>
    <p:extLst>
      <p:ext uri="{BB962C8B-B14F-4D97-AF65-F5344CB8AC3E}">
        <p14:creationId xmlns:p14="http://schemas.microsoft.com/office/powerpoint/2010/main" val="986285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E678E63-592C-4255-BA20-034F08EF2E39}"/>
              </a:ext>
            </a:extLst>
          </p:cNvPr>
          <p:cNvSpPr>
            <a:spLocks noGrp="1"/>
          </p:cNvSpPr>
          <p:nvPr>
            <p:ph type="title"/>
          </p:nvPr>
        </p:nvSpPr>
        <p:spPr>
          <a:xfrm>
            <a:off x="1273141" y="325392"/>
            <a:ext cx="2500368" cy="369222"/>
          </a:xfrm>
        </p:spPr>
        <p:txBody>
          <a:bodyPr>
            <a:noAutofit/>
          </a:bodyPr>
          <a:lstStyle/>
          <a:p>
            <a:pPr algn="ctr"/>
            <a:r>
              <a:rPr lang="en-GB" sz="2800" b="1" dirty="0"/>
              <a:t>Refurbishment</a:t>
            </a:r>
            <a:br>
              <a:rPr lang="en-GB" sz="2800" b="1" dirty="0"/>
            </a:br>
            <a:r>
              <a:rPr lang="en-GB" sz="2800" b="1" dirty="0"/>
              <a:t>Ground Floor</a:t>
            </a:r>
          </a:p>
        </p:txBody>
      </p:sp>
      <p:pic>
        <p:nvPicPr>
          <p:cNvPr id="10" name="Picture 9">
            <a:extLst>
              <a:ext uri="{FF2B5EF4-FFF2-40B4-BE49-F238E27FC236}">
                <a16:creationId xmlns:a16="http://schemas.microsoft.com/office/drawing/2014/main" id="{B10B15FA-34B2-4B3F-936F-0D43CFA5DD46}"/>
              </a:ext>
            </a:extLst>
          </p:cNvPr>
          <p:cNvPicPr>
            <a:picLocks noChangeAspect="1"/>
          </p:cNvPicPr>
          <p:nvPr/>
        </p:nvPicPr>
        <p:blipFill rotWithShape="1">
          <a:blip r:embed="rId4"/>
          <a:srcRect t="1770"/>
          <a:stretch/>
        </p:blipFill>
        <p:spPr>
          <a:xfrm>
            <a:off x="4637314" y="14326"/>
            <a:ext cx="7389845" cy="6829347"/>
          </a:xfrm>
          <a:prstGeom prst="rect">
            <a:avLst/>
          </a:prstGeom>
        </p:spPr>
      </p:pic>
      <p:sp>
        <p:nvSpPr>
          <p:cNvPr id="14" name="Rectangle 13">
            <a:extLst>
              <a:ext uri="{FF2B5EF4-FFF2-40B4-BE49-F238E27FC236}">
                <a16:creationId xmlns:a16="http://schemas.microsoft.com/office/drawing/2014/main" id="{9EE26E25-3EB1-4BC4-B1F6-CE0E52563AAF}"/>
              </a:ext>
            </a:extLst>
          </p:cNvPr>
          <p:cNvSpPr/>
          <p:nvPr/>
        </p:nvSpPr>
        <p:spPr>
          <a:xfrm>
            <a:off x="997840" y="1199889"/>
            <a:ext cx="3050969" cy="4185761"/>
          </a:xfrm>
          <a:prstGeom prst="rect">
            <a:avLst/>
          </a:prstGeom>
        </p:spPr>
        <p:txBody>
          <a:bodyPr wrap="square">
            <a:spAutoFit/>
          </a:bodyPr>
          <a:lstStyle/>
          <a:p>
            <a:pPr marL="285750" lvl="0" indent="-285750">
              <a:buFont typeface="Arial" panose="020B0604020202020204" pitchFamily="34" charset="0"/>
              <a:buChar char="•"/>
            </a:pPr>
            <a:r>
              <a:rPr lang="en-GB" sz="1400" dirty="0">
                <a:solidFill>
                  <a:prstClr val="black"/>
                </a:solidFill>
                <a:latin typeface="Calibri Light" panose="020F0302020204030204"/>
              </a:rPr>
              <a:t>New floor layout to improve our working space and accommodate machinery. </a:t>
            </a:r>
          </a:p>
          <a:p>
            <a:pPr marL="285750" lvl="0" indent="-285750">
              <a:buFont typeface="Arial" panose="020B0604020202020204" pitchFamily="34" charset="0"/>
              <a:buChar char="•"/>
            </a:pPr>
            <a:endParaRPr lang="en-GB" sz="1400" dirty="0">
              <a:solidFill>
                <a:prstClr val="black"/>
              </a:solidFill>
              <a:latin typeface="Calibri Light" panose="020F0302020204030204"/>
            </a:endParaRPr>
          </a:p>
          <a:p>
            <a:pPr marL="285750" lvl="0" indent="-285750">
              <a:buFont typeface="Arial" panose="020B0604020202020204" pitchFamily="34" charset="0"/>
              <a:buChar char="•"/>
            </a:pPr>
            <a:r>
              <a:rPr lang="en-GB" sz="1400" dirty="0">
                <a:solidFill>
                  <a:prstClr val="black"/>
                </a:solidFill>
                <a:latin typeface="Calibri Light" panose="020F0302020204030204"/>
              </a:rPr>
              <a:t>We will also be brining our area up to date with building regulations creating new fire breaks and a new emergency exit out on to the volleyball court. </a:t>
            </a:r>
          </a:p>
          <a:p>
            <a:pPr marL="285750" lvl="0" indent="-285750">
              <a:buFont typeface="Arial" panose="020B0604020202020204" pitchFamily="34" charset="0"/>
              <a:buChar char="•"/>
            </a:pPr>
            <a:endParaRPr lang="en-GB" sz="1400" dirty="0">
              <a:solidFill>
                <a:prstClr val="black"/>
              </a:solidFill>
              <a:latin typeface="Calibri Light" panose="020F0302020204030204"/>
            </a:endParaRPr>
          </a:p>
          <a:p>
            <a:pPr marL="285750" lvl="0" indent="-285750">
              <a:buFont typeface="Arial" panose="020B0604020202020204" pitchFamily="34" charset="0"/>
              <a:buChar char="•"/>
            </a:pPr>
            <a:r>
              <a:rPr lang="en-GB" sz="1400" dirty="0">
                <a:solidFill>
                  <a:prstClr val="black"/>
                </a:solidFill>
                <a:latin typeface="Calibri Light" panose="020F0302020204030204"/>
              </a:rPr>
              <a:t>We will have a new safe dedicated reception area so we can easily meet and talk without the need to enter the machining area. </a:t>
            </a:r>
          </a:p>
          <a:p>
            <a:pPr marL="285750" lvl="0" indent="-285750">
              <a:buFont typeface="Arial" panose="020B0604020202020204" pitchFamily="34" charset="0"/>
              <a:buChar char="•"/>
            </a:pPr>
            <a:endParaRPr lang="en-GB" sz="1400" dirty="0">
              <a:solidFill>
                <a:prstClr val="black"/>
              </a:solidFill>
              <a:latin typeface="Calibri Light" panose="020F0302020204030204"/>
            </a:endParaRPr>
          </a:p>
          <a:p>
            <a:pPr marL="285750" lvl="0" indent="-285750">
              <a:buFont typeface="Arial" panose="020B0604020202020204" pitchFamily="34" charset="0"/>
              <a:buChar char="•"/>
            </a:pPr>
            <a:r>
              <a:rPr lang="en-GB" sz="1400" dirty="0">
                <a:solidFill>
                  <a:prstClr val="black"/>
                </a:solidFill>
                <a:latin typeface="Calibri Light" panose="020F0302020204030204"/>
              </a:rPr>
              <a:t>We are also having a completely new electrical system along with new lighting, heating and painting of the floors and walls.</a:t>
            </a:r>
          </a:p>
        </p:txBody>
      </p:sp>
      <p:sp>
        <p:nvSpPr>
          <p:cNvPr id="3" name="Rectangle 2">
            <a:extLst>
              <a:ext uri="{FF2B5EF4-FFF2-40B4-BE49-F238E27FC236}">
                <a16:creationId xmlns:a16="http://schemas.microsoft.com/office/drawing/2014/main" id="{DFB3B3F5-7A1F-4FED-B492-FB88820C64C0}"/>
              </a:ext>
            </a:extLst>
          </p:cNvPr>
          <p:cNvSpPr/>
          <p:nvPr/>
        </p:nvSpPr>
        <p:spPr>
          <a:xfrm rot="20730006">
            <a:off x="503733" y="5259187"/>
            <a:ext cx="4269374" cy="523220"/>
          </a:xfrm>
          <a:prstGeom prst="rect">
            <a:avLst/>
          </a:prstGeom>
        </p:spPr>
        <p:txBody>
          <a:bodyPr wrap="none">
            <a:spAutoFit/>
          </a:bodyPr>
          <a:lstStyle/>
          <a:p>
            <a:r>
              <a:rPr lang="en-GB" sz="2800" dirty="0">
                <a:solidFill>
                  <a:srgbClr val="FF0000"/>
                </a:solidFill>
              </a:rPr>
              <a:t>Work is due to start 5</a:t>
            </a:r>
            <a:r>
              <a:rPr lang="en-GB" sz="2800" baseline="30000" dirty="0">
                <a:solidFill>
                  <a:srgbClr val="FF0000"/>
                </a:solidFill>
              </a:rPr>
              <a:t>th</a:t>
            </a:r>
            <a:r>
              <a:rPr lang="en-GB" sz="2800" dirty="0">
                <a:solidFill>
                  <a:srgbClr val="FF0000"/>
                </a:solidFill>
              </a:rPr>
              <a:t> June</a:t>
            </a:r>
          </a:p>
        </p:txBody>
      </p:sp>
    </p:spTree>
    <p:extLst>
      <p:ext uri="{BB962C8B-B14F-4D97-AF65-F5344CB8AC3E}">
        <p14:creationId xmlns:p14="http://schemas.microsoft.com/office/powerpoint/2010/main" val="3908672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E678E63-592C-4255-BA20-034F08EF2E39}"/>
              </a:ext>
            </a:extLst>
          </p:cNvPr>
          <p:cNvSpPr>
            <a:spLocks noGrp="1"/>
          </p:cNvSpPr>
          <p:nvPr>
            <p:ph type="title"/>
          </p:nvPr>
        </p:nvSpPr>
        <p:spPr>
          <a:xfrm>
            <a:off x="1189491" y="251719"/>
            <a:ext cx="2467412" cy="524379"/>
          </a:xfrm>
        </p:spPr>
        <p:txBody>
          <a:bodyPr>
            <a:noAutofit/>
          </a:bodyPr>
          <a:lstStyle/>
          <a:p>
            <a:pPr algn="ctr"/>
            <a:r>
              <a:rPr lang="en-GB" sz="2800" b="1" dirty="0"/>
              <a:t>Refurbishment Basement</a:t>
            </a:r>
          </a:p>
        </p:txBody>
      </p:sp>
      <p:grpSp>
        <p:nvGrpSpPr>
          <p:cNvPr id="8" name="Group 7">
            <a:extLst>
              <a:ext uri="{FF2B5EF4-FFF2-40B4-BE49-F238E27FC236}">
                <a16:creationId xmlns:a16="http://schemas.microsoft.com/office/drawing/2014/main" id="{BE83B6AF-CC19-4F46-8390-FBDD8CF4419B}"/>
              </a:ext>
            </a:extLst>
          </p:cNvPr>
          <p:cNvGrpSpPr/>
          <p:nvPr/>
        </p:nvGrpSpPr>
        <p:grpSpPr>
          <a:xfrm>
            <a:off x="3760236" y="653143"/>
            <a:ext cx="8179837" cy="5274862"/>
            <a:chOff x="2124728" y="-106845"/>
            <a:chExt cx="9497022" cy="7164628"/>
          </a:xfrm>
        </p:grpSpPr>
        <p:sp>
          <p:nvSpPr>
            <p:cNvPr id="9" name="TextBox 8">
              <a:extLst>
                <a:ext uri="{FF2B5EF4-FFF2-40B4-BE49-F238E27FC236}">
                  <a16:creationId xmlns:a16="http://schemas.microsoft.com/office/drawing/2014/main" id="{B9F38CEF-88C1-43FF-BB20-2AD9D9ABC507}"/>
                </a:ext>
              </a:extLst>
            </p:cNvPr>
            <p:cNvSpPr txBox="1"/>
            <p:nvPr/>
          </p:nvSpPr>
          <p:spPr>
            <a:xfrm rot="16200000">
              <a:off x="5927108" y="4231191"/>
              <a:ext cx="1030276" cy="692497"/>
            </a:xfrm>
            <a:prstGeom prst="rect">
              <a:avLst/>
            </a:prstGeom>
            <a:solidFill>
              <a:schemeClr val="bg1"/>
            </a:solidFill>
          </p:spPr>
          <p:txBody>
            <a:bodyPr wrap="square" rtlCol="0">
              <a:spAutoFit/>
            </a:bodyPr>
            <a:lstStyle/>
            <a:p>
              <a:endParaRPr lang="en-GB" sz="1100" dirty="0"/>
            </a:p>
            <a:p>
              <a:r>
                <a:rPr lang="en-GB" sz="1600" dirty="0"/>
                <a:t>Chemistry</a:t>
              </a:r>
            </a:p>
            <a:p>
              <a:endParaRPr lang="en-GB" sz="1200" dirty="0"/>
            </a:p>
          </p:txBody>
        </p:sp>
        <p:grpSp>
          <p:nvGrpSpPr>
            <p:cNvPr id="11" name="Group 10">
              <a:extLst>
                <a:ext uri="{FF2B5EF4-FFF2-40B4-BE49-F238E27FC236}">
                  <a16:creationId xmlns:a16="http://schemas.microsoft.com/office/drawing/2014/main" id="{6229097F-6C62-4189-9952-8D758EB90285}"/>
                </a:ext>
              </a:extLst>
            </p:cNvPr>
            <p:cNvGrpSpPr/>
            <p:nvPr/>
          </p:nvGrpSpPr>
          <p:grpSpPr>
            <a:xfrm>
              <a:off x="2124728" y="-106845"/>
              <a:ext cx="9497022" cy="7164628"/>
              <a:chOff x="1802079" y="2203636"/>
              <a:chExt cx="9497026" cy="7164625"/>
            </a:xfrm>
          </p:grpSpPr>
          <p:pic>
            <p:nvPicPr>
              <p:cNvPr id="12" name="Picture 11">
                <a:extLst>
                  <a:ext uri="{FF2B5EF4-FFF2-40B4-BE49-F238E27FC236}">
                    <a16:creationId xmlns:a16="http://schemas.microsoft.com/office/drawing/2014/main" id="{205D0B02-6952-446D-A76C-3F7ED31F595E}"/>
                  </a:ext>
                </a:extLst>
              </p:cNvPr>
              <p:cNvPicPr>
                <a:picLocks noChangeAspect="1"/>
              </p:cNvPicPr>
              <p:nvPr/>
            </p:nvPicPr>
            <p:blipFill rotWithShape="1">
              <a:blip r:embed="rId4"/>
              <a:srcRect t="8125" r="5472" b="4131"/>
              <a:stretch/>
            </p:blipFill>
            <p:spPr>
              <a:xfrm>
                <a:off x="1802079" y="2203636"/>
                <a:ext cx="9497026" cy="7164625"/>
              </a:xfrm>
              <a:prstGeom prst="rect">
                <a:avLst/>
              </a:prstGeom>
            </p:spPr>
          </p:pic>
          <p:sp>
            <p:nvSpPr>
              <p:cNvPr id="13" name="TextBox 12">
                <a:extLst>
                  <a:ext uri="{FF2B5EF4-FFF2-40B4-BE49-F238E27FC236}">
                    <a16:creationId xmlns:a16="http://schemas.microsoft.com/office/drawing/2014/main" id="{9516F56B-FADF-478F-A80E-C6A5D42CF60A}"/>
                  </a:ext>
                </a:extLst>
              </p:cNvPr>
              <p:cNvSpPr txBox="1"/>
              <p:nvPr/>
            </p:nvSpPr>
            <p:spPr>
              <a:xfrm>
                <a:off x="3647318" y="6067619"/>
                <a:ext cx="851514" cy="523220"/>
              </a:xfrm>
              <a:prstGeom prst="rect">
                <a:avLst/>
              </a:prstGeom>
              <a:noFill/>
            </p:spPr>
            <p:txBody>
              <a:bodyPr wrap="none" rtlCol="0">
                <a:spAutoFit/>
              </a:bodyPr>
              <a:lstStyle/>
              <a:p>
                <a:r>
                  <a:rPr lang="en-GB" sz="2800" dirty="0"/>
                  <a:t>AML</a:t>
                </a:r>
              </a:p>
            </p:txBody>
          </p:sp>
          <p:sp>
            <p:nvSpPr>
              <p:cNvPr id="14" name="TextBox 13">
                <a:extLst>
                  <a:ext uri="{FF2B5EF4-FFF2-40B4-BE49-F238E27FC236}">
                    <a16:creationId xmlns:a16="http://schemas.microsoft.com/office/drawing/2014/main" id="{A7431F5B-FB96-4455-A09A-44D641F6F5AC}"/>
                  </a:ext>
                </a:extLst>
              </p:cNvPr>
              <p:cNvSpPr txBox="1"/>
              <p:nvPr/>
            </p:nvSpPr>
            <p:spPr>
              <a:xfrm rot="16200000">
                <a:off x="6376735" y="3165588"/>
                <a:ext cx="652953" cy="305239"/>
              </a:xfrm>
              <a:prstGeom prst="rect">
                <a:avLst/>
              </a:prstGeom>
              <a:solidFill>
                <a:schemeClr val="bg1"/>
              </a:solidFill>
            </p:spPr>
            <p:txBody>
              <a:bodyPr wrap="square" rtlCol="0">
                <a:spAutoFit/>
              </a:bodyPr>
              <a:lstStyle/>
              <a:p>
                <a:pPr algn="ctr"/>
                <a:r>
                  <a:rPr lang="en-GB" sz="1200" dirty="0"/>
                  <a:t>AML</a:t>
                </a:r>
              </a:p>
            </p:txBody>
          </p:sp>
          <p:sp>
            <p:nvSpPr>
              <p:cNvPr id="19" name="TextBox 18">
                <a:extLst>
                  <a:ext uri="{FF2B5EF4-FFF2-40B4-BE49-F238E27FC236}">
                    <a16:creationId xmlns:a16="http://schemas.microsoft.com/office/drawing/2014/main" id="{436AAFDD-5A22-413D-BF26-D084CB582821}"/>
                  </a:ext>
                </a:extLst>
              </p:cNvPr>
              <p:cNvSpPr txBox="1"/>
              <p:nvPr/>
            </p:nvSpPr>
            <p:spPr>
              <a:xfrm>
                <a:off x="5278791" y="3206005"/>
                <a:ext cx="612668" cy="369332"/>
              </a:xfrm>
              <a:prstGeom prst="rect">
                <a:avLst/>
              </a:prstGeom>
              <a:solidFill>
                <a:schemeClr val="bg1"/>
              </a:solidFill>
            </p:spPr>
            <p:txBody>
              <a:bodyPr wrap="none" rtlCol="0">
                <a:spAutoFit/>
              </a:bodyPr>
              <a:lstStyle/>
              <a:p>
                <a:r>
                  <a:rPr lang="en-GB" dirty="0"/>
                  <a:t>AML</a:t>
                </a:r>
              </a:p>
            </p:txBody>
          </p:sp>
        </p:grpSp>
        <p:sp>
          <p:nvSpPr>
            <p:cNvPr id="16" name="TextBox 15">
              <a:extLst>
                <a:ext uri="{FF2B5EF4-FFF2-40B4-BE49-F238E27FC236}">
                  <a16:creationId xmlns:a16="http://schemas.microsoft.com/office/drawing/2014/main" id="{B02D5FE3-64BE-472E-94C4-9DEFF208A5D3}"/>
                </a:ext>
              </a:extLst>
            </p:cNvPr>
            <p:cNvSpPr txBox="1"/>
            <p:nvPr/>
          </p:nvSpPr>
          <p:spPr>
            <a:xfrm rot="16200000">
              <a:off x="5293332" y="4607046"/>
              <a:ext cx="1228884" cy="712225"/>
            </a:xfrm>
            <a:prstGeom prst="rect">
              <a:avLst/>
            </a:prstGeom>
            <a:solidFill>
              <a:schemeClr val="bg1"/>
            </a:solidFill>
          </p:spPr>
          <p:txBody>
            <a:bodyPr wrap="square" rtlCol="0">
              <a:spAutoFit/>
            </a:bodyPr>
            <a:lstStyle/>
            <a:p>
              <a:pPr algn="ctr"/>
              <a:r>
                <a:rPr lang="en-GB" sz="1200" dirty="0"/>
                <a:t>Department of</a:t>
              </a:r>
            </a:p>
            <a:p>
              <a:pPr algn="ctr"/>
              <a:r>
                <a:rPr lang="en-GB" sz="1200" dirty="0"/>
                <a:t>Chemistry</a:t>
              </a:r>
            </a:p>
          </p:txBody>
        </p:sp>
        <p:sp>
          <p:nvSpPr>
            <p:cNvPr id="17" name="TextBox 16">
              <a:extLst>
                <a:ext uri="{FF2B5EF4-FFF2-40B4-BE49-F238E27FC236}">
                  <a16:creationId xmlns:a16="http://schemas.microsoft.com/office/drawing/2014/main" id="{D0A65E14-B294-4DFE-997C-B9F7A36D00BD}"/>
                </a:ext>
              </a:extLst>
            </p:cNvPr>
            <p:cNvSpPr txBox="1"/>
            <p:nvPr/>
          </p:nvSpPr>
          <p:spPr>
            <a:xfrm rot="16200000">
              <a:off x="7038536" y="610197"/>
              <a:ext cx="1152494" cy="576562"/>
            </a:xfrm>
            <a:prstGeom prst="rect">
              <a:avLst/>
            </a:prstGeom>
            <a:solidFill>
              <a:schemeClr val="bg1"/>
            </a:solidFill>
          </p:spPr>
          <p:txBody>
            <a:bodyPr wrap="square" rtlCol="0">
              <a:spAutoFit/>
            </a:bodyPr>
            <a:lstStyle/>
            <a:p>
              <a:r>
                <a:rPr lang="en-GB" sz="1400" dirty="0"/>
                <a:t>Ariadne/Darkside </a:t>
              </a:r>
            </a:p>
          </p:txBody>
        </p:sp>
        <p:sp>
          <p:nvSpPr>
            <p:cNvPr id="20" name="TextBox 19">
              <a:extLst>
                <a:ext uri="{FF2B5EF4-FFF2-40B4-BE49-F238E27FC236}">
                  <a16:creationId xmlns:a16="http://schemas.microsoft.com/office/drawing/2014/main" id="{DE2D76DC-8219-40DF-BA8A-5F5F48BB1444}"/>
                </a:ext>
              </a:extLst>
            </p:cNvPr>
            <p:cNvSpPr txBox="1"/>
            <p:nvPr/>
          </p:nvSpPr>
          <p:spPr>
            <a:xfrm>
              <a:off x="7068693" y="4577440"/>
              <a:ext cx="1249416" cy="833186"/>
            </a:xfrm>
            <a:prstGeom prst="rect">
              <a:avLst/>
            </a:prstGeom>
            <a:solidFill>
              <a:schemeClr val="bg1"/>
            </a:solidFill>
          </p:spPr>
          <p:txBody>
            <a:bodyPr wrap="square" rtlCol="0">
              <a:spAutoFit/>
            </a:bodyPr>
            <a:lstStyle/>
            <a:p>
              <a:pPr algn="ctr"/>
              <a:r>
                <a:rPr lang="en-GB" sz="1200" dirty="0"/>
                <a:t>Department </a:t>
              </a:r>
            </a:p>
            <a:p>
              <a:pPr algn="ctr"/>
              <a:r>
                <a:rPr lang="en-GB" sz="1200" dirty="0"/>
                <a:t>of</a:t>
              </a:r>
            </a:p>
            <a:p>
              <a:pPr algn="ctr"/>
              <a:r>
                <a:rPr lang="en-GB" sz="1200" dirty="0"/>
                <a:t>Chemistry</a:t>
              </a:r>
            </a:p>
          </p:txBody>
        </p:sp>
      </p:grpSp>
      <p:sp>
        <p:nvSpPr>
          <p:cNvPr id="21" name="Rectangle 20">
            <a:extLst>
              <a:ext uri="{FF2B5EF4-FFF2-40B4-BE49-F238E27FC236}">
                <a16:creationId xmlns:a16="http://schemas.microsoft.com/office/drawing/2014/main" id="{26F6D783-CBED-446B-9814-1A49B39C387D}"/>
              </a:ext>
            </a:extLst>
          </p:cNvPr>
          <p:cNvSpPr/>
          <p:nvPr/>
        </p:nvSpPr>
        <p:spPr>
          <a:xfrm>
            <a:off x="121554" y="1233368"/>
            <a:ext cx="3535349" cy="5047536"/>
          </a:xfrm>
          <a:prstGeom prst="rect">
            <a:avLst/>
          </a:prstGeom>
        </p:spPr>
        <p:txBody>
          <a:bodyPr wrap="square">
            <a:spAutoFit/>
          </a:bodyPr>
          <a:lstStyle/>
          <a:p>
            <a:pPr marL="285750" lvl="0" indent="-285750">
              <a:buFont typeface="Arial" panose="020B0604020202020204" pitchFamily="34" charset="0"/>
              <a:buChar char="•"/>
            </a:pPr>
            <a:r>
              <a:rPr lang="en-GB" sz="1400" dirty="0">
                <a:solidFill>
                  <a:prstClr val="black"/>
                </a:solidFill>
                <a:latin typeface="Calibri Light" panose="020F0302020204030204"/>
              </a:rPr>
              <a:t>We are also renovating our basement this is mainly due to the fact that we need space!</a:t>
            </a:r>
          </a:p>
          <a:p>
            <a:pPr marL="285750" lvl="0" indent="-285750">
              <a:buFont typeface="Arial" panose="020B0604020202020204" pitchFamily="34" charset="0"/>
              <a:buChar char="•"/>
            </a:pPr>
            <a:endParaRPr lang="en-GB" sz="1400" dirty="0">
              <a:solidFill>
                <a:prstClr val="black"/>
              </a:solidFill>
              <a:latin typeface="Calibri Light" panose="020F0302020204030204"/>
            </a:endParaRPr>
          </a:p>
          <a:p>
            <a:pPr marL="285750" lvl="0" indent="-285750">
              <a:buFont typeface="Arial" panose="020B0604020202020204" pitchFamily="34" charset="0"/>
              <a:buChar char="•"/>
            </a:pPr>
            <a:r>
              <a:rPr lang="en-GB" sz="1400" dirty="0">
                <a:solidFill>
                  <a:prstClr val="black"/>
                </a:solidFill>
                <a:latin typeface="Calibri Light" panose="020F0302020204030204"/>
              </a:rPr>
              <a:t>We are moving our welding equipment downstairs creating a dedicated welding area.</a:t>
            </a:r>
          </a:p>
          <a:p>
            <a:pPr marL="285750" lvl="0" indent="-285750">
              <a:buFont typeface="Arial" panose="020B0604020202020204" pitchFamily="34" charset="0"/>
              <a:buChar char="•"/>
            </a:pPr>
            <a:endParaRPr lang="en-GB" sz="1400" dirty="0">
              <a:solidFill>
                <a:prstClr val="black"/>
              </a:solidFill>
              <a:latin typeface="Calibri Light" panose="020F0302020204030204"/>
            </a:endParaRPr>
          </a:p>
          <a:p>
            <a:pPr marL="285750" lvl="0" indent="-285750">
              <a:buFont typeface="Arial" panose="020B0604020202020204" pitchFamily="34" charset="0"/>
              <a:buChar char="•"/>
            </a:pPr>
            <a:r>
              <a:rPr lang="en-GB" sz="1400" dirty="0">
                <a:solidFill>
                  <a:prstClr val="black"/>
                </a:solidFill>
                <a:latin typeface="Calibri Light" panose="020F0302020204030204"/>
              </a:rPr>
              <a:t>We are bringing down our wire eroder and possibly the smaller CMM.</a:t>
            </a:r>
          </a:p>
          <a:p>
            <a:pPr marL="285750" lvl="0" indent="-285750">
              <a:buFont typeface="Arial" panose="020B0604020202020204" pitchFamily="34" charset="0"/>
              <a:buChar char="•"/>
            </a:pPr>
            <a:endParaRPr lang="en-GB" sz="1400" dirty="0">
              <a:solidFill>
                <a:prstClr val="black"/>
              </a:solidFill>
              <a:latin typeface="Calibri Light" panose="020F0302020204030204"/>
            </a:endParaRPr>
          </a:p>
          <a:p>
            <a:pPr marL="285750" lvl="0" indent="-285750">
              <a:buFont typeface="Arial" panose="020B0604020202020204" pitchFamily="34" charset="0"/>
              <a:buChar char="•"/>
            </a:pPr>
            <a:r>
              <a:rPr lang="en-GB" sz="1400" dirty="0">
                <a:solidFill>
                  <a:prstClr val="black"/>
                </a:solidFill>
                <a:latin typeface="Calibri Light" panose="020F0302020204030204"/>
              </a:rPr>
              <a:t>We have also lent some of our space to Ariadne/Darkside so they can set up their new abrasive CNC machine</a:t>
            </a:r>
          </a:p>
          <a:p>
            <a:pPr marL="285750" lvl="0" indent="-285750">
              <a:buFont typeface="Arial" panose="020B0604020202020204" pitchFamily="34" charset="0"/>
              <a:buChar char="•"/>
            </a:pPr>
            <a:endParaRPr lang="en-GB" sz="1400" dirty="0">
              <a:solidFill>
                <a:prstClr val="black"/>
              </a:solidFill>
              <a:latin typeface="Calibri Light" panose="020F0302020204030204"/>
            </a:endParaRPr>
          </a:p>
          <a:p>
            <a:pPr marL="285750" lvl="0" indent="-285750">
              <a:buFont typeface="Arial" panose="020B0604020202020204" pitchFamily="34" charset="0"/>
              <a:buChar char="•"/>
            </a:pPr>
            <a:r>
              <a:rPr lang="en-GB" sz="1400" dirty="0">
                <a:solidFill>
                  <a:prstClr val="black"/>
                </a:solidFill>
                <a:latin typeface="Calibri Light" panose="020F0302020204030204"/>
              </a:rPr>
              <a:t>We found extra space for the AML</a:t>
            </a:r>
          </a:p>
          <a:p>
            <a:pPr marL="285750" lvl="0" indent="-285750">
              <a:buFont typeface="Arial" panose="020B0604020202020204" pitchFamily="34" charset="0"/>
              <a:buChar char="•"/>
            </a:pPr>
            <a:endParaRPr lang="en-GB" sz="1400" dirty="0">
              <a:solidFill>
                <a:prstClr val="black"/>
              </a:solidFill>
              <a:latin typeface="Calibri Light" panose="020F0302020204030204"/>
            </a:endParaRPr>
          </a:p>
          <a:p>
            <a:pPr marL="285750" lvl="0" indent="-285750">
              <a:buFont typeface="Arial" panose="020B0604020202020204" pitchFamily="34" charset="0"/>
              <a:buChar char="•"/>
            </a:pPr>
            <a:r>
              <a:rPr lang="en-GB" sz="1400" dirty="0">
                <a:solidFill>
                  <a:prstClr val="black"/>
                </a:solidFill>
                <a:latin typeface="Calibri Light" panose="020F0302020204030204"/>
              </a:rPr>
              <a:t>Due to these improvements we are having a new fire safe corridor and new fire compartmentation of the staircase</a:t>
            </a:r>
          </a:p>
          <a:p>
            <a:pPr marL="285750" lvl="0" indent="-285750">
              <a:buFont typeface="Arial" panose="020B0604020202020204" pitchFamily="34" charset="0"/>
              <a:buChar char="•"/>
            </a:pPr>
            <a:endParaRPr lang="en-GB" sz="1400" dirty="0">
              <a:solidFill>
                <a:prstClr val="black"/>
              </a:solidFill>
              <a:latin typeface="Calibri Light" panose="020F0302020204030204"/>
            </a:endParaRPr>
          </a:p>
          <a:p>
            <a:pPr marL="285750" lvl="0" indent="-285750">
              <a:buFont typeface="Arial" panose="020B0604020202020204" pitchFamily="34" charset="0"/>
              <a:buChar char="•"/>
            </a:pPr>
            <a:r>
              <a:rPr lang="en-GB" sz="1400" dirty="0">
                <a:solidFill>
                  <a:prstClr val="black"/>
                </a:solidFill>
                <a:latin typeface="Calibri Light" panose="020F0302020204030204"/>
              </a:rPr>
              <a:t>New lighting, partial rewire, new extractor for welding and spray booth.</a:t>
            </a:r>
          </a:p>
        </p:txBody>
      </p:sp>
    </p:spTree>
    <p:extLst>
      <p:ext uri="{BB962C8B-B14F-4D97-AF65-F5344CB8AC3E}">
        <p14:creationId xmlns:p14="http://schemas.microsoft.com/office/powerpoint/2010/main" val="1491406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856646" y="426164"/>
            <a:ext cx="3990109" cy="80093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Rectangle 2">
            <a:extLst>
              <a:ext uri="{FF2B5EF4-FFF2-40B4-BE49-F238E27FC236}">
                <a16:creationId xmlns:a16="http://schemas.microsoft.com/office/drawing/2014/main" id="{C9A5F522-79E1-4CD5-9FB8-4EDB800FEF8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a:extLst>
              <a:ext uri="{FF2B5EF4-FFF2-40B4-BE49-F238E27FC236}">
                <a16:creationId xmlns:a16="http://schemas.microsoft.com/office/drawing/2014/main" id="{70883AB2-9F4A-4DEB-8E72-D39DE6B81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849462D4-7102-4426-9CD1-DF406C4D55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41" r="27164" b="12128"/>
          <a:stretch/>
        </p:blipFill>
        <p:spPr>
          <a:xfrm>
            <a:off x="211069" y="5061285"/>
            <a:ext cx="1322277" cy="1584198"/>
          </a:xfrm>
          <a:prstGeom prst="rect">
            <a:avLst/>
          </a:prstGeom>
        </p:spPr>
      </p:pic>
      <p:sp>
        <p:nvSpPr>
          <p:cNvPr id="7" name="Title 1">
            <a:extLst>
              <a:ext uri="{FF2B5EF4-FFF2-40B4-BE49-F238E27FC236}">
                <a16:creationId xmlns:a16="http://schemas.microsoft.com/office/drawing/2014/main" id="{66AE38EB-CEEA-44D8-9DEF-240D71D5EE62}"/>
              </a:ext>
            </a:extLst>
          </p:cNvPr>
          <p:cNvSpPr txBox="1">
            <a:spLocks/>
          </p:cNvSpPr>
          <p:nvPr/>
        </p:nvSpPr>
        <p:spPr>
          <a:xfrm>
            <a:off x="1396152" y="212517"/>
            <a:ext cx="950442" cy="57729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t>AML</a:t>
            </a:r>
            <a:endParaRPr lang="en-GB" sz="2800" b="1" dirty="0"/>
          </a:p>
        </p:txBody>
      </p:sp>
      <p:pic>
        <p:nvPicPr>
          <p:cNvPr id="8" name="Picture 7">
            <a:extLst>
              <a:ext uri="{FF2B5EF4-FFF2-40B4-BE49-F238E27FC236}">
                <a16:creationId xmlns:a16="http://schemas.microsoft.com/office/drawing/2014/main" id="{BC316855-EC0D-427A-9175-82DDCDF233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851"/>
          <a:stretch/>
        </p:blipFill>
        <p:spPr>
          <a:xfrm>
            <a:off x="6860093" y="4726115"/>
            <a:ext cx="2798284" cy="1828999"/>
          </a:xfrm>
          <a:prstGeom prst="rect">
            <a:avLst/>
          </a:prstGeom>
        </p:spPr>
      </p:pic>
      <p:sp>
        <p:nvSpPr>
          <p:cNvPr id="10" name="Title 1">
            <a:extLst>
              <a:ext uri="{FF2B5EF4-FFF2-40B4-BE49-F238E27FC236}">
                <a16:creationId xmlns:a16="http://schemas.microsoft.com/office/drawing/2014/main" id="{BAAB671B-D26E-4430-919C-433909B3B408}"/>
              </a:ext>
            </a:extLst>
          </p:cNvPr>
          <p:cNvSpPr txBox="1">
            <a:spLocks/>
          </p:cNvSpPr>
          <p:nvPr/>
        </p:nvSpPr>
        <p:spPr>
          <a:xfrm>
            <a:off x="7704006" y="3092709"/>
            <a:ext cx="2473955" cy="117936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a:t>Onyx (Nylon + chopped Carbon fibre) 3D printed parts </a:t>
            </a:r>
            <a:endParaRPr lang="en-GB" sz="2000" dirty="0"/>
          </a:p>
        </p:txBody>
      </p:sp>
      <p:pic>
        <p:nvPicPr>
          <p:cNvPr id="12" name="Picture 11">
            <a:extLst>
              <a:ext uri="{FF2B5EF4-FFF2-40B4-BE49-F238E27FC236}">
                <a16:creationId xmlns:a16="http://schemas.microsoft.com/office/drawing/2014/main" id="{8107638D-F865-4D66-9F28-E55CFEE623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8" t="13333" r="1094" b="15020"/>
          <a:stretch/>
        </p:blipFill>
        <p:spPr>
          <a:xfrm>
            <a:off x="211069" y="3374163"/>
            <a:ext cx="2940719" cy="1608745"/>
          </a:xfrm>
          <a:prstGeom prst="rect">
            <a:avLst/>
          </a:prstGeom>
        </p:spPr>
      </p:pic>
      <p:sp>
        <p:nvSpPr>
          <p:cNvPr id="13" name="Title 1">
            <a:extLst>
              <a:ext uri="{FF2B5EF4-FFF2-40B4-BE49-F238E27FC236}">
                <a16:creationId xmlns:a16="http://schemas.microsoft.com/office/drawing/2014/main" id="{3994013E-2A16-477C-88CE-984EE3A8084D}"/>
              </a:ext>
            </a:extLst>
          </p:cNvPr>
          <p:cNvSpPr txBox="1">
            <a:spLocks/>
          </p:cNvSpPr>
          <p:nvPr/>
        </p:nvSpPr>
        <p:spPr>
          <a:xfrm>
            <a:off x="1442158" y="4809369"/>
            <a:ext cx="1914602" cy="158419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Co-curing using carbon foam core structures</a:t>
            </a:r>
            <a:endParaRPr lang="en-GB" sz="1800" dirty="0"/>
          </a:p>
        </p:txBody>
      </p:sp>
      <p:pic>
        <p:nvPicPr>
          <p:cNvPr id="14" name="Picture 13">
            <a:extLst>
              <a:ext uri="{FF2B5EF4-FFF2-40B4-BE49-F238E27FC236}">
                <a16:creationId xmlns:a16="http://schemas.microsoft.com/office/drawing/2014/main" id="{CCE141A9-3D6D-4BA7-AE6E-49541944B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3331297" y="5328041"/>
            <a:ext cx="2633031" cy="1184864"/>
          </a:xfrm>
          <a:prstGeom prst="rect">
            <a:avLst/>
          </a:prstGeom>
        </p:spPr>
      </p:pic>
      <p:pic>
        <p:nvPicPr>
          <p:cNvPr id="15" name="Picture 14">
            <a:extLst>
              <a:ext uri="{FF2B5EF4-FFF2-40B4-BE49-F238E27FC236}">
                <a16:creationId xmlns:a16="http://schemas.microsoft.com/office/drawing/2014/main" id="{82295913-5AD1-4CC7-9CF4-8328C351FC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565"/>
          <a:stretch/>
        </p:blipFill>
        <p:spPr>
          <a:xfrm rot="10800000">
            <a:off x="3252361" y="3749036"/>
            <a:ext cx="2964450" cy="1491595"/>
          </a:xfrm>
          <a:prstGeom prst="rect">
            <a:avLst/>
          </a:prstGeom>
        </p:spPr>
      </p:pic>
      <p:pic>
        <p:nvPicPr>
          <p:cNvPr id="16" name="Picture 15">
            <a:extLst>
              <a:ext uri="{FF2B5EF4-FFF2-40B4-BE49-F238E27FC236}">
                <a16:creationId xmlns:a16="http://schemas.microsoft.com/office/drawing/2014/main" id="{FBA0B619-75C7-4D7F-BA80-B88D9BBBC5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12781" y="881948"/>
            <a:ext cx="4339222" cy="1952650"/>
          </a:xfrm>
          <a:prstGeom prst="rect">
            <a:avLst/>
          </a:prstGeom>
        </p:spPr>
      </p:pic>
      <p:pic>
        <p:nvPicPr>
          <p:cNvPr id="17" name="Picture 16">
            <a:extLst>
              <a:ext uri="{FF2B5EF4-FFF2-40B4-BE49-F238E27FC236}">
                <a16:creationId xmlns:a16="http://schemas.microsoft.com/office/drawing/2014/main" id="{93014295-BEB0-41A9-AA62-BA7B685AFF6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6199"/>
          <a:stretch/>
        </p:blipFill>
        <p:spPr>
          <a:xfrm rot="5400000">
            <a:off x="784844" y="1343674"/>
            <a:ext cx="2173057" cy="1325014"/>
          </a:xfrm>
          <a:prstGeom prst="rect">
            <a:avLst/>
          </a:prstGeom>
        </p:spPr>
      </p:pic>
      <p:pic>
        <p:nvPicPr>
          <p:cNvPr id="18" name="Picture 17">
            <a:extLst>
              <a:ext uri="{FF2B5EF4-FFF2-40B4-BE49-F238E27FC236}">
                <a16:creationId xmlns:a16="http://schemas.microsoft.com/office/drawing/2014/main" id="{73B79CB6-7747-49E1-9A66-979B42809BE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120" r="21285"/>
          <a:stretch/>
        </p:blipFill>
        <p:spPr>
          <a:xfrm>
            <a:off x="9986879" y="5450443"/>
            <a:ext cx="1994052" cy="1308158"/>
          </a:xfrm>
          <a:prstGeom prst="rect">
            <a:avLst/>
          </a:prstGeom>
        </p:spPr>
      </p:pic>
      <p:pic>
        <p:nvPicPr>
          <p:cNvPr id="19" name="Picture 18">
            <a:extLst>
              <a:ext uri="{FF2B5EF4-FFF2-40B4-BE49-F238E27FC236}">
                <a16:creationId xmlns:a16="http://schemas.microsoft.com/office/drawing/2014/main" id="{CD6AB171-CA1D-4A6F-89BB-110254FA605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723" t="10895" r="17259" b="5773"/>
          <a:stretch/>
        </p:blipFill>
        <p:spPr>
          <a:xfrm rot="10800000">
            <a:off x="9993451" y="4272069"/>
            <a:ext cx="1980907" cy="1031463"/>
          </a:xfrm>
          <a:prstGeom prst="rect">
            <a:avLst/>
          </a:prstGeom>
        </p:spPr>
      </p:pic>
      <p:pic>
        <p:nvPicPr>
          <p:cNvPr id="20" name="Picture 19">
            <a:extLst>
              <a:ext uri="{FF2B5EF4-FFF2-40B4-BE49-F238E27FC236}">
                <a16:creationId xmlns:a16="http://schemas.microsoft.com/office/drawing/2014/main" id="{F30216A9-298B-4FCD-AFCB-50F369962C2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736" r="18274"/>
          <a:stretch/>
        </p:blipFill>
        <p:spPr>
          <a:xfrm>
            <a:off x="10163147" y="2915500"/>
            <a:ext cx="1817784" cy="1258677"/>
          </a:xfrm>
          <a:prstGeom prst="rect">
            <a:avLst/>
          </a:prstGeom>
        </p:spPr>
      </p:pic>
      <p:pic>
        <p:nvPicPr>
          <p:cNvPr id="21" name="Picture 20">
            <a:extLst>
              <a:ext uri="{FF2B5EF4-FFF2-40B4-BE49-F238E27FC236}">
                <a16:creationId xmlns:a16="http://schemas.microsoft.com/office/drawing/2014/main" id="{DFEBB033-5D32-4EB9-B661-7E970F6C30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68607" y="789816"/>
            <a:ext cx="4339222" cy="1952650"/>
          </a:xfrm>
          <a:prstGeom prst="rect">
            <a:avLst/>
          </a:prstGeom>
        </p:spPr>
      </p:pic>
    </p:spTree>
    <p:extLst>
      <p:ext uri="{BB962C8B-B14F-4D97-AF65-F5344CB8AC3E}">
        <p14:creationId xmlns:p14="http://schemas.microsoft.com/office/powerpoint/2010/main" val="1359005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27641</TotalTime>
  <Words>1125</Words>
  <Application>Microsoft Office PowerPoint</Application>
  <PresentationFormat>Widescreen</PresentationFormat>
  <Paragraphs>112</Paragraphs>
  <Slides>12</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Calibri Light</vt:lpstr>
      <vt:lpstr>Comic Sans MS</vt:lpstr>
      <vt:lpstr>Office Theme</vt:lpstr>
      <vt:lpstr>1_Office Theme</vt:lpstr>
      <vt:lpstr>PowerPoint Presentation</vt:lpstr>
      <vt:lpstr>Comings and Goings</vt:lpstr>
      <vt:lpstr>PowerPoint Presentation</vt:lpstr>
      <vt:lpstr>Showcase</vt:lpstr>
      <vt:lpstr>Showcase</vt:lpstr>
      <vt:lpstr>New equipment</vt:lpstr>
      <vt:lpstr>Refurbishment Ground Floor</vt:lpstr>
      <vt:lpstr>Refurbishment Basement</vt:lpstr>
      <vt:lpstr>PowerPoint Presentation</vt:lpstr>
      <vt:lpstr>AML</vt:lpstr>
      <vt:lpstr>PowerPoint Presentation</vt:lpstr>
      <vt:lpstr>PowerPoint Presentation</vt:lpstr>
    </vt:vector>
  </TitlesOfParts>
  <Company>The University of Liverpool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Whitley, Mark</dc:creator>
  <cp:lastModifiedBy>Whitley, Mark</cp:lastModifiedBy>
  <cp:revision>365</cp:revision>
  <dcterms:created xsi:type="dcterms:W3CDTF">2018-11-16T13:45:28Z</dcterms:created>
  <dcterms:modified xsi:type="dcterms:W3CDTF">2023-05-19T07:09:29Z</dcterms:modified>
</cp:coreProperties>
</file>