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82" r:id="rId3"/>
    <p:sldId id="302" r:id="rId4"/>
    <p:sldId id="284" r:id="rId5"/>
    <p:sldId id="283" r:id="rId6"/>
    <p:sldId id="286" r:id="rId7"/>
    <p:sldId id="287" r:id="rId8"/>
    <p:sldId id="289" r:id="rId9"/>
    <p:sldId id="279" r:id="rId10"/>
    <p:sldId id="293" r:id="rId11"/>
    <p:sldId id="288" r:id="rId12"/>
    <p:sldId id="292" r:id="rId13"/>
    <p:sldId id="296" r:id="rId14"/>
    <p:sldId id="295" r:id="rId15"/>
    <p:sldId id="294" r:id="rId16"/>
    <p:sldId id="303" r:id="rId17"/>
    <p:sldId id="299" r:id="rId18"/>
    <p:sldId id="300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6327"/>
  </p:normalViewPr>
  <p:slideViewPr>
    <p:cSldViewPr snapToGrid="0">
      <p:cViewPr varScale="1">
        <p:scale>
          <a:sx n="60" d="100"/>
          <a:sy n="60" d="100"/>
        </p:scale>
        <p:origin x="8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1602A-5493-AD4A-9672-F908ED9048E6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DED4D-2699-9244-B680-14DA692E7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74AE8-E1A6-CC43-9CD3-883AAA930F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6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0FF1-55E4-9CE5-57B3-C62BCD395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0948D-6157-9FDE-B56F-85E5DDF08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C1B56-C1C0-AD14-89CF-7721D2F2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D2FBC-B56E-86C3-F637-AC2DCB77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E9BE9-A8C6-F0C9-8156-B571F6C8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4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1115-D566-A3C4-99E4-15E845C0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FBCA3E-307C-99B5-D13E-3CF7D34BA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2169B-93C4-56F5-C24B-D1B2D8A7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E2811-60A9-726A-CB66-3D56C73C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6F34C-E37C-8C6F-9E51-6FA038E7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F9F1E-23EE-309A-701F-D8594747D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BF1CA-6B3E-1E3D-FAA0-FE4F4F6B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CE3D4-F66D-F731-97E6-2A226A4BA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BE22A-7F6D-4E48-2E89-4D64F65F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D8E4-CB16-25E1-4AD6-0CAF541A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4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E76A-7C10-22E2-7C39-25010F8E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F916-BBF6-5A1C-E8B6-96DDC889E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8FBCE-2E2B-F429-8861-6FD50C2C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CA0DC-E881-3B38-C423-BF4A1CEB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DEA2-9A6B-3164-9F20-47D89D97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7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3915-2754-490B-6112-CFDB4CAB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B77B2-9347-2FDD-CFBB-A78FD075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A4953-AAF9-5D3C-5DBE-4C39369B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58EA-6256-3BC1-5F29-723899C14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B7CCF-70F3-C56D-9EAF-7465DEE2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6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D6FE6-2C66-50F5-0450-5CA6CA14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C8D6-3559-4333-9F21-5A6F780E7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479F8-8FA8-C7B2-4E78-9E3AFE12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36F12-3FB3-7920-DDD5-1E283FBCA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80BF6-BA26-502B-7244-288BAA0E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250CE-C291-C1B9-51D8-D60D59BB3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5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4948-2CAB-05D1-50A8-319C1D7D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33759-8ED2-E2F1-542E-ABD3A62CA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93D85-DEF4-95AE-49ED-7CE24172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0A5C0F-660D-24CE-FD4B-F05A9A6F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9206A-1727-5B03-C145-C38B5EEE7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244BA-6913-6D1A-160D-5743714E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A9A91-FFBE-2FDB-D687-BD6E0FCE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E62A5-A8F6-7085-94E0-E673EBB3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2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716D-0217-9F31-48D1-E60700802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AE04F-C430-CF0B-2FCE-B17DD977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36594-3E23-F20C-9847-B38A19D2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B1305-0A60-DB84-309A-01DA7A30A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7F7E0A-AF33-8E91-B537-E47E2510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7EA27-C686-7D29-99BD-700D5221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04C3A-4AF6-D7F0-5EBD-D92D53FB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0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1758-A1B1-C3A3-D978-A7D791F8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3FE8E-317A-A97B-300C-FAE882420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152F4-FF21-0444-C579-20CA19AA1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D26-893B-654D-43B0-3D5934CC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B0BCE-A694-1A24-5FA1-2BCB217E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661DC-CCE7-4C89-3A68-C0A06120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9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C035-DDBC-E88B-F6B3-18EDF4F1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78375E-6655-8404-1CC2-4F9458781D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BAF53-2753-3967-5DE2-1E447C170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5FF2F-D5BD-B578-C5B6-43447BEF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379B1-5D14-CDE3-6EF9-D517BD32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DA3CA-B137-61AF-C498-0580A7DC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4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0903EC-B8DE-451E-EAD4-2DB31437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3E97-84CF-D208-9037-4DADF92F7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8188F-F361-4D5E-791C-1F80DA212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1BE39-27E5-AF40-B0E8-45FD9B23BC45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5679-74F4-380A-FD8F-99D81EE74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B73B5-E84B-9C10-B11E-17CF30E9A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614B1-0C9E-4D4F-B639-09B86D07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indico.fnal.gov/event/55621/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15717-2A06-ADBC-379B-A5C320115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5" t="22269" r="2002" b="20855"/>
          <a:stretch/>
        </p:blipFill>
        <p:spPr>
          <a:xfrm>
            <a:off x="263633" y="1283833"/>
            <a:ext cx="11664733" cy="27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63605"/>
            <a:ext cx="12192000" cy="1116695"/>
          </a:xfrm>
          <a:solidFill>
            <a:srgbClr val="013B82"/>
          </a:solidFill>
        </p:spPr>
        <p:txBody>
          <a:bodyPr anchor="ctr"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   News from g-2 </a:t>
            </a:r>
            <a:r>
              <a:rPr lang="en-US" sz="4400" dirty="0" err="1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ω</a:t>
            </a:r>
            <a:r>
              <a:rPr lang="en-US" sz="4400" baseline="-25000" dirty="0" err="1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p</a:t>
            </a:r>
            <a:r>
              <a:rPr lang="en-US" sz="4400" baseline="-25000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and mu2e</a:t>
            </a:r>
            <a:endParaRPr lang="en-US" sz="4400" baseline="-25000" dirty="0">
              <a:solidFill>
                <a:schemeClr val="bg1"/>
              </a:solidFill>
              <a:latin typeface="Helvetica" pitchFamily="2" charset="0"/>
              <a:ea typeface="Gill Sans" charset="0"/>
              <a:cs typeface="Gill Sans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58240" y="3048802"/>
            <a:ext cx="8028122" cy="2525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charset="0"/>
              <a:buChar char="•"/>
            </a:pPr>
            <a:endParaRPr lang="en-US" sz="2400" dirty="0">
              <a:solidFill>
                <a:srgbClr val="94165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5359345"/>
            <a:ext cx="12192000" cy="961269"/>
          </a:xfrm>
        </p:spPr>
        <p:txBody>
          <a:bodyPr>
            <a:normAutofit lnSpcReduction="10000"/>
          </a:bodyPr>
          <a:lstStyle/>
          <a:p>
            <a:pPr lvl="1" algn="l"/>
            <a:r>
              <a:rPr lang="en-US" dirty="0">
                <a:latin typeface="Helvetica" pitchFamily="2" charset="0"/>
                <a:ea typeface="Gill Sans" charset="0"/>
                <a:cs typeface="Gill Sans" charset="0"/>
              </a:rPr>
              <a:t>Saskia Charity</a:t>
            </a:r>
          </a:p>
          <a:p>
            <a:pPr lvl="1" algn="l"/>
            <a:r>
              <a:rPr lang="en-US" dirty="0">
                <a:latin typeface="Helvetica" pitchFamily="2" charset="0"/>
                <a:ea typeface="Gill Sans" charset="0"/>
                <a:cs typeface="Gill Sans" charset="0"/>
              </a:rPr>
              <a:t>Liverpool Annual Meeting</a:t>
            </a:r>
          </a:p>
          <a:p>
            <a:pPr lvl="1" algn="l"/>
            <a:r>
              <a:rPr lang="en-US" dirty="0">
                <a:latin typeface="Helvetica" pitchFamily="2" charset="0"/>
                <a:ea typeface="Gill Sans" charset="0"/>
                <a:cs typeface="Gill Sans" charset="0"/>
              </a:rPr>
              <a:t>19 May 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8585869" y="248981"/>
            <a:ext cx="3394810" cy="916060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9" name="Picture 8" descr="g-2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8858" y="248981"/>
            <a:ext cx="1387011" cy="9844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5207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Interpolation and muon weighting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10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0446EE8-2877-9B5D-1009-F2DFBE08F411}"/>
              </a:ext>
            </a:extLst>
          </p:cNvPr>
          <p:cNvGrpSpPr/>
          <p:nvPr/>
        </p:nvGrpSpPr>
        <p:grpSpPr>
          <a:xfrm>
            <a:off x="264730" y="1131610"/>
            <a:ext cx="11822886" cy="2959049"/>
            <a:chOff x="699891" y="1111330"/>
            <a:chExt cx="11822886" cy="29590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284705-2B89-AF26-50C3-1DF42AD4B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59" t="6042" r="7010"/>
            <a:stretch/>
          </p:blipFill>
          <p:spPr>
            <a:xfrm>
              <a:off x="1589239" y="1270162"/>
              <a:ext cx="7365896" cy="2800217"/>
            </a:xfrm>
            <a:prstGeom prst="rect">
              <a:avLst/>
            </a:prstGeom>
          </p:spPr>
        </p:pic>
        <p:sp>
          <p:nvSpPr>
            <p:cNvPr id="7" name="Synchronise with trolley measurements to get field seen by muons during storage time">
              <a:extLst>
                <a:ext uri="{FF2B5EF4-FFF2-40B4-BE49-F238E27FC236}">
                  <a16:creationId xmlns:a16="http://schemas.microsoft.com/office/drawing/2014/main" id="{80CF72F8-4ADD-09A8-F2CD-F3AEAA276FF2}"/>
                </a:ext>
              </a:extLst>
            </p:cNvPr>
            <p:cNvSpPr txBox="1"/>
            <p:nvPr/>
          </p:nvSpPr>
          <p:spPr>
            <a:xfrm>
              <a:off x="9048110" y="1813763"/>
              <a:ext cx="2740851" cy="1412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457200">
                <a:spcBef>
                  <a:spcPts val="400"/>
                </a:spcBef>
                <a:defRPr sz="3700" b="0">
                  <a:uFill>
                    <a:solidFill>
                      <a:srgbClr val="59595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GB" sz="1800" b="1" dirty="0"/>
                <a:t>Interpolation </a:t>
              </a:r>
              <a:br>
                <a:rPr lang="en-GB" sz="1800" dirty="0"/>
              </a:br>
              <a:r>
                <a:rPr lang="en-GB" sz="1800" dirty="0"/>
                <a:t>Predict shape of field when trolley is not present using fixed probe measurements</a:t>
              </a:r>
              <a:endParaRPr sz="1800" dirty="0"/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46D61669-7602-8453-4B94-5A7C1B5EA4DE}"/>
                </a:ext>
              </a:extLst>
            </p:cNvPr>
            <p:cNvSpPr/>
            <p:nvPr/>
          </p:nvSpPr>
          <p:spPr>
            <a:xfrm>
              <a:off x="699891" y="1111330"/>
              <a:ext cx="11822886" cy="2921016"/>
            </a:xfrm>
            <a:prstGeom prst="roundRect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EA21B6-40E3-E9E0-C025-4C0AEAE37EB2}"/>
              </a:ext>
            </a:extLst>
          </p:cNvPr>
          <p:cNvGrpSpPr/>
          <p:nvPr/>
        </p:nvGrpSpPr>
        <p:grpSpPr>
          <a:xfrm>
            <a:off x="264730" y="4115754"/>
            <a:ext cx="11822886" cy="2335522"/>
            <a:chOff x="302308" y="4098527"/>
            <a:chExt cx="11822886" cy="233552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7EFE79C-8F8C-0BAA-2A3D-953257E453CD}"/>
                </a:ext>
              </a:extLst>
            </p:cNvPr>
            <p:cNvGrpSpPr/>
            <p:nvPr/>
          </p:nvGrpSpPr>
          <p:grpSpPr>
            <a:xfrm>
              <a:off x="302308" y="4123623"/>
              <a:ext cx="10504330" cy="2310426"/>
              <a:chOff x="1199745" y="4139104"/>
              <a:chExt cx="10504330" cy="231042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798A539-82B8-4E8F-044D-41613EA83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390"/>
              <a:stretch/>
            </p:blipFill>
            <p:spPr>
              <a:xfrm>
                <a:off x="3901404" y="4186606"/>
                <a:ext cx="7802671" cy="1986371"/>
              </a:xfrm>
              <a:prstGeom prst="rect">
                <a:avLst/>
              </a:prstGeom>
            </p:spPr>
          </p:pic>
          <p:pic>
            <p:nvPicPr>
              <p:cNvPr id="38" name="tcwcWMjDSxT3l5d9FC2iOPg01RwdP7WE1ygYiMCjz4Ad0Le0Zfo_1Bhd7V08-BPC1MNKFtGsxyn-t4tAGZtrpc1ZNJ_KB5HGr5rZSa9aL6u0RYMo_CAiJohUu7AUd9Czu34nxPGsfFM.png" descr="tcwcWMjDSxT3l5d9FC2iOPg01RwdP7WE1ygYiMCjz4Ad0Le0Zfo_1Bhd7V08-BPC1MNKFtGsxyn-t4tAGZtrpc1ZNJ_KB5HGr5rZSa9aL6u0RYMo_CAiJohUu7AUd9Czu34nxPGsfFM.png">
                <a:extLst>
                  <a:ext uri="{FF2B5EF4-FFF2-40B4-BE49-F238E27FC236}">
                    <a16:creationId xmlns:a16="http://schemas.microsoft.com/office/drawing/2014/main" id="{BBF1A40D-3BA8-1305-8462-BFE44BF03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745" y="4139104"/>
                <a:ext cx="2964706" cy="231042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3D1D9718-CF1D-C247-4D18-89C7413FE30F}"/>
                </a:ext>
              </a:extLst>
            </p:cNvPr>
            <p:cNvSpPr/>
            <p:nvPr/>
          </p:nvSpPr>
          <p:spPr>
            <a:xfrm>
              <a:off x="302308" y="4098527"/>
              <a:ext cx="11822886" cy="2310427"/>
            </a:xfrm>
            <a:prstGeom prst="roundRect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Synchronise with trolley measurements to get field seen by muons during storage time">
            <a:extLst>
              <a:ext uri="{FF2B5EF4-FFF2-40B4-BE49-F238E27FC236}">
                <a16:creationId xmlns:a16="http://schemas.microsoft.com/office/drawing/2014/main" id="{A47A9313-2C90-643C-F76C-2E64577AF3C6}"/>
              </a:ext>
            </a:extLst>
          </p:cNvPr>
          <p:cNvSpPr txBox="1"/>
          <p:nvPr/>
        </p:nvSpPr>
        <p:spPr>
          <a:xfrm>
            <a:off x="10654943" y="4838828"/>
            <a:ext cx="1299871" cy="7944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defTabSz="457200">
              <a:spcBef>
                <a:spcPts val="400"/>
              </a:spcBef>
              <a:defRPr sz="37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GB" sz="1800" b="1" dirty="0"/>
              <a:t>Muon Weighting</a:t>
            </a:r>
            <a:endParaRPr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56A6D-AD2F-49E9-BB1E-A86AE3E2F0B0}"/>
              </a:ext>
            </a:extLst>
          </p:cNvPr>
          <p:cNvSpPr txBox="1"/>
          <p:nvPr/>
        </p:nvSpPr>
        <p:spPr>
          <a:xfrm>
            <a:off x="9374821" y="5931120"/>
            <a:ext cx="281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Helvetica" pitchFamily="2" charset="0"/>
              </a:rPr>
              <a:t>See Elia’s talk</a:t>
            </a:r>
          </a:p>
        </p:txBody>
      </p:sp>
    </p:spTree>
    <p:extLst>
      <p:ext uri="{BB962C8B-B14F-4D97-AF65-F5344CB8AC3E}">
        <p14:creationId xmlns:p14="http://schemas.microsoft.com/office/powerpoint/2010/main" val="1812046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Interpolation uncertainty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11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grpSp>
        <p:nvGrpSpPr>
          <p:cNvPr id="12" name="Group">
            <a:extLst>
              <a:ext uri="{FF2B5EF4-FFF2-40B4-BE49-F238E27FC236}">
                <a16:creationId xmlns:a16="http://schemas.microsoft.com/office/drawing/2014/main" id="{F097D984-CAB7-FFD2-F1A2-2CBDB20270BE}"/>
              </a:ext>
            </a:extLst>
          </p:cNvPr>
          <p:cNvGrpSpPr/>
          <p:nvPr/>
        </p:nvGrpSpPr>
        <p:grpSpPr>
          <a:xfrm>
            <a:off x="3968043" y="1912964"/>
            <a:ext cx="3914387" cy="4079350"/>
            <a:chOff x="0" y="0"/>
            <a:chExt cx="7828772" cy="8158698"/>
          </a:xfrm>
        </p:grpSpPr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F5A5F048-E2B3-7F49-953E-2597C07A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828773" cy="5465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Field tracking uncertainty driven by length of time between trolley runs">
              <a:extLst>
                <a:ext uri="{FF2B5EF4-FFF2-40B4-BE49-F238E27FC236}">
                  <a16:creationId xmlns:a16="http://schemas.microsoft.com/office/drawing/2014/main" id="{AA5BB0E6-2F2A-47CE-B997-C50E2206693E}"/>
                </a:ext>
              </a:extLst>
            </p:cNvPr>
            <p:cNvSpPr txBox="1"/>
            <p:nvPr/>
          </p:nvSpPr>
          <p:spPr>
            <a:xfrm>
              <a:off x="1165257" y="5685235"/>
              <a:ext cx="5878876" cy="2473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457200">
                <a:spcBef>
                  <a:spcPts val="400"/>
                </a:spcBef>
                <a:defRPr sz="3700" b="0">
                  <a:uFill>
                    <a:solidFill>
                      <a:srgbClr val="59595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1850" dirty="0"/>
                <a:t>Field tracking uncertainty driven by length of time between trolley runs</a:t>
              </a:r>
            </a:p>
          </p:txBody>
        </p:sp>
      </p:grpSp>
      <p:grpSp>
        <p:nvGrpSpPr>
          <p:cNvPr id="15" name="Group">
            <a:extLst>
              <a:ext uri="{FF2B5EF4-FFF2-40B4-BE49-F238E27FC236}">
                <a16:creationId xmlns:a16="http://schemas.microsoft.com/office/drawing/2014/main" id="{B256762D-F111-770B-E76F-37DA682FF6F6}"/>
              </a:ext>
            </a:extLst>
          </p:cNvPr>
          <p:cNvGrpSpPr/>
          <p:nvPr/>
        </p:nvGrpSpPr>
        <p:grpSpPr>
          <a:xfrm>
            <a:off x="-10274" y="1912963"/>
            <a:ext cx="3936946" cy="4079351"/>
            <a:chOff x="0" y="0"/>
            <a:chExt cx="7873890" cy="8158699"/>
          </a:xfrm>
        </p:grpSpPr>
        <p:sp>
          <p:nvSpPr>
            <p:cNvPr id="16" name="Synchronise with trolley measurements to get field seen by muons during storage time">
              <a:extLst>
                <a:ext uri="{FF2B5EF4-FFF2-40B4-BE49-F238E27FC236}">
                  <a16:creationId xmlns:a16="http://schemas.microsoft.com/office/drawing/2014/main" id="{7EF96126-D220-5BC4-E7B8-3C4BD47F393F}"/>
                </a:ext>
              </a:extLst>
            </p:cNvPr>
            <p:cNvSpPr txBox="1"/>
            <p:nvPr/>
          </p:nvSpPr>
          <p:spPr>
            <a:xfrm>
              <a:off x="1843873" y="5685235"/>
              <a:ext cx="5481701" cy="2473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457200">
                <a:spcBef>
                  <a:spcPts val="400"/>
                </a:spcBef>
                <a:defRPr sz="3700" b="0">
                  <a:uFill>
                    <a:solidFill>
                      <a:srgbClr val="59595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GB" sz="1850" dirty="0"/>
                <a:t>Trolley / Fixed Probe synchronisation drifts over time</a:t>
              </a:r>
              <a:endParaRPr sz="1850" dirty="0"/>
            </a:p>
          </p:txBody>
        </p:sp>
        <p:grpSp>
          <p:nvGrpSpPr>
            <p:cNvPr id="17" name="Group">
              <a:extLst>
                <a:ext uri="{FF2B5EF4-FFF2-40B4-BE49-F238E27FC236}">
                  <a16:creationId xmlns:a16="http://schemas.microsoft.com/office/drawing/2014/main" id="{FE31891B-38A3-9CAE-1797-725521E62003}"/>
                </a:ext>
              </a:extLst>
            </p:cNvPr>
            <p:cNvGrpSpPr/>
            <p:nvPr/>
          </p:nvGrpSpPr>
          <p:grpSpPr>
            <a:xfrm>
              <a:off x="0" y="0"/>
              <a:ext cx="7580641" cy="5465114"/>
              <a:chOff x="0" y="0"/>
              <a:chExt cx="7580640" cy="5465113"/>
            </a:xfrm>
          </p:grpSpPr>
          <p:pic>
            <p:nvPicPr>
              <p:cNvPr id="19" name="Image" descr="Image">
                <a:extLst>
                  <a:ext uri="{FF2B5EF4-FFF2-40B4-BE49-F238E27FC236}">
                    <a16:creationId xmlns:a16="http://schemas.microsoft.com/office/drawing/2014/main" id="{149D1273-5C61-212E-5AFC-356F70978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580640" cy="54651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123F4C8B-506F-834A-2A26-A6D9CCE460A2}"/>
                  </a:ext>
                </a:extLst>
              </p:cNvPr>
              <p:cNvSpPr/>
              <p:nvPr/>
            </p:nvSpPr>
            <p:spPr>
              <a:xfrm flipV="1">
                <a:off x="7189964" y="2696360"/>
                <a:ext cx="1" cy="561921"/>
              </a:xfrm>
              <a:prstGeom prst="line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21469">
                  <a:defRPr sz="4600" b="0">
                    <a:solidFill>
                      <a:srgbClr val="404040"/>
                    </a:solidFill>
                    <a:uFill>
                      <a:solidFill>
                        <a:srgbClr val="40404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2300"/>
              </a:p>
            </p:txBody>
          </p:sp>
        </p:grpSp>
        <p:sp>
          <p:nvSpPr>
            <p:cNvPr id="18" name="Δm">
              <a:extLst>
                <a:ext uri="{FF2B5EF4-FFF2-40B4-BE49-F238E27FC236}">
                  <a16:creationId xmlns:a16="http://schemas.microsoft.com/office/drawing/2014/main" id="{347936F7-188F-AD66-310B-F4878E670DAC}"/>
                </a:ext>
              </a:extLst>
            </p:cNvPr>
            <p:cNvSpPr txBox="1"/>
            <p:nvPr/>
          </p:nvSpPr>
          <p:spPr>
            <a:xfrm>
              <a:off x="7370546" y="2745759"/>
              <a:ext cx="503344" cy="421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b="0">
                  <a:solidFill>
                    <a:schemeClr val="accent5">
                      <a:lumOff val="-29866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00"/>
                <a:t>Δm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1ACEB46-9E81-B893-0F76-CB133E902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802" y="1635239"/>
            <a:ext cx="4069566" cy="2874131"/>
          </a:xfrm>
          <a:prstGeom prst="rect">
            <a:avLst/>
          </a:prstGeom>
        </p:spPr>
      </p:pic>
      <p:sp>
        <p:nvSpPr>
          <p:cNvPr id="22" name="Field tracking uncertainty driven by length of time between trolley runs">
            <a:extLst>
              <a:ext uri="{FF2B5EF4-FFF2-40B4-BE49-F238E27FC236}">
                <a16:creationId xmlns:a16="http://schemas.microsoft.com/office/drawing/2014/main" id="{FA95AC6B-8B55-A82E-1908-896D172D7510}"/>
              </a:ext>
            </a:extLst>
          </p:cNvPr>
          <p:cNvSpPr txBox="1"/>
          <p:nvPr/>
        </p:nvSpPr>
        <p:spPr>
          <a:xfrm>
            <a:off x="8295780" y="4740474"/>
            <a:ext cx="2939439" cy="1236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defTabSz="457200">
              <a:spcBef>
                <a:spcPts val="400"/>
              </a:spcBef>
              <a:defRPr sz="37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GB" sz="1850" dirty="0"/>
              <a:t>Larger field changes at yoke boundaries (unseen by FP) shortly after magnet ramp</a:t>
            </a:r>
            <a:endParaRPr sz="1850" dirty="0"/>
          </a:p>
        </p:txBody>
      </p:sp>
    </p:spTree>
    <p:extLst>
      <p:ext uri="{BB962C8B-B14F-4D97-AF65-F5344CB8AC3E}">
        <p14:creationId xmlns:p14="http://schemas.microsoft.com/office/powerpoint/2010/main" val="175959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Putting it all together: the field in Run 2/3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12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7C83FC5-EF3B-CA8F-4BFD-C355417FA2EE}"/>
              </a:ext>
            </a:extLst>
          </p:cNvPr>
          <p:cNvGrpSpPr/>
          <p:nvPr/>
        </p:nvGrpSpPr>
        <p:grpSpPr>
          <a:xfrm>
            <a:off x="98726" y="1529039"/>
            <a:ext cx="11994547" cy="3377939"/>
            <a:chOff x="0" y="2117287"/>
            <a:chExt cx="11994547" cy="3377939"/>
          </a:xfrm>
        </p:grpSpPr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A54834A9-E0E7-23B7-0B37-64F4653F9256}"/>
                </a:ext>
              </a:extLst>
            </p:cNvPr>
            <p:cNvGrpSpPr/>
            <p:nvPr/>
          </p:nvGrpSpPr>
          <p:grpSpPr>
            <a:xfrm>
              <a:off x="0" y="2117287"/>
              <a:ext cx="5780467" cy="3377939"/>
              <a:chOff x="19382" y="-1524560"/>
              <a:chExt cx="7049474" cy="3866453"/>
            </a:xfrm>
          </p:grpSpPr>
          <p:pic>
            <p:nvPicPr>
              <p:cNvPr id="7" name="Image" descr="Image">
                <a:extLst>
                  <a:ext uri="{FF2B5EF4-FFF2-40B4-BE49-F238E27FC236}">
                    <a16:creationId xmlns:a16="http://schemas.microsoft.com/office/drawing/2014/main" id="{0CEE7B74-6012-D23A-169B-538DE243E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82" y="-1524560"/>
                <a:ext cx="7049474" cy="38664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" name="PRELIMINARY">
                <a:extLst>
                  <a:ext uri="{FF2B5EF4-FFF2-40B4-BE49-F238E27FC236}">
                    <a16:creationId xmlns:a16="http://schemas.microsoft.com/office/drawing/2014/main" id="{4C8F61C7-BBFB-DBEA-FADC-CD3FFA61FD79}"/>
                  </a:ext>
                </a:extLst>
              </p:cNvPr>
              <p:cNvSpPr txBox="1"/>
              <p:nvPr/>
            </p:nvSpPr>
            <p:spPr>
              <a:xfrm rot="20455787">
                <a:off x="781375" y="-512933"/>
                <a:ext cx="4957223" cy="17151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>
                  <a:defRPr sz="9800">
                    <a:solidFill>
                      <a:srgbClr val="929292"/>
                    </a:solidFill>
                  </a:defRPr>
                </a:lvl1pPr>
              </a:lstStyle>
              <a:p>
                <a:pPr algn="ctr"/>
                <a:r>
                  <a:rPr sz="4400" dirty="0">
                    <a:solidFill>
                      <a:schemeClr val="bg2">
                        <a:lumMod val="50000"/>
                        <a:alpha val="53000"/>
                      </a:schemeClr>
                    </a:solidFill>
                    <a:latin typeface="Helvetica" pitchFamily="2" charset="0"/>
                  </a:rPr>
                  <a:t>PRELIMINARY</a:t>
                </a:r>
                <a:r>
                  <a:rPr lang="en-GB" sz="4400" dirty="0">
                    <a:solidFill>
                      <a:schemeClr val="bg2">
                        <a:lumMod val="50000"/>
                        <a:alpha val="53000"/>
                      </a:schemeClr>
                    </a:solidFill>
                    <a:latin typeface="Helvetica" pitchFamily="2" charset="0"/>
                  </a:rPr>
                  <a:t>, BLINDED</a:t>
                </a:r>
                <a:endParaRPr sz="4400" dirty="0">
                  <a:solidFill>
                    <a:schemeClr val="bg2">
                      <a:lumMod val="50000"/>
                      <a:alpha val="53000"/>
                    </a:schemeClr>
                  </a:solidFill>
                  <a:latin typeface="Helvetica" pitchFamily="2" charset="0"/>
                </a:endParaRPr>
              </a:p>
            </p:txBody>
          </p:sp>
        </p:grpSp>
        <p:pic>
          <p:nvPicPr>
            <p:cNvPr id="11" name="Run3_Summary_AllFixed.png" descr="Run3_Summary_AllFixed.png">
              <a:extLst>
                <a:ext uri="{FF2B5EF4-FFF2-40B4-BE49-F238E27FC236}">
                  <a16:creationId xmlns:a16="http://schemas.microsoft.com/office/drawing/2014/main" id="{84989F2D-5790-5FBA-BA87-858CA343D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0272" y="2117287"/>
              <a:ext cx="6094275" cy="3377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Synchronise with trolley measurements to get field seen by muons during storage time">
            <a:extLst>
              <a:ext uri="{FF2B5EF4-FFF2-40B4-BE49-F238E27FC236}">
                <a16:creationId xmlns:a16="http://schemas.microsoft.com/office/drawing/2014/main" id="{67354BF0-4F0F-865A-AE44-9F130A69858A}"/>
              </a:ext>
            </a:extLst>
          </p:cNvPr>
          <p:cNvSpPr txBox="1"/>
          <p:nvPr/>
        </p:nvSpPr>
        <p:spPr>
          <a:xfrm>
            <a:off x="7338899" y="5000534"/>
            <a:ext cx="2740851" cy="1236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defTabSz="457200">
              <a:spcBef>
                <a:spcPts val="400"/>
              </a:spcBef>
              <a:defRPr sz="37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GB" sz="1850" dirty="0"/>
              <a:t>Improved temperature control in the experimental hall: more stable higher-order terms</a:t>
            </a:r>
            <a:endParaRPr sz="185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03A1C7-4277-B818-4796-89844814B6A7}"/>
              </a:ext>
            </a:extLst>
          </p:cNvPr>
          <p:cNvCxnSpPr>
            <a:cxnSpLocks/>
          </p:cNvCxnSpPr>
          <p:nvPr/>
        </p:nvCxnSpPr>
        <p:spPr>
          <a:xfrm flipV="1">
            <a:off x="9712047" y="3832964"/>
            <a:ext cx="571821" cy="1134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15F41D-9188-0F04-2959-F7402E16A409}"/>
              </a:ext>
            </a:extLst>
          </p:cNvPr>
          <p:cNvCxnSpPr>
            <a:cxnSpLocks/>
          </p:cNvCxnSpPr>
          <p:nvPr/>
        </p:nvCxnSpPr>
        <p:spPr>
          <a:xfrm flipH="1" flipV="1">
            <a:off x="4930997" y="3722878"/>
            <a:ext cx="2603942" cy="17884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ynchronise with trolley measurements to get field seen by muons during storage time">
            <a:extLst>
              <a:ext uri="{FF2B5EF4-FFF2-40B4-BE49-F238E27FC236}">
                <a16:creationId xmlns:a16="http://schemas.microsoft.com/office/drawing/2014/main" id="{6994F17C-10F4-E392-2ACA-CB1FD619D632}"/>
              </a:ext>
            </a:extLst>
          </p:cNvPr>
          <p:cNvSpPr txBox="1"/>
          <p:nvPr/>
        </p:nvSpPr>
        <p:spPr>
          <a:xfrm>
            <a:off x="839268" y="4996256"/>
            <a:ext cx="3778328" cy="1236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defTabSz="457200">
              <a:spcBef>
                <a:spcPts val="400"/>
              </a:spcBef>
              <a:defRPr sz="37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GB" sz="1850" dirty="0"/>
              <a:t>Many trolley runs: reduced interpolation uncertainty (and better understanding of ramp effects)</a:t>
            </a:r>
            <a:endParaRPr sz="1850" dirty="0"/>
          </a:p>
        </p:txBody>
      </p:sp>
      <p:sp>
        <p:nvSpPr>
          <p:cNvPr id="26" name="PRELIMINARY">
            <a:extLst>
              <a:ext uri="{FF2B5EF4-FFF2-40B4-BE49-F238E27FC236}">
                <a16:creationId xmlns:a16="http://schemas.microsoft.com/office/drawing/2014/main" id="{264F1B77-2EC6-602D-08DA-A3C0DB255FCB}"/>
              </a:ext>
            </a:extLst>
          </p:cNvPr>
          <p:cNvSpPr txBox="1"/>
          <p:nvPr/>
        </p:nvSpPr>
        <p:spPr>
          <a:xfrm rot="20455787">
            <a:off x="6682225" y="2440262"/>
            <a:ext cx="4064851" cy="1498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>
            <a:lvl1pPr>
              <a:defRPr sz="9800">
                <a:solidFill>
                  <a:srgbClr val="929292"/>
                </a:solidFill>
              </a:defRPr>
            </a:lvl1pPr>
          </a:lstStyle>
          <a:p>
            <a:pPr algn="ctr"/>
            <a:r>
              <a:rPr sz="4400" dirty="0">
                <a:solidFill>
                  <a:schemeClr val="bg2">
                    <a:lumMod val="50000"/>
                    <a:alpha val="53000"/>
                  </a:schemeClr>
                </a:solidFill>
                <a:latin typeface="Helvetica" pitchFamily="2" charset="0"/>
              </a:rPr>
              <a:t>PRELIMINARY</a:t>
            </a:r>
            <a:r>
              <a:rPr lang="en-GB" sz="4400" dirty="0">
                <a:solidFill>
                  <a:schemeClr val="bg2">
                    <a:lumMod val="50000"/>
                    <a:alpha val="53000"/>
                  </a:schemeClr>
                </a:solidFill>
                <a:latin typeface="Helvetica" pitchFamily="2" charset="0"/>
              </a:rPr>
              <a:t>, BLINDED</a:t>
            </a:r>
            <a:endParaRPr sz="4400" dirty="0">
              <a:solidFill>
                <a:schemeClr val="bg2">
                  <a:lumMod val="50000"/>
                  <a:alpha val="53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Putting it all together: the field in Run 2/3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13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9" name="Synchronise with trolley measurements to get field seen by muons during storage time">
            <a:extLst>
              <a:ext uri="{FF2B5EF4-FFF2-40B4-BE49-F238E27FC236}">
                <a16:creationId xmlns:a16="http://schemas.microsoft.com/office/drawing/2014/main" id="{67354BF0-4F0F-865A-AE44-9F130A69858A}"/>
              </a:ext>
            </a:extLst>
          </p:cNvPr>
          <p:cNvSpPr txBox="1"/>
          <p:nvPr/>
        </p:nvSpPr>
        <p:spPr>
          <a:xfrm>
            <a:off x="8559386" y="1782142"/>
            <a:ext cx="2740851" cy="36418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defTabSz="457200">
              <a:spcBef>
                <a:spcPts val="400"/>
              </a:spcBef>
              <a:defRPr sz="37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GB" sz="1850" dirty="0"/>
              <a:t>Main reduction in uncertainty comes from better understanding of transient field effects</a:t>
            </a:r>
          </a:p>
          <a:p>
            <a:pPr algn="ctr"/>
            <a:endParaRPr lang="en-GB" sz="1850" dirty="0"/>
          </a:p>
          <a:p>
            <a:pPr algn="ctr"/>
            <a:r>
              <a:rPr lang="en-GB" sz="1850" dirty="0"/>
              <a:t>Interpolation uncertainty has also reduced with number of trolley runs</a:t>
            </a:r>
          </a:p>
          <a:p>
            <a:pPr algn="ctr"/>
            <a:endParaRPr lang="en-GB" sz="1850" dirty="0"/>
          </a:p>
          <a:p>
            <a:pPr algn="ctr"/>
            <a:r>
              <a:rPr lang="en-GB" sz="1850" dirty="0"/>
              <a:t>Uncertainty already at required level for full g-2 dataset</a:t>
            </a:r>
            <a:endParaRPr sz="1850" dirty="0"/>
          </a:p>
        </p:txBody>
      </p:sp>
      <p:pic>
        <p:nvPicPr>
          <p:cNvPr id="10" name="Picture 9" descr="PowerPoint-Präsentation - Adobe Acrobat Pro">
            <a:extLst>
              <a:ext uri="{FF2B5EF4-FFF2-40B4-BE49-F238E27FC236}">
                <a16:creationId xmlns:a16="http://schemas.microsoft.com/office/drawing/2014/main" id="{4FBBBF4F-DB70-2621-1853-0F5A18D2B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1111" r="3409" b="7685"/>
          <a:stretch/>
        </p:blipFill>
        <p:spPr>
          <a:xfrm>
            <a:off x="240174" y="1313545"/>
            <a:ext cx="7525964" cy="4110416"/>
          </a:xfrm>
          <a:prstGeom prst="rect">
            <a:avLst/>
          </a:prstGeom>
        </p:spPr>
      </p:pic>
      <p:sp>
        <p:nvSpPr>
          <p:cNvPr id="12" name="PRELIMINARY">
            <a:extLst>
              <a:ext uri="{FF2B5EF4-FFF2-40B4-BE49-F238E27FC236}">
                <a16:creationId xmlns:a16="http://schemas.microsoft.com/office/drawing/2014/main" id="{09E435BF-0F1B-047A-706C-E79F633E6D0E}"/>
              </a:ext>
            </a:extLst>
          </p:cNvPr>
          <p:cNvSpPr txBox="1"/>
          <p:nvPr/>
        </p:nvSpPr>
        <p:spPr>
          <a:xfrm rot="20455787">
            <a:off x="872310" y="3178765"/>
            <a:ext cx="6261691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>
            <a:lvl1pPr>
              <a:defRPr sz="9800">
                <a:solidFill>
                  <a:srgbClr val="929292"/>
                </a:solidFill>
              </a:defRPr>
            </a:lvl1pPr>
          </a:lstStyle>
          <a:p>
            <a:pPr algn="ctr"/>
            <a:r>
              <a:rPr sz="4400" dirty="0">
                <a:solidFill>
                  <a:schemeClr val="bg2">
                    <a:lumMod val="50000"/>
                    <a:alpha val="53000"/>
                  </a:schemeClr>
                </a:solidFill>
                <a:latin typeface="Helvetica" pitchFamily="2" charset="0"/>
              </a:rPr>
              <a:t>PRELIMINARY</a:t>
            </a:r>
          </a:p>
        </p:txBody>
      </p:sp>
      <p:sp>
        <p:nvSpPr>
          <p:cNvPr id="14" name="Synchronise with trolley measurements to get field seen by muons during storage time">
            <a:extLst>
              <a:ext uri="{FF2B5EF4-FFF2-40B4-BE49-F238E27FC236}">
                <a16:creationId xmlns:a16="http://schemas.microsoft.com/office/drawing/2014/main" id="{E9CDA710-1257-A7CE-2F68-C52F5EF092EF}"/>
              </a:ext>
            </a:extLst>
          </p:cNvPr>
          <p:cNvSpPr txBox="1"/>
          <p:nvPr/>
        </p:nvSpPr>
        <p:spPr>
          <a:xfrm>
            <a:off x="240174" y="5618900"/>
            <a:ext cx="2740851" cy="365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defTabSz="457200">
              <a:spcBef>
                <a:spcPts val="400"/>
              </a:spcBef>
              <a:defRPr sz="37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GB" sz="1850" i="1" dirty="0"/>
              <a:t>Plot by R. Reimann</a:t>
            </a:r>
            <a:endParaRPr sz="1850" i="1" dirty="0"/>
          </a:p>
        </p:txBody>
      </p:sp>
    </p:spTree>
    <p:extLst>
      <p:ext uri="{BB962C8B-B14F-4D97-AF65-F5344CB8AC3E}">
        <p14:creationId xmlns:p14="http://schemas.microsoft.com/office/powerpoint/2010/main" val="268230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FCA751-A067-018B-E522-6106AC5AC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10"/>
          <a:stretch/>
        </p:blipFill>
        <p:spPr>
          <a:xfrm>
            <a:off x="5267750" y="1951687"/>
            <a:ext cx="6924250" cy="29546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The future: Run 4/5/6 and beyond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14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4" name="Google Shape;498;p33">
            <a:extLst>
              <a:ext uri="{FF2B5EF4-FFF2-40B4-BE49-F238E27FC236}">
                <a16:creationId xmlns:a16="http://schemas.microsoft.com/office/drawing/2014/main" id="{0707A352-CA86-9C68-EE61-6220331C2003}"/>
              </a:ext>
            </a:extLst>
          </p:cNvPr>
          <p:cNvSpPr txBox="1"/>
          <p:nvPr/>
        </p:nvSpPr>
        <p:spPr>
          <a:xfrm>
            <a:off x="128150" y="1462733"/>
            <a:ext cx="5129326" cy="489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>
                <a:latin typeface="Helvetica" pitchFamily="2" charset="0"/>
              </a:rPr>
              <a:t>Analysis for Run 4/5/6 is already underway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GB" sz="1800" dirty="0">
              <a:latin typeface="Helvetica" pitchFamily="2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>
                <a:latin typeface="Helvetica" pitchFamily="2" charset="0"/>
              </a:rPr>
              <a:t>Run 6 finishes in July: end of g-2 (!)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GB" sz="1800" dirty="0">
              <a:latin typeface="Helvetica" pitchFamily="2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>
                <a:latin typeface="Helvetica" pitchFamily="2" charset="0"/>
              </a:rPr>
              <a:t>Magnet will stay powered for the next ~year for dedicated field studies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GB" sz="1800" dirty="0">
              <a:latin typeface="Helvetica" pitchFamily="2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To-do list:</a:t>
            </a:r>
          </a:p>
          <a:p>
            <a:pPr marL="914400" lvl="1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Magnetometer measurements of kicker transient field</a:t>
            </a:r>
          </a:p>
          <a:p>
            <a:pPr marL="914400" lvl="1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Measurements of quad transient field </a:t>
            </a:r>
          </a:p>
          <a:p>
            <a:pPr marL="914400" lvl="1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Radial field measurements (see Dominika’s talk)</a:t>
            </a:r>
          </a:p>
          <a:p>
            <a:pPr marL="914400" lvl="1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Trolley uncertainties: motion effects and eddy currents</a:t>
            </a:r>
          </a:p>
          <a:p>
            <a:pPr marL="914400" lvl="1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Absolute calibration cross-checks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sz="1800" dirty="0">
              <a:solidFill>
                <a:srgbClr val="013B8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2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Thank you!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15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208278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Mu2e STM Test Beam @ ELBE FZDR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16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26B65-37BD-46E2-8898-89A703890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44" b="2333"/>
          <a:stretch/>
        </p:blipFill>
        <p:spPr>
          <a:xfrm>
            <a:off x="1921838" y="1250365"/>
            <a:ext cx="7964669" cy="49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94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Absolute Calibration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17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4" name="Google Shape;568;p37">
            <a:extLst>
              <a:ext uri="{FF2B5EF4-FFF2-40B4-BE49-F238E27FC236}">
                <a16:creationId xmlns:a16="http://schemas.microsoft.com/office/drawing/2014/main" id="{0F09A5E7-94E2-BFDB-7497-53CC11DEB70D}"/>
              </a:ext>
            </a:extLst>
          </p:cNvPr>
          <p:cNvSpPr txBox="1"/>
          <p:nvPr/>
        </p:nvSpPr>
        <p:spPr>
          <a:xfrm>
            <a:off x="72300" y="1080703"/>
            <a:ext cx="7017432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Trolley and fixed NMR probes use</a:t>
            </a:r>
            <a:r>
              <a:rPr lang="en-GB" dirty="0">
                <a:solidFill>
                  <a:schemeClr val="accent2"/>
                </a:solidFill>
                <a:latin typeface="Helvetica" pitchFamily="2" charset="0"/>
              </a:rPr>
              <a:t> </a:t>
            </a:r>
            <a:r>
              <a:rPr lang="en-GB" dirty="0">
                <a:solidFill>
                  <a:schemeClr val="dk1"/>
                </a:solidFill>
                <a:latin typeface="Helvetica" pitchFamily="2" charset="0"/>
              </a:rPr>
              <a:t>petroleum jelly </a:t>
            </a:r>
            <a:r>
              <a:rPr lang="en-GB" dirty="0">
                <a:latin typeface="Helvetica" pitchFamily="2" charset="0"/>
              </a:rPr>
              <a:t>as the proton sample. Chosen for low volatility. </a:t>
            </a:r>
            <a:endParaRPr dirty="0">
              <a:latin typeface="Helvetica" pitchFamily="2" charset="0"/>
            </a:endParaRPr>
          </a:p>
          <a:p>
            <a:pPr marL="457200"/>
            <a:endParaRPr dirty="0">
              <a:latin typeface="Helvetica" pitchFamily="2" charset="0"/>
            </a:endParaRPr>
          </a:p>
          <a:p>
            <a:pPr marL="457200" indent="-342900">
              <a:buClr>
                <a:schemeClr val="accent2"/>
              </a:buClr>
              <a:buSzPts val="1800"/>
              <a:buChar char="●"/>
            </a:pPr>
            <a:r>
              <a:rPr lang="en-GB" dirty="0">
                <a:solidFill>
                  <a:schemeClr val="accent2"/>
                </a:solidFill>
                <a:latin typeface="Helvetica" pitchFamily="2" charset="0"/>
              </a:rPr>
              <a:t>Must calibrate with protons in a water sample (measurement standard) in order to measure a</a:t>
            </a:r>
            <a:r>
              <a:rPr lang="en-GB" baseline="-25000" dirty="0">
                <a:solidFill>
                  <a:schemeClr val="accent2"/>
                </a:solidFill>
                <a:latin typeface="Helvetica" pitchFamily="2" charset="0"/>
              </a:rPr>
              <a:t>𝝻</a:t>
            </a:r>
            <a:endParaRPr baseline="-25000" dirty="0">
              <a:solidFill>
                <a:schemeClr val="accent2"/>
              </a:solidFill>
              <a:latin typeface="Helvetica" pitchFamily="2" charset="0"/>
            </a:endParaRPr>
          </a:p>
          <a:p>
            <a:endParaRPr dirty="0">
              <a:latin typeface="Helvetica" pitchFamily="2" charset="0"/>
            </a:endParaRPr>
          </a:p>
          <a:p>
            <a:pPr marL="457200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A dedicated </a:t>
            </a:r>
            <a:r>
              <a:rPr lang="en-GB" dirty="0">
                <a:solidFill>
                  <a:schemeClr val="dk1"/>
                </a:solidFill>
                <a:latin typeface="Helvetica" pitchFamily="2" charset="0"/>
              </a:rPr>
              <a:t>calibration probe with a cylindrical H</a:t>
            </a:r>
            <a:r>
              <a:rPr lang="en-GB" baseline="-25000" dirty="0">
                <a:solidFill>
                  <a:schemeClr val="dk1"/>
                </a:solidFill>
                <a:latin typeface="Helvetica" pitchFamily="2" charset="0"/>
              </a:rPr>
              <a:t>2</a:t>
            </a:r>
            <a:r>
              <a:rPr lang="en-GB" dirty="0">
                <a:solidFill>
                  <a:schemeClr val="dk1"/>
                </a:solidFill>
                <a:latin typeface="Helvetica" pitchFamily="2" charset="0"/>
              </a:rPr>
              <a:t>0 sample</a:t>
            </a:r>
            <a:r>
              <a:rPr lang="en-GB" dirty="0">
                <a:latin typeface="Helvetica" pitchFamily="2" charset="0"/>
              </a:rPr>
              <a:t> is installed inside the vacuum chamber.</a:t>
            </a:r>
            <a:endParaRPr dirty="0">
              <a:latin typeface="Helvetica" pitchFamily="2" charset="0"/>
            </a:endParaRPr>
          </a:p>
          <a:p>
            <a:endParaRPr dirty="0">
              <a:latin typeface="Helvetica" pitchFamily="2" charset="0"/>
            </a:endParaRPr>
          </a:p>
          <a:p>
            <a:pPr marL="457200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In a dedicated calibration campaign, trolley and calibration probes switch places to repeatedly measure the same field in the same place</a:t>
            </a:r>
            <a:br>
              <a:rPr lang="en-GB" dirty="0">
                <a:latin typeface="Helvetica" pitchFamily="2" charset="0"/>
              </a:rPr>
            </a:br>
            <a:endParaRPr dirty="0">
              <a:latin typeface="Helvetica" pitchFamily="2" charset="0"/>
            </a:endParaRPr>
          </a:p>
          <a:p>
            <a:pPr marL="457200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Calibration probe is calibrated against a different probe with a </a:t>
            </a:r>
            <a:r>
              <a:rPr lang="en-GB" dirty="0">
                <a:solidFill>
                  <a:schemeClr val="dk2"/>
                </a:solidFill>
                <a:latin typeface="Helvetica" pitchFamily="2" charset="0"/>
              </a:rPr>
              <a:t>spherical water sample. </a:t>
            </a:r>
            <a:endParaRPr dirty="0">
              <a:latin typeface="Helvetica" pitchFamily="2" charset="0"/>
            </a:endParaRPr>
          </a:p>
          <a:p>
            <a:pPr marL="457200"/>
            <a:endParaRPr dirty="0">
              <a:latin typeface="Helvetica" pitchFamily="2" charset="0"/>
            </a:endParaRPr>
          </a:p>
          <a:p>
            <a:pPr marL="457200" indent="-342900">
              <a:buSzPts val="1800"/>
              <a:buChar char="●"/>
            </a:pPr>
            <a:r>
              <a:rPr lang="en-GB" dirty="0">
                <a:latin typeface="Helvetica" pitchFamily="2" charset="0"/>
              </a:rPr>
              <a:t>Both calibration probes were cross-checked with a </a:t>
            </a:r>
            <a:r>
              <a:rPr lang="en-GB" dirty="0">
                <a:solidFill>
                  <a:schemeClr val="accent2"/>
                </a:solidFill>
                <a:latin typeface="Helvetica" pitchFamily="2" charset="0"/>
              </a:rPr>
              <a:t>spherical 3He sample</a:t>
            </a:r>
            <a:r>
              <a:rPr lang="en-GB" dirty="0">
                <a:latin typeface="Helvetica" pitchFamily="2" charset="0"/>
              </a:rPr>
              <a:t> (different systematics) </a:t>
            </a:r>
            <a:endParaRPr dirty="0">
              <a:latin typeface="Helvetica" pitchFamily="2" charset="0"/>
            </a:endParaRPr>
          </a:p>
        </p:txBody>
      </p:sp>
      <p:pic>
        <p:nvPicPr>
          <p:cNvPr id="7" name="Google Shape;569;p37">
            <a:extLst>
              <a:ext uri="{FF2B5EF4-FFF2-40B4-BE49-F238E27FC236}">
                <a16:creationId xmlns:a16="http://schemas.microsoft.com/office/drawing/2014/main" id="{BC9E8DA7-99A1-0DB4-7851-55B2B4F97E6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046" y="1242894"/>
            <a:ext cx="2686800" cy="36523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70;p37">
            <a:extLst>
              <a:ext uri="{FF2B5EF4-FFF2-40B4-BE49-F238E27FC236}">
                <a16:creationId xmlns:a16="http://schemas.microsoft.com/office/drawing/2014/main" id="{99A1E39E-AA28-97A5-75EE-281303873939}"/>
              </a:ext>
            </a:extLst>
          </p:cNvPr>
          <p:cNvSpPr txBox="1"/>
          <p:nvPr/>
        </p:nvSpPr>
        <p:spPr>
          <a:xfrm>
            <a:off x="8153400" y="5235146"/>
            <a:ext cx="31692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Helvetica" pitchFamily="2" charset="0"/>
              </a:rPr>
              <a:t>Agreement between all three calibration probes at 10 ppb level</a:t>
            </a:r>
            <a:endParaRPr dirty="0">
              <a:solidFill>
                <a:schemeClr val="accent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259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Transient field from pulsed systems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18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1" name="Google Shape;601;p39">
            <a:extLst>
              <a:ext uri="{FF2B5EF4-FFF2-40B4-BE49-F238E27FC236}">
                <a16:creationId xmlns:a16="http://schemas.microsoft.com/office/drawing/2014/main" id="{29299B04-D75E-69B2-7FE4-A2DF87C3285E}"/>
              </a:ext>
            </a:extLst>
          </p:cNvPr>
          <p:cNvSpPr txBox="1"/>
          <p:nvPr/>
        </p:nvSpPr>
        <p:spPr>
          <a:xfrm>
            <a:off x="116606" y="1136546"/>
            <a:ext cx="6246616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42900">
              <a:buSzPts val="1800"/>
              <a:buFontTx/>
              <a:buChar char="●"/>
            </a:pPr>
            <a:r>
              <a:rPr lang="en-GB" sz="1600" dirty="0">
                <a:latin typeface="Helvetica" pitchFamily="2" charset="0"/>
              </a:rPr>
              <a:t>Largest uncertainties in Run-1 come from “fast transient” fields generated by the pulsed systems (kickers and quads)</a:t>
            </a:r>
          </a:p>
          <a:p>
            <a:pPr marL="457200" indent="-342900">
              <a:buSzPts val="1800"/>
              <a:buChar char="●"/>
            </a:pPr>
            <a:endParaRPr lang="en-GB" sz="1600" dirty="0">
              <a:latin typeface="Helvetica" pitchFamily="2" charset="0"/>
            </a:endParaRPr>
          </a:p>
          <a:p>
            <a:pPr marL="457200" indent="-342900">
              <a:buSzPts val="1800"/>
              <a:buChar char="●"/>
            </a:pPr>
            <a:r>
              <a:rPr lang="en-GB" sz="1600" dirty="0">
                <a:latin typeface="Helvetica" pitchFamily="2" charset="0"/>
              </a:rPr>
              <a:t>Muons experience a field change which the fixed probes do not see (due to shielding)</a:t>
            </a:r>
            <a:endParaRPr sz="1600" dirty="0">
              <a:latin typeface="Helvetica" pitchFamily="2" charset="0"/>
            </a:endParaRPr>
          </a:p>
          <a:p>
            <a:pPr marL="457200"/>
            <a:endParaRPr sz="1600" dirty="0">
              <a:latin typeface="Helvetica" pitchFamily="2" charset="0"/>
            </a:endParaRPr>
          </a:p>
          <a:p>
            <a:pPr marL="457200" indent="-342900">
              <a:buSzPts val="1800"/>
              <a:buChar char="●"/>
            </a:pPr>
            <a:r>
              <a:rPr lang="en-GB" sz="1600" dirty="0">
                <a:latin typeface="Helvetica" pitchFamily="2" charset="0"/>
              </a:rPr>
              <a:t>Effects were measured separately during dedicated measurement campaigns.</a:t>
            </a:r>
            <a:endParaRPr sz="1600" dirty="0">
              <a:latin typeface="Helvetica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103301-A457-90DA-9317-6E3BEE11FD4B}"/>
              </a:ext>
            </a:extLst>
          </p:cNvPr>
          <p:cNvGrpSpPr/>
          <p:nvPr/>
        </p:nvGrpSpPr>
        <p:grpSpPr>
          <a:xfrm>
            <a:off x="912401" y="3353350"/>
            <a:ext cx="4655025" cy="3003000"/>
            <a:chOff x="1618650" y="3123525"/>
            <a:chExt cx="4655025" cy="3003000"/>
          </a:xfrm>
        </p:grpSpPr>
        <p:sp>
          <p:nvSpPr>
            <p:cNvPr id="12" name="Google Shape;590;p39">
              <a:extLst>
                <a:ext uri="{FF2B5EF4-FFF2-40B4-BE49-F238E27FC236}">
                  <a16:creationId xmlns:a16="http://schemas.microsoft.com/office/drawing/2014/main" id="{494DFCCD-6A14-07A7-4988-1AD00E1E1E18}"/>
                </a:ext>
              </a:extLst>
            </p:cNvPr>
            <p:cNvSpPr/>
            <p:nvPr/>
          </p:nvSpPr>
          <p:spPr>
            <a:xfrm>
              <a:off x="1618650" y="3123525"/>
              <a:ext cx="4555200" cy="30030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3" name="Google Shape;594;p39">
              <a:extLst>
                <a:ext uri="{FF2B5EF4-FFF2-40B4-BE49-F238E27FC236}">
                  <a16:creationId xmlns:a16="http://schemas.microsoft.com/office/drawing/2014/main" id="{C12F569D-8604-F8CD-963E-C95FEE4E2B4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72000" y="3210075"/>
              <a:ext cx="3289676" cy="2102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602;p39">
              <a:extLst>
                <a:ext uri="{FF2B5EF4-FFF2-40B4-BE49-F238E27FC236}">
                  <a16:creationId xmlns:a16="http://schemas.microsoft.com/office/drawing/2014/main" id="{DD6775A7-586C-77F0-7FCB-FC2BF60E05D1}"/>
                </a:ext>
              </a:extLst>
            </p:cNvPr>
            <p:cNvSpPr txBox="1"/>
            <p:nvPr/>
          </p:nvSpPr>
          <p:spPr>
            <a:xfrm>
              <a:off x="1718475" y="5152250"/>
              <a:ext cx="4555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36800" indent="-126601">
                <a:buSzPts val="1200"/>
                <a:buChar char="●"/>
              </a:pPr>
              <a:r>
                <a:rPr lang="en-GB" sz="1200" dirty="0">
                  <a:latin typeface="Helvetica" pitchFamily="2" charset="0"/>
                </a:rPr>
                <a:t>Kicker pulse of </a:t>
              </a:r>
              <a:r>
                <a:rPr lang="en-GB" sz="1200" dirty="0">
                  <a:solidFill>
                    <a:schemeClr val="accent4"/>
                  </a:solidFill>
                  <a:latin typeface="Helvetica" pitchFamily="2" charset="0"/>
                </a:rPr>
                <a:t>22 </a:t>
              </a:r>
              <a:r>
                <a:rPr lang="en-GB" sz="1200" dirty="0" err="1">
                  <a:solidFill>
                    <a:schemeClr val="accent4"/>
                  </a:solidFill>
                  <a:latin typeface="Helvetica" pitchFamily="2" charset="0"/>
                </a:rPr>
                <a:t>mT</a:t>
              </a:r>
              <a:r>
                <a:rPr lang="en-GB" sz="1200" dirty="0">
                  <a:solidFill>
                    <a:schemeClr val="accent4"/>
                  </a:solidFill>
                  <a:latin typeface="Helvetica" pitchFamily="2" charset="0"/>
                </a:rPr>
                <a:t> for 150 ns</a:t>
              </a:r>
              <a:r>
                <a:rPr lang="en-GB" sz="1200" dirty="0">
                  <a:latin typeface="Helvetica" pitchFamily="2" charset="0"/>
                </a:rPr>
                <a:t> just after muon injection.</a:t>
              </a:r>
              <a:endParaRPr sz="1200" dirty="0">
                <a:latin typeface="Helvetica" pitchFamily="2" charset="0"/>
              </a:endParaRPr>
            </a:p>
            <a:p>
              <a:pPr marL="136800" indent="-126601">
                <a:buSzPts val="1200"/>
                <a:buChar char="●"/>
              </a:pPr>
              <a:r>
                <a:rPr lang="en-GB" sz="1200" dirty="0">
                  <a:latin typeface="Helvetica" pitchFamily="2" charset="0"/>
                </a:rPr>
                <a:t>Field change caused by residual field after kicker pulse. Muons present from </a:t>
              </a:r>
              <a:r>
                <a:rPr lang="en-GB" sz="1200" dirty="0">
                  <a:solidFill>
                    <a:schemeClr val="accent4"/>
                  </a:solidFill>
                  <a:latin typeface="Helvetica" pitchFamily="2" charset="0"/>
                </a:rPr>
                <a:t>30μs to 700μs</a:t>
              </a:r>
              <a:r>
                <a:rPr lang="en-GB" sz="1200" dirty="0">
                  <a:latin typeface="Helvetica" pitchFamily="2" charset="0"/>
                </a:rPr>
                <a:t> after the kick (fit region)</a:t>
              </a:r>
              <a:endParaRPr sz="1200" dirty="0">
                <a:latin typeface="Helvetica" pitchFamily="2" charset="0"/>
              </a:endParaRPr>
            </a:p>
            <a:p>
              <a:pPr marL="136800" indent="-126601">
                <a:buSzPts val="1200"/>
                <a:buChar char="●"/>
              </a:pPr>
              <a:r>
                <a:rPr lang="en-GB" sz="1200" dirty="0">
                  <a:latin typeface="Helvetica" pitchFamily="2" charset="0"/>
                </a:rPr>
                <a:t>Kicker correction (Run-1): </a:t>
              </a:r>
              <a:r>
                <a:rPr lang="en-GB" sz="1200" dirty="0">
                  <a:solidFill>
                    <a:schemeClr val="accent2"/>
                  </a:solidFill>
                  <a:latin typeface="Helvetica" pitchFamily="2" charset="0"/>
                </a:rPr>
                <a:t>-27 (37) ppb </a:t>
              </a:r>
              <a:endParaRPr sz="1200" dirty="0">
                <a:solidFill>
                  <a:schemeClr val="accent2"/>
                </a:solidFill>
                <a:latin typeface="Helvetica" pitchFamily="2" charset="0"/>
              </a:endParaRPr>
            </a:p>
          </p:txBody>
        </p:sp>
        <p:sp>
          <p:nvSpPr>
            <p:cNvPr id="15" name="Google Shape;603;p39">
              <a:extLst>
                <a:ext uri="{FF2B5EF4-FFF2-40B4-BE49-F238E27FC236}">
                  <a16:creationId xmlns:a16="http://schemas.microsoft.com/office/drawing/2014/main" id="{3E83B790-5D08-4FCE-BED4-479094B17451}"/>
                </a:ext>
              </a:extLst>
            </p:cNvPr>
            <p:cNvSpPr txBox="1"/>
            <p:nvPr/>
          </p:nvSpPr>
          <p:spPr>
            <a:xfrm>
              <a:off x="5289450" y="3340275"/>
              <a:ext cx="80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-GB" sz="1200" b="1" dirty="0">
                  <a:solidFill>
                    <a:schemeClr val="accent4"/>
                  </a:solidFill>
                </a:rPr>
                <a:t>Kicker</a:t>
              </a:r>
              <a:endParaRPr sz="12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7" name="Google Shape;589;p39">
            <a:extLst>
              <a:ext uri="{FF2B5EF4-FFF2-40B4-BE49-F238E27FC236}">
                <a16:creationId xmlns:a16="http://schemas.microsoft.com/office/drawing/2014/main" id="{01B73340-ECA5-2E28-1838-8063DD9ED488}"/>
              </a:ext>
            </a:extLst>
          </p:cNvPr>
          <p:cNvSpPr/>
          <p:nvPr/>
        </p:nvSpPr>
        <p:spPr>
          <a:xfrm>
            <a:off x="6917832" y="1230662"/>
            <a:ext cx="4000200" cy="4855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" name="Google Shape;595;p39">
            <a:extLst>
              <a:ext uri="{FF2B5EF4-FFF2-40B4-BE49-F238E27FC236}">
                <a16:creationId xmlns:a16="http://schemas.microsoft.com/office/drawing/2014/main" id="{A99E0519-475A-B0A6-6D54-F68BAB508DD8}"/>
              </a:ext>
            </a:extLst>
          </p:cNvPr>
          <p:cNvGrpSpPr/>
          <p:nvPr/>
        </p:nvGrpSpPr>
        <p:grpSpPr>
          <a:xfrm>
            <a:off x="6816747" y="1406630"/>
            <a:ext cx="3693992" cy="3890113"/>
            <a:chOff x="329700" y="1446975"/>
            <a:chExt cx="3770149" cy="3954170"/>
          </a:xfrm>
        </p:grpSpPr>
        <p:pic>
          <p:nvPicPr>
            <p:cNvPr id="19" name="Google Shape;596;p39">
              <a:extLst>
                <a:ext uri="{FF2B5EF4-FFF2-40B4-BE49-F238E27FC236}">
                  <a16:creationId xmlns:a16="http://schemas.microsoft.com/office/drawing/2014/main" id="{05ECD8AD-D466-411C-8C99-EDEF6FCB83C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50172" b="6264"/>
            <a:stretch/>
          </p:blipFill>
          <p:spPr>
            <a:xfrm>
              <a:off x="851800" y="3441325"/>
              <a:ext cx="3164500" cy="1959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597;p39">
              <a:extLst>
                <a:ext uri="{FF2B5EF4-FFF2-40B4-BE49-F238E27FC236}">
                  <a16:creationId xmlns:a16="http://schemas.microsoft.com/office/drawing/2014/main" id="{FA1AA07B-C6F7-FE93-C173-5B1936E7509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56436"/>
            <a:stretch/>
          </p:blipFill>
          <p:spPr>
            <a:xfrm>
              <a:off x="810175" y="1446975"/>
              <a:ext cx="3289674" cy="2037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598;p39">
              <a:extLst>
                <a:ext uri="{FF2B5EF4-FFF2-40B4-BE49-F238E27FC236}">
                  <a16:creationId xmlns:a16="http://schemas.microsoft.com/office/drawing/2014/main" id="{E913C36E-C9A0-1F89-AA7C-81F0CAEC8DD3}"/>
                </a:ext>
              </a:extLst>
            </p:cNvPr>
            <p:cNvSpPr txBox="1"/>
            <p:nvPr/>
          </p:nvSpPr>
          <p:spPr>
            <a:xfrm>
              <a:off x="329700" y="2870225"/>
              <a:ext cx="1257000" cy="7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en-GB" sz="1200" dirty="0"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Grey regions = muon storage times</a:t>
              </a:r>
              <a:endParaRPr sz="12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cxnSp>
          <p:nvCxnSpPr>
            <p:cNvPr id="22" name="Google Shape;599;p39">
              <a:extLst>
                <a:ext uri="{FF2B5EF4-FFF2-40B4-BE49-F238E27FC236}">
                  <a16:creationId xmlns:a16="http://schemas.microsoft.com/office/drawing/2014/main" id="{CDA1BE80-FCCF-4D9F-9999-5AAB405F5DFE}"/>
                </a:ext>
              </a:extLst>
            </p:cNvPr>
            <p:cNvCxnSpPr/>
            <p:nvPr/>
          </p:nvCxnSpPr>
          <p:spPr>
            <a:xfrm rot="10800000" flipH="1">
              <a:off x="1404975" y="2832913"/>
              <a:ext cx="657600" cy="31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" name="Google Shape;600;p39">
              <a:extLst>
                <a:ext uri="{FF2B5EF4-FFF2-40B4-BE49-F238E27FC236}">
                  <a16:creationId xmlns:a16="http://schemas.microsoft.com/office/drawing/2014/main" id="{E46DD0AA-6E96-CE6E-C0BF-2526A0B405AE}"/>
                </a:ext>
              </a:extLst>
            </p:cNvPr>
            <p:cNvCxnSpPr/>
            <p:nvPr/>
          </p:nvCxnSpPr>
          <p:spPr>
            <a:xfrm>
              <a:off x="1480025" y="3407500"/>
              <a:ext cx="965100" cy="4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4" name="Google Shape;604;p39">
            <a:extLst>
              <a:ext uri="{FF2B5EF4-FFF2-40B4-BE49-F238E27FC236}">
                <a16:creationId xmlns:a16="http://schemas.microsoft.com/office/drawing/2014/main" id="{2A4C4879-05ED-4659-9EE4-780A68DB5BC5}"/>
              </a:ext>
            </a:extLst>
          </p:cNvPr>
          <p:cNvSpPr txBox="1"/>
          <p:nvPr/>
        </p:nvSpPr>
        <p:spPr>
          <a:xfrm>
            <a:off x="7224132" y="5172624"/>
            <a:ext cx="369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6800" indent="-126601">
              <a:buSzPts val="1200"/>
              <a:buChar char="●"/>
            </a:pPr>
            <a:r>
              <a:rPr lang="en-GB" sz="1200" dirty="0">
                <a:latin typeface="Helvetica" pitchFamily="2" charset="0"/>
              </a:rPr>
              <a:t>Measured with a dedicated in-vacuum NMR probe located between quad plates during pulsing</a:t>
            </a:r>
            <a:endParaRPr sz="1200" dirty="0">
              <a:latin typeface="Helvetica" pitchFamily="2" charset="0"/>
            </a:endParaRPr>
          </a:p>
          <a:p>
            <a:pPr marL="136800" indent="-126601">
              <a:buSzPts val="1200"/>
              <a:buChar char="●"/>
            </a:pPr>
            <a:r>
              <a:rPr lang="en-GB" sz="1200" dirty="0">
                <a:latin typeface="Helvetica" pitchFamily="2" charset="0"/>
              </a:rPr>
              <a:t>Quad correction (Run-1): </a:t>
            </a:r>
            <a:r>
              <a:rPr lang="en-GB" sz="1200" dirty="0">
                <a:solidFill>
                  <a:schemeClr val="accent2"/>
                </a:solidFill>
                <a:latin typeface="Helvetica" pitchFamily="2" charset="0"/>
              </a:rPr>
              <a:t>-17 (92) ppb</a:t>
            </a:r>
            <a:endParaRPr sz="1200" dirty="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25" name="Google Shape;605;p39">
            <a:extLst>
              <a:ext uri="{FF2B5EF4-FFF2-40B4-BE49-F238E27FC236}">
                <a16:creationId xmlns:a16="http://schemas.microsoft.com/office/drawing/2014/main" id="{9811C81E-8E46-96A1-D27D-A8E714913020}"/>
              </a:ext>
            </a:extLst>
          </p:cNvPr>
          <p:cNvSpPr txBox="1"/>
          <p:nvPr/>
        </p:nvSpPr>
        <p:spPr>
          <a:xfrm>
            <a:off x="10300732" y="3150745"/>
            <a:ext cx="57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200" b="1" dirty="0">
                <a:solidFill>
                  <a:schemeClr val="dk2"/>
                </a:solidFill>
              </a:rPr>
              <a:t>Quad</a:t>
            </a:r>
            <a:endParaRPr sz="1200" b="1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10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19</a:t>
            </a:fld>
            <a:endParaRPr lang="en-US" b="1" dirty="0"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CAD28-4BAD-A3E8-DA31-3BA31DF1BB7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Components of the magnetic field map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480926-D51C-1C9C-27E3-45B87E376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35" name="Google Shape;533;p35">
            <a:extLst>
              <a:ext uri="{FF2B5EF4-FFF2-40B4-BE49-F238E27FC236}">
                <a16:creationId xmlns:a16="http://schemas.microsoft.com/office/drawing/2014/main" id="{D982417B-378E-97DC-5306-9FBDDEAE0F7A}"/>
              </a:ext>
            </a:extLst>
          </p:cNvPr>
          <p:cNvSpPr txBox="1"/>
          <p:nvPr/>
        </p:nvSpPr>
        <p:spPr>
          <a:xfrm>
            <a:off x="51150" y="1142545"/>
            <a:ext cx="891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Extract terms from a </a:t>
            </a:r>
            <a:r>
              <a:rPr lang="en-GB" sz="1800" dirty="0">
                <a:solidFill>
                  <a:schemeClr val="dk1"/>
                </a:solidFill>
                <a:latin typeface="Helvetica" pitchFamily="2" charset="0"/>
              </a:rPr>
              <a:t>multipole (m) expansion of B in r and </a:t>
            </a:r>
            <a:r>
              <a:rPr lang="en-GB" sz="1800" dirty="0" err="1">
                <a:solidFill>
                  <a:schemeClr val="dk1"/>
                </a:solidFill>
                <a:latin typeface="Helvetica" pitchFamily="2" charset="0"/>
              </a:rPr>
              <a:t>θ</a:t>
            </a:r>
            <a:r>
              <a:rPr lang="en-GB" sz="1800" dirty="0">
                <a:latin typeface="Helvetica" pitchFamily="2" charset="0"/>
              </a:rPr>
              <a:t>:</a:t>
            </a:r>
            <a:endParaRPr sz="1800" dirty="0">
              <a:latin typeface="Helvetica" pitchFamily="2" charset="0"/>
            </a:endParaRPr>
          </a:p>
        </p:txBody>
      </p:sp>
      <p:pic>
        <p:nvPicPr>
          <p:cNvPr id="36" name="Google Shape;534;p35">
            <a:extLst>
              <a:ext uri="{FF2B5EF4-FFF2-40B4-BE49-F238E27FC236}">
                <a16:creationId xmlns:a16="http://schemas.microsoft.com/office/drawing/2014/main" id="{5CAB46BE-8DE9-2087-1F98-A207ADE664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9845" y="3201036"/>
            <a:ext cx="1672325" cy="134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535;p35">
            <a:extLst>
              <a:ext uri="{FF2B5EF4-FFF2-40B4-BE49-F238E27FC236}">
                <a16:creationId xmlns:a16="http://schemas.microsoft.com/office/drawing/2014/main" id="{EE5F1D47-9133-8628-2870-C52A8F27827C}"/>
              </a:ext>
            </a:extLst>
          </p:cNvPr>
          <p:cNvGrpSpPr/>
          <p:nvPr/>
        </p:nvGrpSpPr>
        <p:grpSpPr>
          <a:xfrm>
            <a:off x="355512" y="1528931"/>
            <a:ext cx="6451776" cy="824850"/>
            <a:chOff x="158100" y="1080575"/>
            <a:chExt cx="6451776" cy="824850"/>
          </a:xfrm>
        </p:grpSpPr>
        <p:grpSp>
          <p:nvGrpSpPr>
            <p:cNvPr id="38" name="Google Shape;536;p35">
              <a:extLst>
                <a:ext uri="{FF2B5EF4-FFF2-40B4-BE49-F238E27FC236}">
                  <a16:creationId xmlns:a16="http://schemas.microsoft.com/office/drawing/2014/main" id="{A2FDBE1D-F605-2EF1-A008-5EDDC1E9911F}"/>
                </a:ext>
              </a:extLst>
            </p:cNvPr>
            <p:cNvGrpSpPr/>
            <p:nvPr/>
          </p:nvGrpSpPr>
          <p:grpSpPr>
            <a:xfrm>
              <a:off x="158100" y="1080575"/>
              <a:ext cx="6451776" cy="824850"/>
              <a:chOff x="1211925" y="1128000"/>
              <a:chExt cx="6451776" cy="824850"/>
            </a:xfrm>
          </p:grpSpPr>
          <p:pic>
            <p:nvPicPr>
              <p:cNvPr id="40" name="Google Shape;537;p35">
                <a:extLst>
                  <a:ext uri="{FF2B5EF4-FFF2-40B4-BE49-F238E27FC236}">
                    <a16:creationId xmlns:a16="http://schemas.microsoft.com/office/drawing/2014/main" id="{35615DCB-1824-0330-5BAC-3B7BC0E3A88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t="18420" r="4807"/>
              <a:stretch/>
            </p:blipFill>
            <p:spPr>
              <a:xfrm>
                <a:off x="1211925" y="1128000"/>
                <a:ext cx="6451776" cy="8248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" name="Google Shape;538;p35">
                <a:extLst>
                  <a:ext uri="{FF2B5EF4-FFF2-40B4-BE49-F238E27FC236}">
                    <a16:creationId xmlns:a16="http://schemas.microsoft.com/office/drawing/2014/main" id="{F3306B59-BB10-1BB1-0761-7256C0B853F7}"/>
                  </a:ext>
                </a:extLst>
              </p:cNvPr>
              <p:cNvSpPr/>
              <p:nvPr/>
            </p:nvSpPr>
            <p:spPr>
              <a:xfrm>
                <a:off x="4786225" y="1382175"/>
                <a:ext cx="1237200" cy="316500"/>
              </a:xfrm>
              <a:prstGeom prst="flowChartAlternateProcess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39;p35">
                <a:extLst>
                  <a:ext uri="{FF2B5EF4-FFF2-40B4-BE49-F238E27FC236}">
                    <a16:creationId xmlns:a16="http://schemas.microsoft.com/office/drawing/2014/main" id="{DC16E6B9-5791-537E-48F0-4B01828802E2}"/>
                  </a:ext>
                </a:extLst>
              </p:cNvPr>
              <p:cNvSpPr/>
              <p:nvPr/>
            </p:nvSpPr>
            <p:spPr>
              <a:xfrm>
                <a:off x="6281450" y="1382175"/>
                <a:ext cx="1296000" cy="316500"/>
              </a:xfrm>
              <a:prstGeom prst="flowChartAlternateProcess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540;p35">
              <a:extLst>
                <a:ext uri="{FF2B5EF4-FFF2-40B4-BE49-F238E27FC236}">
                  <a16:creationId xmlns:a16="http://schemas.microsoft.com/office/drawing/2014/main" id="{5ABEAC4A-6C42-D1CE-2F2D-91ABEC1B014A}"/>
                </a:ext>
              </a:extLst>
            </p:cNvPr>
            <p:cNvSpPr/>
            <p:nvPr/>
          </p:nvSpPr>
          <p:spPr>
            <a:xfrm>
              <a:off x="1661175" y="1288725"/>
              <a:ext cx="398400" cy="427800"/>
            </a:xfrm>
            <a:prstGeom prst="flowChartAlternateProcess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541;p35">
            <a:extLst>
              <a:ext uri="{FF2B5EF4-FFF2-40B4-BE49-F238E27FC236}">
                <a16:creationId xmlns:a16="http://schemas.microsoft.com/office/drawing/2014/main" id="{DFE2112F-8F29-DB14-4E5B-DE602871FFCC}"/>
              </a:ext>
            </a:extLst>
          </p:cNvPr>
          <p:cNvSpPr txBox="1"/>
          <p:nvPr/>
        </p:nvSpPr>
        <p:spPr>
          <a:xfrm>
            <a:off x="9938083" y="2780954"/>
            <a:ext cx="16723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latin typeface="Helvetica" pitchFamily="2" charset="0"/>
              </a:rPr>
              <a:t>Dipole (m1)</a:t>
            </a:r>
            <a:endParaRPr>
              <a:solidFill>
                <a:schemeClr val="accent3"/>
              </a:solidFill>
              <a:latin typeface="Helvetica" pitchFamily="2" charset="0"/>
            </a:endParaRPr>
          </a:p>
        </p:txBody>
      </p:sp>
      <p:grpSp>
        <p:nvGrpSpPr>
          <p:cNvPr id="44" name="Google Shape;542;p35">
            <a:extLst>
              <a:ext uri="{FF2B5EF4-FFF2-40B4-BE49-F238E27FC236}">
                <a16:creationId xmlns:a16="http://schemas.microsoft.com/office/drawing/2014/main" id="{89903959-5CCB-13B1-7856-C84F677173F0}"/>
              </a:ext>
            </a:extLst>
          </p:cNvPr>
          <p:cNvGrpSpPr>
            <a:grpSpLocks noChangeAspect="1"/>
          </p:cNvGrpSpPr>
          <p:nvPr/>
        </p:nvGrpSpPr>
        <p:grpSpPr>
          <a:xfrm>
            <a:off x="499830" y="2475866"/>
            <a:ext cx="2720718" cy="2812834"/>
            <a:chOff x="5502413" y="2753319"/>
            <a:chExt cx="3546295" cy="3404543"/>
          </a:xfrm>
        </p:grpSpPr>
        <p:pic>
          <p:nvPicPr>
            <p:cNvPr id="45" name="Google Shape;543;p35">
              <a:extLst>
                <a:ext uri="{FF2B5EF4-FFF2-40B4-BE49-F238E27FC236}">
                  <a16:creationId xmlns:a16="http://schemas.microsoft.com/office/drawing/2014/main" id="{238ACC4E-4B9F-75EF-1C26-3FA976BED5E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8599" t="1846" r="3742" b="2459"/>
            <a:stretch/>
          </p:blipFill>
          <p:spPr>
            <a:xfrm>
              <a:off x="5502413" y="3047313"/>
              <a:ext cx="3520124" cy="3110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544;p35">
              <a:extLst>
                <a:ext uri="{FF2B5EF4-FFF2-40B4-BE49-F238E27FC236}">
                  <a16:creationId xmlns:a16="http://schemas.microsoft.com/office/drawing/2014/main" id="{B8D49CB7-6027-2D03-85C0-80762729CF46}"/>
                </a:ext>
              </a:extLst>
            </p:cNvPr>
            <p:cNvSpPr txBox="1"/>
            <p:nvPr/>
          </p:nvSpPr>
          <p:spPr>
            <a:xfrm>
              <a:off x="5528508" y="2753319"/>
              <a:ext cx="3520200" cy="42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dirty="0">
                  <a:solidFill>
                    <a:schemeClr val="accent2"/>
                  </a:solidFill>
                  <a:latin typeface="Helvetica" pitchFamily="2" charset="0"/>
                </a:rPr>
                <a:t>Field gradients in an azimuthal “slice”</a:t>
              </a:r>
              <a:endParaRPr sz="1100" dirty="0">
                <a:solidFill>
                  <a:schemeClr val="accent2"/>
                </a:solidFill>
                <a:latin typeface="Helvetica" pitchFamily="2" charset="0"/>
              </a:endParaRPr>
            </a:p>
          </p:txBody>
        </p:sp>
      </p:grpSp>
      <p:sp>
        <p:nvSpPr>
          <p:cNvPr id="47" name="Google Shape;545;p35">
            <a:extLst>
              <a:ext uri="{FF2B5EF4-FFF2-40B4-BE49-F238E27FC236}">
                <a16:creationId xmlns:a16="http://schemas.microsoft.com/office/drawing/2014/main" id="{6EF0F2B8-B9ED-C78D-0B69-82BD4EA38EDF}"/>
              </a:ext>
            </a:extLst>
          </p:cNvPr>
          <p:cNvSpPr txBox="1"/>
          <p:nvPr/>
        </p:nvSpPr>
        <p:spPr>
          <a:xfrm>
            <a:off x="52773" y="5477600"/>
            <a:ext cx="10410173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Trolley: Fit the 2D contour plot to extract the multipole terms (m1, m2, m3, ...)</a:t>
            </a:r>
            <a:endParaRPr sz="1800" dirty="0">
              <a:latin typeface="Helvetica" pitchFamily="2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Fixed probes: extract terms from geometric combination of probe frequencies</a:t>
            </a:r>
            <a:endParaRPr sz="1800" dirty="0">
              <a:latin typeface="Helvetica" pitchFamily="2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Fixed probes can track </a:t>
            </a:r>
            <a:r>
              <a:rPr lang="en-GB" sz="1800" dirty="0">
                <a:solidFill>
                  <a:schemeClr val="dk1"/>
                </a:solidFill>
                <a:latin typeface="Helvetica" pitchFamily="2" charset="0"/>
              </a:rPr>
              <a:t>m1, m2, m3, m4</a:t>
            </a:r>
            <a:r>
              <a:rPr lang="en-GB" sz="1800" dirty="0">
                <a:latin typeface="Helvetica" pitchFamily="2" charset="0"/>
              </a:rPr>
              <a:t> only</a:t>
            </a:r>
            <a:endParaRPr sz="1800" dirty="0">
              <a:latin typeface="Helvetica" pitchFamily="2" charset="0"/>
            </a:endParaRPr>
          </a:p>
        </p:txBody>
      </p:sp>
      <p:grpSp>
        <p:nvGrpSpPr>
          <p:cNvPr id="48" name="Google Shape;546;p35">
            <a:extLst>
              <a:ext uri="{FF2B5EF4-FFF2-40B4-BE49-F238E27FC236}">
                <a16:creationId xmlns:a16="http://schemas.microsoft.com/office/drawing/2014/main" id="{ECDE94A0-4EA3-6DEE-3317-390E7CCCEAA3}"/>
              </a:ext>
            </a:extLst>
          </p:cNvPr>
          <p:cNvGrpSpPr/>
          <p:nvPr/>
        </p:nvGrpSpPr>
        <p:grpSpPr>
          <a:xfrm>
            <a:off x="3478235" y="2429670"/>
            <a:ext cx="6306644" cy="3063785"/>
            <a:chOff x="2815825" y="2377525"/>
            <a:chExt cx="6306644" cy="3063785"/>
          </a:xfrm>
        </p:grpSpPr>
        <p:grpSp>
          <p:nvGrpSpPr>
            <p:cNvPr id="49" name="Google Shape;547;p35">
              <a:extLst>
                <a:ext uri="{FF2B5EF4-FFF2-40B4-BE49-F238E27FC236}">
                  <a16:creationId xmlns:a16="http://schemas.microsoft.com/office/drawing/2014/main" id="{C45CFD5D-E5DC-1E49-1BFD-B2A6089ED251}"/>
                </a:ext>
              </a:extLst>
            </p:cNvPr>
            <p:cNvGrpSpPr/>
            <p:nvPr/>
          </p:nvGrpSpPr>
          <p:grpSpPr>
            <a:xfrm>
              <a:off x="2934646" y="2377525"/>
              <a:ext cx="6187823" cy="3063785"/>
              <a:chOff x="158096" y="1965100"/>
              <a:chExt cx="6187823" cy="3063785"/>
            </a:xfrm>
          </p:grpSpPr>
          <p:pic>
            <p:nvPicPr>
              <p:cNvPr id="52" name="Google Shape;548;p35">
                <a:extLst>
                  <a:ext uri="{FF2B5EF4-FFF2-40B4-BE49-F238E27FC236}">
                    <a16:creationId xmlns:a16="http://schemas.microsoft.com/office/drawing/2014/main" id="{31385911-5E59-410D-6BFA-D317B4DE1A7E}"/>
                  </a:ext>
                </a:extLst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58096" y="2288296"/>
                <a:ext cx="6187823" cy="22797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" name="Google Shape;549;p35">
                <a:extLst>
                  <a:ext uri="{FF2B5EF4-FFF2-40B4-BE49-F238E27FC236}">
                    <a16:creationId xmlns:a16="http://schemas.microsoft.com/office/drawing/2014/main" id="{9DD05F48-E18F-5932-DF8E-D702D2F54F9F}"/>
                  </a:ext>
                </a:extLst>
              </p:cNvPr>
              <p:cNvSpPr txBox="1"/>
              <p:nvPr/>
            </p:nvSpPr>
            <p:spPr>
              <a:xfrm>
                <a:off x="234300" y="1965100"/>
                <a:ext cx="3169200" cy="738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dirty="0">
                    <a:solidFill>
                      <a:schemeClr val="accent2"/>
                    </a:solidFill>
                    <a:latin typeface="Helvetica" pitchFamily="2" charset="0"/>
                  </a:rPr>
                  <a:t>“Normal” terms: m2, m4, m6, m8, ... </a:t>
                </a:r>
                <a:endParaRPr dirty="0">
                  <a:solidFill>
                    <a:schemeClr val="accent2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Google Shape;550;p35">
                <a:extLst>
                  <a:ext uri="{FF2B5EF4-FFF2-40B4-BE49-F238E27FC236}">
                    <a16:creationId xmlns:a16="http://schemas.microsoft.com/office/drawing/2014/main" id="{1F6FFB51-43E8-6793-AEA0-DD6086540A14}"/>
                  </a:ext>
                </a:extLst>
              </p:cNvPr>
              <p:cNvSpPr txBox="1"/>
              <p:nvPr/>
            </p:nvSpPr>
            <p:spPr>
              <a:xfrm>
                <a:off x="311149" y="4567250"/>
                <a:ext cx="3950335" cy="461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“Skew” terms: m3, m5, m7, m9, ...</a:t>
                </a:r>
                <a:endParaRPr dirty="0">
                  <a:solidFill>
                    <a:schemeClr val="accent5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0" name="Google Shape;551;p35">
              <a:extLst>
                <a:ext uri="{FF2B5EF4-FFF2-40B4-BE49-F238E27FC236}">
                  <a16:creationId xmlns:a16="http://schemas.microsoft.com/office/drawing/2014/main" id="{1825E57C-20C1-A370-26F4-BCD0CCD5985B}"/>
                </a:ext>
              </a:extLst>
            </p:cNvPr>
            <p:cNvSpPr/>
            <p:nvPr/>
          </p:nvSpPr>
          <p:spPr>
            <a:xfrm>
              <a:off x="2815825" y="2764325"/>
              <a:ext cx="6263400" cy="1047000"/>
            </a:xfrm>
            <a:prstGeom prst="flowChartAlternateProcess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2;p35">
              <a:extLst>
                <a:ext uri="{FF2B5EF4-FFF2-40B4-BE49-F238E27FC236}">
                  <a16:creationId xmlns:a16="http://schemas.microsoft.com/office/drawing/2014/main" id="{1A693F10-3F07-972D-96F7-B21F56018E67}"/>
                </a:ext>
              </a:extLst>
            </p:cNvPr>
            <p:cNvSpPr/>
            <p:nvPr/>
          </p:nvSpPr>
          <p:spPr>
            <a:xfrm>
              <a:off x="2815825" y="3895775"/>
              <a:ext cx="6306600" cy="1116600"/>
            </a:xfrm>
            <a:prstGeom prst="flowChartAlternateProcess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375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The muon </a:t>
            </a:r>
            <a:r>
              <a:rPr lang="en-US" sz="2800" b="1" dirty="0" err="1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programme</a:t>
            </a:r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 at Fermilab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2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B8CD433-DB9D-8713-14CF-5829353F7819}"/>
              </a:ext>
            </a:extLst>
          </p:cNvPr>
          <p:cNvGrpSpPr/>
          <p:nvPr/>
        </p:nvGrpSpPr>
        <p:grpSpPr>
          <a:xfrm>
            <a:off x="498875" y="1990866"/>
            <a:ext cx="5105035" cy="3896367"/>
            <a:chOff x="4848925" y="2695575"/>
            <a:chExt cx="4223751" cy="3250337"/>
          </a:xfrm>
        </p:grpSpPr>
        <p:pic>
          <p:nvPicPr>
            <p:cNvPr id="16" name="Google Shape;150;p15">
              <a:extLst>
                <a:ext uri="{FF2B5EF4-FFF2-40B4-BE49-F238E27FC236}">
                  <a16:creationId xmlns:a16="http://schemas.microsoft.com/office/drawing/2014/main" id="{FB0801C6-31B3-9CEA-0723-64B5FCEB6A8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48925" y="2912325"/>
              <a:ext cx="4223751" cy="3033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53;p15">
              <a:extLst>
                <a:ext uri="{FF2B5EF4-FFF2-40B4-BE49-F238E27FC236}">
                  <a16:creationId xmlns:a16="http://schemas.microsoft.com/office/drawing/2014/main" id="{E1E6C87F-D69C-F763-8219-7CC2F76A7EE9}"/>
                </a:ext>
              </a:extLst>
            </p:cNvPr>
            <p:cNvSpPr txBox="1"/>
            <p:nvPr/>
          </p:nvSpPr>
          <p:spPr>
            <a:xfrm>
              <a:off x="7774175" y="2695575"/>
              <a:ext cx="844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Chicago</a:t>
              </a:r>
              <a:endParaRPr sz="600" b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8" name="Google Shape;154;p15">
              <a:extLst>
                <a:ext uri="{FF2B5EF4-FFF2-40B4-BE49-F238E27FC236}">
                  <a16:creationId xmlns:a16="http://schemas.microsoft.com/office/drawing/2014/main" id="{868F6F0B-DB70-F852-5548-D94446A73111}"/>
                </a:ext>
              </a:extLst>
            </p:cNvPr>
            <p:cNvSpPr txBox="1"/>
            <p:nvPr/>
          </p:nvSpPr>
          <p:spPr>
            <a:xfrm>
              <a:off x="6631450" y="3933525"/>
              <a:ext cx="437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g-2</a:t>
              </a:r>
              <a:endParaRPr sz="600" b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9" name="Google Shape;155;p15">
              <a:extLst>
                <a:ext uri="{FF2B5EF4-FFF2-40B4-BE49-F238E27FC236}">
                  <a16:creationId xmlns:a16="http://schemas.microsoft.com/office/drawing/2014/main" id="{373C76FF-817F-4368-EAAC-895FACC3CAF8}"/>
                </a:ext>
              </a:extLst>
            </p:cNvPr>
            <p:cNvSpPr txBox="1"/>
            <p:nvPr/>
          </p:nvSpPr>
          <p:spPr>
            <a:xfrm>
              <a:off x="6615575" y="4710425"/>
              <a:ext cx="1158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rgbClr val="FF0000"/>
                  </a:solidFill>
                  <a:highlight>
                    <a:srgbClr val="FFFF00"/>
                  </a:highlight>
                </a:rPr>
                <a:t>Delivery Ring</a:t>
              </a:r>
              <a:endParaRPr sz="600" b="1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0" name="Google Shape;160;p15">
              <a:extLst>
                <a:ext uri="{FF2B5EF4-FFF2-40B4-BE49-F238E27FC236}">
                  <a16:creationId xmlns:a16="http://schemas.microsoft.com/office/drawing/2014/main" id="{F2E3911E-977A-7E5E-93F6-7C22BC35C43C}"/>
                </a:ext>
              </a:extLst>
            </p:cNvPr>
            <p:cNvSpPr txBox="1"/>
            <p:nvPr/>
          </p:nvSpPr>
          <p:spPr>
            <a:xfrm>
              <a:off x="5275075" y="3933513"/>
              <a:ext cx="844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Mu2e</a:t>
              </a:r>
              <a:endParaRPr sz="600" b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C0790D-0460-24AB-44F9-8829AF304BB0}"/>
              </a:ext>
            </a:extLst>
          </p:cNvPr>
          <p:cNvGrpSpPr/>
          <p:nvPr/>
        </p:nvGrpSpPr>
        <p:grpSpPr>
          <a:xfrm>
            <a:off x="6139516" y="3749779"/>
            <a:ext cx="4200320" cy="2676964"/>
            <a:chOff x="5369216" y="3724409"/>
            <a:chExt cx="4200320" cy="267696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216F23F-C625-9499-A9F9-1A1988BB9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9216" y="3724409"/>
              <a:ext cx="4200320" cy="2676964"/>
            </a:xfrm>
            <a:prstGeom prst="rect">
              <a:avLst/>
            </a:prstGeom>
            <a:ln w="25400">
              <a:solidFill>
                <a:schemeClr val="accent2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B6069C-A5E6-781C-B02D-61C14DCED0EB}"/>
                </a:ext>
              </a:extLst>
            </p:cNvPr>
            <p:cNvSpPr txBox="1"/>
            <p:nvPr/>
          </p:nvSpPr>
          <p:spPr>
            <a:xfrm>
              <a:off x="8632398" y="3876963"/>
              <a:ext cx="747143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mu2e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BA5D45-A93E-89E6-FF8E-CDA6DF3C7270}"/>
              </a:ext>
            </a:extLst>
          </p:cNvPr>
          <p:cNvGrpSpPr/>
          <p:nvPr/>
        </p:nvGrpSpPr>
        <p:grpSpPr>
          <a:xfrm>
            <a:off x="6503183" y="1248190"/>
            <a:ext cx="3479017" cy="2320497"/>
            <a:chOff x="5644350" y="1248190"/>
            <a:chExt cx="3479017" cy="2320497"/>
          </a:xfrm>
        </p:grpSpPr>
        <p:pic>
          <p:nvPicPr>
            <p:cNvPr id="22" name="Google Shape;142;p14">
              <a:extLst>
                <a:ext uri="{FF2B5EF4-FFF2-40B4-BE49-F238E27FC236}">
                  <a16:creationId xmlns:a16="http://schemas.microsoft.com/office/drawing/2014/main" id="{CA41347B-4060-1E30-68C6-0671F380657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44350" y="1248190"/>
              <a:ext cx="3479017" cy="232049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4196A0-E8F4-255A-023E-F6FB36C05ED4}"/>
                </a:ext>
              </a:extLst>
            </p:cNvPr>
            <p:cNvSpPr txBox="1"/>
            <p:nvPr/>
          </p:nvSpPr>
          <p:spPr>
            <a:xfrm>
              <a:off x="8153400" y="1474807"/>
              <a:ext cx="7471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g-2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A666A32-72F7-90FF-C835-0DED47C1E6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2153" y="1935231"/>
              <a:ext cx="864296" cy="1020911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DE3642-49BD-62D1-DB15-2A6AC6AD9F6B}"/>
                </a:ext>
              </a:extLst>
            </p:cNvPr>
            <p:cNvSpPr txBox="1"/>
            <p:nvPr/>
          </p:nvSpPr>
          <p:spPr>
            <a:xfrm>
              <a:off x="6723462" y="2041827"/>
              <a:ext cx="657381" cy="3693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14m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60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Liverpool @ mu2e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3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16142-8111-B0DF-0BBD-3B4B00EA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053" y="1368262"/>
            <a:ext cx="7245437" cy="941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D1EFA-98B9-6D49-DEBE-3667A8CBD7BC}"/>
              </a:ext>
            </a:extLst>
          </p:cNvPr>
          <p:cNvSpPr txBox="1"/>
          <p:nvPr/>
        </p:nvSpPr>
        <p:spPr>
          <a:xfrm>
            <a:off x="0" y="1216465"/>
            <a:ext cx="4854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Searching for the </a:t>
            </a:r>
            <a:r>
              <a:rPr lang="en-GB" sz="1600" dirty="0" err="1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neutrinoless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 conversion of μ to e in the presence of a nucleus: </a:t>
            </a:r>
            <a:r>
              <a:rPr lang="en-GB" sz="1600" b="1" dirty="0">
                <a:solidFill>
                  <a:srgbClr val="0070C0"/>
                </a:solidFill>
                <a:latin typeface="Helvetica" pitchFamily="2" charset="0"/>
                <a:cs typeface="Arial"/>
                <a:sym typeface="Arial"/>
              </a:rPr>
              <a:t>μ</a:t>
            </a:r>
            <a:r>
              <a:rPr lang="en-GB" sz="1600" b="1" baseline="30000" dirty="0">
                <a:solidFill>
                  <a:srgbClr val="0070C0"/>
                </a:solidFill>
                <a:latin typeface="Helvetica" pitchFamily="2" charset="0"/>
                <a:cs typeface="Arial"/>
                <a:sym typeface="Arial"/>
              </a:rPr>
              <a:t>- </a:t>
            </a:r>
            <a:r>
              <a:rPr lang="en-GB" sz="1600" b="1" dirty="0">
                <a:solidFill>
                  <a:srgbClr val="0070C0"/>
                </a:solidFill>
                <a:latin typeface="Helvetica" pitchFamily="2" charset="0"/>
                <a:cs typeface="Arial"/>
                <a:sym typeface="Arial"/>
              </a:rPr>
              <a:t>+ N -&gt; e</a:t>
            </a:r>
            <a:r>
              <a:rPr lang="en-GB" sz="1600" b="1" baseline="30000" dirty="0">
                <a:solidFill>
                  <a:srgbClr val="0070C0"/>
                </a:solidFill>
                <a:latin typeface="Helvetica" pitchFamily="2" charset="0"/>
                <a:cs typeface="Arial"/>
                <a:sym typeface="Arial"/>
              </a:rPr>
              <a:t>- </a:t>
            </a:r>
            <a:r>
              <a:rPr lang="en-GB" sz="1600" b="1" dirty="0">
                <a:solidFill>
                  <a:srgbClr val="0070C0"/>
                </a:solidFill>
                <a:latin typeface="Helvetica" pitchFamily="2" charset="0"/>
                <a:cs typeface="Arial"/>
                <a:sym typeface="Arial"/>
              </a:rPr>
              <a:t>+ 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Practically forbidden in SM (~10</a:t>
            </a:r>
            <a:r>
              <a:rPr lang="en-GB" sz="1600" baseline="300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-54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Signal is unambiguous sign of new physics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5F83EB5-E78B-BB1B-778D-656B604EAB3B}"/>
              </a:ext>
            </a:extLst>
          </p:cNvPr>
          <p:cNvSpPr/>
          <p:nvPr/>
        </p:nvSpPr>
        <p:spPr>
          <a:xfrm>
            <a:off x="141402" y="2880425"/>
            <a:ext cx="11869088" cy="333544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79237-4C33-4326-8877-958251A392C4}"/>
              </a:ext>
            </a:extLst>
          </p:cNvPr>
          <p:cNvSpPr txBox="1"/>
          <p:nvPr/>
        </p:nvSpPr>
        <p:spPr>
          <a:xfrm>
            <a:off x="500717" y="3026083"/>
            <a:ext cx="5595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Liverpool contribution: </a:t>
            </a:r>
            <a:r>
              <a:rPr lang="en-GB" sz="1600" b="1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Stopping Target Monitor (STM)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FBDB8F-2663-22FC-0594-C94837091F7E}"/>
              </a:ext>
            </a:extLst>
          </p:cNvPr>
          <p:cNvSpPr txBox="1"/>
          <p:nvPr/>
        </p:nvSpPr>
        <p:spPr>
          <a:xfrm>
            <a:off x="314358" y="3493363"/>
            <a:ext cx="69725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2"/>
                </a:solidFill>
                <a:latin typeface="Helvetica" pitchFamily="2" charset="0"/>
                <a:cs typeface="Arial"/>
                <a:sym typeface="Arial"/>
              </a:rPr>
              <a:t>Measure number of stopped muons (denominator) to 10%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Muon stopped in Al target cause 3 characteristic </a:t>
            </a:r>
            <a:r>
              <a:rPr lang="en-GB" sz="1600" dirty="0" err="1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γ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 emissions: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347 keV from 2p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Wingdings" pitchFamily="2" charset="2"/>
              </a:rPr>
              <a:t>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1s (prompt)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1809 keV from nuclear capture (864 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844 keV from decay of metastable </a:t>
            </a:r>
            <a:r>
              <a:rPr lang="en-GB" sz="1600" baseline="300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26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Mg* capture product, 9.5 min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2"/>
                </a:solidFill>
                <a:latin typeface="Helvetica" pitchFamily="2" charset="0"/>
                <a:cs typeface="Arial"/>
                <a:sym typeface="Arial"/>
              </a:rPr>
              <a:t>High-purity Germanium (</a:t>
            </a:r>
            <a:r>
              <a:rPr lang="en-GB" sz="1600" b="1" dirty="0" err="1">
                <a:solidFill>
                  <a:schemeClr val="accent2"/>
                </a:solidFill>
                <a:latin typeface="Helvetica" pitchFamily="2" charset="0"/>
                <a:cs typeface="Arial"/>
                <a:sym typeface="Arial"/>
              </a:rPr>
              <a:t>HPGe</a:t>
            </a:r>
            <a:r>
              <a:rPr lang="en-GB" sz="1600" b="1" dirty="0">
                <a:solidFill>
                  <a:schemeClr val="accent2"/>
                </a:solidFill>
                <a:latin typeface="Helvetica" pitchFamily="2" charset="0"/>
                <a:cs typeface="Arial"/>
                <a:sym typeface="Arial"/>
              </a:rPr>
              <a:t>) detector (Liverpool) : high resolution (1-2 keV) for determination of closely spaced transitions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LaBr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 detector :  high rate capability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HPGe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 tested at Liverpool and in test beam @ ELBE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Currently being installed at FNAL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489CDB-74E5-42BA-8DB9-10917E33A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414" y="3429000"/>
            <a:ext cx="4384668" cy="217994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21E278-E7FA-4CE0-97A2-6055ABF4089E}"/>
              </a:ext>
            </a:extLst>
          </p:cNvPr>
          <p:cNvCxnSpPr>
            <a:cxnSpLocks/>
          </p:cNvCxnSpPr>
          <p:nvPr/>
        </p:nvCxnSpPr>
        <p:spPr>
          <a:xfrm>
            <a:off x="9112102" y="3770944"/>
            <a:ext cx="2478004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6BD9EE-DFF0-4E1A-B293-73A861B1F2BD}"/>
              </a:ext>
            </a:extLst>
          </p:cNvPr>
          <p:cNvSpPr txBox="1"/>
          <p:nvPr/>
        </p:nvSpPr>
        <p:spPr>
          <a:xfrm>
            <a:off x="9806442" y="3433511"/>
            <a:ext cx="104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30 cm</a:t>
            </a:r>
          </a:p>
        </p:txBody>
      </p:sp>
    </p:spTree>
    <p:extLst>
      <p:ext uri="{BB962C8B-B14F-4D97-AF65-F5344CB8AC3E}">
        <p14:creationId xmlns:p14="http://schemas.microsoft.com/office/powerpoint/2010/main" val="70290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g-2 : the muon anomalous magnetic moment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4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6F71E1-ADE3-FDAB-E6E7-8AEE3B7D0FD8}"/>
              </a:ext>
            </a:extLst>
          </p:cNvPr>
          <p:cNvSpPr txBox="1"/>
          <p:nvPr/>
        </p:nvSpPr>
        <p:spPr>
          <a:xfrm>
            <a:off x="241126" y="1344067"/>
            <a:ext cx="79122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muon has an intrinsic magnetic moment that is coupled to its spin via the gyromagnetic ratio </a:t>
            </a:r>
            <a:r>
              <a:rPr lang="en-GB" sz="2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GB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moment (spin) interacts with external B-fields</a:t>
            </a:r>
            <a:endParaRPr lang="en-GB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Makes spin precess at frequency determined by </a:t>
            </a:r>
            <a:r>
              <a:rPr lang="en-GB" sz="2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GB" sz="2400" dirty="0"/>
          </a:p>
        </p:txBody>
      </p:sp>
      <p:pic>
        <p:nvPicPr>
          <p:cNvPr id="15" name="Google Shape;63;p8" descr="a_\mu = \frac{g-2}{2}">
            <a:extLst>
              <a:ext uri="{FF2B5EF4-FFF2-40B4-BE49-F238E27FC236}">
                <a16:creationId xmlns:a16="http://schemas.microsoft.com/office/drawing/2014/main" id="{B5ABCADF-D10A-C7FC-5708-58812F4724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400" y="4991870"/>
            <a:ext cx="2743199" cy="12457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54;p8">
            <a:extLst>
              <a:ext uri="{FF2B5EF4-FFF2-40B4-BE49-F238E27FC236}">
                <a16:creationId xmlns:a16="http://schemas.microsoft.com/office/drawing/2014/main" id="{7A612DF4-66A9-A2EF-D145-B76DBC15B4B3}"/>
              </a:ext>
            </a:extLst>
          </p:cNvPr>
          <p:cNvGrpSpPr/>
          <p:nvPr/>
        </p:nvGrpSpPr>
        <p:grpSpPr>
          <a:xfrm>
            <a:off x="8467489" y="1967392"/>
            <a:ext cx="3483385" cy="3532895"/>
            <a:chOff x="8763000" y="1905000"/>
            <a:chExt cx="3688073" cy="3759199"/>
          </a:xfrm>
        </p:grpSpPr>
        <p:pic>
          <p:nvPicPr>
            <p:cNvPr id="17" name="Google Shape;55;p8" descr="magnetic_spin_precession.jpg">
              <a:extLst>
                <a:ext uri="{FF2B5EF4-FFF2-40B4-BE49-F238E27FC236}">
                  <a16:creationId xmlns:a16="http://schemas.microsoft.com/office/drawing/2014/main" id="{CFFA4C6D-7BCA-0AAC-C05A-AEE924D9C4F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81254" y="1905000"/>
              <a:ext cx="3469819" cy="3759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56;p8">
              <a:extLst>
                <a:ext uri="{FF2B5EF4-FFF2-40B4-BE49-F238E27FC236}">
                  <a16:creationId xmlns:a16="http://schemas.microsoft.com/office/drawing/2014/main" id="{2CF1AEB0-592D-D2B7-7F4E-7C050E3379C3}"/>
                </a:ext>
              </a:extLst>
            </p:cNvPr>
            <p:cNvSpPr/>
            <p:nvPr/>
          </p:nvSpPr>
          <p:spPr>
            <a:xfrm>
              <a:off x="8763000" y="2046797"/>
              <a:ext cx="1981200" cy="6202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Google Shape;61;p8" descr="latex-image-1.png">
            <a:extLst>
              <a:ext uri="{FF2B5EF4-FFF2-40B4-BE49-F238E27FC236}">
                <a16:creationId xmlns:a16="http://schemas.microsoft.com/office/drawing/2014/main" id="{09E485A6-124A-B9AE-D4C7-2DF30DE188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2434" y="3429000"/>
            <a:ext cx="1099042" cy="5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9;p8" descr="TP_tmp.png">
            <a:extLst>
              <a:ext uri="{FF2B5EF4-FFF2-40B4-BE49-F238E27FC236}">
                <a16:creationId xmlns:a16="http://schemas.microsoft.com/office/drawing/2014/main" id="{826F0358-E497-38D0-0182-283863D650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1285" y="2369918"/>
            <a:ext cx="2644036" cy="105908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F9D365-FE6E-DAC5-6B0F-065EB28EB22B}"/>
              </a:ext>
            </a:extLst>
          </p:cNvPr>
          <p:cNvSpPr txBox="1"/>
          <p:nvPr/>
        </p:nvSpPr>
        <p:spPr>
          <a:xfrm>
            <a:off x="504106" y="5218592"/>
            <a:ext cx="281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13B82"/>
                </a:solidFill>
                <a:latin typeface="Helvetica" pitchFamily="2" charset="0"/>
              </a:rPr>
              <a:t>Anomalous magnetic moment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E3801D7-125A-1BE2-858E-27AA3B1CEF56}"/>
              </a:ext>
            </a:extLst>
          </p:cNvPr>
          <p:cNvSpPr/>
          <p:nvPr/>
        </p:nvSpPr>
        <p:spPr>
          <a:xfrm>
            <a:off x="241126" y="4873121"/>
            <a:ext cx="6522929" cy="1483228"/>
          </a:xfrm>
          <a:prstGeom prst="roundRect">
            <a:avLst/>
          </a:prstGeom>
          <a:noFill/>
          <a:ln w="34925">
            <a:solidFill>
              <a:srgbClr val="013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7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0380EE64-0FF8-CE83-1F3D-E98E811E20FD}"/>
              </a:ext>
            </a:extLst>
          </p:cNvPr>
          <p:cNvGrpSpPr/>
          <p:nvPr/>
        </p:nvGrpSpPr>
        <p:grpSpPr>
          <a:xfrm>
            <a:off x="5438810" y="2260291"/>
            <a:ext cx="3687614" cy="3112109"/>
            <a:chOff x="6046969" y="3109290"/>
            <a:chExt cx="3687614" cy="31121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6A42E99-5819-F2C1-50FD-3357F67EAC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46969" y="3668647"/>
              <a:ext cx="3159777" cy="2043221"/>
              <a:chOff x="2950966" y="1638657"/>
              <a:chExt cx="5283200" cy="34163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473FFFE-2ED3-64DD-EDF3-A1AFB12A5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50966" y="1638657"/>
                <a:ext cx="5283200" cy="3416300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23ADAB8-269F-7077-99B0-DC0DF1912891}"/>
                  </a:ext>
                </a:extLst>
              </p:cNvPr>
              <p:cNvSpPr/>
              <p:nvPr/>
            </p:nvSpPr>
            <p:spPr>
              <a:xfrm>
                <a:off x="5592566" y="1890446"/>
                <a:ext cx="2215794" cy="1171254"/>
              </a:xfrm>
              <a:custGeom>
                <a:avLst/>
                <a:gdLst>
                  <a:gd name="connsiteX0" fmla="*/ 0 w 1325222"/>
                  <a:gd name="connsiteY0" fmla="*/ 350252 h 700504"/>
                  <a:gd name="connsiteX1" fmla="*/ 662611 w 1325222"/>
                  <a:gd name="connsiteY1" fmla="*/ 0 h 700504"/>
                  <a:gd name="connsiteX2" fmla="*/ 1325222 w 1325222"/>
                  <a:gd name="connsiteY2" fmla="*/ 350252 h 700504"/>
                  <a:gd name="connsiteX3" fmla="*/ 662611 w 1325222"/>
                  <a:gd name="connsiteY3" fmla="*/ 700504 h 700504"/>
                  <a:gd name="connsiteX4" fmla="*/ 0 w 1325222"/>
                  <a:gd name="connsiteY4" fmla="*/ 350252 h 700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5222" h="700504" extrusionOk="0">
                    <a:moveTo>
                      <a:pt x="0" y="350252"/>
                    </a:moveTo>
                    <a:cubicBezTo>
                      <a:pt x="-11742" y="149570"/>
                      <a:pt x="262479" y="12829"/>
                      <a:pt x="662611" y="0"/>
                    </a:cubicBezTo>
                    <a:cubicBezTo>
                      <a:pt x="1065404" y="7756"/>
                      <a:pt x="1280804" y="158225"/>
                      <a:pt x="1325222" y="350252"/>
                    </a:cubicBezTo>
                    <a:cubicBezTo>
                      <a:pt x="1287460" y="580568"/>
                      <a:pt x="1014810" y="776509"/>
                      <a:pt x="662611" y="700504"/>
                    </a:cubicBezTo>
                    <a:cubicBezTo>
                      <a:pt x="278975" y="690827"/>
                      <a:pt x="17539" y="552071"/>
                      <a:pt x="0" y="350252"/>
                    </a:cubicBezTo>
                    <a:close/>
                  </a:path>
                </a:pathLst>
              </a:custGeom>
              <a:noFill/>
              <a:ln w="57150">
                <a:solidFill>
                  <a:srgbClr val="00B0F0"/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F954F15-41EF-7C01-3788-75359177AAD1}"/>
                  </a:ext>
                </a:extLst>
              </p:cNvPr>
              <p:cNvSpPr/>
              <p:nvPr/>
            </p:nvSpPr>
            <p:spPr>
              <a:xfrm>
                <a:off x="5592566" y="3313488"/>
                <a:ext cx="2215794" cy="1268785"/>
              </a:xfrm>
              <a:custGeom>
                <a:avLst/>
                <a:gdLst>
                  <a:gd name="connsiteX0" fmla="*/ 0 w 1325222"/>
                  <a:gd name="connsiteY0" fmla="*/ 379418 h 758835"/>
                  <a:gd name="connsiteX1" fmla="*/ 662611 w 1325222"/>
                  <a:gd name="connsiteY1" fmla="*/ 0 h 758835"/>
                  <a:gd name="connsiteX2" fmla="*/ 1325222 w 1325222"/>
                  <a:gd name="connsiteY2" fmla="*/ 379418 h 758835"/>
                  <a:gd name="connsiteX3" fmla="*/ 662611 w 1325222"/>
                  <a:gd name="connsiteY3" fmla="*/ 758836 h 758835"/>
                  <a:gd name="connsiteX4" fmla="*/ 0 w 1325222"/>
                  <a:gd name="connsiteY4" fmla="*/ 379418 h 758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5222" h="758835" extrusionOk="0">
                    <a:moveTo>
                      <a:pt x="0" y="379418"/>
                    </a:moveTo>
                    <a:cubicBezTo>
                      <a:pt x="-43576" y="142992"/>
                      <a:pt x="260120" y="13714"/>
                      <a:pt x="662611" y="0"/>
                    </a:cubicBezTo>
                    <a:cubicBezTo>
                      <a:pt x="1045958" y="3663"/>
                      <a:pt x="1274104" y="171496"/>
                      <a:pt x="1325222" y="379418"/>
                    </a:cubicBezTo>
                    <a:cubicBezTo>
                      <a:pt x="1318581" y="595450"/>
                      <a:pt x="1014363" y="837310"/>
                      <a:pt x="662611" y="758836"/>
                    </a:cubicBezTo>
                    <a:cubicBezTo>
                      <a:pt x="268515" y="743436"/>
                      <a:pt x="7002" y="592311"/>
                      <a:pt x="0" y="379418"/>
                    </a:cubicBezTo>
                    <a:close/>
                  </a:path>
                </a:pathLst>
              </a:custGeom>
              <a:noFill/>
              <a:ln w="57150">
                <a:solidFill>
                  <a:schemeClr val="accent2"/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CD344A-7AC8-F08D-08E1-0874FF6D9D16}"/>
                </a:ext>
              </a:extLst>
            </p:cNvPr>
            <p:cNvGrpSpPr/>
            <p:nvPr/>
          </p:nvGrpSpPr>
          <p:grpSpPr>
            <a:xfrm>
              <a:off x="6880879" y="3109290"/>
              <a:ext cx="2853704" cy="3112109"/>
              <a:chOff x="6880879" y="3109290"/>
              <a:chExt cx="2853704" cy="311210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F7AD35-79BF-3256-4397-66A5EEA2BE38}"/>
                  </a:ext>
                </a:extLst>
              </p:cNvPr>
              <p:cNvSpPr txBox="1"/>
              <p:nvPr/>
            </p:nvSpPr>
            <p:spPr>
              <a:xfrm>
                <a:off x="6880879" y="3109290"/>
                <a:ext cx="28171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F0"/>
                    </a:solidFill>
                    <a:latin typeface="Helvetica" pitchFamily="2" charset="0"/>
                  </a:rPr>
                  <a:t>Muon precession frequency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7D3AB3D-D158-0007-0D6E-3D87AA3FB6FD}"/>
                  </a:ext>
                </a:extLst>
              </p:cNvPr>
              <p:cNvSpPr txBox="1"/>
              <p:nvPr/>
            </p:nvSpPr>
            <p:spPr>
              <a:xfrm>
                <a:off x="6917404" y="5575068"/>
                <a:ext cx="28171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/>
                    </a:solidFill>
                    <a:latin typeface="Helvetica" pitchFamily="2" charset="0"/>
                  </a:rPr>
                  <a:t>Muon-weighted magnetic field </a:t>
                </a:r>
              </a:p>
            </p:txBody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Measuring </a:t>
            </a:r>
            <a:r>
              <a:rPr lang="en-US" sz="2800" b="1" dirty="0" err="1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a</a:t>
            </a:r>
            <a:r>
              <a:rPr lang="en-US" sz="2800" b="1" baseline="-25000" dirty="0" err="1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μ</a:t>
            </a:r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 in the g-2 experiment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5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C1D0049-CA08-7685-6094-2276188CCF57}"/>
              </a:ext>
            </a:extLst>
          </p:cNvPr>
          <p:cNvGrpSpPr/>
          <p:nvPr/>
        </p:nvGrpSpPr>
        <p:grpSpPr>
          <a:xfrm>
            <a:off x="157764" y="1940554"/>
            <a:ext cx="5624583" cy="3751585"/>
            <a:chOff x="838200" y="1935231"/>
            <a:chExt cx="5624583" cy="3751585"/>
          </a:xfrm>
        </p:grpSpPr>
        <p:pic>
          <p:nvPicPr>
            <p:cNvPr id="22" name="Google Shape;142;p14">
              <a:extLst>
                <a:ext uri="{FF2B5EF4-FFF2-40B4-BE49-F238E27FC236}">
                  <a16:creationId xmlns:a16="http://schemas.microsoft.com/office/drawing/2014/main" id="{CA41347B-4060-1E30-68C6-0671F380657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8200" y="1935231"/>
              <a:ext cx="5624583" cy="3751585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A666A32-72F7-90FF-C835-0DED47C1E6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8343" y="2291319"/>
              <a:ext cx="1416287" cy="802610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arrow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DE3642-49BD-62D1-DB15-2A6AC6AD9F6B}"/>
                </a:ext>
              </a:extLst>
            </p:cNvPr>
            <p:cNvSpPr txBox="1"/>
            <p:nvPr/>
          </p:nvSpPr>
          <p:spPr>
            <a:xfrm>
              <a:off x="3809887" y="1968153"/>
              <a:ext cx="93747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3.09 GeV μ</a:t>
              </a:r>
              <a:r>
                <a:rPr lang="en-US" baseline="30000" dirty="0"/>
                <a:t>+</a:t>
              </a: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33CCCAD5-E0BA-576A-E701-D3E443442677}"/>
                </a:ext>
              </a:extLst>
            </p:cNvPr>
            <p:cNvSpPr/>
            <p:nvPr/>
          </p:nvSpPr>
          <p:spPr>
            <a:xfrm>
              <a:off x="2116899" y="2816206"/>
              <a:ext cx="3181611" cy="2219257"/>
            </a:xfrm>
            <a:prstGeom prst="arc">
              <a:avLst>
                <a:gd name="adj1" fmla="val 19468011"/>
                <a:gd name="adj2" fmla="val 14097132"/>
              </a:avLst>
            </a:prstGeom>
            <a:ln w="603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8E7584-D0B4-9C10-3EAF-6BD8F0F9A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034" y="1233844"/>
            <a:ext cx="2150072" cy="1349612"/>
          </a:xfrm>
          <a:prstGeom prst="rect">
            <a:avLst/>
          </a:prstGeom>
          <a:ln w="38100">
            <a:noFill/>
            <a:prstDash val="sysDot"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E08622-069D-3F55-5BC9-11A1D2D3A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606" y="4622749"/>
            <a:ext cx="2163193" cy="173360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7AFCE29-DB24-27F8-E0FC-07BAC24CBB03}"/>
              </a:ext>
            </a:extLst>
          </p:cNvPr>
          <p:cNvSpPr txBox="1"/>
          <p:nvPr/>
        </p:nvSpPr>
        <p:spPr>
          <a:xfrm>
            <a:off x="8754034" y="2876402"/>
            <a:ext cx="2817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Measure both terms with equal precision (target: 70 ppb)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49E3CD-DEEF-4BA7-B6CD-F38B7B33C624}"/>
              </a:ext>
            </a:extLst>
          </p:cNvPr>
          <p:cNvSpPr txBox="1"/>
          <p:nvPr/>
        </p:nvSpPr>
        <p:spPr>
          <a:xfrm>
            <a:off x="6349138" y="1571273"/>
            <a:ext cx="281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Helvetica" pitchFamily="2" charset="0"/>
              </a:rPr>
              <a:t>See Cedric’s talk</a:t>
            </a:r>
          </a:p>
        </p:txBody>
      </p:sp>
    </p:spTree>
    <p:extLst>
      <p:ext uri="{BB962C8B-B14F-4D97-AF65-F5344CB8AC3E}">
        <p14:creationId xmlns:p14="http://schemas.microsoft.com/office/powerpoint/2010/main" val="110450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Ingredients for a high-precision measurement of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6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6F73E-5B3E-9ECE-73A3-7C0CCE602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316" y="146742"/>
            <a:ext cx="829953" cy="812480"/>
          </a:xfrm>
          <a:prstGeom prst="rect">
            <a:avLst/>
          </a:prstGeom>
        </p:spPr>
      </p:pic>
      <p:pic>
        <p:nvPicPr>
          <p:cNvPr id="22" name="tcwcWMjDSxT3l5d9FC2iOPg01RwdP7WE1ygYiMCjz4Ad0Le0Zfo_1Bhd7V08-BPC1MNKFtGsxyn-t4tAGZtrpc1ZNJ_KB5HGr5rZSa9aL6u0RYMo_CAiJohUu7AUd9Czu34nxPGsfFM.png" descr="tcwcWMjDSxT3l5d9FC2iOPg01RwdP7WE1ygYiMCjz4Ad0Le0Zfo_1Bhd7V08-BPC1MNKFtGsxyn-t4tAGZtrpc1ZNJ_KB5HGr5rZSa9aL6u0RYMo_CAiJohUu7AUd9Czu34nxPGsfFM.png">
            <a:extLst>
              <a:ext uri="{FF2B5EF4-FFF2-40B4-BE49-F238E27FC236}">
                <a16:creationId xmlns:a16="http://schemas.microsoft.com/office/drawing/2014/main" id="{92B9102C-5875-0441-26E9-E229EF2A4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615" y="1626710"/>
            <a:ext cx="4238785" cy="33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keep the field highly uniform and stable (passive and active shimming)">
            <a:extLst>
              <a:ext uri="{FF2B5EF4-FFF2-40B4-BE49-F238E27FC236}">
                <a16:creationId xmlns:a16="http://schemas.microsoft.com/office/drawing/2014/main" id="{7EB4B7F8-44DB-86C6-124B-DE96D4BD01E7}"/>
              </a:ext>
            </a:extLst>
          </p:cNvPr>
          <p:cNvSpPr txBox="1"/>
          <p:nvPr/>
        </p:nvSpPr>
        <p:spPr>
          <a:xfrm>
            <a:off x="852813" y="1554541"/>
            <a:ext cx="2756799" cy="153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228600">
              <a:spcBef>
                <a:spcPts val="200"/>
              </a:spcBef>
              <a:defRPr sz="34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00" dirty="0"/>
              <a:t>keep the field highly </a:t>
            </a:r>
            <a:r>
              <a:rPr sz="1700" b="1" dirty="0"/>
              <a:t>uniform </a:t>
            </a:r>
            <a:r>
              <a:rPr sz="1700" dirty="0"/>
              <a:t>and </a:t>
            </a:r>
            <a:r>
              <a:rPr sz="1700" b="1" dirty="0"/>
              <a:t>stable</a:t>
            </a:r>
            <a:r>
              <a:rPr sz="1700" dirty="0"/>
              <a:t> (passive and active shimming)</a:t>
            </a:r>
          </a:p>
        </p:txBody>
      </p:sp>
      <p:sp>
        <p:nvSpPr>
          <p:cNvPr id="24" name="calibrate NMR probes with a well-known measurement standard (plunging probe)">
            <a:extLst>
              <a:ext uri="{FF2B5EF4-FFF2-40B4-BE49-F238E27FC236}">
                <a16:creationId xmlns:a16="http://schemas.microsoft.com/office/drawing/2014/main" id="{D2A875AD-5B16-4065-D0AF-14820988681F}"/>
              </a:ext>
            </a:extLst>
          </p:cNvPr>
          <p:cNvSpPr txBox="1"/>
          <p:nvPr/>
        </p:nvSpPr>
        <p:spPr>
          <a:xfrm>
            <a:off x="8546732" y="4537208"/>
            <a:ext cx="2636740" cy="929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228600">
              <a:spcBef>
                <a:spcPts val="200"/>
              </a:spcBef>
              <a:defRPr sz="34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00" b="1" dirty="0"/>
              <a:t>calibrate</a:t>
            </a:r>
            <a:r>
              <a:rPr sz="1700" dirty="0"/>
              <a:t> NMR probes with a well-known measurement standard (plunging probe)</a:t>
            </a:r>
          </a:p>
        </p:txBody>
      </p:sp>
      <p:sp>
        <p:nvSpPr>
          <p:cNvPr id="25" name="correct for transient fields caused by pulsed HV systems (kickers, quads)">
            <a:extLst>
              <a:ext uri="{FF2B5EF4-FFF2-40B4-BE49-F238E27FC236}">
                <a16:creationId xmlns:a16="http://schemas.microsoft.com/office/drawing/2014/main" id="{946A56A1-7C3C-5D3C-18B6-E86A1683103F}"/>
              </a:ext>
            </a:extLst>
          </p:cNvPr>
          <p:cNvSpPr txBox="1"/>
          <p:nvPr/>
        </p:nvSpPr>
        <p:spPr>
          <a:xfrm>
            <a:off x="8889744" y="3090944"/>
            <a:ext cx="2688179" cy="898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228600">
              <a:spcBef>
                <a:spcPts val="200"/>
              </a:spcBef>
              <a:defRPr sz="34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00" b="1" dirty="0"/>
              <a:t>correct </a:t>
            </a:r>
            <a:r>
              <a:rPr sz="1700" dirty="0"/>
              <a:t>for transient fields caused by pulsed HV systems (kickers, quads)</a:t>
            </a:r>
          </a:p>
        </p:txBody>
      </p:sp>
      <p:sp>
        <p:nvSpPr>
          <p:cNvPr id="26" name="systematics: probe resolution, material effects, temperature, tracking uncertainty + …">
            <a:extLst>
              <a:ext uri="{FF2B5EF4-FFF2-40B4-BE49-F238E27FC236}">
                <a16:creationId xmlns:a16="http://schemas.microsoft.com/office/drawing/2014/main" id="{64112CA1-3C25-5908-A2F7-37693C489489}"/>
              </a:ext>
            </a:extLst>
          </p:cNvPr>
          <p:cNvSpPr txBox="1"/>
          <p:nvPr/>
        </p:nvSpPr>
        <p:spPr>
          <a:xfrm>
            <a:off x="9012206" y="1429695"/>
            <a:ext cx="2443255" cy="166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228600">
              <a:spcBef>
                <a:spcPts val="200"/>
              </a:spcBef>
              <a:defRPr sz="34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00" b="1" dirty="0"/>
              <a:t>systematics: </a:t>
            </a:r>
            <a:r>
              <a:rPr sz="1700" dirty="0"/>
              <a:t>probe resolution, material effects, temperature, tracking uncertainty + …</a:t>
            </a:r>
          </a:p>
        </p:txBody>
      </p:sp>
      <p:sp>
        <p:nvSpPr>
          <p:cNvPr id="27" name="measure the field in the space traversed by the muons (trolley)">
            <a:extLst>
              <a:ext uri="{FF2B5EF4-FFF2-40B4-BE49-F238E27FC236}">
                <a16:creationId xmlns:a16="http://schemas.microsoft.com/office/drawing/2014/main" id="{7A46B4E8-0C0E-55ED-AD85-E7F66BA3E7FC}"/>
              </a:ext>
            </a:extLst>
          </p:cNvPr>
          <p:cNvSpPr txBox="1"/>
          <p:nvPr/>
        </p:nvSpPr>
        <p:spPr>
          <a:xfrm>
            <a:off x="1135601" y="3111907"/>
            <a:ext cx="2190012" cy="856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228600">
              <a:spcBef>
                <a:spcPts val="200"/>
              </a:spcBef>
              <a:defRPr sz="34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00" dirty="0"/>
              <a:t>measure the field in the </a:t>
            </a:r>
            <a:r>
              <a:rPr sz="1700" b="1" dirty="0"/>
              <a:t>space traversed by the muons</a:t>
            </a:r>
            <a:r>
              <a:rPr sz="1700" dirty="0"/>
              <a:t> (trolley)</a:t>
            </a:r>
          </a:p>
        </p:txBody>
      </p:sp>
      <p:sp>
        <p:nvSpPr>
          <p:cNvPr id="29" name="measure the muon beam profile continuously (trackers)">
            <a:extLst>
              <a:ext uri="{FF2B5EF4-FFF2-40B4-BE49-F238E27FC236}">
                <a16:creationId xmlns:a16="http://schemas.microsoft.com/office/drawing/2014/main" id="{EF26CA5C-6ECC-4B22-5327-78F59CECABF2}"/>
              </a:ext>
            </a:extLst>
          </p:cNvPr>
          <p:cNvSpPr txBox="1"/>
          <p:nvPr/>
        </p:nvSpPr>
        <p:spPr>
          <a:xfrm>
            <a:off x="1024046" y="4753527"/>
            <a:ext cx="2384862" cy="856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228600">
              <a:spcBef>
                <a:spcPts val="200"/>
              </a:spcBef>
              <a:defRPr sz="34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00" dirty="0"/>
              <a:t>measure the </a:t>
            </a:r>
            <a:r>
              <a:rPr sz="1700" b="1" dirty="0"/>
              <a:t>muon beam profile</a:t>
            </a:r>
            <a:r>
              <a:rPr sz="1700" dirty="0"/>
              <a:t> continuously (trackers)</a:t>
            </a:r>
          </a:p>
        </p:txBody>
      </p:sp>
      <p:sp>
        <p:nvSpPr>
          <p:cNvPr id="31" name="track sub-ppm changes in the field over time (fixed probes)">
            <a:extLst>
              <a:ext uri="{FF2B5EF4-FFF2-40B4-BE49-F238E27FC236}">
                <a16:creationId xmlns:a16="http://schemas.microsoft.com/office/drawing/2014/main" id="{DA1713EE-1738-B64B-EDAD-237A903C14EA}"/>
              </a:ext>
            </a:extLst>
          </p:cNvPr>
          <p:cNvSpPr txBox="1"/>
          <p:nvPr/>
        </p:nvSpPr>
        <p:spPr>
          <a:xfrm>
            <a:off x="4870831" y="5289817"/>
            <a:ext cx="2326394" cy="856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228600">
              <a:spcBef>
                <a:spcPts val="200"/>
              </a:spcBef>
              <a:defRPr sz="3400" b="0">
                <a:uFill>
                  <a:solidFill>
                    <a:srgbClr val="59595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00" dirty="0"/>
              <a:t>track </a:t>
            </a:r>
            <a:r>
              <a:rPr sz="1700" b="1" dirty="0"/>
              <a:t>sub-ppm changes</a:t>
            </a:r>
            <a:r>
              <a:rPr sz="1700" dirty="0"/>
              <a:t> in the field over time (fixed probes)</a:t>
            </a:r>
          </a:p>
        </p:txBody>
      </p:sp>
      <p:grpSp>
        <p:nvGrpSpPr>
          <p:cNvPr id="33" name="Phys. Rev. A 103, 042208 (2021)…">
            <a:extLst>
              <a:ext uri="{FF2B5EF4-FFF2-40B4-BE49-F238E27FC236}">
                <a16:creationId xmlns:a16="http://schemas.microsoft.com/office/drawing/2014/main" id="{2C707E0D-4E0F-B91B-413E-7EEC761F9E4D}"/>
              </a:ext>
            </a:extLst>
          </p:cNvPr>
          <p:cNvGrpSpPr/>
          <p:nvPr/>
        </p:nvGrpSpPr>
        <p:grpSpPr>
          <a:xfrm>
            <a:off x="8468335" y="5618507"/>
            <a:ext cx="3121771" cy="632271"/>
            <a:chOff x="0" y="0"/>
            <a:chExt cx="6243539" cy="1264539"/>
          </a:xfrm>
        </p:grpSpPr>
        <p:sp>
          <p:nvSpPr>
            <p:cNvPr id="34" name="Phys. Rev. A 103, 042208 (2021)…">
              <a:extLst>
                <a:ext uri="{FF2B5EF4-FFF2-40B4-BE49-F238E27FC236}">
                  <a16:creationId xmlns:a16="http://schemas.microsoft.com/office/drawing/2014/main" id="{958C8763-4BFD-554E-A34C-964784B62DD5}"/>
                </a:ext>
              </a:extLst>
            </p:cNvPr>
            <p:cNvSpPr txBox="1"/>
            <p:nvPr/>
          </p:nvSpPr>
          <p:spPr>
            <a:xfrm>
              <a:off x="50800" y="103600"/>
              <a:ext cx="6067045" cy="1057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marL="194469" indent="-194469" defTabSz="228600">
                <a:spcBef>
                  <a:spcPts val="200"/>
                </a:spcBef>
                <a:buSzPct val="145000"/>
                <a:buChar char="•"/>
                <a:defRPr sz="2800" b="0">
                  <a:solidFill>
                    <a:srgbClr val="5E5E5E"/>
                  </a:solidFill>
                  <a:uFill>
                    <a:solidFill>
                      <a:srgbClr val="59595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0"/>
                <a:t>Phys. Rev. A 103, 042208 (2021)</a:t>
              </a:r>
            </a:p>
            <a:p>
              <a:pPr marL="194469" indent="-194469" defTabSz="228600">
                <a:spcBef>
                  <a:spcPts val="200"/>
                </a:spcBef>
                <a:buSzPct val="145000"/>
                <a:buChar char="•"/>
                <a:defRPr sz="2800" b="0">
                  <a:solidFill>
                    <a:srgbClr val="5E5E5E"/>
                  </a:solidFill>
                  <a:uFill>
                    <a:solidFill>
                      <a:srgbClr val="59595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0" u="sng">
                  <a:hlinkClick r:id="rId5"/>
                </a:rPr>
                <a:t>https://indico.fnal.gov/event/55621/</a:t>
              </a:r>
            </a:p>
          </p:txBody>
        </p:sp>
        <p:pic>
          <p:nvPicPr>
            <p:cNvPr id="35" name="Phys. Rev. A 103, 042208 (2021)… Phys. Rev. A 103, 042208 (2021)https://indico.fnal.gov/event/55621/" descr="Phys. Rev. A 103, 042208 (2021)… Phys. Rev. A 103, 042208 (2021)https://indico.fnal.gov/event/55621/">
              <a:extLst>
                <a:ext uri="{FF2B5EF4-FFF2-40B4-BE49-F238E27FC236}">
                  <a16:creationId xmlns:a16="http://schemas.microsoft.com/office/drawing/2014/main" id="{94CFFA79-9A1F-129E-8318-6B3220A3A4F6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243539" cy="1264539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4470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The g-2 Storage Ring magnet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7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D1EF9B3-65FA-068B-ED19-0E609D950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96" t="9518" r="39397" b="22981"/>
          <a:stretch/>
        </p:blipFill>
        <p:spPr>
          <a:xfrm>
            <a:off x="5058427" y="1111330"/>
            <a:ext cx="3552173" cy="3491923"/>
          </a:xfrm>
          <a:prstGeom prst="rect">
            <a:avLst/>
          </a:prstGeom>
        </p:spPr>
      </p:pic>
      <p:sp>
        <p:nvSpPr>
          <p:cNvPr id="48" name="Google Shape;498;p33">
            <a:extLst>
              <a:ext uri="{FF2B5EF4-FFF2-40B4-BE49-F238E27FC236}">
                <a16:creationId xmlns:a16="http://schemas.microsoft.com/office/drawing/2014/main" id="{65FC9A60-0307-BE3C-D92A-F0A3063304DB}"/>
              </a:ext>
            </a:extLst>
          </p:cNvPr>
          <p:cNvSpPr txBox="1"/>
          <p:nvPr/>
        </p:nvSpPr>
        <p:spPr>
          <a:xfrm>
            <a:off x="0" y="1702530"/>
            <a:ext cx="5129326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7.112 m radius ‘C’-shape magnet with vertically-aligned field </a:t>
            </a:r>
            <a:r>
              <a:rPr lang="en-GB" sz="1800" dirty="0">
                <a:solidFill>
                  <a:srgbClr val="013B82"/>
                </a:solidFill>
                <a:latin typeface="Helvetica" pitchFamily="2" charset="0"/>
              </a:rPr>
              <a:t>B = 1.45 T</a:t>
            </a:r>
            <a:endParaRPr sz="1800" dirty="0">
              <a:solidFill>
                <a:srgbClr val="013B82"/>
              </a:solidFill>
              <a:latin typeface="Helvetica" pitchFamily="2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Helvetica" pitchFamily="2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Dipole field has </a:t>
            </a:r>
            <a:r>
              <a:rPr lang="en-GB" sz="1800" dirty="0">
                <a:solidFill>
                  <a:schemeClr val="accent2"/>
                </a:solidFill>
                <a:latin typeface="Helvetica" pitchFamily="2" charset="0"/>
              </a:rPr>
              <a:t>ppm-level uniformity </a:t>
            </a:r>
            <a:r>
              <a:rPr lang="en-GB" sz="1800" dirty="0">
                <a:latin typeface="Helvetica" pitchFamily="2" charset="0"/>
              </a:rPr>
              <a:t>(</a:t>
            </a:r>
            <a:r>
              <a:rPr lang="en-GB" sz="1800" dirty="0">
                <a:solidFill>
                  <a:schemeClr val="dk1"/>
                </a:solidFill>
                <a:latin typeface="Helvetica" pitchFamily="2" charset="0"/>
              </a:rPr>
              <a:t>14 ppm RMS across the full azimuth</a:t>
            </a:r>
            <a:r>
              <a:rPr lang="en-GB" sz="1800" dirty="0">
                <a:latin typeface="Helvetica" pitchFamily="2" charset="0"/>
              </a:rPr>
              <a:t>)</a:t>
            </a:r>
            <a:endParaRPr sz="1800" dirty="0">
              <a:latin typeface="Helvetica" pitchFamily="2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Helvetica" pitchFamily="2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solidFill>
                  <a:srgbClr val="000000"/>
                </a:solidFill>
                <a:latin typeface="Helvetica" pitchFamily="2" charset="0"/>
              </a:rPr>
              <a:t>Tiny (ppm) changes in magnet geometry, driven by </a:t>
            </a:r>
            <a:r>
              <a:rPr lang="en-GB" sz="1800" dirty="0">
                <a:solidFill>
                  <a:srgbClr val="013B82"/>
                </a:solidFill>
                <a:latin typeface="Helvetica" pitchFamily="2" charset="0"/>
              </a:rPr>
              <a:t>temperature changes</a:t>
            </a:r>
            <a:r>
              <a:rPr lang="en-GB" sz="1800" dirty="0">
                <a:solidFill>
                  <a:srgbClr val="000000"/>
                </a:solidFill>
                <a:latin typeface="Helvetica" pitchFamily="2" charset="0"/>
              </a:rPr>
              <a:t>, cause the field to </a:t>
            </a:r>
            <a:r>
              <a:rPr lang="en-GB" sz="1800" dirty="0">
                <a:solidFill>
                  <a:schemeClr val="dk1"/>
                </a:solidFill>
                <a:latin typeface="Helvetica" pitchFamily="2" charset="0"/>
              </a:rPr>
              <a:t>drift</a:t>
            </a:r>
            <a:r>
              <a:rPr lang="en-GB" sz="1800" dirty="0">
                <a:solidFill>
                  <a:srgbClr val="000000"/>
                </a:solidFill>
                <a:latin typeface="Helvetica" pitchFamily="2" charset="0"/>
              </a:rPr>
              <a:t> over time</a:t>
            </a:r>
            <a:endParaRPr sz="1800" dirty="0">
              <a:solidFill>
                <a:srgbClr val="000000"/>
              </a:solidFill>
              <a:latin typeface="Helvetica" pitchFamily="2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GB" sz="1800" dirty="0">
              <a:solidFill>
                <a:srgbClr val="013B82"/>
              </a:solidFill>
              <a:latin typeface="Helvetica" pitchFamily="2" charset="0"/>
            </a:endParaRPr>
          </a:p>
          <a:p>
            <a:pPr marL="457200" indent="-342900">
              <a:buSzPts val="1800"/>
              <a:buFontTx/>
              <a:buChar char="●"/>
            </a:pPr>
            <a:r>
              <a:rPr lang="en-GB" sz="1800" dirty="0">
                <a:solidFill>
                  <a:srgbClr val="013B82"/>
                </a:solidFill>
                <a:latin typeface="Helvetica" pitchFamily="2" charset="0"/>
              </a:rPr>
              <a:t>Shimming devices </a:t>
            </a:r>
            <a:r>
              <a:rPr lang="en-GB" sz="1800" dirty="0">
                <a:latin typeface="Helvetica" pitchFamily="2" charset="0"/>
              </a:rPr>
              <a:t>minimise </a:t>
            </a:r>
            <a:r>
              <a:rPr lang="en-GB" sz="1800" dirty="0">
                <a:solidFill>
                  <a:schemeClr val="accent2"/>
                </a:solidFill>
                <a:latin typeface="Helvetica" pitchFamily="2" charset="0"/>
              </a:rPr>
              <a:t>gradients </a:t>
            </a:r>
            <a:r>
              <a:rPr lang="en-GB" sz="1800" dirty="0">
                <a:latin typeface="Helvetica" pitchFamily="2" charset="0"/>
              </a:rPr>
              <a:t>(transverse and azimuthal field components).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sz="1800" dirty="0">
              <a:solidFill>
                <a:srgbClr val="013B82"/>
              </a:solidFill>
              <a:latin typeface="Helvetica" pitchFamily="2" charset="0"/>
            </a:endParaRPr>
          </a:p>
        </p:txBody>
      </p:sp>
      <p:pic>
        <p:nvPicPr>
          <p:cNvPr id="49" name="Google Shape;189;p17">
            <a:extLst>
              <a:ext uri="{FF2B5EF4-FFF2-40B4-BE49-F238E27FC236}">
                <a16:creationId xmlns:a16="http://schemas.microsoft.com/office/drawing/2014/main" id="{5675EFBA-C407-BEF2-35B3-F35BF5EB1E2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6006" y="4482731"/>
            <a:ext cx="5607794" cy="173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9B83A8B-7E38-57B5-505E-456DC857A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034" y="1521749"/>
            <a:ext cx="3195629" cy="26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16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AA10CF-D8CC-4EDF-145E-3D690BA71BA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Magnetic field measurement instrumentation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8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9CC43-4C2E-F402-AB20-EA7FA383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D1EF9B3-65FA-068B-ED19-0E609D950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33" r="68922" b="18976"/>
          <a:stretch/>
        </p:blipFill>
        <p:spPr>
          <a:xfrm>
            <a:off x="40321" y="1890986"/>
            <a:ext cx="3779375" cy="3806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A2BC9-A22C-99FD-E67A-5EF950EC7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38"/>
          <a:stretch/>
        </p:blipFill>
        <p:spPr>
          <a:xfrm>
            <a:off x="3819696" y="1217679"/>
            <a:ext cx="4552607" cy="5032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301F30-EFA3-C55A-EFC9-348DB95982D0}"/>
              </a:ext>
            </a:extLst>
          </p:cNvPr>
          <p:cNvSpPr txBox="1"/>
          <p:nvPr/>
        </p:nvSpPr>
        <p:spPr>
          <a:xfrm>
            <a:off x="8154966" y="1259895"/>
            <a:ext cx="3654468" cy="1501037"/>
          </a:xfrm>
          <a:prstGeom prst="rect">
            <a:avLst/>
          </a:prstGeom>
          <a:noFill/>
          <a:ln w="34925">
            <a:noFill/>
          </a:ln>
        </p:spPr>
        <p:txBody>
          <a:bodyPr wrap="square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Measured using </a:t>
            </a:r>
            <a:r>
              <a:rPr lang="en-GB" sz="1800" dirty="0">
                <a:solidFill>
                  <a:schemeClr val="accent2"/>
                </a:solidFill>
                <a:latin typeface="Helvetica" pitchFamily="2" charset="0"/>
              </a:rPr>
              <a:t>pulsed NMR</a:t>
            </a:r>
            <a:r>
              <a:rPr lang="en-GB" sz="1800" dirty="0">
                <a:latin typeface="Helvetica" pitchFamily="2" charset="0"/>
              </a:rPr>
              <a:t> – well-known technique, used in wide range of applications to measure B fields </a:t>
            </a:r>
            <a:r>
              <a:rPr lang="en-GB" sz="1800" dirty="0">
                <a:solidFill>
                  <a:srgbClr val="013B82"/>
                </a:solidFill>
                <a:latin typeface="Helvetica" pitchFamily="2" charset="0"/>
              </a:rPr>
              <a:t>at the ppb level</a:t>
            </a:r>
          </a:p>
        </p:txBody>
      </p:sp>
      <p:pic>
        <p:nvPicPr>
          <p:cNvPr id="11" name="Google Shape;521;p34">
            <a:extLst>
              <a:ext uri="{FF2B5EF4-FFF2-40B4-BE49-F238E27FC236}">
                <a16:creationId xmlns:a16="http://schemas.microsoft.com/office/drawing/2014/main" id="{B310D7FD-72B0-3AEB-FB9D-BACED1C0FC3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5015" b="3595"/>
          <a:stretch/>
        </p:blipFill>
        <p:spPr>
          <a:xfrm>
            <a:off x="8372303" y="2867281"/>
            <a:ext cx="3475526" cy="23051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3A8643-F1EC-EB05-C813-CC23FC133784}"/>
              </a:ext>
            </a:extLst>
          </p:cNvPr>
          <p:cNvSpPr txBox="1"/>
          <p:nvPr/>
        </p:nvSpPr>
        <p:spPr>
          <a:xfrm>
            <a:off x="8153400" y="5097651"/>
            <a:ext cx="3654468" cy="1200329"/>
          </a:xfrm>
          <a:prstGeom prst="rect">
            <a:avLst/>
          </a:prstGeom>
          <a:noFill/>
          <a:ln w="34925">
            <a:noFill/>
          </a:ln>
        </p:spPr>
        <p:txBody>
          <a:bodyPr wrap="square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>
                <a:latin typeface="Helvetica" pitchFamily="2" charset="0"/>
              </a:rPr>
              <a:t>Field measured by extracting frequency from a Free Induction Decay (FID) spectrum</a:t>
            </a:r>
          </a:p>
        </p:txBody>
      </p:sp>
    </p:spTree>
    <p:extLst>
      <p:ext uri="{BB962C8B-B14F-4D97-AF65-F5344CB8AC3E}">
        <p14:creationId xmlns:p14="http://schemas.microsoft.com/office/powerpoint/2010/main" val="1025075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C8-D486-E243-833B-5AFEAA9E5935}" type="datetime4">
              <a:rPr lang="en-GB" b="1" smtClean="0">
                <a:latin typeface="Helvetica" pitchFamily="2" charset="0"/>
              </a:rPr>
              <a:t>19 May 2023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latin typeface="Helvetica" pitchFamily="2" charset="0"/>
              </a:rPr>
              <a:t>Liverpool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9</a:t>
            </a:fld>
            <a:endParaRPr lang="en-US" b="1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88F9-B316-9A46-4DA7-34DB7CCB3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46" y="3729520"/>
            <a:ext cx="6653640" cy="2503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30E22-0BE5-CF8F-26FB-463D4A462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898" y="1990618"/>
            <a:ext cx="3886200" cy="3248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4B4254-A218-0E0A-3E21-1C3D3B5215E7}"/>
              </a:ext>
            </a:extLst>
          </p:cNvPr>
          <p:cNvSpPr txBox="1"/>
          <p:nvPr/>
        </p:nvSpPr>
        <p:spPr>
          <a:xfrm>
            <a:off x="7198858" y="5364733"/>
            <a:ext cx="367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Describe shape of field using 2D fit or “multipole expansion”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BCA107-DEB1-BB50-8C29-A37939F84CDA}"/>
              </a:ext>
            </a:extLst>
          </p:cNvPr>
          <p:cNvCxnSpPr>
            <a:cxnSpLocks/>
          </p:cNvCxnSpPr>
          <p:nvPr/>
        </p:nvCxnSpPr>
        <p:spPr>
          <a:xfrm flipH="1">
            <a:off x="6910550" y="4478816"/>
            <a:ext cx="1547650" cy="79722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BD445C6-EE19-7914-0496-7A7D69C5B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49" y="1260075"/>
            <a:ext cx="2653303" cy="25748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B3AC31-99E8-7FF3-95F2-083E14454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452" y="1567149"/>
            <a:ext cx="3298339" cy="1836189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B4C3280-3F44-EB33-FFE4-CDC96B623D03}"/>
              </a:ext>
            </a:extLst>
          </p:cNvPr>
          <p:cNvSpPr/>
          <p:nvPr/>
        </p:nvSpPr>
        <p:spPr>
          <a:xfrm>
            <a:off x="808149" y="1194214"/>
            <a:ext cx="6211186" cy="2574803"/>
          </a:xfrm>
          <a:custGeom>
            <a:avLst/>
            <a:gdLst>
              <a:gd name="connsiteX0" fmla="*/ 0 w 6211186"/>
              <a:gd name="connsiteY0" fmla="*/ 429142 h 2574803"/>
              <a:gd name="connsiteX1" fmla="*/ 429142 w 6211186"/>
              <a:gd name="connsiteY1" fmla="*/ 0 h 2574803"/>
              <a:gd name="connsiteX2" fmla="*/ 1130967 w 6211186"/>
              <a:gd name="connsiteY2" fmla="*/ 0 h 2574803"/>
              <a:gd name="connsiteX3" fmla="*/ 1672205 w 6211186"/>
              <a:gd name="connsiteY3" fmla="*/ 0 h 2574803"/>
              <a:gd name="connsiteX4" fmla="*/ 2159914 w 6211186"/>
              <a:gd name="connsiteY4" fmla="*/ 0 h 2574803"/>
              <a:gd name="connsiteX5" fmla="*/ 2808210 w 6211186"/>
              <a:gd name="connsiteY5" fmla="*/ 0 h 2574803"/>
              <a:gd name="connsiteX6" fmla="*/ 3349447 w 6211186"/>
              <a:gd name="connsiteY6" fmla="*/ 0 h 2574803"/>
              <a:gd name="connsiteX7" fmla="*/ 4051272 w 6211186"/>
              <a:gd name="connsiteY7" fmla="*/ 0 h 2574803"/>
              <a:gd name="connsiteX8" fmla="*/ 4538981 w 6211186"/>
              <a:gd name="connsiteY8" fmla="*/ 0 h 2574803"/>
              <a:gd name="connsiteX9" fmla="*/ 5240806 w 6211186"/>
              <a:gd name="connsiteY9" fmla="*/ 0 h 2574803"/>
              <a:gd name="connsiteX10" fmla="*/ 5782044 w 6211186"/>
              <a:gd name="connsiteY10" fmla="*/ 0 h 2574803"/>
              <a:gd name="connsiteX11" fmla="*/ 6211186 w 6211186"/>
              <a:gd name="connsiteY11" fmla="*/ 429142 h 2574803"/>
              <a:gd name="connsiteX12" fmla="*/ 6211186 w 6211186"/>
              <a:gd name="connsiteY12" fmla="*/ 1018480 h 2574803"/>
              <a:gd name="connsiteX13" fmla="*/ 6211186 w 6211186"/>
              <a:gd name="connsiteY13" fmla="*/ 1624984 h 2574803"/>
              <a:gd name="connsiteX14" fmla="*/ 6211186 w 6211186"/>
              <a:gd name="connsiteY14" fmla="*/ 2145661 h 2574803"/>
              <a:gd name="connsiteX15" fmla="*/ 5782044 w 6211186"/>
              <a:gd name="connsiteY15" fmla="*/ 2574803 h 2574803"/>
              <a:gd name="connsiteX16" fmla="*/ 5133748 w 6211186"/>
              <a:gd name="connsiteY16" fmla="*/ 2574803 h 2574803"/>
              <a:gd name="connsiteX17" fmla="*/ 4538981 w 6211186"/>
              <a:gd name="connsiteY17" fmla="*/ 2574803 h 2574803"/>
              <a:gd name="connsiteX18" fmla="*/ 4104801 w 6211186"/>
              <a:gd name="connsiteY18" fmla="*/ 2574803 h 2574803"/>
              <a:gd name="connsiteX19" fmla="*/ 3617093 w 6211186"/>
              <a:gd name="connsiteY19" fmla="*/ 2574803 h 2574803"/>
              <a:gd name="connsiteX20" fmla="*/ 2915268 w 6211186"/>
              <a:gd name="connsiteY20" fmla="*/ 2574803 h 2574803"/>
              <a:gd name="connsiteX21" fmla="*/ 2320501 w 6211186"/>
              <a:gd name="connsiteY21" fmla="*/ 2574803 h 2574803"/>
              <a:gd name="connsiteX22" fmla="*/ 1832792 w 6211186"/>
              <a:gd name="connsiteY22" fmla="*/ 2574803 h 2574803"/>
              <a:gd name="connsiteX23" fmla="*/ 1238025 w 6211186"/>
              <a:gd name="connsiteY23" fmla="*/ 2574803 h 2574803"/>
              <a:gd name="connsiteX24" fmla="*/ 429142 w 6211186"/>
              <a:gd name="connsiteY24" fmla="*/ 2574803 h 2574803"/>
              <a:gd name="connsiteX25" fmla="*/ 0 w 6211186"/>
              <a:gd name="connsiteY25" fmla="*/ 2145661 h 2574803"/>
              <a:gd name="connsiteX26" fmla="*/ 0 w 6211186"/>
              <a:gd name="connsiteY26" fmla="*/ 1539158 h 2574803"/>
              <a:gd name="connsiteX27" fmla="*/ 0 w 6211186"/>
              <a:gd name="connsiteY27" fmla="*/ 949819 h 2574803"/>
              <a:gd name="connsiteX28" fmla="*/ 0 w 6211186"/>
              <a:gd name="connsiteY28" fmla="*/ 429142 h 25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11186" h="2574803" extrusionOk="0">
                <a:moveTo>
                  <a:pt x="0" y="429142"/>
                </a:moveTo>
                <a:cubicBezTo>
                  <a:pt x="-37970" y="168712"/>
                  <a:pt x="171126" y="7884"/>
                  <a:pt x="429142" y="0"/>
                </a:cubicBezTo>
                <a:cubicBezTo>
                  <a:pt x="665585" y="-47990"/>
                  <a:pt x="854707" y="40841"/>
                  <a:pt x="1130967" y="0"/>
                </a:cubicBezTo>
                <a:cubicBezTo>
                  <a:pt x="1407228" y="-40841"/>
                  <a:pt x="1479868" y="37119"/>
                  <a:pt x="1672205" y="0"/>
                </a:cubicBezTo>
                <a:cubicBezTo>
                  <a:pt x="1864542" y="-37119"/>
                  <a:pt x="1924972" y="40353"/>
                  <a:pt x="2159914" y="0"/>
                </a:cubicBezTo>
                <a:cubicBezTo>
                  <a:pt x="2394856" y="-40353"/>
                  <a:pt x="2583040" y="14817"/>
                  <a:pt x="2808210" y="0"/>
                </a:cubicBezTo>
                <a:cubicBezTo>
                  <a:pt x="3033380" y="-14817"/>
                  <a:pt x="3227429" y="52061"/>
                  <a:pt x="3349447" y="0"/>
                </a:cubicBezTo>
                <a:cubicBezTo>
                  <a:pt x="3471465" y="-52061"/>
                  <a:pt x="3834710" y="9692"/>
                  <a:pt x="4051272" y="0"/>
                </a:cubicBezTo>
                <a:cubicBezTo>
                  <a:pt x="4267834" y="-9692"/>
                  <a:pt x="4409678" y="1062"/>
                  <a:pt x="4538981" y="0"/>
                </a:cubicBezTo>
                <a:cubicBezTo>
                  <a:pt x="4668284" y="-1062"/>
                  <a:pt x="4963472" y="50700"/>
                  <a:pt x="5240806" y="0"/>
                </a:cubicBezTo>
                <a:cubicBezTo>
                  <a:pt x="5518141" y="-50700"/>
                  <a:pt x="5630765" y="3274"/>
                  <a:pt x="5782044" y="0"/>
                </a:cubicBezTo>
                <a:cubicBezTo>
                  <a:pt x="5997277" y="-1246"/>
                  <a:pt x="6221706" y="163284"/>
                  <a:pt x="6211186" y="429142"/>
                </a:cubicBezTo>
                <a:cubicBezTo>
                  <a:pt x="6240667" y="658288"/>
                  <a:pt x="6179123" y="874076"/>
                  <a:pt x="6211186" y="1018480"/>
                </a:cubicBezTo>
                <a:cubicBezTo>
                  <a:pt x="6243249" y="1162884"/>
                  <a:pt x="6181438" y="1335855"/>
                  <a:pt x="6211186" y="1624984"/>
                </a:cubicBezTo>
                <a:cubicBezTo>
                  <a:pt x="6240934" y="1914113"/>
                  <a:pt x="6190491" y="1989061"/>
                  <a:pt x="6211186" y="2145661"/>
                </a:cubicBezTo>
                <a:cubicBezTo>
                  <a:pt x="6195581" y="2385232"/>
                  <a:pt x="5995936" y="2558853"/>
                  <a:pt x="5782044" y="2574803"/>
                </a:cubicBezTo>
                <a:cubicBezTo>
                  <a:pt x="5644806" y="2615528"/>
                  <a:pt x="5326655" y="2520144"/>
                  <a:pt x="5133748" y="2574803"/>
                </a:cubicBezTo>
                <a:cubicBezTo>
                  <a:pt x="4940841" y="2629462"/>
                  <a:pt x="4830582" y="2565957"/>
                  <a:pt x="4538981" y="2574803"/>
                </a:cubicBezTo>
                <a:cubicBezTo>
                  <a:pt x="4247380" y="2583649"/>
                  <a:pt x="4204605" y="2546118"/>
                  <a:pt x="4104801" y="2574803"/>
                </a:cubicBezTo>
                <a:cubicBezTo>
                  <a:pt x="4004997" y="2603488"/>
                  <a:pt x="3720753" y="2573521"/>
                  <a:pt x="3617093" y="2574803"/>
                </a:cubicBezTo>
                <a:cubicBezTo>
                  <a:pt x="3513433" y="2576085"/>
                  <a:pt x="3169680" y="2561001"/>
                  <a:pt x="2915268" y="2574803"/>
                </a:cubicBezTo>
                <a:cubicBezTo>
                  <a:pt x="2660856" y="2588605"/>
                  <a:pt x="2568064" y="2525344"/>
                  <a:pt x="2320501" y="2574803"/>
                </a:cubicBezTo>
                <a:cubicBezTo>
                  <a:pt x="2072938" y="2624262"/>
                  <a:pt x="1983510" y="2565940"/>
                  <a:pt x="1832792" y="2574803"/>
                </a:cubicBezTo>
                <a:cubicBezTo>
                  <a:pt x="1682074" y="2583666"/>
                  <a:pt x="1482467" y="2570823"/>
                  <a:pt x="1238025" y="2574803"/>
                </a:cubicBezTo>
                <a:cubicBezTo>
                  <a:pt x="993583" y="2578783"/>
                  <a:pt x="694343" y="2521220"/>
                  <a:pt x="429142" y="2574803"/>
                </a:cubicBezTo>
                <a:cubicBezTo>
                  <a:pt x="212371" y="2512559"/>
                  <a:pt x="27693" y="2412613"/>
                  <a:pt x="0" y="2145661"/>
                </a:cubicBezTo>
                <a:cubicBezTo>
                  <a:pt x="-18228" y="1888696"/>
                  <a:pt x="3230" y="1709278"/>
                  <a:pt x="0" y="1539158"/>
                </a:cubicBezTo>
                <a:cubicBezTo>
                  <a:pt x="-3230" y="1369038"/>
                  <a:pt x="70403" y="1202524"/>
                  <a:pt x="0" y="949819"/>
                </a:cubicBezTo>
                <a:cubicBezTo>
                  <a:pt x="-70403" y="697114"/>
                  <a:pt x="46526" y="631301"/>
                  <a:pt x="0" y="429142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CF6CEB-6AEE-F9A8-C51F-415C327E3A25}"/>
              </a:ext>
            </a:extLst>
          </p:cNvPr>
          <p:cNvSpPr txBox="1"/>
          <p:nvPr/>
        </p:nvSpPr>
        <p:spPr>
          <a:xfrm>
            <a:off x="1210314" y="2224185"/>
            <a:ext cx="184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Trolley run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FCDAB5-5E81-A4DE-8997-DF72E5C8C734}"/>
              </a:ext>
            </a:extLst>
          </p:cNvPr>
          <p:cNvCxnSpPr>
            <a:cxnSpLocks/>
          </p:cNvCxnSpPr>
          <p:nvPr/>
        </p:nvCxnSpPr>
        <p:spPr>
          <a:xfrm>
            <a:off x="7049386" y="1741287"/>
            <a:ext cx="1536483" cy="67870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31EED44-5BD4-0790-01D4-2858C94DE885}"/>
              </a:ext>
            </a:extLst>
          </p:cNvPr>
          <p:cNvSpPr txBox="1"/>
          <p:nvPr/>
        </p:nvSpPr>
        <p:spPr>
          <a:xfrm>
            <a:off x="7268795" y="1457110"/>
            <a:ext cx="315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 17 frequencies at each azimuth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CCAD28-4BAD-A3E8-DA31-3BA31DF1BB7B}"/>
              </a:ext>
            </a:extLst>
          </p:cNvPr>
          <p:cNvSpPr txBox="1">
            <a:spLocks/>
          </p:cNvSpPr>
          <p:nvPr/>
        </p:nvSpPr>
        <p:spPr>
          <a:xfrm>
            <a:off x="-10274" y="-5365"/>
            <a:ext cx="12192000" cy="1116695"/>
          </a:xfrm>
          <a:prstGeom prst="rect">
            <a:avLst/>
          </a:prstGeom>
          <a:solidFill>
            <a:srgbClr val="013B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Gill Sans" charset="0"/>
                <a:cs typeface="Gill Sans" charset="0"/>
              </a:rPr>
              <a:t>Mapping the field with the trolley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480926-D51C-1C9C-27E3-45B87E3760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74366" b="25245"/>
          <a:stretch/>
        </p:blipFill>
        <p:spPr>
          <a:xfrm>
            <a:off x="10880332" y="54333"/>
            <a:ext cx="709774" cy="951425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1050971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1173</Words>
  <Application>Microsoft Office PowerPoint</Application>
  <PresentationFormat>Widescreen</PresentationFormat>
  <Paragraphs>197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Gill Sans</vt:lpstr>
      <vt:lpstr>Helvetica</vt:lpstr>
      <vt:lpstr>Helvetica Neue</vt:lpstr>
      <vt:lpstr>Wingdings</vt:lpstr>
      <vt:lpstr>Office Theme</vt:lpstr>
      <vt:lpstr>   News from g-2 ωp and mu2e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Charity, Saskia [charitys]</dc:creator>
  <cp:lastModifiedBy>Charity, Saskia [charitys]</cp:lastModifiedBy>
  <cp:revision>29</cp:revision>
  <dcterms:created xsi:type="dcterms:W3CDTF">2023-05-19T10:08:14Z</dcterms:created>
  <dcterms:modified xsi:type="dcterms:W3CDTF">2023-05-19T11:05:56Z</dcterms:modified>
</cp:coreProperties>
</file>