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702" r:id="rId2"/>
    <p:sldId id="707" r:id="rId3"/>
    <p:sldId id="718" r:id="rId4"/>
    <p:sldId id="716" r:id="rId5"/>
    <p:sldId id="704" r:id="rId6"/>
    <p:sldId id="683" r:id="rId7"/>
    <p:sldId id="705" r:id="rId8"/>
    <p:sldId id="706" r:id="rId9"/>
    <p:sldId id="722" r:id="rId10"/>
    <p:sldId id="721" r:id="rId11"/>
    <p:sldId id="682" r:id="rId12"/>
    <p:sldId id="708" r:id="rId13"/>
    <p:sldId id="711" r:id="rId14"/>
    <p:sldId id="719" r:id="rId15"/>
    <p:sldId id="720" r:id="rId16"/>
    <p:sldId id="712" r:id="rId17"/>
    <p:sldId id="713" r:id="rId18"/>
    <p:sldId id="703" r:id="rId19"/>
    <p:sldId id="717" r:id="rId20"/>
    <p:sldId id="709" r:id="rId21"/>
    <p:sldId id="710" r:id="rId22"/>
    <p:sldId id="388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7011"/>
    <a:srgbClr val="A67413"/>
    <a:srgbClr val="003B82"/>
    <a:srgbClr val="A58613"/>
    <a:srgbClr val="4570C4"/>
    <a:srgbClr val="08017A"/>
    <a:srgbClr val="00D050"/>
    <a:srgbClr val="0801FF"/>
    <a:srgbClr val="C65A11"/>
    <a:srgbClr val="F0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6"/>
    <p:restoredTop sz="94672"/>
  </p:normalViewPr>
  <p:slideViewPr>
    <p:cSldViewPr snapToGrid="0" snapToObjects="1">
      <p:cViewPr varScale="1">
        <p:scale>
          <a:sx n="96" d="100"/>
          <a:sy n="96" d="100"/>
        </p:scale>
        <p:origin x="32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46:19.7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423 26 24575,'19'-3'0,"-5"0"0,-8 3 0,-3-1 0,-19 0 0,9-1 0,-19 1 0,19 1 0,-4 0 0,5 0 0,-2 0 0,1 0 0,2 0 0,1 0 0,-2 0 0,1 0 0,-2 0 0,2 0 0,-1 0 0,1 0 0,0 0 0,0 0 0,-5 0 0,6 0 0,-6 0 0,5 0 0,0 0 0,-1 0 0,1 0 0,0 0 0,-2 0 0,3 0 0,-3 0 0,3 0 0,-1 0 0,-1 0 0,1 0 0,-1 0 0,0 0 0,1-3 0,-2-1 0,4 0 0,-1 1 0,-3 3 0,2 0 0,-3 0 0,4 0 0,-2 0 0,1 0 0,-1 0 0,-1 0 0,1 0 0,-2 0 0,1 0 0,1 0 0,0 0 0,1 0 0,0 0 0,-1 0 0,1 0 0,-1 0 0,1 0 0,0 0 0,-1 0 0,1 0 0,-1 0 0,1 0 0,-1 0 0,1 0 0,0 0 0,0 0 0,-1 0 0,1 0 0,-1 0 0,0 0 0,1 0 0,-1 0 0,1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46:19.7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423 26 24575,'19'-3'0,"-5"0"0,-8 3 0,-3-1 0,-19 0 0,9-1 0,-19 1 0,19 1 0,-4 0 0,5 0 0,-2 0 0,1 0 0,2 0 0,1 0 0,-2 0 0,1 0 0,-2 0 0,2 0 0,-1 0 0,1 0 0,0 0 0,0 0 0,-5 0 0,6 0 0,-6 0 0,5 0 0,0 0 0,-1 0 0,1 0 0,0 0 0,-2 0 0,3 0 0,-3 0 0,3 0 0,-1 0 0,-1 0 0,1 0 0,-1 0 0,0 0 0,1-3 0,-2-1 0,4 0 0,-1 1 0,-3 3 0,2 0 0,-3 0 0,4 0 0,-2 0 0,1 0 0,-1 0 0,-1 0 0,1 0 0,-2 0 0,1 0 0,1 0 0,0 0 0,1 0 0,0 0 0,-1 0 0,1 0 0,-1 0 0,1 0 0,0 0 0,-1 0 0,1 0 0,-1 0 0,1 0 0,-1 0 0,1 0 0,0 0 0,0 0 0,-1 0 0,1 0 0,-1 0 0,0 0 0,1 0 0,-1 0 0,1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46:19.7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423 26 24575,'19'-3'0,"-5"0"0,-8 3 0,-3-1 0,-19 0 0,9-1 0,-19 1 0,19 1 0,-4 0 0,5 0 0,-2 0 0,1 0 0,2 0 0,1 0 0,-2 0 0,1 0 0,-2 0 0,2 0 0,-1 0 0,1 0 0,0 0 0,0 0 0,-5 0 0,6 0 0,-6 0 0,5 0 0,0 0 0,-1 0 0,1 0 0,0 0 0,-2 0 0,3 0 0,-3 0 0,3 0 0,-1 0 0,-1 0 0,1 0 0,-1 0 0,0 0 0,1-3 0,-2-1 0,4 0 0,-1 1 0,-3 3 0,2 0 0,-3 0 0,4 0 0,-2 0 0,1 0 0,-1 0 0,-1 0 0,1 0 0,-2 0 0,1 0 0,1 0 0,0 0 0,1 0 0,0 0 0,-1 0 0,1 0 0,-1 0 0,1 0 0,0 0 0,-1 0 0,1 0 0,-1 0 0,1 0 0,-1 0 0,1 0 0,0 0 0,0 0 0,-1 0 0,1 0 0,-1 0 0,0 0 0,1 0 0,-1 0 0,1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46:19.7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423 26 24575,'19'-3'0,"-5"0"0,-8 3 0,-3-1 0,-19 0 0,9-1 0,-19 1 0,19 1 0,-4 0 0,5 0 0,-2 0 0,1 0 0,2 0 0,1 0 0,-2 0 0,1 0 0,-2 0 0,2 0 0,-1 0 0,1 0 0,0 0 0,0 0 0,-5 0 0,6 0 0,-6 0 0,5 0 0,0 0 0,-1 0 0,1 0 0,0 0 0,-2 0 0,3 0 0,-3 0 0,3 0 0,-1 0 0,-1 0 0,1 0 0,-1 0 0,0 0 0,1-3 0,-2-1 0,4 0 0,-1 1 0,-3 3 0,2 0 0,-3 0 0,4 0 0,-2 0 0,1 0 0,-1 0 0,-1 0 0,1 0 0,-2 0 0,1 0 0,1 0 0,0 0 0,1 0 0,0 0 0,-1 0 0,1 0 0,-1 0 0,1 0 0,0 0 0,-1 0 0,1 0 0,-1 0 0,1 0 0,-1 0 0,1 0 0,0 0 0,0 0 0,-1 0 0,1 0 0,-1 0 0,0 0 0,1 0 0,-1 0 0,1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C0D7B-0B59-3947-BD9E-B738BB30B7AB}" type="datetimeFigureOut">
              <a:rPr lang="it-IT" smtClean="0"/>
              <a:t>19/05/23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63A35-D1CE-D84A-A790-6F9C0487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87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08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409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40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241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1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314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964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350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26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00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83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78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77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60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7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65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6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E77CD-7BF0-094E-8BA5-364FEA142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5B2F8E-D945-5F42-90E2-FE58E667B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8DD93-4E86-8F47-B46B-2C424955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08469-F66B-0D4D-8C93-A4502D57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5B9477-0D90-A94C-A065-A758C84F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70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579A5-736D-1E46-816D-446B0650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AFA5DB-5803-1C47-83C8-4FF4E4BE2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0ED9B-1B55-594C-8A30-C9DFAE2F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47646F-566B-C144-8A4E-D3EF037D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8C5F99-0300-094E-AF2F-755DD2C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89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A34261-7258-AA4C-9C6A-6916B47AA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A90277-FF13-F541-8F94-2275131F5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4877B-03E3-9741-A8F4-39247271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B94168-D105-EA40-AA6B-EB13EEE6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AAA413-F57B-3C42-B3F2-53F3946C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34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6C105-8D14-DE4D-9F1D-3F7C6B24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6338B-3A29-A540-9094-74117A44B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ED7B9-B828-5644-9EBE-85DD1718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2DC6A8-5651-7F49-BF42-8311395C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7DE478-2471-FF45-8FAB-4111536D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79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F7571-EAE6-D540-B874-0799F2CA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67072-3BE6-2A40-8D34-E7B3C5C9C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ACE726-95E0-A349-BE23-129E3E77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2B3281-77CC-F84C-904F-361C6EB35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9061AC-CB73-BC47-9112-41636584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50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31350F-42D0-D643-AE31-EDD6DF97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BEC178-C1DD-3D41-B905-ED4216DDD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59F203-FA7B-C04E-A38B-C2400308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2264DE-5985-8A4F-B6F2-D232C8F3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2D4EA2-8583-0542-B0CD-3117C1AE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D80D56-BE79-7B43-BAB2-704F58B2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3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FC601-FF33-784A-906C-4032E2AB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E9068B-EE3F-CE47-AE9F-75B7E72E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0C94AF-FFEA-054E-8240-F224B23E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D71CEBA-B2D8-074C-856D-300163B40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87C74D-E97D-3243-B80D-A02826216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FD62CA-CD9D-AC45-BAC2-E3DD6BC2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9C5ED5B-DB34-2548-AA4B-F2A76CBB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BEA430-213B-0C4F-901A-2AD34EC7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26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8C3B2-7AAD-2245-B4AA-45DD10CC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1BE7E0-8925-9449-A381-5E64BB6B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6E9C42-7068-854A-BE79-A8F9F51C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E22B66-2090-E149-86F2-B429D6B8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22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9054A9-F212-FC42-B4A1-96E1E51F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48B099-DD8C-314C-88B6-3E80160B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D8F547-CB32-E948-9416-E5276DC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57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965C5-9049-9F42-BFF7-24070ACD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994D1-144D-A049-BBCB-156339F3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A1CF8D-270B-094E-AFA6-3A9AB1600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65C840-C4E0-6F41-86D7-E7AAF2A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806DA0-66EC-5B4A-BD99-6D4C8348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D3285-D85B-C543-8C40-E181595C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3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90F43-D992-6348-A16E-89D7AA12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35C99F8-7E31-2147-B752-EB8111B3B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F66E8C-48B1-EA4D-B111-2DB9A6810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10CAD4-5A1A-B545-B81A-591CC32D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19/05/23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BACB6F-2434-E34E-BBC8-B33ED9FA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(Liverpool HEP Annual Meeting)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E18231-4D9B-4A46-A143-3B395428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77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93CD41-6812-D842-9261-1D43AD2A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2BFF38-9769-054F-B0B0-977097C4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9490A-FEDF-D84A-B2C2-5582FD5AE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19/05/23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31D7F8-67FF-8C47-9019-8CFF42182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E.Bottalico - (Liverpool HEP Annual Meeting)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FEDAB5-9B29-354A-803D-0EDB8CA0E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9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lia.bottalico@phd.unipi.it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0.png"/><Relationship Id="rId4" Type="http://schemas.openxmlformats.org/officeDocument/2006/relationships/image" Target="../media/image3.png"/><Relationship Id="rId9" Type="http://schemas.openxmlformats.org/officeDocument/2006/relationships/image" Target="../media/image2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g"/><Relationship Id="rId7" Type="http://schemas.openxmlformats.org/officeDocument/2006/relationships/image" Target="../media/image650.png"/><Relationship Id="rId12" Type="http://schemas.openxmlformats.org/officeDocument/2006/relationships/image" Target="../media/image3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49.png"/><Relationship Id="rId5" Type="http://schemas.openxmlformats.org/officeDocument/2006/relationships/image" Target="../media/image290.png"/><Relationship Id="rId10" Type="http://schemas.openxmlformats.org/officeDocument/2006/relationships/image" Target="../media/image680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1.jpg"/><Relationship Id="rId7" Type="http://schemas.openxmlformats.org/officeDocument/2006/relationships/image" Target="../media/image222.png"/><Relationship Id="rId12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16.gif"/><Relationship Id="rId10" Type="http://schemas.openxmlformats.org/officeDocument/2006/relationships/image" Target="../media/image2500.png"/><Relationship Id="rId4" Type="http://schemas.openxmlformats.org/officeDocument/2006/relationships/image" Target="../media/image51.png"/><Relationship Id="rId9" Type="http://schemas.openxmlformats.org/officeDocument/2006/relationships/image" Target="../media/image2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.jpg"/><Relationship Id="rId9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4" Type="http://schemas.openxmlformats.org/officeDocument/2006/relationships/customXml" Target="../ink/ink2.xml"/><Relationship Id="rId9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A5F495-1857-9EBE-E13B-4D456DC8D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289" y="4515084"/>
            <a:ext cx="1582105" cy="1582105"/>
          </a:xfrm>
          <a:prstGeom prst="rect">
            <a:avLst/>
          </a:prstGeom>
          <a:effectLst/>
        </p:spPr>
      </p:pic>
      <p:pic>
        <p:nvPicPr>
          <p:cNvPr id="3" name="Immagine 2" descr="Immagine che contiene Carattere, bianco, testo, linea&#10;&#10;Descrizione generata automaticamente">
            <a:extLst>
              <a:ext uri="{FF2B5EF4-FFF2-40B4-BE49-F238E27FC236}">
                <a16:creationId xmlns:a16="http://schemas.microsoft.com/office/drawing/2014/main" id="{4551F270-EA58-42B4-C99F-E85822B92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104" y="5647434"/>
            <a:ext cx="3837922" cy="1279307"/>
          </a:xfrm>
          <a:prstGeom prst="rect">
            <a:avLst/>
          </a:prstGeom>
        </p:spPr>
      </p:pic>
      <p:pic>
        <p:nvPicPr>
          <p:cNvPr id="4" name="Immagine 3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697FEA2-AB74-34F2-C6B1-B20274B8D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83" b="33601"/>
          <a:stretch/>
        </p:blipFill>
        <p:spPr>
          <a:xfrm>
            <a:off x="7279602" y="4694830"/>
            <a:ext cx="4932837" cy="12146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FABAE3-0C1B-E520-9352-24323A8CB6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-288920" y="-207197"/>
            <a:ext cx="6379926" cy="7272393"/>
          </a:xfrm>
          <a:prstGeom prst="rect">
            <a:avLst/>
          </a:prstGeom>
          <a:effectLst>
            <a:softEdge rad="432022"/>
          </a:effec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DAF8EDA-558E-B419-726D-0AAD89344A82}"/>
              </a:ext>
            </a:extLst>
          </p:cNvPr>
          <p:cNvSpPr/>
          <p:nvPr/>
        </p:nvSpPr>
        <p:spPr>
          <a:xfrm>
            <a:off x="4911495" y="42237"/>
            <a:ext cx="7485044" cy="4776459"/>
          </a:xfrm>
          <a:prstGeom prst="roundRect">
            <a:avLst>
              <a:gd name="adj" fmla="val 9916"/>
            </a:avLst>
          </a:prstGeom>
          <a:blipFill>
            <a:blip r:embed="rId7"/>
            <a:stretch>
              <a:fillRect/>
            </a:stretch>
          </a:blipFill>
          <a:ln>
            <a:solidFill>
              <a:srgbClr val="A07011"/>
            </a:solidFill>
          </a:ln>
          <a:effectLst>
            <a:softEdge rad="53520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5A49463-19D5-6B64-3443-A704FE363A80}"/>
              </a:ext>
            </a:extLst>
          </p:cNvPr>
          <p:cNvSpPr/>
          <p:nvPr/>
        </p:nvSpPr>
        <p:spPr>
          <a:xfrm>
            <a:off x="852604" y="3960885"/>
            <a:ext cx="3531927" cy="45719"/>
          </a:xfrm>
          <a:prstGeom prst="rect">
            <a:avLst/>
          </a:prstGeom>
          <a:solidFill>
            <a:srgbClr val="A07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C0C0ED7A-676D-A426-58ED-EDBBD15B6D33}"/>
              </a:ext>
            </a:extLst>
          </p:cNvPr>
          <p:cNvSpPr/>
          <p:nvPr/>
        </p:nvSpPr>
        <p:spPr>
          <a:xfrm>
            <a:off x="163300" y="1064107"/>
            <a:ext cx="4910532" cy="2186609"/>
          </a:xfrm>
          <a:prstGeom prst="roundRect">
            <a:avLst>
              <a:gd name="adj" fmla="val 21212"/>
            </a:avLst>
          </a:prstGeom>
          <a:solidFill>
            <a:schemeClr val="bg1">
              <a:alpha val="63000"/>
            </a:schemeClr>
          </a:solidFill>
          <a:ln>
            <a:solidFill>
              <a:srgbClr val="A07011"/>
            </a:solidFill>
          </a:ln>
          <a:effectLst>
            <a:softEdge rad="10340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00" b="1" dirty="0">
                <a:solidFill>
                  <a:srgbClr val="003B82"/>
                </a:solidFill>
                <a:latin typeface="+mj-lt"/>
              </a:rPr>
              <a:t>Beam Dynamics in </a:t>
            </a:r>
            <a:r>
              <a:rPr lang="en-GB" sz="4900" b="1" i="1" dirty="0">
                <a:solidFill>
                  <a:srgbClr val="003B82"/>
                </a:solidFill>
                <a:latin typeface="+mj-lt"/>
              </a:rPr>
              <a:t>g-2</a:t>
            </a:r>
            <a:r>
              <a:rPr lang="en-GB" sz="4900" b="1" dirty="0">
                <a:solidFill>
                  <a:srgbClr val="003B82"/>
                </a:solidFill>
                <a:latin typeface="+mj-lt"/>
              </a:rPr>
              <a:t> experiment at Fermilab</a:t>
            </a:r>
            <a:endParaRPr lang="en-GB" sz="4900" dirty="0">
              <a:latin typeface="+mj-lt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5433BA9-C471-0716-5A02-D35C44F6277F}"/>
              </a:ext>
            </a:extLst>
          </p:cNvPr>
          <p:cNvSpPr/>
          <p:nvPr/>
        </p:nvSpPr>
        <p:spPr>
          <a:xfrm>
            <a:off x="1209201" y="4476068"/>
            <a:ext cx="2818731" cy="1336955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112946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+mj-lt"/>
              </a:rPr>
              <a:t>E. Bottalico </a:t>
            </a:r>
          </a:p>
          <a:p>
            <a:pPr algn="ctr"/>
            <a:r>
              <a:rPr lang="en-GB" sz="2200" b="1" dirty="0">
                <a:solidFill>
                  <a:schemeClr val="tx1"/>
                </a:solidFill>
                <a:latin typeface="+mj-lt"/>
              </a:rPr>
              <a:t>HEP Annual</a:t>
            </a:r>
            <a:r>
              <a:rPr lang="it-IT" sz="2200" b="1" dirty="0">
                <a:solidFill>
                  <a:schemeClr val="tx1"/>
                </a:solidFill>
                <a:latin typeface="+mj-lt"/>
              </a:rPr>
              <a:t> Meeting</a:t>
            </a:r>
          </a:p>
          <a:p>
            <a:pPr algn="ctr"/>
            <a:r>
              <a:rPr lang="it-IT" sz="2200" b="1" dirty="0">
                <a:solidFill>
                  <a:schemeClr val="tx1"/>
                </a:solidFill>
                <a:latin typeface="+mj-lt"/>
              </a:rPr>
              <a:t>19 </a:t>
            </a:r>
            <a:r>
              <a:rPr lang="en-GB" sz="2200" b="1" dirty="0">
                <a:solidFill>
                  <a:schemeClr val="tx1"/>
                </a:solidFill>
                <a:latin typeface="+mj-lt"/>
              </a:rPr>
              <a:t>May</a:t>
            </a:r>
            <a:r>
              <a:rPr lang="it-IT" sz="2200" b="1" dirty="0">
                <a:solidFill>
                  <a:schemeClr val="tx1"/>
                </a:solidFill>
                <a:latin typeface="+mj-lt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5082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2B06527B-DF75-4DC9-B802-2B2B1630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540" y="626342"/>
            <a:ext cx="4601292" cy="5715384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10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1">
                <a:extLst>
                  <a:ext uri="{FF2B5EF4-FFF2-40B4-BE49-F238E27FC236}">
                    <a16:creationId xmlns:a16="http://schemas.microsoft.com/office/drawing/2014/main" id="{E3BF7EE5-04DE-445C-7EB1-1020514D60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6456" y="48448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002060"/>
                    </a:solidFill>
                  </a:rPr>
                  <a:t> measurement</a:t>
                </a:r>
              </a:p>
            </p:txBody>
          </p:sp>
        </mc:Choice>
        <mc:Fallback xmlns="">
          <p:sp>
            <p:nvSpPr>
              <p:cNvPr id="23" name="Titolo 11">
                <a:extLst>
                  <a:ext uri="{FF2B5EF4-FFF2-40B4-BE49-F238E27FC236}">
                    <a16:creationId xmlns:a16="http://schemas.microsoft.com/office/drawing/2014/main" id="{E3BF7EE5-04DE-445C-7EB1-1020514D60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6456" y="48448"/>
                <a:ext cx="10515600" cy="465138"/>
              </a:xfrm>
              <a:blipFill>
                <a:blip r:embed="rId5"/>
                <a:stretch>
                  <a:fillRect t="-50000" b="-7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15138E1-92C2-A3AC-88E3-90AA0298535B}"/>
              </a:ext>
            </a:extLst>
          </p:cNvPr>
          <p:cNvSpPr txBox="1"/>
          <p:nvPr/>
        </p:nvSpPr>
        <p:spPr>
          <a:xfrm>
            <a:off x="413878" y="600122"/>
            <a:ext cx="705751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simplest function which describes the number of emitted positron from muon decay (so called “</a:t>
            </a:r>
            <a:r>
              <a:rPr lang="en-GB" sz="2800" b="1" u="sng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wiggle plot</a:t>
            </a:r>
            <a:r>
              <a:rPr lang="en-GB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034623A6-9BD6-8DFA-EFFF-1148EC9F6FE9}"/>
                  </a:ext>
                </a:extLst>
              </p:cNvPr>
              <p:cNvSpPr txBox="1"/>
              <p:nvPr/>
            </p:nvSpPr>
            <p:spPr>
              <a:xfrm>
                <a:off x="700514" y="2747135"/>
                <a:ext cx="6708696" cy="7151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m:rPr>
                          <m:lit/>
                        </m:rP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it-IT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034623A6-9BD6-8DFA-EFFF-1148EC9F6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14" y="2747135"/>
                <a:ext cx="6708696" cy="715132"/>
              </a:xfrm>
              <a:prstGeom prst="rect">
                <a:avLst/>
              </a:prstGeom>
              <a:blipFill>
                <a:blip r:embed="rId6"/>
                <a:stretch>
                  <a:fillRect l="-945" b="-228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4F3940-516A-06F7-E270-CCA3884A49E8}"/>
              </a:ext>
            </a:extLst>
          </p:cNvPr>
          <p:cNvSpPr txBox="1"/>
          <p:nvPr/>
        </p:nvSpPr>
        <p:spPr>
          <a:xfrm>
            <a:off x="413878" y="3647035"/>
            <a:ext cx="763677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en-US" sz="2800" b="1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FFT</a:t>
            </a:r>
            <a:r>
              <a:rPr lang="en-US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fit’s residual shows many frequency peaks due to </a:t>
            </a:r>
            <a:r>
              <a:rPr lang="en-US" sz="2800" b="1" u="sng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dynamics</a:t>
            </a:r>
            <a:r>
              <a:rPr lang="en-US" sz="2800" b="1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 that are not modeled by the previous function.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81F36FD-515A-13AB-8837-20C6B191C635}"/>
              </a:ext>
            </a:extLst>
          </p:cNvPr>
          <p:cNvSpPr txBox="1"/>
          <p:nvPr/>
        </p:nvSpPr>
        <p:spPr>
          <a:xfrm>
            <a:off x="9859617" y="779078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Fit start time 30µs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085"/>
          <a:stretch/>
        </p:blipFill>
        <p:spPr>
          <a:xfrm>
            <a:off x="11332252" y="-36304"/>
            <a:ext cx="842986" cy="749536"/>
          </a:xfrm>
          <a:prstGeom prst="rect">
            <a:avLst/>
          </a:prstGeom>
        </p:spPr>
      </p:pic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C8407CAC-5D10-370A-775E-A8075055B4B0}"/>
              </a:ext>
            </a:extLst>
          </p:cNvPr>
          <p:cNvCxnSpPr>
            <a:cxnSpLocks/>
          </p:cNvCxnSpPr>
          <p:nvPr/>
        </p:nvCxnSpPr>
        <p:spPr>
          <a:xfrm>
            <a:off x="4120604" y="555432"/>
            <a:ext cx="389425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6FB6C7-FEFA-F0D9-0F8E-10D88E7564D2}"/>
              </a:ext>
            </a:extLst>
          </p:cNvPr>
          <p:cNvSpPr txBox="1"/>
          <p:nvPr/>
        </p:nvSpPr>
        <p:spPr>
          <a:xfrm>
            <a:off x="8486117" y="95189"/>
            <a:ext cx="278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>
                <a:solidFill>
                  <a:srgbClr val="FF0000"/>
                </a:solidFill>
              </a:rPr>
              <a:t>See Cedric next talk!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4260F1A-6239-AAF3-ADC0-8AEC636BCBD4}"/>
              </a:ext>
            </a:extLst>
          </p:cNvPr>
          <p:cNvCxnSpPr/>
          <p:nvPr/>
        </p:nvCxnSpPr>
        <p:spPr>
          <a:xfrm flipV="1">
            <a:off x="8915754" y="4041913"/>
            <a:ext cx="2132892" cy="4240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633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11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4815092" y="691759"/>
            <a:ext cx="281262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olo 11">
                <a:extLst>
                  <a:ext uri="{FF2B5EF4-FFF2-40B4-BE49-F238E27FC236}">
                    <a16:creationId xmlns:a16="http://schemas.microsoft.com/office/drawing/2014/main" id="{C683C765-ABB8-5B78-02A5-BD565C29E5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6336" y="181693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002060"/>
                    </a:solidFill>
                  </a:rPr>
                  <a:t> Extraction</a:t>
                </a:r>
              </a:p>
            </p:txBody>
          </p:sp>
        </mc:Choice>
        <mc:Fallback xmlns="">
          <p:sp>
            <p:nvSpPr>
              <p:cNvPr id="25" name="Titolo 11">
                <a:extLst>
                  <a:ext uri="{FF2B5EF4-FFF2-40B4-BE49-F238E27FC236}">
                    <a16:creationId xmlns:a16="http://schemas.microsoft.com/office/drawing/2014/main" id="{C683C765-ABB8-5B78-02A5-BD565C29E5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6336" y="181693"/>
                <a:ext cx="10515600" cy="465138"/>
              </a:xfrm>
              <a:blipFill>
                <a:blip r:embed="rId5"/>
                <a:stretch>
                  <a:fillRect t="-56757" b="-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044AE487-EC63-7FD2-8651-460259F39820}"/>
                  </a:ext>
                </a:extLst>
              </p:cNvPr>
              <p:cNvSpPr/>
              <p:nvPr/>
            </p:nvSpPr>
            <p:spPr>
              <a:xfrm>
                <a:off x="274783" y="727817"/>
                <a:ext cx="11693478" cy="557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srgbClr val="4570C4"/>
                    </a:solidFill>
                  </a:rPr>
                  <a:t>For the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 the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 need to be corrected by:</a:t>
                </a:r>
                <a:endParaRPr lang="en-GB" sz="2800" dirty="0"/>
              </a:p>
            </p:txBody>
          </p:sp>
        </mc:Choice>
        <mc:Fallback xmlns=""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044AE487-EC63-7FD2-8651-460259F398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83" y="727817"/>
                <a:ext cx="11693478" cy="557910"/>
              </a:xfrm>
              <a:prstGeom prst="rect">
                <a:avLst/>
              </a:prstGeom>
              <a:blipFill>
                <a:blip r:embed="rId6"/>
                <a:stretch>
                  <a:fillRect l="-1085" t="-8889" b="-2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Parentesi graffa aperta 28">
            <a:extLst>
              <a:ext uri="{FF2B5EF4-FFF2-40B4-BE49-F238E27FC236}">
                <a16:creationId xmlns:a16="http://schemas.microsoft.com/office/drawing/2014/main" id="{A2C12942-20AD-7138-DA39-5E0BB1DD690F}"/>
              </a:ext>
            </a:extLst>
          </p:cNvPr>
          <p:cNvSpPr/>
          <p:nvPr/>
        </p:nvSpPr>
        <p:spPr>
          <a:xfrm rot="16200000">
            <a:off x="9685410" y="3266264"/>
            <a:ext cx="384063" cy="1312338"/>
          </a:xfrm>
          <a:prstGeom prst="leftBrace">
            <a:avLst>
              <a:gd name="adj1" fmla="val 110253"/>
              <a:gd name="adj2" fmla="val 487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191651D4-E3D2-2687-5F1B-FE22EF252270}"/>
              </a:ext>
            </a:extLst>
          </p:cNvPr>
          <p:cNvSpPr/>
          <p:nvPr/>
        </p:nvSpPr>
        <p:spPr>
          <a:xfrm>
            <a:off x="5833403" y="1606940"/>
            <a:ext cx="4189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4570C4"/>
                </a:solidFill>
              </a:rPr>
              <a:t>Beam dynamics corrections</a:t>
            </a:r>
            <a:endParaRPr lang="en-GB" sz="2800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ACB8D8B2-4899-DE4A-F198-475427A4227D}"/>
              </a:ext>
            </a:extLst>
          </p:cNvPr>
          <p:cNvSpPr/>
          <p:nvPr/>
        </p:nvSpPr>
        <p:spPr>
          <a:xfrm>
            <a:off x="7694694" y="4072134"/>
            <a:ext cx="4655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4570C4"/>
                </a:solidFill>
              </a:rPr>
              <a:t>Transient field corrections</a:t>
            </a:r>
            <a:endParaRPr lang="en-GB" sz="2800" dirty="0"/>
          </a:p>
        </p:txBody>
      </p:sp>
      <p:sp>
        <p:nvSpPr>
          <p:cNvPr id="32" name="Parentesi graffa aperta 31">
            <a:extLst>
              <a:ext uri="{FF2B5EF4-FFF2-40B4-BE49-F238E27FC236}">
                <a16:creationId xmlns:a16="http://schemas.microsoft.com/office/drawing/2014/main" id="{001C736F-4EFF-512F-CD9C-589DA7C345F2}"/>
              </a:ext>
            </a:extLst>
          </p:cNvPr>
          <p:cNvSpPr/>
          <p:nvPr/>
        </p:nvSpPr>
        <p:spPr>
          <a:xfrm rot="5400000">
            <a:off x="7558824" y="752815"/>
            <a:ext cx="384063" cy="3309712"/>
          </a:xfrm>
          <a:prstGeom prst="leftBrace">
            <a:avLst>
              <a:gd name="adj1" fmla="val 110253"/>
              <a:gd name="adj2" fmla="val 487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474A764A-BEE9-E86C-90C0-B8AF359FD100}"/>
                  </a:ext>
                </a:extLst>
              </p:cNvPr>
              <p:cNvSpPr/>
              <p:nvPr/>
            </p:nvSpPr>
            <p:spPr>
              <a:xfrm>
                <a:off x="636819" y="4908794"/>
                <a:ext cx="11693478" cy="987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srgbClr val="4570C4"/>
                    </a:solidFill>
                  </a:rPr>
                  <a:t>These corrections have been obtained during Run1 analysis.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  <m:r>
                      <a:rPr lang="en-GB" sz="280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 corrections were not present in E821.</a:t>
                </a:r>
              </a:p>
            </p:txBody>
          </p:sp>
        </mc:Choice>
        <mc:Fallback xmlns=""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474A764A-BEE9-E86C-90C0-B8AF359FD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19" y="4908794"/>
                <a:ext cx="11693478" cy="987322"/>
              </a:xfrm>
              <a:prstGeom prst="rect">
                <a:avLst/>
              </a:prstGeom>
              <a:blipFill>
                <a:blip r:embed="rId7"/>
                <a:stretch>
                  <a:fillRect l="-975" t="-6329" b="-126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20AD7AE3-3BE7-6846-7542-0A176DC7EA6E}"/>
                  </a:ext>
                </a:extLst>
              </p:cNvPr>
              <p:cNvSpPr/>
              <p:nvPr/>
            </p:nvSpPr>
            <p:spPr>
              <a:xfrm>
                <a:off x="1284365" y="2473452"/>
                <a:ext cx="9674315" cy="12957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𝑐𝑙𝑜𝑐𝑘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32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32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3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it-IT" sz="3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𝒑𝒂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𝑐𝑎𝑙𝑖𝑏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it-IT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it-IT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d>
                            <m:dPr>
                              <m:ctrlP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20AD7AE3-3BE7-6846-7542-0A176DC7E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365" y="2473452"/>
                <a:ext cx="9674315" cy="1295739"/>
              </a:xfrm>
              <a:prstGeom prst="rect">
                <a:avLst/>
              </a:prstGeom>
              <a:blipFill>
                <a:blip r:embed="rId8"/>
                <a:stretch>
                  <a:fillRect b="-67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9B523BF-386F-3705-82C0-F950E5911A0D}"/>
              </a:ext>
            </a:extLst>
          </p:cNvPr>
          <p:cNvSpPr txBox="1"/>
          <p:nvPr/>
        </p:nvSpPr>
        <p:spPr>
          <a:xfrm>
            <a:off x="2407197" y="4188733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Saskia previous talk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ADA9FD5-2BD2-0B0B-5913-D44086072B73}"/>
              </a:ext>
            </a:extLst>
          </p:cNvPr>
          <p:cNvSpPr txBox="1"/>
          <p:nvPr/>
        </p:nvSpPr>
        <p:spPr>
          <a:xfrm>
            <a:off x="2407197" y="1590085"/>
            <a:ext cx="170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Cedric next talk!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9AAD2EE3-13A6-70C2-97DA-43DC02F75B75}"/>
              </a:ext>
            </a:extLst>
          </p:cNvPr>
          <p:cNvCxnSpPr>
            <a:stCxn id="36" idx="2"/>
          </p:cNvCxnSpPr>
          <p:nvPr/>
        </p:nvCxnSpPr>
        <p:spPr>
          <a:xfrm>
            <a:off x="3262175" y="1959417"/>
            <a:ext cx="1235132" cy="6402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18B7AD2-BFCF-2B3E-0129-D49D965617B2}"/>
              </a:ext>
            </a:extLst>
          </p:cNvPr>
          <p:cNvCxnSpPr>
            <a:cxnSpLocks/>
          </p:cNvCxnSpPr>
          <p:nvPr/>
        </p:nvCxnSpPr>
        <p:spPr>
          <a:xfrm flipV="1">
            <a:off x="3581400" y="3739306"/>
            <a:ext cx="835706" cy="4248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13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12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2422767" y="654119"/>
            <a:ext cx="747614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olo 11">
                <a:extLst>
                  <a:ext uri="{FF2B5EF4-FFF2-40B4-BE49-F238E27FC236}">
                    <a16:creationId xmlns:a16="http://schemas.microsoft.com/office/drawing/2014/main" id="{A569E389-A32A-1D54-8D7C-7C8742008E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6538" y="125016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b="1" dirty="0">
                    <a:solidFill>
                      <a:srgbClr val="060179"/>
                    </a:solidFill>
                  </a:rPr>
                  <a:t>Beam dynamics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60179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b="1" dirty="0">
                  <a:solidFill>
                    <a:srgbClr val="060179"/>
                  </a:solidFill>
                </a:endParaRPr>
              </a:p>
            </p:txBody>
          </p:sp>
        </mc:Choice>
        <mc:Fallback xmlns="">
          <p:sp>
            <p:nvSpPr>
              <p:cNvPr id="4" name="Titolo 11">
                <a:extLst>
                  <a:ext uri="{FF2B5EF4-FFF2-40B4-BE49-F238E27FC236}">
                    <a16:creationId xmlns:a16="http://schemas.microsoft.com/office/drawing/2014/main" id="{A569E389-A32A-1D54-8D7C-7C8742008E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6538" y="125016"/>
                <a:ext cx="10515600" cy="465138"/>
              </a:xfrm>
              <a:blipFill>
                <a:blip r:embed="rId5"/>
                <a:stretch>
                  <a:fillRect t="-54054" b="-756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AA8622DD-40E6-EDAB-673C-7C6A60DAC09D}"/>
                  </a:ext>
                </a:extLst>
              </p:cNvPr>
              <p:cNvSpPr/>
              <p:nvPr/>
            </p:nvSpPr>
            <p:spPr>
              <a:xfrm>
                <a:off x="1337646" y="1661033"/>
                <a:ext cx="9516708" cy="9692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80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800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800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it-IT" sz="2800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it-IT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it-IT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it-IT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it-IT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it-IT" sz="2800" b="0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AA8622DD-40E6-EDAB-673C-7C6A60DAC0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646" y="1661033"/>
                <a:ext cx="9516708" cy="969240"/>
              </a:xfrm>
              <a:prstGeom prst="rect">
                <a:avLst/>
              </a:prstGeom>
              <a:blipFill>
                <a:blip r:embed="rId6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1FEFBF5F-C3F8-A1A1-3805-2C164B057EB9}"/>
                  </a:ext>
                </a:extLst>
              </p:cNvPr>
              <p:cNvSpPr/>
              <p:nvPr/>
            </p:nvSpPr>
            <p:spPr>
              <a:xfrm>
                <a:off x="438411" y="2845314"/>
                <a:ext cx="6390577" cy="2865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600" dirty="0">
                    <a:solidFill>
                      <a:schemeClr val="accent1"/>
                    </a:solidFill>
                  </a:rPr>
                  <a:t>This term introduces a bias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600" dirty="0">
                    <a:solidFill>
                      <a:schemeClr val="accent1"/>
                    </a:solidFill>
                  </a:rPr>
                  <a:t> that needs to be corrected by Electric Field correction: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2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sz="2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sSup>
                      <m:sSupPr>
                        <m:ctrlP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sSubSup>
                          <m:sSubSupPr>
                            <m:ctrlP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2600" dirty="0">
                    <a:solidFill>
                      <a:schemeClr val="accent1"/>
                    </a:solidFill>
                  </a:rPr>
                  <a:t> is proportional to the equilibrium radius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600" dirty="0">
                    <a:solidFill>
                      <a:schemeClr val="accent1"/>
                    </a:solidFill>
                  </a:rPr>
                  <a:t>.</a:t>
                </a:r>
                <a:endParaRPr lang="en-GB" sz="2600" dirty="0"/>
              </a:p>
            </p:txBody>
          </p:sp>
        </mc:Choice>
        <mc:Fallback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1FEFBF5F-C3F8-A1A1-3805-2C164B057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1" y="2845314"/>
                <a:ext cx="6390577" cy="2865785"/>
              </a:xfrm>
              <a:prstGeom prst="rect">
                <a:avLst/>
              </a:prstGeom>
              <a:blipFill>
                <a:blip r:embed="rId7"/>
                <a:stretch>
                  <a:fillRect l="-1786" r="-1786" b="-44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3C7FC34-BBB4-29CB-371C-A32C06A28114}"/>
              </a:ext>
            </a:extLst>
          </p:cNvPr>
          <p:cNvCxnSpPr/>
          <p:nvPr/>
        </p:nvCxnSpPr>
        <p:spPr>
          <a:xfrm flipH="1">
            <a:off x="3717131" y="2587486"/>
            <a:ext cx="642937" cy="4448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EFC16E51-CE41-69C7-D7B5-30D488C456BA}"/>
              </a:ext>
            </a:extLst>
          </p:cNvPr>
          <p:cNvSpPr/>
          <p:nvPr/>
        </p:nvSpPr>
        <p:spPr>
          <a:xfrm>
            <a:off x="636819" y="706641"/>
            <a:ext cx="105156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chemeClr val="accent1"/>
                </a:solidFill>
              </a:rPr>
              <a:t>Considering the extended expression of the spin precession frequency in a magnetic field:</a:t>
            </a:r>
            <a:endParaRPr lang="en-GB" sz="26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B000AA6-E9F1-30C5-3B9D-880C6AF71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116" y="2617000"/>
            <a:ext cx="4488338" cy="35343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4BAD4BA-7948-C4B9-1E39-2A9061CD1836}"/>
                  </a:ext>
                </a:extLst>
              </p:cNvPr>
              <p:cNvSpPr txBox="1"/>
              <p:nvPr/>
            </p:nvSpPr>
            <p:spPr>
              <a:xfrm>
                <a:off x="3937870" y="5708046"/>
                <a:ext cx="3099246" cy="553998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∼489 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𝑝𝑝𝑏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4BAD4BA-7948-C4B9-1E39-2A9061CD1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870" y="5708046"/>
                <a:ext cx="3099246" cy="553998"/>
              </a:xfrm>
              <a:prstGeom prst="rect">
                <a:avLst/>
              </a:prstGeom>
              <a:blipFill>
                <a:blip r:embed="rId9"/>
                <a:stretch>
                  <a:fillRect t="-4348" b="-34783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5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A4390EC-E13F-EB05-0865-E977AB5DEF8D}"/>
                  </a:ext>
                </a:extLst>
              </p:cNvPr>
              <p:cNvSpPr/>
              <p:nvPr/>
            </p:nvSpPr>
            <p:spPr>
              <a:xfrm>
                <a:off x="249261" y="635833"/>
                <a:ext cx="1169347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srgbClr val="4570C4"/>
                    </a:solidFill>
                  </a:rPr>
                  <a:t>Many systematics come from effects that </a:t>
                </a:r>
                <a:r>
                  <a:rPr lang="en-GB" sz="2800" b="1" u="sng" dirty="0">
                    <a:solidFill>
                      <a:srgbClr val="4570C4"/>
                    </a:solidFill>
                  </a:rPr>
                  <a:t>change</a:t>
                </a:r>
                <a:r>
                  <a:rPr lang="en-GB" sz="2800" dirty="0">
                    <a:solidFill>
                      <a:srgbClr val="4570C4"/>
                    </a:solidFill>
                  </a:rPr>
                  <a:t> the </a:t>
                </a:r>
                <a:r>
                  <a:rPr lang="en-GB" sz="2800" b="1" u="sng" dirty="0">
                    <a:solidFill>
                      <a:srgbClr val="4570C4"/>
                    </a:solidFill>
                  </a:rPr>
                  <a:t>phase</a:t>
                </a:r>
                <a:r>
                  <a:rPr lang="en-GB" sz="2800" dirty="0">
                    <a:solidFill>
                      <a:srgbClr val="4570C4"/>
                    </a:solidFill>
                  </a:rPr>
                  <a:t> of the detected positrons </a:t>
                </a:r>
                <a:r>
                  <a:rPr lang="en-GB" sz="2800" b="1" u="sng" dirty="0">
                    <a:solidFill>
                      <a:srgbClr val="4570C4"/>
                    </a:solidFill>
                  </a:rPr>
                  <a:t>over time</a:t>
                </a:r>
                <a:r>
                  <a:rPr lang="en-GB" sz="2800" dirty="0">
                    <a:solidFill>
                      <a:srgbClr val="4570C4"/>
                    </a:solidFill>
                  </a:rPr>
                  <a:t> and introduce a bias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rgbClr val="4570C4"/>
                    </a:solidFill>
                  </a:rPr>
                  <a:t>:</a:t>
                </a:r>
              </a:p>
            </p:txBody>
          </p:sp>
        </mc:Choice>
        <mc:Fallback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A4390EC-E13F-EB05-0865-E977AB5DE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61" y="635833"/>
                <a:ext cx="11693478" cy="954107"/>
              </a:xfrm>
              <a:prstGeom prst="rect">
                <a:avLst/>
              </a:prstGeom>
              <a:blipFill>
                <a:blip r:embed="rId3"/>
                <a:stretch>
                  <a:fillRect l="-1085" t="-5195" b="-155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13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3869635" y="625171"/>
            <a:ext cx="4572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itolo 11">
                <a:extLst>
                  <a:ext uri="{FF2B5EF4-FFF2-40B4-BE49-F238E27FC236}">
                    <a16:creationId xmlns:a16="http://schemas.microsoft.com/office/drawing/2014/main" id="{F5BA7AA4-3CCB-AB95-1877-6BE43473966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6538" y="49883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02060"/>
                    </a:solidFill>
                  </a:rPr>
                  <a:t> systematic sources</a:t>
                </a:r>
              </a:p>
            </p:txBody>
          </p:sp>
        </mc:Choice>
        <mc:Fallback>
          <p:sp>
            <p:nvSpPr>
              <p:cNvPr id="27" name="Titolo 11">
                <a:extLst>
                  <a:ext uri="{FF2B5EF4-FFF2-40B4-BE49-F238E27FC236}">
                    <a16:creationId xmlns:a16="http://schemas.microsoft.com/office/drawing/2014/main" id="{F5BA7AA4-3CCB-AB95-1877-6BE4347396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6538" y="49883"/>
                <a:ext cx="10515600" cy="465138"/>
              </a:xfrm>
              <a:blipFill>
                <a:blip r:embed="rId6"/>
                <a:stretch>
                  <a:fillRect t="-52632" b="-7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>
            <a:extLst>
              <a:ext uri="{FF2B5EF4-FFF2-40B4-BE49-F238E27FC236}">
                <a16:creationId xmlns:a16="http://schemas.microsoft.com/office/drawing/2014/main" id="{DEF328D7-2841-4279-F37E-639F573DBB61}"/>
              </a:ext>
            </a:extLst>
          </p:cNvPr>
          <p:cNvGrpSpPr/>
          <p:nvPr/>
        </p:nvGrpSpPr>
        <p:grpSpPr>
          <a:xfrm>
            <a:off x="1955647" y="1689102"/>
            <a:ext cx="8191602" cy="1377393"/>
            <a:chOff x="2019199" y="2059196"/>
            <a:chExt cx="8191602" cy="1377393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C0C3D052-8D3C-467D-0A9C-C6ADD988B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" r="39833" b="-9900"/>
            <a:stretch/>
          </p:blipFill>
          <p:spPr>
            <a:xfrm>
              <a:off x="2019199" y="2059196"/>
              <a:ext cx="8064499" cy="527050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89FEE0BF-DAD7-F3E0-205A-8401A6820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736" t="4665" b="-1"/>
            <a:stretch/>
          </p:blipFill>
          <p:spPr>
            <a:xfrm>
              <a:off x="4948120" y="2755579"/>
              <a:ext cx="5262681" cy="457200"/>
            </a:xfrm>
            <a:prstGeom prst="rect">
              <a:avLst/>
            </a:prstGeom>
          </p:spPr>
        </p:pic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2D042D45-0A7E-6710-468C-877DD0C4FFC1}"/>
                </a:ext>
              </a:extLst>
            </p:cNvPr>
            <p:cNvSpPr/>
            <p:nvPr/>
          </p:nvSpPr>
          <p:spPr>
            <a:xfrm>
              <a:off x="3038062" y="2679379"/>
              <a:ext cx="3898623" cy="757210"/>
            </a:xfrm>
            <a:custGeom>
              <a:avLst/>
              <a:gdLst>
                <a:gd name="connsiteX0" fmla="*/ 0 w 3765391"/>
                <a:gd name="connsiteY0" fmla="*/ 0 h 757210"/>
                <a:gd name="connsiteX1" fmla="*/ 198782 w 3765391"/>
                <a:gd name="connsiteY1" fmla="*/ 450574 h 757210"/>
                <a:gd name="connsiteX2" fmla="*/ 795130 w 3765391"/>
                <a:gd name="connsiteY2" fmla="*/ 675861 h 757210"/>
                <a:gd name="connsiteX3" fmla="*/ 2040835 w 3765391"/>
                <a:gd name="connsiteY3" fmla="*/ 649357 h 757210"/>
                <a:gd name="connsiteX4" fmla="*/ 3034748 w 3765391"/>
                <a:gd name="connsiteY4" fmla="*/ 742122 h 757210"/>
                <a:gd name="connsiteX5" fmla="*/ 3670852 w 3765391"/>
                <a:gd name="connsiteY5" fmla="*/ 742122 h 757210"/>
                <a:gd name="connsiteX6" fmla="*/ 3750365 w 3765391"/>
                <a:gd name="connsiteY6" fmla="*/ 596348 h 757210"/>
                <a:gd name="connsiteX0" fmla="*/ 0 w 3885615"/>
                <a:gd name="connsiteY0" fmla="*/ 0 h 760911"/>
                <a:gd name="connsiteX1" fmla="*/ 198782 w 3885615"/>
                <a:gd name="connsiteY1" fmla="*/ 450574 h 760911"/>
                <a:gd name="connsiteX2" fmla="*/ 795130 w 3885615"/>
                <a:gd name="connsiteY2" fmla="*/ 675861 h 760911"/>
                <a:gd name="connsiteX3" fmla="*/ 2040835 w 3885615"/>
                <a:gd name="connsiteY3" fmla="*/ 649357 h 760911"/>
                <a:gd name="connsiteX4" fmla="*/ 3034748 w 3885615"/>
                <a:gd name="connsiteY4" fmla="*/ 742122 h 760911"/>
                <a:gd name="connsiteX5" fmla="*/ 3670852 w 3885615"/>
                <a:gd name="connsiteY5" fmla="*/ 742122 h 760911"/>
                <a:gd name="connsiteX6" fmla="*/ 3882887 w 3885615"/>
                <a:gd name="connsiteY6" fmla="*/ 543340 h 760911"/>
                <a:gd name="connsiteX0" fmla="*/ 0 w 3898623"/>
                <a:gd name="connsiteY0" fmla="*/ 0 h 757210"/>
                <a:gd name="connsiteX1" fmla="*/ 198782 w 3898623"/>
                <a:gd name="connsiteY1" fmla="*/ 450574 h 757210"/>
                <a:gd name="connsiteX2" fmla="*/ 795130 w 3898623"/>
                <a:gd name="connsiteY2" fmla="*/ 675861 h 757210"/>
                <a:gd name="connsiteX3" fmla="*/ 2040835 w 3898623"/>
                <a:gd name="connsiteY3" fmla="*/ 649357 h 757210"/>
                <a:gd name="connsiteX4" fmla="*/ 3034748 w 3898623"/>
                <a:gd name="connsiteY4" fmla="*/ 742122 h 757210"/>
                <a:gd name="connsiteX5" fmla="*/ 3670852 w 3898623"/>
                <a:gd name="connsiteY5" fmla="*/ 742122 h 757210"/>
                <a:gd name="connsiteX6" fmla="*/ 3896139 w 3898623"/>
                <a:gd name="connsiteY6" fmla="*/ 596348 h 75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8623" h="757210">
                  <a:moveTo>
                    <a:pt x="0" y="0"/>
                  </a:moveTo>
                  <a:cubicBezTo>
                    <a:pt x="33130" y="168965"/>
                    <a:pt x="66261" y="337931"/>
                    <a:pt x="198782" y="450574"/>
                  </a:cubicBezTo>
                  <a:cubicBezTo>
                    <a:pt x="331303" y="563217"/>
                    <a:pt x="488121" y="642731"/>
                    <a:pt x="795130" y="675861"/>
                  </a:cubicBezTo>
                  <a:cubicBezTo>
                    <a:pt x="1102139" y="708991"/>
                    <a:pt x="1667565" y="638313"/>
                    <a:pt x="2040835" y="649357"/>
                  </a:cubicBezTo>
                  <a:cubicBezTo>
                    <a:pt x="2414105" y="660401"/>
                    <a:pt x="2763079" y="726661"/>
                    <a:pt x="3034748" y="742122"/>
                  </a:cubicBezTo>
                  <a:cubicBezTo>
                    <a:pt x="3306417" y="757583"/>
                    <a:pt x="3527287" y="766418"/>
                    <a:pt x="3670852" y="742122"/>
                  </a:cubicBezTo>
                  <a:cubicBezTo>
                    <a:pt x="3814417" y="717826"/>
                    <a:pt x="3916017" y="657087"/>
                    <a:pt x="3896139" y="5963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95F77F7F-DEA1-5871-292C-F1ACC65C00E9}"/>
              </a:ext>
            </a:extLst>
          </p:cNvPr>
          <p:cNvSpPr/>
          <p:nvPr/>
        </p:nvSpPr>
        <p:spPr>
          <a:xfrm>
            <a:off x="211160" y="3167796"/>
            <a:ext cx="116934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4570C4"/>
                </a:solidFill>
              </a:rPr>
              <a:t>In general, anything that changes from </a:t>
            </a:r>
            <a:r>
              <a:rPr lang="en-GB" sz="2800" b="1" u="sng" dirty="0"/>
              <a:t>early-to-late</a:t>
            </a:r>
            <a:r>
              <a:rPr lang="en-GB" sz="2800" dirty="0">
                <a:solidFill>
                  <a:srgbClr val="4570C4"/>
                </a:solidFill>
              </a:rPr>
              <a:t> within each muon fill can be a cause of systematic error, as:</a:t>
            </a:r>
          </a:p>
          <a:p>
            <a:endParaRPr lang="en-GB" sz="2800" dirty="0">
              <a:solidFill>
                <a:srgbClr val="4570C4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Beam distortion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Muon losses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Varying lifetime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Rate dependent reconstruction</a:t>
            </a:r>
          </a:p>
          <a:p>
            <a:endParaRPr lang="en-GB" sz="2800" dirty="0">
              <a:solidFill>
                <a:srgbClr val="457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5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14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2209800" y="625171"/>
            <a:ext cx="778464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054F845E-F7D7-84AA-946F-E43336ECAD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2785" y="128134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b="1" dirty="0">
                    <a:solidFill>
                      <a:srgbClr val="060179"/>
                    </a:solidFill>
                  </a:rPr>
                  <a:t>Beam dynamics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60179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endParaRPr lang="en-GB" b="1" dirty="0">
                  <a:solidFill>
                    <a:srgbClr val="060179"/>
                  </a:solidFill>
                </a:endParaRPr>
              </a:p>
            </p:txBody>
          </p:sp>
        </mc:Choice>
        <mc:Fallback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054F845E-F7D7-84AA-946F-E43336ECAD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2785" y="128134"/>
                <a:ext cx="10515600" cy="465138"/>
              </a:xfrm>
              <a:blipFill>
                <a:blip r:embed="rId5"/>
                <a:stretch>
                  <a:fillRect t="-56757" b="-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tangolo 24">
            <a:extLst>
              <a:ext uri="{FF2B5EF4-FFF2-40B4-BE49-F238E27FC236}">
                <a16:creationId xmlns:a16="http://schemas.microsoft.com/office/drawing/2014/main" id="{CBEF2D48-7B46-BD59-978A-D1F17DC521FF}"/>
              </a:ext>
            </a:extLst>
          </p:cNvPr>
          <p:cNvSpPr/>
          <p:nvPr/>
        </p:nvSpPr>
        <p:spPr>
          <a:xfrm>
            <a:off x="58281" y="579350"/>
            <a:ext cx="1229881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The measured </a:t>
            </a:r>
            <a:r>
              <a:rPr lang="en-GB" sz="2800" i="1" dirty="0">
                <a:solidFill>
                  <a:srgbClr val="4570C4"/>
                </a:solidFill>
              </a:rPr>
              <a:t>g-2</a:t>
            </a:r>
            <a:r>
              <a:rPr lang="en-GB" sz="2800" dirty="0">
                <a:solidFill>
                  <a:srgbClr val="4570C4"/>
                </a:solidFill>
              </a:rPr>
              <a:t> phase of the muon is decay vertex position dependent.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It is obtained as weighted average of the phases measured by each (</a:t>
            </a:r>
            <a:r>
              <a:rPr lang="en-GB" sz="2800" dirty="0" err="1">
                <a:solidFill>
                  <a:srgbClr val="4570C4"/>
                </a:solidFill>
              </a:rPr>
              <a:t>x,y</a:t>
            </a:r>
            <a:r>
              <a:rPr lang="en-GB" sz="2800" dirty="0">
                <a:solidFill>
                  <a:srgbClr val="4570C4"/>
                </a:solidFill>
              </a:rPr>
              <a:t>) pair position.</a:t>
            </a:r>
          </a:p>
          <a:p>
            <a:endParaRPr lang="en-GB" sz="28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FA09443-A6E4-B152-EBAF-6F76886EC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00" y="2529068"/>
            <a:ext cx="4292600" cy="37846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4BEB1BC-5DED-B40D-5C2A-9F7778897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245" y="3583582"/>
            <a:ext cx="3711467" cy="403808"/>
          </a:xfrm>
          <a:prstGeom prst="rect">
            <a:avLst/>
          </a:prstGeom>
          <a:ln>
            <a:noFill/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109EBBCA-768C-4799-66BD-76D056FD1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3708" y="2683496"/>
            <a:ext cx="3715004" cy="404193"/>
          </a:xfrm>
          <a:prstGeom prst="rect">
            <a:avLst/>
          </a:prstGeom>
          <a:ln>
            <a:noFill/>
          </a:ln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B94D81E6-C2A1-11A1-B470-E878F8FAB4C6}"/>
              </a:ext>
            </a:extLst>
          </p:cNvPr>
          <p:cNvCxnSpPr>
            <a:cxnSpLocks/>
          </p:cNvCxnSpPr>
          <p:nvPr/>
        </p:nvCxnSpPr>
        <p:spPr>
          <a:xfrm flipV="1">
            <a:off x="4292634" y="3045645"/>
            <a:ext cx="2384426" cy="51794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D98320A-9145-FB25-0352-B3229460EC51}"/>
              </a:ext>
            </a:extLst>
          </p:cNvPr>
          <p:cNvCxnSpPr>
            <a:cxnSpLocks/>
          </p:cNvCxnSpPr>
          <p:nvPr/>
        </p:nvCxnSpPr>
        <p:spPr>
          <a:xfrm flipV="1">
            <a:off x="5070722" y="3867711"/>
            <a:ext cx="1520614" cy="39040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magine 30">
            <a:extLst>
              <a:ext uri="{FF2B5EF4-FFF2-40B4-BE49-F238E27FC236}">
                <a16:creationId xmlns:a16="http://schemas.microsoft.com/office/drawing/2014/main" id="{F3FAA928-0970-787F-81D8-3C3127C6B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3896" y="4322877"/>
            <a:ext cx="5165349" cy="40419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083D697-7893-EB8D-49AD-2D7590222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3896" y="5046860"/>
            <a:ext cx="5165350" cy="86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15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2209800" y="625171"/>
            <a:ext cx="778464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054F845E-F7D7-84AA-946F-E43336ECAD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2785" y="128134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b="1" dirty="0">
                    <a:solidFill>
                      <a:srgbClr val="060179"/>
                    </a:solidFill>
                  </a:rPr>
                  <a:t>Beam dynamics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60179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endParaRPr lang="en-GB" b="1" dirty="0">
                  <a:solidFill>
                    <a:srgbClr val="060179"/>
                  </a:solidFill>
                </a:endParaRPr>
              </a:p>
            </p:txBody>
          </p:sp>
        </mc:Choice>
        <mc:Fallback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054F845E-F7D7-84AA-946F-E43336ECAD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2785" y="128134"/>
                <a:ext cx="10515600" cy="465138"/>
              </a:xfrm>
              <a:blipFill>
                <a:blip r:embed="rId5"/>
                <a:stretch>
                  <a:fillRect t="-56757" b="-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FD0167D4-094A-E873-0782-7CC1798A745B}"/>
                  </a:ext>
                </a:extLst>
              </p:cNvPr>
              <p:cNvSpPr/>
              <p:nvPr/>
            </p:nvSpPr>
            <p:spPr>
              <a:xfrm>
                <a:off x="263768" y="532424"/>
                <a:ext cx="6996898" cy="2484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1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</m:oMath>
                </a14:m>
                <a:r>
                  <a:rPr lang="en-GB" sz="2600" dirty="0">
                    <a:solidFill>
                      <a:schemeClr val="accent1"/>
                    </a:solidFill>
                  </a:rPr>
                  <a:t>:</a:t>
                </a:r>
                <a:r>
                  <a:rPr lang="en-GB" sz="2600" b="1" dirty="0">
                    <a:solidFill>
                      <a:schemeClr val="accent1"/>
                    </a:solidFill>
                  </a:rPr>
                  <a:t> </a:t>
                </a:r>
                <a:r>
                  <a:rPr lang="en-GB" sz="2600" dirty="0">
                    <a:solidFill>
                      <a:schemeClr val="accent1"/>
                    </a:solidFill>
                  </a:rPr>
                  <a:t>it is a Phase Acceptance effect. It is due to:</a:t>
                </a:r>
              </a:p>
              <a:p>
                <a:pPr marL="91440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600" dirty="0">
                    <a:solidFill>
                      <a:srgbClr val="4570C4"/>
                    </a:solidFill>
                  </a:rPr>
                  <a:t>Beam variation during the </a:t>
                </a:r>
                <a:r>
                  <a:rPr lang="en-GB" sz="2600" i="1" dirty="0">
                    <a:solidFill>
                      <a:schemeClr val="accent1"/>
                    </a:solidFill>
                  </a:rPr>
                  <a:t>fill;</a:t>
                </a:r>
              </a:p>
              <a:p>
                <a:pPr marL="91440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600" dirty="0">
                    <a:solidFill>
                      <a:schemeClr val="accent1"/>
                    </a:solidFill>
                  </a:rPr>
                  <a:t>Phase measured as function of the decay position.</a:t>
                </a:r>
              </a:p>
            </p:txBody>
          </p:sp>
        </mc:Choice>
        <mc:Fallback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FD0167D4-094A-E873-0782-7CC1798A7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8" y="532424"/>
                <a:ext cx="6996898" cy="2484719"/>
              </a:xfrm>
              <a:prstGeom prst="rect">
                <a:avLst/>
              </a:prstGeom>
              <a:blipFill>
                <a:blip r:embed="rId6"/>
                <a:stretch>
                  <a:fillRect l="-362" b="-55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127F580-5294-14D2-FF9F-92076E0F0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388" y="746819"/>
            <a:ext cx="3988332" cy="268213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D1639D8D-0B7D-D4DB-BB3D-F005FD3AF4B0}"/>
              </a:ext>
            </a:extLst>
          </p:cNvPr>
          <p:cNvGrpSpPr/>
          <p:nvPr/>
        </p:nvGrpSpPr>
        <p:grpSpPr>
          <a:xfrm>
            <a:off x="1181301" y="2439316"/>
            <a:ext cx="5491952" cy="1725662"/>
            <a:chOff x="2391298" y="4158516"/>
            <a:chExt cx="5491952" cy="172566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34B326B-517A-CD55-D122-47666773E0F4}"/>
                    </a:ext>
                  </a:extLst>
                </p:cNvPr>
                <p:cNvSpPr txBox="1"/>
                <p:nvPr/>
              </p:nvSpPr>
              <p:spPr>
                <a:xfrm>
                  <a:off x="2391298" y="4738095"/>
                  <a:ext cx="5491952" cy="11460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it-IT" sz="36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it-IT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it-IT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𝑅𝑀𝑆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it-IT" sz="3600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600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3600" b="0" i="1" smtClean="0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it-IT" sz="3600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it-IT" sz="3600" b="0" i="1" smtClean="0">
                                    <a:solidFill>
                                      <a:srgbClr val="06017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b="0" i="1" smtClean="0">
                                    <a:solidFill>
                                      <a:srgbClr val="060179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it-IT" sz="3600" b="0" i="1" smtClean="0">
                                    <a:solidFill>
                                      <a:srgbClr val="060179"/>
                                    </a:solidFill>
                                    <a:latin typeface="Cambria Math" panose="02040503050406030204" pitchFamily="18" charset="0"/>
                                  </a:rPr>
                                  <m:t>𝑅𝑀𝑆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sz="3600" dirty="0"/>
                </a:p>
              </p:txBody>
            </p:sp>
          </mc:Choice>
          <mc:Fallback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34B326B-517A-CD55-D122-47666773E0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1298" y="4738095"/>
                  <a:ext cx="5491952" cy="1146083"/>
                </a:xfrm>
                <a:prstGeom prst="rect">
                  <a:avLst/>
                </a:prstGeom>
                <a:blipFill>
                  <a:blip r:embed="rId8"/>
                  <a:stretch>
                    <a:fillRect l="-1617" t="-2198" r="-231" b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CB2ACAD-9EC4-BF20-FD97-F80514D50BBC}"/>
                </a:ext>
              </a:extLst>
            </p:cNvPr>
            <p:cNvSpPr txBox="1"/>
            <p:nvPr/>
          </p:nvSpPr>
          <p:spPr>
            <a:xfrm>
              <a:off x="5494262" y="4158516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1)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D6B56FE-33BC-C54C-936E-D5E0A326326F}"/>
                </a:ext>
              </a:extLst>
            </p:cNvPr>
            <p:cNvSpPr txBox="1"/>
            <p:nvPr/>
          </p:nvSpPr>
          <p:spPr>
            <a:xfrm>
              <a:off x="6975849" y="4171456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2)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2E3CE1ED-EB34-2DE3-CB83-E9D6B54B4B1A}"/>
                  </a:ext>
                </a:extLst>
              </p:cNvPr>
              <p:cNvSpPr/>
              <p:nvPr/>
            </p:nvSpPr>
            <p:spPr>
              <a:xfrm>
                <a:off x="353406" y="4207510"/>
                <a:ext cx="7952413" cy="1829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600" dirty="0">
                    <a:solidFill>
                      <a:schemeClr val="accent1"/>
                    </a:solidFill>
                  </a:rPr>
                  <a:t>The effect was large in Run1 due to </a:t>
                </a:r>
                <a:r>
                  <a:rPr lang="en-GB" sz="2600" i="1" dirty="0">
                    <a:solidFill>
                      <a:schemeClr val="accent1"/>
                    </a:solidFill>
                  </a:rPr>
                  <a:t>broken resistors </a:t>
                </a:r>
              </a:p>
              <a:p>
                <a:pPr>
                  <a:lnSpc>
                    <a:spcPct val="150000"/>
                  </a:lnSpc>
                </a:pPr>
                <a:endParaRPr lang="en-GB" sz="2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600" dirty="0">
                    <a:solidFill>
                      <a:schemeClr val="accent1"/>
                    </a:solidFill>
                  </a:rPr>
                  <a:t>We expect a reduction in Run2/3 (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600" dirty="0">
                    <a:solidFill>
                      <a:schemeClr val="accent1"/>
                    </a:solidFill>
                  </a:rPr>
                  <a:t>50ppb/ </a:t>
                </a:r>
                <a14:m>
                  <m:oMath xmlns:m="http://schemas.openxmlformats.org/officeDocument/2006/math">
                    <m:r>
                      <a:rPr lang="en-GB" sz="2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600" dirty="0">
                    <a:solidFill>
                      <a:schemeClr val="accent1"/>
                    </a:solidFill>
                  </a:rPr>
                  <a:t>20ppb)</a:t>
                </a:r>
              </a:p>
            </p:txBody>
          </p:sp>
        </mc:Choice>
        <mc:Fallback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2E3CE1ED-EB34-2DE3-CB83-E9D6B54B4B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06" y="4207510"/>
                <a:ext cx="7952413" cy="1829732"/>
              </a:xfrm>
              <a:prstGeom prst="rect">
                <a:avLst/>
              </a:prstGeom>
              <a:blipFill>
                <a:blip r:embed="rId9"/>
                <a:stretch>
                  <a:fillRect l="-1274" b="-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CD00841E-EF6E-028C-A9EE-6A26D489A10F}"/>
                  </a:ext>
                </a:extLst>
              </p:cNvPr>
              <p:cNvSpPr/>
              <p:nvPr/>
            </p:nvSpPr>
            <p:spPr>
              <a:xfrm>
                <a:off x="10340240" y="1103928"/>
                <a:ext cx="844975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𝑅𝑀𝑆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CD00841E-EF6E-028C-A9EE-6A26D489A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240" y="1103928"/>
                <a:ext cx="844975" cy="618246"/>
              </a:xfrm>
              <a:prstGeom prst="rect">
                <a:avLst/>
              </a:prstGeom>
              <a:blipFill>
                <a:blip r:embed="rId1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88C0336A-5605-4675-CB3C-6698051D19BC}"/>
              </a:ext>
            </a:extLst>
          </p:cNvPr>
          <p:cNvGrpSpPr/>
          <p:nvPr/>
        </p:nvGrpSpPr>
        <p:grpSpPr>
          <a:xfrm>
            <a:off x="7993624" y="3387367"/>
            <a:ext cx="4001635" cy="2743200"/>
            <a:chOff x="7981382" y="3473098"/>
            <a:chExt cx="4001635" cy="2743200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40D12F62-DC06-C506-B318-23C0C9DECCF2}"/>
                </a:ext>
              </a:extLst>
            </p:cNvPr>
            <p:cNvGrpSpPr/>
            <p:nvPr/>
          </p:nvGrpSpPr>
          <p:grpSpPr>
            <a:xfrm>
              <a:off x="7981382" y="3473098"/>
              <a:ext cx="4001635" cy="2743200"/>
              <a:chOff x="9323509" y="2976105"/>
              <a:chExt cx="4001635" cy="2743200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64E91F69-1529-DE7A-C35C-A734D5A17C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5143"/>
              <a:stretch/>
            </p:blipFill>
            <p:spPr>
              <a:xfrm>
                <a:off x="9323509" y="2976105"/>
                <a:ext cx="4001635" cy="2743200"/>
              </a:xfrm>
              <a:prstGeom prst="rect">
                <a:avLst/>
              </a:prstGeom>
            </p:spPr>
          </p:pic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421972EB-5681-1741-CED5-5961C722B68C}"/>
                  </a:ext>
                </a:extLst>
              </p:cNvPr>
              <p:cNvCxnSpPr/>
              <p:nvPr/>
            </p:nvCxnSpPr>
            <p:spPr>
              <a:xfrm>
                <a:off x="11510255" y="4648388"/>
                <a:ext cx="463296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D5AA3E9D-CCDE-3FA7-B704-1213CA8FFECC}"/>
                    </a:ext>
                  </a:extLst>
                </p:cNvPr>
                <p:cNvSpPr/>
                <p:nvPr/>
              </p:nvSpPr>
              <p:spPr>
                <a:xfrm>
                  <a:off x="9982199" y="4471918"/>
                  <a:ext cx="844975" cy="665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it-IT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it-IT" i="1">
                                    <a:solidFill>
                                      <a:srgbClr val="06017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solidFill>
                                      <a:srgbClr val="060179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it-IT" i="1">
                                    <a:solidFill>
                                      <a:srgbClr val="060179"/>
                                    </a:solidFill>
                                    <a:latin typeface="Cambria Math" panose="02040503050406030204" pitchFamily="18" charset="0"/>
                                  </a:rPr>
                                  <m:t>𝑅𝑀𝑆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D5AA3E9D-CCDE-3FA7-B704-1213CA8FFE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4471918"/>
                  <a:ext cx="844975" cy="6653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6D4E5C6-A181-6BCE-BFA8-65D4903ABF82}"/>
                  </a:ext>
                </a:extLst>
              </p:cNvPr>
              <p:cNvSpPr txBox="1"/>
              <p:nvPr/>
            </p:nvSpPr>
            <p:spPr>
              <a:xfrm>
                <a:off x="3070727" y="4873253"/>
                <a:ext cx="3363165" cy="663130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𝑝𝑎</m:t>
                          </m:r>
                        </m:sub>
                      </m:sSub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∼180 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𝑝𝑝𝑏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6D4E5C6-A181-6BCE-BFA8-65D4903AB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727" y="4873253"/>
                <a:ext cx="3363165" cy="663130"/>
              </a:xfrm>
              <a:prstGeom prst="rect">
                <a:avLst/>
              </a:prstGeom>
              <a:blipFill>
                <a:blip r:embed="rId13"/>
                <a:stretch>
                  <a:fillRect l="-2612" t="-3636" r="-3731" b="-2545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141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16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2721935" y="625171"/>
            <a:ext cx="678340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054F845E-F7D7-84AA-946F-E43336ECAD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2785" y="106868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b="1" dirty="0">
                    <a:solidFill>
                      <a:srgbClr val="060179"/>
                    </a:solidFill>
                  </a:rPr>
                  <a:t>Beam dynamics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GB" b="1" dirty="0">
                  <a:solidFill>
                    <a:srgbClr val="060179"/>
                  </a:solidFill>
                </a:endParaRPr>
              </a:p>
            </p:txBody>
          </p:sp>
        </mc:Choice>
        <mc:Fallback xmlns=""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054F845E-F7D7-84AA-946F-E43336ECAD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2785" y="106868"/>
                <a:ext cx="10515600" cy="465138"/>
              </a:xfrm>
              <a:blipFill>
                <a:blip r:embed="rId5"/>
                <a:stretch>
                  <a:fillRect t="-52632" b="-7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D224AAF0-3E0F-35EE-5633-F0DD9EAB6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268" y="1093322"/>
            <a:ext cx="5940646" cy="383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FDBFC80-4D82-FF2F-6FBB-83FA5BE49A96}"/>
                  </a:ext>
                </a:extLst>
              </p:cNvPr>
              <p:cNvSpPr txBox="1"/>
              <p:nvPr/>
            </p:nvSpPr>
            <p:spPr>
              <a:xfrm>
                <a:off x="-433458" y="903791"/>
                <a:ext cx="6783406" cy="4607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14400" lvl="1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</a:rPr>
                  <a:t>These are the results for the BD corrections from Run-1, the </a:t>
                </a:r>
                <a:r>
                  <a:rPr lang="en-GB" sz="2800" b="1" u="sng" dirty="0">
                    <a:solidFill>
                      <a:srgbClr val="4570C4"/>
                    </a:solidFill>
                  </a:rPr>
                  <a:t>phase acceptance</a:t>
                </a:r>
                <a:r>
                  <a:rPr lang="en-GB" sz="2800" b="1" dirty="0">
                    <a:solidFill>
                      <a:srgbClr val="4570C4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it-IT" sz="28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4570C4"/>
                    </a:solidFill>
                  </a:rPr>
                  <a:t>)</a:t>
                </a:r>
                <a:r>
                  <a:rPr lang="en-GB" sz="2800" dirty="0">
                    <a:solidFill>
                      <a:srgbClr val="4570C4"/>
                    </a:solidFill>
                  </a:rPr>
                  <a:t> correction was one of the topic I addressed during my PhD.</a:t>
                </a:r>
                <a:endParaRPr lang="en-GB" sz="2400" dirty="0">
                  <a:solidFill>
                    <a:srgbClr val="4570C4"/>
                  </a:solidFill>
                </a:endParaRPr>
              </a:p>
              <a:p>
                <a:pPr marL="914400" lvl="1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</a:rPr>
                  <a:t>Now analysis is ongoing to finalize the Run-2/3 beam dynamics corrections, stay tuned!</a:t>
                </a:r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FDBFC80-4D82-FF2F-6FBB-83FA5BE49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3458" y="903791"/>
                <a:ext cx="6783406" cy="4607736"/>
              </a:xfrm>
              <a:prstGeom prst="rect">
                <a:avLst/>
              </a:prstGeom>
              <a:blipFill>
                <a:blip r:embed="rId7"/>
                <a:stretch>
                  <a:fillRect r="-1679"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rnice 30">
            <a:extLst>
              <a:ext uri="{FF2B5EF4-FFF2-40B4-BE49-F238E27FC236}">
                <a16:creationId xmlns:a16="http://schemas.microsoft.com/office/drawing/2014/main" id="{121571F8-8176-CB3F-FF01-AA4FD05BE765}"/>
              </a:ext>
            </a:extLst>
          </p:cNvPr>
          <p:cNvSpPr/>
          <p:nvPr/>
        </p:nvSpPr>
        <p:spPr>
          <a:xfrm>
            <a:off x="6349948" y="2122691"/>
            <a:ext cx="5112206" cy="855572"/>
          </a:xfrm>
          <a:prstGeom prst="frame">
            <a:avLst>
              <a:gd name="adj1" fmla="val 131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B3E479C-C224-8FC4-6C0A-287210B0E1E5}"/>
              </a:ext>
            </a:extLst>
          </p:cNvPr>
          <p:cNvCxnSpPr>
            <a:cxnSpLocks/>
          </p:cNvCxnSpPr>
          <p:nvPr/>
        </p:nvCxnSpPr>
        <p:spPr>
          <a:xfrm flipH="1" flipV="1">
            <a:off x="5898735" y="2842138"/>
            <a:ext cx="431291" cy="5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83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17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E1F9571-D9A4-67AD-DBA0-4BD4C4C1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0" y="2167041"/>
            <a:ext cx="10484800" cy="2828897"/>
          </a:xfrm>
          <a:ln w="44450">
            <a:solidFill>
              <a:srgbClr val="A0701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16600" b="1" dirty="0">
                <a:solidFill>
                  <a:srgbClr val="060179"/>
                </a:solidFill>
              </a:rPr>
              <a:t>Thank you!!!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49C5A6-1C93-62E2-3825-9A6451A28CAC}"/>
              </a:ext>
            </a:extLst>
          </p:cNvPr>
          <p:cNvSpPr txBox="1"/>
          <p:nvPr/>
        </p:nvSpPr>
        <p:spPr>
          <a:xfrm>
            <a:off x="579671" y="5045618"/>
            <a:ext cx="11855025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any question or just to have a chat – </a:t>
            </a:r>
            <a:r>
              <a:rPr lang="en-GB" sz="3200" u="sng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elia@liverpool.ac.</a:t>
            </a:r>
            <a:r>
              <a:rPr lang="en-GB" sz="3200" u="sng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4570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8709C9-04A4-F3A4-4464-8B6D74E662F7}"/>
              </a:ext>
            </a:extLst>
          </p:cNvPr>
          <p:cNvSpPr txBox="1"/>
          <p:nvPr/>
        </p:nvSpPr>
        <p:spPr>
          <a:xfrm>
            <a:off x="89116" y="593086"/>
            <a:ext cx="11744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i="1" dirty="0">
                <a:latin typeface="+mj-lt"/>
                <a:cs typeface="Corsiva Hebrew" pitchFamily="2" charset="-79"/>
              </a:rPr>
              <a:t>“The closer you look the more there is to see”</a:t>
            </a:r>
          </a:p>
          <a:p>
            <a:pPr algn="r"/>
            <a:r>
              <a:rPr lang="en-GB" sz="3000" i="1" dirty="0">
                <a:latin typeface="+mj-lt"/>
                <a:cs typeface="Corsiva Hebrew" pitchFamily="2" charset="-79"/>
              </a:rPr>
              <a:t>F. </a:t>
            </a:r>
            <a:r>
              <a:rPr lang="en-GB" sz="3000" i="1" dirty="0" err="1">
                <a:latin typeface="+mj-lt"/>
                <a:cs typeface="Corsiva Hebrew" pitchFamily="2" charset="-79"/>
              </a:rPr>
              <a:t>Jegerlehner</a:t>
            </a:r>
            <a:endParaRPr lang="en-GB" sz="3000" i="1" dirty="0">
              <a:latin typeface="+mj-lt"/>
              <a:cs typeface="Corsiva Hebrew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2393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18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23" name="Titolo 11">
            <a:extLst>
              <a:ext uri="{FF2B5EF4-FFF2-40B4-BE49-F238E27FC236}">
                <a16:creationId xmlns:a16="http://schemas.microsoft.com/office/drawing/2014/main" id="{E3BF7EE5-04DE-445C-7EB1-1020514D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46" y="2307911"/>
            <a:ext cx="10515600" cy="2242177"/>
          </a:xfrm>
        </p:spPr>
        <p:txBody>
          <a:bodyPr>
            <a:noAutofit/>
          </a:bodyPr>
          <a:lstStyle/>
          <a:p>
            <a:pPr algn="ctr"/>
            <a:r>
              <a:rPr lang="it-IT" sz="13800" b="1" dirty="0">
                <a:solidFill>
                  <a:srgbClr val="002060"/>
                </a:solidFill>
              </a:rPr>
              <a:t>BACK-UP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85"/>
          <a:stretch/>
        </p:blipFill>
        <p:spPr>
          <a:xfrm>
            <a:off x="11332252" y="-36304"/>
            <a:ext cx="842986" cy="749536"/>
          </a:xfrm>
          <a:prstGeom prst="rect">
            <a:avLst/>
          </a:prstGeom>
        </p:spPr>
      </p:pic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C8407CAC-5D10-370A-775E-A8075055B4B0}"/>
              </a:ext>
            </a:extLst>
          </p:cNvPr>
          <p:cNvCxnSpPr>
            <a:cxnSpLocks/>
          </p:cNvCxnSpPr>
          <p:nvPr/>
        </p:nvCxnSpPr>
        <p:spPr>
          <a:xfrm>
            <a:off x="3148793" y="4090062"/>
            <a:ext cx="629583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7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2B06527B-DF75-4DC9-B802-2B2B1630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540" y="626342"/>
            <a:ext cx="4601292" cy="5715384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19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1">
                <a:extLst>
                  <a:ext uri="{FF2B5EF4-FFF2-40B4-BE49-F238E27FC236}">
                    <a16:creationId xmlns:a16="http://schemas.microsoft.com/office/drawing/2014/main" id="{E3BF7EE5-04DE-445C-7EB1-1020514D60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6456" y="48448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002060"/>
                    </a:solidFill>
                  </a:rPr>
                  <a:t> measurement</a:t>
                </a:r>
              </a:p>
            </p:txBody>
          </p:sp>
        </mc:Choice>
        <mc:Fallback xmlns="">
          <p:sp>
            <p:nvSpPr>
              <p:cNvPr id="23" name="Titolo 11">
                <a:extLst>
                  <a:ext uri="{FF2B5EF4-FFF2-40B4-BE49-F238E27FC236}">
                    <a16:creationId xmlns:a16="http://schemas.microsoft.com/office/drawing/2014/main" id="{E3BF7EE5-04DE-445C-7EB1-1020514D60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6456" y="48448"/>
                <a:ext cx="10515600" cy="465138"/>
              </a:xfrm>
              <a:blipFill>
                <a:blip r:embed="rId5"/>
                <a:stretch>
                  <a:fillRect t="-50000" b="-7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15138E1-92C2-A3AC-88E3-90AA0298535B}"/>
              </a:ext>
            </a:extLst>
          </p:cNvPr>
          <p:cNvSpPr txBox="1"/>
          <p:nvPr/>
        </p:nvSpPr>
        <p:spPr>
          <a:xfrm>
            <a:off x="413878" y="600122"/>
            <a:ext cx="705751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simplest function which describes the number of emitted positron from muon decay (so called “</a:t>
            </a:r>
            <a:r>
              <a:rPr lang="en-GB" sz="2800" b="1" u="sng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wiggle plot</a:t>
            </a:r>
            <a:r>
              <a:rPr lang="en-GB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034623A6-9BD6-8DFA-EFFF-1148EC9F6FE9}"/>
                  </a:ext>
                </a:extLst>
              </p:cNvPr>
              <p:cNvSpPr txBox="1"/>
              <p:nvPr/>
            </p:nvSpPr>
            <p:spPr>
              <a:xfrm>
                <a:off x="700514" y="2747135"/>
                <a:ext cx="6708696" cy="7151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m:rPr>
                          <m:lit/>
                        </m:rP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8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it-IT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034623A6-9BD6-8DFA-EFFF-1148EC9F6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14" y="2747135"/>
                <a:ext cx="6708696" cy="715132"/>
              </a:xfrm>
              <a:prstGeom prst="rect">
                <a:avLst/>
              </a:prstGeom>
              <a:blipFill>
                <a:blip r:embed="rId6"/>
                <a:stretch>
                  <a:fillRect l="-945" b="-228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4F3940-516A-06F7-E270-CCA3884A49E8}"/>
              </a:ext>
            </a:extLst>
          </p:cNvPr>
          <p:cNvSpPr txBox="1"/>
          <p:nvPr/>
        </p:nvSpPr>
        <p:spPr>
          <a:xfrm>
            <a:off x="413878" y="3647035"/>
            <a:ext cx="763677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en-US" sz="2800" b="1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FFT</a:t>
            </a:r>
            <a:r>
              <a:rPr lang="en-US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fit’s residual shows many frequency peaks due to </a:t>
            </a:r>
            <a:r>
              <a:rPr lang="en-US" sz="2800" b="1" u="sng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dynamics</a:t>
            </a:r>
            <a:r>
              <a:rPr lang="en-US" sz="2800" b="1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 that are not modeled by the previous function.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81F36FD-515A-13AB-8837-20C6B191C635}"/>
              </a:ext>
            </a:extLst>
          </p:cNvPr>
          <p:cNvSpPr txBox="1"/>
          <p:nvPr/>
        </p:nvSpPr>
        <p:spPr>
          <a:xfrm>
            <a:off x="9859617" y="779078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Fit start time 30µs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085"/>
          <a:stretch/>
        </p:blipFill>
        <p:spPr>
          <a:xfrm>
            <a:off x="11332252" y="-36304"/>
            <a:ext cx="842986" cy="749536"/>
          </a:xfrm>
          <a:prstGeom prst="rect">
            <a:avLst/>
          </a:prstGeom>
        </p:spPr>
      </p:pic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C8407CAC-5D10-370A-775E-A8075055B4B0}"/>
              </a:ext>
            </a:extLst>
          </p:cNvPr>
          <p:cNvCxnSpPr>
            <a:cxnSpLocks/>
          </p:cNvCxnSpPr>
          <p:nvPr/>
        </p:nvCxnSpPr>
        <p:spPr>
          <a:xfrm>
            <a:off x="4120604" y="555432"/>
            <a:ext cx="389425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6FB6C7-FEFA-F0D9-0F8E-10D88E7564D2}"/>
              </a:ext>
            </a:extLst>
          </p:cNvPr>
          <p:cNvSpPr txBox="1"/>
          <p:nvPr/>
        </p:nvSpPr>
        <p:spPr>
          <a:xfrm>
            <a:off x="8915754" y="96351"/>
            <a:ext cx="213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See Cedric next talk!</a:t>
            </a:r>
          </a:p>
        </p:txBody>
      </p:sp>
    </p:spTree>
    <p:extLst>
      <p:ext uri="{BB962C8B-B14F-4D97-AF65-F5344CB8AC3E}">
        <p14:creationId xmlns:p14="http://schemas.microsoft.com/office/powerpoint/2010/main" val="30597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1">
            <a:extLst>
              <a:ext uri="{FF2B5EF4-FFF2-40B4-BE49-F238E27FC236}">
                <a16:creationId xmlns:a16="http://schemas.microsoft.com/office/drawing/2014/main" id="{C42EFFC8-150D-59ED-712A-14F225AE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-21450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solidFill>
                  <a:srgbClr val="002060"/>
                </a:solidFill>
              </a:rPr>
              <a:t>g-2 </a:t>
            </a:r>
            <a:r>
              <a:rPr lang="en-GB" b="1" dirty="0">
                <a:solidFill>
                  <a:srgbClr val="002060"/>
                </a:solidFill>
              </a:rPr>
              <a:t>short recap: The Ring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2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 flipV="1">
            <a:off x="3558930" y="436684"/>
            <a:ext cx="5184242" cy="32056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B4488109-7475-BB09-E7B0-5D705ADBF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547" y="553010"/>
            <a:ext cx="7813795" cy="58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20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2422767" y="654119"/>
            <a:ext cx="747614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1">
                <a:extLst>
                  <a:ext uri="{FF2B5EF4-FFF2-40B4-BE49-F238E27FC236}">
                    <a16:creationId xmlns:a16="http://schemas.microsoft.com/office/drawing/2014/main" id="{67EE68F8-D01E-A999-277B-24C57BCDAD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6538" y="125016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b="1" dirty="0">
                    <a:solidFill>
                      <a:srgbClr val="060179"/>
                    </a:solidFill>
                  </a:rPr>
                  <a:t>Beam dynamics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60179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GB" b="1" dirty="0">
                  <a:solidFill>
                    <a:srgbClr val="060179"/>
                  </a:solidFill>
                </a:endParaRPr>
              </a:p>
            </p:txBody>
          </p:sp>
        </mc:Choice>
        <mc:Fallback xmlns="">
          <p:sp>
            <p:nvSpPr>
              <p:cNvPr id="16" name="Titolo 11">
                <a:extLst>
                  <a:ext uri="{FF2B5EF4-FFF2-40B4-BE49-F238E27FC236}">
                    <a16:creationId xmlns:a16="http://schemas.microsoft.com/office/drawing/2014/main" id="{67EE68F8-D01E-A999-277B-24C57BCDAD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6538" y="125016"/>
                <a:ext cx="10515600" cy="465138"/>
              </a:xfrm>
              <a:blipFill>
                <a:blip r:embed="rId5"/>
                <a:stretch>
                  <a:fillRect t="-59459" b="-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46A45A66-AC03-1C39-FEFC-C42F62A2C5A3}"/>
                  </a:ext>
                </a:extLst>
              </p:cNvPr>
              <p:cNvSpPr/>
              <p:nvPr/>
            </p:nvSpPr>
            <p:spPr>
              <a:xfrm>
                <a:off x="1337646" y="1661033"/>
                <a:ext cx="9516708" cy="9692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80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800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800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it-IT" sz="2800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2800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it-IT" sz="2800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8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it-IT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it-IT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it-IT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it-IT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it-IT" sz="2800" b="0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b="0" i="1" dirty="0" smtClean="0">
                                      <a:solidFill>
                                        <a:srgbClr val="06017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2800" b="0" i="1" dirty="0" smtClean="0">
                                  <a:solidFill>
                                    <a:srgbClr val="06017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46A45A66-AC03-1C39-FEFC-C42F62A2C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646" y="1661033"/>
                <a:ext cx="9516708" cy="969240"/>
              </a:xfrm>
              <a:prstGeom prst="rect">
                <a:avLst/>
              </a:prstGeom>
              <a:blipFill>
                <a:blip r:embed="rId6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6A5A82D0-1E3B-149B-8F0A-23954BFC7D24}"/>
                  </a:ext>
                </a:extLst>
              </p:cNvPr>
              <p:cNvSpPr/>
              <p:nvPr/>
            </p:nvSpPr>
            <p:spPr>
              <a:xfrm>
                <a:off x="7558088" y="3065437"/>
                <a:ext cx="4494564" cy="2802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: the pitch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&gt;/4</m:t>
                    </m:r>
                    <m:sSubSup>
                      <m:sSubSup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depends on amplitude vertical oscillation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).</a:t>
                </a:r>
                <a:endParaRPr lang="en-GB" sz="2800" dirty="0"/>
              </a:p>
            </p:txBody>
          </p:sp>
        </mc:Choice>
        <mc:Fallback xmlns="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6A5A82D0-1E3B-149B-8F0A-23954BFC7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088" y="3065437"/>
                <a:ext cx="4494564" cy="2802498"/>
              </a:xfrm>
              <a:prstGeom prst="rect">
                <a:avLst/>
              </a:prstGeom>
              <a:blipFill>
                <a:blip r:embed="rId7"/>
                <a:stretch>
                  <a:fillRect l="-2825" r="-3107"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BE3B5DA-987B-1F82-EC7C-669987DAAB35}"/>
              </a:ext>
            </a:extLst>
          </p:cNvPr>
          <p:cNvCxnSpPr>
            <a:cxnSpLocks/>
          </p:cNvCxnSpPr>
          <p:nvPr/>
        </p:nvCxnSpPr>
        <p:spPr>
          <a:xfrm>
            <a:off x="8841350" y="2697629"/>
            <a:ext cx="671743" cy="504905"/>
          </a:xfrm>
          <a:prstGeom prst="straightConnector1">
            <a:avLst/>
          </a:prstGeom>
          <a:ln w="19050">
            <a:solidFill>
              <a:srgbClr val="0601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2B8DBAA5-95F3-587B-A594-055A37B742A5}"/>
              </a:ext>
            </a:extLst>
          </p:cNvPr>
          <p:cNvSpPr/>
          <p:nvPr/>
        </p:nvSpPr>
        <p:spPr>
          <a:xfrm>
            <a:off x="636819" y="706641"/>
            <a:ext cx="10515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Considering the extended expression of the spin precession frequency in a magnetic field:</a:t>
            </a:r>
            <a:endParaRPr lang="en-GB" sz="2800" dirty="0"/>
          </a:p>
        </p:txBody>
      </p:sp>
      <p:pic>
        <p:nvPicPr>
          <p:cNvPr id="24" name="Picture 1" descr="page58image2250831840">
            <a:extLst>
              <a:ext uri="{FF2B5EF4-FFF2-40B4-BE49-F238E27FC236}">
                <a16:creationId xmlns:a16="http://schemas.microsoft.com/office/drawing/2014/main" id="{9B525185-F458-EC2E-0ED5-42AB1DE2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3773"/>
          <a:stretch/>
        </p:blipFill>
        <p:spPr bwMode="auto">
          <a:xfrm>
            <a:off x="3581400" y="2847428"/>
            <a:ext cx="3676134" cy="28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8D1DF6A-5FA2-ED10-2EB4-E661DCDF6059}"/>
                  </a:ext>
                </a:extLst>
              </p:cNvPr>
              <p:cNvSpPr txBox="1"/>
              <p:nvPr/>
            </p:nvSpPr>
            <p:spPr>
              <a:xfrm>
                <a:off x="343567" y="3919951"/>
                <a:ext cx="3124510" cy="663130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∼200 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𝑝𝑝𝑏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8D1DF6A-5FA2-ED10-2EB4-E661DCDF6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67" y="3919951"/>
                <a:ext cx="3124510" cy="663130"/>
              </a:xfrm>
              <a:prstGeom prst="rect">
                <a:avLst/>
              </a:prstGeom>
              <a:blipFill>
                <a:blip r:embed="rId9"/>
                <a:stretch>
                  <a:fillRect l="-2400" t="-3636" r="-4000" b="-2545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25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21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2236227" y="560811"/>
            <a:ext cx="7843437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632D599C-6B00-5E34-E890-BE7881ACCB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3039" y="31876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b="1" dirty="0">
                    <a:solidFill>
                      <a:srgbClr val="060179"/>
                    </a:solidFill>
                  </a:rPr>
                  <a:t>Beam dynamics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60179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60179"/>
                            </a:solidFill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60179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olo 11">
                <a:extLst>
                  <a:ext uri="{FF2B5EF4-FFF2-40B4-BE49-F238E27FC236}">
                    <a16:creationId xmlns:a16="http://schemas.microsoft.com/office/drawing/2014/main" id="{632D599C-6B00-5E34-E890-BE7881ACC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3039" y="31876"/>
                <a:ext cx="10515600" cy="465138"/>
              </a:xfrm>
              <a:blipFill>
                <a:blip r:embed="rId5"/>
                <a:stretch>
                  <a:fillRect t="-50000" b="-7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013C8656-D460-C078-823B-FF96BD4FD27B}"/>
                  </a:ext>
                </a:extLst>
              </p:cNvPr>
              <p:cNvSpPr/>
              <p:nvPr/>
            </p:nvSpPr>
            <p:spPr>
              <a:xfrm>
                <a:off x="336548" y="446803"/>
                <a:ext cx="7107006" cy="3847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sz="2400" b="1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accent1"/>
                    </a:solidFill>
                  </a:rPr>
                  <a:t>: describes the motion introduced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accent1"/>
                    </a:solidFill>
                  </a:rPr>
                  <a:t> phase due to the loss of muon during the </a:t>
                </a:r>
                <a:r>
                  <a:rPr lang="en-GB" sz="2400" i="1" dirty="0">
                    <a:solidFill>
                      <a:schemeClr val="accent1"/>
                    </a:solidFill>
                  </a:rPr>
                  <a:t>fill</a:t>
                </a:r>
                <a:r>
                  <a:rPr lang="en-GB" sz="2400" dirty="0">
                    <a:solidFill>
                      <a:schemeClr val="accent1"/>
                    </a:solidFill>
                  </a:rPr>
                  <a:t>. It’s explained by:</a:t>
                </a:r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400" dirty="0">
                    <a:solidFill>
                      <a:schemeClr val="accent1"/>
                    </a:solidFill>
                  </a:rPr>
                  <a:t>Muons with different </a:t>
                </a:r>
                <a:r>
                  <a:rPr lang="en-GB" sz="2400" dirty="0">
                    <a:solidFill>
                      <a:srgbClr val="FF0000"/>
                    </a:solidFill>
                  </a:rPr>
                  <a:t>momentum</a:t>
                </a:r>
                <a:r>
                  <a:rPr lang="en-GB" sz="2400" dirty="0">
                    <a:solidFill>
                      <a:schemeClr val="accent1"/>
                    </a:solidFill>
                  </a:rPr>
                  <a:t> have different </a:t>
                </a:r>
                <a:r>
                  <a:rPr lang="en-GB" sz="2400" dirty="0">
                    <a:solidFill>
                      <a:srgbClr val="FF0000"/>
                    </a:solidFill>
                  </a:rPr>
                  <a:t>phase</a:t>
                </a:r>
                <a:r>
                  <a:rPr lang="en-GB" sz="2400" dirty="0">
                    <a:solidFill>
                      <a:schemeClr val="accent1"/>
                    </a:solidFill>
                  </a:rPr>
                  <a:t>;</a:t>
                </a:r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400" dirty="0">
                    <a:solidFill>
                      <a:schemeClr val="accent1"/>
                    </a:solidFill>
                  </a:rPr>
                  <a:t>The number of </a:t>
                </a:r>
                <a:r>
                  <a:rPr lang="en-GB" sz="2400" dirty="0">
                    <a:solidFill>
                      <a:srgbClr val="003399"/>
                    </a:solidFill>
                  </a:rPr>
                  <a:t>loss muon</a:t>
                </a:r>
                <a:r>
                  <a:rPr lang="en-GB" sz="2400" dirty="0">
                    <a:solidFill>
                      <a:schemeClr val="accent1"/>
                    </a:solidFill>
                  </a:rPr>
                  <a:t> change as function of </a:t>
                </a:r>
                <a:r>
                  <a:rPr lang="en-GB" sz="2400" dirty="0">
                    <a:solidFill>
                      <a:srgbClr val="003399"/>
                    </a:solidFill>
                  </a:rPr>
                  <a:t>momentum</a:t>
                </a:r>
                <a:r>
                  <a:rPr lang="en-GB" sz="2400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971550" lvl="1" indent="-514350">
                  <a:buFont typeface="+mj-lt"/>
                  <a:buAutoNum type="arabicPeriod"/>
                </a:pPr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013C8656-D460-C078-823B-FF96BD4FD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48" y="446803"/>
                <a:ext cx="7107006" cy="3847207"/>
              </a:xfrm>
              <a:prstGeom prst="rect">
                <a:avLst/>
              </a:prstGeom>
              <a:blipFill>
                <a:blip r:embed="rId6"/>
                <a:stretch>
                  <a:fillRect l="-1248" r="-2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>
            <a:extLst>
              <a:ext uri="{FF2B5EF4-FFF2-40B4-BE49-F238E27FC236}">
                <a16:creationId xmlns:a16="http://schemas.microsoft.com/office/drawing/2014/main" id="{ADF4C7AC-5B5C-4ABC-125D-27D742266185}"/>
              </a:ext>
            </a:extLst>
          </p:cNvPr>
          <p:cNvGrpSpPr/>
          <p:nvPr/>
        </p:nvGrpSpPr>
        <p:grpSpPr>
          <a:xfrm>
            <a:off x="2721815" y="3339046"/>
            <a:ext cx="3716723" cy="1543287"/>
            <a:chOff x="2391298" y="4212715"/>
            <a:chExt cx="3716723" cy="15432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00F26980-E6B9-08B9-4F9B-3250F7976C9F}"/>
                    </a:ext>
                  </a:extLst>
                </p:cNvPr>
                <p:cNvSpPr txBox="1"/>
                <p:nvPr/>
              </p:nvSpPr>
              <p:spPr>
                <a:xfrm>
                  <a:off x="2391298" y="4738095"/>
                  <a:ext cx="3716723" cy="1017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3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it-IT" sz="32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it-IT" sz="3200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200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it-IT" sz="3200" i="1">
                                <a:solidFill>
                                  <a:srgbClr val="060179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8A380C8E-AE2A-164E-A40C-8BD0CC470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1298" y="4738095"/>
                  <a:ext cx="3716723" cy="1017907"/>
                </a:xfrm>
                <a:prstGeom prst="rect">
                  <a:avLst/>
                </a:prstGeom>
                <a:blipFill>
                  <a:blip r:embed="rId7"/>
                  <a:stretch>
                    <a:fillRect l="-2048" t="-3704" r="-3413" b="-123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6299B04-A0F0-9083-D15F-0F6A166924F8}"/>
                </a:ext>
              </a:extLst>
            </p:cNvPr>
            <p:cNvSpPr txBox="1"/>
            <p:nvPr/>
          </p:nvSpPr>
          <p:spPr>
            <a:xfrm>
              <a:off x="4804987" y="4212715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1)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DF018E2-EE9F-91B6-2795-8DEA0B50CC5F}"/>
                </a:ext>
              </a:extLst>
            </p:cNvPr>
            <p:cNvSpPr txBox="1"/>
            <p:nvPr/>
          </p:nvSpPr>
          <p:spPr>
            <a:xfrm>
              <a:off x="5559856" y="4226842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2)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F593504-9432-E827-F177-AC9D9DBB8634}"/>
              </a:ext>
            </a:extLst>
          </p:cNvPr>
          <p:cNvGrpSpPr/>
          <p:nvPr/>
        </p:nvGrpSpPr>
        <p:grpSpPr>
          <a:xfrm>
            <a:off x="7343776" y="614538"/>
            <a:ext cx="4243628" cy="2891359"/>
            <a:chOff x="7343776" y="590154"/>
            <a:chExt cx="4243628" cy="2891359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2A4E8180-AEE5-BB1D-5C12-C9D1C3166715}"/>
                </a:ext>
              </a:extLst>
            </p:cNvPr>
            <p:cNvGrpSpPr/>
            <p:nvPr/>
          </p:nvGrpSpPr>
          <p:grpSpPr>
            <a:xfrm>
              <a:off x="7343776" y="590154"/>
              <a:ext cx="4243628" cy="2891359"/>
              <a:chOff x="3092142" y="1912240"/>
              <a:chExt cx="5518458" cy="3759953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330BB4E9-3E5C-7D34-6E6C-1FE66F9B35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1813"/>
              <a:stretch/>
            </p:blipFill>
            <p:spPr>
              <a:xfrm>
                <a:off x="3092142" y="2145136"/>
                <a:ext cx="5518458" cy="3527057"/>
              </a:xfrm>
              <a:prstGeom prst="rect">
                <a:avLst/>
              </a:prstGeom>
            </p:spPr>
          </p:pic>
          <p:pic>
            <p:nvPicPr>
              <p:cNvPr id="17" name="Picture 2" descr="page59image2252540176">
                <a:extLst>
                  <a:ext uri="{FF2B5EF4-FFF2-40B4-BE49-F238E27FC236}">
                    <a16:creationId xmlns:a16="http://schemas.microsoft.com/office/drawing/2014/main" id="{6FE37F26-56C1-D96E-F780-E8D5EC3A0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9287" y="1912240"/>
                <a:ext cx="4821313" cy="365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FC1CA2F1-4E3F-9CA5-9255-DDED22E74CDC}"/>
                    </a:ext>
                  </a:extLst>
                </p:cNvPr>
                <p:cNvSpPr/>
                <p:nvPr/>
              </p:nvSpPr>
              <p:spPr>
                <a:xfrm>
                  <a:off x="10255373" y="1181481"/>
                  <a:ext cx="532646" cy="6649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8317E1E2-043A-544C-BFA3-A342AF98EB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5373" y="1181481"/>
                  <a:ext cx="532646" cy="664926"/>
                </a:xfrm>
                <a:prstGeom prst="rect">
                  <a:avLst/>
                </a:prstGeom>
                <a:blipFill>
                  <a:blip r:embed="rId10"/>
                  <a:stretch>
                    <a:fillRect b="-943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1ABE254C-6B38-544B-758F-0712D9C3D9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1824" y="3383400"/>
            <a:ext cx="4243628" cy="2853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74595EE-BD71-EB68-2A8B-9F3D7F999838}"/>
                  </a:ext>
                </a:extLst>
              </p:cNvPr>
              <p:cNvSpPr txBox="1"/>
              <p:nvPr/>
            </p:nvSpPr>
            <p:spPr>
              <a:xfrm>
                <a:off x="2953094" y="5315384"/>
                <a:ext cx="3107133" cy="61555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&lt;20 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𝑝𝑝𝑏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74595EE-BD71-EB68-2A8B-9F3D7F999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094" y="5315384"/>
                <a:ext cx="3107133" cy="615553"/>
              </a:xfrm>
              <a:prstGeom prst="rect">
                <a:avLst/>
              </a:prstGeom>
              <a:blipFill>
                <a:blip r:embed="rId12"/>
                <a:stretch>
                  <a:fillRect l="-2823" t="-3846" r="-4032" b="-32692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31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15/02/2023</a:t>
            </a:r>
            <a:endParaRPr lang="it-IT" b="1" dirty="0">
              <a:solidFill>
                <a:srgbClr val="003399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003399"/>
                </a:solidFill>
              </a:rPr>
              <a:t>22</a:t>
            </a:fld>
            <a:endParaRPr lang="it-IT" b="1" dirty="0">
              <a:solidFill>
                <a:srgbClr val="0033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11900"/>
            <a:ext cx="10439399" cy="109756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9" name="Immagine 1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60AFDBF-E267-7C47-A5B3-8521A10A5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138" y="6088977"/>
            <a:ext cx="630514" cy="64364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784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(PhD Thesis Defense)</a:t>
            </a:r>
            <a:endParaRPr lang="it-IT" b="1" dirty="0">
              <a:solidFill>
                <a:srgbClr val="003399"/>
              </a:solidFill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072BE100-0A6D-DD44-9EFC-4DD7AB9FF4DD}"/>
              </a:ext>
            </a:extLst>
          </p:cNvPr>
          <p:cNvSpPr txBox="1">
            <a:spLocks/>
          </p:cNvSpPr>
          <p:nvPr/>
        </p:nvSpPr>
        <p:spPr>
          <a:xfrm>
            <a:off x="1722554" y="-112204"/>
            <a:ext cx="9555045" cy="91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60179"/>
                </a:solidFill>
              </a:rPr>
              <a:t>Phase acceptance: Beam Motion Effects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C48037-2997-E640-BA18-67F0C72F6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15"/>
          <a:stretch/>
        </p:blipFill>
        <p:spPr>
          <a:xfrm>
            <a:off x="4691038" y="1033883"/>
            <a:ext cx="3706252" cy="25884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7491CC9-BDE8-3845-A726-4133839D4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15"/>
          <a:stretch/>
        </p:blipFill>
        <p:spPr>
          <a:xfrm>
            <a:off x="8539000" y="887436"/>
            <a:ext cx="3860892" cy="269640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5228DC58-813C-A04F-848C-30942CFDC6DE}"/>
              </a:ext>
            </a:extLst>
          </p:cNvPr>
          <p:cNvSpPr/>
          <p:nvPr/>
        </p:nvSpPr>
        <p:spPr>
          <a:xfrm>
            <a:off x="6705839" y="528304"/>
            <a:ext cx="3756093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8017A"/>
                </a:solidFill>
              </a:rPr>
              <a:t>VERTICAL</a:t>
            </a:r>
            <a:r>
              <a:rPr lang="en-GB" sz="2400" dirty="0">
                <a:solidFill>
                  <a:srgbClr val="4570C4"/>
                </a:solidFill>
              </a:rPr>
              <a:t> WIDTH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5B857A2-1449-0C47-B81C-D303745731B0}"/>
                  </a:ext>
                </a:extLst>
              </p:cNvPr>
              <p:cNvSpPr txBox="1"/>
              <p:nvPr/>
            </p:nvSpPr>
            <p:spPr>
              <a:xfrm>
                <a:off x="9602757" y="2100080"/>
                <a:ext cx="3864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5B857A2-1449-0C47-B81C-D30374573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757" y="2100080"/>
                <a:ext cx="386452" cy="276999"/>
              </a:xfrm>
              <a:prstGeom prst="rect">
                <a:avLst/>
              </a:prstGeom>
              <a:blipFill>
                <a:blip r:embed="rId6"/>
                <a:stretch>
                  <a:fillRect l="-16129" r="-16129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4261F756-7020-1947-A521-101F63B94B64}"/>
                  </a:ext>
                </a:extLst>
              </p:cNvPr>
              <p:cNvSpPr txBox="1"/>
              <p:nvPr/>
            </p:nvSpPr>
            <p:spPr>
              <a:xfrm>
                <a:off x="11338101" y="2100079"/>
                <a:ext cx="3864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4261F756-7020-1947-A521-101F63B94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101" y="2100079"/>
                <a:ext cx="386452" cy="276999"/>
              </a:xfrm>
              <a:prstGeom prst="rect">
                <a:avLst/>
              </a:prstGeom>
              <a:blipFill>
                <a:blip r:embed="rId7"/>
                <a:stretch>
                  <a:fillRect l="-12500" r="-12500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8">
            <a:extLst>
              <a:ext uri="{FF2B5EF4-FFF2-40B4-BE49-F238E27FC236}">
                <a16:creationId xmlns:a16="http://schemas.microsoft.com/office/drawing/2014/main" id="{106AB150-B8BF-CA41-BC31-69C6D18043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3768" y="3936577"/>
            <a:ext cx="3436936" cy="2335733"/>
          </a:xfrm>
          <a:prstGeom prst="rect">
            <a:avLst/>
          </a:prstGeom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DF6E4F1C-4DDE-1545-8EA7-531354E785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657" y="3976156"/>
            <a:ext cx="3436936" cy="2335733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02655FFF-B309-CA47-A9B0-460B5FC4401B}"/>
              </a:ext>
            </a:extLst>
          </p:cNvPr>
          <p:cNvSpPr/>
          <p:nvPr/>
        </p:nvSpPr>
        <p:spPr>
          <a:xfrm>
            <a:off x="6733951" y="3546594"/>
            <a:ext cx="339375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RADIAL</a:t>
            </a:r>
            <a:r>
              <a:rPr lang="en-GB" sz="2400" dirty="0">
                <a:solidFill>
                  <a:srgbClr val="4570C4"/>
                </a:solidFill>
              </a:rPr>
              <a:t> MEAN VARIATION</a:t>
            </a:r>
            <a:endParaRPr lang="en-GB" sz="2400" dirty="0"/>
          </a:p>
        </p:txBody>
      </p:sp>
      <p:sp>
        <p:nvSpPr>
          <p:cNvPr id="51" name="Freeform 4">
            <a:extLst>
              <a:ext uri="{FF2B5EF4-FFF2-40B4-BE49-F238E27FC236}">
                <a16:creationId xmlns:a16="http://schemas.microsoft.com/office/drawing/2014/main" id="{35FF6220-0ADC-F54A-A1C8-BA21E60D28DD}"/>
              </a:ext>
            </a:extLst>
          </p:cNvPr>
          <p:cNvSpPr/>
          <p:nvPr/>
        </p:nvSpPr>
        <p:spPr>
          <a:xfrm>
            <a:off x="6074158" y="4325373"/>
            <a:ext cx="1431934" cy="1597525"/>
          </a:xfrm>
          <a:custGeom>
            <a:avLst/>
            <a:gdLst>
              <a:gd name="connsiteX0" fmla="*/ 0 w 1167788"/>
              <a:gd name="connsiteY0" fmla="*/ 1597525 h 1597525"/>
              <a:gd name="connsiteX1" fmla="*/ 572877 w 1167788"/>
              <a:gd name="connsiteY1" fmla="*/ 80 h 1597525"/>
              <a:gd name="connsiteX2" fmla="*/ 1167788 w 1167788"/>
              <a:gd name="connsiteY2" fmla="*/ 1542441 h 159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7788" h="1597525">
                <a:moveTo>
                  <a:pt x="0" y="1597525"/>
                </a:moveTo>
                <a:cubicBezTo>
                  <a:pt x="189123" y="803393"/>
                  <a:pt x="378246" y="9261"/>
                  <a:pt x="572877" y="80"/>
                </a:cubicBezTo>
                <a:cubicBezTo>
                  <a:pt x="767508" y="-9101"/>
                  <a:pt x="967648" y="766670"/>
                  <a:pt x="1167788" y="1542441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9">
            <a:extLst>
              <a:ext uri="{FF2B5EF4-FFF2-40B4-BE49-F238E27FC236}">
                <a16:creationId xmlns:a16="http://schemas.microsoft.com/office/drawing/2014/main" id="{71966393-F6BC-2649-B028-0249127D0F96}"/>
              </a:ext>
            </a:extLst>
          </p:cNvPr>
          <p:cNvSpPr/>
          <p:nvPr/>
        </p:nvSpPr>
        <p:spPr>
          <a:xfrm>
            <a:off x="9968473" y="4302407"/>
            <a:ext cx="1431934" cy="1597525"/>
          </a:xfrm>
          <a:custGeom>
            <a:avLst/>
            <a:gdLst>
              <a:gd name="connsiteX0" fmla="*/ 0 w 1167788"/>
              <a:gd name="connsiteY0" fmla="*/ 1597525 h 1597525"/>
              <a:gd name="connsiteX1" fmla="*/ 572877 w 1167788"/>
              <a:gd name="connsiteY1" fmla="*/ 80 h 1597525"/>
              <a:gd name="connsiteX2" fmla="*/ 1167788 w 1167788"/>
              <a:gd name="connsiteY2" fmla="*/ 1542441 h 159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7788" h="1597525">
                <a:moveTo>
                  <a:pt x="0" y="1597525"/>
                </a:moveTo>
                <a:cubicBezTo>
                  <a:pt x="189123" y="803393"/>
                  <a:pt x="378246" y="9261"/>
                  <a:pt x="572877" y="80"/>
                </a:cubicBezTo>
                <a:cubicBezTo>
                  <a:pt x="767508" y="-9101"/>
                  <a:pt x="967648" y="766670"/>
                  <a:pt x="1167788" y="1542441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11">
            <a:extLst>
              <a:ext uri="{FF2B5EF4-FFF2-40B4-BE49-F238E27FC236}">
                <a16:creationId xmlns:a16="http://schemas.microsoft.com/office/drawing/2014/main" id="{A3985045-F9E4-0541-8387-80FDDCFAE13D}"/>
              </a:ext>
            </a:extLst>
          </p:cNvPr>
          <p:cNvCxnSpPr>
            <a:cxnSpLocks/>
          </p:cNvCxnSpPr>
          <p:nvPr/>
        </p:nvCxnSpPr>
        <p:spPr>
          <a:xfrm>
            <a:off x="6779108" y="4232418"/>
            <a:ext cx="0" cy="1865138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12">
            <a:extLst>
              <a:ext uri="{FF2B5EF4-FFF2-40B4-BE49-F238E27FC236}">
                <a16:creationId xmlns:a16="http://schemas.microsoft.com/office/drawing/2014/main" id="{C655567A-D602-4E45-B202-9B3A76DD5520}"/>
              </a:ext>
            </a:extLst>
          </p:cNvPr>
          <p:cNvCxnSpPr>
            <a:cxnSpLocks/>
          </p:cNvCxnSpPr>
          <p:nvPr/>
        </p:nvCxnSpPr>
        <p:spPr>
          <a:xfrm>
            <a:off x="10541219" y="4162423"/>
            <a:ext cx="0" cy="1886486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16">
            <a:extLst>
              <a:ext uri="{FF2B5EF4-FFF2-40B4-BE49-F238E27FC236}">
                <a16:creationId xmlns:a16="http://schemas.microsoft.com/office/drawing/2014/main" id="{AF04443F-2195-0D4C-B53C-928CCEFBF7F5}"/>
              </a:ext>
            </a:extLst>
          </p:cNvPr>
          <p:cNvSpPr txBox="1"/>
          <p:nvPr/>
        </p:nvSpPr>
        <p:spPr>
          <a:xfrm>
            <a:off x="6062884" y="3898775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Times</a:t>
            </a:r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198F6C44-1798-D246-BFE9-389C013DB583}"/>
              </a:ext>
            </a:extLst>
          </p:cNvPr>
          <p:cNvSpPr txBox="1"/>
          <p:nvPr/>
        </p:nvSpPr>
        <p:spPr>
          <a:xfrm>
            <a:off x="9858292" y="3826843"/>
            <a:ext cx="131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Times</a:t>
            </a:r>
          </a:p>
        </p:txBody>
      </p:sp>
      <p:sp>
        <p:nvSpPr>
          <p:cNvPr id="58" name="TextBox 19">
            <a:extLst>
              <a:ext uri="{FF2B5EF4-FFF2-40B4-BE49-F238E27FC236}">
                <a16:creationId xmlns:a16="http://schemas.microsoft.com/office/drawing/2014/main" id="{50DC14DD-12DE-3D49-9FFF-70B52169F4D5}"/>
              </a:ext>
            </a:extLst>
          </p:cNvPr>
          <p:cNvSpPr txBox="1"/>
          <p:nvPr/>
        </p:nvSpPr>
        <p:spPr>
          <a:xfrm rot="16200000">
            <a:off x="8059380" y="4690066"/>
            <a:ext cx="15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Phase [</a:t>
            </a:r>
            <a:r>
              <a:rPr lang="en-US" dirty="0" err="1"/>
              <a:t>mrad</a:t>
            </a:r>
            <a:r>
              <a:rPr lang="en-US" dirty="0"/>
              <a:t>]</a:t>
            </a: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FAD6ABD4-7D0B-2242-8882-973475BA95F9}"/>
              </a:ext>
            </a:extLst>
          </p:cNvPr>
          <p:cNvSpPr txBox="1"/>
          <p:nvPr/>
        </p:nvSpPr>
        <p:spPr>
          <a:xfrm>
            <a:off x="9286132" y="5127725"/>
            <a:ext cx="116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Gained half of this bin</a:t>
            </a: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0C0F26C2-6B1A-E443-AEFD-987711BBA0B9}"/>
              </a:ext>
            </a:extLst>
          </p:cNvPr>
          <p:cNvSpPr txBox="1"/>
          <p:nvPr/>
        </p:nvSpPr>
        <p:spPr>
          <a:xfrm>
            <a:off x="7434921" y="546573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61" name="Straight Arrow Connector 23">
            <a:extLst>
              <a:ext uri="{FF2B5EF4-FFF2-40B4-BE49-F238E27FC236}">
                <a16:creationId xmlns:a16="http://schemas.microsoft.com/office/drawing/2014/main" id="{673DC297-DE98-294F-AF57-941C281B3447}"/>
              </a:ext>
            </a:extLst>
          </p:cNvPr>
          <p:cNvCxnSpPr>
            <a:cxnSpLocks/>
          </p:cNvCxnSpPr>
          <p:nvPr/>
        </p:nvCxnSpPr>
        <p:spPr>
          <a:xfrm flipV="1">
            <a:off x="10127701" y="4691179"/>
            <a:ext cx="110297" cy="21765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26">
            <a:extLst>
              <a:ext uri="{FF2B5EF4-FFF2-40B4-BE49-F238E27FC236}">
                <a16:creationId xmlns:a16="http://schemas.microsoft.com/office/drawing/2014/main" id="{90FAF238-38AD-1F4C-874D-8B75F53F3D67}"/>
              </a:ext>
            </a:extLst>
          </p:cNvPr>
          <p:cNvCxnSpPr>
            <a:cxnSpLocks/>
          </p:cNvCxnSpPr>
          <p:nvPr/>
        </p:nvCxnSpPr>
        <p:spPr>
          <a:xfrm flipH="1" flipV="1">
            <a:off x="11051803" y="4580684"/>
            <a:ext cx="358689" cy="272006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21">
            <a:extLst>
              <a:ext uri="{FF2B5EF4-FFF2-40B4-BE49-F238E27FC236}">
                <a16:creationId xmlns:a16="http://schemas.microsoft.com/office/drawing/2014/main" id="{005AE5AB-32DD-7F43-B9C4-FA5357DD7B20}"/>
              </a:ext>
            </a:extLst>
          </p:cNvPr>
          <p:cNvSpPr txBox="1"/>
          <p:nvPr/>
        </p:nvSpPr>
        <p:spPr>
          <a:xfrm>
            <a:off x="10607084" y="551857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281A44E1-BBE1-3844-B371-F75E745C7422}"/>
                  </a:ext>
                </a:extLst>
              </p:cNvPr>
              <p:cNvSpPr txBox="1"/>
              <p:nvPr/>
            </p:nvSpPr>
            <p:spPr>
              <a:xfrm>
                <a:off x="9770717" y="4863690"/>
                <a:ext cx="3864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281A44E1-BBE1-3844-B371-F75E745C7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717" y="4863690"/>
                <a:ext cx="386452" cy="276999"/>
              </a:xfrm>
              <a:prstGeom prst="rect">
                <a:avLst/>
              </a:prstGeom>
              <a:blipFill>
                <a:blip r:embed="rId9"/>
                <a:stretch>
                  <a:fillRect l="-16129" r="-16129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280123E2-2E44-9643-A833-E77C0A493CA3}"/>
                  </a:ext>
                </a:extLst>
              </p:cNvPr>
              <p:cNvSpPr txBox="1"/>
              <p:nvPr/>
            </p:nvSpPr>
            <p:spPr>
              <a:xfrm>
                <a:off x="11269246" y="4846144"/>
                <a:ext cx="3864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280123E2-2E44-9643-A833-E77C0A493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9246" y="4846144"/>
                <a:ext cx="386452" cy="276999"/>
              </a:xfrm>
              <a:prstGeom prst="rect">
                <a:avLst/>
              </a:prstGeom>
              <a:blipFill>
                <a:blip r:embed="rId10"/>
                <a:stretch>
                  <a:fillRect l="-16129" r="-1612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45E6A4F3-E6DB-ECAC-C9E4-F58F605AAC4E}"/>
              </a:ext>
            </a:extLst>
          </p:cNvPr>
          <p:cNvGrpSpPr/>
          <p:nvPr/>
        </p:nvGrpSpPr>
        <p:grpSpPr>
          <a:xfrm>
            <a:off x="49042" y="1239893"/>
            <a:ext cx="4791075" cy="4463347"/>
            <a:chOff x="838200" y="920534"/>
            <a:chExt cx="5385307" cy="5016931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CD071AC-AC9F-71B6-E109-1676EC488920}"/>
                </a:ext>
              </a:extLst>
            </p:cNvPr>
            <p:cNvGrpSpPr/>
            <p:nvPr/>
          </p:nvGrpSpPr>
          <p:grpSpPr>
            <a:xfrm>
              <a:off x="838200" y="920534"/>
              <a:ext cx="5385307" cy="5016931"/>
              <a:chOff x="2768093" y="925878"/>
              <a:chExt cx="5385307" cy="5016931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FE5D0CE7-B877-BA5E-6AF2-242611B2F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/>
              </a:blip>
              <a:srcRect r="50000"/>
              <a:stretch/>
            </p:blipFill>
            <p:spPr>
              <a:xfrm>
                <a:off x="2768093" y="925878"/>
                <a:ext cx="5385307" cy="5016931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80E8AA87-820C-0FE6-5D22-D47E9ED63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alphaModFix amt="49000"/>
              </a:blip>
              <a:stretch>
                <a:fillRect/>
              </a:stretch>
            </p:blipFill>
            <p:spPr>
              <a:xfrm>
                <a:off x="4031993" y="2038914"/>
                <a:ext cx="2727813" cy="2707200"/>
              </a:xfrm>
              <a:prstGeom prst="rect">
                <a:avLst/>
              </a:prstGeom>
            </p:spPr>
          </p:pic>
        </p:grp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6461972-5DD7-CF88-777F-1B8C2B2A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49000"/>
            </a:blip>
            <a:stretch>
              <a:fillRect/>
            </a:stretch>
          </p:blipFill>
          <p:spPr>
            <a:xfrm>
              <a:off x="4829913" y="2395140"/>
              <a:ext cx="700158" cy="2067720"/>
            </a:xfrm>
            <a:prstGeom prst="rect">
              <a:avLst/>
            </a:prstGeom>
          </p:spPr>
        </p:pic>
      </p:grp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2C7FF40-895E-E974-9747-6949FA19D650}"/>
              </a:ext>
            </a:extLst>
          </p:cNvPr>
          <p:cNvCxnSpPr/>
          <p:nvPr/>
        </p:nvCxnSpPr>
        <p:spPr>
          <a:xfrm flipV="1">
            <a:off x="2446801" y="2535051"/>
            <a:ext cx="2395538" cy="7160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70C4A29-5A49-DF11-5D67-882CD0531E5C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2483270" y="3772414"/>
            <a:ext cx="2588387" cy="13716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188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1">
            <a:extLst>
              <a:ext uri="{FF2B5EF4-FFF2-40B4-BE49-F238E27FC236}">
                <a16:creationId xmlns:a16="http://schemas.microsoft.com/office/drawing/2014/main" id="{B8852D24-B9D3-D36B-5E86-0EA7E28F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12501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Kickers and Inflector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3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4083485" y="552576"/>
            <a:ext cx="415366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E70CC0E6-DD04-2632-77DA-023CA089B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292" y="3109161"/>
            <a:ext cx="3653457" cy="32827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B25F8B6-7EA1-D3F6-93AF-3BC67813B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9591" y="436344"/>
            <a:ext cx="3513061" cy="2649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5A1C5AC-7F04-F1AD-24A7-278F1A5E500D}"/>
                  </a:ext>
                </a:extLst>
              </p:cNvPr>
              <p:cNvSpPr txBox="1"/>
              <p:nvPr/>
            </p:nvSpPr>
            <p:spPr>
              <a:xfrm>
                <a:off x="135751" y="954419"/>
                <a:ext cx="8573389" cy="1829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4570C4"/>
                    </a:solidFill>
                  </a:rPr>
                  <a:t>The </a:t>
                </a:r>
                <a:r>
                  <a:rPr lang="en-GB" sz="2600" b="1" dirty="0">
                    <a:solidFill>
                      <a:srgbClr val="4570C4"/>
                    </a:solidFill>
                  </a:rPr>
                  <a:t>inflector</a:t>
                </a:r>
                <a:r>
                  <a:rPr lang="en-GB" sz="2600" dirty="0">
                    <a:solidFill>
                      <a:srgbClr val="4570C4"/>
                    </a:solidFill>
                  </a:rPr>
                  <a:t> cancels the storage ring field such that the muons are not deflected by the main </a:t>
                </a:r>
                <a:r>
                  <a:rPr lang="en-GB" sz="2600" b="1" dirty="0">
                    <a:solidFill>
                      <a:srgbClr val="4570C4"/>
                    </a:solidFill>
                  </a:rPr>
                  <a:t>1.45 T</a:t>
                </a:r>
                <a:r>
                  <a:rPr lang="en-GB" sz="2600" dirty="0">
                    <a:solidFill>
                      <a:srgbClr val="4570C4"/>
                    </a:solidFill>
                  </a:rPr>
                  <a:t> field.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4570C4"/>
                    </a:solidFill>
                  </a:rPr>
                  <a:t>Superconducting, operational current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600" dirty="0">
                    <a:solidFill>
                      <a:srgbClr val="4570C4"/>
                    </a:solidFill>
                  </a:rPr>
                  <a:t>2.6 kA.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5A1C5AC-7F04-F1AD-24A7-278F1A5E5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" y="954419"/>
                <a:ext cx="8573389" cy="1829732"/>
              </a:xfrm>
              <a:prstGeom prst="rect">
                <a:avLst/>
              </a:prstGeom>
              <a:blipFill>
                <a:blip r:embed="rId7"/>
                <a:stretch>
                  <a:fillRect l="-1036" b="-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016E5DA-35DD-2D2B-C619-D7CAF6199466}"/>
                  </a:ext>
                </a:extLst>
              </p:cNvPr>
              <p:cNvSpPr txBox="1"/>
              <p:nvPr/>
            </p:nvSpPr>
            <p:spPr>
              <a:xfrm>
                <a:off x="72251" y="2995689"/>
                <a:ext cx="8700390" cy="303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600" b="1" dirty="0">
                    <a:solidFill>
                      <a:srgbClr val="4570C4"/>
                    </a:solidFill>
                  </a:rPr>
                  <a:t>3 Kickers </a:t>
                </a:r>
                <a:r>
                  <a:rPr lang="en-GB" sz="2600" dirty="0">
                    <a:solidFill>
                      <a:srgbClr val="4570C4"/>
                    </a:solidFill>
                  </a:rPr>
                  <a:t>are necessary to inject magic momentum muons along the magic radius (7.11 m) with a  required kick at order of </a:t>
                </a:r>
                <a:r>
                  <a:rPr lang="en-GB" sz="2600" u="sng" dirty="0">
                    <a:solidFill>
                      <a:srgbClr val="4570C4"/>
                    </a:solidFill>
                  </a:rPr>
                  <a:t>10 </a:t>
                </a:r>
                <a:r>
                  <a:rPr lang="en-GB" sz="2600" u="sng" dirty="0" err="1">
                    <a:solidFill>
                      <a:srgbClr val="4570C4"/>
                    </a:solidFill>
                  </a:rPr>
                  <a:t>mrad</a:t>
                </a:r>
                <a:r>
                  <a:rPr lang="en-GB" sz="2600" dirty="0">
                    <a:solidFill>
                      <a:srgbClr val="4570C4"/>
                    </a:solidFill>
                  </a:rPr>
                  <a:t>. 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4570C4"/>
                    </a:solidFill>
                  </a:rPr>
                  <a:t>4 kA current in 200 ns pulse.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4570C4"/>
                    </a:solidFill>
                  </a:rPr>
                  <a:t>Design kick strength has been reached in Run-3 (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600" dirty="0">
                    <a:solidFill>
                      <a:srgbClr val="4570C4"/>
                    </a:solidFill>
                  </a:rPr>
                  <a:t>160 kV).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016E5DA-35DD-2D2B-C619-D7CAF6199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1" y="2995689"/>
                <a:ext cx="8700390" cy="3031086"/>
              </a:xfrm>
              <a:prstGeom prst="rect">
                <a:avLst/>
              </a:prstGeom>
              <a:blipFill>
                <a:blip r:embed="rId8"/>
                <a:stretch>
                  <a:fillRect l="-1020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23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1">
            <a:extLst>
              <a:ext uri="{FF2B5EF4-FFF2-40B4-BE49-F238E27FC236}">
                <a16:creationId xmlns:a16="http://schemas.microsoft.com/office/drawing/2014/main" id="{B8D7DFC3-1D8E-E4D7-E020-7CCD149C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12501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Quadrupoles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3B0FCF5-5AAE-98A5-CBE4-83C806242E9F}"/>
                  </a:ext>
                </a:extLst>
              </p:cNvPr>
              <p:cNvSpPr txBox="1"/>
              <p:nvPr/>
            </p:nvSpPr>
            <p:spPr>
              <a:xfrm>
                <a:off x="0" y="471971"/>
                <a:ext cx="8153400" cy="584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</a:rPr>
                  <a:t>The Electrostatic Quadrupoles (ESQ) system allows to strongly focus the beam vertically, four ESQ stations are symmetrically placed around the ring.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</a:rPr>
                  <a:t>The plates are raised from ground to operating voltage prior to each </a:t>
                </a:r>
                <a:r>
                  <a:rPr lang="en-GB" sz="2800" i="1" dirty="0">
                    <a:solidFill>
                      <a:srgbClr val="4570C4"/>
                    </a:solidFill>
                  </a:rPr>
                  <a:t>fill</a:t>
                </a:r>
                <a:r>
                  <a:rPr lang="en-GB" sz="2800" dirty="0">
                    <a:solidFill>
                      <a:srgbClr val="4570C4"/>
                    </a:solidFill>
                  </a:rPr>
                  <a:t> with RC charging time constants of </a:t>
                </a:r>
                <a14:m>
                  <m:oMath xmlns:m="http://schemas.openxmlformats.org/officeDocument/2006/math">
                    <m:r>
                      <a:rPr lang="it-IT" sz="2800" b="1" i="1" u="sng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800" b="1" u="sng" dirty="0">
                    <a:solidFill>
                      <a:srgbClr val="4570C4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it-IT" sz="2800" b="1" i="1" u="sng" dirty="0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2800" b="1" u="sng" dirty="0">
                    <a:solidFill>
                      <a:srgbClr val="4570C4"/>
                    </a:solidFill>
                  </a:rPr>
                  <a:t>s</a:t>
                </a:r>
                <a:r>
                  <a:rPr lang="en-GB" sz="2800" dirty="0">
                    <a:solidFill>
                      <a:srgbClr val="4570C4"/>
                    </a:solidFill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</a:rPr>
                  <a:t>This procedure, known as </a:t>
                </a:r>
                <a:r>
                  <a:rPr lang="en-GB" sz="2800" b="1" dirty="0"/>
                  <a:t>scraping</a:t>
                </a:r>
                <a:r>
                  <a:rPr lang="en-GB" sz="2800" dirty="0">
                    <a:solidFill>
                      <a:srgbClr val="4570C4"/>
                    </a:solidFill>
                  </a:rPr>
                  <a:t>, initially displaces the beam vertically and horizontally with respect to the central closed orbit.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3B0FCF5-5AAE-98A5-CBE4-83C806242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1971"/>
                <a:ext cx="8153400" cy="5842497"/>
              </a:xfrm>
              <a:prstGeom prst="rect">
                <a:avLst/>
              </a:prstGeom>
              <a:blipFill>
                <a:blip r:embed="rId3"/>
                <a:stretch>
                  <a:fillRect l="-1400" b="-17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4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A17C96A-CF33-2587-EF9B-BC4E30D1D58E}"/>
              </a:ext>
            </a:extLst>
          </p:cNvPr>
          <p:cNvCxnSpPr>
            <a:cxnSpLocks/>
          </p:cNvCxnSpPr>
          <p:nvPr/>
        </p:nvCxnSpPr>
        <p:spPr>
          <a:xfrm>
            <a:off x="4812316" y="543532"/>
            <a:ext cx="2722679" cy="4092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FDBDF20D-5DC2-CFF7-3BBC-0FD3D80D6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472" y="322941"/>
            <a:ext cx="4273528" cy="3047516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99F0D446-60CB-0F0A-0960-077F92ABE10C}"/>
              </a:ext>
            </a:extLst>
          </p:cNvPr>
          <p:cNvGrpSpPr/>
          <p:nvPr/>
        </p:nvGrpSpPr>
        <p:grpSpPr>
          <a:xfrm>
            <a:off x="7747215" y="3361376"/>
            <a:ext cx="4299473" cy="3133473"/>
            <a:chOff x="7747215" y="3361376"/>
            <a:chExt cx="4299473" cy="3133473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8251E9EB-9625-2A22-0A19-6512739AB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228"/>
            <a:stretch/>
          </p:blipFill>
          <p:spPr>
            <a:xfrm>
              <a:off x="7747215" y="3361376"/>
              <a:ext cx="4081108" cy="2934112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9DD53D2-E424-12E2-3F8F-D14A6BA0D3BE}"/>
                </a:ext>
              </a:extLst>
            </p:cNvPr>
            <p:cNvSpPr txBox="1"/>
            <p:nvPr/>
          </p:nvSpPr>
          <p:spPr>
            <a:xfrm>
              <a:off x="11276925" y="6217850"/>
              <a:ext cx="769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Time [µs]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001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67413"/>
                </a:solidFill>
              </a:rPr>
              <a:t>5</a:t>
            </a:fld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8136E9-1533-8E40-B883-6D9616511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85"/>
          <a:stretch/>
        </p:blipFill>
        <p:spPr>
          <a:xfrm>
            <a:off x="11342885" y="-36304"/>
            <a:ext cx="842986" cy="7495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E92289-12E6-E473-52B9-79CF3779B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2" y="3047565"/>
            <a:ext cx="5410200" cy="326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C47BB4A0-4204-A030-6130-6DA9DD46C1AE}"/>
                  </a:ext>
                </a:extLst>
              </p:cNvPr>
              <p:cNvSpPr txBox="1"/>
              <p:nvPr/>
            </p:nvSpPr>
            <p:spPr>
              <a:xfrm>
                <a:off x="6054337" y="3790294"/>
                <a:ext cx="5410200" cy="412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𝐶𝐵𝑂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𝐵𝑂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(1−</m:t>
                      </m:r>
                      <m:rad>
                        <m:radPr>
                          <m:deg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C47BB4A0-4204-A030-6130-6DA9DD46C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337" y="3790294"/>
                <a:ext cx="5410200" cy="412870"/>
              </a:xfrm>
              <a:prstGeom prst="rect">
                <a:avLst/>
              </a:prstGeom>
              <a:blipFill>
                <a:blip r:embed="rId6"/>
                <a:stretch>
                  <a:fillRect b="-3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82462336-410B-C287-9DBA-62AEFEFA5F5A}"/>
                  </a:ext>
                </a:extLst>
              </p:cNvPr>
              <p:cNvSpPr/>
              <p:nvPr/>
            </p:nvSpPr>
            <p:spPr>
              <a:xfrm>
                <a:off x="7269738" y="4566315"/>
                <a:ext cx="29530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𝐶𝐵𝑂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=2.34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82462336-410B-C287-9DBA-62AEFEFA5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738" y="4566315"/>
                <a:ext cx="2953053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C7274272-A7D2-EC0A-CC2E-02AB7AD75109}"/>
                  </a:ext>
                </a:extLst>
              </p:cNvPr>
              <p:cNvSpPr/>
              <p:nvPr/>
            </p:nvSpPr>
            <p:spPr>
              <a:xfrm>
                <a:off x="6214024" y="5195116"/>
                <a:ext cx="51973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∼0.149 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∼0.108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C7274272-A7D2-EC0A-CC2E-02AB7AD751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024" y="5195116"/>
                <a:ext cx="5197385" cy="461665"/>
              </a:xfrm>
              <a:prstGeom prst="rect">
                <a:avLst/>
              </a:prstGeom>
              <a:blipFill>
                <a:blip r:embed="rId8"/>
                <a:stretch>
                  <a:fillRect l="-1951" t="-5263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olo 11">
                <a:extLst>
                  <a:ext uri="{FF2B5EF4-FFF2-40B4-BE49-F238E27FC236}">
                    <a16:creationId xmlns:a16="http://schemas.microsoft.com/office/drawing/2014/main" id="{C6A3140A-3725-93F0-80FA-30FE0A6479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6538" y="53537"/>
                <a:ext cx="10515600" cy="465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02060"/>
                    </a:solidFill>
                  </a:rPr>
                  <a:t> measurement – CBO oscillation</a:t>
                </a:r>
              </a:p>
            </p:txBody>
          </p:sp>
        </mc:Choice>
        <mc:Fallback xmlns="">
          <p:sp>
            <p:nvSpPr>
              <p:cNvPr id="20" name="Titolo 11">
                <a:extLst>
                  <a:ext uri="{FF2B5EF4-FFF2-40B4-BE49-F238E27FC236}">
                    <a16:creationId xmlns:a16="http://schemas.microsoft.com/office/drawing/2014/main" id="{C6A3140A-3725-93F0-80FA-30FE0A6479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6538" y="53537"/>
                <a:ext cx="10515600" cy="465138"/>
              </a:xfrm>
              <a:blipFill>
                <a:blip r:embed="rId9"/>
                <a:stretch>
                  <a:fillRect t="-54054" b="-783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07602CE-AC8E-4C62-7CB4-3829C4868CF2}"/>
                  </a:ext>
                </a:extLst>
              </p:cNvPr>
              <p:cNvSpPr txBox="1"/>
              <p:nvPr/>
            </p:nvSpPr>
            <p:spPr>
              <a:xfrm>
                <a:off x="69607" y="493138"/>
                <a:ext cx="12189462" cy="260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4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Given the restoring force by radial magnetic field, the beam oscillates radially (vertically too) as the </a:t>
                </a:r>
                <a:r>
                  <a:rPr lang="en-GB" sz="2400" dirty="0" err="1">
                    <a:solidFill>
                      <a:srgbClr val="4570C4"/>
                    </a:solidFill>
                  </a:rPr>
                  <a:t>betatron</a:t>
                </a:r>
                <a:r>
                  <a:rPr lang="en-GB" sz="2400" dirty="0">
                    <a:solidFill>
                      <a:srgbClr val="4570C4"/>
                    </a:solidFill>
                  </a:rPr>
                  <a:t> frequency: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𝐵𝑂</m:t>
                        </m:r>
                      </m:sub>
                    </m:sSub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GB" sz="2400" dirty="0">
                    <a:solidFill>
                      <a:srgbClr val="4570C4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GB" sz="2400" dirty="0">
                    <a:solidFill>
                      <a:srgbClr val="4570C4"/>
                    </a:solidFill>
                  </a:rPr>
                  <a:t> is the field-index. </a:t>
                </a:r>
              </a:p>
              <a:p>
                <a:pPr marL="342900" indent="-342900">
                  <a:lnSpc>
                    <a:spcPts val="4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The beam is measured by detectors, calorimeters and trackers.</a:t>
                </a:r>
              </a:p>
              <a:p>
                <a:pPr marL="342900" indent="-342900">
                  <a:lnSpc>
                    <a:spcPts val="4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𝐵𝑂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4570C4"/>
                    </a:solidFill>
                  </a:rPr>
                  <a:t>, so calorimeters see a different phase at each turn, measuring an oscillation called </a:t>
                </a:r>
                <a:r>
                  <a:rPr lang="en-GB" sz="2400" b="1" u="sng" dirty="0">
                    <a:solidFill>
                      <a:srgbClr val="4570C4"/>
                    </a:solidFill>
                  </a:rPr>
                  <a:t>Coherent </a:t>
                </a:r>
                <a:r>
                  <a:rPr lang="en-GB" sz="2400" b="1" u="sng" dirty="0" err="1">
                    <a:solidFill>
                      <a:srgbClr val="4570C4"/>
                    </a:solidFill>
                  </a:rPr>
                  <a:t>Betatron</a:t>
                </a:r>
                <a:r>
                  <a:rPr lang="en-GB" sz="2400" b="1" u="sng" dirty="0">
                    <a:solidFill>
                      <a:srgbClr val="4570C4"/>
                    </a:solidFill>
                  </a:rPr>
                  <a:t> Oscillation</a:t>
                </a:r>
                <a:r>
                  <a:rPr lang="en-GB" sz="2400" b="1" dirty="0">
                    <a:solidFill>
                      <a:srgbClr val="4570C4"/>
                    </a:solidFill>
                  </a:rPr>
                  <a:t> </a:t>
                </a:r>
                <a:r>
                  <a:rPr lang="en-GB" sz="2400" dirty="0">
                    <a:solidFill>
                      <a:srgbClr val="4570C4"/>
                    </a:solidFill>
                  </a:rPr>
                  <a:t>(</a:t>
                </a:r>
                <a:r>
                  <a:rPr lang="en-GB" sz="2400" b="1" dirty="0"/>
                  <a:t>CBO</a:t>
                </a:r>
                <a:r>
                  <a:rPr lang="en-GB" sz="2400" dirty="0">
                    <a:solidFill>
                      <a:srgbClr val="4570C4"/>
                    </a:solidFill>
                  </a:rPr>
                  <a:t>),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𝐶𝐵𝑂</m:t>
                            </m:r>
                          </m:sub>
                        </m:sSub>
                        <m:r>
                          <a:rPr lang="it-IT" sz="24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400" i="1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𝐵𝑂</m:t>
                        </m:r>
                      </m:sub>
                    </m:sSub>
                  </m:oMath>
                </a14:m>
                <a:endParaRPr lang="en-GB" sz="240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07602CE-AC8E-4C62-7CB4-3829C4868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7" y="493138"/>
                <a:ext cx="12189462" cy="2609176"/>
              </a:xfrm>
              <a:prstGeom prst="rect">
                <a:avLst/>
              </a:prstGeom>
              <a:blipFill>
                <a:blip r:embed="rId10"/>
                <a:stretch>
                  <a:fillRect l="-624" b="-3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CE69B78F-4629-8DBB-8CFB-5DFF95472FB7}"/>
              </a:ext>
            </a:extLst>
          </p:cNvPr>
          <p:cNvCxnSpPr>
            <a:cxnSpLocks/>
          </p:cNvCxnSpPr>
          <p:nvPr/>
        </p:nvCxnSpPr>
        <p:spPr>
          <a:xfrm>
            <a:off x="2465575" y="539102"/>
            <a:ext cx="7384478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4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89AA884D-740F-913C-2301-A1CDD43B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390" y="-86570"/>
            <a:ext cx="9555045" cy="91082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60179"/>
                </a:solidFill>
              </a:rPr>
              <a:t>How does the beam move?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07011"/>
                </a:solidFill>
              </a:rPr>
              <a:t>6</a:t>
            </a:fld>
            <a:endParaRPr lang="it-IT" b="1" dirty="0">
              <a:solidFill>
                <a:srgbClr val="A07011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14:cNvPr>
              <p14:cNvContentPartPr/>
              <p14:nvPr/>
            </p14:nvContentPartPr>
            <p14:xfrm>
              <a:off x="2462294" y="4185150"/>
              <a:ext cx="167400" cy="97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6294" y="4147765"/>
                <a:ext cx="239040" cy="84115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ED0E126-AF8D-FD00-BAFD-8B58299D1B2A}"/>
              </a:ext>
            </a:extLst>
          </p:cNvPr>
          <p:cNvCxnSpPr>
            <a:cxnSpLocks/>
          </p:cNvCxnSpPr>
          <p:nvPr/>
        </p:nvCxnSpPr>
        <p:spPr>
          <a:xfrm>
            <a:off x="3003520" y="623340"/>
            <a:ext cx="6241565" cy="9717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FF4EB4A-5314-51F0-D2C7-1A6C9285DB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6968DF9-1573-86EB-A146-7EC7B61ADE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085"/>
          <a:stretch/>
        </p:blipFill>
        <p:spPr>
          <a:xfrm>
            <a:off x="11342885" y="-36304"/>
            <a:ext cx="842986" cy="749536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64D6906E-8736-66A1-384E-6CDAF95C0F0A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00E6D5B-21D1-8261-C90A-B198C5EE1F91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6CB7843-50C8-4A12-C1AE-2C6A2A424169}"/>
              </a:ext>
            </a:extLst>
          </p:cNvPr>
          <p:cNvSpPr txBox="1"/>
          <p:nvPr/>
        </p:nvSpPr>
        <p:spPr>
          <a:xfrm>
            <a:off x="2385143" y="955960"/>
            <a:ext cx="846620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really does the beam move inside the ring?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D4F4733-FB40-F331-91CF-54CE65111343}"/>
              </a:ext>
            </a:extLst>
          </p:cNvPr>
          <p:cNvSpPr txBox="1"/>
          <p:nvPr/>
        </p:nvSpPr>
        <p:spPr>
          <a:xfrm>
            <a:off x="2967370" y="1949742"/>
            <a:ext cx="62572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0000" dirty="0"/>
          </a:p>
        </p:txBody>
      </p:sp>
    </p:spTree>
    <p:extLst>
      <p:ext uri="{BB962C8B-B14F-4D97-AF65-F5344CB8AC3E}">
        <p14:creationId xmlns:p14="http://schemas.microsoft.com/office/powerpoint/2010/main" val="48022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89AA884D-740F-913C-2301-A1CDD43B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941" y="-86570"/>
            <a:ext cx="9555045" cy="91082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60179"/>
                </a:solidFill>
              </a:rPr>
              <a:t>How does the beam move?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07011"/>
                </a:solidFill>
              </a:rPr>
              <a:t>7</a:t>
            </a:fld>
            <a:endParaRPr lang="it-IT" b="1" dirty="0">
              <a:solidFill>
                <a:srgbClr val="A07011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14:cNvPr>
              <p14:cNvContentPartPr/>
              <p14:nvPr/>
            </p14:nvContentPartPr>
            <p14:xfrm>
              <a:off x="2462294" y="4185150"/>
              <a:ext cx="167400" cy="97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6294" y="4147765"/>
                <a:ext cx="239040" cy="84115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ED0E126-AF8D-FD00-BAFD-8B58299D1B2A}"/>
              </a:ext>
            </a:extLst>
          </p:cNvPr>
          <p:cNvCxnSpPr>
            <a:cxnSpLocks/>
          </p:cNvCxnSpPr>
          <p:nvPr/>
        </p:nvCxnSpPr>
        <p:spPr>
          <a:xfrm>
            <a:off x="3248071" y="623340"/>
            <a:ext cx="6241565" cy="9717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video_pendoli.mp4" descr="video_pendoli.mp4">
            <a:hlinkClick r:id="" action="ppaction://media"/>
            <a:extLst>
              <a:ext uri="{FF2B5EF4-FFF2-40B4-BE49-F238E27FC236}">
                <a16:creationId xmlns:a16="http://schemas.microsoft.com/office/drawing/2014/main" id="{E63A4BE3-0332-8254-6A4D-0579653B5E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5994" y="1501639"/>
            <a:ext cx="7362825" cy="4141589"/>
          </a:xfrm>
          <a:prstGeom prst="rect">
            <a:avLst/>
          </a:prstGeom>
        </p:spPr>
      </p:pic>
      <p:pic>
        <p:nvPicPr>
          <p:cNvPr id="24" name="Immagine 23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FF4EB4A-5314-51F0-D2C7-1A6C9285D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6968DF9-1573-86EB-A146-7EC7B61ADE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085"/>
          <a:stretch/>
        </p:blipFill>
        <p:spPr>
          <a:xfrm>
            <a:off x="11342885" y="-36304"/>
            <a:ext cx="842986" cy="749536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64D6906E-8736-66A1-384E-6CDAF95C0F0A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00E6D5B-21D1-8261-C90A-B198C5EE1F91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D55E46-7AB5-D388-8C90-8156453899EF}"/>
              </a:ext>
            </a:extLst>
          </p:cNvPr>
          <p:cNvSpPr txBox="1"/>
          <p:nvPr/>
        </p:nvSpPr>
        <p:spPr>
          <a:xfrm>
            <a:off x="2967370" y="710821"/>
            <a:ext cx="625726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this!</a:t>
            </a:r>
          </a:p>
        </p:txBody>
      </p:sp>
    </p:spTree>
    <p:extLst>
      <p:ext uri="{BB962C8B-B14F-4D97-AF65-F5344CB8AC3E}">
        <p14:creationId xmlns:p14="http://schemas.microsoft.com/office/powerpoint/2010/main" val="15463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89AA884D-740F-913C-2301-A1CDD43B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390" y="-86570"/>
            <a:ext cx="9555045" cy="91082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60179"/>
                </a:solidFill>
              </a:rPr>
              <a:t>The beam motion inside the ring 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07011"/>
                </a:solidFill>
              </a:rPr>
              <a:t>8</a:t>
            </a:fld>
            <a:endParaRPr lang="it-IT" b="1" dirty="0">
              <a:solidFill>
                <a:srgbClr val="A07011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14:cNvPr>
              <p14:cNvContentPartPr/>
              <p14:nvPr/>
            </p14:nvContentPartPr>
            <p14:xfrm>
              <a:off x="2462294" y="4185150"/>
              <a:ext cx="167400" cy="97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94" y="4147765"/>
                <a:ext cx="239040" cy="84115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ED0E126-AF8D-FD00-BAFD-8B58299D1B2A}"/>
              </a:ext>
            </a:extLst>
          </p:cNvPr>
          <p:cNvCxnSpPr>
            <a:cxnSpLocks/>
          </p:cNvCxnSpPr>
          <p:nvPr/>
        </p:nvCxnSpPr>
        <p:spPr>
          <a:xfrm>
            <a:off x="2540921" y="636592"/>
            <a:ext cx="7304827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FF4EB4A-5314-51F0-D2C7-1A6C9285D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6968DF9-1573-86EB-A146-7EC7B61AD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85"/>
          <a:stretch/>
        </p:blipFill>
        <p:spPr>
          <a:xfrm>
            <a:off x="11342885" y="-36304"/>
            <a:ext cx="842986" cy="749536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64D6906E-8736-66A1-384E-6CDAF95C0F0A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00E6D5B-21D1-8261-C90A-B198C5EE1F91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6CB7843-50C8-4A12-C1AE-2C6A2A424169}"/>
              </a:ext>
            </a:extLst>
          </p:cNvPr>
          <p:cNvSpPr txBox="1"/>
          <p:nvPr/>
        </p:nvSpPr>
        <p:spPr>
          <a:xfrm>
            <a:off x="462954" y="698836"/>
            <a:ext cx="10812901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observe by detectors is the spatial projection and many fill average of the previous representation.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what the tracker detectors see: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7F14A1-659A-192A-EE33-EFC2DC9B8A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-199" t="237" r="-647" b="-237"/>
          <a:stretch/>
        </p:blipFill>
        <p:spPr>
          <a:xfrm>
            <a:off x="2040274" y="2471140"/>
            <a:ext cx="7689432" cy="35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89AA884D-740F-913C-2301-A1CDD43B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390" y="-86570"/>
            <a:ext cx="9555045" cy="91082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60179"/>
                </a:solidFill>
              </a:rPr>
              <a:t>The beam motion inside the ring 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>
                <a:solidFill>
                  <a:srgbClr val="A67413"/>
                </a:solidFill>
              </a:rPr>
              <a:t>19/05/23</a:t>
            </a:r>
            <a:endParaRPr lang="it-IT" b="1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b="1" smtClean="0">
                <a:solidFill>
                  <a:srgbClr val="A07011"/>
                </a:solidFill>
              </a:rPr>
              <a:t>9</a:t>
            </a:fld>
            <a:endParaRPr lang="it-IT" b="1" dirty="0">
              <a:solidFill>
                <a:srgbClr val="A07011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>
                <a:solidFill>
                  <a:srgbClr val="003399"/>
                </a:solidFill>
              </a:rPr>
              <a:t>E.Bottalico - (Liverpool HEP Annual Meeting)</a:t>
            </a:r>
            <a:endParaRPr lang="it-IT" b="1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14:cNvPr>
              <p14:cNvContentPartPr/>
              <p14:nvPr/>
            </p14:nvContentPartPr>
            <p14:xfrm>
              <a:off x="2462294" y="4185150"/>
              <a:ext cx="167400" cy="972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4CC8057-4862-272F-BB6D-4C0A8109C3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94" y="4147765"/>
                <a:ext cx="239040" cy="84115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ED0E126-AF8D-FD00-BAFD-8B58299D1B2A}"/>
              </a:ext>
            </a:extLst>
          </p:cNvPr>
          <p:cNvCxnSpPr>
            <a:cxnSpLocks/>
          </p:cNvCxnSpPr>
          <p:nvPr/>
        </p:nvCxnSpPr>
        <p:spPr>
          <a:xfrm>
            <a:off x="2540921" y="636592"/>
            <a:ext cx="7304827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FF4EB4A-5314-51F0-D2C7-1A6C9285D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6968DF9-1573-86EB-A146-7EC7B61AD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85"/>
          <a:stretch/>
        </p:blipFill>
        <p:spPr>
          <a:xfrm>
            <a:off x="11342885" y="-36304"/>
            <a:ext cx="842986" cy="749536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64D6906E-8736-66A1-384E-6CDAF95C0F0A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00E6D5B-21D1-8261-C90A-B198C5EE1F91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6CB7843-50C8-4A12-C1AE-2C6A2A424169}"/>
              </a:ext>
            </a:extLst>
          </p:cNvPr>
          <p:cNvSpPr txBox="1"/>
          <p:nvPr/>
        </p:nvSpPr>
        <p:spPr>
          <a:xfrm>
            <a:off x="462954" y="698836"/>
            <a:ext cx="10812901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observe by detectors is the spatial projection and many fill average of the previous representation.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what the tracker detectors see: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7F14A1-659A-192A-EE33-EFC2DC9B8A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-199" t="237" r="-647" b="-237"/>
          <a:stretch/>
        </p:blipFill>
        <p:spPr>
          <a:xfrm>
            <a:off x="2040274" y="2471140"/>
            <a:ext cx="7689432" cy="35517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17D1D4-45BE-95F9-98E9-5AC1E1121088}"/>
              </a:ext>
            </a:extLst>
          </p:cNvPr>
          <p:cNvSpPr txBox="1"/>
          <p:nvPr/>
        </p:nvSpPr>
        <p:spPr>
          <a:xfrm>
            <a:off x="579671" y="3099984"/>
            <a:ext cx="6491996" cy="2805063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Two straw tubes trackers: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32 planes of drift tubes arranged in 8 modules, each module has 4 straw planes.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The tubes are filled with a 50:50 mixture of Argon and Ethane.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C7FD5E-4416-B948-3640-0F7AEFBDE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745" y="3459741"/>
            <a:ext cx="4649922" cy="2085548"/>
          </a:xfrm>
          <a:prstGeom prst="rect">
            <a:avLst/>
          </a:prstGeom>
        </p:spPr>
      </p:pic>
      <p:sp>
        <p:nvSpPr>
          <p:cNvPr id="12" name="Freccia curva 11">
            <a:extLst>
              <a:ext uri="{FF2B5EF4-FFF2-40B4-BE49-F238E27FC236}">
                <a16:creationId xmlns:a16="http://schemas.microsoft.com/office/drawing/2014/main" id="{FB846C2B-5BE9-A456-E99F-43B845D787C1}"/>
              </a:ext>
            </a:extLst>
          </p:cNvPr>
          <p:cNvSpPr/>
          <p:nvPr/>
        </p:nvSpPr>
        <p:spPr>
          <a:xfrm rot="5400000">
            <a:off x="7045825" y="1987099"/>
            <a:ext cx="1255622" cy="1454100"/>
          </a:xfrm>
          <a:prstGeom prst="bentArrow">
            <a:avLst>
              <a:gd name="adj1" fmla="val 7623"/>
              <a:gd name="adj2" fmla="val 15008"/>
              <a:gd name="adj3" fmla="val 18918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39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M_meeting_ltdp" id="{12912EAD-E8BA-154F-8442-12EE50C00F87}" vid="{CAE8578A-3AD8-6841-B663-535375FC33F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29667</TotalTime>
  <Words>1335</Words>
  <Application>Microsoft Macintosh PowerPoint</Application>
  <PresentationFormat>Widescreen</PresentationFormat>
  <Paragraphs>203</Paragraphs>
  <Slides>22</Slides>
  <Notes>17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Tema di Office</vt:lpstr>
      <vt:lpstr>Presentazione standard di PowerPoint</vt:lpstr>
      <vt:lpstr>g-2 short recap: The Ring</vt:lpstr>
      <vt:lpstr>Kickers and Inflector</vt:lpstr>
      <vt:lpstr>Quadrupoles</vt:lpstr>
      <vt:lpstr>ω_a measurement – CBO oscillation</vt:lpstr>
      <vt:lpstr>How does the beam move?</vt:lpstr>
      <vt:lpstr>How does the beam move?</vt:lpstr>
      <vt:lpstr>The beam motion inside the ring </vt:lpstr>
      <vt:lpstr>The beam motion inside the ring </vt:lpstr>
      <vt:lpstr>ω_a measurement</vt:lpstr>
      <vt:lpstr>a_μ Extraction</vt:lpstr>
      <vt:lpstr>Beam dynamics correction to ω_a: C_e</vt:lpstr>
      <vt:lpstr>a_μ systematic sources</vt:lpstr>
      <vt:lpstr>Beam dynamics correction to ω_a: C_pa</vt:lpstr>
      <vt:lpstr>Beam dynamics correction to ω_a: C_pa</vt:lpstr>
      <vt:lpstr>Beam dynamics correction to ω_a</vt:lpstr>
      <vt:lpstr>Thank you!!!</vt:lpstr>
      <vt:lpstr>BACK-UP</vt:lpstr>
      <vt:lpstr>ω_a measurement</vt:lpstr>
      <vt:lpstr>Beam dynamics correction to ω_a: C_p</vt:lpstr>
      <vt:lpstr>Beam dynamics correction to ω_a: C_lm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Asymmetry Weighted Maps</dc:title>
  <dc:creator>Elia Bottalico</dc:creator>
  <cp:lastModifiedBy>Elia Bottalico</cp:lastModifiedBy>
  <cp:revision>747</cp:revision>
  <cp:lastPrinted>2019-06-12T15:53:20Z</cp:lastPrinted>
  <dcterms:created xsi:type="dcterms:W3CDTF">2020-08-04T13:39:25Z</dcterms:created>
  <dcterms:modified xsi:type="dcterms:W3CDTF">2023-05-19T15:32:03Z</dcterms:modified>
</cp:coreProperties>
</file>