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4"/>
  </p:notesMasterIdLst>
  <p:sldIdLst>
    <p:sldId id="342" r:id="rId2"/>
    <p:sldId id="392" r:id="rId3"/>
    <p:sldId id="393" r:id="rId4"/>
    <p:sldId id="363" r:id="rId5"/>
    <p:sldId id="347" r:id="rId6"/>
    <p:sldId id="366" r:id="rId7"/>
    <p:sldId id="376" r:id="rId8"/>
    <p:sldId id="383" r:id="rId9"/>
    <p:sldId id="378" r:id="rId10"/>
    <p:sldId id="384" r:id="rId11"/>
    <p:sldId id="386" r:id="rId12"/>
    <p:sldId id="39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703" userDrawn="1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89"/>
    <p:restoredTop sz="94663"/>
  </p:normalViewPr>
  <p:slideViewPr>
    <p:cSldViewPr snapToGrid="0">
      <p:cViewPr varScale="1">
        <p:scale>
          <a:sx n="117" d="100"/>
          <a:sy n="117" d="100"/>
        </p:scale>
        <p:origin x="69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703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79539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Comparison">
  <p:cSld name="Logo Bottom: Comparis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Arial"/>
              <a:buNone/>
              <a:defRPr sz="2600" b="1" i="0" u="none" strike="noStrike" cap="none">
                <a:solidFill>
                  <a:srgbClr val="0030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dirty="0"/>
          </a:p>
        </p:txBody>
      </p:sp>
      <p:sp>
        <p:nvSpPr>
          <p:cNvPr id="5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308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dirty="0"/>
              <a:t> LMM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‹#›</a:t>
            </a:fld>
            <a:endParaRPr lang="mr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8A3A4-41A5-0958-3447-89EFD672D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539" y="134476"/>
            <a:ext cx="526861" cy="40158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88175" y="6527851"/>
            <a:ext cx="2693987" cy="15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FF99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en-GB" dirty="0"/>
              <a:t> </a:t>
            </a:r>
            <a:r>
              <a:rPr lang="en-GB" dirty="0">
                <a:solidFill>
                  <a:srgbClr val="003087"/>
                </a:solidFill>
              </a:rPr>
              <a:t>Liv</a:t>
            </a:r>
            <a:r>
              <a:rPr lang="mr-IN" dirty="0">
                <a:solidFill>
                  <a:srgbClr val="003087"/>
                </a:solidFill>
              </a:rPr>
              <a:t>: </a:t>
            </a:r>
            <a:r>
              <a:rPr lang="en-GB" dirty="0">
                <a:solidFill>
                  <a:srgbClr val="003087"/>
                </a:solidFill>
              </a:rPr>
              <a:t>18</a:t>
            </a:r>
            <a:r>
              <a:rPr lang="mr-IN" dirty="0">
                <a:solidFill>
                  <a:srgbClr val="003087"/>
                </a:solidFill>
              </a:rPr>
              <a:t>/</a:t>
            </a:r>
            <a:r>
              <a:rPr lang="en-GB" dirty="0">
                <a:solidFill>
                  <a:srgbClr val="003087"/>
                </a:solidFill>
              </a:rPr>
              <a:t>05</a:t>
            </a:r>
            <a:r>
              <a:rPr lang="mr-IN" dirty="0">
                <a:solidFill>
                  <a:srgbClr val="003087"/>
                </a:solidFill>
              </a:rPr>
              <a:t>/202</a:t>
            </a:r>
            <a:r>
              <a:rPr lang="en-GB" dirty="0">
                <a:solidFill>
                  <a:srgbClr val="003087"/>
                </a:solidFill>
              </a:rPr>
              <a:t>3</a:t>
            </a:r>
            <a:r>
              <a:rPr lang="mr-IN" dirty="0">
                <a:solidFill>
                  <a:srgbClr val="003087"/>
                </a:solidFill>
              </a:rPr>
              <a:t>: </a:t>
            </a:r>
            <a:fld id="{00000000-1234-1234-1234-123412341234}" type="slidenum">
              <a:rPr lang="mr-IN" smtClean="0">
                <a:solidFill>
                  <a:srgbClr val="003087"/>
                </a:solidFill>
              </a:rPr>
              <a:pPr/>
              <a:t>‹#›</a:t>
            </a:fld>
            <a:endParaRPr lang="mr-IN" dirty="0">
              <a:solidFill>
                <a:srgbClr val="003087"/>
              </a:solidFill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6450013" y="4477484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2;p1"/>
          <p:cNvCxnSpPr/>
          <p:nvPr/>
        </p:nvCxnSpPr>
        <p:spPr>
          <a:xfrm rot="10800000" flipH="1">
            <a:off x="215888" y="6336803"/>
            <a:ext cx="8750700" cy="25800"/>
          </a:xfrm>
          <a:prstGeom prst="straightConnector1">
            <a:avLst/>
          </a:prstGeom>
          <a:noFill/>
          <a:ln w="76200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 txBox="1"/>
          <p:nvPr/>
        </p:nvSpPr>
        <p:spPr>
          <a:xfrm>
            <a:off x="176400" y="6428025"/>
            <a:ext cx="58959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bg2"/>
                </a:solidFill>
              </a:rPr>
              <a:t>MuEDM</a:t>
            </a:r>
            <a:r>
              <a:rPr lang="en-GB" dirty="0">
                <a:solidFill>
                  <a:schemeClr val="bg2"/>
                </a:solidFill>
              </a:rPr>
              <a:t> at PSI</a:t>
            </a:r>
            <a:endParaRPr dirty="0">
              <a:solidFill>
                <a:schemeClr val="bg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hitecture Photograph - Liverpool Skyline by Michael Walsh">
            <a:extLst>
              <a:ext uri="{FF2B5EF4-FFF2-40B4-BE49-F238E27FC236}">
                <a16:creationId xmlns:a16="http://schemas.microsoft.com/office/drawing/2014/main" id="{39360475-52B3-7794-5140-C7B9AA3F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1</a:t>
            </a:fld>
            <a:endParaRPr lang="mr-IN" dirty="0"/>
          </a:p>
        </p:txBody>
      </p:sp>
      <p:pic>
        <p:nvPicPr>
          <p:cNvPr id="5" name="Google Shape;37;p6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662" y="5448300"/>
            <a:ext cx="1984775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8130" y="2529840"/>
            <a:ext cx="8305800" cy="1035229"/>
          </a:xfrm>
        </p:spPr>
        <p:txBody>
          <a:bodyPr/>
          <a:lstStyle/>
          <a:p>
            <a:pPr algn="ctr"/>
            <a:r>
              <a:rPr lang="en-US" dirty="0" err="1"/>
              <a:t>MuEDM</a:t>
            </a:r>
            <a:r>
              <a:rPr lang="en-US" dirty="0"/>
              <a:t> Experiment at PSI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AE7D7-1D67-4D2D-5FD4-AE3BDA45B23D}"/>
              </a:ext>
            </a:extLst>
          </p:cNvPr>
          <p:cNvSpPr txBox="1"/>
          <p:nvPr/>
        </p:nvSpPr>
        <p:spPr>
          <a:xfrm>
            <a:off x="3146792" y="4576861"/>
            <a:ext cx="382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Joe Price – University of Liverpool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1520B-F305-A55E-333B-D546CF64D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986" y="4319569"/>
            <a:ext cx="2200828" cy="16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4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B0CF-D5F4-C669-AE98-09C1B016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Including Petals – g-2 sensitivity (</a:t>
            </a:r>
            <a:r>
              <a:rPr lang="en-GB" dirty="0" err="1"/>
              <a:t>nhits</a:t>
            </a:r>
            <a:r>
              <a:rPr lang="en-GB" dirty="0"/>
              <a:t> &gt;= 3 )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274EBE97-255C-8C90-6215-F8CC71195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9"/>
            <a:ext cx="7293734" cy="524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C6115-1E8E-0F72-BE64-84C2AEEB1126}"/>
              </a:ext>
            </a:extLst>
          </p:cNvPr>
          <p:cNvSpPr txBox="1"/>
          <p:nvPr/>
        </p:nvSpPr>
        <p:spPr>
          <a:xfrm>
            <a:off x="6832600" y="1407825"/>
            <a:ext cx="208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Restores sensitivity (somewhat) with extra ‘petal’ layers</a:t>
            </a:r>
          </a:p>
          <a:p>
            <a:endParaRPr lang="en-GB" sz="1800" dirty="0"/>
          </a:p>
          <a:p>
            <a:r>
              <a:rPr lang="en-GB" sz="1800" dirty="0"/>
              <a:t>To get momentum would need to get longitudinal measurement </a:t>
            </a:r>
          </a:p>
          <a:p>
            <a:endParaRPr lang="en-GB" sz="1800" dirty="0"/>
          </a:p>
          <a:p>
            <a:r>
              <a:rPr lang="en-GB" sz="1800" dirty="0"/>
              <a:t>Strip detector can only measure transverse momentum…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0C04FA7-6FA6-37DA-6F14-9EC8E3A7C0A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10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265821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B5232312-36E7-C1B7-A025-885DE000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629"/>
            <a:ext cx="7297111" cy="524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B3B0CF-D5F4-C669-AE98-09C1B016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Including Petals – g-2 sensitivity (</a:t>
            </a:r>
            <a:r>
              <a:rPr lang="en-GB" dirty="0" err="1"/>
              <a:t>nhits</a:t>
            </a:r>
            <a:r>
              <a:rPr lang="en-GB" dirty="0"/>
              <a:t> &gt;= 3 )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EC6115-1E8E-0F72-BE64-84C2AEEB1126}"/>
              </a:ext>
            </a:extLst>
          </p:cNvPr>
          <p:cNvSpPr txBox="1"/>
          <p:nvPr/>
        </p:nvSpPr>
        <p:spPr>
          <a:xfrm>
            <a:off x="6832600" y="1407825"/>
            <a:ext cx="208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Still good sensitivity using transverse momentum only</a:t>
            </a:r>
          </a:p>
          <a:p>
            <a:endParaRPr lang="en-GB" sz="1800" dirty="0"/>
          </a:p>
          <a:p>
            <a:r>
              <a:rPr lang="en-GB" sz="1800" dirty="0"/>
              <a:t>Figuring out how much would increasing longitudinal dimension help</a:t>
            </a:r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3D9957C-1A9D-C85F-72F9-AB0112E13A7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11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59657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B9D9F-3357-9F47-C468-4FA7B766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339BF-54C6-B2DB-4D42-724CB93589BE}"/>
              </a:ext>
            </a:extLst>
          </p:cNvPr>
          <p:cNvSpPr txBox="1"/>
          <p:nvPr/>
        </p:nvSpPr>
        <p:spPr>
          <a:xfrm>
            <a:off x="462915" y="465690"/>
            <a:ext cx="82181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MuEDM</a:t>
            </a:r>
            <a:r>
              <a:rPr lang="en-GB" sz="2000" dirty="0"/>
              <a:t> experiment at PSI will be split into 2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Phase I </a:t>
            </a:r>
            <a:r>
              <a:rPr lang="en-GB" sz="2000" dirty="0"/>
              <a:t>– Demonstrate the frozen spine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Phase II </a:t>
            </a:r>
            <a:r>
              <a:rPr lang="en-GB" sz="2000" dirty="0"/>
              <a:t>– Measure the muon EDM to </a:t>
            </a:r>
            <a:r>
              <a:rPr lang="en-GB" sz="2000" b="1" dirty="0">
                <a:solidFill>
                  <a:srgbClr val="FF0000"/>
                </a:solidFill>
              </a:rPr>
              <a:t>~10</a:t>
            </a:r>
            <a:r>
              <a:rPr lang="en-GB" sz="2000" b="1" baseline="30000" dirty="0">
                <a:solidFill>
                  <a:srgbClr val="FF0000"/>
                </a:solidFill>
              </a:rPr>
              <a:t>-23</a:t>
            </a:r>
            <a:r>
              <a:rPr lang="en-GB" sz="2000" b="1" dirty="0">
                <a:solidFill>
                  <a:srgbClr val="FF0000"/>
                </a:solidFill>
              </a:rPr>
              <a:t>e.cm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Tracker used in phase-I to confirm frozen spin method, by checking g-2 oscillation is frozen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Optimising the detector position/orientation for this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 Phase II we hope a pixel detector can measure both the g-2 oscillation and the EDM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03D27-82DC-78E2-6F35-DDD995BC75F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12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384706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E0EB-3133-089C-0AD4-887311A1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Frozen spin technique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BC99A-409E-20D3-2F47-0ECCF6C112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 LMM</a:t>
            </a:r>
            <a:r>
              <a:rPr lang="mr-IN"/>
              <a:t>: </a:t>
            </a:r>
            <a:r>
              <a:rPr lang="en-GB"/>
              <a:t>18</a:t>
            </a:r>
            <a:r>
              <a:rPr lang="mr-IN"/>
              <a:t>/</a:t>
            </a:r>
            <a:r>
              <a:rPr lang="en-GB"/>
              <a:t>05</a:t>
            </a:r>
            <a:r>
              <a:rPr lang="mr-IN"/>
              <a:t>/202</a:t>
            </a:r>
            <a:r>
              <a:rPr lang="en-GB"/>
              <a:t>3</a:t>
            </a:r>
            <a:r>
              <a:rPr lang="mr-IN"/>
              <a:t>: </a:t>
            </a:r>
            <a:fld id="{00000000-1234-1234-1234-123412341234}" type="slidenum">
              <a:rPr lang="mr-IN" smtClean="0"/>
              <a:pPr/>
              <a:t>2</a:t>
            </a:fld>
            <a:endParaRPr lang="mr-IN" dirty="0"/>
          </a:p>
        </p:txBody>
      </p:sp>
      <p:pic>
        <p:nvPicPr>
          <p:cNvPr id="4" name="Picture 3">
            <a:hlinkClick r:id="" action="ppaction://media"/>
            <a:extLst>
              <a:ext uri="{FF2B5EF4-FFF2-40B4-BE49-F238E27FC236}">
                <a16:creationId xmlns:a16="http://schemas.microsoft.com/office/drawing/2014/main" id="{B3979377-4CF9-1FEE-0D5B-0B5E712F8EE0}"/>
              </a:ext>
            </a:extLst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5137523" y="1352618"/>
            <a:ext cx="2844327" cy="2906509"/>
          </a:xfrm>
          <a:prstGeom prst="rect">
            <a:avLst/>
          </a:prstGeom>
          <a:ln w="0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8E7D54-614D-CA66-172C-911322CCF346}"/>
              </a:ext>
            </a:extLst>
          </p:cNvPr>
          <p:cNvGrpSpPr/>
          <p:nvPr/>
        </p:nvGrpSpPr>
        <p:grpSpPr>
          <a:xfrm>
            <a:off x="4120877" y="183089"/>
            <a:ext cx="3874680" cy="993960"/>
            <a:chOff x="5198040" y="744120"/>
            <a:chExt cx="3874680" cy="9939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5002F4-AD3D-3615-4BB9-92C4F0572887}"/>
                </a:ext>
              </a:extLst>
            </p:cNvPr>
            <p:cNvGrpSpPr/>
            <p:nvPr/>
          </p:nvGrpSpPr>
          <p:grpSpPr>
            <a:xfrm>
              <a:off x="5198040" y="788040"/>
              <a:ext cx="3874680" cy="950040"/>
              <a:chOff x="5198040" y="788040"/>
              <a:chExt cx="3874680" cy="95004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3148100-3701-13D7-17D1-5AEA3585591D}"/>
                  </a:ext>
                </a:extLst>
              </p:cNvPr>
              <p:cNvPicPr/>
              <p:nvPr/>
            </p:nvPicPr>
            <p:blipFill>
              <a:blip r:embed="rId5">
                <a:alphaModFix amt="50000"/>
              </a:blip>
              <a:stretch/>
            </p:blipFill>
            <p:spPr>
              <a:xfrm>
                <a:off x="5198040" y="788040"/>
                <a:ext cx="3861000" cy="6141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0" name="Right Brace 51">
                <a:extLst>
                  <a:ext uri="{FF2B5EF4-FFF2-40B4-BE49-F238E27FC236}">
                    <a16:creationId xmlns:a16="http://schemas.microsoft.com/office/drawing/2014/main" id="{32E671E0-65E5-2D35-2C5A-5344D27D0603}"/>
                  </a:ext>
                </a:extLst>
              </p:cNvPr>
              <p:cNvSpPr/>
              <p:nvPr/>
            </p:nvSpPr>
            <p:spPr>
              <a:xfrm rot="5400000">
                <a:off x="6786000" y="552960"/>
                <a:ext cx="212040" cy="1677960"/>
              </a:xfrm>
              <a:prstGeom prst="rightBrace">
                <a:avLst>
                  <a:gd name="adj1" fmla="val 8333"/>
                  <a:gd name="adj2" fmla="val 50000"/>
                </a:avLst>
              </a:prstGeom>
              <a:noFill/>
              <a:ln w="12600" cap="rnd">
                <a:solidFill>
                  <a:srgbClr val="4E4E4E"/>
                </a:solidFill>
                <a:round/>
              </a:ln>
              <a:effectLst>
                <a:outerShdw blurRad="39960" dist="2016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GB" sz="1800" b="0" strike="noStrike" spc="-1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" name="TextBox 52">
                <a:extLst>
                  <a:ext uri="{FF2B5EF4-FFF2-40B4-BE49-F238E27FC236}">
                    <a16:creationId xmlns:a16="http://schemas.microsoft.com/office/drawing/2014/main" id="{AC3F5DAC-8AAB-04AE-C9A9-2D6209FE8816}"/>
                  </a:ext>
                </a:extLst>
              </p:cNvPr>
              <p:cNvSpPr/>
              <p:nvPr/>
            </p:nvSpPr>
            <p:spPr>
              <a:xfrm>
                <a:off x="6617160" y="1503360"/>
                <a:ext cx="918000" cy="234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t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400" b="0" strike="noStrike" spc="26">
                    <a:solidFill>
                      <a:srgbClr val="262626"/>
                    </a:solidFill>
                    <a:latin typeface="Humanst521 Lt BT"/>
                    <a:ea typeface="Calibri"/>
                  </a:rPr>
                  <a:t>g-2 term </a:t>
                </a:r>
                <a:endParaRPr lang="en-GB" sz="1400" b="0" strike="noStrike" spc="-1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83262C62-BE37-4C93-6D65-9FB2C455E562}"/>
                  </a:ext>
                </a:extLst>
              </p:cNvPr>
              <p:cNvGrpSpPr/>
              <p:nvPr/>
            </p:nvGrpSpPr>
            <p:grpSpPr>
              <a:xfrm>
                <a:off x="7810200" y="1290600"/>
                <a:ext cx="1262520" cy="445320"/>
                <a:chOff x="7810200" y="1290600"/>
                <a:chExt cx="1262520" cy="445320"/>
              </a:xfrm>
            </p:grpSpPr>
            <p:sp>
              <p:nvSpPr>
                <p:cNvPr id="13" name="Right Brace 53">
                  <a:extLst>
                    <a:ext uri="{FF2B5EF4-FFF2-40B4-BE49-F238E27FC236}">
                      <a16:creationId xmlns:a16="http://schemas.microsoft.com/office/drawing/2014/main" id="{557DBD83-7B1B-8E60-37EC-E366201325BB}"/>
                    </a:ext>
                  </a:extLst>
                </p:cNvPr>
                <p:cNvSpPr/>
                <p:nvPr/>
              </p:nvSpPr>
              <p:spPr>
                <a:xfrm rot="5400000">
                  <a:off x="8240400" y="860040"/>
                  <a:ext cx="221760" cy="1082520"/>
                </a:xfrm>
                <a:prstGeom prst="rightBrace">
                  <a:avLst>
                    <a:gd name="adj1" fmla="val 8333"/>
                    <a:gd name="adj2" fmla="val 50036"/>
                  </a:avLst>
                </a:prstGeom>
                <a:noFill/>
                <a:ln w="12600" cap="rnd">
                  <a:solidFill>
                    <a:srgbClr val="4E4E4E"/>
                  </a:solidFill>
                  <a:round/>
                </a:ln>
                <a:effectLst>
                  <a:outerShdw blurRad="39960" dist="2016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endParaRPr lang="en-GB" sz="1800" b="0" strike="noStrike" spc="-1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p:txBody>
            </p:sp>
            <p:sp>
              <p:nvSpPr>
                <p:cNvPr id="14" name="TextBox 54">
                  <a:extLst>
                    <a:ext uri="{FF2B5EF4-FFF2-40B4-BE49-F238E27FC236}">
                      <a16:creationId xmlns:a16="http://schemas.microsoft.com/office/drawing/2014/main" id="{1B7AB782-8188-F4EC-7130-AA0AA9862C06}"/>
                    </a:ext>
                  </a:extLst>
                </p:cNvPr>
                <p:cNvSpPr/>
                <p:nvPr/>
              </p:nvSpPr>
              <p:spPr>
                <a:xfrm>
                  <a:off x="7953840" y="1501200"/>
                  <a:ext cx="1118880" cy="234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0" tIns="0" rIns="0" bIns="0" anchor="t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1400" b="0" strike="noStrike" spc="26">
                      <a:solidFill>
                        <a:srgbClr val="262626"/>
                      </a:solidFill>
                      <a:latin typeface="Calibri"/>
                      <a:ea typeface="Calibri"/>
                    </a:rPr>
                    <a:t>EDM term </a:t>
                  </a:r>
                  <a:endParaRPr lang="en-GB" sz="14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7" name="Straight Connector 6">
              <a:extLst>
                <a:ext uri="{FF2B5EF4-FFF2-40B4-BE49-F238E27FC236}">
                  <a16:creationId xmlns:a16="http://schemas.microsoft.com/office/drawing/2014/main" id="{D1DA2A2A-953E-52F3-1F31-CC947670C702}"/>
                </a:ext>
              </a:extLst>
            </p:cNvPr>
            <p:cNvSpPr/>
            <p:nvPr/>
          </p:nvSpPr>
          <p:spPr>
            <a:xfrm>
              <a:off x="5986800" y="801000"/>
              <a:ext cx="1775160" cy="697680"/>
            </a:xfrm>
            <a:prstGeom prst="line">
              <a:avLst/>
            </a:prstGeom>
            <a:ln w="18000">
              <a:solidFill>
                <a:srgbClr val="F4433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000" tIns="54000" rIns="99000" bIns="54000" anchor="ctr">
              <a:noAutofit/>
            </a:bodyPr>
            <a:lstStyle/>
            <a:p>
              <a:endParaRPr lang="en-GB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36328A30-88D1-0462-AFA6-5DD1A5705860}"/>
                </a:ext>
              </a:extLst>
            </p:cNvPr>
            <p:cNvSpPr/>
            <p:nvPr/>
          </p:nvSpPr>
          <p:spPr>
            <a:xfrm flipH="1">
              <a:off x="5954760" y="744120"/>
              <a:ext cx="1838520" cy="785880"/>
            </a:xfrm>
            <a:prstGeom prst="line">
              <a:avLst/>
            </a:prstGeom>
            <a:ln w="18000">
              <a:solidFill>
                <a:srgbClr val="F4433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000" tIns="54000" rIns="99000" bIns="54000" anchor="ctr">
              <a:noAutofit/>
            </a:bodyPr>
            <a:lstStyle/>
            <a:p>
              <a:endParaRPr lang="en-GB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F9B5C48-E3EC-D336-AD8D-A1DCD522638A}"/>
              </a:ext>
            </a:extLst>
          </p:cNvPr>
          <p:cNvSpPr txBox="1"/>
          <p:nvPr/>
        </p:nvSpPr>
        <p:spPr>
          <a:xfrm>
            <a:off x="436397" y="1254649"/>
            <a:ext cx="432226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Relativistic spin precession of a charged particle (Thomas-BMT equation)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By applying an appropriate radial E-field to the muon we negate the g-2 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21D0EB-A092-A71C-0173-C157EF0C3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60" y="3300868"/>
            <a:ext cx="3201595" cy="2854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5007F7-5A0A-6191-9AC9-B4A2DFCE6351}"/>
              </a:ext>
            </a:extLst>
          </p:cNvPr>
          <p:cNvSpPr txBox="1"/>
          <p:nvPr/>
        </p:nvSpPr>
        <p:spPr>
          <a:xfrm>
            <a:off x="4554985" y="4353437"/>
            <a:ext cx="43222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Ideally any observed spin precession would be due to a non-zero EDM.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Advantage of frozen spin: </a:t>
            </a:r>
            <a:r>
              <a:rPr lang="en-GB" sz="1800" dirty="0"/>
              <a:t>Every positron is useful!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99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ED2C-C537-0CAB-8541-29DA401F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MuEDM</a:t>
            </a:r>
            <a:r>
              <a:rPr lang="en-GB" dirty="0"/>
              <a:t> experiment at PSI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0C993-ACFD-3452-D8CB-FD3091C6F2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 LMM</a:t>
            </a:r>
            <a:r>
              <a:rPr lang="mr-IN"/>
              <a:t>: </a:t>
            </a:r>
            <a:r>
              <a:rPr lang="en-GB"/>
              <a:t>18</a:t>
            </a:r>
            <a:r>
              <a:rPr lang="mr-IN"/>
              <a:t>/</a:t>
            </a:r>
            <a:r>
              <a:rPr lang="en-GB"/>
              <a:t>05</a:t>
            </a:r>
            <a:r>
              <a:rPr lang="mr-IN"/>
              <a:t>/202</a:t>
            </a:r>
            <a:r>
              <a:rPr lang="en-GB"/>
              <a:t>3</a:t>
            </a:r>
            <a:r>
              <a:rPr lang="mr-IN"/>
              <a:t>: </a:t>
            </a:r>
            <a:fld id="{00000000-1234-1234-1234-123412341234}" type="slidenum">
              <a:rPr lang="mr-IN" smtClean="0"/>
              <a:pPr/>
              <a:t>3</a:t>
            </a:fld>
            <a:endParaRPr lang="mr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C4D6F-1119-50A2-5104-215D6ACF2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27809"/>
            <a:ext cx="5013729" cy="3001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7D869-A77E-5AB0-BF87-EF3A9B27EC2C}"/>
              </a:ext>
            </a:extLst>
          </p:cNvPr>
          <p:cNvSpPr txBox="1"/>
          <p:nvPr/>
        </p:nvSpPr>
        <p:spPr>
          <a:xfrm>
            <a:off x="228600" y="959525"/>
            <a:ext cx="3101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Phase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28 MeV muons from πE1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Existing PSI Solenoid at 3T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Bore diameter 200mm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Demonstrate frozen spin technique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96E21-74E9-E6F5-9AC6-D093689F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713" y="814380"/>
            <a:ext cx="2328175" cy="2776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8B448-50C8-59A1-6F97-7569D2205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659" y="3637599"/>
            <a:ext cx="2923229" cy="2671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D1D084-4A47-9875-60F1-13172FEC577C}"/>
              </a:ext>
            </a:extLst>
          </p:cNvPr>
          <p:cNvSpPr txBox="1"/>
          <p:nvPr/>
        </p:nvSpPr>
        <p:spPr>
          <a:xfrm>
            <a:off x="3405039" y="996484"/>
            <a:ext cx="3101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Phase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125 MeV muons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Larger magnet with diameter ~900mm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Lower B-field for better temporal and spatial stability</a:t>
            </a:r>
          </a:p>
        </p:txBody>
      </p:sp>
    </p:spTree>
    <p:extLst>
      <p:ext uri="{BB962C8B-B14F-4D97-AF65-F5344CB8AC3E}">
        <p14:creationId xmlns:p14="http://schemas.microsoft.com/office/powerpoint/2010/main" val="264388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53BA-0D9B-4069-4381-328DFC7B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tracker @ PSI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3D145-75EE-F898-362E-62FB38AD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914" y="941614"/>
            <a:ext cx="6604000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81F21-9C6F-85FA-A5E4-B3627E340194}"/>
              </a:ext>
            </a:extLst>
          </p:cNvPr>
          <p:cNvSpPr txBox="1"/>
          <p:nvPr/>
        </p:nvSpPr>
        <p:spPr>
          <a:xfrm>
            <a:off x="674914" y="4648200"/>
            <a:ext cx="751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Originally about 100mm of longitudinal space for tracker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closeness of the layers to the storage region determines minimum momentum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Possibility of inner and outer layers and more…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684F9A7-A29B-2193-C905-B359F121582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4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314725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37DD-A5AE-4A75-2599-07165BF8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g-2 oscillation – Phase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2458C-35C8-12C4-EB9B-20E430E9C9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5" r="5755"/>
          <a:stretch/>
        </p:blipFill>
        <p:spPr>
          <a:xfrm>
            <a:off x="75301" y="1426028"/>
            <a:ext cx="5966980" cy="4845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BD129-53F1-42E5-6533-D1BDC5A4FEC9}"/>
              </a:ext>
            </a:extLst>
          </p:cNvPr>
          <p:cNvSpPr txBox="1"/>
          <p:nvPr/>
        </p:nvSpPr>
        <p:spPr>
          <a:xfrm>
            <a:off x="1371601" y="1861458"/>
            <a:ext cx="194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 err="1"/>
              <a:t>p</a:t>
            </a:r>
            <a:r>
              <a:rPr lang="en-US" sz="2000" baseline="-25000" dirty="0" err="1"/>
              <a:t>μ</a:t>
            </a:r>
            <a:r>
              <a:rPr lang="en-US" sz="2000" dirty="0"/>
              <a:t>| = 28MeV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91AE7-A693-8CBA-263B-17F01E764FA5}"/>
              </a:ext>
            </a:extLst>
          </p:cNvPr>
          <p:cNvSpPr txBox="1"/>
          <p:nvPr/>
        </p:nvSpPr>
        <p:spPr>
          <a:xfrm>
            <a:off x="620486" y="968829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Phase I (p = 28MeV) maximum energy is ~68.65 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68BC4-FAD8-56C7-FAE6-FDC6B3ACCBE6}"/>
              </a:ext>
            </a:extLst>
          </p:cNvPr>
          <p:cNvSpPr txBox="1"/>
          <p:nvPr/>
        </p:nvSpPr>
        <p:spPr>
          <a:xfrm>
            <a:off x="6041572" y="1654629"/>
            <a:ext cx="3015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LAB frame e</a:t>
            </a:r>
            <a:r>
              <a:rPr lang="en-US" sz="1800" baseline="30000" dirty="0"/>
              <a:t>+</a:t>
            </a:r>
            <a:r>
              <a:rPr lang="en-US" sz="1800" dirty="0"/>
              <a:t> Momentum distribution depends on </a:t>
            </a:r>
            <a:r>
              <a:rPr lang="en-US" sz="1800" dirty="0" err="1"/>
              <a:t>polarisation</a:t>
            </a:r>
            <a:r>
              <a:rPr lang="en-US" sz="1800" dirty="0"/>
              <a:t>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 frozen spin method and no EDM this will have no time dependence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Acceptance will typically cut off low momentum, so will see oscillation in detected number of e</a:t>
            </a:r>
            <a:r>
              <a:rPr lang="en-US" sz="1800" baseline="30000" dirty="0"/>
              <a:t>+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B04FBDE0-12B3-C793-9197-3ED52333C57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5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00669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3A9B-EAE1-749B-A3B6-CCF438E3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Acceptance – Phase 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A2201-BFB7-3BD1-1B57-8C582A9A5A88}"/>
              </a:ext>
            </a:extLst>
          </p:cNvPr>
          <p:cNvSpPr txBox="1"/>
          <p:nvPr/>
        </p:nvSpPr>
        <p:spPr>
          <a:xfrm>
            <a:off x="413657" y="1023257"/>
            <a:ext cx="758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Apply a simple absolute cut on the longitudinal angle as proxy for acceptance…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69B504-92A7-C6DB-1C29-54112CD938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4899" y="1733500"/>
            <a:ext cx="6204856" cy="4458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664D9-20DB-2D27-FA92-1B41C3C9320D}"/>
              </a:ext>
            </a:extLst>
          </p:cNvPr>
          <p:cNvSpPr txBox="1"/>
          <p:nvPr/>
        </p:nvSpPr>
        <p:spPr>
          <a:xfrm>
            <a:off x="228600" y="3716661"/>
            <a:ext cx="1948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 err="1"/>
              <a:t>p</a:t>
            </a:r>
            <a:r>
              <a:rPr lang="en-US" sz="2000" baseline="-25000" dirty="0" err="1"/>
              <a:t>μ</a:t>
            </a:r>
            <a:r>
              <a:rPr lang="en-US" sz="2000" dirty="0"/>
              <a:t>| = 28MeV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B005E-2FF9-5CFC-A9ED-61760C339DB4}"/>
              </a:ext>
            </a:extLst>
          </p:cNvPr>
          <p:cNvSpPr txBox="1"/>
          <p:nvPr/>
        </p:nvSpPr>
        <p:spPr>
          <a:xfrm>
            <a:off x="7318034" y="829898"/>
            <a:ext cx="1630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=1 → |p|≈68MeV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F6F147F-3506-61A5-CADC-8D49FD2CFDAA}"/>
              </a:ext>
            </a:extLst>
          </p:cNvPr>
          <p:cNvCxnSpPr/>
          <p:nvPr/>
        </p:nvCxnSpPr>
        <p:spPr>
          <a:xfrm flipV="1">
            <a:off x="6379029" y="5027704"/>
            <a:ext cx="0" cy="571021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90189E-7A38-99ED-D783-44A3AF649C54}"/>
              </a:ext>
            </a:extLst>
          </p:cNvPr>
          <p:cNvSpPr txBox="1"/>
          <p:nvPr/>
        </p:nvSpPr>
        <p:spPr>
          <a:xfrm>
            <a:off x="6509657" y="5126858"/>
            <a:ext cx="1676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of oscillation at this </a:t>
            </a:r>
            <a:r>
              <a:rPr lang="el-GR" dirty="0"/>
              <a:t>λ</a:t>
            </a:r>
            <a:r>
              <a:rPr lang="en-US" dirty="0"/>
              <a:t>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468E968-00CD-704B-0A30-8EC2EE1F44F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6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4888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172E-9D5A-4C35-7A2D-33F708BD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Momentum Acceptance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26EBB-34B4-3E39-EA58-2EB7B2593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4"/>
          <a:stretch/>
        </p:blipFill>
        <p:spPr>
          <a:xfrm>
            <a:off x="105287" y="1074419"/>
            <a:ext cx="5667768" cy="5211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D8A1F-CFBB-05FA-3677-D652859CCE35}"/>
              </a:ext>
            </a:extLst>
          </p:cNvPr>
          <p:cNvSpPr txBox="1"/>
          <p:nvPr/>
        </p:nvSpPr>
        <p:spPr>
          <a:xfrm>
            <a:off x="5515429" y="1236523"/>
            <a:ext cx="3265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simplified version of the momentum acceptance</a:t>
            </a:r>
          </a:p>
          <a:p>
            <a:endParaRPr lang="en-GB" sz="2000" dirty="0"/>
          </a:p>
          <a:p>
            <a:r>
              <a:rPr lang="en-GB" sz="2000" dirty="0"/>
              <a:t>Here the magnet bore is 100mm radius, and the muon orbit is at r=30mm</a:t>
            </a:r>
          </a:p>
          <a:p>
            <a:endParaRPr lang="en-GB" sz="2000" dirty="0"/>
          </a:p>
          <a:p>
            <a:r>
              <a:rPr lang="en-GB" sz="2000" dirty="0"/>
              <a:t>Any positron above 59 MeV will hit the magnet, regardless of decay direction</a:t>
            </a:r>
          </a:p>
          <a:p>
            <a:endParaRPr lang="en-GB" sz="2000" dirty="0"/>
          </a:p>
          <a:p>
            <a:r>
              <a:rPr lang="en-GB" sz="2000" dirty="0"/>
              <a:t>For (31 &lt; p &lt; 59) MeV positrons it depends on the decay direction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DE84FED-7CE7-942B-7353-837AAC9C440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7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168210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5186-9DD1-4D4F-C79C-5ABEA609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Including ‘Petals’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439DDA4-E159-3AC4-998C-DC2254D6D047}"/>
              </a:ext>
            </a:extLst>
          </p:cNvPr>
          <p:cNvSpPr txBox="1">
            <a:spLocks/>
          </p:cNvSpPr>
          <p:nvPr/>
        </p:nvSpPr>
        <p:spPr>
          <a:xfrm>
            <a:off x="558731" y="1096328"/>
            <a:ext cx="11211698" cy="6876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Two layers + petals: In this round of simulation we used 8 ‘petal’ layers, 100mm long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DB8F84-C4AA-D175-D906-1BC1BA0A937F}"/>
              </a:ext>
            </a:extLst>
          </p:cNvPr>
          <p:cNvGrpSpPr/>
          <p:nvPr/>
        </p:nvGrpSpPr>
        <p:grpSpPr>
          <a:xfrm>
            <a:off x="5135701" y="1617557"/>
            <a:ext cx="3388800" cy="3780493"/>
            <a:chOff x="6414705" y="1911768"/>
            <a:chExt cx="3388800" cy="3780493"/>
          </a:xfrm>
        </p:grpSpPr>
        <p:sp>
          <p:nvSpPr>
            <p:cNvPr id="6" name="Can 5">
              <a:extLst>
                <a:ext uri="{FF2B5EF4-FFF2-40B4-BE49-F238E27FC236}">
                  <a16:creationId xmlns:a16="http://schemas.microsoft.com/office/drawing/2014/main" id="{1180C9A6-5495-8070-C4F0-B7CF763BDE3C}"/>
                </a:ext>
              </a:extLst>
            </p:cNvPr>
            <p:cNvSpPr/>
            <p:nvPr/>
          </p:nvSpPr>
          <p:spPr>
            <a:xfrm rot="16200000" flipH="1">
              <a:off x="7001765" y="2385098"/>
              <a:ext cx="2182093" cy="3356214"/>
            </a:xfrm>
            <a:prstGeom prst="can">
              <a:avLst>
                <a:gd name="adj" fmla="val 23204"/>
              </a:avLst>
            </a:prstGeom>
            <a:solidFill>
              <a:srgbClr val="950E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0E5CDB7-1ED3-1063-C3FB-814EB3E92D47}"/>
                </a:ext>
              </a:extLst>
            </p:cNvPr>
            <p:cNvSpPr/>
            <p:nvPr/>
          </p:nvSpPr>
          <p:spPr>
            <a:xfrm>
              <a:off x="6551190" y="3429000"/>
              <a:ext cx="225014" cy="1413165"/>
            </a:xfrm>
            <a:prstGeom prst="ellipse">
              <a:avLst/>
            </a:prstGeom>
            <a:solidFill>
              <a:srgbClr val="950E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F18FEE-7D90-CC65-D532-EC7539373BDA}"/>
                </a:ext>
              </a:extLst>
            </p:cNvPr>
            <p:cNvSpPr/>
            <p:nvPr/>
          </p:nvSpPr>
          <p:spPr>
            <a:xfrm>
              <a:off x="6671699" y="2381893"/>
              <a:ext cx="2890815" cy="538012"/>
            </a:xfrm>
            <a:prstGeom prst="rect">
              <a:avLst/>
            </a:prstGeom>
            <a:solidFill>
              <a:srgbClr val="091F6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090671-4E98-E4FF-5BA1-A35307E70924}"/>
                </a:ext>
              </a:extLst>
            </p:cNvPr>
            <p:cNvSpPr/>
            <p:nvPr/>
          </p:nvSpPr>
          <p:spPr>
            <a:xfrm>
              <a:off x="6707992" y="5207065"/>
              <a:ext cx="2890815" cy="485196"/>
            </a:xfrm>
            <a:prstGeom prst="rect">
              <a:avLst/>
            </a:prstGeom>
            <a:solidFill>
              <a:srgbClr val="091F6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240C3E-D42A-CEFC-22AE-117D3357BCCA}"/>
                </a:ext>
              </a:extLst>
            </p:cNvPr>
            <p:cNvSpPr/>
            <p:nvPr/>
          </p:nvSpPr>
          <p:spPr>
            <a:xfrm>
              <a:off x="6880104" y="3525193"/>
              <a:ext cx="2890815" cy="85917"/>
            </a:xfrm>
            <a:prstGeom prst="rect">
              <a:avLst/>
            </a:prstGeom>
            <a:solidFill>
              <a:srgbClr val="091F6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2DC11D-3405-6014-0E1C-1F1789D59F29}"/>
                </a:ext>
              </a:extLst>
            </p:cNvPr>
            <p:cNvSpPr/>
            <p:nvPr/>
          </p:nvSpPr>
          <p:spPr>
            <a:xfrm>
              <a:off x="6880104" y="4501325"/>
              <a:ext cx="2890815" cy="85917"/>
            </a:xfrm>
            <a:prstGeom prst="rect">
              <a:avLst/>
            </a:prstGeom>
            <a:solidFill>
              <a:srgbClr val="091F6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5F2AC3-5845-2E8D-24D0-4C635812D82E}"/>
                </a:ext>
              </a:extLst>
            </p:cNvPr>
            <p:cNvSpPr/>
            <p:nvPr/>
          </p:nvSpPr>
          <p:spPr>
            <a:xfrm>
              <a:off x="6912690" y="3995544"/>
              <a:ext cx="2890815" cy="85917"/>
            </a:xfrm>
            <a:prstGeom prst="rect">
              <a:avLst/>
            </a:prstGeom>
            <a:solidFill>
              <a:srgbClr val="091F64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98368F8-CA0A-46BC-684E-98D4F43187D4}"/>
                </a:ext>
              </a:extLst>
            </p:cNvPr>
            <p:cNvCxnSpPr/>
            <p:nvPr/>
          </p:nvCxnSpPr>
          <p:spPr>
            <a:xfrm>
              <a:off x="6663697" y="2194562"/>
              <a:ext cx="2898817" cy="0"/>
            </a:xfrm>
            <a:prstGeom prst="straightConnector1">
              <a:avLst/>
            </a:prstGeom>
            <a:ln w="22225">
              <a:headEnd type="triangle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522435-6F33-55D1-E3BF-D6890F628F61}"/>
                </a:ext>
              </a:extLst>
            </p:cNvPr>
            <p:cNvSpPr txBox="1"/>
            <p:nvPr/>
          </p:nvSpPr>
          <p:spPr>
            <a:xfrm>
              <a:off x="7634448" y="1911768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 mm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32F07E-2438-B29B-11EB-1259C3E066AD}"/>
              </a:ext>
            </a:extLst>
          </p:cNvPr>
          <p:cNvGrpSpPr/>
          <p:nvPr/>
        </p:nvGrpSpPr>
        <p:grpSpPr>
          <a:xfrm>
            <a:off x="316875" y="1745584"/>
            <a:ext cx="4421828" cy="3858645"/>
            <a:chOff x="1369830" y="2145548"/>
            <a:chExt cx="4421828" cy="385864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F79706E-F4BA-5713-2106-FFFCDBAF59AA}"/>
                </a:ext>
              </a:extLst>
            </p:cNvPr>
            <p:cNvGrpSpPr/>
            <p:nvPr/>
          </p:nvGrpSpPr>
          <p:grpSpPr>
            <a:xfrm>
              <a:off x="1643968" y="2391470"/>
              <a:ext cx="3310369" cy="3310369"/>
              <a:chOff x="755506" y="2421082"/>
              <a:chExt cx="3310369" cy="331036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2A4A46D-CE0F-BAE3-0DD0-53A614322212}"/>
                  </a:ext>
                </a:extLst>
              </p:cNvPr>
              <p:cNvSpPr/>
              <p:nvPr/>
            </p:nvSpPr>
            <p:spPr>
              <a:xfrm>
                <a:off x="1704109" y="3369685"/>
                <a:ext cx="1413164" cy="1413164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59EDCE7-BB1F-4FEA-21B2-36A310BBD563}"/>
                  </a:ext>
                </a:extLst>
              </p:cNvPr>
              <p:cNvSpPr/>
              <p:nvPr/>
            </p:nvSpPr>
            <p:spPr>
              <a:xfrm>
                <a:off x="1319645" y="2985221"/>
                <a:ext cx="2182091" cy="2182091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677368-BCB6-0B19-ACAB-0FE76A84B629}"/>
                  </a:ext>
                </a:extLst>
              </p:cNvPr>
              <p:cNvCxnSpPr>
                <a:stCxn id="26" idx="0"/>
              </p:cNvCxnSpPr>
              <p:nvPr/>
            </p:nvCxnSpPr>
            <p:spPr>
              <a:xfrm flipV="1">
                <a:off x="2410691" y="2421082"/>
                <a:ext cx="10391" cy="5641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6773B1E-AB08-9147-5FD8-AD2AA67EE49F}"/>
                  </a:ext>
                </a:extLst>
              </p:cNvPr>
              <p:cNvCxnSpPr/>
              <p:nvPr/>
            </p:nvCxnSpPr>
            <p:spPr>
              <a:xfrm flipV="1">
                <a:off x="2421082" y="5167312"/>
                <a:ext cx="10391" cy="5641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C7AEE39-3C31-616B-CFA9-EFA913CBF4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1736" y="4076265"/>
                <a:ext cx="564139" cy="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A8E55C7-2A88-93A1-AB53-60C7EC97E6A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032380" y="3789000"/>
                <a:ext cx="10391" cy="5641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5CED51B-E3B2-CC71-DFF8-A97D5682C940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1414735" y="4765188"/>
                <a:ext cx="10391" cy="5641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1304501-BC34-3930-86AF-20EF30F2EE4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V="1">
                <a:off x="3434849" y="2869181"/>
                <a:ext cx="10391" cy="5641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422C3BA-B8B9-784E-1AFD-8B99CBF4D04D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1376141" y="2866406"/>
                <a:ext cx="10391" cy="5641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EAAE954-94DE-7DA9-4777-6AAE05BA1676}"/>
                  </a:ext>
                </a:extLst>
              </p:cNvPr>
              <p:cNvCxnSpPr>
                <a:cxnSpLocks/>
              </p:cNvCxnSpPr>
              <p:nvPr/>
            </p:nvCxnSpPr>
            <p:spPr>
              <a:xfrm rot="8100000" flipV="1">
                <a:off x="3405817" y="4761057"/>
                <a:ext cx="10391" cy="5641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F2DC6C-C767-9880-5953-D30BCF066CEB}"/>
                </a:ext>
              </a:extLst>
            </p:cNvPr>
            <p:cNvSpPr txBox="1"/>
            <p:nvPr/>
          </p:nvSpPr>
          <p:spPr>
            <a:xfrm>
              <a:off x="4372814" y="4004524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35 mm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7688F41-55BB-6678-1BBE-FED1EEEF343B}"/>
                </a:ext>
              </a:extLst>
            </p:cNvPr>
            <p:cNvCxnSpPr>
              <a:endCxn id="25" idx="6"/>
            </p:cNvCxnSpPr>
            <p:nvPr/>
          </p:nvCxnSpPr>
          <p:spPr>
            <a:xfrm>
              <a:off x="3319935" y="4046653"/>
              <a:ext cx="685800" cy="2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FE77BBC-B839-D792-190B-150DAE257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9935" y="3867292"/>
              <a:ext cx="1008571" cy="179672"/>
            </a:xfrm>
            <a:prstGeom prst="straightConnector1">
              <a:avLst/>
            </a:prstGeom>
            <a:ln w="22225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6D6536-BA3D-C494-1DD7-375297837096}"/>
                </a:ext>
              </a:extLst>
            </p:cNvPr>
            <p:cNvSpPr txBox="1"/>
            <p:nvPr/>
          </p:nvSpPr>
          <p:spPr>
            <a:xfrm>
              <a:off x="3427111" y="4003694"/>
              <a:ext cx="6238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35 mm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6CC6D0-440E-5142-5B9B-89F827921E64}"/>
                </a:ext>
              </a:extLst>
            </p:cNvPr>
            <p:cNvSpPr txBox="1"/>
            <p:nvPr/>
          </p:nvSpPr>
          <p:spPr>
            <a:xfrm>
              <a:off x="4323714" y="3676293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47.5 mm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E966006-AF99-364F-3B08-9B383857BF7C}"/>
                </a:ext>
              </a:extLst>
            </p:cNvPr>
            <p:cNvSpPr/>
            <p:nvPr/>
          </p:nvSpPr>
          <p:spPr>
            <a:xfrm>
              <a:off x="1369830" y="2145548"/>
              <a:ext cx="3858645" cy="3858645"/>
            </a:xfrm>
            <a:prstGeom prst="ellipse">
              <a:avLst/>
            </a:prstGeom>
            <a:noFill/>
            <a:ln w="19050"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F3CC301-174D-756F-AC9F-E245565C5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6228" y="3357551"/>
              <a:ext cx="1670077" cy="687346"/>
            </a:xfrm>
            <a:prstGeom prst="straightConnector1">
              <a:avLst/>
            </a:prstGeom>
            <a:ln w="22225">
              <a:solidFill>
                <a:schemeClr val="accent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CF8F6B-CCD8-6C4D-001D-6BB2AC8FF2A0}"/>
                </a:ext>
              </a:extLst>
            </p:cNvPr>
            <p:cNvSpPr txBox="1"/>
            <p:nvPr/>
          </p:nvSpPr>
          <p:spPr>
            <a:xfrm>
              <a:off x="5089222" y="3219051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100 mm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CDE6007-121D-2F13-708E-F0927E4F4E3C}"/>
              </a:ext>
            </a:extLst>
          </p:cNvPr>
          <p:cNvSpPr txBox="1"/>
          <p:nvPr/>
        </p:nvSpPr>
        <p:spPr>
          <a:xfrm>
            <a:off x="3195295" y="1826593"/>
            <a:ext cx="84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magnet</a:t>
            </a: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8F6C4E60-45DB-8C8B-28AE-01515AFC8E0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8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369242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4FD9-B561-0D79-6579-227F5748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Including ‘Petals’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702A6-7841-0F07-B12F-5AE429706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65" y="812854"/>
            <a:ext cx="6423471" cy="523229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7AF338C-0021-F388-EE3E-FD2929C680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32600" y="6502399"/>
            <a:ext cx="2311400" cy="221125"/>
          </a:xfrm>
        </p:spPr>
        <p:txBody>
          <a:bodyPr/>
          <a:lstStyle/>
          <a:p>
            <a:r>
              <a:rPr lang="en-GB" dirty="0"/>
              <a:t> Liv</a:t>
            </a:r>
            <a:r>
              <a:rPr lang="mr-IN" dirty="0"/>
              <a:t>: </a:t>
            </a:r>
            <a:r>
              <a:rPr lang="en-GB" dirty="0"/>
              <a:t>18</a:t>
            </a:r>
            <a:r>
              <a:rPr lang="mr-IN" dirty="0"/>
              <a:t>/</a:t>
            </a:r>
            <a:r>
              <a:rPr lang="en-GB" dirty="0"/>
              <a:t>05</a:t>
            </a:r>
            <a:r>
              <a:rPr lang="mr-IN" dirty="0"/>
              <a:t>/202</a:t>
            </a:r>
            <a:r>
              <a:rPr lang="en-GB" dirty="0"/>
              <a:t>3</a:t>
            </a:r>
            <a:r>
              <a:rPr lang="mr-IN" dirty="0"/>
              <a:t>: </a:t>
            </a:r>
            <a:fld id="{00000000-1234-1234-1234-123412341234}" type="slidenum">
              <a:rPr lang="mr-IN" smtClean="0"/>
              <a:pPr/>
              <a:t>9</a:t>
            </a:fld>
            <a:endParaRPr lang="mr-IN" dirty="0"/>
          </a:p>
        </p:txBody>
      </p:sp>
    </p:spTree>
    <p:extLst>
      <p:ext uri="{BB962C8B-B14F-4D97-AF65-F5344CB8AC3E}">
        <p14:creationId xmlns:p14="http://schemas.microsoft.com/office/powerpoint/2010/main" val="269062113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20315</TotalTime>
  <Words>600</Words>
  <Application>Microsoft Macintosh PowerPoint</Application>
  <PresentationFormat>On-screen Show (4:3)</PresentationFormat>
  <Paragraphs>88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Humanst521 Lt BT</vt:lpstr>
      <vt:lpstr>Helvetica Neue</vt:lpstr>
      <vt:lpstr>Fermilab_PPT_090815</vt:lpstr>
      <vt:lpstr>MuEDM Experiment at PSI</vt:lpstr>
      <vt:lpstr>Frozen spin technique</vt:lpstr>
      <vt:lpstr>MuEDM experiment at PSI</vt:lpstr>
      <vt:lpstr>Straw tracker @ PSI</vt:lpstr>
      <vt:lpstr>g-2 oscillation – Phase I</vt:lpstr>
      <vt:lpstr>Effect of Acceptance – Phase I</vt:lpstr>
      <vt:lpstr>Momentum Acceptance</vt:lpstr>
      <vt:lpstr>Including ‘Petals’</vt:lpstr>
      <vt:lpstr>Including ‘Petals’</vt:lpstr>
      <vt:lpstr>Including Petals – g-2 sensitivity (nhits &gt;= 3 )</vt:lpstr>
      <vt:lpstr>Including Petals – g-2 sensitivity (nhits &gt;= 3 )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Price, Joe</cp:lastModifiedBy>
  <cp:revision>152</cp:revision>
  <dcterms:modified xsi:type="dcterms:W3CDTF">2023-05-19T11:10:49Z</dcterms:modified>
</cp:coreProperties>
</file>