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57" r:id="rId7"/>
    <p:sldId id="262" r:id="rId8"/>
    <p:sldId id="268" r:id="rId9"/>
    <p:sldId id="258" r:id="rId10"/>
    <p:sldId id="260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9" autoAdjust="0"/>
    <p:restoredTop sz="94660"/>
  </p:normalViewPr>
  <p:slideViewPr>
    <p:cSldViewPr snapToGrid="0">
      <p:cViewPr varScale="1">
        <p:scale>
          <a:sx n="93" d="100"/>
          <a:sy n="93" d="100"/>
        </p:scale>
        <p:origin x="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72AB3A-52FC-4A66-A2F5-2335ED5E177F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CE13400-3776-4305-A8BF-50A0A7F9EE5D}">
      <dgm:prSet/>
      <dgm:spPr/>
      <dgm:t>
        <a:bodyPr/>
        <a:lstStyle/>
        <a:p>
          <a:r>
            <a:rPr lang="en-GB"/>
            <a:t>Design the bending dipoles</a:t>
          </a:r>
          <a:endParaRPr lang="en-US"/>
        </a:p>
      </dgm:t>
    </dgm:pt>
    <dgm:pt modelId="{C1DC9365-D77A-4487-9AA3-5D3A9C6307A5}" type="parTrans" cxnId="{7AD17D55-1028-482D-AF0B-39B70D4CA02D}">
      <dgm:prSet/>
      <dgm:spPr/>
      <dgm:t>
        <a:bodyPr/>
        <a:lstStyle/>
        <a:p>
          <a:endParaRPr lang="en-US"/>
        </a:p>
      </dgm:t>
    </dgm:pt>
    <dgm:pt modelId="{012390E8-8CF5-4A5C-A2A7-9EF52FFFD703}" type="sibTrans" cxnId="{7AD17D55-1028-482D-AF0B-39B70D4CA02D}">
      <dgm:prSet/>
      <dgm:spPr/>
      <dgm:t>
        <a:bodyPr/>
        <a:lstStyle/>
        <a:p>
          <a:endParaRPr lang="en-US"/>
        </a:p>
      </dgm:t>
    </dgm:pt>
    <dgm:pt modelId="{DFE720B2-ECF3-4E4C-B52E-E2DD8248689B}">
      <dgm:prSet/>
      <dgm:spPr/>
      <dgm:t>
        <a:bodyPr/>
        <a:lstStyle/>
        <a:p>
          <a:r>
            <a:rPr lang="en-GB"/>
            <a:t>Electrical fields (FEA) &lt; ppm precision</a:t>
          </a:r>
          <a:endParaRPr lang="en-US"/>
        </a:p>
      </dgm:t>
    </dgm:pt>
    <dgm:pt modelId="{E23696A8-D370-41FD-8123-89C7F510E063}" type="parTrans" cxnId="{64AECE30-E711-4001-ABEB-811E86519664}">
      <dgm:prSet/>
      <dgm:spPr/>
      <dgm:t>
        <a:bodyPr/>
        <a:lstStyle/>
        <a:p>
          <a:endParaRPr lang="en-US"/>
        </a:p>
      </dgm:t>
    </dgm:pt>
    <dgm:pt modelId="{6A3BC81A-5DEB-4AED-B253-BFFD97CCF06C}" type="sibTrans" cxnId="{64AECE30-E711-4001-ABEB-811E86519664}">
      <dgm:prSet/>
      <dgm:spPr/>
      <dgm:t>
        <a:bodyPr/>
        <a:lstStyle/>
        <a:p>
          <a:endParaRPr lang="en-US"/>
        </a:p>
      </dgm:t>
    </dgm:pt>
    <dgm:pt modelId="{EB5C0932-3103-421F-A906-450009D1748F}">
      <dgm:prSet/>
      <dgm:spPr/>
      <dgm:t>
        <a:bodyPr/>
        <a:lstStyle/>
        <a:p>
          <a:r>
            <a:rPr lang="en-GB"/>
            <a:t>Mechanical Control </a:t>
          </a:r>
          <a:endParaRPr lang="en-US"/>
        </a:p>
      </dgm:t>
    </dgm:pt>
    <dgm:pt modelId="{D9C33204-E110-471D-9DB8-F34DA0B8C293}" type="parTrans" cxnId="{F588F74D-7B9D-404D-AAA1-FD262F9B794A}">
      <dgm:prSet/>
      <dgm:spPr/>
      <dgm:t>
        <a:bodyPr/>
        <a:lstStyle/>
        <a:p>
          <a:endParaRPr lang="en-US"/>
        </a:p>
      </dgm:t>
    </dgm:pt>
    <dgm:pt modelId="{2730BBDC-B3B9-4191-A8EF-4052695EAD99}" type="sibTrans" cxnId="{F588F74D-7B9D-404D-AAA1-FD262F9B794A}">
      <dgm:prSet/>
      <dgm:spPr/>
      <dgm:t>
        <a:bodyPr/>
        <a:lstStyle/>
        <a:p>
          <a:endParaRPr lang="en-US"/>
        </a:p>
      </dgm:t>
    </dgm:pt>
    <dgm:pt modelId="{C98FB13E-A983-47F7-B972-6F93BC038464}">
      <dgm:prSet/>
      <dgm:spPr/>
      <dgm:t>
        <a:bodyPr/>
        <a:lstStyle/>
        <a:p>
          <a:r>
            <a:rPr lang="en-GB"/>
            <a:t>Design of support, installation of dipoles</a:t>
          </a:r>
          <a:endParaRPr lang="en-US"/>
        </a:p>
      </dgm:t>
    </dgm:pt>
    <dgm:pt modelId="{74656EFE-5E5F-45E2-8DC5-BE2E91026191}" type="parTrans" cxnId="{F6AC4C11-E27B-453E-8DDD-CE890EACCDE9}">
      <dgm:prSet/>
      <dgm:spPr/>
      <dgm:t>
        <a:bodyPr/>
        <a:lstStyle/>
        <a:p>
          <a:endParaRPr lang="en-US"/>
        </a:p>
      </dgm:t>
    </dgm:pt>
    <dgm:pt modelId="{6C06E4F4-8E53-4A61-B6C3-AF4F50AFDC81}" type="sibTrans" cxnId="{F6AC4C11-E27B-453E-8DDD-CE890EACCDE9}">
      <dgm:prSet/>
      <dgm:spPr/>
      <dgm:t>
        <a:bodyPr/>
        <a:lstStyle/>
        <a:p>
          <a:endParaRPr lang="en-US"/>
        </a:p>
      </dgm:t>
    </dgm:pt>
    <dgm:pt modelId="{587E3E01-AF2C-49B6-85C0-6D4B4B81C159}">
      <dgm:prSet/>
      <dgm:spPr/>
      <dgm:t>
        <a:bodyPr/>
        <a:lstStyle/>
        <a:p>
          <a:r>
            <a:rPr lang="en-GB"/>
            <a:t>10-20% of project (180M$)</a:t>
          </a:r>
          <a:endParaRPr lang="en-US"/>
        </a:p>
      </dgm:t>
    </dgm:pt>
    <dgm:pt modelId="{1095BC4E-2F82-469F-B5CD-82B8F99A8546}" type="parTrans" cxnId="{78208AD3-87F5-40FE-8130-E0082D38469C}">
      <dgm:prSet/>
      <dgm:spPr/>
      <dgm:t>
        <a:bodyPr/>
        <a:lstStyle/>
        <a:p>
          <a:endParaRPr lang="en-US"/>
        </a:p>
      </dgm:t>
    </dgm:pt>
    <dgm:pt modelId="{C5802ADC-94E0-4596-8280-D07725C60613}" type="sibTrans" cxnId="{78208AD3-87F5-40FE-8130-E0082D38469C}">
      <dgm:prSet/>
      <dgm:spPr/>
      <dgm:t>
        <a:bodyPr/>
        <a:lstStyle/>
        <a:p>
          <a:endParaRPr lang="en-US"/>
        </a:p>
      </dgm:t>
    </dgm:pt>
    <dgm:pt modelId="{634D2827-51A0-441C-9615-1A82B4BE5C17}">
      <dgm:prSet/>
      <dgm:spPr/>
      <dgm:t>
        <a:bodyPr/>
        <a:lstStyle/>
        <a:p>
          <a:r>
            <a:rPr lang="en-GB"/>
            <a:t>Prototype of production of dipole plates (UK)</a:t>
          </a:r>
          <a:endParaRPr lang="en-US"/>
        </a:p>
      </dgm:t>
    </dgm:pt>
    <dgm:pt modelId="{5ECF5BF8-1956-452F-9EAF-5F49500C4718}" type="parTrans" cxnId="{9F0A7918-FBE3-4D20-878F-3841CECF4040}">
      <dgm:prSet/>
      <dgm:spPr/>
      <dgm:t>
        <a:bodyPr/>
        <a:lstStyle/>
        <a:p>
          <a:endParaRPr lang="en-US"/>
        </a:p>
      </dgm:t>
    </dgm:pt>
    <dgm:pt modelId="{7B8930B3-2179-4849-8D6D-370EA8D2EAFF}" type="sibTrans" cxnId="{9F0A7918-FBE3-4D20-878F-3841CECF4040}">
      <dgm:prSet/>
      <dgm:spPr/>
      <dgm:t>
        <a:bodyPr/>
        <a:lstStyle/>
        <a:p>
          <a:endParaRPr lang="en-US"/>
        </a:p>
      </dgm:t>
    </dgm:pt>
    <dgm:pt modelId="{4760B16A-DA69-4957-BDEA-A5E199866B84}">
      <dgm:prSet/>
      <dgm:spPr/>
      <dgm:t>
        <a:bodyPr/>
        <a:lstStyle/>
        <a:p>
          <a:r>
            <a:rPr lang="en-GB"/>
            <a:t>5MV/m over huge surface </a:t>
          </a:r>
          <a:endParaRPr lang="en-US"/>
        </a:p>
      </dgm:t>
    </dgm:pt>
    <dgm:pt modelId="{6773FE3D-4B42-4CDB-97AB-8EB7649654F4}" type="parTrans" cxnId="{9F9B79F4-8E1F-43F6-9973-D06C88B6D116}">
      <dgm:prSet/>
      <dgm:spPr/>
      <dgm:t>
        <a:bodyPr/>
        <a:lstStyle/>
        <a:p>
          <a:endParaRPr lang="en-US"/>
        </a:p>
      </dgm:t>
    </dgm:pt>
    <dgm:pt modelId="{D1D5C61D-BE82-47A1-9C08-625CE9EBB12E}" type="sibTrans" cxnId="{9F9B79F4-8E1F-43F6-9973-D06C88B6D116}">
      <dgm:prSet/>
      <dgm:spPr/>
      <dgm:t>
        <a:bodyPr/>
        <a:lstStyle/>
        <a:p>
          <a:endParaRPr lang="en-US"/>
        </a:p>
      </dgm:t>
    </dgm:pt>
    <dgm:pt modelId="{F8A6D64C-E0D1-4BD9-A054-B95D7305EC29}">
      <dgm:prSet/>
      <dgm:spPr/>
      <dgm:t>
        <a:bodyPr/>
        <a:lstStyle/>
        <a:p>
          <a:r>
            <a:rPr lang="en-GB"/>
            <a:t>Polarimetry</a:t>
          </a:r>
          <a:endParaRPr lang="en-US"/>
        </a:p>
      </dgm:t>
    </dgm:pt>
    <dgm:pt modelId="{31DBD396-8C0F-4FB6-9027-6FA2A042F727}" type="parTrans" cxnId="{4985C38E-2CBE-4E4E-82B4-B94B5242D03D}">
      <dgm:prSet/>
      <dgm:spPr/>
      <dgm:t>
        <a:bodyPr/>
        <a:lstStyle/>
        <a:p>
          <a:endParaRPr lang="en-US"/>
        </a:p>
      </dgm:t>
    </dgm:pt>
    <dgm:pt modelId="{EA901196-5E50-4B74-8388-3093BDE8186A}" type="sibTrans" cxnId="{4985C38E-2CBE-4E4E-82B4-B94B5242D03D}">
      <dgm:prSet/>
      <dgm:spPr/>
      <dgm:t>
        <a:bodyPr/>
        <a:lstStyle/>
        <a:p>
          <a:endParaRPr lang="en-US"/>
        </a:p>
      </dgm:t>
    </dgm:pt>
    <dgm:pt modelId="{B7C04276-1BC1-4FBA-80CC-53D3EE08BAF1}">
      <dgm:prSet/>
      <dgm:spPr/>
      <dgm:t>
        <a:bodyPr/>
        <a:lstStyle/>
        <a:p>
          <a:r>
            <a:rPr lang="en-GB"/>
            <a:t>Already invested effort on CMOS for advanced polarimeter at COSY</a:t>
          </a:r>
          <a:endParaRPr lang="en-US"/>
        </a:p>
      </dgm:t>
    </dgm:pt>
    <dgm:pt modelId="{7350C30E-8F47-4715-9655-EA069118F587}" type="parTrans" cxnId="{C7A44C99-4623-4257-9E47-96962B06E7AE}">
      <dgm:prSet/>
      <dgm:spPr/>
      <dgm:t>
        <a:bodyPr/>
        <a:lstStyle/>
        <a:p>
          <a:endParaRPr lang="en-US"/>
        </a:p>
      </dgm:t>
    </dgm:pt>
    <dgm:pt modelId="{895741F7-6C31-4CDA-B714-66CCED21C172}" type="sibTrans" cxnId="{C7A44C99-4623-4257-9E47-96962B06E7AE}">
      <dgm:prSet/>
      <dgm:spPr/>
      <dgm:t>
        <a:bodyPr/>
        <a:lstStyle/>
        <a:p>
          <a:endParaRPr lang="en-US"/>
        </a:p>
      </dgm:t>
    </dgm:pt>
    <dgm:pt modelId="{E18ACB2E-6398-455B-A479-AB9FA8346784}">
      <dgm:prSet/>
      <dgm:spPr/>
      <dgm:t>
        <a:bodyPr/>
        <a:lstStyle/>
        <a:p>
          <a:r>
            <a:rPr lang="en-GB"/>
            <a:t>Strong candidate for future polarimeter detector</a:t>
          </a:r>
          <a:endParaRPr lang="en-US"/>
        </a:p>
      </dgm:t>
    </dgm:pt>
    <dgm:pt modelId="{BB82D5F1-7548-4EFA-B041-4E6F8F99800E}" type="parTrans" cxnId="{14080D88-BD3A-4C66-BE42-8CAB94056BA8}">
      <dgm:prSet/>
      <dgm:spPr/>
      <dgm:t>
        <a:bodyPr/>
        <a:lstStyle/>
        <a:p>
          <a:endParaRPr lang="en-US"/>
        </a:p>
      </dgm:t>
    </dgm:pt>
    <dgm:pt modelId="{FD0EC357-BC57-4D4F-852C-FA7C61B8A7C1}" type="sibTrans" cxnId="{14080D88-BD3A-4C66-BE42-8CAB94056BA8}">
      <dgm:prSet/>
      <dgm:spPr/>
      <dgm:t>
        <a:bodyPr/>
        <a:lstStyle/>
        <a:p>
          <a:endParaRPr lang="en-US"/>
        </a:p>
      </dgm:t>
    </dgm:pt>
    <dgm:pt modelId="{B4E2B138-20EE-4BA9-A572-E4488808D26E}" type="pres">
      <dgm:prSet presAssocID="{B072AB3A-52FC-4A66-A2F5-2335ED5E177F}" presName="Name0" presStyleCnt="0">
        <dgm:presLayoutVars>
          <dgm:dir/>
          <dgm:animLvl val="lvl"/>
          <dgm:resizeHandles val="exact"/>
        </dgm:presLayoutVars>
      </dgm:prSet>
      <dgm:spPr/>
    </dgm:pt>
    <dgm:pt modelId="{89F05435-886A-42EE-9C23-6F759A44BEE0}" type="pres">
      <dgm:prSet presAssocID="{0CE13400-3776-4305-A8BF-50A0A7F9EE5D}" presName="linNode" presStyleCnt="0"/>
      <dgm:spPr/>
    </dgm:pt>
    <dgm:pt modelId="{06E95305-1E8B-4529-84FE-48C84712A3CC}" type="pres">
      <dgm:prSet presAssocID="{0CE13400-3776-4305-A8BF-50A0A7F9EE5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578DCC3-FBE4-42F9-86E4-B83AD36236D6}" type="pres">
      <dgm:prSet presAssocID="{0CE13400-3776-4305-A8BF-50A0A7F9EE5D}" presName="descendantText" presStyleLbl="alignAccFollowNode1" presStyleIdx="0" presStyleCnt="3">
        <dgm:presLayoutVars>
          <dgm:bulletEnabled val="1"/>
        </dgm:presLayoutVars>
      </dgm:prSet>
      <dgm:spPr/>
    </dgm:pt>
    <dgm:pt modelId="{E3044675-2017-4B50-A0EB-D7A7CFBE405A}" type="pres">
      <dgm:prSet presAssocID="{012390E8-8CF5-4A5C-A2A7-9EF52FFFD703}" presName="sp" presStyleCnt="0"/>
      <dgm:spPr/>
    </dgm:pt>
    <dgm:pt modelId="{B7975FA9-70C3-414A-9040-E0DF67AE4827}" type="pres">
      <dgm:prSet presAssocID="{634D2827-51A0-441C-9615-1A82B4BE5C17}" presName="linNode" presStyleCnt="0"/>
      <dgm:spPr/>
    </dgm:pt>
    <dgm:pt modelId="{9466A91A-5688-4827-ADD1-BB152918C983}" type="pres">
      <dgm:prSet presAssocID="{634D2827-51A0-441C-9615-1A82B4BE5C17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F14C091-219E-464D-B32E-9039FA01FC9C}" type="pres">
      <dgm:prSet presAssocID="{634D2827-51A0-441C-9615-1A82B4BE5C17}" presName="descendantText" presStyleLbl="alignAccFollowNode1" presStyleIdx="1" presStyleCnt="3">
        <dgm:presLayoutVars>
          <dgm:bulletEnabled val="1"/>
        </dgm:presLayoutVars>
      </dgm:prSet>
      <dgm:spPr/>
    </dgm:pt>
    <dgm:pt modelId="{D1195B27-5CBD-4513-A36B-B3E3554CB42D}" type="pres">
      <dgm:prSet presAssocID="{7B8930B3-2179-4849-8D6D-370EA8D2EAFF}" presName="sp" presStyleCnt="0"/>
      <dgm:spPr/>
    </dgm:pt>
    <dgm:pt modelId="{3E232FD2-BBAC-410D-98C6-CC065BA5ECB3}" type="pres">
      <dgm:prSet presAssocID="{F8A6D64C-E0D1-4BD9-A054-B95D7305EC29}" presName="linNode" presStyleCnt="0"/>
      <dgm:spPr/>
    </dgm:pt>
    <dgm:pt modelId="{5D91AA73-F704-4796-A4FA-6B205794DC5D}" type="pres">
      <dgm:prSet presAssocID="{F8A6D64C-E0D1-4BD9-A054-B95D7305EC2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8A246EC2-22E3-4640-9B69-0485491534E4}" type="pres">
      <dgm:prSet presAssocID="{F8A6D64C-E0D1-4BD9-A054-B95D7305EC2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3D1F208-AF80-4385-8EE1-1339DB755E51}" type="presOf" srcId="{4760B16A-DA69-4957-BDEA-A5E199866B84}" destId="{CF14C091-219E-464D-B32E-9039FA01FC9C}" srcOrd="0" destOrd="0" presId="urn:microsoft.com/office/officeart/2005/8/layout/vList5"/>
    <dgm:cxn modelId="{F6AC4C11-E27B-453E-8DDD-CE890EACCDE9}" srcId="{0CE13400-3776-4305-A8BF-50A0A7F9EE5D}" destId="{C98FB13E-A983-47F7-B972-6F93BC038464}" srcOrd="2" destOrd="0" parTransId="{74656EFE-5E5F-45E2-8DC5-BE2E91026191}" sibTransId="{6C06E4F4-8E53-4A61-B6C3-AF4F50AFDC81}"/>
    <dgm:cxn modelId="{9F0A7918-FBE3-4D20-878F-3841CECF4040}" srcId="{B072AB3A-52FC-4A66-A2F5-2335ED5E177F}" destId="{634D2827-51A0-441C-9615-1A82B4BE5C17}" srcOrd="1" destOrd="0" parTransId="{5ECF5BF8-1956-452F-9EAF-5F49500C4718}" sibTransId="{7B8930B3-2179-4849-8D6D-370EA8D2EAFF}"/>
    <dgm:cxn modelId="{02760C1B-C5C6-4DBC-A8CA-0ED1FFA827AC}" type="presOf" srcId="{F8A6D64C-E0D1-4BD9-A054-B95D7305EC29}" destId="{5D91AA73-F704-4796-A4FA-6B205794DC5D}" srcOrd="0" destOrd="0" presId="urn:microsoft.com/office/officeart/2005/8/layout/vList5"/>
    <dgm:cxn modelId="{9AD7581B-7527-4F23-ACC8-57BFF24BC1DA}" type="presOf" srcId="{634D2827-51A0-441C-9615-1A82B4BE5C17}" destId="{9466A91A-5688-4827-ADD1-BB152918C983}" srcOrd="0" destOrd="0" presId="urn:microsoft.com/office/officeart/2005/8/layout/vList5"/>
    <dgm:cxn modelId="{DE0F3B23-2E19-4187-A478-2CD298B81B82}" type="presOf" srcId="{B7C04276-1BC1-4FBA-80CC-53D3EE08BAF1}" destId="{8A246EC2-22E3-4640-9B69-0485491534E4}" srcOrd="0" destOrd="0" presId="urn:microsoft.com/office/officeart/2005/8/layout/vList5"/>
    <dgm:cxn modelId="{E266F829-5E27-4939-94DB-758F3505B646}" type="presOf" srcId="{DFE720B2-ECF3-4E4C-B52E-E2DD8248689B}" destId="{1578DCC3-FBE4-42F9-86E4-B83AD36236D6}" srcOrd="0" destOrd="0" presId="urn:microsoft.com/office/officeart/2005/8/layout/vList5"/>
    <dgm:cxn modelId="{64AECE30-E711-4001-ABEB-811E86519664}" srcId="{0CE13400-3776-4305-A8BF-50A0A7F9EE5D}" destId="{DFE720B2-ECF3-4E4C-B52E-E2DD8248689B}" srcOrd="0" destOrd="0" parTransId="{E23696A8-D370-41FD-8123-89C7F510E063}" sibTransId="{6A3BC81A-5DEB-4AED-B253-BFFD97CCF06C}"/>
    <dgm:cxn modelId="{68DE7B4B-47A7-4931-9933-7AB292D9F323}" type="presOf" srcId="{C98FB13E-A983-47F7-B972-6F93BC038464}" destId="{1578DCC3-FBE4-42F9-86E4-B83AD36236D6}" srcOrd="0" destOrd="2" presId="urn:microsoft.com/office/officeart/2005/8/layout/vList5"/>
    <dgm:cxn modelId="{F588F74D-7B9D-404D-AAA1-FD262F9B794A}" srcId="{0CE13400-3776-4305-A8BF-50A0A7F9EE5D}" destId="{EB5C0932-3103-421F-A906-450009D1748F}" srcOrd="1" destOrd="0" parTransId="{D9C33204-E110-471D-9DB8-F34DA0B8C293}" sibTransId="{2730BBDC-B3B9-4191-A8EF-4052695EAD99}"/>
    <dgm:cxn modelId="{7AD17D55-1028-482D-AF0B-39B70D4CA02D}" srcId="{B072AB3A-52FC-4A66-A2F5-2335ED5E177F}" destId="{0CE13400-3776-4305-A8BF-50A0A7F9EE5D}" srcOrd="0" destOrd="0" parTransId="{C1DC9365-D77A-4487-9AA3-5D3A9C6307A5}" sibTransId="{012390E8-8CF5-4A5C-A2A7-9EF52FFFD703}"/>
    <dgm:cxn modelId="{B1189F55-6253-403D-B07D-691DB1F18A06}" type="presOf" srcId="{B072AB3A-52FC-4A66-A2F5-2335ED5E177F}" destId="{B4E2B138-20EE-4BA9-A572-E4488808D26E}" srcOrd="0" destOrd="0" presId="urn:microsoft.com/office/officeart/2005/8/layout/vList5"/>
    <dgm:cxn modelId="{14080D88-BD3A-4C66-BE42-8CAB94056BA8}" srcId="{F8A6D64C-E0D1-4BD9-A054-B95D7305EC29}" destId="{E18ACB2E-6398-455B-A479-AB9FA8346784}" srcOrd="1" destOrd="0" parTransId="{BB82D5F1-7548-4EFA-B041-4E6F8F99800E}" sibTransId="{FD0EC357-BC57-4D4F-852C-FA7C61B8A7C1}"/>
    <dgm:cxn modelId="{4985C38E-2CBE-4E4E-82B4-B94B5242D03D}" srcId="{B072AB3A-52FC-4A66-A2F5-2335ED5E177F}" destId="{F8A6D64C-E0D1-4BD9-A054-B95D7305EC29}" srcOrd="2" destOrd="0" parTransId="{31DBD396-8C0F-4FB6-9027-6FA2A042F727}" sibTransId="{EA901196-5E50-4B74-8388-3093BDE8186A}"/>
    <dgm:cxn modelId="{C7A44C99-4623-4257-9E47-96962B06E7AE}" srcId="{F8A6D64C-E0D1-4BD9-A054-B95D7305EC29}" destId="{B7C04276-1BC1-4FBA-80CC-53D3EE08BAF1}" srcOrd="0" destOrd="0" parTransId="{7350C30E-8F47-4715-9655-EA069118F587}" sibTransId="{895741F7-6C31-4CDA-B714-66CCED21C172}"/>
    <dgm:cxn modelId="{8FF4E6B8-5764-4F1F-ABEC-9A055C14344D}" type="presOf" srcId="{0CE13400-3776-4305-A8BF-50A0A7F9EE5D}" destId="{06E95305-1E8B-4529-84FE-48C84712A3CC}" srcOrd="0" destOrd="0" presId="urn:microsoft.com/office/officeart/2005/8/layout/vList5"/>
    <dgm:cxn modelId="{6C9C86C6-CEDD-4EBF-8792-ECB25A11B473}" type="presOf" srcId="{E18ACB2E-6398-455B-A479-AB9FA8346784}" destId="{8A246EC2-22E3-4640-9B69-0485491534E4}" srcOrd="0" destOrd="1" presId="urn:microsoft.com/office/officeart/2005/8/layout/vList5"/>
    <dgm:cxn modelId="{78208AD3-87F5-40FE-8130-E0082D38469C}" srcId="{0CE13400-3776-4305-A8BF-50A0A7F9EE5D}" destId="{587E3E01-AF2C-49B6-85C0-6D4B4B81C159}" srcOrd="3" destOrd="0" parTransId="{1095BC4E-2F82-469F-B5CD-82B8F99A8546}" sibTransId="{C5802ADC-94E0-4596-8280-D07725C60613}"/>
    <dgm:cxn modelId="{9F9B79F4-8E1F-43F6-9973-D06C88B6D116}" srcId="{634D2827-51A0-441C-9615-1A82B4BE5C17}" destId="{4760B16A-DA69-4957-BDEA-A5E199866B84}" srcOrd="0" destOrd="0" parTransId="{6773FE3D-4B42-4CDB-97AB-8EB7649654F4}" sibTransId="{D1D5C61D-BE82-47A1-9C08-625CE9EBB12E}"/>
    <dgm:cxn modelId="{5C572CF9-1A4C-47B5-AA0D-C46B852D93C9}" type="presOf" srcId="{587E3E01-AF2C-49B6-85C0-6D4B4B81C159}" destId="{1578DCC3-FBE4-42F9-86E4-B83AD36236D6}" srcOrd="0" destOrd="3" presId="urn:microsoft.com/office/officeart/2005/8/layout/vList5"/>
    <dgm:cxn modelId="{F51AC0FB-6D48-48D0-8911-53E5305D0411}" type="presOf" srcId="{EB5C0932-3103-421F-A906-450009D1748F}" destId="{1578DCC3-FBE4-42F9-86E4-B83AD36236D6}" srcOrd="0" destOrd="1" presId="urn:microsoft.com/office/officeart/2005/8/layout/vList5"/>
    <dgm:cxn modelId="{1207BA2D-1B68-4E04-B311-4EC053511DBF}" type="presParOf" srcId="{B4E2B138-20EE-4BA9-A572-E4488808D26E}" destId="{89F05435-886A-42EE-9C23-6F759A44BEE0}" srcOrd="0" destOrd="0" presId="urn:microsoft.com/office/officeart/2005/8/layout/vList5"/>
    <dgm:cxn modelId="{54AB1E00-BD25-4496-8B06-A02B5B1DAB4F}" type="presParOf" srcId="{89F05435-886A-42EE-9C23-6F759A44BEE0}" destId="{06E95305-1E8B-4529-84FE-48C84712A3CC}" srcOrd="0" destOrd="0" presId="urn:microsoft.com/office/officeart/2005/8/layout/vList5"/>
    <dgm:cxn modelId="{4D0A078A-4A09-496A-A9F3-D222F22EED68}" type="presParOf" srcId="{89F05435-886A-42EE-9C23-6F759A44BEE0}" destId="{1578DCC3-FBE4-42F9-86E4-B83AD36236D6}" srcOrd="1" destOrd="0" presId="urn:microsoft.com/office/officeart/2005/8/layout/vList5"/>
    <dgm:cxn modelId="{61AC4314-6796-48AC-B1B5-5E382E1E65DE}" type="presParOf" srcId="{B4E2B138-20EE-4BA9-A572-E4488808D26E}" destId="{E3044675-2017-4B50-A0EB-D7A7CFBE405A}" srcOrd="1" destOrd="0" presId="urn:microsoft.com/office/officeart/2005/8/layout/vList5"/>
    <dgm:cxn modelId="{43AAF5E4-C23C-4195-AB18-1B3975210598}" type="presParOf" srcId="{B4E2B138-20EE-4BA9-A572-E4488808D26E}" destId="{B7975FA9-70C3-414A-9040-E0DF67AE4827}" srcOrd="2" destOrd="0" presId="urn:microsoft.com/office/officeart/2005/8/layout/vList5"/>
    <dgm:cxn modelId="{13561C03-56E4-451D-ABA8-FDE5EE33618B}" type="presParOf" srcId="{B7975FA9-70C3-414A-9040-E0DF67AE4827}" destId="{9466A91A-5688-4827-ADD1-BB152918C983}" srcOrd="0" destOrd="0" presId="urn:microsoft.com/office/officeart/2005/8/layout/vList5"/>
    <dgm:cxn modelId="{EB393A47-95CD-4ED4-B406-17CE231ABB37}" type="presParOf" srcId="{B7975FA9-70C3-414A-9040-E0DF67AE4827}" destId="{CF14C091-219E-464D-B32E-9039FA01FC9C}" srcOrd="1" destOrd="0" presId="urn:microsoft.com/office/officeart/2005/8/layout/vList5"/>
    <dgm:cxn modelId="{50335DD0-9908-48A4-BF1A-1F0053F5C34B}" type="presParOf" srcId="{B4E2B138-20EE-4BA9-A572-E4488808D26E}" destId="{D1195B27-5CBD-4513-A36B-B3E3554CB42D}" srcOrd="3" destOrd="0" presId="urn:microsoft.com/office/officeart/2005/8/layout/vList5"/>
    <dgm:cxn modelId="{3B632159-8D32-4952-835F-FA5602118A66}" type="presParOf" srcId="{B4E2B138-20EE-4BA9-A572-E4488808D26E}" destId="{3E232FD2-BBAC-410D-98C6-CC065BA5ECB3}" srcOrd="4" destOrd="0" presId="urn:microsoft.com/office/officeart/2005/8/layout/vList5"/>
    <dgm:cxn modelId="{B72B4F50-D344-49B4-9392-2C6381CC1A17}" type="presParOf" srcId="{3E232FD2-BBAC-410D-98C6-CC065BA5ECB3}" destId="{5D91AA73-F704-4796-A4FA-6B205794DC5D}" srcOrd="0" destOrd="0" presId="urn:microsoft.com/office/officeart/2005/8/layout/vList5"/>
    <dgm:cxn modelId="{671209E3-041D-4D86-9533-C12B657653EE}" type="presParOf" srcId="{3E232FD2-BBAC-410D-98C6-CC065BA5ECB3}" destId="{8A246EC2-22E3-4640-9B69-0485491534E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8DCC3-FBE4-42F9-86E4-B83AD36236D6}">
      <dsp:nvSpPr>
        <dsp:cNvPr id="0" name=""/>
        <dsp:cNvSpPr/>
      </dsp:nvSpPr>
      <dsp:spPr>
        <a:xfrm rot="5400000">
          <a:off x="3290156" y="-994405"/>
          <a:ext cx="1414462" cy="376224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Electrical fields (FEA) &lt; ppm precision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Mechanical Control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Design of support, installation of dipoles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10-20% of project (180M$)</a:t>
          </a:r>
          <a:endParaRPr lang="en-US" sz="1600" kern="1200"/>
        </a:p>
      </dsp:txBody>
      <dsp:txXfrm rot="-5400000">
        <a:off x="2116264" y="248535"/>
        <a:ext cx="3693199" cy="1276366"/>
      </dsp:txXfrm>
    </dsp:sp>
    <dsp:sp modelId="{06E95305-1E8B-4529-84FE-48C84712A3CC}">
      <dsp:nvSpPr>
        <dsp:cNvPr id="0" name=""/>
        <dsp:cNvSpPr/>
      </dsp:nvSpPr>
      <dsp:spPr>
        <a:xfrm>
          <a:off x="0" y="2678"/>
          <a:ext cx="2116264" cy="17680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Design the bending dipoles</a:t>
          </a:r>
          <a:endParaRPr lang="en-US" sz="2600" kern="1200"/>
        </a:p>
      </dsp:txBody>
      <dsp:txXfrm>
        <a:off x="86310" y="88988"/>
        <a:ext cx="1943644" cy="1595458"/>
      </dsp:txXfrm>
    </dsp:sp>
    <dsp:sp modelId="{CF14C091-219E-464D-B32E-9039FA01FC9C}">
      <dsp:nvSpPr>
        <dsp:cNvPr id="0" name=""/>
        <dsp:cNvSpPr/>
      </dsp:nvSpPr>
      <dsp:spPr>
        <a:xfrm rot="5400000">
          <a:off x="3290156" y="862076"/>
          <a:ext cx="1414462" cy="3762247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5MV/m over huge surface </a:t>
          </a:r>
          <a:endParaRPr lang="en-US" sz="1600" kern="1200"/>
        </a:p>
      </dsp:txBody>
      <dsp:txXfrm rot="-5400000">
        <a:off x="2116264" y="2105016"/>
        <a:ext cx="3693199" cy="1276366"/>
      </dsp:txXfrm>
    </dsp:sp>
    <dsp:sp modelId="{9466A91A-5688-4827-ADD1-BB152918C983}">
      <dsp:nvSpPr>
        <dsp:cNvPr id="0" name=""/>
        <dsp:cNvSpPr/>
      </dsp:nvSpPr>
      <dsp:spPr>
        <a:xfrm>
          <a:off x="0" y="1859160"/>
          <a:ext cx="2116264" cy="176807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Prototype of production of dipole plates (UK)</a:t>
          </a:r>
          <a:endParaRPr lang="en-US" sz="2600" kern="1200"/>
        </a:p>
      </dsp:txBody>
      <dsp:txXfrm>
        <a:off x="86310" y="1945470"/>
        <a:ext cx="1943644" cy="1595458"/>
      </dsp:txXfrm>
    </dsp:sp>
    <dsp:sp modelId="{8A246EC2-22E3-4640-9B69-0485491534E4}">
      <dsp:nvSpPr>
        <dsp:cNvPr id="0" name=""/>
        <dsp:cNvSpPr/>
      </dsp:nvSpPr>
      <dsp:spPr>
        <a:xfrm rot="5400000">
          <a:off x="3290156" y="2718558"/>
          <a:ext cx="1414462" cy="3762247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Already invested effort on CMOS for advanced polarimeter at COSY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Strong candidate for future polarimeter detector</a:t>
          </a:r>
          <a:endParaRPr lang="en-US" sz="1600" kern="1200"/>
        </a:p>
      </dsp:txBody>
      <dsp:txXfrm rot="-5400000">
        <a:off x="2116264" y="3961498"/>
        <a:ext cx="3693199" cy="1276366"/>
      </dsp:txXfrm>
    </dsp:sp>
    <dsp:sp modelId="{5D91AA73-F704-4796-A4FA-6B205794DC5D}">
      <dsp:nvSpPr>
        <dsp:cNvPr id="0" name=""/>
        <dsp:cNvSpPr/>
      </dsp:nvSpPr>
      <dsp:spPr>
        <a:xfrm>
          <a:off x="0" y="3715642"/>
          <a:ext cx="2116264" cy="176807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Polarimetry</a:t>
          </a:r>
          <a:endParaRPr lang="en-US" sz="2600" kern="1200"/>
        </a:p>
      </dsp:txBody>
      <dsp:txXfrm>
        <a:off x="86310" y="3801952"/>
        <a:ext cx="1943644" cy="1595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1D9F6-526B-79CE-39ED-935A3974F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A3E1E-F1A3-FB29-5228-DF3B8E76E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D28DB-05F4-A169-C08A-4C6422ECE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9FA03-5561-13C5-A5FC-62398674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D0100-4F9C-118C-F862-E269F7EE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897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6AAC-1180-1190-290B-7C29D62E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BBD69-B5E2-840E-7D9A-65BE142A8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54786-ED81-698C-20D7-6FEB36ADC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943E7-55A6-3B29-1CC7-4A904477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EC60E-BD3F-1BDB-C085-4BDE9C98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6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74BCA-012B-3DB6-6D5E-5C80269AC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DB776-15C4-6664-D5C5-302598AC0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2A0CF-E33E-1C5B-F3CC-8C33288F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C82B4-BD38-470E-002E-9B848EF7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64D2B-019A-B7CB-0A19-8043D9E7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8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04A0-D8A9-A03A-E040-0F1517D2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43D08-D379-B086-6123-10D05AAA4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3B989-86D3-70D0-EE06-BCC82B163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C705B-8DEF-1C64-2883-0945D160F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F8982-EF2D-C99B-CF69-5FE6113B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51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7B2B-383B-AEF9-0B38-08B981ED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AD5E8-5039-2D8B-BBD0-34D401E96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7B0B3-2DB8-8B1C-853A-CFDCEA7D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CD6CA-02E3-0C7D-71FC-A36E307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779B0-2B5D-7652-127D-FA8EA18B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667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84824-C079-2D2F-E58B-E5CE9D9A7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627B7-B106-2945-03C5-4F742896F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74067-BD63-DA30-3301-BD4E42244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7387F-2169-88C3-4DA3-0A4B091E5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89575-1CB2-7E86-0BA6-B31FC558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BA740-D243-930B-0B31-6B45DA8E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66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94A3-50B7-CF5B-0C51-C877750C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4AF9F-83DE-C42E-C36D-96F524914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6B2B7-29D2-0D23-6EED-78DED0A08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B2289-001C-2730-AAD0-E22878BB38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168B21-A8FC-B7C7-63C0-A9E550691C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95496B-F458-BD5E-7DCA-CD9C55E7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73C7B-370C-8130-C18E-DFD00622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6D2C53-B1AA-56DE-3B7E-2B955F70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85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6274-FBDB-AFE7-ED41-B1DBDDE8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E2308-E4FA-E540-AF0F-758B7473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3FFB9-09F9-45E4-C862-537D3708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2CFA2-CC13-2939-E2FA-D4D30F61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09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B3C7B-EB73-9C94-1B58-64761F1B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4E5D79-F809-D901-8CC9-FA50A3A0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D7E99-4B14-D2B9-1247-0E180E09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80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D0CD-598E-8B02-C3B7-500F83BC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3368-A257-C600-09A5-017E9B55A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ABDBA-1F40-C490-E450-553BF555C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48A8C-8D89-FE5F-0C71-755E0CF9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60053-6046-50D7-4696-0D2609DCA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31890-5656-0E94-A394-119AD367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79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1A23-C30A-3B09-2284-C018DF4F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F0083-D3A0-3C1B-6C76-9F58473B6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FE983-D614-853C-521C-28A30CAAC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AA7BD-DC19-8DB5-E6BC-2CFF8A6A6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6CC4A-28B2-8F4E-5558-15ECBA441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AC466-937D-83CF-CB6F-30421F61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96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0B3B4-18B0-9E43-98A5-553F1283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AB77B-AA86-09FF-8E84-AE8BCEA88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D3FB1-A058-6E47-12FB-E68AEE77B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0C6AC-A661-47E0-AFE9-F77A0AE87BAC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4B564-52B8-FAB4-27A4-21570A352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CBEF5-E02F-2DAE-AFFC-3FA8CBE7C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158C6-692D-4681-BA33-9319A2F8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25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%20:%20/%20/%20indico%20.%20fnal%20.%20gov%20/%20event%20/%2044782%20/%20timetable%20/%20?view=nicecompact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en.wikipedia.org/wiki/CP-symmetry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en.wikipedia.org/wiki/Quantum_chromodynam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trong_CP_problem#cite_note-2" TargetMode="External"/><Relationship Id="rId5" Type="http://schemas.openxmlformats.org/officeDocument/2006/relationships/hyperlink" Target="https://en.wikipedia.org/wiki/Strong_CP_problem#cite_note-1" TargetMode="External"/><Relationship Id="rId4" Type="http://schemas.openxmlformats.org/officeDocument/2006/relationships/hyperlink" Target="https://en.wikipedia.org/wiki/List_of_unsolved_problems_in_physic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16703-CA71-5680-8FEB-4147389B4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8900" y="669925"/>
            <a:ext cx="445770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Storage Ring Proton EDM Experiment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27A21A-62F5-405C-B7A5-439FD3993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0340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E62CE6-1D21-4565-8E90-0F1D900BE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59C5C2B-EDDC-DEC9-8F03-5CBADF3B0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86" t="10120" r="23313" b="20605"/>
          <a:stretch/>
        </p:blipFill>
        <p:spPr>
          <a:xfrm>
            <a:off x="638748" y="2133601"/>
            <a:ext cx="3510766" cy="44907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A95AF9-849F-8D56-13A6-60053792C9A8}"/>
              </a:ext>
            </a:extLst>
          </p:cNvPr>
          <p:cNvGrpSpPr/>
          <p:nvPr/>
        </p:nvGrpSpPr>
        <p:grpSpPr>
          <a:xfrm>
            <a:off x="6528208" y="3402159"/>
            <a:ext cx="3525464" cy="3067216"/>
            <a:chOff x="0" y="3456347"/>
            <a:chExt cx="3525464" cy="30672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6913E3-F1BF-7765-5362-ABA190531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606" t="25960" r="1721" b="3150"/>
            <a:stretch/>
          </p:blipFill>
          <p:spPr>
            <a:xfrm>
              <a:off x="0" y="3456347"/>
              <a:ext cx="3525464" cy="275066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852AF4-C9C6-E947-0E6F-32AA3FAA2C93}"/>
                </a:ext>
              </a:extLst>
            </p:cNvPr>
            <p:cNvSpPr/>
            <p:nvPr/>
          </p:nvSpPr>
          <p:spPr>
            <a:xfrm>
              <a:off x="269164" y="4179759"/>
              <a:ext cx="431068" cy="904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7B4132-5BCD-8AA3-EB0E-B0837263B8B0}"/>
                </a:ext>
              </a:extLst>
            </p:cNvPr>
            <p:cNvSpPr/>
            <p:nvPr/>
          </p:nvSpPr>
          <p:spPr>
            <a:xfrm>
              <a:off x="2041576" y="4183591"/>
              <a:ext cx="592082" cy="865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AB67F7-424F-4023-BD09-4DB054261240}"/>
                </a:ext>
              </a:extLst>
            </p:cNvPr>
            <p:cNvSpPr/>
            <p:nvPr/>
          </p:nvSpPr>
          <p:spPr>
            <a:xfrm>
              <a:off x="579576" y="4285878"/>
              <a:ext cx="643579" cy="904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19A2EC-D71C-7E62-21B4-82C0E1B9D9F9}"/>
                </a:ext>
              </a:extLst>
            </p:cNvPr>
            <p:cNvSpPr/>
            <p:nvPr/>
          </p:nvSpPr>
          <p:spPr>
            <a:xfrm>
              <a:off x="2436298" y="5361753"/>
              <a:ext cx="477114" cy="1001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2BE2E0-C536-D476-2D3D-6D9595E22FAC}"/>
                </a:ext>
              </a:extLst>
            </p:cNvPr>
            <p:cNvSpPr/>
            <p:nvPr/>
          </p:nvSpPr>
          <p:spPr>
            <a:xfrm>
              <a:off x="746041" y="5903829"/>
              <a:ext cx="810756" cy="1037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B9DC79-1476-072A-9B9E-05D998034DA9}"/>
                </a:ext>
              </a:extLst>
            </p:cNvPr>
            <p:cNvSpPr/>
            <p:nvPr/>
          </p:nvSpPr>
          <p:spPr>
            <a:xfrm>
              <a:off x="1609807" y="5914680"/>
              <a:ext cx="484372" cy="928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A318F2-56BE-54F5-84C8-AC65755B8040}"/>
                </a:ext>
              </a:extLst>
            </p:cNvPr>
            <p:cNvSpPr/>
            <p:nvPr/>
          </p:nvSpPr>
          <p:spPr>
            <a:xfrm>
              <a:off x="2148058" y="5914680"/>
              <a:ext cx="631225" cy="928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598ED3-FC50-8E6D-6140-2AD811A051F9}"/>
                </a:ext>
              </a:extLst>
            </p:cNvPr>
            <p:cNvSpPr txBox="1"/>
            <p:nvPr/>
          </p:nvSpPr>
          <p:spPr>
            <a:xfrm>
              <a:off x="184856" y="6276123"/>
              <a:ext cx="2728556" cy="24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2064">
                <a:spcAft>
                  <a:spcPts val="600"/>
                </a:spcAft>
              </a:pPr>
              <a:r>
                <a:rPr lang="en-GB" sz="1008" i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List to be revised and updated</a:t>
              </a:r>
              <a:endParaRPr lang="en-GB" i="1" dirty="0"/>
            </a:p>
          </p:txBody>
        </p:sp>
      </p:grpSp>
      <p:sp>
        <p:nvSpPr>
          <p:cNvPr id="19" name="Subtitle 18">
            <a:extLst>
              <a:ext uri="{FF2B5EF4-FFF2-40B4-BE49-F238E27FC236}">
                <a16:creationId xmlns:a16="http://schemas.microsoft.com/office/drawing/2014/main" id="{9E0C1B07-D9EF-3343-4D10-9383A759F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2401" y="2102748"/>
            <a:ext cx="9144000" cy="16557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Themis Bowcock</a:t>
            </a:r>
          </a:p>
        </p:txBody>
      </p:sp>
    </p:spTree>
    <p:extLst>
      <p:ext uri="{BB962C8B-B14F-4D97-AF65-F5344CB8AC3E}">
        <p14:creationId xmlns:p14="http://schemas.microsoft.com/office/powerpoint/2010/main" val="2891680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4">
            <a:extLst>
              <a:ext uri="{FF2B5EF4-FFF2-40B4-BE49-F238E27FC236}">
                <a16:creationId xmlns:a16="http://schemas.microsoft.com/office/drawing/2014/main" id="{64EA8300-EB66-48D4-A196-A59DD063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2514B-E857-1F3A-BF4B-79AB41F82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02" r="1" b="19708"/>
          <a:stretch/>
        </p:blipFill>
        <p:spPr>
          <a:xfrm>
            <a:off x="5369284" y="1"/>
            <a:ext cx="6822716" cy="2408416"/>
          </a:xfrm>
          <a:prstGeom prst="rect">
            <a:avLst/>
          </a:prstGeom>
        </p:spPr>
      </p:pic>
      <p:pic>
        <p:nvPicPr>
          <p:cNvPr id="7" name="Picture 6" descr="A picture containing screenshot, multimedia software, graphics software&#10;&#10;Description automatically generated">
            <a:extLst>
              <a:ext uri="{FF2B5EF4-FFF2-40B4-BE49-F238E27FC236}">
                <a16:creationId xmlns:a16="http://schemas.microsoft.com/office/drawing/2014/main" id="{2551900E-E197-A672-A939-1F62E5410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r="33721" b="1"/>
          <a:stretch/>
        </p:blipFill>
        <p:spPr>
          <a:xfrm>
            <a:off x="5369283" y="2391337"/>
            <a:ext cx="3400848" cy="4483748"/>
          </a:xfrm>
          <a:prstGeom prst="rect">
            <a:avLst/>
          </a:prstGeom>
        </p:spPr>
      </p:pic>
      <p:pic>
        <p:nvPicPr>
          <p:cNvPr id="5" name="Content Placeholder 4" descr="A picture containing screenshot, multimedia software, graphics software&#10;&#10;Description automatically generated">
            <a:extLst>
              <a:ext uri="{FF2B5EF4-FFF2-40B4-BE49-F238E27FC236}">
                <a16:creationId xmlns:a16="http://schemas.microsoft.com/office/drawing/2014/main" id="{52C8689B-0ADE-ADC5-66D4-6457B6229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r="33995" b="-1"/>
          <a:stretch/>
        </p:blipFill>
        <p:spPr>
          <a:xfrm>
            <a:off x="8770132" y="2391337"/>
            <a:ext cx="3421868" cy="4483748"/>
          </a:xfrm>
          <a:prstGeom prst="rect">
            <a:avLst/>
          </a:prstGeom>
        </p:spPr>
      </p:pic>
      <p:sp>
        <p:nvSpPr>
          <p:cNvPr id="200" name="Rectangle 16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4E5B9-DD45-9ADC-1630-BFF4CE057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910431"/>
            <a:ext cx="4518134" cy="14664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7E308-F8EB-9D25-AE02-C5456E47D645}"/>
              </a:ext>
            </a:extLst>
          </p:cNvPr>
          <p:cNvSpPr txBox="1"/>
          <p:nvPr/>
        </p:nvSpPr>
        <p:spPr>
          <a:xfrm>
            <a:off x="1104900" y="2492080"/>
            <a:ext cx="4518134" cy="301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Optimize electrode shape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Need to know field very precisely, fit up to octupole contibutions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408416"/>
            <a:ext cx="562303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190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AB5E-7F6A-D4E3-D383-9F44CFE5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Control Pitch, Roll, Yaw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55DAE-BA4E-731A-FCFC-154D709F8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9D8AE-41F2-186C-BFBF-56D0D8C61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64" t="13986" r="22935"/>
          <a:stretch/>
        </p:blipFill>
        <p:spPr>
          <a:xfrm>
            <a:off x="7827008" y="-53925"/>
            <a:ext cx="4364992" cy="693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6AAC2-7772-3142-DE2B-B294C1F6B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02" t="21481" r="5685" b="5000"/>
          <a:stretch/>
        </p:blipFill>
        <p:spPr>
          <a:xfrm>
            <a:off x="1092200" y="1450975"/>
            <a:ext cx="50038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32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E4D71-D09C-F4E8-E6CB-5AF03C28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r>
              <a:rPr lang="en-GB" sz="3800">
                <a:solidFill>
                  <a:schemeClr val="bg1"/>
                </a:solidFill>
              </a:rPr>
              <a:t>Exciting Project going to P5</a:t>
            </a:r>
          </a:p>
        </p:txBody>
      </p:sp>
      <p:pic>
        <p:nvPicPr>
          <p:cNvPr id="5" name="Picture 4" descr="Construction area">
            <a:extLst>
              <a:ext uri="{FF2B5EF4-FFF2-40B4-BE49-F238E27FC236}">
                <a16:creationId xmlns:a16="http://schemas.microsoft.com/office/drawing/2014/main" id="{41BCA02D-4354-547C-1624-F4C36DFA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" y="1544873"/>
            <a:ext cx="5666547" cy="37682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A120E-7FCA-245F-C163-12FC1753D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Needs to be installed in AGS by ~2032</a:t>
            </a:r>
          </a:p>
          <a:p>
            <a:r>
              <a:rPr lang="en-GB" sz="2000">
                <a:solidFill>
                  <a:schemeClr val="bg1"/>
                </a:solidFill>
              </a:rPr>
              <a:t>Look for recommendation by P5 this year</a:t>
            </a:r>
          </a:p>
          <a:p>
            <a:r>
              <a:rPr lang="en-GB" sz="2000">
                <a:solidFill>
                  <a:schemeClr val="bg1"/>
                </a:solidFill>
              </a:rPr>
              <a:t>Look for funding by DOE by FY 2026 </a:t>
            </a:r>
          </a:p>
          <a:p>
            <a:r>
              <a:rPr lang="en-GB" sz="2000">
                <a:solidFill>
                  <a:schemeClr val="bg1"/>
                </a:solidFill>
              </a:rPr>
              <a:t>Could be a major construction project for UK</a:t>
            </a:r>
          </a:p>
          <a:p>
            <a:r>
              <a:rPr lang="en-GB" sz="2000">
                <a:solidFill>
                  <a:schemeClr val="bg1"/>
                </a:solidFill>
              </a:rPr>
              <a:t>Opens new technique to very exciting physics</a:t>
            </a:r>
          </a:p>
          <a:p>
            <a:endParaRPr lang="en-GB" sz="200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126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Green and whit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10519FB-BDF0-CFF0-6FAB-DFD6A5694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7088" r="3600" b="29163"/>
          <a:stretch/>
        </p:blipFill>
        <p:spPr>
          <a:xfrm>
            <a:off x="418010" y="726762"/>
            <a:ext cx="3228294" cy="827757"/>
          </a:xfrm>
          <a:prstGeom prst="rect">
            <a:avLst/>
          </a:prstGeom>
        </p:spPr>
      </p:pic>
      <p:pic>
        <p:nvPicPr>
          <p:cNvPr id="21" name="Picture 20" descr="A picture containing logo, font, graphics, white&#10;&#10;Description automatically generated">
            <a:extLst>
              <a:ext uri="{FF2B5EF4-FFF2-40B4-BE49-F238E27FC236}">
                <a16:creationId xmlns:a16="http://schemas.microsoft.com/office/drawing/2014/main" id="{BC31E47C-27FC-E64D-CB17-8F479A38C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5" t="22154" r="22359" b="23105"/>
          <a:stretch/>
        </p:blipFill>
        <p:spPr>
          <a:xfrm>
            <a:off x="4405463" y="576774"/>
            <a:ext cx="2016831" cy="1125115"/>
          </a:xfrm>
          <a:prstGeom prst="rect">
            <a:avLst/>
          </a:prstGeom>
        </p:spPr>
      </p:pic>
      <p:pic>
        <p:nvPicPr>
          <p:cNvPr id="11" name="Picture 10" descr="A picture containing text, logo, font, graphics&#10;&#10;Description automatically generated">
            <a:extLst>
              <a:ext uri="{FF2B5EF4-FFF2-40B4-BE49-F238E27FC236}">
                <a16:creationId xmlns:a16="http://schemas.microsoft.com/office/drawing/2014/main" id="{2C2B86BB-72CC-3BBF-7B7D-30A1021E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850" y="466804"/>
            <a:ext cx="1992670" cy="1345052"/>
          </a:xfrm>
          <a:prstGeom prst="rect">
            <a:avLst/>
          </a:prstGeom>
        </p:spPr>
      </p:pic>
      <p:pic>
        <p:nvPicPr>
          <p:cNvPr id="19" name="Picture 18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DF3C5D9A-4F74-49AF-3B0E-9FC28E923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3082435"/>
            <a:ext cx="3228290" cy="702153"/>
          </a:xfrm>
          <a:prstGeom prst="rect">
            <a:avLst/>
          </a:prstGeom>
        </p:spPr>
      </p:pic>
      <p:pic>
        <p:nvPicPr>
          <p:cNvPr id="17" name="Picture 1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A0C2CDFE-237D-1F79-FED6-43258DF2C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9" y="5375098"/>
            <a:ext cx="3225770" cy="69354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0EA23-3DE3-E64D-F377-EC01C813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973" y="2892583"/>
            <a:ext cx="6868620" cy="10168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Proposed Experiment at Brookhaven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7597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DFDA711-2183-447C-AA6C-B1B56437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10875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52E4CAB-D4B8-F51C-BD29-0391D8760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71" y="346166"/>
            <a:ext cx="1728962" cy="15863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01FFD43-0FC2-2E7A-384B-6B449FD4334B}"/>
              </a:ext>
            </a:extLst>
          </p:cNvPr>
          <p:cNvSpPr txBox="1"/>
          <p:nvPr/>
        </p:nvSpPr>
        <p:spPr>
          <a:xfrm>
            <a:off x="4485180" y="4101152"/>
            <a:ext cx="6868620" cy="207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Includes many labs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Universities not shown!!</a:t>
            </a:r>
          </a:p>
        </p:txBody>
      </p:sp>
    </p:spTree>
    <p:extLst>
      <p:ext uri="{BB962C8B-B14F-4D97-AF65-F5344CB8AC3E}">
        <p14:creationId xmlns:p14="http://schemas.microsoft.com/office/powerpoint/2010/main" val="51313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F554D-CAEC-D237-7624-0988A3802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rgbClr val="FFFFFF"/>
                </a:solidFill>
              </a:rPr>
              <a:t>Measure pEDM in a storage ring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BAA8490-7716-4808-1B16-179F843D2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49" t="21811" r="21207" b="50630"/>
          <a:stretch/>
        </p:blipFill>
        <p:spPr>
          <a:xfrm>
            <a:off x="1304725" y="1800911"/>
            <a:ext cx="4985968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85613E-545D-5AF1-EDB3-00AB00DDDDB9}"/>
              </a:ext>
            </a:extLst>
          </p:cNvPr>
          <p:cNvSpPr txBox="1"/>
          <p:nvPr/>
        </p:nvSpPr>
        <p:spPr>
          <a:xfrm>
            <a:off x="6071223" y="2822357"/>
            <a:ext cx="4816052" cy="166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7178" indent="-277178" defTabSz="8869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4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Proton EDM sensitivity 10</a:t>
            </a:r>
            <a:r>
              <a:rPr lang="en-GB" sz="1746" kern="1200" baseline="30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-29</a:t>
            </a:r>
            <a:r>
              <a:rPr lang="en-GB" sz="174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74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ecm</a:t>
            </a:r>
            <a:endParaRPr lang="en-GB" sz="174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77178" indent="-277178" defTabSz="8869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4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Improves sensitivity to QCD CP-violation by three orders of magnitude over neutron EDM</a:t>
            </a:r>
          </a:p>
          <a:p>
            <a:pPr marL="277178" indent="-277178" defTabSz="8869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4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NP reach to PeV</a:t>
            </a:r>
          </a:p>
          <a:p>
            <a:pPr marL="277178" indent="-277178" defTabSz="8869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4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Sensitive probes CP-violation in Higgs Sector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3777F-4CC9-6925-BFB1-49CE553BF42C}"/>
              </a:ext>
            </a:extLst>
          </p:cNvPr>
          <p:cNvSpPr txBox="1"/>
          <p:nvPr/>
        </p:nvSpPr>
        <p:spPr>
          <a:xfrm>
            <a:off x="6352337" y="4422294"/>
            <a:ext cx="2967280" cy="51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86968">
              <a:spcAft>
                <a:spcPts val="600"/>
              </a:spcAft>
            </a:pPr>
            <a:r>
              <a:rPr lang="en-GB" sz="1358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W. Marciano, Overview EDM theory</a:t>
            </a:r>
            <a:r>
              <a:rPr lang="en-GB" sz="1358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, </a:t>
            </a:r>
          </a:p>
          <a:p>
            <a:pPr defTabSz="886968">
              <a:spcAft>
                <a:spcPts val="600"/>
              </a:spcAft>
            </a:pPr>
            <a:r>
              <a:rPr lang="en-GB" sz="87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66742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D49BE-CCEA-5034-84E8-4EA9E22B5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rgbClr val="FFFFFF"/>
                </a:solidFill>
              </a:rPr>
              <a:t>Recap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C25F6-22D8-88BA-E2E6-7096A81F8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118" y="1800911"/>
            <a:ext cx="9250954" cy="3828030"/>
          </a:xfrm>
        </p:spPr>
        <p:txBody>
          <a:bodyPr/>
          <a:lstStyle/>
          <a:p>
            <a:pPr marL="198882" indent="-198882" defTabSz="795528">
              <a:spcBef>
                <a:spcPts val="870"/>
              </a:spcBef>
            </a:pP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 does </a:t>
            </a: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2" tooltip="Quantum chromodynamics"/>
              </a:rPr>
              <a:t>quantum chromodynamics</a:t>
            </a: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(QCD) seem to preserve </a:t>
            </a: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CP-symmetry"/>
              </a:rPr>
              <a:t>CP-symmetry</a:t>
            </a: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pPr marL="198882" indent="-198882" defTabSz="795528">
              <a:spcBef>
                <a:spcPts val="870"/>
              </a:spcBef>
            </a:pP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strong CP problem is sometimes regarded as an </a:t>
            </a: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4" tooltip="List of unsolved problems in physics"/>
              </a:rPr>
              <a:t>unsolved problem in physics</a:t>
            </a: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has been referred to as "the most underrated puzzle in all of physics."</a:t>
            </a:r>
            <a:r>
              <a:rPr lang="en-GB" sz="2436" kern="1200" baseline="3000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[1]</a:t>
            </a:r>
            <a:r>
              <a:rPr lang="en-GB" sz="2436" kern="1200" baseline="3000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[2]</a:t>
            </a:r>
            <a:endParaRPr lang="en-GB" sz="2436" kern="1200" baseline="30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8882" indent="-198882" defTabSz="795528">
              <a:spcBef>
                <a:spcPts val="870"/>
              </a:spcBef>
            </a:pP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 single quark  mass m</a:t>
            </a:r>
          </a:p>
          <a:p>
            <a:pPr marL="0" indent="0" defTabSz="795528">
              <a:spcBef>
                <a:spcPts val="870"/>
              </a:spcBef>
              <a:buNone/>
            </a:pPr>
            <a:endParaRPr lang="en-GB" sz="24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8882" indent="-198882" defTabSz="795528">
              <a:spcBef>
                <a:spcPts val="870"/>
              </a:spcBef>
            </a:pP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Physical CP (6 quarks) we end up with </a:t>
            </a:r>
            <a:r>
              <a:rPr lang="en-GB" sz="2436" kern="120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 non-perturbative prediction </a:t>
            </a: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the n/p EDMs depend on the quark masses such that</a:t>
            </a:r>
          </a:p>
          <a:p>
            <a:pPr marL="397764" lvl="1" indent="0" defTabSz="795528">
              <a:spcBef>
                <a:spcPts val="435"/>
              </a:spcBef>
              <a:buNone/>
            </a:pPr>
            <a:endParaRPr lang="en-GB" sz="2088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795528">
              <a:spcBef>
                <a:spcPts val="870"/>
              </a:spcBef>
              <a:buNone/>
            </a:pPr>
            <a:endParaRPr lang="en-GB" sz="24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8882" indent="-198882" defTabSz="795528">
              <a:spcBef>
                <a:spcPts val="870"/>
              </a:spcBef>
            </a:pPr>
            <a:endParaRPr lang="en-GB" sz="24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4E7A5-B815-06C3-E7B5-A182A310BC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74" t="59017" r="25492" b="30416"/>
          <a:stretch/>
        </p:blipFill>
        <p:spPr>
          <a:xfrm>
            <a:off x="4885165" y="3605293"/>
            <a:ext cx="5354491" cy="637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B79EE-000E-4507-E20C-D384E35EBDB8}"/>
              </a:ext>
            </a:extLst>
          </p:cNvPr>
          <p:cNvSpPr txBox="1"/>
          <p:nvPr/>
        </p:nvSpPr>
        <p:spPr>
          <a:xfrm>
            <a:off x="7629447" y="4243881"/>
            <a:ext cx="1990128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GB" sz="156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CP </a:t>
            </a:r>
            <a:r>
              <a:rPr lang="en-GB" sz="156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vIolating</a:t>
            </a:r>
            <a:r>
              <a:rPr lang="en-GB" sz="156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…</a:t>
            </a:r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AAAF28-2E10-B038-DDE9-CBE4F4758481}"/>
              </a:ext>
            </a:extLst>
          </p:cNvPr>
          <p:cNvCxnSpPr/>
          <p:nvPr/>
        </p:nvCxnSpPr>
        <p:spPr>
          <a:xfrm flipH="1" flipV="1">
            <a:off x="7223041" y="4158339"/>
            <a:ext cx="519528" cy="203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7DC7D8-4183-25F9-BCBE-0138FE90B9A9}"/>
              </a:ext>
            </a:extLst>
          </p:cNvPr>
          <p:cNvCxnSpPr>
            <a:cxnSpLocks/>
          </p:cNvCxnSpPr>
          <p:nvPr/>
        </p:nvCxnSpPr>
        <p:spPr>
          <a:xfrm flipV="1">
            <a:off x="8465299" y="4074544"/>
            <a:ext cx="601229" cy="286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3FCFE96-DF54-7D12-C3FA-15CA15E2FC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81" t="52222" r="31398" b="40278"/>
          <a:stretch/>
        </p:blipFill>
        <p:spPr>
          <a:xfrm>
            <a:off x="1206570" y="5436211"/>
            <a:ext cx="3594800" cy="4524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C85C9E-81B1-BC61-C7E3-5B8ECF0D086B}"/>
              </a:ext>
            </a:extLst>
          </p:cNvPr>
          <p:cNvSpPr txBox="1"/>
          <p:nvPr/>
        </p:nvSpPr>
        <p:spPr>
          <a:xfrm>
            <a:off x="5140739" y="5312887"/>
            <a:ext cx="5987143" cy="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</a:t>
            </a:r>
            <a:r>
              <a:rPr lang="en-GB" sz="2436" i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GB" sz="2436" i="1" kern="1200" baseline="-25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GB" sz="2436" kern="1200" baseline="-25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small &lt;10</a:t>
            </a:r>
            <a:r>
              <a:rPr lang="en-GB" sz="2436" kern="1200" baseline="30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-26</a:t>
            </a: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ecm</a:t>
            </a:r>
          </a:p>
          <a:p>
            <a:pPr defTabSz="795528">
              <a:spcAft>
                <a:spcPts val="600"/>
              </a:spcAft>
            </a:pPr>
            <a:r>
              <a:rPr lang="en-GB" sz="24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Fine tuning!!!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71333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115BBF-1D4B-BF8E-A431-A86E8820A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/>
          </a:bodyPr>
          <a:lstStyle/>
          <a:p>
            <a:pPr algn="ctr"/>
            <a:r>
              <a:rPr lang="en-GB" sz="2800">
                <a:solidFill>
                  <a:srgbClr val="FFFFFF"/>
                </a:solidFill>
              </a:rPr>
              <a:t>Sensitivity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8BAFCD-2655-7770-CF94-025FF173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4536" y="640080"/>
            <a:ext cx="5053066" cy="2546604"/>
          </a:xfrm>
        </p:spPr>
        <p:txBody>
          <a:bodyPr>
            <a:normAutofit/>
          </a:bodyPr>
          <a:lstStyle/>
          <a:p>
            <a:r>
              <a:rPr lang="en-GB" sz="2000"/>
              <a:t>Diameter of sun 1.3x10</a:t>
            </a:r>
            <a:r>
              <a:rPr lang="en-GB" sz="2000" baseline="30000"/>
              <a:t>11</a:t>
            </a:r>
            <a:r>
              <a:rPr lang="en-GB" sz="2000"/>
              <a:t> cm</a:t>
            </a:r>
          </a:p>
          <a:p>
            <a:r>
              <a:rPr lang="en-GB" sz="2000"/>
              <a:t>10</a:t>
            </a:r>
            <a:r>
              <a:rPr lang="en-GB" sz="2000" baseline="30000"/>
              <a:t>-29 </a:t>
            </a:r>
            <a:r>
              <a:rPr lang="en-GB" sz="2000"/>
              <a:t>ecm distance &lt; 1 fm</a:t>
            </a:r>
          </a:p>
          <a:p>
            <a:pPr marL="0" indent="0">
              <a:buNone/>
            </a:pPr>
            <a:endParaRPr lang="en-GB" sz="20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Content Placeholder 7">
                <a:extLst>
                  <a:ext uri="{FF2B5EF4-FFF2-40B4-BE49-F238E27FC236}">
                    <a16:creationId xmlns:a16="http://schemas.microsoft.com/office/drawing/2014/main" id="{876A03F7-45FA-66CE-42D7-A719E81D7A84}"/>
                  </a:ext>
                </a:extLst>
              </p:cNvPr>
              <p:cNvGraphicFramePr>
                <a:graphicFrameLocks noGrp="1" noChangeAspect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538331740"/>
                  </p:ext>
                </p:extLst>
              </p:nvPr>
            </p:nvGraphicFramePr>
            <p:xfrm>
              <a:off x="6435261" y="2186646"/>
              <a:ext cx="5056187" cy="254635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56187" cy="254635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30879" ay="-175802" az="-2214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5419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Content Placeholder 7">
                <a:extLst>
                  <a:ext uri="{FF2B5EF4-FFF2-40B4-BE49-F238E27FC236}">
                    <a16:creationId xmlns:a16="http://schemas.microsoft.com/office/drawing/2014/main" id="{876A03F7-45FA-66CE-42D7-A719E81D7A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5261" y="2186646"/>
                <a:ext cx="5056187" cy="25463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74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09133-0B3E-5D87-4A40-CC089EA5B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51" t="22223" r="4950" b="28055"/>
          <a:stretch/>
        </p:blipFill>
        <p:spPr>
          <a:xfrm>
            <a:off x="2699664" y="1235868"/>
            <a:ext cx="6792671" cy="42980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4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D314B-5ADD-9EFB-FF80-900EF07D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19" y="669925"/>
            <a:ext cx="4635609" cy="1325563"/>
          </a:xfrm>
        </p:spPr>
        <p:txBody>
          <a:bodyPr anchor="b">
            <a:normAutofit/>
          </a:bodyPr>
          <a:lstStyle/>
          <a:p>
            <a:r>
              <a:rPr lang="en-GB" sz="3800">
                <a:solidFill>
                  <a:schemeClr val="bg1"/>
                </a:solidFill>
              </a:rPr>
              <a:t>How does it work?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43112-52D8-23FC-8F16-5DF34A4C4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64" t="40001" r="14946" b="24999"/>
          <a:stretch/>
        </p:blipFill>
        <p:spPr>
          <a:xfrm>
            <a:off x="0" y="880918"/>
            <a:ext cx="5753102" cy="50961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A14AE1-71AB-4B18-826E-F563FF42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291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7920" y="2026340"/>
            <a:ext cx="59740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54B40-DF65-AAF6-26A8-E21B5F3FA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19" y="2400304"/>
            <a:ext cx="4635609" cy="3441692"/>
          </a:xfrm>
        </p:spPr>
        <p:txBody>
          <a:bodyPr>
            <a:normAutofit/>
          </a:bodyPr>
          <a:lstStyle/>
          <a:p>
            <a:r>
              <a:rPr lang="en-GB" sz="16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proton beam must be highly polarized in the ring plane</a:t>
            </a:r>
          </a:p>
          <a:p>
            <a:r>
              <a:rPr lang="en-GB" sz="16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momentum matches the magic value of p = 0.7007 GeV/c, where the ring-plane spin precession same as the velocity precession</a:t>
            </a:r>
          </a:p>
          <a:p>
            <a:pPr lvl="1"/>
            <a:r>
              <a:rPr lang="en-GB" sz="16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condition called “frozen spin.” </a:t>
            </a:r>
          </a:p>
          <a:p>
            <a:r>
              <a:rPr lang="en-GB" sz="16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polarization must</a:t>
            </a:r>
            <a:br>
              <a:rPr lang="en-GB" sz="1600">
                <a:solidFill>
                  <a:schemeClr val="bg1"/>
                </a:solidFill>
              </a:rPr>
            </a:br>
            <a:r>
              <a:rPr lang="en-GB" sz="16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initially be along the axis of the beam velocity.</a:t>
            </a:r>
          </a:p>
          <a:p>
            <a:r>
              <a:rPr lang="en-GB" sz="16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electric field acts along the radial direction toward the center of the ring (E) perpendicular to the axis of the EDM. </a:t>
            </a:r>
          </a:p>
          <a:p>
            <a:pPr lvl="1"/>
            <a:r>
              <a:rPr lang="en-GB" sz="16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spin will precess in the vertical plane</a:t>
            </a:r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82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A34E1-C5BD-5170-3383-84972BE9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2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GB" sz="8000">
                <a:solidFill>
                  <a:schemeClr val="bg1"/>
                </a:solidFill>
              </a:rPr>
              <a:t>What are we doing?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25292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25292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3CDD72-3D79-6950-1C67-AB40FDFB4D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370129"/>
              </p:ext>
            </p:extLst>
          </p:nvPr>
        </p:nvGraphicFramePr>
        <p:xfrm>
          <a:off x="5728502" y="685800"/>
          <a:ext cx="5878512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7631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659C6F-A29D-4D83-86DA-5B0289733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black object&#10;&#10;Description automatically generated with low confidence">
            <a:extLst>
              <a:ext uri="{FF2B5EF4-FFF2-40B4-BE49-F238E27FC236}">
                <a16:creationId xmlns:a16="http://schemas.microsoft.com/office/drawing/2014/main" id="{C5E12378-7FBB-5388-0A01-2CAB8E8E0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937"/>
          <a:stretch/>
        </p:blipFill>
        <p:spPr>
          <a:xfrm>
            <a:off x="4472902" y="18"/>
            <a:ext cx="4049486" cy="3681383"/>
          </a:xfrm>
          <a:prstGeom prst="rect">
            <a:avLst/>
          </a:prstGeom>
        </p:spPr>
      </p:pic>
      <p:pic>
        <p:nvPicPr>
          <p:cNvPr id="7" name="Picture 6" descr="A picture containing text, diagram, line, technical drawing&#10;&#10;Description automatically generated">
            <a:extLst>
              <a:ext uri="{FF2B5EF4-FFF2-40B4-BE49-F238E27FC236}">
                <a16:creationId xmlns:a16="http://schemas.microsoft.com/office/drawing/2014/main" id="{BE3670BB-D8B1-E2AD-9FEC-0A24F1198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r="16988" b="2"/>
          <a:stretch/>
        </p:blipFill>
        <p:spPr>
          <a:xfrm>
            <a:off x="8522390" y="-7"/>
            <a:ext cx="3669610" cy="36814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3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telescope&#10;&#10;Description automatically generated with medium confidence">
            <a:extLst>
              <a:ext uri="{FF2B5EF4-FFF2-40B4-BE49-F238E27FC236}">
                <a16:creationId xmlns:a16="http://schemas.microsoft.com/office/drawing/2014/main" id="{AE3FC5BC-3CD8-6C3E-E99C-89C3A4020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8" b="16524"/>
          <a:stretch/>
        </p:blipFill>
        <p:spPr>
          <a:xfrm>
            <a:off x="4472902" y="3681405"/>
            <a:ext cx="7719098" cy="3176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EB421-E7A3-2D75-2CE0-B6C0C04E1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Design of Key Components for Operation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920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6A118AE6EB7543A7EC38CAF65D6D8B" ma:contentTypeVersion="4" ma:contentTypeDescription="Create a new document." ma:contentTypeScope="" ma:versionID="042932ebff7bc3cc6fe614e127102cac">
  <xsd:schema xmlns:xsd="http://www.w3.org/2001/XMLSchema" xmlns:xs="http://www.w3.org/2001/XMLSchema" xmlns:p="http://schemas.microsoft.com/office/2006/metadata/properties" xmlns:ns3="2c0728d4-b628-46ac-beb8-1847ad0e6c02" targetNamespace="http://schemas.microsoft.com/office/2006/metadata/properties" ma:root="true" ma:fieldsID="8a90cf27b8b48215213e1de0528f8b74" ns3:_="">
    <xsd:import namespace="2c0728d4-b628-46ac-beb8-1847ad0e6c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728d4-b628-46ac-beb8-1847ad0e6c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CC4298-A8B9-40E7-9BE5-926E1A5162C9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2c0728d4-b628-46ac-beb8-1847ad0e6c02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066DEC2-468E-4F3D-B787-A50E72EE45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10DD4C-F3A8-4F7E-A617-61510B1B0D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0728d4-b628-46ac-beb8-1847ad0e6c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</Words>
  <Application>Microsoft Office PowerPoint</Application>
  <PresentationFormat>Widescreen</PresentationFormat>
  <Paragraphs>57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Storage Ring Proton EDM Experiment</vt:lpstr>
      <vt:lpstr>Proposed Experiment at Brookhaven</vt:lpstr>
      <vt:lpstr>Measure pEDM in a storage ring</vt:lpstr>
      <vt:lpstr>Recap</vt:lpstr>
      <vt:lpstr>Sensitivity</vt:lpstr>
      <vt:lpstr>PowerPoint Presentation</vt:lpstr>
      <vt:lpstr>How does it work?</vt:lpstr>
      <vt:lpstr>What are we doing?</vt:lpstr>
      <vt:lpstr>Design of Key Components for Operation</vt:lpstr>
      <vt:lpstr>FEA </vt:lpstr>
      <vt:lpstr>Control Pitch, Roll, Yaw</vt:lpstr>
      <vt:lpstr>Exciting Project going to P5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Storage Ring Proton EDM Experiment</dc:title>
  <dc:creator>Themis Bowcock</dc:creator>
  <cp:lastModifiedBy>Themis Bowcock</cp:lastModifiedBy>
  <cp:revision>2</cp:revision>
  <dcterms:created xsi:type="dcterms:W3CDTF">2023-05-18T14:27:02Z</dcterms:created>
  <dcterms:modified xsi:type="dcterms:W3CDTF">2023-05-19T13:24:00Z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0x010100196A118AE6EB7543A7EC38CAF65D6D8B</vt:lpwstr>
  </property>
</Properties>
</file>