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964" r:id="rId1"/>
  </p:sldMasterIdLst>
  <p:notesMasterIdLst>
    <p:notesMasterId r:id="rId39"/>
  </p:notesMasterIdLst>
  <p:handoutMasterIdLst>
    <p:handoutMasterId r:id="rId40"/>
  </p:handoutMasterIdLst>
  <p:sldIdLst>
    <p:sldId id="330" r:id="rId2"/>
    <p:sldId id="382" r:id="rId3"/>
    <p:sldId id="380" r:id="rId4"/>
    <p:sldId id="361" r:id="rId5"/>
    <p:sldId id="362" r:id="rId6"/>
    <p:sldId id="339" r:id="rId7"/>
    <p:sldId id="340" r:id="rId8"/>
    <p:sldId id="360" r:id="rId9"/>
    <p:sldId id="364" r:id="rId10"/>
    <p:sldId id="420" r:id="rId11"/>
    <p:sldId id="365" r:id="rId12"/>
    <p:sldId id="370" r:id="rId13"/>
    <p:sldId id="591" r:id="rId14"/>
    <p:sldId id="595" r:id="rId15"/>
    <p:sldId id="597" r:id="rId16"/>
    <p:sldId id="257" r:id="rId17"/>
    <p:sldId id="371" r:id="rId18"/>
    <p:sldId id="372" r:id="rId19"/>
    <p:sldId id="392" r:id="rId20"/>
    <p:sldId id="351" r:id="rId21"/>
    <p:sldId id="598" r:id="rId22"/>
    <p:sldId id="264" r:id="rId23"/>
    <p:sldId id="266" r:id="rId24"/>
    <p:sldId id="599" r:id="rId25"/>
    <p:sldId id="352" r:id="rId26"/>
    <p:sldId id="395" r:id="rId27"/>
    <p:sldId id="399" r:id="rId28"/>
    <p:sldId id="402" r:id="rId29"/>
    <p:sldId id="262" r:id="rId30"/>
    <p:sldId id="600" r:id="rId31"/>
    <p:sldId id="419" r:id="rId32"/>
    <p:sldId id="529" r:id="rId33"/>
    <p:sldId id="388" r:id="rId34"/>
    <p:sldId id="385" r:id="rId35"/>
    <p:sldId id="386" r:id="rId36"/>
    <p:sldId id="344" r:id="rId37"/>
    <p:sldId id="387" r:id="rId38"/>
  </p:sldIdLst>
  <p:sldSz cx="9144000" cy="5143500" type="screen16x9"/>
  <p:notesSz cx="6881813" cy="10002838"/>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Georgia" panose="02040502050405020303" pitchFamily="18" charset="0"/>
      <p:regular r:id="rId50"/>
      <p:bold r:id="rId51"/>
      <p:italic r:id="rId52"/>
      <p:boldItalic r:id="rId53"/>
    </p:embeddedFont>
    <p:embeddedFont>
      <p:font typeface="Humanst521 BT" panose="020B0602020204020204" pitchFamily="34" charset="0"/>
      <p:regular r:id="rId54"/>
      <p:bold r:id="rId55"/>
      <p:italic r:id="rId56"/>
      <p:boldItalic r:id="rId57"/>
    </p:embeddedFont>
    <p:embeddedFont>
      <p:font typeface="Humanst521 Lt BT" panose="020B0402020204020304" pitchFamily="34" charset="0"/>
      <p:regular r:id="rId58"/>
      <p:italic r:id="rId59"/>
    </p:embeddedFont>
    <p:embeddedFont>
      <p:font typeface="Rockwell" panose="02060603020205020403" pitchFamily="18" charset="0"/>
      <p:regular r:id="rId60"/>
      <p:bold r:id="rId61"/>
      <p:italic r:id="rId62"/>
      <p:boldItalic r:id="rId63"/>
    </p:embeddedFont>
    <p:embeddedFont>
      <p:font typeface="Times" panose="02020603050405020304" pitchFamily="18" charset="0"/>
      <p:regular r:id="rId64"/>
      <p:bold r:id="rId65"/>
      <p:italic r:id="rId66"/>
      <p:boldItalic r:id="rId67"/>
    </p:embeddedFont>
  </p:embeddedFontLst>
  <p:defaultTex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p:defaultTextStyle>
  <p:extLst>
    <p:ext uri="{521415D9-36F7-43E2-AB2F-B90AF26B5E84}">
      <p14:sectionLst xmlns:p14="http://schemas.microsoft.com/office/powerpoint/2010/main">
        <p14:section name="Default Section" id="{6A7B7CA9-0A16-4D45-9734-D18F411A0BE1}">
          <p14:sldIdLst>
            <p14:sldId id="330"/>
          </p14:sldIdLst>
        </p14:section>
        <p14:section name="Introduction and motivation" id="{5263386D-D479-443B-A9A8-4D7E5E02DC92}">
          <p14:sldIdLst>
            <p14:sldId id="382"/>
            <p14:sldId id="380"/>
            <p14:sldId id="361"/>
            <p14:sldId id="362"/>
            <p14:sldId id="339"/>
            <p14:sldId id="340"/>
            <p14:sldId id="360"/>
          </p14:sldIdLst>
        </p14:section>
        <p14:section name="Search for a muon EDM at PSI" id="{68330942-3483-43DF-87D5-C803D5EC3399}">
          <p14:sldIdLst>
            <p14:sldId id="364"/>
            <p14:sldId id="420"/>
            <p14:sldId id="365"/>
            <p14:sldId id="370"/>
            <p14:sldId id="591"/>
            <p14:sldId id="595"/>
            <p14:sldId id="597"/>
            <p14:sldId id="257"/>
            <p14:sldId id="371"/>
            <p14:sldId id="372"/>
            <p14:sldId id="392"/>
            <p14:sldId id="351"/>
            <p14:sldId id="598"/>
            <p14:sldId id="264"/>
            <p14:sldId id="266"/>
            <p14:sldId id="599"/>
            <p14:sldId id="352"/>
            <p14:sldId id="395"/>
            <p14:sldId id="399"/>
            <p14:sldId id="402"/>
            <p14:sldId id="262"/>
            <p14:sldId id="600"/>
            <p14:sldId id="419"/>
          </p14:sldIdLst>
        </p14:section>
        <p14:section name="Backup" id="{A5054C01-DF21-497E-A334-EBCFED2AE82A}">
          <p14:sldIdLst>
            <p14:sldId id="529"/>
            <p14:sldId id="388"/>
            <p14:sldId id="385"/>
            <p14:sldId id="386"/>
            <p14:sldId id="344"/>
            <p14:sldId id="387"/>
          </p14:sldIdLst>
        </p14:section>
      </p14:sectionLst>
    </p:ext>
    <p:ext uri="{EFAFB233-063F-42B5-8137-9DF3F51BA10A}">
      <p15:sldGuideLst xmlns:p15="http://schemas.microsoft.com/office/powerpoint/2012/main">
        <p15:guide id="1" orient="horz" pos="668" userDrawn="1">
          <p15:clr>
            <a:srgbClr val="A4A3A4"/>
          </p15:clr>
        </p15:guide>
        <p15:guide id="2" orient="horz" pos="634" userDrawn="1">
          <p15:clr>
            <a:srgbClr val="A4A3A4"/>
          </p15:clr>
        </p15:guide>
        <p15:guide id="3" orient="horz" pos="2845" userDrawn="1">
          <p15:clr>
            <a:srgbClr val="A4A3A4"/>
          </p15:clr>
        </p15:guide>
        <p15:guide id="4" orient="horz" pos="838" userDrawn="1">
          <p15:clr>
            <a:srgbClr val="A4A3A4"/>
          </p15:clr>
        </p15:guide>
        <p15:guide id="5" orient="horz" pos="140" userDrawn="1">
          <p15:clr>
            <a:srgbClr val="A4A3A4"/>
          </p15:clr>
        </p15:guide>
        <p15:guide id="6" orient="horz" pos="378" userDrawn="1">
          <p15:clr>
            <a:srgbClr val="A4A3A4"/>
          </p15:clr>
        </p15:guide>
        <p15:guide id="7" orient="horz" pos="3117" userDrawn="1">
          <p15:clr>
            <a:srgbClr val="A4A3A4"/>
          </p15:clr>
        </p15:guide>
        <p15:guide id="9" pos="657" userDrawn="1">
          <p15:clr>
            <a:srgbClr val="A4A3A4"/>
          </p15:clr>
        </p15:guide>
        <p15:guide id="10" pos="5534" userDrawn="1">
          <p15:clr>
            <a:srgbClr val="A4A3A4"/>
          </p15:clr>
        </p15:guide>
        <p15:guide id="11" pos="521" userDrawn="1">
          <p15:clr>
            <a:srgbClr val="A4A3A4"/>
          </p15:clr>
        </p15:guide>
        <p15:guide id="12" pos="385" userDrawn="1">
          <p15:clr>
            <a:srgbClr val="A4A3A4"/>
          </p15:clr>
        </p15:guide>
        <p15:guide id="13" pos="1315" userDrawn="1">
          <p15:clr>
            <a:srgbClr val="A4A3A4"/>
          </p15:clr>
        </p15:guide>
        <p15:guide id="14" pos="3039" userDrawn="1">
          <p15:clr>
            <a:srgbClr val="A4A3A4"/>
          </p15:clr>
        </p15:guide>
        <p15:guide id="15" pos="3152" userDrawn="1">
          <p15:clr>
            <a:srgbClr val="A4A3A4"/>
          </p15:clr>
        </p15:guide>
      </p15:sldGuideLst>
    </p:ext>
    <p:ext uri="{2D200454-40CA-4A62-9FC3-DE9A4176ACB9}">
      <p15:notesGuideLst xmlns:p15="http://schemas.microsoft.com/office/powerpoint/2012/main">
        <p15:guide id="1" orient="horz" pos="3150">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DCA00"/>
    <a:srgbClr val="000000"/>
    <a:srgbClr val="F8F4C0"/>
    <a:srgbClr val="B000B0"/>
    <a:srgbClr val="FF0000"/>
    <a:srgbClr val="0000FF"/>
    <a:srgbClr val="9A2A2A"/>
    <a:srgbClr val="F7450D"/>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4061" autoAdjust="0"/>
  </p:normalViewPr>
  <p:slideViewPr>
    <p:cSldViewPr snapToObjects="1">
      <p:cViewPr>
        <p:scale>
          <a:sx n="200" d="100"/>
          <a:sy n="200" d="100"/>
        </p:scale>
        <p:origin x="474" y="-36"/>
      </p:cViewPr>
      <p:guideLst>
        <p:guide orient="horz" pos="668"/>
        <p:guide orient="horz" pos="634"/>
        <p:guide orient="horz" pos="2845"/>
        <p:guide orient="horz" pos="838"/>
        <p:guide orient="horz" pos="140"/>
        <p:guide orient="horz" pos="378"/>
        <p:guide orient="horz" pos="3117"/>
        <p:guide pos="657"/>
        <p:guide pos="5534"/>
        <p:guide pos="521"/>
        <p:guide pos="385"/>
        <p:guide pos="1315"/>
        <p:guide pos="3039"/>
        <p:guide pos="3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00"/>
    </p:cViewPr>
  </p:sorterViewPr>
  <p:notesViewPr>
    <p:cSldViewPr snapToObjects="1">
      <p:cViewPr varScale="1">
        <p:scale>
          <a:sx n="141" d="100"/>
          <a:sy n="141" d="100"/>
        </p:scale>
        <p:origin x="5616" y="200"/>
      </p:cViewPr>
      <p:guideLst>
        <p:guide orient="horz" pos="3150"/>
        <p:guide pos="216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7" name="Rectangle 3"/>
          <p:cNvSpPr>
            <a:spLocks noGrp="1" noChangeArrowheads="1"/>
          </p:cNvSpPr>
          <p:nvPr>
            <p:ph type="dt" sz="quarter"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8" name="Rectangle 4"/>
          <p:cNvSpPr>
            <a:spLocks noGrp="1" noChangeArrowheads="1"/>
          </p:cNvSpPr>
          <p:nvPr>
            <p:ph type="ftr" sz="quarter" idx="2"/>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200" baseline="30000">
                <a:latin typeface="Times" charset="0"/>
                <a:ea typeface="Arial" charset="-128"/>
                <a:cs typeface="Arial" charset="-128"/>
              </a:defRPr>
            </a:lvl1pPr>
          </a:lstStyle>
          <a:p>
            <a:pPr>
              <a:defRPr/>
            </a:pPr>
            <a:endParaRPr lang="en-GB" dirty="0">
              <a:latin typeface="Humanst521 BT" panose="020B0602020204020204" pitchFamily="34" charset="0"/>
            </a:endParaRPr>
          </a:p>
        </p:txBody>
      </p:sp>
      <p:sp>
        <p:nvSpPr>
          <p:cNvPr id="118789" name="Rectangle 5"/>
          <p:cNvSpPr>
            <a:spLocks noGrp="1" noChangeArrowheads="1"/>
          </p:cNvSpPr>
          <p:nvPr>
            <p:ph type="sldNum" sz="quarter" idx="3"/>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200" baseline="30000">
                <a:latin typeface="Times" charset="0"/>
              </a:defRPr>
            </a:lvl1pPr>
          </a:lstStyle>
          <a:p>
            <a:pPr>
              <a:defRPr/>
            </a:pPr>
            <a:fld id="{630A188E-C926-984B-863C-48B251A81B15}" type="slidenum">
              <a:rPr lang="en-GB">
                <a:latin typeface="Humanst521 BT" panose="020B0602020204020204" pitchFamily="34" charset="0"/>
              </a:rPr>
              <a:pPr>
                <a:defRPr/>
              </a:pPr>
              <a:t>‹#›</a:t>
            </a:fld>
            <a:endParaRPr lang="en-GB" dirty="0">
              <a:latin typeface="Humanst521 BT" panose="020B0602020204020204" pitchFamily="34" charset="0"/>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122883" name="Rectangle 3"/>
          <p:cNvSpPr>
            <a:spLocks noGrp="1" noChangeArrowheads="1"/>
          </p:cNvSpPr>
          <p:nvPr>
            <p:ph type="dt" idx="1"/>
          </p:nvPr>
        </p:nvSpPr>
        <p:spPr bwMode="auto">
          <a:xfrm>
            <a:off x="3899164" y="0"/>
            <a:ext cx="2982649" cy="500583"/>
          </a:xfrm>
          <a:prstGeom prst="rect">
            <a:avLst/>
          </a:prstGeom>
          <a:noFill/>
          <a:ln w="9525">
            <a:noFill/>
            <a:miter lim="800000"/>
            <a:headEnd/>
            <a:tailEnd/>
          </a:ln>
          <a:effectLst/>
        </p:spPr>
        <p:txBody>
          <a:bodyPr vert="horz" wrap="square" lIns="96478" tIns="48240" rIns="96478" bIns="48240" numCol="1" anchor="t" anchorCtr="0" compatLnSpc="1">
            <a:prstTxWarp prst="textNoShape">
              <a:avLst/>
            </a:prstTxWarp>
          </a:bodyPr>
          <a:lstStyle>
            <a:lvl1pPr algn="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109538" y="750888"/>
            <a:ext cx="6667500" cy="3751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885" name="Rectangle 5"/>
          <p:cNvSpPr>
            <a:spLocks noGrp="1" noChangeArrowheads="1"/>
          </p:cNvSpPr>
          <p:nvPr>
            <p:ph type="body" sz="quarter" idx="3"/>
          </p:nvPr>
        </p:nvSpPr>
        <p:spPr bwMode="auto">
          <a:xfrm>
            <a:off x="918282" y="4752009"/>
            <a:ext cx="5045250" cy="4499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defTabSz="964838">
              <a:spcBef>
                <a:spcPct val="0"/>
              </a:spcBef>
              <a:defRPr sz="1000" baseline="0">
                <a:latin typeface="Humanst521 BT" panose="020B0602020204020204" pitchFamily="34" charset="0"/>
                <a:ea typeface="Humanst521 Lt BT" panose="020B0402020204020304" pitchFamily="34" charset="0"/>
                <a:cs typeface="Arial"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99164" y="9502255"/>
            <a:ext cx="2982649" cy="500583"/>
          </a:xfrm>
          <a:prstGeom prst="rect">
            <a:avLst/>
          </a:prstGeom>
          <a:noFill/>
          <a:ln w="9525">
            <a:noFill/>
            <a:miter lim="800000"/>
            <a:headEnd/>
            <a:tailEnd/>
          </a:ln>
          <a:effectLst/>
        </p:spPr>
        <p:txBody>
          <a:bodyPr vert="horz" wrap="square" lIns="96478" tIns="48240" rIns="96478" bIns="48240" numCol="1" anchor="b" anchorCtr="0" compatLnSpc="1">
            <a:prstTxWarp prst="textNoShape">
              <a:avLst/>
            </a:prstTxWarp>
          </a:bodyPr>
          <a:lstStyle>
            <a:lvl1pPr algn="r" defTabSz="964838">
              <a:spcBef>
                <a:spcPct val="0"/>
              </a:spcBef>
              <a:defRPr sz="1000" baseline="0">
                <a:latin typeface="Humanst521 BT" panose="020B0602020204020204" pitchFamily="34" charset="0"/>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sldNum="0" hdr="0" ftr="0" dt="0"/>
  <p:notesStyle>
    <a:lvl1pPr marL="90486" indent="-90486"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Humanst521 BT" panose="020B0602020204020204" pitchFamily="34" charset="0"/>
        <a:ea typeface="Humanst521 Lt BT" panose="020B0402020204020304" pitchFamily="34" charset="0"/>
        <a:cs typeface="Arial" pitchFamily="-108" charset="-128"/>
      </a:defRPr>
    </a:lvl1pPr>
    <a:lvl2pPr marL="180970" indent="-92072"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Humanst521 Lt BT" panose="020B0402020204020304" pitchFamily="34" charset="0"/>
        <a:cs typeface="Arial" charset="0"/>
      </a:defRPr>
    </a:lvl2pPr>
    <a:lvl3pPr marL="266693" indent="-85723"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ＭＳ Ｐゴシック" charset="-128"/>
        <a:cs typeface="ＭＳ Ｐゴシック" charset="-128"/>
      </a:defRPr>
    </a:lvl3pPr>
    <a:lvl4pPr marL="357179"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ＭＳ Ｐゴシック" charset="-128"/>
        <a:cs typeface="ＭＳ Ｐゴシック" charset="-128"/>
      </a:defRPr>
    </a:lvl4pPr>
    <a:lvl5pPr marL="447663" indent="-90486"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Humanst521 BT" panose="020B0602020204020204" pitchFamily="34" charset="0"/>
        <a:ea typeface="Humanst521 Lt BT" panose="020B0402020204020304" pitchFamily="34" charset="0"/>
        <a:cs typeface="ＭＳ Ｐゴシック" charset="0"/>
      </a:defRPr>
    </a:lvl5pPr>
    <a:lvl6pPr marL="538149" indent="-90486" algn="l" defTabSz="457189" rtl="0" eaLnBrk="1" latinLnBrk="0" hangingPunct="1">
      <a:buFont typeface="Symbol" panose="05050102010706020507" pitchFamily="18" charset="2"/>
      <a:buChar char="-"/>
      <a:defRPr sz="1000" kern="1200" baseline="0">
        <a:solidFill>
          <a:schemeClr val="tx1"/>
        </a:solidFill>
        <a:latin typeface="Humanst521 BT" panose="020B0602020204020204" pitchFamily="34" charset="0"/>
        <a:ea typeface="+mn-ea"/>
        <a:cs typeface="Arial" panose="020B0604020202020204" pitchFamily="34" charset="0"/>
      </a:defRPr>
    </a:lvl6pPr>
    <a:lvl7pPr marL="628635" indent="-90486"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7pPr>
    <a:lvl8pPr marL="719121" indent="-90486"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8pPr>
    <a:lvl9pPr marL="806431" indent="-88898" algn="l" defTabSz="457189" rtl="0" eaLnBrk="1" latinLnBrk="0" hangingPunct="1">
      <a:buFont typeface="Symbol" panose="05050102010706020507" pitchFamily="18" charset="2"/>
      <a:buChar char="-"/>
      <a:defRPr sz="1000" kern="1200">
        <a:solidFill>
          <a:schemeClr val="tx1"/>
        </a:solidFill>
        <a:latin typeface="Humanst521 BT" panose="020B0602020204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Symmetries and the breaking of symmetries are an important concept of all modern physics theories.</a:t>
            </a:r>
          </a:p>
          <a:p>
            <a:r>
              <a:rPr lang="de-CH" baseline="0" dirty="0" err="1"/>
              <a:t>To</a:t>
            </a:r>
            <a:r>
              <a:rPr lang="de-CH" baseline="0" dirty="0"/>
              <a:t> </a:t>
            </a:r>
            <a:r>
              <a:rPr lang="de-CH" baseline="0" dirty="0" err="1"/>
              <a:t>better</a:t>
            </a:r>
            <a:r>
              <a:rPr lang="de-CH" baseline="0" dirty="0"/>
              <a:t> </a:t>
            </a:r>
            <a:r>
              <a:rPr lang="de-CH" baseline="0" dirty="0" err="1"/>
              <a:t>understand</a:t>
            </a:r>
            <a:r>
              <a:rPr lang="de-CH" baseline="0" dirty="0"/>
              <a:t> </a:t>
            </a:r>
            <a:r>
              <a:rPr lang="de-CH" baseline="0" dirty="0" err="1"/>
              <a:t>the</a:t>
            </a:r>
            <a:r>
              <a:rPr lang="de-CH" baseline="0" dirty="0"/>
              <a:t> </a:t>
            </a:r>
            <a:r>
              <a:rPr lang="de-CH" baseline="0" dirty="0" err="1"/>
              <a:t>violation</a:t>
            </a:r>
            <a:r>
              <a:rPr lang="de-CH" baseline="0" dirty="0"/>
              <a:t> </a:t>
            </a:r>
            <a:r>
              <a:rPr lang="de-CH" baseline="0" dirty="0" err="1"/>
              <a:t>of</a:t>
            </a:r>
            <a:r>
              <a:rPr lang="de-CH" baseline="0" dirty="0"/>
              <a:t> </a:t>
            </a:r>
            <a:r>
              <a:rPr lang="de-CH" baseline="0" dirty="0" err="1"/>
              <a:t>discrete</a:t>
            </a:r>
            <a:r>
              <a:rPr lang="de-CH" baseline="0" dirty="0"/>
              <a:t> </a:t>
            </a:r>
            <a:r>
              <a:rPr lang="de-CH" baseline="0" dirty="0" err="1"/>
              <a:t>symmetries</a:t>
            </a:r>
            <a:r>
              <a:rPr lang="de-CH" baseline="0" dirty="0"/>
              <a:t> </a:t>
            </a:r>
            <a:r>
              <a:rPr lang="de-CH" baseline="0" dirty="0" err="1"/>
              <a:t>by</a:t>
            </a:r>
            <a:r>
              <a:rPr lang="de-CH" baseline="0" dirty="0"/>
              <a:t> an EDM I </a:t>
            </a:r>
            <a:r>
              <a:rPr lang="de-CH" baseline="0" dirty="0" err="1"/>
              <a:t>have</a:t>
            </a:r>
            <a:r>
              <a:rPr lang="de-CH" baseline="0" dirty="0"/>
              <a:t> </a:t>
            </a:r>
            <a:r>
              <a:rPr lang="de-CH" baseline="0" dirty="0" err="1"/>
              <a:t>made</a:t>
            </a:r>
            <a:r>
              <a:rPr lang="de-CH" baseline="0" dirty="0"/>
              <a:t> </a:t>
            </a:r>
            <a:r>
              <a:rPr lang="de-CH" baseline="0" dirty="0" err="1"/>
              <a:t>this</a:t>
            </a:r>
            <a:r>
              <a:rPr lang="de-CH" baseline="0" dirty="0"/>
              <a:t> </a:t>
            </a:r>
            <a:r>
              <a:rPr lang="de-CH" baseline="0" dirty="0" err="1"/>
              <a:t>sketch</a:t>
            </a:r>
            <a:r>
              <a:rPr lang="de-CH" baseline="0" dirty="0"/>
              <a:t> </a:t>
            </a:r>
            <a:r>
              <a:rPr lang="de-CH" baseline="0" dirty="0" err="1"/>
              <a:t>of</a:t>
            </a:r>
            <a:r>
              <a:rPr lang="de-CH" baseline="0" dirty="0"/>
              <a:t> </a:t>
            </a:r>
            <a:r>
              <a:rPr lang="de-CH" baseline="0" dirty="0" err="1"/>
              <a:t>the</a:t>
            </a:r>
            <a:r>
              <a:rPr lang="de-CH" baseline="0" dirty="0"/>
              <a:t> </a:t>
            </a:r>
            <a:r>
              <a:rPr lang="de-CH" baseline="0" dirty="0" err="1"/>
              <a:t>energie</a:t>
            </a:r>
            <a:r>
              <a:rPr lang="de-CH" baseline="0" dirty="0"/>
              <a:t> </a:t>
            </a:r>
            <a:r>
              <a:rPr lang="de-CH" baseline="0" dirty="0" err="1"/>
              <a:t>levels</a:t>
            </a:r>
            <a:r>
              <a:rPr lang="de-CH" baseline="0" dirty="0"/>
              <a:t> </a:t>
            </a:r>
            <a:r>
              <a:rPr lang="de-CH" baseline="0" dirty="0" err="1"/>
              <a:t>of</a:t>
            </a:r>
            <a:r>
              <a:rPr lang="de-CH" baseline="0" dirty="0"/>
              <a:t> a spin-1/2 </a:t>
            </a:r>
            <a:r>
              <a:rPr lang="en-US" baseline="0" dirty="0"/>
              <a:t>particle in a magnetic and electric field.</a:t>
            </a:r>
          </a:p>
          <a:p>
            <a:r>
              <a:rPr lang="en-US" baseline="0" dirty="0"/>
              <a:t>The left side every body is familiar with. It corresponds to the classical </a:t>
            </a:r>
            <a:r>
              <a:rPr lang="en-US" baseline="0" dirty="0" err="1"/>
              <a:t>zeeman</a:t>
            </a:r>
            <a:r>
              <a:rPr lang="en-US" baseline="0" dirty="0"/>
              <a:t> splitting in atoms. Depending on the spin of the particle the magnetic moment will lead to an increase or decrease in energy. </a:t>
            </a:r>
          </a:p>
          <a:p>
            <a:r>
              <a:rPr lang="en-US" baseline="0" dirty="0"/>
              <a:t>Similar on the right side, the electric dipole moment leads to a similar level splitting in the electric field.</a:t>
            </a:r>
            <a:r>
              <a:rPr lang="de-CH" baseline="0" dirty="0"/>
              <a:t> </a:t>
            </a:r>
          </a:p>
          <a:p>
            <a:r>
              <a:rPr lang="de-CH" baseline="0" dirty="0" err="1"/>
              <a:t>Lets</a:t>
            </a:r>
            <a:r>
              <a:rPr lang="de-CH" baseline="0" dirty="0"/>
              <a:t> </a:t>
            </a:r>
            <a:r>
              <a:rPr lang="de-CH" baseline="0" dirty="0" err="1"/>
              <a:t>concentrate</a:t>
            </a:r>
            <a:r>
              <a:rPr lang="de-CH" baseline="0" dirty="0"/>
              <a:t> on </a:t>
            </a:r>
            <a:r>
              <a:rPr lang="de-CH" baseline="0" dirty="0" err="1"/>
              <a:t>the</a:t>
            </a:r>
            <a:r>
              <a:rPr lang="de-CH" baseline="0" dirty="0"/>
              <a:t> </a:t>
            </a:r>
            <a:r>
              <a:rPr lang="de-CH" baseline="0" dirty="0" err="1"/>
              <a:t>spin</a:t>
            </a:r>
            <a:r>
              <a:rPr lang="de-CH" baseline="0" dirty="0"/>
              <a:t> </a:t>
            </a:r>
            <a:r>
              <a:rPr lang="de-CH" baseline="0" dirty="0" err="1"/>
              <a:t>up</a:t>
            </a:r>
            <a:r>
              <a:rPr lang="de-CH" baseline="0" dirty="0"/>
              <a:t> </a:t>
            </a:r>
            <a:r>
              <a:rPr lang="de-CH" baseline="0" dirty="0" err="1"/>
              <a:t>state</a:t>
            </a:r>
            <a:r>
              <a:rPr lang="de-CH" baseline="0" dirty="0"/>
              <a:t>. [</a:t>
            </a:r>
            <a:r>
              <a:rPr lang="de-CH" baseline="0" dirty="0" err="1"/>
              <a:t>click</a:t>
            </a:r>
            <a:r>
              <a:rPr lang="de-CH" baseline="0" dirty="0"/>
              <a:t>]</a:t>
            </a:r>
          </a:p>
          <a:p>
            <a:r>
              <a:rPr lang="de-CH" baseline="0" dirty="0" err="1"/>
              <a:t>Now</a:t>
            </a:r>
            <a:r>
              <a:rPr lang="de-CH" baseline="0" dirty="0"/>
              <a:t> </a:t>
            </a:r>
            <a:r>
              <a:rPr lang="de-CH" baseline="0" dirty="0" err="1"/>
              <a:t>we</a:t>
            </a:r>
            <a:r>
              <a:rPr lang="de-CH" baseline="0" dirty="0"/>
              <a:t> </a:t>
            </a:r>
            <a:r>
              <a:rPr lang="de-CH" baseline="0" dirty="0" err="1"/>
              <a:t>apply</a:t>
            </a:r>
            <a:r>
              <a:rPr lang="de-CH" baseline="0" dirty="0"/>
              <a:t> a </a:t>
            </a:r>
            <a:r>
              <a:rPr lang="de-CH" baseline="0" dirty="0" err="1"/>
              <a:t>Ti</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endParaRPr>
          </a:p>
        </p:txBody>
      </p:sp>
    </p:spTree>
    <p:extLst>
      <p:ext uri="{BB962C8B-B14F-4D97-AF65-F5344CB8AC3E}">
        <p14:creationId xmlns:p14="http://schemas.microsoft.com/office/powerpoint/2010/main" val="386205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407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a:t>
            </a:r>
            <a:r>
              <a:rPr lang="en-US" baseline="0" dirty="0"/>
              <a:t> a general discussion,  effective field theories are particular useful, as no assumptions are needed for the exact realization of a high energy theory.</a:t>
            </a:r>
          </a:p>
          <a:p>
            <a:r>
              <a:rPr lang="en-US" baseline="0" dirty="0"/>
              <a:t>The most general form in which one can write down the interaction of a lepton current with a external electric/magnetic field is using this electro magnetic current with all possible </a:t>
            </a:r>
            <a:r>
              <a:rPr lang="en-US" baseline="0" dirty="0" err="1"/>
              <a:t>bilinears</a:t>
            </a:r>
            <a:r>
              <a:rPr lang="en-US" baseline="0" dirty="0"/>
              <a:t>. </a:t>
            </a:r>
          </a:p>
          <a:p>
            <a:r>
              <a:rPr lang="en-US" baseline="0" dirty="0"/>
              <a:t>In this case the first form factor is the electric charge, the second the magnetic and the third the electric dipole moment. The </a:t>
            </a:r>
            <a:r>
              <a:rPr lang="en-US" baseline="0" dirty="0" err="1"/>
              <a:t>anapole</a:t>
            </a:r>
            <a:r>
              <a:rPr lang="en-US" baseline="0" dirty="0"/>
              <a:t> moment I just depicted for completeness</a:t>
            </a:r>
          </a:p>
          <a:p>
            <a:r>
              <a:rPr lang="en-US" baseline="0" dirty="0"/>
              <a:t>Interestingly the anomalous magnetic moment is connected to the same Wilson coefficient in effective field theories. The real part of this Wilson coefficient is proportional to the anomalous magnetic momentum, while the imaginary part is related to the electric dipole moment.</a:t>
            </a:r>
            <a:br>
              <a:rPr lang="en-US" baseline="0" dirty="0"/>
            </a:b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3</a:t>
            </a:fld>
            <a:endParaRPr lang="en-US" dirty="0"/>
          </a:p>
        </p:txBody>
      </p:sp>
    </p:spTree>
    <p:extLst>
      <p:ext uri="{BB962C8B-B14F-4D97-AF65-F5344CB8AC3E}">
        <p14:creationId xmlns:p14="http://schemas.microsoft.com/office/powerpoint/2010/main" val="386506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complementarity </a:t>
            </a:r>
            <a:r>
              <a:rPr lang="en-US" baseline="0" dirty="0"/>
              <a:t>will be essential once we stop searching for EDM and actually start finding them.</a:t>
            </a:r>
          </a:p>
          <a:p>
            <a:r>
              <a:rPr lang="en-US" baseline="0" dirty="0"/>
              <a:t>This Metro map of EDM searches tries to visualize this complementarity. On the far right we see depicted underlying fundamental high energy theory of everything, which should  explain the necessary CP violation for baryon asymmetry.</a:t>
            </a:r>
          </a:p>
          <a:p>
            <a:r>
              <a:rPr lang="en-US" baseline="0" dirty="0"/>
              <a:t>However, already at lower energies you could have CP violating mediated down in effective CP violating terms at low energy.</a:t>
            </a:r>
          </a:p>
          <a:p>
            <a:endParaRPr lang="en-US" baseline="0" dirty="0"/>
          </a:p>
          <a:p>
            <a:r>
              <a:rPr lang="en-US" baseline="0" dirty="0"/>
              <a:t>On the far left you see the actual EDM we are searching and eventually will be measuring. So if you measure the EDM of a bare baryon you only have to make sure to correctly estimate the contributions from the QCD term and quark EDMs,</a:t>
            </a:r>
          </a:p>
          <a:p>
            <a:r>
              <a:rPr lang="en-US" baseline="0" dirty="0"/>
              <a:t>While the further you walk down the list the more you have an interplay of different contributions to your EDM which could all include some sort of CP- violating effect.</a:t>
            </a:r>
          </a:p>
          <a:p>
            <a:r>
              <a:rPr lang="en-US" baseline="0" dirty="0"/>
              <a:t>So in polar molecules one will have to understand all the effects of atomic theory, nuclear theory, may be QCD or not…</a:t>
            </a:r>
          </a:p>
          <a:p>
            <a:r>
              <a:rPr lang="en-US" baseline="0" dirty="0"/>
              <a:t>At the far bottom you have the very simple and pure lepton, essential bare only possible as muon EDM which only relates to </a:t>
            </a:r>
            <a:r>
              <a:rPr lang="en-US" baseline="0" dirty="0" err="1"/>
              <a:t>leptonic</a:t>
            </a:r>
            <a:r>
              <a:rPr lang="en-US" baseline="0" dirty="0"/>
              <a:t> EDM theories – hence a very pure probe.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5</a:t>
            </a:fld>
            <a:endParaRPr lang="en-US" dirty="0"/>
          </a:p>
        </p:txBody>
      </p:sp>
    </p:spTree>
    <p:extLst>
      <p:ext uri="{BB962C8B-B14F-4D97-AF65-F5344CB8AC3E}">
        <p14:creationId xmlns:p14="http://schemas.microsoft.com/office/powerpoint/2010/main" val="15241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of you probably know about the g-2 measurement of</a:t>
            </a:r>
            <a:r>
              <a:rPr lang="en-US" baseline="0" dirty="0"/>
              <a:t> the muon at </a:t>
            </a:r>
            <a:r>
              <a:rPr lang="en-US" baseline="0" dirty="0" err="1"/>
              <a:t>Fermilab</a:t>
            </a:r>
            <a:r>
              <a:rPr lang="en-US" baseline="0" dirty="0"/>
              <a:t>. </a:t>
            </a:r>
            <a:br>
              <a:rPr lang="en-US" baseline="0" dirty="0"/>
            </a:br>
            <a:r>
              <a:rPr lang="en-US" baseline="0" dirty="0"/>
              <a:t>The principle physics are described in the equation. The difference between the </a:t>
            </a:r>
            <a:r>
              <a:rPr lang="en-US" baseline="0" dirty="0" err="1"/>
              <a:t>Larmor</a:t>
            </a:r>
            <a:r>
              <a:rPr lang="en-US" baseline="0" dirty="0"/>
              <a:t> frequency of the muon, essentially the precision due to the magnetic moment, and the cyclotron frequency of the muon moving in a magnetic and electric field. </a:t>
            </a:r>
          </a:p>
          <a:p>
            <a:pPr marL="0" indent="0">
              <a:buNone/>
            </a:pPr>
            <a:r>
              <a:rPr lang="en-US" baseline="0" dirty="0"/>
              <a:t>The muon moves along its reference orbit perpendicular to the main magnetic field. Due to the small anomalous magnetic moment the difference is not exactly zero and one can observe the famous wiggle plot by measuring in the number of decay positrons per time. </a:t>
            </a:r>
          </a:p>
          <a:p>
            <a:pPr marL="0" indent="0">
              <a:buNone/>
            </a:pPr>
            <a:r>
              <a:rPr lang="en-US" baseline="0" dirty="0"/>
              <a:t>The electric field is required for steering the muon inside the storage ring. By selecting the correct momentum the electric term can be set to zero and the observed  oscillation frequency directly relates to the anomalous magnetic moment.</a:t>
            </a:r>
          </a:p>
          <a:p>
            <a:pPr marL="0" indent="0">
              <a:buNone/>
            </a:pPr>
            <a:r>
              <a:rPr lang="en-US" baseline="0" dirty="0"/>
              <a:t>Now in the presence of a electric dipole moment the plane of oscillation tilts and one could observe a tiny vertical observation of the positron intensity, and the measured frequency would be a little bit larger.</a:t>
            </a:r>
          </a:p>
          <a:p>
            <a:pPr marL="0" indent="0">
              <a:buNone/>
            </a:pPr>
            <a:r>
              <a:rPr lang="en-US" baseline="0" dirty="0"/>
              <a:t>The prospected sensitivity is about 10E-21 </a:t>
            </a:r>
            <a:r>
              <a:rPr lang="en-US" baseline="0" dirty="0" err="1"/>
              <a:t>ecm</a:t>
            </a:r>
            <a:r>
              <a:rPr lang="en-US" baseline="0" dirty="0"/>
              <a:t> for the EDM at </a:t>
            </a:r>
            <a:r>
              <a:rPr lang="en-US" baseline="0" dirty="0" err="1"/>
              <a:t>Fermilab</a:t>
            </a:r>
            <a:r>
              <a:rPr lang="en-US" baseline="0" dirty="0"/>
              <a:t> and JPARC.	</a:t>
            </a:r>
            <a:endParaRPr lang="en-US" dirty="0"/>
          </a:p>
        </p:txBody>
      </p:sp>
    </p:spTree>
    <p:extLst>
      <p:ext uri="{BB962C8B-B14F-4D97-AF65-F5344CB8AC3E}">
        <p14:creationId xmlns:p14="http://schemas.microsoft.com/office/powerpoint/2010/main" val="353591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further increase the sensitivity to a</a:t>
            </a:r>
            <a:r>
              <a:rPr lang="en-US" baseline="0" dirty="0"/>
              <a:t> muon EDM we propose to</a:t>
            </a:r>
            <a:r>
              <a:rPr lang="en-US" dirty="0"/>
              <a:t> use the</a:t>
            </a:r>
            <a:r>
              <a:rPr lang="en-US" baseline="0" dirty="0"/>
              <a:t> frozen-spin technique to measure the electric dipole moment.</a:t>
            </a:r>
          </a:p>
          <a:p>
            <a:pPr marL="0" indent="0">
              <a:buNone/>
            </a:pPr>
            <a:endParaRPr lang="en-US" baseline="0" dirty="0"/>
          </a:p>
          <a:p>
            <a:pPr marL="0" indent="0">
              <a:buNone/>
            </a:pPr>
            <a:r>
              <a:rPr lang="en-US" baseline="0" dirty="0"/>
              <a:t>By applying a well tuned electric field this entire term can be canceled and the spin exactly follows the momentum, essentially it is frozen to the momentum.</a:t>
            </a:r>
          </a:p>
          <a:p>
            <a:pPr marL="0" indent="0">
              <a:buNone/>
            </a:pPr>
            <a:r>
              <a:rPr lang="en-US" baseline="0" dirty="0"/>
              <a:t>The only term present is the one of the electric dipole moment which leads to a precession of the spin around the radial axis like a bicycle going in a circle. </a:t>
            </a:r>
          </a:p>
          <a:p>
            <a:pPr marL="0" indent="0">
              <a:buNone/>
            </a:pPr>
            <a:r>
              <a:rPr lang="en-US" baseline="0" dirty="0"/>
              <a:t>This in turn leads to a build up of a asymmetry of positron decays along and against the direction of the magnetic field, the signal we are searching for.</a:t>
            </a:r>
          </a:p>
          <a:p>
            <a:pPr marL="0" indent="0">
              <a:buNone/>
            </a:pPr>
            <a:endParaRPr lang="en-US" baseline="0" dirty="0"/>
          </a:p>
        </p:txBody>
      </p:sp>
    </p:spTree>
    <p:extLst>
      <p:ext uri="{BB962C8B-B14F-4D97-AF65-F5344CB8AC3E}">
        <p14:creationId xmlns:p14="http://schemas.microsoft.com/office/powerpoint/2010/main" val="158476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Searches for electric dipole moments started a long time ago</a:t>
            </a:r>
            <a:r>
              <a:rPr lang="en-US" baseline="0" noProof="0" dirty="0"/>
              <a:t> in the 1950 when Ramsey and Purcell were first searching an EDM using a beam of neutrons.</a:t>
            </a:r>
            <a:br>
              <a:rPr lang="en-US" baseline="0" noProof="0" dirty="0"/>
            </a:br>
            <a:r>
              <a:rPr lang="en-US" baseline="0" noProof="0" dirty="0"/>
              <a:t>Since then, the race to the bottom started.</a:t>
            </a:r>
          </a:p>
          <a:p>
            <a:r>
              <a:rPr lang="en-US" baseline="0" noProof="0" dirty="0"/>
              <a:t>Here on this graph I depicted for you the 90% limits versus the year of publication. In green the neutron, the blue diamonds are measurements on atoms and molecules extracting the EDM off the electron.</a:t>
            </a:r>
          </a:p>
          <a:p>
            <a:r>
              <a:rPr lang="en-US" baseline="0" noProof="0" dirty="0"/>
              <a:t>In yellow squares the impressive story of the mercury EDM. Lagging far behind is the muon, the only sizable search for an EDM of a particle in the second generation.</a:t>
            </a:r>
          </a:p>
          <a:p>
            <a:r>
              <a:rPr lang="en-US" baseline="0" noProof="0" dirty="0"/>
              <a:t>On the right side you see the expectation range for standard model EDM from the small imaginary phase of the CKM matrix in relation to the current limit.</a:t>
            </a:r>
            <a:br>
              <a:rPr lang="en-US" baseline="0" noProof="0" dirty="0"/>
            </a:br>
            <a:r>
              <a:rPr lang="en-US" baseline="0" noProof="0" dirty="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321468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a:t>
            </a:r>
            <a:r>
              <a:rPr lang="en-US" baseline="0" dirty="0"/>
              <a:t> application I propose to set up a precursor experiment using an existing </a:t>
            </a:r>
            <a:r>
              <a:rPr lang="en-US" baseline="0" dirty="0" err="1"/>
              <a:t>soleonid</a:t>
            </a:r>
            <a:r>
              <a:rPr lang="en-US" baseline="0" dirty="0"/>
              <a:t> operated at 2T at PSI.</a:t>
            </a:r>
          </a:p>
          <a:p>
            <a:r>
              <a:rPr lang="en-US" baseline="0" dirty="0"/>
              <a:t>It will feature all relevant technical developments and demonstrate the feasibility of the frozen spin technique.</a:t>
            </a:r>
          </a:p>
          <a:p>
            <a:r>
              <a:rPr lang="en-US" baseline="0" dirty="0"/>
              <a:t>[click]</a:t>
            </a:r>
          </a:p>
          <a:p>
            <a:pPr marL="171450" indent="-171450">
              <a:buFontTx/>
              <a:buChar char="-"/>
            </a:pPr>
            <a:r>
              <a:rPr lang="en-US" baseline="0" dirty="0"/>
              <a:t>A first PhD student will optimize the magnetic field and demonstrate the magnetic pulse for muon storage</a:t>
            </a:r>
          </a:p>
          <a:p>
            <a:pPr marL="0" indent="0">
              <a:buFontTx/>
              <a:buNone/>
            </a:pPr>
            <a:r>
              <a:rPr lang="en-US" baseline="0" dirty="0"/>
              <a:t>[click]</a:t>
            </a:r>
          </a:p>
          <a:p>
            <a:pPr marL="171450" indent="-171450">
              <a:buFontTx/>
              <a:buChar char="-"/>
            </a:pPr>
            <a:r>
              <a:rPr lang="en-US" baseline="0" dirty="0"/>
              <a:t>A second PhD student will develop a superconducting injection channel and demonstrate the efficient injection and triggering</a:t>
            </a:r>
          </a:p>
          <a:p>
            <a:pPr marL="0" indent="0">
              <a:buFontTx/>
              <a:buNone/>
            </a:pPr>
            <a:r>
              <a:rPr lang="en-US" baseline="0" dirty="0"/>
              <a:t>[click]</a:t>
            </a:r>
          </a:p>
          <a:p>
            <a:pPr marL="171450" indent="-171450">
              <a:buFontTx/>
              <a:buChar char="-"/>
            </a:pPr>
            <a:r>
              <a:rPr lang="en-US" baseline="0" dirty="0"/>
              <a:t>A third PhD student will take care about the high voltage system an demonstrate the frozen spin technique</a:t>
            </a:r>
          </a:p>
          <a:p>
            <a:pPr marL="0" indent="0">
              <a:buFontTx/>
              <a:buNone/>
            </a:pPr>
            <a:r>
              <a:rPr lang="en-US" baseline="0" dirty="0"/>
              <a:t>[click]</a:t>
            </a:r>
          </a:p>
          <a:p>
            <a:pPr marL="171450" indent="-171450">
              <a:buFontTx/>
              <a:buChar char="-"/>
            </a:pPr>
            <a:r>
              <a:rPr lang="en-US" baseline="0" dirty="0"/>
              <a:t>We will use scintillating detectors to detect the positrons and trigger the muon acceptance</a:t>
            </a:r>
          </a:p>
          <a:p>
            <a:pPr marL="171450" indent="-171450">
              <a:buFontTx/>
              <a:buChar char="-"/>
            </a:pPr>
            <a:endParaRPr lang="en-US" baseline="0" dirty="0"/>
          </a:p>
          <a:p>
            <a:pPr marL="171450" indent="-171450">
              <a:buFontTx/>
              <a:buChar char="-"/>
            </a:pPr>
            <a:r>
              <a:rPr lang="en-US" baseline="0" dirty="0"/>
              <a:t>Finally when all subsystems work we will deploy the frozen-spin technique to measure the muon EDM better than 3E-21 </a:t>
            </a:r>
            <a:r>
              <a:rPr lang="en-US" baseline="0" dirty="0" err="1"/>
              <a:t>ecm</a:t>
            </a:r>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11</a:t>
            </a:fld>
            <a:endParaRPr lang="en-US" dirty="0"/>
          </a:p>
        </p:txBody>
      </p:sp>
    </p:spTree>
    <p:extLst>
      <p:ext uri="{BB962C8B-B14F-4D97-AF65-F5344CB8AC3E}">
        <p14:creationId xmlns:p14="http://schemas.microsoft.com/office/powerpoint/2010/main" val="216777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12</a:t>
            </a:fld>
            <a:endParaRPr lang="en-US" dirty="0"/>
          </a:p>
        </p:txBody>
      </p:sp>
    </p:spTree>
    <p:extLst>
      <p:ext uri="{BB962C8B-B14F-4D97-AF65-F5344CB8AC3E}">
        <p14:creationId xmlns:p14="http://schemas.microsoft.com/office/powerpoint/2010/main" val="357403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680200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39"/>
          <a:stretch/>
        </p:blipFill>
        <p:spPr bwMode="auto">
          <a:xfrm>
            <a:off x="3260542" y="195488"/>
            <a:ext cx="5055885" cy="237626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195487"/>
            <a:ext cx="315296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30263" y="411523"/>
            <a:ext cx="1220400" cy="43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4531500"/>
            <a:ext cx="612000" cy="612000"/>
          </a:xfrm>
          <a:prstGeom prst="rect">
            <a:avLst/>
          </a:prstGeom>
          <a:solidFill>
            <a:srgbClr val="B9B9B9"/>
          </a:solidFill>
          <a:ln>
            <a:noFill/>
          </a:ln>
        </p:spPr>
        <p:txBody>
          <a:bodyPr/>
          <a:lstStyle/>
          <a:p>
            <a:pPr>
              <a:spcBef>
                <a:spcPct val="0"/>
              </a:spcBef>
            </a:pPr>
            <a:endParaRPr lang="de-DE" sz="2400" dirty="0">
              <a:latin typeface="Times" charset="0"/>
            </a:endParaRPr>
          </a:p>
        </p:txBody>
      </p:sp>
      <p:sp>
        <p:nvSpPr>
          <p:cNvPr id="1027" name="Rectangle 8"/>
          <p:cNvSpPr>
            <a:spLocks noGrp="1" noChangeArrowheads="1"/>
          </p:cNvSpPr>
          <p:nvPr>
            <p:ph type="title"/>
          </p:nvPr>
        </p:nvSpPr>
        <p:spPr>
          <a:xfrm>
            <a:off x="814399" y="3273828"/>
            <a:ext cx="7969249" cy="810090"/>
          </a:xfrm>
        </p:spPr>
        <p:txBody>
          <a:bodyPr/>
          <a:lstStyle>
            <a:lvl1pPr>
              <a:lnSpc>
                <a:spcPct val="100000"/>
              </a:lnSpc>
              <a:defRPr sz="2500">
                <a:solidFill>
                  <a:srgbClr val="686868"/>
                </a:solidFill>
                <a:latin typeface="Humanst521 BT" panose="020B0602020204020204" pitchFamily="34" charset="0"/>
                <a:ea typeface="Humanst521 Lt BT" panose="020B0402020204020304" pitchFamily="34" charset="0"/>
              </a:defRPr>
            </a:lvl1pPr>
          </a:lstStyle>
          <a:p>
            <a:pPr lvl="0"/>
            <a:r>
              <a:rPr lang="en-US" noProof="0" dirty="0"/>
              <a:t>Click to edit Master title style</a:t>
            </a:r>
            <a:endParaRPr lang="en-GB" noProof="0" dirty="0"/>
          </a:p>
        </p:txBody>
      </p:sp>
      <p:sp>
        <p:nvSpPr>
          <p:cNvPr id="69649" name="Rectangle 17"/>
          <p:cNvSpPr>
            <a:spLocks noGrp="1" noChangeArrowheads="1"/>
          </p:cNvSpPr>
          <p:nvPr>
            <p:ph type="subTitle" sz="quarter" idx="1" hasCustomPrompt="1"/>
          </p:nvPr>
        </p:nvSpPr>
        <p:spPr bwMode="auto">
          <a:xfrm>
            <a:off x="828012" y="2946432"/>
            <a:ext cx="7955637"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None/>
              <a:defRPr sz="1500" b="1" baseline="0">
                <a:solidFill>
                  <a:srgbClr val="969696"/>
                </a:solidFill>
                <a:ea typeface="Humanst521 Lt BT" panose="020B0402020204020304" pitchFamily="34" charset="0"/>
              </a:defRPr>
            </a:lvl1pPr>
          </a:lstStyle>
          <a:p>
            <a:r>
              <a:rPr lang="en-GB" noProof="0" dirty="0"/>
              <a:t>Philipp Schmidt-Wellenburg ::  Scientist  ::  Paul Scherrer Institute</a:t>
            </a:r>
          </a:p>
        </p:txBody>
      </p:sp>
      <p:sp>
        <p:nvSpPr>
          <p:cNvPr id="10" name="Rechteck 1"/>
          <p:cNvSpPr>
            <a:spLocks noChangeArrowheads="1"/>
          </p:cNvSpPr>
          <p:nvPr userDrawn="1"/>
        </p:nvSpPr>
        <p:spPr bwMode="auto">
          <a:xfrm>
            <a:off x="5436096" y="2397447"/>
            <a:ext cx="2880320" cy="174303"/>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a:solidFill>
                  <a:srgbClr val="505150"/>
                </a:solidFill>
                <a:latin typeface="Humanst521 BT" panose="020B0602020204020204" pitchFamily="34" charset="0"/>
                <a:cs typeface="Arial" charset="0"/>
              </a:rPr>
              <a:t>WIR SCHAFFEN WISSEN – HEUTE FÜR MORGEN</a:t>
            </a:r>
          </a:p>
        </p:txBody>
      </p:sp>
      <p:sp>
        <p:nvSpPr>
          <p:cNvPr id="9" name="Rechteck 8"/>
          <p:cNvSpPr/>
          <p:nvPr userDrawn="1"/>
        </p:nvSpPr>
        <p:spPr bwMode="auto">
          <a:xfrm>
            <a:off x="8424000" y="195487"/>
            <a:ext cx="720000" cy="2376263"/>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5" y="4150574"/>
            <a:ext cx="7954963" cy="293383"/>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GB" noProof="0" dirty="0"/>
              <a:t>Insert the occasion and date of your presentation here</a:t>
            </a:r>
          </a:p>
        </p:txBody>
      </p:sp>
      <p:pic>
        <p:nvPicPr>
          <p:cNvPr id="16" name="Picture 15"/>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0192" y="3006466"/>
            <a:ext cx="2691197" cy="2093913"/>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1794019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11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2452829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BT" panose="020B06020202040202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13160" y="1375954"/>
            <a:ext cx="3819800"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375954"/>
            <a:ext cx="4017282"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3" name="Text Placeholder 2"/>
          <p:cNvSpPr>
            <a:spLocks noGrp="1"/>
          </p:cNvSpPr>
          <p:nvPr>
            <p:ph type="body" sz="quarter" idx="11" hasCustomPrompt="1"/>
          </p:nvPr>
        </p:nvSpPr>
        <p:spPr>
          <a:xfrm>
            <a:off x="812933" y="871538"/>
            <a:ext cx="3820033" cy="504416"/>
          </a:xfrm>
        </p:spPr>
        <p:txBody>
          <a:bodyPr/>
          <a:lstStyle>
            <a:lvl1pPr marL="87313" indent="0">
              <a:buNone/>
              <a:defRPr baseline="0">
                <a:solidFill>
                  <a:schemeClr val="tx1">
                    <a:lumMod val="75000"/>
                    <a:lumOff val="25000"/>
                  </a:schemeClr>
                </a:solidFill>
                <a:latin typeface="Calibri" panose="020F0502020204030204" pitchFamily="34" charset="0"/>
              </a:defRPr>
            </a:lvl1pPr>
          </a:lstStyle>
          <a:p>
            <a:pPr lvl="0"/>
            <a:r>
              <a:rPr lang="en-US" dirty="0"/>
              <a:t>Click to change header</a:t>
            </a:r>
          </a:p>
        </p:txBody>
      </p:sp>
      <p:sp>
        <p:nvSpPr>
          <p:cNvPr id="8" name="Text Placeholder 2"/>
          <p:cNvSpPr>
            <a:spLocks noGrp="1"/>
          </p:cNvSpPr>
          <p:nvPr>
            <p:ph type="body" sz="quarter" idx="12" hasCustomPrompt="1"/>
          </p:nvPr>
        </p:nvSpPr>
        <p:spPr>
          <a:xfrm>
            <a:off x="4767943" y="871538"/>
            <a:ext cx="4017283" cy="504416"/>
          </a:xfrm>
        </p:spPr>
        <p:txBody>
          <a:bodyPr vert="horz" lIns="0" tIns="0" rIns="0" bIns="0" rtlCol="0">
            <a:noAutofit/>
          </a:bodyPr>
          <a:lstStyle>
            <a:lvl1pPr>
              <a:defRPr lang="en-US" dirty="0">
                <a:solidFill>
                  <a:schemeClr val="tx1">
                    <a:lumMod val="75000"/>
                    <a:lumOff val="25000"/>
                  </a:schemeClr>
                </a:solidFill>
                <a:latin typeface="Calibri" panose="020F0502020204030204" pitchFamily="34" charset="0"/>
              </a:defRPr>
            </a:lvl1pPr>
          </a:lstStyle>
          <a:p>
            <a:pPr marL="87313" lvl="0" indent="0">
              <a:buNone/>
            </a:pPr>
            <a:r>
              <a:rPr lang="en-US" dirty="0"/>
              <a:t>Click to change header</a:t>
            </a:r>
          </a:p>
        </p:txBody>
      </p:sp>
    </p:spTree>
    <p:extLst>
      <p:ext uri="{BB962C8B-B14F-4D97-AF65-F5344CB8AC3E}">
        <p14:creationId xmlns:p14="http://schemas.microsoft.com/office/powerpoint/2010/main" val="27250214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53781125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lvl1pPr>
              <a:defRPr>
                <a:latin typeface="+mn-lt"/>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56568837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31885416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33344" marR="0" indent="-133344" algn="l" defTabSz="685766"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275">
                <a:latin typeface="+mn-lt"/>
              </a:defRPr>
            </a:lvl1pPr>
            <a:lvl2pPr marL="266687" marR="0" indent="-133344" algn="l" defTabSz="685766"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275">
                <a:latin typeface="+mn-lt"/>
              </a:defRPr>
            </a:lvl2pPr>
            <a:lvl3pPr marL="404793" marR="0" indent="-138107" algn="l" defTabSz="685766"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275">
                <a:latin typeface="+mn-lt"/>
              </a:defRPr>
            </a:lvl3pPr>
            <a:lvl4pPr marL="538136" marR="0" indent="-133344" algn="l" defTabSz="685766"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275">
                <a:latin typeface="+mn-lt"/>
              </a:defRPr>
            </a:lvl4pPr>
            <a:lvl5pPr marL="671480" marR="0" indent="-133344" algn="l" defTabSz="685766"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275">
                <a:latin typeface="+mn-lt"/>
              </a:defRPr>
            </a:lvl5pPr>
            <a:lvl6pPr marL="806014" indent="-134535">
              <a:lnSpc>
                <a:spcPct val="110000"/>
              </a:lnSpc>
              <a:buClr>
                <a:schemeClr val="tx1"/>
              </a:buClr>
              <a:buFont typeface="Symbol" panose="05050102010706020507" pitchFamily="18" charset="2"/>
              <a:buChar char="-"/>
              <a:defRPr sz="1125"/>
            </a:lvl6pPr>
            <a:lvl7pPr marL="942929" indent="-136916">
              <a:lnSpc>
                <a:spcPct val="110000"/>
              </a:lnSpc>
              <a:buFont typeface="Symbol" panose="05050102010706020507" pitchFamily="18" charset="2"/>
              <a:buChar char="-"/>
              <a:defRPr sz="1125"/>
            </a:lvl7pPr>
            <a:lvl8pPr marL="1077462" indent="-134535">
              <a:lnSpc>
                <a:spcPct val="110000"/>
              </a:lnSpc>
              <a:buFont typeface="Symbol" panose="05050102010706020507" pitchFamily="18" charset="2"/>
              <a:buChar char="-"/>
              <a:defRPr sz="1125"/>
            </a:lvl8pPr>
            <a:lvl9pPr marL="1210806" indent="-133344">
              <a:lnSpc>
                <a:spcPct val="110000"/>
              </a:lnSpc>
              <a:buFont typeface="Symbol" panose="05050102010706020507" pitchFamily="18" charset="2"/>
              <a:buChar char="-"/>
              <a:defRPr sz="1125"/>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135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a:xfrm>
            <a:off x="2077211" y="216001"/>
            <a:ext cx="6708025" cy="381375"/>
          </a:xfrm>
        </p:spPr>
        <p:txBody>
          <a:bodyPr/>
          <a:lstStyle>
            <a:lvl1pPr>
              <a:defRPr sz="1800"/>
            </a:lvl1pPr>
          </a:lstStyle>
          <a:p>
            <a:r>
              <a:rPr lang="de-DE" dirty="0"/>
              <a:t>Titelmasterformat durch Klicken bearbeiten</a:t>
            </a:r>
            <a:endParaRPr lang="en-GB" dirty="0"/>
          </a:p>
        </p:txBody>
      </p:sp>
      <p:sp>
        <p:nvSpPr>
          <p:cNvPr id="14" name="Foliennummernplatzhalter 13"/>
          <p:cNvSpPr>
            <a:spLocks noGrp="1"/>
          </p:cNvSpPr>
          <p:nvPr>
            <p:ph type="sldNum" sz="quarter" idx="16"/>
          </p:nvPr>
        </p:nvSpPr>
        <p:spPr>
          <a:xfrm>
            <a:off x="8043141" y="4995864"/>
            <a:ext cx="295754" cy="103874"/>
          </a:xfrm>
        </p:spPr>
        <p:txBody>
          <a:bodyPr/>
          <a:lstStyle/>
          <a:p>
            <a:pPr algn="r">
              <a:defRPr/>
            </a:pPr>
            <a:r>
              <a:rPr lang="de-DE" dirty="0"/>
              <a:t>Seite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38508831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mn-lt"/>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72610334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CB84F-02B7-F86F-249C-8002C14AA2D5}"/>
              </a:ext>
            </a:extLst>
          </p:cNvPr>
          <p:cNvSpPr>
            <a:spLocks noGrp="1"/>
          </p:cNvSpPr>
          <p:nvPr>
            <p:ph type="title"/>
          </p:nvPr>
        </p:nvSpPr>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B24B3EF6-BF46-AB92-B6C0-B4B98585E21B}"/>
              </a:ext>
            </a:extLst>
          </p:cNvPr>
          <p:cNvSpPr>
            <a:spLocks noGrp="1"/>
          </p:cNvSpPr>
          <p:nvPr>
            <p:ph idx="1"/>
          </p:nvPr>
        </p:nvSpPr>
        <p:spPr/>
        <p:txBody>
          <a:bodyPr/>
          <a:lstStyle>
            <a:lvl1pPr>
              <a:defRPr/>
            </a:lvl1pPr>
            <a:lvl2pPr>
              <a:defRPr/>
            </a:lvl2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BB6788-D57C-9F96-8D88-F818B1CD3422}"/>
              </a:ext>
            </a:extLst>
          </p:cNvPr>
          <p:cNvSpPr>
            <a:spLocks noGrp="1"/>
          </p:cNvSpPr>
          <p:nvPr>
            <p:ph type="dt" sz="half" idx="10"/>
          </p:nvPr>
        </p:nvSpPr>
        <p:spPr/>
        <p:txBody>
          <a:bodyPr/>
          <a:lstStyle>
            <a:lvl1pPr>
              <a:defRPr>
                <a:latin typeface="Humanst521 Lt BT" panose="020B0402020204020304" pitchFamily="34" charset="0"/>
              </a:defRPr>
            </a:lvl1pPr>
          </a:lstStyle>
          <a:p>
            <a:fld id="{3D28C04C-8494-F845-B148-571ADF042880}" type="datetimeFigureOut">
              <a:rPr lang="en-US" smtClean="0"/>
              <a:pPr/>
              <a:t>11/7/2023</a:t>
            </a:fld>
            <a:endParaRPr lang="en-US" dirty="0"/>
          </a:p>
        </p:txBody>
      </p:sp>
      <p:sp>
        <p:nvSpPr>
          <p:cNvPr id="5" name="Footer Placeholder 4">
            <a:extLst>
              <a:ext uri="{FF2B5EF4-FFF2-40B4-BE49-F238E27FC236}">
                <a16:creationId xmlns:a16="http://schemas.microsoft.com/office/drawing/2014/main" id="{01C026BA-8376-29CC-97B5-8E8403B13D72}"/>
              </a:ext>
            </a:extLst>
          </p:cNvPr>
          <p:cNvSpPr>
            <a:spLocks noGrp="1"/>
          </p:cNvSpPr>
          <p:nvPr>
            <p:ph type="ftr" sz="quarter" idx="11"/>
          </p:nvPr>
        </p:nvSpPr>
        <p:spPr/>
        <p:txBody>
          <a:bodyPr/>
          <a:lstStyle>
            <a:lvl1pPr>
              <a:defRPr>
                <a:latin typeface="Humanst521 Lt BT" panose="020B0402020204020304" pitchFamily="34" charset="0"/>
              </a:defRPr>
            </a:lvl1pPr>
          </a:lstStyle>
          <a:p>
            <a:endParaRPr lang="en-US"/>
          </a:p>
        </p:txBody>
      </p:sp>
      <p:sp>
        <p:nvSpPr>
          <p:cNvPr id="6" name="Slide Number Placeholder 5">
            <a:extLst>
              <a:ext uri="{FF2B5EF4-FFF2-40B4-BE49-F238E27FC236}">
                <a16:creationId xmlns:a16="http://schemas.microsoft.com/office/drawing/2014/main" id="{26CF0D21-1F12-6094-20B0-467C0B58D00D}"/>
              </a:ext>
            </a:extLst>
          </p:cNvPr>
          <p:cNvSpPr>
            <a:spLocks noGrp="1"/>
          </p:cNvSpPr>
          <p:nvPr>
            <p:ph type="sldNum" sz="quarter" idx="12"/>
          </p:nvPr>
        </p:nvSpPr>
        <p:spPr/>
        <p:txBody>
          <a:bodyPr/>
          <a:lstStyle>
            <a:lvl1pPr>
              <a:defRPr/>
            </a:lvl1pPr>
          </a:lstStyle>
          <a:p>
            <a:fld id="{90D52B62-5B39-CC46-8A0B-4FBA3195776C}" type="slidenum">
              <a:rPr lang="en-US" smtClean="0"/>
              <a:pPr/>
              <a:t>‹#›</a:t>
            </a:fld>
            <a:endParaRPr lang="en-US" dirty="0"/>
          </a:p>
        </p:txBody>
      </p:sp>
    </p:spTree>
    <p:extLst>
      <p:ext uri="{BB962C8B-B14F-4D97-AF65-F5344CB8AC3E}">
        <p14:creationId xmlns:p14="http://schemas.microsoft.com/office/powerpoint/2010/main" val="175007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077211" y="216000"/>
            <a:ext cx="6708025" cy="381375"/>
          </a:xfrm>
        </p:spPr>
        <p:txBody>
          <a:bodyPr/>
          <a:lstStyle>
            <a:lvl1pPr>
              <a:defRPr sz="24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0" name="Titel 9"/>
          <p:cNvSpPr>
            <a:spLocks noGrp="1"/>
          </p:cNvSpPr>
          <p:nvPr>
            <p:ph type="title" hasCustomPrompt="1"/>
          </p:nvPr>
        </p:nvSpPr>
        <p:spPr>
          <a:xfrm>
            <a:off x="2077211" y="216000"/>
            <a:ext cx="6708025" cy="381375"/>
          </a:xfrm>
        </p:spPr>
        <p:txBody>
          <a:bodyPr/>
          <a:lstStyle>
            <a:lvl1pPr>
              <a:defRPr spc="0" baseline="0"/>
            </a:lvl1pPr>
          </a:lstStyle>
          <a:p>
            <a:r>
              <a:rPr lang="en-GB" noProof="0" dirty="0">
                <a:effectLst/>
              </a:rPr>
              <a:t>Enter slide title</a:t>
            </a:r>
            <a:endParaRPr lang="en-GB" dirty="0"/>
          </a:p>
        </p:txBody>
      </p:sp>
      <p:sp>
        <p:nvSpPr>
          <p:cNvPr id="14" name="Foliennummernplatzhalter 13"/>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9" name="Inhaltsplatzhalter 7"/>
          <p:cNvSpPr>
            <a:spLocks noGrp="1"/>
          </p:cNvSpPr>
          <p:nvPr>
            <p:ph sz="quarter" idx="13" hasCustomPrompt="1"/>
          </p:nvPr>
        </p:nvSpPr>
        <p:spPr>
          <a:xfrm>
            <a:off x="934841" y="1113586"/>
            <a:ext cx="7885633" cy="3456386"/>
          </a:xfrm>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Humanst521 BT" panose="020B0602020204020204" pitchFamily="34" charset="0"/>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Humanst521 BT" panose="020B0602020204020204" pitchFamily="34" charset="0"/>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3" y="1006081"/>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5" name="Foliennummernplatzhalter 14"/>
          <p:cNvSpPr>
            <a:spLocks noGrp="1"/>
          </p:cNvSpPr>
          <p:nvPr>
            <p:ph type="sldNum" sz="quarter" idx="17"/>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8" name="Inhaltsplatzhalter 10"/>
          <p:cNvSpPr>
            <a:spLocks noGrp="1"/>
          </p:cNvSpPr>
          <p:nvPr>
            <p:ph sz="quarter" idx="18" hasCustomPrompt="1"/>
          </p:nvPr>
        </p:nvSpPr>
        <p:spPr>
          <a:xfrm>
            <a:off x="5003806" y="1003406"/>
            <a:ext cx="3781425" cy="3509963"/>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6" name="Titel 15"/>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17" name="Inhaltsplatzhalter 10"/>
          <p:cNvSpPr>
            <a:spLocks noGrp="1"/>
          </p:cNvSpPr>
          <p:nvPr>
            <p:ph sz="quarter" idx="18" hasCustomPrompt="1"/>
          </p:nvPr>
        </p:nvSpPr>
        <p:spPr>
          <a:xfrm>
            <a:off x="938422" y="1087360"/>
            <a:ext cx="3781425" cy="3428689"/>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8" name="Inhaltsplatzhalter 10"/>
          <p:cNvSpPr>
            <a:spLocks noGrp="1"/>
          </p:cNvSpPr>
          <p:nvPr>
            <p:ph sz="quarter" idx="19" hasCustomPrompt="1"/>
          </p:nvPr>
        </p:nvSpPr>
        <p:spPr>
          <a:xfrm>
            <a:off x="4899235" y="1084678"/>
            <a:ext cx="3781425" cy="3431366"/>
          </a:xfrm>
        </p:spPr>
        <p:txBody>
          <a:bodyPr/>
          <a:lstStyle>
            <a:lvl1pPr marL="177792" indent="-177792">
              <a:buClr>
                <a:schemeClr val="tx1"/>
              </a:buClr>
              <a:buFont typeface="Arial" panose="020B0604020202020204" pitchFamily="34" charset="0"/>
              <a:buChar char="•"/>
              <a:defRPr sz="1700"/>
            </a:lvl1pPr>
            <a:lvl2pPr marL="355582" indent="-177792">
              <a:buSzPct val="100000"/>
              <a:buFont typeface="Symbol" panose="05050102010706020507" pitchFamily="18" charset="2"/>
              <a:buChar char="-"/>
              <a:defRPr sz="1700"/>
            </a:lvl2pPr>
            <a:lvl3pPr marL="539724" indent="-184142">
              <a:buFont typeface="Symbol" panose="05050102010706020507" pitchFamily="18" charset="2"/>
              <a:buChar char="-"/>
              <a:defRPr sz="1700"/>
            </a:lvl3pPr>
            <a:lvl4pPr marL="717515" indent="-177792">
              <a:buFont typeface="Symbol" panose="05050102010706020507" pitchFamily="18" charset="2"/>
              <a:buChar char="-"/>
              <a:defRPr sz="1700"/>
            </a:lvl4pPr>
            <a:lvl5pPr marL="895306" indent="-177792">
              <a:buFont typeface="Symbol" panose="05050102010706020507" pitchFamily="18" charset="2"/>
              <a:buChar char="-"/>
              <a:defRPr sz="1700"/>
            </a:lvl5pPr>
            <a:lvl6pPr marL="1074685" indent="-179380">
              <a:buFont typeface="Symbol" panose="05050102010706020507" pitchFamily="18" charset="2"/>
              <a:buChar char="-"/>
              <a:defRPr sz="1500"/>
            </a:lvl6pPr>
            <a:lvl7pPr marL="1257238" indent="-182554">
              <a:buFont typeface="Symbol" panose="05050102010706020507" pitchFamily="18" charset="2"/>
              <a:buChar char="-"/>
              <a:defRPr sz="1500"/>
            </a:lvl7pPr>
            <a:lvl8pPr marL="1436616" indent="-179380">
              <a:buFont typeface="Symbol" panose="05050102010706020507" pitchFamily="18" charset="2"/>
              <a:buChar char="-"/>
              <a:defRPr sz="1500"/>
            </a:lvl8pPr>
            <a:lvl9pPr marL="1614408" indent="-177792">
              <a:buFont typeface="Symbol" panose="05050102010706020507" pitchFamily="18" charset="2"/>
              <a:buChar char="-"/>
              <a:defRPr sz="15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dirty="0"/>
          </a:p>
        </p:txBody>
      </p:sp>
      <p:sp>
        <p:nvSpPr>
          <p:cNvPr id="5" name="Foliennummernplatzhalter 4"/>
          <p:cNvSpPr>
            <a:spLocks noGrp="1"/>
          </p:cNvSpPr>
          <p:nvPr>
            <p:ph type="sldNum" sz="quarter" idx="12"/>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7" name="Rechteck 6"/>
          <p:cNvSpPr/>
          <p:nvPr userDrawn="1"/>
        </p:nvSpPr>
        <p:spPr bwMode="auto">
          <a:xfrm>
            <a:off x="827100" y="1059664"/>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8" name="Picture 2" descr="U:\20160506_PSI_Luftbild_0292.jpg"/>
          <p:cNvPicPr>
            <a:picLocks noChangeArrowheads="1"/>
          </p:cNvPicPr>
          <p:nvPr userDrawn="1"/>
        </p:nvPicPr>
        <p:blipFill rotWithShape="1">
          <a:blip r:embed="rId2" cstate="print">
            <a:extLst>
              <a:ext uri="{28A0092B-C50C-407E-A947-70E740481C1C}">
                <a14:useLocalDpi xmlns:a14="http://schemas.microsoft.com/office/drawing/2010/main"/>
              </a:ext>
            </a:extLst>
          </a:blip>
          <a:srcRect l="-1"/>
          <a:stretch/>
        </p:blipFill>
        <p:spPr bwMode="auto">
          <a:xfrm>
            <a:off x="827095" y="764860"/>
            <a:ext cx="8316905" cy="4183385"/>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12" name="Titel 11"/>
          <p:cNvSpPr>
            <a:spLocks noGrp="1"/>
          </p:cNvSpPr>
          <p:nvPr>
            <p:ph type="title" hasCustomPrompt="1"/>
          </p:nvPr>
        </p:nvSpPr>
        <p:spPr>
          <a:xfrm>
            <a:off x="2077211" y="216000"/>
            <a:ext cx="6708025" cy="381375"/>
          </a:xfrm>
        </p:spPr>
        <p:txBody>
          <a:bodyPr/>
          <a:lstStyle>
            <a:lvl1pPr>
              <a:defRPr/>
            </a:lvl1pPr>
          </a:lstStyle>
          <a:p>
            <a:r>
              <a:rPr lang="en-GB" noProof="0" dirty="0">
                <a:effectLst/>
              </a:rPr>
              <a:t>Enter slide title</a:t>
            </a:r>
            <a:endParaRPr lang="en-GB" noProof="0" dirty="0"/>
          </a:p>
        </p:txBody>
      </p:sp>
      <p:sp>
        <p:nvSpPr>
          <p:cNvPr id="14" name="Textplatzhalter 13"/>
          <p:cNvSpPr>
            <a:spLocks noGrp="1"/>
          </p:cNvSpPr>
          <p:nvPr>
            <p:ph type="body" sz="quarter" idx="13" hasCustomPrompt="1"/>
          </p:nvPr>
        </p:nvSpPr>
        <p:spPr>
          <a:xfrm>
            <a:off x="827088" y="764867"/>
            <a:ext cx="2289712" cy="4183379"/>
          </a:xfrm>
          <a:solidFill>
            <a:schemeClr val="bg1">
              <a:alpha val="75000"/>
            </a:schemeClr>
          </a:solidFill>
        </p:spPr>
        <p:txBody>
          <a:bodyPr lIns="72000" tIns="432000" rIns="36000" bIns="36000" anchor="t" anchorCtr="0"/>
          <a:lstStyle>
            <a:lvl1pPr marL="177792" indent="-177792">
              <a:lnSpc>
                <a:spcPct val="110000"/>
              </a:lnSpc>
              <a:spcAft>
                <a:spcPts val="0"/>
              </a:spcAft>
              <a:buFont typeface="Arial" panose="020B0604020202020204" pitchFamily="34" charset="0"/>
              <a:buChar char="•"/>
              <a:defRPr sz="1700"/>
            </a:lvl1pPr>
            <a:lvl2pPr>
              <a:lnSpc>
                <a:spcPct val="110000"/>
              </a:lnSpc>
              <a:spcBef>
                <a:spcPts val="0"/>
              </a:spcBef>
              <a:spcAft>
                <a:spcPts val="0"/>
              </a:spcAft>
              <a:defRPr sz="1700"/>
            </a:lvl2pPr>
            <a:lvl3pPr>
              <a:lnSpc>
                <a:spcPct val="110000"/>
              </a:lnSpc>
              <a:spcBef>
                <a:spcPts val="0"/>
              </a:spcBef>
              <a:spcAft>
                <a:spcPts val="0"/>
              </a:spcAft>
              <a:defRPr sz="1700"/>
            </a:lvl3pPr>
            <a:lvl4pPr>
              <a:lnSpc>
                <a:spcPct val="110000"/>
              </a:lnSpc>
              <a:spcBef>
                <a:spcPts val="0"/>
              </a:spcBef>
              <a:spcAft>
                <a:spcPts val="0"/>
              </a:spcAft>
              <a:defRPr sz="1700"/>
            </a:lvl4pPr>
            <a:lvl5pPr>
              <a:lnSpc>
                <a:spcPct val="110000"/>
              </a:lnSpc>
              <a:spcBef>
                <a:spcPts val="0"/>
              </a:spcBef>
              <a:spcAft>
                <a:spcPts val="0"/>
              </a:spcAft>
              <a:defRPr sz="1700"/>
            </a:lvl5pPr>
          </a:lstStyle>
          <a:p>
            <a:pPr lvl="0"/>
            <a:r>
              <a:rPr lang="en-GB" noProof="0" dirty="0"/>
              <a:t>Edit master text format</a:t>
            </a:r>
          </a:p>
          <a:p>
            <a:pPr lvl="1"/>
            <a:r>
              <a:rPr lang="en-GB" noProof="0" dirty="0"/>
              <a:t>Second level</a:t>
            </a:r>
            <a:endParaRPr lang="de-DE" dirty="0"/>
          </a:p>
          <a:p>
            <a:pPr lvl="2"/>
            <a:r>
              <a:rPr lang="en-GB" noProof="0" dirty="0"/>
              <a:t>Third level</a:t>
            </a:r>
            <a:endParaRPr lang="de-DE" dirty="0"/>
          </a:p>
          <a:p>
            <a:pPr lvl="3"/>
            <a:r>
              <a:rPr lang="en-GB" noProof="0" dirty="0"/>
              <a:t>Fourth level</a:t>
            </a:r>
            <a:endParaRPr lang="de-DE" dirty="0"/>
          </a:p>
          <a:p>
            <a:pPr lvl="4"/>
            <a:r>
              <a:rPr lang="en-GB" noProof="0" dirty="0"/>
              <a:t>Fifth level</a:t>
            </a:r>
            <a:endParaRPr lang="en-GB" dirty="0"/>
          </a:p>
        </p:txBody>
      </p:sp>
      <p:pic>
        <p:nvPicPr>
          <p:cNvPr id="9"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27014" y="214317"/>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2"/>
          <p:cNvSpPr>
            <a:spLocks noChangeArrowheads="1"/>
          </p:cNvSpPr>
          <p:nvPr userDrawn="1"/>
        </p:nvSpPr>
        <p:spPr bwMode="auto">
          <a:xfrm>
            <a:off x="12" y="764860"/>
            <a:ext cx="648000" cy="648000"/>
          </a:xfrm>
          <a:prstGeom prst="rect">
            <a:avLst/>
          </a:prstGeom>
          <a:solidFill>
            <a:srgbClr val="B9B9B9"/>
          </a:solidFill>
          <a:ln>
            <a:noFill/>
          </a:ln>
        </p:spPr>
        <p:txBody>
          <a:bodyPr/>
          <a:lstStyle/>
          <a:p>
            <a:pPr>
              <a:spcBef>
                <a:spcPct val="0"/>
              </a:spcBef>
            </a:pPr>
            <a:endParaRPr lang="de-DE" sz="2400" dirty="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a:defRPr/>
            </a:pPr>
            <a:fld id="{EBC07571-3134-BB4B-B83F-1A9FE18D34F3}"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222978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11" y="209561"/>
            <a:ext cx="5951173"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dirty="0">
                <a:effectLst/>
              </a:rPr>
              <a:t>Enter </a:t>
            </a:r>
            <a:r>
              <a:rPr lang="de-CH" dirty="0" err="1">
                <a:effectLst/>
              </a:rPr>
              <a:t>slide</a:t>
            </a:r>
            <a:r>
              <a:rPr lang="de-CH" dirty="0">
                <a:effectLst/>
              </a:rPr>
              <a:t> title</a:t>
            </a:r>
            <a:endParaRPr lang="en-GB" noProof="0" dirty="0"/>
          </a:p>
        </p:txBody>
      </p:sp>
      <p:sp>
        <p:nvSpPr>
          <p:cNvPr id="18" name="Foliennummernplatzhalter 5"/>
          <p:cNvSpPr>
            <a:spLocks noGrp="1"/>
          </p:cNvSpPr>
          <p:nvPr>
            <p:ph type="sldNum" sz="quarter" idx="4"/>
          </p:nvPr>
        </p:nvSpPr>
        <p:spPr>
          <a:xfrm>
            <a:off x="8206312" y="4968000"/>
            <a:ext cx="575742" cy="147638"/>
          </a:xfrm>
          <a:prstGeom prst="rect">
            <a:avLst/>
          </a:prstGeom>
        </p:spPr>
        <p:txBody>
          <a:bodyPr vert="horz" wrap="square" lIns="0" tIns="0" rIns="0" bIns="0" numCol="1" anchor="t" anchorCtr="0" compatLnSpc="1">
            <a:prstTxWarp prst="textNoShape">
              <a:avLst/>
            </a:prstTxWarp>
          </a:bodyPr>
          <a:lstStyle>
            <a:lvl1pPr>
              <a:spcBef>
                <a:spcPct val="0"/>
              </a:spcBef>
              <a:defRPr sz="800" smtClean="0">
                <a:latin typeface="+mn-lt"/>
              </a:defRPr>
            </a:lvl1p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a:t>
            </a:fld>
            <a:endParaRPr lang="de-DE" dirty="0">
              <a:latin typeface="Humanst521 BT" panose="020B0602020204020204" pitchFamily="34" charset="0"/>
            </a:endParaRPr>
          </a:p>
        </p:txBody>
      </p:sp>
      <p:sp>
        <p:nvSpPr>
          <p:cNvPr id="2" name="Textplatzhalter 1"/>
          <p:cNvSpPr>
            <a:spLocks noGrp="1"/>
          </p:cNvSpPr>
          <p:nvPr>
            <p:ph type="body" idx="1"/>
          </p:nvPr>
        </p:nvSpPr>
        <p:spPr>
          <a:xfrm>
            <a:off x="1043000" y="1006082"/>
            <a:ext cx="7742237" cy="3509963"/>
          </a:xfrm>
          <a:prstGeom prst="rect">
            <a:avLst/>
          </a:prstGeom>
        </p:spPr>
        <p:txBody>
          <a:bodyPr vert="horz" lIns="0" tIns="0" rIns="0" bIns="0" rtlCol="0">
            <a:noAutofit/>
          </a:body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pic>
        <p:nvPicPr>
          <p:cNvPr id="8" name="Bild 14" descr="PSI-Logo_narrow_30k.eps"/>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bwMode="auto">
          <a:xfrm>
            <a:off x="812055" y="220142"/>
            <a:ext cx="1015200" cy="36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085595" y="45897"/>
            <a:ext cx="988951" cy="769463"/>
          </a:xfrm>
          <a:prstGeom prst="rect">
            <a:avLst/>
          </a:prstGeom>
        </p:spPr>
      </p:pic>
    </p:spTree>
  </p:cSld>
  <p:clrMap bg1="lt1" tx1="dk1" bg2="lt2" tx2="dk2" accent1="accent1" accent2="accent2" accent3="accent3" accent4="accent4" accent5="accent5" accent6="accent6" hlink="hlink" folHlink="folHlink"/>
  <p:sldLayoutIdLst>
    <p:sldLayoutId id="2147483989" r:id="rId1"/>
    <p:sldLayoutId id="2147483974" r:id="rId2"/>
    <p:sldLayoutId id="2147483976" r:id="rId3"/>
    <p:sldLayoutId id="2147483973" r:id="rId4"/>
    <p:sldLayoutId id="2147483977" r:id="rId5"/>
    <p:sldLayoutId id="2147483979" r:id="rId6"/>
    <p:sldLayoutId id="2147483978" r:id="rId7"/>
    <p:sldLayoutId id="2147483980" r:id="rId8"/>
    <p:sldLayoutId id="2147483990" r:id="rId9"/>
    <p:sldLayoutId id="2147483991" r:id="rId10"/>
    <p:sldLayoutId id="2147483992" r:id="rId11"/>
    <p:sldLayoutId id="2147483993" r:id="rId12"/>
    <p:sldLayoutId id="2147483995" r:id="rId13"/>
    <p:sldLayoutId id="2147483997" r:id="rId14"/>
    <p:sldLayoutId id="2147483998" r:id="rId15"/>
    <p:sldLayoutId id="2147483999" r:id="rId16"/>
    <p:sldLayoutId id="2147484000" r:id="rId17"/>
    <p:sldLayoutId id="2147484001" r:id="rId18"/>
    <p:sldLayoutId id="2147484002" r:id="rId19"/>
  </p:sldLayoutIdLst>
  <p:transition spd="med"/>
  <p:hf hdr="0"/>
  <p:txStyles>
    <p:title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p:titleStyle>
    <p:body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Humanst521 Lt BT" panose="020B0402020204020304" pitchFamily="34" charset="0"/>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Humanst521 Lt BT" panose="020B0402020204020304" pitchFamily="34" charset="0"/>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Humanst521 Lt BT" panose="020B0402020204020304" pitchFamily="34" charset="0"/>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Humanst521 Lt BT" panose="020B0402020204020304" pitchFamily="34" charset="0"/>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Humanst521 Lt BT" panose="020B0402020204020304" pitchFamily="34" charset="0"/>
          <a:ea typeface="+mn-ea"/>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tmp"/></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86.emf"/><Relationship Id="rId4" Type="http://schemas.openxmlformats.org/officeDocument/2006/relationships/image" Target="../media/image85.png"/><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 Id="rId5" Type="http://schemas.openxmlformats.org/officeDocument/2006/relationships/image" Target="../media/image94.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5.tiff"/><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 Id="rId6" Type="http://schemas.openxmlformats.org/officeDocument/2006/relationships/image" Target="../media/image119.jpg"/><Relationship Id="rId5" Type="http://schemas.openxmlformats.org/officeDocument/2006/relationships/image" Target="../media/image118.emf"/><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png"/><Relationship Id="rId1" Type="http://schemas.openxmlformats.org/officeDocument/2006/relationships/slideLayout" Target="../slideLayouts/slideLayout10.xml"/><Relationship Id="rId5" Type="http://schemas.openxmlformats.org/officeDocument/2006/relationships/image" Target="../media/image123.png"/><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xml"/><Relationship Id="rId4" Type="http://schemas.openxmlformats.org/officeDocument/2006/relationships/image" Target="../media/image126.png"/></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10.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1.xml"/><Relationship Id="rId5" Type="http://schemas.openxmlformats.org/officeDocument/2006/relationships/image" Target="../media/image141.pn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38.png"/><Relationship Id="rId1" Type="http://schemas.openxmlformats.org/officeDocument/2006/relationships/slideLayout" Target="../slideLayouts/slideLayout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2.jpg"/></Relationships>
</file>

<file path=ppt/slides/_rels/slide2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tmp"/><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2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tmp"/><Relationship Id="rId7" Type="http://schemas.openxmlformats.org/officeDocument/2006/relationships/image" Target="../media/image166.png"/><Relationship Id="rId2" Type="http://schemas.openxmlformats.org/officeDocument/2006/relationships/image" Target="../media/image161.tmp"/><Relationship Id="rId1" Type="http://schemas.openxmlformats.org/officeDocument/2006/relationships/slideLayout" Target="../slideLayouts/slideLayout4.xml"/><Relationship Id="rId6" Type="http://schemas.openxmlformats.org/officeDocument/2006/relationships/image" Target="../media/image165.png"/><Relationship Id="rId5" Type="http://schemas.openxmlformats.org/officeDocument/2006/relationships/image" Target="../media/image164.tmp"/><Relationship Id="rId10" Type="http://schemas.openxmlformats.org/officeDocument/2006/relationships/image" Target="../media/image169.png"/><Relationship Id="rId4" Type="http://schemas.openxmlformats.org/officeDocument/2006/relationships/image" Target="../media/image163.tmp"/><Relationship Id="rId9" Type="http://schemas.openxmlformats.org/officeDocument/2006/relationships/image" Target="../media/image168.png"/></Relationships>
</file>

<file path=ppt/slides/_rels/slide2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tmp"/><Relationship Id="rId2" Type="http://schemas.openxmlformats.org/officeDocument/2006/relationships/image" Target="../media/image172.png"/><Relationship Id="rId1" Type="http://schemas.openxmlformats.org/officeDocument/2006/relationships/slideLayout" Target="../slideLayouts/slideLayout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31.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9.png"/><Relationship Id="rId18" Type="http://schemas.openxmlformats.org/officeDocument/2006/relationships/image" Target="../media/image192.jpeg"/><Relationship Id="rId26" Type="http://schemas.microsoft.com/office/2007/relationships/hdphoto" Target="../media/hdphoto4.wdp"/><Relationship Id="rId3" Type="http://schemas.openxmlformats.org/officeDocument/2006/relationships/image" Target="cid:013FF8A5-E2DD-44F6-9457-947CF7950D2A" TargetMode="External"/><Relationship Id="rId21" Type="http://schemas.openxmlformats.org/officeDocument/2006/relationships/image" Target="../media/image195.jpeg"/><Relationship Id="rId7" Type="http://schemas.openxmlformats.org/officeDocument/2006/relationships/image" Target="../media/image183.jpeg"/><Relationship Id="rId12" Type="http://schemas.openxmlformats.org/officeDocument/2006/relationships/image" Target="../media/image188.jpeg"/><Relationship Id="rId17" Type="http://schemas.openxmlformats.org/officeDocument/2006/relationships/image" Target="../media/image191.jpeg"/><Relationship Id="rId25" Type="http://schemas.openxmlformats.org/officeDocument/2006/relationships/image" Target="../media/image199.png"/><Relationship Id="rId2" Type="http://schemas.openxmlformats.org/officeDocument/2006/relationships/image" Target="../media/image180.jpeg"/><Relationship Id="rId16" Type="http://schemas.microsoft.com/office/2007/relationships/hdphoto" Target="../media/hdphoto3.wdp"/><Relationship Id="rId20" Type="http://schemas.openxmlformats.org/officeDocument/2006/relationships/image" Target="../media/image194.jpeg"/><Relationship Id="rId1" Type="http://schemas.openxmlformats.org/officeDocument/2006/relationships/slideLayout" Target="../slideLayouts/slideLayout4.xml"/><Relationship Id="rId6" Type="http://schemas.openxmlformats.org/officeDocument/2006/relationships/image" Target="../media/image182.tmp"/><Relationship Id="rId11" Type="http://schemas.openxmlformats.org/officeDocument/2006/relationships/image" Target="../media/image187.jpg"/><Relationship Id="rId24" Type="http://schemas.openxmlformats.org/officeDocument/2006/relationships/image" Target="../media/image198.jpeg"/><Relationship Id="rId5" Type="http://schemas.microsoft.com/office/2007/relationships/hdphoto" Target="../media/hdphoto1.wdp"/><Relationship Id="rId15" Type="http://schemas.openxmlformats.org/officeDocument/2006/relationships/image" Target="../media/image190.png"/><Relationship Id="rId23" Type="http://schemas.openxmlformats.org/officeDocument/2006/relationships/image" Target="../media/image197.jpeg"/><Relationship Id="rId10" Type="http://schemas.openxmlformats.org/officeDocument/2006/relationships/image" Target="../media/image186.png"/><Relationship Id="rId19" Type="http://schemas.openxmlformats.org/officeDocument/2006/relationships/image" Target="../media/image193.jpeg"/><Relationship Id="rId4" Type="http://schemas.openxmlformats.org/officeDocument/2006/relationships/image" Target="../media/image181.png"/><Relationship Id="rId9" Type="http://schemas.openxmlformats.org/officeDocument/2006/relationships/image" Target="../media/image185.jpeg"/><Relationship Id="rId14" Type="http://schemas.microsoft.com/office/2007/relationships/hdphoto" Target="../media/hdphoto2.wdp"/><Relationship Id="rId22" Type="http://schemas.openxmlformats.org/officeDocument/2006/relationships/image" Target="../media/image196.jpeg"/></Relationships>
</file>

<file path=ppt/slides/_rels/slide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8.xml"/><Relationship Id="rId4" Type="http://schemas.openxmlformats.org/officeDocument/2006/relationships/image" Target="../media/image202.png"/></Relationships>
</file>

<file path=ppt/slides/_rels/slide3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jpeg"/><Relationship Id="rId1" Type="http://schemas.openxmlformats.org/officeDocument/2006/relationships/slideLayout" Target="../slideLayouts/slideLayout12.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jpg"/><Relationship Id="rId9" Type="http://schemas.openxmlformats.org/officeDocument/2006/relationships/image" Target="../media/image213.png"/></Relationships>
</file>

<file path=ppt/slides/_rels/slide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4.xml"/><Relationship Id="rId4" Type="http://schemas.openxmlformats.org/officeDocument/2006/relationships/image" Target="../media/image217.jpeg"/></Relationships>
</file>

<file path=ppt/slides/_rels/slide3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49.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828012" y="3296431"/>
            <a:ext cx="7969249" cy="810090"/>
          </a:xfrm>
        </p:spPr>
        <p:txBody>
          <a:bodyPr/>
          <a:lstStyle/>
          <a:p>
            <a:r>
              <a:rPr lang="en-GB" sz="2300" dirty="0"/>
              <a:t>Status of the search for a muon EDM </a:t>
            </a:r>
            <a:br>
              <a:rPr lang="en-GB" sz="2300" dirty="0"/>
            </a:br>
            <a:r>
              <a:rPr lang="en-GB" sz="2300" dirty="0"/>
              <a:t>using the frozen-spin technique</a:t>
            </a:r>
            <a:br>
              <a:rPr lang="en-GB" sz="2300" dirty="0"/>
            </a:br>
            <a:endParaRPr lang="en-GB" sz="2300" dirty="0"/>
          </a:p>
        </p:txBody>
      </p:sp>
      <p:sp>
        <p:nvSpPr>
          <p:cNvPr id="9" name="Untertitel 8"/>
          <p:cNvSpPr>
            <a:spLocks noGrp="1"/>
          </p:cNvSpPr>
          <p:nvPr>
            <p:ph type="subTitle" sz="quarter" idx="1"/>
          </p:nvPr>
        </p:nvSpPr>
        <p:spPr/>
        <p:txBody>
          <a:bodyPr/>
          <a:lstStyle/>
          <a:p>
            <a:r>
              <a:rPr lang="en-GB" noProof="0" dirty="0"/>
              <a:t>Philipp Schmidt-Wellenburg  :: Scientist ::  Paul Scherrer Institute</a:t>
            </a:r>
          </a:p>
        </p:txBody>
      </p:sp>
      <p:sp>
        <p:nvSpPr>
          <p:cNvPr id="10" name="Textplatzhalter 9"/>
          <p:cNvSpPr>
            <a:spLocks noGrp="1"/>
          </p:cNvSpPr>
          <p:nvPr>
            <p:ph type="body" sz="quarter" idx="11"/>
          </p:nvPr>
        </p:nvSpPr>
        <p:spPr>
          <a:xfrm>
            <a:off x="827584" y="4150574"/>
            <a:ext cx="7231785" cy="293383"/>
          </a:xfrm>
        </p:spPr>
        <p:txBody>
          <a:bodyPr/>
          <a:lstStyle/>
          <a:p>
            <a:r>
              <a:rPr lang="en-US" sz="1400" dirty="0"/>
              <a:t>2</a:t>
            </a:r>
            <a:r>
              <a:rPr lang="en-US" sz="1400" baseline="30000" dirty="0"/>
              <a:t>nd</a:t>
            </a:r>
            <a:r>
              <a:rPr lang="en-US" dirty="0"/>
              <a:t> Workshop on Muon Precision Physics 2023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560333"/>
            <a:ext cx="2088232" cy="5296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731990"/>
            <a:ext cx="2179873" cy="358033"/>
          </a:xfrm>
          <a:prstGeom prst="rect">
            <a:avLst/>
          </a:prstGeom>
        </p:spPr>
      </p:pic>
    </p:spTree>
    <p:extLst>
      <p:ext uri="{BB962C8B-B14F-4D97-AF65-F5344CB8AC3E}">
        <p14:creationId xmlns:p14="http://schemas.microsoft.com/office/powerpoint/2010/main" val="18593139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63B88-21EC-4767-B1DB-8F2C30957052}"/>
              </a:ext>
            </a:extLst>
          </p:cNvPr>
          <p:cNvSpPr>
            <a:spLocks noGrp="1"/>
          </p:cNvSpPr>
          <p:nvPr>
            <p:ph type="title"/>
          </p:nvPr>
        </p:nvSpPr>
        <p:spPr/>
        <p:txBody>
          <a:bodyPr/>
          <a:lstStyle/>
          <a:p>
            <a:r>
              <a:rPr lang="de-CH" dirty="0"/>
              <a:t>The </a:t>
            </a:r>
            <a:r>
              <a:rPr lang="de-CH" dirty="0" err="1"/>
              <a:t>compact</a:t>
            </a:r>
            <a:r>
              <a:rPr lang="de-CH" dirty="0"/>
              <a:t> </a:t>
            </a:r>
            <a:r>
              <a:rPr lang="de-CH" dirty="0" err="1"/>
              <a:t>frozen</a:t>
            </a:r>
            <a:r>
              <a:rPr lang="de-CH" dirty="0"/>
              <a:t>-spin </a:t>
            </a:r>
            <a:r>
              <a:rPr lang="de-CH" dirty="0" err="1"/>
              <a:t>muon</a:t>
            </a:r>
            <a:r>
              <a:rPr lang="de-CH" dirty="0"/>
              <a:t> EDM </a:t>
            </a:r>
            <a:r>
              <a:rPr lang="de-CH" dirty="0" err="1"/>
              <a:t>search</a:t>
            </a:r>
            <a:endParaRPr lang="de-CH" dirty="0"/>
          </a:p>
        </p:txBody>
      </p:sp>
      <p:sp>
        <p:nvSpPr>
          <p:cNvPr id="5" name="Slide Number Placeholder 4">
            <a:extLst>
              <a:ext uri="{FF2B5EF4-FFF2-40B4-BE49-F238E27FC236}">
                <a16:creationId xmlns:a16="http://schemas.microsoft.com/office/drawing/2014/main" id="{5450EAB8-22A2-A591-397C-97905C16BF77}"/>
              </a:ext>
            </a:extLst>
          </p:cNvPr>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10</a:t>
            </a:fld>
            <a:endParaRPr lang="de-DE" dirty="0">
              <a:solidFill>
                <a:srgbClr val="000000"/>
              </a:solidFill>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19C3B11-8188-D649-32F4-51DDA737EF72}"/>
                  </a:ext>
                </a:extLst>
              </p:cNvPr>
              <p:cNvSpPr txBox="1"/>
              <p:nvPr/>
            </p:nvSpPr>
            <p:spPr>
              <a:xfrm>
                <a:off x="137086" y="1221302"/>
                <a:ext cx="3087070" cy="3281553"/>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Humanst521 Lt BT" panose="020B0402020204020304" pitchFamily="34" charset="0"/>
                    <a:cs typeface="Franklin Gothic Book"/>
                  </a:rPr>
                  <a:t> from </a:t>
                </a:r>
                <a:r>
                  <a:rPr lang="en-US" sz="1600" kern="1000" spc="30" dirty="0">
                    <a:solidFill>
                      <a:schemeClr val="tx1">
                        <a:lumMod val="85000"/>
                        <a:lumOff val="15000"/>
                      </a:schemeClr>
                    </a:solidFill>
                    <a:latin typeface="Humanst521 BT" panose="020B0602020204020204" pitchFamily="34" charset="0"/>
                    <a:cs typeface="Franklin Gothic Book"/>
                  </a:rPr>
                  <a:t>Pion-decay </a:t>
                </a:r>
                <a:r>
                  <a:rPr lang="en-US" sz="1600" kern="1000" spc="30" dirty="0">
                    <a:solidFill>
                      <a:schemeClr val="tx1">
                        <a:lumMod val="85000"/>
                        <a:lumOff val="15000"/>
                      </a:schemeClr>
                    </a:solidFill>
                    <a:latin typeface="Humanst521 Lt BT" panose="020B0402020204020304" pitchFamily="34" charset="0"/>
                    <a:cs typeface="Franklin Gothic Book"/>
                  </a:rPr>
                  <a:t>→ </a:t>
                </a:r>
                <a:br>
                  <a:rPr lang="en-US" sz="1600" kern="1000" spc="30" dirty="0">
                    <a:solidFill>
                      <a:schemeClr val="tx1">
                        <a:lumMod val="85000"/>
                        <a:lumOff val="15000"/>
                      </a:schemeClr>
                    </a:solidFill>
                    <a:latin typeface="Humanst521 Lt BT" panose="020B0402020204020304" pitchFamily="34" charset="0"/>
                    <a:cs typeface="Franklin Gothic Book"/>
                  </a:rPr>
                </a:br>
                <a:r>
                  <a:rPr lang="en-US" sz="1600" kern="1000" spc="30" dirty="0">
                    <a:solidFill>
                      <a:schemeClr val="tx1">
                        <a:lumMod val="85000"/>
                        <a:lumOff val="15000"/>
                      </a:schemeClr>
                    </a:solidFill>
                    <a:latin typeface="Humanst521 Lt BT" panose="020B04020202040203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≈95%</m:t>
                    </m:r>
                  </m:oMath>
                </a14:m>
                <a:endParaRPr lang="en-US" sz="1600" kern="1000" spc="30" dirty="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Injection through </a:t>
                </a:r>
                <a:r>
                  <a:rPr lang="en-US" sz="1600" kern="1000" spc="30" dirty="0">
                    <a:solidFill>
                      <a:schemeClr val="tx1">
                        <a:lumMod val="85000"/>
                        <a:lumOff val="15000"/>
                      </a:schemeClr>
                    </a:solidFill>
                    <a:latin typeface="Humanst521 BT" panose="020B0602020204020204" pitchFamily="34" charset="0"/>
                    <a:cs typeface="Franklin Gothic Book"/>
                  </a:rPr>
                  <a:t>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BT" panose="020B0602020204020204" pitchFamily="34" charset="0"/>
                    <a:cs typeface="Franklin Gothic Book"/>
                  </a:rPr>
                  <a:t>Fast</a:t>
                </a:r>
                <a:r>
                  <a:rPr lang="en-US" sz="1600" kern="1000" spc="30" dirty="0">
                    <a:solidFill>
                      <a:schemeClr val="tx1">
                        <a:lumMod val="85000"/>
                        <a:lumOff val="15000"/>
                      </a:schemeClr>
                    </a:solidFill>
                    <a:latin typeface="Humanst521 Lt BT" panose="020B0402020204020304" pitchFamily="34" charset="0"/>
                    <a:cs typeface="Franklin Gothic Book"/>
                  </a:rPr>
                  <a:t> scintillator </a:t>
                </a:r>
                <a:r>
                  <a:rPr lang="en-US" sz="1600" kern="1000" spc="30" dirty="0">
                    <a:solidFill>
                      <a:schemeClr val="tx1">
                        <a:lumMod val="85000"/>
                        <a:lumOff val="15000"/>
                      </a:schemeClr>
                    </a:solidFill>
                    <a:latin typeface="Humanst521 BT" panose="020B0602020204020204" pitchFamily="34" charset="0"/>
                    <a:cs typeface="Franklin Gothic Book"/>
                  </a:rPr>
                  <a:t>triggers</a:t>
                </a:r>
                <a:r>
                  <a:rPr lang="en-US" sz="1600" kern="1000" spc="30" dirty="0">
                    <a:solidFill>
                      <a:schemeClr val="tx1">
                        <a:lumMod val="85000"/>
                        <a:lumOff val="15000"/>
                      </a:schemeClr>
                    </a:solidFill>
                    <a:latin typeface="Humanst521 Lt BT" panose="020B0402020204020304" pitchFamily="34" charset="0"/>
                    <a:cs typeface="Franklin Gothic Book"/>
                  </a:rPr>
                  <a:t> pulse</a:t>
                </a:r>
                <a:endParaRPr lang="en-US" sz="1600" kern="1000" spc="30" dirty="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Magnetic </a:t>
                </a:r>
                <a:r>
                  <a:rPr lang="en-US" sz="1600" kern="1000" spc="30" dirty="0">
                    <a:solidFill>
                      <a:schemeClr val="tx1">
                        <a:lumMod val="85000"/>
                        <a:lumOff val="15000"/>
                      </a:schemeClr>
                    </a:solidFill>
                    <a:latin typeface="Humanst521 BT" panose="020B0602020204020204" pitchFamily="34" charset="0"/>
                    <a:cs typeface="Franklin Gothic Book"/>
                  </a:rPr>
                  <a:t>pulse</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stops</a:t>
                </a:r>
                <a:r>
                  <a:rPr lang="en-US" sz="1600" kern="1000" spc="30" dirty="0">
                    <a:solidFill>
                      <a:schemeClr val="tx1">
                        <a:lumMod val="85000"/>
                        <a:lumOff val="15000"/>
                      </a:schemeClr>
                    </a:solidFill>
                    <a:latin typeface="Humanst521 Lt BT" panose="020B0402020204020304" pitchFamily="34" charset="0"/>
                    <a:cs typeface="Franklin Gothic Book"/>
                  </a:rPr>
                  <a:t>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Humanst521 Lt BT" panose="020B04020202040203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Weakly focusing field for </a:t>
                </a:r>
                <a:r>
                  <a:rPr lang="en-US" sz="1600" kern="1000" spc="30" dirty="0">
                    <a:solidFill>
                      <a:schemeClr val="tx1">
                        <a:lumMod val="85000"/>
                        <a:lumOff val="15000"/>
                      </a:schemeClr>
                    </a:solidFill>
                    <a:latin typeface="Humanst521 BT" panose="020B0602020204020204" pitchFamily="34" charset="0"/>
                    <a:cs typeface="Franklin Gothic Book"/>
                  </a:rPr>
                  <a:t>storage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BT" panose="020B0602020204020204" pitchFamily="34" charset="0"/>
                    <a:cs typeface="Franklin Gothic Book"/>
                  </a:rPr>
                  <a:t>Thin</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electrodes</a:t>
                </a:r>
                <a:r>
                  <a:rPr lang="en-US" sz="1600" kern="1000" spc="30" dirty="0">
                    <a:solidFill>
                      <a:schemeClr val="tx1">
                        <a:lumMod val="85000"/>
                        <a:lumOff val="15000"/>
                      </a:schemeClr>
                    </a:solidFill>
                    <a:latin typeface="Humanst521 Lt BT" panose="020B0402020204020304" pitchFamily="34" charset="0"/>
                    <a:cs typeface="Franklin Gothic Book"/>
                  </a:rPr>
                  <a:t> provide</a:t>
                </a:r>
                <a:br>
                  <a:rPr lang="en-US" sz="1600" kern="1000" spc="30" dirty="0">
                    <a:solidFill>
                      <a:schemeClr val="tx1">
                        <a:lumMod val="85000"/>
                        <a:lumOff val="15000"/>
                      </a:schemeClr>
                    </a:solidFill>
                    <a:latin typeface="Humanst521 Lt BT" panose="020B0402020204020304" pitchFamily="34" charset="0"/>
                    <a:cs typeface="Franklin Gothic Book"/>
                  </a:rPr>
                </a:br>
                <a:r>
                  <a:rPr lang="en-US" sz="1600" kern="1000" spc="30" dirty="0">
                    <a:solidFill>
                      <a:schemeClr val="tx1">
                        <a:lumMod val="85000"/>
                        <a:lumOff val="15000"/>
                      </a:schemeClr>
                    </a:solidFill>
                    <a:latin typeface="Humanst521 Lt BT" panose="020B0402020204020304" pitchFamily="34" charset="0"/>
                    <a:cs typeface="Franklin Gothic Book"/>
                  </a:rPr>
                  <a:t>electric field for </a:t>
                </a:r>
                <a:r>
                  <a:rPr lang="en-US" sz="1600" kern="1000" spc="30" dirty="0">
                    <a:solidFill>
                      <a:schemeClr val="tx1">
                        <a:lumMod val="85000"/>
                        <a:lumOff val="15000"/>
                      </a:schemeClr>
                    </a:solidFill>
                    <a:latin typeface="Humanst521 BT" panose="020B0602020204020204" pitchFamily="34" charset="0"/>
                    <a:cs typeface="Franklin Gothic Book"/>
                  </a:rPr>
                  <a:t>frozen</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spin</a:t>
                </a: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Pixelated detectors for</a:t>
                </a:r>
                <a:br>
                  <a:rPr lang="en-US" sz="1600" kern="1000" spc="30" dirty="0">
                    <a:solidFill>
                      <a:schemeClr val="tx1">
                        <a:lumMod val="85000"/>
                        <a:lumOff val="15000"/>
                      </a:schemeClr>
                    </a:solidFill>
                    <a:latin typeface="Humanst521 Lt BT" panose="020B0402020204020304" pitchFamily="34" charset="0"/>
                    <a:cs typeface="Franklin Gothic Book"/>
                  </a:rPr>
                </a:br>
                <a14:m>
                  <m:oMath xmlns:m="http://schemas.openxmlformats.org/officeDocument/2006/math">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tracking</a:t>
                </a:r>
                <a:r>
                  <a:rPr lang="en-US" sz="1600" kern="1000" spc="30" dirty="0">
                    <a:solidFill>
                      <a:schemeClr val="tx1">
                        <a:lumMod val="85000"/>
                        <a:lumOff val="15000"/>
                      </a:schemeClr>
                    </a:solidFill>
                    <a:latin typeface="Humanst521 Lt BT" panose="020B0402020204020304" pitchFamily="34" charset="0"/>
                    <a:cs typeface="Franklin Gothic Book"/>
                  </a:rPr>
                  <a:t> </a:t>
                </a:r>
              </a:p>
            </p:txBody>
          </p:sp>
        </mc:Choice>
        <mc:Fallback>
          <p:sp>
            <p:nvSpPr>
              <p:cNvPr id="11" name="TextBox 10">
                <a:extLst>
                  <a:ext uri="{FF2B5EF4-FFF2-40B4-BE49-F238E27FC236}">
                    <a16:creationId xmlns:a16="http://schemas.microsoft.com/office/drawing/2014/main" id="{A19C3B11-8188-D649-32F4-51DDA737EF72}"/>
                  </a:ext>
                </a:extLst>
              </p:cNvPr>
              <p:cNvSpPr txBox="1">
                <a:spLocks noRot="1" noChangeAspect="1" noMove="1" noResize="1" noEditPoints="1" noAdjustHandles="1" noChangeArrowheads="1" noChangeShapeType="1" noTextEdit="1"/>
              </p:cNvSpPr>
              <p:nvPr/>
            </p:nvSpPr>
            <p:spPr>
              <a:xfrm>
                <a:off x="137086" y="1221302"/>
                <a:ext cx="3087070" cy="3281553"/>
              </a:xfrm>
              <a:prstGeom prst="roundRect">
                <a:avLst>
                  <a:gd name="adj" fmla="val 2685"/>
                </a:avLst>
              </a:prstGeom>
              <a:blipFill>
                <a:blip r:embed="rId4"/>
                <a:stretch>
                  <a:fillRect l="-1572" t="-739" r="-786" b="-1848"/>
                </a:stretch>
              </a:blipFill>
              <a:ln>
                <a:solidFill>
                  <a:srgbClr val="0070C0"/>
                </a:solidFill>
              </a:ln>
            </p:spPr>
            <p:txBody>
              <a:bodyPr/>
              <a:lstStyle/>
              <a:p>
                <a:r>
                  <a:rPr lang="de-CH">
                    <a:noFill/>
                  </a:rPr>
                  <a:t> </a:t>
                </a:r>
              </a:p>
            </p:txBody>
          </p:sp>
        </mc:Fallback>
      </mc:AlternateContent>
      <p:pic>
        <p:nvPicPr>
          <p:cNvPr id="10" name="muEDM_experiment_anim_compressed">
            <a:hlinkClick r:id="" action="ppaction://media"/>
            <a:extLst>
              <a:ext uri="{FF2B5EF4-FFF2-40B4-BE49-F238E27FC236}">
                <a16:creationId xmlns:a16="http://schemas.microsoft.com/office/drawing/2014/main" id="{CB186004-8B72-A2FC-BE4C-EFB266AB7C6D}"/>
              </a:ext>
            </a:extLst>
          </p:cNvPr>
          <p:cNvPicPr>
            <a:picLocks noGrp="1" noChangeAspect="1"/>
          </p:cNvPicPr>
          <p:nvPr>
            <p:ph sz="quarter" idx="18"/>
            <a:videoFile r:link="rId2"/>
            <p:extLst>
              <p:ext uri="{DAA4B4D4-6D71-4841-9C94-3DE7FCFB9230}">
                <p14:media xmlns:p14="http://schemas.microsoft.com/office/powerpoint/2010/main" r:embed="rId1"/>
              </p:ext>
            </p:extLst>
          </p:nvPr>
        </p:nvPicPr>
        <p:blipFill>
          <a:blip r:embed="rId5"/>
          <a:stretch>
            <a:fillRect/>
          </a:stretch>
        </p:blipFill>
        <p:spPr>
          <a:xfrm>
            <a:off x="3239529" y="1213300"/>
            <a:ext cx="5904471" cy="3509963"/>
          </a:xfrm>
        </p:spPr>
      </p:pic>
    </p:spTree>
    <p:extLst>
      <p:ext uri="{BB962C8B-B14F-4D97-AF65-F5344CB8AC3E}">
        <p14:creationId xmlns:p14="http://schemas.microsoft.com/office/powerpoint/2010/main" val="2410583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0"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umanst521 BT" panose="020B0602020204020204" pitchFamily="34" charset="0"/>
              </a:rPr>
              <a:t>The </a:t>
            </a:r>
            <a:r>
              <a:rPr lang="en-US" dirty="0" err="1">
                <a:latin typeface="Humanst521 BT" panose="020B0602020204020204" pitchFamily="34" charset="0"/>
              </a:rPr>
              <a:t>muEDM</a:t>
            </a:r>
            <a:r>
              <a:rPr lang="en-US" dirty="0">
                <a:latin typeface="Humanst521 BT" panose="020B0602020204020204" pitchFamily="34" charset="0"/>
              </a:rPr>
              <a:t> phase I on piE1</a:t>
            </a:r>
          </a:p>
        </p:txBody>
      </p:sp>
      <p:sp>
        <p:nvSpPr>
          <p:cNvPr id="3" name="TextBox 2"/>
          <p:cNvSpPr txBox="1"/>
          <p:nvPr/>
        </p:nvSpPr>
        <p:spPr>
          <a:xfrm>
            <a:off x="3913230" y="727804"/>
            <a:ext cx="4781550" cy="321627"/>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2000" kern="1000" spc="30" dirty="0">
                <a:solidFill>
                  <a:schemeClr val="tx1">
                    <a:lumMod val="85000"/>
                    <a:lumOff val="15000"/>
                  </a:schemeClr>
                </a:solidFill>
                <a:latin typeface="Calibri" panose="020F0502020204030204" pitchFamily="34" charset="0"/>
                <a:cs typeface="Franklin Gothic Book"/>
              </a:rPr>
              <a:t>Test bed and frozen spin demonstrator</a:t>
            </a:r>
          </a:p>
        </p:txBody>
      </p:sp>
      <p:pic>
        <p:nvPicPr>
          <p:cNvPr id="6" name="Content Placeholder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28" y="1275606"/>
            <a:ext cx="1872208" cy="2810069"/>
          </a:xfrm>
          <a:prstGeom prst="rect">
            <a:avLst/>
          </a:prstGeom>
        </p:spPr>
      </p:pic>
      <mc:AlternateContent xmlns:mc="http://schemas.openxmlformats.org/markup-compatibility/2006">
        <mc:Choice xmlns:a14="http://schemas.microsoft.com/office/drawing/2010/main" Requires="a14">
          <p:sp>
            <p:nvSpPr>
              <p:cNvPr id="8" name="Content Placeholder 6"/>
              <p:cNvSpPr txBox="1">
                <a:spLocks/>
              </p:cNvSpPr>
              <p:nvPr/>
            </p:nvSpPr>
            <p:spPr>
              <a:xfrm>
                <a:off x="4318806" y="4760869"/>
                <a:ext cx="4178299" cy="280237"/>
              </a:xfrm>
              <a:prstGeom prst="rect">
                <a:avLst/>
              </a:prstGeom>
            </p:spPr>
            <p:txBody>
              <a:bodyPr vert="horz" lIns="0" tIns="0" rIns="0" bIns="0" rtlCol="0">
                <a:noAutofit/>
              </a:bodyPr>
              <a:lstStyle>
                <a:lvl1pPr marL="457200" indent="-457200" algn="l" rtl="0" eaLnBrk="1" fontAlgn="base" hangingPunct="1">
                  <a:lnSpc>
                    <a:spcPct val="110000"/>
                  </a:lnSpc>
                  <a:spcBef>
                    <a:spcPct val="0"/>
                  </a:spcBef>
                  <a:spcAft>
                    <a:spcPct val="0"/>
                  </a:spcAft>
                  <a:buClr>
                    <a:schemeClr val="tx1"/>
                  </a:buClr>
                  <a:buFont typeface="Arial" panose="020B0604020202020204" pitchFamily="34" charset="0"/>
                  <a:buChar char="•"/>
                  <a:defRPr lang="en-GB" sz="24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90000"/>
                  <a:buFont typeface="Arial" panose="020B0604020202020204" pitchFamily="34" charset="0"/>
                  <a:buChar char="•"/>
                  <a:defRPr lang="en-GB" sz="20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Arial" panose="020B0604020202020204" pitchFamily="34" charset="0"/>
                  <a:buChar char="•"/>
                  <a:defRPr lang="en-GB" sz="18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Arial" panose="020B0604020202020204" pitchFamily="34" charset="0"/>
                  <a:buChar char="•"/>
                  <a:defRPr lang="en-GB" sz="18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Arial" panose="020B0604020202020204" pitchFamily="34" charset="0"/>
                  <a:buChar char="•"/>
                  <a:defRPr lang="en-GB" sz="16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Arial" panose="020B0604020202020204" pitchFamily="34" charset="0"/>
                  <a:buChar char="•"/>
                  <a:defRPr lang="en-GB" sz="1600" noProof="0" dirty="0" smtClean="0">
                    <a:solidFill>
                      <a:schemeClr val="tx1"/>
                    </a:solidFill>
                    <a:latin typeface="Humanst521 Lt BT" panose="020B0402020204020304" pitchFamily="34" charset="0"/>
                    <a:ea typeface="+mn-ea"/>
                  </a:defRPr>
                </a:lvl9pPr>
              </a:lstStyle>
              <a:p>
                <a:pPr marL="0" indent="0">
                  <a:buNone/>
                </a:pPr>
                <a:r>
                  <a:rPr lang="en-US" sz="2000" dirty="0" err="1"/>
                  <a:t>muEDM</a:t>
                </a:r>
                <a:r>
                  <a:rPr lang="en-US" sz="2000" dirty="0"/>
                  <a:t> measurement </a:t>
                </a:r>
                <a14:m>
                  <m:oMath xmlns:m="http://schemas.openxmlformats.org/officeDocument/2006/math">
                    <m:r>
                      <a:rPr lang="en-US" sz="2000" b="0" i="1" smtClean="0">
                        <a:latin typeface="Cambria Math" panose="02040503050406030204" pitchFamily="18" charset="0"/>
                      </a:rPr>
                      <m:t>&lt;</m:t>
                    </m:r>
                    <m:r>
                      <a:rPr lang="en-US" sz="2000" b="0" i="1" spc="-150" smtClean="0">
                        <a:latin typeface="Cambria Math" panose="02040503050406030204" pitchFamily="18" charset="0"/>
                      </a:rPr>
                      <m:t>3⋅</m:t>
                    </m:r>
                    <m:sSup>
                      <m:sSupPr>
                        <m:ctrlPr>
                          <a:rPr lang="en-US" sz="2000" b="0" i="1" spc="-150" smtClean="0">
                            <a:latin typeface="Cambria Math" panose="02040503050406030204" pitchFamily="18" charset="0"/>
                          </a:rPr>
                        </m:ctrlPr>
                      </m:sSupPr>
                      <m:e>
                        <m:r>
                          <a:rPr lang="en-US" sz="2000" b="0" i="1" spc="-150" smtClean="0">
                            <a:latin typeface="Cambria Math" panose="02040503050406030204" pitchFamily="18" charset="0"/>
                          </a:rPr>
                          <m:t>10</m:t>
                        </m:r>
                      </m:e>
                      <m:sup>
                        <m:r>
                          <a:rPr lang="en-US" sz="2000" b="0" i="1" spc="-150" smtClean="0">
                            <a:latin typeface="Cambria Math" panose="02040503050406030204" pitchFamily="18" charset="0"/>
                          </a:rPr>
                          <m:t>−21</m:t>
                        </m:r>
                      </m:sup>
                    </m:sSup>
                    <m:r>
                      <a:rPr lang="en-US" sz="2000" b="0" i="1" smtClean="0">
                        <a:latin typeface="Cambria Math" panose="02040503050406030204" pitchFamily="18" charset="0"/>
                      </a:rPr>
                      <m:t>𝑒</m:t>
                    </m:r>
                    <m:r>
                      <m:rPr>
                        <m:sty m:val="p"/>
                      </m:rPr>
                      <a:rPr lang="en-US" sz="2000" b="0" i="0" smtClean="0">
                        <a:latin typeface="Cambria Math" panose="02040503050406030204" pitchFamily="18" charset="0"/>
                      </a:rPr>
                      <m:t>cm</m:t>
                    </m:r>
                  </m:oMath>
                </a14:m>
                <a:endParaRPr lang="en-US" sz="2000" dirty="0"/>
              </a:p>
            </p:txBody>
          </p:sp>
        </mc:Choice>
        <mc:Fallback>
          <p:sp>
            <p:nvSpPr>
              <p:cNvPr id="8" name="Content Placeholder 6"/>
              <p:cNvSpPr txBox="1">
                <a:spLocks noRot="1" noChangeAspect="1" noMove="1" noResize="1" noEditPoints="1" noAdjustHandles="1" noChangeArrowheads="1" noChangeShapeType="1" noTextEdit="1"/>
              </p:cNvSpPr>
              <p:nvPr/>
            </p:nvSpPr>
            <p:spPr>
              <a:xfrm>
                <a:off x="4318806" y="4760869"/>
                <a:ext cx="4178299" cy="280237"/>
              </a:xfrm>
              <a:prstGeom prst="rect">
                <a:avLst/>
              </a:prstGeom>
              <a:blipFill>
                <a:blip r:embed="rId5"/>
                <a:stretch>
                  <a:fillRect l="-3644" t="-26087" b="-65217"/>
                </a:stretch>
              </a:blipFill>
            </p:spPr>
            <p:txBody>
              <a:bodyPr/>
              <a:lstStyle/>
              <a:p>
                <a:r>
                  <a:rPr lang="de-CH">
                    <a:noFill/>
                  </a:rPr>
                  <a:t> </a:t>
                </a:r>
              </a:p>
            </p:txBody>
          </p:sp>
        </mc:Fallback>
      </mc:AlternateContent>
      <p:pic>
        <p:nvPicPr>
          <p:cNvPr id="7" name="Content Placeholder 6"/>
          <p:cNvPicPr>
            <a:picLocks noGrp="1" noChangeAspect="1"/>
          </p:cNvPicPr>
          <p:nvPr>
            <p:ph sz="quarter" idx="13"/>
          </p:nvPr>
        </p:nvPicPr>
        <p:blipFill>
          <a:blip r:embed="rId6" cstate="screen">
            <a:extLst>
              <a:ext uri="{28A0092B-C50C-407E-A947-70E740481C1C}">
                <a14:useLocalDpi xmlns:a14="http://schemas.microsoft.com/office/drawing/2010/main"/>
              </a:ext>
            </a:extLst>
          </a:blip>
          <a:stretch>
            <a:fillRect/>
          </a:stretch>
        </p:blipFill>
        <p:spPr>
          <a:xfrm>
            <a:off x="2089952" y="1169001"/>
            <a:ext cx="6724068" cy="3268099"/>
          </a:xfrm>
        </p:spPr>
      </p:pic>
      <p:sp>
        <p:nvSpPr>
          <p:cNvPr id="11" name="Slide Number Placeholder 3"/>
          <p:cNvSpPr>
            <a:spLocks noGrp="1"/>
          </p:cNvSpPr>
          <p:nvPr>
            <p:ph type="sldNum" sz="quarter" idx="4294967295"/>
          </p:nvPr>
        </p:nvSpPr>
        <p:spPr>
          <a:xfrm>
            <a:off x="8497105" y="4967288"/>
            <a:ext cx="576262" cy="147637"/>
          </a:xfrm>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11</a:t>
            </a:fld>
            <a:endParaRPr lang="de-DE" dirty="0">
              <a:latin typeface="Humanst521 BT" panose="020B0602020204020204" pitchFamily="34" charset="0"/>
            </a:endParaRPr>
          </a:p>
        </p:txBody>
      </p:sp>
    </p:spTree>
    <p:custDataLst>
      <p:tags r:id="rId1"/>
    </p:custDataLst>
    <p:extLst>
      <p:ext uri="{BB962C8B-B14F-4D97-AF65-F5344CB8AC3E}">
        <p14:creationId xmlns:p14="http://schemas.microsoft.com/office/powerpoint/2010/main" val="811352509"/>
      </p:ext>
    </p:extLst>
  </p:cSld>
  <p:clrMapOvr>
    <a:masterClrMapping/>
  </p:clrMapOvr>
  <p:transition spd="med" advTm="18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ontent Placeholder 3"/>
              <p:cNvSpPr>
                <a:spLocks noGrp="1"/>
              </p:cNvSpPr>
              <p:nvPr>
                <p:ph sz="quarter" idx="13"/>
              </p:nvPr>
            </p:nvSpPr>
            <p:spPr>
              <a:xfrm>
                <a:off x="683569" y="1006079"/>
                <a:ext cx="4335634" cy="2861816"/>
              </a:xfrm>
            </p:spPr>
            <p:txBody>
              <a:bodyPr/>
              <a:lstStyle/>
              <a:p>
                <a:r>
                  <a:rPr lang="en-US" dirty="0"/>
                  <a:t>Large phase space at exit of beam collimated by passage through a collimation channel (d) </a:t>
                </a:r>
              </a:p>
              <a:p>
                <a:r>
                  <a:rPr lang="en-US" dirty="0"/>
                  <a:t>Due to adiabatic magnetic collimation large part of transmitted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m:t>
                        </m:r>
                      </m:sup>
                    </m:sSup>
                  </m:oMath>
                </a14:m>
                <a:r>
                  <a:rPr lang="en-US" dirty="0"/>
                  <a:t> are reflected.</a:t>
                </a:r>
              </a:p>
              <a:p>
                <a:r>
                  <a:rPr lang="en-US" dirty="0"/>
                  <a:t>Simulations show, only about </a:t>
                </a:r>
                <a14:m>
                  <m:oMath xmlns:m="http://schemas.openxmlformats.org/officeDocument/2006/math">
                    <m:r>
                      <a:rPr lang="en-US" i="1">
                        <a:latin typeface="Cambria Math" panose="02040503050406030204" pitchFamily="18" charset="0"/>
                      </a:rPr>
                      <m:t>2</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 muons can be stored</a:t>
                </a:r>
              </a:p>
            </p:txBody>
          </p:sp>
        </mc:Choice>
        <mc:Fallback>
          <p:sp>
            <p:nvSpPr>
              <p:cNvPr id="4" name="Content Placeholder 3"/>
              <p:cNvSpPr>
                <a:spLocks noGrp="1" noRot="1" noChangeAspect="1" noMove="1" noResize="1" noEditPoints="1" noAdjustHandles="1" noChangeArrowheads="1" noChangeShapeType="1" noTextEdit="1"/>
              </p:cNvSpPr>
              <p:nvPr>
                <p:ph sz="quarter" idx="13"/>
              </p:nvPr>
            </p:nvSpPr>
            <p:spPr>
              <a:xfrm>
                <a:off x="683569" y="1006079"/>
                <a:ext cx="4335634" cy="2861816"/>
              </a:xfrm>
              <a:blipFill>
                <a:blip r:embed="rId3"/>
                <a:stretch>
                  <a:fillRect l="-2813" t="-2132" r="-3235"/>
                </a:stretch>
              </a:blipFill>
            </p:spPr>
            <p:txBody>
              <a:bodyPr/>
              <a:lstStyle/>
              <a:p>
                <a:r>
                  <a:rPr lang="de-CH">
                    <a:noFill/>
                  </a:rPr>
                  <a:t> </a:t>
                </a:r>
              </a:p>
            </p:txBody>
          </p:sp>
        </mc:Fallback>
      </mc:AlternateContent>
      <p:sp>
        <p:nvSpPr>
          <p:cNvPr id="3" name="Title 2"/>
          <p:cNvSpPr>
            <a:spLocks noGrp="1"/>
          </p:cNvSpPr>
          <p:nvPr>
            <p:ph type="title"/>
          </p:nvPr>
        </p:nvSpPr>
        <p:spPr/>
        <p:txBody>
          <a:bodyPr/>
          <a:lstStyle/>
          <a:p>
            <a:r>
              <a:rPr lang="en-US" dirty="0">
                <a:latin typeface="Humanst521 BT" panose="020B0602020204020204" pitchFamily="34" charset="0"/>
              </a:rPr>
              <a:t>Injection and statistical sensitivity</a:t>
            </a:r>
          </a:p>
        </p:txBody>
      </p:sp>
      <p:pic>
        <p:nvPicPr>
          <p:cNvPr id="11" name="Content Placeholder 10" descr="Screen Clipping"/>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5191121" y="2212956"/>
            <a:ext cx="3781425" cy="2472469"/>
          </a:xfrm>
        </p:spPr>
      </p:pic>
      <mc:AlternateContent xmlns:mc="http://schemas.openxmlformats.org/markup-compatibility/2006">
        <mc:Choice xmlns:a14="http://schemas.microsoft.com/office/drawing/2010/main" Requires="a14">
          <p:sp>
            <p:nvSpPr>
              <p:cNvPr id="9" name="TextBox 8"/>
              <p:cNvSpPr txBox="1"/>
              <p:nvPr/>
            </p:nvSpPr>
            <p:spPr>
              <a:xfrm>
                <a:off x="6156176" y="1347614"/>
                <a:ext cx="2644452" cy="711157"/>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800" b="0" i="1" kern="1000" spc="30" smtClean="0">
                          <a:solidFill>
                            <a:schemeClr val="tx1">
                              <a:lumMod val="65000"/>
                              <a:lumOff val="35000"/>
                            </a:schemeClr>
                          </a:solidFill>
                          <a:latin typeface="Cambria Math" panose="02040503050406030204" pitchFamily="18" charset="0"/>
                        </a:rPr>
                        <m:t>𝜎</m:t>
                      </m:r>
                      <m:d>
                        <m:dPr>
                          <m:ctrlPr>
                            <a:rPr lang="en-US" sz="1800" b="0" i="1" kern="1000" spc="30" smtClean="0">
                              <a:solidFill>
                                <a:schemeClr val="tx1">
                                  <a:lumMod val="65000"/>
                                  <a:lumOff val="35000"/>
                                </a:schemeClr>
                              </a:solidFill>
                              <a:latin typeface="Cambria Math" panose="02040503050406030204" pitchFamily="18" charset="0"/>
                            </a:rPr>
                          </m:ctrlPr>
                        </m:dPr>
                        <m:e>
                          <m:sSub>
                            <m:sSubPr>
                              <m:ctrlPr>
                                <a:rPr lang="en-US" sz="1800" i="1" kern="1000" spc="30">
                                  <a:solidFill>
                                    <a:schemeClr val="tx1">
                                      <a:lumMod val="65000"/>
                                      <a:lumOff val="35000"/>
                                    </a:schemeClr>
                                  </a:solidFill>
                                  <a:latin typeface="Cambria Math" panose="02040503050406030204" pitchFamily="18" charset="0"/>
                                  <a:cs typeface="Franklin Gothic Book"/>
                                </a:rPr>
                              </m:ctrlPr>
                            </m:sSubPr>
                            <m:e>
                              <m:r>
                                <a:rPr lang="en-US" sz="18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800" kern="1000" spc="30">
                                  <a:solidFill>
                                    <a:schemeClr val="tx1">
                                      <a:lumMod val="65000"/>
                                      <a:lumOff val="35000"/>
                                    </a:schemeClr>
                                  </a:solidFill>
                                  <a:latin typeface="Cambria Math" panose="02040503050406030204" pitchFamily="18" charset="0"/>
                                  <a:cs typeface="Franklin Gothic Book"/>
                                </a:rPr>
                                <m:t>μ</m:t>
                              </m:r>
                            </m:sub>
                          </m:sSub>
                        </m:e>
                      </m:d>
                      <m:r>
                        <a:rPr lang="en-US" sz="1800" b="0" i="1" kern="1000" spc="30" smtClean="0">
                          <a:solidFill>
                            <a:schemeClr val="tx1">
                              <a:lumMod val="65000"/>
                              <a:lumOff val="35000"/>
                            </a:schemeClr>
                          </a:solidFill>
                          <a:latin typeface="Cambria Math" panose="02040503050406030204" pitchFamily="18" charset="0"/>
                        </a:rPr>
                        <m:t>=</m:t>
                      </m:r>
                      <m:f>
                        <m:fPr>
                          <m:ctrlPr>
                            <a:rPr lang="en-US" sz="1800" b="0" i="1" kern="1000" spc="30" smtClean="0">
                              <a:solidFill>
                                <a:schemeClr val="tx1">
                                  <a:lumMod val="65000"/>
                                  <a:lumOff val="35000"/>
                                </a:schemeClr>
                              </a:solidFill>
                              <a:latin typeface="Cambria Math" panose="02040503050406030204" pitchFamily="18" charset="0"/>
                            </a:rPr>
                          </m:ctrlPr>
                        </m:fPr>
                        <m:num>
                          <m:r>
                            <a:rPr lang="en-US" sz="1800" b="0" i="1" kern="1000" spc="30" smtClean="0">
                              <a:solidFill>
                                <a:schemeClr val="tx1">
                                  <a:lumMod val="65000"/>
                                  <a:lumOff val="35000"/>
                                </a:schemeClr>
                              </a:solidFill>
                              <a:latin typeface="Cambria Math" panose="02040503050406030204" pitchFamily="18" charset="0"/>
                            </a:rPr>
                            <m:t>ℏ</m:t>
                          </m:r>
                          <m:r>
                            <a:rPr lang="en-US" sz="1800" b="0" i="1" kern="1000" spc="30" smtClean="0">
                              <a:solidFill>
                                <a:schemeClr val="tx1">
                                  <a:lumMod val="65000"/>
                                  <a:lumOff val="35000"/>
                                </a:schemeClr>
                              </a:solidFill>
                              <a:latin typeface="Cambria Math" panose="02040503050406030204" pitchFamily="18" charset="0"/>
                            </a:rPr>
                            <m:t>𝛾</m:t>
                          </m:r>
                          <m:sSub>
                            <m:sSubPr>
                              <m:ctrlPr>
                                <a:rPr lang="en-US" sz="1800" b="0" i="1" kern="1000" spc="30" smtClean="0">
                                  <a:solidFill>
                                    <a:schemeClr val="tx1">
                                      <a:lumMod val="65000"/>
                                      <a:lumOff val="35000"/>
                                    </a:schemeClr>
                                  </a:solidFill>
                                  <a:latin typeface="Cambria Math" panose="02040503050406030204" pitchFamily="18" charset="0"/>
                                </a:rPr>
                              </m:ctrlPr>
                            </m:sSubPr>
                            <m:e>
                              <m:r>
                                <a:rPr lang="en-US" sz="1800" b="0" i="1" kern="1000" spc="30" smtClean="0">
                                  <a:solidFill>
                                    <a:schemeClr val="tx1">
                                      <a:lumMod val="65000"/>
                                      <a:lumOff val="35000"/>
                                    </a:schemeClr>
                                  </a:solidFill>
                                  <a:latin typeface="Cambria Math" panose="02040503050406030204" pitchFamily="18" charset="0"/>
                                </a:rPr>
                                <m:t>𝑎</m:t>
                              </m:r>
                            </m:e>
                            <m:sub>
                              <m:r>
                                <a:rPr lang="en-US" sz="1800" b="0" i="1" kern="1000" spc="30" smtClean="0">
                                  <a:solidFill>
                                    <a:schemeClr val="tx1">
                                      <a:lumMod val="65000"/>
                                      <a:lumOff val="35000"/>
                                    </a:schemeClr>
                                  </a:solidFill>
                                  <a:latin typeface="Cambria Math" panose="02040503050406030204" pitchFamily="18" charset="0"/>
                                </a:rPr>
                                <m:t>𝜇</m:t>
                              </m:r>
                            </m:sub>
                          </m:sSub>
                        </m:num>
                        <m:den>
                          <m:r>
                            <a:rPr lang="en-US" sz="1800" b="0" i="1" kern="1000" spc="30" smtClean="0">
                              <a:solidFill>
                                <a:schemeClr val="tx1">
                                  <a:lumMod val="65000"/>
                                  <a:lumOff val="35000"/>
                                </a:schemeClr>
                              </a:solidFill>
                              <a:latin typeface="Cambria Math" panose="02040503050406030204" pitchFamily="18" charset="0"/>
                            </a:rPr>
                            <m:t>2</m:t>
                          </m:r>
                          <m:r>
                            <a:rPr lang="en-US" sz="1800" b="0" i="1" kern="1000" spc="30" smtClean="0">
                              <a:solidFill>
                                <a:schemeClr val="tx1">
                                  <a:lumMod val="65000"/>
                                  <a:lumOff val="35000"/>
                                </a:schemeClr>
                              </a:solidFill>
                              <a:latin typeface="Cambria Math" panose="02040503050406030204" pitchFamily="18" charset="0"/>
                            </a:rPr>
                            <m:t>𝑝</m:t>
                          </m:r>
                          <m:sSub>
                            <m:sSubPr>
                              <m:ctrlPr>
                                <a:rPr lang="en-US" sz="1800" b="0" i="1" kern="1000" spc="30" smtClean="0">
                                  <a:solidFill>
                                    <a:schemeClr val="tx1">
                                      <a:lumMod val="65000"/>
                                      <a:lumOff val="35000"/>
                                    </a:schemeClr>
                                  </a:solidFill>
                                  <a:latin typeface="Cambria Math" panose="02040503050406030204" pitchFamily="18" charset="0"/>
                                </a:rPr>
                              </m:ctrlPr>
                            </m:sSubPr>
                            <m:e>
                              <m:r>
                                <a:rPr lang="en-US" sz="1800" b="0" i="1" kern="1000" spc="30" smtClean="0">
                                  <a:solidFill>
                                    <a:schemeClr val="tx1">
                                      <a:lumMod val="65000"/>
                                      <a:lumOff val="35000"/>
                                    </a:schemeClr>
                                  </a:solidFill>
                                  <a:latin typeface="Cambria Math" panose="02040503050406030204" pitchFamily="18" charset="0"/>
                                </a:rPr>
                                <m:t>𝐸</m:t>
                              </m:r>
                            </m:e>
                            <m:sub>
                              <m:r>
                                <m:rPr>
                                  <m:sty m:val="p"/>
                                </m:rPr>
                                <a:rPr lang="en-US" sz="1800" b="0" i="0" kern="1000" spc="30" smtClean="0">
                                  <a:solidFill>
                                    <a:schemeClr val="tx1">
                                      <a:lumMod val="65000"/>
                                      <a:lumOff val="35000"/>
                                    </a:schemeClr>
                                  </a:solidFill>
                                  <a:latin typeface="Cambria Math" panose="02040503050406030204" pitchFamily="18" charset="0"/>
                                </a:rPr>
                                <m:t>f</m:t>
                              </m:r>
                            </m:sub>
                          </m:sSub>
                          <m:sSub>
                            <m:sSubPr>
                              <m:ctrlPr>
                                <a:rPr lang="en-US" sz="1800" b="0" i="1" kern="1000" spc="30" smtClean="0">
                                  <a:solidFill>
                                    <a:schemeClr val="tx1">
                                      <a:lumMod val="65000"/>
                                      <a:lumOff val="35000"/>
                                    </a:schemeClr>
                                  </a:solidFill>
                                  <a:latin typeface="Cambria Math" panose="02040503050406030204" pitchFamily="18" charset="0"/>
                                </a:rPr>
                              </m:ctrlPr>
                            </m:sSubPr>
                            <m:e>
                              <m:rad>
                                <m:radPr>
                                  <m:degHide m:val="on"/>
                                  <m:ctrlPr>
                                    <a:rPr lang="en-US" sz="1800" b="0" i="1" kern="1000" spc="30" smtClean="0">
                                      <a:solidFill>
                                        <a:schemeClr val="tx1">
                                          <a:lumMod val="65000"/>
                                          <a:lumOff val="35000"/>
                                        </a:schemeClr>
                                      </a:solidFill>
                                      <a:latin typeface="Cambria Math" panose="02040503050406030204" pitchFamily="18" charset="0"/>
                                    </a:rPr>
                                  </m:ctrlPr>
                                </m:radPr>
                                <m:deg/>
                                <m:e>
                                  <m:r>
                                    <a:rPr lang="en-US" sz="1800" b="0" i="1" kern="1000" spc="30" smtClean="0">
                                      <a:solidFill>
                                        <a:schemeClr val="tx1">
                                          <a:lumMod val="65000"/>
                                          <a:lumOff val="35000"/>
                                        </a:schemeClr>
                                      </a:solidFill>
                                      <a:latin typeface="Cambria Math" panose="02040503050406030204" pitchFamily="18" charset="0"/>
                                    </a:rPr>
                                    <m:t>𝑁</m:t>
                                  </m:r>
                                </m:e>
                              </m:rad>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𝜏</m:t>
                              </m:r>
                            </m:e>
                            <m:sub>
                              <m:r>
                                <a:rPr lang="en-US" sz="1800" b="0" i="1" kern="1000" spc="30" smtClean="0">
                                  <a:solidFill>
                                    <a:schemeClr val="tx1">
                                      <a:lumMod val="65000"/>
                                      <a:lumOff val="35000"/>
                                    </a:schemeClr>
                                  </a:solidFill>
                                  <a:latin typeface="Cambria Math" panose="02040503050406030204" pitchFamily="18" charset="0"/>
                                </a:rPr>
                                <m:t>𝜇</m:t>
                              </m:r>
                            </m:sub>
                          </m:sSub>
                          <m:r>
                            <a:rPr lang="en-US" sz="1800" b="0" i="1" kern="1000" spc="30" smtClean="0">
                              <a:solidFill>
                                <a:schemeClr val="tx1">
                                  <a:lumMod val="65000"/>
                                  <a:lumOff val="35000"/>
                                </a:schemeClr>
                              </a:solidFill>
                              <a:latin typeface="Cambria Math" panose="02040503050406030204" pitchFamily="18" charset="0"/>
                            </a:rPr>
                            <m:t> </m:t>
                          </m:r>
                          <m:r>
                            <a:rPr lang="en-US" sz="1800" b="0" i="1" kern="1000" spc="30" smtClean="0">
                              <a:solidFill>
                                <a:schemeClr val="tx1">
                                  <a:lumMod val="65000"/>
                                  <a:lumOff val="35000"/>
                                </a:schemeClr>
                              </a:solidFill>
                              <a:latin typeface="Cambria Math" panose="02040503050406030204" pitchFamily="18" charset="0"/>
                            </a:rPr>
                            <m:t>𝛼</m:t>
                          </m:r>
                        </m:den>
                      </m:f>
                    </m:oMath>
                  </m:oMathPara>
                </a14:m>
                <a:endParaRPr lang="en-US" sz="1800" kern="1000" spc="30" dirty="0" err="1">
                  <a:solidFill>
                    <a:schemeClr val="tx1">
                      <a:lumMod val="65000"/>
                      <a:lumOff val="35000"/>
                    </a:schemeClr>
                  </a:solidFill>
                  <a:latin typeface="Humanst521 Lt BT" panose="020B0402020204020304" pitchFamily="34" charset="0"/>
                  <a:cs typeface="Franklin Gothic Book"/>
                </a:endParaRPr>
              </a:p>
            </p:txBody>
          </p:sp>
        </mc:Choice>
        <mc:Fallback>
          <p:sp>
            <p:nvSpPr>
              <p:cNvPr id="9" name="TextBox 8"/>
              <p:cNvSpPr txBox="1">
                <a:spLocks noRot="1" noChangeAspect="1" noMove="1" noResize="1" noEditPoints="1" noAdjustHandles="1" noChangeArrowheads="1" noChangeShapeType="1" noTextEdit="1"/>
              </p:cNvSpPr>
              <p:nvPr/>
            </p:nvSpPr>
            <p:spPr>
              <a:xfrm>
                <a:off x="6156176" y="1347614"/>
                <a:ext cx="2644452" cy="711157"/>
              </a:xfrm>
              <a:prstGeom prst="rect">
                <a:avLst/>
              </a:prstGeom>
              <a:blipFill>
                <a:blip r:embed="rId5"/>
                <a:stretch>
                  <a:fillRect/>
                </a:stretch>
              </a:blipFill>
            </p:spPr>
            <p:txBody>
              <a:bodyPr/>
              <a:lstStyle/>
              <a:p>
                <a:r>
                  <a:rPr lang="de-CH">
                    <a:noFill/>
                  </a:rPr>
                  <a:t> </a:t>
                </a:r>
              </a:p>
            </p:txBody>
          </p:sp>
        </mc:Fallback>
      </mc:AlternateContent>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84" y="2787774"/>
            <a:ext cx="4111775" cy="2260891"/>
          </a:xfrm>
          <a:prstGeom prst="rect">
            <a:avLst/>
          </a:prstGeom>
        </p:spPr>
      </p:pic>
      <p:sp>
        <p:nvSpPr>
          <p:cNvPr id="8"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12</a:t>
            </a:fld>
            <a:endParaRPr lang="de-DE" sz="700" dirty="0">
              <a:latin typeface="Humanst521 Lt BT" panose="020B0402020204020304" pitchFamily="34" charset="0"/>
            </a:endParaRPr>
          </a:p>
        </p:txBody>
      </p:sp>
    </p:spTree>
    <p:extLst>
      <p:ext uri="{BB962C8B-B14F-4D97-AF65-F5344CB8AC3E}">
        <p14:creationId xmlns:p14="http://schemas.microsoft.com/office/powerpoint/2010/main" val="2745393513"/>
      </p:ext>
    </p:extLst>
  </p:cSld>
  <p:clrMapOvr>
    <a:masterClrMapping/>
  </p:clrMapOvr>
  <p:transition spd="med" advTm="4679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etal cylinder with a brown surface&#10;&#10;Description automatically generated with medium confidence">
            <a:extLst>
              <a:ext uri="{FF2B5EF4-FFF2-40B4-BE49-F238E27FC236}">
                <a16:creationId xmlns:a16="http://schemas.microsoft.com/office/drawing/2014/main" id="{5A352D79-B1EC-6E65-AD16-DD89865259FC}"/>
              </a:ext>
            </a:extLst>
          </p:cNvPr>
          <p:cNvPicPr>
            <a:picLocks noChangeAspect="1"/>
          </p:cNvPicPr>
          <p:nvPr/>
        </p:nvPicPr>
        <p:blipFill>
          <a:blip r:embed="rId3"/>
          <a:stretch>
            <a:fillRect/>
          </a:stretch>
        </p:blipFill>
        <p:spPr>
          <a:xfrm rot="16809098">
            <a:off x="6408196" y="-421897"/>
            <a:ext cx="1643342" cy="3651870"/>
          </a:xfrm>
          <a:prstGeom prst="rect">
            <a:avLst/>
          </a:prstGeom>
        </p:spPr>
      </p:pic>
      <p:pic>
        <p:nvPicPr>
          <p:cNvPr id="36" name="Picture 35"/>
          <p:cNvPicPr>
            <a:picLocks noChangeAspect="1"/>
          </p:cNvPicPr>
          <p:nvPr/>
        </p:nvPicPr>
        <p:blipFill rotWithShape="1">
          <a:blip r:embed="rId4"/>
          <a:srcRect t="8254"/>
          <a:stretch/>
        </p:blipFill>
        <p:spPr>
          <a:xfrm>
            <a:off x="249458" y="667925"/>
            <a:ext cx="5038237" cy="4202174"/>
          </a:xfrm>
          <a:prstGeom prst="rect">
            <a:avLst/>
          </a:prstGeom>
        </p:spPr>
      </p:pic>
      <p:sp>
        <p:nvSpPr>
          <p:cNvPr id="3" name="Title 2"/>
          <p:cNvSpPr>
            <a:spLocks noGrp="1"/>
          </p:cNvSpPr>
          <p:nvPr>
            <p:ph type="title"/>
          </p:nvPr>
        </p:nvSpPr>
        <p:spPr>
          <a:xfrm>
            <a:off x="2139669" y="110186"/>
            <a:ext cx="2916323" cy="381375"/>
          </a:xfrm>
        </p:spPr>
        <p:txBody>
          <a:bodyPr>
            <a:normAutofit/>
          </a:bodyPr>
          <a:lstStyle/>
          <a:p>
            <a:r>
              <a:rPr lang="en-US" sz="2100" dirty="0"/>
              <a:t>Experimental Setup</a:t>
            </a:r>
          </a:p>
        </p:txBody>
      </p:sp>
      <p:pic>
        <p:nvPicPr>
          <p:cNvPr id="26" name="Picture 25"/>
          <p:cNvPicPr>
            <a:picLocks noChangeAspect="1"/>
          </p:cNvPicPr>
          <p:nvPr/>
        </p:nvPicPr>
        <p:blipFill rotWithShape="1">
          <a:blip r:embed="rId5"/>
          <a:srcRect l="84784" t="6135" r="1296"/>
          <a:stretch/>
        </p:blipFill>
        <p:spPr>
          <a:xfrm rot="18201702">
            <a:off x="6801098" y="2425227"/>
            <a:ext cx="527631" cy="2935311"/>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37944" t="43700" r="12989" b="43423"/>
          <a:stretch/>
        </p:blipFill>
        <p:spPr>
          <a:xfrm rot="1996441">
            <a:off x="4828434" y="2075476"/>
            <a:ext cx="3629038" cy="634909"/>
          </a:xfrm>
          <a:prstGeom prst="rect">
            <a:avLst/>
          </a:prstGeom>
          <a:solidFill>
            <a:srgbClr val="FFFFFF"/>
          </a:solidFill>
          <a:ln w="57150">
            <a:solidFill>
              <a:srgbClr val="FF0000"/>
            </a:solidFill>
          </a:ln>
          <a:effectLst>
            <a:softEdge rad="0"/>
          </a:effectLst>
        </p:spPr>
      </p:pic>
      <p:sp>
        <p:nvSpPr>
          <p:cNvPr id="29" name="Left Brace 28"/>
          <p:cNvSpPr/>
          <p:nvPr/>
        </p:nvSpPr>
        <p:spPr>
          <a:xfrm rot="18304817" flipH="1">
            <a:off x="3705127" y="2368046"/>
            <a:ext cx="199677" cy="892159"/>
          </a:xfrm>
          <a:prstGeom prst="leftBrace">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34289" rIns="68579" bIns="34289" numCol="1" spcCol="38100" rtlCol="0" anchor="t">
            <a:noAutofit/>
          </a:bodyPr>
          <a:lstStyle/>
          <a:p>
            <a:pPr defTabSz="685800" fontAlgn="auto" latinLnBrk="1">
              <a:spcBef>
                <a:spcPts val="0"/>
              </a:spcBef>
              <a:spcAft>
                <a:spcPts val="0"/>
              </a:spcAft>
            </a:pPr>
            <a:endParaRPr lang="en-US" sz="1350" dirty="0">
              <a:solidFill>
                <a:srgbClr val="000000"/>
              </a:solidFill>
              <a:latin typeface="Humanst521 Lt BT" panose="020B0402020204020304" pitchFamily="34" charset="0"/>
            </a:endParaRPr>
          </a:p>
        </p:txBody>
      </p:sp>
      <p:cxnSp>
        <p:nvCxnSpPr>
          <p:cNvPr id="31" name="Straight Connector 30"/>
          <p:cNvCxnSpPr>
            <a:stCxn id="29" idx="1"/>
            <a:endCxn id="28" idx="2"/>
          </p:cNvCxnSpPr>
          <p:nvPr/>
        </p:nvCxnSpPr>
        <p:spPr>
          <a:xfrm flipV="1">
            <a:off x="3862345" y="2658339"/>
            <a:ext cx="2606439" cy="74084"/>
          </a:xfrm>
          <a:prstGeom prst="line">
            <a:avLst/>
          </a:prstGeom>
          <a:noFill/>
          <a:ln w="25400" cap="flat">
            <a:solidFill>
              <a:srgbClr val="FF0000"/>
            </a:solidFill>
            <a:prstDash val="dash"/>
            <a:round/>
          </a:ln>
          <a:effectLst/>
          <a:sp3d/>
        </p:spPr>
        <p:style>
          <a:lnRef idx="0">
            <a:scrgbClr r="0" g="0" b="0"/>
          </a:lnRef>
          <a:fillRef idx="0">
            <a:scrgbClr r="0" g="0" b="0"/>
          </a:fillRef>
          <a:effectRef idx="0">
            <a:scrgbClr r="0" g="0" b="0"/>
          </a:effectRef>
          <a:fontRef idx="none"/>
        </p:style>
      </p:cxnSp>
      <p:sp>
        <p:nvSpPr>
          <p:cNvPr id="32" name="Left Brace 31"/>
          <p:cNvSpPr/>
          <p:nvPr/>
        </p:nvSpPr>
        <p:spPr>
          <a:xfrm rot="18304817" flipH="1">
            <a:off x="4461211" y="2908106"/>
            <a:ext cx="199677" cy="892159"/>
          </a:xfrm>
          <a:prstGeom prst="leftBrace">
            <a:avLst/>
          </a:prstGeom>
          <a:noFill/>
          <a:ln w="381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34289" rIns="68579" bIns="34289" numCol="1" spcCol="38100" rtlCol="0" anchor="t">
            <a:noAutofit/>
          </a:bodyPr>
          <a:lstStyle/>
          <a:p>
            <a:pPr defTabSz="685800" fontAlgn="auto" latinLnBrk="1">
              <a:spcBef>
                <a:spcPts val="0"/>
              </a:spcBef>
              <a:spcAft>
                <a:spcPts val="0"/>
              </a:spcAft>
            </a:pPr>
            <a:endParaRPr lang="en-US" sz="1350" dirty="0">
              <a:solidFill>
                <a:srgbClr val="000000"/>
              </a:solidFill>
              <a:latin typeface="Humanst521 Lt BT" panose="020B0402020204020304" pitchFamily="34" charset="0"/>
            </a:endParaRPr>
          </a:p>
        </p:txBody>
      </p:sp>
      <p:cxnSp>
        <p:nvCxnSpPr>
          <p:cNvPr id="33" name="Straight Connector 32"/>
          <p:cNvCxnSpPr>
            <a:stCxn id="32" idx="1"/>
            <a:endCxn id="26" idx="1"/>
          </p:cNvCxnSpPr>
          <p:nvPr/>
        </p:nvCxnSpPr>
        <p:spPr>
          <a:xfrm>
            <a:off x="4618429" y="3272483"/>
            <a:ext cx="2301407" cy="840742"/>
          </a:xfrm>
          <a:prstGeom prst="line">
            <a:avLst/>
          </a:prstGeom>
          <a:noFill/>
          <a:ln w="25400" cap="flat">
            <a:solidFill>
              <a:schemeClr val="tx1"/>
            </a:solidFill>
            <a:prstDash val="dash"/>
            <a:round/>
          </a:ln>
          <a:effectLst/>
          <a:sp3d/>
        </p:spPr>
        <p:style>
          <a:lnRef idx="0">
            <a:scrgbClr r="0" g="0" b="0"/>
          </a:lnRef>
          <a:fillRef idx="0">
            <a:scrgbClr r="0" g="0" b="0"/>
          </a:fillRef>
          <a:effectRef idx="0">
            <a:scrgbClr r="0" g="0" b="0"/>
          </a:effectRef>
          <a:fontRef idx="none"/>
        </p:style>
      </p:cxnSp>
      <p:sp>
        <p:nvSpPr>
          <p:cNvPr id="38" name="TextBox 37"/>
          <p:cNvSpPr txBox="1"/>
          <p:nvPr/>
        </p:nvSpPr>
        <p:spPr>
          <a:xfrm rot="1946265">
            <a:off x="5837229" y="1430067"/>
            <a:ext cx="1225810" cy="36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800" dirty="0">
                <a:solidFill>
                  <a:srgbClr val="000000"/>
                </a:solidFill>
                <a:latin typeface="Calibri" panose="020F0502020204030204" pitchFamily="34" charset="0"/>
                <a:ea typeface="+mj-ea"/>
                <a:cs typeface="+mj-cs"/>
                <a:sym typeface="Calibri"/>
              </a:rPr>
              <a:t>SC shield</a:t>
            </a:r>
          </a:p>
        </p:txBody>
      </p:sp>
      <p:sp>
        <p:nvSpPr>
          <p:cNvPr id="39" name="TextBox 38"/>
          <p:cNvSpPr txBox="1"/>
          <p:nvPr/>
        </p:nvSpPr>
        <p:spPr>
          <a:xfrm rot="1946265">
            <a:off x="6201786" y="3054820"/>
            <a:ext cx="1225810" cy="36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800" dirty="0">
                <a:solidFill>
                  <a:srgbClr val="000000"/>
                </a:solidFill>
                <a:latin typeface="Calibri" panose="020F0502020204030204" pitchFamily="34" charset="0"/>
                <a:ea typeface="+mj-ea"/>
                <a:cs typeface="+mj-cs"/>
                <a:sym typeface="Calibri"/>
              </a:rPr>
              <a:t>Fe shield</a:t>
            </a:r>
          </a:p>
        </p:txBody>
      </p:sp>
      <p:cxnSp>
        <p:nvCxnSpPr>
          <p:cNvPr id="41" name="Straight Arrow Connector 40"/>
          <p:cNvCxnSpPr/>
          <p:nvPr/>
        </p:nvCxnSpPr>
        <p:spPr>
          <a:xfrm>
            <a:off x="2823237" y="829944"/>
            <a:ext cx="455896" cy="1848557"/>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2" name="TextBox 41"/>
              <p:cNvSpPr txBox="1"/>
              <p:nvPr/>
            </p:nvSpPr>
            <p:spPr>
              <a:xfrm>
                <a:off x="2559723" y="578449"/>
                <a:ext cx="810090"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14:m>
                  <m:oMathPara xmlns:m="http://schemas.openxmlformats.org/officeDocument/2006/math">
                    <m:oMathParaPr>
                      <m:jc m:val="centerGroup"/>
                    </m:oMathParaPr>
                    <m:oMath xmlns:m="http://schemas.openxmlformats.org/officeDocument/2006/math">
                      <m:r>
                        <a:rPr lang="en-US" sz="1500" i="1" dirty="0" smtClean="0">
                          <a:solidFill>
                            <a:srgbClr val="000000"/>
                          </a:solidFill>
                          <a:latin typeface="Cambria Math" panose="02040503050406030204" pitchFamily="18" charset="0"/>
                          <a:ea typeface="+mj-ea"/>
                          <a:cs typeface="+mj-cs"/>
                          <a:sym typeface="Calibri"/>
                        </a:rPr>
                        <m:t>𝐵</m:t>
                      </m:r>
                      <m:r>
                        <a:rPr lang="en-US" sz="1500" b="0" i="1" dirty="0" smtClean="0">
                          <a:solidFill>
                            <a:srgbClr val="000000"/>
                          </a:solidFill>
                          <a:latin typeface="Cambria Math" panose="02040503050406030204" pitchFamily="18" charset="0"/>
                          <a:ea typeface="+mj-ea"/>
                          <a:cs typeface="+mj-cs"/>
                          <a:sym typeface="Calibri"/>
                        </a:rPr>
                        <m:t>≥</m:t>
                      </m:r>
                      <m:r>
                        <a:rPr lang="en-US" sz="1500" i="1" dirty="0" smtClean="0">
                          <a:solidFill>
                            <a:srgbClr val="000000"/>
                          </a:solidFill>
                          <a:latin typeface="Cambria Math" panose="02040503050406030204" pitchFamily="18" charset="0"/>
                          <a:ea typeface="+mj-ea"/>
                          <a:cs typeface="+mj-cs"/>
                          <a:sym typeface="Calibri"/>
                        </a:rPr>
                        <m:t>1</m:t>
                      </m:r>
                      <m:r>
                        <a:rPr lang="en-US" sz="1500" i="1" dirty="0" smtClean="0">
                          <a:solidFill>
                            <a:srgbClr val="000000"/>
                          </a:solidFill>
                          <a:latin typeface="Cambria Math" panose="02040503050406030204" pitchFamily="18" charset="0"/>
                          <a:ea typeface="+mj-ea"/>
                          <a:cs typeface="+mj-cs"/>
                          <a:sym typeface="Calibri"/>
                        </a:rPr>
                        <m:t>.</m:t>
                      </m:r>
                      <m:r>
                        <a:rPr lang="en-US" sz="1500" b="0" i="1" dirty="0" smtClean="0">
                          <a:solidFill>
                            <a:srgbClr val="000000"/>
                          </a:solidFill>
                          <a:latin typeface="Cambria Math" panose="02040503050406030204" pitchFamily="18" charset="0"/>
                          <a:ea typeface="+mj-ea"/>
                          <a:cs typeface="+mj-cs"/>
                          <a:sym typeface="Calibri"/>
                        </a:rPr>
                        <m:t>6</m:t>
                      </m:r>
                      <m:r>
                        <a:rPr lang="en-US" sz="1500" i="1" dirty="0" smtClean="0">
                          <a:solidFill>
                            <a:srgbClr val="000000"/>
                          </a:solidFill>
                          <a:latin typeface="Cambria Math" panose="02040503050406030204" pitchFamily="18" charset="0"/>
                          <a:ea typeface="+mj-ea"/>
                          <a:cs typeface="+mj-cs"/>
                          <a:sym typeface="Calibri"/>
                        </a:rPr>
                        <m:t> </m:t>
                      </m:r>
                      <m:r>
                        <a:rPr lang="en-US" sz="1500" i="1" dirty="0" smtClean="0">
                          <a:solidFill>
                            <a:srgbClr val="000000"/>
                          </a:solidFill>
                          <a:latin typeface="Cambria Math" panose="02040503050406030204" pitchFamily="18" charset="0"/>
                          <a:ea typeface="+mj-ea"/>
                          <a:cs typeface="+mj-cs"/>
                          <a:sym typeface="Calibri"/>
                        </a:rPr>
                        <m:t>𝑇</m:t>
                      </m:r>
                    </m:oMath>
                  </m:oMathPara>
                </a14:m>
                <a:endParaRPr lang="en-US" sz="1500" dirty="0">
                  <a:solidFill>
                    <a:srgbClr val="000000"/>
                  </a:solidFill>
                  <a:latin typeface="Calibri" panose="020F0502020204030204" pitchFamily="34" charset="0"/>
                  <a:ea typeface="+mj-ea"/>
                  <a:cs typeface="+mj-cs"/>
                  <a:sym typeface="Calibri"/>
                </a:endParaRPr>
              </a:p>
            </p:txBody>
          </p:sp>
        </mc:Choice>
        <mc:Fallback>
          <p:sp>
            <p:nvSpPr>
              <p:cNvPr id="42" name="TextBox 41"/>
              <p:cNvSpPr txBox="1">
                <a:spLocks noRot="1" noChangeAspect="1" noMove="1" noResize="1" noEditPoints="1" noAdjustHandles="1" noChangeArrowheads="1" noChangeShapeType="1" noTextEdit="1"/>
              </p:cNvSpPr>
              <p:nvPr/>
            </p:nvSpPr>
            <p:spPr>
              <a:xfrm>
                <a:off x="2559723" y="578449"/>
                <a:ext cx="810090" cy="230832"/>
              </a:xfrm>
              <a:prstGeom prst="rect">
                <a:avLst/>
              </a:prstGeom>
              <a:blipFill>
                <a:blip r:embed="rId7"/>
                <a:stretch>
                  <a:fillRect l="-6767" r="-6015" b="-7895"/>
                </a:stretch>
              </a:blipFill>
              <a:ln w="12700" cap="flat">
                <a:noFill/>
                <a:miter lim="400000"/>
              </a:ln>
              <a:effectLst/>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48" name="TextBox 47"/>
              <p:cNvSpPr txBox="1"/>
              <p:nvPr/>
            </p:nvSpPr>
            <p:spPr>
              <a:xfrm>
                <a:off x="4695186" y="4650396"/>
                <a:ext cx="2096373"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14:m>
                  <m:oMathPara xmlns:m="http://schemas.openxmlformats.org/officeDocument/2006/math">
                    <m:oMathParaPr>
                      <m:jc m:val="centerGroup"/>
                    </m:oMathParaPr>
                    <m:oMath xmlns:m="http://schemas.openxmlformats.org/officeDocument/2006/math">
                      <m:sSub>
                        <m:sSubPr>
                          <m:ctrlPr>
                            <a:rPr lang="en-US" sz="1500" b="0" i="1" dirty="0" smtClean="0">
                              <a:solidFill>
                                <a:srgbClr val="000000"/>
                              </a:solidFill>
                              <a:latin typeface="Cambria Math" panose="02040503050406030204" pitchFamily="18" charset="0"/>
                              <a:ea typeface="+mj-ea"/>
                              <a:cs typeface="+mj-cs"/>
                              <a:sym typeface="Calibri"/>
                            </a:rPr>
                          </m:ctrlPr>
                        </m:sSubPr>
                        <m:e>
                          <m:r>
                            <a:rPr lang="en-US" sz="1500" i="1" dirty="0" smtClean="0">
                              <a:solidFill>
                                <a:srgbClr val="000000"/>
                              </a:solidFill>
                              <a:latin typeface="Cambria Math" panose="02040503050406030204" pitchFamily="18" charset="0"/>
                              <a:ea typeface="+mj-ea"/>
                              <a:cs typeface="+mj-cs"/>
                              <a:sym typeface="Calibri"/>
                            </a:rPr>
                            <m:t>𝐵</m:t>
                          </m:r>
                        </m:e>
                        <m:sub>
                          <m:r>
                            <m:rPr>
                              <m:sty m:val="p"/>
                            </m:rPr>
                            <a:rPr lang="en-US" sz="1500" b="0" i="0" dirty="0" smtClean="0">
                              <a:solidFill>
                                <a:srgbClr val="000000"/>
                              </a:solidFill>
                              <a:latin typeface="Cambria Math" panose="02040503050406030204" pitchFamily="18" charset="0"/>
                              <a:ea typeface="+mj-ea"/>
                              <a:cs typeface="+mj-cs"/>
                              <a:sym typeface="Calibri"/>
                            </a:rPr>
                            <m:t>tube</m:t>
                          </m:r>
                        </m:sub>
                      </m:sSub>
                      <m:r>
                        <a:rPr lang="en-US" sz="1500" i="1" dirty="0" smtClean="0">
                          <a:solidFill>
                            <a:srgbClr val="000000"/>
                          </a:solidFill>
                          <a:latin typeface="Cambria Math" panose="02040503050406030204" pitchFamily="18" charset="0"/>
                          <a:ea typeface="+mj-ea"/>
                          <a:cs typeface="+mj-cs"/>
                          <a:sym typeface="Calibri"/>
                        </a:rPr>
                        <m:t>&lt;</m:t>
                      </m:r>
                      <m:r>
                        <a:rPr lang="en-US" sz="1500" i="1" dirty="0" smtClean="0">
                          <a:solidFill>
                            <a:srgbClr val="000000"/>
                          </a:solidFill>
                          <a:latin typeface="Cambria Math" panose="02040503050406030204" pitchFamily="18" charset="0"/>
                          <a:ea typeface="+mj-ea"/>
                          <a:cs typeface="+mj-cs"/>
                          <a:sym typeface="Calibri"/>
                        </a:rPr>
                        <m:t>0</m:t>
                      </m:r>
                      <m:r>
                        <a:rPr lang="en-US" sz="1500" i="1" dirty="0" smtClean="0">
                          <a:solidFill>
                            <a:srgbClr val="000000"/>
                          </a:solidFill>
                          <a:latin typeface="Cambria Math" panose="02040503050406030204" pitchFamily="18" charset="0"/>
                          <a:ea typeface="+mj-ea"/>
                          <a:cs typeface="+mj-cs"/>
                          <a:sym typeface="Calibri"/>
                        </a:rPr>
                        <m:t>.</m:t>
                      </m:r>
                      <m:r>
                        <a:rPr lang="en-US" sz="1500" i="1" dirty="0" smtClean="0">
                          <a:solidFill>
                            <a:srgbClr val="000000"/>
                          </a:solidFill>
                          <a:latin typeface="Cambria Math" panose="02040503050406030204" pitchFamily="18" charset="0"/>
                          <a:ea typeface="+mj-ea"/>
                          <a:cs typeface="+mj-cs"/>
                          <a:sym typeface="Calibri"/>
                        </a:rPr>
                        <m:t>1</m:t>
                      </m:r>
                      <m:r>
                        <a:rPr lang="en-US" sz="1500" i="1" dirty="0" smtClean="0">
                          <a:solidFill>
                            <a:srgbClr val="000000"/>
                          </a:solidFill>
                          <a:latin typeface="Cambria Math" panose="02040503050406030204" pitchFamily="18" charset="0"/>
                          <a:ea typeface="+mj-ea"/>
                          <a:cs typeface="+mj-cs"/>
                          <a:sym typeface="Calibri"/>
                        </a:rPr>
                        <m:t> </m:t>
                      </m:r>
                      <m:r>
                        <m:rPr>
                          <m:sty m:val="p"/>
                        </m:rPr>
                        <a:rPr lang="en-US" sz="1500" i="0" dirty="0" smtClean="0">
                          <a:solidFill>
                            <a:srgbClr val="000000"/>
                          </a:solidFill>
                          <a:latin typeface="Cambria Math" panose="02040503050406030204" pitchFamily="18" charset="0"/>
                          <a:ea typeface="+mj-ea"/>
                          <a:cs typeface="+mj-cs"/>
                          <a:sym typeface="Calibri"/>
                        </a:rPr>
                        <m:t>T</m:t>
                      </m:r>
                      <m:r>
                        <a:rPr lang="en-US" sz="1500" b="0" i="0" dirty="0" smtClean="0">
                          <a:solidFill>
                            <a:srgbClr val="000000"/>
                          </a:solidFill>
                          <a:latin typeface="Cambria Math" panose="02040503050406030204" pitchFamily="18" charset="0"/>
                          <a:ea typeface="+mj-ea"/>
                          <a:cs typeface="+mj-cs"/>
                          <a:sym typeface="Calibri"/>
                        </a:rPr>
                        <m:t>⇒</m:t>
                      </m:r>
                      <m:r>
                        <m:rPr>
                          <m:sty m:val="p"/>
                        </m:rPr>
                        <a:rPr lang="en-US" sz="1500" b="0" i="0" dirty="0" smtClean="0">
                          <a:solidFill>
                            <a:srgbClr val="000000"/>
                          </a:solidFill>
                          <a:latin typeface="Cambria Math" panose="02040503050406030204" pitchFamily="18" charset="0"/>
                          <a:ea typeface="+mj-ea"/>
                          <a:cs typeface="+mj-cs"/>
                          <a:sym typeface="Calibri"/>
                        </a:rPr>
                        <m:t>SF</m:t>
                      </m:r>
                      <m:r>
                        <a:rPr lang="en-US" sz="1500" b="0" i="1" dirty="0" smtClean="0">
                          <a:solidFill>
                            <a:srgbClr val="000000"/>
                          </a:solidFill>
                          <a:latin typeface="Cambria Math" panose="02040503050406030204" pitchFamily="18" charset="0"/>
                          <a:ea typeface="+mj-ea"/>
                          <a:cs typeface="+mj-cs"/>
                          <a:sym typeface="Calibri"/>
                        </a:rPr>
                        <m:t>∼</m:t>
                      </m:r>
                      <m:r>
                        <a:rPr lang="en-US" sz="1500" b="0" i="1" dirty="0" smtClean="0">
                          <a:solidFill>
                            <a:srgbClr val="000000"/>
                          </a:solidFill>
                          <a:latin typeface="Cambria Math" panose="02040503050406030204" pitchFamily="18" charset="0"/>
                          <a:ea typeface="+mj-ea"/>
                          <a:cs typeface="+mj-cs"/>
                          <a:sym typeface="Calibri"/>
                        </a:rPr>
                        <m:t>15</m:t>
                      </m:r>
                    </m:oMath>
                  </m:oMathPara>
                </a14:m>
                <a:endParaRPr lang="en-US" sz="1500" dirty="0">
                  <a:solidFill>
                    <a:srgbClr val="000000"/>
                  </a:solidFill>
                  <a:latin typeface="Calibri" panose="020F0502020204030204" pitchFamily="34" charset="0"/>
                  <a:ea typeface="+mj-ea"/>
                  <a:cs typeface="+mj-cs"/>
                  <a:sym typeface="Calibri"/>
                </a:endParaRPr>
              </a:p>
            </p:txBody>
          </p:sp>
        </mc:Choice>
        <mc:Fallback>
          <p:sp>
            <p:nvSpPr>
              <p:cNvPr id="48" name="TextBox 47"/>
              <p:cNvSpPr txBox="1">
                <a:spLocks noRot="1" noChangeAspect="1" noMove="1" noResize="1" noEditPoints="1" noAdjustHandles="1" noChangeArrowheads="1" noChangeShapeType="1" noTextEdit="1"/>
              </p:cNvSpPr>
              <p:nvPr/>
            </p:nvSpPr>
            <p:spPr>
              <a:xfrm>
                <a:off x="4695186" y="4650396"/>
                <a:ext cx="2096373" cy="230832"/>
              </a:xfrm>
              <a:prstGeom prst="rect">
                <a:avLst/>
              </a:prstGeom>
              <a:blipFill>
                <a:blip r:embed="rId8"/>
                <a:stretch>
                  <a:fillRect l="-872" r="-872" b="-13158"/>
                </a:stretch>
              </a:blipFill>
              <a:ln w="12700" cap="flat">
                <a:noFill/>
                <a:miter lim="400000"/>
              </a:ln>
              <a:effectLst/>
            </p:spPr>
            <p:txBody>
              <a:bodyPr/>
              <a:lstStyle/>
              <a:p>
                <a:r>
                  <a:rPr lang="de-CH">
                    <a:noFill/>
                  </a:rPr>
                  <a:t> </a:t>
                </a:r>
              </a:p>
            </p:txBody>
          </p:sp>
        </mc:Fallback>
      </mc:AlternateContent>
      <p:pic>
        <p:nvPicPr>
          <p:cNvPr id="51" name="Picture 50"/>
          <p:cNvPicPr>
            <a:picLocks noChangeAspect="1"/>
          </p:cNvPicPr>
          <p:nvPr/>
        </p:nvPicPr>
        <p:blipFill rotWithShape="1">
          <a:blip r:embed="rId9" cstate="print">
            <a:extLst>
              <a:ext uri="{28A0092B-C50C-407E-A947-70E740481C1C}">
                <a14:useLocalDpi xmlns:a14="http://schemas.microsoft.com/office/drawing/2010/main" val="0"/>
              </a:ext>
            </a:extLst>
          </a:blip>
          <a:srcRect l="5113" t="4270" r="8067" b="42556"/>
          <a:stretch/>
        </p:blipFill>
        <p:spPr>
          <a:xfrm rot="2026155">
            <a:off x="2066442" y="3589353"/>
            <a:ext cx="2645561" cy="899850"/>
          </a:xfrm>
          <a:prstGeom prst="rect">
            <a:avLst/>
          </a:prstGeom>
        </p:spPr>
      </p:pic>
      <p:cxnSp>
        <p:nvCxnSpPr>
          <p:cNvPr id="44" name="Straight Arrow Connector 43"/>
          <p:cNvCxnSpPr>
            <a:cxnSpLocks/>
          </p:cNvCxnSpPr>
          <p:nvPr/>
        </p:nvCxnSpPr>
        <p:spPr>
          <a:xfrm flipH="1" flipV="1">
            <a:off x="3934286" y="3152201"/>
            <a:ext cx="844857" cy="1458163"/>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E9FC735C-4B0E-E581-E3A0-6B803C406BDD}"/>
              </a:ext>
            </a:extLst>
          </p:cNvPr>
          <p:cNvSpPr txBox="1"/>
          <p:nvPr/>
        </p:nvSpPr>
        <p:spPr>
          <a:xfrm>
            <a:off x="5940152" y="4832210"/>
            <a:ext cx="914400" cy="115804"/>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de-CH" sz="1800" dirty="0">
              <a:solidFill>
                <a:srgbClr val="000000"/>
              </a:solidFill>
              <a:latin typeface="Humanst521 Lt BT" panose="020B0402020204020304" pitchFamily="34" charset="0"/>
            </a:endParaRPr>
          </a:p>
        </p:txBody>
      </p:sp>
    </p:spTree>
    <p:extLst>
      <p:ext uri="{BB962C8B-B14F-4D97-AF65-F5344CB8AC3E}">
        <p14:creationId xmlns:p14="http://schemas.microsoft.com/office/powerpoint/2010/main" val="37417814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5894068">
            <a:off x="1873768" y="-341400"/>
            <a:ext cx="1035806" cy="2903594"/>
          </a:xfrm>
          <a:prstGeom prst="rect">
            <a:avLst/>
          </a:prstGeom>
        </p:spPr>
      </p:pic>
      <p:sp>
        <p:nvSpPr>
          <p:cNvPr id="3" name="Title 2"/>
          <p:cNvSpPr>
            <a:spLocks noGrp="1"/>
          </p:cNvSpPr>
          <p:nvPr>
            <p:ph type="title"/>
          </p:nvPr>
        </p:nvSpPr>
        <p:spPr>
          <a:xfrm>
            <a:off x="2735797" y="123801"/>
            <a:ext cx="2916323" cy="381375"/>
          </a:xfrm>
        </p:spPr>
        <p:txBody>
          <a:bodyPr>
            <a:normAutofit/>
          </a:bodyPr>
          <a:lstStyle/>
          <a:p>
            <a:r>
              <a:rPr lang="en-US" sz="2100" dirty="0"/>
              <a:t>Screening test in LN2</a:t>
            </a:r>
          </a:p>
        </p:txBody>
      </p:sp>
      <p:sp>
        <p:nvSpPr>
          <p:cNvPr id="4" name="Slide Number Placeholder 3"/>
          <p:cNvSpPr>
            <a:spLocks noGrp="1"/>
          </p:cNvSpPr>
          <p:nvPr>
            <p:ph type="sldNum" sz="quarter" idx="16"/>
          </p:nvPr>
        </p:nvSpPr>
        <p:spPr>
          <a:xfrm>
            <a:off x="8106861" y="4995864"/>
            <a:ext cx="232034" cy="103874"/>
          </a:xfrm>
        </p:spPr>
        <p:txBody>
          <a:bodyPr/>
          <a:lstStyle/>
          <a:p>
            <a:pPr algn="r">
              <a:defRPr/>
            </a:pPr>
            <a:r>
              <a:rPr lang="en-US" dirty="0"/>
              <a:t>Page </a:t>
            </a:r>
            <a:fld id="{EBC07571-3134-BB4B-B83F-1A9FE18D34F3}" type="slidenum">
              <a:rPr lang="en-US" smtClean="0"/>
              <a:pPr algn="r">
                <a:defRPr/>
              </a:pPr>
              <a:t>14</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605" t="3723" r="8209"/>
          <a:stretch/>
        </p:blipFill>
        <p:spPr>
          <a:xfrm>
            <a:off x="22397" y="1599642"/>
            <a:ext cx="5107092" cy="27003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216" r="44138"/>
          <a:stretch/>
        </p:blipFill>
        <p:spPr>
          <a:xfrm>
            <a:off x="5328084" y="842779"/>
            <a:ext cx="3618402" cy="3619181"/>
          </a:xfrm>
          <a:prstGeom prst="rect">
            <a:avLst/>
          </a:prstGeom>
        </p:spPr>
      </p:pic>
      <p:sp>
        <p:nvSpPr>
          <p:cNvPr id="7" name="TextBox 6"/>
          <p:cNvSpPr txBox="1"/>
          <p:nvPr/>
        </p:nvSpPr>
        <p:spPr>
          <a:xfrm>
            <a:off x="1061610" y="465516"/>
            <a:ext cx="1782198" cy="320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500" dirty="0">
                <a:solidFill>
                  <a:srgbClr val="000000"/>
                </a:solidFill>
                <a:latin typeface="Calibri" panose="020F0502020204030204" pitchFamily="34" charset="0"/>
                <a:ea typeface="+mj-ea"/>
                <a:cs typeface="+mj-cs"/>
                <a:sym typeface="Calibri"/>
              </a:rPr>
              <a:t>Bi2223 cylinder</a:t>
            </a:r>
          </a:p>
        </p:txBody>
      </p:sp>
      <p:pic>
        <p:nvPicPr>
          <p:cNvPr id="9" name="Picture 8"/>
          <p:cNvPicPr>
            <a:picLocks noChangeAspect="1"/>
          </p:cNvPicPr>
          <p:nvPr/>
        </p:nvPicPr>
        <p:blipFill>
          <a:blip r:embed="rId5"/>
          <a:stretch>
            <a:fillRect/>
          </a:stretch>
        </p:blipFill>
        <p:spPr>
          <a:xfrm>
            <a:off x="3972201" y="817504"/>
            <a:ext cx="1157288" cy="585788"/>
          </a:xfrm>
          <a:prstGeom prst="rect">
            <a:avLst/>
          </a:prstGeom>
        </p:spPr>
      </p:pic>
    </p:spTree>
    <p:extLst>
      <p:ext uri="{BB962C8B-B14F-4D97-AF65-F5344CB8AC3E}">
        <p14:creationId xmlns:p14="http://schemas.microsoft.com/office/powerpoint/2010/main" val="19746727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35796" y="123801"/>
            <a:ext cx="3294366" cy="381375"/>
          </a:xfrm>
        </p:spPr>
        <p:txBody>
          <a:bodyPr>
            <a:normAutofit/>
          </a:bodyPr>
          <a:lstStyle/>
          <a:p>
            <a:r>
              <a:rPr lang="en-US" sz="2100" dirty="0"/>
              <a:t>Toward a “realistic” scenario</a:t>
            </a:r>
          </a:p>
        </p:txBody>
      </p:sp>
      <p:sp>
        <p:nvSpPr>
          <p:cNvPr id="4" name="Slide Number Placeholder 3"/>
          <p:cNvSpPr>
            <a:spLocks noGrp="1"/>
          </p:cNvSpPr>
          <p:nvPr>
            <p:ph type="sldNum" sz="quarter" idx="16"/>
          </p:nvPr>
        </p:nvSpPr>
        <p:spPr>
          <a:xfrm>
            <a:off x="8106861" y="4995864"/>
            <a:ext cx="232034" cy="103874"/>
          </a:xfrm>
        </p:spPr>
        <p:txBody>
          <a:bodyPr/>
          <a:lstStyle/>
          <a:p>
            <a:pPr algn="r">
              <a:defRPr/>
            </a:pPr>
            <a:r>
              <a:rPr lang="en-US" dirty="0"/>
              <a:t>Page </a:t>
            </a:r>
            <a:fld id="{EBC07571-3134-BB4B-B83F-1A9FE18D34F3}" type="slidenum">
              <a:rPr lang="en-US" smtClean="0"/>
              <a:pPr algn="r">
                <a:defRPr/>
              </a:pPr>
              <a:t>15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090" y="766401"/>
            <a:ext cx="3435416" cy="191896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1" y="822147"/>
            <a:ext cx="3803875" cy="2124780"/>
          </a:xfrm>
          <a:prstGeom prst="rect">
            <a:avLst/>
          </a:prstGeom>
        </p:spPr>
      </p:pic>
      <p:cxnSp>
        <p:nvCxnSpPr>
          <p:cNvPr id="6" name="Straight Arrow Connector 5"/>
          <p:cNvCxnSpPr/>
          <p:nvPr/>
        </p:nvCxnSpPr>
        <p:spPr>
          <a:xfrm>
            <a:off x="7388880" y="552117"/>
            <a:ext cx="571891" cy="561472"/>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0" name="Straight Arrow Connector 9"/>
          <p:cNvCxnSpPr/>
          <p:nvPr/>
        </p:nvCxnSpPr>
        <p:spPr>
          <a:xfrm>
            <a:off x="7388879" y="552117"/>
            <a:ext cx="648072" cy="445852"/>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14" name="TextBox 13"/>
          <p:cNvSpPr txBox="1"/>
          <p:nvPr/>
        </p:nvSpPr>
        <p:spPr>
          <a:xfrm>
            <a:off x="6578789" y="357504"/>
            <a:ext cx="864096"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000000"/>
                </a:solidFill>
                <a:latin typeface="Calibri" panose="020F0502020204030204" pitchFamily="34" charset="0"/>
                <a:ea typeface="+mj-ea"/>
                <a:cs typeface="+mj-cs"/>
                <a:sym typeface="Calibri"/>
              </a:rPr>
              <a:t>2 layers YBCO</a:t>
            </a:r>
          </a:p>
        </p:txBody>
      </p:sp>
      <p:cxnSp>
        <p:nvCxnSpPr>
          <p:cNvPr id="15" name="Straight Arrow Connector 14"/>
          <p:cNvCxnSpPr/>
          <p:nvPr/>
        </p:nvCxnSpPr>
        <p:spPr>
          <a:xfrm flipV="1">
            <a:off x="6014769" y="1923678"/>
            <a:ext cx="285424" cy="674616"/>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flipV="1">
            <a:off x="6014769" y="2191016"/>
            <a:ext cx="331840" cy="407278"/>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23" name="TextBox 22"/>
          <p:cNvSpPr txBox="1"/>
          <p:nvPr/>
        </p:nvSpPr>
        <p:spPr>
          <a:xfrm>
            <a:off x="5768699" y="2462680"/>
            <a:ext cx="1134126"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000000"/>
                </a:solidFill>
                <a:latin typeface="Calibri" panose="020F0502020204030204" pitchFamily="34" charset="0"/>
                <a:ea typeface="+mj-ea"/>
                <a:cs typeface="+mj-cs"/>
                <a:sym typeface="Calibri"/>
              </a:rPr>
              <a:t>2 layers Bi2223</a:t>
            </a:r>
          </a:p>
        </p:txBody>
      </p:sp>
      <p:sp>
        <p:nvSpPr>
          <p:cNvPr id="24" name="TextBox 23"/>
          <p:cNvSpPr txBox="1"/>
          <p:nvPr/>
        </p:nvSpPr>
        <p:spPr>
          <a:xfrm>
            <a:off x="5714693" y="1113588"/>
            <a:ext cx="756084"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000000"/>
                </a:solidFill>
                <a:latin typeface="Calibri" panose="020F0502020204030204" pitchFamily="34" charset="0"/>
                <a:ea typeface="+mj-ea"/>
                <a:cs typeface="+mj-cs"/>
                <a:sym typeface="Calibri"/>
              </a:rPr>
              <a:t>Top=4.5 K</a:t>
            </a:r>
          </a:p>
        </p:txBody>
      </p:sp>
      <p:sp>
        <p:nvSpPr>
          <p:cNvPr id="25" name="TextBox 24"/>
          <p:cNvSpPr txBox="1"/>
          <p:nvPr/>
        </p:nvSpPr>
        <p:spPr>
          <a:xfrm>
            <a:off x="47894" y="535658"/>
            <a:ext cx="324036"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000000"/>
                </a:solidFill>
                <a:latin typeface="+mn-lt"/>
                <a:ea typeface="+mj-ea"/>
                <a:cs typeface="+mj-cs"/>
                <a:sym typeface="Calibri"/>
              </a:rPr>
              <a:t>1)</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4486" t="1590"/>
          <a:stretch/>
        </p:blipFill>
        <p:spPr>
          <a:xfrm>
            <a:off x="5439562" y="2773105"/>
            <a:ext cx="3452918" cy="2219618"/>
          </a:xfrm>
          <a:prstGeom prst="rect">
            <a:avLst/>
          </a:prstGeom>
        </p:spPr>
      </p:pic>
      <p:sp>
        <p:nvSpPr>
          <p:cNvPr id="33" name="TextBox 32"/>
          <p:cNvSpPr txBox="1"/>
          <p:nvPr/>
        </p:nvSpPr>
        <p:spPr>
          <a:xfrm>
            <a:off x="5166066" y="3219822"/>
            <a:ext cx="1512168"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000000"/>
                </a:solidFill>
                <a:latin typeface="Calibri" panose="020F0502020204030204" pitchFamily="34" charset="0"/>
                <a:ea typeface="+mj-ea"/>
                <a:cs typeface="+mj-cs"/>
                <a:sym typeface="Calibri"/>
              </a:rPr>
              <a:t>Stack of YBCO bulk disks</a:t>
            </a: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9" y="2962188"/>
            <a:ext cx="3826736" cy="2137550"/>
          </a:xfrm>
          <a:prstGeom prst="rect">
            <a:avLst/>
          </a:prstGeom>
        </p:spPr>
      </p:pic>
      <p:sp>
        <p:nvSpPr>
          <p:cNvPr id="26" name="TextBox 25"/>
          <p:cNvSpPr txBox="1"/>
          <p:nvPr/>
        </p:nvSpPr>
        <p:spPr>
          <a:xfrm>
            <a:off x="89502" y="2787774"/>
            <a:ext cx="324036" cy="274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latin typeface="+mn-lt"/>
              </a:rPr>
              <a:t>2</a:t>
            </a:r>
            <a:r>
              <a:rPr lang="en-US" sz="1200" dirty="0">
                <a:solidFill>
                  <a:srgbClr val="000000"/>
                </a:solidFill>
                <a:latin typeface="+mn-lt"/>
                <a:sym typeface="Calibri"/>
              </a:rPr>
              <a:t>)</a:t>
            </a:r>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44865" t="8109" r="45376" b="8109"/>
          <a:stretch/>
        </p:blipFill>
        <p:spPr>
          <a:xfrm rot="5400000">
            <a:off x="1836287" y="3480066"/>
            <a:ext cx="432048" cy="2071800"/>
          </a:xfrm>
          <a:prstGeom prst="rect">
            <a:avLst/>
          </a:prstGeom>
        </p:spPr>
      </p:pic>
      <p:cxnSp>
        <p:nvCxnSpPr>
          <p:cNvPr id="7" name="Straight Arrow Connector 6"/>
          <p:cNvCxnSpPr/>
          <p:nvPr/>
        </p:nvCxnSpPr>
        <p:spPr>
          <a:xfrm>
            <a:off x="3275856" y="1384816"/>
            <a:ext cx="0" cy="596249"/>
          </a:xfrm>
          <a:prstGeom prst="straightConnector1">
            <a:avLst/>
          </a:prstGeom>
          <a:noFill/>
          <a:ln w="254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2" name="Straight Arrow Connector 21"/>
          <p:cNvCxnSpPr/>
          <p:nvPr/>
        </p:nvCxnSpPr>
        <p:spPr>
          <a:xfrm>
            <a:off x="3167844" y="3489852"/>
            <a:ext cx="0" cy="1350150"/>
          </a:xfrm>
          <a:prstGeom prst="straightConnector1">
            <a:avLst/>
          </a:prstGeom>
          <a:noFill/>
          <a:ln w="254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12" name="TextBox 11"/>
          <p:cNvSpPr txBox="1"/>
          <p:nvPr/>
        </p:nvSpPr>
        <p:spPr>
          <a:xfrm rot="5400000">
            <a:off x="3140648" y="1625235"/>
            <a:ext cx="541645" cy="274434"/>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FF0000"/>
                </a:solidFill>
                <a:latin typeface="Humanst521 Lt BT" panose="020B0402020204020304" pitchFamily="34" charset="0"/>
              </a:rPr>
              <a:t>s</a:t>
            </a:r>
            <a:r>
              <a:rPr lang="en-US" sz="1200" dirty="0">
                <a:solidFill>
                  <a:srgbClr val="FF0000"/>
                </a:solidFill>
                <a:latin typeface="Humanst521 Lt BT" panose="020B0402020204020304" pitchFamily="34" charset="0"/>
                <a:sym typeface="Calibri"/>
              </a:rPr>
              <a:t>=1.5</a:t>
            </a:r>
          </a:p>
        </p:txBody>
      </p:sp>
      <p:sp>
        <p:nvSpPr>
          <p:cNvPr id="29" name="TextBox 28"/>
          <p:cNvSpPr txBox="1"/>
          <p:nvPr/>
        </p:nvSpPr>
        <p:spPr>
          <a:xfrm rot="5400000">
            <a:off x="3166452" y="3702881"/>
            <a:ext cx="379627" cy="274434"/>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85800" fontAlgn="auto">
              <a:spcBef>
                <a:spcPts val="675"/>
              </a:spcBef>
              <a:spcAft>
                <a:spcPts val="0"/>
              </a:spcAft>
            </a:pPr>
            <a:r>
              <a:rPr lang="en-US" sz="1200" dirty="0">
                <a:solidFill>
                  <a:srgbClr val="FF0000"/>
                </a:solidFill>
                <a:latin typeface="Humanst521 Lt BT" panose="020B0402020204020304" pitchFamily="34" charset="0"/>
              </a:rPr>
              <a:t>s&gt;</a:t>
            </a:r>
            <a:r>
              <a:rPr lang="en-US" sz="1200" dirty="0">
                <a:solidFill>
                  <a:srgbClr val="FF0000"/>
                </a:solidFill>
                <a:latin typeface="Humanst521 Lt BT" panose="020B0402020204020304" pitchFamily="34" charset="0"/>
                <a:sym typeface="Calibri"/>
              </a:rPr>
              <a:t>10</a:t>
            </a:r>
          </a:p>
        </p:txBody>
      </p:sp>
      <p:pic>
        <p:nvPicPr>
          <p:cNvPr id="11" name="Picture 10"/>
          <p:cNvPicPr>
            <a:picLocks noChangeAspect="1"/>
          </p:cNvPicPr>
          <p:nvPr/>
        </p:nvPicPr>
        <p:blipFill>
          <a:blip r:embed="rId7"/>
          <a:stretch>
            <a:fillRect/>
          </a:stretch>
        </p:blipFill>
        <p:spPr>
          <a:xfrm>
            <a:off x="6423185" y="4236538"/>
            <a:ext cx="965694" cy="872930"/>
          </a:xfrm>
          <a:prstGeom prst="rect">
            <a:avLst/>
          </a:prstGeom>
          <a:ln>
            <a:solidFill>
              <a:srgbClr val="FF0000"/>
            </a:solidFill>
          </a:ln>
          <a:effectLst>
            <a:softEdge rad="0"/>
          </a:effectLst>
        </p:spPr>
      </p:pic>
    </p:spTree>
    <p:extLst>
      <p:ext uri="{BB962C8B-B14F-4D97-AF65-F5344CB8AC3E}">
        <p14:creationId xmlns:p14="http://schemas.microsoft.com/office/powerpoint/2010/main" val="10907423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F0C565A-3997-2062-B034-BCC333E2C9A7}"/>
              </a:ext>
            </a:extLst>
          </p:cNvPr>
          <p:cNvSpPr txBox="1"/>
          <p:nvPr/>
        </p:nvSpPr>
        <p:spPr>
          <a:xfrm>
            <a:off x="479713" y="593995"/>
            <a:ext cx="6846041" cy="276999"/>
          </a:xfrm>
          <a:prstGeom prst="rect">
            <a:avLst/>
          </a:prstGeom>
          <a:noFill/>
        </p:spPr>
        <p:txBody>
          <a:bodyPr wrap="none" rtlCol="0">
            <a:spAutoFit/>
          </a:bodyPr>
          <a:lstStyle/>
          <a:p>
            <a:r>
              <a:rPr lang="en-US" sz="1200" dirty="0">
                <a:solidFill>
                  <a:srgbClr val="C00000"/>
                </a:solidFill>
                <a:latin typeface="Humanst521 Lt BT" panose="020B0402020204020304" pitchFamily="34" charset="0"/>
              </a:rPr>
              <a:t>Providing a timing signal for muon entrance into storage solenoid and a trigger signal to the pulsed magnetic kicker</a:t>
            </a:r>
          </a:p>
        </p:txBody>
      </p:sp>
      <p:pic>
        <p:nvPicPr>
          <p:cNvPr id="6" name="Picture 5">
            <a:extLst>
              <a:ext uri="{FF2B5EF4-FFF2-40B4-BE49-F238E27FC236}">
                <a16:creationId xmlns:a16="http://schemas.microsoft.com/office/drawing/2014/main" id="{697073B2-DEBB-CBBB-56D9-0256A49B228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01226" y="883954"/>
            <a:ext cx="1165766" cy="1092947"/>
          </a:xfrm>
          <a:prstGeom prst="rect">
            <a:avLst/>
          </a:prstGeom>
        </p:spPr>
      </p:pic>
      <p:sp>
        <p:nvSpPr>
          <p:cNvPr id="7" name="TextBox 6">
            <a:extLst>
              <a:ext uri="{FF2B5EF4-FFF2-40B4-BE49-F238E27FC236}">
                <a16:creationId xmlns:a16="http://schemas.microsoft.com/office/drawing/2014/main" id="{A0E39FD3-B9AA-CAB2-CAD6-1B3FF34B0A6B}"/>
              </a:ext>
            </a:extLst>
          </p:cNvPr>
          <p:cNvSpPr txBox="1"/>
          <p:nvPr/>
        </p:nvSpPr>
        <p:spPr>
          <a:xfrm>
            <a:off x="4609282" y="814689"/>
            <a:ext cx="2287806" cy="276999"/>
          </a:xfrm>
          <a:prstGeom prst="rect">
            <a:avLst/>
          </a:prstGeom>
          <a:noFill/>
        </p:spPr>
        <p:txBody>
          <a:bodyPr wrap="none" rtlCol="0">
            <a:spAutoFit/>
          </a:bodyPr>
          <a:lstStyle/>
          <a:p>
            <a:r>
              <a:rPr lang="en-US" sz="1200" dirty="0">
                <a:latin typeface="Humanst521 Lt BT" panose="020B0402020204020304" pitchFamily="34" charset="0"/>
              </a:rPr>
              <a:t>A prototype for PSI beam test 2022</a:t>
            </a:r>
          </a:p>
        </p:txBody>
      </p:sp>
      <p:pic>
        <p:nvPicPr>
          <p:cNvPr id="9" name="Picture 8">
            <a:extLst>
              <a:ext uri="{FF2B5EF4-FFF2-40B4-BE49-F238E27FC236}">
                <a16:creationId xmlns:a16="http://schemas.microsoft.com/office/drawing/2014/main" id="{8A2F9993-661E-B27F-F82E-168E9317CCB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60834" y="974232"/>
            <a:ext cx="1523542" cy="989746"/>
          </a:xfrm>
          <a:prstGeom prst="rect">
            <a:avLst/>
          </a:prstGeom>
        </p:spPr>
      </p:pic>
      <p:pic>
        <p:nvPicPr>
          <p:cNvPr id="11" name="Picture 10">
            <a:extLst>
              <a:ext uri="{FF2B5EF4-FFF2-40B4-BE49-F238E27FC236}">
                <a16:creationId xmlns:a16="http://schemas.microsoft.com/office/drawing/2014/main" id="{401C8167-ADE5-5A7B-81A7-2935B25F7E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96252" y="1040167"/>
            <a:ext cx="3045531" cy="1093269"/>
          </a:xfrm>
          <a:prstGeom prst="rect">
            <a:avLst/>
          </a:prstGeom>
        </p:spPr>
      </p:pic>
      <p:pic>
        <p:nvPicPr>
          <p:cNvPr id="50" name="Picture 49">
            <a:extLst>
              <a:ext uri="{FF2B5EF4-FFF2-40B4-BE49-F238E27FC236}">
                <a16:creationId xmlns:a16="http://schemas.microsoft.com/office/drawing/2014/main" id="{7105BAA1-F0FC-C8E7-6F12-BB3A99D083B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312" y="3626171"/>
            <a:ext cx="4781966" cy="1418225"/>
          </a:xfrm>
          <a:prstGeom prst="rect">
            <a:avLst/>
          </a:prstGeom>
        </p:spPr>
      </p:pic>
      <p:grpSp>
        <p:nvGrpSpPr>
          <p:cNvPr id="59" name="Group 58">
            <a:extLst>
              <a:ext uri="{FF2B5EF4-FFF2-40B4-BE49-F238E27FC236}">
                <a16:creationId xmlns:a16="http://schemas.microsoft.com/office/drawing/2014/main" id="{98DD3451-84E7-39A0-B737-DA8B5AA22FE7}"/>
              </a:ext>
            </a:extLst>
          </p:cNvPr>
          <p:cNvGrpSpPr/>
          <p:nvPr/>
        </p:nvGrpSpPr>
        <p:grpSpPr>
          <a:xfrm>
            <a:off x="28573" y="1064328"/>
            <a:ext cx="3148656" cy="2217362"/>
            <a:chOff x="366625" y="1117942"/>
            <a:chExt cx="3823338" cy="2663559"/>
          </a:xfrm>
        </p:grpSpPr>
        <p:pic>
          <p:nvPicPr>
            <p:cNvPr id="2" name="Image" descr="Image">
              <a:extLst>
                <a:ext uri="{FF2B5EF4-FFF2-40B4-BE49-F238E27FC236}">
                  <a16:creationId xmlns:a16="http://schemas.microsoft.com/office/drawing/2014/main" id="{DBE679F2-D442-7EC4-9C3E-C657DB32911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7199" y="1198735"/>
              <a:ext cx="2885598" cy="2244402"/>
            </a:xfrm>
            <a:prstGeom prst="rect">
              <a:avLst/>
            </a:prstGeom>
            <a:ln w="12700">
              <a:miter lim="400000"/>
            </a:ln>
          </p:spPr>
        </p:pic>
        <p:sp>
          <p:nvSpPr>
            <p:cNvPr id="32" name="TextBox 31">
              <a:extLst>
                <a:ext uri="{FF2B5EF4-FFF2-40B4-BE49-F238E27FC236}">
                  <a16:creationId xmlns:a16="http://schemas.microsoft.com/office/drawing/2014/main" id="{16C082D1-E58F-5378-AA5C-D02E08B0A6BE}"/>
                </a:ext>
              </a:extLst>
            </p:cNvPr>
            <p:cNvSpPr txBox="1"/>
            <p:nvPr/>
          </p:nvSpPr>
          <p:spPr>
            <a:xfrm>
              <a:off x="366625" y="3414300"/>
              <a:ext cx="2182402" cy="332739"/>
            </a:xfrm>
            <a:prstGeom prst="rect">
              <a:avLst/>
            </a:prstGeom>
            <a:noFill/>
          </p:spPr>
          <p:txBody>
            <a:bodyPr wrap="none" rtlCol="0">
              <a:spAutoFit/>
            </a:bodyPr>
            <a:lstStyle/>
            <a:p>
              <a:r>
                <a:rPr lang="en-US" sz="1200" b="1" dirty="0">
                  <a:latin typeface="Humanst521 Lt BT" panose="020B0402020204020304" pitchFamily="34" charset="0"/>
                </a:rPr>
                <a:t>50-100 </a:t>
              </a:r>
              <a:r>
                <a:rPr lang="en-US" sz="1200" dirty="0" err="1">
                  <a:latin typeface="Humanst521 Lt BT" panose="020B0402020204020304" pitchFamily="34" charset="0"/>
                </a:rPr>
                <a:t>μ</a:t>
              </a:r>
              <a:r>
                <a:rPr lang="en-US" sz="1200" b="1" dirty="0" err="1">
                  <a:latin typeface="Humanst521 Lt BT" panose="020B0402020204020304" pitchFamily="34" charset="0"/>
                </a:rPr>
                <a:t>m</a:t>
              </a:r>
              <a:r>
                <a:rPr lang="en-US" sz="1200" b="1" dirty="0">
                  <a:latin typeface="Humanst521 Lt BT" panose="020B0402020204020304" pitchFamily="34" charset="0"/>
                </a:rPr>
                <a:t> thin scintillators</a:t>
              </a:r>
            </a:p>
          </p:txBody>
        </p:sp>
        <p:sp>
          <p:nvSpPr>
            <p:cNvPr id="3" name="TextBox 2">
              <a:extLst>
                <a:ext uri="{FF2B5EF4-FFF2-40B4-BE49-F238E27FC236}">
                  <a16:creationId xmlns:a16="http://schemas.microsoft.com/office/drawing/2014/main" id="{D83EC7A7-51EA-1249-FCE0-2385000EBA48}"/>
                </a:ext>
              </a:extLst>
            </p:cNvPr>
            <p:cNvSpPr txBox="1"/>
            <p:nvPr/>
          </p:nvSpPr>
          <p:spPr>
            <a:xfrm>
              <a:off x="1945515" y="1117942"/>
              <a:ext cx="1855391" cy="305011"/>
            </a:xfrm>
            <a:prstGeom prst="rect">
              <a:avLst/>
            </a:prstGeom>
            <a:noFill/>
          </p:spPr>
          <p:txBody>
            <a:bodyPr wrap="none" rtlCol="0">
              <a:spAutoFit/>
            </a:bodyPr>
            <a:lstStyle/>
            <a:p>
              <a:r>
                <a:rPr lang="en-US" sz="1050" dirty="0">
                  <a:latin typeface="Humanst521 Lt BT" panose="020B0402020204020304" pitchFamily="34" charset="0"/>
                </a:rPr>
                <a:t>5-10 mm thick scintillators</a:t>
              </a:r>
            </a:p>
          </p:txBody>
        </p:sp>
        <p:sp>
          <p:nvSpPr>
            <p:cNvPr id="5" name="TextBox 4">
              <a:extLst>
                <a:ext uri="{FF2B5EF4-FFF2-40B4-BE49-F238E27FC236}">
                  <a16:creationId xmlns:a16="http://schemas.microsoft.com/office/drawing/2014/main" id="{56B60BC4-F495-CC9D-87D9-8AC9A1EB3782}"/>
                </a:ext>
              </a:extLst>
            </p:cNvPr>
            <p:cNvSpPr txBox="1"/>
            <p:nvPr/>
          </p:nvSpPr>
          <p:spPr>
            <a:xfrm>
              <a:off x="2922409" y="3180722"/>
              <a:ext cx="1267554" cy="600779"/>
            </a:xfrm>
            <a:prstGeom prst="rect">
              <a:avLst/>
            </a:prstGeom>
            <a:noFill/>
          </p:spPr>
          <p:txBody>
            <a:bodyPr wrap="none" rtlCol="0">
              <a:spAutoFit/>
            </a:bodyPr>
            <a:lstStyle/>
            <a:p>
              <a:pPr algn="ctr">
                <a:spcBef>
                  <a:spcPts val="300"/>
                </a:spcBef>
              </a:pPr>
              <a:r>
                <a:rPr lang="en-US" sz="1200" dirty="0">
                  <a:solidFill>
                    <a:srgbClr val="C00000"/>
                  </a:solidFill>
                  <a:latin typeface="Humanst521 Lt BT" panose="020B0402020204020304" pitchFamily="34" charset="0"/>
                </a:rPr>
                <a:t>nominal muon</a:t>
              </a:r>
            </a:p>
            <a:p>
              <a:pPr algn="ctr">
                <a:spcBef>
                  <a:spcPts val="300"/>
                </a:spcBef>
              </a:pPr>
              <a:r>
                <a:rPr lang="en-US" sz="1200" dirty="0">
                  <a:solidFill>
                    <a:srgbClr val="C00000"/>
                  </a:solidFill>
                  <a:latin typeface="Humanst521 Lt BT" panose="020B0402020204020304" pitchFamily="34" charset="0"/>
                </a:rPr>
                <a:t>trajectory</a:t>
              </a:r>
            </a:p>
          </p:txBody>
        </p:sp>
        <p:cxnSp>
          <p:nvCxnSpPr>
            <p:cNvPr id="52" name="Straight Arrow Connector 51">
              <a:extLst>
                <a:ext uri="{FF2B5EF4-FFF2-40B4-BE49-F238E27FC236}">
                  <a16:creationId xmlns:a16="http://schemas.microsoft.com/office/drawing/2014/main" id="{4D881B91-1E8A-B667-97F5-FEADB9B5FCEC}"/>
                </a:ext>
              </a:extLst>
            </p:cNvPr>
            <p:cNvCxnSpPr>
              <a:cxnSpLocks/>
            </p:cNvCxnSpPr>
            <p:nvPr/>
          </p:nvCxnSpPr>
          <p:spPr>
            <a:xfrm flipH="1" flipV="1">
              <a:off x="1402080" y="3023971"/>
              <a:ext cx="101600" cy="4633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4710703-3BF1-52CC-034D-E4DF91739E99}"/>
                </a:ext>
              </a:extLst>
            </p:cNvPr>
            <p:cNvCxnSpPr>
              <a:cxnSpLocks/>
            </p:cNvCxnSpPr>
            <p:nvPr/>
          </p:nvCxnSpPr>
          <p:spPr>
            <a:xfrm flipH="1">
              <a:off x="2406270" y="1430432"/>
              <a:ext cx="204850" cy="447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53F3621-C860-6763-816F-5EC734E2E62F}"/>
                </a:ext>
              </a:extLst>
            </p:cNvPr>
            <p:cNvCxnSpPr>
              <a:cxnSpLocks/>
            </p:cNvCxnSpPr>
            <p:nvPr/>
          </p:nvCxnSpPr>
          <p:spPr>
            <a:xfrm flipH="1" flipV="1">
              <a:off x="3048306" y="2820768"/>
              <a:ext cx="316655" cy="3845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2" name="Picture 2">
            <a:extLst>
              <a:ext uri="{FF2B5EF4-FFF2-40B4-BE49-F238E27FC236}">
                <a16:creationId xmlns:a16="http://schemas.microsoft.com/office/drawing/2014/main" id="{99931C23-5870-E6FB-A36E-2276DC1D234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r="49359"/>
          <a:stretch/>
        </p:blipFill>
        <p:spPr bwMode="auto">
          <a:xfrm>
            <a:off x="5216240" y="2090331"/>
            <a:ext cx="1737105" cy="12861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7DCC0088-5EFD-E6DD-6017-56C5B051617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362450" y="2127371"/>
            <a:ext cx="1774178" cy="1177071"/>
          </a:xfrm>
          <a:prstGeom prst="rect">
            <a:avLst/>
          </a:prstGeom>
        </p:spPr>
      </p:pic>
      <p:sp>
        <p:nvSpPr>
          <p:cNvPr id="1024" name="TextBox 1023">
            <a:extLst>
              <a:ext uri="{FF2B5EF4-FFF2-40B4-BE49-F238E27FC236}">
                <a16:creationId xmlns:a16="http://schemas.microsoft.com/office/drawing/2014/main" id="{A5308D32-1C34-5A57-A87B-FE253CDCBA72}"/>
              </a:ext>
            </a:extLst>
          </p:cNvPr>
          <p:cNvSpPr txBox="1"/>
          <p:nvPr/>
        </p:nvSpPr>
        <p:spPr>
          <a:xfrm>
            <a:off x="4030873" y="2291677"/>
            <a:ext cx="419023" cy="3231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8579" tIns="68579" rIns="68579" bIns="68579" numCol="1" spcCol="38100" rtlCol="0" anchor="t">
            <a:spAutoFit/>
          </a:bodyPr>
          <a:lstStyle/>
          <a:p>
            <a:pPr defTabSz="1371600" fontAlgn="auto">
              <a:spcBef>
                <a:spcPts val="0"/>
              </a:spcBef>
              <a:spcAft>
                <a:spcPts val="0"/>
              </a:spcAft>
            </a:pPr>
            <a:r>
              <a:rPr lang="en-US" sz="1200" b="1" dirty="0">
                <a:solidFill>
                  <a:srgbClr val="000000"/>
                </a:solidFill>
                <a:latin typeface="Humanst521 Lt BT" panose="020B0402020204020304" pitchFamily="34" charset="0"/>
                <a:sym typeface="Times New Roman"/>
              </a:rPr>
              <a:t>Data</a:t>
            </a:r>
          </a:p>
        </p:txBody>
      </p:sp>
      <p:sp>
        <p:nvSpPr>
          <p:cNvPr id="1025" name="TextBox 1024">
            <a:extLst>
              <a:ext uri="{FF2B5EF4-FFF2-40B4-BE49-F238E27FC236}">
                <a16:creationId xmlns:a16="http://schemas.microsoft.com/office/drawing/2014/main" id="{26B7B1DB-BE73-CB38-E9FD-655AD86D849C}"/>
              </a:ext>
            </a:extLst>
          </p:cNvPr>
          <p:cNvSpPr txBox="1"/>
          <p:nvPr/>
        </p:nvSpPr>
        <p:spPr>
          <a:xfrm>
            <a:off x="5712375" y="2300441"/>
            <a:ext cx="746036" cy="32316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8579" tIns="68579" rIns="68579" bIns="68579" numCol="1" spcCol="38100" rtlCol="0" anchor="t">
            <a:spAutoFit/>
          </a:bodyPr>
          <a:lstStyle/>
          <a:p>
            <a:pPr defTabSz="1371600" fontAlgn="auto">
              <a:spcBef>
                <a:spcPts val="0"/>
              </a:spcBef>
              <a:spcAft>
                <a:spcPts val="0"/>
              </a:spcAft>
            </a:pPr>
            <a:r>
              <a:rPr lang="en-US" sz="1200" b="1" dirty="0">
                <a:solidFill>
                  <a:srgbClr val="000000"/>
                </a:solidFill>
                <a:latin typeface="Humanst521 Lt BT" panose="020B0402020204020304" pitchFamily="34" charset="0"/>
                <a:sym typeface="Times New Roman"/>
              </a:rPr>
              <a:t>Simulation</a:t>
            </a:r>
          </a:p>
        </p:txBody>
      </p:sp>
      <p:sp>
        <p:nvSpPr>
          <p:cNvPr id="1027" name="TextBox 1026">
            <a:extLst>
              <a:ext uri="{FF2B5EF4-FFF2-40B4-BE49-F238E27FC236}">
                <a16:creationId xmlns:a16="http://schemas.microsoft.com/office/drawing/2014/main" id="{24B14A4D-D0B4-70B4-808C-0A7B33647567}"/>
              </a:ext>
            </a:extLst>
          </p:cNvPr>
          <p:cNvSpPr txBox="1"/>
          <p:nvPr/>
        </p:nvSpPr>
        <p:spPr>
          <a:xfrm>
            <a:off x="6995691" y="2361273"/>
            <a:ext cx="2100685" cy="6924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defTabSz="1371600" fontAlgn="auto">
              <a:spcBef>
                <a:spcPts val="0"/>
              </a:spcBef>
              <a:spcAft>
                <a:spcPts val="0"/>
              </a:spcAft>
            </a:pPr>
            <a:r>
              <a:rPr lang="en-US" sz="1200" dirty="0">
                <a:solidFill>
                  <a:srgbClr val="000000"/>
                </a:solidFill>
                <a:latin typeface="Humanst521 Lt BT" panose="020B0402020204020304" pitchFamily="34" charset="0"/>
                <a:sym typeface="Times New Roman"/>
              </a:rPr>
              <a:t>Reproduced detector response after implementing optical photons in the simulation!</a:t>
            </a:r>
          </a:p>
        </p:txBody>
      </p:sp>
      <p:sp>
        <p:nvSpPr>
          <p:cNvPr id="1029" name="TextBox 1028">
            <a:extLst>
              <a:ext uri="{FF2B5EF4-FFF2-40B4-BE49-F238E27FC236}">
                <a16:creationId xmlns:a16="http://schemas.microsoft.com/office/drawing/2014/main" id="{4B677292-4A6C-B1AF-088A-2D39F470FCED}"/>
              </a:ext>
            </a:extLst>
          </p:cNvPr>
          <p:cNvSpPr txBox="1"/>
          <p:nvPr/>
        </p:nvSpPr>
        <p:spPr>
          <a:xfrm>
            <a:off x="3211966" y="3426939"/>
            <a:ext cx="2258952" cy="276999"/>
          </a:xfrm>
          <a:prstGeom prst="rect">
            <a:avLst/>
          </a:prstGeom>
          <a:noFill/>
        </p:spPr>
        <p:txBody>
          <a:bodyPr wrap="none" rtlCol="0">
            <a:spAutoFit/>
          </a:bodyPr>
          <a:lstStyle/>
          <a:p>
            <a:r>
              <a:rPr lang="en-US" sz="1200" b="1" dirty="0">
                <a:latin typeface="Humanst521 Lt BT" panose="020B0402020204020304" pitchFamily="34" charset="0"/>
              </a:rPr>
              <a:t>R&amp;D for fast electronics in progress</a:t>
            </a:r>
          </a:p>
        </p:txBody>
      </p:sp>
      <p:sp>
        <p:nvSpPr>
          <p:cNvPr id="1030" name="TextBox 1029">
            <a:extLst>
              <a:ext uri="{FF2B5EF4-FFF2-40B4-BE49-F238E27FC236}">
                <a16:creationId xmlns:a16="http://schemas.microsoft.com/office/drawing/2014/main" id="{FA849747-3ACA-D519-7BE4-817F1DFFEDE4}"/>
              </a:ext>
            </a:extLst>
          </p:cNvPr>
          <p:cNvSpPr txBox="1"/>
          <p:nvPr/>
        </p:nvSpPr>
        <p:spPr>
          <a:xfrm>
            <a:off x="1618731" y="3682816"/>
            <a:ext cx="2385589" cy="276999"/>
          </a:xfrm>
          <a:prstGeom prst="rect">
            <a:avLst/>
          </a:prstGeom>
          <a:noFill/>
        </p:spPr>
        <p:txBody>
          <a:bodyPr wrap="none" rtlCol="0">
            <a:spAutoFit/>
          </a:bodyPr>
          <a:lstStyle/>
          <a:p>
            <a:r>
              <a:rPr lang="en-US" sz="1200" dirty="0">
                <a:solidFill>
                  <a:srgbClr val="C00000"/>
                </a:solidFill>
                <a:latin typeface="Humanst521 Lt BT" panose="020B0402020204020304" pitchFamily="34" charset="0"/>
              </a:rPr>
              <a:t>Conceptual design for PCB and logics</a:t>
            </a:r>
          </a:p>
        </p:txBody>
      </p:sp>
      <p:pic>
        <p:nvPicPr>
          <p:cNvPr id="1032" name="Picture 1031">
            <a:extLst>
              <a:ext uri="{FF2B5EF4-FFF2-40B4-BE49-F238E27FC236}">
                <a16:creationId xmlns:a16="http://schemas.microsoft.com/office/drawing/2014/main" id="{973537FE-711C-693C-60E8-F96415B2771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332753" y="3861399"/>
            <a:ext cx="1547429" cy="850079"/>
          </a:xfrm>
          <a:prstGeom prst="rect">
            <a:avLst/>
          </a:prstGeom>
        </p:spPr>
      </p:pic>
      <p:pic>
        <p:nvPicPr>
          <p:cNvPr id="1033" name="Picture 1032">
            <a:extLst>
              <a:ext uri="{FF2B5EF4-FFF2-40B4-BE49-F238E27FC236}">
                <a16:creationId xmlns:a16="http://schemas.microsoft.com/office/drawing/2014/main" id="{CC21D83C-5ED4-F145-309C-B749B82BB18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184905" y="3861398"/>
            <a:ext cx="998633" cy="850079"/>
          </a:xfrm>
          <a:prstGeom prst="rect">
            <a:avLst/>
          </a:prstGeom>
        </p:spPr>
      </p:pic>
      <p:pic>
        <p:nvPicPr>
          <p:cNvPr id="1034" name="Picture 1033">
            <a:extLst>
              <a:ext uri="{FF2B5EF4-FFF2-40B4-BE49-F238E27FC236}">
                <a16:creationId xmlns:a16="http://schemas.microsoft.com/office/drawing/2014/main" id="{ED46E3D0-1819-33AB-3CD6-07FC46468EF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076497" y="3861398"/>
            <a:ext cx="959192" cy="850079"/>
          </a:xfrm>
          <a:prstGeom prst="rect">
            <a:avLst/>
          </a:prstGeom>
        </p:spPr>
      </p:pic>
      <p:sp>
        <p:nvSpPr>
          <p:cNvPr id="1037" name="TextBox 1036">
            <a:extLst>
              <a:ext uri="{FF2B5EF4-FFF2-40B4-BE49-F238E27FC236}">
                <a16:creationId xmlns:a16="http://schemas.microsoft.com/office/drawing/2014/main" id="{1CA2FD1A-772B-FD0A-60E6-34C321C4DD03}"/>
              </a:ext>
            </a:extLst>
          </p:cNvPr>
          <p:cNvSpPr txBox="1"/>
          <p:nvPr/>
        </p:nvSpPr>
        <p:spPr>
          <a:xfrm>
            <a:off x="4945774" y="4655685"/>
            <a:ext cx="4171805" cy="4770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9" tIns="68579" rIns="68579" bIns="68579" numCol="1" spcCol="38100" rtlCol="0" anchor="t">
            <a:spAutoFit/>
          </a:bodyPr>
          <a:lstStyle/>
          <a:p>
            <a:pPr algn="ctr" defTabSz="1371600" fontAlgn="auto">
              <a:spcBef>
                <a:spcPts val="0"/>
              </a:spcBef>
              <a:spcAft>
                <a:spcPts val="0"/>
              </a:spcAft>
            </a:pPr>
            <a:r>
              <a:rPr lang="en-US" sz="1100" b="1" dirty="0">
                <a:solidFill>
                  <a:srgbClr val="000000"/>
                </a:solidFill>
                <a:latin typeface="Humanst521 BT" panose="020B0602020204020204" pitchFamily="34" charset="0"/>
                <a:sym typeface="Times New Roman"/>
              </a:rPr>
              <a:t>Testing</a:t>
            </a:r>
            <a:r>
              <a:rPr lang="zh-CN" altLang="en-US" sz="1100" b="1" dirty="0">
                <a:solidFill>
                  <a:srgbClr val="000000"/>
                </a:solidFill>
                <a:latin typeface="Humanst521 BT" panose="020B0602020204020204" pitchFamily="34" charset="0"/>
                <a:sym typeface="Times New Roman"/>
              </a:rPr>
              <a:t> </a:t>
            </a:r>
            <a:r>
              <a:rPr lang="en-US" altLang="zh-CN" sz="1100" b="1" dirty="0">
                <a:solidFill>
                  <a:srgbClr val="000000"/>
                </a:solidFill>
                <a:latin typeface="Humanst521 BT" panose="020B0602020204020204" pitchFamily="34" charset="0"/>
                <a:sym typeface="Times New Roman"/>
              </a:rPr>
              <a:t>of PCBs with individual components completed. Fine-tuning PCB board with multiple components in progress.</a:t>
            </a:r>
            <a:endParaRPr lang="en-US" sz="1100" b="1" dirty="0">
              <a:solidFill>
                <a:srgbClr val="000000"/>
              </a:solidFill>
              <a:latin typeface="Humanst521 BT" panose="020B0602020204020204" pitchFamily="34" charset="0"/>
              <a:sym typeface="Times New Roman"/>
            </a:endParaRPr>
          </a:p>
        </p:txBody>
      </p:sp>
      <p:sp>
        <p:nvSpPr>
          <p:cNvPr id="1038" name="TextBox 1037">
            <a:extLst>
              <a:ext uri="{FF2B5EF4-FFF2-40B4-BE49-F238E27FC236}">
                <a16:creationId xmlns:a16="http://schemas.microsoft.com/office/drawing/2014/main" id="{6428244B-AA45-31F9-BD12-D787948469BD}"/>
              </a:ext>
            </a:extLst>
          </p:cNvPr>
          <p:cNvSpPr txBox="1"/>
          <p:nvPr/>
        </p:nvSpPr>
        <p:spPr>
          <a:xfrm>
            <a:off x="6180865" y="3645279"/>
            <a:ext cx="976549" cy="276999"/>
          </a:xfrm>
          <a:prstGeom prst="rect">
            <a:avLst/>
          </a:prstGeom>
          <a:noFill/>
        </p:spPr>
        <p:txBody>
          <a:bodyPr wrap="none" rtlCol="0">
            <a:spAutoFit/>
          </a:bodyPr>
          <a:lstStyle/>
          <a:p>
            <a:r>
              <a:rPr lang="en-US" sz="1200" dirty="0">
                <a:solidFill>
                  <a:srgbClr val="C00000"/>
                </a:solidFill>
                <a:latin typeface="Humanst521 Lt BT" panose="020B0402020204020304" pitchFamily="34" charset="0"/>
              </a:rPr>
              <a:t>Discriminator</a:t>
            </a:r>
          </a:p>
        </p:txBody>
      </p:sp>
      <p:sp>
        <p:nvSpPr>
          <p:cNvPr id="1039" name="TextBox 1038">
            <a:extLst>
              <a:ext uri="{FF2B5EF4-FFF2-40B4-BE49-F238E27FC236}">
                <a16:creationId xmlns:a16="http://schemas.microsoft.com/office/drawing/2014/main" id="{F45D8738-D653-C79E-FB5D-B6B7B16001D9}"/>
              </a:ext>
            </a:extLst>
          </p:cNvPr>
          <p:cNvSpPr txBox="1"/>
          <p:nvPr/>
        </p:nvSpPr>
        <p:spPr>
          <a:xfrm>
            <a:off x="5242718" y="3645279"/>
            <a:ext cx="690510" cy="276999"/>
          </a:xfrm>
          <a:prstGeom prst="rect">
            <a:avLst/>
          </a:prstGeom>
          <a:noFill/>
        </p:spPr>
        <p:txBody>
          <a:bodyPr wrap="none" rtlCol="0">
            <a:spAutoFit/>
          </a:bodyPr>
          <a:lstStyle/>
          <a:p>
            <a:r>
              <a:rPr lang="en-US" sz="1200" dirty="0">
                <a:solidFill>
                  <a:srgbClr val="C00000"/>
                </a:solidFill>
                <a:latin typeface="Humanst521 Lt BT" panose="020B0402020204020304" pitchFamily="34" charset="0"/>
              </a:rPr>
              <a:t>Pre-amp</a:t>
            </a:r>
          </a:p>
        </p:txBody>
      </p:sp>
      <p:sp>
        <p:nvSpPr>
          <p:cNvPr id="1040" name="TextBox 1039">
            <a:extLst>
              <a:ext uri="{FF2B5EF4-FFF2-40B4-BE49-F238E27FC236}">
                <a16:creationId xmlns:a16="http://schemas.microsoft.com/office/drawing/2014/main" id="{F197C660-7F36-F410-A06B-1C3888901174}"/>
              </a:ext>
            </a:extLst>
          </p:cNvPr>
          <p:cNvSpPr txBox="1"/>
          <p:nvPr/>
        </p:nvSpPr>
        <p:spPr>
          <a:xfrm>
            <a:off x="7248621" y="3645279"/>
            <a:ext cx="1694695" cy="276999"/>
          </a:xfrm>
          <a:prstGeom prst="rect">
            <a:avLst/>
          </a:prstGeom>
          <a:noFill/>
        </p:spPr>
        <p:txBody>
          <a:bodyPr wrap="none" rtlCol="0">
            <a:spAutoFit/>
          </a:bodyPr>
          <a:lstStyle/>
          <a:p>
            <a:r>
              <a:rPr lang="en-US" sz="1200" dirty="0" err="1">
                <a:solidFill>
                  <a:srgbClr val="C00000"/>
                </a:solidFill>
                <a:latin typeface="Humanst521 Lt BT" panose="020B0402020204020304" pitchFamily="34" charset="0"/>
              </a:rPr>
              <a:t>SiPM</a:t>
            </a:r>
            <a:r>
              <a:rPr lang="en-US" sz="1200" dirty="0">
                <a:solidFill>
                  <a:srgbClr val="C00000"/>
                </a:solidFill>
                <a:latin typeface="Humanst521 Lt BT" panose="020B0402020204020304" pitchFamily="34" charset="0"/>
              </a:rPr>
              <a:t> + pre-amp readout</a:t>
            </a:r>
          </a:p>
        </p:txBody>
      </p:sp>
      <p:cxnSp>
        <p:nvCxnSpPr>
          <p:cNvPr id="1042" name="Straight Connector 1041">
            <a:extLst>
              <a:ext uri="{FF2B5EF4-FFF2-40B4-BE49-F238E27FC236}">
                <a16:creationId xmlns:a16="http://schemas.microsoft.com/office/drawing/2014/main" id="{8ADC9310-8123-07D5-E682-6CC907738A33}"/>
              </a:ext>
            </a:extLst>
          </p:cNvPr>
          <p:cNvCxnSpPr>
            <a:cxnSpLocks/>
          </p:cNvCxnSpPr>
          <p:nvPr/>
        </p:nvCxnSpPr>
        <p:spPr>
          <a:xfrm>
            <a:off x="3194597" y="883954"/>
            <a:ext cx="0" cy="25429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85D2E6F9-4D3A-8B80-1D6A-2C002EEDDBBF}"/>
              </a:ext>
            </a:extLst>
          </p:cNvPr>
          <p:cNvCxnSpPr>
            <a:cxnSpLocks/>
          </p:cNvCxnSpPr>
          <p:nvPr/>
        </p:nvCxnSpPr>
        <p:spPr>
          <a:xfrm flipH="1">
            <a:off x="-12865" y="3426938"/>
            <a:ext cx="915686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3ADD449-D18B-2C92-CA81-EEEA10A68817}"/>
              </a:ext>
            </a:extLst>
          </p:cNvPr>
          <p:cNvSpPr>
            <a:spLocks noGrp="1"/>
          </p:cNvSpPr>
          <p:nvPr>
            <p:ph type="title"/>
          </p:nvPr>
        </p:nvSpPr>
        <p:spPr/>
        <p:txBody>
          <a:bodyPr/>
          <a:lstStyle/>
          <a:p>
            <a:r>
              <a:rPr lang="en-US" sz="2000" b="1" dirty="0"/>
              <a:t>Current status of the PSI </a:t>
            </a:r>
            <a:r>
              <a:rPr lang="en-US" sz="2000" b="1" dirty="0" err="1"/>
              <a:t>muEDM</a:t>
            </a:r>
            <a:r>
              <a:rPr lang="en-US" sz="2000" b="1" dirty="0"/>
              <a:t> entrance detector</a:t>
            </a:r>
            <a:br>
              <a:rPr lang="en-US" sz="2000" b="1" dirty="0"/>
            </a:br>
            <a:endParaRPr lang="de-CH" sz="2000" dirty="0"/>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AF4A3CB-FA05-2BE0-686A-6F315981D2A5}"/>
                  </a:ext>
                </a:extLst>
              </p:cNvPr>
              <p:cNvSpPr txBox="1"/>
              <p:nvPr/>
            </p:nvSpPr>
            <p:spPr>
              <a:xfrm>
                <a:off x="3301226" y="4079423"/>
                <a:ext cx="328952" cy="110493"/>
              </a:xfrm>
              <a:prstGeom prst="rect">
                <a:avLst/>
              </a:prstGeom>
              <a:solidFill>
                <a:schemeClr val="bg1"/>
              </a:solidFill>
            </p:spPr>
            <p:txBody>
              <a:bodyPr wrap="square" lIns="0" tIns="0" rIns="0" bIns="0" rtlCol="0" anchor="ctr">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800" b="0" i="1" smtClean="0">
                          <a:solidFill>
                            <a:srgbClr val="000000"/>
                          </a:solidFill>
                          <a:latin typeface="Cambria Math" panose="02040503050406030204" pitchFamily="18" charset="0"/>
                        </a:rPr>
                        <m:t>≤</m:t>
                      </m:r>
                      <m:r>
                        <a:rPr lang="en-US" sz="800" b="0" i="1" smtClean="0">
                          <a:solidFill>
                            <a:srgbClr val="000000"/>
                          </a:solidFill>
                          <a:latin typeface="Cambria Math" panose="02040503050406030204" pitchFamily="18" charset="0"/>
                        </a:rPr>
                        <m:t>60</m:t>
                      </m:r>
                      <m:r>
                        <m:rPr>
                          <m:sty m:val="p"/>
                        </m:rPr>
                        <a:rPr lang="en-US" sz="800" b="0" i="0" smtClean="0">
                          <a:solidFill>
                            <a:srgbClr val="000000"/>
                          </a:solidFill>
                          <a:latin typeface="Cambria Math" panose="02040503050406030204" pitchFamily="18" charset="0"/>
                        </a:rPr>
                        <m:t>ns</m:t>
                      </m:r>
                      <m:r>
                        <a:rPr lang="en-US" sz="800" b="0" i="1" smtClean="0">
                          <a:solidFill>
                            <a:srgbClr val="000000"/>
                          </a:solidFill>
                          <a:latin typeface="Cambria Math" panose="02040503050406030204" pitchFamily="18" charset="0"/>
                        </a:rPr>
                        <m:t> </m:t>
                      </m:r>
                    </m:oMath>
                  </m:oMathPara>
                </a14:m>
                <a:endParaRPr lang="de-CH" sz="800" dirty="0">
                  <a:solidFill>
                    <a:srgbClr val="000000"/>
                  </a:solidFill>
                  <a:latin typeface="Humanst521 Lt BT" panose="020B0402020204020304" pitchFamily="34" charset="0"/>
                </a:endParaRPr>
              </a:p>
            </p:txBody>
          </p:sp>
        </mc:Choice>
        <mc:Fallback>
          <p:sp>
            <p:nvSpPr>
              <p:cNvPr id="12" name="TextBox 11">
                <a:extLst>
                  <a:ext uri="{FF2B5EF4-FFF2-40B4-BE49-F238E27FC236}">
                    <a16:creationId xmlns:a16="http://schemas.microsoft.com/office/drawing/2014/main" id="{2AF4A3CB-FA05-2BE0-686A-6F315981D2A5}"/>
                  </a:ext>
                </a:extLst>
              </p:cNvPr>
              <p:cNvSpPr txBox="1">
                <a:spLocks noRot="1" noChangeAspect="1" noMove="1" noResize="1" noEditPoints="1" noAdjustHandles="1" noChangeArrowheads="1" noChangeShapeType="1" noTextEdit="1"/>
              </p:cNvSpPr>
              <p:nvPr/>
            </p:nvSpPr>
            <p:spPr>
              <a:xfrm>
                <a:off x="3301226" y="4079423"/>
                <a:ext cx="328952" cy="110493"/>
              </a:xfrm>
              <a:prstGeom prst="rect">
                <a:avLst/>
              </a:prstGeom>
              <a:blipFill>
                <a:blip r:embed="rId12"/>
                <a:stretch>
                  <a:fillRect l="-11111" r="-5556" b="-16667"/>
                </a:stretch>
              </a:blipFill>
            </p:spPr>
            <p:txBody>
              <a:bodyPr/>
              <a:lstStyle/>
              <a:p>
                <a:r>
                  <a:rPr lang="de-CH">
                    <a:noFill/>
                  </a:rPr>
                  <a:t> </a:t>
                </a:r>
              </a:p>
            </p:txBody>
          </p:sp>
        </mc:Fallback>
      </mc:AlternateContent>
    </p:spTree>
    <p:extLst>
      <p:ext uri="{BB962C8B-B14F-4D97-AF65-F5344CB8AC3E}">
        <p14:creationId xmlns:p14="http://schemas.microsoft.com/office/powerpoint/2010/main" val="33891618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5132338" y="2437078"/>
            <a:ext cx="4017962" cy="2678641"/>
          </a:xfrm>
        </p:spPr>
      </p:pic>
      <p:grpSp>
        <p:nvGrpSpPr>
          <p:cNvPr id="14" name="Group 13">
            <a:extLst>
              <a:ext uri="{FF2B5EF4-FFF2-40B4-BE49-F238E27FC236}">
                <a16:creationId xmlns:a16="http://schemas.microsoft.com/office/drawing/2014/main" id="{BB292F3B-9F5D-5F62-4967-7353A19E2A0E}"/>
              </a:ext>
            </a:extLst>
          </p:cNvPr>
          <p:cNvGrpSpPr/>
          <p:nvPr/>
        </p:nvGrpSpPr>
        <p:grpSpPr>
          <a:xfrm rot="21146656">
            <a:off x="7692476" y="4357142"/>
            <a:ext cx="222187" cy="266700"/>
            <a:chOff x="5740463" y="1375954"/>
            <a:chExt cx="222187" cy="266700"/>
          </a:xfrm>
        </p:grpSpPr>
        <p:sp>
          <p:nvSpPr>
            <p:cNvPr id="15" name="Oval 14">
              <a:extLst>
                <a:ext uri="{FF2B5EF4-FFF2-40B4-BE49-F238E27FC236}">
                  <a16:creationId xmlns:a16="http://schemas.microsoft.com/office/drawing/2014/main" id="{6F0289CA-3665-78E1-FDD0-43F9CD651E29}"/>
                </a:ext>
              </a:extLst>
            </p:cNvPr>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16" name="Straight Arrow Connector 15">
              <a:extLst>
                <a:ext uri="{FF2B5EF4-FFF2-40B4-BE49-F238E27FC236}">
                  <a16:creationId xmlns:a16="http://schemas.microsoft.com/office/drawing/2014/main" id="{DAFAB86E-417D-8BEE-D442-AC5912E644BE}"/>
                </a:ext>
              </a:extLst>
            </p:cNvPr>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8" name="Group 7">
            <a:extLst>
              <a:ext uri="{FF2B5EF4-FFF2-40B4-BE49-F238E27FC236}">
                <a16:creationId xmlns:a16="http://schemas.microsoft.com/office/drawing/2014/main" id="{512E2B8A-6F4F-5D3C-C2E4-C757C19E8A73}"/>
              </a:ext>
            </a:extLst>
          </p:cNvPr>
          <p:cNvGrpSpPr/>
          <p:nvPr/>
        </p:nvGrpSpPr>
        <p:grpSpPr>
          <a:xfrm rot="20061832">
            <a:off x="7111366" y="3609054"/>
            <a:ext cx="222187" cy="266700"/>
            <a:chOff x="5740463" y="1375954"/>
            <a:chExt cx="222187" cy="266700"/>
          </a:xfrm>
        </p:grpSpPr>
        <p:sp>
          <p:nvSpPr>
            <p:cNvPr id="9" name="Oval 8">
              <a:extLst>
                <a:ext uri="{FF2B5EF4-FFF2-40B4-BE49-F238E27FC236}">
                  <a16:creationId xmlns:a16="http://schemas.microsoft.com/office/drawing/2014/main" id="{36E872ED-F7FD-CD21-398D-B2CDF5005A94}"/>
                </a:ext>
              </a:extLst>
            </p:cNvPr>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12" name="Straight Arrow Connector 11">
              <a:extLst>
                <a:ext uri="{FF2B5EF4-FFF2-40B4-BE49-F238E27FC236}">
                  <a16:creationId xmlns:a16="http://schemas.microsoft.com/office/drawing/2014/main" id="{777B1A92-D377-1E64-C09E-9C80D6769CA6}"/>
                </a:ext>
              </a:extLst>
            </p:cNvPr>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5" name="Group 4">
            <a:extLst>
              <a:ext uri="{FF2B5EF4-FFF2-40B4-BE49-F238E27FC236}">
                <a16:creationId xmlns:a16="http://schemas.microsoft.com/office/drawing/2014/main" id="{2901755F-98C4-2585-9C6F-81D9D5946386}"/>
              </a:ext>
            </a:extLst>
          </p:cNvPr>
          <p:cNvGrpSpPr/>
          <p:nvPr/>
        </p:nvGrpSpPr>
        <p:grpSpPr>
          <a:xfrm rot="20630662">
            <a:off x="6549823" y="2849909"/>
            <a:ext cx="222187" cy="266700"/>
            <a:chOff x="5740463" y="1375954"/>
            <a:chExt cx="222187" cy="266700"/>
          </a:xfrm>
        </p:grpSpPr>
        <p:sp>
          <p:nvSpPr>
            <p:cNvPr id="6" name="Oval 5">
              <a:extLst>
                <a:ext uri="{FF2B5EF4-FFF2-40B4-BE49-F238E27FC236}">
                  <a16:creationId xmlns:a16="http://schemas.microsoft.com/office/drawing/2014/main" id="{BDF1B705-E94A-CB5B-2447-39502A8D4B47}"/>
                </a:ext>
              </a:extLst>
            </p:cNvPr>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7" name="Straight Arrow Connector 6">
              <a:extLst>
                <a:ext uri="{FF2B5EF4-FFF2-40B4-BE49-F238E27FC236}">
                  <a16:creationId xmlns:a16="http://schemas.microsoft.com/office/drawing/2014/main" id="{D37146E4-CDA3-A033-8C1B-6484BBE40065}"/>
                </a:ext>
              </a:extLst>
            </p:cNvPr>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sp>
        <p:nvSpPr>
          <p:cNvPr id="2" name="Title 1"/>
          <p:cNvSpPr>
            <a:spLocks noGrp="1"/>
          </p:cNvSpPr>
          <p:nvPr>
            <p:ph type="title"/>
          </p:nvPr>
        </p:nvSpPr>
        <p:spPr>
          <a:xfrm>
            <a:off x="2132926" y="227399"/>
            <a:ext cx="3350791" cy="381375"/>
          </a:xfrm>
        </p:spPr>
        <p:txBody>
          <a:bodyPr/>
          <a:lstStyle/>
          <a:p>
            <a:r>
              <a:rPr lang="en-US" dirty="0"/>
              <a:t>Storage and injection</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17</a:t>
            </a:fld>
            <a:endParaRPr lang="de-DE" dirty="0">
              <a:solidFill>
                <a:srgbClr val="000000"/>
              </a:solidFill>
            </a:endParaRPr>
          </a:p>
        </p:txBody>
      </p:sp>
      <p:sp>
        <p:nvSpPr>
          <p:cNvPr id="4" name="Content Placeholder 3"/>
          <p:cNvSpPr>
            <a:spLocks noGrp="1"/>
          </p:cNvSpPr>
          <p:nvPr>
            <p:ph idx="1"/>
          </p:nvPr>
        </p:nvSpPr>
        <p:spPr>
          <a:xfrm>
            <a:off x="179512" y="881379"/>
            <a:ext cx="4495377" cy="3683720"/>
          </a:xfrm>
        </p:spPr>
        <p:txBody>
          <a:bodyPr/>
          <a:lstStyle/>
          <a:p>
            <a:pPr marL="266700" indent="-266700"/>
            <a:r>
              <a:rPr lang="en-US" sz="2000" dirty="0"/>
              <a:t>Strength of weakly focusing field in the center region defines “depth” of storage.</a:t>
            </a:r>
          </a:p>
          <a:p>
            <a:pPr marL="266700" indent="-266700"/>
            <a:r>
              <a:rPr lang="en-US" sz="2000" dirty="0"/>
              <a:t>The deeper / stronger the weakly focusing field the stronger the pulse needs to be.</a:t>
            </a:r>
          </a:p>
        </p:txBody>
      </p:sp>
      <p:grpSp>
        <p:nvGrpSpPr>
          <p:cNvPr id="18" name="Group 17"/>
          <p:cNvGrpSpPr/>
          <p:nvPr/>
        </p:nvGrpSpPr>
        <p:grpSpPr>
          <a:xfrm>
            <a:off x="5840802" y="3600164"/>
            <a:ext cx="222187" cy="266700"/>
            <a:chOff x="5740463" y="1375954"/>
            <a:chExt cx="222187" cy="266700"/>
          </a:xfrm>
        </p:grpSpPr>
        <p:sp>
          <p:nvSpPr>
            <p:cNvPr id="11" name="Oval 10"/>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13" name="Straight Arrow Connector 12"/>
            <p:cNvCxnSpPr/>
            <p:nvPr/>
          </p:nvCxnSpPr>
          <p:spPr bwMode="auto">
            <a:xfrm flipV="1">
              <a:off x="5820375" y="1375954"/>
              <a:ext cx="142275" cy="186787"/>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grpSp>
        <p:nvGrpSpPr>
          <p:cNvPr id="25" name="Group 24"/>
          <p:cNvGrpSpPr/>
          <p:nvPr/>
        </p:nvGrpSpPr>
        <p:grpSpPr>
          <a:xfrm rot="153694">
            <a:off x="8193329" y="3808757"/>
            <a:ext cx="198224" cy="269543"/>
            <a:chOff x="5740463" y="1373111"/>
            <a:chExt cx="198224" cy="269543"/>
          </a:xfrm>
        </p:grpSpPr>
        <p:sp>
          <p:nvSpPr>
            <p:cNvPr id="26" name="Oval 25"/>
            <p:cNvSpPr/>
            <p:nvPr/>
          </p:nvSpPr>
          <p:spPr bwMode="auto">
            <a:xfrm>
              <a:off x="5740463" y="1482829"/>
              <a:ext cx="159825" cy="159825"/>
            </a:xfrm>
            <a:prstGeom prst="ellipse">
              <a:avLst/>
            </a:prstGeom>
            <a:solidFill>
              <a:srgbClr val="0066AA"/>
            </a:solidFill>
            <a:ln w="38100" cap="rnd">
              <a:noFill/>
              <a:headEnd type="none" w="med" len="med"/>
              <a:tailEnd type="none" w="med" len="med"/>
            </a:ln>
            <a:scene3d>
              <a:camera prst="orthographicFront"/>
              <a:lightRig rig="glow" dir="t"/>
            </a:scene3d>
            <a:sp3d>
              <a:bevelT w="114300" h="107950"/>
              <a:bevelB w="82550"/>
              <a:contourClr>
                <a:srgbClr val="0070C0"/>
              </a:contourClr>
            </a:sp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cxnSp>
          <p:nvCxnSpPr>
            <p:cNvPr id="27" name="Straight Arrow Connector 26"/>
            <p:cNvCxnSpPr/>
            <p:nvPr/>
          </p:nvCxnSpPr>
          <p:spPr bwMode="auto">
            <a:xfrm rot="21420000" flipV="1">
              <a:off x="5815409" y="1373111"/>
              <a:ext cx="123278" cy="186533"/>
            </a:xfrm>
            <a:prstGeom prst="straightConnector1">
              <a:avLst/>
            </a:prstGeom>
            <a:ln w="15875" cap="rnd">
              <a:solidFill>
                <a:srgbClr val="00206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346" y="0"/>
            <a:ext cx="3927654" cy="2618436"/>
          </a:xfrm>
          <a:prstGeom prst="rect">
            <a:avLst/>
          </a:prstGeom>
        </p:spPr>
      </p:pic>
      <p:grpSp>
        <p:nvGrpSpPr>
          <p:cNvPr id="48" name="Group 47"/>
          <p:cNvGrpSpPr/>
          <p:nvPr/>
        </p:nvGrpSpPr>
        <p:grpSpPr>
          <a:xfrm>
            <a:off x="5919994" y="2780098"/>
            <a:ext cx="2351325" cy="1763496"/>
            <a:chOff x="5645227" y="2715826"/>
            <a:chExt cx="2351325" cy="1763496"/>
          </a:xfrm>
        </p:grpSpPr>
        <p:cxnSp>
          <p:nvCxnSpPr>
            <p:cNvPr id="42" name="Straight Arrow Connector 41"/>
            <p:cNvCxnSpPr/>
            <p:nvPr/>
          </p:nvCxnSpPr>
          <p:spPr bwMode="auto">
            <a:xfrm flipV="1">
              <a:off x="5645227" y="3527508"/>
              <a:ext cx="142275" cy="186787"/>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4" name="Straight Arrow Connector 43"/>
            <p:cNvCxnSpPr>
              <a:cxnSpLocks/>
            </p:cNvCxnSpPr>
            <p:nvPr/>
          </p:nvCxnSpPr>
          <p:spPr bwMode="auto">
            <a:xfrm flipV="1">
              <a:off x="6376366" y="2715826"/>
              <a:ext cx="37043" cy="256624"/>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5" name="Straight Arrow Connector 44"/>
            <p:cNvCxnSpPr>
              <a:cxnSpLocks/>
            </p:cNvCxnSpPr>
            <p:nvPr/>
          </p:nvCxnSpPr>
          <p:spPr bwMode="auto">
            <a:xfrm flipV="1">
              <a:off x="6940472" y="3500296"/>
              <a:ext cx="0" cy="242970"/>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7" name="Straight Arrow Connector 46"/>
            <p:cNvCxnSpPr>
              <a:cxnSpLocks/>
            </p:cNvCxnSpPr>
            <p:nvPr/>
          </p:nvCxnSpPr>
          <p:spPr bwMode="auto">
            <a:xfrm flipH="1" flipV="1">
              <a:off x="7962426" y="3690683"/>
              <a:ext cx="34126" cy="234799"/>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46" name="Straight Arrow Connector 45"/>
            <p:cNvCxnSpPr>
              <a:cxnSpLocks/>
            </p:cNvCxnSpPr>
            <p:nvPr/>
          </p:nvCxnSpPr>
          <p:spPr bwMode="auto">
            <a:xfrm flipV="1">
              <a:off x="7509633" y="4226123"/>
              <a:ext cx="0" cy="253199"/>
            </a:xfrm>
            <a:prstGeom prst="straightConnector1">
              <a:avLst/>
            </a:prstGeom>
            <a:ln w="15875" cap="rnd">
              <a:solidFill>
                <a:schemeClr val="accent4">
                  <a:lumMod val="60000"/>
                  <a:lumOff val="4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570" y="2189199"/>
            <a:ext cx="4168323" cy="2778882"/>
          </a:xfrm>
          <a:prstGeom prst="rect">
            <a:avLst/>
          </a:prstGeom>
        </p:spPr>
      </p:pic>
      <p:sp>
        <p:nvSpPr>
          <p:cNvPr id="50" name="Rectangle 49"/>
          <p:cNvSpPr/>
          <p:nvPr/>
        </p:nvSpPr>
        <p:spPr bwMode="auto">
          <a:xfrm>
            <a:off x="1007509" y="2530830"/>
            <a:ext cx="1046826" cy="2090325"/>
          </a:xfrm>
          <a:prstGeom prst="rect">
            <a:avLst/>
          </a:prstGeom>
          <a:solidFill>
            <a:schemeClr val="accent5">
              <a:alpha val="3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1" name="Rectangle 50"/>
          <p:cNvSpPr/>
          <p:nvPr/>
        </p:nvSpPr>
        <p:spPr bwMode="auto">
          <a:xfrm>
            <a:off x="2477768" y="2530831"/>
            <a:ext cx="370770" cy="2090323"/>
          </a:xfrm>
          <a:prstGeom prst="rect">
            <a:avLst/>
          </a:prstGeom>
          <a:solidFill>
            <a:schemeClr val="accent5">
              <a:alpha val="3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2" name="Rectangle 51"/>
          <p:cNvSpPr/>
          <p:nvPr/>
        </p:nvSpPr>
        <p:spPr bwMode="auto">
          <a:xfrm>
            <a:off x="2055367" y="2530832"/>
            <a:ext cx="420337" cy="2090324"/>
          </a:xfrm>
          <a:prstGeom prst="rect">
            <a:avLst/>
          </a:prstGeom>
          <a:solidFill>
            <a:schemeClr val="accent6">
              <a:alpha val="2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3" name="Rectangle 52"/>
          <p:cNvSpPr/>
          <p:nvPr/>
        </p:nvSpPr>
        <p:spPr bwMode="auto">
          <a:xfrm>
            <a:off x="2839768" y="2530832"/>
            <a:ext cx="1118990" cy="2090322"/>
          </a:xfrm>
          <a:prstGeom prst="rect">
            <a:avLst/>
          </a:prstGeom>
          <a:solidFill>
            <a:schemeClr val="accent6">
              <a:alpha val="2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BT" panose="020B0602020204020204" pitchFamily="34" charset="0"/>
            </a:endParaRPr>
          </a:p>
        </p:txBody>
      </p:sp>
      <p:sp>
        <p:nvSpPr>
          <p:cNvPr id="54" name="TextBox 53"/>
          <p:cNvSpPr txBox="1"/>
          <p:nvPr/>
        </p:nvSpPr>
        <p:spPr>
          <a:xfrm rot="16200000">
            <a:off x="827055" y="3788315"/>
            <a:ext cx="1074076" cy="22512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a:solidFill>
                  <a:schemeClr val="bg1"/>
                </a:solidFill>
                <a:latin typeface="Calibri" panose="020F0502020204030204" pitchFamily="34" charset="0"/>
                <a:cs typeface="Franklin Gothic Book"/>
              </a:rPr>
              <a:t>deceleration</a:t>
            </a:r>
          </a:p>
        </p:txBody>
      </p:sp>
      <p:sp>
        <p:nvSpPr>
          <p:cNvPr id="57" name="TextBox 56"/>
          <p:cNvSpPr txBox="1"/>
          <p:nvPr/>
        </p:nvSpPr>
        <p:spPr>
          <a:xfrm rot="16200000">
            <a:off x="3034542" y="3759804"/>
            <a:ext cx="1098634" cy="22512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a:solidFill>
                  <a:schemeClr val="bg1"/>
                </a:solidFill>
                <a:latin typeface="Calibri" panose="020F0502020204030204" pitchFamily="34" charset="0"/>
                <a:cs typeface="Franklin Gothic Book"/>
              </a:rPr>
              <a:t>acceleration</a:t>
            </a:r>
          </a:p>
        </p:txBody>
      </p:sp>
      <p:sp>
        <p:nvSpPr>
          <p:cNvPr id="35"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17</a:t>
            </a:fld>
            <a:endParaRPr lang="de-DE" sz="700" dirty="0">
              <a:latin typeface="Humanst521 Lt BT" panose="020B0402020204020304" pitchFamily="34" charset="0"/>
            </a:endParaRPr>
          </a:p>
        </p:txBody>
      </p:sp>
    </p:spTree>
    <p:extLst>
      <p:ext uri="{BB962C8B-B14F-4D97-AF65-F5344CB8AC3E}">
        <p14:creationId xmlns:p14="http://schemas.microsoft.com/office/powerpoint/2010/main" val="410803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Radial magnetic field pulse to kick muons</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196" y="723853"/>
            <a:ext cx="2169513" cy="2354882"/>
          </a:xfrm>
          <a:prstGeom prst="rect">
            <a:avLst/>
          </a:prstGeom>
          <a:ln>
            <a:solidFill>
              <a:schemeClr val="bg1"/>
            </a:solidFill>
          </a:ln>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6249" y="1348555"/>
            <a:ext cx="5364088" cy="906327"/>
          </a:xfrm>
          <a:prstGeom prst="rect">
            <a:avLst/>
          </a:prstGeom>
        </p:spPr>
      </p:pic>
      <p:sp>
        <p:nvSpPr>
          <p:cNvPr id="10" name="Slide Number Placeholder 3"/>
          <p:cNvSpPr txBox="1">
            <a:spLocks/>
          </p:cNvSpPr>
          <p:nvPr/>
        </p:nvSpPr>
        <p:spPr>
          <a:xfrm>
            <a:off x="8409275" y="4918735"/>
            <a:ext cx="575742" cy="147638"/>
          </a:xfrm>
          <a:prstGeom prst="rect">
            <a:avLst/>
          </a:prstGeom>
        </p:spPr>
        <p:txBody>
          <a:bodyPr/>
          <a:lstStyle>
            <a:defPPr>
              <a:defRPr lang="de-CH"/>
            </a:defPPr>
            <a:lvl1pPr algn="l" rtl="0" eaLnBrk="0" fontAlgn="base" hangingPunct="0">
              <a:spcBef>
                <a:spcPct val="50000"/>
              </a:spcBef>
              <a:spcAft>
                <a:spcPct val="0"/>
              </a:spcAft>
              <a:defRPr sz="1600" kern="1200">
                <a:solidFill>
                  <a:schemeClr val="tx1"/>
                </a:solidFill>
                <a:latin typeface="Arial" charset="0"/>
                <a:ea typeface="Arial" charset="0"/>
                <a:cs typeface="Arial" charset="0"/>
              </a:defRPr>
            </a:lvl1pPr>
            <a:lvl2pPr marL="457189" algn="l" rtl="0" eaLnBrk="0" fontAlgn="base" hangingPunct="0">
              <a:spcBef>
                <a:spcPct val="50000"/>
              </a:spcBef>
              <a:spcAft>
                <a:spcPct val="0"/>
              </a:spcAft>
              <a:defRPr sz="1600" kern="1200">
                <a:solidFill>
                  <a:schemeClr val="tx1"/>
                </a:solidFill>
                <a:latin typeface="Arial" charset="0"/>
                <a:ea typeface="Arial" charset="0"/>
                <a:cs typeface="Arial" charset="0"/>
              </a:defRPr>
            </a:lvl2pPr>
            <a:lvl3pPr marL="914377" algn="l" rtl="0" eaLnBrk="0" fontAlgn="base" hangingPunct="0">
              <a:spcBef>
                <a:spcPct val="50000"/>
              </a:spcBef>
              <a:spcAft>
                <a:spcPct val="0"/>
              </a:spcAft>
              <a:defRPr sz="1600" kern="1200">
                <a:solidFill>
                  <a:schemeClr val="tx1"/>
                </a:solidFill>
                <a:latin typeface="Arial" charset="0"/>
                <a:ea typeface="Arial" charset="0"/>
                <a:cs typeface="Arial" charset="0"/>
              </a:defRPr>
            </a:lvl3pPr>
            <a:lvl4pPr marL="1371566" algn="l" rtl="0" eaLnBrk="0" fontAlgn="base" hangingPunct="0">
              <a:spcBef>
                <a:spcPct val="50000"/>
              </a:spcBef>
              <a:spcAft>
                <a:spcPct val="0"/>
              </a:spcAft>
              <a:defRPr sz="1600" kern="1200">
                <a:solidFill>
                  <a:schemeClr val="tx1"/>
                </a:solidFill>
                <a:latin typeface="Arial" charset="0"/>
                <a:ea typeface="Arial" charset="0"/>
                <a:cs typeface="Arial" charset="0"/>
              </a:defRPr>
            </a:lvl4pPr>
            <a:lvl5pPr marL="1828754" algn="l" rtl="0" eaLnBrk="0" fontAlgn="base" hangingPunct="0">
              <a:spcBef>
                <a:spcPct val="50000"/>
              </a:spcBef>
              <a:spcAft>
                <a:spcPct val="0"/>
              </a:spcAft>
              <a:defRPr sz="1600" kern="1200">
                <a:solidFill>
                  <a:schemeClr val="tx1"/>
                </a:solidFill>
                <a:latin typeface="Arial" charset="0"/>
                <a:ea typeface="Arial" charset="0"/>
                <a:cs typeface="Arial" charset="0"/>
              </a:defRPr>
            </a:lvl5pPr>
            <a:lvl6pPr marL="2285943" algn="l" defTabSz="457189" rtl="0" eaLnBrk="1" latinLnBrk="0" hangingPunct="1">
              <a:defRPr sz="1600" kern="1200">
                <a:solidFill>
                  <a:schemeClr val="tx1"/>
                </a:solidFill>
                <a:latin typeface="Arial" charset="0"/>
                <a:ea typeface="Arial" charset="0"/>
                <a:cs typeface="Arial" charset="0"/>
              </a:defRPr>
            </a:lvl6pPr>
            <a:lvl7pPr marL="2743131" algn="l" defTabSz="457189" rtl="0" eaLnBrk="1" latinLnBrk="0" hangingPunct="1">
              <a:defRPr sz="1600" kern="1200">
                <a:solidFill>
                  <a:schemeClr val="tx1"/>
                </a:solidFill>
                <a:latin typeface="Arial" charset="0"/>
                <a:ea typeface="Arial" charset="0"/>
                <a:cs typeface="Arial" charset="0"/>
              </a:defRPr>
            </a:lvl7pPr>
            <a:lvl8pPr marL="3200320" algn="l" defTabSz="457189" rtl="0" eaLnBrk="1" latinLnBrk="0" hangingPunct="1">
              <a:defRPr sz="1600" kern="1200">
                <a:solidFill>
                  <a:schemeClr val="tx1"/>
                </a:solidFill>
                <a:latin typeface="Arial" charset="0"/>
                <a:ea typeface="Arial" charset="0"/>
                <a:cs typeface="Arial" charset="0"/>
              </a:defRPr>
            </a:lvl8pPr>
            <a:lvl9pPr marL="3657509" algn="l" defTabSz="457189" rtl="0" eaLnBrk="1" latinLnBrk="0" hangingPunct="1">
              <a:defRPr sz="1600" kern="1200">
                <a:solidFill>
                  <a:schemeClr val="tx1"/>
                </a:solidFill>
                <a:latin typeface="Arial" charset="0"/>
                <a:ea typeface="Arial" charset="0"/>
                <a:cs typeface="Arial" charset="0"/>
              </a:defRPr>
            </a:lvl9pPr>
          </a:lstStyle>
          <a:p>
            <a:pPr algn="r">
              <a:defRPr/>
            </a:pPr>
            <a:r>
              <a:rPr lang="de-DE" sz="700" dirty="0">
                <a:latin typeface="Humanst521 Lt BT" panose="020B0402020204020304" pitchFamily="34" charset="0"/>
              </a:rPr>
              <a:t>Page </a:t>
            </a:r>
            <a:fld id="{EBC07571-3134-BB4B-B83F-1A9FE18D34F3}" type="slidenum">
              <a:rPr lang="de-DE" sz="700" smtClean="0">
                <a:latin typeface="Humanst521 Lt BT" panose="020B0402020204020304" pitchFamily="34" charset="0"/>
              </a:rPr>
              <a:pPr algn="r">
                <a:defRPr/>
              </a:pPr>
              <a:t>18</a:t>
            </a:fld>
            <a:endParaRPr lang="de-DE" sz="700" dirty="0">
              <a:latin typeface="Humanst521 Lt BT" panose="020B0402020204020304" pitchFamily="34" charset="0"/>
            </a:endParaRPr>
          </a:p>
        </p:txBody>
      </p:sp>
      <p:grpSp>
        <p:nvGrpSpPr>
          <p:cNvPr id="16" name="Group 15"/>
          <p:cNvGrpSpPr/>
          <p:nvPr/>
        </p:nvGrpSpPr>
        <p:grpSpPr>
          <a:xfrm>
            <a:off x="637820" y="1265590"/>
            <a:ext cx="2410747" cy="2207828"/>
            <a:chOff x="1271588" y="1388000"/>
            <a:chExt cx="2619375" cy="2502961"/>
          </a:xfrm>
        </p:grpSpPr>
        <p:grpSp>
          <p:nvGrpSpPr>
            <p:cNvPr id="17" name="Group 16"/>
            <p:cNvGrpSpPr/>
            <p:nvPr/>
          </p:nvGrpSpPr>
          <p:grpSpPr>
            <a:xfrm>
              <a:off x="2076245" y="1410618"/>
              <a:ext cx="142875" cy="142875"/>
              <a:chOff x="4029074" y="1719262"/>
              <a:chExt cx="142875" cy="142875"/>
            </a:xfrm>
          </p:grpSpPr>
          <p:sp>
            <p:nvSpPr>
              <p:cNvPr id="49" name="Oval 48"/>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0" name="Flowchart: Connector 49"/>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8" name="Group 17"/>
            <p:cNvGrpSpPr/>
            <p:nvPr/>
          </p:nvGrpSpPr>
          <p:grpSpPr>
            <a:xfrm>
              <a:off x="3124986" y="2540199"/>
              <a:ext cx="142875" cy="142875"/>
              <a:chOff x="4029074" y="1719262"/>
              <a:chExt cx="142875" cy="142875"/>
            </a:xfrm>
          </p:grpSpPr>
          <p:sp>
            <p:nvSpPr>
              <p:cNvPr id="47" name="Oval 46"/>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8" name="Flowchart: Connector 47"/>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19" name="Group 18"/>
            <p:cNvGrpSpPr/>
            <p:nvPr/>
          </p:nvGrpSpPr>
          <p:grpSpPr>
            <a:xfrm>
              <a:off x="2061761" y="2525715"/>
              <a:ext cx="171843" cy="171843"/>
              <a:chOff x="4196156" y="1553492"/>
              <a:chExt cx="171843" cy="171843"/>
            </a:xfrm>
          </p:grpSpPr>
          <p:sp>
            <p:nvSpPr>
              <p:cNvPr id="45" name="Oval 44"/>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6" name="Multiply 45"/>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0" name="Group 19"/>
            <p:cNvGrpSpPr/>
            <p:nvPr/>
          </p:nvGrpSpPr>
          <p:grpSpPr>
            <a:xfrm>
              <a:off x="3110502" y="1396134"/>
              <a:ext cx="171843" cy="171843"/>
              <a:chOff x="4196156" y="1553492"/>
              <a:chExt cx="171843" cy="171843"/>
            </a:xfrm>
          </p:grpSpPr>
          <p:sp>
            <p:nvSpPr>
              <p:cNvPr id="43" name="Oval 42"/>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4" name="Multiply 43"/>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1" name="Group 20"/>
            <p:cNvGrpSpPr/>
            <p:nvPr/>
          </p:nvGrpSpPr>
          <p:grpSpPr>
            <a:xfrm>
              <a:off x="3120224" y="1553493"/>
              <a:ext cx="152400" cy="1081003"/>
              <a:chOff x="3120224" y="1553493"/>
              <a:chExt cx="152400" cy="1081003"/>
            </a:xfrm>
          </p:grpSpPr>
          <p:sp>
            <p:nvSpPr>
              <p:cNvPr id="39" name="Oval 3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0" name="Oval 3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41" name="Straight Connector 40"/>
              <p:cNvCxnSpPr>
                <a:stCxn id="39" idx="6"/>
                <a:endCxn id="4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a:stCxn id="43" idx="4"/>
                <a:endCxn id="48" idx="4"/>
              </p:cNvCxnSpPr>
              <p:nvPr/>
            </p:nvCxnSpPr>
            <p:spPr bwMode="auto">
              <a:xfrm>
                <a:off x="3196424" y="1553493"/>
                <a:ext cx="0" cy="1081003"/>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22" name="Parallelogram 21"/>
            <p:cNvSpPr/>
            <p:nvPr/>
          </p:nvSpPr>
          <p:spPr bwMode="auto">
            <a:xfrm>
              <a:off x="1271588" y="1846886"/>
              <a:ext cx="2619375" cy="331046"/>
            </a:xfrm>
            <a:prstGeom prst="parallelogram">
              <a:avLst>
                <a:gd name="adj" fmla="val 156150"/>
              </a:avLst>
            </a:prstGeom>
            <a:no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nvGrpSpPr>
            <p:cNvPr id="23" name="Group 22"/>
            <p:cNvGrpSpPr/>
            <p:nvPr/>
          </p:nvGrpSpPr>
          <p:grpSpPr>
            <a:xfrm>
              <a:off x="2134558" y="1388000"/>
              <a:ext cx="1039008" cy="162394"/>
              <a:chOff x="2134474" y="1388000"/>
              <a:chExt cx="1064077" cy="162394"/>
            </a:xfrm>
          </p:grpSpPr>
          <p:sp>
            <p:nvSpPr>
              <p:cNvPr id="36" name="Arc 35"/>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7" name="Arc 36"/>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8" name="Arc 37"/>
              <p:cNvSpPr/>
              <p:nvPr/>
            </p:nvSpPr>
            <p:spPr bwMode="auto">
              <a:xfrm>
                <a:off x="2134474" y="1388000"/>
                <a:ext cx="1028009" cy="157424"/>
              </a:xfrm>
              <a:prstGeom prst="arc">
                <a:avLst>
                  <a:gd name="adj1" fmla="val 417912"/>
                  <a:gd name="adj2" fmla="val 998767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4" name="Group 23"/>
            <p:cNvGrpSpPr/>
            <p:nvPr/>
          </p:nvGrpSpPr>
          <p:grpSpPr>
            <a:xfrm flipV="1">
              <a:off x="2145189" y="2530852"/>
              <a:ext cx="1035604" cy="161567"/>
              <a:chOff x="2137960" y="1388827"/>
              <a:chExt cx="1060591" cy="161567"/>
            </a:xfrm>
          </p:grpSpPr>
          <p:sp>
            <p:nvSpPr>
              <p:cNvPr id="33" name="Arc 32"/>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4" name="Arc 33"/>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5" name="Arc 34"/>
              <p:cNvSpPr/>
              <p:nvPr/>
            </p:nvSpPr>
            <p:spPr bwMode="auto">
              <a:xfrm>
                <a:off x="2142551" y="1392970"/>
                <a:ext cx="1028009" cy="157424"/>
              </a:xfrm>
              <a:prstGeom prst="arc">
                <a:avLst>
                  <a:gd name="adj1" fmla="val 272558"/>
                  <a:gd name="adj2" fmla="val 9951232"/>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25" name="Group 24"/>
            <p:cNvGrpSpPr/>
            <p:nvPr/>
          </p:nvGrpSpPr>
          <p:grpSpPr>
            <a:xfrm>
              <a:off x="3129945" y="2701140"/>
              <a:ext cx="152400" cy="985035"/>
              <a:chOff x="3120224" y="1553493"/>
              <a:chExt cx="152400" cy="985035"/>
            </a:xfrm>
          </p:grpSpPr>
          <p:sp>
            <p:nvSpPr>
              <p:cNvPr id="29" name="Oval 28"/>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30" name="Oval 29"/>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31" name="Straight Connector 30"/>
              <p:cNvCxnSpPr>
                <a:stCxn id="29" idx="6"/>
                <a:endCxn id="30"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auto">
              <a:xfrm>
                <a:off x="3196424" y="1553493"/>
                <a:ext cx="0" cy="985035"/>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cxnSp>
          <p:nvCxnSpPr>
            <p:cNvPr id="26" name="Straight Connector 25"/>
            <p:cNvCxnSpPr>
              <a:cxnSpLocks/>
              <a:endCxn id="28" idx="3"/>
            </p:cNvCxnSpPr>
            <p:nvPr/>
          </p:nvCxnSpPr>
          <p:spPr bwMode="auto">
            <a:xfrm flipH="1" flipV="1">
              <a:off x="3068442" y="3686174"/>
              <a:ext cx="137703" cy="1"/>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a:cxnSpLocks/>
              <a:stCxn id="30" idx="2"/>
            </p:cNvCxnSpPr>
            <p:nvPr/>
          </p:nvCxnSpPr>
          <p:spPr bwMode="auto">
            <a:xfrm flipH="1">
              <a:off x="2964327" y="3591727"/>
              <a:ext cx="170382" cy="0"/>
            </a:xfrm>
            <a:prstGeom prst="straightConnector1">
              <a:avLst/>
            </a:prstGeom>
            <a:ln w="12700" cap="rnd">
              <a:solidFill>
                <a:srgbClr val="C00000"/>
              </a:solidFill>
              <a:headEnd type="none" w="med" len="med"/>
              <a:tailEnd type="none"/>
            </a:ln>
            <a:effectLst/>
          </p:spPr>
          <p:style>
            <a:lnRef idx="2">
              <a:schemeClr val="accent6"/>
            </a:lnRef>
            <a:fillRef idx="0">
              <a:schemeClr val="accent6"/>
            </a:fillRef>
            <a:effectRef idx="1">
              <a:schemeClr val="accent6"/>
            </a:effectRef>
            <a:fontRef idx="minor">
              <a:schemeClr val="tx1"/>
            </a:fontRef>
          </p:style>
        </p:cxnSp>
        <p:sp>
          <p:nvSpPr>
            <p:cNvPr id="28" name="Rectangle 27"/>
            <p:cNvSpPr/>
            <p:nvPr/>
          </p:nvSpPr>
          <p:spPr bwMode="auto">
            <a:xfrm>
              <a:off x="2263581" y="3481386"/>
              <a:ext cx="804861" cy="409575"/>
            </a:xfrm>
            <a:prstGeom prst="rect">
              <a:avLst/>
            </a:prstGeom>
            <a:solidFill>
              <a:schemeClr val="bg1"/>
            </a:solid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r>
                <a:rPr lang="en-US" sz="1050" dirty="0"/>
                <a:t>Pulse generator</a:t>
              </a:r>
            </a:p>
          </p:txBody>
        </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841F734-37AE-13FC-E463-49D24B938EEC}"/>
                  </a:ext>
                </a:extLst>
              </p:cNvPr>
              <p:cNvSpPr txBox="1"/>
              <p:nvPr/>
            </p:nvSpPr>
            <p:spPr>
              <a:xfrm>
                <a:off x="6660232" y="1368719"/>
                <a:ext cx="720080" cy="194488"/>
              </a:xfrm>
              <a:prstGeom prst="rect">
                <a:avLst/>
              </a:prstGeom>
              <a:solidFill>
                <a:schemeClr val="bg1"/>
              </a:solidFill>
            </p:spPr>
            <p:txBody>
              <a:bodyPr wrap="square" lIns="0" tIns="0" rIns="0" bIns="0" rtlCol="0" anchor="ctr">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050" b="0" i="1" smtClean="0">
                          <a:solidFill>
                            <a:srgbClr val="000000"/>
                          </a:solidFill>
                          <a:latin typeface="Cambria Math" panose="02040503050406030204" pitchFamily="18" charset="0"/>
                        </a:rPr>
                        <m:t>≤</m:t>
                      </m:r>
                      <m:r>
                        <a:rPr lang="en-US" sz="1050" b="0" i="1" smtClean="0">
                          <a:solidFill>
                            <a:srgbClr val="000000"/>
                          </a:solidFill>
                          <a:latin typeface="Cambria Math" panose="02040503050406030204" pitchFamily="18" charset="0"/>
                        </a:rPr>
                        <m:t>60</m:t>
                      </m:r>
                      <m:r>
                        <m:rPr>
                          <m:sty m:val="p"/>
                        </m:rPr>
                        <a:rPr lang="en-US" sz="1050" b="0" i="0" smtClean="0">
                          <a:solidFill>
                            <a:srgbClr val="000000"/>
                          </a:solidFill>
                          <a:latin typeface="Cambria Math" panose="02040503050406030204" pitchFamily="18" charset="0"/>
                        </a:rPr>
                        <m:t>ns</m:t>
                      </m:r>
                      <m:r>
                        <a:rPr lang="en-US" sz="1050" b="0" i="1" smtClean="0">
                          <a:solidFill>
                            <a:srgbClr val="000000"/>
                          </a:solidFill>
                          <a:latin typeface="Cambria Math" panose="02040503050406030204" pitchFamily="18" charset="0"/>
                        </a:rPr>
                        <m:t> </m:t>
                      </m:r>
                    </m:oMath>
                  </m:oMathPara>
                </a14:m>
                <a:endParaRPr lang="de-CH" sz="1050" dirty="0">
                  <a:solidFill>
                    <a:srgbClr val="000000"/>
                  </a:solidFill>
                  <a:latin typeface="Humanst521 Lt BT" panose="020B0402020204020304" pitchFamily="34" charset="0"/>
                </a:endParaRPr>
              </a:p>
            </p:txBody>
          </p:sp>
        </mc:Choice>
        <mc:Fallback>
          <p:sp>
            <p:nvSpPr>
              <p:cNvPr id="3" name="TextBox 2">
                <a:extLst>
                  <a:ext uri="{FF2B5EF4-FFF2-40B4-BE49-F238E27FC236}">
                    <a16:creationId xmlns:a16="http://schemas.microsoft.com/office/drawing/2014/main" id="{8841F734-37AE-13FC-E463-49D24B938EEC}"/>
                  </a:ext>
                </a:extLst>
              </p:cNvPr>
              <p:cNvSpPr txBox="1">
                <a:spLocks noRot="1" noChangeAspect="1" noMove="1" noResize="1" noEditPoints="1" noAdjustHandles="1" noChangeArrowheads="1" noChangeShapeType="1" noTextEdit="1"/>
              </p:cNvSpPr>
              <p:nvPr/>
            </p:nvSpPr>
            <p:spPr>
              <a:xfrm>
                <a:off x="6660232" y="1368719"/>
                <a:ext cx="720080" cy="194488"/>
              </a:xfrm>
              <a:prstGeom prst="rect">
                <a:avLst/>
              </a:prstGeom>
              <a:blipFill>
                <a:blip r:embed="rId4"/>
                <a:stretch>
                  <a:fillRect b="-3226"/>
                </a:stretch>
              </a:blipFill>
            </p:spPr>
            <p:txBody>
              <a:bodyPr/>
              <a:lstStyle/>
              <a:p>
                <a:r>
                  <a:rPr lang="de-CH">
                    <a:noFill/>
                  </a:rPr>
                  <a:t> </a:t>
                </a:r>
              </a:p>
            </p:txBody>
          </p:sp>
        </mc:Fallback>
      </mc:AlternateContent>
      <p:pic>
        <p:nvPicPr>
          <p:cNvPr id="51" name="Picture 50">
            <a:extLst>
              <a:ext uri="{FF2B5EF4-FFF2-40B4-BE49-F238E27FC236}">
                <a16:creationId xmlns:a16="http://schemas.microsoft.com/office/drawing/2014/main" id="{F3E940F1-B4D2-5CE2-2AE4-560AAEBFEE4C}"/>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474028" y="2407957"/>
            <a:ext cx="3669972" cy="2754469"/>
          </a:xfrm>
          <a:prstGeom prst="rect">
            <a:avLst/>
          </a:prstGeom>
        </p:spPr>
      </p:pic>
      <p:pic>
        <p:nvPicPr>
          <p:cNvPr id="53" name="Picture 52" descr="A copper band with small metal parts&#10;&#10;Description automatically generated with medium confidence">
            <a:extLst>
              <a:ext uri="{FF2B5EF4-FFF2-40B4-BE49-F238E27FC236}">
                <a16:creationId xmlns:a16="http://schemas.microsoft.com/office/drawing/2014/main" id="{C01F3009-DF01-4EB1-501A-98E5C6D4FF34}"/>
              </a:ext>
            </a:extLst>
          </p:cNvPr>
          <p:cNvPicPr>
            <a:picLocks noChangeAspect="1"/>
          </p:cNvPicPr>
          <p:nvPr/>
        </p:nvPicPr>
        <p:blipFill rotWithShape="1">
          <a:blip r:embed="rId6"/>
          <a:srcRect t="24606" b="34600"/>
          <a:stretch/>
        </p:blipFill>
        <p:spPr>
          <a:xfrm>
            <a:off x="3116261" y="2643758"/>
            <a:ext cx="2314575" cy="2098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2468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209561"/>
            <a:ext cx="6480720" cy="381375"/>
          </a:xfrm>
        </p:spPr>
        <p:txBody>
          <a:bodyPr/>
          <a:lstStyle/>
          <a:p>
            <a:r>
              <a:rPr lang="en-US" sz="2000" dirty="0"/>
              <a:t>Tuning the electric field to the frozen-spin condition</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19</a:t>
            </a:fld>
            <a:endParaRPr lang="de-DE" dirty="0">
              <a:solidFill>
                <a:srgbClr val="000000"/>
              </a:solidFill>
            </a:endParaRPr>
          </a:p>
        </p:txBody>
      </p:sp>
      <mc:AlternateContent xmlns:mc="http://schemas.openxmlformats.org/markup-compatibility/2006">
        <mc:Choice xmlns:a14="http://schemas.microsoft.com/office/drawing/2010/main" Requires="a14">
          <p:sp>
            <p:nvSpPr>
              <p:cNvPr id="4" name="Content Placeholder 3"/>
              <p:cNvSpPr>
                <a:spLocks noGrp="1"/>
              </p:cNvSpPr>
              <p:nvPr>
                <p:ph idx="1"/>
              </p:nvPr>
            </p:nvSpPr>
            <p:spPr>
              <a:xfrm>
                <a:off x="389484" y="839505"/>
                <a:ext cx="5904656" cy="3413635"/>
              </a:xfrm>
            </p:spPr>
            <p:txBody>
              <a:bodyPr/>
              <a:lstStyle/>
              <a:p>
                <a:r>
                  <a:rPr lang="en-US" dirty="0"/>
                  <a:t>Measure the transverse frequency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|=1/</m:t>
                    </m:r>
                    <m:r>
                      <a:rPr lang="en-US" b="0" i="1" smtClean="0">
                        <a:latin typeface="Cambria Math" panose="02040503050406030204" pitchFamily="18" charset="0"/>
                      </a:rPr>
                      <m:t>𝑇</m:t>
                    </m:r>
                  </m:oMath>
                </a14:m>
                <a:r>
                  <a:rPr lang="en-US" dirty="0"/>
                  <a:t> relative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oMath>
                </a14:m>
                <a:endParaRPr lang="en-US" dirty="0"/>
              </a:p>
              <a:p>
                <a:r>
                  <a:rPr lang="en-US" dirty="0"/>
                  <a:t>Two momentum bins </a:t>
                </a:r>
                <a:br>
                  <a:rPr lang="en-US" dirty="0"/>
                </a:br>
                <a:r>
                  <a:rPr lang="en-US" dirty="0"/>
                  <a:t>	</a:t>
                </a:r>
                <a14:m>
                  <m:oMath xmlns:m="http://schemas.openxmlformats.org/officeDocument/2006/math">
                    <m:r>
                      <a:rPr lang="en-US" sz="1600" b="0" i="1" smtClean="0">
                        <a:latin typeface="Cambria Math" panose="02040503050406030204" pitchFamily="18" charset="0"/>
                        <a:ea typeface="Cambria Math" panose="02040503050406030204" pitchFamily="18" charset="0"/>
                      </a:rPr>
                      <m:t>28 </m:t>
                    </m:r>
                    <m:r>
                      <m:rPr>
                        <m:sty m:val="p"/>
                      </m:rPr>
                      <a:rPr lang="en-US" sz="1600" b="0" i="0" smtClean="0">
                        <a:latin typeface="Cambria Math" panose="02040503050406030204" pitchFamily="18" charset="0"/>
                        <a:ea typeface="Cambria Math" panose="02040503050406030204" pitchFamily="18" charset="0"/>
                      </a:rPr>
                      <m:t>MeV</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𝑐</m:t>
                    </m:r>
                  </m:oMath>
                </a14:m>
                <a:r>
                  <a:rPr lang="en-US" sz="1600" dirty="0">
                    <a:latin typeface="Cambria Math" panose="02040503050406030204" pitchFamily="18" charset="0"/>
                    <a:ea typeface="Cambria Math" panose="02040503050406030204" pitchFamily="18" charset="0"/>
                  </a:rPr>
                  <a:t> </a:t>
                </a:r>
                <a14:m>
                  <m:oMath xmlns:m="http://schemas.openxmlformats.org/officeDocument/2006/math">
                    <m:r>
                      <a:rPr lang="en-US" sz="1600" b="0" i="1" dirty="0" smtClean="0">
                        <a:latin typeface="Cambria Math" panose="02040503050406030204" pitchFamily="18" charset="0"/>
                        <a:ea typeface="Cambria Math" panose="02040503050406030204" pitchFamily="18" charset="0"/>
                      </a:rPr>
                      <m:t>&lt;</m:t>
                    </m:r>
                    <m:sSub>
                      <m:sSubPr>
                        <m:ctrlPr>
                          <a:rPr lang="en-US" sz="1600" b="0" i="1" dirty="0" smtClean="0">
                            <a:latin typeface="Cambria Math" panose="02040503050406030204" pitchFamily="18" charset="0"/>
                            <a:ea typeface="Cambria Math" panose="02040503050406030204" pitchFamily="18" charset="0"/>
                          </a:rPr>
                        </m:ctrlPr>
                      </m:sSubPr>
                      <m:e>
                        <m:r>
                          <a:rPr lang="en-US" sz="1600" b="0" i="1" dirty="0" smtClean="0">
                            <a:latin typeface="Cambria Math" panose="02040503050406030204" pitchFamily="18" charset="0"/>
                            <a:ea typeface="Cambria Math" panose="02040503050406030204" pitchFamily="18" charset="0"/>
                          </a:rPr>
                          <m:t>𝑝</m:t>
                        </m:r>
                      </m:e>
                      <m:sub>
                        <m:r>
                          <a:rPr lang="en-US" sz="1600" b="0" i="1" dirty="0" smtClean="0">
                            <a:latin typeface="Cambria Math" panose="02040503050406030204" pitchFamily="18" charset="0"/>
                            <a:ea typeface="Cambria Math" panose="02040503050406030204" pitchFamily="18" charset="0"/>
                          </a:rPr>
                          <m:t>1</m:t>
                        </m:r>
                      </m:sub>
                    </m:sSub>
                    <m:r>
                      <a:rPr lang="en-US" sz="1600" b="0" i="1" dirty="0" smtClean="0">
                        <a:latin typeface="Cambria Math" panose="02040503050406030204" pitchFamily="18" charset="0"/>
                        <a:ea typeface="Cambria Math" panose="02040503050406030204" pitchFamily="18" charset="0"/>
                      </a:rPr>
                      <m:t>&lt;50</m:t>
                    </m:r>
                    <m:r>
                      <m:rPr>
                        <m:sty m:val="p"/>
                      </m:rPr>
                      <a:rPr lang="en-US" sz="1600" b="0" i="0" dirty="0" smtClean="0">
                        <a:latin typeface="Cambria Math" panose="02040503050406030204" pitchFamily="18" charset="0"/>
                        <a:ea typeface="Cambria Math" panose="02040503050406030204" pitchFamily="18" charset="0"/>
                      </a:rPr>
                      <m:t>MeV</m:t>
                    </m:r>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𝑐</m:t>
                    </m:r>
                  </m:oMath>
                </a14:m>
                <a:br>
                  <a:rPr lang="en-US" sz="1600" b="0" dirty="0">
                    <a:latin typeface="Cambria Math" panose="02040503050406030204" pitchFamily="18" charset="0"/>
                    <a:ea typeface="Cambria Math" panose="02040503050406030204" pitchFamily="18" charset="0"/>
                  </a:rPr>
                </a:br>
                <a:r>
                  <a:rPr lang="en-US" sz="1600" b="0" dirty="0">
                    <a:latin typeface="Cambria Math" panose="02040503050406030204" pitchFamily="18" charset="0"/>
                    <a:ea typeface="Cambria Math" panose="02040503050406030204" pitchFamily="18" charset="0"/>
                  </a:rPr>
                  <a:t>	</a:t>
                </a: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50 </m:t>
                        </m:r>
                        <m:r>
                          <m:rPr>
                            <m:sty m:val="p"/>
                          </m:rPr>
                          <a:rPr lang="en-US" sz="1600" b="0" i="0" smtClean="0">
                            <a:latin typeface="Cambria Math" panose="02040503050406030204" pitchFamily="18" charset="0"/>
                            <a:ea typeface="Cambria Math" panose="02040503050406030204" pitchFamily="18" charset="0"/>
                          </a:rPr>
                          <m:t>MeV</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𝑐</m:t>
                        </m:r>
                        <m:r>
                          <a:rPr lang="en-US" sz="1600" b="0" i="1" smtClean="0">
                            <a:latin typeface="Cambria Math" panose="02040503050406030204" pitchFamily="18" charset="0"/>
                            <a:ea typeface="Cambria Math" panose="02040503050406030204" pitchFamily="18" charset="0"/>
                          </a:rPr>
                          <m:t>&lt;</m:t>
                        </m:r>
                        <m:r>
                          <a:rPr lang="en-US" sz="1600" b="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2</m:t>
                        </m:r>
                      </m:sub>
                    </m:sSub>
                  </m:oMath>
                </a14:m>
                <a:endParaRPr lang="en-US" sz="1600" dirty="0">
                  <a:latin typeface="Cambria Math" panose="02040503050406030204" pitchFamily="18" charset="0"/>
                  <a:ea typeface="Cambria Math" panose="02040503050406030204" pitchFamily="18" charset="0"/>
                </a:endParaRPr>
              </a:p>
              <a:p>
                <a:endParaRPr lang="en-US" dirty="0"/>
              </a:p>
              <a:p>
                <a:r>
                  <a:rPr lang="en-US" dirty="0"/>
                  <a:t>Change E field in the range </a:t>
                </a:r>
                <a:r>
                  <a:rPr lang="en-US"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0&lt;</m:t>
                    </m:r>
                    <m:r>
                      <a:rPr lang="en-US" b="0" i="1" smtClean="0">
                        <a:latin typeface="Cambria Math" panose="02040503050406030204" pitchFamily="18" charset="0"/>
                      </a:rPr>
                      <m:t>𝐸</m:t>
                    </m:r>
                    <m:r>
                      <a:rPr lang="en-US" b="0" i="1" smtClean="0">
                        <a:latin typeface="Cambria Math" panose="02040503050406030204" pitchFamily="18" charset="0"/>
                      </a:rPr>
                      <m:t>&lt;2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𝐹</m:t>
                        </m:r>
                      </m:sub>
                    </m:sSub>
                  </m:oMath>
                </a14:m>
                <a:endParaRPr lang="en-US" dirty="0"/>
              </a:p>
              <a:p>
                <a:r>
                  <a:rPr lang="en-US" dirty="0"/>
                  <a:t>Extrapolate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m:rPr>
                            <m:sty m:val="p"/>
                          </m:rPr>
                          <a:rPr lang="en-US" b="0" i="0" smtClean="0">
                            <a:latin typeface="Cambria Math" panose="02040503050406030204" pitchFamily="18" charset="0"/>
                          </a:rPr>
                          <m:t>frozen</m:t>
                        </m:r>
                      </m:sub>
                    </m:sSub>
                  </m:oMath>
                </a14:m>
                <a:r>
                  <a:rPr lang="en-US" dirty="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𝑎</m:t>
                        </m:r>
                      </m:sub>
                    </m:sSub>
                    <m:r>
                      <a:rPr lang="en-US" b="0" i="1" smtClean="0">
                        <a:latin typeface="Cambria Math" panose="02040503050406030204" pitchFamily="18" charset="0"/>
                      </a:rPr>
                      <m:t>=0</m:t>
                    </m:r>
                  </m:oMath>
                </a14:m>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idx="1"/>
              </p:nvPr>
            </p:nvSpPr>
            <p:spPr>
              <a:xfrm>
                <a:off x="389484" y="839505"/>
                <a:ext cx="5904656" cy="3413635"/>
              </a:xfrm>
              <a:blipFill>
                <a:blip r:embed="rId2"/>
                <a:stretch>
                  <a:fillRect l="-2064" t="-1786"/>
                </a:stretch>
              </a:blipFill>
            </p:spPr>
            <p:txBody>
              <a:bodyPr/>
              <a:lstStyle/>
              <a:p>
                <a:r>
                  <a:rPr lang="de-CH">
                    <a:noFill/>
                  </a:rPr>
                  <a:t> </a:t>
                </a:r>
              </a:p>
            </p:txBody>
          </p:sp>
        </mc:Fallback>
      </mc:AlternateContent>
      <p:pic>
        <p:nvPicPr>
          <p:cNvPr id="6" name="Content Placeholder 5"/>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4599767" y="1253599"/>
            <a:ext cx="4522545" cy="3714482"/>
          </a:xfrm>
        </p:spPr>
      </p:pic>
      <p:pic>
        <p:nvPicPr>
          <p:cNvPr id="5" name="Picture 4">
            <a:extLst>
              <a:ext uri="{FF2B5EF4-FFF2-40B4-BE49-F238E27FC236}">
                <a16:creationId xmlns:a16="http://schemas.microsoft.com/office/drawing/2014/main" id="{0B272C3D-4B9C-BDB8-FFD9-3C15327CDDDF}"/>
              </a:ext>
            </a:extLst>
          </p:cNvPr>
          <p:cNvPicPr>
            <a:picLocks noChangeAspect="1"/>
          </p:cNvPicPr>
          <p:nvPr/>
        </p:nvPicPr>
        <p:blipFill>
          <a:blip r:embed="rId4"/>
          <a:stretch>
            <a:fillRect/>
          </a:stretch>
        </p:blipFill>
        <p:spPr>
          <a:xfrm>
            <a:off x="931889" y="2951245"/>
            <a:ext cx="3072102" cy="209419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99DD073-E498-D7BA-62E4-5A52C84A7361}"/>
                  </a:ext>
                </a:extLst>
              </p:cNvPr>
              <p:cNvSpPr txBox="1"/>
              <p:nvPr/>
            </p:nvSpPr>
            <p:spPr>
              <a:xfrm>
                <a:off x="2195736" y="4906632"/>
                <a:ext cx="725310" cy="215444"/>
              </a:xfrm>
              <a:prstGeom prst="rect">
                <a:avLst/>
              </a:prstGeom>
              <a:solidFill>
                <a:schemeClr val="bg1"/>
              </a:solidFill>
            </p:spPr>
            <p:txBody>
              <a:bodyPr wrap="square" lIns="72000" tIns="0" rIns="72000" bIns="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𝐸</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𝐹</m:t>
                          </m:r>
                        </m:sub>
                      </m:sSub>
                    </m:oMath>
                  </m:oMathPara>
                </a14:m>
                <a:endParaRPr lang="de-CH" sz="1400" dirty="0">
                  <a:latin typeface="Humanst521 Lt BT" panose="020B0402020204020304" pitchFamily="34" charset="0"/>
                </a:endParaRPr>
              </a:p>
            </p:txBody>
          </p:sp>
        </mc:Choice>
        <mc:Fallback>
          <p:sp>
            <p:nvSpPr>
              <p:cNvPr id="8" name="TextBox 7">
                <a:extLst>
                  <a:ext uri="{FF2B5EF4-FFF2-40B4-BE49-F238E27FC236}">
                    <a16:creationId xmlns:a16="http://schemas.microsoft.com/office/drawing/2014/main" id="{699DD073-E498-D7BA-62E4-5A52C84A7361}"/>
                  </a:ext>
                </a:extLst>
              </p:cNvPr>
              <p:cNvSpPr txBox="1">
                <a:spLocks noRot="1" noChangeAspect="1" noMove="1" noResize="1" noEditPoints="1" noAdjustHandles="1" noChangeArrowheads="1" noChangeShapeType="1" noTextEdit="1"/>
              </p:cNvSpPr>
              <p:nvPr/>
            </p:nvSpPr>
            <p:spPr>
              <a:xfrm>
                <a:off x="2195736" y="4906632"/>
                <a:ext cx="725310" cy="215444"/>
              </a:xfrm>
              <a:prstGeom prst="rect">
                <a:avLst/>
              </a:prstGeom>
              <a:blipFill>
                <a:blip r:embed="rId5"/>
                <a:stretch>
                  <a:fillRect b="-34286"/>
                </a:stretch>
              </a:blipFill>
            </p:spPr>
            <p:txBody>
              <a:bodyPr/>
              <a:lstStyle/>
              <a:p>
                <a:r>
                  <a:rPr lang="de-CH">
                    <a:noFill/>
                  </a:rPr>
                  <a:t> </a:t>
                </a:r>
              </a:p>
            </p:txBody>
          </p:sp>
        </mc:Fallback>
      </mc:AlternateContent>
    </p:spTree>
    <p:extLst>
      <p:ext uri="{BB962C8B-B14F-4D97-AF65-F5344CB8AC3E}">
        <p14:creationId xmlns:p14="http://schemas.microsoft.com/office/powerpoint/2010/main" val="14855583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7" name="TextBox 46"/>
              <p:cNvSpPr txBox="1"/>
              <p:nvPr/>
            </p:nvSpPr>
            <p:spPr>
              <a:xfrm rot="16200000">
                <a:off x="2154606" y="2898558"/>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p:sp>
            <p:nvSpPr>
              <p:cNvPr id="47" name="TextBox 46"/>
              <p:cNvSpPr txBox="1">
                <a:spLocks noRot="1" noChangeAspect="1" noMove="1" noResize="1" noEditPoints="1" noAdjustHandles="1" noChangeArrowheads="1" noChangeShapeType="1" noTextEdit="1"/>
              </p:cNvSpPr>
              <p:nvPr/>
            </p:nvSpPr>
            <p:spPr>
              <a:xfrm rot="16200000">
                <a:off x="2154606" y="2898558"/>
                <a:ext cx="963725" cy="410305"/>
              </a:xfrm>
              <a:prstGeom prst="rect">
                <a:avLst/>
              </a:prstGeom>
              <a:blipFill>
                <a:blip r:embed="rId3"/>
                <a:stretch>
                  <a:fillRect l="-20896" t="-30380"/>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46" name="TextBox 45"/>
              <p:cNvSpPr txBox="1"/>
              <p:nvPr/>
            </p:nvSpPr>
            <p:spPr>
              <a:xfrm rot="16200000">
                <a:off x="2190595" y="1360029"/>
                <a:ext cx="1136850"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p:sp>
            <p:nvSpPr>
              <p:cNvPr id="46" name="TextBox 45"/>
              <p:cNvSpPr txBox="1">
                <a:spLocks noRot="1" noChangeAspect="1" noMove="1" noResize="1" noEditPoints="1" noAdjustHandles="1" noChangeArrowheads="1" noChangeShapeType="1" noTextEdit="1"/>
              </p:cNvSpPr>
              <p:nvPr/>
            </p:nvSpPr>
            <p:spPr>
              <a:xfrm rot="16200000">
                <a:off x="2190595" y="1360029"/>
                <a:ext cx="1136850" cy="410305"/>
              </a:xfrm>
              <a:prstGeom prst="rect">
                <a:avLst/>
              </a:prstGeom>
              <a:blipFill>
                <a:blip r:embed="rId4"/>
                <a:stretch>
                  <a:fillRect l="-20896" t="-25806"/>
                </a:stretch>
              </a:blipFill>
            </p:spPr>
            <p:txBody>
              <a:bodyPr/>
              <a:lstStyle/>
              <a:p>
                <a:r>
                  <a:rPr lang="de-CH">
                    <a:noFill/>
                  </a:rPr>
                  <a:t> </a:t>
                </a:r>
              </a:p>
            </p:txBody>
          </p:sp>
        </mc:Fallback>
      </mc:AlternateContent>
      <p:sp>
        <p:nvSpPr>
          <p:cNvPr id="6" name="Rounded Rectangle 5"/>
          <p:cNvSpPr/>
          <p:nvPr/>
        </p:nvSpPr>
        <p:spPr>
          <a:xfrm>
            <a:off x="5666164" y="985651"/>
            <a:ext cx="3370331" cy="1513552"/>
          </a:xfrm>
          <a:prstGeom prst="roundRect">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A non-zero particle EDM </a:t>
            </a:r>
            <a:b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b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violates P, T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 assuming CPT conservation, also CP.</a:t>
            </a:r>
          </a:p>
        </p:txBody>
      </p:sp>
      <p:sp>
        <p:nvSpPr>
          <p:cNvPr id="5" name="Rectangle 4"/>
          <p:cNvSpPr>
            <a:spLocks noGrp="1" noChangeArrowheads="1"/>
          </p:cNvSpPr>
          <p:nvPr>
            <p:ph type="title"/>
          </p:nvPr>
        </p:nvSpPr>
        <p:spPr>
          <a:xfrm>
            <a:off x="2166651" y="72287"/>
            <a:ext cx="676144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r"/>
            <a:r>
              <a:rPr lang="en-US" altLang="en-US" dirty="0">
                <a:solidFill>
                  <a:schemeClr val="bg1">
                    <a:lumMod val="95000"/>
                  </a:schemeClr>
                </a:solidFill>
              </a:rPr>
              <a:t>CP violation &amp; edm</a:t>
            </a:r>
          </a:p>
        </p:txBody>
      </p:sp>
      <p:sp>
        <p:nvSpPr>
          <p:cNvPr id="2" name="Oval 1"/>
          <p:cNvSpPr/>
          <p:nvPr/>
        </p:nvSpPr>
        <p:spPr bwMode="auto">
          <a:xfrm>
            <a:off x="3173537"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EDM</a:t>
            </a:r>
          </a:p>
        </p:txBody>
      </p:sp>
      <p:sp>
        <p:nvSpPr>
          <p:cNvPr id="4" name="Left-Right Arrow 3"/>
          <p:cNvSpPr/>
          <p:nvPr/>
        </p:nvSpPr>
        <p:spPr bwMode="auto">
          <a:xfrm>
            <a:off x="4332167" y="4250915"/>
            <a:ext cx="561315" cy="262551"/>
          </a:xfrm>
          <a:prstGeom prst="leftRightArrow">
            <a:avLst/>
          </a:prstGeom>
          <a:noFill/>
          <a:ln>
            <a:solidFill>
              <a:srgbClr val="518A4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8" name="Oval 7"/>
          <p:cNvSpPr/>
          <p:nvPr/>
        </p:nvSpPr>
        <p:spPr bwMode="auto">
          <a:xfrm>
            <a:off x="5065711"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CPV</a:t>
            </a:r>
          </a:p>
        </p:txBody>
      </p:sp>
      <p:sp>
        <p:nvSpPr>
          <p:cNvPr id="3" name="TextBox 2"/>
          <p:cNvSpPr txBox="1"/>
          <p:nvPr/>
        </p:nvSpPr>
        <p:spPr>
          <a:xfrm>
            <a:off x="6108456" y="2751138"/>
            <a:ext cx="2168642" cy="585801"/>
          </a:xfrm>
          <a:prstGeom prst="rect">
            <a:avLst/>
          </a:prstGeom>
          <a:noFill/>
        </p:spPr>
        <p:txBody>
          <a:bodyPr wrap="squar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Baryon asymmetry </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of the Universe</a:t>
            </a:r>
          </a:p>
        </p:txBody>
      </p:sp>
      <p:sp>
        <p:nvSpPr>
          <p:cNvPr id="12" name="TextBox 11"/>
          <p:cNvSpPr txBox="1"/>
          <p:nvPr/>
        </p:nvSpPr>
        <p:spPr>
          <a:xfrm>
            <a:off x="6648369" y="3514378"/>
            <a:ext cx="1856598" cy="588110"/>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Arises “naturally” in</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beyond SM theories</a:t>
            </a:r>
          </a:p>
        </p:txBody>
      </p:sp>
      <p:sp>
        <p:nvSpPr>
          <p:cNvPr id="15" name="Freeform 14"/>
          <p:cNvSpPr/>
          <p:nvPr/>
        </p:nvSpPr>
        <p:spPr bwMode="auto">
          <a:xfrm>
            <a:off x="5666165" y="3313113"/>
            <a:ext cx="2460071" cy="720520"/>
          </a:xfrm>
          <a:custGeom>
            <a:avLst/>
            <a:gdLst>
              <a:gd name="connsiteX0" fmla="*/ 2428875 w 2428875"/>
              <a:gd name="connsiteY0" fmla="*/ 0 h 219075"/>
              <a:gd name="connsiteX1" fmla="*/ 485775 w 2428875"/>
              <a:gd name="connsiteY1" fmla="*/ 0 h 219075"/>
              <a:gd name="connsiteX2" fmla="*/ 0 w 2428875"/>
              <a:gd name="connsiteY2" fmla="*/ 219075 h 219075"/>
              <a:gd name="connsiteX0" fmla="*/ 2740110 w 2740110"/>
              <a:gd name="connsiteY0" fmla="*/ 0 h 219075"/>
              <a:gd name="connsiteX1" fmla="*/ 485775 w 2740110"/>
              <a:gd name="connsiteY1" fmla="*/ 0 h 219075"/>
              <a:gd name="connsiteX2" fmla="*/ 0 w 2740110"/>
              <a:gd name="connsiteY2" fmla="*/ 219075 h 219075"/>
            </a:gdLst>
            <a:ahLst/>
            <a:cxnLst>
              <a:cxn ang="0">
                <a:pos x="connsiteX0" y="connsiteY0"/>
              </a:cxn>
              <a:cxn ang="0">
                <a:pos x="connsiteX1" y="connsiteY1"/>
              </a:cxn>
              <a:cxn ang="0">
                <a:pos x="connsiteX2" y="connsiteY2"/>
              </a:cxn>
            </a:cxnLst>
            <a:rect l="l" t="t" r="r" b="b"/>
            <a:pathLst>
              <a:path w="2740110" h="219075">
                <a:moveTo>
                  <a:pt x="2740110" y="0"/>
                </a:moveTo>
                <a:lnTo>
                  <a:pt x="485775" y="0"/>
                </a:lnTo>
                <a:lnTo>
                  <a:pt x="0" y="219075"/>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16" name="Freeform 15"/>
          <p:cNvSpPr/>
          <p:nvPr/>
        </p:nvSpPr>
        <p:spPr bwMode="auto">
          <a:xfrm flipV="1">
            <a:off x="6053070" y="4085112"/>
            <a:ext cx="2770296" cy="201880"/>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20" name="Freeform 19"/>
          <p:cNvSpPr/>
          <p:nvPr/>
        </p:nvSpPr>
        <p:spPr bwMode="auto">
          <a:xfrm>
            <a:off x="5911403" y="4623515"/>
            <a:ext cx="2639767" cy="399245"/>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6555347" y="4458976"/>
                <a:ext cx="1830629" cy="587661"/>
              </a:xfrm>
              <a:prstGeom prst="rect">
                <a:avLst/>
              </a:prstGeom>
              <a:noFill/>
            </p:spPr>
            <p:txBody>
              <a:bodyPr wrap="none" lIns="0" tIns="0" rIns="0" bIns="0" rtlCol="0" anchor="ctr" anchorCtr="0">
                <a:spAutoFit/>
              </a:bodyPr>
              <a:lstStyle>
                <a:defPPr>
                  <a:defRPr lang="de-CH"/>
                </a:defPPr>
                <a:lvl1pPr>
                  <a:lnSpc>
                    <a:spcPct val="110000"/>
                  </a:lnSpc>
                  <a:spcBef>
                    <a:spcPts val="0"/>
                  </a:spcBef>
                  <a:defRPr kern="1000" spc="30">
                    <a:solidFill>
                      <a:schemeClr val="tx1">
                        <a:lumMod val="85000"/>
                        <a:lumOff val="15000"/>
                      </a:schemeClr>
                    </a:solidFill>
                    <a:latin typeface="+mn-lt"/>
                    <a:cs typeface="Franklin Gothic Book"/>
                  </a:defRPr>
                </a:lvl1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Strong CP violation </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a:t>
                </a:r>
                <a14:m>
                  <m:oMath xmlns:m="http://schemas.openxmlformats.org/officeDocument/2006/math">
                    <m:r>
                      <a:rPr kumimoji="0" lang="en-US" sz="1800" b="0" i="0" u="none" strike="noStrike" kern="1000" cap="none" spc="30" normalizeH="0" baseline="0" noProof="0">
                        <a:ln>
                          <a:noFill/>
                        </a:ln>
                        <a:solidFill>
                          <a:srgbClr val="FFFFFF"/>
                        </a:solidFill>
                        <a:effectLst/>
                        <a:uLnTx/>
                        <a:uFillTx/>
                        <a:latin typeface="Cambria Math"/>
                      </a:rPr>
                      <m:t>𝜃</m:t>
                    </m:r>
                  </m:oMath>
                </a14:m>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-term)</a:t>
                </a:r>
              </a:p>
            </p:txBody>
          </p:sp>
        </mc:Choice>
        <mc:Fallback>
          <p:sp>
            <p:nvSpPr>
              <p:cNvPr id="13" name="TextBox 12"/>
              <p:cNvSpPr txBox="1">
                <a:spLocks noRot="1" noChangeAspect="1" noMove="1" noResize="1" noEditPoints="1" noAdjustHandles="1" noChangeArrowheads="1" noChangeShapeType="1" noTextEdit="1"/>
              </p:cNvSpPr>
              <p:nvPr/>
            </p:nvSpPr>
            <p:spPr>
              <a:xfrm>
                <a:off x="6555347" y="4458976"/>
                <a:ext cx="1830629" cy="587661"/>
              </a:xfrm>
              <a:prstGeom prst="rect">
                <a:avLst/>
              </a:prstGeom>
              <a:blipFill>
                <a:blip r:embed="rId5"/>
                <a:stretch>
                  <a:fillRect l="-7641" t="-11340" r="-6645" b="-23711"/>
                </a:stretch>
              </a:blipFill>
            </p:spPr>
            <p:txBody>
              <a:bodyPr/>
              <a:lstStyle/>
              <a:p>
                <a:r>
                  <a:rPr lang="de-CH">
                    <a:noFill/>
                  </a:rPr>
                  <a:t> </a:t>
                </a:r>
              </a:p>
            </p:txBody>
          </p:sp>
        </mc:Fallback>
      </mc:AlternateContent>
      <p:cxnSp>
        <p:nvCxnSpPr>
          <p:cNvPr id="24" name="Straight Connector 23"/>
          <p:cNvCxnSpPr/>
          <p:nvPr/>
        </p:nvCxnSpPr>
        <p:spPr>
          <a:xfrm>
            <a:off x="1071641" y="161851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71648" y="210277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71645" y="113048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1647" y="133648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949094" y="3589855"/>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9090" y="2617568"/>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49093" y="2803393"/>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44157" y="2108799"/>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2944154" y="1136512"/>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944156" y="1366438"/>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2821603" y="3589855"/>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21599" y="2617568"/>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1600" y="3109901"/>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38" name="TextBox 37"/>
              <p:cNvSpPr txBox="1"/>
              <p:nvPr/>
            </p:nvSpPr>
            <p:spPr>
              <a:xfrm>
                <a:off x="2297489" y="3543317"/>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38" name="TextBox 37"/>
              <p:cNvSpPr txBox="1">
                <a:spLocks noRot="1" noChangeAspect="1" noMove="1" noResize="1" noEditPoints="1" noAdjustHandles="1" noChangeArrowheads="1" noChangeShapeType="1" noTextEdit="1"/>
              </p:cNvSpPr>
              <p:nvPr/>
            </p:nvSpPr>
            <p:spPr>
              <a:xfrm>
                <a:off x="2297489" y="3543317"/>
                <a:ext cx="407291" cy="369332"/>
              </a:xfrm>
              <a:prstGeom prst="rect">
                <a:avLst/>
              </a:prstGeom>
              <a:blipFill>
                <a:blip r:embed="rId6"/>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39" name="TextBox 38"/>
              <p:cNvSpPr txBox="1"/>
              <p:nvPr/>
            </p:nvSpPr>
            <p:spPr>
              <a:xfrm>
                <a:off x="4169993" y="3535789"/>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39" name="TextBox 38"/>
              <p:cNvSpPr txBox="1">
                <a:spLocks noRot="1" noChangeAspect="1" noMove="1" noResize="1" noEditPoints="1" noAdjustHandles="1" noChangeArrowheads="1" noChangeShapeType="1" noTextEdit="1"/>
              </p:cNvSpPr>
              <p:nvPr/>
            </p:nvSpPr>
            <p:spPr>
              <a:xfrm>
                <a:off x="4169993" y="3535789"/>
                <a:ext cx="402097" cy="369332"/>
              </a:xfrm>
              <a:prstGeom prst="rect">
                <a:avLst/>
              </a:prstGeom>
              <a:blipFill>
                <a:blip r:embed="rId7"/>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41" name="TextBox 40"/>
              <p:cNvSpPr txBox="1"/>
              <p:nvPr/>
            </p:nvSpPr>
            <p:spPr>
              <a:xfrm rot="16200000">
                <a:off x="319529" y="1354461"/>
                <a:ext cx="1121717"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 </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p:sp>
            <p:nvSpPr>
              <p:cNvPr id="41" name="TextBox 40"/>
              <p:cNvSpPr txBox="1">
                <a:spLocks noRot="1" noChangeAspect="1" noMove="1" noResize="1" noEditPoints="1" noAdjustHandles="1" noChangeArrowheads="1" noChangeShapeType="1" noTextEdit="1"/>
              </p:cNvSpPr>
              <p:nvPr/>
            </p:nvSpPr>
            <p:spPr>
              <a:xfrm rot="16200000">
                <a:off x="319529" y="1354461"/>
                <a:ext cx="1121717" cy="402931"/>
              </a:xfrm>
              <a:prstGeom prst="rect">
                <a:avLst/>
              </a:prstGeom>
              <a:blipFill>
                <a:blip r:embed="rId8"/>
                <a:stretch>
                  <a:fillRect l="-21212" t="-25543" r="-6061"/>
                </a:stretch>
              </a:blipFill>
            </p:spPr>
            <p:txBody>
              <a:bodyPr/>
              <a:lstStyle/>
              <a:p>
                <a:r>
                  <a:rPr lang="de-CH">
                    <a:noFill/>
                  </a:rPr>
                  <a:t> </a:t>
                </a:r>
              </a:p>
            </p:txBody>
          </p:sp>
        </mc:Fallback>
      </mc:AlternateContent>
      <p:cxnSp>
        <p:nvCxnSpPr>
          <p:cNvPr id="42" name="Straight Connector 41"/>
          <p:cNvCxnSpPr/>
          <p:nvPr/>
        </p:nvCxnSpPr>
        <p:spPr>
          <a:xfrm>
            <a:off x="2831746" y="310371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9090" y="3104489"/>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954297" y="162782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5" name="TextBox 44"/>
              <p:cNvSpPr txBox="1"/>
              <p:nvPr/>
            </p:nvSpPr>
            <p:spPr>
              <a:xfrm rot="16200000">
                <a:off x="200184" y="2808857"/>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p:sp>
            <p:nvSpPr>
              <p:cNvPr id="45" name="TextBox 44"/>
              <p:cNvSpPr txBox="1">
                <a:spLocks noRot="1" noChangeAspect="1" noMove="1" noResize="1" noEditPoints="1" noAdjustHandles="1" noChangeArrowheads="1" noChangeShapeType="1" noTextEdit="1"/>
              </p:cNvSpPr>
              <p:nvPr/>
            </p:nvSpPr>
            <p:spPr>
              <a:xfrm rot="16200000">
                <a:off x="200184" y="2808857"/>
                <a:ext cx="1115305" cy="402931"/>
              </a:xfrm>
              <a:prstGeom prst="rect">
                <a:avLst/>
              </a:prstGeom>
              <a:blipFill>
                <a:blip r:embed="rId9"/>
                <a:stretch>
                  <a:fillRect l="-21212" t="-24590" r="-6061"/>
                </a:stretch>
              </a:blipFill>
            </p:spPr>
            <p:txBody>
              <a:bodyPr/>
              <a:lstStyle/>
              <a:p>
                <a:r>
                  <a:rPr lang="de-CH">
                    <a:noFill/>
                  </a:rPr>
                  <a:t> </a:t>
                </a:r>
              </a:p>
            </p:txBody>
          </p:sp>
        </mc:Fallback>
      </mc:AlternateContent>
      <p:sp>
        <p:nvSpPr>
          <p:cNvPr id="48" name="Down Arrow 47"/>
          <p:cNvSpPr/>
          <p:nvPr/>
        </p:nvSpPr>
        <p:spPr>
          <a:xfrm>
            <a:off x="1488322" y="2234059"/>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T</a:t>
            </a:r>
          </a:p>
        </p:txBody>
      </p:sp>
      <p:sp>
        <p:nvSpPr>
          <p:cNvPr id="49" name="Down Arrow 48"/>
          <p:cNvSpPr/>
          <p:nvPr/>
        </p:nvSpPr>
        <p:spPr>
          <a:xfrm>
            <a:off x="3362881" y="2240648"/>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cs typeface="Arial"/>
              </a:rPr>
              <a:t>T</a:t>
            </a:r>
          </a:p>
        </p:txBody>
      </p:sp>
      <mc:AlternateContent xmlns:mc="http://schemas.openxmlformats.org/markup-compatibility/2006">
        <mc:Choice xmlns:a14="http://schemas.microsoft.com/office/drawing/2010/main" Requires="a14">
          <p:sp>
            <p:nvSpPr>
              <p:cNvPr id="50" name="Rectangle 49"/>
              <p:cNvSpPr/>
              <p:nvPr/>
            </p:nvSpPr>
            <p:spPr>
              <a:xfrm>
                <a:off x="1251400" y="94092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50" name="Rectangle 49"/>
              <p:cNvSpPr>
                <a:spLocks noRot="1" noChangeAspect="1" noMove="1" noResize="1" noEditPoints="1" noAdjustHandles="1" noChangeArrowheads="1" noChangeShapeType="1" noTextEdit="1"/>
              </p:cNvSpPr>
              <p:nvPr/>
            </p:nvSpPr>
            <p:spPr>
              <a:xfrm>
                <a:off x="1251400" y="940925"/>
                <a:ext cx="915251" cy="369332"/>
              </a:xfrm>
              <a:prstGeom prst="rect">
                <a:avLst/>
              </a:prstGeom>
              <a:blipFill>
                <a:blip r:embed="rId10"/>
                <a:stretch>
                  <a:fillRect t="-21311" r="-28000" b="-4918"/>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51" name="Rectangle 50"/>
              <p:cNvSpPr/>
              <p:nvPr/>
            </p:nvSpPr>
            <p:spPr>
              <a:xfrm>
                <a:off x="3142429" y="896123"/>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51" name="Rectangle 50"/>
              <p:cNvSpPr>
                <a:spLocks noRot="1" noChangeAspect="1" noMove="1" noResize="1" noEditPoints="1" noAdjustHandles="1" noChangeArrowheads="1" noChangeShapeType="1" noTextEdit="1"/>
              </p:cNvSpPr>
              <p:nvPr/>
            </p:nvSpPr>
            <p:spPr>
              <a:xfrm>
                <a:off x="3142429" y="896123"/>
                <a:ext cx="930255" cy="410305"/>
              </a:xfrm>
              <a:prstGeom prst="rect">
                <a:avLst/>
              </a:prstGeom>
              <a:blipFill>
                <a:blip r:embed="rId11"/>
                <a:stretch>
                  <a:fillRect t="-20896" r="-2679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2129254"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2129254" y="1133987"/>
                <a:ext cx="478016" cy="338554"/>
              </a:xfrm>
              <a:prstGeom prst="rect">
                <a:avLst/>
              </a:prstGeom>
              <a:blipFill>
                <a:blip r:embed="rId12"/>
                <a:stretch>
                  <a:fillRect l="-17722" t="-107143" r="-75949" b="-169643"/>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2006703" y="2566878"/>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006703" y="2566878"/>
                <a:ext cx="478016" cy="338554"/>
              </a:xfrm>
              <a:prstGeom prst="rect">
                <a:avLst/>
              </a:prstGeom>
              <a:blipFill>
                <a:blip r:embed="rId13"/>
                <a:stretch>
                  <a:fillRect l="-17722" t="-107143" r="-75949" b="-169643"/>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4052955"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4052955" y="1133987"/>
                <a:ext cx="478016" cy="338554"/>
              </a:xfrm>
              <a:prstGeom prst="rect">
                <a:avLst/>
              </a:prstGeom>
              <a:blipFill>
                <a:blip r:embed="rId14"/>
                <a:stretch>
                  <a:fillRect l="-19231" t="-107143" r="-76923" b="-169643"/>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3930404" y="32223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930404" y="3222389"/>
                <a:ext cx="478016" cy="338554"/>
              </a:xfrm>
              <a:prstGeom prst="rect">
                <a:avLst/>
              </a:prstGeom>
              <a:blipFill>
                <a:blip r:embed="rId15"/>
                <a:stretch>
                  <a:fillRect l="-19231" t="-109091" r="-76923" b="-174545"/>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37" name="TextBox 36"/>
              <p:cNvSpPr txBox="1"/>
              <p:nvPr/>
            </p:nvSpPr>
            <p:spPr>
              <a:xfrm>
                <a:off x="2420040" y="2062795"/>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37" name="TextBox 36"/>
              <p:cNvSpPr txBox="1">
                <a:spLocks noRot="1" noChangeAspect="1" noMove="1" noResize="1" noEditPoints="1" noAdjustHandles="1" noChangeArrowheads="1" noChangeShapeType="1" noTextEdit="1"/>
              </p:cNvSpPr>
              <p:nvPr/>
            </p:nvSpPr>
            <p:spPr>
              <a:xfrm>
                <a:off x="2420040" y="2062795"/>
                <a:ext cx="407291" cy="369332"/>
              </a:xfrm>
              <a:prstGeom prst="rect">
                <a:avLst/>
              </a:prstGeom>
              <a:blipFill>
                <a:blip r:embed="rId16"/>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40" name="TextBox 39"/>
              <p:cNvSpPr txBox="1"/>
              <p:nvPr/>
            </p:nvSpPr>
            <p:spPr>
              <a:xfrm>
                <a:off x="4296218" y="2060678"/>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p:sp>
            <p:nvSpPr>
              <p:cNvPr id="40" name="TextBox 39"/>
              <p:cNvSpPr txBox="1">
                <a:spLocks noRot="1" noChangeAspect="1" noMove="1" noResize="1" noEditPoints="1" noAdjustHandles="1" noChangeArrowheads="1" noChangeShapeType="1" noTextEdit="1"/>
              </p:cNvSpPr>
              <p:nvPr/>
            </p:nvSpPr>
            <p:spPr>
              <a:xfrm>
                <a:off x="4296218" y="2060678"/>
                <a:ext cx="402097" cy="369332"/>
              </a:xfrm>
              <a:prstGeom prst="rect">
                <a:avLst/>
              </a:prstGeom>
              <a:blipFill>
                <a:blip r:embed="rId17"/>
                <a:stretch>
                  <a:fillRect/>
                </a:stretch>
              </a:blipFill>
            </p:spPr>
            <p:txBody>
              <a:bodyPr/>
              <a:lstStyle/>
              <a:p>
                <a:r>
                  <a:rPr lang="de-CH">
                    <a:noFill/>
                  </a:rPr>
                  <a:t> </a:t>
                </a:r>
              </a:p>
            </p:txBody>
          </p:sp>
        </mc:Fallback>
      </mc:AlternateContent>
      <p:cxnSp>
        <p:nvCxnSpPr>
          <p:cNvPr id="53" name="Straight Connector 52"/>
          <p:cNvCxnSpPr/>
          <p:nvPr/>
        </p:nvCxnSpPr>
        <p:spPr>
          <a:xfrm>
            <a:off x="1071641" y="162614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2936100" y="1635034"/>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57" name="Rectangle 56"/>
              <p:cNvSpPr>
                <a:spLocks noChangeAspect="1"/>
              </p:cNvSpPr>
              <p:nvPr/>
            </p:nvSpPr>
            <p:spPr>
              <a:xfrm>
                <a:off x="2152042"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p:sp>
            <p:nvSpPr>
              <p:cNvPr id="57" name="Rectangle 56"/>
              <p:cNvSpPr>
                <a:spLocks noRot="1" noChangeAspect="1" noMove="1" noResize="1" noEditPoints="1" noAdjustHandles="1" noChangeArrowheads="1" noChangeShapeType="1" noTextEdit="1"/>
              </p:cNvSpPr>
              <p:nvPr/>
            </p:nvSpPr>
            <p:spPr>
              <a:xfrm>
                <a:off x="2152042" y="1736734"/>
                <a:ext cx="478015" cy="338554"/>
              </a:xfrm>
              <a:prstGeom prst="rect">
                <a:avLst/>
              </a:prstGeom>
              <a:blipFill>
                <a:blip r:embed="rId18"/>
                <a:stretch>
                  <a:fillRect l="-17949" t="-109091" r="-78205" b="-174545"/>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58" name="Rectangle 57"/>
              <p:cNvSpPr>
                <a:spLocks noChangeAspect="1"/>
              </p:cNvSpPr>
              <p:nvPr/>
            </p:nvSpPr>
            <p:spPr>
              <a:xfrm>
                <a:off x="4053536"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p:sp>
            <p:nvSpPr>
              <p:cNvPr id="58" name="Rectangle 57"/>
              <p:cNvSpPr>
                <a:spLocks noRot="1" noChangeAspect="1" noMove="1" noResize="1" noEditPoints="1" noAdjustHandles="1" noChangeArrowheads="1" noChangeShapeType="1" noTextEdit="1"/>
              </p:cNvSpPr>
              <p:nvPr/>
            </p:nvSpPr>
            <p:spPr>
              <a:xfrm>
                <a:off x="4053536" y="1736734"/>
                <a:ext cx="478015" cy="338554"/>
              </a:xfrm>
              <a:prstGeom prst="rect">
                <a:avLst/>
              </a:prstGeom>
              <a:blipFill>
                <a:blip r:embed="rId19"/>
                <a:stretch>
                  <a:fillRect l="-19231" t="-109091" r="-76923" b="-174545"/>
                </a:stretch>
              </a:blipFill>
            </p:spPr>
            <p:txBody>
              <a:bodyPr/>
              <a:lstStyle/>
              <a:p>
                <a:r>
                  <a:rPr lang="de-CH">
                    <a:noFill/>
                  </a:rPr>
                  <a:t> </a:t>
                </a:r>
              </a:p>
            </p:txBody>
          </p:sp>
        </mc:Fallback>
      </mc:AlternateContent>
      <p:sp>
        <p:nvSpPr>
          <p:cNvPr id="14" name="L-Shape 13"/>
          <p:cNvSpPr/>
          <p:nvPr/>
        </p:nvSpPr>
        <p:spPr>
          <a:xfrm flipH="1">
            <a:off x="323528" y="868413"/>
            <a:ext cx="8738829" cy="4199919"/>
          </a:xfrm>
          <a:prstGeom prst="corner">
            <a:avLst>
              <a:gd name="adj1" fmla="val 27321"/>
              <a:gd name="adj2" fmla="val 97709"/>
            </a:avLst>
          </a:pr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cxnSp>
        <p:nvCxnSpPr>
          <p:cNvPr id="54" name="Straight Connector 53"/>
          <p:cNvCxnSpPr/>
          <p:nvPr/>
        </p:nvCxnSpPr>
        <p:spPr>
          <a:xfrm>
            <a:off x="952113" y="3109902"/>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2825809" y="2837170"/>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52" name="Rectangle 51"/>
          <p:cNvSpPr/>
          <p:nvPr/>
        </p:nvSpPr>
        <p:spPr>
          <a:xfrm>
            <a:off x="531273" y="2178656"/>
            <a:ext cx="4046110" cy="2108333"/>
          </a:xfrm>
          <a:custGeom>
            <a:avLst/>
            <a:gdLst>
              <a:gd name="connsiteX0" fmla="*/ 0 w 4046110"/>
              <a:gd name="connsiteY0" fmla="*/ 0 h 1752506"/>
              <a:gd name="connsiteX1" fmla="*/ 4046110 w 4046110"/>
              <a:gd name="connsiteY1" fmla="*/ 0 h 1752506"/>
              <a:gd name="connsiteX2" fmla="*/ 4046110 w 4046110"/>
              <a:gd name="connsiteY2" fmla="*/ 1752506 h 1752506"/>
              <a:gd name="connsiteX3" fmla="*/ 0 w 4046110"/>
              <a:gd name="connsiteY3" fmla="*/ 1752506 h 1752506"/>
              <a:gd name="connsiteX4" fmla="*/ 0 w 4046110"/>
              <a:gd name="connsiteY4" fmla="*/ 0 h 1752506"/>
              <a:gd name="connsiteX0" fmla="*/ 0 w 4046110"/>
              <a:gd name="connsiteY0" fmla="*/ 0 h 1752506"/>
              <a:gd name="connsiteX1" fmla="*/ 1639433 w 4046110"/>
              <a:gd name="connsiteY1" fmla="*/ 1980 h 1752506"/>
              <a:gd name="connsiteX2" fmla="*/ 4046110 w 4046110"/>
              <a:gd name="connsiteY2" fmla="*/ 0 h 1752506"/>
              <a:gd name="connsiteX3" fmla="*/ 4046110 w 4046110"/>
              <a:gd name="connsiteY3" fmla="*/ 1752506 h 1752506"/>
              <a:gd name="connsiteX4" fmla="*/ 0 w 4046110"/>
              <a:gd name="connsiteY4" fmla="*/ 1752506 h 1752506"/>
              <a:gd name="connsiteX5" fmla="*/ 0 w 4046110"/>
              <a:gd name="connsiteY5" fmla="*/ 0 h 1752506"/>
              <a:gd name="connsiteX0" fmla="*/ 0 w 4046110"/>
              <a:gd name="connsiteY0" fmla="*/ 13923 h 1766429"/>
              <a:gd name="connsiteX1" fmla="*/ 1424748 w 4046110"/>
              <a:gd name="connsiteY1" fmla="*/ 0 h 1766429"/>
              <a:gd name="connsiteX2" fmla="*/ 1639433 w 4046110"/>
              <a:gd name="connsiteY2" fmla="*/ 15903 h 1766429"/>
              <a:gd name="connsiteX3" fmla="*/ 4046110 w 4046110"/>
              <a:gd name="connsiteY3" fmla="*/ 13923 h 1766429"/>
              <a:gd name="connsiteX4" fmla="*/ 4046110 w 4046110"/>
              <a:gd name="connsiteY4" fmla="*/ 1766429 h 1766429"/>
              <a:gd name="connsiteX5" fmla="*/ 0 w 4046110"/>
              <a:gd name="connsiteY5" fmla="*/ 1766429 h 1766429"/>
              <a:gd name="connsiteX6" fmla="*/ 0 w 4046110"/>
              <a:gd name="connsiteY6" fmla="*/ 13923 h 1766429"/>
              <a:gd name="connsiteX0" fmla="*/ 0 w 4046110"/>
              <a:gd name="connsiteY0" fmla="*/ 13923 h 1766429"/>
              <a:gd name="connsiteX1" fmla="*/ 1090793 w 4046110"/>
              <a:gd name="connsiteY1" fmla="*/ 1 h 1766429"/>
              <a:gd name="connsiteX2" fmla="*/ 1424748 w 4046110"/>
              <a:gd name="connsiteY2" fmla="*/ 0 h 1766429"/>
              <a:gd name="connsiteX3" fmla="*/ 1639433 w 4046110"/>
              <a:gd name="connsiteY3" fmla="*/ 15903 h 1766429"/>
              <a:gd name="connsiteX4" fmla="*/ 4046110 w 4046110"/>
              <a:gd name="connsiteY4" fmla="*/ 13923 h 1766429"/>
              <a:gd name="connsiteX5" fmla="*/ 4046110 w 4046110"/>
              <a:gd name="connsiteY5" fmla="*/ 1766429 h 1766429"/>
              <a:gd name="connsiteX6" fmla="*/ 0 w 4046110"/>
              <a:gd name="connsiteY6" fmla="*/ 1766429 h 1766429"/>
              <a:gd name="connsiteX7" fmla="*/ 0 w 4046110"/>
              <a:gd name="connsiteY7" fmla="*/ 13923 h 1766429"/>
              <a:gd name="connsiteX0" fmla="*/ 0 w 4046110"/>
              <a:gd name="connsiteY0" fmla="*/ 13923 h 1766429"/>
              <a:gd name="connsiteX1" fmla="*/ 868157 w 4046110"/>
              <a:gd name="connsiteY1" fmla="*/ 1 h 1766429"/>
              <a:gd name="connsiteX2" fmla="*/ 1090793 w 4046110"/>
              <a:gd name="connsiteY2" fmla="*/ 1 h 1766429"/>
              <a:gd name="connsiteX3" fmla="*/ 1424748 w 4046110"/>
              <a:gd name="connsiteY3" fmla="*/ 0 h 1766429"/>
              <a:gd name="connsiteX4" fmla="*/ 1639433 w 4046110"/>
              <a:gd name="connsiteY4" fmla="*/ 15903 h 1766429"/>
              <a:gd name="connsiteX5" fmla="*/ 4046110 w 4046110"/>
              <a:gd name="connsiteY5" fmla="*/ 13923 h 1766429"/>
              <a:gd name="connsiteX6" fmla="*/ 4046110 w 4046110"/>
              <a:gd name="connsiteY6" fmla="*/ 1766429 h 1766429"/>
              <a:gd name="connsiteX7" fmla="*/ 0 w 4046110"/>
              <a:gd name="connsiteY7" fmla="*/ 1766429 h 1766429"/>
              <a:gd name="connsiteX8" fmla="*/ 0 w 4046110"/>
              <a:gd name="connsiteY8" fmla="*/ 13923 h 1766429"/>
              <a:gd name="connsiteX0" fmla="*/ 0 w 4046110"/>
              <a:gd name="connsiteY0" fmla="*/ 331974 h 2084480"/>
              <a:gd name="connsiteX1" fmla="*/ 868157 w 4046110"/>
              <a:gd name="connsiteY1" fmla="*/ 318052 h 2084480"/>
              <a:gd name="connsiteX2" fmla="*/ 995378 w 4046110"/>
              <a:gd name="connsiteY2" fmla="*/ 0 h 2084480"/>
              <a:gd name="connsiteX3" fmla="*/ 1424748 w 4046110"/>
              <a:gd name="connsiteY3" fmla="*/ 318051 h 2084480"/>
              <a:gd name="connsiteX4" fmla="*/ 1639433 w 4046110"/>
              <a:gd name="connsiteY4" fmla="*/ 333954 h 2084480"/>
              <a:gd name="connsiteX5" fmla="*/ 4046110 w 4046110"/>
              <a:gd name="connsiteY5" fmla="*/ 331974 h 2084480"/>
              <a:gd name="connsiteX6" fmla="*/ 4046110 w 4046110"/>
              <a:gd name="connsiteY6" fmla="*/ 2084480 h 2084480"/>
              <a:gd name="connsiteX7" fmla="*/ 0 w 4046110"/>
              <a:gd name="connsiteY7" fmla="*/ 2084480 h 2084480"/>
              <a:gd name="connsiteX8" fmla="*/ 0 w 4046110"/>
              <a:gd name="connsiteY8" fmla="*/ 331974 h 2084480"/>
              <a:gd name="connsiteX0" fmla="*/ 0 w 4046110"/>
              <a:gd name="connsiteY0" fmla="*/ 339927 h 2092433"/>
              <a:gd name="connsiteX1" fmla="*/ 868157 w 4046110"/>
              <a:gd name="connsiteY1" fmla="*/ 326005 h 2092433"/>
              <a:gd name="connsiteX2" fmla="*/ 995378 w 4046110"/>
              <a:gd name="connsiteY2" fmla="*/ 7953 h 2092433"/>
              <a:gd name="connsiteX3" fmla="*/ 1695092 w 4046110"/>
              <a:gd name="connsiteY3" fmla="*/ 0 h 2092433"/>
              <a:gd name="connsiteX4" fmla="*/ 1639433 w 4046110"/>
              <a:gd name="connsiteY4" fmla="*/ 341907 h 2092433"/>
              <a:gd name="connsiteX5" fmla="*/ 4046110 w 4046110"/>
              <a:gd name="connsiteY5" fmla="*/ 339927 h 2092433"/>
              <a:gd name="connsiteX6" fmla="*/ 4046110 w 4046110"/>
              <a:gd name="connsiteY6" fmla="*/ 2092433 h 2092433"/>
              <a:gd name="connsiteX7" fmla="*/ 0 w 4046110"/>
              <a:gd name="connsiteY7" fmla="*/ 2092433 h 2092433"/>
              <a:gd name="connsiteX8" fmla="*/ 0 w 4046110"/>
              <a:gd name="connsiteY8" fmla="*/ 339927 h 2092433"/>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4046110 w 4046110"/>
              <a:gd name="connsiteY5" fmla="*/ 347876 h 2100382"/>
              <a:gd name="connsiteX6" fmla="*/ 4046110 w 4046110"/>
              <a:gd name="connsiteY6" fmla="*/ 2100382 h 2100382"/>
              <a:gd name="connsiteX7" fmla="*/ 0 w 4046110"/>
              <a:gd name="connsiteY7" fmla="*/ 2100382 h 2100382"/>
              <a:gd name="connsiteX8" fmla="*/ 0 w 4046110"/>
              <a:gd name="connsiteY8"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4046110 w 4046110"/>
              <a:gd name="connsiteY6" fmla="*/ 347876 h 2100382"/>
              <a:gd name="connsiteX7" fmla="*/ 4046110 w 4046110"/>
              <a:gd name="connsiteY7" fmla="*/ 2100382 h 2100382"/>
              <a:gd name="connsiteX8" fmla="*/ 0 w 4046110"/>
              <a:gd name="connsiteY8" fmla="*/ 2100382 h 2100382"/>
              <a:gd name="connsiteX9" fmla="*/ 0 w 4046110"/>
              <a:gd name="connsiteY9"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4046110 w 4046110"/>
              <a:gd name="connsiteY7" fmla="*/ 347876 h 2100382"/>
              <a:gd name="connsiteX8" fmla="*/ 4046110 w 4046110"/>
              <a:gd name="connsiteY8" fmla="*/ 2100382 h 2100382"/>
              <a:gd name="connsiteX9" fmla="*/ 0 w 4046110"/>
              <a:gd name="connsiteY9" fmla="*/ 2100382 h 2100382"/>
              <a:gd name="connsiteX10" fmla="*/ 0 w 4046110"/>
              <a:gd name="connsiteY10"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4046110 w 4046110"/>
              <a:gd name="connsiteY8" fmla="*/ 347876 h 2100382"/>
              <a:gd name="connsiteX9" fmla="*/ 4046110 w 4046110"/>
              <a:gd name="connsiteY9" fmla="*/ 2100382 h 2100382"/>
              <a:gd name="connsiteX10" fmla="*/ 0 w 4046110"/>
              <a:gd name="connsiteY10" fmla="*/ 2100382 h 2100382"/>
              <a:gd name="connsiteX11" fmla="*/ 0 w 4046110"/>
              <a:gd name="connsiteY11"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388720 w 4046110"/>
              <a:gd name="connsiteY8" fmla="*/ 71562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9963 h 2102469"/>
              <a:gd name="connsiteX1" fmla="*/ 868157 w 4046110"/>
              <a:gd name="connsiteY1" fmla="*/ 336041 h 2102469"/>
              <a:gd name="connsiteX2" fmla="*/ 931768 w 4046110"/>
              <a:gd name="connsiteY2" fmla="*/ 2087 h 2102469"/>
              <a:gd name="connsiteX3" fmla="*/ 1695092 w 4046110"/>
              <a:gd name="connsiteY3" fmla="*/ 10036 h 2102469"/>
              <a:gd name="connsiteX4" fmla="*/ 1639433 w 4046110"/>
              <a:gd name="connsiteY4" fmla="*/ 351943 h 2102469"/>
              <a:gd name="connsiteX5" fmla="*/ 2776470 w 4046110"/>
              <a:gd name="connsiteY5" fmla="*/ 343994 h 2102469"/>
              <a:gd name="connsiteX6" fmla="*/ 3030911 w 4046110"/>
              <a:gd name="connsiteY6" fmla="*/ 351945 h 2102469"/>
              <a:gd name="connsiteX7" fmla="*/ 3325110 w 4046110"/>
              <a:gd name="connsiteY7" fmla="*/ 2087 h 2102469"/>
              <a:gd name="connsiteX8" fmla="*/ 3388720 w 4046110"/>
              <a:gd name="connsiteY8" fmla="*/ 73649 h 2102469"/>
              <a:gd name="connsiteX9" fmla="*/ 4046110 w 4046110"/>
              <a:gd name="connsiteY9" fmla="*/ 349963 h 2102469"/>
              <a:gd name="connsiteX10" fmla="*/ 4046110 w 4046110"/>
              <a:gd name="connsiteY10" fmla="*/ 2102469 h 2102469"/>
              <a:gd name="connsiteX11" fmla="*/ 0 w 4046110"/>
              <a:gd name="connsiteY11" fmla="*/ 2102469 h 2102469"/>
              <a:gd name="connsiteX12" fmla="*/ 0 w 4046110"/>
              <a:gd name="connsiteY12" fmla="*/ 349963 h 2102469"/>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325110 w 4046110"/>
              <a:gd name="connsiteY7" fmla="*/ 0 h 2100382"/>
              <a:gd name="connsiteX8" fmla="*/ 3444379 w 4046110"/>
              <a:gd name="connsiteY8" fmla="*/ 40551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3030911 w 4046110"/>
              <a:gd name="connsiteY6" fmla="*/ 357809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2848031 w 4046110"/>
              <a:gd name="connsiteY6" fmla="*/ 15903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110" h="2108333">
                <a:moveTo>
                  <a:pt x="0" y="355827"/>
                </a:moveTo>
                <a:lnTo>
                  <a:pt x="868157" y="341905"/>
                </a:lnTo>
                <a:lnTo>
                  <a:pt x="931768" y="7951"/>
                </a:lnTo>
                <a:lnTo>
                  <a:pt x="1695092" y="15900"/>
                </a:lnTo>
                <a:lnTo>
                  <a:pt x="1639433" y="357807"/>
                </a:lnTo>
                <a:lnTo>
                  <a:pt x="2776470" y="349858"/>
                </a:lnTo>
                <a:lnTo>
                  <a:pt x="2848031" y="15903"/>
                </a:lnTo>
                <a:lnTo>
                  <a:pt x="3523893" y="0"/>
                </a:lnTo>
                <a:cubicBezTo>
                  <a:pt x="3454982" y="2651"/>
                  <a:pt x="3457631" y="315402"/>
                  <a:pt x="3444379" y="413468"/>
                </a:cubicBezTo>
                <a:lnTo>
                  <a:pt x="4046110" y="355827"/>
                </a:lnTo>
                <a:lnTo>
                  <a:pt x="4046110" y="2108333"/>
                </a:lnTo>
                <a:lnTo>
                  <a:pt x="0" y="2108333"/>
                </a:lnTo>
                <a:lnTo>
                  <a:pt x="0" y="355827"/>
                </a:lnTo>
                <a:close/>
              </a:path>
            </a:pathLst>
          </a:cu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a:t>
            </a:r>
          </a:p>
        </p:txBody>
      </p:sp>
      <p:cxnSp>
        <p:nvCxnSpPr>
          <p:cNvPr id="59" name="Straight Arrow Connector 58"/>
          <p:cNvCxnSpPr/>
          <p:nvPr/>
        </p:nvCxnSpPr>
        <p:spPr>
          <a:xfrm>
            <a:off x="4007868" y="1415067"/>
            <a:ext cx="5293" cy="439933"/>
          </a:xfrm>
          <a:prstGeom prst="straightConnector1">
            <a:avLst/>
          </a:prstGeom>
          <a:ln w="19050">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0" name="TextBox 59"/>
              <p:cNvSpPr txBox="1"/>
              <p:nvPr/>
            </p:nvSpPr>
            <p:spPr>
              <a:xfrm>
                <a:off x="4128710" y="1499707"/>
                <a:ext cx="942246" cy="246221"/>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600" b="0" i="0"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Δ</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𝑈</m:t>
                      </m:r>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=ℏ</m:t>
                      </m:r>
                      <m:sSub>
                        <m:sSubPr>
                          <m:ctrlP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ctrlPr>
                        </m:sSubPr>
                        <m:e>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𝜔</m:t>
                          </m:r>
                        </m:e>
                        <m:sub>
                          <m:r>
                            <a:rPr kumimoji="0" lang="en-US" sz="1600" b="0" i="1" u="none" strike="noStrike" kern="1200" cap="none" spc="0" normalizeH="0" baseline="0" noProof="0" smtClean="0">
                              <a:ln>
                                <a:noFill/>
                              </a:ln>
                              <a:solidFill>
                                <a:srgbClr val="FDCA00">
                                  <a:lumMod val="20000"/>
                                  <a:lumOff val="80000"/>
                                </a:srgbClr>
                              </a:solidFill>
                              <a:effectLst/>
                              <a:uLnTx/>
                              <a:uFillTx/>
                              <a:latin typeface="Cambria Math" panose="02040503050406030204" pitchFamily="18" charset="0"/>
                            </a:rPr>
                            <m:t>𝑒</m:t>
                          </m:r>
                        </m:sub>
                      </m:sSub>
                    </m:oMath>
                  </m:oMathPara>
                </a14:m>
                <a:endParaRPr kumimoji="0" lang="en-US" sz="1600" b="0" i="0" u="none" strike="noStrike" kern="1200" cap="none" spc="0" normalizeH="0" baseline="0" noProof="0" dirty="0">
                  <a:ln>
                    <a:noFill/>
                  </a:ln>
                  <a:solidFill>
                    <a:srgbClr val="FDCA00">
                      <a:lumMod val="20000"/>
                      <a:lumOff val="80000"/>
                    </a:srgbClr>
                  </a:solidFill>
                  <a:effectLst/>
                  <a:uLnTx/>
                  <a:uFillTx/>
                  <a:latin typeface="Humanst521 Lt BT" panose="020B0402020204020304" pitchFamily="34" charset="0"/>
                </a:endParaRPr>
              </a:p>
            </p:txBody>
          </p:sp>
        </mc:Choice>
        <mc:Fallback>
          <p:sp>
            <p:nvSpPr>
              <p:cNvPr id="60" name="TextBox 59"/>
              <p:cNvSpPr txBox="1">
                <a:spLocks noRot="1" noChangeAspect="1" noMove="1" noResize="1" noEditPoints="1" noAdjustHandles="1" noChangeArrowheads="1" noChangeShapeType="1" noTextEdit="1"/>
              </p:cNvSpPr>
              <p:nvPr/>
            </p:nvSpPr>
            <p:spPr>
              <a:xfrm>
                <a:off x="4128710" y="1499707"/>
                <a:ext cx="942246" cy="246221"/>
              </a:xfrm>
              <a:prstGeom prst="rect">
                <a:avLst/>
              </a:prstGeom>
              <a:blipFill>
                <a:blip r:embed="rId20"/>
                <a:stretch>
                  <a:fillRect l="-3871" b="-15000"/>
                </a:stretch>
              </a:blipFill>
            </p:spPr>
            <p:txBody>
              <a:bodyPr/>
              <a:lstStyle/>
              <a:p>
                <a:r>
                  <a:rPr lang="de-CH">
                    <a:noFill/>
                  </a:rPr>
                  <a:t> </a:t>
                </a:r>
              </a:p>
            </p:txBody>
          </p:sp>
        </mc:Fallback>
      </mc:AlternateContent>
    </p:spTree>
    <p:extLst>
      <p:ext uri="{BB962C8B-B14F-4D97-AF65-F5344CB8AC3E}">
        <p14:creationId xmlns:p14="http://schemas.microsoft.com/office/powerpoint/2010/main" val="203342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1000"/>
                                        <p:tgtEl>
                                          <p:spTgt spid="52"/>
                                        </p:tgtEl>
                                      </p:cBhvr>
                                    </p:animEffect>
                                    <p:set>
                                      <p:cBhvr>
                                        <p:cTn id="13" dur="1" fill="hold">
                                          <p:stCondLst>
                                            <p:cond delay="999"/>
                                          </p:stCondLst>
                                        </p:cTn>
                                        <p:tgtEl>
                                          <p:spTgt spid="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0" nodeType="clickEffect">
                                  <p:stCondLst>
                                    <p:cond delay="0"/>
                                  </p:stCondLst>
                                  <p:childTnLst>
                                    <p:animEffect transition="out" filter="wipe(up)">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4" grpId="0" animBg="1"/>
      <p:bldP spid="52" grpId="0" animBg="1"/>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411" y="2463631"/>
            <a:ext cx="3649142" cy="2622248"/>
          </a:xfrm>
          <a:prstGeom prst="rect">
            <a:avLst/>
          </a:prstGeom>
        </p:spPr>
      </p:pic>
      <p:sp>
        <p:nvSpPr>
          <p:cNvPr id="9" name="Rectangle 8"/>
          <p:cNvSpPr/>
          <p:nvPr/>
        </p:nvSpPr>
        <p:spPr bwMode="auto">
          <a:xfrm>
            <a:off x="4572001" y="843558"/>
            <a:ext cx="4571999" cy="42999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endParaRPr>
          </a:p>
        </p:txBody>
      </p:sp>
      <p:sp>
        <p:nvSpPr>
          <p:cNvPr id="3" name="Title 2"/>
          <p:cNvSpPr>
            <a:spLocks noGrp="1"/>
          </p:cNvSpPr>
          <p:nvPr>
            <p:ph type="title"/>
          </p:nvPr>
        </p:nvSpPr>
        <p:spPr/>
        <p:txBody>
          <a:bodyPr/>
          <a:lstStyle/>
          <a:p>
            <a:r>
              <a:rPr lang="en-US" dirty="0"/>
              <a:t>Silicon strip detector for g-2 detection</a:t>
            </a:r>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865414" y="843558"/>
                <a:ext cx="3706587" cy="3989699"/>
              </a:xfrm>
            </p:spPr>
            <p:txBody>
              <a:bodyPr/>
              <a:lstStyle/>
              <a:p>
                <a:pPr marL="0" indent="0">
                  <a:buNone/>
                </a:pPr>
                <a:r>
                  <a:rPr lang="en-US" dirty="0"/>
                  <a:t>Silicon strip detector for g-2 detection</a:t>
                </a:r>
              </a:p>
              <a:p>
                <a:r>
                  <a:rPr lang="en-US" dirty="0"/>
                  <a:t>Reconstruction of transverse </a:t>
                </a:r>
                <a:br>
                  <a:rPr lang="en-US" dirty="0"/>
                </a:br>
                <a:r>
                  <a:rPr lang="en-US" dirty="0"/>
                  <a:t>positron momentum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5</m:t>
                    </m:r>
                    <m:r>
                      <m:rPr>
                        <m:sty m:val="p"/>
                      </m:rPr>
                      <a:rPr lang="en-US" b="0" i="0" smtClean="0">
                        <a:latin typeface="Cambria Math" panose="02040503050406030204" pitchFamily="18" charset="0"/>
                      </a:rPr>
                      <m:t>MeV</m:t>
                    </m:r>
                    <m:r>
                      <a:rPr lang="en-US" b="0" i="0" smtClean="0">
                        <a:latin typeface="Cambria Math" panose="02040503050406030204" pitchFamily="18" charset="0"/>
                      </a:rPr>
                      <m:t>/</m:t>
                    </m:r>
                    <m:r>
                      <m:rPr>
                        <m:sty m:val="p"/>
                      </m:rPr>
                      <a:rPr lang="en-US" b="0" i="0" smtClean="0">
                        <a:latin typeface="Cambria Math" panose="02040503050406030204" pitchFamily="18" charset="0"/>
                      </a:rPr>
                      <m:t>c</m:t>
                    </m:r>
                  </m:oMath>
                </a14:m>
                <a:r>
                  <a:rPr lang="en-US" dirty="0"/>
                  <a:t>)</a:t>
                </a:r>
              </a:p>
              <a:p>
                <a:r>
                  <a:rPr lang="en-US" dirty="0"/>
                  <a:t>Timing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2</m:t>
                    </m:r>
                    <m:r>
                      <m:rPr>
                        <m:sty m:val="p"/>
                      </m:rPr>
                      <a:rPr lang="en-US" b="0" i="0" smtClean="0">
                        <a:latin typeface="Cambria Math" panose="02040503050406030204" pitchFamily="18" charset="0"/>
                      </a:rPr>
                      <m:t>ns</m:t>
                    </m:r>
                  </m:oMath>
                </a14:m>
                <a:endParaRPr lang="en-US" dirty="0"/>
              </a:p>
              <a:p>
                <a:r>
                  <a:rPr lang="en-US" dirty="0"/>
                  <a:t>Spatial resolution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1</m:t>
                    </m:r>
                    <m:r>
                      <m:rPr>
                        <m:sty m:val="p"/>
                      </m:rPr>
                      <a:rPr lang="en-US" b="0" i="0" smtClean="0">
                        <a:latin typeface="Cambria Math" panose="02040503050406030204" pitchFamily="18" charset="0"/>
                      </a:rPr>
                      <m:t>mm</m:t>
                    </m:r>
                  </m:oMath>
                </a14:m>
                <a:br>
                  <a:rPr lang="en-US" b="0" dirty="0"/>
                </a:br>
                <a:r>
                  <a:rPr lang="en-US" b="0" dirty="0"/>
                  <a:t>(lateral)</a:t>
                </a:r>
                <a:endParaRPr lang="en-US" dirty="0"/>
              </a:p>
              <a:p>
                <a:endParaRPr lang="en-US" dirty="0"/>
              </a:p>
              <a:p>
                <a:pPr marL="0" indent="0">
                  <a:buNone/>
                </a:pPr>
                <a:endParaRPr lang="en-US" dirty="0">
                  <a:latin typeface="Humanst521 Lt BT" panose="020B0402020204020304" pitchFamily="34" charset="0"/>
                </a:endParaRP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865414" y="843558"/>
                <a:ext cx="3706587" cy="3989699"/>
              </a:xfrm>
              <a:blipFill>
                <a:blip r:embed="rId3"/>
                <a:stretch>
                  <a:fillRect l="-3618" t="-1527"/>
                </a:stretch>
              </a:blipFill>
            </p:spPr>
            <p:txBody>
              <a:bodyPr/>
              <a:lstStyle/>
              <a:p>
                <a:r>
                  <a:rPr lang="de-CH">
                    <a:noFill/>
                  </a:rPr>
                  <a:t> </a:t>
                </a:r>
              </a:p>
            </p:txBody>
          </p:sp>
        </mc:Fallback>
      </mc:AlternateContent>
      <p:pic>
        <p:nvPicPr>
          <p:cNvPr id="7" name="Content Placeholder 6"/>
          <p:cNvPicPr>
            <a:picLocks noGrp="1" noChangeAspect="1"/>
          </p:cNvPicPr>
          <p:nvPr>
            <p:ph idx="10"/>
          </p:nvPr>
        </p:nvPicPr>
        <p:blipFill rotWithShape="1">
          <a:blip r:embed="rId4" cstate="screen">
            <a:clrChange>
              <a:clrFrom>
                <a:srgbClr val="1D1D1D"/>
              </a:clrFrom>
              <a:clrTo>
                <a:srgbClr val="1D1D1D">
                  <a:alpha val="0"/>
                </a:srgbClr>
              </a:clrTo>
            </a:clrChange>
            <a:extLst>
              <a:ext uri="{28A0092B-C50C-407E-A947-70E740481C1C}">
                <a14:useLocalDpi xmlns:a14="http://schemas.microsoft.com/office/drawing/2010/main"/>
              </a:ext>
            </a:extLst>
          </a:blip>
          <a:srcRect/>
          <a:stretch/>
        </p:blipFill>
        <p:spPr>
          <a:xfrm>
            <a:off x="5633084" y="1487336"/>
            <a:ext cx="3240360" cy="2902384"/>
          </a:xfrm>
        </p:spPr>
      </p:pic>
      <p:sp>
        <p:nvSpPr>
          <p:cNvPr id="8" name="Slide Number Placeholder 3"/>
          <p:cNvSpPr>
            <a:spLocks noGrp="1"/>
          </p:cNvSpPr>
          <p:nvPr>
            <p:ph type="sldNum" sz="quarter" idx="4294967295"/>
          </p:nvPr>
        </p:nvSpPr>
        <p:spPr>
          <a:xfrm>
            <a:off x="8279607" y="4961132"/>
            <a:ext cx="576262" cy="147637"/>
          </a:xfrm>
        </p:spPr>
        <p:txBody>
          <a:bodyPr/>
          <a:lstStyle/>
          <a:p>
            <a:pPr algn="r">
              <a:defRPr/>
            </a:pPr>
            <a:r>
              <a:rPr lang="de-DE" dirty="0">
                <a:solidFill>
                  <a:schemeClr val="bg1"/>
                </a:solidFill>
                <a:latin typeface="Humanst521 BT" panose="020B0602020204020204" pitchFamily="34" charset="0"/>
              </a:rPr>
              <a:t>Page </a:t>
            </a:r>
            <a:fld id="{EBC07571-3134-BB4B-B83F-1A9FE18D34F3}" type="slidenum">
              <a:rPr lang="de-DE" smtClean="0">
                <a:solidFill>
                  <a:schemeClr val="bg1"/>
                </a:solidFill>
                <a:latin typeface="Humanst521 BT" panose="020B0602020204020204" pitchFamily="34" charset="0"/>
              </a:rPr>
              <a:pPr algn="r">
                <a:defRPr/>
              </a:pPr>
              <a:t>20</a:t>
            </a:fld>
            <a:endParaRPr lang="de-DE" dirty="0">
              <a:solidFill>
                <a:schemeClr val="bg1"/>
              </a:solidFill>
              <a:latin typeface="Humanst521 BT" panose="020B0602020204020204" pitchFamily="34" charset="0"/>
            </a:endParaRPr>
          </a:p>
        </p:txBody>
      </p:sp>
      <p:sp>
        <p:nvSpPr>
          <p:cNvPr id="10" name="TextBox 9"/>
          <p:cNvSpPr txBox="1"/>
          <p:nvPr/>
        </p:nvSpPr>
        <p:spPr>
          <a:xfrm>
            <a:off x="4067944" y="-5966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Humanst521 Lt BT" panose="020B0402020204020304" pitchFamily="34" charset="0"/>
            </a:endParaRPr>
          </a:p>
        </p:txBody>
      </p:sp>
      <p:sp>
        <p:nvSpPr>
          <p:cNvPr id="11" name="TextBox 10"/>
          <p:cNvSpPr txBox="1"/>
          <p:nvPr/>
        </p:nvSpPr>
        <p:spPr>
          <a:xfrm>
            <a:off x="6877892" y="4452289"/>
            <a:ext cx="2016224" cy="414278"/>
          </a:xfrm>
          <a:prstGeom prst="rect">
            <a:avLst/>
          </a:prstGeom>
          <a:noFill/>
        </p:spPr>
        <p:txBody>
          <a:bodyPr wrap="square" lIns="0" tIns="0" rIns="0" bIns="0" rtlCol="0" anchor="b">
            <a:noAutofit/>
          </a:bodyPr>
          <a:lstStyle/>
          <a:p>
            <a:pPr algn="r" eaLnBrk="1" hangingPunct="1">
              <a:lnSpc>
                <a:spcPct val="110000"/>
              </a:lnSpc>
              <a:spcBef>
                <a:spcPct val="0"/>
              </a:spcBef>
              <a:buClr>
                <a:srgbClr val="000000"/>
              </a:buClr>
            </a:pPr>
            <a:r>
              <a:rPr lang="en-US" sz="18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Si-Petal detector</a:t>
            </a:r>
          </a:p>
          <a:p>
            <a:pPr algn="r" eaLnBrk="1" hangingPunct="1">
              <a:lnSpc>
                <a:spcPct val="110000"/>
              </a:lnSpc>
              <a:spcBef>
                <a:spcPct val="0"/>
              </a:spcBef>
              <a:buClr>
                <a:srgbClr val="000000"/>
              </a:buClr>
            </a:pPr>
            <a:endParaRPr lang="en-US" sz="1800" dirty="0">
              <a:solidFill>
                <a:srgbClr val="000000"/>
              </a:solidFill>
              <a:latin typeface="Humanst521 Lt BT" panose="020B0402020204020304" pitchFamily="34" charset="0"/>
            </a:endParaRPr>
          </a:p>
        </p:txBody>
      </p:sp>
    </p:spTree>
    <p:extLst>
      <p:ext uri="{BB962C8B-B14F-4D97-AF65-F5344CB8AC3E}">
        <p14:creationId xmlns:p14="http://schemas.microsoft.com/office/powerpoint/2010/main" val="13423016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3F11-CDDC-62CF-CFA5-6331C09D9B75}"/>
              </a:ext>
            </a:extLst>
          </p:cNvPr>
          <p:cNvSpPr>
            <a:spLocks noGrp="1"/>
          </p:cNvSpPr>
          <p:nvPr>
            <p:ph type="title"/>
          </p:nvPr>
        </p:nvSpPr>
        <p:spPr/>
        <p:txBody>
          <a:bodyPr/>
          <a:lstStyle/>
          <a:p>
            <a:r>
              <a:rPr lang="en-US" dirty="0"/>
              <a:t>EDM measurement</a:t>
            </a:r>
            <a:endParaRPr lang="de-CH" dirty="0"/>
          </a:p>
        </p:txBody>
      </p:sp>
      <p:sp>
        <p:nvSpPr>
          <p:cNvPr id="3" name="Slide Number Placeholder 2">
            <a:extLst>
              <a:ext uri="{FF2B5EF4-FFF2-40B4-BE49-F238E27FC236}">
                <a16:creationId xmlns:a16="http://schemas.microsoft.com/office/drawing/2014/main" id="{040C7E64-C110-54A1-628B-ABFE0C779BF4}"/>
              </a:ext>
            </a:extLst>
          </p:cNvPr>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21</a:t>
            </a:fld>
            <a:endParaRPr lang="de-DE" dirty="0">
              <a:solidFill>
                <a:srgbClr val="000000"/>
              </a:solidFill>
            </a:endParaRP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D75BB7DD-B8AA-5157-4320-D93E08E54F29}"/>
                  </a:ext>
                </a:extLst>
              </p:cNvPr>
              <p:cNvSpPr>
                <a:spLocks noGrp="1"/>
              </p:cNvSpPr>
              <p:nvPr>
                <p:ph idx="1"/>
              </p:nvPr>
            </p:nvSpPr>
            <p:spPr>
              <a:xfrm>
                <a:off x="358775" y="1006079"/>
                <a:ext cx="3709170" cy="3827178"/>
              </a:xfrm>
            </p:spPr>
            <p:txBody>
              <a:bodyPr/>
              <a:lstStyle/>
              <a:p>
                <a:r>
                  <a:rPr lang="en-US" dirty="0"/>
                  <a:t>Measure positron decay asymmetry along the magnetic field.</a:t>
                </a:r>
              </a:p>
              <a:p>
                <a:pPr marL="0"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𝐴</m:t>
                              </m:r>
                            </m:e>
                          </m:acc>
                        </m:e>
                        <m:sub>
                          <m:r>
                            <m:rPr>
                              <m:sty m:val="p"/>
                            </m:rPr>
                            <a:rPr lang="en-US" sz="1400" b="0" i="0" smtClean="0">
                              <a:latin typeface="Cambria Math" panose="02040503050406030204" pitchFamily="18" charset="0"/>
                            </a:rPr>
                            <m:t>exp</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𝑑</m:t>
                          </m:r>
                        </m:num>
                        <m:den>
                          <m:r>
                            <a:rPr lang="en-US" sz="1400" b="0" i="1" smtClean="0">
                              <a:latin typeface="Cambria Math" panose="02040503050406030204" pitchFamily="18" charset="0"/>
                            </a:rPr>
                            <m:t>𝑑𝑡</m:t>
                          </m:r>
                        </m:den>
                      </m:f>
                      <m:d>
                        <m:dPr>
                          <m:ctrlPr>
                            <a:rPr lang="en-US" sz="1400" b="0" i="1" smtClean="0">
                              <a:latin typeface="Cambria Math" panose="02040503050406030204" pitchFamily="18" charset="0"/>
                            </a:rPr>
                          </m:ctrlPr>
                        </m:dPr>
                        <m:e>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m:t>
                                  </m:r>
                                </m:sub>
                              </m:sSub>
                            </m:num>
                            <m:den>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m:t>
                                  </m:r>
                                </m:sub>
                              </m:sSub>
                            </m:den>
                          </m:f>
                        </m:e>
                      </m:d>
                    </m:oMath>
                  </m:oMathPara>
                </a14:m>
                <a:endParaRPr lang="en-US" dirty="0"/>
              </a:p>
              <a:p>
                <a:r>
                  <a:rPr lang="en-US" dirty="0"/>
                  <a:t>Positron emission asymmetry:</a:t>
                </a:r>
              </a:p>
              <a:p>
                <a:pPr marL="0" indent="0">
                  <a:buNone/>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𝐴</m:t>
                          </m:r>
                        </m:e>
                      </m:acc>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𝜓</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d>
                            <m:dPr>
                              <m:begChr m:val=""/>
                              <m:endChr m:val="|"/>
                              <m:ctrlPr>
                                <a:rPr lang="en-US" sz="1400" b="0" i="1" smtClean="0">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m:t>
                                  </m:r>
                                  <m:r>
                                    <a:rPr lang="en-US" sz="1400" i="1">
                                      <a:latin typeface="Cambria Math" panose="02040503050406030204" pitchFamily="18" charset="0"/>
                                    </a:rPr>
                                    <m:t>𝐴</m:t>
                                  </m:r>
                                </m:num>
                                <m:den>
                                  <m:r>
                                    <a:rPr lang="en-US" sz="1400" i="1">
                                      <a:latin typeface="Cambria Math" panose="02040503050406030204" pitchFamily="18" charset="0"/>
                                    </a:rPr>
                                    <m:t>𝜕𝜓</m:t>
                                  </m:r>
                                </m:den>
                              </m:f>
                              <m:f>
                                <m:fPr>
                                  <m:ctrlPr>
                                    <a:rPr lang="en-US" sz="1400" i="1">
                                      <a:latin typeface="Cambria Math" panose="02040503050406030204" pitchFamily="18" charset="0"/>
                                    </a:rPr>
                                  </m:ctrlPr>
                                </m:fPr>
                                <m:num>
                                  <m:r>
                                    <a:rPr lang="en-US" sz="1400" i="1">
                                      <a:latin typeface="Cambria Math" panose="02040503050406030204" pitchFamily="18" charset="0"/>
                                    </a:rPr>
                                    <m:t>𝜕𝜓</m:t>
                                  </m:r>
                                </m:num>
                                <m:den>
                                  <m:r>
                                    <a:rPr lang="en-US" sz="1400" i="1">
                                      <a:latin typeface="Cambria Math" panose="02040503050406030204" pitchFamily="18" charset="0"/>
                                    </a:rPr>
                                    <m:t>𝜕</m:t>
                                  </m:r>
                                  <m:r>
                                    <a:rPr lang="en-US" sz="1400" i="1">
                                      <a:latin typeface="Cambria Math" panose="02040503050406030204" pitchFamily="18" charset="0"/>
                                    </a:rPr>
                                    <m:t>𝑡</m:t>
                                  </m:r>
                                </m:den>
                              </m:f>
                            </m:e>
                          </m:d>
                        </m:e>
                        <m:sub>
                          <m:r>
                            <a:rPr lang="en-US" sz="1400" b="0" i="1" smtClean="0">
                              <a:latin typeface="Cambria Math" panose="02040503050406030204" pitchFamily="18" charset="0"/>
                            </a:rPr>
                            <m:t>𝜓</m:t>
                          </m:r>
                          <m:r>
                            <a:rPr lang="en-US" sz="1400" b="0" i="1" smtClean="0">
                              <a:latin typeface="Cambria Math" panose="02040503050406030204" pitchFamily="18" charset="0"/>
                            </a:rPr>
                            <m:t>=</m:t>
                          </m:r>
                          <m:r>
                            <a:rPr lang="en-US" sz="1400" b="0" i="1" smtClean="0">
                              <a:latin typeface="Cambria Math" panose="02040503050406030204" pitchFamily="18" charset="0"/>
                            </a:rPr>
                            <m:t>0</m:t>
                          </m:r>
                        </m:sub>
                      </m:sSub>
                    </m:oMath>
                  </m:oMathPara>
                </a14:m>
                <a:endParaRPr lang="en-US" sz="1400" dirty="0"/>
              </a:p>
            </p:txBody>
          </p:sp>
        </mc:Choice>
        <mc:Fallback>
          <p:sp>
            <p:nvSpPr>
              <p:cNvPr id="4" name="Content Placeholder 3">
                <a:extLst>
                  <a:ext uri="{FF2B5EF4-FFF2-40B4-BE49-F238E27FC236}">
                    <a16:creationId xmlns:a16="http://schemas.microsoft.com/office/drawing/2014/main" id="{D75BB7DD-B8AA-5157-4320-D93E08E54F29}"/>
                  </a:ext>
                </a:extLst>
              </p:cNvPr>
              <p:cNvSpPr>
                <a:spLocks noGrp="1" noRot="1" noChangeAspect="1" noMove="1" noResize="1" noEditPoints="1" noAdjustHandles="1" noChangeArrowheads="1" noChangeShapeType="1" noTextEdit="1"/>
              </p:cNvSpPr>
              <p:nvPr>
                <p:ph idx="1"/>
              </p:nvPr>
            </p:nvSpPr>
            <p:spPr>
              <a:xfrm>
                <a:off x="358775" y="1006079"/>
                <a:ext cx="3709170" cy="3827178"/>
              </a:xfrm>
              <a:blipFill>
                <a:blip r:embed="rId2"/>
                <a:stretch>
                  <a:fillRect l="-3289" t="-1592" r="-2303"/>
                </a:stretch>
              </a:blipFill>
            </p:spPr>
            <p:txBody>
              <a:bodyPr/>
              <a:lstStyle/>
              <a:p>
                <a:r>
                  <a:rPr lang="de-CH">
                    <a:noFill/>
                  </a:rPr>
                  <a:t> </a:t>
                </a:r>
              </a:p>
            </p:txBody>
          </p:sp>
        </mc:Fallback>
      </mc:AlternateContent>
      <p:pic>
        <p:nvPicPr>
          <p:cNvPr id="6" name="Content Placeholder 5">
            <a:extLst>
              <a:ext uri="{FF2B5EF4-FFF2-40B4-BE49-F238E27FC236}">
                <a16:creationId xmlns:a16="http://schemas.microsoft.com/office/drawing/2014/main" id="{72183754-1A12-8033-FA25-FAF805A47E52}"/>
              </a:ext>
            </a:extLst>
          </p:cNvPr>
          <p:cNvPicPr>
            <a:picLocks noGrp="1"/>
          </p:cNvPicPr>
          <p:nvPr>
            <p:ph idx="10"/>
          </p:nvPr>
        </p:nvPicPr>
        <p:blipFill>
          <a:blip r:embed="rId3"/>
          <a:stretch/>
        </p:blipFill>
        <p:spPr>
          <a:xfrm>
            <a:off x="4572000" y="18430"/>
            <a:ext cx="4572000" cy="2608729"/>
          </a:xfrm>
          <a:prstGeom prst="rect">
            <a:avLst/>
          </a:prstGeom>
          <a:ln w="0">
            <a:noFill/>
          </a:ln>
        </p:spPr>
      </p:pic>
      <p:pic>
        <p:nvPicPr>
          <p:cNvPr id="7" name="Picture 6">
            <a:extLst>
              <a:ext uri="{FF2B5EF4-FFF2-40B4-BE49-F238E27FC236}">
                <a16:creationId xmlns:a16="http://schemas.microsoft.com/office/drawing/2014/main" id="{BC6C717E-BB5D-AD3D-17FF-FA698F5BF316}"/>
              </a:ext>
            </a:extLst>
          </p:cNvPr>
          <p:cNvPicPr/>
          <p:nvPr/>
        </p:nvPicPr>
        <p:blipFill>
          <a:blip r:embed="rId4"/>
          <a:stretch/>
        </p:blipFill>
        <p:spPr>
          <a:xfrm>
            <a:off x="4363464" y="2492493"/>
            <a:ext cx="4780536" cy="2615977"/>
          </a:xfrm>
          <a:prstGeom prst="rect">
            <a:avLst/>
          </a:prstGeom>
          <a:ln w="0">
            <a:noFill/>
          </a:ln>
        </p:spPr>
      </p:pic>
      <p:sp>
        <p:nvSpPr>
          <p:cNvPr id="8" name="Straight Connector 7">
            <a:extLst>
              <a:ext uri="{FF2B5EF4-FFF2-40B4-BE49-F238E27FC236}">
                <a16:creationId xmlns:a16="http://schemas.microsoft.com/office/drawing/2014/main" id="{570C8357-9A4E-BE11-8E2F-74C180A97F37}"/>
              </a:ext>
            </a:extLst>
          </p:cNvPr>
          <p:cNvSpPr/>
          <p:nvPr/>
        </p:nvSpPr>
        <p:spPr>
          <a:xfrm>
            <a:off x="5148064" y="2715766"/>
            <a:ext cx="2808312" cy="2117491"/>
          </a:xfrm>
          <a:prstGeom prst="line">
            <a:avLst/>
          </a:prstGeom>
          <a:ln w="36000">
            <a:solidFill>
              <a:srgbClr val="E53935"/>
            </a:solidFill>
            <a:round/>
          </a:ln>
        </p:spPr>
        <p:style>
          <a:lnRef idx="0">
            <a:scrgbClr r="0" g="0" b="0"/>
          </a:lnRef>
          <a:fillRef idx="0">
            <a:scrgbClr r="0" g="0" b="0"/>
          </a:fillRef>
          <a:effectRef idx="0">
            <a:scrgbClr r="0" g="0" b="0"/>
          </a:effectRef>
          <a:fontRef idx="minor"/>
        </p:style>
        <p:txBody>
          <a:bodyPr lIns="108000" tIns="63000" rIns="108000" bIns="63000" anchor="ctr">
            <a:noAutofit/>
          </a:bodyPr>
          <a:lstStyle/>
          <a:p>
            <a:endParaRPr lang="en-GB" sz="1800" b="0" strike="noStrike" spc="-1" dirty="0">
              <a:solidFill>
                <a:srgbClr val="000000"/>
              </a:solidFill>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65023D4-B739-8E1D-7588-E79B883EDB63}"/>
                  </a:ext>
                </a:extLst>
              </p:cNvPr>
              <p:cNvSpPr txBox="1"/>
              <p:nvPr/>
            </p:nvSpPr>
            <p:spPr>
              <a:xfrm>
                <a:off x="5952897" y="4937588"/>
                <a:ext cx="1198645" cy="184666"/>
              </a:xfrm>
              <a:prstGeom prst="rect">
                <a:avLst/>
              </a:prstGeom>
              <a:solidFill>
                <a:schemeClr val="bg1"/>
              </a:solidFill>
            </p:spPr>
            <p:txBody>
              <a:bodyPr wrap="square" tIns="0" bIns="0" anchor="ctr">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𝜓</m:t>
                      </m:r>
                      <m:r>
                        <a:rPr lang="en-US" sz="1200" b="0" i="1" smtClean="0">
                          <a:latin typeface="Cambria Math" panose="02040503050406030204" pitchFamily="18" charset="0"/>
                        </a:rPr>
                        <m:t>+</m:t>
                      </m:r>
                      <m:r>
                        <a:rPr lang="en-US" sz="1200" b="0" i="1" smtClean="0">
                          <a:latin typeface="Cambria Math" panose="02040503050406030204" pitchFamily="18" charset="0"/>
                        </a:rPr>
                        <m:t>𝜋</m:t>
                      </m:r>
                      <m:r>
                        <a:rPr lang="en-US" sz="1200" b="0" i="1" smtClean="0">
                          <a:latin typeface="Cambria Math" panose="02040503050406030204" pitchFamily="18" charset="0"/>
                        </a:rPr>
                        <m:t> /</m:t>
                      </m:r>
                      <m:r>
                        <m:rPr>
                          <m:sty m:val="p"/>
                        </m:rPr>
                        <a:rPr lang="en-US" sz="1200" b="0" i="0" smtClean="0">
                          <a:latin typeface="Cambria Math" panose="02040503050406030204" pitchFamily="18" charset="0"/>
                        </a:rPr>
                        <m:t>rad</m:t>
                      </m:r>
                    </m:oMath>
                  </m:oMathPara>
                </a14:m>
                <a:endParaRPr lang="de-CH" sz="1200" dirty="0">
                  <a:latin typeface="Humanst521 Lt BT" panose="020B0402020204020304" pitchFamily="34" charset="0"/>
                </a:endParaRPr>
              </a:p>
            </p:txBody>
          </p:sp>
        </mc:Choice>
        <mc:Fallback>
          <p:sp>
            <p:nvSpPr>
              <p:cNvPr id="10" name="TextBox 9">
                <a:extLst>
                  <a:ext uri="{FF2B5EF4-FFF2-40B4-BE49-F238E27FC236}">
                    <a16:creationId xmlns:a16="http://schemas.microsoft.com/office/drawing/2014/main" id="{965023D4-B739-8E1D-7588-E79B883EDB63}"/>
                  </a:ext>
                </a:extLst>
              </p:cNvPr>
              <p:cNvSpPr txBox="1">
                <a:spLocks noRot="1" noChangeAspect="1" noMove="1" noResize="1" noEditPoints="1" noAdjustHandles="1" noChangeArrowheads="1" noChangeShapeType="1" noTextEdit="1"/>
              </p:cNvSpPr>
              <p:nvPr/>
            </p:nvSpPr>
            <p:spPr>
              <a:xfrm>
                <a:off x="5952897" y="4937588"/>
                <a:ext cx="1198645" cy="184666"/>
              </a:xfrm>
              <a:prstGeom prst="rect">
                <a:avLst/>
              </a:prstGeom>
              <a:blipFill>
                <a:blip r:embed="rId5"/>
                <a:stretch>
                  <a:fillRect b="-3666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8DF7BE5-0177-EDF4-99F6-C9EE651CA07B}"/>
                  </a:ext>
                </a:extLst>
              </p:cNvPr>
              <p:cNvSpPr txBox="1"/>
              <p:nvPr/>
            </p:nvSpPr>
            <p:spPr>
              <a:xfrm>
                <a:off x="7956376" y="4845255"/>
                <a:ext cx="288032" cy="184666"/>
              </a:xfrm>
              <a:prstGeom prst="rect">
                <a:avLst/>
              </a:prstGeom>
              <a:solidFill>
                <a:schemeClr val="bg1"/>
              </a:solidFill>
            </p:spPr>
            <p:txBody>
              <a:bodyPr wrap="square" tIns="0" bIns="0" anchor="ctr">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2</m:t>
                      </m:r>
                      <m:r>
                        <a:rPr lang="en-US" sz="1200" b="0" i="1" smtClean="0">
                          <a:latin typeface="Cambria Math" panose="02040503050406030204" pitchFamily="18" charset="0"/>
                        </a:rPr>
                        <m:t>𝜋</m:t>
                      </m:r>
                      <m:r>
                        <a:rPr lang="en-US" sz="1200" b="0" i="1" smtClean="0">
                          <a:latin typeface="Cambria Math" panose="02040503050406030204" pitchFamily="18" charset="0"/>
                        </a:rPr>
                        <m:t> </m:t>
                      </m:r>
                    </m:oMath>
                  </m:oMathPara>
                </a14:m>
                <a:endParaRPr lang="de-CH" sz="1200" dirty="0">
                  <a:latin typeface="Humanst521 Lt BT" panose="020B0402020204020304" pitchFamily="34" charset="0"/>
                </a:endParaRPr>
              </a:p>
            </p:txBody>
          </p:sp>
        </mc:Choice>
        <mc:Fallback>
          <p:sp>
            <p:nvSpPr>
              <p:cNvPr id="11" name="TextBox 10">
                <a:extLst>
                  <a:ext uri="{FF2B5EF4-FFF2-40B4-BE49-F238E27FC236}">
                    <a16:creationId xmlns:a16="http://schemas.microsoft.com/office/drawing/2014/main" id="{88DF7BE5-0177-EDF4-99F6-C9EE651CA07B}"/>
                  </a:ext>
                </a:extLst>
              </p:cNvPr>
              <p:cNvSpPr txBox="1">
                <a:spLocks noRot="1" noChangeAspect="1" noMove="1" noResize="1" noEditPoints="1" noAdjustHandles="1" noChangeArrowheads="1" noChangeShapeType="1" noTextEdit="1"/>
              </p:cNvSpPr>
              <p:nvPr/>
            </p:nvSpPr>
            <p:spPr>
              <a:xfrm>
                <a:off x="7956376" y="4845255"/>
                <a:ext cx="288032" cy="184666"/>
              </a:xfrm>
              <a:prstGeom prst="rect">
                <a:avLst/>
              </a:prstGeom>
              <a:blipFill>
                <a:blip r:embed="rId6"/>
                <a:stretch>
                  <a:fillRect r="-8511" b="-10000"/>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3EC6422-4139-87AA-E50C-51599F38120B}"/>
                  </a:ext>
                </a:extLst>
              </p:cNvPr>
              <p:cNvSpPr txBox="1"/>
              <p:nvPr/>
            </p:nvSpPr>
            <p:spPr>
              <a:xfrm>
                <a:off x="4794555" y="4857234"/>
                <a:ext cx="330390" cy="184666"/>
              </a:xfrm>
              <a:prstGeom prst="rect">
                <a:avLst/>
              </a:prstGeom>
              <a:solidFill>
                <a:schemeClr val="bg1"/>
              </a:solidFill>
            </p:spPr>
            <p:txBody>
              <a:bodyPr wrap="square" tIns="0" bIns="0" anchor="ctr">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0</m:t>
                      </m:r>
                      <m:r>
                        <a:rPr lang="en-US" sz="1200" b="0" i="1" smtClean="0">
                          <a:latin typeface="Cambria Math" panose="02040503050406030204" pitchFamily="18" charset="0"/>
                        </a:rPr>
                        <m:t>𝜋</m:t>
                      </m:r>
                      <m:r>
                        <a:rPr lang="en-US" sz="1200" b="0" i="1" smtClean="0">
                          <a:latin typeface="Cambria Math" panose="02040503050406030204" pitchFamily="18" charset="0"/>
                        </a:rPr>
                        <m:t> </m:t>
                      </m:r>
                    </m:oMath>
                  </m:oMathPara>
                </a14:m>
                <a:endParaRPr lang="de-CH" sz="1200" dirty="0">
                  <a:latin typeface="Humanst521 Lt BT" panose="020B0402020204020304" pitchFamily="34" charset="0"/>
                </a:endParaRPr>
              </a:p>
            </p:txBody>
          </p:sp>
        </mc:Choice>
        <mc:Fallback>
          <p:sp>
            <p:nvSpPr>
              <p:cNvPr id="12" name="TextBox 11">
                <a:extLst>
                  <a:ext uri="{FF2B5EF4-FFF2-40B4-BE49-F238E27FC236}">
                    <a16:creationId xmlns:a16="http://schemas.microsoft.com/office/drawing/2014/main" id="{C3EC6422-4139-87AA-E50C-51599F38120B}"/>
                  </a:ext>
                </a:extLst>
              </p:cNvPr>
              <p:cNvSpPr txBox="1">
                <a:spLocks noRot="1" noChangeAspect="1" noMove="1" noResize="1" noEditPoints="1" noAdjustHandles="1" noChangeArrowheads="1" noChangeShapeType="1" noTextEdit="1"/>
              </p:cNvSpPr>
              <p:nvPr/>
            </p:nvSpPr>
            <p:spPr>
              <a:xfrm>
                <a:off x="4794555" y="4857234"/>
                <a:ext cx="330390" cy="184666"/>
              </a:xfrm>
              <a:prstGeom prst="rect">
                <a:avLst/>
              </a:prstGeom>
              <a:blipFill>
                <a:blip r:embed="rId7"/>
                <a:stretch>
                  <a:fillRect b="-10000"/>
                </a:stretch>
              </a:blipFill>
            </p:spPr>
            <p:txBody>
              <a:bodyPr/>
              <a:lstStyle/>
              <a:p>
                <a:r>
                  <a:rPr lang="de-CH">
                    <a:noFill/>
                  </a:rPr>
                  <a:t> </a:t>
                </a:r>
              </a:p>
            </p:txBody>
          </p:sp>
        </mc:Fallback>
      </mc:AlternateContent>
    </p:spTree>
    <p:extLst>
      <p:ext uri="{BB962C8B-B14F-4D97-AF65-F5344CB8AC3E}">
        <p14:creationId xmlns:p14="http://schemas.microsoft.com/office/powerpoint/2010/main" val="18250439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title"/>
          </p:nvPr>
        </p:nvSpPr>
        <p:spPr>
          <a:xfrm>
            <a:off x="2051720" y="195924"/>
            <a:ext cx="5916664" cy="345479"/>
          </a:xfrm>
          <a:prstGeom prst="rect">
            <a:avLst/>
          </a:prstGeom>
          <a:noFill/>
          <a:ln w="0">
            <a:noFill/>
          </a:ln>
        </p:spPr>
        <p:txBody>
          <a:bodyPr lIns="0" tIns="0" rIns="0" bIns="0" numCol="1" spcCol="0" anchor="t">
            <a:noAutofit/>
          </a:bodyPr>
          <a:lstStyle/>
          <a:p>
            <a:pPr>
              <a:tabLst>
                <a:tab pos="0" algn="l"/>
              </a:tabLst>
            </a:pPr>
            <a:r>
              <a:rPr lang="en-GB" sz="2177" spc="-1" dirty="0">
                <a:latin typeface="Humanst521 Lt BT" panose="020B0402020204020304" pitchFamily="34" charset="0"/>
              </a:rPr>
              <a:t>EDM analysis options</a:t>
            </a:r>
            <a:endParaRPr lang="de-CH" sz="2177" spc="-1" dirty="0">
              <a:solidFill>
                <a:srgbClr val="000000"/>
              </a:solidFill>
              <a:latin typeface="Humanst521 Lt BT" panose="020B0402020204020304" pitchFamily="34" charset="0"/>
            </a:endParaRPr>
          </a:p>
        </p:txBody>
      </p:sp>
      <p:sp>
        <p:nvSpPr>
          <p:cNvPr id="205" name="PlaceHolder 2"/>
          <p:cNvSpPr>
            <a:spLocks noGrp="1"/>
          </p:cNvSpPr>
          <p:nvPr>
            <p:ph type="sldNum" idx="13"/>
          </p:nvPr>
        </p:nvSpPr>
        <p:spPr>
          <a:xfrm>
            <a:off x="7443634" y="4506248"/>
            <a:ext cx="521811" cy="133555"/>
          </a:xfrm>
          <a:prstGeom prst="rect">
            <a:avLst/>
          </a:prstGeom>
          <a:noFill/>
          <a:ln w="0">
            <a:noFill/>
          </a:ln>
        </p:spPr>
        <p:txBody>
          <a:bodyPr lIns="0" tIns="0" rIns="0" bIns="0" numCol="1" spcCol="0" anchor="t">
            <a:noAutofit/>
          </a:bodyPr>
          <a:lstStyle>
            <a:lvl1pPr indent="0" algn="r">
              <a:lnSpc>
                <a:spcPct val="100000"/>
              </a:lnSpc>
              <a:buNone/>
              <a:defRPr lang="de-DE" sz="726" b="0" strike="noStrike" spc="-1">
                <a:solidFill>
                  <a:srgbClr val="000000"/>
                </a:solidFill>
                <a:latin typeface="Calibri"/>
                <a:ea typeface="ヒラギノ角ゴ Pro W3"/>
              </a:defRPr>
            </a:lvl1pPr>
          </a:lstStyle>
          <a:p>
            <a:r>
              <a:rPr lang="de-DE" dirty="0"/>
              <a:t>Page </a:t>
            </a:r>
            <a:fld id="{103A5515-BABB-4FD5-8F08-EA6F6E9B69A5}" type="slidenum">
              <a:rPr lang="de-DE"/>
              <a:pPr/>
              <a:t>22</a:t>
            </a:fld>
            <a:endParaRPr lang="en-GB" dirty="0">
              <a:latin typeface="Times New Roman"/>
            </a:endParaRPr>
          </a:p>
        </p:txBody>
      </p:sp>
      <mc:AlternateContent xmlns:mc="http://schemas.openxmlformats.org/markup-compatibility/2006">
        <mc:Choice xmlns:a14="http://schemas.microsoft.com/office/drawing/2010/main" Requires="a14">
          <p:sp>
            <p:nvSpPr>
              <p:cNvPr id="206" name="TextBox 205"/>
              <p:cNvSpPr txBox="1"/>
              <p:nvPr/>
            </p:nvSpPr>
            <p:spPr>
              <a:xfrm>
                <a:off x="467545" y="918556"/>
                <a:ext cx="4248472" cy="3496588"/>
              </a:xfrm>
              <a:prstGeom prst="rect">
                <a:avLst/>
              </a:prstGeom>
              <a:noFill/>
              <a:ln w="0">
                <a:noFill/>
              </a:ln>
            </p:spPr>
            <p:txBody>
              <a:bodyPr lIns="81635" tIns="40817" rIns="81635" bIns="40817" anchor="t">
                <a:noAutofit/>
              </a:bodyPr>
              <a:lstStyle/>
              <a:p>
                <a:pPr marL="195934" indent="-195934">
                  <a:spcBef>
                    <a:spcPts val="1285"/>
                  </a:spcBef>
                  <a:spcAft>
                    <a:spcPts val="1285"/>
                  </a:spcAft>
                  <a:buClr>
                    <a:srgbClr val="000000"/>
                  </a:buClr>
                  <a:buSzPct val="45000"/>
                  <a:buFont typeface="Wingdings" charset="2"/>
                  <a:buChar char=""/>
                </a:pPr>
                <a:r>
                  <a:rPr lang="en-GB" sz="1451" spc="-1" dirty="0">
                    <a:solidFill>
                      <a:srgbClr val="000000"/>
                    </a:solidFill>
                    <a:latin typeface="Humanst521 Lt BT" panose="020B0402020204020304" pitchFamily="34" charset="0"/>
                  </a:rPr>
                  <a:t>Measure asymmetry as function of time.</a:t>
                </a:r>
                <a:br>
                  <a:rPr lang="en-GB" sz="1451" spc="-1" dirty="0">
                    <a:solidFill>
                      <a:srgbClr val="000000"/>
                    </a:solidFill>
                    <a:latin typeface="Humanst521 Lt BT" panose="020B0402020204020304" pitchFamily="34" charset="0"/>
                  </a:rPr>
                </a:br>
                <a:r>
                  <a:rPr lang="en-GB" sz="1451" spc="-1" dirty="0">
                    <a:solidFill>
                      <a:srgbClr val="000000"/>
                    </a:solidFill>
                    <a:latin typeface="Humanst521 Lt BT" panose="020B0402020204020304" pitchFamily="34" charset="0"/>
                  </a:rPr>
                  <a:t>No energy thresholds, no angular resolution</a:t>
                </a:r>
                <a:br>
                  <a:rPr lang="en-GB" sz="1451" spc="-1" dirty="0">
                    <a:solidFill>
                      <a:srgbClr val="000000"/>
                    </a:solidFill>
                    <a:latin typeface="Humanst521 Lt BT" panose="020B0402020204020304" pitchFamily="34" charset="0"/>
                  </a:rPr>
                </a:br>
                <a14:m>
                  <m:oMath xmlns:m="http://schemas.openxmlformats.org/officeDocument/2006/math">
                    <m:r>
                      <a:rPr lang="en-GB" sz="1451" i="1" spc="-1" dirty="0" smtClean="0">
                        <a:solidFill>
                          <a:srgbClr val="000000"/>
                        </a:solidFill>
                        <a:latin typeface="Cambria Math" panose="02040503050406030204" pitchFamily="18" charset="0"/>
                      </a:rPr>
                      <m:t> </m:t>
                    </m:r>
                    <m:r>
                      <a:rPr lang="en-US" sz="1451" b="0" i="1" spc="-1" dirty="0" smtClean="0">
                        <a:solidFill>
                          <a:srgbClr val="000000"/>
                        </a:solidFill>
                        <a:latin typeface="Cambria Math" panose="02040503050406030204" pitchFamily="18" charset="0"/>
                      </a:rPr>
                      <m:t>𝛼</m:t>
                    </m:r>
                    <m:r>
                      <a:rPr lang="en-GB" sz="1451" i="1" spc="-1" dirty="0">
                        <a:solidFill>
                          <a:srgbClr val="000000"/>
                        </a:solidFill>
                        <a:latin typeface="Cambria Math" panose="02040503050406030204" pitchFamily="18" charset="0"/>
                        <a:ea typeface="Arial"/>
                      </a:rPr>
                      <m:t>=1/6 </m:t>
                    </m:r>
                    <m:r>
                      <a:rPr lang="en-GB" sz="1451" i="1" spc="-1" dirty="0">
                        <a:solidFill>
                          <a:srgbClr val="000000"/>
                        </a:solidFill>
                        <a:latin typeface="Cambria Math" panose="02040503050406030204" pitchFamily="18" charset="0"/>
                        <a:ea typeface="Segoe UI"/>
                      </a:rPr>
                      <m:t>≈ 0.1667</m:t>
                    </m:r>
                  </m:oMath>
                </a14:m>
                <a:endParaRPr lang="en-GB" sz="1451" spc="-1" dirty="0">
                  <a:solidFill>
                    <a:srgbClr val="000000"/>
                  </a:solidFill>
                  <a:latin typeface="Humanst521 Lt BT" panose="020B0402020204020304" pitchFamily="34" charset="0"/>
                </a:endParaRPr>
              </a:p>
              <a:p>
                <a:pPr marL="195934" indent="-195934">
                  <a:spcBef>
                    <a:spcPts val="1285"/>
                  </a:spcBef>
                  <a:spcAft>
                    <a:spcPts val="1285"/>
                  </a:spcAft>
                  <a:buClr>
                    <a:srgbClr val="000000"/>
                  </a:buClr>
                  <a:buSzPct val="45000"/>
                  <a:buFont typeface="Wingdings" charset="2"/>
                  <a:buChar char=""/>
                </a:pPr>
                <a:r>
                  <a:rPr lang="en-GB" sz="1451" spc="-1" dirty="0">
                    <a:solidFill>
                      <a:srgbClr val="000000"/>
                    </a:solidFill>
                    <a:latin typeface="Humanst521 Lt BT" panose="020B0402020204020304" pitchFamily="34" charset="0"/>
                  </a:rPr>
                  <a:t>T-method – measure asymmetry above </a:t>
                </a:r>
                <a:br>
                  <a:rPr lang="en-GB" sz="1451" spc="-1" dirty="0">
                    <a:solidFill>
                      <a:srgbClr val="000000"/>
                    </a:solidFill>
                    <a:latin typeface="Humanst521 Lt BT" panose="020B0402020204020304" pitchFamily="34" charset="0"/>
                  </a:rPr>
                </a:br>
                <a:r>
                  <a:rPr lang="en-GB" sz="1451" spc="-1" dirty="0">
                    <a:solidFill>
                      <a:srgbClr val="000000"/>
                    </a:solidFill>
                    <a:latin typeface="Humanst521 Lt BT" panose="020B0402020204020304" pitchFamily="34" charset="0"/>
                  </a:rPr>
                  <a:t>energy/momentum threshold </a:t>
                </a:r>
                <a14:m>
                  <m:oMath xmlns:m="http://schemas.openxmlformats.org/officeDocument/2006/math">
                    <m:r>
                      <a:rPr lang="en-GB" sz="1451" i="1" spc="-1" dirty="0" smtClean="0">
                        <a:solidFill>
                          <a:srgbClr val="000000"/>
                        </a:solidFill>
                        <a:latin typeface="Cambria Math" panose="02040503050406030204" pitchFamily="18" charset="0"/>
                      </a:rPr>
                      <m:t>𝑢</m:t>
                    </m:r>
                    <m:r>
                      <a:rPr lang="en-GB" sz="1451" i="1" spc="-1" baseline="-8000" dirty="0">
                        <a:solidFill>
                          <a:srgbClr val="000000"/>
                        </a:solidFill>
                        <a:latin typeface="Cambria Math" panose="02040503050406030204" pitchFamily="18" charset="0"/>
                      </a:rPr>
                      <m:t>0</m:t>
                    </m:r>
                  </m:oMath>
                </a14:m>
                <a:r>
                  <a:rPr lang="en-GB" sz="1451" spc="-1" dirty="0">
                    <a:solidFill>
                      <a:srgbClr val="000000"/>
                    </a:solidFill>
                    <a:latin typeface="Humanst521 Lt BT" panose="020B0402020204020304" pitchFamily="34" charset="0"/>
                  </a:rPr>
                  <a:t>.</a:t>
                </a:r>
              </a:p>
              <a:p>
                <a:pPr marL="742939" lvl="1" indent="-285750">
                  <a:spcBef>
                    <a:spcPts val="0"/>
                  </a:spcBef>
                  <a:spcAft>
                    <a:spcPts val="300"/>
                  </a:spcAft>
                  <a:buClr>
                    <a:srgbClr val="000000"/>
                  </a:buClr>
                  <a:buSzPct val="45000"/>
                  <a:buFont typeface="Wingdings" panose="05000000000000000000" pitchFamily="2" charset="2"/>
                  <a:buChar char="v"/>
                </a:pPr>
                <a:r>
                  <a:rPr lang="en-GB" sz="1451" spc="-1" dirty="0">
                    <a:solidFill>
                      <a:srgbClr val="000000"/>
                    </a:solidFill>
                    <a:latin typeface="Humanst521 Lt BT" panose="020B0402020204020304" pitchFamily="34" charset="0"/>
                  </a:rPr>
                  <a:t>Optimize threshold by maximizing</a:t>
                </a:r>
                <a:br>
                  <a:rPr lang="en-GB" sz="1451" spc="-1" dirty="0">
                    <a:solidFill>
                      <a:srgbClr val="000000"/>
                    </a:solidFill>
                    <a:latin typeface="Humanst521 Lt BT" panose="020B0402020204020304" pitchFamily="34" charset="0"/>
                  </a:rPr>
                </a:br>
                <a:r>
                  <a:rPr lang="en-GB" sz="1451" spc="-1" dirty="0">
                    <a:solidFill>
                      <a:srgbClr val="000000"/>
                    </a:solidFill>
                    <a:latin typeface="Humanst521 Lt BT" panose="020B0402020204020304" pitchFamily="34" charset="0"/>
                  </a:rPr>
                  <a:t>figure of merit </a:t>
                </a:r>
                <a14:m>
                  <m:oMath xmlns:m="http://schemas.openxmlformats.org/officeDocument/2006/math">
                    <m:r>
                      <a:rPr lang="en-US" sz="1451" b="0" i="1" spc="-1" smtClean="0">
                        <a:solidFill>
                          <a:srgbClr val="000000"/>
                        </a:solidFill>
                        <a:latin typeface="Cambria Math" panose="02040503050406030204" pitchFamily="18" charset="0"/>
                      </a:rPr>
                      <m:t>𝐹</m:t>
                    </m:r>
                  </m:oMath>
                </a14:m>
                <a:endParaRPr lang="en-GB" sz="1451" spc="-1" dirty="0">
                  <a:solidFill>
                    <a:srgbClr val="000000"/>
                  </a:solidFill>
                  <a:latin typeface="Humanst521 Lt BT" panose="020B0402020204020304" pitchFamily="34" charset="0"/>
                  <a:ea typeface="Droid Sans Fallback"/>
                </a:endParaRPr>
              </a:p>
              <a:p>
                <a:pPr marL="195934" indent="-195934">
                  <a:spcBef>
                    <a:spcPts val="1285"/>
                  </a:spcBef>
                  <a:spcAft>
                    <a:spcPts val="1285"/>
                  </a:spcAft>
                  <a:buClr>
                    <a:srgbClr val="000000"/>
                  </a:buClr>
                  <a:buSzPct val="45000"/>
                  <a:buFont typeface="Wingdings" charset="2"/>
                  <a:buChar char=""/>
                </a:pPr>
                <a:r>
                  <a:rPr lang="en-GB" sz="1451" spc="-1" dirty="0">
                    <a:solidFill>
                      <a:srgbClr val="000000"/>
                    </a:solidFill>
                    <a:latin typeface="Humanst521 Lt BT" panose="020B0402020204020304" pitchFamily="34" charset="0"/>
                  </a:rPr>
                  <a:t>2D binned analysis in energy and emission angles.</a:t>
                </a:r>
                <a:endParaRPr lang="en-GB" sz="1451" spc="-1" dirty="0">
                  <a:solidFill>
                    <a:srgbClr val="000000"/>
                  </a:solidFill>
                  <a:latin typeface="Humanst521 Lt BT" panose="020B0402020204020304" pitchFamily="34" charset="0"/>
                  <a:ea typeface="Droid Sans Fallback"/>
                </a:endParaRPr>
              </a:p>
              <a:p>
                <a:pPr marL="742939" lvl="1" indent="-285750">
                  <a:spcBef>
                    <a:spcPts val="0"/>
                  </a:spcBef>
                  <a:spcAft>
                    <a:spcPts val="300"/>
                  </a:spcAft>
                  <a:buClr>
                    <a:srgbClr val="000000"/>
                  </a:buClr>
                  <a:buSzPct val="45000"/>
                  <a:buFont typeface="Wingdings" panose="05000000000000000000" pitchFamily="2" charset="2"/>
                  <a:buChar char="v"/>
                </a:pPr>
                <a:r>
                  <a:rPr lang="en-GB" sz="1451" spc="-1" dirty="0">
                    <a:solidFill>
                      <a:srgbClr val="000000"/>
                    </a:solidFill>
                    <a:latin typeface="Humanst521 Lt BT" panose="020B0402020204020304" pitchFamily="34" charset="0"/>
                  </a:rPr>
                  <a:t>Requires tracking capabilities of positron tracker</a:t>
                </a:r>
              </a:p>
            </p:txBody>
          </p:sp>
        </mc:Choice>
        <mc:Fallback>
          <p:sp>
            <p:nvSpPr>
              <p:cNvPr id="206" name="TextBox 205"/>
              <p:cNvSpPr txBox="1">
                <a:spLocks noRot="1" noChangeAspect="1" noMove="1" noResize="1" noEditPoints="1" noAdjustHandles="1" noChangeArrowheads="1" noChangeShapeType="1" noTextEdit="1"/>
              </p:cNvSpPr>
              <p:nvPr/>
            </p:nvSpPr>
            <p:spPr>
              <a:xfrm>
                <a:off x="467545" y="918556"/>
                <a:ext cx="4248472" cy="3496588"/>
              </a:xfrm>
              <a:prstGeom prst="rect">
                <a:avLst/>
              </a:prstGeom>
              <a:blipFill>
                <a:blip r:embed="rId2"/>
                <a:stretch>
                  <a:fillRect t="-524"/>
                </a:stretch>
              </a:blipFill>
              <a:ln w="0">
                <a:noFill/>
              </a:ln>
            </p:spPr>
            <p:txBody>
              <a:bodyPr/>
              <a:lstStyle/>
              <a:p>
                <a:r>
                  <a:rPr lang="de-CH">
                    <a:noFill/>
                  </a:rPr>
                  <a:t> </a:t>
                </a:r>
              </a:p>
            </p:txBody>
          </p:sp>
        </mc:Fallback>
      </mc:AlternateContent>
      <p:pic>
        <p:nvPicPr>
          <p:cNvPr id="207" name="Picture 206"/>
          <p:cNvPicPr/>
          <p:nvPr/>
        </p:nvPicPr>
        <p:blipFill>
          <a:blip r:embed="rId3"/>
          <a:srcRect l="15696" t="27162"/>
          <a:stretch/>
        </p:blipFill>
        <p:spPr>
          <a:xfrm>
            <a:off x="5660582" y="942020"/>
            <a:ext cx="1413473" cy="734202"/>
          </a:xfrm>
          <a:prstGeom prst="rect">
            <a:avLst/>
          </a:prstGeom>
          <a:ln w="0">
            <a:noFill/>
          </a:ln>
        </p:spPr>
      </p:pic>
      <p:pic>
        <p:nvPicPr>
          <p:cNvPr id="209" name="Picture 208"/>
          <p:cNvPicPr/>
          <p:nvPr/>
        </p:nvPicPr>
        <p:blipFill>
          <a:blip r:embed="rId4"/>
          <a:stretch/>
        </p:blipFill>
        <p:spPr>
          <a:xfrm>
            <a:off x="5625434" y="1777457"/>
            <a:ext cx="1814537" cy="621050"/>
          </a:xfrm>
          <a:prstGeom prst="rect">
            <a:avLst/>
          </a:prstGeom>
          <a:ln w="0">
            <a:noFill/>
          </a:ln>
        </p:spPr>
      </p:pic>
      <p:pic>
        <p:nvPicPr>
          <p:cNvPr id="210" name="Picture 209"/>
          <p:cNvPicPr/>
          <p:nvPr/>
        </p:nvPicPr>
        <p:blipFill>
          <a:blip r:embed="rId5"/>
          <a:stretch/>
        </p:blipFill>
        <p:spPr>
          <a:xfrm>
            <a:off x="5580112" y="2499742"/>
            <a:ext cx="2133553" cy="621050"/>
          </a:xfrm>
          <a:prstGeom prst="rect">
            <a:avLst/>
          </a:prstGeom>
          <a:ln w="0">
            <a:noFill/>
          </a:ln>
        </p:spPr>
      </p:pic>
      <p:sp>
        <p:nvSpPr>
          <p:cNvPr id="2" name="Oval 1">
            <a:extLst>
              <a:ext uri="{FF2B5EF4-FFF2-40B4-BE49-F238E27FC236}">
                <a16:creationId xmlns:a16="http://schemas.microsoft.com/office/drawing/2014/main" id="{21574963-36D7-9054-9E01-0C6A61923E8B}"/>
              </a:ext>
            </a:extLst>
          </p:cNvPr>
          <p:cNvSpPr/>
          <p:nvPr/>
        </p:nvSpPr>
        <p:spPr bwMode="auto">
          <a:xfrm>
            <a:off x="6776749" y="1909065"/>
            <a:ext cx="216024" cy="302645"/>
          </a:xfrm>
          <a:custGeom>
            <a:avLst/>
            <a:gdLst>
              <a:gd name="connsiteX0" fmla="*/ 0 w 216024"/>
              <a:gd name="connsiteY0" fmla="*/ 151323 h 302645"/>
              <a:gd name="connsiteX1" fmla="*/ 108012 w 216024"/>
              <a:gd name="connsiteY1" fmla="*/ 0 h 302645"/>
              <a:gd name="connsiteX2" fmla="*/ 216024 w 216024"/>
              <a:gd name="connsiteY2" fmla="*/ 151323 h 302645"/>
              <a:gd name="connsiteX3" fmla="*/ 108012 w 216024"/>
              <a:gd name="connsiteY3" fmla="*/ 302646 h 302645"/>
              <a:gd name="connsiteX4" fmla="*/ 0 w 216024"/>
              <a:gd name="connsiteY4" fmla="*/ 151323 h 3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 h="302645" extrusionOk="0">
                <a:moveTo>
                  <a:pt x="0" y="151323"/>
                </a:moveTo>
                <a:cubicBezTo>
                  <a:pt x="-1246" y="66284"/>
                  <a:pt x="51831" y="-1260"/>
                  <a:pt x="108012" y="0"/>
                </a:cubicBezTo>
                <a:cubicBezTo>
                  <a:pt x="147513" y="11322"/>
                  <a:pt x="233465" y="62546"/>
                  <a:pt x="216024" y="151323"/>
                </a:cubicBezTo>
                <a:cubicBezTo>
                  <a:pt x="210738" y="224357"/>
                  <a:pt x="163807" y="314650"/>
                  <a:pt x="108012" y="302646"/>
                </a:cubicBezTo>
                <a:cubicBezTo>
                  <a:pt x="59880" y="286753"/>
                  <a:pt x="4124" y="234557"/>
                  <a:pt x="0" y="151323"/>
                </a:cubicBezTo>
                <a:close/>
              </a:path>
            </a:pathLst>
          </a:custGeom>
          <a:noFill/>
          <a:ln w="1905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p:sp>
        <p:nvSpPr>
          <p:cNvPr id="3" name="Oval 2">
            <a:extLst>
              <a:ext uri="{FF2B5EF4-FFF2-40B4-BE49-F238E27FC236}">
                <a16:creationId xmlns:a16="http://schemas.microsoft.com/office/drawing/2014/main" id="{9B4F5CC5-6AA3-395C-8B9B-768353704AA8}"/>
              </a:ext>
            </a:extLst>
          </p:cNvPr>
          <p:cNvSpPr/>
          <p:nvPr/>
        </p:nvSpPr>
        <p:spPr bwMode="auto">
          <a:xfrm>
            <a:off x="1691680" y="1377360"/>
            <a:ext cx="216024" cy="302645"/>
          </a:xfrm>
          <a:custGeom>
            <a:avLst/>
            <a:gdLst>
              <a:gd name="connsiteX0" fmla="*/ 0 w 216024"/>
              <a:gd name="connsiteY0" fmla="*/ 151323 h 302645"/>
              <a:gd name="connsiteX1" fmla="*/ 108012 w 216024"/>
              <a:gd name="connsiteY1" fmla="*/ 0 h 302645"/>
              <a:gd name="connsiteX2" fmla="*/ 216024 w 216024"/>
              <a:gd name="connsiteY2" fmla="*/ 151323 h 302645"/>
              <a:gd name="connsiteX3" fmla="*/ 108012 w 216024"/>
              <a:gd name="connsiteY3" fmla="*/ 302646 h 302645"/>
              <a:gd name="connsiteX4" fmla="*/ 0 w 216024"/>
              <a:gd name="connsiteY4" fmla="*/ 151323 h 3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 h="302645" extrusionOk="0">
                <a:moveTo>
                  <a:pt x="0" y="151323"/>
                </a:moveTo>
                <a:cubicBezTo>
                  <a:pt x="-1246" y="66284"/>
                  <a:pt x="51831" y="-1260"/>
                  <a:pt x="108012" y="0"/>
                </a:cubicBezTo>
                <a:cubicBezTo>
                  <a:pt x="147513" y="11322"/>
                  <a:pt x="233465" y="62546"/>
                  <a:pt x="216024" y="151323"/>
                </a:cubicBezTo>
                <a:cubicBezTo>
                  <a:pt x="210738" y="224357"/>
                  <a:pt x="163807" y="314650"/>
                  <a:pt x="108012" y="302646"/>
                </a:cubicBezTo>
                <a:cubicBezTo>
                  <a:pt x="59880" y="286753"/>
                  <a:pt x="4124" y="234557"/>
                  <a:pt x="0" y="151323"/>
                </a:cubicBezTo>
                <a:close/>
              </a:path>
            </a:pathLst>
          </a:custGeom>
          <a:noFill/>
          <a:ln w="1905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p:sp>
        <p:nvSpPr>
          <p:cNvPr id="4" name="Oval 3">
            <a:extLst>
              <a:ext uri="{FF2B5EF4-FFF2-40B4-BE49-F238E27FC236}">
                <a16:creationId xmlns:a16="http://schemas.microsoft.com/office/drawing/2014/main" id="{645AD95B-3C4A-EB42-E46E-71148FC6CD25}"/>
              </a:ext>
            </a:extLst>
          </p:cNvPr>
          <p:cNvSpPr/>
          <p:nvPr/>
        </p:nvSpPr>
        <p:spPr bwMode="auto">
          <a:xfrm>
            <a:off x="6732240" y="2753115"/>
            <a:ext cx="216024" cy="302645"/>
          </a:xfrm>
          <a:custGeom>
            <a:avLst/>
            <a:gdLst>
              <a:gd name="connsiteX0" fmla="*/ 0 w 216024"/>
              <a:gd name="connsiteY0" fmla="*/ 151323 h 302645"/>
              <a:gd name="connsiteX1" fmla="*/ 108012 w 216024"/>
              <a:gd name="connsiteY1" fmla="*/ 0 h 302645"/>
              <a:gd name="connsiteX2" fmla="*/ 216024 w 216024"/>
              <a:gd name="connsiteY2" fmla="*/ 151323 h 302645"/>
              <a:gd name="connsiteX3" fmla="*/ 108012 w 216024"/>
              <a:gd name="connsiteY3" fmla="*/ 302646 h 302645"/>
              <a:gd name="connsiteX4" fmla="*/ 0 w 216024"/>
              <a:gd name="connsiteY4" fmla="*/ 151323 h 302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 h="302645" extrusionOk="0">
                <a:moveTo>
                  <a:pt x="0" y="151323"/>
                </a:moveTo>
                <a:cubicBezTo>
                  <a:pt x="-1246" y="66284"/>
                  <a:pt x="51831" y="-1260"/>
                  <a:pt x="108012" y="0"/>
                </a:cubicBezTo>
                <a:cubicBezTo>
                  <a:pt x="147513" y="11322"/>
                  <a:pt x="233465" y="62546"/>
                  <a:pt x="216024" y="151323"/>
                </a:cubicBezTo>
                <a:cubicBezTo>
                  <a:pt x="210738" y="224357"/>
                  <a:pt x="163807" y="314650"/>
                  <a:pt x="108012" y="302646"/>
                </a:cubicBezTo>
                <a:cubicBezTo>
                  <a:pt x="59880" y="286753"/>
                  <a:pt x="4124" y="234557"/>
                  <a:pt x="0" y="151323"/>
                </a:cubicBezTo>
                <a:close/>
              </a:path>
            </a:pathLst>
          </a:custGeom>
          <a:noFill/>
          <a:ln w="1905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708AA36-22BF-0962-BB0A-46FEEC3F7E90}"/>
                  </a:ext>
                </a:extLst>
              </p:cNvPr>
              <p:cNvSpPr txBox="1"/>
              <p:nvPr/>
            </p:nvSpPr>
            <p:spPr>
              <a:xfrm>
                <a:off x="5660582" y="3264523"/>
                <a:ext cx="1182197" cy="3659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pc="-1" smtClean="0">
                          <a:solidFill>
                            <a:srgbClr val="000000"/>
                          </a:solidFill>
                          <a:latin typeface="Cambria Math" panose="02040503050406030204" pitchFamily="18" charset="0"/>
                        </a:rPr>
                        <m:t>𝐹</m:t>
                      </m:r>
                      <m:r>
                        <a:rPr lang="en-US" sz="1600" b="0" i="0" spc="-1" smtClean="0">
                          <a:solidFill>
                            <a:srgbClr val="000000"/>
                          </a:solidFill>
                          <a:latin typeface="Cambria Math" panose="02040503050406030204" pitchFamily="18" charset="0"/>
                        </a:rPr>
                        <m:t>=</m:t>
                      </m:r>
                      <m:r>
                        <a:rPr lang="en-US" sz="1600" b="0" i="1" spc="-1" smtClean="0">
                          <a:solidFill>
                            <a:srgbClr val="000000"/>
                          </a:solidFill>
                          <a:latin typeface="Cambria Math" panose="02040503050406030204" pitchFamily="18" charset="0"/>
                        </a:rPr>
                        <m:t>𝛼</m:t>
                      </m:r>
                      <m:rad>
                        <m:radPr>
                          <m:degHide m:val="on"/>
                          <m:ctrlPr>
                            <a:rPr lang="en-US" sz="1600" b="0" i="1" spc="-1" smtClean="0">
                              <a:solidFill>
                                <a:srgbClr val="000000"/>
                              </a:solidFill>
                              <a:latin typeface="Cambria Math" panose="02040503050406030204" pitchFamily="18" charset="0"/>
                            </a:rPr>
                          </m:ctrlPr>
                        </m:radPr>
                        <m:deg/>
                        <m:e>
                          <m:r>
                            <a:rPr lang="en-US" sz="1600" b="0" i="1" spc="-1" smtClean="0">
                              <a:solidFill>
                                <a:srgbClr val="000000"/>
                              </a:solidFill>
                              <a:latin typeface="Cambria Math" panose="02040503050406030204" pitchFamily="18" charset="0"/>
                            </a:rPr>
                            <m:t>𝑁</m:t>
                          </m:r>
                        </m:e>
                      </m:rad>
                    </m:oMath>
                  </m:oMathPara>
                </a14:m>
                <a:endParaRPr lang="de-CH" dirty="0">
                  <a:latin typeface="Humanst521 Lt BT" panose="020B0402020204020304" pitchFamily="34" charset="0"/>
                </a:endParaRPr>
              </a:p>
            </p:txBody>
          </p:sp>
        </mc:Choice>
        <mc:Fallback>
          <p:sp>
            <p:nvSpPr>
              <p:cNvPr id="6" name="TextBox 5">
                <a:extLst>
                  <a:ext uri="{FF2B5EF4-FFF2-40B4-BE49-F238E27FC236}">
                    <a16:creationId xmlns:a16="http://schemas.microsoft.com/office/drawing/2014/main" id="{A708AA36-22BF-0962-BB0A-46FEEC3F7E90}"/>
                  </a:ext>
                </a:extLst>
              </p:cNvPr>
              <p:cNvSpPr txBox="1">
                <a:spLocks noRot="1" noChangeAspect="1" noMove="1" noResize="1" noEditPoints="1" noAdjustHandles="1" noChangeArrowheads="1" noChangeShapeType="1" noTextEdit="1"/>
              </p:cNvSpPr>
              <p:nvPr/>
            </p:nvSpPr>
            <p:spPr>
              <a:xfrm>
                <a:off x="5660582" y="3264523"/>
                <a:ext cx="1182197" cy="365998"/>
              </a:xfrm>
              <a:prstGeom prst="rect">
                <a:avLst/>
              </a:prstGeom>
              <a:blipFill>
                <a:blip r:embed="rId6"/>
                <a:stretch>
                  <a:fillRect/>
                </a:stretch>
              </a:blipFill>
            </p:spPr>
            <p:txBody>
              <a:bodyPr/>
              <a:lstStyle/>
              <a:p>
                <a:r>
                  <a:rPr lang="de-CH">
                    <a:noFill/>
                  </a:rPr>
                  <a:t> </a:t>
                </a:r>
              </a:p>
            </p:txBody>
          </p:sp>
        </mc:Fallback>
      </mc:AlternateContent>
      <p:sp>
        <p:nvSpPr>
          <p:cNvPr id="7" name="Oval 6">
            <a:extLst>
              <a:ext uri="{FF2B5EF4-FFF2-40B4-BE49-F238E27FC236}">
                <a16:creationId xmlns:a16="http://schemas.microsoft.com/office/drawing/2014/main" id="{DF5C0B97-78D4-4D7D-521F-C3D59B26BCED}"/>
              </a:ext>
            </a:extLst>
          </p:cNvPr>
          <p:cNvSpPr/>
          <p:nvPr/>
        </p:nvSpPr>
        <p:spPr bwMode="auto">
          <a:xfrm>
            <a:off x="2411760" y="2753115"/>
            <a:ext cx="216024" cy="265296"/>
          </a:xfrm>
          <a:custGeom>
            <a:avLst/>
            <a:gdLst>
              <a:gd name="connsiteX0" fmla="*/ 0 w 216024"/>
              <a:gd name="connsiteY0" fmla="*/ 132648 h 265296"/>
              <a:gd name="connsiteX1" fmla="*/ 108012 w 216024"/>
              <a:gd name="connsiteY1" fmla="*/ 0 h 265296"/>
              <a:gd name="connsiteX2" fmla="*/ 216024 w 216024"/>
              <a:gd name="connsiteY2" fmla="*/ 132648 h 265296"/>
              <a:gd name="connsiteX3" fmla="*/ 108012 w 216024"/>
              <a:gd name="connsiteY3" fmla="*/ 265296 h 265296"/>
              <a:gd name="connsiteX4" fmla="*/ 0 w 216024"/>
              <a:gd name="connsiteY4" fmla="*/ 132648 h 265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 h="265296" extrusionOk="0">
                <a:moveTo>
                  <a:pt x="0" y="132648"/>
                </a:moveTo>
                <a:cubicBezTo>
                  <a:pt x="-1246" y="57923"/>
                  <a:pt x="51831" y="-1260"/>
                  <a:pt x="108012" y="0"/>
                </a:cubicBezTo>
                <a:cubicBezTo>
                  <a:pt x="154934" y="7153"/>
                  <a:pt x="235095" y="53698"/>
                  <a:pt x="216024" y="132648"/>
                </a:cubicBezTo>
                <a:cubicBezTo>
                  <a:pt x="210738" y="195368"/>
                  <a:pt x="163807" y="277300"/>
                  <a:pt x="108012" y="265296"/>
                </a:cubicBezTo>
                <a:cubicBezTo>
                  <a:pt x="53993" y="257524"/>
                  <a:pt x="16813" y="204523"/>
                  <a:pt x="0" y="132648"/>
                </a:cubicBezTo>
                <a:close/>
              </a:path>
            </a:pathLst>
          </a:custGeom>
          <a:noFill/>
          <a:ln w="19050" cap="flat" cmpd="sng" algn="ctr">
            <a:solidFill>
              <a:srgbClr val="EE7B34"/>
            </a:solidFill>
            <a:prstDash val="solid"/>
            <a:round/>
            <a:headEnd type="none" w="med" len="med"/>
            <a:tailEnd type="none" w="med" len="med"/>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p:sp>
        <p:nvSpPr>
          <p:cNvPr id="8" name="Oval 7">
            <a:extLst>
              <a:ext uri="{FF2B5EF4-FFF2-40B4-BE49-F238E27FC236}">
                <a16:creationId xmlns:a16="http://schemas.microsoft.com/office/drawing/2014/main" id="{E5114296-1D3D-5318-7237-05EABAC03819}"/>
              </a:ext>
            </a:extLst>
          </p:cNvPr>
          <p:cNvSpPr/>
          <p:nvPr/>
        </p:nvSpPr>
        <p:spPr bwMode="auto">
          <a:xfrm>
            <a:off x="5724128" y="3264523"/>
            <a:ext cx="1052621" cy="371737"/>
          </a:xfrm>
          <a:custGeom>
            <a:avLst/>
            <a:gdLst>
              <a:gd name="connsiteX0" fmla="*/ 0 w 1052621"/>
              <a:gd name="connsiteY0" fmla="*/ 185869 h 371737"/>
              <a:gd name="connsiteX1" fmla="*/ 526311 w 1052621"/>
              <a:gd name="connsiteY1" fmla="*/ 0 h 371737"/>
              <a:gd name="connsiteX2" fmla="*/ 1052622 w 1052621"/>
              <a:gd name="connsiteY2" fmla="*/ 185869 h 371737"/>
              <a:gd name="connsiteX3" fmla="*/ 526311 w 1052621"/>
              <a:gd name="connsiteY3" fmla="*/ 371738 h 371737"/>
              <a:gd name="connsiteX4" fmla="*/ 0 w 1052621"/>
              <a:gd name="connsiteY4" fmla="*/ 185869 h 371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21" h="371737" extrusionOk="0">
                <a:moveTo>
                  <a:pt x="0" y="185869"/>
                </a:moveTo>
                <a:cubicBezTo>
                  <a:pt x="-21767" y="57620"/>
                  <a:pt x="301085" y="-23763"/>
                  <a:pt x="526311" y="0"/>
                </a:cubicBezTo>
                <a:cubicBezTo>
                  <a:pt x="790769" y="14729"/>
                  <a:pt x="1080035" y="75036"/>
                  <a:pt x="1052622" y="185869"/>
                </a:cubicBezTo>
                <a:cubicBezTo>
                  <a:pt x="1046899" y="277113"/>
                  <a:pt x="800663" y="422527"/>
                  <a:pt x="526311" y="371738"/>
                </a:cubicBezTo>
                <a:cubicBezTo>
                  <a:pt x="243234" y="361258"/>
                  <a:pt x="25418" y="286430"/>
                  <a:pt x="0" y="185869"/>
                </a:cubicBezTo>
                <a:close/>
              </a:path>
            </a:pathLst>
          </a:custGeom>
          <a:noFill/>
          <a:ln w="19050" cap="flat" cmpd="sng" algn="ctr">
            <a:solidFill>
              <a:srgbClr val="EE7B34"/>
            </a:solidFill>
            <a:prstDash val="solid"/>
            <a:round/>
            <a:headEnd type="none" w="med" len="med"/>
            <a:tailEnd type="none" w="med" len="med"/>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2195736" y="214048"/>
            <a:ext cx="6084089" cy="345479"/>
          </a:xfrm>
          <a:prstGeom prst="rect">
            <a:avLst/>
          </a:prstGeom>
          <a:noFill/>
          <a:ln w="0">
            <a:noFill/>
          </a:ln>
        </p:spPr>
        <p:txBody>
          <a:bodyPr lIns="0" tIns="0" rIns="0" bIns="0" numCol="1" spcCol="0" anchor="t">
            <a:noAutofit/>
          </a:bodyPr>
          <a:lstStyle/>
          <a:p>
            <a:pPr>
              <a:tabLst>
                <a:tab pos="0" algn="l"/>
              </a:tabLst>
            </a:pPr>
            <a:r>
              <a:rPr lang="en-GB" sz="2177" spc="-1" dirty="0">
                <a:latin typeface="Humanst521 Lt BT" panose="020B0402020204020304" pitchFamily="34" charset="0"/>
              </a:rPr>
              <a:t>Figure of Merit – Phase I and II</a:t>
            </a:r>
            <a:endParaRPr lang="de-CH" sz="2177" spc="-1" dirty="0">
              <a:latin typeface="Humanst521 Lt BT" panose="020B0402020204020304" pitchFamily="34" charset="0"/>
            </a:endParaRPr>
          </a:p>
        </p:txBody>
      </p:sp>
      <p:sp>
        <p:nvSpPr>
          <p:cNvPr id="221" name="PlaceHolder 2"/>
          <p:cNvSpPr>
            <a:spLocks noGrp="1"/>
          </p:cNvSpPr>
          <p:nvPr>
            <p:ph type="sldNum" idx="15"/>
          </p:nvPr>
        </p:nvSpPr>
        <p:spPr>
          <a:xfrm>
            <a:off x="8218954" y="4860853"/>
            <a:ext cx="521811" cy="133555"/>
          </a:xfrm>
          <a:prstGeom prst="rect">
            <a:avLst/>
          </a:prstGeom>
          <a:noFill/>
          <a:ln w="0">
            <a:noFill/>
          </a:ln>
        </p:spPr>
        <p:txBody>
          <a:bodyPr lIns="0" tIns="0" rIns="0" bIns="0" numCol="1" spcCol="0" anchor="t">
            <a:noAutofit/>
          </a:bodyPr>
          <a:lstStyle>
            <a:lvl1pPr indent="0" algn="r">
              <a:lnSpc>
                <a:spcPct val="100000"/>
              </a:lnSpc>
              <a:buNone/>
              <a:defRPr lang="de-DE" sz="726" b="0" strike="noStrike" spc="-1">
                <a:solidFill>
                  <a:srgbClr val="000000"/>
                </a:solidFill>
                <a:latin typeface="Calibri"/>
                <a:ea typeface="ヒラギノ角ゴ Pro W3"/>
              </a:defRPr>
            </a:lvl1pPr>
          </a:lstStyle>
          <a:p>
            <a:r>
              <a:rPr lang="de-DE" dirty="0"/>
              <a:t>Page </a:t>
            </a:r>
            <a:fld id="{66D58F01-2E21-452E-8A66-31FAB780E26B}" type="slidenum">
              <a:rPr lang="de-DE"/>
              <a:pPr/>
              <a:t>23</a:t>
            </a:fld>
            <a:endParaRPr lang="en-GB" dirty="0">
              <a:latin typeface="Times New Roman"/>
            </a:endParaRPr>
          </a:p>
        </p:txBody>
      </p:sp>
      <p:pic>
        <p:nvPicPr>
          <p:cNvPr id="222" name="Picture 221"/>
          <p:cNvPicPr/>
          <p:nvPr/>
        </p:nvPicPr>
        <p:blipFill>
          <a:blip r:embed="rId2"/>
          <a:srcRect b="21926"/>
          <a:stretch/>
        </p:blipFill>
        <p:spPr>
          <a:xfrm>
            <a:off x="1054" y="1629107"/>
            <a:ext cx="9142787" cy="2942123"/>
          </a:xfrm>
          <a:prstGeom prst="rect">
            <a:avLst/>
          </a:prstGeom>
          <a:ln w="0">
            <a:noFill/>
          </a:ln>
        </p:spPr>
      </p:pic>
      <p:sp>
        <p:nvSpPr>
          <p:cNvPr id="223" name="Straight Connector 222"/>
          <p:cNvSpPr/>
          <p:nvPr/>
        </p:nvSpPr>
        <p:spPr>
          <a:xfrm flipV="1">
            <a:off x="2966774" y="1914502"/>
            <a:ext cx="480667" cy="392501"/>
          </a:xfrm>
          <a:prstGeom prst="line">
            <a:avLst/>
          </a:prstGeom>
          <a:ln w="14400">
            <a:solidFill>
              <a:srgbClr val="D32F2F"/>
            </a:solidFill>
            <a:round/>
            <a:headEnd type="triangle" w="med" len="med"/>
          </a:ln>
        </p:spPr>
        <p:style>
          <a:lnRef idx="0">
            <a:scrgbClr r="0" g="0" b="0"/>
          </a:lnRef>
          <a:fillRef idx="0">
            <a:scrgbClr r="0" g="0" b="0"/>
          </a:fillRef>
          <a:effectRef idx="0">
            <a:scrgbClr r="0" g="0" b="0"/>
          </a:effectRef>
          <a:fontRef idx="minor"/>
        </p:style>
        <p:txBody>
          <a:bodyPr lIns="88166" tIns="47348" rIns="88166" bIns="47348" anchor="ctr">
            <a:noAutofit/>
          </a:bodyPr>
          <a:lstStyle/>
          <a:p>
            <a:endParaRPr lang="en-GB" sz="1633" spc="-1" dirty="0">
              <a:solidFill>
                <a:srgbClr val="000000"/>
              </a:solidFill>
              <a:latin typeface="Humanst521 Lt BT" panose="020B0402020204020304" pitchFamily="34" charset="0"/>
            </a:endParaRPr>
          </a:p>
        </p:txBody>
      </p:sp>
      <p:sp>
        <p:nvSpPr>
          <p:cNvPr id="224" name="TextBox 223"/>
          <p:cNvSpPr txBox="1"/>
          <p:nvPr/>
        </p:nvSpPr>
        <p:spPr>
          <a:xfrm>
            <a:off x="2989632" y="1736538"/>
            <a:ext cx="994640" cy="249150"/>
          </a:xfrm>
          <a:prstGeom prst="rect">
            <a:avLst/>
          </a:prstGeom>
          <a:noFill/>
          <a:ln w="0">
            <a:noFill/>
          </a:ln>
        </p:spPr>
        <p:txBody>
          <a:bodyPr lIns="81635" tIns="40817" rIns="81635" bIns="40817" anchor="t">
            <a:noAutofit/>
          </a:bodyPr>
          <a:lstStyle/>
          <a:p>
            <a:r>
              <a:rPr lang="en-GB" sz="1179" spc="-1" dirty="0" err="1">
                <a:solidFill>
                  <a:srgbClr val="000000"/>
                </a:solidFill>
                <a:latin typeface="Humanst521 Lt BT" panose="020B0402020204020304" pitchFamily="34" charset="0"/>
              </a:rPr>
              <a:t>FoM</a:t>
            </a:r>
            <a:r>
              <a:rPr lang="en-GB" sz="1179" spc="-1" dirty="0">
                <a:solidFill>
                  <a:srgbClr val="000000"/>
                </a:solidFill>
                <a:latin typeface="Humanst521 Lt BT" panose="020B0402020204020304" pitchFamily="34" charset="0"/>
              </a:rPr>
              <a:t> = 0.211</a:t>
            </a:r>
          </a:p>
        </p:txBody>
      </p:sp>
      <p:sp>
        <p:nvSpPr>
          <p:cNvPr id="225" name="Straight Connector 224"/>
          <p:cNvSpPr/>
          <p:nvPr/>
        </p:nvSpPr>
        <p:spPr>
          <a:xfrm flipV="1">
            <a:off x="5946776" y="1557921"/>
            <a:ext cx="480667" cy="392501"/>
          </a:xfrm>
          <a:prstGeom prst="line">
            <a:avLst/>
          </a:prstGeom>
          <a:ln w="14400">
            <a:solidFill>
              <a:srgbClr val="D32F2F"/>
            </a:solidFill>
            <a:round/>
            <a:headEnd type="triangle" w="med" len="med"/>
          </a:ln>
        </p:spPr>
        <p:style>
          <a:lnRef idx="0">
            <a:scrgbClr r="0" g="0" b="0"/>
          </a:lnRef>
          <a:fillRef idx="0">
            <a:scrgbClr r="0" g="0" b="0"/>
          </a:fillRef>
          <a:effectRef idx="0">
            <a:scrgbClr r="0" g="0" b="0"/>
          </a:effectRef>
          <a:fontRef idx="minor"/>
        </p:style>
        <p:txBody>
          <a:bodyPr lIns="88166" tIns="47348" rIns="88166" bIns="47348" anchor="ctr">
            <a:noAutofit/>
          </a:bodyPr>
          <a:lstStyle/>
          <a:p>
            <a:endParaRPr lang="en-GB" sz="1633" spc="-1" dirty="0">
              <a:solidFill>
                <a:srgbClr val="000000"/>
              </a:solidFill>
              <a:latin typeface="Humanst521 Lt BT" panose="020B0402020204020304" pitchFamily="34" charset="0"/>
            </a:endParaRPr>
          </a:p>
        </p:txBody>
      </p:sp>
      <p:sp>
        <p:nvSpPr>
          <p:cNvPr id="226" name="TextBox 225"/>
          <p:cNvSpPr txBox="1"/>
          <p:nvPr/>
        </p:nvSpPr>
        <p:spPr>
          <a:xfrm>
            <a:off x="5969634" y="1379957"/>
            <a:ext cx="1005742" cy="249150"/>
          </a:xfrm>
          <a:prstGeom prst="rect">
            <a:avLst/>
          </a:prstGeom>
          <a:noFill/>
          <a:ln w="0">
            <a:noFill/>
          </a:ln>
        </p:spPr>
        <p:txBody>
          <a:bodyPr lIns="81635" tIns="40817" rIns="81635" bIns="40817" anchor="t">
            <a:noAutofit/>
          </a:bodyPr>
          <a:lstStyle/>
          <a:p>
            <a:r>
              <a:rPr lang="en-GB" sz="1179" spc="-1" dirty="0" err="1">
                <a:solidFill>
                  <a:srgbClr val="000000"/>
                </a:solidFill>
                <a:latin typeface="Humanst521 Lt BT" panose="020B0402020204020304" pitchFamily="34" charset="0"/>
              </a:rPr>
              <a:t>FoM</a:t>
            </a:r>
            <a:r>
              <a:rPr lang="en-GB" sz="1179" spc="-1" dirty="0">
                <a:solidFill>
                  <a:srgbClr val="000000"/>
                </a:solidFill>
                <a:latin typeface="Humanst521 Lt BT" panose="020B0402020204020304" pitchFamily="34" charset="0"/>
              </a:rPr>
              <a:t> = 0.173</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15B04EF-A594-6858-64F4-4B9957DF9445}"/>
                  </a:ext>
                </a:extLst>
              </p:cNvPr>
              <p:cNvSpPr txBox="1"/>
              <p:nvPr/>
            </p:nvSpPr>
            <p:spPr>
              <a:xfrm>
                <a:off x="611560" y="814478"/>
                <a:ext cx="4572000" cy="584775"/>
              </a:xfrm>
              <a:prstGeom prst="rect">
                <a:avLst/>
              </a:prstGeom>
              <a:noFill/>
            </p:spPr>
            <p:txBody>
              <a:bodyPr wrap="square">
                <a:spAutoFit/>
              </a:bodyPr>
              <a:lstStyle/>
              <a:p>
                <a:pPr marL="195934" indent="-195934">
                  <a:spcBef>
                    <a:spcPts val="1285"/>
                  </a:spcBef>
                  <a:spcAft>
                    <a:spcPts val="1285"/>
                  </a:spcAft>
                  <a:buClr>
                    <a:srgbClr val="000000"/>
                  </a:buClr>
                  <a:buSzPct val="45000"/>
                  <a:buFont typeface="Wingdings" charset="2"/>
                  <a:buChar char=""/>
                </a:pPr>
                <a:r>
                  <a:rPr lang="en-GB" sz="1600" spc="-1" dirty="0">
                    <a:solidFill>
                      <a:srgbClr val="000000"/>
                    </a:solidFill>
                    <a:latin typeface="Humanst521 Lt BT" panose="020B0402020204020304" pitchFamily="34" charset="0"/>
                  </a:rPr>
                  <a:t>T-method – measure asymmetry above </a:t>
                </a:r>
                <a:br>
                  <a:rPr lang="en-GB" sz="1600" spc="-1" dirty="0">
                    <a:solidFill>
                      <a:srgbClr val="000000"/>
                    </a:solidFill>
                    <a:latin typeface="Humanst521 Lt BT" panose="020B0402020204020304" pitchFamily="34" charset="0"/>
                  </a:rPr>
                </a:br>
                <a:r>
                  <a:rPr lang="en-GB" sz="1600" spc="-1" dirty="0">
                    <a:solidFill>
                      <a:srgbClr val="000000"/>
                    </a:solidFill>
                    <a:latin typeface="Humanst521 Lt BT" panose="020B0402020204020304" pitchFamily="34" charset="0"/>
                  </a:rPr>
                  <a:t>energy/momentum threshold </a:t>
                </a:r>
                <a14:m>
                  <m:oMath xmlns:m="http://schemas.openxmlformats.org/officeDocument/2006/math">
                    <m:r>
                      <a:rPr lang="en-GB" sz="1600" i="1" spc="-1" dirty="0" smtClean="0">
                        <a:solidFill>
                          <a:srgbClr val="000000"/>
                        </a:solidFill>
                        <a:latin typeface="Cambria Math" panose="02040503050406030204" pitchFamily="18" charset="0"/>
                      </a:rPr>
                      <m:t>𝑢</m:t>
                    </m:r>
                    <m:r>
                      <a:rPr lang="en-GB" sz="1600" i="1" spc="-1" baseline="-8000" dirty="0">
                        <a:solidFill>
                          <a:srgbClr val="000000"/>
                        </a:solidFill>
                        <a:latin typeface="Cambria Math" panose="02040503050406030204" pitchFamily="18" charset="0"/>
                      </a:rPr>
                      <m:t>0</m:t>
                    </m:r>
                  </m:oMath>
                </a14:m>
                <a:r>
                  <a:rPr lang="en-GB" sz="1600" spc="-1" dirty="0">
                    <a:solidFill>
                      <a:srgbClr val="000000"/>
                    </a:solidFill>
                    <a:latin typeface="Humanst521 Lt BT" panose="020B0402020204020304" pitchFamily="34" charset="0"/>
                  </a:rPr>
                  <a:t>.</a:t>
                </a:r>
              </a:p>
            </p:txBody>
          </p:sp>
        </mc:Choice>
        <mc:Fallback>
          <p:sp>
            <p:nvSpPr>
              <p:cNvPr id="3" name="TextBox 2">
                <a:extLst>
                  <a:ext uri="{FF2B5EF4-FFF2-40B4-BE49-F238E27FC236}">
                    <a16:creationId xmlns:a16="http://schemas.microsoft.com/office/drawing/2014/main" id="{F15B04EF-A594-6858-64F4-4B9957DF9445}"/>
                  </a:ext>
                </a:extLst>
              </p:cNvPr>
              <p:cNvSpPr txBox="1">
                <a:spLocks noRot="1" noChangeAspect="1" noMove="1" noResize="1" noEditPoints="1" noAdjustHandles="1" noChangeArrowheads="1" noChangeShapeType="1" noTextEdit="1"/>
              </p:cNvSpPr>
              <p:nvPr/>
            </p:nvSpPr>
            <p:spPr>
              <a:xfrm>
                <a:off x="611560" y="814478"/>
                <a:ext cx="4572000" cy="584775"/>
              </a:xfrm>
              <a:prstGeom prst="rect">
                <a:avLst/>
              </a:prstGeom>
              <a:blipFill>
                <a:blip r:embed="rId3"/>
                <a:stretch>
                  <a:fillRect t="-3125" b="-12500"/>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87C8BF5-4CAC-1587-41F2-910EFC4C5DD5}"/>
                  </a:ext>
                </a:extLst>
              </p:cNvPr>
              <p:cNvSpPr txBox="1"/>
              <p:nvPr/>
            </p:nvSpPr>
            <p:spPr>
              <a:xfrm>
                <a:off x="1058634" y="4589076"/>
                <a:ext cx="295232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pc="-1" dirty="0" smtClean="0">
                          <a:solidFill>
                            <a:srgbClr val="000000"/>
                          </a:solidFill>
                          <a:latin typeface="Cambria Math" panose="02040503050406030204" pitchFamily="18" charset="0"/>
                        </a:rPr>
                        <m:t>𝛼</m:t>
                      </m:r>
                      <m:r>
                        <a:rPr lang="en-US" sz="1600" b="0" i="1" spc="-1" dirty="0" smtClean="0">
                          <a:solidFill>
                            <a:srgbClr val="000000"/>
                          </a:solidFill>
                          <a:latin typeface="Cambria Math" panose="02040503050406030204" pitchFamily="18" charset="0"/>
                        </a:rPr>
                        <m:t>=0.35,  </m:t>
                      </m:r>
                      <m:r>
                        <a:rPr lang="en-US" sz="1600" b="0" i="1" spc="-1" dirty="0" smtClean="0">
                          <a:solidFill>
                            <a:srgbClr val="000000"/>
                          </a:solidFill>
                          <a:latin typeface="Cambria Math" panose="02040503050406030204" pitchFamily="18" charset="0"/>
                        </a:rPr>
                        <m:t>𝑁</m:t>
                      </m:r>
                      <m:r>
                        <a:rPr lang="en-US" sz="1600" b="0" i="1" spc="-1" dirty="0" smtClean="0">
                          <a:solidFill>
                            <a:srgbClr val="000000"/>
                          </a:solidFill>
                          <a:latin typeface="Cambria Math" panose="02040503050406030204" pitchFamily="18" charset="0"/>
                        </a:rPr>
                        <m:t>=0.38 </m:t>
                      </m:r>
                    </m:oMath>
                  </m:oMathPara>
                </a14:m>
                <a:endParaRPr lang="de-CH" dirty="0">
                  <a:latin typeface="Humanst521 Lt BT" panose="020B0402020204020304" pitchFamily="34" charset="0"/>
                </a:endParaRPr>
              </a:p>
            </p:txBody>
          </p:sp>
        </mc:Choice>
        <mc:Fallback>
          <p:sp>
            <p:nvSpPr>
              <p:cNvPr id="5" name="TextBox 4">
                <a:extLst>
                  <a:ext uri="{FF2B5EF4-FFF2-40B4-BE49-F238E27FC236}">
                    <a16:creationId xmlns:a16="http://schemas.microsoft.com/office/drawing/2014/main" id="{F87C8BF5-4CAC-1587-41F2-910EFC4C5DD5}"/>
                  </a:ext>
                </a:extLst>
              </p:cNvPr>
              <p:cNvSpPr txBox="1">
                <a:spLocks noRot="1" noChangeAspect="1" noMove="1" noResize="1" noEditPoints="1" noAdjustHandles="1" noChangeArrowheads="1" noChangeShapeType="1" noTextEdit="1"/>
              </p:cNvSpPr>
              <p:nvPr/>
            </p:nvSpPr>
            <p:spPr>
              <a:xfrm>
                <a:off x="1058634" y="4589076"/>
                <a:ext cx="2952328" cy="338554"/>
              </a:xfrm>
              <a:prstGeom prst="rect">
                <a:avLst/>
              </a:prstGeom>
              <a:blipFill>
                <a:blip r:embed="rId4"/>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C3B787F-125E-4AE4-AA20-DCC7F632548C}"/>
                  </a:ext>
                </a:extLst>
              </p:cNvPr>
              <p:cNvSpPr txBox="1"/>
              <p:nvPr/>
            </p:nvSpPr>
            <p:spPr>
              <a:xfrm>
                <a:off x="5364088" y="4589076"/>
                <a:ext cx="295232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pc="-1" dirty="0" smtClean="0">
                          <a:solidFill>
                            <a:srgbClr val="000000"/>
                          </a:solidFill>
                          <a:latin typeface="Cambria Math" panose="02040503050406030204" pitchFamily="18" charset="0"/>
                        </a:rPr>
                        <m:t>𝛼</m:t>
                      </m:r>
                      <m:r>
                        <a:rPr lang="en-US" sz="1600" b="0" i="1" spc="-1" dirty="0" smtClean="0">
                          <a:solidFill>
                            <a:srgbClr val="000000"/>
                          </a:solidFill>
                          <a:latin typeface="Cambria Math" panose="02040503050406030204" pitchFamily="18" charset="0"/>
                        </a:rPr>
                        <m:t>=0.19,  </m:t>
                      </m:r>
                      <m:r>
                        <a:rPr lang="en-US" sz="1600" b="0" i="1" spc="-1" dirty="0" smtClean="0">
                          <a:solidFill>
                            <a:srgbClr val="000000"/>
                          </a:solidFill>
                          <a:latin typeface="Cambria Math" panose="02040503050406030204" pitchFamily="18" charset="0"/>
                        </a:rPr>
                        <m:t>𝑁</m:t>
                      </m:r>
                      <m:r>
                        <a:rPr lang="en-US" sz="1600" b="0" i="1" spc="-1" dirty="0" smtClean="0">
                          <a:solidFill>
                            <a:srgbClr val="000000"/>
                          </a:solidFill>
                          <a:latin typeface="Cambria Math" panose="02040503050406030204" pitchFamily="18" charset="0"/>
                        </a:rPr>
                        <m:t>=0.83 </m:t>
                      </m:r>
                    </m:oMath>
                  </m:oMathPara>
                </a14:m>
                <a:endParaRPr lang="de-CH" dirty="0">
                  <a:latin typeface="Humanst521 Lt BT" panose="020B0402020204020304" pitchFamily="34" charset="0"/>
                </a:endParaRPr>
              </a:p>
            </p:txBody>
          </p:sp>
        </mc:Choice>
        <mc:Fallback>
          <p:sp>
            <p:nvSpPr>
              <p:cNvPr id="6" name="TextBox 5">
                <a:extLst>
                  <a:ext uri="{FF2B5EF4-FFF2-40B4-BE49-F238E27FC236}">
                    <a16:creationId xmlns:a16="http://schemas.microsoft.com/office/drawing/2014/main" id="{4C3B787F-125E-4AE4-AA20-DCC7F632548C}"/>
                  </a:ext>
                </a:extLst>
              </p:cNvPr>
              <p:cNvSpPr txBox="1">
                <a:spLocks noRot="1" noChangeAspect="1" noMove="1" noResize="1" noEditPoints="1" noAdjustHandles="1" noChangeArrowheads="1" noChangeShapeType="1" noTextEdit="1"/>
              </p:cNvSpPr>
              <p:nvPr/>
            </p:nvSpPr>
            <p:spPr>
              <a:xfrm>
                <a:off x="5364088" y="4589076"/>
                <a:ext cx="2952328" cy="338554"/>
              </a:xfrm>
              <a:prstGeom prst="rect">
                <a:avLst/>
              </a:prstGeom>
              <a:blipFill>
                <a:blip r:embed="rId5"/>
                <a:stretch>
                  <a:fillRect/>
                </a:stretch>
              </a:blipFill>
            </p:spPr>
            <p:txBody>
              <a:bodyPr/>
              <a:lstStyle/>
              <a:p>
                <a:r>
                  <a:rPr lang="de-CH">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8ADC8473-D375-CC19-F969-77728BB91D7F}"/>
              </a:ext>
            </a:extLst>
          </p:cNvPr>
          <p:cNvSpPr txBox="1">
            <a:spLocks/>
          </p:cNvSpPr>
          <p:nvPr/>
        </p:nvSpPr>
        <p:spPr>
          <a:xfrm>
            <a:off x="2195736" y="214048"/>
            <a:ext cx="6084089" cy="345479"/>
          </a:xfrm>
          <a:prstGeom prst="rect">
            <a:avLst/>
          </a:prstGeom>
          <a:noFill/>
          <a:ln w="0">
            <a:noFill/>
          </a:ln>
        </p:spPr>
        <p:txBody>
          <a:bodyPr lIns="0" tIns="0" rIns="0" bIns="0" numCol="1" spcCol="0" anchor="t">
            <a:noAutofit/>
          </a:bodyPr>
          <a:lstStyle>
            <a:lvl1pPr marL="0" marR="0" indent="0" algn="l" defTabSz="914400" rtl="0" eaLnBrk="1" fontAlgn="base" latinLnBrk="0" hangingPunct="1">
              <a:lnSpc>
                <a:spcPct val="100000"/>
              </a:lnSpc>
              <a:spcBef>
                <a:spcPct val="0"/>
              </a:spcBef>
              <a:spcAft>
                <a:spcPct val="0"/>
              </a:spcAft>
              <a:buClrTx/>
              <a:buSzTx/>
              <a:buFontTx/>
              <a:buNone/>
              <a:tabLst/>
              <a:defRPr sz="2400" kern="1000" spc="0">
                <a:solidFill>
                  <a:srgbClr val="686868"/>
                </a:solidFill>
                <a:latin typeface="Humanst521 BT" panose="020B06020202040202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2pPr>
            <a:lvl3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3pPr>
            <a:lvl4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4pPr>
            <a:lvl5pPr algn="l" rtl="0" eaLnBrk="1" fontAlgn="base" hangingPunct="1">
              <a:spcBef>
                <a:spcPct val="0"/>
              </a:spcBef>
              <a:spcAft>
                <a:spcPct val="0"/>
              </a:spcAft>
              <a:defRPr sz="2500">
                <a:solidFill>
                  <a:srgbClr val="505150"/>
                </a:solidFill>
                <a:latin typeface="Georgia" charset="0"/>
                <a:ea typeface="Arial" pitchFamily="-108" charset="-128"/>
                <a:cs typeface="Arial" pitchFamily="-108" charset="-128"/>
              </a:defRPr>
            </a:lvl5pPr>
            <a:lvl6pPr marL="457178" algn="l" rtl="0" eaLnBrk="1" fontAlgn="base" hangingPunct="1">
              <a:spcBef>
                <a:spcPct val="0"/>
              </a:spcBef>
              <a:spcAft>
                <a:spcPct val="0"/>
              </a:spcAft>
              <a:defRPr sz="3200" b="1">
                <a:solidFill>
                  <a:schemeClr val="tx2"/>
                </a:solidFill>
                <a:latin typeface="Arial Narrow" pitchFamily="34" charset="0"/>
              </a:defRPr>
            </a:lvl6pPr>
            <a:lvl7pPr marL="914354" algn="l" rtl="0" eaLnBrk="1" fontAlgn="base" hangingPunct="1">
              <a:spcBef>
                <a:spcPct val="0"/>
              </a:spcBef>
              <a:spcAft>
                <a:spcPct val="0"/>
              </a:spcAft>
              <a:defRPr sz="3200" b="1">
                <a:solidFill>
                  <a:schemeClr val="tx2"/>
                </a:solidFill>
                <a:latin typeface="Arial Narrow" pitchFamily="34" charset="0"/>
              </a:defRPr>
            </a:lvl7pPr>
            <a:lvl8pPr marL="1371532" algn="l" rtl="0" eaLnBrk="1" fontAlgn="base" hangingPunct="1">
              <a:spcBef>
                <a:spcPct val="0"/>
              </a:spcBef>
              <a:spcAft>
                <a:spcPct val="0"/>
              </a:spcAft>
              <a:defRPr sz="3200" b="1">
                <a:solidFill>
                  <a:schemeClr val="tx2"/>
                </a:solidFill>
                <a:latin typeface="Arial Narrow" pitchFamily="34" charset="0"/>
              </a:defRPr>
            </a:lvl8pPr>
            <a:lvl9pPr marL="1828709" algn="l" rtl="0" eaLnBrk="1" fontAlgn="base" hangingPunct="1">
              <a:spcBef>
                <a:spcPct val="0"/>
              </a:spcBef>
              <a:spcAft>
                <a:spcPct val="0"/>
              </a:spcAft>
              <a:defRPr sz="3200" b="1">
                <a:solidFill>
                  <a:schemeClr val="tx2"/>
                </a:solidFill>
                <a:latin typeface="Arial Narrow" pitchFamily="34" charset="0"/>
              </a:defRPr>
            </a:lvl9pPr>
          </a:lstStyle>
          <a:p>
            <a:pPr>
              <a:tabLst>
                <a:tab pos="0" algn="l"/>
              </a:tabLst>
            </a:pPr>
            <a:r>
              <a:rPr lang="en-GB" sz="2177" spc="-1" dirty="0">
                <a:latin typeface="Humanst521 Lt BT" panose="020B0402020204020304" pitchFamily="34" charset="0"/>
              </a:rPr>
              <a:t>Figure of Merit  - optimal W method</a:t>
            </a:r>
            <a:endParaRPr lang="de-CH" sz="2177" spc="-1" dirty="0">
              <a:latin typeface="Humanst521 Lt BT" panose="020B0402020204020304" pitchFamily="34" charset="0"/>
            </a:endParaRPr>
          </a:p>
        </p:txBody>
      </p:sp>
      <p:pic>
        <p:nvPicPr>
          <p:cNvPr id="8" name="Picture 7">
            <a:extLst>
              <a:ext uri="{FF2B5EF4-FFF2-40B4-BE49-F238E27FC236}">
                <a16:creationId xmlns:a16="http://schemas.microsoft.com/office/drawing/2014/main" id="{BD6C3AE5-A790-E920-F46D-97F1B3379EEE}"/>
              </a:ext>
            </a:extLst>
          </p:cNvPr>
          <p:cNvPicPr/>
          <p:nvPr/>
        </p:nvPicPr>
        <p:blipFill rotWithShape="1">
          <a:blip r:embed="rId2"/>
          <a:srcRect t="67835" b="21926"/>
          <a:stretch/>
        </p:blipFill>
        <p:spPr>
          <a:xfrm>
            <a:off x="0" y="3714018"/>
            <a:ext cx="9142787" cy="385839"/>
          </a:xfrm>
          <a:prstGeom prst="rect">
            <a:avLst/>
          </a:prstGeom>
          <a:ln w="0">
            <a:noFill/>
          </a:ln>
        </p:spPr>
      </p:pic>
      <p:pic>
        <p:nvPicPr>
          <p:cNvPr id="6" name="Content Placeholder 5">
            <a:extLst>
              <a:ext uri="{FF2B5EF4-FFF2-40B4-BE49-F238E27FC236}">
                <a16:creationId xmlns:a16="http://schemas.microsoft.com/office/drawing/2014/main" id="{7ED849AB-CF81-2E4B-8C7E-A73C9DDD208C}"/>
              </a:ext>
            </a:extLst>
          </p:cNvPr>
          <p:cNvPicPr>
            <a:picLocks noGrp="1"/>
          </p:cNvPicPr>
          <p:nvPr>
            <p:ph sz="quarter" idx="13"/>
          </p:nvPr>
        </p:nvPicPr>
        <p:blipFill>
          <a:blip r:embed="rId3"/>
          <a:stretch/>
        </p:blipFill>
        <p:spPr>
          <a:xfrm>
            <a:off x="189412" y="1218766"/>
            <a:ext cx="4464495" cy="2520280"/>
          </a:xfrm>
          <a:prstGeom prst="rect">
            <a:avLst/>
          </a:prstGeom>
          <a:ln w="0">
            <a:noFill/>
          </a:ln>
        </p:spPr>
      </p:pic>
      <p:pic>
        <p:nvPicPr>
          <p:cNvPr id="7" name="Content Placeholder 6">
            <a:extLst>
              <a:ext uri="{FF2B5EF4-FFF2-40B4-BE49-F238E27FC236}">
                <a16:creationId xmlns:a16="http://schemas.microsoft.com/office/drawing/2014/main" id="{058C662C-CEAB-5747-5589-04E7DA008164}"/>
              </a:ext>
            </a:extLst>
          </p:cNvPr>
          <p:cNvPicPr>
            <a:picLocks noGrp="1"/>
          </p:cNvPicPr>
          <p:nvPr>
            <p:ph sz="quarter" idx="18"/>
          </p:nvPr>
        </p:nvPicPr>
        <p:blipFill>
          <a:blip r:embed="rId4"/>
          <a:stretch/>
        </p:blipFill>
        <p:spPr>
          <a:xfrm>
            <a:off x="4589140" y="1224744"/>
            <a:ext cx="4464496" cy="2520280"/>
          </a:xfrm>
          <a:prstGeom prst="rect">
            <a:avLst/>
          </a:prstGeom>
          <a:ln w="0">
            <a:noFill/>
          </a:ln>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C2E9AF4-878C-9378-9AB0-888E4B9213DC}"/>
                  </a:ext>
                </a:extLst>
              </p:cNvPr>
              <p:cNvSpPr txBox="1"/>
              <p:nvPr/>
            </p:nvSpPr>
            <p:spPr>
              <a:xfrm>
                <a:off x="2987824" y="1923678"/>
                <a:ext cx="720080"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m:rPr>
                          <m:sty m:val="p"/>
                        </m:rPr>
                        <a:rPr lang="en-US" sz="1200" i="0" dirty="0" smtClean="0">
                          <a:solidFill>
                            <a:srgbClr val="000000"/>
                          </a:solidFill>
                          <a:latin typeface="Cambria Math" panose="02040503050406030204" pitchFamily="18" charset="0"/>
                        </a:rPr>
                        <m:t>FoM</m:t>
                      </m:r>
                      <m:r>
                        <a:rPr lang="en-US" sz="1200" i="1" dirty="0">
                          <a:solidFill>
                            <a:srgbClr val="000000"/>
                          </a:solidFill>
                          <a:latin typeface="Cambria Math" panose="02040503050406030204" pitchFamily="18" charset="0"/>
                        </a:rPr>
                        <m:t>=</m:t>
                      </m:r>
                      <m:r>
                        <a:rPr lang="en-US" sz="1200" b="0" i="1" dirty="0" smtClean="0">
                          <a:solidFill>
                            <a:srgbClr val="000000"/>
                          </a:solidFill>
                          <a:latin typeface="Cambria Math" panose="02040503050406030204" pitchFamily="18" charset="0"/>
                        </a:rPr>
                        <m:t>0</m:t>
                      </m:r>
                      <m:r>
                        <a:rPr lang="en-US" sz="1200" b="0" i="1" dirty="0" smtClean="0">
                          <a:solidFill>
                            <a:srgbClr val="000000"/>
                          </a:solidFill>
                          <a:latin typeface="Cambria Math" panose="02040503050406030204" pitchFamily="18" charset="0"/>
                        </a:rPr>
                        <m:t>.</m:t>
                      </m:r>
                      <m:r>
                        <a:rPr lang="en-US" sz="1200" b="0" i="1" dirty="0" smtClean="0">
                          <a:solidFill>
                            <a:srgbClr val="000000"/>
                          </a:solidFill>
                          <a:latin typeface="Cambria Math" panose="02040503050406030204" pitchFamily="18" charset="0"/>
                        </a:rPr>
                        <m:t>29</m:t>
                      </m:r>
                    </m:oMath>
                  </m:oMathPara>
                </a14:m>
                <a:endParaRPr lang="de-CH" sz="1200" dirty="0">
                  <a:solidFill>
                    <a:srgbClr val="000000"/>
                  </a:solidFill>
                  <a:latin typeface="Humanst521 Lt BT" panose="020B0402020204020304" pitchFamily="34" charset="0"/>
                </a:endParaRPr>
              </a:p>
            </p:txBody>
          </p:sp>
        </mc:Choice>
        <mc:Fallback>
          <p:sp>
            <p:nvSpPr>
              <p:cNvPr id="9" name="TextBox 8">
                <a:extLst>
                  <a:ext uri="{FF2B5EF4-FFF2-40B4-BE49-F238E27FC236}">
                    <a16:creationId xmlns:a16="http://schemas.microsoft.com/office/drawing/2014/main" id="{AC2E9AF4-878C-9378-9AB0-888E4B9213DC}"/>
                  </a:ext>
                </a:extLst>
              </p:cNvPr>
              <p:cNvSpPr txBox="1">
                <a:spLocks noRot="1" noChangeAspect="1" noMove="1" noResize="1" noEditPoints="1" noAdjustHandles="1" noChangeArrowheads="1" noChangeShapeType="1" noTextEdit="1"/>
              </p:cNvSpPr>
              <p:nvPr/>
            </p:nvSpPr>
            <p:spPr>
              <a:xfrm>
                <a:off x="2987824" y="1923678"/>
                <a:ext cx="720080" cy="288032"/>
              </a:xfrm>
              <a:prstGeom prst="rect">
                <a:avLst/>
              </a:prstGeom>
              <a:blipFill>
                <a:blip r:embed="rId5"/>
                <a:stretch>
                  <a:fillRect l="-7627" r="-15254"/>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A826C24-1B44-FD93-C9EE-0CF96FDD1188}"/>
                  </a:ext>
                </a:extLst>
              </p:cNvPr>
              <p:cNvSpPr txBox="1"/>
              <p:nvPr/>
            </p:nvSpPr>
            <p:spPr>
              <a:xfrm>
                <a:off x="6876256" y="2178360"/>
                <a:ext cx="720080" cy="288032"/>
              </a:xfrm>
              <a:prstGeom prst="rect">
                <a:avLst/>
              </a:prstGeom>
              <a:no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m:rPr>
                          <m:sty m:val="p"/>
                        </m:rPr>
                        <a:rPr lang="en-US" sz="1200" i="0" dirty="0" smtClean="0">
                          <a:solidFill>
                            <a:srgbClr val="000000"/>
                          </a:solidFill>
                          <a:latin typeface="Cambria Math" panose="02040503050406030204" pitchFamily="18" charset="0"/>
                        </a:rPr>
                        <m:t>FoM</m:t>
                      </m:r>
                      <m:r>
                        <a:rPr lang="en-US" sz="1200" i="1" dirty="0">
                          <a:solidFill>
                            <a:srgbClr val="000000"/>
                          </a:solidFill>
                          <a:latin typeface="Cambria Math" panose="02040503050406030204" pitchFamily="18" charset="0"/>
                        </a:rPr>
                        <m:t>=</m:t>
                      </m:r>
                      <m:r>
                        <a:rPr lang="en-US" sz="1200" b="0" i="1" dirty="0" smtClean="0">
                          <a:solidFill>
                            <a:srgbClr val="000000"/>
                          </a:solidFill>
                          <a:latin typeface="Cambria Math" panose="02040503050406030204" pitchFamily="18" charset="0"/>
                        </a:rPr>
                        <m:t>0</m:t>
                      </m:r>
                      <m:r>
                        <a:rPr lang="en-US" sz="1200" b="0" i="1" dirty="0" smtClean="0">
                          <a:solidFill>
                            <a:srgbClr val="000000"/>
                          </a:solidFill>
                          <a:latin typeface="Cambria Math" panose="02040503050406030204" pitchFamily="18" charset="0"/>
                        </a:rPr>
                        <m:t>.</m:t>
                      </m:r>
                      <m:r>
                        <a:rPr lang="en-US" sz="1200" b="0" i="1" dirty="0" smtClean="0">
                          <a:solidFill>
                            <a:srgbClr val="000000"/>
                          </a:solidFill>
                          <a:latin typeface="Cambria Math" panose="02040503050406030204" pitchFamily="18" charset="0"/>
                        </a:rPr>
                        <m:t>29</m:t>
                      </m:r>
                    </m:oMath>
                  </m:oMathPara>
                </a14:m>
                <a:endParaRPr lang="de-CH" sz="1200" dirty="0">
                  <a:solidFill>
                    <a:srgbClr val="000000"/>
                  </a:solidFill>
                  <a:latin typeface="Humanst521 Lt BT" panose="020B0402020204020304" pitchFamily="34" charset="0"/>
                </a:endParaRPr>
              </a:p>
            </p:txBody>
          </p:sp>
        </mc:Choice>
        <mc:Fallback>
          <p:sp>
            <p:nvSpPr>
              <p:cNvPr id="10" name="TextBox 9">
                <a:extLst>
                  <a:ext uri="{FF2B5EF4-FFF2-40B4-BE49-F238E27FC236}">
                    <a16:creationId xmlns:a16="http://schemas.microsoft.com/office/drawing/2014/main" id="{FA826C24-1B44-FD93-C9EE-0CF96FDD1188}"/>
                  </a:ext>
                </a:extLst>
              </p:cNvPr>
              <p:cNvSpPr txBox="1">
                <a:spLocks noRot="1" noChangeAspect="1" noMove="1" noResize="1" noEditPoints="1" noAdjustHandles="1" noChangeArrowheads="1" noChangeShapeType="1" noTextEdit="1"/>
              </p:cNvSpPr>
              <p:nvPr/>
            </p:nvSpPr>
            <p:spPr>
              <a:xfrm>
                <a:off x="6876256" y="2178360"/>
                <a:ext cx="720080" cy="288032"/>
              </a:xfrm>
              <a:prstGeom prst="rect">
                <a:avLst/>
              </a:prstGeom>
              <a:blipFill>
                <a:blip r:embed="rId6"/>
                <a:stretch>
                  <a:fillRect l="-7627" r="-15254"/>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453538D-74AC-3A56-D1DD-EE98C79973FA}"/>
                  </a:ext>
                </a:extLst>
              </p:cNvPr>
              <p:cNvSpPr txBox="1"/>
              <p:nvPr/>
            </p:nvSpPr>
            <p:spPr>
              <a:xfrm>
                <a:off x="1058634" y="4589076"/>
                <a:ext cx="295232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pc="-1" dirty="0" smtClean="0">
                          <a:solidFill>
                            <a:srgbClr val="000000"/>
                          </a:solidFill>
                          <a:latin typeface="Cambria Math" panose="02040503050406030204" pitchFamily="18" charset="0"/>
                        </a:rPr>
                        <m:t>𝛼</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0</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32</m:t>
                      </m:r>
                      <m:r>
                        <a:rPr lang="en-US" sz="1600" b="0" i="1" spc="-1" dirty="0" smtClean="0">
                          <a:solidFill>
                            <a:srgbClr val="000000"/>
                          </a:solidFill>
                          <a:latin typeface="Cambria Math" panose="02040503050406030204" pitchFamily="18" charset="0"/>
                        </a:rPr>
                        <m:t>,  </m:t>
                      </m:r>
                      <m:r>
                        <a:rPr lang="en-US" sz="1600" b="0" i="1" spc="-1" dirty="0" smtClean="0">
                          <a:solidFill>
                            <a:srgbClr val="000000"/>
                          </a:solidFill>
                          <a:latin typeface="Cambria Math" panose="02040503050406030204" pitchFamily="18" charset="0"/>
                        </a:rPr>
                        <m:t>𝑁</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0</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8</m:t>
                      </m:r>
                    </m:oMath>
                  </m:oMathPara>
                </a14:m>
                <a:endParaRPr lang="de-CH" dirty="0">
                  <a:latin typeface="Humanst521 Lt BT" panose="020B0402020204020304" pitchFamily="34" charset="0"/>
                </a:endParaRPr>
              </a:p>
            </p:txBody>
          </p:sp>
        </mc:Choice>
        <mc:Fallback>
          <p:sp>
            <p:nvSpPr>
              <p:cNvPr id="11" name="TextBox 10">
                <a:extLst>
                  <a:ext uri="{FF2B5EF4-FFF2-40B4-BE49-F238E27FC236}">
                    <a16:creationId xmlns:a16="http://schemas.microsoft.com/office/drawing/2014/main" id="{7453538D-74AC-3A56-D1DD-EE98C79973FA}"/>
                  </a:ext>
                </a:extLst>
              </p:cNvPr>
              <p:cNvSpPr txBox="1">
                <a:spLocks noRot="1" noChangeAspect="1" noMove="1" noResize="1" noEditPoints="1" noAdjustHandles="1" noChangeArrowheads="1" noChangeShapeType="1" noTextEdit="1"/>
              </p:cNvSpPr>
              <p:nvPr/>
            </p:nvSpPr>
            <p:spPr>
              <a:xfrm>
                <a:off x="1058634" y="4589076"/>
                <a:ext cx="2952328" cy="338554"/>
              </a:xfrm>
              <a:prstGeom prst="rect">
                <a:avLst/>
              </a:prstGeom>
              <a:blipFill>
                <a:blip r:embed="rId7"/>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2DA8F18-37F1-CB45-5899-6E3DF80EEF7A}"/>
                  </a:ext>
                </a:extLst>
              </p:cNvPr>
              <p:cNvSpPr txBox="1"/>
              <p:nvPr/>
            </p:nvSpPr>
            <p:spPr>
              <a:xfrm>
                <a:off x="5364088" y="4589076"/>
                <a:ext cx="2952328"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pc="-1" dirty="0" smtClean="0">
                          <a:solidFill>
                            <a:srgbClr val="000000"/>
                          </a:solidFill>
                          <a:latin typeface="Cambria Math" panose="02040503050406030204" pitchFamily="18" charset="0"/>
                        </a:rPr>
                        <m:t>𝛼</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0</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3</m:t>
                      </m:r>
                      <m:r>
                        <a:rPr lang="en-US" sz="1600" b="0" i="1" spc="-1" dirty="0" smtClean="0">
                          <a:solidFill>
                            <a:srgbClr val="000000"/>
                          </a:solidFill>
                          <a:latin typeface="Cambria Math" panose="02040503050406030204" pitchFamily="18" charset="0"/>
                        </a:rPr>
                        <m:t>,  </m:t>
                      </m:r>
                      <m:r>
                        <a:rPr lang="en-US" sz="1600" b="0" i="1" spc="-1" dirty="0" smtClean="0">
                          <a:solidFill>
                            <a:srgbClr val="000000"/>
                          </a:solidFill>
                          <a:latin typeface="Cambria Math" panose="02040503050406030204" pitchFamily="18" charset="0"/>
                        </a:rPr>
                        <m:t>𝑁</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0</m:t>
                      </m:r>
                      <m:r>
                        <a:rPr lang="en-US" sz="1600" b="0" i="1" spc="-1" dirty="0" smtClean="0">
                          <a:solidFill>
                            <a:srgbClr val="000000"/>
                          </a:solidFill>
                          <a:latin typeface="Cambria Math" panose="02040503050406030204" pitchFamily="18" charset="0"/>
                        </a:rPr>
                        <m:t>.</m:t>
                      </m:r>
                      <m:r>
                        <a:rPr lang="en-US" sz="1600" b="0" i="1" spc="-1" dirty="0" smtClean="0">
                          <a:solidFill>
                            <a:srgbClr val="000000"/>
                          </a:solidFill>
                          <a:latin typeface="Cambria Math" panose="02040503050406030204" pitchFamily="18" charset="0"/>
                        </a:rPr>
                        <m:t>87</m:t>
                      </m:r>
                      <m:r>
                        <a:rPr lang="en-US" sz="1600" b="0" i="1" spc="-1" dirty="0" smtClean="0">
                          <a:solidFill>
                            <a:srgbClr val="000000"/>
                          </a:solidFill>
                          <a:latin typeface="Cambria Math" panose="02040503050406030204" pitchFamily="18" charset="0"/>
                        </a:rPr>
                        <m:t> </m:t>
                      </m:r>
                    </m:oMath>
                  </m:oMathPara>
                </a14:m>
                <a:endParaRPr lang="de-CH" dirty="0">
                  <a:latin typeface="Humanst521 Lt BT" panose="020B0402020204020304" pitchFamily="34" charset="0"/>
                </a:endParaRPr>
              </a:p>
            </p:txBody>
          </p:sp>
        </mc:Choice>
        <mc:Fallback>
          <p:sp>
            <p:nvSpPr>
              <p:cNvPr id="12" name="TextBox 11">
                <a:extLst>
                  <a:ext uri="{FF2B5EF4-FFF2-40B4-BE49-F238E27FC236}">
                    <a16:creationId xmlns:a16="http://schemas.microsoft.com/office/drawing/2014/main" id="{D2DA8F18-37F1-CB45-5899-6E3DF80EEF7A}"/>
                  </a:ext>
                </a:extLst>
              </p:cNvPr>
              <p:cNvSpPr txBox="1">
                <a:spLocks noRot="1" noChangeAspect="1" noMove="1" noResize="1" noEditPoints="1" noAdjustHandles="1" noChangeArrowheads="1" noChangeShapeType="1" noTextEdit="1"/>
              </p:cNvSpPr>
              <p:nvPr/>
            </p:nvSpPr>
            <p:spPr>
              <a:xfrm>
                <a:off x="5364088" y="4589076"/>
                <a:ext cx="2952328" cy="338554"/>
              </a:xfrm>
              <a:prstGeom prst="rect">
                <a:avLst/>
              </a:prstGeom>
              <a:blipFill>
                <a:blip r:embed="rId8"/>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207485825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572001" y="843558"/>
            <a:ext cx="4571999" cy="429994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endParaRPr lang="en-US" sz="24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5" name="Content Placeholder 4"/>
              <p:cNvSpPr>
                <a:spLocks noGrp="1"/>
              </p:cNvSpPr>
              <p:nvPr>
                <p:ph sz="quarter" idx="13"/>
              </p:nvPr>
            </p:nvSpPr>
            <p:spPr>
              <a:xfrm>
                <a:off x="755575" y="825704"/>
                <a:ext cx="3672409" cy="3797917"/>
              </a:xfrm>
            </p:spPr>
            <p:txBody>
              <a:bodyPr/>
              <a:lstStyle/>
              <a:p>
                <a:pPr marL="0" indent="0">
                  <a:buNone/>
                </a:pPr>
                <a:r>
                  <a:rPr lang="en-US" dirty="0"/>
                  <a:t>Scintillating fiber detector for EDM asymmetry measurement and timing  </a:t>
                </a:r>
              </a:p>
              <a:p>
                <a:r>
                  <a:rPr lang="en-US" dirty="0"/>
                  <a:t>Horizontal fiber ribbons with </a:t>
                </a:r>
                <a14:m>
                  <m:oMath xmlns:m="http://schemas.openxmlformats.org/officeDocument/2006/math">
                    <m:r>
                      <a:rPr lang="en-US" b="0" i="1" smtClean="0">
                        <a:latin typeface="Cambria Math" panose="02040503050406030204" pitchFamily="18" charset="0"/>
                      </a:rPr>
                      <m:t>250</m:t>
                    </m:r>
                    <m:r>
                      <m:rPr>
                        <m:sty m:val="p"/>
                      </m:rPr>
                      <a:rPr lang="en-US" b="0" i="0" smtClean="0">
                        <a:latin typeface="Cambria Math" panose="02040503050406030204" pitchFamily="18" charset="0"/>
                      </a:rPr>
                      <m:t>μm</m:t>
                    </m:r>
                    <m:r>
                      <a:rPr lang="en-US" b="0" i="1" smtClean="0">
                        <a:latin typeface="Cambria Math" panose="02040503050406030204" pitchFamily="18" charset="0"/>
                      </a:rPr>
                      <m:t> </m:t>
                    </m:r>
                  </m:oMath>
                </a14:m>
                <a:br>
                  <a:rPr lang="en-US" b="0" dirty="0"/>
                </a:br>
                <a:r>
                  <a:rPr lang="en-US" b="0" dirty="0"/>
                  <a:t>pitch and </a:t>
                </a:r>
                <a14:m>
                  <m:oMath xmlns:m="http://schemas.openxmlformats.org/officeDocument/2006/math">
                    <m:r>
                      <a:rPr lang="en-US" b="0" i="1" smtClean="0">
                        <a:latin typeface="Cambria Math" panose="02040503050406030204" pitchFamily="18" charset="0"/>
                      </a:rPr>
                      <m:t>100</m:t>
                    </m:r>
                    <m:r>
                      <m:rPr>
                        <m:sty m:val="p"/>
                      </m:rPr>
                      <a:rPr lang="en-US" b="0" i="0" smtClean="0">
                        <a:latin typeface="Cambria Math" panose="02040503050406030204" pitchFamily="18" charset="0"/>
                      </a:rPr>
                      <m:t>μm</m:t>
                    </m:r>
                  </m:oMath>
                </a14:m>
                <a:r>
                  <a:rPr lang="en-US" b="0" dirty="0"/>
                  <a:t> resolution</a:t>
                </a:r>
              </a:p>
              <a:p>
                <a:r>
                  <a:rPr lang="en-US" dirty="0"/>
                  <a:t>Timing resolution </a:t>
                </a:r>
                <a14:m>
                  <m:oMath xmlns:m="http://schemas.openxmlformats.org/officeDocument/2006/math">
                    <m:r>
                      <a:rPr lang="en-US" i="1">
                        <a:latin typeface="Cambria Math" panose="02040503050406030204" pitchFamily="18" charset="0"/>
                      </a:rPr>
                      <m:t>&lt;</m:t>
                    </m:r>
                    <m:r>
                      <a:rPr lang="en-US" b="0" i="0" smtClean="0">
                        <a:latin typeface="Cambria Math" panose="02040503050406030204" pitchFamily="18" charset="0"/>
                      </a:rPr>
                      <m:t>2</m:t>
                    </m:r>
                    <m:r>
                      <m:rPr>
                        <m:sty m:val="p"/>
                      </m:rPr>
                      <a:rPr lang="en-US" b="0" i="0" smtClean="0">
                        <a:latin typeface="Cambria Math" panose="02040503050406030204" pitchFamily="18" charset="0"/>
                      </a:rPr>
                      <m:t>ns</m:t>
                    </m:r>
                    <m:r>
                      <a:rPr lang="en-US" b="0" i="0" smtClean="0">
                        <a:latin typeface="Cambria Math" panose="02040503050406030204" pitchFamily="18" charset="0"/>
                      </a:rPr>
                      <m:t> </m:t>
                    </m:r>
                  </m:oMath>
                </a14:m>
                <a:endParaRPr lang="en-US" b="0" dirty="0"/>
              </a:p>
              <a:p>
                <a:r>
                  <a:rPr lang="en-US" dirty="0"/>
                  <a:t>Reconstruction of longitudinal momentum</a:t>
                </a:r>
                <a:endParaRPr lang="en-US" b="0" dirty="0"/>
              </a:p>
            </p:txBody>
          </p:sp>
        </mc:Choice>
        <mc:Fallback>
          <p:sp>
            <p:nvSpPr>
              <p:cNvPr id="5" name="Content Placeholder 4"/>
              <p:cNvSpPr>
                <a:spLocks noGrp="1" noRot="1" noChangeAspect="1" noMove="1" noResize="1" noEditPoints="1" noAdjustHandles="1" noChangeArrowheads="1" noChangeShapeType="1" noTextEdit="1"/>
              </p:cNvSpPr>
              <p:nvPr>
                <p:ph sz="quarter" idx="13"/>
              </p:nvPr>
            </p:nvSpPr>
            <p:spPr>
              <a:xfrm>
                <a:off x="755575" y="825704"/>
                <a:ext cx="3672409" cy="3797917"/>
              </a:xfrm>
              <a:blipFill>
                <a:blip r:embed="rId2"/>
                <a:stretch>
                  <a:fillRect l="-3654" t="-1605" r="-2492"/>
                </a:stretch>
              </a:blipFill>
            </p:spPr>
            <p:txBody>
              <a:bodyPr/>
              <a:lstStyle/>
              <a:p>
                <a:r>
                  <a:rPr lang="de-CH">
                    <a:noFill/>
                  </a:rPr>
                  <a:t> </a:t>
                </a:r>
              </a:p>
            </p:txBody>
          </p:sp>
        </mc:Fallback>
      </mc:AlternateContent>
      <p:sp>
        <p:nvSpPr>
          <p:cNvPr id="3" name="Title 2"/>
          <p:cNvSpPr>
            <a:spLocks noGrp="1"/>
          </p:cNvSpPr>
          <p:nvPr>
            <p:ph type="title"/>
          </p:nvPr>
        </p:nvSpPr>
        <p:spPr/>
        <p:txBody>
          <a:bodyPr/>
          <a:lstStyle/>
          <a:p>
            <a:r>
              <a:rPr lang="en-US" dirty="0"/>
              <a:t>Scintillating fiber detector for EDM-signal</a:t>
            </a:r>
          </a:p>
        </p:txBody>
      </p:sp>
      <p:pic>
        <p:nvPicPr>
          <p:cNvPr id="7" name="Content Placeholder 6"/>
          <p:cNvPicPr>
            <a:picLocks noGrp="1" noChangeAspect="1"/>
          </p:cNvPicPr>
          <p:nvPr>
            <p:ph sz="quarter" idx="18"/>
          </p:nvPr>
        </p:nvPicPr>
        <p:blipFill>
          <a:blip r:embed="rId3" cstate="screen">
            <a:extLst>
              <a:ext uri="{28A0092B-C50C-407E-A947-70E740481C1C}">
                <a14:useLocalDpi xmlns:a14="http://schemas.microsoft.com/office/drawing/2010/main"/>
              </a:ext>
            </a:extLst>
          </a:blip>
          <a:stretch>
            <a:fillRect/>
          </a:stretch>
        </p:blipFill>
        <p:spPr>
          <a:xfrm>
            <a:off x="5454610" y="1003300"/>
            <a:ext cx="2879804" cy="3509963"/>
          </a:xfrm>
        </p:spPr>
      </p:pic>
      <p:sp>
        <p:nvSpPr>
          <p:cNvPr id="4" name="Slide Number Placeholder 3"/>
          <p:cNvSpPr>
            <a:spLocks noGrp="1"/>
          </p:cNvSpPr>
          <p:nvPr>
            <p:ph type="sldNum" sz="quarter" idx="4294967295"/>
          </p:nvPr>
        </p:nvSpPr>
        <p:spPr>
          <a:xfrm>
            <a:off x="8369660" y="4967288"/>
            <a:ext cx="576262" cy="147637"/>
          </a:xfrm>
        </p:spPr>
        <p:txBody>
          <a:bodyPr/>
          <a:lstStyle/>
          <a:p>
            <a:pPr algn="r">
              <a:defRPr/>
            </a:pPr>
            <a:r>
              <a:rPr lang="de-DE" dirty="0">
                <a:solidFill>
                  <a:schemeClr val="bg1"/>
                </a:solidFill>
                <a:latin typeface="Humanst521 BT" panose="020B0602020204020204" pitchFamily="34" charset="0"/>
              </a:rPr>
              <a:t>Page </a:t>
            </a:r>
            <a:fld id="{EBC07571-3134-BB4B-B83F-1A9FE18D34F3}" type="slidenum">
              <a:rPr lang="de-DE" smtClean="0">
                <a:solidFill>
                  <a:schemeClr val="bg1"/>
                </a:solidFill>
                <a:latin typeface="Humanst521 BT" panose="020B0602020204020204" pitchFamily="34" charset="0"/>
              </a:rPr>
              <a:pPr algn="r">
                <a:defRPr/>
              </a:pPr>
              <a:t>25</a:t>
            </a:fld>
            <a:endParaRPr lang="de-DE" dirty="0">
              <a:solidFill>
                <a:schemeClr val="bg1"/>
              </a:solidFill>
              <a:latin typeface="Humanst521 BT" panose="020B0602020204020204" pitchFamily="34" charset="0"/>
            </a:endParaRPr>
          </a:p>
        </p:txBody>
      </p:sp>
      <p:sp>
        <p:nvSpPr>
          <p:cNvPr id="9" name="TextBox 8"/>
          <p:cNvSpPr txBox="1"/>
          <p:nvPr/>
        </p:nvSpPr>
        <p:spPr>
          <a:xfrm>
            <a:off x="6877892" y="4402905"/>
            <a:ext cx="2016224" cy="220716"/>
          </a:xfrm>
          <a:prstGeom prst="rect">
            <a:avLst/>
          </a:prstGeom>
          <a:noFill/>
        </p:spPr>
        <p:txBody>
          <a:bodyPr wrap="square" lIns="0" tIns="0" rIns="0" bIns="0" rtlCol="0" anchor="b">
            <a:noAutofit/>
          </a:bodyPr>
          <a:lstStyle/>
          <a:p>
            <a:pPr algn="r" eaLnBrk="1" hangingPunct="1">
              <a:lnSpc>
                <a:spcPct val="110000"/>
              </a:lnSpc>
              <a:spcBef>
                <a:spcPct val="0"/>
              </a:spcBef>
              <a:buClr>
                <a:srgbClr val="000000"/>
              </a:buClr>
            </a:pPr>
            <a:r>
              <a:rPr lang="en-US" sz="1800" dirty="0" err="1">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SciFi</a:t>
            </a:r>
            <a:r>
              <a:rPr lang="en-US" sz="1800" dirty="0">
                <a:ln w="0"/>
                <a:solidFill>
                  <a:schemeClr val="bg1">
                    <a:lumMod val="95000"/>
                  </a:schemeClr>
                </a:solidFill>
                <a:effectLst>
                  <a:reflection blurRad="6350" stA="53000" endA="300" endPos="35500" dir="5400000" sy="-90000" algn="bl" rotWithShape="0"/>
                </a:effectLst>
                <a:latin typeface="Humanst521 Lt BT" panose="020B0402020204020304" pitchFamily="34" charset="0"/>
              </a:rPr>
              <a:t>-EDM detector</a:t>
            </a:r>
            <a:endParaRPr lang="en-US" sz="1800" dirty="0">
              <a:solidFill>
                <a:srgbClr val="000000"/>
              </a:solidFill>
              <a:latin typeface="Humanst521 Lt BT" panose="020B0402020204020304"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59" y="2643758"/>
            <a:ext cx="3672409" cy="2504394"/>
          </a:xfrm>
          <a:prstGeom prst="rect">
            <a:avLst/>
          </a:prstGeom>
        </p:spPr>
      </p:pic>
    </p:spTree>
    <p:extLst>
      <p:ext uri="{BB962C8B-B14F-4D97-AF65-F5344CB8AC3E}">
        <p14:creationId xmlns:p14="http://schemas.microsoft.com/office/powerpoint/2010/main" val="15671721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Systematic studies (example)</a:t>
            </a:r>
          </a:p>
        </p:txBody>
      </p:sp>
      <p:sp>
        <p:nvSpPr>
          <p:cNvPr id="4" name="Slide Number Placeholder 3"/>
          <p:cNvSpPr>
            <a:spLocks noGrp="1"/>
          </p:cNvSpPr>
          <p:nvPr>
            <p:ph type="sldNum" sz="quarter" idx="16"/>
          </p:nvPr>
        </p:nvSpPr>
        <p:spPr>
          <a:xfrm>
            <a:off x="8409275" y="4918735"/>
            <a:ext cx="575742" cy="147638"/>
          </a:xfrm>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26</a:t>
            </a:fld>
            <a:endParaRPr lang="de-DE" dirty="0">
              <a:latin typeface="Humanst521 BT" panose="020B0602020204020204" pitchFamily="34" charset="0"/>
            </a:endParaRPr>
          </a:p>
        </p:txBody>
      </p:sp>
      <p:sp>
        <p:nvSpPr>
          <p:cNvPr id="5" name="PlaceHolder 1"/>
          <p:cNvSpPr>
            <a:spLocks noGrp="1"/>
          </p:cNvSpPr>
          <p:nvPr>
            <p:ph sz="quarter" idx="13"/>
          </p:nvPr>
        </p:nvSpPr>
        <p:spPr>
          <a:xfrm>
            <a:off x="683568" y="1053508"/>
            <a:ext cx="3888432" cy="3509963"/>
          </a:xfrm>
          <a:prstGeom prst="rect">
            <a:avLst/>
          </a:prstGeom>
          <a:noFill/>
          <a:ln w="0">
            <a:noFill/>
          </a:ln>
        </p:spPr>
        <p:txBody>
          <a:bodyPr lIns="0" tIns="0" rIns="0" bIns="0" anchor="t">
            <a:noAutofit/>
          </a:bodyPr>
          <a:lstStyle/>
          <a:p>
            <a:pPr marL="216000" indent="-216000">
              <a:lnSpc>
                <a:spcPct val="110000"/>
              </a:lnSpc>
              <a:spcBef>
                <a:spcPts val="1440"/>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Systematic effects: all effects that lead to a </a:t>
            </a:r>
            <a:r>
              <a:rPr lang="en-GB" sz="1600" b="1" i="1" strike="noStrike" spc="-1" dirty="0">
                <a:solidFill>
                  <a:srgbClr val="000000"/>
                </a:solidFill>
                <a:latin typeface="Humanst521 Lt BT" panose="020B0402020204020304" pitchFamily="34" charset="0"/>
                <a:ea typeface="Calibri"/>
              </a:rPr>
              <a:t>real</a:t>
            </a:r>
            <a:r>
              <a:rPr lang="en-GB" sz="1600" b="0" strike="noStrike" spc="-1" dirty="0">
                <a:solidFill>
                  <a:srgbClr val="000000"/>
                </a:solidFill>
                <a:latin typeface="Humanst521 Lt BT" panose="020B0402020204020304" pitchFamily="34" charset="0"/>
                <a:ea typeface="Calibri"/>
              </a:rPr>
              <a:t> or </a:t>
            </a:r>
            <a:r>
              <a:rPr lang="en-GB" sz="1600" b="1" i="1" strike="noStrike" spc="-1" dirty="0">
                <a:solidFill>
                  <a:srgbClr val="000000"/>
                </a:solidFill>
                <a:latin typeface="Humanst521 Lt BT" panose="020B0402020204020304" pitchFamily="34" charset="0"/>
                <a:ea typeface="Calibri"/>
              </a:rPr>
              <a:t>apparent</a:t>
            </a:r>
            <a:r>
              <a:rPr lang="en-GB" sz="1600" b="0" strike="noStrike" spc="-1" dirty="0">
                <a:solidFill>
                  <a:srgbClr val="000000"/>
                </a:solidFill>
                <a:latin typeface="Humanst521 Lt BT" panose="020B0402020204020304" pitchFamily="34" charset="0"/>
                <a:ea typeface="Calibri"/>
              </a:rPr>
              <a:t> precession of the spin around the radial axis that are not related to the EDM </a:t>
            </a:r>
            <a:endParaRPr lang="en-GB" sz="1600" b="0" strike="noStrike" spc="-1" dirty="0">
              <a:latin typeface="Humanst521 Lt BT" panose="020B0402020204020304" pitchFamily="34" charset="0"/>
            </a:endParaRPr>
          </a:p>
          <a:p>
            <a:pPr marL="216000" indent="-216000">
              <a:lnSpc>
                <a:spcPct val="110000"/>
              </a:lnSpc>
              <a:spcBef>
                <a:spcPts val="1440"/>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Major sources of systematic effects in the frozen spin technique:</a:t>
            </a:r>
            <a:endParaRPr lang="en-GB" sz="1600" b="0" strike="noStrike" spc="-1" dirty="0">
              <a:latin typeface="Humanst521 Lt BT" panose="020B0402020204020304" pitchFamily="34" charset="0"/>
            </a:endParaRPr>
          </a:p>
          <a:p>
            <a:pPr marL="432000" lvl="1" indent="-216000">
              <a:lnSpc>
                <a:spcPct val="100000"/>
              </a:lnSpc>
              <a:spcBef>
                <a:spcPts val="1134"/>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Coupling of the magnetic moment with the EM fields of the experimental setup (</a:t>
            </a:r>
            <a:r>
              <a:rPr lang="en-GB" sz="1600" b="1" i="1" strike="noStrike" spc="-1" dirty="0">
                <a:solidFill>
                  <a:srgbClr val="000000"/>
                </a:solidFill>
                <a:latin typeface="Humanst521 Lt BT" panose="020B0402020204020304" pitchFamily="34" charset="0"/>
                <a:ea typeface="Calibri"/>
              </a:rPr>
              <a:t>real</a:t>
            </a:r>
            <a:r>
              <a:rPr lang="en-GB" sz="1600" b="0" strike="noStrike" spc="-1" dirty="0">
                <a:solidFill>
                  <a:srgbClr val="000000"/>
                </a:solidFill>
                <a:latin typeface="Humanst521 Lt BT" panose="020B0402020204020304" pitchFamily="34" charset="0"/>
                <a:ea typeface="Calibri"/>
              </a:rPr>
              <a:t>)</a:t>
            </a:r>
            <a:endParaRPr lang="en-GB" sz="1600" b="0" strike="noStrike" spc="-1" dirty="0">
              <a:latin typeface="Humanst521 Lt BT" panose="020B0402020204020304" pitchFamily="34" charset="0"/>
            </a:endParaRPr>
          </a:p>
          <a:p>
            <a:pPr marL="432000" lvl="1" indent="-216000">
              <a:lnSpc>
                <a:spcPct val="100000"/>
              </a:lnSpc>
              <a:spcBef>
                <a:spcPts val="1134"/>
              </a:spcBef>
              <a:buClr>
                <a:srgbClr val="000000"/>
              </a:buClr>
              <a:buSzPct val="45000"/>
              <a:buFont typeface="Wingdings" charset="2"/>
              <a:buChar char=""/>
              <a:tabLst>
                <a:tab pos="0" algn="l"/>
              </a:tabLst>
            </a:pPr>
            <a:r>
              <a:rPr lang="en-GB" sz="1600" b="0" strike="noStrike" spc="-1" dirty="0">
                <a:solidFill>
                  <a:srgbClr val="000000"/>
                </a:solidFill>
                <a:latin typeface="Humanst521 Lt BT" panose="020B0402020204020304" pitchFamily="34" charset="0"/>
                <a:ea typeface="Calibri"/>
              </a:rPr>
              <a:t>Early to late variation of detection efficiency of the EDM detectors (</a:t>
            </a:r>
            <a:r>
              <a:rPr lang="en-GB" sz="1600" b="1" i="1" strike="noStrike" spc="-1" dirty="0">
                <a:solidFill>
                  <a:srgbClr val="000000"/>
                </a:solidFill>
                <a:latin typeface="Humanst521 Lt BT" panose="020B0402020204020304" pitchFamily="34" charset="0"/>
                <a:ea typeface="Calibri"/>
              </a:rPr>
              <a:t>apparent</a:t>
            </a:r>
            <a:r>
              <a:rPr lang="en-GB" sz="1600" b="0" strike="noStrike" spc="-1" dirty="0">
                <a:solidFill>
                  <a:srgbClr val="000000"/>
                </a:solidFill>
                <a:latin typeface="Humanst521 Lt BT" panose="020B0402020204020304" pitchFamily="34" charset="0"/>
                <a:ea typeface="Calibri"/>
              </a:rPr>
              <a:t>)</a:t>
            </a:r>
            <a:endParaRPr lang="en-GB" sz="1600" b="0" strike="noStrike" spc="-1" dirty="0">
              <a:latin typeface="Humanst521 Lt BT" panose="020B0402020204020304" pitchFamily="34" charset="0"/>
            </a:endParaRPr>
          </a:p>
        </p:txBody>
      </p:sp>
      <p:pic>
        <p:nvPicPr>
          <p:cNvPr id="24" name="Picture 23"/>
          <p:cNvPicPr/>
          <p:nvPr/>
        </p:nvPicPr>
        <p:blipFill>
          <a:blip r:embed="rId3"/>
          <a:stretch/>
        </p:blipFill>
        <p:spPr>
          <a:xfrm>
            <a:off x="769305" y="4051679"/>
            <a:ext cx="4462376" cy="830880"/>
          </a:xfrm>
          <a:prstGeom prst="rect">
            <a:avLst/>
          </a:prstGeom>
          <a:ln w="0">
            <a:noFill/>
          </a:ln>
        </p:spPr>
      </p:pic>
      <p:grpSp>
        <p:nvGrpSpPr>
          <p:cNvPr id="25" name="Group 24"/>
          <p:cNvGrpSpPr/>
          <p:nvPr/>
        </p:nvGrpSpPr>
        <p:grpSpPr>
          <a:xfrm>
            <a:off x="6111161" y="3650940"/>
            <a:ext cx="2272320" cy="1180440"/>
            <a:chOff x="5953320" y="4098600"/>
            <a:chExt cx="2272320" cy="1180440"/>
          </a:xfrm>
        </p:grpSpPr>
        <p:sp>
          <p:nvSpPr>
            <p:cNvPr id="27" name="Oval 26"/>
            <p:cNvSpPr/>
            <p:nvPr/>
          </p:nvSpPr>
          <p:spPr>
            <a:xfrm>
              <a:off x="5953320" y="4098600"/>
              <a:ext cx="2272320" cy="71892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28" name="Straight Connector 27"/>
            <p:cNvSpPr/>
            <p:nvPr/>
          </p:nvSpPr>
          <p:spPr>
            <a:xfrm>
              <a:off x="6464160" y="4759920"/>
              <a:ext cx="621360" cy="1353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29" name="Straight Connector 28"/>
            <p:cNvSpPr/>
            <p:nvPr/>
          </p:nvSpPr>
          <p:spPr>
            <a:xfrm flipV="1">
              <a:off x="6464160" y="4241160"/>
              <a:ext cx="360" cy="5187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0" name="Straight Connector 29"/>
            <p:cNvSpPr/>
            <p:nvPr/>
          </p:nvSpPr>
          <p:spPr>
            <a:xfrm flipV="1">
              <a:off x="6464160" y="4591440"/>
              <a:ext cx="299520" cy="1684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1" name="Oval 30"/>
            <p:cNvSpPr/>
            <p:nvPr/>
          </p:nvSpPr>
          <p:spPr>
            <a:xfrm>
              <a:off x="6435720" y="4722120"/>
              <a:ext cx="60120" cy="6480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32" name="Rectangle 31"/>
            <p:cNvSpPr/>
            <p:nvPr/>
          </p:nvSpPr>
          <p:spPr>
            <a:xfrm>
              <a:off x="6603120" y="4404960"/>
              <a:ext cx="34452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x</a:t>
              </a:r>
              <a:endParaRPr lang="en-GB" sz="1050" b="0" strike="noStrike" spc="-1" dirty="0">
                <a:latin typeface="Cambria Math" panose="02040503050406030204" pitchFamily="18" charset="0"/>
                <a:ea typeface="Cambria Math" panose="02040503050406030204" pitchFamily="18" charset="0"/>
              </a:endParaRPr>
            </a:p>
          </p:txBody>
        </p:sp>
        <p:sp>
          <p:nvSpPr>
            <p:cNvPr id="33" name="Rectangle 32"/>
            <p:cNvSpPr/>
            <p:nvPr/>
          </p:nvSpPr>
          <p:spPr>
            <a:xfrm>
              <a:off x="6476760" y="4210560"/>
              <a:ext cx="34596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y</a:t>
              </a:r>
              <a:endParaRPr lang="en-GB" sz="1050" b="0" strike="noStrike" spc="-1" dirty="0">
                <a:latin typeface="Cambria Math" panose="02040503050406030204" pitchFamily="18" charset="0"/>
                <a:ea typeface="Cambria Math" panose="02040503050406030204" pitchFamily="18" charset="0"/>
              </a:endParaRPr>
            </a:p>
          </p:txBody>
        </p:sp>
        <p:sp>
          <p:nvSpPr>
            <p:cNvPr id="34" name="Rectangle 33"/>
            <p:cNvSpPr/>
            <p:nvPr/>
          </p:nvSpPr>
          <p:spPr>
            <a:xfrm>
              <a:off x="6993360" y="4894920"/>
              <a:ext cx="335520" cy="38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050" b="0" i="1" strike="noStrike" spc="-1" dirty="0">
                  <a:solidFill>
                    <a:srgbClr val="000000"/>
                  </a:solidFill>
                  <a:latin typeface="Cambria Math" panose="02040503050406030204" pitchFamily="18" charset="0"/>
                  <a:ea typeface="Cambria Math" panose="02040503050406030204" pitchFamily="18" charset="0"/>
                </a:rPr>
                <a:t>z</a:t>
              </a:r>
              <a:endParaRPr lang="en-GB" sz="1050" b="0" strike="noStrike" spc="-1" dirty="0">
                <a:latin typeface="Cambria Math" panose="02040503050406030204" pitchFamily="18" charset="0"/>
                <a:ea typeface="Cambria Math" panose="02040503050406030204" pitchFamily="18" charset="0"/>
              </a:endParaRPr>
            </a:p>
          </p:txBody>
        </p:sp>
        <p:sp>
          <p:nvSpPr>
            <p:cNvPr id="35" name="Arc 34"/>
            <p:cNvSpPr/>
            <p:nvPr/>
          </p:nvSpPr>
          <p:spPr>
            <a:xfrm>
              <a:off x="6888960" y="467532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36" name="Arc 35"/>
            <p:cNvSpPr/>
            <p:nvPr/>
          </p:nvSpPr>
          <p:spPr>
            <a:xfrm rot="16468800">
              <a:off x="6606360" y="440496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grpSp>
      <p:sp>
        <p:nvSpPr>
          <p:cNvPr id="2" name="Rectangle 1"/>
          <p:cNvSpPr/>
          <p:nvPr/>
        </p:nvSpPr>
        <p:spPr>
          <a:xfrm>
            <a:off x="4865201" y="2266240"/>
            <a:ext cx="4572000" cy="1113125"/>
          </a:xfrm>
          <a:prstGeom prst="rect">
            <a:avLst/>
          </a:prstGeom>
        </p:spPr>
        <p:txBody>
          <a:bodyPr>
            <a:spAutoFit/>
          </a:bodyPr>
          <a:lstStyle/>
          <a:p>
            <a:pPr marL="432000" indent="-324000">
              <a:lnSpc>
                <a:spcPct val="100000"/>
              </a:lnSpc>
              <a:spcBef>
                <a:spcPts val="1417"/>
              </a:spcBef>
              <a:buClr>
                <a:srgbClr val="000000"/>
              </a:buClr>
              <a:buSzPct val="45000"/>
              <a:buFont typeface="Wingdings" charset="2"/>
              <a:buChar char=""/>
            </a:pPr>
            <a:r>
              <a:rPr lang="de-CH" spc="-1" dirty="0" err="1">
                <a:solidFill>
                  <a:srgbClr val="000000"/>
                </a:solidFill>
                <a:latin typeface="Humanst521 BT" panose="020B0602020204020204" pitchFamily="34" charset="0"/>
                <a:ea typeface="Calibri"/>
                <a:cs typeface="+mn-cs"/>
              </a:rPr>
              <a:t>Rotations</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that</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could</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mimic</a:t>
            </a:r>
            <a:r>
              <a:rPr lang="de-CH" spc="-1" dirty="0">
                <a:solidFill>
                  <a:srgbClr val="000000"/>
                </a:solidFill>
                <a:latin typeface="Humanst521 BT" panose="020B0602020204020204" pitchFamily="34" charset="0"/>
                <a:ea typeface="Calibri"/>
                <a:cs typeface="+mn-cs"/>
              </a:rPr>
              <a:t> </a:t>
            </a:r>
            <a:r>
              <a:rPr lang="de-CH" spc="-1" dirty="0" err="1">
                <a:solidFill>
                  <a:srgbClr val="000000"/>
                </a:solidFill>
                <a:latin typeface="Humanst521 BT" panose="020B0602020204020204" pitchFamily="34" charset="0"/>
                <a:ea typeface="Calibri"/>
                <a:cs typeface="+mn-cs"/>
              </a:rPr>
              <a:t>the</a:t>
            </a:r>
            <a:r>
              <a:rPr lang="de-CH" spc="-1" dirty="0">
                <a:solidFill>
                  <a:srgbClr val="000000"/>
                </a:solidFill>
                <a:latin typeface="Humanst521 BT" panose="020B0602020204020204" pitchFamily="34" charset="0"/>
                <a:ea typeface="Calibri"/>
                <a:cs typeface="+mn-cs"/>
              </a:rPr>
              <a:t> EDM:</a:t>
            </a:r>
            <a:endParaRPr lang="en-GB" spc="-1" dirty="0">
              <a:solidFill>
                <a:srgbClr val="000000"/>
              </a:solidFill>
              <a:latin typeface="Humanst521 BT" panose="020B0602020204020204" pitchFamily="34" charset="0"/>
              <a:ea typeface="Calibri"/>
              <a:cs typeface="+mn-cs"/>
            </a:endParaRPr>
          </a:p>
          <a:p>
            <a:pPr marL="864000" lvl="1" indent="-324000">
              <a:lnSpc>
                <a:spcPct val="100000"/>
              </a:lnSpc>
              <a:spcBef>
                <a:spcPts val="1134"/>
              </a:spcBef>
              <a:buClr>
                <a:srgbClr val="000000"/>
              </a:buClr>
              <a:buSzPct val="75000"/>
              <a:buFont typeface="Symbol" charset="2"/>
              <a:buChar char=""/>
            </a:pPr>
            <a:r>
              <a:rPr lang="de-CH" spc="-1" dirty="0">
                <a:solidFill>
                  <a:srgbClr val="000000"/>
                </a:solidFill>
                <a:latin typeface="Humanst521 BT" panose="020B0602020204020204" pitchFamily="34" charset="0"/>
                <a:ea typeface="Calibri"/>
                <a:cs typeface="+mn-cs"/>
              </a:rPr>
              <a:t>Radial </a:t>
            </a:r>
            <a:r>
              <a:rPr lang="de-CH" spc="-1" dirty="0" err="1">
                <a:solidFill>
                  <a:srgbClr val="000000"/>
                </a:solidFill>
                <a:latin typeface="Humanst521 BT" panose="020B0602020204020204" pitchFamily="34" charset="0"/>
                <a:ea typeface="Calibri"/>
                <a:cs typeface="+mn-cs"/>
              </a:rPr>
              <a:t>around</a:t>
            </a:r>
            <a:r>
              <a:rPr lang="de-CH" spc="-1" dirty="0">
                <a:solidFill>
                  <a:srgbClr val="000000"/>
                </a:solidFill>
                <a:latin typeface="Humanst521 BT" panose="020B0602020204020204" pitchFamily="34" charset="0"/>
                <a:ea typeface="Calibri"/>
                <a:cs typeface="+mn-cs"/>
              </a:rPr>
              <a:t> x</a:t>
            </a:r>
            <a:endParaRPr lang="en-GB" spc="-1" dirty="0">
              <a:solidFill>
                <a:srgbClr val="000000"/>
              </a:solidFill>
              <a:latin typeface="Humanst521 BT" panose="020B0602020204020204" pitchFamily="34" charset="0"/>
              <a:ea typeface="Calibri"/>
              <a:cs typeface="+mn-cs"/>
            </a:endParaRPr>
          </a:p>
          <a:p>
            <a:pPr marL="864000" lvl="1" indent="-324000">
              <a:lnSpc>
                <a:spcPct val="100000"/>
              </a:lnSpc>
              <a:spcBef>
                <a:spcPts val="1134"/>
              </a:spcBef>
              <a:buClr>
                <a:srgbClr val="000000"/>
              </a:buClr>
              <a:buSzPct val="75000"/>
              <a:buFont typeface="Symbol" charset="2"/>
              <a:buChar char=""/>
            </a:pPr>
            <a:r>
              <a:rPr lang="de-CH" spc="-1" dirty="0">
                <a:solidFill>
                  <a:srgbClr val="000000"/>
                </a:solidFill>
                <a:latin typeface="Humanst521 BT" panose="020B0602020204020204" pitchFamily="34" charset="0"/>
                <a:ea typeface="Calibri"/>
                <a:cs typeface="+mn-cs"/>
              </a:rPr>
              <a:t>Azimutal </a:t>
            </a:r>
            <a:r>
              <a:rPr lang="de-CH" spc="-1" dirty="0" err="1">
                <a:solidFill>
                  <a:srgbClr val="000000"/>
                </a:solidFill>
                <a:latin typeface="Humanst521 BT" panose="020B0602020204020204" pitchFamily="34" charset="0"/>
                <a:ea typeface="Calibri"/>
                <a:cs typeface="+mn-cs"/>
              </a:rPr>
              <a:t>around</a:t>
            </a:r>
            <a:r>
              <a:rPr lang="de-CH" spc="-1" dirty="0">
                <a:solidFill>
                  <a:srgbClr val="000000"/>
                </a:solidFill>
                <a:latin typeface="Humanst521 BT" panose="020B0602020204020204" pitchFamily="34" charset="0"/>
                <a:ea typeface="Calibri"/>
                <a:cs typeface="+mn-cs"/>
              </a:rPr>
              <a:t> z</a:t>
            </a:r>
            <a:endParaRPr lang="en-GB" spc="-1" dirty="0">
              <a:solidFill>
                <a:srgbClr val="000000"/>
              </a:solidFill>
              <a:latin typeface="Humanst521 BT" panose="020B0602020204020204" pitchFamily="34" charset="0"/>
              <a:ea typeface="Calibri"/>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071" y="148779"/>
            <a:ext cx="1327460" cy="1765239"/>
          </a:xfrm>
          <a:prstGeom prst="rect">
            <a:avLst/>
          </a:prstGeom>
        </p:spPr>
      </p:pic>
    </p:spTree>
    <p:extLst>
      <p:ext uri="{BB962C8B-B14F-4D97-AF65-F5344CB8AC3E}">
        <p14:creationId xmlns:p14="http://schemas.microsoft.com/office/powerpoint/2010/main" val="33940392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1" dirty="0">
                <a:latin typeface="Humanst521 Lt BT" panose="020B0402020204020304" pitchFamily="34" charset="0"/>
                <a:ea typeface="Calibri"/>
              </a:rPr>
              <a:t>Sources of </a:t>
            </a:r>
            <a:r>
              <a:rPr lang="en-US" i="1" spc="-1" dirty="0" err="1">
                <a:latin typeface="Humanst521 Lt BT" panose="020B0402020204020304" pitchFamily="34" charset="0"/>
                <a:ea typeface="Calibri"/>
              </a:rPr>
              <a:t>E</a:t>
            </a:r>
            <a:r>
              <a:rPr lang="en-US" i="1" spc="-1" baseline="-8000" dirty="0" err="1">
                <a:latin typeface="Humanst521 Lt BT" panose="020B0402020204020304" pitchFamily="34" charset="0"/>
                <a:ea typeface="Calibri"/>
              </a:rPr>
              <a:t>y</a:t>
            </a:r>
            <a:r>
              <a:rPr lang="en-US" spc="-1" dirty="0">
                <a:latin typeface="Humanst521 Lt BT" panose="020B0402020204020304" pitchFamily="34" charset="0"/>
                <a:ea typeface="Calibri"/>
              </a:rPr>
              <a:t> field: conical central electrode</a:t>
            </a:r>
            <a:endParaRPr lang="en-US" dirty="0">
              <a:latin typeface="Humanst521 Lt BT" panose="020B0402020204020304" pitchFamily="34" charset="0"/>
            </a:endParaRPr>
          </a:p>
        </p:txBody>
      </p:sp>
      <p:sp>
        <p:nvSpPr>
          <p:cNvPr id="4" name="Slide Number Placeholder 3"/>
          <p:cNvSpPr>
            <a:spLocks noGrp="1"/>
          </p:cNvSpPr>
          <p:nvPr>
            <p:ph type="sldNum" sz="quarter" idx="16"/>
          </p:nvPr>
        </p:nvSpPr>
        <p:spPr>
          <a:xfrm>
            <a:off x="8409275" y="4918735"/>
            <a:ext cx="575742" cy="147638"/>
          </a:xfrm>
        </p:spPr>
        <p:txBody>
          <a:bodyPr/>
          <a:lstStyle/>
          <a:p>
            <a:pPr algn="r">
              <a:defRPr/>
            </a:pPr>
            <a:r>
              <a:rPr lang="de-DE" dirty="0">
                <a:latin typeface="Humanst521 Lt BT" panose="020B0402020204020304" pitchFamily="34" charset="0"/>
              </a:rPr>
              <a:t>Page </a:t>
            </a:r>
            <a:fld id="{EBC07571-3134-BB4B-B83F-1A9FE18D34F3}" type="slidenum">
              <a:rPr lang="de-DE" smtClean="0">
                <a:latin typeface="Humanst521 Lt BT" panose="020B0402020204020304" pitchFamily="34" charset="0"/>
              </a:rPr>
              <a:pPr algn="r">
                <a:defRPr/>
              </a:pPr>
              <a:t>27</a:t>
            </a:fld>
            <a:endParaRPr lang="de-DE" dirty="0">
              <a:latin typeface="Humanst521 Lt BT" panose="020B0402020204020304" pitchFamily="34" charset="0"/>
            </a:endParaRPr>
          </a:p>
        </p:txBody>
      </p:sp>
      <p:grpSp>
        <p:nvGrpSpPr>
          <p:cNvPr id="8" name="Group 7"/>
          <p:cNvGrpSpPr/>
          <p:nvPr/>
        </p:nvGrpSpPr>
        <p:grpSpPr>
          <a:xfrm>
            <a:off x="5645114" y="773680"/>
            <a:ext cx="2400300" cy="1003067"/>
            <a:chOff x="5672136" y="1617743"/>
            <a:chExt cx="2400300" cy="1003067"/>
          </a:xfrm>
        </p:grpSpPr>
        <p:sp>
          <p:nvSpPr>
            <p:cNvPr id="9" name="Arc 8"/>
            <p:cNvSpPr/>
            <p:nvPr/>
          </p:nvSpPr>
          <p:spPr bwMode="auto">
            <a:xfrm>
              <a:off x="5855697" y="2246222"/>
              <a:ext cx="2092910" cy="374588"/>
            </a:xfrm>
            <a:prstGeom prst="arc">
              <a:avLst>
                <a:gd name="adj1" fmla="val 16200000"/>
                <a:gd name="adj2" fmla="val 15681880"/>
              </a:avLst>
            </a:prstGeom>
            <a:solidFill>
              <a:srgbClr val="FBE1CC"/>
            </a:solidFill>
            <a:ln w="3175" cap="rnd">
              <a:solidFill>
                <a:srgbClr val="E5E5E5"/>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p:cxnSp>
          <p:nvCxnSpPr>
            <p:cNvPr id="10" name="Straight Arrow Connector 9"/>
            <p:cNvCxnSpPr>
              <a:endCxn id="11" idx="1"/>
            </p:cNvCxnSpPr>
            <p:nvPr/>
          </p:nvCxnSpPr>
          <p:spPr bwMode="auto">
            <a:xfrm flipH="1" flipV="1">
              <a:off x="6902152" y="2138385"/>
              <a:ext cx="846161" cy="192203"/>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11" name="Arc 10"/>
            <p:cNvSpPr/>
            <p:nvPr/>
          </p:nvSpPr>
          <p:spPr bwMode="auto">
            <a:xfrm>
              <a:off x="5855697" y="1953824"/>
              <a:ext cx="2092910" cy="369121"/>
            </a:xfrm>
            <a:prstGeom prst="arc">
              <a:avLst>
                <a:gd name="adj1" fmla="val 10802423"/>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p:cxnSp>
          <p:nvCxnSpPr>
            <p:cNvPr id="12" name="Straight Arrow Connector 11"/>
            <p:cNvCxnSpPr/>
            <p:nvPr/>
          </p:nvCxnSpPr>
          <p:spPr bwMode="auto">
            <a:xfrm flipV="1">
              <a:off x="6900861" y="1700668"/>
              <a:ext cx="1291" cy="730051"/>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bwMode="auto">
            <a:xfrm>
              <a:off x="5672136" y="2430719"/>
              <a:ext cx="2400300" cy="0"/>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14" name="TextBox 13"/>
                <p:cNvSpPr txBox="1"/>
                <p:nvPr/>
              </p:nvSpPr>
              <p:spPr>
                <a:xfrm>
                  <a:off x="7000939" y="1617743"/>
                  <a:ext cx="199157" cy="27084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i="1" kern="1000" spc="30" dirty="0" smtClean="0">
                            <a:solidFill>
                              <a:srgbClr val="EB5B00"/>
                            </a:solidFill>
                            <a:latin typeface="Cambria Math" panose="02040503050406030204" pitchFamily="18" charset="0"/>
                            <a:cs typeface="Franklin Gothic Book"/>
                          </a:rPr>
                          <m:t>𝐵</m:t>
                        </m:r>
                      </m:oMath>
                    </m:oMathPara>
                  </a14:m>
                  <a:endParaRPr lang="en-US" sz="1400" kern="1000" spc="30" dirty="0">
                    <a:solidFill>
                      <a:srgbClr val="EB5B00"/>
                    </a:solidFill>
                    <a:latin typeface="Humanst521 Lt BT" panose="020B0402020204020304" pitchFamily="34" charset="0"/>
                    <a:cs typeface="Franklin Gothic Book"/>
                  </a:endParaRPr>
                </a:p>
              </p:txBody>
            </p:sp>
          </mc:Choice>
          <mc:Fallback>
            <p:sp>
              <p:nvSpPr>
                <p:cNvPr id="14" name="TextBox 13"/>
                <p:cNvSpPr txBox="1">
                  <a:spLocks noRot="1" noChangeAspect="1" noMove="1" noResize="1" noEditPoints="1" noAdjustHandles="1" noChangeArrowheads="1" noChangeShapeType="1" noTextEdit="1"/>
                </p:cNvSpPr>
                <p:nvPr/>
              </p:nvSpPr>
              <p:spPr>
                <a:xfrm>
                  <a:off x="7000939" y="1617743"/>
                  <a:ext cx="199157" cy="270843"/>
                </a:xfrm>
                <a:prstGeom prst="rect">
                  <a:avLst/>
                </a:prstGeom>
                <a:blipFill>
                  <a:blip r:embed="rId2"/>
                  <a:stretch>
                    <a:fillRect l="-18182" r="-21212"/>
                  </a:stretch>
                </a:blipFill>
              </p:spPr>
              <p:txBody>
                <a:bodyPr/>
                <a:lstStyle/>
                <a:p>
                  <a:r>
                    <a:rPr lang="de-CH">
                      <a:noFill/>
                    </a:rPr>
                    <a:t> </a:t>
                  </a:r>
                </a:p>
              </p:txBody>
            </p:sp>
          </mc:Fallback>
        </mc:AlternateContent>
        <p:cxnSp>
          <p:nvCxnSpPr>
            <p:cNvPr id="15" name="Straight Arrow Connector 14"/>
            <p:cNvCxnSpPr/>
            <p:nvPr/>
          </p:nvCxnSpPr>
          <p:spPr bwMode="auto">
            <a:xfrm flipV="1">
              <a:off x="7749504" y="2027903"/>
              <a:ext cx="0" cy="299870"/>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bwMode="auto">
            <a:xfrm>
              <a:off x="7512278" y="2282712"/>
              <a:ext cx="7985" cy="303122"/>
            </a:xfrm>
            <a:prstGeom prst="straightConnector1">
              <a:avLst/>
            </a:prstGeom>
            <a:ln>
              <a:headEnd type="triangl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7" name="Straight Arrow Connector 16"/>
            <p:cNvCxnSpPr/>
            <p:nvPr/>
          </p:nvCxnSpPr>
          <p:spPr bwMode="auto">
            <a:xfrm flipV="1">
              <a:off x="6480993" y="2322945"/>
              <a:ext cx="2" cy="285062"/>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p:cxnSp>
          <p:nvCxnSpPr>
            <p:cNvPr id="18" name="Straight Arrow Connector 17"/>
            <p:cNvCxnSpPr/>
            <p:nvPr/>
          </p:nvCxnSpPr>
          <p:spPr bwMode="auto">
            <a:xfrm flipV="1">
              <a:off x="6635774" y="1968805"/>
              <a:ext cx="0" cy="281978"/>
            </a:xfrm>
            <a:prstGeom prst="straightConnector1">
              <a:avLst/>
            </a:prstGeom>
            <a:ln>
              <a:headEnd type="none" w="med" len="med"/>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mc:Choice xmlns:a14="http://schemas.microsoft.com/office/drawing/2010/main" Requires="a14">
            <p:sp>
              <p:nvSpPr>
                <p:cNvPr id="19" name="TextBox 18"/>
                <p:cNvSpPr txBox="1"/>
                <p:nvPr/>
              </p:nvSpPr>
              <p:spPr>
                <a:xfrm>
                  <a:off x="7142763" y="1979916"/>
                  <a:ext cx="195246" cy="27084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dirty="0" smtClean="0">
                            <a:solidFill>
                              <a:srgbClr val="003B6E"/>
                            </a:solidFill>
                            <a:latin typeface="Cambria Math" panose="02040503050406030204" pitchFamily="18" charset="0"/>
                            <a:cs typeface="Franklin Gothic Book"/>
                          </a:rPr>
                          <m:t>𝐸</m:t>
                        </m:r>
                      </m:oMath>
                    </m:oMathPara>
                  </a14:m>
                  <a:endParaRPr lang="en-US" sz="1400" kern="1000" spc="30" dirty="0">
                    <a:solidFill>
                      <a:srgbClr val="EB5B00"/>
                    </a:solidFill>
                    <a:latin typeface="Humanst521 Lt BT" panose="020B0402020204020304" pitchFamily="34" charset="0"/>
                    <a:cs typeface="Franklin Gothic Book"/>
                  </a:endParaRPr>
                </a:p>
              </p:txBody>
            </p:sp>
          </mc:Choice>
          <mc:Fallback>
            <p:sp>
              <p:nvSpPr>
                <p:cNvPr id="19" name="TextBox 18"/>
                <p:cNvSpPr txBox="1">
                  <a:spLocks noRot="1" noChangeAspect="1" noMove="1" noResize="1" noEditPoints="1" noAdjustHandles="1" noChangeArrowheads="1" noChangeShapeType="1" noTextEdit="1"/>
                </p:cNvSpPr>
                <p:nvPr/>
              </p:nvSpPr>
              <p:spPr>
                <a:xfrm>
                  <a:off x="7142763" y="1979916"/>
                  <a:ext cx="195246" cy="270843"/>
                </a:xfrm>
                <a:prstGeom prst="rect">
                  <a:avLst/>
                </a:prstGeom>
                <a:blipFill>
                  <a:blip r:embed="rId3"/>
                  <a:stretch>
                    <a:fillRect l="-18750" r="-21875"/>
                  </a:stretch>
                </a:blipFill>
              </p:spPr>
              <p:txBody>
                <a:bodyPr/>
                <a:lstStyle/>
                <a:p>
                  <a:r>
                    <a:rPr lang="de-CH">
                      <a:noFill/>
                    </a:rPr>
                    <a:t> </a:t>
                  </a:r>
                </a:p>
              </p:txBody>
            </p:sp>
          </mc:Fallback>
        </mc:AlternateContent>
        <p:sp>
          <p:nvSpPr>
            <p:cNvPr id="20" name="Arc 19"/>
            <p:cNvSpPr/>
            <p:nvPr/>
          </p:nvSpPr>
          <p:spPr bwMode="auto">
            <a:xfrm flipV="1">
              <a:off x="5855697" y="1955111"/>
              <a:ext cx="2092910" cy="369121"/>
            </a:xfrm>
            <a:prstGeom prst="arc">
              <a:avLst>
                <a:gd name="adj1" fmla="val 10778957"/>
                <a:gd name="adj2" fmla="val 0"/>
              </a:avLst>
            </a:prstGeom>
            <a:solidFill>
              <a:srgbClr val="CBCFDF">
                <a:alpha val="42000"/>
              </a:srgbClr>
            </a:solidFill>
            <a:ln w="6350"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de-CH"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21" name="TextBox 20"/>
                <p:cNvSpPr txBox="1"/>
                <p:nvPr/>
              </p:nvSpPr>
              <p:spPr>
                <a:xfrm>
                  <a:off x="7779879" y="1831061"/>
                  <a:ext cx="285783" cy="292196"/>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b="0" i="1" kern="1000" spc="30" dirty="0" smtClean="0">
                                <a:solidFill>
                                  <a:srgbClr val="003B6E"/>
                                </a:solidFill>
                                <a:latin typeface="Cambria Math" panose="02040503050406030204" pitchFamily="18" charset="0"/>
                                <a:cs typeface="Franklin Gothic Book"/>
                              </a:rPr>
                            </m:ctrlPr>
                          </m:sSubPr>
                          <m:e>
                            <m:r>
                              <a:rPr lang="en-US" b="0" i="1" kern="1000" spc="30" dirty="0" smtClean="0">
                                <a:solidFill>
                                  <a:srgbClr val="003B6E"/>
                                </a:solidFill>
                                <a:latin typeface="Cambria Math" panose="02040503050406030204" pitchFamily="18" charset="0"/>
                                <a:cs typeface="Franklin Gothic Book"/>
                              </a:rPr>
                              <m:t>𝐸</m:t>
                            </m:r>
                          </m:e>
                          <m:sub>
                            <m:r>
                              <a:rPr lang="en-US" b="0" i="1" kern="1000" spc="30" dirty="0" smtClean="0">
                                <a:solidFill>
                                  <a:srgbClr val="003B6E"/>
                                </a:solidFill>
                                <a:latin typeface="Cambria Math" panose="02040503050406030204" pitchFamily="18" charset="0"/>
                                <a:cs typeface="Franklin Gothic Book"/>
                              </a:rPr>
                              <m:t>𝑦</m:t>
                            </m:r>
                          </m:sub>
                        </m:sSub>
                      </m:oMath>
                    </m:oMathPara>
                  </a14:m>
                  <a:endParaRPr lang="en-US" sz="1400" kern="1000" spc="30" dirty="0">
                    <a:solidFill>
                      <a:srgbClr val="EB5B00"/>
                    </a:solidFill>
                    <a:latin typeface="Humanst521 Lt BT" panose="020B0402020204020304" pitchFamily="34" charset="0"/>
                    <a:cs typeface="Franklin Gothic Book"/>
                  </a:endParaRPr>
                </a:p>
              </p:txBody>
            </p:sp>
          </mc:Choice>
          <mc:Fallback>
            <p:sp>
              <p:nvSpPr>
                <p:cNvPr id="21" name="TextBox 20"/>
                <p:cNvSpPr txBox="1">
                  <a:spLocks noRot="1" noChangeAspect="1" noMove="1" noResize="1" noEditPoints="1" noAdjustHandles="1" noChangeArrowheads="1" noChangeShapeType="1" noTextEdit="1"/>
                </p:cNvSpPr>
                <p:nvPr/>
              </p:nvSpPr>
              <p:spPr>
                <a:xfrm>
                  <a:off x="7779879" y="1831061"/>
                  <a:ext cx="285783" cy="292196"/>
                </a:xfrm>
                <a:prstGeom prst="rect">
                  <a:avLst/>
                </a:prstGeom>
                <a:blipFill>
                  <a:blip r:embed="rId4"/>
                  <a:stretch>
                    <a:fillRect l="-14894" r="-4255" b="-16667"/>
                  </a:stretch>
                </a:blipFill>
              </p:spPr>
              <p:txBody>
                <a:bodyPr/>
                <a:lstStyle/>
                <a:p>
                  <a:r>
                    <a:rPr lang="de-CH">
                      <a:noFill/>
                    </a:rPr>
                    <a:t> </a:t>
                  </a:r>
                </a:p>
              </p:txBody>
            </p:sp>
          </mc:Fallback>
        </mc:AlternateContent>
      </p:grpSp>
      <mc:AlternateContent xmlns:mc="http://schemas.openxmlformats.org/markup-compatibility/2006">
        <mc:Choice xmlns:a14="http://schemas.microsoft.com/office/drawing/2010/main" Requires="a14">
          <p:sp>
            <p:nvSpPr>
              <p:cNvPr id="22" name="Rectangle 21"/>
              <p:cNvSpPr/>
              <p:nvPr/>
            </p:nvSpPr>
            <p:spPr>
              <a:xfrm>
                <a:off x="5076056" y="1961244"/>
                <a:ext cx="3898820" cy="523220"/>
              </a:xfrm>
              <a:prstGeom prst="rect">
                <a:avLst/>
              </a:prstGeom>
            </p:spPr>
            <p:txBody>
              <a:bodyPr wrap="square">
                <a:spAutoFit/>
              </a:bodyPr>
              <a:lstStyle/>
              <a:p>
                <a:pPr marL="0" indent="0" algn="ctr">
                  <a:buNone/>
                </a:pPr>
                <a:r>
                  <a:rPr lang="en-US" sz="1400" dirty="0">
                    <a:latin typeface="Humanst521 Lt BT" panose="020B0402020204020304" pitchFamily="34" charset="0"/>
                  </a:rPr>
                  <a:t>Will move orbit out of central plane until:</a:t>
                </a:r>
              </a:p>
              <a:p>
                <a:pPr marL="0" indent="0" algn="ctr">
                  <a:buNone/>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𝐵</m:t>
                              </m:r>
                            </m:e>
                            <m:sub>
                              <m:r>
                                <a:rPr lang="en-US" sz="1400" i="1">
                                  <a:latin typeface="Cambria Math" panose="02040503050406030204" pitchFamily="18" charset="0"/>
                                </a:rPr>
                                <m:t>𝑟</m:t>
                              </m:r>
                            </m:sub>
                            <m:sup>
                              <m:r>
                                <a:rPr lang="en-US" sz="1400" i="1">
                                  <a:latin typeface="Cambria Math" panose="02040503050406030204" pitchFamily="18" charset="0"/>
                                </a:rPr>
                                <m:t>∗</m:t>
                              </m:r>
                            </m:sup>
                          </m:sSubSup>
                        </m:e>
                      </m:d>
                      <m:r>
                        <a:rPr lang="en-US" sz="1400" i="1">
                          <a:latin typeface="Cambria Math" panose="02040503050406030204" pitchFamily="18" charset="0"/>
                        </a:rPr>
                        <m:t>=−</m:t>
                      </m:r>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m:rPr>
                                  <m:sty m:val="p"/>
                                </m:rPr>
                                <a:rPr lang="en-US" sz="1400">
                                  <a:latin typeface="Cambria Math" panose="02040503050406030204" pitchFamily="18" charset="0"/>
                                </a:rPr>
                                <m:t>v</m:t>
                              </m:r>
                            </m:sub>
                          </m:sSub>
                          <m:r>
                            <a:rPr lang="en-US" sz="1400" i="1">
                              <a:latin typeface="Cambria Math" panose="02040503050406030204" pitchFamily="18" charset="0"/>
                            </a:rPr>
                            <m:t>/</m:t>
                          </m:r>
                          <m:r>
                            <a:rPr lang="en-US" sz="1400" i="1">
                              <a:latin typeface="Cambria Math" panose="02040503050406030204" pitchFamily="18" charset="0"/>
                            </a:rPr>
                            <m:t>𝛽𝛾</m:t>
                          </m:r>
                        </m:e>
                      </m:d>
                    </m:oMath>
                  </m:oMathPara>
                </a14:m>
                <a:endParaRPr lang="en-US" sz="1400" dirty="0">
                  <a:latin typeface="Humanst521 Lt BT" panose="020B04020202040203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5076056" y="1961244"/>
                <a:ext cx="3898820" cy="523220"/>
              </a:xfrm>
              <a:prstGeom prst="rect">
                <a:avLst/>
              </a:prstGeom>
              <a:blipFill>
                <a:blip r:embed="rId5"/>
                <a:stretch>
                  <a:fillRect t="-2326" b="-4651"/>
                </a:stretch>
              </a:blipFill>
            </p:spPr>
            <p:txBody>
              <a:bodyPr/>
              <a:lstStyle/>
              <a:p>
                <a:r>
                  <a:rPr lang="de-CH">
                    <a:noFill/>
                  </a:rPr>
                  <a:t> </a:t>
                </a:r>
              </a:p>
            </p:txBody>
          </p:sp>
        </mc:Fallback>
      </mc:AlternateContent>
      <p:pic>
        <p:nvPicPr>
          <p:cNvPr id="23" name="Picture 22"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95017" y="2501309"/>
            <a:ext cx="3759946" cy="2400581"/>
          </a:xfrm>
          <a:prstGeom prst="rect">
            <a:avLst/>
          </a:prstGeom>
        </p:spPr>
      </p:pic>
      <mc:AlternateContent xmlns:mc="http://schemas.openxmlformats.org/markup-compatibility/2006">
        <mc:Choice xmlns:a14="http://schemas.microsoft.com/office/drawing/2010/main" Requires="a14">
          <p:sp>
            <p:nvSpPr>
              <p:cNvPr id="26" name="Rounded Rectangle 25"/>
              <p:cNvSpPr/>
              <p:nvPr/>
            </p:nvSpPr>
            <p:spPr bwMode="auto">
              <a:xfrm rot="19794925">
                <a:off x="4739956" y="3328148"/>
                <a:ext cx="4084499" cy="58973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0"/>
                  </a:spcBef>
                </a:pPr>
                <a:r>
                  <a:rPr kumimoji="0" lang="en-US" b="0" i="0" u="none" strike="noStrike" cap="none" normalizeH="0" baseline="0" dirty="0">
                    <a:ln>
                      <a:noFill/>
                    </a:ln>
                    <a:solidFill>
                      <a:schemeClr val="bg1"/>
                    </a:solidFill>
                    <a:effectLst/>
                    <a:latin typeface="Humanst521 Lt BT" panose="020B0402020204020304" pitchFamily="34" charset="0"/>
                  </a:rPr>
                  <a:t>Cancels</a:t>
                </a:r>
                <a:r>
                  <a:rPr kumimoji="0" lang="en-US" b="0" i="0" u="none" strike="noStrike" cap="none" normalizeH="0" dirty="0">
                    <a:ln>
                      <a:noFill/>
                    </a:ln>
                    <a:solidFill>
                      <a:schemeClr val="bg1"/>
                    </a:solidFill>
                    <a:effectLst/>
                    <a:latin typeface="Humanst521 Lt BT" panose="020B0402020204020304" pitchFamily="34" charset="0"/>
                  </a:rPr>
                  <a:t> by reversing </a:t>
                </a:r>
                <a14:m>
                  <m:oMath xmlns:m="http://schemas.openxmlformats.org/officeDocument/2006/math">
                    <m:acc>
                      <m:accPr>
                        <m:chr m:val="⃗"/>
                        <m:ctrlPr>
                          <a:rPr kumimoji="0" lang="en-US" b="0" i="1" u="none" strike="noStrike" cap="none" normalizeH="0" baseline="0" smtClean="0">
                            <a:ln>
                              <a:noFill/>
                            </a:ln>
                            <a:solidFill>
                              <a:schemeClr val="bg1"/>
                            </a:solidFill>
                            <a:effectLst/>
                            <a:latin typeface="Cambria Math" panose="02040503050406030204" pitchFamily="18" charset="0"/>
                          </a:rPr>
                        </m:ctrlPr>
                      </m:accPr>
                      <m:e>
                        <m:r>
                          <a:rPr kumimoji="0" lang="en-US" b="0" i="1" u="none" strike="noStrike" cap="none" normalizeH="0" baseline="0" smtClean="0">
                            <a:ln>
                              <a:noFill/>
                            </a:ln>
                            <a:solidFill>
                              <a:schemeClr val="bg1"/>
                            </a:solidFill>
                            <a:effectLst/>
                            <a:latin typeface="Cambria Math" panose="02040503050406030204" pitchFamily="18" charset="0"/>
                          </a:rPr>
                          <m:t>𝛽</m:t>
                        </m:r>
                      </m:e>
                    </m:acc>
                  </m:oMath>
                </a14:m>
                <a:r>
                  <a:rPr lang="en-US" dirty="0">
                    <a:solidFill>
                      <a:schemeClr val="bg1"/>
                    </a:solidFill>
                    <a:latin typeface="Humanst521 Lt BT" panose="020B0402020204020304" pitchFamily="34" charset="0"/>
                  </a:rPr>
                  <a:t> </a:t>
                </a:r>
                <a:br>
                  <a:rPr lang="en-US" dirty="0">
                    <a:solidFill>
                      <a:schemeClr val="bg1"/>
                    </a:solidFill>
                    <a:latin typeface="Humanst521 Lt BT" panose="020B0402020204020304" pitchFamily="34" charset="0"/>
                  </a:rPr>
                </a:br>
                <a:r>
                  <a:rPr lang="en-US" dirty="0">
                    <a:solidFill>
                      <a:schemeClr val="bg1"/>
                    </a:solidFill>
                    <a:latin typeface="Humanst521 Lt BT" panose="020B0402020204020304" pitchFamily="34" charset="0"/>
                  </a:rPr>
                  <a:t>needs CW and CCW injection</a:t>
                </a:r>
              </a:p>
            </p:txBody>
          </p:sp>
        </mc:Choice>
        <mc:Fallback>
          <p:sp>
            <p:nvSpPr>
              <p:cNvPr id="26" name="Rounded Rectangle 25"/>
              <p:cNvSpPr>
                <a:spLocks noRot="1" noChangeAspect="1" noMove="1" noResize="1" noEditPoints="1" noAdjustHandles="1" noChangeArrowheads="1" noChangeShapeType="1" noTextEdit="1"/>
              </p:cNvSpPr>
              <p:nvPr/>
            </p:nvSpPr>
            <p:spPr bwMode="auto">
              <a:xfrm rot="19794925">
                <a:off x="4739956" y="3328148"/>
                <a:ext cx="4084499" cy="589730"/>
              </a:xfrm>
              <a:prstGeom prst="roundRect">
                <a:avLst/>
              </a:prstGeom>
              <a:blipFill>
                <a:blip r:embed="rId7"/>
                <a:stretch>
                  <a:fillRect/>
                </a:stretch>
              </a:blipFill>
              <a:ln>
                <a:noFill/>
              </a:ln>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4" name="PlaceHolder 1"/>
              <p:cNvSpPr>
                <a:spLocks noGrp="1"/>
              </p:cNvSpPr>
              <p:nvPr>
                <p:ph sz="quarter" idx="13"/>
              </p:nvPr>
            </p:nvSpPr>
            <p:spPr>
              <a:xfrm>
                <a:off x="755576" y="1006082"/>
                <a:ext cx="4161711" cy="3509963"/>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Humanst521 Lt BT" panose="020B0402020204020304" pitchFamily="34" charset="0"/>
                    <a:ea typeface="Arial"/>
                  </a:rPr>
                  <a:t>None constant radius of </a:t>
                </a:r>
                <a:br>
                  <a:rPr lang="en-US" sz="1700" b="0" strike="noStrike" spc="-1" dirty="0">
                    <a:solidFill>
                      <a:srgbClr val="000000"/>
                    </a:solidFill>
                    <a:latin typeface="Humanst521 Lt BT" panose="020B0402020204020304" pitchFamily="34" charset="0"/>
                    <a:ea typeface="Arial"/>
                  </a:rPr>
                </a:br>
                <a:r>
                  <a:rPr lang="en-US" sz="1700" b="0" strike="noStrike" spc="-1" dirty="0">
                    <a:solidFill>
                      <a:srgbClr val="000000"/>
                    </a:solidFill>
                    <a:latin typeface="Humanst521 Lt BT" panose="020B0402020204020304" pitchFamily="34" charset="0"/>
                    <a:ea typeface="Arial"/>
                  </a:rPr>
                  <a:t>cylindrical anode (cone)</a:t>
                </a: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endParaRPr lang="en-US" sz="1700" b="0" strike="noStrike" spc="-1" dirty="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endParaRPr lang="en-US" spc="-1" dirty="0">
                  <a:solidFill>
                    <a:srgbClr val="000000"/>
                  </a:solidFill>
                  <a:latin typeface="Humanst521 Lt BT" panose="020B0402020204020304" pitchFamily="34" charset="0"/>
                  <a:ea typeface="Aria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Humanst521 Lt BT" panose="020B0402020204020304" pitchFamily="34" charset="0"/>
                    <a:ea typeface="Arial"/>
                  </a:rPr>
                  <a:t>Cylindricity on the order of 50 nm is measurable even on large samples and </a:t>
                </a:r>
                <a:br>
                  <a:rPr lang="en-US" sz="1700" b="0" strike="noStrike" spc="-1" dirty="0">
                    <a:solidFill>
                      <a:srgbClr val="000000"/>
                    </a:solidFill>
                    <a:latin typeface="Humanst521 Lt BT" panose="020B0402020204020304" pitchFamily="34" charset="0"/>
                    <a:ea typeface="Arial"/>
                  </a:rPr>
                </a:br>
                <a:r>
                  <a:rPr lang="en-US" sz="1700" b="0" strike="noStrike" spc="-1" dirty="0">
                    <a:solidFill>
                      <a:srgbClr val="000000"/>
                    </a:solidFill>
                    <a:latin typeface="Humanst521 Lt BT" panose="020B0402020204020304" pitchFamily="34" charset="0"/>
                    <a:ea typeface="Arial"/>
                  </a:rPr>
                  <a:t>possible to machine</a:t>
                </a:r>
              </a:p>
              <a:p>
                <a:pPr marL="432000" indent="-324000">
                  <a:lnSpc>
                    <a:spcPct val="100000"/>
                  </a:lnSpc>
                  <a:spcBef>
                    <a:spcPts val="1417"/>
                  </a:spcBef>
                  <a:buClr>
                    <a:srgbClr val="000000"/>
                  </a:buClr>
                  <a:buSzPct val="45000"/>
                  <a:buFont typeface="Wingdings" charset="2"/>
                  <a:buChar char=""/>
                </a:pPr>
                <a:r>
                  <a:rPr lang="en-US" spc="-1" dirty="0">
                    <a:solidFill>
                      <a:srgbClr val="000000"/>
                    </a:solidFill>
                    <a:latin typeface="Humanst521 Lt BT" panose="020B0402020204020304" pitchFamily="34" charset="0"/>
                    <a:ea typeface="Arial"/>
                  </a:rPr>
                  <a:t>Ground electrode made of thin foil more difficult to keep deviations from cylindricity below </a:t>
                </a:r>
                <a14:m>
                  <m:oMath xmlns:m="http://schemas.openxmlformats.org/officeDocument/2006/math">
                    <m:r>
                      <a:rPr lang="en-US" i="1" spc="-1" smtClean="0">
                        <a:solidFill>
                          <a:srgbClr val="000000"/>
                        </a:solidFill>
                        <a:latin typeface="Cambria Math" panose="02040503050406030204" pitchFamily="18" charset="0"/>
                        <a:ea typeface="Arial"/>
                      </a:rPr>
                      <m:t>30</m:t>
                    </m:r>
                    <m:r>
                      <m:rPr>
                        <m:sty m:val="p"/>
                      </m:rPr>
                      <a:rPr lang="en-US" b="0" i="0" spc="-1" smtClean="0">
                        <a:solidFill>
                          <a:srgbClr val="000000"/>
                        </a:solidFill>
                        <a:latin typeface="Cambria Math" panose="02040503050406030204" pitchFamily="18" charset="0"/>
                        <a:ea typeface="Arial"/>
                      </a:rPr>
                      <m:t>μm</m:t>
                    </m:r>
                  </m:oMath>
                </a14:m>
                <a:endParaRPr lang="en-US" sz="1700" b="0" strike="noStrike" spc="-1" dirty="0">
                  <a:solidFill>
                    <a:srgbClr val="000000"/>
                  </a:solidFill>
                  <a:latin typeface="Humanst521 Lt BT" panose="020B0402020204020304" pitchFamily="34" charset="0"/>
                  <a:ea typeface="Arial"/>
                </a:endParaRPr>
              </a:p>
              <a:p>
                <a:pPr marL="393750" indent="-285750">
                  <a:lnSpc>
                    <a:spcPct val="100000"/>
                  </a:lnSpc>
                  <a:spcBef>
                    <a:spcPts val="1417"/>
                  </a:spcBef>
                  <a:buClr>
                    <a:srgbClr val="000000"/>
                  </a:buClr>
                  <a:buSzPct val="45000"/>
                </a:pPr>
                <a:endParaRPr lang="en-US" sz="1700" b="0" strike="noStrike" spc="-1" dirty="0">
                  <a:latin typeface="Humanst521 Lt BT" panose="020B0402020204020304" pitchFamily="34" charset="0"/>
                </a:endParaRPr>
              </a:p>
            </p:txBody>
          </p:sp>
        </mc:Choice>
        <mc:Fallback>
          <p:sp>
            <p:nvSpPr>
              <p:cNvPr id="24" name="PlaceHolder 1"/>
              <p:cNvSpPr>
                <a:spLocks noGrp="1" noRot="1" noChangeAspect="1" noMove="1" noResize="1" noEditPoints="1" noAdjustHandles="1" noChangeArrowheads="1" noChangeShapeType="1" noTextEdit="1"/>
              </p:cNvSpPr>
              <p:nvPr>
                <p:ph sz="quarter" idx="13"/>
              </p:nvPr>
            </p:nvSpPr>
            <p:spPr>
              <a:xfrm>
                <a:off x="755576" y="1006082"/>
                <a:ext cx="4161711" cy="3509963"/>
              </a:xfrm>
              <a:prstGeom prst="rect">
                <a:avLst/>
              </a:prstGeom>
              <a:blipFill>
                <a:blip r:embed="rId8"/>
                <a:stretch>
                  <a:fillRect t="-1910" b="-10243"/>
                </a:stretch>
              </a:blipFill>
              <a:ln w="0">
                <a:noFill/>
              </a:ln>
            </p:spPr>
            <p:txBody>
              <a:bodyPr/>
              <a:lstStyle/>
              <a:p>
                <a:r>
                  <a:rPr lang="de-CH">
                    <a:noFill/>
                  </a:rPr>
                  <a:t> </a:t>
                </a:r>
              </a:p>
            </p:txBody>
          </p:sp>
        </mc:Fallback>
      </mc:AlternateContent>
      <p:grpSp>
        <p:nvGrpSpPr>
          <p:cNvPr id="25" name="Group 24"/>
          <p:cNvGrpSpPr/>
          <p:nvPr/>
        </p:nvGrpSpPr>
        <p:grpSpPr>
          <a:xfrm>
            <a:off x="1068855" y="1635579"/>
            <a:ext cx="3674581" cy="1154653"/>
            <a:chOff x="4599900" y="826982"/>
            <a:chExt cx="4018140" cy="1391158"/>
          </a:xfrm>
        </p:grpSpPr>
        <p:pic>
          <p:nvPicPr>
            <p:cNvPr id="27" name="Picture 26"/>
            <p:cNvPicPr/>
            <p:nvPr/>
          </p:nvPicPr>
          <p:blipFill>
            <a:blip r:embed="rId9"/>
            <a:stretch/>
          </p:blipFill>
          <p:spPr>
            <a:xfrm>
              <a:off x="4733100" y="826982"/>
              <a:ext cx="2237400" cy="647640"/>
            </a:xfrm>
            <a:prstGeom prst="rect">
              <a:avLst/>
            </a:prstGeom>
            <a:ln w="0">
              <a:noFill/>
            </a:ln>
          </p:spPr>
        </p:pic>
        <p:sp>
          <p:nvSpPr>
            <p:cNvPr id="28" name="Freeform 27"/>
            <p:cNvSpPr/>
            <p:nvPr/>
          </p:nvSpPr>
          <p:spPr>
            <a:xfrm rot="5400000">
              <a:off x="6192439" y="-190001"/>
              <a:ext cx="815602" cy="4000680"/>
            </a:xfrm>
            <a:custGeom>
              <a:avLst/>
              <a:gdLst/>
              <a:ahLst/>
              <a:cxnLst/>
              <a:rect l="l" t="t" r="r" b="b"/>
              <a:pathLst>
                <a:path w="21600" h="21600">
                  <a:moveTo>
                    <a:pt x="0" y="0"/>
                  </a:moveTo>
                  <a:lnTo>
                    <a:pt x="21600" y="0"/>
                  </a:lnTo>
                  <a:lnTo>
                    <a:pt x="16200" y="21600"/>
                  </a:lnTo>
                  <a:lnTo>
                    <a:pt x="5400" y="216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vert="vert270" lIns="90000" tIns="45000" rIns="90000" bIns="45000" anchor="ctr">
              <a:noAutofit/>
            </a:bodyPr>
            <a:lstStyle/>
            <a:p>
              <a:pPr algn="ctr">
                <a:lnSpc>
                  <a:spcPct val="100000"/>
                </a:lnSpc>
                <a:buNone/>
              </a:pPr>
              <a:r>
                <a:rPr lang="en-GB" sz="1500" b="0" strike="noStrike" spc="-1" dirty="0">
                  <a:solidFill>
                    <a:srgbClr val="000000"/>
                  </a:solidFill>
                  <a:latin typeface="Humanst521 Lt BT" panose="020B0402020204020304" pitchFamily="34" charset="0"/>
                  <a:ea typeface="Calibri"/>
                </a:rPr>
                <a:t>anode</a:t>
              </a:r>
              <a:endParaRPr lang="en-GB" sz="1500" b="0" strike="noStrike" spc="-1" dirty="0">
                <a:latin typeface="Humanst521 Lt BT" panose="020B0402020204020304" pitchFamily="34" charset="0"/>
              </a:endParaRPr>
            </a:p>
          </p:txBody>
        </p:sp>
        <p:sp>
          <p:nvSpPr>
            <p:cNvPr id="29" name="Straight Connector 28"/>
            <p:cNvSpPr/>
            <p:nvPr/>
          </p:nvSpPr>
          <p:spPr>
            <a:xfrm>
              <a:off x="4605120" y="1615680"/>
              <a:ext cx="4012920" cy="360"/>
            </a:xfrm>
            <a:prstGeom prst="line">
              <a:avLst/>
            </a:prstGeom>
            <a:ln w="0">
              <a:solidFill>
                <a:srgbClr val="FF3838"/>
              </a:solidFill>
              <a:prstDash val="dash"/>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75360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7504" y="1611712"/>
            <a:ext cx="4455696" cy="3296536"/>
          </a:xfrm>
        </p:spPr>
      </p:pic>
      <p:sp>
        <p:nvSpPr>
          <p:cNvPr id="3" name="Title 2"/>
          <p:cNvSpPr>
            <a:spLocks noGrp="1"/>
          </p:cNvSpPr>
          <p:nvPr>
            <p:ph type="title"/>
          </p:nvPr>
        </p:nvSpPr>
        <p:spPr/>
        <p:txBody>
          <a:bodyPr/>
          <a:lstStyle/>
          <a:p>
            <a:r>
              <a:rPr lang="en-US" dirty="0"/>
              <a:t>Geometric phases, and non-uniformities</a:t>
            </a:r>
          </a:p>
        </p:txBody>
      </p:sp>
      <p:sp>
        <p:nvSpPr>
          <p:cNvPr id="4" name="Slide Number Placeholder 3"/>
          <p:cNvSpPr>
            <a:spLocks noGrp="1"/>
          </p:cNvSpPr>
          <p:nvPr>
            <p:ph type="sldNum" sz="quarter" idx="4294967295"/>
          </p:nvPr>
        </p:nvSpPr>
        <p:spPr>
          <a:xfrm>
            <a:off x="8567738" y="4967288"/>
            <a:ext cx="576262" cy="147637"/>
          </a:xfrm>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28</a:t>
            </a:fld>
            <a:endParaRPr lang="de-DE" dirty="0">
              <a:latin typeface="Humanst521 BT" panose="020B0602020204020204" pitchFamily="34" charset="0"/>
            </a:endParaRP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676133"/>
            <a:ext cx="4392488" cy="3258041"/>
          </a:xfrm>
          <a:prstGeom prst="rect">
            <a:avLst/>
          </a:prstGeom>
        </p:spPr>
      </p:pic>
      <p:sp>
        <p:nvSpPr>
          <p:cNvPr id="11" name="TextBox 10"/>
          <p:cNvSpPr txBox="1"/>
          <p:nvPr/>
        </p:nvSpPr>
        <p:spPr>
          <a:xfrm>
            <a:off x="683568" y="2139702"/>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Humanst521 Lt BT" panose="020B0402020204020304" pitchFamily="34" charset="0"/>
              </a:rPr>
              <a:t>Magnetic field </a:t>
            </a:r>
          </a:p>
        </p:txBody>
      </p:sp>
      <p:sp>
        <p:nvSpPr>
          <p:cNvPr id="12" name="TextBox 11"/>
          <p:cNvSpPr txBox="1"/>
          <p:nvPr/>
        </p:nvSpPr>
        <p:spPr>
          <a:xfrm rot="5400000">
            <a:off x="7933671" y="4015832"/>
            <a:ext cx="1728192" cy="482158"/>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Humanst521 Lt BT" panose="020B0402020204020304" pitchFamily="34" charset="0"/>
              </a:rPr>
              <a:t>Electric field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861875"/>
            <a:ext cx="5496692" cy="543001"/>
          </a:xfrm>
          <a:prstGeom prst="rect">
            <a:avLst/>
          </a:prstGeom>
        </p:spPr>
      </p:pic>
      <p:sp>
        <p:nvSpPr>
          <p:cNvPr id="5" name="Right Arrow 4"/>
          <p:cNvSpPr/>
          <p:nvPr/>
        </p:nvSpPr>
        <p:spPr bwMode="auto">
          <a:xfrm>
            <a:off x="6168218" y="997624"/>
            <a:ext cx="360040" cy="27150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930422"/>
            <a:ext cx="1467055" cy="428685"/>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82629D4-B4CC-7177-F3E1-B6B183E13A66}"/>
                  </a:ext>
                </a:extLst>
              </p:cNvPr>
              <p:cNvSpPr txBox="1"/>
              <p:nvPr/>
            </p:nvSpPr>
            <p:spPr>
              <a:xfrm rot="16200000">
                <a:off x="2476891" y="415484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Humanst521 Lt BT" panose="020B0402020204020304" pitchFamily="34" charset="0"/>
                </a:endParaRPr>
              </a:p>
            </p:txBody>
          </p:sp>
        </mc:Choice>
        <mc:Fallback>
          <p:sp>
            <p:nvSpPr>
              <p:cNvPr id="13" name="TextBox 12">
                <a:extLst>
                  <a:ext uri="{FF2B5EF4-FFF2-40B4-BE49-F238E27FC236}">
                    <a16:creationId xmlns:a16="http://schemas.microsoft.com/office/drawing/2014/main" id="{782629D4-B4CC-7177-F3E1-B6B183E13A66}"/>
                  </a:ext>
                </a:extLst>
              </p:cNvPr>
              <p:cNvSpPr txBox="1">
                <a:spLocks noRot="1" noChangeAspect="1" noMove="1" noResize="1" noEditPoints="1" noAdjustHandles="1" noChangeArrowheads="1" noChangeShapeType="1" noTextEdit="1"/>
              </p:cNvSpPr>
              <p:nvPr/>
            </p:nvSpPr>
            <p:spPr>
              <a:xfrm rot="16200000">
                <a:off x="2476891" y="4154846"/>
                <a:ext cx="262706" cy="204130"/>
              </a:xfrm>
              <a:prstGeom prst="rect">
                <a:avLst/>
              </a:prstGeom>
              <a:blipFill>
                <a:blip r:embed="rId6"/>
                <a:stretch>
                  <a:fillRect r="-11765" b="-697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9FB5D92-32BC-FC58-3F16-4134FBAEDECB}"/>
                  </a:ext>
                </a:extLst>
              </p:cNvPr>
              <p:cNvSpPr txBox="1"/>
              <p:nvPr/>
            </p:nvSpPr>
            <p:spPr>
              <a:xfrm rot="16200000">
                <a:off x="3822632" y="4136210"/>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Humanst521 Lt BT" panose="020B0402020204020304" pitchFamily="34" charset="0"/>
                </a:endParaRPr>
              </a:p>
            </p:txBody>
          </p:sp>
        </mc:Choice>
        <mc:Fallback>
          <p:sp>
            <p:nvSpPr>
              <p:cNvPr id="14" name="TextBox 13">
                <a:extLst>
                  <a:ext uri="{FF2B5EF4-FFF2-40B4-BE49-F238E27FC236}">
                    <a16:creationId xmlns:a16="http://schemas.microsoft.com/office/drawing/2014/main" id="{59FB5D92-32BC-FC58-3F16-4134FBAEDECB}"/>
                  </a:ext>
                </a:extLst>
              </p:cNvPr>
              <p:cNvSpPr txBox="1">
                <a:spLocks noRot="1" noChangeAspect="1" noMove="1" noResize="1" noEditPoints="1" noAdjustHandles="1" noChangeArrowheads="1" noChangeShapeType="1" noTextEdit="1"/>
              </p:cNvSpPr>
              <p:nvPr/>
            </p:nvSpPr>
            <p:spPr>
              <a:xfrm rot="16200000">
                <a:off x="3822632" y="4136210"/>
                <a:ext cx="262706" cy="204130"/>
              </a:xfrm>
              <a:prstGeom prst="rect">
                <a:avLst/>
              </a:prstGeom>
              <a:blipFill>
                <a:blip r:embed="rId7"/>
                <a:stretch>
                  <a:fillRect r="-15152" b="-4651"/>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3EE0084-6581-B3DD-15A3-286AA774ACAD}"/>
                  </a:ext>
                </a:extLst>
              </p:cNvPr>
              <p:cNvSpPr txBox="1"/>
              <p:nvPr/>
            </p:nvSpPr>
            <p:spPr>
              <a:xfrm rot="16200000">
                <a:off x="7965877" y="4234974"/>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𝑐</m:t>
                          </m:r>
                        </m:sub>
                      </m:sSub>
                    </m:oMath>
                  </m:oMathPara>
                </a14:m>
                <a:endParaRPr lang="de-CH" sz="1400" dirty="0">
                  <a:solidFill>
                    <a:srgbClr val="000000"/>
                  </a:solidFill>
                  <a:latin typeface="Humanst521 Lt BT" panose="020B0402020204020304" pitchFamily="34" charset="0"/>
                </a:endParaRPr>
              </a:p>
            </p:txBody>
          </p:sp>
        </mc:Choice>
        <mc:Fallback>
          <p:sp>
            <p:nvSpPr>
              <p:cNvPr id="15" name="TextBox 14">
                <a:extLst>
                  <a:ext uri="{FF2B5EF4-FFF2-40B4-BE49-F238E27FC236}">
                    <a16:creationId xmlns:a16="http://schemas.microsoft.com/office/drawing/2014/main" id="{D3EE0084-6581-B3DD-15A3-286AA774ACAD}"/>
                  </a:ext>
                </a:extLst>
              </p:cNvPr>
              <p:cNvSpPr txBox="1">
                <a:spLocks noRot="1" noChangeAspect="1" noMove="1" noResize="1" noEditPoints="1" noAdjustHandles="1" noChangeArrowheads="1" noChangeShapeType="1" noTextEdit="1"/>
              </p:cNvSpPr>
              <p:nvPr/>
            </p:nvSpPr>
            <p:spPr>
              <a:xfrm rot="16200000">
                <a:off x="7965877" y="4234974"/>
                <a:ext cx="262706" cy="204130"/>
              </a:xfrm>
              <a:prstGeom prst="rect">
                <a:avLst/>
              </a:prstGeom>
              <a:blipFill>
                <a:blip r:embed="rId8"/>
                <a:stretch>
                  <a:fillRect r="-15152" b="-697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4BAFEFF-EF42-0601-45F9-E86B9DF2F6B9}"/>
                  </a:ext>
                </a:extLst>
              </p:cNvPr>
              <p:cNvSpPr txBox="1"/>
              <p:nvPr/>
            </p:nvSpPr>
            <p:spPr>
              <a:xfrm rot="16200000">
                <a:off x="6882972" y="4242366"/>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𝑏</m:t>
                          </m:r>
                        </m:sub>
                      </m:sSub>
                    </m:oMath>
                  </m:oMathPara>
                </a14:m>
                <a:endParaRPr lang="de-CH" sz="1400" dirty="0">
                  <a:solidFill>
                    <a:srgbClr val="000000"/>
                  </a:solidFill>
                  <a:latin typeface="Humanst521 Lt BT" panose="020B0402020204020304" pitchFamily="34" charset="0"/>
                </a:endParaRPr>
              </a:p>
            </p:txBody>
          </p:sp>
        </mc:Choice>
        <mc:Fallback>
          <p:sp>
            <p:nvSpPr>
              <p:cNvPr id="16" name="TextBox 15">
                <a:extLst>
                  <a:ext uri="{FF2B5EF4-FFF2-40B4-BE49-F238E27FC236}">
                    <a16:creationId xmlns:a16="http://schemas.microsoft.com/office/drawing/2014/main" id="{64BAFEFF-EF42-0601-45F9-E86B9DF2F6B9}"/>
                  </a:ext>
                </a:extLst>
              </p:cNvPr>
              <p:cNvSpPr txBox="1">
                <a:spLocks noRot="1" noChangeAspect="1" noMove="1" noResize="1" noEditPoints="1" noAdjustHandles="1" noChangeArrowheads="1" noChangeShapeType="1" noTextEdit="1"/>
              </p:cNvSpPr>
              <p:nvPr/>
            </p:nvSpPr>
            <p:spPr>
              <a:xfrm rot="16200000">
                <a:off x="6882972" y="4242366"/>
                <a:ext cx="262706" cy="204130"/>
              </a:xfrm>
              <a:prstGeom prst="rect">
                <a:avLst/>
              </a:prstGeom>
              <a:blipFill>
                <a:blip r:embed="rId9"/>
                <a:stretch>
                  <a:fillRect t="-4651" r="-21212" b="-9302"/>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658C02B-332C-3EEA-D582-1C78F68DA893}"/>
                  </a:ext>
                </a:extLst>
              </p:cNvPr>
              <p:cNvSpPr txBox="1"/>
              <p:nvPr/>
            </p:nvSpPr>
            <p:spPr>
              <a:xfrm rot="16200000">
                <a:off x="6168918" y="4234973"/>
                <a:ext cx="262706" cy="204130"/>
              </a:xfrm>
              <a:prstGeom prst="rect">
                <a:avLst/>
              </a:prstGeom>
              <a:solidFill>
                <a:schemeClr val="bg1"/>
              </a:solidFill>
            </p:spPr>
            <p:txBody>
              <a:bodyPr wrap="none" lIns="0" tIns="0" rIns="0" bIns="0" rtlCol="0" anchor="ctr" anchorCtr="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sSub>
                        <m:sSubPr>
                          <m:ctrlPr>
                            <a:rPr lang="en-US" sz="1400" b="0" i="1" dirty="0" smtClean="0">
                              <a:solidFill>
                                <a:srgbClr val="000000"/>
                              </a:solidFill>
                              <a:latin typeface="Cambria Math" panose="02040503050406030204" pitchFamily="18" charset="0"/>
                            </a:rPr>
                          </m:ctrlPr>
                        </m:sSubPr>
                        <m:e>
                          <m:r>
                            <a:rPr lang="en-US" sz="1400" i="1" dirty="0" smtClean="0">
                              <a:solidFill>
                                <a:srgbClr val="000000"/>
                              </a:solidFill>
                              <a:latin typeface="Cambria Math" panose="02040503050406030204" pitchFamily="18" charset="0"/>
                            </a:rPr>
                            <m:t>𝜔</m:t>
                          </m:r>
                        </m:e>
                        <m:sub>
                          <m:r>
                            <a:rPr lang="en-US" sz="1400" b="0" i="1" dirty="0" smtClean="0">
                              <a:solidFill>
                                <a:srgbClr val="000000"/>
                              </a:solidFill>
                              <a:latin typeface="Cambria Math" panose="02040503050406030204" pitchFamily="18" charset="0"/>
                            </a:rPr>
                            <m:t>𝑎</m:t>
                          </m:r>
                        </m:sub>
                      </m:sSub>
                    </m:oMath>
                  </m:oMathPara>
                </a14:m>
                <a:endParaRPr lang="de-CH" sz="1400" dirty="0">
                  <a:solidFill>
                    <a:srgbClr val="000000"/>
                  </a:solidFill>
                  <a:latin typeface="Humanst521 Lt BT" panose="020B0402020204020304" pitchFamily="34" charset="0"/>
                </a:endParaRPr>
              </a:p>
            </p:txBody>
          </p:sp>
        </mc:Choice>
        <mc:Fallback>
          <p:sp>
            <p:nvSpPr>
              <p:cNvPr id="17" name="TextBox 16">
                <a:extLst>
                  <a:ext uri="{FF2B5EF4-FFF2-40B4-BE49-F238E27FC236}">
                    <a16:creationId xmlns:a16="http://schemas.microsoft.com/office/drawing/2014/main" id="{1658C02B-332C-3EEA-D582-1C78F68DA893}"/>
                  </a:ext>
                </a:extLst>
              </p:cNvPr>
              <p:cNvSpPr txBox="1">
                <a:spLocks noRot="1" noChangeAspect="1" noMove="1" noResize="1" noEditPoints="1" noAdjustHandles="1" noChangeArrowheads="1" noChangeShapeType="1" noTextEdit="1"/>
              </p:cNvSpPr>
              <p:nvPr/>
            </p:nvSpPr>
            <p:spPr>
              <a:xfrm rot="16200000">
                <a:off x="6168918" y="4234973"/>
                <a:ext cx="262706" cy="204130"/>
              </a:xfrm>
              <a:prstGeom prst="rect">
                <a:avLst/>
              </a:prstGeom>
              <a:blipFill>
                <a:blip r:embed="rId10"/>
                <a:stretch>
                  <a:fillRect r="-15152" b="-9302"/>
                </a:stretch>
              </a:blipFill>
            </p:spPr>
            <p:txBody>
              <a:bodyPr/>
              <a:lstStyle/>
              <a:p>
                <a:r>
                  <a:rPr lang="de-CH">
                    <a:noFill/>
                  </a:rPr>
                  <a:t> </a:t>
                </a:r>
              </a:p>
            </p:txBody>
          </p:sp>
        </mc:Fallback>
      </mc:AlternateContent>
    </p:spTree>
    <p:extLst>
      <p:ext uri="{BB962C8B-B14F-4D97-AF65-F5344CB8AC3E}">
        <p14:creationId xmlns:p14="http://schemas.microsoft.com/office/powerpoint/2010/main" val="26094157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23" name="PlaceHolder 1"/>
              <p:cNvSpPr>
                <a:spLocks noGrp="1"/>
              </p:cNvSpPr>
              <p:nvPr>
                <p:ph/>
              </p:nvPr>
            </p:nvSpPr>
            <p:spPr>
              <a:xfrm>
                <a:off x="395536" y="1131590"/>
                <a:ext cx="4137840" cy="35064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Calibri"/>
                    <a:ea typeface="TeX Gyre Pagella"/>
                  </a:rPr>
                  <a:t>Assuming a 0.5% difference between the CW and CCW average momenta</a:t>
                </a:r>
                <a:br>
                  <a:rPr lang="en-US" sz="1700" dirty="0"/>
                </a:br>
                <a:r>
                  <a:rPr lang="en-US" sz="1700" b="0" strike="noStrike" spc="-1" dirty="0">
                    <a:solidFill>
                      <a:srgbClr val="000000"/>
                    </a:solidFill>
                    <a:latin typeface="Calibri"/>
                    <a:ea typeface="TeX Gyre Pagella"/>
                  </a:rPr>
                  <a:t>(~150 keV).</a:t>
                </a:r>
                <a:endParaRPr lang="en-US" sz="1700" b="0" strike="noStrike" spc="-1" dirty="0">
                  <a:solidFill>
                    <a:srgbClr val="000000"/>
                  </a:solidFil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Calibri"/>
                    <a:ea typeface="TeX Gyre Pagella"/>
                  </a:rPr>
                  <a:t>The </a:t>
                </a:r>
                <a:r>
                  <a:rPr lang="en-US" sz="1700" b="0" strike="noStrike" spc="-1" dirty="0" err="1">
                    <a:solidFill>
                      <a:srgbClr val="000000"/>
                    </a:solidFill>
                    <a:latin typeface="Calibri"/>
                    <a:ea typeface="TeX Gyre Pagella"/>
                  </a:rPr>
                  <a:t>control</a:t>
                </a:r>
                <a:r>
                  <a:rPr lang="en-US" sz="1700" b="0" strike="noStrike" spc="-1" dirty="0">
                    <a:solidFill>
                      <a:srgbClr val="000000"/>
                    </a:solidFill>
                    <a:latin typeface="Calibri"/>
                    <a:ea typeface="TeX Gyre Pagella"/>
                  </a:rPr>
                  <a:t> </a:t>
                </a:r>
                <a:r>
                  <a:rPr lang="en-US" sz="1700" b="0" strike="noStrike" spc="-1" dirty="0" err="1">
                    <a:solidFill>
                      <a:srgbClr val="000000"/>
                    </a:solidFill>
                    <a:latin typeface="Calibri"/>
                    <a:ea typeface="TeX Gyre Pagella"/>
                  </a:rPr>
                  <a:t>of</a:t>
                </a:r>
                <a:r>
                  <a:rPr lang="en-US" sz="1700" b="0" strike="noStrike" spc="-1" dirty="0">
                    <a:solidFill>
                      <a:srgbClr val="000000"/>
                    </a:solidFill>
                    <a:latin typeface="Calibri"/>
                    <a:ea typeface="TeX Gyre Pagella"/>
                  </a:rPr>
                  <a:t> </a:t>
                </a:r>
                <a:r>
                  <a:rPr lang="en-US" sz="1700" b="0" strike="noStrike" spc="-1" dirty="0" err="1">
                    <a:solidFill>
                      <a:srgbClr val="000000"/>
                    </a:solidFill>
                    <a:latin typeface="Calibri"/>
                    <a:ea typeface="TeX Gyre Pagella"/>
                  </a:rPr>
                  <a:t>the</a:t>
                </a:r>
                <a:r>
                  <a:rPr lang="en-US" sz="1700" b="0" strike="noStrike" spc="-1" dirty="0">
                    <a:solidFill>
                      <a:srgbClr val="000000"/>
                    </a:solidFill>
                    <a:latin typeface="Calibri"/>
                    <a:ea typeface="TeX Gyre Pagella"/>
                  </a:rPr>
                  <a:t> initial g-2 </a:t>
                </a:r>
                <a:r>
                  <a:rPr lang="en-US" sz="1700" b="0" strike="noStrike" spc="-1" dirty="0" err="1">
                    <a:solidFill>
                      <a:srgbClr val="000000"/>
                    </a:solidFill>
                    <a:latin typeface="Calibri"/>
                    <a:ea typeface="TeX Gyre Pagella"/>
                  </a:rPr>
                  <a:t>phase</a:t>
                </a:r>
                <a:r>
                  <a:rPr lang="en-US" sz="1700" b="0" strike="noStrike" spc="-1" dirty="0">
                    <a:solidFill>
                      <a:srgbClr val="000000"/>
                    </a:solidFill>
                    <a:latin typeface="Calibri"/>
                    <a:ea typeface="TeX Gyre Pagella"/>
                  </a:rPr>
                  <a:t> </a:t>
                </a:r>
                <a:r>
                  <a:rPr lang="en-US" sz="1700" b="0" strike="noStrike" spc="-1" dirty="0" err="1">
                    <a:solidFill>
                      <a:srgbClr val="000000"/>
                    </a:solidFill>
                    <a:latin typeface="Calibri"/>
                    <a:ea typeface="TeX Gyre Pagella"/>
                  </a:rPr>
                  <a:t>should</a:t>
                </a:r>
                <a:r>
                  <a:rPr lang="en-US" sz="1700" b="0" strike="noStrike" spc="-1" dirty="0">
                    <a:solidFill>
                      <a:srgbClr val="000000"/>
                    </a:solidFill>
                    <a:latin typeface="Calibri"/>
                    <a:ea typeface="TeX Gyre Pagella"/>
                  </a:rPr>
                  <a:t> </a:t>
                </a:r>
                <a:r>
                  <a:rPr lang="en-US" sz="1700" b="0" strike="noStrike" spc="-1" dirty="0" err="1">
                    <a:solidFill>
                      <a:srgbClr val="000000"/>
                    </a:solidFill>
                    <a:latin typeface="Calibri"/>
                    <a:ea typeface="TeX Gyre Pagella"/>
                  </a:rPr>
                  <a:t>be</a:t>
                </a:r>
                <a:r>
                  <a:rPr lang="en-US" sz="1700" b="0" strike="noStrike" spc="-1" dirty="0">
                    <a:solidFill>
                      <a:srgbClr val="000000"/>
                    </a:solidFill>
                    <a:latin typeface="Calibri"/>
                    <a:ea typeface="TeX Gyre Pagella"/>
                  </a:rPr>
                  <a:t> </a:t>
                </a:r>
                <a14:m>
                  <m:oMath xmlns:m="http://schemas.openxmlformats.org/officeDocument/2006/math">
                    <m:r>
                      <a:rPr lang="en-US" sz="1700" b="0" i="1" strike="noStrike" spc="-1" dirty="0" smtClean="0">
                        <a:solidFill>
                          <a:srgbClr val="000000"/>
                        </a:solidFill>
                        <a:latin typeface="Cambria Math" panose="02040503050406030204" pitchFamily="18" charset="0"/>
                        <a:ea typeface="TeX Gyre Pagella"/>
                      </a:rPr>
                      <m:t>~</m:t>
                    </m:r>
                    <m:r>
                      <a:rPr lang="en-US" sz="1700" b="0" i="1" strike="noStrike" spc="-1" dirty="0" smtClean="0">
                        <a:solidFill>
                          <a:srgbClr val="000000"/>
                        </a:solidFill>
                        <a:latin typeface="Cambria Math" panose="02040503050406030204" pitchFamily="18" charset="0"/>
                        <a:ea typeface="TeX Gyre Pagella"/>
                      </a:rPr>
                      <m:t>50</m:t>
                    </m:r>
                    <m:r>
                      <a:rPr lang="en-US" sz="1700" b="0" i="1" strike="noStrike" spc="-1" dirty="0" smtClean="0">
                        <a:solidFill>
                          <a:srgbClr val="000000"/>
                        </a:solidFill>
                        <a:latin typeface="Cambria Math" panose="02040503050406030204" pitchFamily="18" charset="0"/>
                        <a:ea typeface="TeX Gyre Pagella"/>
                      </a:rPr>
                      <m:t> </m:t>
                    </m:r>
                    <m:r>
                      <m:rPr>
                        <m:sty m:val="p"/>
                      </m:rPr>
                      <a:rPr lang="de-CH" sz="1700" b="0" i="0" strike="noStrike" spc="-1" dirty="0" smtClean="0">
                        <a:solidFill>
                          <a:srgbClr val="000000"/>
                        </a:solidFill>
                        <a:latin typeface="Cambria Math" panose="02040503050406030204" pitchFamily="18" charset="0"/>
                        <a:ea typeface="TeX Gyre Pagella"/>
                      </a:rPr>
                      <m:t>m</m:t>
                    </m:r>
                    <m:r>
                      <m:rPr>
                        <m:sty m:val="p"/>
                      </m:rPr>
                      <a:rPr lang="en-US" sz="1700" b="0" i="0" strike="noStrike" spc="-1" dirty="0" err="1">
                        <a:solidFill>
                          <a:srgbClr val="000000"/>
                        </a:solidFill>
                        <a:latin typeface="Cambria Math" panose="02040503050406030204" pitchFamily="18" charset="0"/>
                        <a:ea typeface="TeX Gyre Pagella"/>
                      </a:rPr>
                      <m:t>rad</m:t>
                    </m:r>
                    <m:r>
                      <a:rPr lang="en-US" sz="1700" b="0" i="1" strike="noStrike" spc="-1" dirty="0">
                        <a:solidFill>
                          <a:srgbClr val="000000"/>
                        </a:solidFill>
                        <a:latin typeface="Cambria Math" panose="02040503050406030204" pitchFamily="18" charset="0"/>
                        <a:ea typeface="TeX Gyre Pagella"/>
                      </a:rPr>
                      <m:t>.</m:t>
                    </m:r>
                  </m:oMath>
                </a14:m>
                <a:endParaRPr lang="en-US" sz="1700" b="0" strike="noStrike" spc="-1" dirty="0">
                  <a:solidFill>
                    <a:srgbClr val="000000"/>
                  </a:solidFil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Calibri"/>
                    <a:ea typeface="TeX Gyre Pagella"/>
                  </a:rPr>
                  <a:t>Above that value the momentum difference starts to dominate.</a:t>
                </a:r>
                <a:endParaRPr lang="en-US" sz="1700" b="0" strike="noStrike" spc="-1" dirty="0">
                  <a:solidFill>
                    <a:srgbClr val="000000"/>
                  </a:solidFill>
                </a:endParaRPr>
              </a:p>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latin typeface="Calibri"/>
                    <a:ea typeface="TeX Gyre Pagella"/>
                  </a:rPr>
                  <a:t>The maximum allowed </a:t>
                </a:r>
                <a:r>
                  <a:rPr lang="en-US" sz="1700" b="0" strike="noStrike" spc="-1" dirty="0" err="1">
                    <a:solidFill>
                      <a:srgbClr val="000000"/>
                    </a:solidFill>
                    <a:latin typeface="Calibri"/>
                    <a:ea typeface="TeX Gyre Pagella"/>
                  </a:rPr>
                  <a:t>E</a:t>
                </a:r>
                <a:r>
                  <a:rPr lang="en-US" sz="1700" b="0" strike="noStrike" spc="-1" baseline="-8000" dirty="0" err="1">
                    <a:solidFill>
                      <a:srgbClr val="000000"/>
                    </a:solidFill>
                    <a:latin typeface="Calibri"/>
                    <a:ea typeface="TeX Gyre Pagella"/>
                  </a:rPr>
                  <a:t>z</a:t>
                </a:r>
                <a:r>
                  <a:rPr lang="en-US" sz="1700" b="0" strike="noStrike" spc="-1" dirty="0">
                    <a:solidFill>
                      <a:srgbClr val="000000"/>
                    </a:solidFill>
                    <a:latin typeface="Calibri"/>
                    <a:ea typeface="TeX Gyre Pagella"/>
                  </a:rPr>
                  <a:t> becomes ~10</a:t>
                </a:r>
                <a:r>
                  <a:rPr lang="en-US" sz="1700" b="0" strike="noStrike" spc="-1" baseline="33000" dirty="0">
                    <a:solidFill>
                      <a:srgbClr val="000000"/>
                    </a:solidFill>
                    <a:latin typeface="Calibri"/>
                    <a:ea typeface="TeX Gyre Pagella"/>
                  </a:rPr>
                  <a:t>-4</a:t>
                </a:r>
                <a:r>
                  <a:rPr lang="en-US" sz="1700" b="0" strike="noStrike" spc="-1" dirty="0">
                    <a:solidFill>
                      <a:srgbClr val="000000"/>
                    </a:solidFill>
                    <a:latin typeface="Calibri"/>
                    <a:ea typeface="TeX Gyre Pagella"/>
                  </a:rPr>
                  <a:t>.</a:t>
                </a:r>
                <a:endParaRPr lang="en-GB" sz="1700" b="0" strike="noStrike" spc="-1" dirty="0">
                  <a:solidFill>
                    <a:srgbClr val="000000"/>
                  </a:solidFill>
                </a:endParaRPr>
              </a:p>
            </p:txBody>
          </p:sp>
        </mc:Choice>
        <mc:Fallback>
          <p:sp>
            <p:nvSpPr>
              <p:cNvPr id="423" name="PlaceHolder 1"/>
              <p:cNvSpPr>
                <a:spLocks noGrp="1" noRot="1" noChangeAspect="1" noMove="1" noResize="1" noEditPoints="1" noAdjustHandles="1" noChangeArrowheads="1" noChangeShapeType="1" noTextEdit="1"/>
              </p:cNvSpPr>
              <p:nvPr>
                <p:ph/>
              </p:nvPr>
            </p:nvSpPr>
            <p:spPr>
              <a:xfrm>
                <a:off x="395536" y="1131590"/>
                <a:ext cx="4137840" cy="3506400"/>
              </a:xfrm>
              <a:prstGeom prst="rect">
                <a:avLst/>
              </a:prstGeom>
              <a:blipFill>
                <a:blip r:embed="rId2"/>
                <a:stretch>
                  <a:fillRect t="-1913" r="-1031"/>
                </a:stretch>
              </a:blipFill>
              <a:ln w="0">
                <a:noFill/>
              </a:ln>
            </p:spPr>
            <p:txBody>
              <a:bodyPr/>
              <a:lstStyle/>
              <a:p>
                <a:r>
                  <a:rPr lang="de-CH">
                    <a:noFill/>
                  </a:rPr>
                  <a:t> </a:t>
                </a:r>
              </a:p>
            </p:txBody>
          </p:sp>
        </mc:Fallback>
      </mc:AlternateContent>
      <p:sp>
        <p:nvSpPr>
          <p:cNvPr id="424" name="PlaceHolder 2"/>
          <p:cNvSpPr>
            <a:spLocks noGrp="1"/>
          </p:cNvSpPr>
          <p:nvPr>
            <p:ph type="title"/>
          </p:nvPr>
        </p:nvSpPr>
        <p:spPr>
          <a:xfrm>
            <a:off x="2077200" y="216000"/>
            <a:ext cx="6704280" cy="377640"/>
          </a:xfrm>
          <a:prstGeom prst="rect">
            <a:avLst/>
          </a:prstGeom>
          <a:noFill/>
          <a:ln w="0">
            <a:noFill/>
          </a:ln>
        </p:spPr>
        <p:txBody>
          <a:bodyPr lIns="0" tIns="0" rIns="0" bIns="0" numCol="1" spcCol="0" anchor="t">
            <a:noAutofit/>
          </a:bodyPr>
          <a:lstStyle/>
          <a:p>
            <a:pPr indent="0">
              <a:lnSpc>
                <a:spcPct val="100000"/>
              </a:lnSpc>
              <a:buNone/>
              <a:tabLst>
                <a:tab pos="0" algn="l"/>
              </a:tabLst>
            </a:pPr>
            <a:r>
              <a:rPr lang="en-US" sz="2400" b="0" strike="noStrike" spc="-1" dirty="0">
                <a:solidFill>
                  <a:srgbClr val="686868"/>
                </a:solidFill>
                <a:latin typeface="Calibri" panose="020F0502020204030204" pitchFamily="34" charset="0"/>
                <a:ea typeface="ヒラギノ角ゴ Pro W3"/>
              </a:rPr>
              <a:t>Limit on the initial </a:t>
            </a:r>
            <a:r>
              <a:rPr lang="en-US" sz="2400" b="0" i="1" strike="noStrike" spc="-1" dirty="0">
                <a:solidFill>
                  <a:srgbClr val="686868"/>
                </a:solidFill>
                <a:latin typeface="Calibri" panose="020F0502020204030204" pitchFamily="34" charset="0"/>
                <a:ea typeface="ヒラギノ角ゴ Pro W3"/>
              </a:rPr>
              <a:t>g-2</a:t>
            </a:r>
            <a:r>
              <a:rPr lang="en-US" sz="2400" b="0" strike="noStrike" spc="-1" dirty="0">
                <a:solidFill>
                  <a:srgbClr val="686868"/>
                </a:solidFill>
                <a:latin typeface="Calibri" panose="020F0502020204030204" pitchFamily="34" charset="0"/>
                <a:ea typeface="ヒラギノ角ゴ Pro W3"/>
              </a:rPr>
              <a:t> phase (Phase I)</a:t>
            </a:r>
            <a:endParaRPr lang="en-GB" sz="2400" b="0" strike="noStrike" spc="-1" dirty="0">
              <a:solidFill>
                <a:srgbClr val="000000"/>
              </a:solidFill>
              <a:latin typeface="Humanst521 Lt BT" panose="020B0402020204020304" pitchFamily="34" charset="0"/>
            </a:endParaRPr>
          </a:p>
        </p:txBody>
      </p:sp>
      <p:sp>
        <p:nvSpPr>
          <p:cNvPr id="425" name="PlaceHolder 3"/>
          <p:cNvSpPr>
            <a:spLocks noGrp="1"/>
          </p:cNvSpPr>
          <p:nvPr>
            <p:ph type="sldNum" idx="6"/>
          </p:nvPr>
        </p:nvSpPr>
        <p:spPr>
          <a:xfrm>
            <a:off x="8206200" y="4968000"/>
            <a:ext cx="572040" cy="144000"/>
          </a:xfrm>
          <a:prstGeom prst="rect">
            <a:avLst/>
          </a:prstGeom>
          <a:noFill/>
          <a:ln w="0">
            <a:noFill/>
          </a:ln>
        </p:spPr>
        <p:txBody>
          <a:bodyPr lIns="0" tIns="0" rIns="0" bIns="0" numCol="1" spcCol="0" anchor="t">
            <a:noAutofit/>
          </a:bodyPr>
          <a:lstStyle>
            <a:lvl1pPr indent="0" algn="r">
              <a:lnSpc>
                <a:spcPct val="100000"/>
              </a:lnSpc>
              <a:buNone/>
              <a:tabLst>
                <a:tab pos="0" algn="l"/>
              </a:tabLst>
              <a:defRPr lang="en-US" sz="800" b="0" strike="noStrike" spc="-1">
                <a:solidFill>
                  <a:srgbClr val="000000"/>
                </a:solidFill>
                <a:latin typeface="Calibri"/>
                <a:ea typeface="ヒラギノ角ゴ Pro W3"/>
              </a:defRPr>
            </a:lvl1pPr>
          </a:lstStyle>
          <a:p>
            <a:pPr indent="0" algn="r">
              <a:lnSpc>
                <a:spcPct val="100000"/>
              </a:lnSpc>
              <a:buNone/>
              <a:tabLst>
                <a:tab pos="0" algn="l"/>
              </a:tabLst>
            </a:pPr>
            <a:r>
              <a:rPr lang="en-US" sz="800" b="0" strike="noStrike" spc="-1" dirty="0">
                <a:solidFill>
                  <a:srgbClr val="000000"/>
                </a:solidFill>
                <a:latin typeface="Calibri"/>
                <a:ea typeface="ヒラギノ角ゴ Pro W3"/>
              </a:rPr>
              <a:t>Page </a:t>
            </a:r>
            <a:fld id="{476C09F0-5CED-429C-9DA2-9767F2AB151A}" type="slidenum">
              <a:rPr lang="en-US" sz="800" b="0" strike="noStrike" spc="-1">
                <a:solidFill>
                  <a:srgbClr val="000000"/>
                </a:solidFill>
                <a:latin typeface="Calibri"/>
                <a:ea typeface="ヒラギノ角ゴ Pro W3"/>
              </a:rPr>
              <a:t>29</a:t>
            </a:fld>
            <a:endParaRPr lang="en-GB" sz="800" b="0" strike="noStrike" spc="-1" dirty="0">
              <a:solidFill>
                <a:srgbClr val="000000"/>
              </a:solidFill>
              <a:latin typeface="Times New Roman"/>
            </a:endParaRPr>
          </a:p>
        </p:txBody>
      </p:sp>
      <p:pic>
        <p:nvPicPr>
          <p:cNvPr id="426" name="Picture 425"/>
          <p:cNvPicPr/>
          <p:nvPr/>
        </p:nvPicPr>
        <p:blipFill>
          <a:blip r:embed="rId3"/>
          <a:stretch/>
        </p:blipFill>
        <p:spPr>
          <a:xfrm>
            <a:off x="4908496" y="1085510"/>
            <a:ext cx="3522240" cy="313272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2569087" y="1130313"/>
            <a:ext cx="3781425" cy="392293"/>
          </a:xfrm>
        </p:spPr>
        <p:txBody>
          <a:bodyPr/>
          <a:lstStyle/>
          <a:p>
            <a:pPr marL="0" indent="0">
              <a:buNone/>
            </a:pPr>
            <a:r>
              <a:rPr lang="en-US" dirty="0"/>
              <a:t>Effective Hamiltonian:</a:t>
            </a:r>
          </a:p>
        </p:txBody>
      </p:sp>
      <p:sp>
        <p:nvSpPr>
          <p:cNvPr id="3" name="Title 2"/>
          <p:cNvSpPr>
            <a:spLocks noGrp="1"/>
          </p:cNvSpPr>
          <p:nvPr>
            <p:ph type="title"/>
          </p:nvPr>
        </p:nvSpPr>
        <p:spPr/>
        <p:txBody>
          <a:bodyPr/>
          <a:lstStyle/>
          <a:p>
            <a:r>
              <a:rPr lang="en-US" dirty="0"/>
              <a:t>Lepton form factors and dipole moments</a:t>
            </a:r>
          </a:p>
        </p:txBody>
      </p:sp>
      <p:sp>
        <p:nvSpPr>
          <p:cNvPr id="14" name="Rounded Rectangle 13"/>
          <p:cNvSpPr/>
          <p:nvPr/>
        </p:nvSpPr>
        <p:spPr>
          <a:xfrm>
            <a:off x="4473517" y="2213613"/>
            <a:ext cx="1272223" cy="668022"/>
          </a:xfrm>
          <a:prstGeom prst="roundRect">
            <a:avLst/>
          </a:prstGeom>
          <a:solidFill>
            <a:srgbClr val="00B0F0"/>
          </a:solidFill>
          <a:ln>
            <a:solidFill>
              <a:srgbClr val="008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p:sp>
        <p:nvSpPr>
          <p:cNvPr id="16" name="Rounded Rectangle 15"/>
          <p:cNvSpPr/>
          <p:nvPr/>
        </p:nvSpPr>
        <p:spPr>
          <a:xfrm>
            <a:off x="3265509" y="2228023"/>
            <a:ext cx="1073520" cy="666648"/>
          </a:xfrm>
          <a:prstGeom prst="roundRect">
            <a:avLst/>
          </a:prstGeom>
          <a:solidFill>
            <a:srgbClr val="92D050"/>
          </a:solidFill>
          <a:ln>
            <a:solidFill>
              <a:srgbClr val="74B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ndParaRPr>
          </a:p>
        </p:txBody>
      </p:sp>
      <mc:AlternateContent xmlns:mc="http://schemas.openxmlformats.org/markup-compatibility/2006">
        <mc:Choice xmlns:a14="http://schemas.microsoft.com/office/drawing/2010/main" Requires="a14">
          <p:sp>
            <p:nvSpPr>
              <p:cNvPr id="17" name="TextBox 16"/>
              <p:cNvSpPr txBox="1"/>
              <p:nvPr/>
            </p:nvSpPr>
            <p:spPr>
              <a:xfrm>
                <a:off x="523463" y="2231890"/>
                <a:ext cx="8268674" cy="6183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r>
                            <a:rPr kumimoji="0" lang="en-US" sz="1800" b="0" i="1" u="none" strike="noStrike" kern="1200" cap="none" spc="0" normalizeH="0" baseline="0" noProof="0" smtClean="0">
                              <a:ln>
                                <a:noFill/>
                              </a:ln>
                              <a:solidFill>
                                <a:srgbClr val="000000"/>
                              </a:solidFill>
                              <a:effectLst/>
                              <a:uLnTx/>
                              <a:uFillTx/>
                              <a:latin typeface="Cambria Math"/>
                            </a:rPr>
                            <m:t>′</m:t>
                          </m:r>
                        </m:e>
                        <m:e>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SupPr>
                            <m:e>
                              <m:r>
                                <a:rPr kumimoji="0" lang="en-US" sz="1800" b="0" i="1" u="none" strike="noStrike" kern="1200" cap="none" spc="0" normalizeH="0" baseline="0" noProof="0" smtClean="0">
                                  <a:ln>
                                    <a:noFill/>
                                  </a:ln>
                                  <a:solidFill>
                                    <a:srgbClr val="000000"/>
                                  </a:solidFill>
                                  <a:effectLst/>
                                  <a:uLnTx/>
                                  <a:uFillTx/>
                                  <a:latin typeface="Cambria Math"/>
                                </a:rPr>
                                <m:t>𝐽</m:t>
                              </m:r>
                            </m:e>
                            <m:sub>
                              <m:r>
                                <a:rPr kumimoji="0" lang="en-US" sz="1800" b="0" i="1" u="none" strike="noStrike" kern="1200" cap="none" spc="0" normalizeH="0" baseline="0" noProof="0" smtClean="0">
                                  <a:ln>
                                    <a:noFill/>
                                  </a:ln>
                                  <a:solidFill>
                                    <a:srgbClr val="000000"/>
                                  </a:solidFill>
                                  <a:effectLst/>
                                  <a:uLnTx/>
                                  <a:uFillTx/>
                                  <a:latin typeface="Cambria Math"/>
                                </a:rPr>
                                <m:t>𝜇</m:t>
                              </m:r>
                            </m:sub>
                            <m:sup>
                              <m:r>
                                <m:rPr>
                                  <m:sty m:val="p"/>
                                </m:rPr>
                                <a:rPr kumimoji="0" lang="en-US" sz="1800" b="0" i="0" u="none" strike="noStrike" kern="1200" cap="none" spc="0" normalizeH="0" baseline="0" noProof="0" smtClean="0">
                                  <a:ln>
                                    <a:noFill/>
                                  </a:ln>
                                  <a:solidFill>
                                    <a:srgbClr val="000000"/>
                                  </a:solidFill>
                                  <a:effectLst/>
                                  <a:uLnTx/>
                                  <a:uFillTx/>
                                  <a:latin typeface="Cambria Math"/>
                                </a:rPr>
                                <m:t>EM</m:t>
                              </m:r>
                            </m:sup>
                          </m:sSubSup>
                        </m:e>
                        <m:e>
                          <m:r>
                            <a:rPr kumimoji="0" lang="en-US" sz="1800" b="0" i="1" u="none" strike="noStrike" kern="1200" cap="none" spc="0" normalizeH="0" baseline="0" noProof="0" smtClean="0">
                              <a:ln>
                                <a:noFill/>
                              </a:ln>
                              <a:solidFill>
                                <a:srgbClr val="000000"/>
                              </a:solidFill>
                              <a:effectLst/>
                              <a:uLnTx/>
                              <a:uFillTx/>
                              <a:latin typeface="Cambria Math"/>
                            </a:rPr>
                            <m:t>𝑝</m:t>
                          </m:r>
                        </m:e>
                      </m:d>
                      <m:r>
                        <a:rPr kumimoji="0" lang="en-US" sz="1800" b="0" i="1" u="none" strike="noStrike" kern="1200" cap="none" spc="0" normalizeH="0" baseline="0" noProof="0" smtClean="0">
                          <a:ln>
                            <a:noFill/>
                          </a:ln>
                          <a:solidFill>
                            <a:srgbClr val="000000"/>
                          </a:solidFill>
                          <a:effectLst/>
                          <a:uLnTx/>
                          <a:uFillTx/>
                          <a:latin typeface="Cambria Math"/>
                        </a:rPr>
                        <m:t>=</m:t>
                      </m:r>
                      <m:acc>
                        <m:accPr>
                          <m: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accPr>
                        <m:e>
                          <m:r>
                            <m:rPr>
                              <m:sty m:val="p"/>
                            </m:rPr>
                            <a:rPr kumimoji="0" lang="en-US" sz="1800" b="0" i="0" u="none" strike="noStrike" kern="1200" cap="none" spc="0" normalizeH="0" baseline="0" noProof="0">
                              <a:ln>
                                <a:noFill/>
                              </a:ln>
                              <a:solidFill>
                                <a:srgbClr val="000000"/>
                              </a:solidFill>
                              <a:effectLst/>
                              <a:uLnTx/>
                              <a:uFillTx/>
                              <a:latin typeface="Cambria Math"/>
                            </a:rPr>
                            <m:t>Ψ</m:t>
                          </m:r>
                        </m:e>
                      </m:acc>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𝑝</m:t>
                              </m:r>
                            </m:e>
                            <m:sup>
                              <m:r>
                                <a:rPr kumimoji="0" lang="en-US" sz="1800" b="0" i="1" u="none" strike="noStrike" kern="1200" cap="none" spc="0" normalizeH="0" baseline="0" noProof="0" smtClean="0">
                                  <a:ln>
                                    <a:noFill/>
                                  </a:ln>
                                  <a:solidFill>
                                    <a:srgbClr val="000000"/>
                                  </a:solidFill>
                                  <a:effectLst/>
                                  <a:uLnTx/>
                                  <a:uFillTx/>
                                  <a:latin typeface="Cambria Math"/>
                                </a:rPr>
                                <m:t>′</m:t>
                              </m:r>
                            </m:sup>
                          </m:sSup>
                        </m:e>
                      </m:d>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dPr>
                        <m:e>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1</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smtClean="0">
                                  <a:ln>
                                    <a:noFill/>
                                  </a:ln>
                                  <a:solidFill>
                                    <a:srgbClr val="000000"/>
                                  </a:solidFill>
                                  <a:effectLst/>
                                  <a:uLnTx/>
                                  <a:uFillTx/>
                                  <a:latin typeface="Cambria Math"/>
                                </a:rPr>
                                <m:t>𝑖</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2</m:t>
                                  </m:r>
                                </m:sub>
                              </m:sSub>
                            </m:num>
                            <m:den>
                              <m:r>
                                <a:rPr kumimoji="0" lang="en-US" sz="1800" b="0" i="1" u="none" strike="noStrike" kern="1200" cap="none" spc="0" normalizeH="0" baseline="0" noProof="0" smtClean="0">
                                  <a:ln>
                                    <a:noFill/>
                                  </a:ln>
                                  <a:solidFill>
                                    <a:srgbClr val="000000"/>
                                  </a:solidFill>
                                  <a:effectLst/>
                                  <a:uLnTx/>
                                  <a:uFillTx/>
                                  <a:latin typeface="Cambria Math"/>
                                </a:rPr>
                                <m:t>2</m:t>
                              </m:r>
                              <m:r>
                                <a:rPr kumimoji="0" lang="en-US" sz="1800" b="0" i="1" u="none" strike="noStrike" kern="1200" cap="none" spc="0" normalizeH="0" baseline="0" noProof="0" smtClean="0">
                                  <a:ln>
                                    <a:noFill/>
                                  </a:ln>
                                  <a:solidFill>
                                    <a:srgbClr val="000000"/>
                                  </a:solidFill>
                                  <a:effectLst/>
                                  <a:uLnTx/>
                                  <a:uFillTx/>
                                  <a:latin typeface="Cambria Math"/>
                                </a:rPr>
                                <m:t>𝑀</m:t>
                              </m:r>
                            </m:den>
                          </m:f>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𝜎</m:t>
                              </m:r>
                            </m:e>
                            <m:sub>
                              <m:r>
                                <a:rPr kumimoji="0" lang="en-US" sz="1800" b="0" i="1" u="none" strike="noStrike" kern="1200" cap="none" spc="0" normalizeH="0" baseline="0" noProof="0" smtClean="0">
                                  <a:ln>
                                    <a:noFill/>
                                  </a:ln>
                                  <a:solidFill>
                                    <a:srgbClr val="000000"/>
                                  </a:solidFill>
                                  <a:effectLst/>
                                  <a:uLnTx/>
                                  <a:uFillTx/>
                                  <a:latin typeface="Cambria Math"/>
                                </a:rPr>
                                <m:t>𝜇𝜈</m:t>
                              </m:r>
                            </m:sub>
                          </m:sSub>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srgbClr val="000000"/>
                                  </a:solidFill>
                                  <a:effectLst/>
                                  <a:uLnTx/>
                                  <a:uFillTx/>
                                  <a:latin typeface="Cambria Math"/>
                                </a:rPr>
                                <m:t>𝑖</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3</m:t>
                                  </m:r>
                                </m:sub>
                              </m:sSub>
                            </m:num>
                            <m:den>
                              <m:r>
                                <a:rPr kumimoji="0" lang="en-US" sz="1800" b="0" i="1" u="none" strike="noStrike" kern="1200" cap="none" spc="0" normalizeH="0" baseline="0" noProof="0">
                                  <a:ln>
                                    <a:noFill/>
                                  </a:ln>
                                  <a:solidFill>
                                    <a:srgbClr val="000000"/>
                                  </a:solidFill>
                                  <a:effectLst/>
                                  <a:uLnTx/>
                                  <a:uFillTx/>
                                  <a:latin typeface="Cambria Math"/>
                                </a:rPr>
                                <m:t>2</m:t>
                              </m:r>
                              <m:r>
                                <a:rPr kumimoji="0" lang="en-US" sz="1800" b="0" i="1" u="none" strike="noStrike" kern="1200" cap="none" spc="0" normalizeH="0" baseline="0" noProof="0">
                                  <a:ln>
                                    <a:noFill/>
                                  </a:ln>
                                  <a:solidFill>
                                    <a:srgbClr val="000000"/>
                                  </a:solidFill>
                                  <a:effectLst/>
                                  <a:uLnTx/>
                                  <a:uFillTx/>
                                  <a:latin typeface="Cambria Math"/>
                                </a:rPr>
                                <m:t>𝑀</m:t>
                              </m:r>
                            </m:den>
                          </m:f>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𝜎</m:t>
                              </m:r>
                            </m:e>
                            <m:sub>
                              <m:r>
                                <a:rPr kumimoji="0" lang="en-US" sz="1800" b="0" i="1" u="none" strike="noStrike" kern="1200" cap="none" spc="0" normalizeH="0" baseline="0" noProof="0">
                                  <a:ln>
                                    <a:noFill/>
                                  </a:ln>
                                  <a:solidFill>
                                    <a:srgbClr val="000000"/>
                                  </a:solidFill>
                                  <a:effectLst/>
                                  <a:uLnTx/>
                                  <a:uFillTx/>
                                  <a:latin typeface="Cambria Math"/>
                                </a:rPr>
                                <m:t>𝜇𝜈</m:t>
                              </m:r>
                            </m:sub>
                          </m:sSub>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5</m:t>
                              </m:r>
                            </m:sub>
                          </m:sSub>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000000"/>
                                  </a:solidFill>
                                  <a:effectLst/>
                                  <a:uLnTx/>
                                  <a:uFillTx/>
                                  <a:latin typeface="Cambria Math"/>
                                </a:rPr>
                                <m:t>𝑞</m:t>
                              </m:r>
                            </m:e>
                            <m:sup>
                              <m:r>
                                <a:rPr kumimoji="0" lang="en-US" sz="1800" b="0" i="1" u="none" strike="noStrike" kern="1200" cap="none" spc="0" normalizeH="0" baseline="0" noProof="0">
                                  <a:ln>
                                    <a:noFill/>
                                  </a:ln>
                                  <a:solidFill>
                                    <a:srgbClr val="000000"/>
                                  </a:solidFill>
                                  <a:effectLst/>
                                  <a:uLnTx/>
                                  <a:uFillTx/>
                                  <a:latin typeface="Cambria Math"/>
                                </a:rPr>
                                <m:t>𝜈</m:t>
                              </m:r>
                            </m:sup>
                          </m:sSup>
                          <m:r>
                            <a:rPr kumimoji="0" lang="en-US" sz="1800" b="0" i="1" u="none" strike="noStrike" kern="1200" cap="none" spc="0" normalizeH="0" baseline="0" noProof="0" smtClean="0">
                              <a:ln>
                                <a:noFill/>
                              </a:ln>
                              <a:solidFill>
                                <a:srgbClr val="000000"/>
                              </a:solidFill>
                              <a:effectLst/>
                              <a:uLnTx/>
                              <a:uFillTx/>
                              <a:latin typeface="Cambria Math"/>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𝐹</m:t>
                                  </m:r>
                                </m:e>
                                <m:sub>
                                  <m:r>
                                    <a:rPr kumimoji="0" lang="en-US" sz="1800" b="0" i="1" u="none" strike="noStrike" kern="1200" cap="none" spc="0" normalizeH="0" baseline="0" noProof="0" smtClean="0">
                                      <a:ln>
                                        <a:noFill/>
                                      </a:ln>
                                      <a:solidFill>
                                        <a:srgbClr val="000000"/>
                                      </a:solidFill>
                                      <a:effectLst/>
                                      <a:uLnTx/>
                                      <a:uFillTx/>
                                      <a:latin typeface="Cambria Math"/>
                                    </a:rPr>
                                    <m:t>4</m:t>
                                  </m:r>
                                </m:sub>
                              </m:sSub>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𝑀</m:t>
                                  </m:r>
                                </m:e>
                                <m:sup>
                                  <m:r>
                                    <a:rPr kumimoji="0" lang="en-US" sz="1800" b="0" i="1" u="none" strike="noStrike" kern="1200" cap="none" spc="0" normalizeH="0" baseline="0" noProof="0" smtClean="0">
                                      <a:ln>
                                        <a:noFill/>
                                      </a:ln>
                                      <a:solidFill>
                                        <a:srgbClr val="000000"/>
                                      </a:solidFill>
                                      <a:effectLst/>
                                      <a:uLnTx/>
                                      <a:uFillTx/>
                                      <a:latin typeface="Cambria Math"/>
                                    </a:rPr>
                                    <m:t>2</m:t>
                                  </m:r>
                                </m:sup>
                              </m:sSup>
                            </m:den>
                          </m:f>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𝑞</m:t>
                              </m:r>
                            </m:e>
                            <m:sup>
                              <m:r>
                                <a:rPr kumimoji="0" lang="en-US" sz="1800" b="0" i="1" u="none" strike="noStrike" kern="1200" cap="none" spc="0" normalizeH="0" baseline="0" noProof="0" smtClean="0">
                                  <a:ln>
                                    <a:noFill/>
                                  </a:ln>
                                  <a:solidFill>
                                    <a:srgbClr val="000000"/>
                                  </a:solidFill>
                                  <a:effectLst/>
                                  <a:uLnTx/>
                                  <a:uFillTx/>
                                  <a:latin typeface="Cambria Math"/>
                                </a:rPr>
                                <m:t>2</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𝛾</m:t>
                              </m:r>
                            </m:e>
                            <m:sub>
                              <m:r>
                                <a:rPr kumimoji="0" lang="en-US" sz="1800" b="0" i="1" u="none" strike="noStrike" kern="1200" cap="none" spc="0" normalizeH="0" baseline="0" noProof="0" smtClean="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1800" b="0" i="1" u="none" strike="noStrike" kern="1200" cap="none" spc="0" normalizeH="0" baseline="0" noProof="0" smtClean="0">
                                  <a:ln>
                                    <a:noFill/>
                                  </a:ln>
                                  <a:solidFill>
                                    <a:srgbClr val="000000"/>
                                  </a:solidFill>
                                  <a:effectLst/>
                                  <a:uLnTx/>
                                  <a:uFillTx/>
                                  <a:latin typeface="Cambria Math"/>
                                </a:rPr>
                                <m:t>𝛾</m:t>
                              </m:r>
                            </m:e>
                            <m:sup>
                              <m:r>
                                <a:rPr kumimoji="0" lang="en-US" sz="1800" b="0" i="1" u="none" strike="noStrike" kern="1200" cap="none" spc="0" normalizeH="0" baseline="0" noProof="0" smtClean="0">
                                  <a:ln>
                                    <a:noFill/>
                                  </a:ln>
                                  <a:solidFill>
                                    <a:srgbClr val="000000"/>
                                  </a:solidFill>
                                  <a:effectLst/>
                                  <a:uLnTx/>
                                  <a:uFillTx/>
                                  <a:latin typeface="Cambria Math"/>
                                </a:rPr>
                                <m:t>𝜇</m:t>
                              </m:r>
                            </m:sup>
                          </m:s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smtClean="0">
                                  <a:ln>
                                    <a:noFill/>
                                  </a:ln>
                                  <a:solidFill>
                                    <a:srgbClr val="000000"/>
                                  </a:solidFill>
                                  <a:effectLst/>
                                  <a:uLnTx/>
                                  <a:uFillTx/>
                                  <a:latin typeface="Cambria Math"/>
                                </a:rPr>
                                <m:t>𝑞</m:t>
                              </m:r>
                            </m:e>
                            <m:sub>
                              <m:r>
                                <a:rPr kumimoji="0" lang="en-US" sz="1800" b="0" i="1" u="none" strike="noStrike" kern="1200" cap="none" spc="0" normalizeH="0" baseline="0" noProof="0" smtClean="0">
                                  <a:ln>
                                    <a:noFill/>
                                  </a:ln>
                                  <a:solidFill>
                                    <a:srgbClr val="000000"/>
                                  </a:solidFill>
                                  <a:effectLst/>
                                  <a:uLnTx/>
                                  <a:uFillTx/>
                                  <a:latin typeface="Cambria Math"/>
                                </a:rPr>
                                <m:t>𝜇</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srgbClr val="000000"/>
                                  </a:solidFill>
                                  <a:effectLst/>
                                  <a:uLnTx/>
                                  <a:uFillTx/>
                                  <a:latin typeface="Cambria Math"/>
                                </a:rPr>
                                <m:t>𝑞</m:t>
                              </m:r>
                            </m:e>
                            <m:sub>
                              <m:r>
                                <a:rPr kumimoji="0" lang="en-US" sz="1800" b="0" i="1" u="none" strike="noStrike" kern="1200" cap="none" spc="0" normalizeH="0" baseline="0" noProof="0">
                                  <a:ln>
                                    <a:noFill/>
                                  </a:ln>
                                  <a:solidFill>
                                    <a:srgbClr val="000000"/>
                                  </a:solidFill>
                                  <a:effectLst/>
                                  <a:uLnTx/>
                                  <a:uFillTx/>
                                  <a:latin typeface="Cambria Math"/>
                                </a:rPr>
                                <m:t>𝜇</m:t>
                              </m:r>
                            </m:sub>
                          </m:sSub>
                          <m:r>
                            <a:rPr kumimoji="0" lang="en-US" sz="1800" b="0" i="1" u="none" strike="noStrike" kern="1200" cap="none" spc="0" normalizeH="0" baseline="0" noProof="0" smtClean="0">
                              <a:ln>
                                <a:noFill/>
                              </a:ln>
                              <a:solidFill>
                                <a:srgbClr val="000000"/>
                              </a:solidFill>
                              <a:effectLst/>
                              <a:uLnTx/>
                              <a:uFillTx/>
                              <a:latin typeface="Cambria Math"/>
                            </a:rPr>
                            <m:t>)</m:t>
                          </m:r>
                        </m:e>
                      </m:d>
                      <m:r>
                        <m:rPr>
                          <m:sty m:val="p"/>
                        </m:rPr>
                        <a:rPr kumimoji="0" lang="en-US" sz="1800" b="0" i="0" u="none" strike="noStrike" kern="1200" cap="none" spc="0" normalizeH="0" baseline="0" noProof="0" smtClean="0">
                          <a:ln>
                            <a:noFill/>
                          </a:ln>
                          <a:solidFill>
                            <a:srgbClr val="000000"/>
                          </a:solidFill>
                          <a:effectLst/>
                          <a:uLnTx/>
                          <a:uFillTx/>
                          <a:latin typeface="Cambria Math"/>
                        </a:rPr>
                        <m:t>Ψ</m:t>
                      </m:r>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rPr>
                          </m:ctrlPr>
                        </m:dPr>
                        <m:e>
                          <m:r>
                            <a:rPr kumimoji="0" lang="en-US" sz="1800" b="0" i="1" u="none" strike="noStrike" kern="1200" cap="none" spc="0" normalizeH="0" baseline="0" noProof="0" smtClean="0">
                              <a:ln>
                                <a:noFill/>
                              </a:ln>
                              <a:solidFill>
                                <a:srgbClr val="000000"/>
                              </a:solidFill>
                              <a:effectLst/>
                              <a:uLnTx/>
                              <a:uFillTx/>
                              <a:latin typeface="Cambria Math"/>
                            </a:rPr>
                            <m:t>𝑝</m:t>
                          </m:r>
                        </m:e>
                      </m:d>
                    </m:oMath>
                  </m:oMathPara>
                </a14:m>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523463" y="2231890"/>
                <a:ext cx="8268674" cy="618374"/>
              </a:xfrm>
              <a:prstGeom prst="rect">
                <a:avLst/>
              </a:prstGeom>
              <a:blipFill>
                <a:blip r:embed="rId3"/>
                <a:stretch>
                  <a:fillRect/>
                </a:stretch>
              </a:blipFill>
            </p:spPr>
            <p:txBody>
              <a:bodyPr/>
              <a:lstStyle/>
              <a:p>
                <a:r>
                  <a:rPr lang="de-CH">
                    <a:noFill/>
                  </a:rPr>
                  <a:t> </a:t>
                </a:r>
              </a:p>
            </p:txBody>
          </p:sp>
        </mc:Fallback>
      </mc:AlternateContent>
      <p:sp>
        <p:nvSpPr>
          <p:cNvPr id="18" name="TextBox 17"/>
          <p:cNvSpPr txBox="1"/>
          <p:nvPr/>
        </p:nvSpPr>
        <p:spPr>
          <a:xfrm>
            <a:off x="2381926" y="2894670"/>
            <a:ext cx="81439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60093"/>
                </a:solidFill>
                <a:effectLst/>
                <a:uLnTx/>
                <a:uFillTx/>
                <a:latin typeface="Calibri" panose="020F0502020204030204" pitchFamily="34" charset="0"/>
              </a:rPr>
              <a:t>charge</a:t>
            </a:r>
          </a:p>
        </p:txBody>
      </p:sp>
      <p:sp>
        <p:nvSpPr>
          <p:cNvPr id="19" name="TextBox 18"/>
          <p:cNvSpPr txBox="1"/>
          <p:nvPr/>
        </p:nvSpPr>
        <p:spPr>
          <a:xfrm>
            <a:off x="2799099" y="1945002"/>
            <a:ext cx="170950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libri" panose="020F0502020204030204" pitchFamily="34" charset="0"/>
              </a:rPr>
              <a:t>magnetic-dipole</a:t>
            </a:r>
          </a:p>
        </p:txBody>
      </p:sp>
      <p:sp>
        <p:nvSpPr>
          <p:cNvPr id="20" name="TextBox 19"/>
          <p:cNvSpPr txBox="1"/>
          <p:nvPr/>
        </p:nvSpPr>
        <p:spPr>
          <a:xfrm>
            <a:off x="4275549" y="2890773"/>
            <a:ext cx="157927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rPr>
              <a:t>electric-dipole</a:t>
            </a:r>
          </a:p>
        </p:txBody>
      </p:sp>
      <p:sp>
        <p:nvSpPr>
          <p:cNvPr id="21" name="TextBox 20"/>
          <p:cNvSpPr txBox="1"/>
          <p:nvPr/>
        </p:nvSpPr>
        <p:spPr>
          <a:xfrm>
            <a:off x="5986501" y="1946789"/>
            <a:ext cx="19410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solidFill>
                    <a:srgbClr val="D8BEEC"/>
                  </a:solidFill>
                </a:ln>
                <a:solidFill>
                  <a:srgbClr val="0070C0"/>
                </a:solidFill>
                <a:effectLst/>
                <a:uLnTx/>
                <a:uFillTx/>
                <a:latin typeface="Calibri" panose="020F0502020204030204" pitchFamily="34" charset="0"/>
              </a:rPr>
              <a:t>Anapole</a:t>
            </a:r>
            <a:r>
              <a:rPr kumimoji="0" lang="en-US" sz="1800" b="0" i="0" u="none" strike="noStrike" kern="1200" cap="none" spc="0" normalizeH="0" baseline="0" noProof="0" dirty="0">
                <a:ln>
                  <a:solidFill>
                    <a:srgbClr val="D8BEEC"/>
                  </a:solidFill>
                </a:ln>
                <a:solidFill>
                  <a:srgbClr val="0070C0"/>
                </a:solidFill>
                <a:effectLst/>
                <a:uLnTx/>
                <a:uFillTx/>
                <a:latin typeface="Calibri" panose="020F0502020204030204" pitchFamily="34" charset="0"/>
              </a:rPr>
              <a:t> - moment</a:t>
            </a:r>
          </a:p>
        </p:txBody>
      </p:sp>
      <mc:AlternateContent xmlns:mc="http://schemas.openxmlformats.org/markup-compatibility/2006">
        <mc:Choice xmlns:a14="http://schemas.microsoft.com/office/drawing/2010/main" Requires="a14">
          <p:sp>
            <p:nvSpPr>
              <p:cNvPr id="4" name="TextBox 3"/>
              <p:cNvSpPr txBox="1"/>
              <p:nvPr/>
            </p:nvSpPr>
            <p:spPr>
              <a:xfrm>
                <a:off x="1114461" y="3459906"/>
                <a:ext cx="6690678" cy="138993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400" i="1" kern="1000" spc="30" smtClean="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a:cs typeface="Franklin Gothic Book"/>
                            </a:rPr>
                            <m:t>𝛿</m:t>
                          </m:r>
                          <m:r>
                            <a:rPr lang="en-US" sz="2400" i="1" kern="1000" spc="30">
                              <a:solidFill>
                                <a:srgbClr val="000000">
                                  <a:lumMod val="85000"/>
                                  <a:lumOff val="15000"/>
                                </a:srgbClr>
                              </a:solidFill>
                              <a:latin typeface="Cambria Math"/>
                              <a:cs typeface="Franklin Gothic Book"/>
                            </a:rPr>
                            <m:t>𝐹</m:t>
                          </m:r>
                        </m:e>
                        <m:sub>
                          <m:r>
                            <a:rPr lang="en-US" sz="2400" i="1" kern="1000" spc="30">
                              <a:solidFill>
                                <a:srgbClr val="000000">
                                  <a:lumMod val="85000"/>
                                  <a:lumOff val="15000"/>
                                </a:srgbClr>
                              </a:solidFill>
                              <a:latin typeface="Cambria Math"/>
                              <a:cs typeface="Franklin Gothic Book"/>
                            </a:rPr>
                            <m:t>2</m:t>
                          </m:r>
                        </m:sub>
                      </m:sSub>
                      <m:r>
                        <m:rPr>
                          <m:aln/>
                        </m:rPr>
                        <a:rPr lang="en-US" sz="2400" i="1" kern="1000" spc="30">
                          <a:solidFill>
                            <a:srgbClr val="000000">
                              <a:lumMod val="85000"/>
                              <a:lumOff val="15000"/>
                            </a:srgbClr>
                          </a:solidFill>
                          <a:latin typeface="Cambria Math" panose="02040503050406030204" pitchFamily="18" charset="0"/>
                          <a:cs typeface="Franklin Gothic Book"/>
                        </a:rPr>
                        <m:t>=</m:t>
                      </m:r>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𝑎</m:t>
                          </m:r>
                        </m:e>
                        <m:sub>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𝑙</m:t>
                              </m:r>
                            </m:e>
                            <m:sub>
                              <m:r>
                                <a:rPr lang="en-US" sz="2400" i="1" kern="1000" spc="30">
                                  <a:solidFill>
                                    <a:srgbClr val="000000">
                                      <a:lumMod val="85000"/>
                                      <a:lumOff val="15000"/>
                                    </a:srgbClr>
                                  </a:solidFill>
                                  <a:latin typeface="Cambria Math" panose="02040503050406030204" pitchFamily="18" charset="0"/>
                                  <a:cs typeface="Franklin Gothic Book"/>
                                </a:rPr>
                                <m:t>𝑖</m:t>
                              </m:r>
                            </m:sub>
                          </m:sSub>
                        </m:sub>
                      </m:sSub>
                      <m:r>
                        <a:rPr lang="en-US" sz="2400" i="1" kern="1000" spc="30">
                          <a:solidFill>
                            <a:srgbClr val="000000">
                              <a:lumMod val="85000"/>
                              <a:lumOff val="15000"/>
                            </a:srgbClr>
                          </a:solidFill>
                          <a:latin typeface="Cambria Math" panose="02040503050406030204" pitchFamily="18" charset="0"/>
                          <a:cs typeface="Franklin Gothic Book"/>
                        </a:rPr>
                        <m:t>=−</m:t>
                      </m:r>
                      <m:f>
                        <m:fPr>
                          <m:ctrlPr>
                            <a:rPr lang="en-US" sz="2400" i="1" kern="1000" spc="30">
                              <a:solidFill>
                                <a:srgbClr val="000000">
                                  <a:lumMod val="85000"/>
                                  <a:lumOff val="15000"/>
                                </a:srgbClr>
                              </a:solidFill>
                              <a:latin typeface="Cambria Math" panose="02040503050406030204" pitchFamily="18" charset="0"/>
                              <a:cs typeface="Franklin Gothic Book"/>
                            </a:rPr>
                          </m:ctrlPr>
                        </m:fPr>
                        <m:num>
                          <m:r>
                            <a:rPr lang="en-US" sz="2400" i="1" kern="1000" spc="30">
                              <a:solidFill>
                                <a:srgbClr val="000000">
                                  <a:lumMod val="85000"/>
                                  <a:lumOff val="15000"/>
                                </a:srgbClr>
                              </a:solidFill>
                              <a:latin typeface="Cambria Math" panose="02040503050406030204" pitchFamily="18" charset="0"/>
                              <a:cs typeface="Franklin Gothic Book"/>
                            </a:rPr>
                            <m:t>2</m:t>
                          </m:r>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𝑚</m:t>
                              </m:r>
                            </m:e>
                            <m:sub>
                              <m:sSub>
                                <m:sSubPr>
                                  <m:ctrlPr>
                                    <a:rPr lang="en-US" sz="2400" i="1" kern="1000" spc="30">
                                      <a:solidFill>
                                        <a:srgbClr val="000000">
                                          <a:lumMod val="85000"/>
                                          <a:lumOff val="15000"/>
                                        </a:srgbClr>
                                      </a:solidFill>
                                      <a:latin typeface="Cambria Math" panose="02040503050406030204" pitchFamily="18" charset="0"/>
                                      <a:cs typeface="Franklin Gothic Book"/>
                                    </a:rPr>
                                  </m:ctrlPr>
                                </m:sSubPr>
                                <m:e>
                                  <m:r>
                                    <a:rPr lang="en-US" sz="2400" i="1" kern="1000" spc="30">
                                      <a:solidFill>
                                        <a:srgbClr val="000000">
                                          <a:lumMod val="85000"/>
                                          <a:lumOff val="15000"/>
                                        </a:srgbClr>
                                      </a:solidFill>
                                      <a:latin typeface="Cambria Math" panose="02040503050406030204" pitchFamily="18" charset="0"/>
                                      <a:cs typeface="Franklin Gothic Book"/>
                                    </a:rPr>
                                    <m:t>𝑙</m:t>
                                  </m:r>
                                </m:e>
                                <m:sub>
                                  <m:r>
                                    <a:rPr lang="en-US" sz="2400" i="1" kern="1000" spc="30">
                                      <a:solidFill>
                                        <a:srgbClr val="000000">
                                          <a:lumMod val="85000"/>
                                          <a:lumOff val="15000"/>
                                        </a:srgbClr>
                                      </a:solidFill>
                                      <a:latin typeface="Cambria Math" panose="02040503050406030204" pitchFamily="18" charset="0"/>
                                      <a:cs typeface="Franklin Gothic Book"/>
                                    </a:rPr>
                                    <m:t>𝑖</m:t>
                                  </m:r>
                                </m:sub>
                              </m:sSub>
                            </m:sub>
                          </m:sSub>
                        </m:num>
                        <m:den>
                          <m:r>
                            <a:rPr lang="en-US" sz="2400" i="1" kern="1000" spc="30">
                              <a:solidFill>
                                <a:srgbClr val="000000">
                                  <a:lumMod val="85000"/>
                                  <a:lumOff val="15000"/>
                                </a:srgbClr>
                              </a:solidFill>
                              <a:latin typeface="Cambria Math" panose="02040503050406030204" pitchFamily="18" charset="0"/>
                              <a:cs typeface="Franklin Gothic Book"/>
                            </a:rPr>
                            <m:t>𝑒</m:t>
                          </m:r>
                        </m:den>
                      </m:f>
                      <m:d>
                        <m:dPr>
                          <m:ctrlPr>
                            <a:rPr lang="en-US" sz="2400" i="1" kern="1000" spc="30">
                              <a:solidFill>
                                <a:srgbClr val="000000">
                                  <a:lumMod val="85000"/>
                                  <a:lumOff val="15000"/>
                                </a:srgbClr>
                              </a:solidFill>
                              <a:latin typeface="Cambria Math" panose="02040503050406030204" pitchFamily="18" charset="0"/>
                            </a:rPr>
                          </m:ctrlPr>
                        </m:dPr>
                        <m:e>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r>
                            <a:rPr lang="en-US" sz="2400" i="1" kern="1000" spc="30">
                              <a:solidFill>
                                <a:srgbClr val="000000">
                                  <a:lumMod val="85000"/>
                                  <a:lumOff val="15000"/>
                                </a:srgbClr>
                              </a:solidFill>
                              <a:latin typeface="Cambria Math" panose="02040503050406030204" pitchFamily="18" charset="0"/>
                            </a:rPr>
                            <m:t>+</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r>
                                <a:rPr lang="en-US" sz="2400" i="1" kern="1000" spc="30">
                                  <a:solidFill>
                                    <a:srgbClr val="000000">
                                      <a:lumMod val="85000"/>
                                      <a:lumOff val="15000"/>
                                    </a:srgbClr>
                                  </a:solidFill>
                                  <a:latin typeface="Cambria Math" panose="02040503050406030204" pitchFamily="18" charset="0"/>
                                </a:rPr>
                                <m:t>∗</m:t>
                              </m:r>
                            </m:sup>
                          </m:sSubSup>
                        </m:e>
                      </m:d>
                      <m:r>
                        <a:rPr lang="en-US" sz="2400" i="1" kern="1000" spc="30">
                          <a:solidFill>
                            <a:srgbClr val="000000">
                              <a:lumMod val="85000"/>
                              <a:lumOff val="15000"/>
                            </a:srgbClr>
                          </a:solidFill>
                          <a:latin typeface="Cambria Math" panose="02040503050406030204" pitchFamily="18" charset="0"/>
                        </a:rPr>
                        <m:t>=−</m:t>
                      </m:r>
                      <m:f>
                        <m:fPr>
                          <m:ctrlPr>
                            <a:rPr lang="en-US" sz="2400" i="1" kern="1000" spc="30">
                              <a:solidFill>
                                <a:srgbClr val="000000">
                                  <a:lumMod val="85000"/>
                                  <a:lumOff val="15000"/>
                                </a:srgbClr>
                              </a:solidFill>
                              <a:latin typeface="Cambria Math" panose="02040503050406030204" pitchFamily="18" charset="0"/>
                            </a:rPr>
                          </m:ctrlPr>
                        </m:fPr>
                        <m:num>
                          <m:r>
                            <a:rPr lang="en-US" sz="2400" i="1" kern="1000" spc="30">
                              <a:solidFill>
                                <a:srgbClr val="000000">
                                  <a:lumMod val="85000"/>
                                  <a:lumOff val="15000"/>
                                </a:srgbClr>
                              </a:solidFill>
                              <a:latin typeface="Cambria Math" panose="02040503050406030204" pitchFamily="18" charset="0"/>
                            </a:rPr>
                            <m:t>4</m:t>
                          </m:r>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𝑚</m:t>
                              </m:r>
                            </m:e>
                            <m: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b>
                          </m:sSub>
                        </m:num>
                        <m:den>
                          <m:r>
                            <a:rPr lang="en-US" sz="2400" i="1" kern="1000" spc="30">
                              <a:solidFill>
                                <a:srgbClr val="000000">
                                  <a:lumMod val="85000"/>
                                  <a:lumOff val="15000"/>
                                </a:srgbClr>
                              </a:solidFill>
                              <a:latin typeface="Cambria Math" panose="02040503050406030204" pitchFamily="18" charset="0"/>
                            </a:rPr>
                            <m:t>𝑒</m:t>
                          </m:r>
                        </m:den>
                      </m:f>
                      <m:r>
                        <m:rPr>
                          <m:sty m:val="p"/>
                        </m:rPr>
                        <a:rPr lang="en-US" sz="2400" kern="1000" spc="30">
                          <a:solidFill>
                            <a:srgbClr val="000000">
                              <a:lumMod val="85000"/>
                              <a:lumOff val="15000"/>
                            </a:srgbClr>
                          </a:solidFill>
                          <a:latin typeface="Cambria Math" panose="02040503050406030204" pitchFamily="18" charset="0"/>
                        </a:rPr>
                        <m:t>Re</m:t>
                      </m:r>
                      <m:r>
                        <a:rPr lang="en-US" sz="2400" b="0" i="1" kern="1000" spc="30" smtClean="0">
                          <a:solidFill>
                            <a:srgbClr val="000000">
                              <a:lumMod val="85000"/>
                              <a:lumOff val="15000"/>
                            </a:srgbClr>
                          </a:solidFill>
                          <a:latin typeface="Cambria Math" panose="02040503050406030204" pitchFamily="18" charset="0"/>
                        </a:rPr>
                        <m:t> </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oMath>
                    <m:oMath xmlns:m="http://schemas.openxmlformats.org/officeDocument/2006/math">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𝐹</m:t>
                          </m:r>
                        </m:e>
                        <m:sub>
                          <m:r>
                            <a:rPr lang="en-US" sz="2400" i="1" kern="1000" spc="30">
                              <a:solidFill>
                                <a:srgbClr val="000000">
                                  <a:lumMod val="85000"/>
                                  <a:lumOff val="15000"/>
                                </a:srgbClr>
                              </a:solidFill>
                              <a:latin typeface="Cambria Math" panose="02040503050406030204" pitchFamily="18" charset="0"/>
                            </a:rPr>
                            <m:t>3</m:t>
                          </m:r>
                        </m:sub>
                      </m:sSub>
                      <m:r>
                        <m:rPr>
                          <m:aln/>
                        </m:rPr>
                        <a:rPr lang="en-US" sz="2400" i="1" kern="1000" spc="30">
                          <a:solidFill>
                            <a:srgbClr val="000000">
                              <a:lumMod val="85000"/>
                              <a:lumOff val="15000"/>
                            </a:srgbClr>
                          </a:solidFill>
                          <a:latin typeface="Cambria Math" panose="02040503050406030204" pitchFamily="18" charset="0"/>
                        </a:rPr>
                        <m:t>=</m:t>
                      </m:r>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𝑑</m:t>
                          </m:r>
                        </m:e>
                        <m: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b>
                      </m:sSub>
                      <m:r>
                        <a:rPr lang="en-US" sz="2400" kern="1000" spc="30">
                          <a:solidFill>
                            <a:srgbClr val="000000">
                              <a:lumMod val="85000"/>
                              <a:lumOff val="15000"/>
                            </a:srgbClr>
                          </a:solidFill>
                          <a:latin typeface="Cambria Math" panose="02040503050406030204" pitchFamily="18" charset="0"/>
                        </a:rPr>
                        <m:t>=</m:t>
                      </m:r>
                      <m:r>
                        <a:rPr lang="en-US" sz="2400" i="1" kern="1000" spc="30">
                          <a:solidFill>
                            <a:srgbClr val="000000">
                              <a:lumMod val="85000"/>
                              <a:lumOff val="15000"/>
                            </a:srgbClr>
                          </a:solidFill>
                          <a:latin typeface="Cambria Math" panose="02040503050406030204" pitchFamily="18" charset="0"/>
                        </a:rPr>
                        <m:t>𝑖</m:t>
                      </m:r>
                      <m:d>
                        <m:dPr>
                          <m:ctrlPr>
                            <a:rPr lang="en-US" sz="2400" i="1" kern="1000" spc="30">
                              <a:solidFill>
                                <a:srgbClr val="000000">
                                  <a:lumMod val="85000"/>
                                  <a:lumOff val="15000"/>
                                </a:srgbClr>
                              </a:solidFill>
                              <a:latin typeface="Cambria Math" panose="02040503050406030204" pitchFamily="18" charset="0"/>
                            </a:rPr>
                          </m:ctrlPr>
                        </m:dPr>
                        <m:e>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r>
                            <a:rPr lang="en-US" sz="2400" i="1" kern="1000" spc="30">
                              <a:solidFill>
                                <a:srgbClr val="000000">
                                  <a:lumMod val="85000"/>
                                  <a:lumOff val="15000"/>
                                </a:srgbClr>
                              </a:solidFill>
                              <a:latin typeface="Cambria Math" panose="02040503050406030204" pitchFamily="18" charset="0"/>
                            </a:rPr>
                            <m:t>−</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r>
                                <a:rPr lang="en-US" sz="2400" i="1" kern="1000" spc="30">
                                  <a:solidFill>
                                    <a:srgbClr val="000000">
                                      <a:lumMod val="85000"/>
                                      <a:lumOff val="15000"/>
                                    </a:srgbClr>
                                  </a:solidFill>
                                  <a:latin typeface="Cambria Math" panose="02040503050406030204" pitchFamily="18" charset="0"/>
                                </a:rPr>
                                <m:t>∗</m:t>
                              </m:r>
                            </m:sup>
                          </m:sSubSup>
                        </m:e>
                      </m:d>
                      <m:r>
                        <a:rPr lang="en-US" sz="2400" i="1" kern="1000" spc="30">
                          <a:solidFill>
                            <a:srgbClr val="000000">
                              <a:lumMod val="85000"/>
                              <a:lumOff val="15000"/>
                            </a:srgbClr>
                          </a:solidFill>
                          <a:latin typeface="Cambria Math" panose="02040503050406030204" pitchFamily="18" charset="0"/>
                        </a:rPr>
                        <m:t>=−2</m:t>
                      </m:r>
                      <m:r>
                        <m:rPr>
                          <m:sty m:val="p"/>
                        </m:rPr>
                        <a:rPr lang="en-US" sz="2400" kern="1000" spc="30">
                          <a:solidFill>
                            <a:srgbClr val="000000">
                              <a:lumMod val="85000"/>
                              <a:lumOff val="15000"/>
                            </a:srgbClr>
                          </a:solidFill>
                          <a:latin typeface="Cambria Math" panose="02040503050406030204" pitchFamily="18" charset="0"/>
                        </a:rPr>
                        <m:t>Im</m:t>
                      </m:r>
                      <m:sSubSup>
                        <m:sSubSupPr>
                          <m:ctrlPr>
                            <a:rPr lang="en-US" sz="2400" i="1" kern="1000" spc="30">
                              <a:solidFill>
                                <a:srgbClr val="000000">
                                  <a:lumMod val="85000"/>
                                  <a:lumOff val="15000"/>
                                </a:srgbClr>
                              </a:solidFill>
                              <a:latin typeface="Cambria Math" panose="02040503050406030204" pitchFamily="18" charset="0"/>
                            </a:rPr>
                          </m:ctrlPr>
                        </m:sSubSupPr>
                        <m:e>
                          <m:r>
                            <a:rPr lang="en-US" sz="2400" b="0" i="1" kern="1000" spc="30" smtClean="0">
                              <a:solidFill>
                                <a:srgbClr val="000000">
                                  <a:lumMod val="85000"/>
                                  <a:lumOff val="15000"/>
                                </a:srgbClr>
                              </a:solidFill>
                              <a:latin typeface="Cambria Math" panose="02040503050406030204" pitchFamily="18" charset="0"/>
                            </a:rPr>
                            <m:t> </m:t>
                          </m:r>
                          <m:r>
                            <a:rPr lang="en-US" sz="2400" i="1" kern="1000" spc="30">
                              <a:solidFill>
                                <a:srgbClr val="000000">
                                  <a:lumMod val="85000"/>
                                  <a:lumOff val="15000"/>
                                </a:srgbClr>
                              </a:solidFill>
                              <a:latin typeface="Cambria Math" panose="02040503050406030204" pitchFamily="18" charset="0"/>
                            </a:rPr>
                            <m:t>𝑐</m:t>
                          </m:r>
                        </m:e>
                        <m:sub>
                          <m:r>
                            <a:rPr lang="en-US" sz="2400" i="1" kern="1000" spc="30">
                              <a:solidFill>
                                <a:srgbClr val="000000">
                                  <a:lumMod val="85000"/>
                                  <a:lumOff val="15000"/>
                                </a:srgbClr>
                              </a:solidFill>
                              <a:latin typeface="Cambria Math" panose="02040503050406030204" pitchFamily="18" charset="0"/>
                            </a:rPr>
                            <m:t>𝑅</m:t>
                          </m:r>
                        </m:sub>
                        <m:sup>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Sub>
                            <m:sSubPr>
                              <m:ctrlPr>
                                <a:rPr lang="en-US" sz="2400" i="1" kern="1000" spc="30">
                                  <a:solidFill>
                                    <a:srgbClr val="000000">
                                      <a:lumMod val="85000"/>
                                      <a:lumOff val="15000"/>
                                    </a:srgbClr>
                                  </a:solidFill>
                                  <a:latin typeface="Cambria Math" panose="02040503050406030204" pitchFamily="18" charset="0"/>
                                </a:rPr>
                              </m:ctrlPr>
                            </m:sSubPr>
                            <m:e>
                              <m:r>
                                <a:rPr lang="en-US" sz="2400" i="1" kern="1000" spc="30">
                                  <a:solidFill>
                                    <a:srgbClr val="000000">
                                      <a:lumMod val="85000"/>
                                      <a:lumOff val="15000"/>
                                    </a:srgbClr>
                                  </a:solidFill>
                                  <a:latin typeface="Cambria Math" panose="02040503050406030204" pitchFamily="18" charset="0"/>
                                </a:rPr>
                                <m:t>𝑙</m:t>
                              </m:r>
                            </m:e>
                            <m:sub>
                              <m:r>
                                <a:rPr lang="en-US" sz="2400" i="1" kern="1000" spc="30">
                                  <a:solidFill>
                                    <a:srgbClr val="000000">
                                      <a:lumMod val="85000"/>
                                      <a:lumOff val="15000"/>
                                    </a:srgbClr>
                                  </a:solidFill>
                                  <a:latin typeface="Cambria Math" panose="02040503050406030204" pitchFamily="18" charset="0"/>
                                </a:rPr>
                                <m:t>𝑖</m:t>
                              </m:r>
                            </m:sub>
                          </m:sSub>
                        </m:sup>
                      </m:sSubSup>
                    </m:oMath>
                  </m:oMathPara>
                </a14:m>
                <a:endParaRPr lang="en-US" sz="2400" kern="1000" spc="30" dirty="0" err="1">
                  <a:solidFill>
                    <a:schemeClr val="tx1">
                      <a:lumMod val="85000"/>
                      <a:lumOff val="15000"/>
                    </a:schemeClr>
                  </a:solidFill>
                  <a:latin typeface="+mn-lt"/>
                  <a:cs typeface="Franklin Gothic Book"/>
                </a:endParaRPr>
              </a:p>
            </p:txBody>
          </p:sp>
        </mc:Choice>
        <mc:Fallback>
          <p:sp>
            <p:nvSpPr>
              <p:cNvPr id="4" name="TextBox 3"/>
              <p:cNvSpPr txBox="1">
                <a:spLocks noRot="1" noChangeAspect="1" noMove="1" noResize="1" noEditPoints="1" noAdjustHandles="1" noChangeArrowheads="1" noChangeShapeType="1" noTextEdit="1"/>
              </p:cNvSpPr>
              <p:nvPr/>
            </p:nvSpPr>
            <p:spPr>
              <a:xfrm>
                <a:off x="1114461" y="3459906"/>
                <a:ext cx="6690678" cy="1389932"/>
              </a:xfrm>
              <a:prstGeom prst="rect">
                <a:avLst/>
              </a:prstGeom>
              <a:blipFill>
                <a:blip r:embed="rId4"/>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657800" y="951983"/>
                <a:ext cx="4179927" cy="554254"/>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ℋ</m:t>
                          </m:r>
                        </m:e>
                        <m:sub>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eff</m:t>
                          </m:r>
                        </m:sub>
                      </m:sSub>
                      <m:r>
                        <a:rPr lang="en-US" sz="2400" b="0" i="1" kern="1000" spc="30" smtClean="0">
                          <a:solidFill>
                            <a:schemeClr val="tx1">
                              <a:lumMod val="85000"/>
                              <a:lumOff val="15000"/>
                            </a:schemeClr>
                          </a:solidFill>
                          <a:latin typeface="Cambria Math" panose="02040503050406030204" pitchFamily="18" charset="0"/>
                          <a:cs typeface="Franklin Gothic Book"/>
                        </a:rPr>
                        <m:t>=</m:t>
                      </m:r>
                      <m:sSubSup>
                        <m:sSubSupPr>
                          <m:ctrlPr>
                            <a:rPr lang="en-US" sz="2400" b="0" i="1" kern="1000" spc="30" smtClean="0">
                              <a:solidFill>
                                <a:schemeClr val="tx1">
                                  <a:lumMod val="85000"/>
                                  <a:lumOff val="15000"/>
                                </a:schemeClr>
                              </a:solidFill>
                              <a:latin typeface="Cambria Math" panose="02040503050406030204" pitchFamily="18" charset="0"/>
                              <a:cs typeface="Franklin Gothic Book"/>
                            </a:rPr>
                          </m:ctrlPr>
                        </m:sSubSupPr>
                        <m:e>
                          <m:r>
                            <a:rPr lang="en-US" sz="2400" b="0" i="1" kern="1000" spc="30" smtClean="0">
                              <a:solidFill>
                                <a:schemeClr val="tx1">
                                  <a:lumMod val="85000"/>
                                  <a:lumOff val="15000"/>
                                </a:schemeClr>
                              </a:solidFill>
                              <a:latin typeface="Cambria Math" panose="02040503050406030204" pitchFamily="18" charset="0"/>
                              <a:cs typeface="Franklin Gothic Book"/>
                            </a:rPr>
                            <m:t>𝑐</m:t>
                          </m:r>
                        </m:e>
                        <m:sub>
                          <m:r>
                            <a:rPr lang="en-US" sz="2400" b="0" i="1" kern="1000" spc="30" smtClean="0">
                              <a:solidFill>
                                <a:schemeClr val="tx1">
                                  <a:lumMod val="85000"/>
                                  <a:lumOff val="15000"/>
                                </a:schemeClr>
                              </a:solidFill>
                              <a:latin typeface="Cambria Math" panose="02040503050406030204" pitchFamily="18" charset="0"/>
                              <a:cs typeface="Franklin Gothic Book"/>
                            </a:rPr>
                            <m:t>𝑅</m:t>
                          </m:r>
                        </m:sub>
                        <m:sup>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𝑓</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𝑖</m:t>
                              </m:r>
                            </m:sub>
                          </m:sSub>
                        </m:sup>
                      </m:sSubSup>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2400" b="0" i="1" kern="1000" spc="30" smtClean="0">
                                  <a:solidFill>
                                    <a:schemeClr val="tx1">
                                      <a:lumMod val="85000"/>
                                      <a:lumOff val="15000"/>
                                    </a:schemeClr>
                                  </a:solidFill>
                                  <a:latin typeface="Cambria Math" panose="02040503050406030204" pitchFamily="18" charset="0"/>
                                  <a:cs typeface="Franklin Gothic Book"/>
                                </a:rPr>
                              </m:ctrlPr>
                            </m:accPr>
                            <m:e>
                              <m:r>
                                <a:rPr lang="en-US" sz="2400" b="0" i="1" kern="1000" spc="30" smtClean="0">
                                  <a:solidFill>
                                    <a:schemeClr val="tx1">
                                      <a:lumMod val="85000"/>
                                      <a:lumOff val="15000"/>
                                    </a:schemeClr>
                                  </a:solidFill>
                                  <a:latin typeface="Cambria Math" panose="02040503050406030204" pitchFamily="18" charset="0"/>
                                  <a:cs typeface="Franklin Gothic Book"/>
                                </a:rPr>
                                <m:t>𝑙</m:t>
                              </m:r>
                            </m:e>
                          </m:acc>
                        </m:e>
                        <m:sub>
                          <m:r>
                            <a:rPr lang="en-US" sz="2400" b="0" i="1" kern="1000" spc="30" smtClean="0">
                              <a:solidFill>
                                <a:schemeClr val="tx1">
                                  <a:lumMod val="85000"/>
                                  <a:lumOff val="15000"/>
                                </a:schemeClr>
                              </a:solidFill>
                              <a:latin typeface="Cambria Math" panose="02040503050406030204" pitchFamily="18" charset="0"/>
                              <a:cs typeface="Franklin Gothic Book"/>
                            </a:rPr>
                            <m:t>𝑓</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𝜎</m:t>
                          </m:r>
                        </m:e>
                        <m:sub>
                          <m:r>
                            <a:rPr lang="en-US" sz="2400" b="0" i="1" kern="1000" spc="30" smtClean="0">
                              <a:solidFill>
                                <a:schemeClr val="tx1">
                                  <a:lumMod val="85000"/>
                                  <a:lumOff val="15000"/>
                                </a:schemeClr>
                              </a:solidFill>
                              <a:latin typeface="Cambria Math" panose="02040503050406030204" pitchFamily="18" charset="0"/>
                              <a:cs typeface="Franklin Gothic Book"/>
                            </a:rPr>
                            <m:t>𝜇𝜈</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𝑃</m:t>
                          </m:r>
                        </m:e>
                        <m:sub>
                          <m:r>
                            <a:rPr lang="en-US" sz="2400" b="0" i="1" kern="1000" spc="30" smtClean="0">
                              <a:solidFill>
                                <a:schemeClr val="tx1">
                                  <a:lumMod val="85000"/>
                                  <a:lumOff val="15000"/>
                                </a:schemeClr>
                              </a:solidFill>
                              <a:latin typeface="Cambria Math" panose="02040503050406030204" pitchFamily="18" charset="0"/>
                              <a:cs typeface="Franklin Gothic Book"/>
                            </a:rPr>
                            <m:t>𝑅</m:t>
                          </m:r>
                        </m:sub>
                      </m:sSub>
                      <m:sSub>
                        <m:sSubPr>
                          <m:ctrlPr>
                            <a:rPr lang="en-US" sz="2400" b="0" i="1" kern="1000" spc="30" smtClean="0">
                              <a:solidFill>
                                <a:schemeClr val="tx1">
                                  <a:lumMod val="85000"/>
                                  <a:lumOff val="15000"/>
                                </a:schemeClr>
                              </a:solidFill>
                              <a:latin typeface="Cambria Math" panose="02040503050406030204" pitchFamily="18" charset="0"/>
                              <a:cs typeface="Franklin Gothic Book"/>
                            </a:rPr>
                          </m:ctrlPr>
                        </m:sSubPr>
                        <m:e>
                          <m:r>
                            <a:rPr lang="en-US" sz="2400" b="0" i="1" kern="1000" spc="30" smtClean="0">
                              <a:solidFill>
                                <a:schemeClr val="tx1">
                                  <a:lumMod val="85000"/>
                                  <a:lumOff val="15000"/>
                                </a:schemeClr>
                              </a:solidFill>
                              <a:latin typeface="Cambria Math" panose="02040503050406030204" pitchFamily="18" charset="0"/>
                              <a:cs typeface="Franklin Gothic Book"/>
                            </a:rPr>
                            <m:t>𝑙</m:t>
                          </m:r>
                        </m:e>
                        <m:sub>
                          <m:r>
                            <a:rPr lang="en-US" sz="2400" b="0" i="1" kern="1000" spc="30" smtClean="0">
                              <a:solidFill>
                                <a:schemeClr val="tx1">
                                  <a:lumMod val="85000"/>
                                  <a:lumOff val="15000"/>
                                </a:schemeClr>
                              </a:solidFill>
                              <a:latin typeface="Cambria Math" panose="02040503050406030204" pitchFamily="18" charset="0"/>
                              <a:cs typeface="Franklin Gothic Book"/>
                            </a:rPr>
                            <m:t>𝑖</m:t>
                          </m:r>
                        </m:sub>
                      </m:sSub>
                      <m:sSup>
                        <m:sSupPr>
                          <m:ctrlPr>
                            <a:rPr lang="en-US" sz="2400" b="0" i="1" kern="1000" spc="30" smtClean="0">
                              <a:solidFill>
                                <a:schemeClr val="tx1">
                                  <a:lumMod val="85000"/>
                                  <a:lumOff val="15000"/>
                                </a:schemeClr>
                              </a:solidFill>
                              <a:latin typeface="Cambria Math" panose="02040503050406030204" pitchFamily="18" charset="0"/>
                              <a:cs typeface="Franklin Gothic Book"/>
                            </a:rPr>
                          </m:ctrlPr>
                        </m:sSupPr>
                        <m:e>
                          <m:r>
                            <a:rPr lang="en-US" sz="2400" b="0" i="1" kern="1000" spc="30" smtClean="0">
                              <a:solidFill>
                                <a:schemeClr val="tx1">
                                  <a:lumMod val="85000"/>
                                  <a:lumOff val="15000"/>
                                </a:schemeClr>
                              </a:solidFill>
                              <a:latin typeface="Cambria Math" panose="02040503050406030204" pitchFamily="18" charset="0"/>
                              <a:cs typeface="Franklin Gothic Book"/>
                            </a:rPr>
                            <m:t>𝐹</m:t>
                          </m:r>
                        </m:e>
                        <m:sup>
                          <m:r>
                            <a:rPr lang="en-US" sz="2400" b="0" i="1" kern="1000" spc="30" smtClean="0">
                              <a:solidFill>
                                <a:schemeClr val="tx1">
                                  <a:lumMod val="85000"/>
                                  <a:lumOff val="15000"/>
                                </a:schemeClr>
                              </a:solidFill>
                              <a:latin typeface="Cambria Math" panose="02040503050406030204" pitchFamily="18" charset="0"/>
                              <a:cs typeface="Franklin Gothic Book"/>
                            </a:rPr>
                            <m:t>𝜇𝜈</m:t>
                          </m:r>
                        </m:sup>
                      </m:sSup>
                      <m:r>
                        <a:rPr lang="en-US" sz="2400" b="0" i="1" kern="1000" spc="30" smtClean="0">
                          <a:solidFill>
                            <a:schemeClr val="tx1">
                              <a:lumMod val="85000"/>
                              <a:lumOff val="15000"/>
                            </a:schemeClr>
                          </a:solidFill>
                          <a:latin typeface="Cambria Math" panose="02040503050406030204" pitchFamily="18" charset="0"/>
                          <a:cs typeface="Franklin Gothic Book"/>
                        </a:rPr>
                        <m:t>+</m:t>
                      </m:r>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h</m:t>
                      </m:r>
                      <m:r>
                        <a:rPr lang="en-US" sz="2400" b="0" i="0" kern="1000" spc="30" smtClean="0">
                          <a:solidFill>
                            <a:schemeClr val="tx1">
                              <a:lumMod val="85000"/>
                              <a:lumOff val="15000"/>
                            </a:schemeClr>
                          </a:solidFill>
                          <a:latin typeface="Cambria Math" panose="02040503050406030204" pitchFamily="18" charset="0"/>
                          <a:cs typeface="Franklin Gothic Book"/>
                        </a:rPr>
                        <m:t>.</m:t>
                      </m:r>
                      <m:r>
                        <m:rPr>
                          <m:sty m:val="p"/>
                        </m:rPr>
                        <a:rPr lang="en-US" sz="2400" b="0" i="0" kern="1000" spc="30" smtClean="0">
                          <a:solidFill>
                            <a:schemeClr val="tx1">
                              <a:lumMod val="85000"/>
                              <a:lumOff val="15000"/>
                            </a:schemeClr>
                          </a:solidFill>
                          <a:latin typeface="Cambria Math" panose="02040503050406030204" pitchFamily="18" charset="0"/>
                          <a:cs typeface="Franklin Gothic Book"/>
                        </a:rPr>
                        <m:t>c</m:t>
                      </m:r>
                      <m:r>
                        <a:rPr lang="en-US" sz="2400" b="0" i="0" kern="1000" spc="30" smtClean="0">
                          <a:solidFill>
                            <a:schemeClr val="tx1">
                              <a:lumMod val="85000"/>
                              <a:lumOff val="15000"/>
                            </a:schemeClr>
                          </a:solidFill>
                          <a:latin typeface="Cambria Math" panose="02040503050406030204" pitchFamily="18" charset="0"/>
                          <a:cs typeface="Franklin Gothic Book"/>
                        </a:rPr>
                        <m:t>.</m:t>
                      </m:r>
                    </m:oMath>
                  </m:oMathPara>
                </a14:m>
                <a:endParaRPr lang="en-US" sz="2000" kern="1000" spc="30" dirty="0" err="1">
                  <a:solidFill>
                    <a:schemeClr val="tx1">
                      <a:lumMod val="85000"/>
                      <a:lumOff val="15000"/>
                    </a:schemeClr>
                  </a:solidFill>
                  <a:latin typeface="+mn-lt"/>
                  <a:cs typeface="Franklin Gothic Book"/>
                </a:endParaRPr>
              </a:p>
            </p:txBody>
          </p:sp>
        </mc:Choice>
        <mc:Fallback>
          <p:sp>
            <p:nvSpPr>
              <p:cNvPr id="7" name="TextBox 6"/>
              <p:cNvSpPr txBox="1">
                <a:spLocks noRot="1" noChangeAspect="1" noMove="1" noResize="1" noEditPoints="1" noAdjustHandles="1" noChangeArrowheads="1" noChangeShapeType="1" noTextEdit="1"/>
              </p:cNvSpPr>
              <p:nvPr/>
            </p:nvSpPr>
            <p:spPr>
              <a:xfrm>
                <a:off x="4657800" y="951983"/>
                <a:ext cx="4179927" cy="554254"/>
              </a:xfrm>
              <a:prstGeom prst="rect">
                <a:avLst/>
              </a:prstGeom>
              <a:blipFill>
                <a:blip r:embed="rId5"/>
                <a:stretch>
                  <a:fillRect/>
                </a:stretch>
              </a:blipFill>
            </p:spPr>
            <p:txBody>
              <a:bodyPr/>
              <a:lstStyle/>
              <a:p>
                <a:r>
                  <a:rPr lang="de-CH">
                    <a:noFill/>
                  </a:rPr>
                  <a:t> </a:t>
                </a:r>
              </a:p>
            </p:txBody>
          </p:sp>
        </mc:Fallback>
      </mc:AlternateContent>
      <p:pic>
        <p:nvPicPr>
          <p:cNvPr id="15" name="Picture 14"/>
          <p:cNvPicPr>
            <a:picLocks noChangeAspect="1"/>
          </p:cNvPicPr>
          <p:nvPr/>
        </p:nvPicPr>
        <p:blipFill>
          <a:blip r:embed="rId6"/>
          <a:stretch>
            <a:fillRect/>
          </a:stretch>
        </p:blipFill>
        <p:spPr>
          <a:xfrm>
            <a:off x="171861" y="715560"/>
            <a:ext cx="1485964" cy="1507192"/>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416958" y="1762123"/>
                <a:ext cx="37971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kern="1000" spc="30">
                              <a:solidFill>
                                <a:schemeClr val="tx1">
                                  <a:lumMod val="85000"/>
                                  <a:lumOff val="15000"/>
                                </a:schemeClr>
                              </a:solidFill>
                              <a:latin typeface="Cambria Math" panose="02040503050406030204" pitchFamily="18" charset="0"/>
                              <a:cs typeface="Franklin Gothic Book"/>
                            </a:rPr>
                          </m:ctrlPr>
                        </m:sSubPr>
                        <m:e>
                          <m:r>
                            <a:rPr lang="en-US" i="1" kern="1000" spc="30">
                              <a:solidFill>
                                <a:schemeClr val="tx1">
                                  <a:lumMod val="85000"/>
                                  <a:lumOff val="15000"/>
                                </a:schemeClr>
                              </a:solidFill>
                              <a:latin typeface="Cambria Math" panose="02040503050406030204" pitchFamily="18" charset="0"/>
                              <a:cs typeface="Franklin Gothic Book"/>
                            </a:rPr>
                            <m:t>𝑙</m:t>
                          </m:r>
                        </m:e>
                        <m:sub>
                          <m:r>
                            <a:rPr lang="en-US" i="1" kern="1000" spc="30">
                              <a:solidFill>
                                <a:schemeClr val="tx1">
                                  <a:lumMod val="85000"/>
                                  <a:lumOff val="15000"/>
                                </a:schemeClr>
                              </a:solidFill>
                              <a:latin typeface="Cambria Math" panose="02040503050406030204" pitchFamily="18" charset="0"/>
                              <a:cs typeface="Franklin Gothic Book"/>
                            </a:rPr>
                            <m:t>𝑖</m:t>
                          </m:r>
                        </m:sub>
                      </m:sSub>
                    </m:oMath>
                  </m:oMathPara>
                </a14:m>
                <a:endParaRPr lang="en-US" dirty="0">
                  <a:latin typeface="Humanst521 Lt BT" panose="020B04020202040203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16958" y="1762123"/>
                <a:ext cx="379719" cy="338554"/>
              </a:xfrm>
              <a:prstGeom prst="rect">
                <a:avLst/>
              </a:prstGeom>
              <a:blipFill>
                <a:blip r:embed="rId7"/>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25001" y="839371"/>
                <a:ext cx="396454" cy="3583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𝑓</m:t>
                          </m:r>
                        </m:sub>
                      </m:sSub>
                    </m:oMath>
                  </m:oMathPara>
                </a14:m>
                <a:endParaRPr lang="en-US" dirty="0">
                  <a:latin typeface="Humanst521 Lt BT" panose="020B04020202040203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5001" y="839371"/>
                <a:ext cx="396454" cy="358303"/>
              </a:xfrm>
              <a:prstGeom prst="rect">
                <a:avLst/>
              </a:prstGeom>
              <a:blipFill>
                <a:blip r:embed="rId8"/>
                <a:stretch>
                  <a:fillRect b="-689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100180" y="1099824"/>
                <a:ext cx="57374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1000" spc="30">
                              <a:solidFill>
                                <a:schemeClr val="tx1">
                                  <a:lumMod val="85000"/>
                                  <a:lumOff val="15000"/>
                                </a:schemeClr>
                              </a:solidFill>
                              <a:latin typeface="Cambria Math" panose="02040503050406030204" pitchFamily="18" charset="0"/>
                              <a:cs typeface="Franklin Gothic Book"/>
                            </a:rPr>
                          </m:ctrlPr>
                        </m:sSupPr>
                        <m:e>
                          <m:r>
                            <a:rPr lang="en-US" i="1" kern="1000" spc="30">
                              <a:solidFill>
                                <a:schemeClr val="tx1">
                                  <a:lumMod val="85000"/>
                                  <a:lumOff val="15000"/>
                                </a:schemeClr>
                              </a:solidFill>
                              <a:latin typeface="Cambria Math" panose="02040503050406030204" pitchFamily="18" charset="0"/>
                              <a:cs typeface="Franklin Gothic Book"/>
                            </a:rPr>
                            <m:t>𝐹</m:t>
                          </m:r>
                        </m:e>
                        <m:sup>
                          <m:r>
                            <a:rPr lang="en-US" i="1" kern="1000" spc="30">
                              <a:solidFill>
                                <a:schemeClr val="tx1">
                                  <a:lumMod val="85000"/>
                                  <a:lumOff val="15000"/>
                                </a:schemeClr>
                              </a:solidFill>
                              <a:latin typeface="Cambria Math" panose="02040503050406030204" pitchFamily="18" charset="0"/>
                              <a:cs typeface="Franklin Gothic Book"/>
                            </a:rPr>
                            <m:t>𝜇𝜈</m:t>
                          </m:r>
                        </m:sup>
                      </m:sSup>
                    </m:oMath>
                  </m:oMathPara>
                </a14:m>
                <a:endParaRPr lang="en-US" dirty="0">
                  <a:latin typeface="Humanst521 Lt BT" panose="020B04020202040203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00180" y="1099824"/>
                <a:ext cx="573747" cy="338554"/>
              </a:xfrm>
              <a:prstGeom prst="rect">
                <a:avLst/>
              </a:prstGeom>
              <a:blipFill>
                <a:blip r:embed="rId9"/>
                <a:stretch>
                  <a:fillRect/>
                </a:stretch>
              </a:blipFill>
            </p:spPr>
            <p:txBody>
              <a:bodyPr/>
              <a:lstStyle/>
              <a:p>
                <a:r>
                  <a:rPr lang="de-CH">
                    <a:noFill/>
                  </a:rPr>
                  <a:t> </a:t>
                </a:r>
              </a:p>
            </p:txBody>
          </p:sp>
        </mc:Fallback>
      </mc:AlternateContent>
      <p:sp>
        <p:nvSpPr>
          <p:cNvPr id="23" name="Slide Number Placeholder 2"/>
          <p:cNvSpPr>
            <a:spLocks noGrp="1"/>
          </p:cNvSpPr>
          <p:nvPr>
            <p:ph type="sldNum" sz="quarter" idx="4294967295"/>
          </p:nvPr>
        </p:nvSpPr>
        <p:spPr>
          <a:xfrm>
            <a:off x="8209483" y="4898925"/>
            <a:ext cx="575742" cy="98177"/>
          </a:xfrm>
          <a:prstGeom prst="rect">
            <a:avLst/>
          </a:prstGeom>
        </p:spPr>
        <p:txBody>
          <a:bodyPr vert="horz" wrap="square" lIns="0" tIns="0" rIns="0" bIns="0" numCol="1" anchor="t" anchorCtr="0" compatLnSpc="1">
            <a:prstTxWarp prst="textNoShape">
              <a:avLst/>
            </a:prstTxWarp>
          </a:bodyPr>
          <a:lstStyle/>
          <a:p>
            <a:pPr algn="r">
              <a:spcBef>
                <a:spcPct val="0"/>
              </a:spcBef>
            </a:pPr>
            <a:r>
              <a:rPr lang="de-DE" sz="800" dirty="0">
                <a:latin typeface="Humanst521 BT" panose="020B0602020204020204" pitchFamily="34" charset="0"/>
              </a:rPr>
              <a:t>Page </a:t>
            </a:r>
            <a:fld id="{EBC07571-3134-BB4B-B83F-1A9FE18D34F3}" type="slidenum">
              <a:rPr lang="de-DE" sz="800">
                <a:latin typeface="Humanst521 BT" panose="020B0602020204020204" pitchFamily="34" charset="0"/>
              </a:rPr>
              <a:pPr algn="r">
                <a:spcBef>
                  <a:spcPct val="0"/>
                </a:spcBef>
              </a:pPr>
              <a:t>3</a:t>
            </a:fld>
            <a:endParaRPr lang="de-DE" sz="800" dirty="0">
              <a:latin typeface="Humanst521 BT" panose="020B0602020204020204" pitchFamily="34" charset="0"/>
            </a:endParaRPr>
          </a:p>
        </p:txBody>
      </p:sp>
    </p:spTree>
    <p:extLst>
      <p:ext uri="{BB962C8B-B14F-4D97-AF65-F5344CB8AC3E}">
        <p14:creationId xmlns:p14="http://schemas.microsoft.com/office/powerpoint/2010/main" val="183416612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0ECDD58D-2954-151D-525A-6EAA320C9DF9}"/>
                  </a:ext>
                </a:extLst>
              </p:cNvPr>
              <p:cNvSpPr>
                <a:spLocks noGrp="1"/>
              </p:cNvSpPr>
              <p:nvPr>
                <p:ph sz="quarter" idx="13"/>
              </p:nvPr>
            </p:nvSpPr>
            <p:spPr>
              <a:xfrm>
                <a:off x="395536" y="1006081"/>
                <a:ext cx="4428883" cy="1493661"/>
              </a:xfrm>
            </p:spPr>
            <p:txBody>
              <a:bodyPr/>
              <a:lstStyle/>
              <a:p>
                <a:r>
                  <a:rPr lang="en-US" dirty="0"/>
                  <a:t>Measure TOF of </a:t>
                </a:r>
                <a:r>
                  <a:rPr lang="en-US" dirty="0" err="1"/>
                  <a:t>of</a:t>
                </a:r>
                <a:r>
                  <a:rPr lang="en-US" dirty="0"/>
                  <a:t> CW and CWW injection to better than 0.1%</a:t>
                </a:r>
              </a:p>
              <a:p>
                <a:r>
                  <a:rPr lang="en-US" dirty="0"/>
                  <a:t>Test entrance monitor and TOF measurement of injected muons</a:t>
                </a:r>
              </a:p>
              <a:p>
                <a:r>
                  <a:rPr lang="en-US" dirty="0"/>
                  <a:t>Change magnetic field </a:t>
                </a:r>
                <a14:m>
                  <m:oMath xmlns:m="http://schemas.openxmlformats.org/officeDocument/2006/math">
                    <m:acc>
                      <m:accPr>
                        <m:chr m:val="⃗"/>
                        <m:ctrlPr>
                          <a:rPr lang="en-US" b="0" i="1" dirty="0" smtClean="0">
                            <a:latin typeface="Cambria Math" panose="02040503050406030204" pitchFamily="18" charset="0"/>
                          </a:rPr>
                        </m:ctrlPr>
                      </m:accPr>
                      <m:e>
                        <m:r>
                          <a:rPr lang="en-US" i="1" dirty="0" smtClean="0">
                            <a:latin typeface="Cambria Math" panose="02040503050406030204" pitchFamily="18" charset="0"/>
                          </a:rPr>
                          <m:t>𝐵</m:t>
                        </m:r>
                      </m:e>
                    </m:acc>
                    <m:r>
                      <a:rPr lang="en-US" i="1" dirty="0" smtClean="0">
                        <a:latin typeface="Cambria Math" panose="02040503050406030204" pitchFamily="18" charset="0"/>
                      </a:rPr>
                      <m:t>→ −</m:t>
                    </m:r>
                    <m:acc>
                      <m:accPr>
                        <m:chr m:val="⃗"/>
                        <m:ctrlPr>
                          <a:rPr lang="en-US" b="0" i="1" dirty="0" smtClean="0">
                            <a:latin typeface="Cambria Math" panose="02040503050406030204" pitchFamily="18" charset="0"/>
                          </a:rPr>
                        </m:ctrlPr>
                      </m:accPr>
                      <m:e>
                        <m:r>
                          <a:rPr lang="en-US" i="1" dirty="0" smtClean="0">
                            <a:latin typeface="Cambria Math" panose="02040503050406030204" pitchFamily="18" charset="0"/>
                          </a:rPr>
                          <m:t>𝐵</m:t>
                        </m:r>
                      </m:e>
                    </m:acc>
                  </m:oMath>
                </a14:m>
                <a:endParaRPr lang="de-CH" dirty="0"/>
              </a:p>
              <a:p>
                <a:r>
                  <a:rPr lang="de-CH" dirty="0"/>
                  <a:t>Change </a:t>
                </a:r>
                <a:r>
                  <a:rPr lang="en-US" dirty="0"/>
                  <a:t>height of injection tube by</a:t>
                </a:r>
                <a:r>
                  <a:rPr lang="de-CH" dirty="0"/>
                  <a:t> </a:t>
                </a:r>
                <a14:m>
                  <m:oMath xmlns:m="http://schemas.openxmlformats.org/officeDocument/2006/math">
                    <m:r>
                      <a:rPr lang="en-US" b="0" i="1" smtClean="0">
                        <a:latin typeface="Cambria Math" panose="02040503050406030204" pitchFamily="18" charset="0"/>
                      </a:rPr>
                      <m:t>±47</m:t>
                    </m:r>
                    <m:r>
                      <m:rPr>
                        <m:sty m:val="p"/>
                      </m:rPr>
                      <a:rPr lang="en-US" b="0" i="0" smtClean="0">
                        <a:latin typeface="Cambria Math" panose="02040503050406030204" pitchFamily="18" charset="0"/>
                      </a:rPr>
                      <m:t>mm</m:t>
                    </m:r>
                    <m:r>
                      <a:rPr lang="en-US" b="0" i="0" smtClean="0">
                        <a:latin typeface="Cambria Math" panose="02040503050406030204" pitchFamily="18" charset="0"/>
                      </a:rPr>
                      <m:t> </m:t>
                    </m:r>
                  </m:oMath>
                </a14:m>
                <a:endParaRPr lang="de-CH" dirty="0"/>
              </a:p>
            </p:txBody>
          </p:sp>
        </mc:Choice>
        <mc:Fallback>
          <p:sp>
            <p:nvSpPr>
              <p:cNvPr id="2" name="Content Placeholder 1">
                <a:extLst>
                  <a:ext uri="{FF2B5EF4-FFF2-40B4-BE49-F238E27FC236}">
                    <a16:creationId xmlns:a16="http://schemas.microsoft.com/office/drawing/2014/main" id="{0ECDD58D-2954-151D-525A-6EAA320C9DF9}"/>
                  </a:ext>
                </a:extLst>
              </p:cNvPr>
              <p:cNvSpPr>
                <a:spLocks noGrp="1" noRot="1" noChangeAspect="1" noMove="1" noResize="1" noEditPoints="1" noAdjustHandles="1" noChangeArrowheads="1" noChangeShapeType="1" noTextEdit="1"/>
              </p:cNvSpPr>
              <p:nvPr>
                <p:ph sz="quarter" idx="13"/>
              </p:nvPr>
            </p:nvSpPr>
            <p:spPr>
              <a:xfrm>
                <a:off x="395536" y="1006081"/>
                <a:ext cx="4428883" cy="1493661"/>
              </a:xfrm>
              <a:blipFill>
                <a:blip r:embed="rId2"/>
                <a:stretch>
                  <a:fillRect l="-2755" t="-4082" b="-24082"/>
                </a:stretch>
              </a:blipFill>
            </p:spPr>
            <p:txBody>
              <a:bodyPr/>
              <a:lstStyle/>
              <a:p>
                <a:r>
                  <a:rPr lang="de-CH">
                    <a:noFill/>
                  </a:rPr>
                  <a:t> </a:t>
                </a:r>
              </a:p>
            </p:txBody>
          </p:sp>
        </mc:Fallback>
      </mc:AlternateContent>
      <p:sp>
        <p:nvSpPr>
          <p:cNvPr id="3" name="Slide Number Placeholder 2">
            <a:extLst>
              <a:ext uri="{FF2B5EF4-FFF2-40B4-BE49-F238E27FC236}">
                <a16:creationId xmlns:a16="http://schemas.microsoft.com/office/drawing/2014/main" id="{2217321B-B100-5510-C390-0A393DF90A2E}"/>
              </a:ext>
            </a:extLst>
          </p:cNvPr>
          <p:cNvSpPr>
            <a:spLocks noGrp="1"/>
          </p:cNvSpPr>
          <p:nvPr>
            <p:ph type="sldNum" sz="quarter" idx="17"/>
          </p:nvPr>
        </p:nvSpPr>
        <p:spPr>
          <a:xfrm>
            <a:off x="8497365" y="4969140"/>
            <a:ext cx="575742" cy="147638"/>
          </a:xfrm>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30</a:t>
            </a:fld>
            <a:endParaRPr lang="de-DE" dirty="0">
              <a:latin typeface="Humanst521 BT" panose="020B0602020204020204" pitchFamily="34" charset="0"/>
            </a:endParaRPr>
          </a:p>
        </p:txBody>
      </p:sp>
      <p:sp>
        <p:nvSpPr>
          <p:cNvPr id="4" name="Title 3">
            <a:extLst>
              <a:ext uri="{FF2B5EF4-FFF2-40B4-BE49-F238E27FC236}">
                <a16:creationId xmlns:a16="http://schemas.microsoft.com/office/drawing/2014/main" id="{71B750D3-18FE-26E7-1AA1-6CF67DD58CF1}"/>
              </a:ext>
            </a:extLst>
          </p:cNvPr>
          <p:cNvSpPr>
            <a:spLocks noGrp="1"/>
          </p:cNvSpPr>
          <p:nvPr>
            <p:ph type="title"/>
          </p:nvPr>
        </p:nvSpPr>
        <p:spPr/>
        <p:txBody>
          <a:bodyPr/>
          <a:lstStyle/>
          <a:p>
            <a:r>
              <a:rPr lang="en-US" dirty="0"/>
              <a:t>Test beam in December 2023</a:t>
            </a:r>
            <a:endParaRPr lang="de-CH" dirty="0"/>
          </a:p>
        </p:txBody>
      </p:sp>
      <p:pic>
        <p:nvPicPr>
          <p:cNvPr id="6" name="Google Shape;55;p13">
            <a:extLst>
              <a:ext uri="{FF2B5EF4-FFF2-40B4-BE49-F238E27FC236}">
                <a16:creationId xmlns:a16="http://schemas.microsoft.com/office/drawing/2014/main" id="{3CCC7AF3-752F-67D6-0E76-50074139D884}"/>
              </a:ext>
            </a:extLst>
          </p:cNvPr>
          <p:cNvPicPr preferRelativeResize="0">
            <a:picLocks noGrp="1"/>
          </p:cNvPicPr>
          <p:nvPr>
            <p:ph sz="quarter" idx="18"/>
          </p:nvPr>
        </p:nvPicPr>
        <p:blipFill>
          <a:blip r:embed="rId3">
            <a:alphaModFix/>
          </a:blip>
          <a:stretch>
            <a:fillRect/>
          </a:stretch>
        </p:blipFill>
        <p:spPr>
          <a:xfrm>
            <a:off x="5536085" y="677990"/>
            <a:ext cx="2883739" cy="1944216"/>
          </a:xfrm>
          <a:prstGeom prst="rect">
            <a:avLst/>
          </a:prstGeom>
          <a:noFill/>
          <a:ln>
            <a:noFill/>
          </a:ln>
        </p:spPr>
      </p:pic>
      <p:grpSp>
        <p:nvGrpSpPr>
          <p:cNvPr id="30" name="Group 29">
            <a:extLst>
              <a:ext uri="{FF2B5EF4-FFF2-40B4-BE49-F238E27FC236}">
                <a16:creationId xmlns:a16="http://schemas.microsoft.com/office/drawing/2014/main" id="{5BE6115D-9809-1593-E4FE-870F2A3F3B07}"/>
              </a:ext>
            </a:extLst>
          </p:cNvPr>
          <p:cNvGrpSpPr/>
          <p:nvPr/>
        </p:nvGrpSpPr>
        <p:grpSpPr>
          <a:xfrm>
            <a:off x="572775" y="2881275"/>
            <a:ext cx="2808312" cy="2161684"/>
            <a:chOff x="3923928" y="538422"/>
            <a:chExt cx="4638738" cy="4062961"/>
          </a:xfrm>
        </p:grpSpPr>
        <p:grpSp>
          <p:nvGrpSpPr>
            <p:cNvPr id="7" name="Group 6">
              <a:extLst>
                <a:ext uri="{FF2B5EF4-FFF2-40B4-BE49-F238E27FC236}">
                  <a16:creationId xmlns:a16="http://schemas.microsoft.com/office/drawing/2014/main" id="{1ED66229-0B82-09B2-CA48-3C3B16A9F164}"/>
                </a:ext>
              </a:extLst>
            </p:cNvPr>
            <p:cNvGrpSpPr/>
            <p:nvPr/>
          </p:nvGrpSpPr>
          <p:grpSpPr>
            <a:xfrm>
              <a:off x="3923928" y="1318919"/>
              <a:ext cx="4638738" cy="3282464"/>
              <a:chOff x="4439989" y="2009332"/>
              <a:chExt cx="3524831" cy="1866214"/>
            </a:xfrm>
          </p:grpSpPr>
          <p:grpSp>
            <p:nvGrpSpPr>
              <p:cNvPr id="8" name="Group 7">
                <a:extLst>
                  <a:ext uri="{FF2B5EF4-FFF2-40B4-BE49-F238E27FC236}">
                    <a16:creationId xmlns:a16="http://schemas.microsoft.com/office/drawing/2014/main" id="{6598F047-D44F-D0D8-908E-1736097A5F59}"/>
                  </a:ext>
                </a:extLst>
              </p:cNvPr>
              <p:cNvGrpSpPr/>
              <p:nvPr/>
            </p:nvGrpSpPr>
            <p:grpSpPr>
              <a:xfrm>
                <a:off x="4571999" y="2009332"/>
                <a:ext cx="3392821" cy="1866214"/>
                <a:chOff x="5549008" y="2494623"/>
                <a:chExt cx="2644421" cy="1380924"/>
              </a:xfrm>
            </p:grpSpPr>
            <p:grpSp>
              <p:nvGrpSpPr>
                <p:cNvPr id="15" name="Group 14">
                  <a:extLst>
                    <a:ext uri="{FF2B5EF4-FFF2-40B4-BE49-F238E27FC236}">
                      <a16:creationId xmlns:a16="http://schemas.microsoft.com/office/drawing/2014/main" id="{60E48945-4A1F-D59C-63F6-E2654D7DE45D}"/>
                    </a:ext>
                  </a:extLst>
                </p:cNvPr>
                <p:cNvGrpSpPr/>
                <p:nvPr/>
              </p:nvGrpSpPr>
              <p:grpSpPr>
                <a:xfrm>
                  <a:off x="5549008" y="2494623"/>
                  <a:ext cx="2423783" cy="1069753"/>
                  <a:chOff x="1423417" y="3170712"/>
                  <a:chExt cx="3231710" cy="1426337"/>
                </a:xfrm>
              </p:grpSpPr>
              <p:grpSp>
                <p:nvGrpSpPr>
                  <p:cNvPr id="23" name="Group 22">
                    <a:extLst>
                      <a:ext uri="{FF2B5EF4-FFF2-40B4-BE49-F238E27FC236}">
                        <a16:creationId xmlns:a16="http://schemas.microsoft.com/office/drawing/2014/main" id="{3DE54822-AD8A-FE36-D55B-83E73BF70692}"/>
                      </a:ext>
                    </a:extLst>
                  </p:cNvPr>
                  <p:cNvGrpSpPr/>
                  <p:nvPr/>
                </p:nvGrpSpPr>
                <p:grpSpPr>
                  <a:xfrm>
                    <a:off x="2980705" y="3170712"/>
                    <a:ext cx="1674422" cy="1426337"/>
                    <a:chOff x="2980705" y="3170712"/>
                    <a:chExt cx="1674422" cy="1426337"/>
                  </a:xfrm>
                </p:grpSpPr>
                <p:sp>
                  <p:nvSpPr>
                    <p:cNvPr id="26" name="Rectangle 25">
                      <a:extLst>
                        <a:ext uri="{FF2B5EF4-FFF2-40B4-BE49-F238E27FC236}">
                          <a16:creationId xmlns:a16="http://schemas.microsoft.com/office/drawing/2014/main" id="{986F8E35-1336-9DAA-87A0-0931B0215458}"/>
                        </a:ext>
                      </a:extLst>
                    </p:cNvPr>
                    <p:cNvSpPr/>
                    <p:nvPr/>
                  </p:nvSpPr>
                  <p:spPr>
                    <a:xfrm>
                      <a:off x="2980706" y="3170712"/>
                      <a:ext cx="1674421" cy="4868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2259343-B893-57D1-3B42-47CF6F4A736A}"/>
                        </a:ext>
                      </a:extLst>
                    </p:cNvPr>
                    <p:cNvSpPr/>
                    <p:nvPr/>
                  </p:nvSpPr>
                  <p:spPr>
                    <a:xfrm>
                      <a:off x="2980705" y="4110161"/>
                      <a:ext cx="1674421" cy="4868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C692CDAE-9757-28BA-4E7C-1C5AF6C666F8}"/>
                      </a:ext>
                    </a:extLst>
                  </p:cNvPr>
                  <p:cNvSpPr/>
                  <p:nvPr/>
                </p:nvSpPr>
                <p:spPr>
                  <a:xfrm>
                    <a:off x="1423417" y="3735778"/>
                    <a:ext cx="1677235" cy="79200"/>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BB7EDA4-9F6A-F3CC-D576-7401F0E4DD8F}"/>
                      </a:ext>
                    </a:extLst>
                  </p:cNvPr>
                  <p:cNvSpPr/>
                  <p:nvPr/>
                </p:nvSpPr>
                <p:spPr>
                  <a:xfrm>
                    <a:off x="1423417" y="3963061"/>
                    <a:ext cx="1677235" cy="79200"/>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804D5DB7-B4A9-BE7A-AF1F-5C4D70F32593}"/>
                    </a:ext>
                  </a:extLst>
                </p:cNvPr>
                <p:cNvSpPr/>
                <p:nvPr/>
              </p:nvSpPr>
              <p:spPr>
                <a:xfrm>
                  <a:off x="6586821" y="3568411"/>
                  <a:ext cx="1516123" cy="86735"/>
                </a:xfrm>
                <a:prstGeom prst="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8CEE93A-B7E5-0525-EE24-6AC7F9408A2D}"/>
                    </a:ext>
                  </a:extLst>
                </p:cNvPr>
                <p:cNvSpPr/>
                <p:nvPr/>
              </p:nvSpPr>
              <p:spPr>
                <a:xfrm>
                  <a:off x="6496336" y="3516626"/>
                  <a:ext cx="194073" cy="37281"/>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DD6A25B-4B16-4DA9-C7C1-77F96386CEB2}"/>
                    </a:ext>
                  </a:extLst>
                </p:cNvPr>
                <p:cNvSpPr/>
                <p:nvPr/>
              </p:nvSpPr>
              <p:spPr>
                <a:xfrm>
                  <a:off x="6496336" y="3838266"/>
                  <a:ext cx="194073" cy="37281"/>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E8E3492-2CDF-6DB7-1B00-B860E6AFD2CD}"/>
                    </a:ext>
                  </a:extLst>
                </p:cNvPr>
                <p:cNvSpPr/>
                <p:nvPr/>
              </p:nvSpPr>
              <p:spPr>
                <a:xfrm>
                  <a:off x="7999356" y="3516626"/>
                  <a:ext cx="194073" cy="37281"/>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DE3CF56-D159-5BBD-3FAA-EE722106A964}"/>
                    </a:ext>
                  </a:extLst>
                </p:cNvPr>
                <p:cNvSpPr/>
                <p:nvPr/>
              </p:nvSpPr>
              <p:spPr>
                <a:xfrm>
                  <a:off x="7999356" y="3838266"/>
                  <a:ext cx="194073" cy="37281"/>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734FD32F-2879-CDC0-EBB2-89ACD5BFDD36}"/>
                    </a:ext>
                  </a:extLst>
                </p:cNvPr>
                <p:cNvCxnSpPr/>
                <p:nvPr/>
              </p:nvCxnSpPr>
              <p:spPr>
                <a:xfrm flipH="1" flipV="1">
                  <a:off x="6373833" y="3557168"/>
                  <a:ext cx="9823" cy="273943"/>
                </a:xfrm>
                <a:prstGeom prst="line">
                  <a:avLst/>
                </a:prstGeom>
                <a:noFill/>
                <a:ln w="28575" cap="flat" cmpd="sng" algn="ctr">
                  <a:solidFill>
                    <a:srgbClr val="E7E6E6">
                      <a:lumMod val="10000"/>
                    </a:srgbClr>
                  </a:solidFill>
                  <a:prstDash val="solid"/>
                  <a:miter lim="800000"/>
                  <a:headEnd type="arrow" w="med" len="med"/>
                  <a:tailEnd type="arrow" w="med" len="med"/>
                </a:ln>
                <a:effectLst/>
              </p:spPr>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EECAB99C-452B-A343-E93E-069E41A2714B}"/>
                        </a:ext>
                      </a:extLst>
                    </p:cNvPr>
                    <p:cNvSpPr txBox="1"/>
                    <p:nvPr/>
                  </p:nvSpPr>
                  <p:spPr>
                    <a:xfrm>
                      <a:off x="5560661" y="3593830"/>
                      <a:ext cx="815770" cy="237280"/>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cs typeface="+mn-cs"/>
                        </a:rPr>
                        <a:t> </a:t>
                      </a:r>
                      <a14:m>
                        <m:oMath xmlns:m="http://schemas.openxmlformats.org/officeDocument/2006/math">
                          <m:r>
                            <a:rPr lang="en-US" sz="1350" i="1" dirty="0">
                              <a:solidFill>
                                <a:prstClr val="black"/>
                              </a:solidFill>
                              <a:latin typeface="Cambria Math" panose="02040503050406030204" pitchFamily="18" charset="0"/>
                              <a:ea typeface="+mn-ea"/>
                              <a:cs typeface="+mn-cs"/>
                            </a:rPr>
                            <m:t>±</m:t>
                          </m:r>
                          <m:r>
                            <a:rPr lang="en-US" sz="1350" dirty="0">
                              <a:solidFill>
                                <a:prstClr val="black"/>
                              </a:solidFill>
                              <a:latin typeface="Cambria Math" panose="02040503050406030204" pitchFamily="18" charset="0"/>
                              <a:ea typeface="+mn-ea"/>
                              <a:cs typeface="+mn-cs"/>
                            </a:rPr>
                            <m:t>4</m:t>
                          </m:r>
                          <m:r>
                            <a:rPr lang="en-US" sz="1350" b="0" i="0" dirty="0" smtClean="0">
                              <a:solidFill>
                                <a:prstClr val="black"/>
                              </a:solidFill>
                              <a:latin typeface="Cambria Math" panose="02040503050406030204" pitchFamily="18" charset="0"/>
                              <a:ea typeface="+mn-ea"/>
                              <a:cs typeface="+mn-cs"/>
                            </a:rPr>
                            <m:t>7</m:t>
                          </m:r>
                          <m:r>
                            <m:rPr>
                              <m:sty m:val="p"/>
                            </m:rPr>
                            <a:rPr lang="en-US" sz="1350" dirty="0">
                              <a:solidFill>
                                <a:prstClr val="black"/>
                              </a:solidFill>
                              <a:latin typeface="Cambria Math" panose="02040503050406030204" pitchFamily="18" charset="0"/>
                              <a:ea typeface="+mn-ea"/>
                              <a:cs typeface="+mn-cs"/>
                            </a:rPr>
                            <m:t>mm</m:t>
                          </m:r>
                        </m:oMath>
                      </a14:m>
                      <a:endParaRPr lang="en-US" sz="1350" dirty="0">
                        <a:solidFill>
                          <a:prstClr val="black"/>
                        </a:solidFill>
                        <a:latin typeface="Calibri" panose="020F0502020204030204"/>
                        <a:ea typeface="+mn-ea"/>
                        <a:cs typeface="+mn-cs"/>
                      </a:endParaRPr>
                    </a:p>
                  </p:txBody>
                </p:sp>
              </mc:Choice>
              <mc:Fallback>
                <p:sp>
                  <p:nvSpPr>
                    <p:cNvPr id="22" name="TextBox 21">
                      <a:extLst>
                        <a:ext uri="{FF2B5EF4-FFF2-40B4-BE49-F238E27FC236}">
                          <a16:creationId xmlns:a16="http://schemas.microsoft.com/office/drawing/2014/main" id="{EECAB99C-452B-A343-E93E-069E41A2714B}"/>
                        </a:ext>
                      </a:extLst>
                    </p:cNvPr>
                    <p:cNvSpPr txBox="1">
                      <a:spLocks noRot="1" noChangeAspect="1" noMove="1" noResize="1" noEditPoints="1" noAdjustHandles="1" noChangeArrowheads="1" noChangeShapeType="1" noTextEdit="1"/>
                    </p:cNvSpPr>
                    <p:nvPr/>
                  </p:nvSpPr>
                  <p:spPr>
                    <a:xfrm>
                      <a:off x="5560661" y="3593830"/>
                      <a:ext cx="815770" cy="237280"/>
                    </a:xfrm>
                    <a:prstGeom prst="rect">
                      <a:avLst/>
                    </a:prstGeom>
                    <a:blipFill>
                      <a:blip r:embed="rId4"/>
                      <a:stretch>
                        <a:fillRect/>
                      </a:stretch>
                    </a:blipFill>
                  </p:spPr>
                  <p:txBody>
                    <a:bodyPr/>
                    <a:lstStyle/>
                    <a:p>
                      <a:r>
                        <a:rPr lang="de-CH">
                          <a:noFill/>
                        </a:rPr>
                        <a:t> </a:t>
                      </a:r>
                    </a:p>
                  </p:txBody>
                </p:sp>
              </mc:Fallback>
            </mc:AlternateContent>
          </p:grpSp>
          <p:sp>
            <p:nvSpPr>
              <p:cNvPr id="9" name="Rounded Rectangle 63">
                <a:extLst>
                  <a:ext uri="{FF2B5EF4-FFF2-40B4-BE49-F238E27FC236}">
                    <a16:creationId xmlns:a16="http://schemas.microsoft.com/office/drawing/2014/main" id="{3E797BDA-0C13-EA7A-171B-44C620994336}"/>
                  </a:ext>
                </a:extLst>
              </p:cNvPr>
              <p:cNvSpPr/>
              <p:nvPr/>
            </p:nvSpPr>
            <p:spPr bwMode="auto">
              <a:xfrm>
                <a:off x="4521709" y="2531024"/>
                <a:ext cx="50291" cy="18474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sp>
            <p:nvSpPr>
              <p:cNvPr id="10" name="Rounded Rectangle 64">
                <a:extLst>
                  <a:ext uri="{FF2B5EF4-FFF2-40B4-BE49-F238E27FC236}">
                    <a16:creationId xmlns:a16="http://schemas.microsoft.com/office/drawing/2014/main" id="{B5ECDB39-B79C-C568-FE62-838536602447}"/>
                  </a:ext>
                </a:extLst>
              </p:cNvPr>
              <p:cNvSpPr/>
              <p:nvPr/>
            </p:nvSpPr>
            <p:spPr bwMode="auto">
              <a:xfrm>
                <a:off x="4521315" y="2761063"/>
                <a:ext cx="50291" cy="18474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sp>
            <p:nvSpPr>
              <p:cNvPr id="11" name="Rounded Rectangle 65">
                <a:extLst>
                  <a:ext uri="{FF2B5EF4-FFF2-40B4-BE49-F238E27FC236}">
                    <a16:creationId xmlns:a16="http://schemas.microsoft.com/office/drawing/2014/main" id="{7BDB2BF6-548A-7ABC-7079-1C3CDF2CEBC0}"/>
                  </a:ext>
                </a:extLst>
              </p:cNvPr>
              <p:cNvSpPr/>
              <p:nvPr/>
            </p:nvSpPr>
            <p:spPr bwMode="auto">
              <a:xfrm>
                <a:off x="6189615" y="2531024"/>
                <a:ext cx="50291" cy="18474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sp>
            <p:nvSpPr>
              <p:cNvPr id="12" name="Rounded Rectangle 66">
                <a:extLst>
                  <a:ext uri="{FF2B5EF4-FFF2-40B4-BE49-F238E27FC236}">
                    <a16:creationId xmlns:a16="http://schemas.microsoft.com/office/drawing/2014/main" id="{8518A034-0033-F1C1-7519-54FACC396FC5}"/>
                  </a:ext>
                </a:extLst>
              </p:cNvPr>
              <p:cNvSpPr/>
              <p:nvPr/>
            </p:nvSpPr>
            <p:spPr bwMode="auto">
              <a:xfrm>
                <a:off x="6189616" y="2761063"/>
                <a:ext cx="50291" cy="18474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sp>
            <p:nvSpPr>
              <p:cNvPr id="13" name="Rounded Rectangle 67">
                <a:extLst>
                  <a:ext uri="{FF2B5EF4-FFF2-40B4-BE49-F238E27FC236}">
                    <a16:creationId xmlns:a16="http://schemas.microsoft.com/office/drawing/2014/main" id="{836B02F1-A9E4-650E-F328-A60948F00669}"/>
                  </a:ext>
                </a:extLst>
              </p:cNvPr>
              <p:cNvSpPr/>
              <p:nvPr/>
            </p:nvSpPr>
            <p:spPr bwMode="auto">
              <a:xfrm>
                <a:off x="4439989" y="2531024"/>
                <a:ext cx="50291" cy="5449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sp>
            <p:nvSpPr>
              <p:cNvPr id="14" name="Rounded Rectangle 68">
                <a:extLst>
                  <a:ext uri="{FF2B5EF4-FFF2-40B4-BE49-F238E27FC236}">
                    <a16:creationId xmlns:a16="http://schemas.microsoft.com/office/drawing/2014/main" id="{917641D2-3BA9-6A89-618C-AD3FC483CDFE}"/>
                  </a:ext>
                </a:extLst>
              </p:cNvPr>
              <p:cNvSpPr/>
              <p:nvPr/>
            </p:nvSpPr>
            <p:spPr bwMode="auto">
              <a:xfrm>
                <a:off x="4439989" y="2661274"/>
                <a:ext cx="50291" cy="54491"/>
              </a:xfrm>
              <a:prstGeom prst="roundRect">
                <a:avLst/>
              </a:prstGeom>
              <a:ln>
                <a:solidFill>
                  <a:schemeClr val="accent6">
                    <a:lumMod val="40000"/>
                    <a:lumOff val="6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dirty="0">
                  <a:ln>
                    <a:noFill/>
                  </a:ln>
                  <a:solidFill>
                    <a:schemeClr val="tx1"/>
                  </a:solidFill>
                  <a:effectLst/>
                  <a:latin typeface="Cambria Math" panose="02040503050406030204" pitchFamily="18" charset="0"/>
                </a:endParaRPr>
              </a:p>
            </p:txBody>
          </p:sp>
        </p:grpSp>
        <mc:AlternateContent xmlns:mc="http://schemas.openxmlformats.org/markup-compatibility/2006">
          <mc:Choice xmlns:a14="http://schemas.microsoft.com/office/drawing/2010/main" Requires="a14">
            <p:sp>
              <p:nvSpPr>
                <p:cNvPr id="28" name="Rectangular Callout 30">
                  <a:extLst>
                    <a:ext uri="{FF2B5EF4-FFF2-40B4-BE49-F238E27FC236}">
                      <a16:creationId xmlns:a16="http://schemas.microsoft.com/office/drawing/2014/main" id="{716773B2-E68B-D4B1-D5EE-87F901D912A0}"/>
                    </a:ext>
                  </a:extLst>
                </p:cNvPr>
                <p:cNvSpPr/>
                <p:nvPr/>
              </p:nvSpPr>
              <p:spPr bwMode="auto">
                <a:xfrm>
                  <a:off x="6276389" y="648777"/>
                  <a:ext cx="1707071" cy="500118"/>
                </a:xfrm>
                <a:prstGeom prst="wedgeRectCallout">
                  <a:avLst>
                    <a:gd name="adj1" fmla="val -47556"/>
                    <a:gd name="adj2" fmla="val 308381"/>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0"/>
                    </a:spcBef>
                  </a:pPr>
                  <a14:m>
                    <m:oMath xmlns:m="http://schemas.openxmlformats.org/officeDocument/2006/math">
                      <m:r>
                        <m:rPr>
                          <m:sty m:val="p"/>
                        </m:rPr>
                        <a:rPr lang="en-US" sz="1400" i="0">
                          <a:latin typeface="Cambria Math" panose="02040503050406030204" pitchFamily="18" charset="0"/>
                        </a:rPr>
                        <m:t>μ</m:t>
                      </m:r>
                    </m:oMath>
                  </a14:m>
                  <a:r>
                    <a:rPr lang="en-US" sz="1400" dirty="0">
                      <a:latin typeface="Cambria Math" panose="02040503050406030204" pitchFamily="18" charset="0"/>
                    </a:rPr>
                    <a:t>-window</a:t>
                  </a:r>
                </a:p>
              </p:txBody>
            </p:sp>
          </mc:Choice>
          <mc:Fallback>
            <p:sp>
              <p:nvSpPr>
                <p:cNvPr id="28" name="Rectangular Callout 30">
                  <a:extLst>
                    <a:ext uri="{FF2B5EF4-FFF2-40B4-BE49-F238E27FC236}">
                      <a16:creationId xmlns:a16="http://schemas.microsoft.com/office/drawing/2014/main" id="{716773B2-E68B-D4B1-D5EE-87F901D912A0}"/>
                    </a:ext>
                  </a:extLst>
                </p:cNvPr>
                <p:cNvSpPr>
                  <a:spLocks noRot="1" noChangeAspect="1" noMove="1" noResize="1" noEditPoints="1" noAdjustHandles="1" noChangeArrowheads="1" noChangeShapeType="1" noTextEdit="1"/>
                </p:cNvSpPr>
                <p:nvPr/>
              </p:nvSpPr>
              <p:spPr bwMode="auto">
                <a:xfrm>
                  <a:off x="6276389" y="648777"/>
                  <a:ext cx="1707071" cy="500118"/>
                </a:xfrm>
                <a:prstGeom prst="wedgeRectCallout">
                  <a:avLst>
                    <a:gd name="adj1" fmla="val -47556"/>
                    <a:gd name="adj2" fmla="val 308381"/>
                  </a:avLst>
                </a:prstGeom>
                <a:blipFill>
                  <a:blip r:embed="rId5"/>
                  <a:stretch>
                    <a:fillRect t="-1266"/>
                  </a:stretch>
                </a:blipFill>
                <a:ln w="9525" cap="flat" cmpd="sng" algn="ctr">
                  <a:noFill/>
                  <a:prstDash val="solid"/>
                  <a:round/>
                  <a:headEnd type="none" w="med" len="med"/>
                  <a:tailEnd type="none" w="med" len="med"/>
                </a:ln>
                <a:effectLst/>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9" name="Rectangular Callout 31">
                  <a:extLst>
                    <a:ext uri="{FF2B5EF4-FFF2-40B4-BE49-F238E27FC236}">
                      <a16:creationId xmlns:a16="http://schemas.microsoft.com/office/drawing/2014/main" id="{6DBCE383-219A-DF23-AA7B-FA1792EBEB28}"/>
                    </a:ext>
                  </a:extLst>
                </p:cNvPr>
                <p:cNvSpPr/>
                <p:nvPr/>
              </p:nvSpPr>
              <p:spPr bwMode="auto">
                <a:xfrm>
                  <a:off x="4031473" y="538422"/>
                  <a:ext cx="1707072" cy="552971"/>
                </a:xfrm>
                <a:prstGeom prst="wedgeRectCallout">
                  <a:avLst>
                    <a:gd name="adj1" fmla="val -54497"/>
                    <a:gd name="adj2" fmla="val 261259"/>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kumimoji="0" lang="en-US" sz="1400" b="0" i="1" u="none" strike="noStrike" cap="none" normalizeH="0" baseline="0" smtClean="0">
                          <a:ln>
                            <a:noFill/>
                          </a:ln>
                          <a:solidFill>
                            <a:schemeClr val="tx1"/>
                          </a:solidFill>
                          <a:effectLst/>
                          <a:latin typeface="Cambria Math" panose="02040503050406030204" pitchFamily="18" charset="0"/>
                        </a:rPr>
                        <m:t>𝜇</m:t>
                      </m:r>
                    </m:oMath>
                  </a14:m>
                  <a:r>
                    <a:rPr kumimoji="0" lang="en-US" sz="1400" b="0" u="none" strike="noStrike" cap="none" normalizeH="0" baseline="0" dirty="0">
                      <a:ln>
                        <a:noFill/>
                      </a:ln>
                      <a:solidFill>
                        <a:schemeClr val="tx1"/>
                      </a:solidFill>
                      <a:effectLst/>
                      <a:latin typeface="Times" charset="0"/>
                    </a:rPr>
                    <a:t>-</a:t>
                  </a:r>
                  <a:r>
                    <a:rPr kumimoji="0" lang="en-US" sz="1400" b="0" u="none" strike="noStrike" cap="none" normalizeH="0" baseline="0" dirty="0">
                      <a:ln>
                        <a:noFill/>
                      </a:ln>
                      <a:solidFill>
                        <a:schemeClr val="tx1"/>
                      </a:solidFill>
                      <a:effectLst/>
                      <a:latin typeface="+mn-lt"/>
                    </a:rPr>
                    <a:t>monitor</a:t>
                  </a:r>
                </a:p>
              </p:txBody>
            </p:sp>
          </mc:Choice>
          <mc:Fallback>
            <p:sp>
              <p:nvSpPr>
                <p:cNvPr id="29" name="Rectangular Callout 31">
                  <a:extLst>
                    <a:ext uri="{FF2B5EF4-FFF2-40B4-BE49-F238E27FC236}">
                      <a16:creationId xmlns:a16="http://schemas.microsoft.com/office/drawing/2014/main" id="{6DBCE383-219A-DF23-AA7B-FA1792EBEB28}"/>
                    </a:ext>
                  </a:extLst>
                </p:cNvPr>
                <p:cNvSpPr>
                  <a:spLocks noRot="1" noChangeAspect="1" noMove="1" noResize="1" noEditPoints="1" noAdjustHandles="1" noChangeArrowheads="1" noChangeShapeType="1" noTextEdit="1"/>
                </p:cNvSpPr>
                <p:nvPr/>
              </p:nvSpPr>
              <p:spPr bwMode="auto">
                <a:xfrm>
                  <a:off x="4031473" y="538422"/>
                  <a:ext cx="1707072" cy="552971"/>
                </a:xfrm>
                <a:prstGeom prst="wedgeRectCallout">
                  <a:avLst>
                    <a:gd name="adj1" fmla="val -54497"/>
                    <a:gd name="adj2" fmla="val 261259"/>
                  </a:avLst>
                </a:prstGeom>
                <a:blipFill>
                  <a:blip r:embed="rId6"/>
                  <a:stretch>
                    <a:fillRect t="-2000"/>
                  </a:stretch>
                </a:blipFill>
                <a:ln w="9525" cap="flat" cmpd="sng" algn="ctr">
                  <a:noFill/>
                  <a:prstDash val="solid"/>
                  <a:round/>
                  <a:headEnd type="none" w="med" len="med"/>
                  <a:tailEnd type="none" w="med" len="med"/>
                </a:ln>
                <a:effectLst/>
              </p:spPr>
              <p:txBody>
                <a:bodyPr/>
                <a:lstStyle/>
                <a:p>
                  <a:r>
                    <a:rPr lang="de-CH">
                      <a:noFill/>
                    </a:rPr>
                    <a:t> </a:t>
                  </a:r>
                </a:p>
              </p:txBody>
            </p:sp>
          </mc:Fallback>
        </mc:AlternateContent>
      </p:grpSp>
      <p:pic>
        <p:nvPicPr>
          <p:cNvPr id="31" name="Picture 30" descr="A screenshot of a graph&#10;&#10;Description automatically generated">
            <a:extLst>
              <a:ext uri="{FF2B5EF4-FFF2-40B4-BE49-F238E27FC236}">
                <a16:creationId xmlns:a16="http://schemas.microsoft.com/office/drawing/2014/main" id="{90825D9A-C1F1-EB69-6A16-F1AC7BFD65B5}"/>
              </a:ext>
            </a:extLst>
          </p:cNvPr>
          <p:cNvPicPr>
            <a:picLocks noChangeAspect="1"/>
          </p:cNvPicPr>
          <p:nvPr/>
        </p:nvPicPr>
        <p:blipFill rotWithShape="1">
          <a:blip r:embed="rId7">
            <a:extLst>
              <a:ext uri="{28A0092B-C50C-407E-A947-70E740481C1C}">
                <a14:useLocalDpi xmlns:a14="http://schemas.microsoft.com/office/drawing/2010/main" val="0"/>
              </a:ext>
            </a:extLst>
          </a:blip>
          <a:srcRect l="3435" t="18496" r="8115" b="2169"/>
          <a:stretch/>
        </p:blipFill>
        <p:spPr>
          <a:xfrm>
            <a:off x="6516216" y="2868893"/>
            <a:ext cx="2415531" cy="1944643"/>
          </a:xfrm>
          <a:prstGeom prst="rect">
            <a:avLst/>
          </a:prstGeom>
        </p:spPr>
      </p:pic>
      <p:pic>
        <p:nvPicPr>
          <p:cNvPr id="32" name="Picture 31" descr="A green circuit board with square&#10;&#10;Description automatically generated">
            <a:extLst>
              <a:ext uri="{FF2B5EF4-FFF2-40B4-BE49-F238E27FC236}">
                <a16:creationId xmlns:a16="http://schemas.microsoft.com/office/drawing/2014/main" id="{71D056E5-4076-E2D5-72DD-7DE68343AB5F}"/>
              </a:ext>
            </a:extLst>
          </p:cNvPr>
          <p:cNvPicPr>
            <a:picLocks noChangeAspect="1"/>
          </p:cNvPicPr>
          <p:nvPr/>
        </p:nvPicPr>
        <p:blipFill>
          <a:blip r:embed="rId8"/>
          <a:stretch>
            <a:fillRect/>
          </a:stretch>
        </p:blipFill>
        <p:spPr>
          <a:xfrm flipH="1">
            <a:off x="4002011" y="2765825"/>
            <a:ext cx="2140612" cy="1883603"/>
          </a:xfrm>
          <a:prstGeom prst="rect">
            <a:avLst/>
          </a:prstGeom>
        </p:spPr>
      </p:pic>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FC0E1CF1-3FCA-924F-01B2-C7B07FFB0183}"/>
                  </a:ext>
                </a:extLst>
              </p:cNvPr>
              <p:cNvSpPr txBox="1"/>
              <p:nvPr/>
            </p:nvSpPr>
            <p:spPr>
              <a:xfrm>
                <a:off x="4290961" y="4585759"/>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de-CH" sz="1400" dirty="0">
                    <a:solidFill>
                      <a:srgbClr val="000000"/>
                    </a:solidFill>
                    <a:latin typeface="Humanst521 Lt BT" panose="020B0402020204020304" pitchFamily="34" charset="0"/>
                  </a:rPr>
                  <a:t>Segmented </a:t>
                </a:r>
                <a14:m>
                  <m:oMath xmlns:m="http://schemas.openxmlformats.org/officeDocument/2006/math">
                    <m:r>
                      <a:rPr lang="en-US" sz="1400" b="0" i="1" smtClean="0">
                        <a:solidFill>
                          <a:srgbClr val="000000"/>
                        </a:solidFill>
                        <a:latin typeface="Cambria Math" panose="02040503050406030204" pitchFamily="18" charset="0"/>
                      </a:rPr>
                      <m:t>𝜇</m:t>
                    </m:r>
                    <m:r>
                      <a:rPr lang="en-US" sz="1400" b="0" i="1" smtClean="0">
                        <a:solidFill>
                          <a:srgbClr val="000000"/>
                        </a:solidFill>
                        <a:latin typeface="Cambria Math" panose="02040503050406030204" pitchFamily="18" charset="0"/>
                      </a:rPr>
                      <m:t>−</m:t>
                    </m:r>
                  </m:oMath>
                </a14:m>
                <a:r>
                  <a:rPr lang="de-CH" sz="1400" dirty="0">
                    <a:solidFill>
                      <a:srgbClr val="000000"/>
                    </a:solidFill>
                    <a:latin typeface="Humanst521 Lt BT" panose="020B0402020204020304" pitchFamily="34" charset="0"/>
                  </a:rPr>
                  <a:t>monitor, </a:t>
                </a:r>
              </a:p>
              <a:p>
                <a:pPr eaLnBrk="1" hangingPunct="1">
                  <a:lnSpc>
                    <a:spcPct val="110000"/>
                  </a:lnSpc>
                  <a:spcBef>
                    <a:spcPct val="0"/>
                  </a:spcBef>
                  <a:buClr>
                    <a:srgbClr val="000000"/>
                  </a:buClr>
                </a:pPr>
                <a:r>
                  <a:rPr lang="de-CH" sz="1400" dirty="0" err="1">
                    <a:solidFill>
                      <a:srgbClr val="000000"/>
                    </a:solidFill>
                    <a:latin typeface="Humanst521 Lt BT" panose="020B0402020204020304" pitchFamily="34" charset="0"/>
                  </a:rPr>
                  <a:t>to</a:t>
                </a:r>
                <a:r>
                  <a:rPr lang="de-CH" sz="1400" dirty="0">
                    <a:solidFill>
                      <a:srgbClr val="000000"/>
                    </a:solidFill>
                    <a:latin typeface="Humanst521 Lt BT" panose="020B0402020204020304" pitchFamily="34" charset="0"/>
                  </a:rPr>
                  <a:t> </a:t>
                </a:r>
                <a:r>
                  <a:rPr lang="de-CH" sz="1400" dirty="0" err="1">
                    <a:solidFill>
                      <a:srgbClr val="000000"/>
                    </a:solidFill>
                    <a:latin typeface="Humanst521 Lt BT" panose="020B0402020204020304" pitchFamily="34" charset="0"/>
                  </a:rPr>
                  <a:t>adjust</a:t>
                </a:r>
                <a:r>
                  <a:rPr lang="de-CH" sz="1400" dirty="0">
                    <a:solidFill>
                      <a:srgbClr val="000000"/>
                    </a:solidFill>
                    <a:latin typeface="Humanst521 Lt BT" panose="020B0402020204020304" pitchFamily="34" charset="0"/>
                  </a:rPr>
                  <a:t> beam </a:t>
                </a:r>
                <a:r>
                  <a:rPr lang="de-CH" sz="1400" dirty="0" err="1">
                    <a:solidFill>
                      <a:srgbClr val="000000"/>
                    </a:solidFill>
                    <a:latin typeface="Humanst521 Lt BT" panose="020B0402020204020304" pitchFamily="34" charset="0"/>
                  </a:rPr>
                  <a:t>position</a:t>
                </a:r>
                <a:endParaRPr lang="de-CH" sz="1400" dirty="0">
                  <a:solidFill>
                    <a:srgbClr val="000000"/>
                  </a:solidFill>
                  <a:latin typeface="Humanst521 Lt BT" panose="020B0402020204020304" pitchFamily="34" charset="0"/>
                </a:endParaRPr>
              </a:p>
            </p:txBody>
          </p:sp>
        </mc:Choice>
        <mc:Fallback>
          <p:sp>
            <p:nvSpPr>
              <p:cNvPr id="33" name="TextBox 32">
                <a:extLst>
                  <a:ext uri="{FF2B5EF4-FFF2-40B4-BE49-F238E27FC236}">
                    <a16:creationId xmlns:a16="http://schemas.microsoft.com/office/drawing/2014/main" id="{FC0E1CF1-3FCA-924F-01B2-C7B07FFB0183}"/>
                  </a:ext>
                </a:extLst>
              </p:cNvPr>
              <p:cNvSpPr txBox="1">
                <a:spLocks noRot="1" noChangeAspect="1" noMove="1" noResize="1" noEditPoints="1" noAdjustHandles="1" noChangeArrowheads="1" noChangeShapeType="1" noTextEdit="1"/>
              </p:cNvSpPr>
              <p:nvPr/>
            </p:nvSpPr>
            <p:spPr>
              <a:xfrm>
                <a:off x="4290961" y="4585759"/>
                <a:ext cx="914400" cy="914400"/>
              </a:xfrm>
              <a:prstGeom prst="rect">
                <a:avLst/>
              </a:prstGeom>
              <a:blipFill>
                <a:blip r:embed="rId9"/>
                <a:stretch>
                  <a:fillRect l="-12000" t="-5333" r="-99333"/>
                </a:stretch>
              </a:blipFill>
            </p:spPr>
            <p:txBody>
              <a:bodyPr/>
              <a:lstStyle/>
              <a:p>
                <a:r>
                  <a:rPr lang="de-CH">
                    <a:noFill/>
                  </a:rPr>
                  <a:t> </a:t>
                </a:r>
              </a:p>
            </p:txBody>
          </p:sp>
        </mc:Fallback>
      </mc:AlternateContent>
      <p:pic>
        <p:nvPicPr>
          <p:cNvPr id="34" name="Picture 33" descr="A green circuit board with square&#10;&#10;Description automatically generated">
            <a:extLst>
              <a:ext uri="{FF2B5EF4-FFF2-40B4-BE49-F238E27FC236}">
                <a16:creationId xmlns:a16="http://schemas.microsoft.com/office/drawing/2014/main" id="{69FB18F8-256F-E4E1-6D21-6044EDE49C55}"/>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5476993" y="1600642"/>
            <a:ext cx="245504" cy="216028"/>
          </a:xfrm>
          <a:prstGeom prst="rect">
            <a:avLst/>
          </a:prstGeom>
        </p:spPr>
      </p:pic>
      <p:pic>
        <p:nvPicPr>
          <p:cNvPr id="35" name="Picture 34" descr="A green circuit board with square&#10;&#10;Description automatically generated">
            <a:extLst>
              <a:ext uri="{FF2B5EF4-FFF2-40B4-BE49-F238E27FC236}">
                <a16:creationId xmlns:a16="http://schemas.microsoft.com/office/drawing/2014/main" id="{D1BEF796-FC59-B022-5E3B-B7C7D1C30061}"/>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5476994" y="1789271"/>
            <a:ext cx="245503" cy="216028"/>
          </a:xfrm>
          <a:prstGeom prst="rect">
            <a:avLst/>
          </a:prstGeom>
        </p:spPr>
      </p:pic>
      <p:cxnSp>
        <p:nvCxnSpPr>
          <p:cNvPr id="37" name="Straight Arrow Connector 36">
            <a:extLst>
              <a:ext uri="{FF2B5EF4-FFF2-40B4-BE49-F238E27FC236}">
                <a16:creationId xmlns:a16="http://schemas.microsoft.com/office/drawing/2014/main" id="{213F1017-4674-8E55-E921-EB6AFE08F34A}"/>
              </a:ext>
            </a:extLst>
          </p:cNvPr>
          <p:cNvCxnSpPr/>
          <p:nvPr/>
        </p:nvCxnSpPr>
        <p:spPr bwMode="auto">
          <a:xfrm flipV="1">
            <a:off x="5220072" y="2005299"/>
            <a:ext cx="316013" cy="7605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931159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7033B524-4FF6-83F4-B0B8-7D2BB6293CC7}"/>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16624" t="6203" r="12335" b="26208"/>
          <a:stretch>
            <a:fillRect/>
          </a:stretch>
        </p:blipFill>
        <p:spPr bwMode="auto">
          <a:xfrm>
            <a:off x="3908419" y="3871119"/>
            <a:ext cx="771911" cy="979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22407" t="37727" r="24401"/>
          <a:stretch/>
        </p:blipFill>
        <p:spPr bwMode="auto">
          <a:xfrm>
            <a:off x="4608197" y="1980828"/>
            <a:ext cx="3646445" cy="1908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Content Placeholder 11" descr="Screen Clipping"/>
          <p:cNvPicPr>
            <a:picLocks noGrp="1" noChangeAspect="1"/>
          </p:cNvPicPr>
          <p:nvPr>
            <p:ph sz="quarter" idx="13"/>
          </p:nvPr>
        </p:nvPicPr>
        <p:blipFill>
          <a:blip r:embed="rId6">
            <a:extLst>
              <a:ext uri="{28A0092B-C50C-407E-A947-70E740481C1C}">
                <a14:useLocalDpi xmlns:a14="http://schemas.microsoft.com/office/drawing/2010/main"/>
              </a:ext>
            </a:extLst>
          </a:blip>
          <a:stretch>
            <a:fillRect/>
          </a:stretch>
        </p:blipFill>
        <p:spPr>
          <a:xfrm>
            <a:off x="28972" y="1150842"/>
            <a:ext cx="3722749" cy="3941188"/>
          </a:xfrm>
          <a:ln>
            <a:solidFill>
              <a:srgbClr val="E5E5E5"/>
            </a:solidFill>
          </a:ln>
        </p:spPr>
      </p:pic>
      <p:sp>
        <p:nvSpPr>
          <p:cNvPr id="3" name="Title 2"/>
          <p:cNvSpPr>
            <a:spLocks noGrp="1"/>
          </p:cNvSpPr>
          <p:nvPr>
            <p:ph type="title"/>
          </p:nvPr>
        </p:nvSpPr>
        <p:spPr>
          <a:xfrm>
            <a:off x="2077211" y="208350"/>
            <a:ext cx="6708025" cy="381375"/>
          </a:xfrm>
        </p:spPr>
        <p:txBody>
          <a:bodyPr/>
          <a:lstStyle/>
          <a:p>
            <a:r>
              <a:rPr lang="en-US" dirty="0"/>
              <a:t>The collaboration </a:t>
            </a:r>
            <a:r>
              <a:rPr lang="en-US" i="1" dirty="0">
                <a:latin typeface="Humanst521 Lt BT" panose="020B0402020204020304" pitchFamily="34" charset="0"/>
              </a:rPr>
              <a:t>open for participation</a:t>
            </a:r>
          </a:p>
        </p:txBody>
      </p:sp>
      <p:pic>
        <p:nvPicPr>
          <p:cNvPr id="6" name="Picture 5"/>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8247206" y="2920490"/>
            <a:ext cx="719700" cy="9612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25546" y="1031645"/>
            <a:ext cx="720900" cy="961200"/>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67811" y="1031645"/>
            <a:ext cx="719320" cy="9612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79223" y="3885234"/>
            <a:ext cx="734252" cy="9612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08031" y="1031645"/>
            <a:ext cx="717515" cy="961200"/>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531473" y="3881690"/>
            <a:ext cx="714973" cy="961200"/>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rcRect l="12026" t="13416" r="10217" b="6601"/>
          <a:stretch/>
        </p:blipFill>
        <p:spPr>
          <a:xfrm>
            <a:off x="4646745" y="1035845"/>
            <a:ext cx="720000" cy="956631"/>
          </a:xfrm>
          <a:prstGeom prst="rect">
            <a:avLst/>
          </a:prstGeom>
        </p:spPr>
      </p:pic>
      <p:pic>
        <p:nvPicPr>
          <p:cNvPr id="21" name="Picture 20"/>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rcRect/>
          <a:stretch/>
        </p:blipFill>
        <p:spPr>
          <a:xfrm>
            <a:off x="8246446" y="1980828"/>
            <a:ext cx="720460" cy="961200"/>
          </a:xfrm>
          <a:prstGeom prst="rect">
            <a:avLst/>
          </a:prstGeom>
        </p:spPr>
      </p:pic>
      <p:pic>
        <p:nvPicPr>
          <p:cNvPr id="23" name="Picture 2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246446" y="3881690"/>
            <a:ext cx="720172" cy="961200"/>
          </a:xfrm>
          <a:prstGeom prst="rect">
            <a:avLst/>
          </a:prstGeom>
          <a:ln w="19050">
            <a:noFill/>
          </a:ln>
        </p:spPr>
      </p:pic>
      <p:pic>
        <p:nvPicPr>
          <p:cNvPr id="19" name="Picture 18"/>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8246446" y="1027732"/>
            <a:ext cx="720000" cy="960208"/>
          </a:xfrm>
          <a:prstGeom prst="rect">
            <a:avLst/>
          </a:prstGeom>
          <a:ln w="19050">
            <a:noFill/>
          </a:ln>
        </p:spPr>
      </p:pic>
      <p:cxnSp>
        <p:nvCxnSpPr>
          <p:cNvPr id="25" name="Straight Connector 24"/>
          <p:cNvCxnSpPr/>
          <p:nvPr/>
        </p:nvCxnSpPr>
        <p:spPr bwMode="auto">
          <a:xfrm>
            <a:off x="6516216" y="3750100"/>
            <a:ext cx="291815" cy="0"/>
          </a:xfrm>
          <a:prstGeom prst="line">
            <a:avLst/>
          </a:prstGeom>
          <a:solidFill>
            <a:schemeClr val="accent1"/>
          </a:solidFill>
          <a:ln w="19050" cap="flat" cmpd="sng" algn="ctr">
            <a:solidFill>
              <a:srgbClr val="92D050"/>
            </a:solidFill>
            <a:prstDash val="solid"/>
            <a:round/>
            <a:headEnd type="none" w="med" len="med"/>
            <a:tailEnd type="none" w="med" len="med"/>
          </a:ln>
          <a:effectLst/>
        </p:spPr>
      </p:cxnSp>
      <p:pic>
        <p:nvPicPr>
          <p:cNvPr id="4" name="Picture 3"/>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908419" y="1031276"/>
            <a:ext cx="738326" cy="961200"/>
          </a:xfrm>
          <a:prstGeom prst="rect">
            <a:avLst/>
          </a:prstGeom>
        </p:spPr>
      </p:pic>
      <p:pic>
        <p:nvPicPr>
          <p:cNvPr id="8" name="Picture 7"/>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908419" y="2954046"/>
            <a:ext cx="738326" cy="934916"/>
          </a:xfrm>
          <a:prstGeom prst="rect">
            <a:avLst/>
          </a:prstGeom>
        </p:spPr>
      </p:pic>
      <p:pic>
        <p:nvPicPr>
          <p:cNvPr id="26" name="Picture 25"/>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6084168" y="1027732"/>
            <a:ext cx="722428" cy="961200"/>
          </a:xfrm>
          <a:prstGeom prst="rect">
            <a:avLst/>
          </a:prstGeom>
        </p:spPr>
      </p:pic>
      <p:pic>
        <p:nvPicPr>
          <p:cNvPr id="27" name="Picture 26"/>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6811393" y="3877777"/>
            <a:ext cx="720080" cy="961200"/>
          </a:xfrm>
          <a:prstGeom prst="rect">
            <a:avLst/>
          </a:prstGeom>
        </p:spPr>
      </p:pic>
      <p:pic>
        <p:nvPicPr>
          <p:cNvPr id="28" name="Picture 27"/>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916645" y="1973695"/>
            <a:ext cx="727363" cy="961200"/>
          </a:xfrm>
          <a:prstGeom prst="rect">
            <a:avLst/>
          </a:prstGeom>
        </p:spPr>
      </p:pic>
      <p:pic>
        <p:nvPicPr>
          <p:cNvPr id="29" name="Picture 28"/>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6105938" y="3881690"/>
            <a:ext cx="708934" cy="961200"/>
          </a:xfrm>
          <a:prstGeom prst="rect">
            <a:avLst/>
          </a:prstGeom>
        </p:spPr>
      </p:pic>
      <p:sp>
        <p:nvSpPr>
          <p:cNvPr id="30" name="TextBox 29"/>
          <p:cNvSpPr txBox="1"/>
          <p:nvPr/>
        </p:nvSpPr>
        <p:spPr>
          <a:xfrm>
            <a:off x="179512" y="1275606"/>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Humanst521 Lt BT" panose="020B0402020204020304" pitchFamily="34" charset="0"/>
            </a:endParaRPr>
          </a:p>
        </p:txBody>
      </p:sp>
      <p:sp>
        <p:nvSpPr>
          <p:cNvPr id="31" name="TextBox 30"/>
          <p:cNvSpPr txBox="1"/>
          <p:nvPr/>
        </p:nvSpPr>
        <p:spPr>
          <a:xfrm>
            <a:off x="825723" y="789988"/>
            <a:ext cx="2160240" cy="268981"/>
          </a:xfrm>
          <a:prstGeom prst="rect">
            <a:avLst/>
          </a:prstGeom>
          <a:solidFill>
            <a:schemeClr val="bg1"/>
          </a:solid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2">
                    <a:lumMod val="75000"/>
                  </a:schemeClr>
                </a:solidFill>
                <a:latin typeface="Humanst521 BT" panose="020B0602020204020204" pitchFamily="34" charset="0"/>
              </a:rPr>
              <a:t>PSI proposal R-21-02.1</a:t>
            </a:r>
          </a:p>
        </p:txBody>
      </p:sp>
      <p:sp>
        <p:nvSpPr>
          <p:cNvPr id="32" name="TextBox 31"/>
          <p:cNvSpPr txBox="1"/>
          <p:nvPr/>
        </p:nvSpPr>
        <p:spPr>
          <a:xfrm>
            <a:off x="2267744" y="1035845"/>
            <a:ext cx="914400" cy="914400"/>
          </a:xfrm>
          <a:prstGeom prst="rect">
            <a:avLst/>
          </a:prstGeom>
          <a:noFill/>
        </p:spPr>
        <p:txBody>
          <a:bodyPr wrap="none" lIns="0" tIns="0" rIns="0" bIns="0" rtlCol="0">
            <a:noAutofit/>
          </a:bodyPr>
          <a:lstStyle/>
          <a:p>
            <a:pPr eaLnBrk="1" hangingPunct="1">
              <a:lnSpc>
                <a:spcPct val="110000"/>
              </a:lnSpc>
              <a:spcBef>
                <a:spcPct val="0"/>
              </a:spcBef>
              <a:buClr>
                <a:srgbClr val="000000"/>
              </a:buClr>
            </a:pPr>
            <a:endParaRPr lang="en-US" sz="1800" dirty="0">
              <a:solidFill>
                <a:srgbClr val="000000"/>
              </a:solidFill>
              <a:latin typeface="Humanst521 Lt BT" panose="020B0402020204020304" pitchFamily="34" charset="0"/>
            </a:endParaRPr>
          </a:p>
        </p:txBody>
      </p:sp>
      <p:pic>
        <p:nvPicPr>
          <p:cNvPr id="7" name="Picture 6" descr="A person smiling for the camera&#10;&#10;Description automatically generated">
            <a:extLst>
              <a:ext uri="{FF2B5EF4-FFF2-40B4-BE49-F238E27FC236}">
                <a16:creationId xmlns:a16="http://schemas.microsoft.com/office/drawing/2014/main" id="{5AAFEB23-C21B-9B03-BE4A-B130FCC654CA}"/>
              </a:ext>
            </a:extLst>
          </p:cNvPr>
          <p:cNvPicPr>
            <a:picLocks noChangeAspect="1"/>
          </p:cNvPicPr>
          <p:nvPr/>
        </p:nvPicPr>
        <p:blipFill rotWithShape="1">
          <a:blip r:embed="rId25">
            <a:extLst>
              <a:ext uri="{BEBA8EAE-BF5A-486C-A8C5-ECC9F3942E4B}">
                <a14:imgProps xmlns:a14="http://schemas.microsoft.com/office/drawing/2010/main">
                  <a14:imgLayer r:embed="rId26">
                    <a14:imgEffect>
                      <a14:sharpenSoften amount="25000"/>
                    </a14:imgEffect>
                    <a14:imgEffect>
                      <a14:brightnessContrast bright="20000" contrast="-20000"/>
                    </a14:imgEffect>
                  </a14:imgLayer>
                </a14:imgProps>
              </a:ext>
            </a:extLst>
          </a:blip>
          <a:srcRect l="-1378" t="-1785" r="1378" b="1701"/>
          <a:stretch/>
        </p:blipFill>
        <p:spPr>
          <a:xfrm>
            <a:off x="4650911" y="3870512"/>
            <a:ext cx="734400" cy="980020"/>
          </a:xfrm>
          <a:prstGeom prst="rect">
            <a:avLst/>
          </a:prstGeom>
        </p:spPr>
      </p:pic>
      <p:sp>
        <p:nvSpPr>
          <p:cNvPr id="9" name="Rectangle 2">
            <a:extLst>
              <a:ext uri="{FF2B5EF4-FFF2-40B4-BE49-F238E27FC236}">
                <a16:creationId xmlns:a16="http://schemas.microsoft.com/office/drawing/2014/main" id="{7F882F70-6AF5-783E-1E4E-7C222607D0FC}"/>
              </a:ext>
            </a:extLst>
          </p:cNvPr>
          <p:cNvSpPr>
            <a:spLocks noChangeArrowheads="1"/>
          </p:cNvSpPr>
          <p:nvPr/>
        </p:nvSpPr>
        <p:spPr bwMode="auto">
          <a:xfrm>
            <a:off x="2685432" y="2213503"/>
            <a:ext cx="15111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dirty="0">
              <a:latin typeface="Humanst521 Lt BT" panose="020B0402020204020304" pitchFamily="34" charset="0"/>
            </a:endParaRPr>
          </a:p>
        </p:txBody>
      </p:sp>
    </p:spTree>
    <p:extLst>
      <p:ext uri="{BB962C8B-B14F-4D97-AF65-F5344CB8AC3E}">
        <p14:creationId xmlns:p14="http://schemas.microsoft.com/office/powerpoint/2010/main" val="18996790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 Generator Preliminary Model</a:t>
            </a:r>
          </a:p>
        </p:txBody>
      </p:sp>
      <p:pic>
        <p:nvPicPr>
          <p:cNvPr id="3" name="Picture 2">
            <a:extLst>
              <a:ext uri="{FF2B5EF4-FFF2-40B4-BE49-F238E27FC236}">
                <a16:creationId xmlns:a16="http://schemas.microsoft.com/office/drawing/2014/main" id="{45F26C3A-8CDF-F70D-34FC-10ACFDEA1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8" y="1956023"/>
            <a:ext cx="4091282" cy="2902059"/>
          </a:xfrm>
          <a:prstGeom prst="rect">
            <a:avLst/>
          </a:prstGeom>
        </p:spPr>
      </p:pic>
      <p:pic>
        <p:nvPicPr>
          <p:cNvPr id="5" name="Picture 4" descr="A graph with numbers and lines&#10;&#10;Description automatically generated">
            <a:extLst>
              <a:ext uri="{FF2B5EF4-FFF2-40B4-BE49-F238E27FC236}">
                <a16:creationId xmlns:a16="http://schemas.microsoft.com/office/drawing/2014/main" id="{5007F86A-0F6B-4A38-D423-E1BC67052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502" y="1925544"/>
            <a:ext cx="4091282" cy="3068462"/>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4F90AFA-8B5D-36E1-9C6C-3AB9C69CA9B6}"/>
                  </a:ext>
                </a:extLst>
              </p:cNvPr>
              <p:cNvSpPr txBox="1"/>
              <p:nvPr/>
            </p:nvSpPr>
            <p:spPr>
              <a:xfrm>
                <a:off x="787445" y="698167"/>
                <a:ext cx="7997780" cy="1277273"/>
              </a:xfrm>
              <a:prstGeom prst="rect">
                <a:avLst/>
              </a:prstGeom>
              <a:noFill/>
              <a:ln w="25400" cap="flat" cmpd="sng" algn="ctr">
                <a:noFill/>
                <a:prstDash val="solid"/>
              </a:ln>
              <a:effectLst/>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buFont typeface="Wingdings" pitchFamily="2" charset="2"/>
                  <a:buChar char="§"/>
                </a:pPr>
                <a:r>
                  <a:rPr lang="en-AU" sz="1400" dirty="0">
                    <a:solidFill>
                      <a:schemeClr val="bg2"/>
                    </a:solidFill>
                    <a:latin typeface="Calibri" panose="020F0502020204030204" pitchFamily="34" charset="0"/>
                  </a:rPr>
                  <a:t>With damping elements tuned, pulse is</a:t>
                </a:r>
                <a:r>
                  <a:rPr lang="en-AU" sz="1400" b="1" dirty="0">
                    <a:solidFill>
                      <a:schemeClr val="bg2"/>
                    </a:solidFill>
                    <a:latin typeface="Calibri" panose="020F0502020204030204" pitchFamily="34" charset="0"/>
                  </a:rPr>
                  <a:t> critically damped </a:t>
                </a:r>
                <a:r>
                  <a:rPr lang="en-AU" sz="1400" dirty="0">
                    <a:solidFill>
                      <a:schemeClr val="bg2"/>
                    </a:solidFill>
                    <a:latin typeface="Calibri" panose="020F0502020204030204" pitchFamily="34" charset="0"/>
                  </a:rPr>
                  <a:t>with current </a:t>
                </a:r>
                <a14:m>
                  <m:oMath xmlns:m="http://schemas.openxmlformats.org/officeDocument/2006/math">
                    <m:r>
                      <a:rPr lang="en-AU" sz="1400" i="1" dirty="0" smtClean="0">
                        <a:solidFill>
                          <a:schemeClr val="bg2"/>
                        </a:solidFill>
                        <a:latin typeface="Cambria Math" panose="02040503050406030204" pitchFamily="18" charset="0"/>
                      </a:rPr>
                      <m:t>&lt;</m:t>
                    </m:r>
                    <m:r>
                      <a:rPr lang="en-AU" sz="1400" i="1" dirty="0" smtClean="0">
                        <a:solidFill>
                          <a:schemeClr val="bg2"/>
                        </a:solidFill>
                        <a:latin typeface="Cambria Math" panose="02040503050406030204" pitchFamily="18" charset="0"/>
                      </a:rPr>
                      <m:t>1</m:t>
                    </m:r>
                    <m:r>
                      <m:rPr>
                        <m:sty m:val="p"/>
                      </m:rPr>
                      <a:rPr lang="en-AU" sz="1400" i="0" dirty="0" smtClean="0">
                        <a:solidFill>
                          <a:schemeClr val="bg2"/>
                        </a:solidFill>
                        <a:latin typeface="Cambria Math" panose="02040503050406030204" pitchFamily="18" charset="0"/>
                      </a:rPr>
                      <m:t>A</m:t>
                    </m:r>
                    <m:r>
                      <a:rPr lang="en-AU" sz="1400" i="1" dirty="0" smtClean="0">
                        <a:solidFill>
                          <a:schemeClr val="bg2"/>
                        </a:solidFill>
                        <a:latin typeface="Cambria Math" panose="02040503050406030204" pitchFamily="18" charset="0"/>
                      </a:rPr>
                      <m:t> </m:t>
                    </m:r>
                  </m:oMath>
                </a14:m>
                <a:r>
                  <a:rPr lang="en-AU" sz="1400" dirty="0">
                    <a:solidFill>
                      <a:schemeClr val="bg2"/>
                    </a:solidFill>
                    <a:latin typeface="Calibri" panose="020F0502020204030204" pitchFamily="34" charset="0"/>
                  </a:rPr>
                  <a:t>after </a:t>
                </a:r>
                <a14:m>
                  <m:oMath xmlns:m="http://schemas.openxmlformats.org/officeDocument/2006/math">
                    <m:sSub>
                      <m:sSubPr>
                        <m:ctrlPr>
                          <a:rPr lang="en-AU" sz="1400" b="0" i="1" dirty="0" smtClean="0">
                            <a:solidFill>
                              <a:schemeClr val="bg2"/>
                            </a:solidFill>
                            <a:latin typeface="Cambria Math" panose="02040503050406030204" pitchFamily="18" charset="0"/>
                          </a:rPr>
                        </m:ctrlPr>
                      </m:sSubPr>
                      <m:e>
                        <m:r>
                          <m:rPr>
                            <m:sty m:val="p"/>
                          </m:rPr>
                          <a:rPr lang="en-AU" sz="1400" b="0" i="0" dirty="0" smtClean="0">
                            <a:solidFill>
                              <a:schemeClr val="bg2"/>
                            </a:solidFill>
                            <a:latin typeface="Cambria Math" panose="02040503050406030204" pitchFamily="18" charset="0"/>
                          </a:rPr>
                          <m:t>t</m:t>
                        </m:r>
                      </m:e>
                      <m:sub>
                        <m:r>
                          <a:rPr lang="en-AU" sz="1400" b="0" i="0" dirty="0" smtClean="0">
                            <a:solidFill>
                              <a:schemeClr val="bg2"/>
                            </a:solidFill>
                            <a:latin typeface="Cambria Math" panose="02040503050406030204" pitchFamily="18" charset="0"/>
                          </a:rPr>
                          <m:t>0</m:t>
                        </m:r>
                      </m:sub>
                    </m:sSub>
                    <m:r>
                      <a:rPr lang="en-AU" sz="1400" b="0" i="0" dirty="0" smtClean="0">
                        <a:solidFill>
                          <a:schemeClr val="bg2"/>
                        </a:solidFill>
                        <a:latin typeface="Cambria Math" panose="02040503050406030204" pitchFamily="18" charset="0"/>
                      </a:rPr>
                      <m:t>+</m:t>
                    </m:r>
                    <m:r>
                      <a:rPr lang="en-AU" sz="1400" i="1" dirty="0" smtClean="0">
                        <a:solidFill>
                          <a:schemeClr val="bg2"/>
                        </a:solidFill>
                        <a:latin typeface="Cambria Math" panose="02040503050406030204" pitchFamily="18" charset="0"/>
                      </a:rPr>
                      <m:t>220</m:t>
                    </m:r>
                    <m:r>
                      <m:rPr>
                        <m:sty m:val="p"/>
                      </m:rPr>
                      <a:rPr lang="en-AU" sz="1400" i="0" dirty="0" smtClean="0">
                        <a:solidFill>
                          <a:schemeClr val="bg2"/>
                        </a:solidFill>
                        <a:latin typeface="Cambria Math" panose="02040503050406030204" pitchFamily="18" charset="0"/>
                      </a:rPr>
                      <m:t>ns</m:t>
                    </m:r>
                  </m:oMath>
                </a14:m>
                <a:endParaRPr lang="en-AU" sz="1400" dirty="0">
                  <a:solidFill>
                    <a:schemeClr val="bg2"/>
                  </a:solidFill>
                  <a:latin typeface="Calibri" panose="020F0502020204030204" pitchFamily="34" charset="0"/>
                </a:endParaRPr>
              </a:p>
              <a:p>
                <a:pPr marL="285750" indent="-285750">
                  <a:buFont typeface="Wingdings" pitchFamily="2" charset="2"/>
                  <a:buChar char="§"/>
                </a:pPr>
                <a:r>
                  <a:rPr lang="en-AU" sz="1400" dirty="0">
                    <a:solidFill>
                      <a:schemeClr val="bg2"/>
                    </a:solidFill>
                    <a:latin typeface="Calibri" panose="020F0502020204030204" pitchFamily="34" charset="0"/>
                  </a:rPr>
                  <a:t>If the </a:t>
                </a:r>
                <a:r>
                  <a:rPr lang="en-AU" sz="1400" b="1" dirty="0">
                    <a:solidFill>
                      <a:schemeClr val="bg2"/>
                    </a:solidFill>
                    <a:latin typeface="Calibri" panose="020F0502020204030204" pitchFamily="34" charset="0"/>
                  </a:rPr>
                  <a:t>capacitance between quadrants </a:t>
                </a:r>
                <a:r>
                  <a:rPr lang="en-AU" sz="1400" dirty="0">
                    <a:solidFill>
                      <a:schemeClr val="bg2"/>
                    </a:solidFill>
                    <a:latin typeface="Calibri" panose="020F0502020204030204" pitchFamily="34" charset="0"/>
                  </a:rPr>
                  <a:t>is much larger (x50), stronger damping would be required</a:t>
                </a:r>
              </a:p>
              <a:p>
                <a:pPr marL="285750" indent="-285750">
                  <a:buFont typeface="Wingdings" pitchFamily="2" charset="2"/>
                  <a:buChar char="§"/>
                </a:pPr>
                <a:r>
                  <a:rPr lang="en-AU" sz="1400" dirty="0">
                    <a:solidFill>
                      <a:schemeClr val="bg2"/>
                    </a:solidFill>
                    <a:latin typeface="Calibri" panose="020F0502020204030204" pitchFamily="34" charset="0"/>
                  </a:rPr>
                  <a:t>If the </a:t>
                </a:r>
                <a:r>
                  <a:rPr lang="en-AU" sz="1400" b="1" dirty="0">
                    <a:solidFill>
                      <a:schemeClr val="bg2"/>
                    </a:solidFill>
                    <a:latin typeface="Calibri" panose="020F0502020204030204" pitchFamily="34" charset="0"/>
                  </a:rPr>
                  <a:t>resistance of the coils </a:t>
                </a:r>
                <a:r>
                  <a:rPr lang="en-AU" sz="1400" dirty="0">
                    <a:solidFill>
                      <a:schemeClr val="bg2"/>
                    </a:solidFill>
                    <a:latin typeface="Calibri" panose="020F0502020204030204" pitchFamily="34" charset="0"/>
                  </a:rPr>
                  <a:t>is much larger (x500), the pulse decays exponentially</a:t>
                </a:r>
              </a:p>
              <a:p>
                <a:pPr marL="285750" indent="-285750">
                  <a:buFont typeface="Wingdings" pitchFamily="2" charset="2"/>
                  <a:buChar char="§"/>
                </a:pPr>
                <a:r>
                  <a:rPr lang="en-AU" sz="1400" dirty="0">
                    <a:solidFill>
                      <a:schemeClr val="bg2"/>
                    </a:solidFill>
                    <a:latin typeface="Calibri" panose="020F0502020204030204" pitchFamily="34" charset="0"/>
                  </a:rPr>
                  <a:t>Only extreme variation from measured parameters cause problematic shifts in the shape.</a:t>
                </a:r>
              </a:p>
            </p:txBody>
          </p:sp>
        </mc:Choice>
        <mc:Fallback>
          <p:sp>
            <p:nvSpPr>
              <p:cNvPr id="4" name="TextBox 3">
                <a:extLst>
                  <a:ext uri="{FF2B5EF4-FFF2-40B4-BE49-F238E27FC236}">
                    <a16:creationId xmlns:a16="http://schemas.microsoft.com/office/drawing/2014/main" id="{94F90AFA-8B5D-36E1-9C6C-3AB9C69CA9B6}"/>
                  </a:ext>
                </a:extLst>
              </p:cNvPr>
              <p:cNvSpPr txBox="1">
                <a:spLocks noRot="1" noChangeAspect="1" noMove="1" noResize="1" noEditPoints="1" noAdjustHandles="1" noChangeArrowheads="1" noChangeShapeType="1" noTextEdit="1"/>
              </p:cNvSpPr>
              <p:nvPr/>
            </p:nvSpPr>
            <p:spPr>
              <a:xfrm>
                <a:off x="787445" y="698167"/>
                <a:ext cx="7997780" cy="1277273"/>
              </a:xfrm>
              <a:prstGeom prst="rect">
                <a:avLst/>
              </a:prstGeom>
              <a:blipFill>
                <a:blip r:embed="rId4"/>
                <a:stretch>
                  <a:fillRect l="-76" t="-957" b="-4306"/>
                </a:stretch>
              </a:blipFill>
              <a:ln w="25400" cap="flat" cmpd="sng" algn="ctr">
                <a:noFill/>
                <a:prstDash val="solid"/>
              </a:ln>
              <a:effectLst/>
            </p:spPr>
            <p:txBody>
              <a:bodyPr/>
              <a:lstStyle/>
              <a:p>
                <a:r>
                  <a:rPr lang="de-CH">
                    <a:noFill/>
                  </a:rPr>
                  <a:t> </a:t>
                </a:r>
              </a:p>
            </p:txBody>
          </p:sp>
        </mc:Fallback>
      </mc:AlternateContent>
    </p:spTree>
    <p:extLst>
      <p:ext uri="{BB962C8B-B14F-4D97-AF65-F5344CB8AC3E}">
        <p14:creationId xmlns:p14="http://schemas.microsoft.com/office/powerpoint/2010/main" val="352793638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5"/>
          <p:cNvSpPr>
            <a:spLocks noChangeAspect="1" noChangeArrowheads="1" noTextEdit="1"/>
          </p:cNvSpPr>
          <p:nvPr/>
        </p:nvSpPr>
        <p:spPr bwMode="auto">
          <a:xfrm>
            <a:off x="-1905375" y="-53419"/>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anose="020F0502020204030204" pitchFamily="34" charset="0"/>
            </a:endParaRP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33</a:t>
            </a:fld>
            <a:endParaRPr lang="de-DE" dirty="0">
              <a:solidFill>
                <a:srgbClr val="000000"/>
              </a:solidFill>
            </a:endParaRPr>
          </a:p>
        </p:txBody>
      </p:sp>
      <p:pic>
        <p:nvPicPr>
          <p:cNvPr id="29"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8"/>
            <a:ext cx="5143565" cy="5143565"/>
          </a:xfrm>
          <a:prstGeom prst="rect">
            <a:avLst/>
          </a:prstGeom>
        </p:spPr>
      </p:pic>
      <p:pic>
        <p:nvPicPr>
          <p:cNvPr id="27" name="Content Placeholder 26"/>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l="11728" b="5924"/>
          <a:stretch/>
        </p:blipFill>
        <p:spPr>
          <a:xfrm>
            <a:off x="3330068" y="231563"/>
            <a:ext cx="5632199" cy="4203901"/>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7499623" y="4104391"/>
            <a:ext cx="1462644" cy="22512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mn-lt"/>
                <a:cs typeface="Franklin Gothic Book"/>
              </a:rPr>
              <a:t>courtesy: M. Seidel</a:t>
            </a:r>
          </a:p>
        </p:txBody>
      </p:sp>
      <p:sp>
        <p:nvSpPr>
          <p:cNvPr id="2" name="Oval 1"/>
          <p:cNvSpPr/>
          <p:nvPr/>
        </p:nvSpPr>
        <p:spPr bwMode="auto">
          <a:xfrm>
            <a:off x="4852657" y="1325085"/>
            <a:ext cx="334979" cy="380246"/>
          </a:xfrm>
          <a:prstGeom prst="ellips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9684610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6808" y="95476"/>
            <a:ext cx="7362825" cy="381375"/>
          </a:xfrm>
        </p:spPr>
        <p:txBody>
          <a:bodyPr/>
          <a:lstStyle/>
          <a:p>
            <a:pPr algn="l"/>
            <a:r>
              <a:rPr lang="en-US" dirty="0">
                <a:solidFill>
                  <a:schemeClr val="bg1">
                    <a:lumMod val="95000"/>
                  </a:schemeClr>
                </a:solidFill>
              </a:rPr>
              <a:t>HIPA – high intensity proton accelerator</a:t>
            </a: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pic>
        <p:nvPicPr>
          <p:cNvPr id="8" name="Content Placeholder 7"/>
          <p:cNvPicPr>
            <a:picLocks noGrp="1" noChangeAspect="1"/>
          </p:cNvPicPr>
          <p:nvPr>
            <p:ph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0"/>
            <a:ext cx="9144000" cy="5156200"/>
          </a:xfrm>
        </p:spPr>
      </p:pic>
      <p:sp>
        <p:nvSpPr>
          <p:cNvPr id="11" name="TextBox 10"/>
          <p:cNvSpPr txBox="1"/>
          <p:nvPr/>
        </p:nvSpPr>
        <p:spPr>
          <a:xfrm rot="21376224">
            <a:off x="392489" y="2523756"/>
            <a:ext cx="1205715" cy="473976"/>
          </a:xfrm>
          <a:prstGeom prst="rect">
            <a:avLst/>
          </a:prstGeom>
          <a:noFill/>
          <a:scene3d>
            <a:camera prst="isometricOffAxis1Top">
              <a:rot lat="20447524" lon="21175031" rev="993068"/>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 800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rPr>
              <a:t>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endParaRPr>
          </a:p>
        </p:txBody>
      </p:sp>
      <p:sp>
        <p:nvSpPr>
          <p:cNvPr id="12" name="TextBox 11"/>
          <p:cNvSpPr txBox="1"/>
          <p:nvPr/>
        </p:nvSpPr>
        <p:spPr>
          <a:xfrm>
            <a:off x="1261652" y="4495448"/>
            <a:ext cx="1191352" cy="457946"/>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Injector</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72MeV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35" name="TextBox 34"/>
          <p:cNvSpPr txBox="1"/>
          <p:nvPr/>
        </p:nvSpPr>
        <p:spPr>
          <a:xfrm>
            <a:off x="2402699" y="2175639"/>
            <a:ext cx="1030154" cy="93192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Main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590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MeV</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a:t>
            </a:r>
            <a:r>
              <a:rPr kumimoji="0" lang="de-CH"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rPr>
              <a:t>p</a:t>
            </a:r>
            <a:r>
              <a:rPr kumimoji="0" lang="de-CH" sz="1400" b="0" i="1" u="none" strike="noStrike" kern="1000" cap="none" spc="30" normalizeH="0" baseline="-2500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P=1.4 MW</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6" name="TextBox 35"/>
          <p:cNvSpPr txBox="1"/>
          <p:nvPr/>
        </p:nvSpPr>
        <p:spPr>
          <a:xfrm>
            <a:off x="6924450" y="3151579"/>
            <a:ext cx="448201"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nEDM</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7" name="TextBox 36"/>
          <p:cNvSpPr txBox="1"/>
          <p:nvPr/>
        </p:nvSpPr>
        <p:spPr>
          <a:xfrm>
            <a:off x="6188163" y="895308"/>
            <a:ext cx="1047146" cy="457946"/>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Pion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and</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Muon</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research</a:t>
            </a:r>
            <a:endPar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40" name="TextBox 39"/>
          <p:cNvSpPr txBox="1"/>
          <p:nvPr/>
        </p:nvSpPr>
        <p:spPr>
          <a:xfrm>
            <a:off x="7372651" y="4732436"/>
            <a:ext cx="716863"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FFFFFF">
                    <a:lumMod val="95000"/>
                  </a:srgbClr>
                </a:solidFill>
                <a:effectLst/>
                <a:uLnTx/>
                <a:uFillTx/>
                <a:latin typeface="Humanst521 Lt BT"/>
                <a:cs typeface="Franklin Gothic Book"/>
              </a:rPr>
              <a:t>UCN area</a:t>
            </a:r>
            <a:endParaRPr kumimoji="0" lang="de-CH" sz="1400" b="0" i="1" u="none" strike="noStrike" kern="1000" cap="none" spc="30" normalizeH="0" baseline="0" noProof="0" dirty="0">
              <a:ln>
                <a:noFill/>
              </a:ln>
              <a:solidFill>
                <a:srgbClr val="FFFFFF">
                  <a:lumMod val="95000"/>
                </a:srgbClr>
              </a:solidFill>
              <a:effectLst/>
              <a:uLnTx/>
              <a:uFillTx/>
              <a:latin typeface="Humanst521 Lt BT"/>
              <a:cs typeface="Franklin Gothic Book"/>
            </a:endParaRPr>
          </a:p>
        </p:txBody>
      </p:sp>
    </p:spTree>
    <p:extLst>
      <p:ext uri="{BB962C8B-B14F-4D97-AF65-F5344CB8AC3E}">
        <p14:creationId xmlns:p14="http://schemas.microsoft.com/office/powerpoint/2010/main" val="287859128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val="0"/>
              </a:ext>
            </a:extLst>
          </a:blip>
          <a:srcRect/>
          <a:stretch/>
        </p:blipFill>
        <p:spPr>
          <a:xfrm rot="5400000">
            <a:off x="-479177" y="1109618"/>
            <a:ext cx="4493133" cy="3554267"/>
          </a:xfrm>
        </p:spPr>
      </p:pic>
      <mc:AlternateContent xmlns:mc="http://schemas.openxmlformats.org/markup-compatibility/2006">
        <mc:Choice xmlns:a14="http://schemas.microsoft.com/office/drawing/2010/main" Requires="a14">
          <p:sp>
            <p:nvSpPr>
              <p:cNvPr id="3" name="Title 2"/>
              <p:cNvSpPr>
                <a:spLocks noGrp="1"/>
              </p:cNvSpPr>
              <p:nvPr>
                <p:ph type="title"/>
              </p:nvPr>
            </p:nvSpPr>
            <p:spPr>
              <a:xfrm>
                <a:off x="2265528" y="54324"/>
                <a:ext cx="6708025" cy="381375"/>
              </a:xfrm>
            </p:spPr>
            <p:txBody>
              <a:bodyPr/>
              <a:lstStyle/>
              <a:p>
                <a:r>
                  <a:rPr lang="en-US" dirty="0"/>
                  <a:t>A search for a </a:t>
                </a:r>
                <a14:m>
                  <m:oMath xmlns:m="http://schemas.openxmlformats.org/officeDocument/2006/math">
                    <m:r>
                      <a:rPr lang="en-US" b="0" i="1" dirty="0" smtClean="0">
                        <a:latin typeface="Cambria Math"/>
                      </a:rPr>
                      <m:t>𝜇</m:t>
                    </m:r>
                  </m:oMath>
                </a14:m>
                <a:r>
                  <a:rPr lang="en-US" dirty="0"/>
                  <a:t>EDM at PSI</a:t>
                </a:r>
              </a:p>
            </p:txBody>
          </p:sp>
        </mc:Choice>
        <mc:Fallback>
          <p:sp>
            <p:nvSpPr>
              <p:cNvPr id="3" name="Title 2"/>
              <p:cNvSpPr>
                <a:spLocks noGrp="1" noRot="1" noChangeAspect="1" noMove="1" noResize="1" noEditPoints="1" noAdjustHandles="1" noChangeArrowheads="1" noChangeShapeType="1" noTextEdit="1"/>
              </p:cNvSpPr>
              <p:nvPr>
                <p:ph type="title"/>
              </p:nvPr>
            </p:nvSpPr>
            <p:spPr>
              <a:xfrm>
                <a:off x="2265528" y="54324"/>
                <a:ext cx="6708025" cy="381375"/>
              </a:xfrm>
              <a:blipFill>
                <a:blip r:embed="rId3"/>
                <a:stretch>
                  <a:fillRect l="-2818" t="-25806" b="-45161"/>
                </a:stretch>
              </a:blipFill>
            </p:spPr>
            <p:txBody>
              <a:bodyPr/>
              <a:lstStyle/>
              <a:p>
                <a:r>
                  <a:rPr lang="de-CH">
                    <a:noFill/>
                  </a:rPr>
                  <a:t> </a:t>
                </a:r>
              </a:p>
            </p:txBody>
          </p:sp>
        </mc:Fallback>
      </mc:AlternateContent>
      <p:pic>
        <p:nvPicPr>
          <p:cNvPr id="44" name="Content Placeholder 43"/>
          <p:cNvPicPr>
            <a:picLocks noGrp="1" noChangeAspect="1"/>
          </p:cNvPicPr>
          <p:nvPr>
            <p:ph sz="quarter" idx="18"/>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26582" y="457778"/>
            <a:ext cx="3381752" cy="4682427"/>
          </a:xfrm>
        </p:spPr>
      </p:pic>
      <p:sp>
        <p:nvSpPr>
          <p:cNvPr id="5" name="Slide Number Placeholder 4"/>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35</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grpSp>
        <p:nvGrpSpPr>
          <p:cNvPr id="23" name="Group 22"/>
          <p:cNvGrpSpPr/>
          <p:nvPr/>
        </p:nvGrpSpPr>
        <p:grpSpPr>
          <a:xfrm>
            <a:off x="1973655"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45" name="Rectangle 44"/>
          <p:cNvSpPr/>
          <p:nvPr/>
        </p:nvSpPr>
        <p:spPr bwMode="auto">
          <a:xfrm>
            <a:off x="6309808" y="4280871"/>
            <a:ext cx="963610" cy="85470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mc:AlternateContent xmlns:mc="http://schemas.openxmlformats.org/markup-compatibility/2006">
        <mc:Choice xmlns:a14="http://schemas.microsoft.com/office/drawing/2010/main" Requires="a14">
          <p:sp>
            <p:nvSpPr>
              <p:cNvPr id="8" name="TextBox 7"/>
              <p:cNvSpPr txBox="1"/>
              <p:nvPr/>
            </p:nvSpPr>
            <p:spPr>
              <a:xfrm>
                <a:off x="4030986" y="2630400"/>
                <a:ext cx="1716087" cy="1432798"/>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0" marR="0" lvl="0" indent="180975" algn="l" defTabSz="914400" rtl="0" eaLnBrk="1" fontAlgn="base" latinLnBrk="0" hangingPunct="1">
                  <a:lnSpc>
                    <a:spcPct val="110000"/>
                  </a:lnSpc>
                  <a:spcBef>
                    <a:spcPts val="0"/>
                  </a:spcBef>
                  <a:spcAft>
                    <a:spcPct val="0"/>
                  </a:spcAft>
                  <a:buClrTx/>
                  <a:buSzTx/>
                  <a:buFontTx/>
                  <a:buNone/>
                  <a:tabLst/>
                  <a:defRPr/>
                </a:pPr>
                <a14:m>
                  <m:oMath xmlns:m="http://schemas.openxmlformats.org/officeDocument/2006/math">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oMath>
                </a14:m>
                <a:r>
                  <a:rPr kumimoji="0" lang="en-US" sz="2000" b="0" i="0" u="none" strike="noStrike" kern="1000" cap="none" spc="30" normalizeH="0" baseline="0" noProof="0" dirty="0">
                    <a:ln>
                      <a:noFill/>
                    </a:ln>
                    <a:solidFill>
                      <a:srgbClr val="FFFFFF"/>
                    </a:solidFill>
                    <a:effectLst/>
                    <a:uLnTx/>
                    <a:uFillTx/>
                    <a:latin typeface="Humanst521 Lt BT"/>
                    <a:cs typeface="Franklin Gothic Book"/>
                  </a:rPr>
                  <a:t>-beam:</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14:m>
                  <m:oMath xmlns:m="http://schemas.openxmlformats.org/officeDocument/2006/math">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10</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8</m:t>
                        </m:r>
                      </m:sup>
                    </m:sSup>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m:t>
                        </m:r>
                      </m:sup>
                    </m:sSup>
                    <m:r>
                      <a:rPr kumimoji="0" lang="en-US" sz="2000" b="0" i="0" u="none" strike="noStrike" kern="1000" cap="none" spc="30" normalizeH="0" baseline="0" noProof="0" smtClean="0">
                        <a:ln>
                          <a:noFill/>
                        </a:ln>
                        <a:solidFill>
                          <a:srgbClr val="FFFFFF"/>
                        </a:solidFill>
                        <a:effectLst/>
                        <a:uLnTx/>
                        <a:uFillTx/>
                        <a:latin typeface="Cambria Math"/>
                        <a:cs typeface="Franklin Gothic Book"/>
                      </a:rPr>
                      <m:t>/</m:t>
                    </m:r>
                    <m:r>
                      <m:rPr>
                        <m:sty m:val="p"/>
                      </m:rPr>
                      <a:rPr kumimoji="0" lang="en-US" sz="2000" b="0" i="0" u="none" strike="noStrike" kern="1000" cap="none" spc="30" normalizeH="0" baseline="0" noProof="0" smtClean="0">
                        <a:ln>
                          <a:noFill/>
                        </a:ln>
                        <a:solidFill>
                          <a:srgbClr val="FFFFFF"/>
                        </a:solidFill>
                        <a:effectLst/>
                        <a:uLnTx/>
                        <a:uFillTx/>
                        <a:latin typeface="Cambria Math"/>
                        <a:cs typeface="Franklin Gothic Book"/>
                      </a:rPr>
                      <m:t>s</m:t>
                    </m:r>
                  </m:oMath>
                </a14:m>
                <a:r>
                  <a:rPr kumimoji="0" lang="en-US" sz="2000" b="0" i="0" u="none" strike="noStrike" kern="1000" cap="none" spc="30" normalizeH="0" baseline="0" noProof="0" dirty="0">
                    <a:ln>
                      <a:noFill/>
                    </a:ln>
                    <a:solidFill>
                      <a:srgbClr val="FFFFFF"/>
                    </a:solidFill>
                    <a:effectLst/>
                    <a:uLnTx/>
                    <a:uFillTx/>
                    <a:latin typeface="Humanst521 Lt BT"/>
                    <a:cs typeface="Franklin Gothic Book"/>
                  </a:rPr>
                  <a:t> </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r>
                  <a:rPr kumimoji="0" lang="en-US" sz="2000" b="0" i="0" u="none" strike="noStrike" kern="1000" cap="none" spc="30" normalizeH="0" baseline="0" noProof="0" dirty="0">
                    <a:ln>
                      <a:noFill/>
                    </a:ln>
                    <a:solidFill>
                      <a:srgbClr val="FFFFFF"/>
                    </a:solidFill>
                    <a:effectLst/>
                    <a:uLnTx/>
                    <a:uFillTx/>
                    <a:latin typeface="Humanst521 Lt BT"/>
                    <a:cs typeface="Franklin Gothic Book"/>
                  </a:rPr>
                  <a:t>Bunch width </a:t>
                </a:r>
                <a:br>
                  <a:rPr kumimoji="0" lang="en-US" sz="2000" b="0" i="0" u="none" strike="noStrike" kern="1000" cap="none" spc="30" normalizeH="0" baseline="0" noProof="0" dirty="0">
                    <a:ln>
                      <a:noFill/>
                    </a:ln>
                    <a:solidFill>
                      <a:srgbClr val="FFFFFF"/>
                    </a:solidFill>
                    <a:effectLst/>
                    <a:uLnTx/>
                    <a:uFillTx/>
                    <a:latin typeface="Humanst521 Lt BT"/>
                    <a:cs typeface="Franklin Gothic Book"/>
                  </a:rPr>
                </a:br>
                <a:r>
                  <a:rPr kumimoji="0" lang="en-US" sz="2000" b="0" i="0" u="none" strike="noStrike" kern="1000" cap="none" spc="30" normalizeH="0" baseline="0" noProof="0" dirty="0">
                    <a:ln>
                      <a:noFill/>
                    </a:ln>
                    <a:solidFill>
                      <a:srgbClr val="FFFFFF"/>
                    </a:solidFill>
                    <a:effectLst/>
                    <a:uLnTx/>
                    <a:uFillTx/>
                    <a:latin typeface="Humanst521 Lt BT"/>
                    <a:cs typeface="Franklin Gothic Book"/>
                  </a:rPr>
                  <a:t>3.9 ns </a:t>
                </a:r>
              </a:p>
            </p:txBody>
          </p:sp>
        </mc:Choice>
        <mc:Fallback>
          <p:sp>
            <p:nvSpPr>
              <p:cNvPr id="8" name="TextBox 7"/>
              <p:cNvSpPr txBox="1">
                <a:spLocks noRot="1" noChangeAspect="1" noMove="1" noResize="1" noEditPoints="1" noAdjustHandles="1" noChangeArrowheads="1" noChangeShapeType="1" noTextEdit="1"/>
              </p:cNvSpPr>
              <p:nvPr/>
            </p:nvSpPr>
            <p:spPr>
              <a:xfrm>
                <a:off x="4030986" y="2630400"/>
                <a:ext cx="1716087" cy="1432798"/>
              </a:xfrm>
              <a:prstGeom prst="roundRect">
                <a:avLst>
                  <a:gd name="adj" fmla="val 10309"/>
                </a:avLst>
              </a:prstGeom>
              <a:blipFill>
                <a:blip r:embed="rId5"/>
                <a:stretch>
                  <a:fillRect l="-350" t="-833" r="-3497" b="-4583"/>
                </a:stretch>
              </a:blipFill>
            </p:spPr>
            <p:txBody>
              <a:bodyPr/>
              <a:lstStyle/>
              <a:p>
                <a:r>
                  <a:rPr lang="de-CH">
                    <a:noFill/>
                  </a:rPr>
                  <a:t> </a:t>
                </a:r>
              </a:p>
            </p:txBody>
          </p:sp>
        </mc:Fallback>
      </mc:AlternateContent>
      <p:sp>
        <p:nvSpPr>
          <p:cNvPr id="10" name="Arc 9"/>
          <p:cNvSpPr/>
          <p:nvPr/>
        </p:nvSpPr>
        <p:spPr bwMode="auto">
          <a:xfrm rot="-2400000">
            <a:off x="7039795" y="4336648"/>
            <a:ext cx="1097092" cy="866037"/>
          </a:xfrm>
          <a:prstGeom prst="arc">
            <a:avLst>
              <a:gd name="adj1" fmla="val 134017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11" name="Arc 10"/>
          <p:cNvSpPr/>
          <p:nvPr/>
        </p:nvSpPr>
        <p:spPr bwMode="auto">
          <a:xfrm rot="19548340" flipV="1">
            <a:off x="6527974" y="3483446"/>
            <a:ext cx="978016" cy="1056686"/>
          </a:xfrm>
          <a:prstGeom prst="arc">
            <a:avLst>
              <a:gd name="adj1" fmla="val 134500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13" name="AutoShape 5"/>
          <p:cNvSpPr>
            <a:spLocks noChangeAspect="1" noChangeArrowheads="1" noTextEdit="1"/>
          </p:cNvSpPr>
          <p:nvPr/>
        </p:nvSpPr>
        <p:spPr bwMode="auto">
          <a:xfrm>
            <a:off x="-4135249" y="19050"/>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15" name="Oval 14"/>
          <p:cNvSpPr/>
          <p:nvPr/>
        </p:nvSpPr>
        <p:spPr bwMode="auto">
          <a:xfrm rot="4051548">
            <a:off x="1674032" y="2879069"/>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p:nvGrpSpPr>
          <p:cNvPr id="6" name="Group 5"/>
          <p:cNvGrpSpPr/>
          <p:nvPr/>
        </p:nvGrpSpPr>
        <p:grpSpPr>
          <a:xfrm>
            <a:off x="2016129" y="-19973"/>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5794"/>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772327" cy="283411"/>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1" i="0" u="none" strike="noStrike" kern="1000" cap="none" spc="30" normalizeH="0" baseline="0" noProof="0" dirty="0">
                  <a:ln>
                    <a:noFill/>
                  </a:ln>
                  <a:solidFill>
                    <a:srgbClr val="FFC000"/>
                  </a:solidFill>
                  <a:effectLst/>
                  <a:uLnTx/>
                  <a:uFillTx/>
                  <a:latin typeface="Humanst521 Lt BT"/>
                  <a:cs typeface="Franklin Gothic Book"/>
                </a:rPr>
                <a:t>p -beam</a:t>
              </a:r>
            </a:p>
          </p:txBody>
        </p:sp>
      </p:grpSp>
      <p:sp>
        <p:nvSpPr>
          <p:cNvPr id="9" name="Oval 8"/>
          <p:cNvSpPr/>
          <p:nvPr/>
        </p:nvSpPr>
        <p:spPr bwMode="auto">
          <a:xfrm>
            <a:off x="6693435" y="4498571"/>
            <a:ext cx="432000" cy="432000"/>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Humanst521 Lt BT"/>
              <a:cs typeface="Arial"/>
            </a:endParaRPr>
          </a:p>
        </p:txBody>
      </p:sp>
      <mc:AlternateContent xmlns:mc="http://schemas.openxmlformats.org/markup-compatibility/2006">
        <mc:Choice xmlns:a14="http://schemas.microsoft.com/office/drawing/2010/main" Requires="a14">
          <p:sp>
            <p:nvSpPr>
              <p:cNvPr id="47" name="TextBox 46"/>
              <p:cNvSpPr txBox="1"/>
              <p:nvPr/>
            </p:nvSpPr>
            <p:spPr>
              <a:xfrm>
                <a:off x="7016982" y="777119"/>
                <a:ext cx="1307730" cy="270843"/>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p</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𝜋</m:t>
                          </m:r>
                        </m:sub>
                      </m:sSub>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220</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oMath>
                  </m:oMathPara>
                </a14:m>
                <a:endParaRPr kumimoji="0" lang="en-US" sz="16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p:sp>
            <p:nvSpPr>
              <p:cNvPr id="47" name="TextBox 46"/>
              <p:cNvSpPr txBox="1">
                <a:spLocks noRot="1" noChangeAspect="1" noMove="1" noResize="1" noEditPoints="1" noAdjustHandles="1" noChangeArrowheads="1" noChangeShapeType="1" noTextEdit="1"/>
              </p:cNvSpPr>
              <p:nvPr/>
            </p:nvSpPr>
            <p:spPr>
              <a:xfrm>
                <a:off x="7016982" y="777119"/>
                <a:ext cx="1307730" cy="270843"/>
              </a:xfrm>
              <a:prstGeom prst="rect">
                <a:avLst/>
              </a:prstGeom>
              <a:blipFill>
                <a:blip r:embed="rId7"/>
                <a:stretch>
                  <a:fillRect l="-3256" r="-3256" b="-15556"/>
                </a:stretch>
              </a:blipFill>
            </p:spPr>
            <p:txBody>
              <a:bodyPr/>
              <a:lstStyle/>
              <a:p>
                <a:r>
                  <a:rPr lang="de-CH">
                    <a:noFill/>
                  </a:rPr>
                  <a:t> </a:t>
                </a:r>
              </a:p>
            </p:txBody>
          </p:sp>
        </mc:Fallback>
      </mc:AlternateContent>
      <p:sp>
        <p:nvSpPr>
          <p:cNvPr id="48" name="TextBox 47"/>
          <p:cNvSpPr txBox="1"/>
          <p:nvPr/>
        </p:nvSpPr>
        <p:spPr>
          <a:xfrm>
            <a:off x="7110607" y="1071344"/>
            <a:ext cx="1572866" cy="522772"/>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t>pion decay channel</a:t>
            </a:r>
            <a:b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br>
            <a: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t>(8m, 4-5T)</a:t>
            </a:r>
          </a:p>
        </p:txBody>
      </p:sp>
      <p:grpSp>
        <p:nvGrpSpPr>
          <p:cNvPr id="2" name="Group 1"/>
          <p:cNvGrpSpPr/>
          <p:nvPr/>
        </p:nvGrpSpPr>
        <p:grpSpPr>
          <a:xfrm>
            <a:off x="6871224" y="814060"/>
            <a:ext cx="610638" cy="1532697"/>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mc:AlternateContent xmlns:mc="http://schemas.openxmlformats.org/markup-compatibility/2006">
        <mc:Choice xmlns:a14="http://schemas.microsoft.com/office/drawing/2010/main" Requires="a14">
          <p:sp>
            <p:nvSpPr>
              <p:cNvPr id="50" name="TextBox 49"/>
              <p:cNvSpPr txBox="1"/>
              <p:nvPr/>
            </p:nvSpPr>
            <p:spPr>
              <a:xfrm>
                <a:off x="6299326" y="2723183"/>
                <a:ext cx="1507144" cy="29264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𝑝</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𝜇</m:t>
                          </m:r>
                        </m:sub>
                      </m:s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125</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𝑐</m:t>
                      </m:r>
                    </m:oMath>
                  </m:oMathPara>
                </a14:m>
                <a:endParaRPr kumimoji="0" lang="en-US" sz="16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p:sp>
            <p:nvSpPr>
              <p:cNvPr id="50" name="TextBox 49"/>
              <p:cNvSpPr txBox="1">
                <a:spLocks noRot="1" noChangeAspect="1" noMove="1" noResize="1" noEditPoints="1" noAdjustHandles="1" noChangeArrowheads="1" noChangeShapeType="1" noTextEdit="1"/>
              </p:cNvSpPr>
              <p:nvPr/>
            </p:nvSpPr>
            <p:spPr>
              <a:xfrm>
                <a:off x="6299326" y="2723183"/>
                <a:ext cx="1507144" cy="292644"/>
              </a:xfrm>
              <a:prstGeom prst="rect">
                <a:avLst/>
              </a:prstGeom>
              <a:blipFill>
                <a:blip r:embed="rId8"/>
                <a:stretch>
                  <a:fillRect l="-2823" r="-806" b="-18750"/>
                </a:stretch>
              </a:blipFill>
            </p:spPr>
            <p:txBody>
              <a:bodyPr/>
              <a:lstStyle/>
              <a:p>
                <a:r>
                  <a:rPr lang="de-CH">
                    <a:noFill/>
                  </a:rPr>
                  <a:t> </a:t>
                </a:r>
              </a:p>
            </p:txBody>
          </p:sp>
        </mc:Fallback>
      </mc:AlternateContent>
      <p:pic>
        <p:nvPicPr>
          <p:cNvPr id="51" name="Picture 5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03556" y="4396909"/>
            <a:ext cx="1147898" cy="757612"/>
          </a:xfrm>
          <a:prstGeom prst="rect">
            <a:avLst/>
          </a:prstGeom>
        </p:spPr>
      </p:pic>
      <mc:AlternateContent xmlns:mc="http://schemas.openxmlformats.org/markup-compatibility/2006">
        <mc:Choice xmlns:a14="http://schemas.microsoft.com/office/drawing/2010/main" Requires="a14">
          <p:sp>
            <p:nvSpPr>
              <p:cNvPr id="24" name="TextBox 23"/>
              <p:cNvSpPr txBox="1"/>
              <p:nvPr/>
            </p:nvSpPr>
            <p:spPr>
              <a:xfrm>
                <a:off x="2686646" y="3949934"/>
                <a:ext cx="420948" cy="270843"/>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𝜇</m:t>
                      </m:r>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𝐸</m:t>
                      </m:r>
                      <m:r>
                        <a:rPr kumimoji="0" lang="en-US" sz="1600" b="0" i="0"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1</m:t>
                      </m:r>
                    </m:oMath>
                  </m:oMathPara>
                </a14:m>
                <a:endParaRPr kumimoji="0" lang="en-US" sz="1600" b="0" i="0" u="none" strike="noStrike" kern="1000" cap="none" spc="30" normalizeH="0" baseline="0" noProof="0" dirty="0" err="1">
                  <a:ln>
                    <a:noFill/>
                  </a:ln>
                  <a:solidFill>
                    <a:srgbClr val="EB5B00"/>
                  </a:solidFill>
                  <a:effectLst/>
                  <a:uLnTx/>
                  <a:uFillTx/>
                  <a:latin typeface="Humanst521 Lt BT"/>
                  <a:cs typeface="Franklin Gothic Book"/>
                </a:endParaRPr>
              </a:p>
            </p:txBody>
          </p:sp>
        </mc:Choice>
        <mc:Fallback>
          <p:sp>
            <p:nvSpPr>
              <p:cNvPr id="24" name="TextBox 23"/>
              <p:cNvSpPr txBox="1">
                <a:spLocks noRot="1" noChangeAspect="1" noMove="1" noResize="1" noEditPoints="1" noAdjustHandles="1" noChangeArrowheads="1" noChangeShapeType="1" noTextEdit="1"/>
              </p:cNvSpPr>
              <p:nvPr/>
            </p:nvSpPr>
            <p:spPr>
              <a:xfrm>
                <a:off x="2686646" y="3949934"/>
                <a:ext cx="420948" cy="270843"/>
              </a:xfrm>
              <a:prstGeom prst="rect">
                <a:avLst/>
              </a:prstGeom>
              <a:blipFill>
                <a:blip r:embed="rId10"/>
                <a:stretch>
                  <a:fillRect l="-14493" r="-10145" b="-20455"/>
                </a:stretch>
              </a:blipFill>
            </p:spPr>
            <p:txBody>
              <a:bodyPr/>
              <a:lstStyle/>
              <a:p>
                <a:r>
                  <a:rPr lang="de-CH">
                    <a:noFill/>
                  </a:rPr>
                  <a:t> </a:t>
                </a:r>
              </a:p>
            </p:txBody>
          </p:sp>
        </mc:Fallback>
      </mc:AlternateContent>
    </p:spTree>
    <p:extLst>
      <p:ext uri="{BB962C8B-B14F-4D97-AF65-F5344CB8AC3E}">
        <p14:creationId xmlns:p14="http://schemas.microsoft.com/office/powerpoint/2010/main" val="2482839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phased approached </a:t>
            </a:r>
          </a:p>
        </p:txBody>
      </p:sp>
      <p:sp>
        <p:nvSpPr>
          <p:cNvPr id="4" name="Slide Number Placeholder 3"/>
          <p:cNvSpPr>
            <a:spLocks noGrp="1"/>
          </p:cNvSpPr>
          <p:nvPr>
            <p:ph type="sldNum" sz="quarter" idx="4294967295"/>
          </p:nvPr>
        </p:nvSpPr>
        <p:spPr>
          <a:xfrm>
            <a:off x="8497105" y="4967288"/>
            <a:ext cx="576262" cy="147637"/>
          </a:xfrm>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36</a:t>
            </a:fld>
            <a:endParaRPr lang="de-DE" dirty="0">
              <a:latin typeface="Humanst521 BT" panose="020B0602020204020204" pitchFamily="34" charset="0"/>
            </a:endParaRPr>
          </a:p>
        </p:txBody>
      </p:sp>
      <p:pic>
        <p:nvPicPr>
          <p:cNvPr id="7" name="Picture Placeholder 13" descr="17946367795_e1fcdc9672_o.jpg">
            <a:extLst>
              <a:ext uri="{FF2B5EF4-FFF2-40B4-BE49-F238E27FC236}">
                <a16:creationId xmlns:a16="http://schemas.microsoft.com/office/drawing/2014/main" id="{6CFE4947-316C-0947-9244-FDF74FF4B53F}"/>
              </a:ext>
            </a:extLst>
          </p:cNvPr>
          <p:cNvPicPr>
            <a:picLocks noGrp="1" noChangeAspect="1"/>
          </p:cNvPicPr>
          <p:nvPr>
            <p:ph sz="quarter" idx="18"/>
          </p:nvPr>
        </p:nvPicPr>
        <p:blipFill rotWithShape="1">
          <a:blip r:embed="rId2" cstate="screen">
            <a:extLst>
              <a:ext uri="{28A0092B-C50C-407E-A947-70E740481C1C}">
                <a14:useLocalDpi xmlns:a14="http://schemas.microsoft.com/office/drawing/2010/main"/>
              </a:ext>
            </a:extLst>
          </a:blip>
          <a:srcRect/>
          <a:stretch/>
        </p:blipFill>
        <p:spPr>
          <a:xfrm>
            <a:off x="5724128" y="1296642"/>
            <a:ext cx="2744207" cy="2499244"/>
          </a:xfrm>
          <a:prstGeom prst="rect">
            <a:avLst/>
          </a:prstGeom>
        </p:spPr>
      </p:pic>
      <p:sp>
        <p:nvSpPr>
          <p:cNvPr id="8" name="Content Placeholder 2">
            <a:extLst>
              <a:ext uri="{FF2B5EF4-FFF2-40B4-BE49-F238E27FC236}">
                <a16:creationId xmlns:a16="http://schemas.microsoft.com/office/drawing/2014/main" id="{8FE61901-63C7-AA4D-9C6C-30D4747E56BF}"/>
              </a:ext>
            </a:extLst>
          </p:cNvPr>
          <p:cNvSpPr txBox="1">
            <a:spLocks/>
          </p:cNvSpPr>
          <p:nvPr/>
        </p:nvSpPr>
        <p:spPr>
          <a:xfrm>
            <a:off x="683568" y="3852882"/>
            <a:ext cx="4392488" cy="4785003"/>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Humanst521 Lt BT" panose="020B0402020204020304" pitchFamily="34" charset="0"/>
              </a:rPr>
              <a:t>Existing solenoid at PSI, max 5T</a:t>
            </a:r>
          </a:p>
          <a:p>
            <a:r>
              <a:rPr lang="en-US" sz="1800" dirty="0">
                <a:latin typeface="Humanst521 Lt BT" panose="020B0402020204020304" pitchFamily="34" charset="0"/>
              </a:rPr>
              <a:t>Bore diameters 200mm</a:t>
            </a:r>
          </a:p>
          <a:p>
            <a:r>
              <a:rPr lang="en-US" sz="1800" dirty="0">
                <a:latin typeface="Humanst521 Lt BT" panose="020B0402020204020304" pitchFamily="34" charset="0"/>
              </a:rPr>
              <a:t>Field was measured in 2022 </a:t>
            </a:r>
            <a:br>
              <a:rPr lang="en-US" sz="1800" dirty="0">
                <a:latin typeface="Humanst521 Lt BT" panose="020B0402020204020304" pitchFamily="34" charset="0"/>
              </a:rPr>
            </a:br>
            <a:r>
              <a:rPr lang="en-US" sz="1800" dirty="0">
                <a:latin typeface="Humanst521 Lt BT" panose="020B0402020204020304" pitchFamily="34" charset="0"/>
              </a:rPr>
              <a:t>(found suitable for injection)</a:t>
            </a:r>
          </a:p>
          <a:p>
            <a:endParaRPr lang="en-US" sz="1800" dirty="0">
              <a:latin typeface="Humanst521 Lt BT" panose="020B0402020204020304" pitchFamily="34" charset="0"/>
              <a:sym typeface="Wingdings" pitchFamily="2" charset="2"/>
            </a:endParaRPr>
          </a:p>
        </p:txBody>
      </p:sp>
      <p:sp>
        <p:nvSpPr>
          <p:cNvPr id="9" name="TextBox 8"/>
          <p:cNvSpPr txBox="1"/>
          <p:nvPr/>
        </p:nvSpPr>
        <p:spPr>
          <a:xfrm>
            <a:off x="6084168" y="3384874"/>
            <a:ext cx="2107472" cy="346532"/>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chemeClr val="bg1"/>
                </a:solidFill>
                <a:latin typeface="Humanst521 BT" panose="020B0602020204020204" pitchFamily="34" charset="0"/>
              </a:rPr>
              <a:t>Argonne 4T solenoid</a:t>
            </a:r>
          </a:p>
        </p:txBody>
      </p:sp>
      <mc:AlternateContent xmlns:mc="http://schemas.openxmlformats.org/markup-compatibility/2006">
        <mc:Choice xmlns:a14="http://schemas.microsoft.com/office/drawing/2010/main" Requires="a14">
          <p:sp>
            <p:nvSpPr>
              <p:cNvPr id="11" name="TextBox 10"/>
              <p:cNvSpPr txBox="1"/>
              <p:nvPr/>
            </p:nvSpPr>
            <p:spPr>
              <a:xfrm>
                <a:off x="5696450" y="730984"/>
                <a:ext cx="3196030"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Humanst521 BT" panose="020B0602020204020204" pitchFamily="34" charset="0"/>
                  </a:rPr>
                  <a:t>Phase 2 (dedicated magnet</a:t>
                </a:r>
                <a:br>
                  <a:rPr lang="en-US" sz="1800" dirty="0">
                    <a:solidFill>
                      <a:srgbClr val="000000"/>
                    </a:solidFill>
                    <a:latin typeface="Humanst521 BT" panose="020B0602020204020204" pitchFamily="34" charset="0"/>
                  </a:rPr>
                </a:br>
                <a:r>
                  <a:rPr lang="en-US" sz="1800" dirty="0">
                    <a:solidFill>
                      <a:srgbClr val="000000"/>
                    </a:solidFill>
                    <a:latin typeface="Humanst521 BT" panose="020B0602020204020204" pitchFamily="34" charset="0"/>
                  </a:rPr>
                  <a:t>muon momentum </a:t>
                </a:r>
                <a14:m>
                  <m:oMath xmlns:m="http://schemas.openxmlformats.org/officeDocument/2006/math">
                    <m:r>
                      <a:rPr lang="en-US" sz="1800" b="0" i="1" smtClean="0">
                        <a:solidFill>
                          <a:srgbClr val="000000"/>
                        </a:solidFill>
                        <a:latin typeface="Cambria Math" panose="02040503050406030204" pitchFamily="18" charset="0"/>
                      </a:rPr>
                      <m:t>≥125</m:t>
                    </m:r>
                    <m:r>
                      <m:rPr>
                        <m:sty m:val="p"/>
                      </m:rPr>
                      <a:rPr lang="en-US" sz="1800" b="0" i="0" smtClean="0">
                        <a:solidFill>
                          <a:srgbClr val="000000"/>
                        </a:solidFill>
                        <a:latin typeface="Cambria Math" panose="02040503050406030204" pitchFamily="18" charset="0"/>
                      </a:rPr>
                      <m:t>MeV</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𝑐</m:t>
                    </m:r>
                  </m:oMath>
                </a14:m>
                <a:r>
                  <a:rPr lang="en-US" sz="1800" dirty="0">
                    <a:solidFill>
                      <a:srgbClr val="000000"/>
                    </a:solidFill>
                    <a:latin typeface="Humanst521 BT" panose="020B0602020204020204" pitchFamily="34" charset="0"/>
                  </a:rPr>
                  <a:t>) </a:t>
                </a:r>
              </a:p>
            </p:txBody>
          </p:sp>
        </mc:Choice>
        <mc:Fallback>
          <p:sp>
            <p:nvSpPr>
              <p:cNvPr id="11" name="TextBox 10"/>
              <p:cNvSpPr txBox="1">
                <a:spLocks noRot="1" noChangeAspect="1" noMove="1" noResize="1" noEditPoints="1" noAdjustHandles="1" noChangeArrowheads="1" noChangeShapeType="1" noTextEdit="1"/>
              </p:cNvSpPr>
              <p:nvPr/>
            </p:nvSpPr>
            <p:spPr>
              <a:xfrm>
                <a:off x="5696450" y="730984"/>
                <a:ext cx="3196030" cy="216024"/>
              </a:xfrm>
              <a:prstGeom prst="rect">
                <a:avLst/>
              </a:prstGeom>
              <a:blipFill>
                <a:blip r:embed="rId3"/>
                <a:stretch>
                  <a:fillRect l="-4381" t="-34286" r="-2286" b="-240000"/>
                </a:stretch>
              </a:blipFill>
            </p:spPr>
            <p:txBody>
              <a:bodyPr/>
              <a:lstStyle/>
              <a:p>
                <a:r>
                  <a:rPr lang="de-CH">
                    <a:noFill/>
                  </a:rPr>
                  <a:t> </a:t>
                </a:r>
              </a:p>
            </p:txBody>
          </p:sp>
        </mc:Fallback>
      </mc:AlternateContent>
      <p:sp>
        <p:nvSpPr>
          <p:cNvPr id="12" name="TextBox 11"/>
          <p:cNvSpPr txBox="1"/>
          <p:nvPr/>
        </p:nvSpPr>
        <p:spPr>
          <a:xfrm>
            <a:off x="755575" y="732611"/>
            <a:ext cx="4052169" cy="21602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Humanst521 BT" panose="020B0602020204020204" pitchFamily="34" charset="0"/>
              </a:rPr>
              <a:t>Phase I (small solenoid, surface muons)  </a:t>
            </a:r>
          </a:p>
        </p:txBody>
      </p:sp>
      <p:pic>
        <p:nvPicPr>
          <p:cNvPr id="13" name="Content Placeholder 5"/>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1331640" y="1131643"/>
            <a:ext cx="2232248" cy="2674445"/>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8FE61901-63C7-AA4D-9C6C-30D4747E56BF}"/>
              </a:ext>
            </a:extLst>
          </p:cNvPr>
          <p:cNvSpPr txBox="1">
            <a:spLocks/>
          </p:cNvSpPr>
          <p:nvPr/>
        </p:nvSpPr>
        <p:spPr>
          <a:xfrm>
            <a:off x="5220072" y="3847560"/>
            <a:ext cx="4392488" cy="1360266"/>
          </a:xfrm>
          <a:prstGeom prst="rect">
            <a:avLst/>
          </a:prstGeom>
        </p:spPr>
        <p:txBody>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sz="1700" kern="1200" spc="0" baseline="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700" kern="1200" spc="0" baseline="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sz="1700" spc="0" baseline="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sz="1700" kern="1200" spc="0" baseline="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sz="1700">
                <a:solidFill>
                  <a:schemeClr val="tx1"/>
                </a:solidFill>
                <a:latin typeface="+mn-lt"/>
                <a:ea typeface="+mn-ea"/>
              </a:defRPr>
            </a:lvl9pPr>
          </a:lstStyle>
          <a:p>
            <a:r>
              <a:rPr lang="en-US" sz="1800" dirty="0">
                <a:latin typeface="Humanst521 Lt BT" panose="020B0402020204020304" pitchFamily="34" charset="0"/>
              </a:rPr>
              <a:t>Large bore (up to 900 mm diameter)</a:t>
            </a:r>
          </a:p>
          <a:p>
            <a:r>
              <a:rPr lang="en-US" sz="1800" dirty="0">
                <a:latin typeface="Humanst521 Lt BT" panose="020B0402020204020304" pitchFamily="34" charset="0"/>
              </a:rPr>
              <a:t>High Temporal field stability (10ppb/h)</a:t>
            </a:r>
          </a:p>
          <a:p>
            <a:r>
              <a:rPr lang="en-US" sz="1800" dirty="0">
                <a:latin typeface="Humanst521 Lt BT" panose="020B0402020204020304" pitchFamily="34" charset="0"/>
              </a:rPr>
              <a:t> Excellent spatial field uniformity</a:t>
            </a:r>
            <a:r>
              <a:rPr lang="en-US" sz="1800" dirty="0">
                <a:latin typeface="Humanst521 Lt BT" panose="020B0402020204020304" pitchFamily="34" charset="0"/>
                <a:sym typeface="Wingdings" pitchFamily="2" charset="2"/>
              </a:rPr>
              <a:t> </a:t>
            </a:r>
          </a:p>
          <a:p>
            <a:pPr marL="177790" lvl="1" indent="0">
              <a:buNone/>
            </a:pPr>
            <a:r>
              <a:rPr lang="en-US" sz="1800" dirty="0">
                <a:latin typeface="Humanst521 Lt BT" panose="020B0402020204020304" pitchFamily="34" charset="0"/>
                <a:sym typeface="Wingdings" pitchFamily="2" charset="2"/>
              </a:rPr>
              <a:t>(&lt;1 ppb/mm)</a:t>
            </a:r>
          </a:p>
        </p:txBody>
      </p:sp>
    </p:spTree>
    <p:extLst>
      <p:ext uri="{BB962C8B-B14F-4D97-AF65-F5344CB8AC3E}">
        <p14:creationId xmlns:p14="http://schemas.microsoft.com/office/powerpoint/2010/main" val="337657133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59494" b="54806"/>
          <a:stretch/>
        </p:blipFill>
        <p:spPr>
          <a:xfrm>
            <a:off x="6525430" y="771550"/>
            <a:ext cx="1797952" cy="2006051"/>
          </a:xfrm>
        </p:spPr>
      </p:pic>
      <p:sp>
        <p:nvSpPr>
          <p:cNvPr id="3" name="Slide Number Placeholder 2"/>
          <p:cNvSpPr>
            <a:spLocks noGrp="1"/>
          </p:cNvSpPr>
          <p:nvPr>
            <p:ph type="sldNum" sz="quarter" idx="17"/>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37</a:t>
            </a:fld>
            <a:endParaRPr lang="de-DE" dirty="0">
              <a:latin typeface="Humanst521 BT" panose="020B0602020204020204" pitchFamily="34" charset="0"/>
            </a:endParaRPr>
          </a:p>
        </p:txBody>
      </p:sp>
      <p:sp>
        <p:nvSpPr>
          <p:cNvPr id="4" name="Title 3"/>
          <p:cNvSpPr>
            <a:spLocks noGrp="1"/>
          </p:cNvSpPr>
          <p:nvPr>
            <p:ph type="title"/>
          </p:nvPr>
        </p:nvSpPr>
        <p:spPr/>
        <p:txBody>
          <a:bodyPr/>
          <a:lstStyle/>
          <a:p>
            <a:r>
              <a:rPr lang="en-US" dirty="0"/>
              <a:t>Surface muons for phase-1</a:t>
            </a:r>
          </a:p>
        </p:txBody>
      </p:sp>
      <p:pic>
        <p:nvPicPr>
          <p:cNvPr id="7"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47245" r="27793"/>
          <a:stretch/>
        </p:blipFill>
        <p:spPr>
          <a:xfrm>
            <a:off x="5508104" y="2787774"/>
            <a:ext cx="3125206" cy="2283274"/>
          </a:xfrm>
          <a:prstGeom prst="rect">
            <a:avLst/>
          </a:prstGeom>
        </p:spPr>
      </p:pic>
      <mc:AlternateContent xmlns:mc="http://schemas.openxmlformats.org/markup-compatibility/2006">
        <mc:Choice xmlns:a14="http://schemas.microsoft.com/office/drawing/2010/main" Requires="a14">
          <p:sp>
            <p:nvSpPr>
              <p:cNvPr id="9" name="Content Placeholder 3"/>
              <p:cNvSpPr>
                <a:spLocks noGrp="1"/>
              </p:cNvSpPr>
              <p:nvPr>
                <p:ph sz="quarter" idx="18"/>
              </p:nvPr>
            </p:nvSpPr>
            <p:spPr>
              <a:xfrm>
                <a:off x="1042988" y="1003300"/>
                <a:ext cx="3781425" cy="3509963"/>
              </a:xfrm>
            </p:spPr>
            <p:txBody>
              <a:bodyPr/>
              <a:lstStyle/>
              <a:p>
                <a:pPr marL="0" indent="0">
                  <a:buNone/>
                </a:pPr>
                <a:r>
                  <a:rPr lang="en-US" dirty="0"/>
                  <a:t>Horizontal Emittance: </a:t>
                </a:r>
                <a14:m>
                  <m:oMath xmlns:m="http://schemas.openxmlformats.org/officeDocument/2006/math">
                    <m:r>
                      <a:rPr lang="en-US" i="1" dirty="0" smtClean="0">
                        <a:latin typeface="Cambria Math" panose="02040503050406030204" pitchFamily="18" charset="0"/>
                      </a:rPr>
                      <m:t>2</m:t>
                    </m:r>
                    <m:r>
                      <a:rPr lang="en-US" b="0" i="1" dirty="0" smtClean="0">
                        <a:latin typeface="Cambria Math" panose="02040503050406030204" pitchFamily="18" charset="0"/>
                      </a:rPr>
                      <m:t>00</m:t>
                    </m:r>
                    <m:r>
                      <a:rPr lang="en-US" b="0" i="1" smtClean="0">
                        <a:latin typeface="Cambria Math" panose="02040503050406030204" pitchFamily="18" charset="0"/>
                      </a:rPr>
                      <m:t> </m:t>
                    </m:r>
                    <m:r>
                      <a:rPr lang="en-US" b="0" i="1" smtClean="0">
                        <a:latin typeface="Cambria Math" panose="02040503050406030204" pitchFamily="18" charset="0"/>
                      </a:rPr>
                      <m:t>𝜋</m:t>
                    </m:r>
                    <m:r>
                      <m:rPr>
                        <m:sty m:val="p"/>
                      </m:rPr>
                      <a:rPr lang="en-US" b="0" i="0" smtClean="0">
                        <a:latin typeface="Cambria Math" panose="02040503050406030204" pitchFamily="18" charset="0"/>
                      </a:rPr>
                      <m:t>mm</m:t>
                    </m:r>
                    <m:r>
                      <a:rPr lang="en-US" b="0" i="0" smtClean="0">
                        <a:latin typeface="Cambria Math" panose="02040503050406030204" pitchFamily="18" charset="0"/>
                      </a:rPr>
                      <m:t> </m:t>
                    </m:r>
                    <m:r>
                      <m:rPr>
                        <m:sty m:val="p"/>
                      </m:rPr>
                      <a:rPr lang="en-US" b="0" i="0" smtClean="0">
                        <a:latin typeface="Cambria Math" panose="02040503050406030204" pitchFamily="18" charset="0"/>
                      </a:rPr>
                      <m:t>mrad</m:t>
                    </m:r>
                  </m:oMath>
                </a14:m>
                <a:endParaRPr lang="en-US" b="0" dirty="0"/>
              </a:p>
              <a:p>
                <a:pPr marL="0" indent="0">
                  <a:buNone/>
                </a:pPr>
                <a:r>
                  <a:rPr lang="en-US" dirty="0"/>
                  <a:t>Vertical Emittance: </a:t>
                </a:r>
                <a14:m>
                  <m:oMath xmlns:m="http://schemas.openxmlformats.org/officeDocument/2006/math">
                    <m:r>
                      <a:rPr lang="en-US" i="1">
                        <a:latin typeface="Cambria Math" panose="02040503050406030204" pitchFamily="18" charset="0"/>
                      </a:rPr>
                      <m:t>1</m:t>
                    </m:r>
                    <m:r>
                      <a:rPr lang="en-US" b="0" i="1" smtClean="0">
                        <a:latin typeface="Cambria Math" panose="02040503050406030204" pitchFamily="18" charset="0"/>
                      </a:rPr>
                      <m:t>70 </m:t>
                    </m:r>
                    <m:r>
                      <a:rPr lang="en-US" b="0" i="1" smtClean="0">
                        <a:latin typeface="Cambria Math" panose="02040503050406030204" pitchFamily="18" charset="0"/>
                      </a:rPr>
                      <m:t>𝜋</m:t>
                    </m:r>
                    <m:r>
                      <a:rPr lang="en-US" b="0" i="1" smtClean="0">
                        <a:latin typeface="Cambria Math" panose="02040503050406030204" pitchFamily="18" charset="0"/>
                      </a:rPr>
                      <m:t> </m:t>
                    </m:r>
                    <m:r>
                      <m:rPr>
                        <m:sty m:val="p"/>
                      </m:rPr>
                      <a:rPr lang="de-CH" b="0" i="0" smtClean="0">
                        <a:latin typeface="Cambria Math" panose="02040503050406030204" pitchFamily="18" charset="0"/>
                      </a:rPr>
                      <m:t>mm</m:t>
                    </m:r>
                    <m:r>
                      <a:rPr lang="de-CH" b="0" i="0" smtClean="0">
                        <a:latin typeface="Cambria Math" panose="02040503050406030204" pitchFamily="18" charset="0"/>
                      </a:rPr>
                      <m:t> </m:t>
                    </m:r>
                    <m:r>
                      <m:rPr>
                        <m:sty m:val="p"/>
                      </m:rPr>
                      <a:rPr lang="de-CH" b="0" i="0" smtClean="0">
                        <a:latin typeface="Cambria Math" panose="02040503050406030204" pitchFamily="18" charset="0"/>
                      </a:rPr>
                      <m:t>mrad</m:t>
                    </m:r>
                  </m:oMath>
                </a14:m>
                <a:endParaRPr lang="en-US" dirty="0"/>
              </a:p>
              <a:p>
                <a:r>
                  <a:rPr lang="en-US" dirty="0"/>
                  <a:t>Beam rate about </a:t>
                </a:r>
                <a14:m>
                  <m:oMath xmlns:m="http://schemas.openxmlformats.org/officeDocument/2006/math">
                    <m:r>
                      <a:rPr lang="en-US" i="1">
                        <a:latin typeface="Cambria Math" panose="02040503050406030204" pitchFamily="18" charset="0"/>
                      </a:rPr>
                      <m:t>4</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s</m:t>
                        </m:r>
                      </m:e>
                      <m:sup>
                        <m:r>
                          <a:rPr lang="en-US" b="0" i="1" smtClean="0">
                            <a:latin typeface="Cambria Math" panose="02040503050406030204" pitchFamily="18" charset="0"/>
                          </a:rPr>
                          <m:t>−1</m:t>
                        </m:r>
                      </m:sup>
                    </m:sSup>
                  </m:oMath>
                </a14:m>
                <a:endParaRPr lang="en-US" dirty="0"/>
              </a:p>
              <a:p>
                <a:r>
                  <a:rPr lang="en-US" dirty="0"/>
                  <a:t>Acceptance phase space:</a:t>
                </a:r>
              </a:p>
              <a:p>
                <a:pPr lvl="1"/>
                <a:r>
                  <a:rPr lang="en-US" dirty="0"/>
                  <a:t>High transmission through channel 3%</a:t>
                </a:r>
              </a:p>
              <a:p>
                <a:pPr lvl="1"/>
                <a:r>
                  <a:rPr lang="en-US" dirty="0"/>
                  <a:t>Injection efficiency about 2%</a:t>
                </a:r>
              </a:p>
              <a:p>
                <a:pPr lvl="1"/>
                <a:r>
                  <a:rPr lang="en-US" dirty="0"/>
                  <a:t>Expected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m:t>
                        </m:r>
                      </m:sup>
                    </m:sSup>
                  </m:oMath>
                </a14:m>
                <a:r>
                  <a:rPr lang="en-US" dirty="0"/>
                  <a:t> storage rate 2kHz</a:t>
                </a:r>
              </a:p>
              <a:p>
                <a:pPr lvl="1"/>
                <a:r>
                  <a:rPr lang="en-US" dirty="0"/>
                  <a:t>Expected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dirty="0"/>
                  <a:t> detection rate 0.5kHz</a:t>
                </a:r>
              </a:p>
              <a:p>
                <a:pPr marL="0" indent="0">
                  <a:buNone/>
                </a:pPr>
                <a:endParaRPr lang="en-US" dirty="0"/>
              </a:p>
              <a:p>
                <a:r>
                  <a:rPr lang="en-US" dirty="0"/>
                  <a:t>Moderate E field 3kV/cm</a:t>
                </a:r>
              </a:p>
              <a:p>
                <a:pPr lvl="1"/>
                <a:endParaRPr lang="en-US" dirty="0"/>
              </a:p>
            </p:txBody>
          </p:sp>
        </mc:Choice>
        <mc:Fallback>
          <p:sp>
            <p:nvSpPr>
              <p:cNvPr id="9" name="Content Placeholder 3"/>
              <p:cNvSpPr>
                <a:spLocks noGrp="1" noRot="1" noChangeAspect="1" noMove="1" noResize="1" noEditPoints="1" noAdjustHandles="1" noChangeArrowheads="1" noChangeShapeType="1" noTextEdit="1"/>
              </p:cNvSpPr>
              <p:nvPr>
                <p:ph sz="quarter" idx="18"/>
              </p:nvPr>
            </p:nvSpPr>
            <p:spPr>
              <a:xfrm>
                <a:off x="1042988" y="1003300"/>
                <a:ext cx="3781425" cy="3509963"/>
              </a:xfrm>
              <a:blipFill>
                <a:blip r:embed="rId3"/>
                <a:stretch>
                  <a:fillRect l="-3387" t="-1739"/>
                </a:stretch>
              </a:blipFill>
            </p:spPr>
            <p:txBody>
              <a:bodyPr/>
              <a:lstStyle/>
              <a:p>
                <a:r>
                  <a:rPr lang="de-CH">
                    <a:noFill/>
                  </a:rPr>
                  <a:t> </a:t>
                </a:r>
              </a:p>
            </p:txBody>
          </p:sp>
        </mc:Fallback>
      </mc:AlternateContent>
    </p:spTree>
    <p:extLst>
      <p:ext uri="{BB962C8B-B14F-4D97-AF65-F5344CB8AC3E}">
        <p14:creationId xmlns:p14="http://schemas.microsoft.com/office/powerpoint/2010/main" val="41277478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itle 2"/>
              <p:cNvSpPr>
                <a:spLocks noGrp="1"/>
              </p:cNvSpPr>
              <p:nvPr>
                <p:ph type="title"/>
              </p:nvPr>
            </p:nvSpPr>
            <p:spPr>
              <a:xfrm>
                <a:off x="1937939" y="224946"/>
                <a:ext cx="6877521" cy="381375"/>
              </a:xfrm>
            </p:spPr>
            <p:txBody>
              <a:bodyPr/>
              <a:lstStyle/>
              <a:p>
                <a:r>
                  <a:rPr lang="en-US" dirty="0">
                    <a:latin typeface="Humanst521 BT" panose="020B0602020204020204" pitchFamily="34" charset="0"/>
                  </a:rPr>
                  <a:t>General limits on </a:t>
                </a:r>
                <a14:m>
                  <m:oMath xmlns:m="http://schemas.openxmlformats.org/officeDocument/2006/math">
                    <m:r>
                      <a:rPr lang="en-US" b="0" i="1" smtClean="0">
                        <a:latin typeface="Cambria Math"/>
                      </a:rPr>
                      <m:t>𝜇</m:t>
                    </m:r>
                  </m:oMath>
                </a14:m>
                <a:r>
                  <a:rPr lang="en-US" dirty="0">
                    <a:latin typeface="Humanst521 BT" panose="020B0602020204020204" pitchFamily="34" charset="0"/>
                  </a:rPr>
                  <a:t>EDM</a:t>
                </a:r>
              </a:p>
            </p:txBody>
          </p:sp>
        </mc:Choice>
        <mc:Fallback>
          <p:sp>
            <p:nvSpPr>
              <p:cNvPr id="3" name="Title 2"/>
              <p:cNvSpPr>
                <a:spLocks noGrp="1" noRot="1" noChangeAspect="1" noMove="1" noResize="1" noEditPoints="1" noAdjustHandles="1" noChangeArrowheads="1" noChangeShapeType="1" noTextEdit="1"/>
              </p:cNvSpPr>
              <p:nvPr>
                <p:ph type="title"/>
              </p:nvPr>
            </p:nvSpPr>
            <p:spPr>
              <a:xfrm>
                <a:off x="1937939" y="224946"/>
                <a:ext cx="6877521" cy="381375"/>
              </a:xfrm>
              <a:blipFill>
                <a:blip r:embed="rId2"/>
                <a:stretch>
                  <a:fillRect l="-2748" t="-25806" b="-45161"/>
                </a:stretch>
              </a:blipFill>
            </p:spPr>
            <p:txBody>
              <a:bodyPr/>
              <a:lstStyle/>
              <a:p>
                <a:r>
                  <a:rPr lang="de-CH">
                    <a:noFill/>
                  </a:rPr>
                  <a:t> </a:t>
                </a:r>
              </a:p>
            </p:txBody>
          </p:sp>
        </mc:Fallback>
      </mc:AlternateContent>
      <p:pic>
        <p:nvPicPr>
          <p:cNvPr id="839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77" y="790246"/>
            <a:ext cx="4088674" cy="399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768" y="4904651"/>
            <a:ext cx="4040184" cy="188898"/>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200" kern="1000" spc="30" baseline="30000" dirty="0">
                <a:solidFill>
                  <a:schemeClr val="tx1">
                    <a:lumMod val="85000"/>
                    <a:lumOff val="15000"/>
                  </a:schemeClr>
                </a:solidFill>
                <a:latin typeface="Humanst521 Lt BT" panose="020B0402020204020304" pitchFamily="34" charset="0"/>
                <a:cs typeface="Franklin Gothic Book"/>
              </a:rPr>
              <a:t>*</a:t>
            </a:r>
            <a:r>
              <a:rPr lang="en-US" sz="1200" kern="1000" spc="30" dirty="0" err="1">
                <a:solidFill>
                  <a:schemeClr val="tx1">
                    <a:lumMod val="85000"/>
                    <a:lumOff val="15000"/>
                  </a:schemeClr>
                </a:solidFill>
                <a:latin typeface="Humanst521 Lt BT" panose="020B0402020204020304" pitchFamily="34" charset="0"/>
                <a:cs typeface="Franklin Gothic Book"/>
              </a:rPr>
              <a:t>A.Crivellin</a:t>
            </a:r>
            <a:r>
              <a:rPr lang="en-US" sz="1200" kern="1000" spc="30" dirty="0">
                <a:solidFill>
                  <a:schemeClr val="tx1">
                    <a:lumMod val="85000"/>
                    <a:lumOff val="15000"/>
                  </a:schemeClr>
                </a:solidFill>
                <a:latin typeface="Humanst521 Lt BT" panose="020B0402020204020304" pitchFamily="34" charset="0"/>
                <a:cs typeface="Franklin Gothic Book"/>
              </a:rPr>
              <a:t>, M. Hoferichter, PSW PRD 98, 113002 (2018)</a:t>
            </a:r>
          </a:p>
        </p:txBody>
      </p:sp>
      <p:sp>
        <p:nvSpPr>
          <p:cNvPr id="7" name="TextBox 6"/>
          <p:cNvSpPr txBox="1"/>
          <p:nvPr/>
        </p:nvSpPr>
        <p:spPr>
          <a:xfrm rot="499608">
            <a:off x="1748022" y="1037747"/>
            <a:ext cx="1872208" cy="914400"/>
          </a:xfrm>
          <a:prstGeom prst="rect">
            <a:avLst/>
          </a:prstGeom>
          <a:noFill/>
        </p:spPr>
        <p:txBody>
          <a:bodyPr wrap="none" lIns="0" tIns="0" rIns="0" bIns="0" rtlCol="0">
            <a:noAutofit/>
          </a:bodyPr>
          <a:lstStyle/>
          <a:p>
            <a:pPr>
              <a:lnSpc>
                <a:spcPct val="110000"/>
              </a:lnSpc>
              <a:spcBef>
                <a:spcPts val="0"/>
              </a:spcBef>
            </a:pPr>
            <a:r>
              <a:rPr lang="en-GB" sz="1800" kern="1000" spc="30" dirty="0" err="1">
                <a:solidFill>
                  <a:schemeClr val="bg1"/>
                </a:solidFill>
                <a:latin typeface="Humanst521 BT" panose="020B0602020204020204" pitchFamily="34" charset="0"/>
                <a:cs typeface="Franklin Gothic Book"/>
              </a:rPr>
              <a:t>Fermilab</a:t>
            </a:r>
            <a:r>
              <a:rPr lang="en-GB" sz="1800" kern="1000" spc="30" dirty="0">
                <a:solidFill>
                  <a:schemeClr val="bg1"/>
                </a:solidFill>
                <a:latin typeface="Humanst521 BT" panose="020B0602020204020204" pitchFamily="34" charset="0"/>
                <a:cs typeface="Franklin Gothic Book"/>
              </a:rPr>
              <a:t>/J-PARC</a:t>
            </a:r>
          </a:p>
        </p:txBody>
      </p:sp>
      <p:sp>
        <p:nvSpPr>
          <p:cNvPr id="9" name="TextBox 8"/>
          <p:cNvSpPr txBox="1"/>
          <p:nvPr/>
        </p:nvSpPr>
        <p:spPr>
          <a:xfrm rot="1234225">
            <a:off x="1487715" y="2879055"/>
            <a:ext cx="1872208" cy="408383"/>
          </a:xfrm>
          <a:prstGeom prst="rect">
            <a:avLst/>
          </a:prstGeom>
          <a:noFill/>
        </p:spPr>
        <p:txBody>
          <a:bodyPr wrap="none" lIns="0" tIns="0" rIns="0" bIns="0" rtlCol="0">
            <a:noAutofit/>
          </a:bodyPr>
          <a:lstStyle/>
          <a:p>
            <a:pPr>
              <a:lnSpc>
                <a:spcPct val="110000"/>
              </a:lnSpc>
              <a:spcBef>
                <a:spcPts val="0"/>
              </a:spcBef>
            </a:pPr>
            <a:r>
              <a:rPr lang="en-GB" sz="1800" kern="1000" spc="30" dirty="0">
                <a:solidFill>
                  <a:schemeClr val="bg1"/>
                </a:solidFill>
                <a:latin typeface="Humanst521 BT" panose="020B0602020204020204" pitchFamily="34" charset="0"/>
                <a:cs typeface="Franklin Gothic Book"/>
              </a:rPr>
              <a:t>PSI (frozen spin)</a:t>
            </a:r>
          </a:p>
        </p:txBody>
      </p:sp>
      <p:pic>
        <p:nvPicPr>
          <p:cNvPr id="1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9078" y="3344105"/>
            <a:ext cx="1955410" cy="167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3" name="Content Placeholder 3"/>
              <p:cNvSpPr txBox="1">
                <a:spLocks/>
              </p:cNvSpPr>
              <p:nvPr/>
            </p:nvSpPr>
            <p:spPr>
              <a:xfrm>
                <a:off x="4298377" y="935503"/>
                <a:ext cx="4666111" cy="3608676"/>
              </a:xfrm>
              <a:prstGeom prst="rect">
                <a:avLst/>
              </a:prstGeom>
            </p:spPr>
            <p:txBody>
              <a:bodyPr vert="horz" lIns="0" tIns="0" rIns="0" bIns="0" rtlCol="0">
                <a:noAutofit/>
              </a:bodyPr>
              <a:lstStyle>
                <a:lvl1pPr marL="177792" indent="-177792" algn="l" rtl="0" eaLnBrk="1" fontAlgn="base" hangingPunct="1">
                  <a:lnSpc>
                    <a:spcPct val="110000"/>
                  </a:lnSpc>
                  <a:spcBef>
                    <a:spcPct val="0"/>
                  </a:spcBef>
                  <a:spcAft>
                    <a:spcPct val="0"/>
                  </a:spcAft>
                  <a:buClr>
                    <a:schemeClr val="tx1"/>
                  </a:buClr>
                  <a:buFont typeface="Arial" panose="020B0604020202020204" pitchFamily="34" charset="0"/>
                  <a:buChar char="•"/>
                  <a:defRPr lang="en-GB" sz="1700" kern="1200" spc="0" baseline="0" noProof="0" dirty="0" smtClean="0">
                    <a:solidFill>
                      <a:schemeClr val="tx1"/>
                    </a:solidFill>
                    <a:latin typeface="+mn-lt"/>
                    <a:ea typeface="+mn-ea"/>
                    <a:cs typeface="+mn-cs"/>
                  </a:defRPr>
                </a:lvl1pPr>
                <a:lvl2pPr marL="355582" indent="-177792"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1700" kern="1200" spc="0" baseline="0" noProof="0" dirty="0" smtClean="0">
                    <a:solidFill>
                      <a:schemeClr val="tx1"/>
                    </a:solidFill>
                    <a:latin typeface="+mn-lt"/>
                    <a:ea typeface="+mn-ea"/>
                    <a:cs typeface="+mn-cs"/>
                  </a:defRPr>
                </a:lvl2pPr>
                <a:lvl3pPr marL="355582" indent="184142" algn="l" rtl="0" eaLnBrk="1" fontAlgn="base" hangingPunct="1">
                  <a:lnSpc>
                    <a:spcPct val="110000"/>
                  </a:lnSpc>
                  <a:spcBef>
                    <a:spcPct val="0"/>
                  </a:spcBef>
                  <a:spcAft>
                    <a:spcPct val="0"/>
                  </a:spcAft>
                  <a:buFont typeface="Symbol" panose="05050102010706020507" pitchFamily="18" charset="2"/>
                  <a:buChar char="-"/>
                  <a:defRPr lang="en-GB" sz="1700" spc="0" baseline="0" noProof="0" dirty="0" smtClean="0">
                    <a:solidFill>
                      <a:schemeClr val="tx1"/>
                    </a:solidFill>
                    <a:latin typeface="+mn-lt"/>
                    <a:ea typeface="ＭＳ Ｐゴシック" charset="-128"/>
                    <a:cs typeface="ＭＳ Ｐゴシック" charset="-128"/>
                  </a:defRPr>
                </a:lvl3pPr>
                <a:lvl4pPr marL="717515"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ＭＳ Ｐゴシック" charset="0"/>
                    <a:cs typeface="ＭＳ Ｐゴシック" charset="0"/>
                  </a:defRPr>
                </a:lvl4pPr>
                <a:lvl5pPr marL="895306" indent="-177792" algn="l" rtl="0" eaLnBrk="1" fontAlgn="base" hangingPunct="1">
                  <a:lnSpc>
                    <a:spcPct val="110000"/>
                  </a:lnSpc>
                  <a:spcBef>
                    <a:spcPct val="0"/>
                  </a:spcBef>
                  <a:spcAft>
                    <a:spcPct val="0"/>
                  </a:spcAft>
                  <a:buFont typeface="Symbol" panose="05050102010706020507" pitchFamily="18" charset="2"/>
                  <a:buChar char="-"/>
                  <a:defRPr lang="en-GB" sz="1700" kern="1200" spc="0" baseline="0" noProof="0" dirty="0" smtClean="0">
                    <a:solidFill>
                      <a:schemeClr val="tx1"/>
                    </a:solidFill>
                    <a:latin typeface="+mn-lt"/>
                    <a:ea typeface="+mn-ea"/>
                    <a:cs typeface="ＭＳ Ｐゴシック" charset="0"/>
                  </a:defRPr>
                </a:lvl5pPr>
                <a:lvl6pPr marL="1074685"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6pPr>
                <a:lvl7pPr marL="1257238" indent="-182554"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7pPr>
                <a:lvl8pPr marL="1436616" indent="-179380" algn="l" rtl="0" eaLnBrk="1" fontAlgn="base" hangingPunct="1">
                  <a:lnSpc>
                    <a:spcPct val="110000"/>
                  </a:lnSpc>
                  <a:spcBef>
                    <a:spcPct val="0"/>
                  </a:spcBef>
                  <a:spcAft>
                    <a:spcPct val="0"/>
                  </a:spcAft>
                  <a:buFont typeface="Symbol" panose="05050102010706020507" pitchFamily="18" charset="2"/>
                  <a:buChar char="-"/>
                  <a:defRPr lang="en-GB" sz="1700" noProof="0" dirty="0" smtClean="0">
                    <a:solidFill>
                      <a:schemeClr val="tx1"/>
                    </a:solidFill>
                    <a:latin typeface="+mn-lt"/>
                    <a:ea typeface="+mn-ea"/>
                  </a:defRPr>
                </a:lvl8pPr>
                <a:lvl9pPr marL="1614408" indent="-177792" algn="l" rtl="0" eaLnBrk="1" fontAlgn="base" hangingPunct="1">
                  <a:lnSpc>
                    <a:spcPct val="110000"/>
                  </a:lnSpc>
                  <a:spcBef>
                    <a:spcPct val="0"/>
                  </a:spcBef>
                  <a:spcAft>
                    <a:spcPct val="0"/>
                  </a:spcAft>
                  <a:buFont typeface="Symbol" panose="05050102010706020507" pitchFamily="18" charset="2"/>
                  <a:buChar char="-"/>
                  <a:defRPr lang="en-GB" sz="1700" noProof="0" dirty="0">
                    <a:solidFill>
                      <a:schemeClr val="tx1"/>
                    </a:solidFill>
                    <a:latin typeface="+mn-lt"/>
                    <a:ea typeface="+mn-ea"/>
                  </a:defRPr>
                </a:lvl9pPr>
              </a:lstStyle>
              <a:p>
                <a:r>
                  <a:rPr lang="en-US" altLang="en-US" sz="2000" dirty="0">
                    <a:latin typeface="Humanst521 BT" panose="020B0602020204020204" pitchFamily="34" charset="0"/>
                  </a:rPr>
                  <a:t>MFV: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Sup>
                          <m:sSubSupPr>
                            <m:ctrlPr>
                              <a:rPr lang="ar-AE" altLang="en-US" sz="1800" i="1">
                                <a:solidFill>
                                  <a:schemeClr val="bg2">
                                    <a:lumMod val="75000"/>
                                  </a:schemeClr>
                                </a:solidFill>
                                <a:latin typeface="Cambria Math" panose="02040503050406030204" pitchFamily="18" charset="0"/>
                              </a:rPr>
                            </m:ctrlPr>
                          </m:sSubSup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𝑒</m:t>
                            </m:r>
                          </m:sub>
                          <m:sup>
                            <m:r>
                              <m:rPr>
                                <m:sty m:val="p"/>
                              </m:rPr>
                              <a:rPr lang="en-US" altLang="en-US" sz="1800">
                                <a:solidFill>
                                  <a:schemeClr val="bg2">
                                    <a:lumMod val="75000"/>
                                  </a:schemeClr>
                                </a:solidFill>
                                <a:latin typeface="Cambria Math" panose="02040503050406030204" pitchFamily="18" charset="0"/>
                              </a:rPr>
                              <m:t>MFV</m:t>
                            </m:r>
                          </m:sup>
                        </m:sSubSup>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8</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5</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28</m:t>
                        </m:r>
                      </m:sup>
                    </m:sSup>
                    <m:r>
                      <a:rPr lang="ar-AE" altLang="en-US" sz="1800" i="1">
                        <a:solidFill>
                          <a:schemeClr val="bg2">
                            <a:lumMod val="75000"/>
                          </a:schemeClr>
                        </a:solidFill>
                        <a:latin typeface="Cambria Math" panose="02040503050406030204" pitchFamily="18" charset="0"/>
                      </a:rPr>
                      <m:t>𝑒</m:t>
                    </m:r>
                    <m:r>
                      <m:rPr>
                        <m:sty m:val="p"/>
                      </m:rPr>
                      <a:rPr lang="en-US" altLang="en-US" sz="1800" spc="-150">
                        <a:solidFill>
                          <a:schemeClr val="bg2">
                            <a:lumMod val="75000"/>
                          </a:schemeClr>
                        </a:solidFill>
                        <a:latin typeface="Cambria Math" panose="02040503050406030204" pitchFamily="18" charset="0"/>
                      </a:rPr>
                      <m:t>cm</m:t>
                    </m:r>
                  </m:oMath>
                </a14:m>
                <a:r>
                  <a:rPr lang="en-US" altLang="en-US" sz="1800" dirty="0">
                    <a:solidFill>
                      <a:schemeClr val="bg2">
                        <a:lumMod val="75000"/>
                      </a:schemeClr>
                    </a:solidFill>
                    <a:latin typeface="Humanst521 BT" panose="020B0602020204020204" pitchFamily="34" charset="0"/>
                  </a:rPr>
                  <a:t>  </a:t>
                </a:r>
                <a:endParaRPr lang="en-US" altLang="en-US" sz="2000" dirty="0">
                  <a:solidFill>
                    <a:schemeClr val="bg2">
                      <a:lumMod val="75000"/>
                    </a:schemeClr>
                  </a:solidFill>
                  <a:latin typeface="Humanst521 BT" panose="020B0602020204020204" pitchFamily="34" charset="0"/>
                </a:endParaRPr>
              </a:p>
              <a:p>
                <a:r>
                  <a:rPr lang="en-US" altLang="en-US" sz="2000" dirty="0">
                    <a:latin typeface="Humanst521 BT" panose="020B0602020204020204" pitchFamily="34" charset="0"/>
                  </a:rPr>
                  <a:t>Contribution only starts at the 3-loop level</a:t>
                </a:r>
                <a:r>
                  <a:rPr lang="en-US" altLang="en-US" sz="2000" baseline="30000" dirty="0">
                    <a:latin typeface="Humanst521 BT" panose="020B0602020204020204" pitchFamily="34" charset="0"/>
                  </a:rPr>
                  <a:t>*</a:t>
                </a:r>
                <a:r>
                  <a:rPr lang="en-US" altLang="en-US" sz="2000" dirty="0">
                    <a:latin typeface="Humanst521 BT" panose="020B0602020204020204" pitchFamily="34"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𝑒</m:t>
                            </m:r>
                          </m:sub>
                        </m:sSub>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4</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endParaRPr lang="en-US" altLang="en-US" sz="18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800" i="1" dirty="0">
                  <a:solidFill>
                    <a:schemeClr val="bg2">
                      <a:lumMod val="75000"/>
                    </a:schemeClr>
                  </a:solidFill>
                  <a:latin typeface="Cambria Math" panose="02040503050406030204" pitchFamily="18" charset="0"/>
                </a:endParaRPr>
              </a:p>
              <a:p>
                <a:r>
                  <a:rPr lang="en-US" altLang="en-US" sz="2000" dirty="0">
                    <a:latin typeface="Humanst521 BT" panose="020B0602020204020204" pitchFamily="34" charset="0"/>
                  </a:rPr>
                  <a:t> Y. </a:t>
                </a:r>
                <a:r>
                  <a:rPr lang="en-US" altLang="en-US" sz="2000" dirty="0" err="1">
                    <a:latin typeface="Humanst521 BT" panose="020B0602020204020204" pitchFamily="34" charset="0"/>
                  </a:rPr>
                  <a:t>Ema</a:t>
                </a:r>
                <a:r>
                  <a:rPr lang="en-US" altLang="en-US" sz="2000" dirty="0">
                    <a:latin typeface="Humanst521 BT" panose="020B0602020204020204" pitchFamily="34" charset="0"/>
                  </a:rPr>
                  <a:t> et al., PRL</a:t>
                </a:r>
                <a:r>
                  <a:rPr lang="en-US" altLang="en-US" sz="2000" b="1" dirty="0">
                    <a:latin typeface="Humanst521 BT" panose="020B0602020204020204" pitchFamily="34" charset="0"/>
                  </a:rPr>
                  <a:t>128</a:t>
                </a:r>
                <a:r>
                  <a:rPr lang="en-US" altLang="en-US" sz="2000" dirty="0">
                    <a:latin typeface="Humanst521 BT" panose="020B0602020204020204" pitchFamily="34" charset="0"/>
                  </a:rPr>
                  <a:t>, 131801 (2022)</a:t>
                </a:r>
                <a:r>
                  <a:rPr lang="en-US" altLang="en-US" sz="2000" b="1" dirty="0">
                    <a:latin typeface="Humanst521 BT" panose="020B0602020204020204" pitchFamily="34" charset="0"/>
                  </a:rPr>
                  <a:t> </a:t>
                </a:r>
              </a:p>
              <a:p>
                <a:pPr marL="0" indent="0">
                  <a:buFont typeface="Arial" panose="020B0604020202020204" pitchFamily="34" charset="0"/>
                  <a:buNone/>
                </a:pPr>
                <a:r>
                  <a:rPr lang="en-US" altLang="en-US" sz="1800" dirty="0">
                    <a:solidFill>
                      <a:schemeClr val="bg2">
                        <a:lumMod val="75000"/>
                      </a:schemeClr>
                    </a:solidFill>
                    <a:latin typeface="Humanst521 BT" panose="020B0602020204020204" pitchFamily="34"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d>
                          <m:dPr>
                            <m:ctrlPr>
                              <a:rPr lang="ar-AE" altLang="en-US" sz="1800" i="1">
                                <a:solidFill>
                                  <a:schemeClr val="bg2">
                                    <a:lumMod val="75000"/>
                                  </a:schemeClr>
                                </a:solidFill>
                                <a:latin typeface="Cambria Math" panose="02040503050406030204" pitchFamily="18" charset="0"/>
                              </a:rPr>
                            </m:ctrlPr>
                          </m:dPr>
                          <m:e>
                            <m:sPre>
                              <m:sPrePr>
                                <m:ctrlPr>
                                  <a:rPr lang="ar-AE" altLang="en-US" sz="1800" i="1">
                                    <a:solidFill>
                                      <a:schemeClr val="bg2">
                                        <a:lumMod val="75000"/>
                                      </a:schemeClr>
                                    </a:solidFill>
                                    <a:latin typeface="Cambria Math" panose="02040503050406030204" pitchFamily="18" charset="0"/>
                                  </a:rPr>
                                </m:ctrlPr>
                              </m:sPrePr>
                              <m:sub/>
                              <m:sup>
                                <m:r>
                                  <a:rPr lang="ar-AE" altLang="en-US" sz="1800" i="1">
                                    <a:solidFill>
                                      <a:schemeClr val="bg2">
                                        <a:lumMod val="75000"/>
                                      </a:schemeClr>
                                    </a:solidFill>
                                    <a:latin typeface="Cambria Math" panose="02040503050406030204" pitchFamily="18" charset="0"/>
                                  </a:rPr>
                                  <m:t>199</m:t>
                                </m:r>
                              </m:sup>
                              <m:e>
                                <m:r>
                                  <m:rPr>
                                    <m:sty m:val="p"/>
                                  </m:rPr>
                                  <a:rPr lang="en-US" altLang="en-US" sz="1800" i="1">
                                    <a:solidFill>
                                      <a:schemeClr val="bg2">
                                        <a:lumMod val="75000"/>
                                      </a:schemeClr>
                                    </a:solidFill>
                                    <a:latin typeface="Cambria Math" panose="02040503050406030204" pitchFamily="18" charset="0"/>
                                  </a:rPr>
                                  <m:t>Hg</m:t>
                                </m:r>
                              </m:e>
                            </m:sPre>
                          </m:e>
                        </m:d>
                      </m:e>
                    </m:d>
                    <m:r>
                      <a:rPr lang="ar-AE" altLang="en-US" sz="1800" i="1">
                        <a:solidFill>
                          <a:schemeClr val="bg2">
                            <a:lumMod val="75000"/>
                          </a:schemeClr>
                        </a:solidFill>
                        <a:latin typeface="Cambria Math" panose="02040503050406030204" pitchFamily="18" charset="0"/>
                      </a:rPr>
                      <m:t>&lt;</m:t>
                    </m:r>
                    <m:r>
                      <a:rPr lang="ar-AE" altLang="en-US" sz="1800" i="1">
                        <a:solidFill>
                          <a:schemeClr val="bg2">
                            <a:lumMod val="75000"/>
                          </a:schemeClr>
                        </a:solidFill>
                        <a:latin typeface="Cambria Math" panose="02040503050406030204" pitchFamily="18" charset="0"/>
                      </a:rPr>
                      <m:t>6</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br>
                  <a:rPr lang="en-US" altLang="en-US" sz="1800" i="1" dirty="0">
                    <a:solidFill>
                      <a:schemeClr val="bg2">
                        <a:lumMod val="75000"/>
                      </a:schemeClr>
                    </a:solidFill>
                    <a:latin typeface="Cambria Math" panose="02040503050406030204" pitchFamily="18" charset="0"/>
                  </a:rPr>
                </a:br>
                <a:r>
                  <a:rPr lang="en-US" altLang="en-US" sz="1800" i="1" dirty="0">
                    <a:solidFill>
                      <a:schemeClr val="bg2">
                        <a:lumMod val="75000"/>
                      </a:schemeClr>
                    </a:solidFill>
                    <a:latin typeface="Cambria Math" panose="02040503050406030204" pitchFamily="18" charset="0"/>
                  </a:rPr>
                  <a:t>	</a:t>
                </a:r>
                <a14:m>
                  <m:oMath xmlns:m="http://schemas.openxmlformats.org/officeDocument/2006/math">
                    <m:d>
                      <m:dPr>
                        <m:begChr m:val="|"/>
                        <m:endChr m:val="|"/>
                        <m:ctrlPr>
                          <a:rPr lang="ar-AE" altLang="en-US" sz="1800" i="1">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d>
                          <m:dPr>
                            <m:ctrlPr>
                              <a:rPr lang="ar-AE" altLang="en-US" sz="1800" i="1">
                                <a:solidFill>
                                  <a:schemeClr val="bg2">
                                    <a:lumMod val="75000"/>
                                  </a:schemeClr>
                                </a:solidFill>
                                <a:latin typeface="Cambria Math" panose="02040503050406030204" pitchFamily="18" charset="0"/>
                              </a:rPr>
                            </m:ctrlPr>
                          </m:dPr>
                          <m:e>
                            <m:r>
                              <m:rPr>
                                <m:sty m:val="p"/>
                              </m:rPr>
                              <a:rPr lang="en-US" altLang="en-US" sz="1800" i="1">
                                <a:solidFill>
                                  <a:schemeClr val="bg2">
                                    <a:lumMod val="75000"/>
                                  </a:schemeClr>
                                </a:solidFill>
                                <a:latin typeface="Cambria Math" panose="02040503050406030204" pitchFamily="18" charset="0"/>
                              </a:rPr>
                              <m:t>ThO</m:t>
                            </m:r>
                          </m:e>
                        </m:d>
                      </m:e>
                    </m:d>
                    <m:r>
                      <a:rPr lang="ar-AE" altLang="en-US" sz="1800" i="1">
                        <a:solidFill>
                          <a:schemeClr val="bg2">
                            <a:lumMod val="75000"/>
                          </a:schemeClr>
                        </a:solidFill>
                        <a:latin typeface="Cambria Math" panose="02040503050406030204" pitchFamily="18" charset="0"/>
                      </a:rPr>
                      <m:t>&lt;</m:t>
                    </m:r>
                    <m:r>
                      <a:rPr lang="en-US" altLang="en-US" sz="1800" b="0" i="1" smtClean="0">
                        <a:solidFill>
                          <a:schemeClr val="bg2">
                            <a:lumMod val="75000"/>
                          </a:schemeClr>
                        </a:solidFill>
                        <a:latin typeface="Cambria Math" panose="02040503050406030204" pitchFamily="18" charset="0"/>
                      </a:rPr>
                      <m:t>2</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ar-AE" altLang="en-US" sz="1800" i="1">
                            <a:solidFill>
                              <a:schemeClr val="bg2">
                                <a:lumMod val="75000"/>
                              </a:schemeClr>
                            </a:solidFill>
                            <a:latin typeface="Cambria Math" panose="02040503050406030204" pitchFamily="18" charset="0"/>
                          </a:rPr>
                          <m:t>20</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endParaRPr lang="en-US" altLang="en-US" sz="1800" i="1" dirty="0">
                  <a:solidFill>
                    <a:schemeClr val="bg2">
                      <a:lumMod val="75000"/>
                    </a:schemeClr>
                  </a:solidFill>
                  <a:latin typeface="Cambria Math" panose="02040503050406030204" pitchFamily="18" charset="0"/>
                </a:endParaRPr>
              </a:p>
              <a:p>
                <a:pPr marL="0" indent="0">
                  <a:buFont typeface="Arial" panose="020B0604020202020204" pitchFamily="34" charset="0"/>
                  <a:buNone/>
                </a:pPr>
                <a:endParaRPr lang="en-US" altLang="en-US" sz="1050" dirty="0">
                  <a:latin typeface="Humanst521 BT" panose="020B0602020204020204" pitchFamily="34" charset="0"/>
                </a:endParaRPr>
              </a:p>
              <a:p>
                <a:pPr defTabSz="179388"/>
                <a:r>
                  <a:rPr lang="en-US" altLang="en-US" sz="2000" dirty="0">
                    <a:latin typeface="Humanst521 BT" panose="020B0602020204020204" pitchFamily="34" charset="0"/>
                  </a:rPr>
                  <a:t>Bennett et al., </a:t>
                </a:r>
                <a:br>
                  <a:rPr lang="en-US" altLang="en-US" sz="2000" dirty="0">
                    <a:latin typeface="Humanst521 BT" panose="020B0602020204020204" pitchFamily="34" charset="0"/>
                  </a:rPr>
                </a:br>
                <a:r>
                  <a:rPr lang="en-US" altLang="en-US" sz="2000" dirty="0">
                    <a:latin typeface="Humanst521 BT" panose="020B0602020204020204" pitchFamily="34" charset="0"/>
                  </a:rPr>
                  <a:t>PRD80, 052008 (2009) </a:t>
                </a:r>
                <a:br>
                  <a:rPr lang="en-US" altLang="en-US" sz="2000" dirty="0">
                    <a:latin typeface="Humanst521 BT" panose="020B0602020204020204" pitchFamily="34" charset="0"/>
                  </a:rPr>
                </a:br>
                <a:r>
                  <a:rPr lang="en-US" altLang="en-US" sz="2000" dirty="0">
                    <a:latin typeface="Humanst521 BT" panose="020B0602020204020204" pitchFamily="34" charset="0"/>
                  </a:rPr>
                  <a:t>	</a:t>
                </a:r>
                <a14:m>
                  <m:oMath xmlns:m="http://schemas.openxmlformats.org/officeDocument/2006/math">
                    <m:d>
                      <m:dPr>
                        <m:begChr m:val="|"/>
                        <m:endChr m:val="|"/>
                        <m:ctrlPr>
                          <a:rPr lang="ar-AE" altLang="en-US" sz="1800" i="1" smtClean="0">
                            <a:solidFill>
                              <a:schemeClr val="bg2">
                                <a:lumMod val="75000"/>
                              </a:schemeClr>
                            </a:solidFill>
                            <a:latin typeface="Cambria Math" panose="02040503050406030204" pitchFamily="18" charset="0"/>
                          </a:rPr>
                        </m:ctrlPr>
                      </m:dPr>
                      <m:e>
                        <m:sSub>
                          <m:sSubPr>
                            <m:ctrlPr>
                              <a:rPr lang="ar-AE" altLang="en-US" sz="1800" i="1">
                                <a:solidFill>
                                  <a:schemeClr val="bg2">
                                    <a:lumMod val="75000"/>
                                  </a:schemeClr>
                                </a:solidFill>
                                <a:latin typeface="Cambria Math" panose="02040503050406030204" pitchFamily="18" charset="0"/>
                              </a:rPr>
                            </m:ctrlPr>
                          </m:sSubPr>
                          <m:e>
                            <m:r>
                              <a:rPr lang="ar-AE" altLang="en-US" sz="1800" i="1">
                                <a:solidFill>
                                  <a:schemeClr val="bg2">
                                    <a:lumMod val="75000"/>
                                  </a:schemeClr>
                                </a:solidFill>
                                <a:latin typeface="Cambria Math" panose="02040503050406030204" pitchFamily="18" charset="0"/>
                              </a:rPr>
                              <m:t>𝑑</m:t>
                            </m:r>
                          </m:e>
                          <m:sub>
                            <m:r>
                              <a:rPr lang="ar-AE" altLang="en-US" sz="1800" i="1">
                                <a:solidFill>
                                  <a:schemeClr val="bg2">
                                    <a:lumMod val="75000"/>
                                  </a:schemeClr>
                                </a:solidFill>
                                <a:latin typeface="Cambria Math" panose="02040503050406030204" pitchFamily="18" charset="0"/>
                              </a:rPr>
                              <m:t>𝜇</m:t>
                            </m:r>
                          </m:sub>
                        </m:sSub>
                      </m:e>
                    </m:d>
                    <m:r>
                      <a:rPr lang="ar-AE" altLang="en-US" sz="1800" i="1">
                        <a:solidFill>
                          <a:schemeClr val="bg2">
                            <a:lumMod val="75000"/>
                          </a:schemeClr>
                        </a:solidFill>
                        <a:latin typeface="Cambria Math" panose="02040503050406030204" pitchFamily="18" charset="0"/>
                      </a:rPr>
                      <m:t>&lt;</m:t>
                    </m:r>
                    <m:r>
                      <a:rPr lang="en-US" altLang="en-US" sz="1800" b="0" i="1" smtClean="0">
                        <a:solidFill>
                          <a:schemeClr val="bg2">
                            <a:lumMod val="75000"/>
                          </a:schemeClr>
                        </a:solidFill>
                        <a:latin typeface="Cambria Math" panose="02040503050406030204" pitchFamily="18" charset="0"/>
                      </a:rPr>
                      <m:t>1</m:t>
                    </m:r>
                    <m:r>
                      <a:rPr lang="en-US" altLang="en-US" sz="1800" b="0" i="1" smtClean="0">
                        <a:solidFill>
                          <a:schemeClr val="bg2">
                            <a:lumMod val="75000"/>
                          </a:schemeClr>
                        </a:solidFill>
                        <a:latin typeface="Cambria Math" panose="02040503050406030204" pitchFamily="18" charset="0"/>
                      </a:rPr>
                      <m:t>.</m:t>
                    </m:r>
                    <m:r>
                      <a:rPr lang="en-US" altLang="en-US" sz="1800" b="0" i="1" smtClean="0">
                        <a:solidFill>
                          <a:schemeClr val="bg2">
                            <a:lumMod val="75000"/>
                          </a:schemeClr>
                        </a:solidFill>
                        <a:latin typeface="Cambria Math" panose="02040503050406030204" pitchFamily="18" charset="0"/>
                      </a:rPr>
                      <m:t>5</m:t>
                    </m:r>
                    <m:r>
                      <a:rPr lang="ar-AE" altLang="en-US" sz="1800" i="1">
                        <a:solidFill>
                          <a:schemeClr val="bg2">
                            <a:lumMod val="75000"/>
                          </a:schemeClr>
                        </a:solidFill>
                        <a:latin typeface="Cambria Math" panose="02040503050406030204" pitchFamily="18" charset="0"/>
                      </a:rPr>
                      <m:t>×</m:t>
                    </m:r>
                    <m:sSup>
                      <m:sSupPr>
                        <m:ctrlPr>
                          <a:rPr lang="ar-AE" altLang="en-US" sz="1800" i="1">
                            <a:solidFill>
                              <a:schemeClr val="bg2">
                                <a:lumMod val="75000"/>
                              </a:schemeClr>
                            </a:solidFill>
                            <a:latin typeface="Cambria Math" panose="02040503050406030204" pitchFamily="18" charset="0"/>
                          </a:rPr>
                        </m:ctrlPr>
                      </m:sSupPr>
                      <m:e>
                        <m:r>
                          <a:rPr lang="ar-AE" altLang="en-US" sz="1800" i="1">
                            <a:solidFill>
                              <a:schemeClr val="bg2">
                                <a:lumMod val="75000"/>
                              </a:schemeClr>
                            </a:solidFill>
                            <a:latin typeface="Cambria Math" panose="02040503050406030204" pitchFamily="18" charset="0"/>
                          </a:rPr>
                          <m:t>10</m:t>
                        </m:r>
                      </m:e>
                      <m:sup>
                        <m:r>
                          <a:rPr lang="ar-AE" altLang="en-US" sz="1800" i="1">
                            <a:solidFill>
                              <a:schemeClr val="bg2">
                                <a:lumMod val="75000"/>
                              </a:schemeClr>
                            </a:solidFill>
                            <a:latin typeface="Cambria Math" panose="02040503050406030204" pitchFamily="18" charset="0"/>
                          </a:rPr>
                          <m:t>−</m:t>
                        </m:r>
                        <m:r>
                          <a:rPr lang="en-US" altLang="en-US" sz="1800" b="0" i="1" smtClean="0">
                            <a:solidFill>
                              <a:schemeClr val="bg2">
                                <a:lumMod val="75000"/>
                              </a:schemeClr>
                            </a:solidFill>
                            <a:latin typeface="Cambria Math" panose="02040503050406030204" pitchFamily="18" charset="0"/>
                          </a:rPr>
                          <m:t>19</m:t>
                        </m:r>
                      </m:sup>
                    </m:sSup>
                    <m:r>
                      <a:rPr lang="ar-AE" altLang="en-US" sz="1800" i="1">
                        <a:solidFill>
                          <a:schemeClr val="bg2">
                            <a:lumMod val="75000"/>
                          </a:schemeClr>
                        </a:solidFill>
                        <a:latin typeface="Cambria Math" panose="02040503050406030204" pitchFamily="18" charset="0"/>
                      </a:rPr>
                      <m:t> </m:t>
                    </m:r>
                    <m:r>
                      <a:rPr lang="ar-AE" altLang="en-US" sz="1800" i="1">
                        <a:solidFill>
                          <a:schemeClr val="bg2">
                            <a:lumMod val="75000"/>
                          </a:schemeClr>
                        </a:solidFill>
                        <a:latin typeface="Cambria Math" panose="02040503050406030204" pitchFamily="18" charset="0"/>
                      </a:rPr>
                      <m:t>𝑒</m:t>
                    </m:r>
                    <m:r>
                      <m:rPr>
                        <m:sty m:val="p"/>
                      </m:rPr>
                      <a:rPr lang="en-US" altLang="en-US" sz="1800" i="1">
                        <a:solidFill>
                          <a:schemeClr val="bg2">
                            <a:lumMod val="75000"/>
                          </a:schemeClr>
                        </a:solidFill>
                        <a:latin typeface="Cambria Math" panose="02040503050406030204" pitchFamily="18" charset="0"/>
                      </a:rPr>
                      <m:t>cm</m:t>
                    </m:r>
                  </m:oMath>
                </a14:m>
                <a:br>
                  <a:rPr lang="en-US" altLang="en-US" sz="1800" i="1" dirty="0">
                    <a:solidFill>
                      <a:schemeClr val="bg2">
                        <a:lumMod val="75000"/>
                      </a:schemeClr>
                    </a:solidFill>
                    <a:latin typeface="Cambria Math" panose="02040503050406030204" pitchFamily="18" charset="0"/>
                  </a:rPr>
                </a:br>
                <a:endParaRPr lang="en-US" altLang="en-US" sz="2000" dirty="0">
                  <a:latin typeface="Humanst521 BT" panose="020B0602020204020204" pitchFamily="34" charset="0"/>
                </a:endParaRPr>
              </a:p>
            </p:txBody>
          </p:sp>
        </mc:Choice>
        <mc:Fallback>
          <p:sp>
            <p:nvSpPr>
              <p:cNvPr id="13" name="Content Placeholder 3"/>
              <p:cNvSpPr txBox="1">
                <a:spLocks noRot="1" noChangeAspect="1" noMove="1" noResize="1" noEditPoints="1" noAdjustHandles="1" noChangeArrowheads="1" noChangeShapeType="1" noTextEdit="1"/>
              </p:cNvSpPr>
              <p:nvPr/>
            </p:nvSpPr>
            <p:spPr>
              <a:xfrm>
                <a:off x="4298377" y="935503"/>
                <a:ext cx="4666111" cy="3608676"/>
              </a:xfrm>
              <a:prstGeom prst="rect">
                <a:avLst/>
              </a:prstGeom>
              <a:blipFill>
                <a:blip r:embed="rId5"/>
                <a:stretch>
                  <a:fillRect l="-3133" t="-1689" r="-1044" b="-169"/>
                </a:stretch>
              </a:blipFill>
            </p:spPr>
            <p:txBody>
              <a:bodyPr/>
              <a:lstStyle/>
              <a:p>
                <a:r>
                  <a:rPr lang="de-CH">
                    <a:noFill/>
                  </a:rPr>
                  <a:t> </a:t>
                </a:r>
              </a:p>
            </p:txBody>
          </p:sp>
        </mc:Fallback>
      </mc:AlternateContent>
    </p:spTree>
    <p:extLst>
      <p:ext uri="{BB962C8B-B14F-4D97-AF65-F5344CB8AC3E}">
        <p14:creationId xmlns:p14="http://schemas.microsoft.com/office/powerpoint/2010/main" val="404378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984250" y="2959100"/>
            <a:ext cx="2203450" cy="1225550"/>
          </a:xfrm>
          <a:prstGeom prst="rect">
            <a:avLst/>
          </a:prstGeom>
          <a:no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a:solidFill>
                <a:schemeClr val="tx2">
                  <a:lumMod val="85000"/>
                  <a:lumOff val="15000"/>
                </a:schemeClr>
              </a:solidFill>
              <a:latin typeface="Humanst521 Lt BT" panose="020B0402020204020304" pitchFamily="34" charset="0"/>
            </a:endParaRPr>
          </a:p>
        </p:txBody>
      </p:sp>
      <p:sp>
        <p:nvSpPr>
          <p:cNvPr id="2" name="Title 1"/>
          <p:cNvSpPr>
            <a:spLocks noGrp="1"/>
          </p:cNvSpPr>
          <p:nvPr>
            <p:ph type="title"/>
          </p:nvPr>
        </p:nvSpPr>
        <p:spPr/>
        <p:txBody>
          <a:bodyPr/>
          <a:lstStyle/>
          <a:p>
            <a:r>
              <a:rPr lang="en-US" dirty="0"/>
              <a:t>Complementarity of EDM searches</a:t>
            </a:r>
          </a:p>
        </p:txBody>
      </p:sp>
      <p:sp>
        <p:nvSpPr>
          <p:cNvPr id="3" name="Slide Number Placeholder 2"/>
          <p:cNvSpPr>
            <a:spLocks noGrp="1"/>
          </p:cNvSpPr>
          <p:nvPr>
            <p:ph type="sldNum" sz="quarter" idx="4294967295"/>
          </p:nvPr>
        </p:nvSpPr>
        <p:spPr>
          <a:xfrm>
            <a:off x="42329" y="4968081"/>
            <a:ext cx="575742" cy="147638"/>
          </a:xfrm>
          <a:prstGeom prst="rect">
            <a:avLst/>
          </a:prstGeom>
        </p:spPr>
        <p:txBody>
          <a:bodyPr/>
          <a:lstStyle/>
          <a:p>
            <a:pPr eaLnBrk="0" hangingPunct="0">
              <a:defRPr/>
            </a:pPr>
            <a:fld id="{EBC07571-3134-BB4B-B83F-1A9FE18D34F3}" type="slidenum">
              <a:rPr lang="de-DE" smtClean="0">
                <a:solidFill>
                  <a:srgbClr val="000000"/>
                </a:solidFill>
                <a:latin typeface="Humanst521 BT" panose="020B0602020204020204" pitchFamily="34" charset="0"/>
              </a:rPr>
              <a:pPr eaLnBrk="0" hangingPunct="0">
                <a:defRPr/>
              </a:pPr>
              <a:t>5</a:t>
            </a:fld>
            <a:endParaRPr lang="de-DE" dirty="0">
              <a:solidFill>
                <a:srgbClr val="000000"/>
              </a:solidFill>
              <a:latin typeface="Humanst521 BT" panose="020B0602020204020204" pitchFamily="34" charset="0"/>
            </a:endParaRPr>
          </a:p>
        </p:txBody>
      </p:sp>
      <p:pic>
        <p:nvPicPr>
          <p:cNvPr id="68610"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6089" y="783170"/>
            <a:ext cx="7112414" cy="405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475656" y="1104900"/>
            <a:ext cx="896069" cy="514350"/>
          </a:xfrm>
          <a:prstGeom prst="rect">
            <a:avLst/>
          </a:prstGeom>
          <a:solidFill>
            <a:schemeClr val="bg1"/>
          </a:solid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a:latin typeface="Humanst521 Lt BT" panose="020B0402020204020304" pitchFamily="34" charset="0"/>
              </a:rPr>
              <a:t>proton,</a:t>
            </a:r>
            <a:br>
              <a:rPr lang="en-US" sz="1600" b="1" dirty="0">
                <a:latin typeface="Humanst521 Lt BT" panose="020B0402020204020304" pitchFamily="34" charset="0"/>
              </a:rPr>
            </a:br>
            <a:r>
              <a:rPr lang="en-US" sz="1600" b="1" dirty="0">
                <a:latin typeface="Humanst521 Lt BT" panose="020B0402020204020304" pitchFamily="34" charset="0"/>
              </a:rPr>
              <a:t>neutron</a:t>
            </a:r>
          </a:p>
        </p:txBody>
      </p:sp>
      <p:sp>
        <p:nvSpPr>
          <p:cNvPr id="7" name="Rectangle 6"/>
          <p:cNvSpPr/>
          <p:nvPr/>
        </p:nvSpPr>
        <p:spPr bwMode="auto">
          <a:xfrm>
            <a:off x="1475656" y="1743075"/>
            <a:ext cx="896069" cy="514350"/>
          </a:xfrm>
          <a:prstGeom prst="rect">
            <a:avLst/>
          </a:prstGeom>
          <a:solidFill>
            <a:schemeClr val="bg1"/>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a:latin typeface="Humanst521 Lt BT" panose="020B0402020204020304" pitchFamily="34" charset="0"/>
              </a:rPr>
              <a:t>d,</a:t>
            </a:r>
            <a:r>
              <a:rPr lang="en-US" sz="1600" b="1" baseline="30000" dirty="0">
                <a:latin typeface="Humanst521 Lt BT" panose="020B0402020204020304" pitchFamily="34" charset="0"/>
              </a:rPr>
              <a:t>3</a:t>
            </a:r>
            <a:r>
              <a:rPr lang="en-US" sz="1600" b="1" dirty="0">
                <a:latin typeface="Humanst521 Lt BT" panose="020B0402020204020304" pitchFamily="34" charset="0"/>
              </a:rPr>
              <a:t>He</a:t>
            </a:r>
          </a:p>
        </p:txBody>
      </p:sp>
      <p:sp>
        <p:nvSpPr>
          <p:cNvPr id="5" name="TextBox 4"/>
          <p:cNvSpPr txBox="1"/>
          <p:nvPr/>
        </p:nvSpPr>
        <p:spPr>
          <a:xfrm>
            <a:off x="245933" y="4936325"/>
            <a:ext cx="2803268" cy="188898"/>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200" kern="1000" spc="30" dirty="0">
                <a:solidFill>
                  <a:schemeClr val="tx1">
                    <a:lumMod val="65000"/>
                    <a:lumOff val="35000"/>
                  </a:schemeClr>
                </a:solidFill>
                <a:latin typeface="Humanst521 Lt BT" panose="020B0402020204020304" pitchFamily="34" charset="0"/>
                <a:cs typeface="Franklin Gothic Book"/>
              </a:rPr>
              <a:t>Scheme: adapted from Rob </a:t>
            </a:r>
            <a:r>
              <a:rPr lang="en-US" sz="1200" kern="1000" spc="-150" dirty="0">
                <a:solidFill>
                  <a:schemeClr val="tx1">
                    <a:lumMod val="65000"/>
                    <a:lumOff val="35000"/>
                  </a:schemeClr>
                </a:solidFill>
                <a:latin typeface="Humanst521 Lt BT" panose="020B0402020204020304" pitchFamily="34" charset="0"/>
                <a:cs typeface="Franklin Gothic Book"/>
              </a:rPr>
              <a:t>G. E. </a:t>
            </a:r>
            <a:r>
              <a:rPr lang="en-US" sz="1200" kern="1000" spc="30" dirty="0">
                <a:solidFill>
                  <a:schemeClr val="tx1">
                    <a:lumMod val="65000"/>
                    <a:lumOff val="35000"/>
                  </a:schemeClr>
                </a:solidFill>
                <a:latin typeface="Humanst521 Lt BT" panose="020B0402020204020304" pitchFamily="34" charset="0"/>
                <a:cs typeface="Franklin Gothic Book"/>
              </a:rPr>
              <a:t>Timmermans</a:t>
            </a:r>
          </a:p>
        </p:txBody>
      </p:sp>
      <mc:AlternateContent xmlns:mc="http://schemas.openxmlformats.org/markup-compatibility/2006">
        <mc:Choice xmlns:a14="http://schemas.microsoft.com/office/drawing/2010/main" Requires="a14">
          <p:sp>
            <p:nvSpPr>
              <p:cNvPr id="6" name="Rectangle 5"/>
              <p:cNvSpPr/>
              <p:nvPr/>
            </p:nvSpPr>
            <p:spPr bwMode="auto">
              <a:xfrm>
                <a:off x="1215614" y="783170"/>
                <a:ext cx="449630" cy="24553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right"/>
                    </m:oMathParaPr>
                    <m:oMath xmlns:m="http://schemas.openxmlformats.org/officeDocument/2006/math">
                      <m:r>
                        <a:rPr lang="en-US" sz="1600" b="0" i="1" smtClean="0">
                          <a:solidFill>
                            <a:schemeClr val="bg2">
                              <a:lumMod val="75000"/>
                            </a:schemeClr>
                          </a:solidFill>
                          <a:latin typeface="Cambria Math"/>
                        </a:rPr>
                        <m:t>≤</m:t>
                      </m:r>
                    </m:oMath>
                  </m:oMathPara>
                </a14:m>
                <a:endParaRPr lang="en-US" sz="1600" dirty="0">
                  <a:latin typeface="Humanst521 Lt BT" panose="020B04020202040203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bwMode="auto">
              <a:xfrm>
                <a:off x="1215614" y="783170"/>
                <a:ext cx="449630" cy="245530"/>
              </a:xfrm>
              <a:prstGeom prst="rect">
                <a:avLst/>
              </a:prstGeom>
              <a:blipFill>
                <a:blip r:embed="rId4"/>
                <a:stretch>
                  <a:fillRect b="-6977"/>
                </a:stretch>
              </a:blipFill>
              <a:ln w="12700" cap="flat" cmpd="sng" algn="ctr">
                <a:solidFill>
                  <a:schemeClr val="bg1"/>
                </a:solidFill>
                <a:prstDash val="solid"/>
                <a:round/>
                <a:headEnd type="none" w="med" len="med"/>
                <a:tailEnd type="none" w="med" len="med"/>
              </a:ln>
              <a:effectLst/>
            </p:spPr>
            <p:txBody>
              <a:bodyPr/>
              <a:lstStyle/>
              <a:p>
                <a:r>
                  <a:rPr lang="de-CH">
                    <a:noFill/>
                  </a:rPr>
                  <a:t> </a:t>
                </a:r>
              </a:p>
            </p:txBody>
          </p:sp>
        </mc:Fallback>
      </mc:AlternateContent>
      <p:sp>
        <p:nvSpPr>
          <p:cNvPr id="9" name="TextBox 8"/>
          <p:cNvSpPr txBox="1"/>
          <p:nvPr/>
        </p:nvSpPr>
        <p:spPr>
          <a:xfrm rot="16200000">
            <a:off x="917296" y="3461684"/>
            <a:ext cx="596638"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b="1" kern="1000" spc="30" dirty="0">
                <a:solidFill>
                  <a:srgbClr val="7C204E"/>
                </a:solidFill>
                <a:latin typeface="Humanst521 Lt BT" panose="020B0402020204020304" pitchFamily="34" charset="0"/>
                <a:cs typeface="Franklin Gothic Book"/>
              </a:rPr>
              <a:t>electron</a:t>
            </a:r>
          </a:p>
        </p:txBody>
      </p:sp>
      <p:sp>
        <p:nvSpPr>
          <p:cNvPr id="11" name="Rectangle 10"/>
          <p:cNvSpPr/>
          <p:nvPr/>
        </p:nvSpPr>
        <p:spPr bwMode="auto">
          <a:xfrm>
            <a:off x="1495425" y="4273550"/>
            <a:ext cx="876300" cy="508000"/>
          </a:xfrm>
          <a:prstGeom prst="rect">
            <a:avLst/>
          </a:prstGeom>
          <a:ln>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r>
              <a:rPr lang="en-US" sz="1400" b="1" dirty="0">
                <a:solidFill>
                  <a:schemeClr val="tx2">
                    <a:lumMod val="85000"/>
                    <a:lumOff val="15000"/>
                  </a:schemeClr>
                </a:solidFill>
                <a:latin typeface="Humanst521 Lt BT" panose="020B0402020204020304" pitchFamily="34" charset="0"/>
              </a:rPr>
              <a:t>Muon</a:t>
            </a:r>
          </a:p>
        </p:txBody>
      </p:sp>
      <p:pic>
        <p:nvPicPr>
          <p:cNvPr id="829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1346" y="3319560"/>
            <a:ext cx="1080000" cy="1018637"/>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bwMode="auto">
          <a:xfrm>
            <a:off x="4203246" y="3243360"/>
            <a:ext cx="1149804" cy="1141315"/>
          </a:xfrm>
          <a:prstGeom prst="roundRect">
            <a:avLst/>
          </a:prstGeom>
          <a:noFill/>
          <a:ln w="38100" cap="flat" cmpd="sng" algn="ctr">
            <a:solidFill>
              <a:srgbClr val="99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endParaRPr lang="en-US" sz="2400" dirty="0">
              <a:latin typeface="Humanst521 Lt BT" panose="020B0402020204020304" pitchFamily="34" charset="0"/>
            </a:endParaRPr>
          </a:p>
        </p:txBody>
      </p:sp>
      <p:cxnSp>
        <p:nvCxnSpPr>
          <p:cNvPr id="16" name="Straight Connector 15"/>
          <p:cNvCxnSpPr/>
          <p:nvPr/>
        </p:nvCxnSpPr>
        <p:spPr bwMode="auto">
          <a:xfrm flipH="1">
            <a:off x="4000500" y="3657600"/>
            <a:ext cx="202748" cy="0"/>
          </a:xfrm>
          <a:prstGeom prst="line">
            <a:avLst/>
          </a:prstGeom>
          <a:solidFill>
            <a:schemeClr val="accent1"/>
          </a:solidFill>
          <a:ln w="28575" cap="flat" cmpd="sng" algn="ctr">
            <a:solidFill>
              <a:srgbClr val="800080"/>
            </a:solidFill>
            <a:prstDash val="solid"/>
            <a:round/>
            <a:headEnd type="none" w="med" len="med"/>
            <a:tailEnd type="none" w="med" len="med"/>
          </a:ln>
          <a:effectLst/>
        </p:spPr>
      </p:cxnSp>
      <p:cxnSp>
        <p:nvCxnSpPr>
          <p:cNvPr id="24" name="Straight Arrow Connector 23"/>
          <p:cNvCxnSpPr/>
          <p:nvPr/>
        </p:nvCxnSpPr>
        <p:spPr bwMode="auto">
          <a:xfrm>
            <a:off x="5353050" y="3657600"/>
            <a:ext cx="2457450" cy="0"/>
          </a:xfrm>
          <a:prstGeom prst="straightConnector1">
            <a:avLst/>
          </a:prstGeom>
          <a:solidFill>
            <a:schemeClr val="accent1"/>
          </a:solidFill>
          <a:ln w="38100" cap="flat" cmpd="sng" algn="ctr">
            <a:solidFill>
              <a:schemeClr val="tx1"/>
            </a:solidFill>
            <a:prstDash val="dash"/>
            <a:round/>
            <a:headEnd type="none" w="med" len="med"/>
            <a:tailEnd type="triangle" w="med" len="lg"/>
          </a:ln>
          <a:effectLst/>
        </p:spPr>
      </p:cxnSp>
      <p:cxnSp>
        <p:nvCxnSpPr>
          <p:cNvPr id="17" name="Straight Arrow Connector 16"/>
          <p:cNvCxnSpPr/>
          <p:nvPr/>
        </p:nvCxnSpPr>
        <p:spPr bwMode="auto">
          <a:xfrm flipV="1">
            <a:off x="4762296" y="3057565"/>
            <a:ext cx="0" cy="185795"/>
          </a:xfrm>
          <a:prstGeom prst="straightConnector1">
            <a:avLst/>
          </a:prstGeom>
          <a:solidFill>
            <a:schemeClr val="accent1"/>
          </a:solidFill>
          <a:ln w="38100" cap="flat" cmpd="sng" algn="ctr">
            <a:solidFill>
              <a:srgbClr val="B000B0"/>
            </a:solidFill>
            <a:prstDash val="dash"/>
            <a:round/>
            <a:headEnd type="none" w="med" len="med"/>
            <a:tailEnd type="triangle" w="med" len="lg"/>
          </a:ln>
          <a:effectLst/>
        </p:spPr>
      </p:cxnSp>
      <p:sp>
        <p:nvSpPr>
          <p:cNvPr id="22" name="Rectangle 21"/>
          <p:cNvSpPr/>
          <p:nvPr/>
        </p:nvSpPr>
        <p:spPr bwMode="auto">
          <a:xfrm>
            <a:off x="3563888" y="4020386"/>
            <a:ext cx="360040" cy="43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cxnSp>
        <p:nvCxnSpPr>
          <p:cNvPr id="20" name="Straight Arrow Connector 19"/>
          <p:cNvCxnSpPr/>
          <p:nvPr/>
        </p:nvCxnSpPr>
        <p:spPr bwMode="auto">
          <a:xfrm>
            <a:off x="3731817" y="3980169"/>
            <a:ext cx="0" cy="506958"/>
          </a:xfrm>
          <a:prstGeom prst="straightConnector1">
            <a:avLst/>
          </a:prstGeom>
          <a:solidFill>
            <a:schemeClr val="accent1"/>
          </a:solidFill>
          <a:ln w="38100" cap="flat" cmpd="sng" algn="ctr">
            <a:solidFill>
              <a:srgbClr val="B000B0"/>
            </a:solidFill>
            <a:prstDash val="solid"/>
            <a:round/>
            <a:headEnd type="none" w="med" len="med"/>
            <a:tailEnd type="triangle" w="med" len="lg"/>
          </a:ln>
          <a:effectLst/>
        </p:spPr>
      </p:cxnSp>
    </p:spTree>
    <p:extLst>
      <p:ext uri="{BB962C8B-B14F-4D97-AF65-F5344CB8AC3E}">
        <p14:creationId xmlns:p14="http://schemas.microsoft.com/office/powerpoint/2010/main" val="145237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Muon dipole moments and frequencies</a:t>
            </a:r>
          </a:p>
        </p:txBody>
      </p:sp>
      <p:sp>
        <p:nvSpPr>
          <p:cNvPr id="4" name="Slide Number Placeholder 3"/>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6</a:t>
            </a:fld>
            <a:endParaRPr lang="de-DE" dirty="0">
              <a:latin typeface="Humanst521 BT" panose="020B0602020204020204" pitchFamily="34" charset="0"/>
            </a:endParaRPr>
          </a:p>
        </p:txBody>
      </p:sp>
      <p:cxnSp>
        <p:nvCxnSpPr>
          <p:cNvPr id="5" name="Straight Connector 4"/>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6" name="Rectangle 5"/>
              <p:cNvSpPr/>
              <p:nvPr/>
            </p:nvSpPr>
            <p:spPr>
              <a:xfrm>
                <a:off x="1501488" y="599625"/>
                <a:ext cx="6231529"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01488" y="599625"/>
                <a:ext cx="6231529" cy="740972"/>
              </a:xfrm>
              <a:prstGeom prst="rect">
                <a:avLst/>
              </a:prstGeom>
              <a:blipFill>
                <a:blip r:embed="rId3"/>
                <a:stretch>
                  <a:fillRect/>
                </a:stretch>
              </a:blipFill>
            </p:spPr>
            <p:txBody>
              <a:bodyPr/>
              <a:lstStyle/>
              <a:p>
                <a:r>
                  <a:rPr lang="de-CH">
                    <a:noFill/>
                  </a:rPr>
                  <a:t> </a:t>
                </a:r>
              </a:p>
            </p:txBody>
          </p:sp>
        </mc:Fallback>
      </mc:AlternateContent>
      <p:grpSp>
        <p:nvGrpSpPr>
          <p:cNvPr id="7" name="Group 6"/>
          <p:cNvGrpSpPr/>
          <p:nvPr/>
        </p:nvGrpSpPr>
        <p:grpSpPr>
          <a:xfrm>
            <a:off x="6432638" y="2894525"/>
            <a:ext cx="2050394" cy="1478739"/>
            <a:chOff x="2870275" y="2915281"/>
            <a:chExt cx="2050394" cy="1478739"/>
          </a:xfrm>
        </p:grpSpPr>
        <p:sp>
          <p:nvSpPr>
            <p:cNvPr id="8" name="Oval 7"/>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10" name="TextBox 9"/>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10" name="TextBox 9"/>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4"/>
                  <a:stretch>
                    <a:fillRect l="-9091" b="-5128"/>
                  </a:stretch>
                </a:blipFill>
              </p:spPr>
              <p:txBody>
                <a:bodyPr/>
                <a:lstStyle/>
                <a:p>
                  <a:r>
                    <a:rPr lang="de-CH">
                      <a:noFill/>
                    </a:rPr>
                    <a:t> </a:t>
                  </a:r>
                </a:p>
              </p:txBody>
            </p:sp>
          </mc:Fallback>
        </mc:AlternateContent>
        <p:grpSp>
          <p:nvGrpSpPr>
            <p:cNvPr id="11" name="Group 10"/>
            <p:cNvGrpSpPr/>
            <p:nvPr/>
          </p:nvGrpSpPr>
          <p:grpSpPr>
            <a:xfrm>
              <a:off x="2872794" y="3736795"/>
              <a:ext cx="2047875" cy="657225"/>
              <a:chOff x="2872794" y="3736795"/>
              <a:chExt cx="2047875" cy="657225"/>
            </a:xfrm>
          </p:grpSpPr>
          <p:sp>
            <p:nvSpPr>
              <p:cNvPr id="13" name="Arc 12"/>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4" name="Straight Arrow Connector 13"/>
              <p:cNvCxnSpPr>
                <a:stCxn id="17"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mc:Choice xmlns:a14="http://schemas.microsoft.com/office/drawing/2010/main"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5"/>
                  <a:stretch>
                    <a:fillRect l="-34783" t="-28205" r="-91304"/>
                  </a:stretch>
                </a:blipFill>
              </p:spPr>
              <p:txBody>
                <a:bodyPr/>
                <a:lstStyle/>
                <a:p>
                  <a:r>
                    <a:rPr lang="de-CH">
                      <a:noFill/>
                    </a:rPr>
                    <a:t> </a:t>
                  </a:r>
                </a:p>
              </p:txBody>
            </p:sp>
          </mc:Fallback>
        </mc:AlternateContent>
      </p:grpSp>
      <p:grpSp>
        <p:nvGrpSpPr>
          <p:cNvPr id="15" name="Group 14"/>
          <p:cNvGrpSpPr/>
          <p:nvPr/>
        </p:nvGrpSpPr>
        <p:grpSpPr>
          <a:xfrm>
            <a:off x="4662943" y="2830069"/>
            <a:ext cx="4026246" cy="1545430"/>
            <a:chOff x="2227125" y="2939825"/>
            <a:chExt cx="4026246" cy="1545430"/>
          </a:xfrm>
        </p:grpSpPr>
        <p:grpSp>
          <p:nvGrpSpPr>
            <p:cNvPr id="16" name="Group 15"/>
            <p:cNvGrpSpPr/>
            <p:nvPr/>
          </p:nvGrpSpPr>
          <p:grpSpPr>
            <a:xfrm>
              <a:off x="2227125" y="2939825"/>
              <a:ext cx="4026246" cy="1545430"/>
              <a:chOff x="1098062" y="2846225"/>
              <a:chExt cx="4026246" cy="1545430"/>
            </a:xfrm>
          </p:grpSpPr>
          <p:sp>
            <p:nvSpPr>
              <p:cNvPr id="18" name="Oval 17"/>
              <p:cNvSpPr/>
              <p:nvPr/>
            </p:nvSpPr>
            <p:spPr bwMode="auto">
              <a:xfrm rot="1608878">
                <a:off x="2870276" y="3734430"/>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9" name="Straight Arrow Connector 18"/>
              <p:cNvCxnSpPr>
                <a:endCxn id="18" idx="3"/>
              </p:cNvCxnSpPr>
              <p:nvPr/>
            </p:nvCxnSpPr>
            <p:spPr bwMode="auto">
              <a:xfrm flipH="1" flipV="1">
                <a:off x="3143214" y="3943806"/>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20" name="Group 19"/>
              <p:cNvGrpSpPr/>
              <p:nvPr/>
            </p:nvGrpSpPr>
            <p:grpSpPr>
              <a:xfrm>
                <a:off x="1098062" y="2846225"/>
                <a:ext cx="4026246" cy="1543195"/>
                <a:chOff x="1098062" y="2846225"/>
                <a:chExt cx="4026246" cy="1543195"/>
              </a:xfrm>
            </p:grpSpPr>
            <p:cxnSp>
              <p:nvCxnSpPr>
                <p:cNvPr id="21" name="Straight Arrow Connector 2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3" name="Arc 22"/>
                <p:cNvSpPr/>
                <p:nvPr/>
              </p:nvSpPr>
              <p:spPr bwMode="auto">
                <a:xfrm rot="1618659">
                  <a:off x="2870276" y="3732195"/>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24" name="TextBox 23"/>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6"/>
                      <a:stretch>
                        <a:fillRect l="-9524" b="-5128"/>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a:solidFill>
                          <a:srgbClr val="167415"/>
                        </a:solidFill>
                        <a:latin typeface="Humanst521 Lt BT" panose="020B0402020204020304" pitchFamily="34" charset="0"/>
                        <a:cs typeface="Franklin Gothic Book"/>
                      </a:endParaRPr>
                    </a:p>
                  </p:txBody>
                </p:sp>
              </mc:Choice>
              <mc:Fallback>
                <p:sp>
                  <p:nvSpPr>
                    <p:cNvPr id="25" name="TextBox 24"/>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7"/>
                      <a:stretch>
                        <a:fillRect b="-1266"/>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3939657" y="3138677"/>
                      <a:ext cx="144527"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26" name="TextBox 25"/>
                    <p:cNvSpPr txBox="1">
                      <a:spLocks noRot="1" noChangeAspect="1" noMove="1" noResize="1" noEditPoints="1" noAdjustHandles="1" noChangeArrowheads="1" noChangeShapeType="1" noTextEdit="1"/>
                    </p:cNvSpPr>
                    <p:nvPr/>
                  </p:nvSpPr>
                  <p:spPr>
                    <a:xfrm>
                      <a:off x="3939657" y="3138677"/>
                      <a:ext cx="144527" cy="236988"/>
                    </a:xfrm>
                    <a:prstGeom prst="rect">
                      <a:avLst/>
                    </a:prstGeom>
                    <a:blipFill>
                      <a:blip r:embed="rId8"/>
                      <a:stretch>
                        <a:fillRect l="-37500" r="-37500" b="-25641"/>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7" name="TextBox 26"/>
                    <p:cNvSpPr txBox="1"/>
                    <p:nvPr/>
                  </p:nvSpPr>
                  <p:spPr>
                    <a:xfrm>
                      <a:off x="1098062" y="3747216"/>
                      <a:ext cx="1632948" cy="532453"/>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rgbClr val="C00000"/>
                                </a:solidFill>
                                <a:latin typeface="Cambria Math" panose="02040503050406030204" pitchFamily="18" charset="0"/>
                                <a:cs typeface="Franklin Gothic Book"/>
                              </a:rPr>
                              <m:t>𝜁</m:t>
                            </m:r>
                            <m:r>
                              <a:rPr lang="en-US" sz="1400" b="0" i="1" kern="1000" spc="30" smtClean="0">
                                <a:solidFill>
                                  <a:srgbClr val="C00000"/>
                                </a:solidFill>
                                <a:latin typeface="Cambria Math" panose="02040503050406030204" pitchFamily="18" charset="0"/>
                                <a:cs typeface="Franklin Gothic Book"/>
                              </a:rPr>
                              <m:t>=</m:t>
                            </m:r>
                            <m:func>
                              <m:funcPr>
                                <m:ctrlPr>
                                  <a:rPr lang="en-US" sz="1400" b="0" i="1" kern="1000" spc="30" smtClean="0">
                                    <a:solidFill>
                                      <a:srgbClr val="C00000"/>
                                    </a:solidFill>
                                    <a:latin typeface="Cambria Math" panose="02040503050406030204" pitchFamily="18" charset="0"/>
                                    <a:cs typeface="Franklin Gothic Book"/>
                                  </a:rPr>
                                </m:ctrlPr>
                              </m:funcPr>
                              <m:fName>
                                <m:r>
                                  <m:rPr>
                                    <m:sty m:val="p"/>
                                  </m:rPr>
                                  <a:rPr lang="en-US" sz="1400" b="0" i="0" kern="1000" spc="30" smtClean="0">
                                    <a:solidFill>
                                      <a:srgbClr val="C00000"/>
                                    </a:solidFill>
                                    <a:latin typeface="Cambria Math" panose="02040503050406030204" pitchFamily="18" charset="0"/>
                                    <a:cs typeface="Franklin Gothic Book"/>
                                  </a:rPr>
                                  <m:t>atan</m:t>
                                </m:r>
                              </m:fName>
                              <m:e>
                                <m:d>
                                  <m:dPr>
                                    <m:ctrlPr>
                                      <a:rPr lang="en-US" sz="1400" b="0" i="1" kern="1000" spc="30" smtClean="0">
                                        <a:solidFill>
                                          <a:srgbClr val="C00000"/>
                                        </a:solidFill>
                                        <a:latin typeface="Cambria Math" panose="02040503050406030204" pitchFamily="18" charset="0"/>
                                      </a:rPr>
                                    </m:ctrlPr>
                                  </m:dPr>
                                  <m:e>
                                    <m:f>
                                      <m:fPr>
                                        <m:ctrlPr>
                                          <a:rPr lang="en-US" sz="1400" b="0" i="1" kern="1000" spc="30" smtClean="0">
                                            <a:solidFill>
                                              <a:srgbClr val="C00000"/>
                                            </a:solidFill>
                                            <a:latin typeface="Cambria Math" panose="02040503050406030204" pitchFamily="18" charset="0"/>
                                          </a:rPr>
                                        </m:ctrlPr>
                                      </m:fPr>
                                      <m:num>
                                        <m:r>
                                          <a:rPr lang="en-US" sz="1400" b="0" i="1" kern="1000" spc="30" smtClean="0">
                                            <a:solidFill>
                                              <a:srgbClr val="C00000"/>
                                            </a:solidFill>
                                            <a:latin typeface="Cambria Math" panose="02040503050406030204" pitchFamily="18" charset="0"/>
                                          </a:rPr>
                                          <m:t>2</m:t>
                                        </m:r>
                                        <m:sSub>
                                          <m:sSubPr>
                                            <m:ctrlPr>
                                              <a:rPr lang="en-US" sz="1400" b="0" i="1" kern="1000" spc="30" smtClean="0">
                                                <a:solidFill>
                                                  <a:srgbClr val="C00000"/>
                                                </a:solidFill>
                                                <a:latin typeface="Cambria Math" panose="02040503050406030204" pitchFamily="18" charset="0"/>
                                              </a:rPr>
                                            </m:ctrlPr>
                                          </m:sSubPr>
                                          <m:e>
                                            <m:r>
                                              <a:rPr lang="en-US" sz="1400" b="0" i="1" kern="1000" spc="30" smtClean="0">
                                                <a:solidFill>
                                                  <a:srgbClr val="C00000"/>
                                                </a:solidFill>
                                                <a:latin typeface="Cambria Math" panose="02040503050406030204" pitchFamily="18" charset="0"/>
                                              </a:rPr>
                                              <m:t>𝑑</m:t>
                                            </m:r>
                                          </m:e>
                                          <m:sub>
                                            <m:r>
                                              <a:rPr lang="en-US" sz="1400" b="0" i="1" kern="1000" spc="30" smtClean="0">
                                                <a:solidFill>
                                                  <a:srgbClr val="C00000"/>
                                                </a:solidFill>
                                                <a:latin typeface="Cambria Math" panose="02040503050406030204" pitchFamily="18" charset="0"/>
                                              </a:rPr>
                                              <m:t>𝜇</m:t>
                                            </m:r>
                                          </m:sub>
                                        </m:sSub>
                                        <m:r>
                                          <a:rPr lang="en-US" sz="1400" b="0" i="1" kern="1000" spc="30" smtClean="0">
                                            <a:solidFill>
                                              <a:srgbClr val="C00000"/>
                                            </a:solidFill>
                                            <a:latin typeface="Cambria Math" panose="02040503050406030204" pitchFamily="18" charset="0"/>
                                          </a:rPr>
                                          <m:t>𝛽</m:t>
                                        </m:r>
                                        <m:r>
                                          <a:rPr lang="en-US" sz="1400" b="0" i="1" kern="1000" spc="30" smtClean="0">
                                            <a:solidFill>
                                              <a:srgbClr val="C00000"/>
                                            </a:solidFill>
                                            <a:latin typeface="Cambria Math" panose="02040503050406030204" pitchFamily="18" charset="0"/>
                                          </a:rPr>
                                          <m:t>𝑐𝑚</m:t>
                                        </m:r>
                                      </m:num>
                                      <m:den>
                                        <m:r>
                                          <a:rPr lang="en-US" sz="1400" b="0" i="1" kern="1000" spc="30" smtClean="0">
                                            <a:solidFill>
                                              <a:srgbClr val="C00000"/>
                                            </a:solidFill>
                                            <a:latin typeface="Cambria Math" panose="02040503050406030204" pitchFamily="18" charset="0"/>
                                          </a:rPr>
                                          <m:t>𝑎</m:t>
                                        </m:r>
                                      </m:den>
                                    </m:f>
                                  </m:e>
                                </m:d>
                              </m:e>
                            </m:func>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27" name="TextBox 26"/>
                    <p:cNvSpPr txBox="1">
                      <a:spLocks noRot="1" noChangeAspect="1" noMove="1" noResize="1" noEditPoints="1" noAdjustHandles="1" noChangeArrowheads="1" noChangeShapeType="1" noTextEdit="1"/>
                    </p:cNvSpPr>
                    <p:nvPr/>
                  </p:nvSpPr>
                  <p:spPr>
                    <a:xfrm>
                      <a:off x="1098062" y="3747216"/>
                      <a:ext cx="1632948" cy="532453"/>
                    </a:xfrm>
                    <a:prstGeom prst="rect">
                      <a:avLst/>
                    </a:prstGeom>
                    <a:blipFill>
                      <a:blip r:embed="rId9"/>
                      <a:stretch>
                        <a:fillRect/>
                      </a:stretch>
                    </a:blipFill>
                  </p:spPr>
                  <p:txBody>
                    <a:bodyPr/>
                    <a:lstStyle/>
                    <a:p>
                      <a:r>
                        <a:rPr lang="de-CH">
                          <a:noFill/>
                        </a:rPr>
                        <a:t> </a:t>
                      </a:r>
                    </a:p>
                  </p:txBody>
                </p:sp>
              </mc:Fallback>
            </mc:AlternateContent>
          </p:grpSp>
        </p:grpSp>
        <p:sp>
          <p:nvSpPr>
            <p:cNvPr id="17" name="Oval 16"/>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sp>
        <p:nvSpPr>
          <p:cNvPr id="28" name="Up Arrow 2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B</a:t>
            </a:r>
            <a:endParaRPr lang="en-US" dirty="0">
              <a:latin typeface="Humanst521 Lt BT" panose="020B0402020204020304" pitchFamily="34" charset="0"/>
            </a:endParaRPr>
          </a:p>
        </p:txBody>
      </p:sp>
      <p:sp>
        <p:nvSpPr>
          <p:cNvPr id="29" name="Arc 28"/>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31" name="TextBox 30"/>
              <p:cNvSpPr txBox="1"/>
              <p:nvPr/>
            </p:nvSpPr>
            <p:spPr>
              <a:xfrm>
                <a:off x="3084875" y="163318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g</a:t>
                </a:r>
                <a:r>
                  <a:rPr lang="en-US" sz="1400" b="0" kern="1000" spc="30" dirty="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p:sp>
            <p:nvSpPr>
              <p:cNvPr id="31" name="TextBox 30"/>
              <p:cNvSpPr txBox="1">
                <a:spLocks noRot="1" noChangeAspect="1" noMove="1" noResize="1" noEditPoints="1" noAdjustHandles="1" noChangeArrowheads="1" noChangeShapeType="1" noTextEdit="1"/>
              </p:cNvSpPr>
              <p:nvPr/>
            </p:nvSpPr>
            <p:spPr>
              <a:xfrm>
                <a:off x="3084875" y="1633185"/>
                <a:ext cx="986134" cy="220381"/>
              </a:xfrm>
              <a:prstGeom prst="rect">
                <a:avLst/>
              </a:prstGeom>
              <a:blipFill>
                <a:blip r:embed="rId10"/>
                <a:stretch>
                  <a:fillRect l="-11111" t="-22222" b="-50000"/>
                </a:stretch>
              </a:blipFill>
            </p:spPr>
            <p:txBody>
              <a:bodyPr/>
              <a:lstStyle/>
              <a:p>
                <a:r>
                  <a:rPr lang="de-CH">
                    <a:noFill/>
                  </a:rPr>
                  <a:t> </a:t>
                </a:r>
              </a:p>
            </p:txBody>
          </p:sp>
        </mc:Fallback>
      </mc:AlternateContent>
      <p:sp>
        <p:nvSpPr>
          <p:cNvPr id="32" name="Right Brace 31"/>
          <p:cNvSpPr/>
          <p:nvPr/>
        </p:nvSpPr>
        <p:spPr bwMode="auto">
          <a:xfrm rot="5400000">
            <a:off x="5682202" y="696849"/>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33" name="TextBox 32"/>
              <p:cNvSpPr txBox="1"/>
              <p:nvPr/>
            </p:nvSpPr>
            <p:spPr>
              <a:xfrm>
                <a:off x="5406918" y="1735926"/>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p:sp>
            <p:nvSpPr>
              <p:cNvPr id="33" name="TextBox 32"/>
              <p:cNvSpPr txBox="1">
                <a:spLocks noRot="1" noChangeAspect="1" noMove="1" noResize="1" noEditPoints="1" noAdjustHandles="1" noChangeArrowheads="1" noChangeShapeType="1" noTextEdit="1"/>
              </p:cNvSpPr>
              <p:nvPr/>
            </p:nvSpPr>
            <p:spPr>
              <a:xfrm>
                <a:off x="5406918" y="1735926"/>
                <a:ext cx="1199247" cy="220381"/>
              </a:xfrm>
              <a:prstGeom prst="rect">
                <a:avLst/>
              </a:prstGeom>
              <a:blipFill>
                <a:blip r:embed="rId11"/>
                <a:stretch>
                  <a:fillRect l="-9137" t="-22222" b="-50000"/>
                </a:stretch>
              </a:blipFill>
            </p:spPr>
            <p:txBody>
              <a:bodyPr/>
              <a:lstStyle/>
              <a:p>
                <a:r>
                  <a:rPr lang="de-CH">
                    <a:noFill/>
                  </a:rPr>
                  <a:t> </a:t>
                </a:r>
              </a:p>
            </p:txBody>
          </p:sp>
        </mc:Fallback>
      </mc:AlternateContent>
      <p:sp>
        <p:nvSpPr>
          <p:cNvPr id="37" name="Rectangle 36"/>
          <p:cNvSpPr/>
          <p:nvPr/>
        </p:nvSpPr>
        <p:spPr bwMode="auto">
          <a:xfrm>
            <a:off x="4785516" y="584909"/>
            <a:ext cx="2299649" cy="145207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9" name="TextBox 38"/>
          <p:cNvSpPr txBox="1"/>
          <p:nvPr/>
        </p:nvSpPr>
        <p:spPr>
          <a:xfrm>
            <a:off x="28604" y="4929433"/>
            <a:ext cx="6471452"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Chislett et al., EPJConf.</a:t>
            </a:r>
            <a:r>
              <a:rPr lang="en-US" sz="1100" b="1" kern="1000" spc="30" dirty="0">
                <a:solidFill>
                  <a:schemeClr val="tx1">
                    <a:lumMod val="85000"/>
                    <a:lumOff val="15000"/>
                  </a:schemeClr>
                </a:solidFill>
                <a:latin typeface="Humanst521 Lt BT" panose="020B0402020204020304" pitchFamily="34" charset="0"/>
                <a:cs typeface="Franklin Gothic Book"/>
              </a:rPr>
              <a:t>118</a:t>
            </a:r>
            <a:r>
              <a:rPr lang="en-US" sz="1100" kern="1000" spc="30" dirty="0">
                <a:solidFill>
                  <a:schemeClr val="tx1">
                    <a:lumMod val="85000"/>
                    <a:lumOff val="15000"/>
                  </a:schemeClr>
                </a:solidFill>
                <a:latin typeface="Humanst521 Lt BT" panose="020B0402020204020304" pitchFamily="34" charset="0"/>
                <a:cs typeface="Franklin Gothic Book"/>
              </a:rPr>
              <a:t> 01005(2016), Abi et al., PRL</a:t>
            </a:r>
            <a:r>
              <a:rPr lang="en-US" sz="1100" b="1" kern="1000" spc="30" dirty="0">
                <a:solidFill>
                  <a:schemeClr val="tx1">
                    <a:lumMod val="85000"/>
                    <a:lumOff val="15000"/>
                  </a:schemeClr>
                </a:solidFill>
                <a:latin typeface="Humanst521 Lt BT" panose="020B0402020204020304" pitchFamily="34" charset="0"/>
                <a:cs typeface="Franklin Gothic Book"/>
              </a:rPr>
              <a:t>126 </a:t>
            </a:r>
            <a:r>
              <a:rPr lang="en-US" sz="1100" kern="1000" spc="30" dirty="0">
                <a:solidFill>
                  <a:schemeClr val="tx1">
                    <a:lumMod val="85000"/>
                    <a:lumOff val="15000"/>
                  </a:schemeClr>
                </a:solidFill>
                <a:latin typeface="Humanst521 Lt BT" panose="020B0402020204020304" pitchFamily="34" charset="0"/>
                <a:cs typeface="Franklin Gothic Book"/>
              </a:rPr>
              <a:t>141801(2021), </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Abe et al., PTEP053C02 (2019)]</a:t>
            </a:r>
          </a:p>
        </p:txBody>
      </p:sp>
      <p:cxnSp>
        <p:nvCxnSpPr>
          <p:cNvPr id="40" name="Straight Connector 39"/>
          <p:cNvCxnSpPr/>
          <p:nvPr/>
        </p:nvCxnSpPr>
        <p:spPr bwMode="auto">
          <a:xfrm>
            <a:off x="2837062" y="717477"/>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flipV="1">
            <a:off x="2843842" y="723975"/>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42" name="TextBox 41"/>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42" name="TextBox 41"/>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2"/>
                <a:stretch>
                  <a:fillRect l="-2235"/>
                </a:stretch>
              </a:blipFill>
            </p:spPr>
            <p:txBody>
              <a:bodyPr/>
              <a:lstStyle/>
              <a:p>
                <a:r>
                  <a:rPr lang="de-CH">
                    <a:noFill/>
                  </a:rPr>
                  <a:t> </a:t>
                </a:r>
              </a:p>
            </p:txBody>
          </p:sp>
        </mc:Fallback>
      </mc:AlternateContent>
      <p:pic>
        <p:nvPicPr>
          <p:cNvPr id="44" name="Picture 4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1957" y="2151429"/>
            <a:ext cx="3322011" cy="1190837"/>
          </a:xfrm>
          <a:prstGeom prst="rect">
            <a:avLst/>
          </a:prstGeom>
        </p:spPr>
      </p:pic>
      <p:grpSp>
        <p:nvGrpSpPr>
          <p:cNvPr id="45" name="Group 44"/>
          <p:cNvGrpSpPr/>
          <p:nvPr/>
        </p:nvGrpSpPr>
        <p:grpSpPr>
          <a:xfrm>
            <a:off x="732738" y="3933334"/>
            <a:ext cx="3412503" cy="312008"/>
            <a:chOff x="5084251" y="1783895"/>
            <a:chExt cx="3412503" cy="312008"/>
          </a:xfrm>
        </p:grpSpPr>
        <mc:AlternateContent xmlns:mc="http://schemas.openxmlformats.org/markup-compatibility/2006">
          <mc:Choice xmlns:a14="http://schemas.microsoft.com/office/drawing/2010/main" Requires="a14">
            <p:sp>
              <p:nvSpPr>
                <p:cNvPr id="36" name="TextBox 35"/>
                <p:cNvSpPr txBox="1"/>
                <p:nvPr/>
              </p:nvSpPr>
              <p:spPr>
                <a:xfrm>
                  <a:off x="6617078" y="1783895"/>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36" name="TextBox 35"/>
                <p:cNvSpPr txBox="1">
                  <a:spLocks noRot="1" noChangeAspect="1" noMove="1" noResize="1" noEditPoints="1" noAdjustHandles="1" noChangeArrowheads="1" noChangeShapeType="1" noTextEdit="1"/>
                </p:cNvSpPr>
                <p:nvPr/>
              </p:nvSpPr>
              <p:spPr>
                <a:xfrm>
                  <a:off x="6617078" y="1783895"/>
                  <a:ext cx="1879676" cy="312008"/>
                </a:xfrm>
                <a:prstGeom prst="rect">
                  <a:avLst/>
                </a:prstGeom>
                <a:blipFill>
                  <a:blip r:embed="rId14"/>
                  <a:stretch>
                    <a:fillRect r="-2597" b="-15686"/>
                  </a:stretch>
                </a:blipFill>
              </p:spPr>
              <p:txBody>
                <a:bodyPr/>
                <a:lstStyle/>
                <a:p>
                  <a:r>
                    <a:rPr lang="de-CH">
                      <a:noFill/>
                    </a:rPr>
                    <a:t> </a:t>
                  </a:r>
                </a:p>
              </p:txBody>
            </p:sp>
          </mc:Fallback>
        </mc:AlternateContent>
        <p:sp>
          <p:nvSpPr>
            <p:cNvPr id="35" name="TextBox 34"/>
            <p:cNvSpPr txBox="1"/>
            <p:nvPr/>
          </p:nvSpPr>
          <p:spPr>
            <a:xfrm>
              <a:off x="5084251" y="1823835"/>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FNAL* &amp; JPARC</a:t>
              </a:r>
              <a:r>
                <a:rPr lang="en-US" sz="1600" kern="1000" spc="30" baseline="30000" dirty="0">
                  <a:solidFill>
                    <a:schemeClr val="tx1">
                      <a:lumMod val="85000"/>
                      <a:lumOff val="15000"/>
                    </a:schemeClr>
                  </a:solidFill>
                  <a:latin typeface="Humanst521 BT" panose="020B0602020204020204" pitchFamily="34" charset="0"/>
                  <a:cs typeface="Franklin Gothic Book"/>
                </a:rPr>
                <a:t>**</a:t>
              </a:r>
              <a:r>
                <a:rPr lang="en-US" sz="1600" kern="1000" spc="30" dirty="0">
                  <a:solidFill>
                    <a:schemeClr val="tx1">
                      <a:lumMod val="85000"/>
                      <a:lumOff val="15000"/>
                    </a:schemeClr>
                  </a:solidFill>
                  <a:latin typeface="Humanst521 BT" panose="020B0602020204020204" pitchFamily="34" charset="0"/>
                  <a:cs typeface="Franklin Gothic Book"/>
                </a:rPr>
                <a:t>:</a:t>
              </a:r>
            </a:p>
          </p:txBody>
        </p:sp>
      </p:grpSp>
      <p:pic>
        <p:nvPicPr>
          <p:cNvPr id="46" name="Picture 45" descr="Screen Clippi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0316" y="1943788"/>
            <a:ext cx="3526439" cy="1790514"/>
          </a:xfrm>
          <a:prstGeom prst="rect">
            <a:avLst/>
          </a:prstGeom>
        </p:spPr>
      </p:pic>
      <p:sp>
        <p:nvSpPr>
          <p:cNvPr id="30" name="Right Brace 29"/>
          <p:cNvSpPr/>
          <p:nvPr/>
        </p:nvSpPr>
        <p:spPr bwMode="auto">
          <a:xfrm rot="5400000">
            <a:off x="3523070" y="459575"/>
            <a:ext cx="211540" cy="2135683"/>
          </a:xfrm>
          <a:prstGeom prst="rightBrace">
            <a:avLst>
              <a:gd name="adj1" fmla="val 8333"/>
              <a:gd name="adj2" fmla="val 49205"/>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43" name="Rectangle 42"/>
              <p:cNvSpPr/>
              <p:nvPr/>
            </p:nvSpPr>
            <p:spPr>
              <a:xfrm>
                <a:off x="521956" y="617835"/>
                <a:ext cx="4626107" cy="730969"/>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521956" y="617835"/>
                <a:ext cx="4626107" cy="730969"/>
              </a:xfrm>
              <a:prstGeom prst="rect">
                <a:avLst/>
              </a:prstGeom>
              <a:blipFill>
                <a:blip r:embed="rId16"/>
                <a:stretch>
                  <a:fillRect/>
                </a:stretch>
              </a:blipFill>
            </p:spPr>
            <p:txBody>
              <a:bodyPr/>
              <a:lstStyle/>
              <a:p>
                <a:r>
                  <a:rPr lang="de-CH">
                    <a:noFill/>
                  </a:rPr>
                  <a:t> </a:t>
                </a:r>
              </a:p>
            </p:txBody>
          </p:sp>
        </mc:Fallback>
      </mc:AlternateContent>
      <p:sp>
        <p:nvSpPr>
          <p:cNvPr id="47" name="TextBox 46"/>
          <p:cNvSpPr txBox="1"/>
          <p:nvPr/>
        </p:nvSpPr>
        <p:spPr>
          <a:xfrm>
            <a:off x="30989" y="4927584"/>
            <a:ext cx="1994457"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Humanst521 Lt BT" panose="020B0402020204020304" pitchFamily="34" charset="0"/>
                <a:cs typeface="Franklin Gothic Book"/>
              </a:rPr>
              <a:t>[Abi et al., PRL</a:t>
            </a:r>
            <a:r>
              <a:rPr lang="en-US" sz="1100" b="1" kern="1000" spc="30" dirty="0">
                <a:solidFill>
                  <a:schemeClr val="tx1">
                    <a:lumMod val="85000"/>
                    <a:lumOff val="15000"/>
                  </a:schemeClr>
                </a:solidFill>
                <a:latin typeface="Humanst521 Lt BT" panose="020B0402020204020304" pitchFamily="34" charset="0"/>
                <a:cs typeface="Franklin Gothic Book"/>
              </a:rPr>
              <a:t>126 </a:t>
            </a:r>
            <a:r>
              <a:rPr lang="en-US" sz="1100" kern="1000" spc="30" dirty="0">
                <a:solidFill>
                  <a:schemeClr val="tx1">
                    <a:lumMod val="85000"/>
                    <a:lumOff val="15000"/>
                  </a:schemeClr>
                </a:solidFill>
                <a:latin typeface="Humanst521 Lt BT" panose="020B0402020204020304" pitchFamily="34" charset="0"/>
                <a:cs typeface="Franklin Gothic Book"/>
              </a:rPr>
              <a:t>141801(2021)]</a:t>
            </a:r>
          </a:p>
        </p:txBody>
      </p:sp>
      <p:sp>
        <p:nvSpPr>
          <p:cNvPr id="34" name="Oval 33"/>
          <p:cNvSpPr/>
          <p:nvPr/>
        </p:nvSpPr>
        <p:spPr bwMode="auto">
          <a:xfrm>
            <a:off x="7417711" y="4000109"/>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2466161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10"/>
                                        <p:tgtEl>
                                          <p:spTgt spid="37"/>
                                        </p:tgtEl>
                                      </p:cBhvr>
                                    </p:animEffect>
                                    <p:set>
                                      <p:cBhvr>
                                        <p:cTn id="7" dur="1" fill="hold">
                                          <p:stCondLst>
                                            <p:cond delay="9"/>
                                          </p:stCondLst>
                                        </p:cTn>
                                        <p:tgtEl>
                                          <p:spTgt spid="37"/>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46"/>
                                        </p:tgtEl>
                                        <p:attrNameLst>
                                          <p:attrName>style.visibility</p:attrName>
                                        </p:attrNameLst>
                                      </p:cBhvr>
                                      <p:to>
                                        <p:strVal val="hidden"/>
                                      </p:to>
                                    </p:set>
                                  </p:childTnLst>
                                </p:cTn>
                              </p:par>
                              <p:par>
                                <p:cTn id="10" presetID="22" presetClass="exit" presetSubtype="2" fill="hold" grpId="0" nodeType="withEffect">
                                  <p:stCondLst>
                                    <p:cond delay="0"/>
                                  </p:stCondLst>
                                  <p:childTnLst>
                                    <p:animEffect transition="out" filter="wipe(right)">
                                      <p:cBhvr>
                                        <p:cTn id="11" dur="10"/>
                                        <p:tgtEl>
                                          <p:spTgt spid="43"/>
                                        </p:tgtEl>
                                      </p:cBhvr>
                                    </p:animEffect>
                                    <p:set>
                                      <p:cBhvr>
                                        <p:cTn id="12" dur="1" fill="hold">
                                          <p:stCondLst>
                                            <p:cond delay="9"/>
                                          </p:stCondLst>
                                        </p:cTn>
                                        <p:tgtEl>
                                          <p:spTgt spid="43"/>
                                        </p:tgtEl>
                                        <p:attrNameLst>
                                          <p:attrName>style.visibility</p:attrName>
                                        </p:attrNameLst>
                                      </p:cBhvr>
                                      <p:to>
                                        <p:strVal val="hidden"/>
                                      </p:to>
                                    </p:set>
                                  </p:childTnLst>
                                </p:cTn>
                              </p:par>
                            </p:childTnLst>
                          </p:cTn>
                        </p:par>
                        <p:par>
                          <p:cTn id="13" fill="hold">
                            <p:stCondLst>
                              <p:cond delay="1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3"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1" name="TextBox 30"/>
              <p:cNvSpPr txBox="1"/>
              <p:nvPr/>
            </p:nvSpPr>
            <p:spPr>
              <a:xfrm>
                <a:off x="7761174" y="4492966"/>
                <a:ext cx="1288430" cy="219997"/>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p:sp>
            <p:nvSpPr>
              <p:cNvPr id="31" name="TextBox 30"/>
              <p:cNvSpPr txBox="1">
                <a:spLocks noRot="1" noChangeAspect="1" noMove="1" noResize="1" noEditPoints="1" noAdjustHandles="1" noChangeArrowheads="1" noChangeShapeType="1" noTextEdit="1"/>
              </p:cNvSpPr>
              <p:nvPr/>
            </p:nvSpPr>
            <p:spPr>
              <a:xfrm>
                <a:off x="7761174" y="4492966"/>
                <a:ext cx="1288430" cy="219997"/>
              </a:xfrm>
              <a:prstGeom prst="rect">
                <a:avLst/>
              </a:prstGeom>
              <a:blipFill>
                <a:blip r:embed="rId3"/>
                <a:stretch>
                  <a:fillRect l="-8491" t="-22222" r="-1415" b="-50000"/>
                </a:stretch>
              </a:blipFill>
            </p:spPr>
            <p:txBody>
              <a:bodyPr/>
              <a:lstStyle/>
              <a:p>
                <a:r>
                  <a:rPr lang="de-CH">
                    <a:noFill/>
                  </a:rPr>
                  <a:t> </a:t>
                </a:r>
              </a:p>
            </p:txBody>
          </p:sp>
        </mc:Fallback>
      </mc:AlternateContent>
      <p:sp>
        <p:nvSpPr>
          <p:cNvPr id="3" name="Title 2"/>
          <p:cNvSpPr>
            <a:spLocks noGrp="1"/>
          </p:cNvSpPr>
          <p:nvPr>
            <p:ph type="title"/>
          </p:nvPr>
        </p:nvSpPr>
        <p:spPr>
          <a:xfrm>
            <a:off x="1896423" y="216000"/>
            <a:ext cx="6708025" cy="381375"/>
          </a:xfrm>
        </p:spPr>
        <p:txBody>
          <a:bodyPr/>
          <a:lstStyle/>
          <a:p>
            <a:r>
              <a:rPr lang="en-US" dirty="0"/>
              <a:t>Muon dipole moments –freezing the spin at PSI</a:t>
            </a:r>
          </a:p>
        </p:txBody>
      </p:sp>
      <p:sp>
        <p:nvSpPr>
          <p:cNvPr id="4" name="Slide Number Placeholder 3"/>
          <p:cNvSpPr>
            <a:spLocks noGrp="1"/>
          </p:cNvSpPr>
          <p:nvPr>
            <p:ph type="sldNum" sz="quarter" idx="16"/>
          </p:nvPr>
        </p:nvSpPr>
        <p:spPr/>
        <p:txBody>
          <a:bodyPr/>
          <a:lstStyle/>
          <a:p>
            <a:pPr algn="r">
              <a:defRPr/>
            </a:pPr>
            <a:r>
              <a:rPr lang="de-DE" dirty="0">
                <a:latin typeface="Humanst521 BT" panose="020B0602020204020204" pitchFamily="34" charset="0"/>
              </a:rPr>
              <a:t>Page </a:t>
            </a:r>
            <a:fld id="{EBC07571-3134-BB4B-B83F-1A9FE18D34F3}" type="slidenum">
              <a:rPr lang="de-DE" smtClean="0">
                <a:latin typeface="Humanst521 BT" panose="020B0602020204020204" pitchFamily="34" charset="0"/>
              </a:rPr>
              <a:pPr algn="r">
                <a:defRPr/>
              </a:pPr>
              <a:t>7</a:t>
            </a:fld>
            <a:endParaRPr lang="de-DE" dirty="0">
              <a:latin typeface="Humanst521 BT" panose="020B0602020204020204" pitchFamily="34" charset="0"/>
            </a:endParaRPr>
          </a:p>
        </p:txBody>
      </p:sp>
      <p:grpSp>
        <p:nvGrpSpPr>
          <p:cNvPr id="5" name="Group 4"/>
          <p:cNvGrpSpPr/>
          <p:nvPr/>
        </p:nvGrpSpPr>
        <p:grpSpPr>
          <a:xfrm>
            <a:off x="6683252" y="3568634"/>
            <a:ext cx="2058141" cy="664562"/>
            <a:chOff x="6683252" y="3568634"/>
            <a:chExt cx="2058141" cy="664562"/>
          </a:xfrm>
        </p:grpSpPr>
        <p:sp>
          <p:nvSpPr>
            <p:cNvPr id="6" name="Oval 5"/>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7" name="Arc 6"/>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8" name="Group 7"/>
          <p:cNvGrpSpPr/>
          <p:nvPr/>
        </p:nvGrpSpPr>
        <p:grpSpPr>
          <a:xfrm>
            <a:off x="7375302" y="2909866"/>
            <a:ext cx="661195" cy="2068284"/>
            <a:chOff x="7375302" y="2909866"/>
            <a:chExt cx="661195" cy="2068284"/>
          </a:xfrm>
        </p:grpSpPr>
        <p:sp>
          <p:nvSpPr>
            <p:cNvPr id="9" name="Oval 8"/>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Arc 9"/>
            <p:cNvSpPr/>
            <p:nvPr/>
          </p:nvSpPr>
          <p:spPr bwMode="auto">
            <a:xfrm rot="5400000">
              <a:off x="6683947" y="3625600"/>
              <a:ext cx="2047875" cy="657225"/>
            </a:xfrm>
            <a:prstGeom prst="arc">
              <a:avLst>
                <a:gd name="adj1" fmla="val 3339133"/>
                <a:gd name="adj2" fmla="val 8426388"/>
              </a:avLst>
            </a:prstGeom>
            <a:noFill/>
            <a:ln w="19050">
              <a:solidFill>
                <a:srgbClr val="F7450D"/>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mc:Choice xmlns:a14="http://schemas.microsoft.com/office/drawing/2010/main" Requires="a14">
          <p:sp>
            <p:nvSpPr>
              <p:cNvPr id="11" name="Rectangle 10"/>
              <p:cNvSpPr/>
              <p:nvPr/>
            </p:nvSpPr>
            <p:spPr>
              <a:xfrm>
                <a:off x="1614496" y="675255"/>
                <a:ext cx="6042750" cy="74097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614496" y="675255"/>
                <a:ext cx="6042750" cy="740972"/>
              </a:xfrm>
              <a:prstGeom prst="rect">
                <a:avLst/>
              </a:prstGeom>
              <a:blipFill>
                <a:blip r:embed="rId4"/>
                <a:stretch>
                  <a:fillRect/>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614496" y="686870"/>
                <a:ext cx="3855911" cy="7309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1</m:t>
                                  </m:r>
                                  <m:r>
                                    <a:rPr lang="en-US" i="1">
                                      <a:latin typeface="Cambria Math"/>
                                    </a:rPr>
                                    <m:t>−</m:t>
                                  </m:r>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614496" y="686870"/>
                <a:ext cx="3855911" cy="730969"/>
              </a:xfrm>
              <a:prstGeom prst="rect">
                <a:avLst/>
              </a:prstGeom>
              <a:blipFill>
                <a:blip r:embed="rId5"/>
                <a:stretch>
                  <a:fillRect/>
                </a:stretch>
              </a:blipFill>
            </p:spPr>
            <p:txBody>
              <a:bodyPr/>
              <a:lstStyle/>
              <a:p>
                <a:r>
                  <a:rPr lang="de-CH">
                    <a:noFill/>
                  </a:rPr>
                  <a:t> </a:t>
                </a:r>
              </a:p>
            </p:txBody>
          </p:sp>
        </mc:Fallback>
      </mc:AlternateContent>
      <p:cxnSp>
        <p:nvCxnSpPr>
          <p:cNvPr id="13" name="Straight Connector 12"/>
          <p:cNvCxnSpPr/>
          <p:nvPr/>
        </p:nvCxnSpPr>
        <p:spPr bwMode="auto">
          <a:xfrm>
            <a:off x="5375643" y="3291830"/>
            <a:ext cx="3230555" cy="87896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Arc 14"/>
          <p:cNvSpPr/>
          <p:nvPr/>
        </p:nvSpPr>
        <p:spPr bwMode="auto">
          <a:xfrm>
            <a:off x="2708303" y="2059900"/>
            <a:ext cx="5306187" cy="2553764"/>
          </a:xfrm>
          <a:prstGeom prst="arc">
            <a:avLst>
              <a:gd name="adj1" fmla="val 19979841"/>
              <a:gd name="adj2" fmla="val 18500758"/>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6" name="Group 15"/>
          <p:cNvGrpSpPr/>
          <p:nvPr/>
        </p:nvGrpSpPr>
        <p:grpSpPr>
          <a:xfrm>
            <a:off x="7703914" y="3792702"/>
            <a:ext cx="601387" cy="249888"/>
            <a:chOff x="7703914" y="3792702"/>
            <a:chExt cx="601387" cy="249888"/>
          </a:xfrm>
        </p:grpSpPr>
        <p:cxnSp>
          <p:nvCxnSpPr>
            <p:cNvPr id="17" name="Straight Arrow Connector 16"/>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18" name="TextBox 17"/>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18" name="TextBox 17"/>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6"/>
                  <a:stretch>
                    <a:fillRect l="-9524" b="-5128"/>
                  </a:stretch>
                </a:blipFill>
              </p:spPr>
              <p:txBody>
                <a:bodyPr/>
                <a:lstStyle/>
                <a:p>
                  <a:r>
                    <a:rPr lang="de-CH">
                      <a:noFill/>
                    </a:rPr>
                    <a:t> </a:t>
                  </a:r>
                </a:p>
              </p:txBody>
            </p:sp>
          </mc:Fallback>
        </mc:AlternateContent>
      </p:grpSp>
      <p:sp>
        <p:nvSpPr>
          <p:cNvPr id="19" name="Oval 18"/>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20" name="Up Arrow 19"/>
          <p:cNvSpPr/>
          <p:nvPr/>
        </p:nvSpPr>
        <p:spPr bwMode="auto">
          <a:xfrm>
            <a:off x="5873014" y="2688497"/>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B</a:t>
            </a: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21" name="TextBox 20"/>
              <p:cNvSpPr txBox="1"/>
              <p:nvPr/>
            </p:nvSpPr>
            <p:spPr>
              <a:xfrm>
                <a:off x="4499992" y="2101745"/>
                <a:ext cx="4571494"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Frozen-spin potential at PSI</a:t>
                </a:r>
                <a:r>
                  <a:rPr lang="en-US" sz="1600" kern="1000" spc="30" dirty="0">
                    <a:solidFill>
                      <a:schemeClr val="tx1">
                        <a:lumMod val="85000"/>
                        <a:lumOff val="15000"/>
                      </a:schemeClr>
                    </a:solidFill>
                    <a:latin typeface="Humanst521 Lt BT" panose="020B0402020204020304" pitchFamily="34" charset="0"/>
                    <a:cs typeface="Franklin Gothic Book"/>
                  </a:rPr>
                  <a:t>:</a:t>
                </a:r>
                <a14:m>
                  <m:oMath xmlns:m="http://schemas.openxmlformats.org/officeDocument/2006/math">
                    <m:r>
                      <a:rPr lang="en-US" sz="1600" b="0" i="0" kern="1000" spc="30" smtClean="0">
                        <a:solidFill>
                          <a:schemeClr val="tx1">
                            <a:lumMod val="85000"/>
                            <a:lumOff val="15000"/>
                          </a:schemeClr>
                        </a:solidFill>
                        <a:latin typeface="Cambria Math" panose="02040503050406030204" pitchFamily="18" charset="0"/>
                        <a:cs typeface="Franklin Gothic Book"/>
                      </a:rPr>
                      <m:t>   </m:t>
                    </m:r>
                    <m:r>
                      <a:rPr lang="en-US" sz="1600" i="1" kern="1000" spc="30" smtClean="0">
                        <a:solidFill>
                          <a:schemeClr val="bg2">
                            <a:lumMod val="75000"/>
                          </a:schemeClr>
                        </a:solidFill>
                        <a:latin typeface="Cambria Math" panose="02040503050406030204" pitchFamily="18" charset="0"/>
                        <a:cs typeface="Franklin Gothic Book"/>
                      </a:rPr>
                      <m:t>𝜎</m:t>
                    </m:r>
                    <m:d>
                      <m:dPr>
                        <m:ctrlPr>
                          <a:rPr lang="en-US" sz="1600" i="1" kern="1000" spc="30">
                            <a:solidFill>
                              <a:schemeClr val="bg2">
                                <a:lumMod val="75000"/>
                              </a:schemeClr>
                            </a:solidFill>
                            <a:latin typeface="Cambria Math" panose="02040503050406030204" pitchFamily="18" charset="0"/>
                            <a:cs typeface="Franklin Gothic Book"/>
                          </a:rPr>
                        </m:ctrlPr>
                      </m:dPr>
                      <m:e>
                        <m:sSub>
                          <m:sSubPr>
                            <m:ctrlPr>
                              <a:rPr lang="en-US" sz="1600" i="1" kern="1000" spc="30">
                                <a:solidFill>
                                  <a:schemeClr val="bg2">
                                    <a:lumMod val="75000"/>
                                  </a:schemeClr>
                                </a:solidFill>
                                <a:latin typeface="Cambria Math" panose="02040503050406030204" pitchFamily="18" charset="0"/>
                                <a:cs typeface="Franklin Gothic Book"/>
                              </a:rPr>
                            </m:ctrlPr>
                          </m:sSubPr>
                          <m:e>
                            <m:r>
                              <a:rPr lang="en-US" sz="1600" i="1" kern="1000" spc="30">
                                <a:solidFill>
                                  <a:schemeClr val="bg2">
                                    <a:lumMod val="75000"/>
                                  </a:schemeClr>
                                </a:solidFill>
                                <a:latin typeface="Cambria Math" panose="02040503050406030204" pitchFamily="18" charset="0"/>
                                <a:cs typeface="Franklin Gothic Book"/>
                              </a:rPr>
                              <m:t>𝑑</m:t>
                            </m:r>
                          </m:e>
                          <m:sub>
                            <m:r>
                              <a:rPr lang="en-US" sz="1600" i="1" kern="1000" spc="30">
                                <a:solidFill>
                                  <a:schemeClr val="bg2">
                                    <a:lumMod val="75000"/>
                                  </a:schemeClr>
                                </a:solidFill>
                                <a:latin typeface="Cambria Math" panose="02040503050406030204" pitchFamily="18" charset="0"/>
                                <a:cs typeface="Franklin Gothic Book"/>
                              </a:rPr>
                              <m:t>𝜇</m:t>
                            </m:r>
                          </m:sub>
                        </m:sSub>
                      </m:e>
                    </m:d>
                    <m:r>
                      <a:rPr lang="en-US" sz="1600" i="1" kern="1000" spc="30">
                        <a:solidFill>
                          <a:schemeClr val="bg2">
                            <a:lumMod val="75000"/>
                          </a:schemeClr>
                        </a:solidFill>
                        <a:latin typeface="Cambria Math" panose="02040503050406030204" pitchFamily="18" charset="0"/>
                        <a:cs typeface="Franklin Gothic Book"/>
                      </a:rPr>
                      <m:t>&lt;</m:t>
                    </m:r>
                    <m:sSup>
                      <m:sSupPr>
                        <m:ctrlPr>
                          <a:rPr lang="en-US" sz="1600" i="1" kern="1000" spc="30">
                            <a:solidFill>
                              <a:schemeClr val="bg2">
                                <a:lumMod val="75000"/>
                              </a:schemeClr>
                            </a:solidFill>
                            <a:latin typeface="Cambria Math" panose="02040503050406030204" pitchFamily="18" charset="0"/>
                            <a:cs typeface="Franklin Gothic Book"/>
                          </a:rPr>
                        </m:ctrlPr>
                      </m:sSupPr>
                      <m:e>
                        <m:r>
                          <a:rPr lang="en-US" sz="1600" i="1" kern="1000" spc="30">
                            <a:solidFill>
                              <a:schemeClr val="bg2">
                                <a:lumMod val="75000"/>
                              </a:schemeClr>
                            </a:solidFill>
                            <a:latin typeface="Cambria Math" panose="02040503050406030204" pitchFamily="18" charset="0"/>
                            <a:cs typeface="Franklin Gothic Book"/>
                          </a:rPr>
                          <m:t>6</m:t>
                        </m:r>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10</m:t>
                        </m:r>
                      </m:e>
                      <m:sup>
                        <m:r>
                          <a:rPr lang="en-US" sz="1600" i="1" kern="1000" spc="30">
                            <a:solidFill>
                              <a:schemeClr val="bg2">
                                <a:lumMod val="75000"/>
                              </a:schemeClr>
                            </a:solidFill>
                            <a:latin typeface="Cambria Math" panose="02040503050406030204" pitchFamily="18" charset="0"/>
                            <a:cs typeface="Franklin Gothic Book"/>
                          </a:rPr>
                          <m:t>−</m:t>
                        </m:r>
                        <m:r>
                          <a:rPr lang="en-US" sz="1600" i="1" kern="1000" spc="30">
                            <a:solidFill>
                              <a:schemeClr val="bg2">
                                <a:lumMod val="75000"/>
                              </a:schemeClr>
                            </a:solidFill>
                            <a:latin typeface="Cambria Math" panose="02040503050406030204" pitchFamily="18" charset="0"/>
                            <a:cs typeface="Franklin Gothic Book"/>
                          </a:rPr>
                          <m:t>23</m:t>
                        </m:r>
                      </m:sup>
                    </m:sSup>
                    <m:r>
                      <a:rPr lang="en-US" sz="1600" i="1" kern="1000" spc="30">
                        <a:solidFill>
                          <a:schemeClr val="bg2">
                            <a:lumMod val="75000"/>
                          </a:schemeClr>
                        </a:solidFill>
                        <a:latin typeface="Cambria Math" panose="02040503050406030204" pitchFamily="18" charset="0"/>
                        <a:cs typeface="Franklin Gothic Book"/>
                      </a:rPr>
                      <m:t>𝑒</m:t>
                    </m:r>
                    <m:r>
                      <m:rPr>
                        <m:sty m:val="p"/>
                      </m:rPr>
                      <a:rPr lang="en-US" sz="1600" kern="1000" spc="30">
                        <a:solidFill>
                          <a:schemeClr val="bg2">
                            <a:lumMod val="75000"/>
                          </a:schemeClr>
                        </a:solidFill>
                        <a:latin typeface="Cambria Math" panose="02040503050406030204" pitchFamily="18" charset="0"/>
                        <a:cs typeface="Franklin Gothic Book"/>
                      </a:rPr>
                      <m:t>cm</m:t>
                    </m:r>
                  </m:oMath>
                </a14:m>
                <a:endParaRPr lang="en-US" sz="1600" kern="1000" spc="30" dirty="0" err="1">
                  <a:solidFill>
                    <a:schemeClr val="bg2">
                      <a:lumMod val="75000"/>
                    </a:schemeClr>
                  </a:solidFill>
                  <a:latin typeface="Humanst521 Lt BT" panose="020B0402020204020304" pitchFamily="34" charset="0"/>
                  <a:cs typeface="Franklin Gothic Book"/>
                </a:endParaRPr>
              </a:p>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 </a:t>
                </a:r>
              </a:p>
            </p:txBody>
          </p:sp>
        </mc:Choice>
        <mc:Fallback>
          <p:sp>
            <p:nvSpPr>
              <p:cNvPr id="21" name="TextBox 20"/>
              <p:cNvSpPr txBox="1">
                <a:spLocks noRot="1" noChangeAspect="1" noMove="1" noResize="1" noEditPoints="1" noAdjustHandles="1" noChangeArrowheads="1" noChangeShapeType="1" noTextEdit="1"/>
              </p:cNvSpPr>
              <p:nvPr/>
            </p:nvSpPr>
            <p:spPr>
              <a:xfrm>
                <a:off x="4499992" y="2101745"/>
                <a:ext cx="4571494" cy="582852"/>
              </a:xfrm>
              <a:prstGeom prst="rect">
                <a:avLst/>
              </a:prstGeom>
              <a:blipFill>
                <a:blip r:embed="rId7"/>
                <a:stretch>
                  <a:fillRect l="-2400" t="-5263"/>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4317658" y="4728736"/>
                <a:ext cx="2709207" cy="319549"/>
              </a:xfrm>
              <a:prstGeom prst="roundRect">
                <a:avLst>
                  <a:gd name="adj" fmla="val 19319"/>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CH"/>
                </a:defPPr>
                <a:lvl1pPr algn="ctr">
                  <a:defRPr>
                    <a:latin typeface="Humanst521 Lt BT" panose="020B0402020204020304" pitchFamily="34" charset="0"/>
                  </a:defRPr>
                </a:lvl1pPr>
              </a:lstStyle>
              <a:p>
                <a:r>
                  <a:rPr lang="en-US" sz="1400" dirty="0"/>
                  <a:t>Phase I: </a:t>
                </a:r>
                <a14:m>
                  <m:oMath xmlns:m="http://schemas.openxmlformats.org/officeDocument/2006/math">
                    <m:r>
                      <a:rPr lang="en-US" sz="1400">
                        <a:latin typeface="Cambria Math" panose="02040503050406030204" pitchFamily="18" charset="0"/>
                      </a:rPr>
                      <m:t>𝜎</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a:latin typeface="Cambria Math" panose="02040503050406030204" pitchFamily="18" charset="0"/>
                              </a:rPr>
                              <m:t>𝑑</m:t>
                            </m:r>
                          </m:e>
                          <m:sub>
                            <m:r>
                              <a:rPr lang="en-US" sz="1400">
                                <a:latin typeface="Cambria Math" panose="02040503050406030204" pitchFamily="18" charset="0"/>
                              </a:rPr>
                              <m:t>𝜇</m:t>
                            </m:r>
                          </m:sub>
                        </m:sSub>
                      </m:e>
                    </m:d>
                    <m:r>
                      <a:rPr lang="en-US" sz="1400">
                        <a:latin typeface="Cambria Math" panose="02040503050406030204" pitchFamily="18" charset="0"/>
                      </a:rPr>
                      <m:t>&lt;</m:t>
                    </m:r>
                    <m:sSup>
                      <m:sSupPr>
                        <m:ctrlPr>
                          <a:rPr lang="en-US" sz="1400" i="1">
                            <a:latin typeface="Cambria Math" panose="02040503050406030204" pitchFamily="18" charset="0"/>
                          </a:rPr>
                        </m:ctrlPr>
                      </m:sSupPr>
                      <m:e>
                        <m:r>
                          <a:rPr lang="en-US" sz="1400">
                            <a:latin typeface="Cambria Math" panose="02040503050406030204" pitchFamily="18" charset="0"/>
                          </a:rPr>
                          <m:t>3</m:t>
                        </m:r>
                        <m:r>
                          <a:rPr lang="en-US" sz="1400">
                            <a:latin typeface="Cambria Math" panose="02040503050406030204" pitchFamily="18" charset="0"/>
                          </a:rPr>
                          <m:t>⋅</m:t>
                        </m:r>
                        <m:r>
                          <a:rPr lang="en-US" sz="1400">
                            <a:latin typeface="Cambria Math" panose="02040503050406030204" pitchFamily="18" charset="0"/>
                          </a:rPr>
                          <m:t>10</m:t>
                        </m:r>
                      </m:e>
                      <m:sup>
                        <m:r>
                          <a:rPr lang="en-US" sz="1400">
                            <a:latin typeface="Cambria Math" panose="02040503050406030204" pitchFamily="18" charset="0"/>
                          </a:rPr>
                          <m:t>−</m:t>
                        </m:r>
                        <m:r>
                          <a:rPr lang="en-US" sz="1400">
                            <a:latin typeface="Cambria Math" panose="02040503050406030204" pitchFamily="18" charset="0"/>
                          </a:rPr>
                          <m:t>21</m:t>
                        </m:r>
                      </m:sup>
                    </m:sSup>
                    <m:r>
                      <a:rPr lang="en-US" sz="1400">
                        <a:latin typeface="Cambria Math" panose="02040503050406030204" pitchFamily="18" charset="0"/>
                      </a:rPr>
                      <m:t>𝑒</m:t>
                    </m:r>
                    <m:r>
                      <m:rPr>
                        <m:sty m:val="p"/>
                      </m:rPr>
                      <a:rPr lang="en-US" sz="1400">
                        <a:latin typeface="Cambria Math" panose="02040503050406030204" pitchFamily="18" charset="0"/>
                      </a:rPr>
                      <m:t>cm</m:t>
                    </m:r>
                  </m:oMath>
                </a14:m>
                <a:endParaRPr lang="en-US" sz="1400" dirty="0"/>
              </a:p>
            </p:txBody>
          </p:sp>
        </mc:Choice>
        <mc:Fallback>
          <p:sp>
            <p:nvSpPr>
              <p:cNvPr id="22" name="TextBox 21"/>
              <p:cNvSpPr txBox="1">
                <a:spLocks noRot="1" noChangeAspect="1" noMove="1" noResize="1" noEditPoints="1" noAdjustHandles="1" noChangeArrowheads="1" noChangeShapeType="1" noTextEdit="1"/>
              </p:cNvSpPr>
              <p:nvPr/>
            </p:nvSpPr>
            <p:spPr>
              <a:xfrm>
                <a:off x="4317658" y="4728736"/>
                <a:ext cx="2709207" cy="319549"/>
              </a:xfrm>
              <a:prstGeom prst="roundRect">
                <a:avLst>
                  <a:gd name="adj" fmla="val 19319"/>
                </a:avLst>
              </a:prstGeom>
              <a:blipFill>
                <a:blip r:embed="rId8"/>
                <a:stretch>
                  <a:fillRect t="-1923" b="-17308"/>
                </a:stretch>
              </a:blipFill>
              <a:ln>
                <a:noFill/>
              </a:ln>
            </p:spPr>
            <p:txBody>
              <a:bodyPr/>
              <a:lstStyle/>
              <a:p>
                <a:r>
                  <a:rPr lang="de-CH">
                    <a:noFill/>
                  </a:rPr>
                  <a:t> </a:t>
                </a:r>
              </a:p>
            </p:txBody>
          </p:sp>
        </mc:Fallback>
      </mc:AlternateContent>
      <p:sp>
        <p:nvSpPr>
          <p:cNvPr id="23" name="Right Brace 22"/>
          <p:cNvSpPr/>
          <p:nvPr/>
        </p:nvSpPr>
        <p:spPr bwMode="auto">
          <a:xfrm rot="5400000">
            <a:off x="3566677" y="338518"/>
            <a:ext cx="345578"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24" name="TextBox 23"/>
              <p:cNvSpPr txBox="1"/>
              <p:nvPr/>
            </p:nvSpPr>
            <p:spPr>
              <a:xfrm>
                <a:off x="3208299" y="1753165"/>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g</a:t>
                </a:r>
                <a:r>
                  <a:rPr lang="en-US" sz="1400" b="0" kern="1000" spc="30" dirty="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p:sp>
            <p:nvSpPr>
              <p:cNvPr id="24" name="TextBox 23"/>
              <p:cNvSpPr txBox="1">
                <a:spLocks noRot="1" noChangeAspect="1" noMove="1" noResize="1" noEditPoints="1" noAdjustHandles="1" noChangeArrowheads="1" noChangeShapeType="1" noTextEdit="1"/>
              </p:cNvSpPr>
              <p:nvPr/>
            </p:nvSpPr>
            <p:spPr>
              <a:xfrm>
                <a:off x="3208299" y="1753165"/>
                <a:ext cx="986134" cy="220381"/>
              </a:xfrm>
              <a:prstGeom prst="rect">
                <a:avLst/>
              </a:prstGeom>
              <a:blipFill>
                <a:blip r:embed="rId9"/>
                <a:stretch>
                  <a:fillRect l="-11111" t="-25000" b="-50000"/>
                </a:stretch>
              </a:blipFill>
            </p:spPr>
            <p:txBody>
              <a:bodyPr/>
              <a:lstStyle/>
              <a:p>
                <a:r>
                  <a:rPr lang="de-CH">
                    <a:noFill/>
                  </a:rPr>
                  <a:t> </a:t>
                </a:r>
              </a:p>
            </p:txBody>
          </p:sp>
        </mc:Fallback>
      </mc:AlternateContent>
      <p:grpSp>
        <p:nvGrpSpPr>
          <p:cNvPr id="25" name="Group 24"/>
          <p:cNvGrpSpPr/>
          <p:nvPr/>
        </p:nvGrpSpPr>
        <p:grpSpPr>
          <a:xfrm>
            <a:off x="5018420" y="1436222"/>
            <a:ext cx="1783304" cy="557783"/>
            <a:chOff x="4948936" y="1355299"/>
            <a:chExt cx="1783304" cy="617144"/>
          </a:xfrm>
        </p:grpSpPr>
        <p:sp>
          <p:nvSpPr>
            <p:cNvPr id="26" name="Right Brace 25"/>
            <p:cNvSpPr/>
            <p:nvPr/>
          </p:nvSpPr>
          <p:spPr bwMode="auto">
            <a:xfrm rot="5400000">
              <a:off x="5650963" y="653272"/>
              <a:ext cx="379249" cy="1783304"/>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27" name="TextBox 26"/>
                <p:cNvSpPr txBox="1"/>
                <p:nvPr/>
              </p:nvSpPr>
              <p:spPr>
                <a:xfrm>
                  <a:off x="5367881" y="1728608"/>
                  <a:ext cx="1199247" cy="243835"/>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p:sp>
              <p:nvSpPr>
                <p:cNvPr id="27" name="TextBox 26"/>
                <p:cNvSpPr txBox="1">
                  <a:spLocks noRot="1" noChangeAspect="1" noMove="1" noResize="1" noEditPoints="1" noAdjustHandles="1" noChangeArrowheads="1" noChangeShapeType="1" noTextEdit="1"/>
                </p:cNvSpPr>
                <p:nvPr/>
              </p:nvSpPr>
              <p:spPr>
                <a:xfrm>
                  <a:off x="5367881" y="1728608"/>
                  <a:ext cx="1199247" cy="243835"/>
                </a:xfrm>
                <a:prstGeom prst="rect">
                  <a:avLst/>
                </a:prstGeom>
                <a:blipFill>
                  <a:blip r:embed="rId10"/>
                  <a:stretch>
                    <a:fillRect l="-9137" t="-22222" b="-50000"/>
                  </a:stretch>
                </a:blipFill>
              </p:spPr>
              <p:txBody>
                <a:bodyPr/>
                <a:lstStyle/>
                <a:p>
                  <a:r>
                    <a:rPr lang="de-CH">
                      <a:noFill/>
                    </a:rPr>
                    <a:t> </a:t>
                  </a:r>
                </a:p>
              </p:txBody>
            </p:sp>
          </mc:Fallback>
        </mc:AlternateContent>
      </p:grpSp>
      <p:grpSp>
        <p:nvGrpSpPr>
          <p:cNvPr id="28" name="Group 27"/>
          <p:cNvGrpSpPr/>
          <p:nvPr/>
        </p:nvGrpSpPr>
        <p:grpSpPr>
          <a:xfrm>
            <a:off x="2529687" y="787160"/>
            <a:ext cx="2480274" cy="649063"/>
            <a:chOff x="3202309" y="706237"/>
            <a:chExt cx="2055492" cy="649063"/>
          </a:xfrm>
        </p:grpSpPr>
        <p:cxnSp>
          <p:nvCxnSpPr>
            <p:cNvPr id="29" name="Straight Connector 28"/>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sp>
        <p:nvSpPr>
          <p:cNvPr id="32" name="Up Arrow 3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E</a:t>
            </a:r>
            <a:endParaRPr lang="en-US" dirty="0">
              <a:latin typeface="Humanst521 Lt BT" panose="020B0402020204020304" pitchFamily="34" charset="0"/>
            </a:endParaRPr>
          </a:p>
        </p:txBody>
      </p:sp>
      <p:sp>
        <p:nvSpPr>
          <p:cNvPr id="33" name="TextBox 32"/>
          <p:cNvSpPr txBox="1"/>
          <p:nvPr/>
        </p:nvSpPr>
        <p:spPr>
          <a:xfrm>
            <a:off x="87519" y="4925651"/>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Farley et al,, PRL93 042001 (2004) ] ,</a:t>
            </a:r>
          </a:p>
        </p:txBody>
      </p:sp>
      <mc:AlternateContent xmlns:mc="http://schemas.openxmlformats.org/markup-compatibility/2006">
        <mc:Choice xmlns:a14="http://schemas.microsoft.com/office/drawing/2010/main" Requires="a14">
          <p:sp>
            <p:nvSpPr>
              <p:cNvPr id="55" name="TextBox 54"/>
              <p:cNvSpPr txBox="1"/>
              <p:nvPr/>
            </p:nvSpPr>
            <p:spPr>
              <a:xfrm rot="788458">
                <a:off x="5389933" y="3476724"/>
                <a:ext cx="96616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1" kern="1000" spc="30" smtClean="0">
                          <a:solidFill>
                            <a:schemeClr val="tx1">
                              <a:lumMod val="85000"/>
                              <a:lumOff val="15000"/>
                            </a:schemeClr>
                          </a:solidFill>
                          <a:latin typeface="Cambria Math" panose="02040503050406030204" pitchFamily="18" charset="0"/>
                          <a:cs typeface="Franklin Gothic Book"/>
                        </a:rPr>
                        <m:t>31</m:t>
                      </m:r>
                      <m:r>
                        <a:rPr lang="en-US" sz="1400" b="0" i="1" kern="1000" spc="30" smtClean="0">
                          <a:solidFill>
                            <a:schemeClr val="tx1">
                              <a:lumMod val="85000"/>
                              <a:lumOff val="15000"/>
                            </a:schemeClr>
                          </a:solidFill>
                          <a:latin typeface="Cambria Math" panose="02040503050406030204" pitchFamily="18" charset="0"/>
                          <a:cs typeface="Franklin Gothic Book"/>
                        </a:rPr>
                        <m:t>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p:sp>
            <p:nvSpPr>
              <p:cNvPr id="55" name="TextBox 54"/>
              <p:cNvSpPr txBox="1">
                <a:spLocks noRot="1" noChangeAspect="1" noMove="1" noResize="1" noEditPoints="1" noAdjustHandles="1" noChangeArrowheads="1" noChangeShapeType="1" noTextEdit="1"/>
              </p:cNvSpPr>
              <p:nvPr/>
            </p:nvSpPr>
            <p:spPr>
              <a:xfrm rot="788458">
                <a:off x="5389933" y="3476724"/>
                <a:ext cx="966162" cy="236988"/>
              </a:xfrm>
              <a:prstGeom prst="rect">
                <a:avLst/>
              </a:prstGeom>
              <a:blipFill>
                <a:blip r:embed="rId11"/>
                <a:stretch>
                  <a:fillRect l="-2424"/>
                </a:stretch>
              </a:blipFill>
            </p:spPr>
            <p:txBody>
              <a:bodyPr/>
              <a:lstStyle/>
              <a:p>
                <a:r>
                  <a:rPr lang="de-CH">
                    <a:noFill/>
                  </a:rPr>
                  <a:t> </a:t>
                </a:r>
              </a:p>
            </p:txBody>
          </p:sp>
        </mc:Fallback>
      </mc:AlternateContent>
      <p:grpSp>
        <p:nvGrpSpPr>
          <p:cNvPr id="56" name="Group 55"/>
          <p:cNvGrpSpPr/>
          <p:nvPr/>
        </p:nvGrpSpPr>
        <p:grpSpPr>
          <a:xfrm>
            <a:off x="88909" y="2136198"/>
            <a:ext cx="4123024" cy="2230123"/>
            <a:chOff x="4737189" y="2781665"/>
            <a:chExt cx="4123024" cy="2230123"/>
          </a:xfrm>
        </p:grpSpPr>
        <p:pic>
          <p:nvPicPr>
            <p:cNvPr id="57" name="Picture 5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mc:Choice xmlns:a14="http://schemas.microsoft.com/office/drawing/2010/main" Requires="a14">
            <p:sp>
              <p:nvSpPr>
                <p:cNvPr id="58" name="Rectangular Callout 57"/>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p:sp>
              <p:nvSpPr>
                <p:cNvPr id="58" name="Rectangular Callout 57"/>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13"/>
                  <a:stretch>
                    <a:fillRect/>
                  </a:stretch>
                </a:blipFill>
                <a:ln w="19050" cap="flat" cmpd="sng" algn="ctr">
                  <a:solidFill>
                    <a:schemeClr val="accent1"/>
                  </a:solidFill>
                  <a:prstDash val="solid"/>
                  <a:round/>
                  <a:headEnd type="none" w="med" len="med"/>
                  <a:tailEnd type="none" w="med" len="med"/>
                </a:ln>
                <a:effectLst/>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59" name="Rectangular Callout 58"/>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BT" panose="020B0602020204020204" pitchFamily="34" charset="0"/>
                  </a:endParaRPr>
                </a:p>
              </p:txBody>
            </p:sp>
          </mc:Choice>
          <mc:Fallback>
            <p:sp>
              <p:nvSpPr>
                <p:cNvPr id="59" name="Rectangular Callout 58"/>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14"/>
                  <a:stretch>
                    <a:fillRect l="-4839"/>
                  </a:stretch>
                </a:blipFill>
                <a:ln w="19050" cap="flat" cmpd="sng" algn="ctr">
                  <a:solidFill>
                    <a:srgbClr val="0070C0"/>
                  </a:solidFill>
                  <a:prstDash val="solid"/>
                  <a:round/>
                  <a:headEnd type="none" w="med" len="med"/>
                  <a:tailEnd type="none" w="med" len="med"/>
                </a:ln>
                <a:effectLst/>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60" name="Rectangular Callout 59"/>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BT" panose="020B0602020204020204" pitchFamily="34" charset="0"/>
                  </a:endParaRPr>
                </a:p>
              </p:txBody>
            </p:sp>
          </mc:Choice>
          <mc:Fallback>
            <p:sp>
              <p:nvSpPr>
                <p:cNvPr id="60" name="Rectangular Callout 59"/>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15"/>
                  <a:stretch>
                    <a:fillRect r="-3030"/>
                  </a:stretch>
                </a:blipFill>
                <a:ln w="19050" cap="flat" cmpd="sng" algn="ctr">
                  <a:solidFill>
                    <a:srgbClr val="F7450D"/>
                  </a:solidFill>
                  <a:prstDash val="solid"/>
                  <a:round/>
                  <a:headEnd type="none" w="med" len="med"/>
                  <a:tailEnd type="none" w="med" len="med"/>
                </a:ln>
                <a:effectLst/>
              </p:spPr>
              <p:txBody>
                <a:bodyPr/>
                <a:lstStyle/>
                <a:p>
                  <a:r>
                    <a:rPr lang="de-CH">
                      <a:noFill/>
                    </a:rPr>
                    <a:t> </a:t>
                  </a:r>
                </a:p>
              </p:txBody>
            </p:sp>
          </mc:Fallback>
        </mc:AlternateContent>
      </p:grpSp>
      <p:sp>
        <p:nvSpPr>
          <p:cNvPr id="61" name="Arc 60"/>
          <p:cNvSpPr/>
          <p:nvPr/>
        </p:nvSpPr>
        <p:spPr bwMode="auto">
          <a:xfrm>
            <a:off x="2708303" y="2055342"/>
            <a:ext cx="5306187" cy="2553764"/>
          </a:xfrm>
          <a:prstGeom prst="arc">
            <a:avLst>
              <a:gd name="adj1" fmla="val 19979841"/>
              <a:gd name="adj2" fmla="val 8116265"/>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35036198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1"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700"/>
                                        <p:tgtEl>
                                          <p:spTgt spid="8"/>
                                        </p:tgtEl>
                                      </p:cBhvr>
                                    </p:animEffect>
                                  </p:childTnLst>
                                </p:cTn>
                              </p:par>
                              <p:par>
                                <p:cTn id="28" presetID="1"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p:bldP spid="12" grpId="0"/>
      <p:bldP spid="15" grpId="0" animBg="1"/>
      <p:bldP spid="21" grpId="0" animBg="1"/>
      <p:bldP spid="22" grpId="0" animBg="1"/>
      <p:bldP spid="32" grpId="0" animBg="1"/>
      <p:bldP spid="33"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161" y="953027"/>
            <a:ext cx="4846022" cy="3708352"/>
          </a:xfrm>
          <a:prstGeom prst="rect">
            <a:avLst/>
          </a:prstGeom>
        </p:spPr>
      </p:pic>
      <p:sp>
        <p:nvSpPr>
          <p:cNvPr id="5" name="Rectangle 12"/>
          <p:cNvSpPr txBox="1">
            <a:spLocks noChangeArrowheads="1"/>
          </p:cNvSpPr>
          <p:nvPr/>
        </p:nvSpPr>
        <p:spPr bwMode="auto">
          <a:xfrm>
            <a:off x="960482" y="97313"/>
            <a:ext cx="690531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a:ln>
                  <a:noFill/>
                </a:ln>
                <a:solidFill>
                  <a:srgbClr val="686868"/>
                </a:solidFill>
                <a:effectLst/>
                <a:uLnTx/>
                <a:uFillTx/>
                <a:latin typeface="Humanst521 BT" panose="020B0602020204020204" pitchFamily="34" charset="0"/>
                <a:cs typeface="Arial"/>
              </a:rPr>
              <a:t>History of EDM searches</a:t>
            </a:r>
          </a:p>
        </p:txBody>
      </p:sp>
      <p:grpSp>
        <p:nvGrpSpPr>
          <p:cNvPr id="48" name="Group 47"/>
          <p:cNvGrpSpPr/>
          <p:nvPr/>
        </p:nvGrpSpPr>
        <p:grpSpPr>
          <a:xfrm>
            <a:off x="7174767" y="3152286"/>
            <a:ext cx="458037" cy="1047051"/>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27" name="TextBox 26"/>
            <p:cNvSpPr txBox="1"/>
            <p:nvPr/>
          </p:nvSpPr>
          <p:spPr>
            <a:xfrm>
              <a:off x="6987876" y="3517829"/>
              <a:ext cx="253916" cy="24934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8</a:t>
              </a:r>
            </a:p>
          </p:txBody>
        </p:sp>
      </p:grpSp>
      <p:grpSp>
        <p:nvGrpSpPr>
          <p:cNvPr id="44" name="Group 43"/>
          <p:cNvGrpSpPr/>
          <p:nvPr/>
        </p:nvGrpSpPr>
        <p:grpSpPr>
          <a:xfrm>
            <a:off x="5775982" y="920313"/>
            <a:ext cx="805029" cy="440427"/>
            <a:chOff x="5355234" y="920313"/>
            <a:chExt cx="805029" cy="440427"/>
          </a:xfrm>
        </p:grpSpPr>
        <p:sp>
          <p:nvSpPr>
            <p:cNvPr id="17" name="TextBox 16"/>
            <p:cNvSpPr txBox="1"/>
            <p:nvPr/>
          </p:nvSpPr>
          <p:spPr>
            <a:xfrm>
              <a:off x="5355234" y="920313"/>
              <a:ext cx="8050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Neutron</a:t>
              </a:r>
            </a:p>
          </p:txBody>
        </p:sp>
        <p:sp>
          <p:nvSpPr>
            <p:cNvPr id="3" name="TextBox 2"/>
            <p:cNvSpPr txBox="1"/>
            <p:nvPr/>
          </p:nvSpPr>
          <p:spPr>
            <a:xfrm>
              <a:off x="5408642"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43" name="Group 42"/>
          <p:cNvGrpSpPr/>
          <p:nvPr/>
        </p:nvGrpSpPr>
        <p:grpSpPr>
          <a:xfrm>
            <a:off x="6841318" y="920313"/>
            <a:ext cx="752129" cy="440427"/>
            <a:chOff x="6426562" y="920313"/>
            <a:chExt cx="752129" cy="440427"/>
          </a:xfrm>
        </p:grpSpPr>
        <p:sp>
          <p:nvSpPr>
            <p:cNvPr id="18" name="TextBox 17"/>
            <p:cNvSpPr txBox="1"/>
            <p:nvPr/>
          </p:nvSpPr>
          <p:spPr>
            <a:xfrm>
              <a:off x="6426562" y="92031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Electron</a:t>
              </a:r>
            </a:p>
          </p:txBody>
        </p:sp>
        <p:sp>
          <p:nvSpPr>
            <p:cNvPr id="28" name="TextBox 27"/>
            <p:cNvSpPr txBox="1"/>
            <p:nvPr/>
          </p:nvSpPr>
          <p:spPr>
            <a:xfrm>
              <a:off x="6440271"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42" name="Group 41"/>
          <p:cNvGrpSpPr/>
          <p:nvPr/>
        </p:nvGrpSpPr>
        <p:grpSpPr>
          <a:xfrm>
            <a:off x="7974867" y="920313"/>
            <a:ext cx="651460" cy="440427"/>
            <a:chOff x="7612713" y="920313"/>
            <a:chExt cx="651460" cy="440427"/>
          </a:xfrm>
        </p:grpSpPr>
        <p:sp>
          <p:nvSpPr>
            <p:cNvPr id="19" name="TextBox 18"/>
            <p:cNvSpPr txBox="1"/>
            <p:nvPr/>
          </p:nvSpPr>
          <p:spPr>
            <a:xfrm>
              <a:off x="7665772" y="920313"/>
              <a:ext cx="59343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Muon</a:t>
              </a:r>
            </a:p>
          </p:txBody>
        </p:sp>
        <p:sp>
          <p:nvSpPr>
            <p:cNvPr id="29" name="TextBox 28"/>
            <p:cNvSpPr txBox="1"/>
            <p:nvPr/>
          </p:nvSpPr>
          <p:spPr>
            <a:xfrm>
              <a:off x="7612713"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33" name="Rectangle 32"/>
          <p:cNvSpPr/>
          <p:nvPr/>
        </p:nvSpPr>
        <p:spPr bwMode="auto">
          <a:xfrm>
            <a:off x="7143574" y="1488143"/>
            <a:ext cx="149517" cy="16347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1" name="TextBox 50"/>
            <p:cNvSpPr txBox="1"/>
            <p:nvPr/>
          </p:nvSpPr>
          <p:spPr>
            <a:xfrm>
              <a:off x="6990474" y="3295581"/>
              <a:ext cx="274252" cy="22038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4" name="TextBox 53"/>
            <p:cNvSpPr txBox="1"/>
            <p:nvPr/>
          </p:nvSpPr>
          <p:spPr>
            <a:xfrm>
              <a:off x="6928827" y="3050811"/>
              <a:ext cx="219402" cy="668019"/>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6</a:t>
              </a:r>
            </a:p>
          </p:txBody>
        </p:sp>
      </p:grpSp>
      <p:sp>
        <p:nvSpPr>
          <p:cNvPr id="8" name="TextBox 7"/>
          <p:cNvSpPr txBox="1"/>
          <p:nvPr/>
        </p:nvSpPr>
        <p:spPr>
          <a:xfrm rot="16200000">
            <a:off x="-1053068" y="3370028"/>
            <a:ext cx="2656818" cy="473976"/>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a:ln>
                  <a:noFill/>
                </a:ln>
                <a:solidFill>
                  <a:srgbClr val="000000">
                    <a:lumMod val="85000"/>
                    <a:lumOff val="15000"/>
                  </a:srgbClr>
                </a:solidFill>
                <a:effectLst/>
                <a:uLnTx/>
                <a:uFillTx/>
                <a:latin typeface="Humanst521 Lt BT"/>
                <a:cs typeface="Franklin Gothic Book"/>
              </a:rPr>
              <a:t>*</a:t>
            </a: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Bennett et al.,PRD80(2009)052008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30000" noProof="0" dirty="0">
                <a:ln>
                  <a:noFill/>
                </a:ln>
                <a:solidFill>
                  <a:srgbClr val="000000">
                    <a:lumMod val="85000"/>
                    <a:lumOff val="15000"/>
                  </a:srgbClr>
                </a:solidFill>
                <a:effectLst/>
                <a:uLnTx/>
                <a:uFillTx/>
                <a:latin typeface="Humanst521 Lt BT"/>
                <a:cs typeface="Franklin Gothic Book"/>
              </a:rPr>
              <a:t>** </a:t>
            </a:r>
            <a:r>
              <a:rPr kumimoji="0" lang="en-US" sz="1400" b="0" i="0" u="none" strike="noStrike" kern="1000" cap="none" spc="30" normalizeH="0" noProof="0" dirty="0">
                <a:ln>
                  <a:noFill/>
                </a:ln>
                <a:solidFill>
                  <a:srgbClr val="000000">
                    <a:lumMod val="85000"/>
                    <a:lumOff val="15000"/>
                  </a:srgbClr>
                </a:solidFill>
                <a:effectLst/>
                <a:uLnTx/>
                <a:uFillTx/>
                <a:latin typeface="Humanst521 Lt BT"/>
                <a:cs typeface="Franklin Gothic Book"/>
              </a:rPr>
              <a:t>Abel et al., PRL124(2020)081803</a:t>
            </a:r>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9" name="Rectangle 8"/>
          <p:cNvSpPr/>
          <p:nvPr/>
        </p:nvSpPr>
        <p:spPr bwMode="auto">
          <a:xfrm>
            <a:off x="8232601" y="2816348"/>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cxnSp>
        <p:nvCxnSpPr>
          <p:cNvPr id="11" name="Straight Arrow Connector 10"/>
          <p:cNvCxnSpPr/>
          <p:nvPr/>
        </p:nvCxnSpPr>
        <p:spPr bwMode="auto">
          <a:xfrm flipV="1">
            <a:off x="7444923" y="2914180"/>
            <a:ext cx="690348" cy="191269"/>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mc:Choice xmlns:a14="http://schemas.microsoft.com/office/drawing/2010/main" Requires="a14">
          <p:sp>
            <p:nvSpPr>
              <p:cNvPr id="16" name="TextBox 15"/>
              <p:cNvSpPr txBox="1"/>
              <p:nvPr/>
            </p:nvSpPr>
            <p:spPr>
              <a:xfrm>
                <a:off x="7570839" y="2451078"/>
                <a:ext cx="294953" cy="452624"/>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fPr>
                        <m:num>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num>
                        <m:den>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ub>
                          </m:sSub>
                        </m:den>
                      </m:f>
                    </m:oMath>
                  </m:oMathPara>
                </a14:m>
                <a:endParaRPr kumimoji="0" lang="en-US" sz="14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p:sp>
            <p:nvSpPr>
              <p:cNvPr id="16" name="TextBox 15"/>
              <p:cNvSpPr txBox="1">
                <a:spLocks noRot="1" noChangeAspect="1" noMove="1" noResize="1" noEditPoints="1" noAdjustHandles="1" noChangeArrowheads="1" noChangeShapeType="1" noTextEdit="1"/>
              </p:cNvSpPr>
              <p:nvPr/>
            </p:nvSpPr>
            <p:spPr>
              <a:xfrm>
                <a:off x="7570839" y="2451078"/>
                <a:ext cx="294953" cy="452624"/>
              </a:xfrm>
              <a:prstGeom prst="rect">
                <a:avLst/>
              </a:prstGeom>
              <a:blipFill>
                <a:blip r:embed="rId4"/>
                <a:stretch>
                  <a:fillRect l="-8333" r="-2083" b="-6757"/>
                </a:stretch>
              </a:blipFill>
            </p:spPr>
            <p:txBody>
              <a:bodyPr/>
              <a:lstStyle/>
              <a:p>
                <a:r>
                  <a:rPr lang="de-CH">
                    <a:noFill/>
                  </a:rPr>
                  <a:t> </a:t>
                </a:r>
              </a:p>
            </p:txBody>
          </p:sp>
        </mc:Fallback>
      </mc:AlternateContent>
      <mc:AlternateContent xmlns:mc="http://schemas.openxmlformats.org/markup-compatibility/2006">
        <mc:Choice xmlns:a14="http://schemas.microsoft.com/office/drawing/2010/main" Requires="a14">
          <p:sp>
            <p:nvSpPr>
              <p:cNvPr id="45" name="TextBox 44"/>
              <p:cNvSpPr txBox="1"/>
              <p:nvPr/>
            </p:nvSpPr>
            <p:spPr>
              <a:xfrm>
                <a:off x="2218340" y="1572995"/>
                <a:ext cx="2036840" cy="215444"/>
              </a:xfrm>
              <a:prstGeom prst="wedgeRectCallout">
                <a:avLst>
                  <a:gd name="adj1" fmla="val 58542"/>
                  <a:gd name="adj2" fmla="val 622589"/>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𝑛</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8</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26</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mc:Choice>
        <mc:Fallback>
          <p:sp>
            <p:nvSpPr>
              <p:cNvPr id="45" name="TextBox 44"/>
              <p:cNvSpPr txBox="1">
                <a:spLocks noRot="1" noChangeAspect="1" noMove="1" noResize="1" noEditPoints="1" noAdjustHandles="1" noChangeArrowheads="1" noChangeShapeType="1" noTextEdit="1"/>
              </p:cNvSpPr>
              <p:nvPr/>
            </p:nvSpPr>
            <p:spPr>
              <a:xfrm>
                <a:off x="2218340" y="1572995"/>
                <a:ext cx="2036840" cy="215444"/>
              </a:xfrm>
              <a:prstGeom prst="wedgeRectCallout">
                <a:avLst>
                  <a:gd name="adj1" fmla="val 58542"/>
                  <a:gd name="adj2" fmla="val 622589"/>
                </a:avLst>
              </a:prstGeom>
              <a:blipFill>
                <a:blip r:embed="rId5"/>
                <a:stretch>
                  <a:fillRect/>
                </a:stretch>
              </a:blipFill>
              <a:ln>
                <a:solidFill>
                  <a:srgbClr val="405583"/>
                </a:solidFill>
              </a:ln>
            </p:spPr>
            <p:txBody>
              <a:bodyPr/>
              <a:lstStyle/>
              <a:p>
                <a:r>
                  <a:rPr lang="de-CH">
                    <a:noFill/>
                  </a:rPr>
                  <a:t> </a:t>
                </a:r>
              </a:p>
            </p:txBody>
          </p:sp>
        </mc:Fallback>
      </mc:AlternateContent>
      <p:sp>
        <p:nvSpPr>
          <p:cNvPr id="10" name="Oval 9"/>
          <p:cNvSpPr/>
          <p:nvPr/>
        </p:nvSpPr>
        <p:spPr bwMode="auto">
          <a:xfrm>
            <a:off x="4826501" y="3389888"/>
            <a:ext cx="93006" cy="93006"/>
          </a:xfrm>
          <a:prstGeom prst="ellipse">
            <a:avLst/>
          </a:prstGeom>
          <a:solidFill>
            <a:schemeClr val="bg1"/>
          </a:solidFill>
          <a:ln w="12700" cap="rnd">
            <a:solidFill>
              <a:srgbClr val="698A39"/>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sp>
        <p:nvSpPr>
          <p:cNvPr id="4" name="Rectangle 3"/>
          <p:cNvSpPr/>
          <p:nvPr/>
        </p:nvSpPr>
        <p:spPr bwMode="auto">
          <a:xfrm>
            <a:off x="4474341" y="1067509"/>
            <a:ext cx="89787" cy="3161313"/>
          </a:xfrm>
          <a:prstGeom prst="rect">
            <a:avLst/>
          </a:prstGeom>
          <a:solidFill>
            <a:schemeClr val="bg1"/>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BT" panose="020B0602020204020204" pitchFamily="34" charset="0"/>
            </a:endParaRPr>
          </a:p>
        </p:txBody>
      </p:sp>
      <p:sp>
        <p:nvSpPr>
          <p:cNvPr id="2" name="Diamond 1"/>
          <p:cNvSpPr/>
          <p:nvPr/>
        </p:nvSpPr>
        <p:spPr bwMode="auto">
          <a:xfrm>
            <a:off x="4492339" y="4056106"/>
            <a:ext cx="100800" cy="100800"/>
          </a:xfrm>
          <a:prstGeom prst="diamond">
            <a:avLst/>
          </a:prstGeom>
          <a:ln w="19050">
            <a:solidFill>
              <a:srgbClr val="3F90C1"/>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atin typeface="Humanst521 BT" panose="020B0602020204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3994422" y="683673"/>
                <a:ext cx="1929503" cy="248145"/>
              </a:xfrm>
              <a:prstGeom prst="wedgeRectCallout">
                <a:avLst>
                  <a:gd name="adj1" fmla="val -48744"/>
                  <a:gd name="adj2" fmla="val 194382"/>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8</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19</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mc:Choice>
        <mc:Fallback>
          <p:sp>
            <p:nvSpPr>
              <p:cNvPr id="7" name="TextBox 6"/>
              <p:cNvSpPr txBox="1">
                <a:spLocks noRot="1" noChangeAspect="1" noMove="1" noResize="1" noEditPoints="1" noAdjustHandles="1" noChangeArrowheads="1" noChangeShapeType="1" noTextEdit="1"/>
              </p:cNvSpPr>
              <p:nvPr/>
            </p:nvSpPr>
            <p:spPr>
              <a:xfrm>
                <a:off x="3994422" y="683673"/>
                <a:ext cx="1929503" cy="248145"/>
              </a:xfrm>
              <a:prstGeom prst="wedgeRectCallout">
                <a:avLst>
                  <a:gd name="adj1" fmla="val -48744"/>
                  <a:gd name="adj2" fmla="val 194382"/>
                </a:avLst>
              </a:prstGeom>
              <a:blipFill>
                <a:blip r:embed="rId6"/>
                <a:stretch>
                  <a:fillRect/>
                </a:stretch>
              </a:blipFill>
              <a:ln>
                <a:solidFill>
                  <a:srgbClr val="405583"/>
                </a:solidFill>
              </a:ln>
            </p:spPr>
            <p:txBody>
              <a:bodyPr/>
              <a:lstStyle/>
              <a:p>
                <a:r>
                  <a:rPr lang="de-CH">
                    <a:noFill/>
                  </a:rPr>
                  <a:t> </a:t>
                </a:r>
              </a:p>
            </p:txBody>
          </p:sp>
        </mc:Fallback>
      </mc:AlternateContent>
      <p:sp>
        <p:nvSpPr>
          <p:cNvPr id="46" name="Hexagon 45"/>
          <p:cNvSpPr/>
          <p:nvPr/>
        </p:nvSpPr>
        <p:spPr bwMode="auto">
          <a:xfrm rot="5400000">
            <a:off x="1716526" y="177494"/>
            <a:ext cx="90000" cy="90000"/>
          </a:xfrm>
          <a:prstGeom prst="hexagon">
            <a:avLst/>
          </a:prstGeom>
          <a:no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2" name="Rectangle 11"/>
          <p:cNvSpPr/>
          <p:nvPr/>
        </p:nvSpPr>
        <p:spPr bwMode="auto">
          <a:xfrm>
            <a:off x="4644008" y="1867274"/>
            <a:ext cx="182493" cy="344436"/>
          </a:xfrm>
          <a:prstGeom prst="rect">
            <a:avLst/>
          </a:prstGeom>
          <a:solidFill>
            <a:srgbClr val="F8F4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47" name="Hexagon 46"/>
          <p:cNvSpPr/>
          <p:nvPr/>
        </p:nvSpPr>
        <p:spPr bwMode="auto">
          <a:xfrm rot="5400000">
            <a:off x="4649025" y="1756065"/>
            <a:ext cx="90000" cy="90000"/>
          </a:xfrm>
          <a:prstGeom prst="hexagon">
            <a:avLst/>
          </a:prstGeom>
          <a:solidFill>
            <a:srgbClr val="FFFFFF"/>
          </a:solidFill>
          <a:ln w="19050" cap="flat" cmpd="sng" algn="ctr">
            <a:solidFill>
              <a:srgbClr val="9A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0151974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p:cNvSpPr>
          <p:nvPr>
            <p:ph idx="4294967295"/>
          </p:nvPr>
        </p:nvSpPr>
        <p:spPr>
          <a:xfrm>
            <a:off x="124085" y="818669"/>
            <a:ext cx="4469824" cy="3508560"/>
          </a:xfrm>
          <a:prstGeom prst="rect">
            <a:avLst/>
          </a:prstGeom>
          <a:solidFill>
            <a:schemeClr val="bg1"/>
          </a:solid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there will be a vertical precession out of the plane of the orbit</a:t>
            </a:r>
            <a:endParaRPr lang="en-GB" sz="1700" b="0" strike="noStrike" spc="-1" dirty="0"/>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An asymmetry increasing with time will be observed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GB" sz="1700" b="0" strike="noStrike" spc="-1" dirty="0"/>
          </a:p>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 spin should always be parallel to the momentum </a:t>
            </a:r>
            <a:br>
              <a:rPr lang="en-GB" sz="1700" b="0" strike="noStrike" spc="-1" dirty="0">
                <a:solidFill>
                  <a:srgbClr val="000000"/>
                </a:solidFill>
                <a:ea typeface="Calibri"/>
              </a:rPr>
            </a:br>
            <a:r>
              <a:rPr lang="en-GB" sz="1700" b="0" strike="noStrike" spc="-1" dirty="0">
                <a:solidFill>
                  <a:srgbClr val="000000"/>
                </a:solidFill>
                <a:ea typeface="Calibri"/>
              </a:rPr>
              <a:t>asymmetry should be zero</a:t>
            </a:r>
            <a:endParaRPr lang="en-GB" sz="1700" b="1" strike="noStrike" spc="-1" dirty="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GB" sz="1700" b="1" strike="noStrike" spc="-1" dirty="0">
                <a:solidFill>
                  <a:srgbClr val="000000"/>
                </a:solidFill>
                <a:ea typeface="Calibri"/>
              </a:rPr>
              <a:t>Some asymmetry could still be</a:t>
            </a:r>
            <a:br>
              <a:rPr sz="1700" dirty="0"/>
            </a:br>
            <a:r>
              <a:rPr lang="en-GB" sz="1700" b="1" strike="noStrike" spc="-1" dirty="0">
                <a:solidFill>
                  <a:srgbClr val="000000"/>
                </a:solidFill>
                <a:ea typeface="Calibri"/>
              </a:rPr>
              <a:t>observed due to systematic effects</a:t>
            </a:r>
            <a:endParaRPr lang="en-GB" sz="1700" b="0" strike="noStrike" spc="-1" dirty="0"/>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Calibri" panose="020F0502020204030204" pitchFamily="34" charset="0"/>
                <a:ea typeface="Calibri"/>
              </a:rPr>
              <a:t>The general experimental idea</a:t>
            </a:r>
            <a:endParaRPr lang="en-GB" sz="2400" b="0" strike="noStrike" spc="-1" dirty="0">
              <a:latin typeface="Humanst521 Lt BT" panose="020B0402020204020304" pitchFamily="34" charset="0"/>
            </a:endParaRPr>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6DFFB360-D563-449A-8B9A-D46177E55C47}" type="slidenum">
              <a:rPr lang="en-US" sz="800" b="0" strike="noStrike" spc="-1">
                <a:solidFill>
                  <a:srgbClr val="000000"/>
                </a:solidFill>
                <a:latin typeface="Humanst521 Lt BT" panose="020B0402020204020304" pitchFamily="34" charset="0"/>
              </a:rPr>
              <a:t>9</a:t>
            </a:fld>
            <a:endParaRPr lang="en-GB" sz="800" b="0" strike="noStrike" spc="-1" dirty="0">
              <a:latin typeface="Times New Roman"/>
            </a:endParaRPr>
          </a:p>
        </p:txBody>
      </p:sp>
      <p:grpSp>
        <p:nvGrpSpPr>
          <p:cNvPr id="470" name="Group 469"/>
          <p:cNvGrpSpPr/>
          <p:nvPr/>
        </p:nvGrpSpPr>
        <p:grpSpPr>
          <a:xfrm>
            <a:off x="2819880" y="144360"/>
            <a:ext cx="6147180" cy="2917800"/>
            <a:chOff x="2819880" y="144360"/>
            <a:chExt cx="614718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grpSp>
          <p:nvGrpSpPr>
            <p:cNvPr id="473" name="Group 472"/>
            <p:cNvGrpSpPr/>
            <p:nvPr/>
          </p:nvGrpSpPr>
          <p:grpSpPr>
            <a:xfrm>
              <a:off x="2819880" y="144360"/>
              <a:ext cx="6147180" cy="2917800"/>
              <a:chOff x="2819880" y="144360"/>
              <a:chExt cx="614718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tailEnd type="arrow"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0" name="Up Arrow 42"/>
              <p:cNvSpPr/>
              <p:nvPr/>
            </p:nvSpPr>
            <p:spPr>
              <a:xfrm>
                <a:off x="6643080" y="809640"/>
                <a:ext cx="540360" cy="633240"/>
              </a:xfrm>
              <a:prstGeom prst="upArrow">
                <a:avLst>
                  <a:gd name="adj1" fmla="val 50000"/>
                  <a:gd name="adj2" fmla="val 50000"/>
                </a:avLst>
              </a:prstGeom>
              <a:solidFill>
                <a:srgbClr val="C50006">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B</a:t>
                </a:r>
                <a:endParaRPr lang="en-GB" sz="1800" b="0" strike="noStrike" spc="-1" dirty="0">
                  <a:latin typeface="Humanst521 Lt BT" panose="020B0402020204020304" pitchFamily="34" charset="0"/>
                </a:endParaRPr>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E</a:t>
                </a:r>
                <a:endParaRPr lang="en-GB" sz="1800" b="0" strike="noStrike" spc="-1" dirty="0">
                  <a:latin typeface="Humanst521 Lt BT" panose="020B0402020204020304" pitchFamily="34" charset="0"/>
                </a:endParaRPr>
              </a:p>
            </p:txBody>
          </p:sp>
          <mc:AlternateContent xmlns:mc="http://schemas.openxmlformats.org/markup-compatibility/2006">
            <mc:Choice xmlns:a14="http://schemas.microsoft.com/office/drawing/2010/main" Requires="a14">
              <p:sp>
                <p:nvSpPr>
                  <p:cNvPr id="482" name="TextBox 64"/>
                  <p:cNvSpPr txBox="1"/>
                  <p:nvPr/>
                </p:nvSpPr>
                <p:spPr>
                  <a:xfrm rot="913200">
                    <a:off x="5479353" y="1570521"/>
                    <a:ext cx="1280875"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𝑅</m:t>
                          </m:r>
                          <m:r>
                            <a:rPr lang="en-US" smtClean="0">
                              <a:latin typeface="Cambria Math" panose="02040503050406030204" pitchFamily="18" charset="0"/>
                            </a:rPr>
                            <m:t>=</m:t>
                          </m:r>
                          <m:r>
                            <a:rPr lang="en-US" smtClean="0">
                              <a:latin typeface="Cambria Math" panose="02040503050406030204" pitchFamily="18" charset="0"/>
                            </a:rPr>
                            <m:t>31</m:t>
                          </m:r>
                          <m:r>
                            <a:rPr lang="en-US" smtClean="0">
                              <a:latin typeface="Cambria Math" panose="02040503050406030204" pitchFamily="18" charset="0"/>
                            </a:rPr>
                            <m:t> </m:t>
                          </m:r>
                          <m:r>
                            <m:rPr>
                              <m:sty m:val="p"/>
                            </m:rPr>
                            <a:rPr lang="en-US" b="0" i="0" smtClean="0">
                              <a:latin typeface="Cambria Math" panose="02040503050406030204" pitchFamily="18" charset="0"/>
                            </a:rPr>
                            <m:t>mm</m:t>
                          </m:r>
                        </m:oMath>
                      </m:oMathPara>
                    </a14:m>
                    <a:endParaRPr i="1" dirty="0">
                      <a:latin typeface="Humanst521 Lt BT" panose="020B0402020204020304" pitchFamily="34" charset="0"/>
                    </a:endParaRPr>
                  </a:p>
                </p:txBody>
              </p:sp>
            </mc:Choice>
            <mc:Fallback>
              <p:sp>
                <p:nvSpPr>
                  <p:cNvPr id="482" name="TextBox 64"/>
                  <p:cNvSpPr txBox="1">
                    <a:spLocks noRot="1" noChangeAspect="1" noMove="1" noResize="1" noEditPoints="1" noAdjustHandles="1" noChangeArrowheads="1" noChangeShapeType="1" noTextEdit="1"/>
                  </p:cNvSpPr>
                  <p:nvPr/>
                </p:nvSpPr>
                <p:spPr>
                  <a:xfrm rot="913200">
                    <a:off x="5479353" y="1570521"/>
                    <a:ext cx="1280875" cy="236160"/>
                  </a:xfrm>
                  <a:prstGeom prst="rect">
                    <a:avLst/>
                  </a:prstGeom>
                  <a:blipFill>
                    <a:blip r:embed="rId2"/>
                    <a:stretch>
                      <a:fillRect b="-4255"/>
                    </a:stretch>
                  </a:blipFill>
                </p:spPr>
                <p:txBody>
                  <a:bodyPr/>
                  <a:lstStyle/>
                  <a:p>
                    <a:r>
                      <a:rPr lang="de-CH">
                        <a:noFill/>
                      </a:rPr>
                      <a:t> </a:t>
                    </a:r>
                  </a:p>
                </p:txBody>
              </p:sp>
            </mc:Fallback>
          </mc:AlternateContent>
        </p:grpSp>
        <mc:AlternateContent xmlns:mc="http://schemas.openxmlformats.org/markup-compatibility/2006">
          <mc:Choice xmlns:a14="http://schemas.microsoft.com/office/drawing/2010/main"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Humanst521 Lt BT" panose="020B0402020204020304" pitchFamily="34" charset="0"/>
                  </a:endParaRPr>
                </a:p>
              </p:txBody>
            </p:sp>
          </mc:Choice>
          <mc:Fallback>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3"/>
                  <a:stretch>
                    <a:fillRect r="-35714" b="-35897"/>
                  </a:stretch>
                </a:blipFill>
              </p:spPr>
              <p:txBody>
                <a:bodyPr/>
                <a:lstStyle/>
                <a:p>
                  <a:r>
                    <a:rPr lang="de-CH">
                      <a:noFill/>
                    </a:rPr>
                    <a:t> </a:t>
                  </a:r>
                </a:p>
              </p:txBody>
            </p:sp>
          </mc:Fallback>
        </mc:AlternateContent>
      </p:grpSp>
      <p:pic>
        <p:nvPicPr>
          <p:cNvPr id="466" name="Picture 465"/>
          <p:cNvPicPr/>
          <p:nvPr/>
        </p:nvPicPr>
        <p:blipFill>
          <a:blip r:embed="rId4" cstate="screen">
            <a:extLst>
              <a:ext uri="{28A0092B-C50C-407E-A947-70E740481C1C}">
                <a14:useLocalDpi xmlns:a14="http://schemas.microsoft.com/office/drawing/2010/main"/>
              </a:ext>
            </a:extLst>
          </a:blip>
          <a:stretch/>
        </p:blipFill>
        <p:spPr>
          <a:xfrm>
            <a:off x="3412997" y="2759226"/>
            <a:ext cx="4868841" cy="2384274"/>
          </a:xfrm>
          <a:prstGeom prst="rect">
            <a:avLst/>
          </a:prstGeom>
          <a:ln w="0">
            <a:noFill/>
          </a:ln>
        </p:spPr>
      </p:pic>
      <mc:AlternateContent xmlns:mc="http://schemas.openxmlformats.org/markup-compatibility/2006">
        <mc:Choice xmlns:a14="http://schemas.microsoft.com/office/drawing/2010/main" Requires="a14">
          <p:sp>
            <p:nvSpPr>
              <p:cNvPr id="2" name="TextBox 1"/>
              <p:cNvSpPr txBox="1"/>
              <p:nvPr/>
            </p:nvSpPr>
            <p:spPr>
              <a:xfrm>
                <a:off x="7620942" y="4438403"/>
                <a:ext cx="1502252" cy="664453"/>
              </a:xfrm>
              <a:prstGeom prst="rect">
                <a:avLst/>
              </a:prstGeom>
              <a:solidFill>
                <a:schemeClr val="bg1"/>
              </a:solidFill>
            </p:spPr>
            <p:txBody>
              <a:bodyPr wrap="none" lIns="0" tIns="0" rIns="0" bIns="0" rtlCol="0">
                <a:noAutofit/>
              </a:bodyPr>
              <a:lstStyle/>
              <a:p>
                <a:pPr eaLnBrk="1" hangingPunct="1">
                  <a:lnSpc>
                    <a:spcPct val="110000"/>
                  </a:lnSpc>
                  <a:spcBef>
                    <a:spcPct val="0"/>
                  </a:spcBef>
                  <a:buClr>
                    <a:srgbClr val="000000"/>
                  </a:buClr>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𝐴</m:t>
                      </m:r>
                      <m:r>
                        <a:rPr lang="en-US" sz="1800" b="0" i="1" smtClean="0">
                          <a:solidFill>
                            <a:srgbClr val="000000"/>
                          </a:solidFill>
                          <a:latin typeface="Cambria Math" panose="02040503050406030204" pitchFamily="18" charset="0"/>
                        </a:rPr>
                        <m:t>=</m:t>
                      </m:r>
                      <m:f>
                        <m:fPr>
                          <m:ctrlPr>
                            <a:rPr lang="en-US" sz="1800" b="0" i="1" smtClean="0">
                              <a:solidFill>
                                <a:srgbClr val="000000"/>
                              </a:solidFill>
                              <a:latin typeface="Cambria Math" panose="02040503050406030204" pitchFamily="18" charset="0"/>
                            </a:rPr>
                          </m:ctrlPr>
                        </m:fPr>
                        <m:num>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𝑢</m:t>
                              </m:r>
                            </m:sub>
                          </m:sSub>
                          <m:r>
                            <a:rPr lang="en-US" sz="1800" b="0" i="1" smtClean="0">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𝑑</m:t>
                              </m:r>
                            </m:sub>
                          </m:sSub>
                        </m:num>
                        <m:den>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𝑢</m:t>
                              </m:r>
                            </m:sub>
                          </m:sSub>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𝑁</m:t>
                              </m:r>
                            </m:e>
                            <m:sub>
                              <m:r>
                                <a:rPr lang="en-US" sz="1800" i="1">
                                  <a:solidFill>
                                    <a:srgbClr val="000000"/>
                                  </a:solidFill>
                                  <a:latin typeface="Cambria Math" panose="02040503050406030204" pitchFamily="18" charset="0"/>
                                </a:rPr>
                                <m:t>𝑑</m:t>
                              </m:r>
                            </m:sub>
                          </m:sSub>
                        </m:den>
                      </m:f>
                    </m:oMath>
                  </m:oMathPara>
                </a14:m>
                <a:endParaRPr lang="en-US" sz="1800" dirty="0">
                  <a:solidFill>
                    <a:srgbClr val="000000"/>
                  </a:solidFill>
                  <a:latin typeface="Humanst521 Lt BT" panose="020B0402020204020304" pitchFamily="34"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7620942" y="4438403"/>
                <a:ext cx="1502252" cy="664453"/>
              </a:xfrm>
              <a:prstGeom prst="rect">
                <a:avLst/>
              </a:prstGeom>
              <a:blipFill>
                <a:blip r:embed="rId5"/>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3454106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4|0.4|3.9|3.6|7.2"/>
</p:tagLst>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none" lIns="0" tIns="0" rIns="0" bIns="0" rtlCol="0">
        <a:noAutofit/>
      </a:bodyPr>
      <a:lstStyle>
        <a:defPPr eaLnBrk="1" hangingPunct="1">
          <a:lnSpc>
            <a:spcPct val="110000"/>
          </a:lnSpc>
          <a:spcBef>
            <a:spcPct val="0"/>
          </a:spcBef>
          <a:buClr>
            <a:srgbClr val="000000"/>
          </a:buClr>
          <a:defRPr sz="1800" dirty="0" smtClean="0">
            <a:solidFill>
              <a:srgbClr val="000000"/>
            </a:solidFill>
            <a:latin typeface="Humanst521 Lt BT" panose="020B0402020204020304" pitchFamily="34" charset="0"/>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resentation2" id="{4F0D116D-BA67-4379-923D-094A3B13A4E4}" vid="{CE61E6D3-71A7-4AD4-80AC-F619466C1625}"/>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docProps/app.xml><?xml version="1.0" encoding="utf-8"?>
<Properties xmlns="http://schemas.openxmlformats.org/officeDocument/2006/extended-properties" xmlns:vt="http://schemas.openxmlformats.org/officeDocument/2006/docPropsVTypes">
  <Template>muEDM_Template</Template>
  <TotalTime>0</TotalTime>
  <Words>3196</Words>
  <Application>Microsoft Office PowerPoint</Application>
  <PresentationFormat>On-screen Show (16:9)</PresentationFormat>
  <Paragraphs>408</Paragraphs>
  <Slides>37</Slides>
  <Notes>10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Arial Narrow</vt:lpstr>
      <vt:lpstr>Symbol</vt:lpstr>
      <vt:lpstr>Calibri</vt:lpstr>
      <vt:lpstr>Courier New</vt:lpstr>
      <vt:lpstr>Times</vt:lpstr>
      <vt:lpstr>Times New Roman</vt:lpstr>
      <vt:lpstr>Arial</vt:lpstr>
      <vt:lpstr>Humanst521 BT</vt:lpstr>
      <vt:lpstr>Humanst521 Lt BT</vt:lpstr>
      <vt:lpstr>Georgia</vt:lpstr>
      <vt:lpstr>Wingdings</vt:lpstr>
      <vt:lpstr>Rockwell</vt:lpstr>
      <vt:lpstr>Cambria Math</vt:lpstr>
      <vt:lpstr>PSI-Powerpoint-Master Calibri V2</vt:lpstr>
      <vt:lpstr>Status of the search for a muon EDM  using the frozen-spin technique </vt:lpstr>
      <vt:lpstr>CP violation &amp; edm</vt:lpstr>
      <vt:lpstr>Lepton form factors and dipole moments</vt:lpstr>
      <vt:lpstr>General limits on μEDM</vt:lpstr>
      <vt:lpstr>Complementarity of EDM searches</vt:lpstr>
      <vt:lpstr>Muon dipole moments and frequencies</vt:lpstr>
      <vt:lpstr>Muon dipole moments –freezing the spin at PSI</vt:lpstr>
      <vt:lpstr>PowerPoint Presentation</vt:lpstr>
      <vt:lpstr>The general experimental idea</vt:lpstr>
      <vt:lpstr>The compact frozen-spin muon EDM search</vt:lpstr>
      <vt:lpstr>The muEDM phase I on piE1</vt:lpstr>
      <vt:lpstr>Injection and statistical sensitivity</vt:lpstr>
      <vt:lpstr>Experimental Setup</vt:lpstr>
      <vt:lpstr>Screening test in LN2</vt:lpstr>
      <vt:lpstr>Toward a “realistic” scenario</vt:lpstr>
      <vt:lpstr>Current status of the PSI muEDM entrance detector </vt:lpstr>
      <vt:lpstr>Storage and injection</vt:lpstr>
      <vt:lpstr>Radial magnetic field pulse to kick muons</vt:lpstr>
      <vt:lpstr>Tuning the electric field to the frozen-spin condition</vt:lpstr>
      <vt:lpstr>Silicon strip detector for g-2 detection</vt:lpstr>
      <vt:lpstr>EDM measurement</vt:lpstr>
      <vt:lpstr>EDM analysis options</vt:lpstr>
      <vt:lpstr>Figure of Merit – Phase I and II</vt:lpstr>
      <vt:lpstr>PowerPoint Presentation</vt:lpstr>
      <vt:lpstr>Scintillating fiber detector for EDM-signal</vt:lpstr>
      <vt:lpstr>Systematic studies (example)</vt:lpstr>
      <vt:lpstr>Sources of Ey field: conical central electrode</vt:lpstr>
      <vt:lpstr>Geometric phases, and non-uniformities</vt:lpstr>
      <vt:lpstr>Limit on the initial g-2 phase (Phase I)</vt:lpstr>
      <vt:lpstr>Test beam in December 2023</vt:lpstr>
      <vt:lpstr>The collaboration open for participation</vt:lpstr>
      <vt:lpstr>Pulse Generator Preliminary Model</vt:lpstr>
      <vt:lpstr>PowerPoint Presentation</vt:lpstr>
      <vt:lpstr>HIPA – high intensity proton accelerator</vt:lpstr>
      <vt:lpstr>A search for a μEDM at PSI</vt:lpstr>
      <vt:lpstr>A phased approached </vt:lpstr>
      <vt:lpstr>Surface muons for phase-1</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for a muon EDM</dc:title>
  <dc:creator>Schmidt-Wellenburg Philipp</dc:creator>
  <cp:lastModifiedBy>Schmidt-Wellenburg Philipp</cp:lastModifiedBy>
  <cp:revision>109</cp:revision>
  <cp:lastPrinted>2015-09-30T13:23:15Z</cp:lastPrinted>
  <dcterms:created xsi:type="dcterms:W3CDTF">2023-01-18T08:01:43Z</dcterms:created>
  <dcterms:modified xsi:type="dcterms:W3CDTF">2023-11-07T10:56:42Z</dcterms:modified>
</cp:coreProperties>
</file>