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9" r:id="rId2"/>
    <p:sldId id="257" r:id="rId3"/>
    <p:sldId id="258" r:id="rId4"/>
    <p:sldId id="261" r:id="rId5"/>
    <p:sldId id="325" r:id="rId6"/>
    <p:sldId id="326" r:id="rId7"/>
    <p:sldId id="327" r:id="rId8"/>
    <p:sldId id="328" r:id="rId9"/>
    <p:sldId id="329" r:id="rId10"/>
    <p:sldId id="322" r:id="rId11"/>
    <p:sldId id="330" r:id="rId12"/>
    <p:sldId id="331" r:id="rId13"/>
    <p:sldId id="332" r:id="rId14"/>
    <p:sldId id="333" r:id="rId15"/>
    <p:sldId id="334" r:id="rId16"/>
    <p:sldId id="335" r:id="rId17"/>
    <p:sldId id="324" r:id="rId18"/>
    <p:sldId id="2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Godinho" initials="A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2F2F"/>
    <a:srgbClr val="000000"/>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61"/>
    <p:restoredTop sz="94686"/>
  </p:normalViewPr>
  <p:slideViewPr>
    <p:cSldViewPr snapToObjects="1">
      <p:cViewPr varScale="1">
        <p:scale>
          <a:sx n="114" d="100"/>
          <a:sy n="114" d="100"/>
        </p:scale>
        <p:origin x="192" y="3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145" d="100"/>
          <a:sy n="145" d="100"/>
        </p:scale>
        <p:origin x="387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CB0CAB-A528-CD45-8F12-922B94DEC1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7AD8C8-453F-104C-B81F-526301CF40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B72EAA-2733-D14F-950A-8F4240385864}" type="datetimeFigureOut">
              <a:rPr lang="en-US" smtClean="0"/>
              <a:t>11/8/23</a:t>
            </a:fld>
            <a:endParaRPr lang="en-US"/>
          </a:p>
        </p:txBody>
      </p:sp>
      <p:sp>
        <p:nvSpPr>
          <p:cNvPr id="4" name="Footer Placeholder 3">
            <a:extLst>
              <a:ext uri="{FF2B5EF4-FFF2-40B4-BE49-F238E27FC236}">
                <a16:creationId xmlns:a16="http://schemas.microsoft.com/office/drawing/2014/main" id="{24EBBD38-63DF-604F-9396-6BB8561251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D48731-E0D0-B242-9967-4E9E135D8D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59750F-00B8-E148-9878-D197EE9CB895}" type="slidenum">
              <a:rPr lang="en-US" smtClean="0"/>
              <a:t>‹#›</a:t>
            </a:fld>
            <a:endParaRPr lang="en-US"/>
          </a:p>
        </p:txBody>
      </p:sp>
    </p:spTree>
    <p:extLst>
      <p:ext uri="{BB962C8B-B14F-4D97-AF65-F5344CB8AC3E}">
        <p14:creationId xmlns:p14="http://schemas.microsoft.com/office/powerpoint/2010/main" val="2451300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D062E-52F7-A14D-A443-1F3854784447}"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0EE9E-52B8-AA4F-8DD5-ED0FB4E5CBCC}" type="slidenum">
              <a:rPr lang="en-US" smtClean="0"/>
              <a:t>‹#›</a:t>
            </a:fld>
            <a:endParaRPr lang="en-US"/>
          </a:p>
        </p:txBody>
      </p:sp>
    </p:spTree>
    <p:extLst>
      <p:ext uri="{BB962C8B-B14F-4D97-AF65-F5344CB8AC3E}">
        <p14:creationId xmlns:p14="http://schemas.microsoft.com/office/powerpoint/2010/main" val="186429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Slide">
    <p:bg>
      <p:bgPr>
        <a:solidFill>
          <a:schemeClr val="tx1"/>
        </a:solidFill>
        <a:effectLst/>
      </p:bgPr>
    </p:bg>
    <p:spTree>
      <p:nvGrpSpPr>
        <p:cNvPr id="1" name=""/>
        <p:cNvGrpSpPr/>
        <p:nvPr/>
      </p:nvGrpSpPr>
      <p:grpSpPr>
        <a:xfrm>
          <a:off x="0" y="0"/>
          <a:ext cx="0" cy="0"/>
          <a:chOff x="0" y="0"/>
          <a:chExt cx="0" cy="0"/>
        </a:xfrm>
      </p:grpSpPr>
      <p:pic>
        <p:nvPicPr>
          <p:cNvPr id="4" name="Image 2" descr="logooutline.eps">
            <a:extLst>
              <a:ext uri="{FF2B5EF4-FFF2-40B4-BE49-F238E27FC236}">
                <a16:creationId xmlns:a16="http://schemas.microsoft.com/office/drawing/2014/main" id="{ED75A508-7D60-F841-B3C4-7CB2A400A8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36403" y="2169047"/>
            <a:ext cx="2520000" cy="2494674"/>
          </a:xfrm>
          <a:prstGeom prst="rect">
            <a:avLst/>
          </a:prstGeom>
        </p:spPr>
      </p:pic>
    </p:spTree>
    <p:extLst>
      <p:ext uri="{BB962C8B-B14F-4D97-AF65-F5344CB8AC3E}">
        <p14:creationId xmlns:p14="http://schemas.microsoft.com/office/powerpoint/2010/main" val="129510538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07987" y="2427287"/>
            <a:ext cx="5616575" cy="3773488"/>
          </a:xfrm>
        </p:spPr>
        <p:txBody>
          <a:bodyPr/>
          <a:lstStyle>
            <a:lvl1pPr marL="324000" indent="-324000">
              <a:buFont typeface="Arial" panose="020B0604020202020204" pitchFamily="34" charset="0"/>
              <a:buChar char="•"/>
              <a:defRPr/>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427287"/>
            <a:ext cx="5611813" cy="3773488"/>
          </a:xfrm>
        </p:spPr>
        <p:txBody>
          <a:bodyPr/>
          <a:lstStyle>
            <a:lvl1pPr marL="324000" indent="-324000">
              <a:buFont typeface="Arial" panose="020B0604020202020204" pitchFamily="34" charset="0"/>
              <a:buChar char="•"/>
              <a:defRPr/>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Date Placeholder 9">
            <a:extLst>
              <a:ext uri="{FF2B5EF4-FFF2-40B4-BE49-F238E27FC236}">
                <a16:creationId xmlns:a16="http://schemas.microsoft.com/office/drawing/2014/main" id="{0B511762-E0C9-6C4A-9015-D9D3D4FF97C2}"/>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E2689900-D127-9840-8E06-B694B9FE1267}"/>
              </a:ext>
            </a:extLst>
          </p:cNvPr>
          <p:cNvSpPr>
            <a:spLocks noGrp="1"/>
          </p:cNvSpPr>
          <p:nvPr>
            <p:ph type="ftr" sz="quarter" idx="11"/>
          </p:nvPr>
        </p:nvSpPr>
        <p:spPr/>
        <p:txBody>
          <a:bodyPr/>
          <a:lstStyle/>
          <a:p>
            <a:r>
              <a:rPr lang="en-US"/>
              <a:t>D. Banerjee on behalf of BE-EA-LE</a:t>
            </a:r>
            <a:endParaRPr lang="en-US" dirty="0"/>
          </a:p>
        </p:txBody>
      </p:sp>
      <p:sp>
        <p:nvSpPr>
          <p:cNvPr id="12" name="Slide Number Placeholder 11">
            <a:extLst>
              <a:ext uri="{FF2B5EF4-FFF2-40B4-BE49-F238E27FC236}">
                <a16:creationId xmlns:a16="http://schemas.microsoft.com/office/drawing/2014/main" id="{7B398DFD-572D-D549-8BBF-A86A1DFF026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678086151"/>
      </p:ext>
    </p:extLst>
  </p:cSld>
  <p:clrMapOvr>
    <a:masterClrMapping/>
  </p:clrMapOvr>
  <p:extLst>
    <p:ext uri="{DCECCB84-F9BA-43D5-87BE-67443E8EF086}">
      <p15:sldGuideLst xmlns:p15="http://schemas.microsoft.com/office/powerpoint/2012/main">
        <p15:guide id="1" orient="horz" pos="1434" userDrawn="1">
          <p15:clr>
            <a:srgbClr val="FBAE40"/>
          </p15:clr>
        </p15:guide>
        <p15:guide id="2" orient="horz" pos="152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5616574" cy="106574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07987" y="1598658"/>
            <a:ext cx="5616575" cy="4602117"/>
          </a:xfrm>
        </p:spPr>
        <p:txBody>
          <a:bodyPr/>
          <a:lstStyle>
            <a:lvl1pPr>
              <a:defRPr>
                <a:solidFill>
                  <a:schemeClr val="tx2">
                    <a:lumMod val="50000"/>
                  </a:schemeClr>
                </a:solidFill>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Picture Placeholder 8">
            <a:extLst>
              <a:ext uri="{FF2B5EF4-FFF2-40B4-BE49-F238E27FC236}">
                <a16:creationId xmlns:a16="http://schemas.microsoft.com/office/drawing/2014/main" id="{94588863-2E7B-784C-BD2D-8C3D0E7E1D84}"/>
              </a:ext>
            </a:extLst>
          </p:cNvPr>
          <p:cNvSpPr>
            <a:spLocks noGrp="1"/>
          </p:cNvSpPr>
          <p:nvPr>
            <p:ph type="pic" sz="quarter" idx="13" hasCustomPrompt="1"/>
          </p:nvPr>
        </p:nvSpPr>
        <p:spPr>
          <a:xfrm>
            <a:off x="6167438" y="0"/>
            <a:ext cx="6024562" cy="62071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D. Banerjee on behalf of BE-EA-LE</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871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2 Picture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07987" y="1598658"/>
            <a:ext cx="5616575" cy="4608512"/>
          </a:xfrm>
        </p:spPr>
        <p:txBody>
          <a:bodyPr/>
          <a:lstStyle>
            <a:lvl1pPr>
              <a:defRPr>
                <a:solidFill>
                  <a:schemeClr val="tx2">
                    <a:lumMod val="50000"/>
                  </a:schemeClr>
                </a:solidFill>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D. Banerjee on behalf of BE-EA-LE</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11" name="Picture Placeholder 5">
            <a:extLst>
              <a:ext uri="{FF2B5EF4-FFF2-40B4-BE49-F238E27FC236}">
                <a16:creationId xmlns:a16="http://schemas.microsoft.com/office/drawing/2014/main" id="{47B07ADD-2F17-5640-985B-72FA646913F0}"/>
              </a:ext>
            </a:extLst>
          </p:cNvPr>
          <p:cNvSpPr>
            <a:spLocks noGrp="1"/>
          </p:cNvSpPr>
          <p:nvPr>
            <p:ph type="pic" sz="quarter" idx="13" hasCustomPrompt="1"/>
          </p:nvPr>
        </p:nvSpPr>
        <p:spPr>
          <a:xfrm>
            <a:off x="6167438" y="159226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2" name="Picture Placeholder 5">
            <a:extLst>
              <a:ext uri="{FF2B5EF4-FFF2-40B4-BE49-F238E27FC236}">
                <a16:creationId xmlns:a16="http://schemas.microsoft.com/office/drawing/2014/main" id="{AB41C95B-0CD0-B44F-9130-66CCD53B86BB}"/>
              </a:ext>
            </a:extLst>
          </p:cNvPr>
          <p:cNvSpPr>
            <a:spLocks noGrp="1"/>
          </p:cNvSpPr>
          <p:nvPr>
            <p:ph type="pic" sz="quarter" idx="17" hasCustomPrompt="1"/>
          </p:nvPr>
        </p:nvSpPr>
        <p:spPr>
          <a:xfrm>
            <a:off x="6167438" y="396970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03672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4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07987" y="1598658"/>
            <a:ext cx="3708401" cy="4608512"/>
          </a:xfrm>
        </p:spPr>
        <p:txBody>
          <a:bodyPr/>
          <a:lstStyle>
            <a:lvl1pPr>
              <a:defRPr>
                <a:solidFill>
                  <a:schemeClr val="tx2">
                    <a:lumMod val="50000"/>
                  </a:schemeClr>
                </a:solidFill>
              </a:defRPr>
            </a:lvl1pPr>
            <a:lvl2pPr>
              <a:lnSpc>
                <a:spcPct val="120000"/>
              </a:lnSpc>
              <a:defRPr/>
            </a:lvl2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D. Banerjee on behalf of BE-EA-LE</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9" name="Picture Placeholder 5">
            <a:extLst>
              <a:ext uri="{FF2B5EF4-FFF2-40B4-BE49-F238E27FC236}">
                <a16:creationId xmlns:a16="http://schemas.microsoft.com/office/drawing/2014/main" id="{255B7D9F-7313-2F46-8079-FEA6DAA0CF20}"/>
              </a:ext>
            </a:extLst>
          </p:cNvPr>
          <p:cNvSpPr>
            <a:spLocks noGrp="1"/>
          </p:cNvSpPr>
          <p:nvPr>
            <p:ph type="pic" sz="quarter" idx="13" hasCustomPrompt="1"/>
          </p:nvPr>
        </p:nvSpPr>
        <p:spPr>
          <a:xfrm>
            <a:off x="8075613" y="1592263"/>
            <a:ext cx="3708400"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5">
            <a:extLst>
              <a:ext uri="{FF2B5EF4-FFF2-40B4-BE49-F238E27FC236}">
                <a16:creationId xmlns:a16="http://schemas.microsoft.com/office/drawing/2014/main" id="{AECDCA30-A5C6-3549-9DAD-01819664F157}"/>
              </a:ext>
            </a:extLst>
          </p:cNvPr>
          <p:cNvSpPr>
            <a:spLocks noGrp="1"/>
          </p:cNvSpPr>
          <p:nvPr>
            <p:ph type="pic" sz="quarter" idx="17" hasCustomPrompt="1"/>
          </p:nvPr>
        </p:nvSpPr>
        <p:spPr>
          <a:xfrm>
            <a:off x="8124681" y="396970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4" name="Picture Placeholder 5">
            <a:extLst>
              <a:ext uri="{FF2B5EF4-FFF2-40B4-BE49-F238E27FC236}">
                <a16:creationId xmlns:a16="http://schemas.microsoft.com/office/drawing/2014/main" id="{0332EED6-F049-354D-90C1-2CDBDFEB153D}"/>
              </a:ext>
            </a:extLst>
          </p:cNvPr>
          <p:cNvSpPr>
            <a:spLocks noGrp="1"/>
          </p:cNvSpPr>
          <p:nvPr>
            <p:ph type="pic" sz="quarter" idx="18" hasCustomPrompt="1"/>
          </p:nvPr>
        </p:nvSpPr>
        <p:spPr>
          <a:xfrm>
            <a:off x="4259263" y="159226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5" name="Picture Placeholder 5">
            <a:extLst>
              <a:ext uri="{FF2B5EF4-FFF2-40B4-BE49-F238E27FC236}">
                <a16:creationId xmlns:a16="http://schemas.microsoft.com/office/drawing/2014/main" id="{A46E76A3-B525-534D-9396-8E4D08F06F6A}"/>
              </a:ext>
            </a:extLst>
          </p:cNvPr>
          <p:cNvSpPr>
            <a:spLocks noGrp="1"/>
          </p:cNvSpPr>
          <p:nvPr>
            <p:ph type="pic" sz="quarter" idx="19" hasCustomPrompt="1"/>
          </p:nvPr>
        </p:nvSpPr>
        <p:spPr>
          <a:xfrm>
            <a:off x="4259263" y="3978015"/>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407050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s and 2 Pictures ">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8" y="2420938"/>
            <a:ext cx="5616575"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D4B0609-1753-094D-A27B-B1604B6E44F9}"/>
              </a:ext>
            </a:extLst>
          </p:cNvPr>
          <p:cNvSpPr>
            <a:spLocks noGrp="1"/>
          </p:cNvSpPr>
          <p:nvPr>
            <p:ph type="dt" sz="half" idx="15"/>
          </p:nvPr>
        </p:nvSpPr>
        <p:spPr/>
        <p:txBody>
          <a:bodyPr/>
          <a:lstStyle/>
          <a:p>
            <a:endParaRPr lang="en-US" dirty="0"/>
          </a:p>
        </p:txBody>
      </p:sp>
      <p:sp>
        <p:nvSpPr>
          <p:cNvPr id="6" name="Footer Placeholder 5">
            <a:extLst>
              <a:ext uri="{FF2B5EF4-FFF2-40B4-BE49-F238E27FC236}">
                <a16:creationId xmlns:a16="http://schemas.microsoft.com/office/drawing/2014/main" id="{D3380C24-4584-494A-B2E2-7C02911E02E7}"/>
              </a:ext>
            </a:extLst>
          </p:cNvPr>
          <p:cNvSpPr>
            <a:spLocks noGrp="1"/>
          </p:cNvSpPr>
          <p:nvPr>
            <p:ph type="ftr" sz="quarter" idx="16"/>
          </p:nvPr>
        </p:nvSpPr>
        <p:spPr/>
        <p:txBody>
          <a:bodyPr/>
          <a:lstStyle/>
          <a:p>
            <a:r>
              <a:rPr lang="en-US"/>
              <a:t>D. Banerjee on behalf of BE-EA-LE</a:t>
            </a:r>
            <a:endParaRPr lang="en-US" dirty="0"/>
          </a:p>
        </p:txBody>
      </p:sp>
      <p:sp>
        <p:nvSpPr>
          <p:cNvPr id="10" name="Slide Number Placeholder 9">
            <a:extLst>
              <a:ext uri="{FF2B5EF4-FFF2-40B4-BE49-F238E27FC236}">
                <a16:creationId xmlns:a16="http://schemas.microsoft.com/office/drawing/2014/main" id="{89BEDBAA-E014-4E48-AA09-5D0DC18C0C76}"/>
              </a:ext>
            </a:extLst>
          </p:cNvPr>
          <p:cNvSpPr>
            <a:spLocks noGrp="1"/>
          </p:cNvSpPr>
          <p:nvPr>
            <p:ph type="sldNum" sz="quarter" idx="17"/>
          </p:nvPr>
        </p:nvSpPr>
        <p:spPr/>
        <p:txBody>
          <a:bodyPr/>
          <a:lstStyle/>
          <a:p>
            <a:fld id="{36B5EA5A-BC32-A742-B11B-8E7414D5B535}" type="slidenum">
              <a:rPr lang="en-US" smtClean="0"/>
              <a:pPr/>
              <a:t>‹#›</a:t>
            </a:fld>
            <a:endParaRPr lang="en-US" dirty="0"/>
          </a:p>
        </p:txBody>
      </p:sp>
      <p:sp>
        <p:nvSpPr>
          <p:cNvPr id="8" name="Picture Placeholder 7">
            <a:extLst>
              <a:ext uri="{FF2B5EF4-FFF2-40B4-BE49-F238E27FC236}">
                <a16:creationId xmlns:a16="http://schemas.microsoft.com/office/drawing/2014/main" id="{EC9037A8-3728-274F-ADAC-4D3957FCBA46}"/>
              </a:ext>
            </a:extLst>
          </p:cNvPr>
          <p:cNvSpPr>
            <a:spLocks noGrp="1"/>
          </p:cNvSpPr>
          <p:nvPr>
            <p:ph type="pic" sz="quarter" idx="18" hasCustomPrompt="1"/>
          </p:nvPr>
        </p:nvSpPr>
        <p:spPr>
          <a:xfrm>
            <a:off x="6172200" y="2420938"/>
            <a:ext cx="5616575" cy="3779837"/>
          </a:xfrm>
          <a:pattFill prst="lgCheck">
            <a:fgClr>
              <a:schemeClr val="accent4"/>
            </a:fgClr>
            <a:bgClr>
              <a:schemeClr val="bg1"/>
            </a:bgClr>
          </a:pattFill>
        </p:spPr>
        <p:txBody>
          <a:bodyPr anchor="ctr" anchorCtr="0"/>
          <a:lstStyle>
            <a:lvl1pPr algn="ctr">
              <a:defRPr/>
            </a:lvl1pPr>
          </a:lstStyle>
          <a:p>
            <a:r>
              <a:rPr lang="en-GB" dirty="0"/>
              <a:t>Drag and Drop picture</a:t>
            </a:r>
          </a:p>
        </p:txBody>
      </p:sp>
    </p:spTree>
    <p:extLst>
      <p:ext uri="{BB962C8B-B14F-4D97-AF65-F5344CB8AC3E}">
        <p14:creationId xmlns:p14="http://schemas.microsoft.com/office/powerpoint/2010/main" val="2845831817"/>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and 3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407987" y="1592263"/>
            <a:ext cx="3708401" cy="668337"/>
          </a:xfrm>
        </p:spPr>
        <p:txBody>
          <a:bodyPr anchor="t" anchorCtr="0"/>
          <a:lstStyle>
            <a:lvl1pPr marL="0" indent="0">
              <a:lnSpc>
                <a:spcPct val="100000"/>
              </a:lnSpc>
              <a:spcBef>
                <a:spcPts val="400"/>
              </a:spcBef>
              <a:spcAft>
                <a:spcPts val="0"/>
              </a:spcAft>
              <a:buNone/>
              <a:defRPr sz="21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8075612" y="1604966"/>
            <a:ext cx="3713187" cy="655634"/>
          </a:xfrm>
        </p:spPr>
        <p:txBody>
          <a:bodyPr anchor="t" anchorCtr="0"/>
          <a:lstStyle>
            <a:lvl1pPr marL="0" indent="0">
              <a:spcBef>
                <a:spcPts val="400"/>
              </a:spcBef>
              <a:spcAft>
                <a:spcPts val="0"/>
              </a:spcAft>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9" y="2420938"/>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12">
            <a:extLst>
              <a:ext uri="{FF2B5EF4-FFF2-40B4-BE49-F238E27FC236}">
                <a16:creationId xmlns:a16="http://schemas.microsoft.com/office/drawing/2014/main" id="{EC779F7E-9707-2542-A19F-DD09A53038A7}"/>
              </a:ext>
            </a:extLst>
          </p:cNvPr>
          <p:cNvSpPr>
            <a:spLocks noGrp="1"/>
          </p:cNvSpPr>
          <p:nvPr>
            <p:ph type="pic" sz="quarter" idx="14" hasCustomPrompt="1"/>
          </p:nvPr>
        </p:nvSpPr>
        <p:spPr>
          <a:xfrm>
            <a:off x="8075613" y="2416175"/>
            <a:ext cx="3713187" cy="3779837"/>
          </a:xfrm>
          <a:pattFill prst="lgCheck">
            <a:fgClr>
              <a:schemeClr val="accent4"/>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b="1"/>
            </a:lvl1pPr>
          </a:lstStyle>
          <a:p>
            <a:r>
              <a:rPr lang="en-US"/>
              <a:t>Drag and Drop picture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253846" y="1601227"/>
            <a:ext cx="3708401" cy="668337"/>
          </a:xfrm>
        </p:spPr>
        <p:txBody>
          <a:bodyPr anchor="t" anchorCtr="0"/>
          <a:lstStyle>
            <a:lvl1pPr marL="0" indent="0">
              <a:spcBef>
                <a:spcPts val="400"/>
              </a:spcBef>
              <a:spcAft>
                <a:spcPts val="0"/>
              </a:spcAft>
              <a:buNone/>
              <a:defRPr sz="21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253848" y="2429902"/>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US"/>
              <a:t>D. Banerjee on behalf of BE-EA-LE</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201835388"/>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3 Pictures with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116386" y="1601376"/>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116386" y="2732442"/>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US"/>
              <a:t>D. Banerjee on behalf of BE-EA-LE</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
        <p:nvSpPr>
          <p:cNvPr id="15" name="Text Placeholder 2">
            <a:extLst>
              <a:ext uri="{FF2B5EF4-FFF2-40B4-BE49-F238E27FC236}">
                <a16:creationId xmlns:a16="http://schemas.microsoft.com/office/drawing/2014/main" id="{F0E95B09-A858-4A4A-B159-8C5B917D41E5}"/>
              </a:ext>
            </a:extLst>
          </p:cNvPr>
          <p:cNvSpPr>
            <a:spLocks noGrp="1"/>
          </p:cNvSpPr>
          <p:nvPr>
            <p:ph type="body" idx="20"/>
          </p:nvPr>
        </p:nvSpPr>
        <p:spPr>
          <a:xfrm>
            <a:off x="3275"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Picture Placeholder 10">
            <a:extLst>
              <a:ext uri="{FF2B5EF4-FFF2-40B4-BE49-F238E27FC236}">
                <a16:creationId xmlns:a16="http://schemas.microsoft.com/office/drawing/2014/main" id="{2FF76D54-8841-EA4B-B514-DFCE90D05C81}"/>
              </a:ext>
            </a:extLst>
          </p:cNvPr>
          <p:cNvSpPr>
            <a:spLocks noGrp="1"/>
          </p:cNvSpPr>
          <p:nvPr>
            <p:ph type="pic" sz="quarter" idx="21" hasCustomPrompt="1"/>
          </p:nvPr>
        </p:nvSpPr>
        <p:spPr>
          <a:xfrm>
            <a:off x="4050"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7" name="Text Placeholder 2">
            <a:extLst>
              <a:ext uri="{FF2B5EF4-FFF2-40B4-BE49-F238E27FC236}">
                <a16:creationId xmlns:a16="http://schemas.microsoft.com/office/drawing/2014/main" id="{DED6363A-4107-5A4F-9E1E-0E88F802ABE9}"/>
              </a:ext>
            </a:extLst>
          </p:cNvPr>
          <p:cNvSpPr>
            <a:spLocks noGrp="1"/>
          </p:cNvSpPr>
          <p:nvPr>
            <p:ph type="body" idx="22"/>
          </p:nvPr>
        </p:nvSpPr>
        <p:spPr>
          <a:xfrm>
            <a:off x="8232388"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8" name="Picture Placeholder 10">
            <a:extLst>
              <a:ext uri="{FF2B5EF4-FFF2-40B4-BE49-F238E27FC236}">
                <a16:creationId xmlns:a16="http://schemas.microsoft.com/office/drawing/2014/main" id="{91039F33-9CD5-004A-9F94-52D16B2EB081}"/>
              </a:ext>
            </a:extLst>
          </p:cNvPr>
          <p:cNvSpPr>
            <a:spLocks noGrp="1"/>
          </p:cNvSpPr>
          <p:nvPr>
            <p:ph type="pic" sz="quarter" idx="23" hasCustomPrompt="1"/>
          </p:nvPr>
        </p:nvSpPr>
        <p:spPr>
          <a:xfrm>
            <a:off x="8232388"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550207374"/>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Horizontal and text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12776" y="1592263"/>
            <a:ext cx="11376024" cy="2563906"/>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p:spPr>
        <p:txBody>
          <a:bodyPr/>
          <a:lstStyle/>
          <a:p>
            <a:pPr lvl="0"/>
            <a:r>
              <a:rPr lang="en-GB"/>
              <a:t>Click to edit Master text styles</a:t>
            </a:r>
          </a:p>
          <a:p>
            <a:pPr lvl="1"/>
            <a:r>
              <a:rPr lang="en-GB"/>
              <a:t>Second level</a:t>
            </a:r>
          </a:p>
          <a:p>
            <a:pPr lvl="2"/>
            <a:r>
              <a:rPr lang="en-GB"/>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p:spPr>
        <p:txBody>
          <a:bodyPr/>
          <a:lstStyle/>
          <a:p>
            <a:pPr lvl="0"/>
            <a:r>
              <a:rPr lang="en-GB"/>
              <a:t>Click to edit Master text styles</a:t>
            </a:r>
          </a:p>
          <a:p>
            <a:pPr lvl="1"/>
            <a:r>
              <a:rPr lang="en-GB"/>
              <a:t>Second level</a:t>
            </a:r>
          </a:p>
          <a:p>
            <a:pPr lvl="2"/>
            <a:r>
              <a:rPr lang="en-GB"/>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US"/>
              <a:t>D. Banerjee on behalf of BE-EA-LE</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p:spPr>
        <p:txBody>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65685515"/>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Horizontal and text in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0" y="1592263"/>
            <a:ext cx="12192000" cy="29458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GB"/>
              <a:t>Click to edit Master text styles</a:t>
            </a:r>
          </a:p>
          <a:p>
            <a:pPr lvl="1"/>
            <a:r>
              <a:rPr lang="en-GB"/>
              <a:t>Second level</a:t>
            </a:r>
          </a:p>
          <a:p>
            <a:pPr lvl="2"/>
            <a:r>
              <a:rPr lang="en-GB"/>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GB"/>
              <a:t>Click to edit Master text styles</a:t>
            </a:r>
          </a:p>
          <a:p>
            <a:pPr lvl="1"/>
            <a:r>
              <a:rPr lang="en-GB"/>
              <a:t>Second level</a:t>
            </a:r>
          </a:p>
          <a:p>
            <a:pPr lvl="2"/>
            <a:r>
              <a:rPr lang="en-GB"/>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US"/>
              <a:t>D. Banerjee on behalf of BE-EA-LE</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783906186"/>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hapter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7" y="1709738"/>
            <a:ext cx="11376025" cy="2852737"/>
          </a:xfrm>
        </p:spPr>
        <p:txBody>
          <a:bodyPr anchor="b"/>
          <a:lstStyle>
            <a:lvl1pPr>
              <a:defRPr sz="5000"/>
            </a:lvl1pPr>
          </a:lstStyle>
          <a:p>
            <a:r>
              <a:rPr lang="en-GB"/>
              <a:t>Click to edit Master title style</a:t>
            </a:r>
            <a:endParaRPr lang="en-US" dirty="0"/>
          </a:p>
        </p:txBody>
      </p:sp>
      <p:sp>
        <p:nvSpPr>
          <p:cNvPr id="3" name="Text Placeholder 2"/>
          <p:cNvSpPr>
            <a:spLocks noGrp="1"/>
          </p:cNvSpPr>
          <p:nvPr>
            <p:ph type="body" idx="1"/>
          </p:nvPr>
        </p:nvSpPr>
        <p:spPr>
          <a:xfrm>
            <a:off x="407987" y="4589463"/>
            <a:ext cx="11376026" cy="1500187"/>
          </a:xfrm>
        </p:spPr>
        <p:txBody>
          <a:bodyPr/>
          <a:lstStyle>
            <a:lvl1pPr marL="0" indent="0">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33FFEBF6-CE90-CC4E-8695-4D9E4AF1C9F7}"/>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106BCDCA-F2B2-9249-AB85-06169E64A567}"/>
              </a:ext>
            </a:extLst>
          </p:cNvPr>
          <p:cNvSpPr>
            <a:spLocks noGrp="1"/>
          </p:cNvSpPr>
          <p:nvPr>
            <p:ph type="ftr" sz="quarter" idx="11"/>
          </p:nvPr>
        </p:nvSpPr>
        <p:spPr/>
        <p:txBody>
          <a:bodyPr/>
          <a:lstStyle/>
          <a:p>
            <a:r>
              <a:rPr lang="en-US"/>
              <a:t>D. Banerjee on behalf of BE-EA-LE</a:t>
            </a:r>
            <a:endParaRPr lang="en-US" dirty="0"/>
          </a:p>
        </p:txBody>
      </p:sp>
      <p:sp>
        <p:nvSpPr>
          <p:cNvPr id="9" name="Slide Number Placeholder 8">
            <a:extLst>
              <a:ext uri="{FF2B5EF4-FFF2-40B4-BE49-F238E27FC236}">
                <a16:creationId xmlns:a16="http://schemas.microsoft.com/office/drawing/2014/main" id="{46B4A1B0-EF49-4F43-ACA9-496419739709}"/>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632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61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a:extLst>
              <a:ext uri="{FF2B5EF4-FFF2-40B4-BE49-F238E27FC236}">
                <a16:creationId xmlns:a16="http://schemas.microsoft.com/office/drawing/2014/main" id="{119B3E2A-0B0F-434E-B8B5-23D05F72C797}"/>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3CECA80-B569-3D47-B163-138B2BA81B88}"/>
              </a:ext>
            </a:extLst>
          </p:cNvPr>
          <p:cNvSpPr>
            <a:spLocks noGrp="1"/>
          </p:cNvSpPr>
          <p:nvPr>
            <p:ph type="ftr" sz="quarter" idx="11"/>
          </p:nvPr>
        </p:nvSpPr>
        <p:spPr/>
        <p:txBody>
          <a:bodyPr/>
          <a:lstStyle/>
          <a:p>
            <a:r>
              <a:rPr lang="en-US"/>
              <a:t>D. Banerjee on behalf of BE-EA-LE</a:t>
            </a:r>
            <a:endParaRPr lang="en-US" dirty="0"/>
          </a:p>
        </p:txBody>
      </p:sp>
      <p:sp>
        <p:nvSpPr>
          <p:cNvPr id="9" name="Slide Number Placeholder 8">
            <a:extLst>
              <a:ext uri="{FF2B5EF4-FFF2-40B4-BE49-F238E27FC236}">
                <a16:creationId xmlns:a16="http://schemas.microsoft.com/office/drawing/2014/main" id="{EFD8CA65-7C13-A442-AF74-D3BBDBCB28B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744425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6" name="Date Placeholder 5">
            <a:extLst>
              <a:ext uri="{FF2B5EF4-FFF2-40B4-BE49-F238E27FC236}">
                <a16:creationId xmlns:a16="http://schemas.microsoft.com/office/drawing/2014/main" id="{2F8F7083-D188-D543-8008-F25F138E955C}"/>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DA980EB7-C2CB-9D4D-8C5E-3EB093178EB7}"/>
              </a:ext>
            </a:extLst>
          </p:cNvPr>
          <p:cNvSpPr>
            <a:spLocks noGrp="1"/>
          </p:cNvSpPr>
          <p:nvPr>
            <p:ph type="ftr" sz="quarter" idx="11"/>
          </p:nvPr>
        </p:nvSpPr>
        <p:spPr/>
        <p:txBody>
          <a:bodyPr/>
          <a:lstStyle/>
          <a:p>
            <a:r>
              <a:rPr lang="en-US"/>
              <a:t>D. Banerjee on behalf of BE-EA-LE</a:t>
            </a:r>
            <a:endParaRPr lang="en-US" dirty="0"/>
          </a:p>
        </p:txBody>
      </p:sp>
      <p:sp>
        <p:nvSpPr>
          <p:cNvPr id="8" name="Slide Number Placeholder 7">
            <a:extLst>
              <a:ext uri="{FF2B5EF4-FFF2-40B4-BE49-F238E27FC236}">
                <a16:creationId xmlns:a16="http://schemas.microsoft.com/office/drawing/2014/main" id="{2F74050C-1801-2345-9DC3-F06B163A28D3}"/>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570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F763763-5414-8544-AF6D-F8D5C9B1117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618A5D0-906E-0046-B0F3-96283308CD40}"/>
              </a:ext>
            </a:extLst>
          </p:cNvPr>
          <p:cNvSpPr>
            <a:spLocks noGrp="1"/>
          </p:cNvSpPr>
          <p:nvPr>
            <p:ph type="ftr" sz="quarter" idx="11"/>
          </p:nvPr>
        </p:nvSpPr>
        <p:spPr/>
        <p:txBody>
          <a:bodyPr/>
          <a:lstStyle/>
          <a:p>
            <a:r>
              <a:rPr lang="en-US"/>
              <a:t>D. Banerjee on behalf of BE-EA-LE</a:t>
            </a:r>
            <a:endParaRPr lang="en-US" dirty="0"/>
          </a:p>
        </p:txBody>
      </p:sp>
      <p:sp>
        <p:nvSpPr>
          <p:cNvPr id="7" name="Slide Number Placeholder 6">
            <a:extLst>
              <a:ext uri="{FF2B5EF4-FFF2-40B4-BE49-F238E27FC236}">
                <a16:creationId xmlns:a16="http://schemas.microsoft.com/office/drawing/2014/main" id="{414B140E-F283-BD43-9D8C-905BDA421CF5}"/>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37043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059AC4-96B9-704B-82C7-32D5BEFF3254}"/>
              </a:ext>
            </a:extLst>
          </p:cNvPr>
          <p:cNvSpPr txBox="1"/>
          <p:nvPr userDrawn="1"/>
        </p:nvSpPr>
        <p:spPr>
          <a:xfrm>
            <a:off x="407988" y="6196406"/>
            <a:ext cx="11376025" cy="369332"/>
          </a:xfrm>
          <a:prstGeom prst="rect">
            <a:avLst/>
          </a:prstGeom>
          <a:noFill/>
        </p:spPr>
        <p:txBody>
          <a:bodyPr wrap="square" rtlCol="0">
            <a:spAutoFit/>
          </a:bodyPr>
          <a:lstStyle/>
          <a:p>
            <a:pPr algn="ctr"/>
            <a:r>
              <a:rPr kumimoji="0" lang="fr-CH" dirty="0" err="1"/>
              <a:t>home.cern</a:t>
            </a:r>
            <a:endParaRPr lang="en-US" dirty="0"/>
          </a:p>
        </p:txBody>
      </p:sp>
      <p:pic>
        <p:nvPicPr>
          <p:cNvPr id="5" name="Picture 4">
            <a:extLst>
              <a:ext uri="{FF2B5EF4-FFF2-40B4-BE49-F238E27FC236}">
                <a16:creationId xmlns:a16="http://schemas.microsoft.com/office/drawing/2014/main" id="{155196E8-CA32-8449-8B2F-F83D475BC17D}"/>
              </a:ext>
            </a:extLst>
          </p:cNvPr>
          <p:cNvPicPr>
            <a:picLocks noChangeAspect="1"/>
          </p:cNvPicPr>
          <p:nvPr userDrawn="1"/>
        </p:nvPicPr>
        <p:blipFill>
          <a:blip r:embed="rId2"/>
          <a:stretch>
            <a:fillRect/>
          </a:stretch>
        </p:blipFill>
        <p:spPr>
          <a:xfrm>
            <a:off x="5231904" y="2244864"/>
            <a:ext cx="1728192" cy="1728192"/>
          </a:xfrm>
          <a:prstGeom prst="rect">
            <a:avLst/>
          </a:prstGeom>
        </p:spPr>
      </p:pic>
    </p:spTree>
    <p:extLst>
      <p:ext uri="{BB962C8B-B14F-4D97-AF65-F5344CB8AC3E}">
        <p14:creationId xmlns:p14="http://schemas.microsoft.com/office/powerpoint/2010/main" val="1015873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Just Title">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16516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logo">
    <p:bg>
      <p:bgPr>
        <a:solidFill>
          <a:schemeClr val="tx1"/>
        </a:solidFill>
        <a:effectLst/>
      </p:bgPr>
    </p:bg>
    <p:spTree>
      <p:nvGrpSpPr>
        <p:cNvPr id="1" name=""/>
        <p:cNvGrpSpPr/>
        <p:nvPr/>
      </p:nvGrpSpPr>
      <p:grpSpPr>
        <a:xfrm>
          <a:off x="0" y="0"/>
          <a:ext cx="0" cy="0"/>
          <a:chOff x="0" y="0"/>
          <a:chExt cx="0" cy="0"/>
        </a:xfrm>
      </p:grpSpPr>
      <p:pic>
        <p:nvPicPr>
          <p:cNvPr id="4" name="Image 2" descr="logooutline.eps">
            <a:extLst>
              <a:ext uri="{FF2B5EF4-FFF2-40B4-BE49-F238E27FC236}">
                <a16:creationId xmlns:a16="http://schemas.microsoft.com/office/drawing/2014/main" id="{ED75A508-7D60-F841-B3C4-7CB2A400A8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06130" y="710117"/>
            <a:ext cx="1990424" cy="1970420"/>
          </a:xfrm>
          <a:prstGeom prst="rect">
            <a:avLst/>
          </a:prstGeom>
        </p:spPr>
      </p:pic>
      <p:sp>
        <p:nvSpPr>
          <p:cNvPr id="3" name="Title 1">
            <a:extLst>
              <a:ext uri="{FF2B5EF4-FFF2-40B4-BE49-F238E27FC236}">
                <a16:creationId xmlns:a16="http://schemas.microsoft.com/office/drawing/2014/main" id="{56F8ADC9-30DB-1243-8F69-09A7AAEA849D}"/>
              </a:ext>
            </a:extLst>
          </p:cNvPr>
          <p:cNvSpPr>
            <a:spLocks noGrp="1"/>
          </p:cNvSpPr>
          <p:nvPr>
            <p:ph type="ctrTitle" hasCustomPrompt="1"/>
          </p:nvPr>
        </p:nvSpPr>
        <p:spPr>
          <a:xfrm>
            <a:off x="407987" y="3429000"/>
            <a:ext cx="11376025" cy="2153265"/>
          </a:xfrm>
        </p:spPr>
        <p:txBody>
          <a:bodyPr anchor="t" anchorCtr="0"/>
          <a:lstStyle>
            <a:lvl1pPr algn="l">
              <a:defRPr sz="5000">
                <a:solidFill>
                  <a:schemeClr val="bg1"/>
                </a:solidFill>
              </a:defRPr>
            </a:lvl1pPr>
          </a:lstStyle>
          <a:p>
            <a:r>
              <a:rPr lang="en-US" dirty="0"/>
              <a:t>Click to edit Master title style</a:t>
            </a:r>
            <a:br>
              <a:rPr lang="en-US" dirty="0"/>
            </a:br>
            <a:endParaRPr lang="en-US" dirty="0"/>
          </a:p>
        </p:txBody>
      </p:sp>
      <p:sp>
        <p:nvSpPr>
          <p:cNvPr id="5" name="Subtitle 2">
            <a:extLst>
              <a:ext uri="{FF2B5EF4-FFF2-40B4-BE49-F238E27FC236}">
                <a16:creationId xmlns:a16="http://schemas.microsoft.com/office/drawing/2014/main" id="{D56D6D28-7860-E045-9091-E722B9476DB3}"/>
              </a:ext>
            </a:extLst>
          </p:cNvPr>
          <p:cNvSpPr>
            <a:spLocks noGrp="1"/>
          </p:cNvSpPr>
          <p:nvPr>
            <p:ph type="subTitle" idx="1"/>
          </p:nvPr>
        </p:nvSpPr>
        <p:spPr>
          <a:xfrm>
            <a:off x="407988" y="5700252"/>
            <a:ext cx="11376026" cy="803787"/>
          </a:xfrm>
        </p:spPr>
        <p:txBody>
          <a:bodyPr>
            <a:no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35189429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marL="324000" indent="-324000">
              <a:buFont typeface="Arial" charset="0"/>
              <a:buChar char="•"/>
              <a:tabLst/>
              <a:defRPr sz="1800">
                <a:solidFill>
                  <a:schemeClr val="tx2"/>
                </a:solidFill>
              </a:defRPr>
            </a:lvl2pPr>
            <a:lvl3pPr marL="648000" indent="-324000">
              <a:buSzPct val="100000"/>
              <a:buFont typeface="Arial" panose="020B0604020202020204" pitchFamily="34" charset="0"/>
              <a:buChar char="•"/>
              <a:tabLst/>
              <a:defRPr>
                <a:solidFill>
                  <a:schemeClr val="tx2"/>
                </a:solidFill>
              </a:defRPr>
            </a:lvl3pPr>
            <a:lvl4pPr marL="972000" indent="-324000">
              <a:buSzPct val="100000"/>
              <a:buFont typeface="Arial" charset="0"/>
              <a:buChar char="•"/>
              <a:tabLst/>
              <a:defRPr>
                <a:solidFill>
                  <a:schemeClr val="tx2"/>
                </a:solidFill>
              </a:defRPr>
            </a:lvl4pPr>
            <a:lvl5pPr marL="2057400" indent="-228600">
              <a:buSzPct val="100000"/>
              <a:buFont typeface="Arial" charset="0"/>
              <a:buChar cha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GB"/>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D. Banerjee on behalf of BE-EA-LE</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7236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342900" indent="-342900">
              <a:buFont typeface="Arial" panose="020B0604020202020204" pitchFamily="34" charset="0"/>
              <a:buChar char="•"/>
              <a:defRPr>
                <a:solidFill>
                  <a:schemeClr val="tx2">
                    <a:lumMod val="50000"/>
                  </a:schemeClr>
                </a:solidFill>
              </a:defRPr>
            </a:lvl1pPr>
            <a:lvl2pPr marL="628650" indent="-261938">
              <a:buFont typeface="Arial" panose="020B0604020202020204" pitchFamily="34" charset="0"/>
              <a:buChar char="•"/>
              <a:tabLst/>
              <a:defRPr sz="1800">
                <a:solidFill>
                  <a:schemeClr val="tx2">
                    <a:lumMod val="50000"/>
                  </a:schemeClr>
                </a:solidFill>
              </a:defRPr>
            </a:lvl2pPr>
            <a:lvl3pPr marL="889000" indent="-260350">
              <a:buSzPct val="100000"/>
              <a:buFont typeface="Arial" panose="020B0604020202020204" pitchFamily="34" charset="0"/>
              <a:buChar char="•"/>
              <a:tabLst/>
              <a:defRPr sz="1800">
                <a:solidFill>
                  <a:schemeClr val="tx2">
                    <a:lumMod val="50000"/>
                  </a:schemeClr>
                </a:solidFill>
              </a:defRPr>
            </a:lvl3pPr>
            <a:lvl4pPr marL="1209675" indent="-269875">
              <a:buSzPct val="100000"/>
              <a:buFont typeface="Arial" panose="020B0604020202020204" pitchFamily="34" charset="0"/>
              <a:buChar char="•"/>
              <a:tabLst/>
              <a:defRPr sz="1600">
                <a:solidFill>
                  <a:schemeClr val="tx2">
                    <a:lumMod val="50000"/>
                  </a:schemeClr>
                </a:solidFill>
              </a:defRPr>
            </a:lvl4pPr>
            <a:lvl5pPr marL="2057400" indent="-228600">
              <a:buSzPct val="100000"/>
              <a:buFont typeface="Arial" charset="0"/>
              <a:buChar cha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GB"/>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D. Banerjee on behalf of BE-EA-LE</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8655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GB"/>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D. Banerjee on behalf of BE-EA-LE</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
        <p:nvSpPr>
          <p:cNvPr id="4" name="Picture Placeholder 3">
            <a:extLst>
              <a:ext uri="{FF2B5EF4-FFF2-40B4-BE49-F238E27FC236}">
                <a16:creationId xmlns:a16="http://schemas.microsoft.com/office/drawing/2014/main" id="{1CBAAC3B-64E8-6A4D-B184-3057E6D0D079}"/>
              </a:ext>
            </a:extLst>
          </p:cNvPr>
          <p:cNvSpPr>
            <a:spLocks noGrp="1"/>
          </p:cNvSpPr>
          <p:nvPr>
            <p:ph type="pic" sz="quarter" idx="13" hasCustomPrompt="1"/>
          </p:nvPr>
        </p:nvSpPr>
        <p:spPr>
          <a:xfrm>
            <a:off x="407988" y="1439863"/>
            <a:ext cx="11376025" cy="4760912"/>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91332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page colour or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B6E0-915E-6A4B-BE3D-83464DDCC020}"/>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73F185B5-CF74-D44D-A9E3-83166F096FD5}"/>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5AD60124-268E-2640-B552-632FCB92FCF3}"/>
              </a:ext>
            </a:extLst>
          </p:cNvPr>
          <p:cNvSpPr>
            <a:spLocks noGrp="1"/>
          </p:cNvSpPr>
          <p:nvPr>
            <p:ph type="sldNum" sz="quarter" idx="11"/>
          </p:nvPr>
        </p:nvSpPr>
        <p:spPr/>
        <p:txBody>
          <a:bodyPr/>
          <a:lstStyle>
            <a:lvl1pPr>
              <a:defRPr>
                <a:solidFill>
                  <a:schemeClr val="bg1"/>
                </a:solidFill>
              </a:defRPr>
            </a:lvl1pPr>
          </a:lstStyle>
          <a:p>
            <a:fld id="{36B5EA5A-BC32-A742-B11B-8E7414D5B535}" type="slidenum">
              <a:rPr lang="en-US" smtClean="0"/>
              <a:pPr/>
              <a:t>‹#›</a:t>
            </a:fld>
            <a:endParaRPr lang="en-US" dirty="0"/>
          </a:p>
        </p:txBody>
      </p:sp>
      <p:sp>
        <p:nvSpPr>
          <p:cNvPr id="5" name="Footer Placeholder 4">
            <a:extLst>
              <a:ext uri="{FF2B5EF4-FFF2-40B4-BE49-F238E27FC236}">
                <a16:creationId xmlns:a16="http://schemas.microsoft.com/office/drawing/2014/main" id="{3E7D4B92-ED84-1D4C-81AB-7D7F79EF892F}"/>
              </a:ext>
            </a:extLst>
          </p:cNvPr>
          <p:cNvSpPr>
            <a:spLocks noGrp="1"/>
          </p:cNvSpPr>
          <p:nvPr>
            <p:ph type="ftr" sz="quarter" idx="12"/>
          </p:nvPr>
        </p:nvSpPr>
        <p:spPr/>
        <p:txBody>
          <a:bodyPr/>
          <a:lstStyle>
            <a:lvl1pPr>
              <a:defRPr>
                <a:solidFill>
                  <a:schemeClr val="bg1"/>
                </a:solidFill>
              </a:defRPr>
            </a:lvl1pPr>
          </a:lstStyle>
          <a:p>
            <a:r>
              <a:rPr lang="en-US"/>
              <a:t>D. Banerjee on behalf of BE-EA-LE</a:t>
            </a:r>
            <a:endParaRPr lang="en-US" dirty="0"/>
          </a:p>
        </p:txBody>
      </p:sp>
      <p:cxnSp>
        <p:nvCxnSpPr>
          <p:cNvPr id="19" name="Straight Connector 18">
            <a:extLst>
              <a:ext uri="{FF2B5EF4-FFF2-40B4-BE49-F238E27FC236}">
                <a16:creationId xmlns:a16="http://schemas.microsoft.com/office/drawing/2014/main" id="{F1E223B3-FDCC-6949-9C0B-F052B97037C1}"/>
              </a:ext>
            </a:extLst>
          </p:cNvPr>
          <p:cNvCxnSpPr/>
          <p:nvPr userDrawn="1"/>
        </p:nvCxnSpPr>
        <p:spPr>
          <a:xfrm>
            <a:off x="407987" y="6266608"/>
            <a:ext cx="113760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5082788-0C78-F842-A18F-84667EAC7E6A}"/>
              </a:ext>
            </a:extLst>
          </p:cNvPr>
          <p:cNvPicPr>
            <a:picLocks noChangeAspect="1"/>
          </p:cNvPicPr>
          <p:nvPr userDrawn="1"/>
        </p:nvPicPr>
        <p:blipFill>
          <a:blip r:embed="rId2"/>
          <a:stretch>
            <a:fillRect/>
          </a:stretch>
        </p:blipFill>
        <p:spPr>
          <a:xfrm>
            <a:off x="407988" y="6364800"/>
            <a:ext cx="495300" cy="393700"/>
          </a:xfrm>
          <a:prstGeom prst="rect">
            <a:avLst/>
          </a:prstGeom>
        </p:spPr>
      </p:pic>
    </p:spTree>
    <p:extLst>
      <p:ext uri="{BB962C8B-B14F-4D97-AF65-F5344CB8AC3E}">
        <p14:creationId xmlns:p14="http://schemas.microsoft.com/office/powerpoint/2010/main" val="191935580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01A8103C-80BA-7941-AEF5-FB81302B57A9}"/>
              </a:ext>
            </a:extLst>
          </p:cNvPr>
          <p:cNvSpPr>
            <a:spLocks noGrp="1"/>
          </p:cNvSpPr>
          <p:nvPr>
            <p:ph type="pic" sz="quarter" idx="13" hasCustomPrompt="1"/>
          </p:nvPr>
        </p:nvSpPr>
        <p:spPr>
          <a:xfrm>
            <a:off x="0" y="-29980"/>
            <a:ext cx="12192000" cy="6230755"/>
          </a:xfrm>
          <a:pattFill prst="lgCheck">
            <a:fgClr>
              <a:schemeClr val="accent4"/>
            </a:fgClr>
            <a:bgClr>
              <a:schemeClr val="bg1"/>
            </a:bgClr>
          </a:pattFill>
        </p:spPr>
        <p:txBody>
          <a:bodyPr anchor="ctr" anchorCtr="0"/>
          <a:lstStyle>
            <a:lvl1pPr algn="ctr">
              <a:defRPr/>
            </a:lvl1pPr>
          </a:lstStyle>
          <a:p>
            <a:r>
              <a:rPr lang="en-US" dirty="0"/>
              <a:t>Drag and drop picture</a:t>
            </a:r>
          </a:p>
        </p:txBody>
      </p:sp>
      <p:sp>
        <p:nvSpPr>
          <p:cNvPr id="3" name="Content Placeholder 2"/>
          <p:cNvSpPr>
            <a:spLocks noGrp="1"/>
          </p:cNvSpPr>
          <p:nvPr>
            <p:ph idx="1"/>
          </p:nvPr>
        </p:nvSpPr>
        <p:spPr>
          <a:xfrm>
            <a:off x="8075612" y="-48846"/>
            <a:ext cx="4116387" cy="6249621"/>
          </a:xfrm>
          <a:solidFill>
            <a:schemeClr val="tx1">
              <a:alpha val="80000"/>
            </a:schemeClr>
          </a:solidFill>
        </p:spPr>
        <p:txBody>
          <a:bodyPr lIns="180000" tIns="180000" rIns="180000" bIns="180000"/>
          <a:lstStyle>
            <a:lvl1pPr>
              <a:defRPr sz="2800">
                <a:solidFill>
                  <a:schemeClr val="bg1"/>
                </a:solidFill>
              </a:defRPr>
            </a:lvl1pPr>
            <a:lvl2pPr marL="324000" indent="-324000">
              <a:buFont typeface="Arial" charset="0"/>
              <a:buChar char="•"/>
              <a:tabLst/>
              <a:defRPr sz="2100">
                <a:solidFill>
                  <a:schemeClr val="bg1"/>
                </a:solidFill>
              </a:defRPr>
            </a:lvl2pPr>
            <a:lvl3pPr marL="648000" indent="-324000">
              <a:buSzPct val="100000"/>
              <a:buFont typeface="Arial" panose="020B0604020202020204" pitchFamily="34" charset="0"/>
              <a:buChar char="•"/>
              <a:tabLst/>
              <a:defRPr sz="1800">
                <a:solidFill>
                  <a:schemeClr val="bg1"/>
                </a:solidFill>
              </a:defRPr>
            </a:lvl3pPr>
            <a:lvl4pPr marL="972000" indent="-324000">
              <a:buSzPct val="100000"/>
              <a:buFont typeface="Arial" charset="0"/>
              <a:buChar char="•"/>
              <a:tabLst/>
              <a:defRPr>
                <a:solidFill>
                  <a:schemeClr val="bg1"/>
                </a:solidFill>
              </a:defRPr>
            </a:lvl4pPr>
            <a:lvl5pPr marL="2057400" indent="-228600">
              <a:buSzPct val="100000"/>
              <a:buFont typeface="Arial" charset="0"/>
              <a:buChar cha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D. Banerjee on behalf of BE-EA-LE</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75880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07987" y="1592264"/>
            <a:ext cx="5616575" cy="4608512"/>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2"/>
          </p:nvPr>
        </p:nvSpPr>
        <p:spPr>
          <a:xfrm>
            <a:off x="6172199" y="1592264"/>
            <a:ext cx="5611813" cy="4608511"/>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Date Placeholder 7">
            <a:extLst>
              <a:ext uri="{FF2B5EF4-FFF2-40B4-BE49-F238E27FC236}">
                <a16:creationId xmlns:a16="http://schemas.microsoft.com/office/drawing/2014/main" id="{E3A8A69A-7619-C44B-A930-6AC38A3F8BC7}"/>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9B55D6E3-4871-704B-B795-99BD30EABFEE}"/>
              </a:ext>
            </a:extLst>
          </p:cNvPr>
          <p:cNvSpPr>
            <a:spLocks noGrp="1"/>
          </p:cNvSpPr>
          <p:nvPr>
            <p:ph type="ftr" sz="quarter" idx="11"/>
          </p:nvPr>
        </p:nvSpPr>
        <p:spPr/>
        <p:txBody>
          <a:bodyPr/>
          <a:lstStyle/>
          <a:p>
            <a:r>
              <a:rPr lang="en-US"/>
              <a:t>D. Banerjee on behalf of BE-EA-LE</a:t>
            </a:r>
            <a:endParaRPr lang="en-US" dirty="0"/>
          </a:p>
        </p:txBody>
      </p:sp>
      <p:sp>
        <p:nvSpPr>
          <p:cNvPr id="10" name="Slide Number Placeholder 9">
            <a:extLst>
              <a:ext uri="{FF2B5EF4-FFF2-40B4-BE49-F238E27FC236}">
                <a16:creationId xmlns:a16="http://schemas.microsoft.com/office/drawing/2014/main" id="{BEE4B464-E744-A34F-B223-6B554979B8EC}"/>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722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73593"/>
            <a:ext cx="11376025" cy="607135"/>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407989" y="1592263"/>
            <a:ext cx="11376024" cy="46085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3485228" y="6378349"/>
            <a:ext cx="631160" cy="365125"/>
          </a:xfrm>
          <a:prstGeom prst="rect">
            <a:avLst/>
          </a:prstGeom>
        </p:spPr>
        <p:txBody>
          <a:bodyPr vert="horz" lIns="0" tIns="0" rIns="0" bIns="0" rtlCol="0" anchor="ctr"/>
          <a:lstStyle>
            <a:lvl1pPr algn="r">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1107546" y="6383848"/>
            <a:ext cx="681254" cy="365125"/>
          </a:xfrm>
          <a:prstGeom prst="rect">
            <a:avLst/>
          </a:prstGeom>
        </p:spPr>
        <p:txBody>
          <a:bodyPr vert="horz" lIns="0" tIns="0" rIns="0" bIns="0" rtlCol="0" anchor="ctr"/>
          <a:lstStyle>
            <a:lvl1pPr algn="r">
              <a:defRPr sz="1000">
                <a:solidFill>
                  <a:schemeClr val="tx1"/>
                </a:solidFill>
              </a:defRPr>
            </a:lvl1pPr>
          </a:lstStyle>
          <a:p>
            <a:fld id="{36B5EA5A-BC32-A742-B11B-8E7414D5B535}" type="slidenum">
              <a:rPr lang="en-US" smtClean="0"/>
              <a:pPr/>
              <a:t>‹#›</a:t>
            </a:fld>
            <a:endParaRPr lang="en-US" dirty="0"/>
          </a:p>
        </p:txBody>
      </p:sp>
      <p:sp>
        <p:nvSpPr>
          <p:cNvPr id="7" name="Footer Placeholder 6">
            <a:extLst>
              <a:ext uri="{FF2B5EF4-FFF2-40B4-BE49-F238E27FC236}">
                <a16:creationId xmlns:a16="http://schemas.microsoft.com/office/drawing/2014/main" id="{7AB22024-69B4-1F4F-8860-CB954517F654}"/>
              </a:ext>
            </a:extLst>
          </p:cNvPr>
          <p:cNvSpPr>
            <a:spLocks noGrp="1"/>
          </p:cNvSpPr>
          <p:nvPr>
            <p:ph type="ftr" sz="quarter" idx="3"/>
          </p:nvPr>
        </p:nvSpPr>
        <p:spPr>
          <a:xfrm>
            <a:off x="4259262" y="6383848"/>
            <a:ext cx="6572221" cy="365125"/>
          </a:xfrm>
          <a:prstGeom prst="rect">
            <a:avLst/>
          </a:prstGeom>
        </p:spPr>
        <p:txBody>
          <a:bodyPr vert="horz" lIns="91440" tIns="45720" rIns="91440" bIns="45720" rtlCol="0" anchor="ctr"/>
          <a:lstStyle>
            <a:lvl1pPr algn="ctr">
              <a:defRPr sz="1200">
                <a:solidFill>
                  <a:schemeClr val="tx1"/>
                </a:solidFill>
              </a:defRPr>
            </a:lvl1pPr>
          </a:lstStyle>
          <a:p>
            <a:r>
              <a:rPr lang="en-US"/>
              <a:t>D. Banerjee on behalf of BE-EA-LE</a:t>
            </a:r>
            <a:endParaRPr lang="en-US" dirty="0"/>
          </a:p>
        </p:txBody>
      </p:sp>
      <p:cxnSp>
        <p:nvCxnSpPr>
          <p:cNvPr id="14" name="Straight Connector 13">
            <a:extLst>
              <a:ext uri="{FF2B5EF4-FFF2-40B4-BE49-F238E27FC236}">
                <a16:creationId xmlns:a16="http://schemas.microsoft.com/office/drawing/2014/main" id="{BD9C6532-AEDE-354E-83AD-7F67D706DF38}"/>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26E9AC2-DB3F-3043-BAF1-FDB172EA2CD8}"/>
              </a:ext>
            </a:extLst>
          </p:cNvPr>
          <p:cNvPicPr>
            <a:picLocks noChangeAspect="1"/>
          </p:cNvPicPr>
          <p:nvPr userDrawn="1"/>
        </p:nvPicPr>
        <p:blipFill>
          <a:blip r:embed="rId25"/>
          <a:stretch>
            <a:fillRect/>
          </a:stretch>
        </p:blipFill>
        <p:spPr>
          <a:xfrm>
            <a:off x="407988" y="6364599"/>
            <a:ext cx="495300" cy="393700"/>
          </a:xfrm>
          <a:prstGeom prst="rect">
            <a:avLst/>
          </a:prstGeom>
        </p:spPr>
      </p:pic>
      <p:pic>
        <p:nvPicPr>
          <p:cNvPr id="9" name="Picture 8" descr="Icon&#10;&#10;Description automatically generated">
            <a:extLst>
              <a:ext uri="{FF2B5EF4-FFF2-40B4-BE49-F238E27FC236}">
                <a16:creationId xmlns:a16="http://schemas.microsoft.com/office/drawing/2014/main" id="{35542C2E-5CF2-9940-9E7E-F32B115A6081}"/>
              </a:ext>
            </a:extLst>
          </p:cNvPr>
          <p:cNvPicPr>
            <a:picLocks noChangeAspect="1"/>
          </p:cNvPicPr>
          <p:nvPr userDrawn="1"/>
        </p:nvPicPr>
        <p:blipFill>
          <a:blip r:embed="rId26"/>
          <a:stretch>
            <a:fillRect/>
          </a:stretch>
        </p:blipFill>
        <p:spPr>
          <a:xfrm>
            <a:off x="1582583" y="6349605"/>
            <a:ext cx="408961" cy="411582"/>
          </a:xfrm>
          <a:prstGeom prst="rect">
            <a:avLst/>
          </a:prstGeom>
        </p:spPr>
      </p:pic>
      <p:pic>
        <p:nvPicPr>
          <p:cNvPr id="10" name="Picture 9" descr="A picture containing venn diagram&#10;&#10;Description automatically generated">
            <a:extLst>
              <a:ext uri="{FF2B5EF4-FFF2-40B4-BE49-F238E27FC236}">
                <a16:creationId xmlns:a16="http://schemas.microsoft.com/office/drawing/2014/main" id="{FD768DA8-63B7-C244-84A7-19F38A1CE0A3}"/>
              </a:ext>
            </a:extLst>
          </p:cNvPr>
          <p:cNvPicPr>
            <a:picLocks noChangeAspect="1"/>
          </p:cNvPicPr>
          <p:nvPr userDrawn="1"/>
        </p:nvPicPr>
        <p:blipFill rotWithShape="1">
          <a:blip r:embed="rId27">
            <a:extLst>
              <a:ext uri="{28A0092B-C50C-407E-A947-70E740481C1C}">
                <a14:useLocalDpi xmlns:a14="http://schemas.microsoft.com/office/drawing/2010/main"/>
              </a:ext>
            </a:extLst>
          </a:blip>
          <a:srcRect/>
          <a:stretch/>
        </p:blipFill>
        <p:spPr>
          <a:xfrm>
            <a:off x="991152" y="6364598"/>
            <a:ext cx="408961" cy="393697"/>
          </a:xfrm>
          <a:prstGeom prst="rect">
            <a:avLst/>
          </a:prstGeom>
        </p:spPr>
      </p:pic>
      <p:pic>
        <p:nvPicPr>
          <p:cNvPr id="11" name="Picture 10">
            <a:extLst>
              <a:ext uri="{FF2B5EF4-FFF2-40B4-BE49-F238E27FC236}">
                <a16:creationId xmlns:a16="http://schemas.microsoft.com/office/drawing/2014/main" id="{57EFA109-6237-3642-9928-AE3FEB24BF6C}"/>
              </a:ext>
            </a:extLst>
          </p:cNvPr>
          <p:cNvPicPr>
            <a:picLocks noChangeAspect="1"/>
          </p:cNvPicPr>
          <p:nvPr userDrawn="1"/>
        </p:nvPicPr>
        <p:blipFill rotWithShape="1">
          <a:blip r:embed="rId25">
            <a:extLst>
              <a:ext uri="{28A0092B-C50C-407E-A947-70E740481C1C}">
                <a14:useLocalDpi xmlns:a14="http://schemas.microsoft.com/office/drawing/2010/main"/>
              </a:ext>
            </a:extLst>
          </a:blip>
          <a:srcRect l="87230"/>
          <a:stretch/>
        </p:blipFill>
        <p:spPr>
          <a:xfrm>
            <a:off x="1424236" y="6364598"/>
            <a:ext cx="63252" cy="393700"/>
          </a:xfrm>
          <a:prstGeom prst="rect">
            <a:avLst/>
          </a:prstGeom>
        </p:spPr>
      </p:pic>
    </p:spTree>
    <p:extLst>
      <p:ext uri="{BB962C8B-B14F-4D97-AF65-F5344CB8AC3E}">
        <p14:creationId xmlns:p14="http://schemas.microsoft.com/office/powerpoint/2010/main" val="1598869953"/>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2" r:id="rId3"/>
    <p:sldLayoutId id="2147483650" r:id="rId4"/>
    <p:sldLayoutId id="2147483665" r:id="rId5"/>
    <p:sldLayoutId id="2147483668" r:id="rId6"/>
    <p:sldLayoutId id="2147483677" r:id="rId7"/>
    <p:sldLayoutId id="2147483674" r:id="rId8"/>
    <p:sldLayoutId id="2147483652" r:id="rId9"/>
    <p:sldLayoutId id="2147483653" r:id="rId10"/>
    <p:sldLayoutId id="2147483661" r:id="rId11"/>
    <p:sldLayoutId id="2147483666" r:id="rId12"/>
    <p:sldLayoutId id="2147483667" r:id="rId13"/>
    <p:sldLayoutId id="2147483658" r:id="rId14"/>
    <p:sldLayoutId id="2147483659" r:id="rId15"/>
    <p:sldLayoutId id="2147483673" r:id="rId16"/>
    <p:sldLayoutId id="2147483660" r:id="rId17"/>
    <p:sldLayoutId id="2147483671" r:id="rId18"/>
    <p:sldLayoutId id="2147483651" r:id="rId19"/>
    <p:sldLayoutId id="2147483654" r:id="rId20"/>
    <p:sldLayoutId id="2147483669" r:id="rId21"/>
    <p:sldLayoutId id="2147483655" r:id="rId22"/>
    <p:sldLayoutId id="2147483678" r:id="rId23"/>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800"/>
        </a:spcBef>
        <a:spcAft>
          <a:spcPts val="400"/>
        </a:spcAft>
        <a:buFont typeface="Arial"/>
        <a:buNone/>
        <a:tabLst/>
        <a:defRPr sz="2100" b="1" kern="1200">
          <a:solidFill>
            <a:schemeClr val="tx2">
              <a:lumMod val="50000"/>
            </a:schemeClr>
          </a:solidFill>
          <a:latin typeface="+mn-lt"/>
          <a:ea typeface="+mn-ea"/>
          <a:cs typeface="+mn-cs"/>
        </a:defRPr>
      </a:lvl1pPr>
      <a:lvl2pPr marL="323850" indent="-324000" algn="l" defTabSz="914400" rtl="0" eaLnBrk="1" latinLnBrk="0" hangingPunct="1">
        <a:lnSpc>
          <a:spcPct val="100000"/>
        </a:lnSpc>
        <a:spcBef>
          <a:spcPts val="500"/>
        </a:spcBef>
        <a:spcAft>
          <a:spcPts val="300"/>
        </a:spcAft>
        <a:buFont typeface="Arial" charset="0"/>
        <a:buChar char="•"/>
        <a:tabLst/>
        <a:defRPr sz="1800" kern="1200">
          <a:solidFill>
            <a:schemeClr val="tx2">
              <a:lumMod val="50000"/>
            </a:schemeClr>
          </a:solidFill>
          <a:latin typeface="+mn-lt"/>
          <a:ea typeface="+mn-ea"/>
          <a:cs typeface="+mn-cs"/>
        </a:defRPr>
      </a:lvl2pPr>
      <a:lvl3pPr marL="648000" indent="-324000" algn="l" defTabSz="914400" rtl="0" eaLnBrk="1" latinLnBrk="0" hangingPunct="1">
        <a:lnSpc>
          <a:spcPct val="100000"/>
        </a:lnSpc>
        <a:spcBef>
          <a:spcPts val="500"/>
        </a:spcBef>
        <a:spcAft>
          <a:spcPts val="300"/>
        </a:spcAft>
        <a:buFont typeface="Arial" panose="020B0604020202020204" pitchFamily="34" charset="0"/>
        <a:buChar char="•"/>
        <a:tabLst/>
        <a:defRPr sz="1700" kern="1200">
          <a:solidFill>
            <a:schemeClr val="tx2">
              <a:lumMod val="50000"/>
            </a:schemeClr>
          </a:solidFill>
          <a:latin typeface="+mn-lt"/>
          <a:ea typeface="+mn-ea"/>
          <a:cs typeface="+mn-cs"/>
        </a:defRPr>
      </a:lvl3pPr>
      <a:lvl4pPr marL="972000" indent="-324000" algn="l" defTabSz="914400" rtl="0" eaLnBrk="1" latinLnBrk="0" hangingPunct="1">
        <a:lnSpc>
          <a:spcPct val="100000"/>
        </a:lnSpc>
        <a:spcBef>
          <a:spcPts val="500"/>
        </a:spcBef>
        <a:spcAft>
          <a:spcPts val="300"/>
        </a:spcAft>
        <a:buFont typeface="Arial" panose="020B0604020202020204" pitchFamily="34" charset="0"/>
        <a:buChar char="•"/>
        <a:tabLst/>
        <a:defRPr sz="16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26B43"/>
          </p15:clr>
        </p15:guide>
        <p15:guide id="3" pos="7423" userDrawn="1">
          <p15:clr>
            <a:srgbClr val="F26B43"/>
          </p15:clr>
        </p15:guide>
        <p15:guide id="4" pos="257" userDrawn="1">
          <p15:clr>
            <a:srgbClr val="F26B43"/>
          </p15:clr>
        </p15:guide>
        <p15:guide id="6" pos="3795" userDrawn="1">
          <p15:clr>
            <a:srgbClr val="F26B43"/>
          </p15:clr>
        </p15:guide>
        <p15:guide id="7" pos="3885" userDrawn="1">
          <p15:clr>
            <a:srgbClr val="F26B43"/>
          </p15:clr>
        </p15:guide>
        <p15:guide id="8" pos="5087" userDrawn="1">
          <p15:clr>
            <a:srgbClr val="F26B43"/>
          </p15:clr>
        </p15:guide>
        <p15:guide id="9" pos="4997" userDrawn="1">
          <p15:clr>
            <a:srgbClr val="F26B43"/>
          </p15:clr>
        </p15:guide>
        <p15:guide id="10" pos="2683" userDrawn="1">
          <p15:clr>
            <a:srgbClr val="F26B43"/>
          </p15:clr>
        </p15:guide>
        <p15:guide id="11" pos="2593" userDrawn="1">
          <p15:clr>
            <a:srgbClr val="F26B43"/>
          </p15:clr>
        </p15:guide>
        <p15:guide id="12" orient="horz" pos="3906" userDrawn="1">
          <p15:clr>
            <a:srgbClr val="F26B43"/>
          </p15:clr>
        </p15:guide>
        <p15:guide id="13" orient="horz" pos="2409" userDrawn="1">
          <p15:clr>
            <a:srgbClr val="F26B43"/>
          </p15:clr>
        </p15:guide>
        <p15:guide id="14" orient="horz" pos="913" userDrawn="1">
          <p15:clr>
            <a:srgbClr val="F26B43"/>
          </p15:clr>
        </p15:guide>
        <p15:guide id="15" orient="horz" pos="1003" userDrawn="1">
          <p15:clr>
            <a:srgbClr val="F26B43"/>
          </p15:clr>
        </p15:guide>
        <p15:guide id="16" orient="horz" pos="2500" userDrawn="1">
          <p15:clr>
            <a:srgbClr val="F26B43"/>
          </p15:clr>
        </p15:guide>
        <p15:guide id="17" pos="6312" userDrawn="1">
          <p15:clr>
            <a:srgbClr val="F26B43"/>
          </p15:clr>
        </p15:guide>
        <p15:guide id="18" pos="62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51C5-3272-6249-822A-715EFFE0DFFD}"/>
              </a:ext>
            </a:extLst>
          </p:cNvPr>
          <p:cNvSpPr>
            <a:spLocks noGrp="1"/>
          </p:cNvSpPr>
          <p:nvPr>
            <p:ph type="ctrTitle"/>
          </p:nvPr>
        </p:nvSpPr>
        <p:spPr>
          <a:xfrm>
            <a:off x="0" y="3429000"/>
            <a:ext cx="12024717" cy="2153265"/>
          </a:xfrm>
        </p:spPr>
        <p:txBody>
          <a:bodyPr/>
          <a:lstStyle/>
          <a:p>
            <a:r>
              <a:rPr lang="en-US" sz="3800" dirty="0"/>
              <a:t>Current Intensity limits and possible upgrades in M2</a:t>
            </a:r>
            <a:endParaRPr lang="en-US" sz="3800" dirty="0">
              <a:solidFill>
                <a:schemeClr val="bg2">
                  <a:lumMod val="50000"/>
                </a:schemeClr>
              </a:solidFill>
            </a:endParaRPr>
          </a:p>
        </p:txBody>
      </p:sp>
      <p:sp>
        <p:nvSpPr>
          <p:cNvPr id="3" name="Subtitle 2">
            <a:extLst>
              <a:ext uri="{FF2B5EF4-FFF2-40B4-BE49-F238E27FC236}">
                <a16:creationId xmlns:a16="http://schemas.microsoft.com/office/drawing/2014/main" id="{BB999459-0238-C64F-8F4D-7EA35945354F}"/>
              </a:ext>
            </a:extLst>
          </p:cNvPr>
          <p:cNvSpPr>
            <a:spLocks noGrp="1"/>
          </p:cNvSpPr>
          <p:nvPr>
            <p:ph type="subTitle" idx="1"/>
          </p:nvPr>
        </p:nvSpPr>
        <p:spPr>
          <a:xfrm>
            <a:off x="137182" y="4249414"/>
            <a:ext cx="11376026" cy="1346847"/>
          </a:xfrm>
        </p:spPr>
        <p:txBody>
          <a:bodyPr/>
          <a:lstStyle/>
          <a:p>
            <a:pPr algn="l">
              <a:lnSpc>
                <a:spcPct val="100000"/>
              </a:lnSpc>
              <a:spcBef>
                <a:spcPts val="0"/>
              </a:spcBef>
              <a:spcAft>
                <a:spcPts val="0"/>
              </a:spcAft>
            </a:pPr>
            <a:r>
              <a:rPr lang="en-US" sz="1800" dirty="0"/>
              <a:t>D. Banerjee on behalf of BE-EA-LE</a:t>
            </a:r>
          </a:p>
          <a:p>
            <a:pPr algn="l">
              <a:lnSpc>
                <a:spcPct val="100000"/>
              </a:lnSpc>
              <a:spcBef>
                <a:spcPts val="0"/>
              </a:spcBef>
              <a:spcAft>
                <a:spcPts val="0"/>
              </a:spcAft>
            </a:pPr>
            <a:endParaRPr lang="en-US" sz="600" dirty="0"/>
          </a:p>
          <a:p>
            <a:pPr algn="l">
              <a:lnSpc>
                <a:spcPct val="100000"/>
              </a:lnSpc>
              <a:spcBef>
                <a:spcPts val="0"/>
              </a:spcBef>
              <a:spcAft>
                <a:spcPts val="0"/>
              </a:spcAft>
            </a:pPr>
            <a:r>
              <a:rPr lang="en-US" sz="1800" dirty="0"/>
              <a:t>Date: 09.11.2023</a:t>
            </a:r>
          </a:p>
        </p:txBody>
      </p:sp>
      <p:pic>
        <p:nvPicPr>
          <p:cNvPr id="15" name="Picture 14" descr="Icon&#10;&#10;Description automatically generated">
            <a:extLst>
              <a:ext uri="{FF2B5EF4-FFF2-40B4-BE49-F238E27FC236}">
                <a16:creationId xmlns:a16="http://schemas.microsoft.com/office/drawing/2014/main" id="{3CE9F5CF-5826-8C4B-8929-A56666838B5B}"/>
              </a:ext>
            </a:extLst>
          </p:cNvPr>
          <p:cNvPicPr>
            <a:picLocks noChangeAspect="1"/>
          </p:cNvPicPr>
          <p:nvPr/>
        </p:nvPicPr>
        <p:blipFill>
          <a:blip r:embed="rId2"/>
          <a:stretch>
            <a:fillRect/>
          </a:stretch>
        </p:blipFill>
        <p:spPr>
          <a:xfrm>
            <a:off x="1415480" y="5949280"/>
            <a:ext cx="720080" cy="724696"/>
          </a:xfrm>
          <a:prstGeom prst="rect">
            <a:avLst/>
          </a:prstGeom>
        </p:spPr>
      </p:pic>
      <p:pic>
        <p:nvPicPr>
          <p:cNvPr id="9" name="Picture 8" descr="A picture containing venn diagram&#10;&#10;Description automatically generated">
            <a:extLst>
              <a:ext uri="{FF2B5EF4-FFF2-40B4-BE49-F238E27FC236}">
                <a16:creationId xmlns:a16="http://schemas.microsoft.com/office/drawing/2014/main" id="{4D46677F-B214-C942-9849-FEF42DEB0DA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79376" y="5949280"/>
            <a:ext cx="752793" cy="724696"/>
          </a:xfrm>
          <a:prstGeom prst="rect">
            <a:avLst/>
          </a:prstGeom>
        </p:spPr>
      </p:pic>
    </p:spTree>
    <p:extLst>
      <p:ext uri="{BB962C8B-B14F-4D97-AF65-F5344CB8AC3E}">
        <p14:creationId xmlns:p14="http://schemas.microsoft.com/office/powerpoint/2010/main" val="215994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994D-FAD7-7947-93FF-DBD8F78249B1}"/>
              </a:ext>
            </a:extLst>
          </p:cNvPr>
          <p:cNvSpPr>
            <a:spLocks noGrp="1"/>
          </p:cNvSpPr>
          <p:nvPr>
            <p:ph type="title"/>
          </p:nvPr>
        </p:nvSpPr>
        <p:spPr>
          <a:xfrm>
            <a:off x="407987" y="1709739"/>
            <a:ext cx="12456765" cy="1719262"/>
          </a:xfrm>
        </p:spPr>
        <p:txBody>
          <a:bodyPr/>
          <a:lstStyle/>
          <a:p>
            <a:r>
              <a:rPr lang="en-GB" sz="4400" dirty="0"/>
              <a:t>Increased hadron beam intensity </a:t>
            </a:r>
            <a:br>
              <a:rPr lang="en-GB" sz="4400" dirty="0"/>
            </a:br>
            <a:r>
              <a:rPr lang="en-GB" sz="4000" dirty="0">
                <a:solidFill>
                  <a:schemeClr val="bg2">
                    <a:lumMod val="50000"/>
                  </a:schemeClr>
                </a:solidFill>
              </a:rPr>
              <a:t>Future AMBER DY run post-LS3</a:t>
            </a:r>
          </a:p>
        </p:txBody>
      </p:sp>
      <p:sp>
        <p:nvSpPr>
          <p:cNvPr id="5" name="Footer Placeholder 4">
            <a:extLst>
              <a:ext uri="{FF2B5EF4-FFF2-40B4-BE49-F238E27FC236}">
                <a16:creationId xmlns:a16="http://schemas.microsoft.com/office/drawing/2014/main" id="{DD2DFC53-252C-EA4F-8AC8-7AA02FEC2613}"/>
              </a:ext>
            </a:extLst>
          </p:cNvPr>
          <p:cNvSpPr>
            <a:spLocks noGrp="1"/>
          </p:cNvSpPr>
          <p:nvPr>
            <p:ph type="ftr" sz="quarter" idx="11"/>
          </p:nvPr>
        </p:nvSpPr>
        <p:spPr/>
        <p:txBody>
          <a:bodyPr/>
          <a:lstStyle/>
          <a:p>
            <a:r>
              <a:rPr lang="en-US"/>
              <a:t>D. Banerjee on behalf of BE-EA-LE</a:t>
            </a:r>
            <a:endParaRPr lang="en-US" dirty="0"/>
          </a:p>
        </p:txBody>
      </p:sp>
    </p:spTree>
    <p:extLst>
      <p:ext uri="{BB962C8B-B14F-4D97-AF65-F5344CB8AC3E}">
        <p14:creationId xmlns:p14="http://schemas.microsoft.com/office/powerpoint/2010/main" val="389359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FA171-9ED4-BF4C-EC11-D5E523E50737}"/>
              </a:ext>
            </a:extLst>
          </p:cNvPr>
          <p:cNvSpPr>
            <a:spLocks noGrp="1"/>
          </p:cNvSpPr>
          <p:nvPr>
            <p:ph type="title"/>
          </p:nvPr>
        </p:nvSpPr>
        <p:spPr/>
        <p:txBody>
          <a:bodyPr/>
          <a:lstStyle/>
          <a:p>
            <a:r>
              <a:rPr lang="en-GB" dirty="0"/>
              <a:t>Increased annual intensity</a:t>
            </a:r>
          </a:p>
        </p:txBody>
      </p:sp>
      <p:sp>
        <p:nvSpPr>
          <p:cNvPr id="5" name="Footer Placeholder 4">
            <a:extLst>
              <a:ext uri="{FF2B5EF4-FFF2-40B4-BE49-F238E27FC236}">
                <a16:creationId xmlns:a16="http://schemas.microsoft.com/office/drawing/2014/main" id="{C26172CB-F8ED-B0D4-4682-7256046802FA}"/>
              </a:ext>
            </a:extLst>
          </p:cNvPr>
          <p:cNvSpPr>
            <a:spLocks noGrp="1"/>
          </p:cNvSpPr>
          <p:nvPr>
            <p:ph type="ftr" sz="quarter" idx="11"/>
          </p:nvPr>
        </p:nvSpPr>
        <p:spPr/>
        <p:txBody>
          <a:bodyPr/>
          <a:lstStyle/>
          <a:p>
            <a:r>
              <a:rPr lang="en-US"/>
              <a:t>D. Banerjee on behalf of BE-EA-LE</a:t>
            </a:r>
            <a:endParaRPr lang="en-US" dirty="0"/>
          </a:p>
        </p:txBody>
      </p:sp>
      <p:sp>
        <p:nvSpPr>
          <p:cNvPr id="7" name="Content Placeholder 4">
            <a:extLst>
              <a:ext uri="{FF2B5EF4-FFF2-40B4-BE49-F238E27FC236}">
                <a16:creationId xmlns:a16="http://schemas.microsoft.com/office/drawing/2014/main" id="{B367775A-7C9F-8377-BCBB-F2617D41E59F}"/>
              </a:ext>
            </a:extLst>
          </p:cNvPr>
          <p:cNvSpPr txBox="1">
            <a:spLocks/>
          </p:cNvSpPr>
          <p:nvPr/>
        </p:nvSpPr>
        <p:spPr>
          <a:xfrm>
            <a:off x="407987" y="908720"/>
            <a:ext cx="11664677" cy="5442731"/>
          </a:xfrm>
          <a:prstGeom prst="rect">
            <a:avLst/>
          </a:prstGeom>
        </p:spPr>
        <p:txBody>
          <a:bodyPr vert="horz" lIns="0" tIns="0" rIns="0" bIns="0" rtlCol="0">
            <a:noAutofit/>
          </a:bodyPr>
          <a:lstStyle>
            <a:lvl1pPr marL="342900" indent="-342900" algn="l" defTabSz="914400" rtl="0" eaLnBrk="1" latinLnBrk="0" hangingPunct="1">
              <a:lnSpc>
                <a:spcPct val="90000"/>
              </a:lnSpc>
              <a:spcBef>
                <a:spcPts val="1800"/>
              </a:spcBef>
              <a:spcAft>
                <a:spcPts val="400"/>
              </a:spcAft>
              <a:buFont typeface="Arial" panose="020B0604020202020204" pitchFamily="34" charset="0"/>
              <a:buChar char="•"/>
              <a:tabLst/>
              <a:defRPr sz="2100" b="1" kern="1200">
                <a:solidFill>
                  <a:schemeClr val="tx2">
                    <a:lumMod val="50000"/>
                  </a:schemeClr>
                </a:solidFill>
                <a:latin typeface="+mn-lt"/>
                <a:ea typeface="+mn-ea"/>
                <a:cs typeface="+mn-cs"/>
              </a:defRPr>
            </a:lvl1pPr>
            <a:lvl2pPr marL="628650" indent="-261938" algn="l" defTabSz="914400" rtl="0" eaLnBrk="1" latinLnBrk="0" hangingPunct="1">
              <a:lnSpc>
                <a:spcPct val="100000"/>
              </a:lnSpc>
              <a:spcBef>
                <a:spcPts val="500"/>
              </a:spcBef>
              <a:spcAft>
                <a:spcPts val="300"/>
              </a:spcAft>
              <a:buFont typeface="Arial" panose="020B0604020202020204" pitchFamily="34" charset="0"/>
              <a:buChar char="•"/>
              <a:tabLst/>
              <a:defRPr sz="1800" kern="1200">
                <a:solidFill>
                  <a:schemeClr val="tx2">
                    <a:lumMod val="50000"/>
                  </a:schemeClr>
                </a:solidFill>
                <a:latin typeface="+mn-lt"/>
                <a:ea typeface="+mn-ea"/>
                <a:cs typeface="+mn-cs"/>
              </a:defRPr>
            </a:lvl2pPr>
            <a:lvl3pPr marL="889000" indent="-260350" algn="l" defTabSz="914400" rtl="0" eaLnBrk="1" latinLnBrk="0" hangingPunct="1">
              <a:lnSpc>
                <a:spcPct val="100000"/>
              </a:lnSpc>
              <a:spcBef>
                <a:spcPts val="500"/>
              </a:spcBef>
              <a:spcAft>
                <a:spcPts val="300"/>
              </a:spcAft>
              <a:buSzPct val="100000"/>
              <a:buFont typeface="Arial" panose="020B0604020202020204" pitchFamily="34" charset="0"/>
              <a:buChar char="•"/>
              <a:tabLst/>
              <a:defRPr sz="1800" kern="1200">
                <a:solidFill>
                  <a:schemeClr val="tx2">
                    <a:lumMod val="50000"/>
                  </a:schemeClr>
                </a:solidFill>
                <a:latin typeface="+mn-lt"/>
                <a:ea typeface="+mn-ea"/>
                <a:cs typeface="+mn-cs"/>
              </a:defRPr>
            </a:lvl3pPr>
            <a:lvl4pPr marL="1209675" indent="-269875" algn="l" defTabSz="914400" rtl="0" eaLnBrk="1" latinLnBrk="0" hangingPunct="1">
              <a:lnSpc>
                <a:spcPct val="100000"/>
              </a:lnSpc>
              <a:spcBef>
                <a:spcPts val="500"/>
              </a:spcBef>
              <a:spcAft>
                <a:spcPts val="300"/>
              </a:spcAft>
              <a:buSzPct val="100000"/>
              <a:buFont typeface="Arial" panose="020B0604020202020204" pitchFamily="34" charset="0"/>
              <a:buChar char="•"/>
              <a:tabLst/>
              <a:defRPr sz="16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charset="0"/>
              <a:buChar char="•"/>
              <a:defRPr sz="16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600"/>
              </a:spcBef>
              <a:spcAft>
                <a:spcPts val="0"/>
              </a:spcAft>
            </a:pPr>
            <a:r>
              <a:rPr lang="en-GB" sz="2000" b="0" dirty="0"/>
              <a:t>In order to improve the accumulated kaons for future AMBER </a:t>
            </a:r>
            <a:r>
              <a:rPr lang="en-GB" sz="2000" b="0" dirty="0" err="1"/>
              <a:t>Drell</a:t>
            </a:r>
            <a:r>
              <a:rPr lang="en-GB" sz="2000" b="0" dirty="0"/>
              <a:t>-Yan run the hadron beam intensity increase was also studied. </a:t>
            </a:r>
          </a:p>
          <a:p>
            <a:pPr>
              <a:lnSpc>
                <a:spcPct val="100000"/>
              </a:lnSpc>
              <a:spcBef>
                <a:spcPts val="600"/>
              </a:spcBef>
              <a:spcAft>
                <a:spcPts val="0"/>
              </a:spcAft>
            </a:pPr>
            <a:r>
              <a:rPr lang="en-GB" sz="2000" b="0" dirty="0">
                <a:sym typeface="Wingdings" pitchFamily="2" charset="2"/>
              </a:rPr>
              <a:t>RP studies were performed to check additional shielding for higher intensities to comply with the radiation area classification, calculate prompt radiation, </a:t>
            </a:r>
            <a:r>
              <a:rPr lang="en-GB" sz="2000" b="0" dirty="0" err="1">
                <a:sym typeface="Wingdings" pitchFamily="2" charset="2"/>
              </a:rPr>
              <a:t>skyshine</a:t>
            </a:r>
            <a:r>
              <a:rPr lang="en-GB" sz="2000" b="0" dirty="0">
                <a:sym typeface="Wingdings" pitchFamily="2" charset="2"/>
              </a:rPr>
              <a:t> optimisation and environmental impact.</a:t>
            </a:r>
          </a:p>
          <a:p>
            <a:pPr>
              <a:lnSpc>
                <a:spcPct val="100000"/>
              </a:lnSpc>
              <a:spcBef>
                <a:spcPts val="600"/>
              </a:spcBef>
              <a:spcAft>
                <a:spcPts val="0"/>
              </a:spcAft>
            </a:pPr>
            <a:r>
              <a:rPr lang="en-GB" sz="2000" b="0" dirty="0">
                <a:sym typeface="Wingdings" pitchFamily="2" charset="2"/>
              </a:rPr>
              <a:t>The source term used included 190 GeV/c π- beam with an instantaneous intensity of 4.8x10</a:t>
            </a:r>
            <a:r>
              <a:rPr lang="en-GB" sz="2000" b="0" baseline="30000" dirty="0">
                <a:sym typeface="Wingdings" pitchFamily="2" charset="2"/>
              </a:rPr>
              <a:t>8 </a:t>
            </a:r>
            <a:r>
              <a:rPr lang="en-GB" sz="2000" b="0" dirty="0">
                <a:sym typeface="Wingdings" pitchFamily="2" charset="2"/>
              </a:rPr>
              <a:t>π-/spill and 240 spills/h on the AMBER target.</a:t>
            </a:r>
          </a:p>
          <a:p>
            <a:pPr>
              <a:lnSpc>
                <a:spcPct val="100000"/>
              </a:lnSpc>
              <a:spcBef>
                <a:spcPts val="600"/>
              </a:spcBef>
              <a:spcAft>
                <a:spcPts val="0"/>
              </a:spcAft>
            </a:pPr>
            <a:r>
              <a:rPr lang="en-GB" sz="2000" b="0" dirty="0">
                <a:sym typeface="Wingdings" pitchFamily="2" charset="2"/>
              </a:rPr>
              <a:t>The aim was to validate the increase of the accumulated annual intensity to 3 x 10</a:t>
            </a:r>
            <a:r>
              <a:rPr lang="en-GB" sz="2000" b="0" baseline="30000" dirty="0">
                <a:sym typeface="Wingdings" pitchFamily="2" charset="2"/>
              </a:rPr>
              <a:t>14 </a:t>
            </a:r>
            <a:r>
              <a:rPr lang="en-GB" sz="2000" b="0" dirty="0">
                <a:sym typeface="Wingdings" pitchFamily="2" charset="2"/>
              </a:rPr>
              <a:t>π-/year on the AMBER target.</a:t>
            </a:r>
          </a:p>
        </p:txBody>
      </p:sp>
      <p:sp>
        <p:nvSpPr>
          <p:cNvPr id="8" name="TextBox 7">
            <a:extLst>
              <a:ext uri="{FF2B5EF4-FFF2-40B4-BE49-F238E27FC236}">
                <a16:creationId xmlns:a16="http://schemas.microsoft.com/office/drawing/2014/main" id="{C7D8D649-F7D2-5FCE-0A67-28D23AA165AE}"/>
              </a:ext>
            </a:extLst>
          </p:cNvPr>
          <p:cNvSpPr txBox="1"/>
          <p:nvPr/>
        </p:nvSpPr>
        <p:spPr>
          <a:xfrm>
            <a:off x="8582541" y="235093"/>
            <a:ext cx="3453894" cy="276999"/>
          </a:xfrm>
          <a:prstGeom prst="rect">
            <a:avLst/>
          </a:prstGeom>
          <a:noFill/>
        </p:spPr>
        <p:txBody>
          <a:bodyPr wrap="none" lIns="0" tIns="0" rIns="0" bIns="0" rtlCol="0">
            <a:spAutoFit/>
          </a:bodyPr>
          <a:lstStyle/>
          <a:p>
            <a:pPr algn="l"/>
            <a:r>
              <a:rPr lang="en-GB" b="1" dirty="0"/>
              <a:t>A. </a:t>
            </a:r>
            <a:r>
              <a:rPr lang="en-GB" b="1" dirty="0" err="1"/>
              <a:t>Devienne</a:t>
            </a:r>
            <a:r>
              <a:rPr lang="en-GB" b="1" dirty="0"/>
              <a:t>, C. </a:t>
            </a:r>
            <a:r>
              <a:rPr lang="en-GB" b="1" dirty="0" err="1"/>
              <a:t>Ahdida</a:t>
            </a:r>
            <a:r>
              <a:rPr lang="en-GB" b="1" dirty="0"/>
              <a:t> HSE-RP</a:t>
            </a:r>
          </a:p>
        </p:txBody>
      </p:sp>
    </p:spTree>
    <p:extLst>
      <p:ext uri="{BB962C8B-B14F-4D97-AF65-F5344CB8AC3E}">
        <p14:creationId xmlns:p14="http://schemas.microsoft.com/office/powerpoint/2010/main" val="278288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FA171-9ED4-BF4C-EC11-D5E523E50737}"/>
              </a:ext>
            </a:extLst>
          </p:cNvPr>
          <p:cNvSpPr>
            <a:spLocks noGrp="1"/>
          </p:cNvSpPr>
          <p:nvPr>
            <p:ph type="title"/>
          </p:nvPr>
        </p:nvSpPr>
        <p:spPr/>
        <p:txBody>
          <a:bodyPr/>
          <a:lstStyle/>
          <a:p>
            <a:r>
              <a:rPr lang="en-GB" dirty="0"/>
              <a:t>Proposed modifications</a:t>
            </a:r>
          </a:p>
        </p:txBody>
      </p:sp>
      <p:sp>
        <p:nvSpPr>
          <p:cNvPr id="5" name="Footer Placeholder 4">
            <a:extLst>
              <a:ext uri="{FF2B5EF4-FFF2-40B4-BE49-F238E27FC236}">
                <a16:creationId xmlns:a16="http://schemas.microsoft.com/office/drawing/2014/main" id="{C26172CB-F8ED-B0D4-4682-7256046802FA}"/>
              </a:ext>
            </a:extLst>
          </p:cNvPr>
          <p:cNvSpPr>
            <a:spLocks noGrp="1"/>
          </p:cNvSpPr>
          <p:nvPr>
            <p:ph type="ftr" sz="quarter" idx="11"/>
          </p:nvPr>
        </p:nvSpPr>
        <p:spPr/>
        <p:txBody>
          <a:bodyPr/>
          <a:lstStyle/>
          <a:p>
            <a:r>
              <a:rPr lang="en-US"/>
              <a:t>D. Banerjee on behalf of BE-EA-LE</a:t>
            </a:r>
            <a:endParaRPr lang="en-US" dirty="0"/>
          </a:p>
        </p:txBody>
      </p:sp>
      <p:pic>
        <p:nvPicPr>
          <p:cNvPr id="8" name="Picture 7">
            <a:extLst>
              <a:ext uri="{FF2B5EF4-FFF2-40B4-BE49-F238E27FC236}">
                <a16:creationId xmlns:a16="http://schemas.microsoft.com/office/drawing/2014/main" id="{0A62E097-AB13-D7C5-9F33-3E33D94CA857}"/>
              </a:ext>
            </a:extLst>
          </p:cNvPr>
          <p:cNvPicPr>
            <a:picLocks noChangeAspect="1"/>
          </p:cNvPicPr>
          <p:nvPr/>
        </p:nvPicPr>
        <p:blipFill>
          <a:blip r:embed="rId2"/>
          <a:stretch>
            <a:fillRect/>
          </a:stretch>
        </p:blipFill>
        <p:spPr>
          <a:xfrm>
            <a:off x="145701" y="1367774"/>
            <a:ext cx="6746036" cy="4331665"/>
          </a:xfrm>
          <a:prstGeom prst="rect">
            <a:avLst/>
          </a:prstGeom>
        </p:spPr>
      </p:pic>
      <p:sp>
        <p:nvSpPr>
          <p:cNvPr id="9" name="Speech Bubble: Rectangle 7">
            <a:extLst>
              <a:ext uri="{FF2B5EF4-FFF2-40B4-BE49-F238E27FC236}">
                <a16:creationId xmlns:a16="http://schemas.microsoft.com/office/drawing/2014/main" id="{3B85759E-F42F-E2A3-386E-F42970099968}"/>
              </a:ext>
            </a:extLst>
          </p:cNvPr>
          <p:cNvSpPr/>
          <p:nvPr/>
        </p:nvSpPr>
        <p:spPr>
          <a:xfrm>
            <a:off x="4051027" y="1473595"/>
            <a:ext cx="2295371" cy="541048"/>
          </a:xfrm>
          <a:prstGeom prst="wedgeRectCallout">
            <a:avLst>
              <a:gd name="adj1" fmla="val -53168"/>
              <a:gd name="adj2" fmla="val 244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Hole to be filled with concrete bricks</a:t>
            </a:r>
            <a:endParaRPr lang="en-GB" dirty="0"/>
          </a:p>
        </p:txBody>
      </p:sp>
      <p:pic>
        <p:nvPicPr>
          <p:cNvPr id="13" name="Picture 12">
            <a:extLst>
              <a:ext uri="{FF2B5EF4-FFF2-40B4-BE49-F238E27FC236}">
                <a16:creationId xmlns:a16="http://schemas.microsoft.com/office/drawing/2014/main" id="{9D734943-5F06-5947-4C8F-3073357F7610}"/>
              </a:ext>
            </a:extLst>
          </p:cNvPr>
          <p:cNvPicPr>
            <a:picLocks noChangeAspect="1"/>
          </p:cNvPicPr>
          <p:nvPr/>
        </p:nvPicPr>
        <p:blipFill>
          <a:blip r:embed="rId3"/>
          <a:stretch>
            <a:fillRect/>
          </a:stretch>
        </p:blipFill>
        <p:spPr>
          <a:xfrm>
            <a:off x="7752184" y="734698"/>
            <a:ext cx="3187162" cy="5388603"/>
          </a:xfrm>
          <a:prstGeom prst="rect">
            <a:avLst/>
          </a:prstGeom>
        </p:spPr>
      </p:pic>
      <p:sp>
        <p:nvSpPr>
          <p:cNvPr id="14" name="Speech Bubble: Rectangle 34">
            <a:extLst>
              <a:ext uri="{FF2B5EF4-FFF2-40B4-BE49-F238E27FC236}">
                <a16:creationId xmlns:a16="http://schemas.microsoft.com/office/drawing/2014/main" id="{81CC28D2-4EBB-B880-3A50-F6C7807C478F}"/>
              </a:ext>
            </a:extLst>
          </p:cNvPr>
          <p:cNvSpPr/>
          <p:nvPr/>
        </p:nvSpPr>
        <p:spPr>
          <a:xfrm>
            <a:off x="9309367" y="1473595"/>
            <a:ext cx="2474646" cy="830205"/>
          </a:xfrm>
          <a:prstGeom prst="wedgeRectCallout">
            <a:avLst>
              <a:gd name="adj1" fmla="val -75701"/>
              <a:gd name="adj2" fmla="val 63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concrete bricks</a:t>
            </a:r>
          </a:p>
          <a:p>
            <a:pPr algn="ctr"/>
            <a:r>
              <a:rPr lang="en-US" dirty="0"/>
              <a:t>(support and fixation to be studied)</a:t>
            </a:r>
            <a:endParaRPr lang="en-GB" dirty="0"/>
          </a:p>
        </p:txBody>
      </p:sp>
      <p:sp>
        <p:nvSpPr>
          <p:cNvPr id="15" name="Speech Bubble: Rectangle 26">
            <a:extLst>
              <a:ext uri="{FF2B5EF4-FFF2-40B4-BE49-F238E27FC236}">
                <a16:creationId xmlns:a16="http://schemas.microsoft.com/office/drawing/2014/main" id="{00DFF93D-0851-51DF-242D-73E79B262D5D}"/>
              </a:ext>
            </a:extLst>
          </p:cNvPr>
          <p:cNvSpPr/>
          <p:nvPr/>
        </p:nvSpPr>
        <p:spPr>
          <a:xfrm>
            <a:off x="9120336" y="3513618"/>
            <a:ext cx="2474646" cy="830205"/>
          </a:xfrm>
          <a:prstGeom prst="wedgeRectCallout">
            <a:avLst>
              <a:gd name="adj1" fmla="val -69532"/>
              <a:gd name="adj2" fmla="val 50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Remaining gap beside cables can be filled with steel bricks</a:t>
            </a:r>
            <a:endParaRPr lang="en-GB" dirty="0"/>
          </a:p>
        </p:txBody>
      </p:sp>
      <p:sp>
        <p:nvSpPr>
          <p:cNvPr id="16" name="TextBox 15">
            <a:extLst>
              <a:ext uri="{FF2B5EF4-FFF2-40B4-BE49-F238E27FC236}">
                <a16:creationId xmlns:a16="http://schemas.microsoft.com/office/drawing/2014/main" id="{FA18D056-718F-3987-85B8-AF2946F573F8}"/>
              </a:ext>
            </a:extLst>
          </p:cNvPr>
          <p:cNvSpPr txBox="1"/>
          <p:nvPr/>
        </p:nvSpPr>
        <p:spPr>
          <a:xfrm>
            <a:off x="9950112" y="282627"/>
            <a:ext cx="1679947" cy="276999"/>
          </a:xfrm>
          <a:prstGeom prst="rect">
            <a:avLst/>
          </a:prstGeom>
          <a:noFill/>
        </p:spPr>
        <p:txBody>
          <a:bodyPr wrap="none" lIns="0" tIns="0" rIns="0" bIns="0" rtlCol="0">
            <a:spAutoFit/>
          </a:bodyPr>
          <a:lstStyle/>
          <a:p>
            <a:pPr algn="l"/>
            <a:r>
              <a:rPr lang="en-GB" b="1" dirty="0"/>
              <a:t>S. </a:t>
            </a:r>
            <a:r>
              <a:rPr lang="en-GB" b="1" dirty="0" err="1"/>
              <a:t>Girod</a:t>
            </a:r>
            <a:r>
              <a:rPr lang="en-GB" b="1" dirty="0"/>
              <a:t> BE-EA</a:t>
            </a:r>
          </a:p>
        </p:txBody>
      </p:sp>
    </p:spTree>
    <p:extLst>
      <p:ext uri="{BB962C8B-B14F-4D97-AF65-F5344CB8AC3E}">
        <p14:creationId xmlns:p14="http://schemas.microsoft.com/office/powerpoint/2010/main" val="399659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FA171-9ED4-BF4C-EC11-D5E523E50737}"/>
              </a:ext>
            </a:extLst>
          </p:cNvPr>
          <p:cNvSpPr>
            <a:spLocks noGrp="1"/>
          </p:cNvSpPr>
          <p:nvPr>
            <p:ph type="title"/>
          </p:nvPr>
        </p:nvSpPr>
        <p:spPr/>
        <p:txBody>
          <a:bodyPr/>
          <a:lstStyle/>
          <a:p>
            <a:r>
              <a:rPr lang="en-GB" dirty="0"/>
              <a:t>Proposed modifications</a:t>
            </a:r>
          </a:p>
        </p:txBody>
      </p:sp>
      <p:sp>
        <p:nvSpPr>
          <p:cNvPr id="5" name="Footer Placeholder 4">
            <a:extLst>
              <a:ext uri="{FF2B5EF4-FFF2-40B4-BE49-F238E27FC236}">
                <a16:creationId xmlns:a16="http://schemas.microsoft.com/office/drawing/2014/main" id="{C26172CB-F8ED-B0D4-4682-7256046802FA}"/>
              </a:ext>
            </a:extLst>
          </p:cNvPr>
          <p:cNvSpPr>
            <a:spLocks noGrp="1"/>
          </p:cNvSpPr>
          <p:nvPr>
            <p:ph type="ftr" sz="quarter" idx="11"/>
          </p:nvPr>
        </p:nvSpPr>
        <p:spPr/>
        <p:txBody>
          <a:bodyPr/>
          <a:lstStyle/>
          <a:p>
            <a:r>
              <a:rPr lang="en-US"/>
              <a:t>D. Banerjee on behalf of BE-EA-LE</a:t>
            </a:r>
            <a:endParaRPr lang="en-US" dirty="0"/>
          </a:p>
        </p:txBody>
      </p:sp>
      <p:pic>
        <p:nvPicPr>
          <p:cNvPr id="64" name="Picture 63">
            <a:extLst>
              <a:ext uri="{FF2B5EF4-FFF2-40B4-BE49-F238E27FC236}">
                <a16:creationId xmlns:a16="http://schemas.microsoft.com/office/drawing/2014/main" id="{16AB3DEB-1BCC-E81B-9428-C47A23A50BE0}"/>
              </a:ext>
            </a:extLst>
          </p:cNvPr>
          <p:cNvPicPr>
            <a:picLocks noChangeAspect="1"/>
          </p:cNvPicPr>
          <p:nvPr/>
        </p:nvPicPr>
        <p:blipFill>
          <a:blip r:embed="rId2"/>
          <a:stretch>
            <a:fillRect/>
          </a:stretch>
        </p:blipFill>
        <p:spPr>
          <a:xfrm>
            <a:off x="132397" y="1713117"/>
            <a:ext cx="5608003" cy="4557929"/>
          </a:xfrm>
          <a:prstGeom prst="rect">
            <a:avLst/>
          </a:prstGeom>
        </p:spPr>
      </p:pic>
      <p:pic>
        <p:nvPicPr>
          <p:cNvPr id="65" name="Picture 64">
            <a:extLst>
              <a:ext uri="{FF2B5EF4-FFF2-40B4-BE49-F238E27FC236}">
                <a16:creationId xmlns:a16="http://schemas.microsoft.com/office/drawing/2014/main" id="{82939F75-F847-7AF4-E61C-4CCCA72690D2}"/>
              </a:ext>
            </a:extLst>
          </p:cNvPr>
          <p:cNvPicPr>
            <a:picLocks noChangeAspect="1"/>
          </p:cNvPicPr>
          <p:nvPr/>
        </p:nvPicPr>
        <p:blipFill>
          <a:blip r:embed="rId3"/>
          <a:stretch>
            <a:fillRect/>
          </a:stretch>
        </p:blipFill>
        <p:spPr>
          <a:xfrm>
            <a:off x="6761137" y="1717525"/>
            <a:ext cx="5298466" cy="4542783"/>
          </a:xfrm>
          <a:prstGeom prst="rect">
            <a:avLst/>
          </a:prstGeom>
        </p:spPr>
      </p:pic>
      <p:sp>
        <p:nvSpPr>
          <p:cNvPr id="66" name="Arrow: Right 20">
            <a:extLst>
              <a:ext uri="{FF2B5EF4-FFF2-40B4-BE49-F238E27FC236}">
                <a16:creationId xmlns:a16="http://schemas.microsoft.com/office/drawing/2014/main" id="{21DB3532-BBFA-F7DA-BE2C-AC58A67F075E}"/>
              </a:ext>
            </a:extLst>
          </p:cNvPr>
          <p:cNvSpPr/>
          <p:nvPr/>
        </p:nvSpPr>
        <p:spPr>
          <a:xfrm>
            <a:off x="5873720" y="3771900"/>
            <a:ext cx="887417" cy="881445"/>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706BE11C-0B72-FBFD-55CD-F042F033FDDE}"/>
              </a:ext>
            </a:extLst>
          </p:cNvPr>
          <p:cNvSpPr txBox="1"/>
          <p:nvPr/>
        </p:nvSpPr>
        <p:spPr>
          <a:xfrm>
            <a:off x="2090262" y="1097564"/>
            <a:ext cx="1692271" cy="615553"/>
          </a:xfrm>
          <a:prstGeom prst="rect">
            <a:avLst/>
          </a:prstGeom>
          <a:noFill/>
        </p:spPr>
        <p:txBody>
          <a:bodyPr wrap="square" lIns="0" tIns="0" rIns="0" bIns="0" rtlCol="0">
            <a:spAutoFit/>
          </a:bodyPr>
          <a:lstStyle/>
          <a:p>
            <a:pPr algn="l"/>
            <a:r>
              <a:rPr lang="en-US" sz="4000" dirty="0"/>
              <a:t>Today</a:t>
            </a:r>
            <a:endParaRPr lang="en-GB" sz="4000" dirty="0"/>
          </a:p>
        </p:txBody>
      </p:sp>
      <p:sp>
        <p:nvSpPr>
          <p:cNvPr id="68" name="TextBox 67">
            <a:extLst>
              <a:ext uri="{FF2B5EF4-FFF2-40B4-BE49-F238E27FC236}">
                <a16:creationId xmlns:a16="http://schemas.microsoft.com/office/drawing/2014/main" id="{7A0F98E3-587D-9E18-BFBF-7A4713E7F069}"/>
              </a:ext>
            </a:extLst>
          </p:cNvPr>
          <p:cNvSpPr txBox="1"/>
          <p:nvPr/>
        </p:nvSpPr>
        <p:spPr>
          <a:xfrm>
            <a:off x="8396769" y="1044942"/>
            <a:ext cx="2495265" cy="615553"/>
          </a:xfrm>
          <a:prstGeom prst="rect">
            <a:avLst/>
          </a:prstGeom>
          <a:noFill/>
        </p:spPr>
        <p:txBody>
          <a:bodyPr wrap="square" lIns="0" tIns="0" rIns="0" bIns="0" rtlCol="0">
            <a:spAutoFit/>
          </a:bodyPr>
          <a:lstStyle/>
          <a:p>
            <a:pPr algn="l"/>
            <a:r>
              <a:rPr lang="en-US" sz="4000" dirty="0"/>
              <a:t>Proposal</a:t>
            </a:r>
            <a:endParaRPr lang="en-GB" sz="4000" dirty="0"/>
          </a:p>
        </p:txBody>
      </p:sp>
      <p:sp>
        <p:nvSpPr>
          <p:cNvPr id="69" name="Arrow: Right 11">
            <a:extLst>
              <a:ext uri="{FF2B5EF4-FFF2-40B4-BE49-F238E27FC236}">
                <a16:creationId xmlns:a16="http://schemas.microsoft.com/office/drawing/2014/main" id="{43A1DACB-6113-E688-2A69-10838306F84F}"/>
              </a:ext>
            </a:extLst>
          </p:cNvPr>
          <p:cNvSpPr/>
          <p:nvPr/>
        </p:nvSpPr>
        <p:spPr>
          <a:xfrm rot="1568814">
            <a:off x="8715471" y="2094795"/>
            <a:ext cx="863030" cy="5252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M2</a:t>
            </a:r>
            <a:endParaRPr lang="en-GB" dirty="0"/>
          </a:p>
        </p:txBody>
      </p:sp>
      <p:sp>
        <p:nvSpPr>
          <p:cNvPr id="70" name="Arrow: Right 23">
            <a:extLst>
              <a:ext uri="{FF2B5EF4-FFF2-40B4-BE49-F238E27FC236}">
                <a16:creationId xmlns:a16="http://schemas.microsoft.com/office/drawing/2014/main" id="{38593795-38DA-6D21-FA8E-D80F891DAE88}"/>
              </a:ext>
            </a:extLst>
          </p:cNvPr>
          <p:cNvSpPr/>
          <p:nvPr/>
        </p:nvSpPr>
        <p:spPr>
          <a:xfrm rot="1568814">
            <a:off x="2392064" y="2066028"/>
            <a:ext cx="863030" cy="5252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M2</a:t>
            </a:r>
            <a:endParaRPr lang="en-GB" dirty="0"/>
          </a:p>
        </p:txBody>
      </p:sp>
      <p:sp>
        <p:nvSpPr>
          <p:cNvPr id="78" name="TextBox 77">
            <a:extLst>
              <a:ext uri="{FF2B5EF4-FFF2-40B4-BE49-F238E27FC236}">
                <a16:creationId xmlns:a16="http://schemas.microsoft.com/office/drawing/2014/main" id="{900E779B-D405-920D-C6E1-84D5384D9C4E}"/>
              </a:ext>
            </a:extLst>
          </p:cNvPr>
          <p:cNvSpPr txBox="1"/>
          <p:nvPr/>
        </p:nvSpPr>
        <p:spPr>
          <a:xfrm>
            <a:off x="9950112" y="282627"/>
            <a:ext cx="1679947" cy="276999"/>
          </a:xfrm>
          <a:prstGeom prst="rect">
            <a:avLst/>
          </a:prstGeom>
          <a:noFill/>
        </p:spPr>
        <p:txBody>
          <a:bodyPr wrap="none" lIns="0" tIns="0" rIns="0" bIns="0" rtlCol="0">
            <a:spAutoFit/>
          </a:bodyPr>
          <a:lstStyle/>
          <a:p>
            <a:pPr algn="l"/>
            <a:r>
              <a:rPr lang="en-GB" b="1" dirty="0"/>
              <a:t>S. </a:t>
            </a:r>
            <a:r>
              <a:rPr lang="en-GB" b="1" dirty="0" err="1"/>
              <a:t>Girod</a:t>
            </a:r>
            <a:r>
              <a:rPr lang="en-GB" b="1" dirty="0"/>
              <a:t> BE-EA</a:t>
            </a:r>
          </a:p>
        </p:txBody>
      </p:sp>
      <p:sp>
        <p:nvSpPr>
          <p:cNvPr id="14" name="Speech Bubble: Rectangle 7">
            <a:extLst>
              <a:ext uri="{FF2B5EF4-FFF2-40B4-BE49-F238E27FC236}">
                <a16:creationId xmlns:a16="http://schemas.microsoft.com/office/drawing/2014/main" id="{947AD267-89CB-BD6E-6688-6CBC59BD9A5F}"/>
              </a:ext>
            </a:extLst>
          </p:cNvPr>
          <p:cNvSpPr/>
          <p:nvPr/>
        </p:nvSpPr>
        <p:spPr>
          <a:xfrm>
            <a:off x="6851615" y="5272010"/>
            <a:ext cx="2295371" cy="541048"/>
          </a:xfrm>
          <a:prstGeom prst="wedgeRectCallout">
            <a:avLst>
              <a:gd name="adj1" fmla="val 78488"/>
              <a:gd name="adj2" fmla="val -1901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 chicane</a:t>
            </a:r>
          </a:p>
          <a:p>
            <a:pPr algn="ctr"/>
            <a:r>
              <a:rPr lang="en-US" dirty="0"/>
              <a:t>modification</a:t>
            </a:r>
            <a:endParaRPr lang="en-GB" dirty="0"/>
          </a:p>
        </p:txBody>
      </p:sp>
    </p:spTree>
    <p:extLst>
      <p:ext uri="{BB962C8B-B14F-4D97-AF65-F5344CB8AC3E}">
        <p14:creationId xmlns:p14="http://schemas.microsoft.com/office/powerpoint/2010/main" val="239981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FA171-9ED4-BF4C-EC11-D5E523E50737}"/>
              </a:ext>
            </a:extLst>
          </p:cNvPr>
          <p:cNvSpPr>
            <a:spLocks noGrp="1"/>
          </p:cNvSpPr>
          <p:nvPr>
            <p:ph type="title"/>
          </p:nvPr>
        </p:nvSpPr>
        <p:spPr/>
        <p:txBody>
          <a:bodyPr/>
          <a:lstStyle/>
          <a:p>
            <a:r>
              <a:rPr lang="en-GB" dirty="0"/>
              <a:t>Proposed modifications</a:t>
            </a:r>
          </a:p>
        </p:txBody>
      </p:sp>
      <p:sp>
        <p:nvSpPr>
          <p:cNvPr id="5" name="Footer Placeholder 4">
            <a:extLst>
              <a:ext uri="{FF2B5EF4-FFF2-40B4-BE49-F238E27FC236}">
                <a16:creationId xmlns:a16="http://schemas.microsoft.com/office/drawing/2014/main" id="{C26172CB-F8ED-B0D4-4682-7256046802FA}"/>
              </a:ext>
            </a:extLst>
          </p:cNvPr>
          <p:cNvSpPr>
            <a:spLocks noGrp="1"/>
          </p:cNvSpPr>
          <p:nvPr>
            <p:ph type="ftr" sz="quarter" idx="11"/>
          </p:nvPr>
        </p:nvSpPr>
        <p:spPr/>
        <p:txBody>
          <a:bodyPr/>
          <a:lstStyle/>
          <a:p>
            <a:r>
              <a:rPr lang="en-US"/>
              <a:t>D. Banerjee on behalf of BE-EA-LE</a:t>
            </a:r>
            <a:endParaRPr lang="en-US" dirty="0"/>
          </a:p>
        </p:txBody>
      </p:sp>
      <p:pic>
        <p:nvPicPr>
          <p:cNvPr id="13" name="Picture 12">
            <a:extLst>
              <a:ext uri="{FF2B5EF4-FFF2-40B4-BE49-F238E27FC236}">
                <a16:creationId xmlns:a16="http://schemas.microsoft.com/office/drawing/2014/main" id="{98143731-D8AE-FC86-2FE0-6C041B76119D}"/>
              </a:ext>
            </a:extLst>
          </p:cNvPr>
          <p:cNvPicPr>
            <a:picLocks noChangeAspect="1"/>
          </p:cNvPicPr>
          <p:nvPr/>
        </p:nvPicPr>
        <p:blipFill>
          <a:blip r:embed="rId2"/>
          <a:stretch>
            <a:fillRect/>
          </a:stretch>
        </p:blipFill>
        <p:spPr>
          <a:xfrm>
            <a:off x="479376" y="3027406"/>
            <a:ext cx="3583936" cy="3065890"/>
          </a:xfrm>
          <a:prstGeom prst="rect">
            <a:avLst/>
          </a:prstGeom>
        </p:spPr>
      </p:pic>
      <p:sp>
        <p:nvSpPr>
          <p:cNvPr id="14" name="TextBox 13">
            <a:extLst>
              <a:ext uri="{FF2B5EF4-FFF2-40B4-BE49-F238E27FC236}">
                <a16:creationId xmlns:a16="http://schemas.microsoft.com/office/drawing/2014/main" id="{5D6607DF-F7D2-6127-74B0-9204A045CF47}"/>
              </a:ext>
            </a:extLst>
          </p:cNvPr>
          <p:cNvSpPr txBox="1"/>
          <p:nvPr/>
        </p:nvSpPr>
        <p:spPr>
          <a:xfrm>
            <a:off x="1636650" y="4104585"/>
            <a:ext cx="735219" cy="276999"/>
          </a:xfrm>
          <a:prstGeom prst="rect">
            <a:avLst/>
          </a:prstGeom>
          <a:noFill/>
        </p:spPr>
        <p:txBody>
          <a:bodyPr wrap="square" lIns="0" tIns="0" rIns="0" bIns="0" rtlCol="0">
            <a:spAutoFit/>
          </a:bodyPr>
          <a:lstStyle/>
          <a:p>
            <a:pPr algn="l"/>
            <a:r>
              <a:rPr lang="en-US" dirty="0"/>
              <a:t>6.4 m</a:t>
            </a:r>
            <a:endParaRPr lang="en-GB" dirty="0"/>
          </a:p>
        </p:txBody>
      </p:sp>
      <p:cxnSp>
        <p:nvCxnSpPr>
          <p:cNvPr id="15" name="Straight Arrow Connector 14">
            <a:extLst>
              <a:ext uri="{FF2B5EF4-FFF2-40B4-BE49-F238E27FC236}">
                <a16:creationId xmlns:a16="http://schemas.microsoft.com/office/drawing/2014/main" id="{8C1BB323-A445-7F00-71F9-A08D2A20A091}"/>
              </a:ext>
            </a:extLst>
          </p:cNvPr>
          <p:cNvCxnSpPr>
            <a:cxnSpLocks/>
          </p:cNvCxnSpPr>
          <p:nvPr/>
        </p:nvCxnSpPr>
        <p:spPr>
          <a:xfrm>
            <a:off x="2291208" y="3327135"/>
            <a:ext cx="0" cy="26247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BC29186-BB67-B205-94D7-E5824090085B}"/>
              </a:ext>
            </a:extLst>
          </p:cNvPr>
          <p:cNvSpPr txBox="1"/>
          <p:nvPr/>
        </p:nvSpPr>
        <p:spPr>
          <a:xfrm rot="5400000">
            <a:off x="2105472" y="5257689"/>
            <a:ext cx="788702" cy="276999"/>
          </a:xfrm>
          <a:prstGeom prst="rect">
            <a:avLst/>
          </a:prstGeom>
          <a:noFill/>
        </p:spPr>
        <p:txBody>
          <a:bodyPr wrap="square" lIns="0" tIns="0" rIns="0" bIns="0" rtlCol="0">
            <a:spAutoFit/>
          </a:bodyPr>
          <a:lstStyle/>
          <a:p>
            <a:pPr algn="l"/>
            <a:r>
              <a:rPr lang="en-US" dirty="0"/>
              <a:t>7.2 m</a:t>
            </a:r>
            <a:endParaRPr lang="en-GB" dirty="0"/>
          </a:p>
        </p:txBody>
      </p:sp>
      <p:sp>
        <p:nvSpPr>
          <p:cNvPr id="17" name="Arrow: Right 37">
            <a:extLst>
              <a:ext uri="{FF2B5EF4-FFF2-40B4-BE49-F238E27FC236}">
                <a16:creationId xmlns:a16="http://schemas.microsoft.com/office/drawing/2014/main" id="{901377CA-6AAA-CF8A-2CA2-FA5706A1C218}"/>
              </a:ext>
            </a:extLst>
          </p:cNvPr>
          <p:cNvSpPr/>
          <p:nvPr/>
        </p:nvSpPr>
        <p:spPr>
          <a:xfrm rot="19093296">
            <a:off x="1375942" y="5181410"/>
            <a:ext cx="789050" cy="437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M2</a:t>
            </a:r>
            <a:endParaRPr lang="en-GB" dirty="0"/>
          </a:p>
        </p:txBody>
      </p:sp>
      <p:cxnSp>
        <p:nvCxnSpPr>
          <p:cNvPr id="18" name="Straight Arrow Connector 17">
            <a:extLst>
              <a:ext uri="{FF2B5EF4-FFF2-40B4-BE49-F238E27FC236}">
                <a16:creationId xmlns:a16="http://schemas.microsoft.com/office/drawing/2014/main" id="{32436E4C-B9AC-8D39-4061-CB0E16FAD9BB}"/>
              </a:ext>
            </a:extLst>
          </p:cNvPr>
          <p:cNvCxnSpPr>
            <a:cxnSpLocks/>
          </p:cNvCxnSpPr>
          <p:nvPr/>
        </p:nvCxnSpPr>
        <p:spPr>
          <a:xfrm>
            <a:off x="697021" y="4363796"/>
            <a:ext cx="2200171" cy="1148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6473483C-E6DE-228F-1542-A20B08ABB2DC}"/>
              </a:ext>
            </a:extLst>
          </p:cNvPr>
          <p:cNvPicPr>
            <a:picLocks noChangeAspect="1"/>
          </p:cNvPicPr>
          <p:nvPr/>
        </p:nvPicPr>
        <p:blipFill>
          <a:blip r:embed="rId3"/>
          <a:stretch>
            <a:fillRect/>
          </a:stretch>
        </p:blipFill>
        <p:spPr>
          <a:xfrm>
            <a:off x="4135451" y="857009"/>
            <a:ext cx="4340901" cy="2767718"/>
          </a:xfrm>
          <a:prstGeom prst="rect">
            <a:avLst/>
          </a:prstGeom>
        </p:spPr>
      </p:pic>
      <p:pic>
        <p:nvPicPr>
          <p:cNvPr id="24" name="Picture 23">
            <a:extLst>
              <a:ext uri="{FF2B5EF4-FFF2-40B4-BE49-F238E27FC236}">
                <a16:creationId xmlns:a16="http://schemas.microsoft.com/office/drawing/2014/main" id="{996CFAF3-36C5-EFEB-697F-1EAE81672DC0}"/>
              </a:ext>
            </a:extLst>
          </p:cNvPr>
          <p:cNvPicPr>
            <a:picLocks noChangeAspect="1"/>
          </p:cNvPicPr>
          <p:nvPr/>
        </p:nvPicPr>
        <p:blipFill>
          <a:blip r:embed="rId4"/>
          <a:stretch>
            <a:fillRect/>
          </a:stretch>
        </p:blipFill>
        <p:spPr>
          <a:xfrm>
            <a:off x="7537368" y="3501008"/>
            <a:ext cx="4011627" cy="2718458"/>
          </a:xfrm>
          <a:prstGeom prst="rect">
            <a:avLst/>
          </a:prstGeom>
        </p:spPr>
      </p:pic>
      <p:sp>
        <p:nvSpPr>
          <p:cNvPr id="25" name="Arrow: Right 41">
            <a:extLst>
              <a:ext uri="{FF2B5EF4-FFF2-40B4-BE49-F238E27FC236}">
                <a16:creationId xmlns:a16="http://schemas.microsoft.com/office/drawing/2014/main" id="{20203513-47CA-E7FB-B57B-1C723FFDDA93}"/>
              </a:ext>
            </a:extLst>
          </p:cNvPr>
          <p:cNvSpPr/>
          <p:nvPr/>
        </p:nvSpPr>
        <p:spPr>
          <a:xfrm rot="21386599">
            <a:off x="3296983" y="2183566"/>
            <a:ext cx="787400"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M2</a:t>
            </a:r>
            <a:endParaRPr lang="en-GB" dirty="0"/>
          </a:p>
        </p:txBody>
      </p:sp>
      <p:sp>
        <p:nvSpPr>
          <p:cNvPr id="26" name="Speech Bubble: Rectangle 42">
            <a:extLst>
              <a:ext uri="{FF2B5EF4-FFF2-40B4-BE49-F238E27FC236}">
                <a16:creationId xmlns:a16="http://schemas.microsoft.com/office/drawing/2014/main" id="{86CD32A0-132D-9825-F5EC-4165A79171A3}"/>
              </a:ext>
            </a:extLst>
          </p:cNvPr>
          <p:cNvSpPr/>
          <p:nvPr/>
        </p:nvSpPr>
        <p:spPr>
          <a:xfrm>
            <a:off x="7814914" y="1286707"/>
            <a:ext cx="1103010" cy="354873"/>
          </a:xfrm>
          <a:prstGeom prst="wedgeRectCallout">
            <a:avLst>
              <a:gd name="adj1" fmla="val -132461"/>
              <a:gd name="adj2" fmla="val 283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absorber</a:t>
            </a:r>
            <a:endParaRPr lang="en-GB" dirty="0"/>
          </a:p>
        </p:txBody>
      </p:sp>
      <p:sp>
        <p:nvSpPr>
          <p:cNvPr id="27" name="Rectangle 26">
            <a:extLst>
              <a:ext uri="{FF2B5EF4-FFF2-40B4-BE49-F238E27FC236}">
                <a16:creationId xmlns:a16="http://schemas.microsoft.com/office/drawing/2014/main" id="{645BD8F1-C88C-CD84-5E48-5371F1CEBD07}"/>
              </a:ext>
            </a:extLst>
          </p:cNvPr>
          <p:cNvSpPr/>
          <p:nvPr/>
        </p:nvSpPr>
        <p:spPr>
          <a:xfrm rot="21415320">
            <a:off x="5856667" y="2450322"/>
            <a:ext cx="478665" cy="131826"/>
          </a:xfrm>
          <a:prstGeom prst="rect">
            <a:avLst/>
          </a:prstGeom>
          <a:solidFill>
            <a:srgbClr val="FF000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Rectangle 44">
            <a:extLst>
              <a:ext uri="{FF2B5EF4-FFF2-40B4-BE49-F238E27FC236}">
                <a16:creationId xmlns:a16="http://schemas.microsoft.com/office/drawing/2014/main" id="{D5EA99B1-93EC-3872-2884-C371F7415CEB}"/>
              </a:ext>
            </a:extLst>
          </p:cNvPr>
          <p:cNvSpPr/>
          <p:nvPr/>
        </p:nvSpPr>
        <p:spPr>
          <a:xfrm>
            <a:off x="6114672" y="1464144"/>
            <a:ext cx="833958" cy="276999"/>
          </a:xfrm>
          <a:prstGeom prst="wedgeRectCallout">
            <a:avLst>
              <a:gd name="adj1" fmla="val -44491"/>
              <a:gd name="adj2" fmla="val 2746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Target</a:t>
            </a:r>
            <a:endParaRPr lang="en-GB" dirty="0"/>
          </a:p>
        </p:txBody>
      </p:sp>
      <p:cxnSp>
        <p:nvCxnSpPr>
          <p:cNvPr id="29" name="Straight Arrow Connector 28">
            <a:extLst>
              <a:ext uri="{FF2B5EF4-FFF2-40B4-BE49-F238E27FC236}">
                <a16:creationId xmlns:a16="http://schemas.microsoft.com/office/drawing/2014/main" id="{6BF5B203-BEBA-75D4-C48A-C2F308DBBC65}"/>
              </a:ext>
            </a:extLst>
          </p:cNvPr>
          <p:cNvCxnSpPr>
            <a:cxnSpLocks/>
          </p:cNvCxnSpPr>
          <p:nvPr/>
        </p:nvCxnSpPr>
        <p:spPr>
          <a:xfrm>
            <a:off x="5799236" y="1243454"/>
            <a:ext cx="0" cy="9811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F5A8C4-957B-ADCC-F580-74478B7AA188}"/>
              </a:ext>
            </a:extLst>
          </p:cNvPr>
          <p:cNvSpPr txBox="1"/>
          <p:nvPr/>
        </p:nvSpPr>
        <p:spPr>
          <a:xfrm>
            <a:off x="5141261" y="1741143"/>
            <a:ext cx="815693" cy="276999"/>
          </a:xfrm>
          <a:prstGeom prst="rect">
            <a:avLst/>
          </a:prstGeom>
          <a:noFill/>
        </p:spPr>
        <p:txBody>
          <a:bodyPr wrap="square" lIns="0" tIns="0" rIns="0" bIns="0" rtlCol="0">
            <a:spAutoFit/>
          </a:bodyPr>
          <a:lstStyle/>
          <a:p>
            <a:pPr algn="l"/>
            <a:r>
              <a:rPr lang="en-US" dirty="0"/>
              <a:t>3.2 m</a:t>
            </a:r>
            <a:endParaRPr lang="en-GB" dirty="0"/>
          </a:p>
        </p:txBody>
      </p:sp>
      <p:cxnSp>
        <p:nvCxnSpPr>
          <p:cNvPr id="37" name="Straight Arrow Connector 36">
            <a:extLst>
              <a:ext uri="{FF2B5EF4-FFF2-40B4-BE49-F238E27FC236}">
                <a16:creationId xmlns:a16="http://schemas.microsoft.com/office/drawing/2014/main" id="{7471AD0B-099C-802B-32D0-7833D7696831}"/>
              </a:ext>
            </a:extLst>
          </p:cNvPr>
          <p:cNvCxnSpPr>
            <a:cxnSpLocks/>
          </p:cNvCxnSpPr>
          <p:nvPr/>
        </p:nvCxnSpPr>
        <p:spPr>
          <a:xfrm flipH="1">
            <a:off x="5376699" y="3098546"/>
            <a:ext cx="1079341" cy="471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F21C4C0-007B-2C78-8570-8B704B4D9182}"/>
              </a:ext>
            </a:extLst>
          </p:cNvPr>
          <p:cNvSpPr txBox="1"/>
          <p:nvPr/>
        </p:nvSpPr>
        <p:spPr>
          <a:xfrm>
            <a:off x="5706825" y="3145744"/>
            <a:ext cx="815693" cy="276999"/>
          </a:xfrm>
          <a:prstGeom prst="rect">
            <a:avLst/>
          </a:prstGeom>
          <a:noFill/>
        </p:spPr>
        <p:txBody>
          <a:bodyPr wrap="square" lIns="0" tIns="0" rIns="0" bIns="0" rtlCol="0">
            <a:spAutoFit/>
          </a:bodyPr>
          <a:lstStyle/>
          <a:p>
            <a:pPr algn="l"/>
            <a:r>
              <a:rPr lang="en-US" dirty="0"/>
              <a:t>3.2 m</a:t>
            </a:r>
            <a:endParaRPr lang="en-GB" dirty="0"/>
          </a:p>
        </p:txBody>
      </p:sp>
      <p:cxnSp>
        <p:nvCxnSpPr>
          <p:cNvPr id="40" name="Straight Arrow Connector 39">
            <a:extLst>
              <a:ext uri="{FF2B5EF4-FFF2-40B4-BE49-F238E27FC236}">
                <a16:creationId xmlns:a16="http://schemas.microsoft.com/office/drawing/2014/main" id="{F2DCA30A-3CA1-7743-F449-D30275173E3A}"/>
              </a:ext>
            </a:extLst>
          </p:cNvPr>
          <p:cNvCxnSpPr>
            <a:cxnSpLocks/>
          </p:cNvCxnSpPr>
          <p:nvPr/>
        </p:nvCxnSpPr>
        <p:spPr>
          <a:xfrm flipH="1">
            <a:off x="4884145" y="3153366"/>
            <a:ext cx="4925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E5B1A24-32DC-249C-5CCC-24AD56AFC72F}"/>
              </a:ext>
            </a:extLst>
          </p:cNvPr>
          <p:cNvSpPr txBox="1"/>
          <p:nvPr/>
        </p:nvSpPr>
        <p:spPr>
          <a:xfrm>
            <a:off x="4898477" y="3192942"/>
            <a:ext cx="815693" cy="276999"/>
          </a:xfrm>
          <a:prstGeom prst="rect">
            <a:avLst/>
          </a:prstGeom>
          <a:noFill/>
        </p:spPr>
        <p:txBody>
          <a:bodyPr wrap="square" lIns="0" tIns="0" rIns="0" bIns="0" rtlCol="0">
            <a:spAutoFit/>
          </a:bodyPr>
          <a:lstStyle/>
          <a:p>
            <a:pPr algn="l"/>
            <a:r>
              <a:rPr lang="en-US" dirty="0"/>
              <a:t>1.6 m</a:t>
            </a:r>
            <a:endParaRPr lang="en-GB" dirty="0"/>
          </a:p>
        </p:txBody>
      </p:sp>
      <p:cxnSp>
        <p:nvCxnSpPr>
          <p:cNvPr id="42" name="Straight Arrow Connector 41">
            <a:extLst>
              <a:ext uri="{FF2B5EF4-FFF2-40B4-BE49-F238E27FC236}">
                <a16:creationId xmlns:a16="http://schemas.microsoft.com/office/drawing/2014/main" id="{00D5984F-93A4-DEBE-F34F-DE3AE3681326}"/>
              </a:ext>
            </a:extLst>
          </p:cNvPr>
          <p:cNvCxnSpPr>
            <a:cxnSpLocks/>
          </p:cNvCxnSpPr>
          <p:nvPr/>
        </p:nvCxnSpPr>
        <p:spPr>
          <a:xfrm flipH="1">
            <a:off x="6423147" y="3049281"/>
            <a:ext cx="741059" cy="492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7795811-56EB-AEBB-B0A5-BAB86EDDFA1E}"/>
              </a:ext>
            </a:extLst>
          </p:cNvPr>
          <p:cNvSpPr txBox="1"/>
          <p:nvPr/>
        </p:nvSpPr>
        <p:spPr>
          <a:xfrm>
            <a:off x="6502151" y="3122145"/>
            <a:ext cx="815693" cy="276999"/>
          </a:xfrm>
          <a:prstGeom prst="rect">
            <a:avLst/>
          </a:prstGeom>
          <a:noFill/>
        </p:spPr>
        <p:txBody>
          <a:bodyPr wrap="square" lIns="0" tIns="0" rIns="0" bIns="0" rtlCol="0">
            <a:spAutoFit/>
          </a:bodyPr>
          <a:lstStyle/>
          <a:p>
            <a:pPr algn="l"/>
            <a:r>
              <a:rPr lang="en-US" dirty="0"/>
              <a:t>2.3 m</a:t>
            </a:r>
            <a:endParaRPr lang="en-GB" dirty="0"/>
          </a:p>
        </p:txBody>
      </p:sp>
      <p:sp>
        <p:nvSpPr>
          <p:cNvPr id="46" name="Speech Bubble: Rectangle 5">
            <a:extLst>
              <a:ext uri="{FF2B5EF4-FFF2-40B4-BE49-F238E27FC236}">
                <a16:creationId xmlns:a16="http://schemas.microsoft.com/office/drawing/2014/main" id="{AE77AD81-6543-D9A1-1690-B21D9D19FBEE}"/>
              </a:ext>
            </a:extLst>
          </p:cNvPr>
          <p:cNvSpPr/>
          <p:nvPr/>
        </p:nvSpPr>
        <p:spPr>
          <a:xfrm>
            <a:off x="5412996" y="3883310"/>
            <a:ext cx="1403350" cy="596900"/>
          </a:xfrm>
          <a:prstGeom prst="wedgeRectCallout">
            <a:avLst>
              <a:gd name="adj1" fmla="val 101661"/>
              <a:gd name="adj2" fmla="val -141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fenced door</a:t>
            </a:r>
            <a:endParaRPr lang="en-GB" dirty="0"/>
          </a:p>
        </p:txBody>
      </p:sp>
      <p:sp>
        <p:nvSpPr>
          <p:cNvPr id="47" name="Rectangle 46">
            <a:extLst>
              <a:ext uri="{FF2B5EF4-FFF2-40B4-BE49-F238E27FC236}">
                <a16:creationId xmlns:a16="http://schemas.microsoft.com/office/drawing/2014/main" id="{B8608934-3F7F-AB9B-AB9C-CF296C167600}"/>
              </a:ext>
            </a:extLst>
          </p:cNvPr>
          <p:cNvSpPr/>
          <p:nvPr/>
        </p:nvSpPr>
        <p:spPr>
          <a:xfrm flipH="1">
            <a:off x="7649219" y="3883311"/>
            <a:ext cx="45719" cy="22127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c 47">
            <a:extLst>
              <a:ext uri="{FF2B5EF4-FFF2-40B4-BE49-F238E27FC236}">
                <a16:creationId xmlns:a16="http://schemas.microsoft.com/office/drawing/2014/main" id="{E2F75C30-BACF-4E0E-FF72-66079BFC31FC}"/>
              </a:ext>
            </a:extLst>
          </p:cNvPr>
          <p:cNvSpPr/>
          <p:nvPr/>
        </p:nvSpPr>
        <p:spPr>
          <a:xfrm rot="10800000" flipV="1">
            <a:off x="7465227" y="3883310"/>
            <a:ext cx="517307" cy="479855"/>
          </a:xfrm>
          <a:prstGeom prst="arc">
            <a:avLst>
              <a:gd name="adj1" fmla="val 16200000"/>
              <a:gd name="adj2" fmla="val 211871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A78329DA-A362-BA6B-ED37-3E9DCBE8401B}"/>
              </a:ext>
            </a:extLst>
          </p:cNvPr>
          <p:cNvCxnSpPr>
            <a:cxnSpLocks/>
            <a:stCxn id="47" idx="2"/>
          </p:cNvCxnSpPr>
          <p:nvPr/>
        </p:nvCxnSpPr>
        <p:spPr>
          <a:xfrm flipH="1">
            <a:off x="7315903" y="4104585"/>
            <a:ext cx="356175"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Arrow: Right 17">
            <a:extLst>
              <a:ext uri="{FF2B5EF4-FFF2-40B4-BE49-F238E27FC236}">
                <a16:creationId xmlns:a16="http://schemas.microsoft.com/office/drawing/2014/main" id="{2F30161B-34FF-3610-0349-04AF9109A6CE}"/>
              </a:ext>
            </a:extLst>
          </p:cNvPr>
          <p:cNvSpPr/>
          <p:nvPr/>
        </p:nvSpPr>
        <p:spPr>
          <a:xfrm>
            <a:off x="6677826" y="4602714"/>
            <a:ext cx="787400"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M2</a:t>
            </a:r>
            <a:endParaRPr lang="en-GB" dirty="0"/>
          </a:p>
        </p:txBody>
      </p:sp>
      <p:sp>
        <p:nvSpPr>
          <p:cNvPr id="53" name="TextBox 52">
            <a:extLst>
              <a:ext uri="{FF2B5EF4-FFF2-40B4-BE49-F238E27FC236}">
                <a16:creationId xmlns:a16="http://schemas.microsoft.com/office/drawing/2014/main" id="{4F091BBE-D8D3-B30F-40AA-80687BA28AB9}"/>
              </a:ext>
            </a:extLst>
          </p:cNvPr>
          <p:cNvSpPr txBox="1"/>
          <p:nvPr/>
        </p:nvSpPr>
        <p:spPr>
          <a:xfrm>
            <a:off x="595166" y="2715501"/>
            <a:ext cx="1519973" cy="276999"/>
          </a:xfrm>
          <a:prstGeom prst="rect">
            <a:avLst/>
          </a:prstGeom>
          <a:noFill/>
        </p:spPr>
        <p:txBody>
          <a:bodyPr wrap="square" lIns="0" tIns="0" rIns="0" bIns="0" rtlCol="0">
            <a:spAutoFit/>
          </a:bodyPr>
          <a:lstStyle/>
          <a:p>
            <a:pPr algn="l"/>
            <a:r>
              <a:rPr lang="en-US" dirty="0"/>
              <a:t>Front View</a:t>
            </a:r>
            <a:endParaRPr lang="en-GB" dirty="0"/>
          </a:p>
        </p:txBody>
      </p:sp>
      <p:sp>
        <p:nvSpPr>
          <p:cNvPr id="54" name="TextBox 53">
            <a:extLst>
              <a:ext uri="{FF2B5EF4-FFF2-40B4-BE49-F238E27FC236}">
                <a16:creationId xmlns:a16="http://schemas.microsoft.com/office/drawing/2014/main" id="{C95CA412-756B-5331-6552-D0AB466B096F}"/>
              </a:ext>
            </a:extLst>
          </p:cNvPr>
          <p:cNvSpPr txBox="1"/>
          <p:nvPr/>
        </p:nvSpPr>
        <p:spPr>
          <a:xfrm>
            <a:off x="6948630" y="554545"/>
            <a:ext cx="1519973" cy="276999"/>
          </a:xfrm>
          <a:prstGeom prst="rect">
            <a:avLst/>
          </a:prstGeom>
          <a:noFill/>
        </p:spPr>
        <p:txBody>
          <a:bodyPr wrap="square" lIns="0" tIns="0" rIns="0" bIns="0" rtlCol="0">
            <a:spAutoFit/>
          </a:bodyPr>
          <a:lstStyle/>
          <a:p>
            <a:pPr algn="l"/>
            <a:r>
              <a:rPr lang="en-US" dirty="0"/>
              <a:t>Side View</a:t>
            </a:r>
            <a:endParaRPr lang="en-GB" dirty="0"/>
          </a:p>
        </p:txBody>
      </p:sp>
      <p:sp>
        <p:nvSpPr>
          <p:cNvPr id="55" name="TextBox 54">
            <a:extLst>
              <a:ext uri="{FF2B5EF4-FFF2-40B4-BE49-F238E27FC236}">
                <a16:creationId xmlns:a16="http://schemas.microsoft.com/office/drawing/2014/main" id="{69864D3F-C1CD-791A-94D8-D12C00512017}"/>
              </a:ext>
            </a:extLst>
          </p:cNvPr>
          <p:cNvSpPr txBox="1"/>
          <p:nvPr/>
        </p:nvSpPr>
        <p:spPr>
          <a:xfrm>
            <a:off x="9959774" y="3224640"/>
            <a:ext cx="1519973" cy="276999"/>
          </a:xfrm>
          <a:prstGeom prst="rect">
            <a:avLst/>
          </a:prstGeom>
          <a:noFill/>
        </p:spPr>
        <p:txBody>
          <a:bodyPr wrap="square" lIns="0" tIns="0" rIns="0" bIns="0" rtlCol="0">
            <a:spAutoFit/>
          </a:bodyPr>
          <a:lstStyle/>
          <a:p>
            <a:pPr algn="l"/>
            <a:r>
              <a:rPr lang="en-US" dirty="0"/>
              <a:t>Top View</a:t>
            </a:r>
            <a:endParaRPr lang="en-GB" dirty="0"/>
          </a:p>
        </p:txBody>
      </p:sp>
      <p:sp>
        <p:nvSpPr>
          <p:cNvPr id="56" name="TextBox 55">
            <a:extLst>
              <a:ext uri="{FF2B5EF4-FFF2-40B4-BE49-F238E27FC236}">
                <a16:creationId xmlns:a16="http://schemas.microsoft.com/office/drawing/2014/main" id="{D86C763B-767B-FB9F-CA5A-C3FF5D6E090F}"/>
              </a:ext>
            </a:extLst>
          </p:cNvPr>
          <p:cNvSpPr txBox="1"/>
          <p:nvPr/>
        </p:nvSpPr>
        <p:spPr>
          <a:xfrm>
            <a:off x="9950112" y="282627"/>
            <a:ext cx="1679947" cy="276999"/>
          </a:xfrm>
          <a:prstGeom prst="rect">
            <a:avLst/>
          </a:prstGeom>
          <a:noFill/>
        </p:spPr>
        <p:txBody>
          <a:bodyPr wrap="none" lIns="0" tIns="0" rIns="0" bIns="0" rtlCol="0">
            <a:spAutoFit/>
          </a:bodyPr>
          <a:lstStyle/>
          <a:p>
            <a:pPr algn="l"/>
            <a:r>
              <a:rPr lang="en-GB" b="1" dirty="0"/>
              <a:t>S. </a:t>
            </a:r>
            <a:r>
              <a:rPr lang="en-GB" b="1" dirty="0" err="1"/>
              <a:t>Girod</a:t>
            </a:r>
            <a:r>
              <a:rPr lang="en-GB" b="1" dirty="0"/>
              <a:t> BE-EA</a:t>
            </a:r>
          </a:p>
        </p:txBody>
      </p:sp>
      <p:sp>
        <p:nvSpPr>
          <p:cNvPr id="2" name="TextBox 1">
            <a:extLst>
              <a:ext uri="{FF2B5EF4-FFF2-40B4-BE49-F238E27FC236}">
                <a16:creationId xmlns:a16="http://schemas.microsoft.com/office/drawing/2014/main" id="{F8DD3353-B299-A5BF-465E-3D13DFE04BF1}"/>
              </a:ext>
            </a:extLst>
          </p:cNvPr>
          <p:cNvSpPr txBox="1"/>
          <p:nvPr/>
        </p:nvSpPr>
        <p:spPr>
          <a:xfrm>
            <a:off x="1062808" y="1464144"/>
            <a:ext cx="2219176" cy="384721"/>
          </a:xfrm>
          <a:prstGeom prst="rect">
            <a:avLst/>
          </a:prstGeom>
          <a:solidFill>
            <a:schemeClr val="accent1"/>
          </a:solidFill>
        </p:spPr>
        <p:txBody>
          <a:bodyPr wrap="square" lIns="0" tIns="0" rIns="0" bIns="0" rtlCol="0">
            <a:spAutoFit/>
          </a:bodyPr>
          <a:lstStyle/>
          <a:p>
            <a:pPr algn="ctr"/>
            <a:r>
              <a:rPr lang="en-GB" sz="2500" dirty="0">
                <a:solidFill>
                  <a:schemeClr val="bg1"/>
                </a:solidFill>
              </a:rPr>
              <a:t>Target Bunker</a:t>
            </a:r>
          </a:p>
        </p:txBody>
      </p:sp>
    </p:spTree>
    <p:extLst>
      <p:ext uri="{BB962C8B-B14F-4D97-AF65-F5344CB8AC3E}">
        <p14:creationId xmlns:p14="http://schemas.microsoft.com/office/powerpoint/2010/main" val="294836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FA171-9ED4-BF4C-EC11-D5E523E50737}"/>
              </a:ext>
            </a:extLst>
          </p:cNvPr>
          <p:cNvSpPr>
            <a:spLocks noGrp="1"/>
          </p:cNvSpPr>
          <p:nvPr>
            <p:ph type="title"/>
          </p:nvPr>
        </p:nvSpPr>
        <p:spPr/>
        <p:txBody>
          <a:bodyPr/>
          <a:lstStyle/>
          <a:p>
            <a:r>
              <a:rPr lang="en-GB" dirty="0"/>
              <a:t>Results from RP simulations</a:t>
            </a:r>
          </a:p>
        </p:txBody>
      </p:sp>
      <p:sp>
        <p:nvSpPr>
          <p:cNvPr id="5" name="Footer Placeholder 4">
            <a:extLst>
              <a:ext uri="{FF2B5EF4-FFF2-40B4-BE49-F238E27FC236}">
                <a16:creationId xmlns:a16="http://schemas.microsoft.com/office/drawing/2014/main" id="{C26172CB-F8ED-B0D4-4682-7256046802FA}"/>
              </a:ext>
            </a:extLst>
          </p:cNvPr>
          <p:cNvSpPr>
            <a:spLocks noGrp="1"/>
          </p:cNvSpPr>
          <p:nvPr>
            <p:ph type="ftr" sz="quarter" idx="11"/>
          </p:nvPr>
        </p:nvSpPr>
        <p:spPr/>
        <p:txBody>
          <a:bodyPr/>
          <a:lstStyle/>
          <a:p>
            <a:r>
              <a:rPr lang="en-US"/>
              <a:t>D. Banerjee on behalf of BE-EA-LE</a:t>
            </a:r>
            <a:endParaRPr lang="en-US" dirty="0"/>
          </a:p>
        </p:txBody>
      </p:sp>
      <p:pic>
        <p:nvPicPr>
          <p:cNvPr id="8" name="Picture 7" descr="A screenshot of a computer&#10;&#10;Description automatically generated with medium confidence">
            <a:extLst>
              <a:ext uri="{FF2B5EF4-FFF2-40B4-BE49-F238E27FC236}">
                <a16:creationId xmlns:a16="http://schemas.microsoft.com/office/drawing/2014/main" id="{924F1259-9C7C-72BA-C3F7-CF03EB407562}"/>
              </a:ext>
            </a:extLst>
          </p:cNvPr>
          <p:cNvPicPr>
            <a:picLocks noChangeAspect="1"/>
          </p:cNvPicPr>
          <p:nvPr/>
        </p:nvPicPr>
        <p:blipFill rotWithShape="1">
          <a:blip r:embed="rId2"/>
          <a:srcRect l="8000" t="50000" r="28345" b="19550"/>
          <a:stretch/>
        </p:blipFill>
        <p:spPr>
          <a:xfrm>
            <a:off x="131168" y="1353413"/>
            <a:ext cx="6984776" cy="2088232"/>
          </a:xfrm>
          <a:prstGeom prst="rect">
            <a:avLst/>
          </a:prstGeom>
        </p:spPr>
      </p:pic>
      <p:pic>
        <p:nvPicPr>
          <p:cNvPr id="10" name="Picture 9" descr="A screenshot of a computer&#10;&#10;Description automatically generated with medium confidence">
            <a:extLst>
              <a:ext uri="{FF2B5EF4-FFF2-40B4-BE49-F238E27FC236}">
                <a16:creationId xmlns:a16="http://schemas.microsoft.com/office/drawing/2014/main" id="{42527928-F1A3-EE9F-A32C-DEEFFD3DCED9}"/>
              </a:ext>
            </a:extLst>
          </p:cNvPr>
          <p:cNvPicPr>
            <a:picLocks noChangeAspect="1"/>
          </p:cNvPicPr>
          <p:nvPr/>
        </p:nvPicPr>
        <p:blipFill rotWithShape="1">
          <a:blip r:embed="rId2"/>
          <a:srcRect l="55905" t="19263" r="16532" b="56300"/>
          <a:stretch/>
        </p:blipFill>
        <p:spPr>
          <a:xfrm>
            <a:off x="7392763" y="1189645"/>
            <a:ext cx="4063881" cy="2252000"/>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113F0F37-5184-211F-5221-0F43AC948BE8}"/>
              </a:ext>
            </a:extLst>
          </p:cNvPr>
          <p:cNvPicPr>
            <a:picLocks noChangeAspect="1"/>
          </p:cNvPicPr>
          <p:nvPr/>
        </p:nvPicPr>
        <p:blipFill rotWithShape="1">
          <a:blip r:embed="rId3"/>
          <a:srcRect l="20839" t="44750" r="42125" b="18500"/>
          <a:stretch/>
        </p:blipFill>
        <p:spPr>
          <a:xfrm>
            <a:off x="195380" y="3650329"/>
            <a:ext cx="4063882" cy="2520280"/>
          </a:xfrm>
          <a:prstGeom prst="rect">
            <a:avLst/>
          </a:prstGeom>
        </p:spPr>
      </p:pic>
      <p:sp>
        <p:nvSpPr>
          <p:cNvPr id="13" name="TextBox 12">
            <a:extLst>
              <a:ext uri="{FF2B5EF4-FFF2-40B4-BE49-F238E27FC236}">
                <a16:creationId xmlns:a16="http://schemas.microsoft.com/office/drawing/2014/main" id="{EEE70672-B98E-7429-C3BF-5B1B4AA5A45C}"/>
              </a:ext>
            </a:extLst>
          </p:cNvPr>
          <p:cNvSpPr txBox="1"/>
          <p:nvPr/>
        </p:nvSpPr>
        <p:spPr>
          <a:xfrm>
            <a:off x="407988" y="1043749"/>
            <a:ext cx="7243265" cy="215444"/>
          </a:xfrm>
          <a:prstGeom prst="rect">
            <a:avLst/>
          </a:prstGeom>
          <a:noFill/>
        </p:spPr>
        <p:txBody>
          <a:bodyPr wrap="none" lIns="0" tIns="0" rIns="0" bIns="0" rtlCol="0">
            <a:spAutoFit/>
          </a:bodyPr>
          <a:lstStyle/>
          <a:p>
            <a:pPr algn="l"/>
            <a:r>
              <a:rPr lang="en-GB" sz="1400" dirty="0"/>
              <a:t>Prompt ambient dose equivalent rate (µ</a:t>
            </a:r>
            <a:r>
              <a:rPr lang="en-GB" sz="1400" dirty="0" err="1"/>
              <a:t>Sv</a:t>
            </a:r>
            <a:r>
              <a:rPr lang="en-GB" sz="1400" dirty="0"/>
              <a:t>/h) for 4.8 x 10</a:t>
            </a:r>
            <a:r>
              <a:rPr lang="en-GB" sz="1400" baseline="30000" dirty="0"/>
              <a:t>8</a:t>
            </a:r>
            <a:r>
              <a:rPr lang="en-GB" sz="1400" dirty="0"/>
              <a:t> π-/spill and 240 spills/h on Target</a:t>
            </a:r>
          </a:p>
        </p:txBody>
      </p:sp>
      <p:sp>
        <p:nvSpPr>
          <p:cNvPr id="14" name="TextBox 13">
            <a:extLst>
              <a:ext uri="{FF2B5EF4-FFF2-40B4-BE49-F238E27FC236}">
                <a16:creationId xmlns:a16="http://schemas.microsoft.com/office/drawing/2014/main" id="{5912DFD6-6CB6-4E1B-6FEC-3E68ED008992}"/>
              </a:ext>
            </a:extLst>
          </p:cNvPr>
          <p:cNvSpPr txBox="1"/>
          <p:nvPr/>
        </p:nvSpPr>
        <p:spPr>
          <a:xfrm>
            <a:off x="441027" y="3448536"/>
            <a:ext cx="6537944" cy="215444"/>
          </a:xfrm>
          <a:prstGeom prst="rect">
            <a:avLst/>
          </a:prstGeom>
          <a:noFill/>
        </p:spPr>
        <p:txBody>
          <a:bodyPr wrap="none" lIns="0" tIns="0" rIns="0" bIns="0" rtlCol="0">
            <a:spAutoFit/>
          </a:bodyPr>
          <a:lstStyle/>
          <a:p>
            <a:pPr algn="l"/>
            <a:r>
              <a:rPr lang="en-GB" sz="1400" dirty="0"/>
              <a:t>Prompt annual ambient dose equivalent rate (mSv/h) for 3 x 10</a:t>
            </a:r>
            <a:r>
              <a:rPr lang="en-GB" sz="1400" baseline="30000" dirty="0"/>
              <a:t>14</a:t>
            </a:r>
            <a:r>
              <a:rPr lang="en-GB" sz="1400" dirty="0"/>
              <a:t> π-/year on Target</a:t>
            </a:r>
          </a:p>
        </p:txBody>
      </p:sp>
      <p:sp>
        <p:nvSpPr>
          <p:cNvPr id="15" name="Content Placeholder 4">
            <a:extLst>
              <a:ext uri="{FF2B5EF4-FFF2-40B4-BE49-F238E27FC236}">
                <a16:creationId xmlns:a16="http://schemas.microsoft.com/office/drawing/2014/main" id="{0887058A-BB8D-7DC3-D743-23B8B5060B9F}"/>
              </a:ext>
            </a:extLst>
          </p:cNvPr>
          <p:cNvSpPr txBox="1">
            <a:spLocks/>
          </p:cNvSpPr>
          <p:nvPr/>
        </p:nvSpPr>
        <p:spPr>
          <a:xfrm>
            <a:off x="4439816" y="3760517"/>
            <a:ext cx="7632848" cy="2723890"/>
          </a:xfrm>
          <a:prstGeom prst="rect">
            <a:avLst/>
          </a:prstGeom>
        </p:spPr>
        <p:txBody>
          <a:bodyPr vert="horz" lIns="0" tIns="0" rIns="0" bIns="0" rtlCol="0">
            <a:noAutofit/>
          </a:bodyPr>
          <a:lstStyle>
            <a:lvl1pPr marL="342900" indent="-342900" algn="l" defTabSz="914400" rtl="0" eaLnBrk="1" latinLnBrk="0" hangingPunct="1">
              <a:lnSpc>
                <a:spcPct val="90000"/>
              </a:lnSpc>
              <a:spcBef>
                <a:spcPts val="1800"/>
              </a:spcBef>
              <a:spcAft>
                <a:spcPts val="400"/>
              </a:spcAft>
              <a:buFont typeface="Arial" panose="020B0604020202020204" pitchFamily="34" charset="0"/>
              <a:buChar char="•"/>
              <a:tabLst/>
              <a:defRPr sz="2100" b="1" kern="1200">
                <a:solidFill>
                  <a:schemeClr val="tx2">
                    <a:lumMod val="50000"/>
                  </a:schemeClr>
                </a:solidFill>
                <a:latin typeface="+mn-lt"/>
                <a:ea typeface="+mn-ea"/>
                <a:cs typeface="+mn-cs"/>
              </a:defRPr>
            </a:lvl1pPr>
            <a:lvl2pPr marL="628650" indent="-261938" algn="l" defTabSz="914400" rtl="0" eaLnBrk="1" latinLnBrk="0" hangingPunct="1">
              <a:lnSpc>
                <a:spcPct val="100000"/>
              </a:lnSpc>
              <a:spcBef>
                <a:spcPts val="500"/>
              </a:spcBef>
              <a:spcAft>
                <a:spcPts val="300"/>
              </a:spcAft>
              <a:buFont typeface="Arial" panose="020B0604020202020204" pitchFamily="34" charset="0"/>
              <a:buChar char="•"/>
              <a:tabLst/>
              <a:defRPr sz="1800" kern="1200">
                <a:solidFill>
                  <a:schemeClr val="tx2">
                    <a:lumMod val="50000"/>
                  </a:schemeClr>
                </a:solidFill>
                <a:latin typeface="+mn-lt"/>
                <a:ea typeface="+mn-ea"/>
                <a:cs typeface="+mn-cs"/>
              </a:defRPr>
            </a:lvl2pPr>
            <a:lvl3pPr marL="889000" indent="-260350" algn="l" defTabSz="914400" rtl="0" eaLnBrk="1" latinLnBrk="0" hangingPunct="1">
              <a:lnSpc>
                <a:spcPct val="100000"/>
              </a:lnSpc>
              <a:spcBef>
                <a:spcPts val="500"/>
              </a:spcBef>
              <a:spcAft>
                <a:spcPts val="300"/>
              </a:spcAft>
              <a:buSzPct val="100000"/>
              <a:buFont typeface="Arial" panose="020B0604020202020204" pitchFamily="34" charset="0"/>
              <a:buChar char="•"/>
              <a:tabLst/>
              <a:defRPr sz="1800" kern="1200">
                <a:solidFill>
                  <a:schemeClr val="tx2">
                    <a:lumMod val="50000"/>
                  </a:schemeClr>
                </a:solidFill>
                <a:latin typeface="+mn-lt"/>
                <a:ea typeface="+mn-ea"/>
                <a:cs typeface="+mn-cs"/>
              </a:defRPr>
            </a:lvl3pPr>
            <a:lvl4pPr marL="1209675" indent="-269875" algn="l" defTabSz="914400" rtl="0" eaLnBrk="1" latinLnBrk="0" hangingPunct="1">
              <a:lnSpc>
                <a:spcPct val="100000"/>
              </a:lnSpc>
              <a:spcBef>
                <a:spcPts val="500"/>
              </a:spcBef>
              <a:spcAft>
                <a:spcPts val="300"/>
              </a:spcAft>
              <a:buSzPct val="100000"/>
              <a:buFont typeface="Arial" panose="020B0604020202020204" pitchFamily="34" charset="0"/>
              <a:buChar char="•"/>
              <a:tabLst/>
              <a:defRPr sz="16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charset="0"/>
              <a:buChar char="•"/>
              <a:defRPr sz="16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600"/>
              </a:spcBef>
              <a:spcAft>
                <a:spcPts val="0"/>
              </a:spcAft>
            </a:pPr>
            <a:r>
              <a:rPr lang="en-GB" sz="1700" b="0" dirty="0">
                <a:solidFill>
                  <a:srgbClr val="002060"/>
                </a:solidFill>
              </a:rPr>
              <a:t>The beamline has been simulated in FLUKA with the proposed modifications.</a:t>
            </a:r>
          </a:p>
          <a:p>
            <a:pPr>
              <a:lnSpc>
                <a:spcPct val="100000"/>
              </a:lnSpc>
              <a:spcBef>
                <a:spcPts val="600"/>
              </a:spcBef>
              <a:spcAft>
                <a:spcPts val="0"/>
              </a:spcAft>
            </a:pPr>
            <a:r>
              <a:rPr lang="en-GB" sz="1700" b="0" dirty="0">
                <a:solidFill>
                  <a:srgbClr val="002060"/>
                </a:solidFill>
              </a:rPr>
              <a:t>Results show the proposed shielding design is in agreement with radiation area classification</a:t>
            </a:r>
            <a:r>
              <a:rPr lang="en-GB" sz="1700" b="0" dirty="0">
                <a:solidFill>
                  <a:srgbClr val="002060"/>
                </a:solidFill>
                <a:sym typeface="Wingdings" pitchFamily="2" charset="2"/>
              </a:rPr>
              <a:t>.</a:t>
            </a:r>
          </a:p>
          <a:p>
            <a:pPr>
              <a:lnSpc>
                <a:spcPct val="100000"/>
              </a:lnSpc>
              <a:spcBef>
                <a:spcPts val="600"/>
              </a:spcBef>
              <a:spcAft>
                <a:spcPts val="0"/>
              </a:spcAft>
            </a:pPr>
            <a:r>
              <a:rPr lang="en-GB" sz="1700" b="0" dirty="0">
                <a:solidFill>
                  <a:srgbClr val="002060"/>
                </a:solidFill>
                <a:sym typeface="Wingdings" pitchFamily="2" charset="2"/>
              </a:rPr>
              <a:t>Air activation for access in EHN2 hall is negligible.</a:t>
            </a:r>
          </a:p>
          <a:p>
            <a:pPr>
              <a:lnSpc>
                <a:spcPct val="100000"/>
              </a:lnSpc>
              <a:spcBef>
                <a:spcPts val="600"/>
              </a:spcBef>
              <a:spcAft>
                <a:spcPts val="0"/>
              </a:spcAft>
            </a:pPr>
            <a:r>
              <a:rPr lang="en-GB" sz="1700" b="0" dirty="0">
                <a:solidFill>
                  <a:srgbClr val="002060"/>
                </a:solidFill>
                <a:sym typeface="Wingdings" pitchFamily="2" charset="2"/>
              </a:rPr>
              <a:t>Annual activity in all air volumes is below 0.1 </a:t>
            </a:r>
            <a:r>
              <a:rPr lang="en-GB" sz="1700" b="0" dirty="0" err="1">
                <a:solidFill>
                  <a:srgbClr val="002060"/>
                </a:solidFill>
                <a:sym typeface="Wingdings" pitchFamily="2" charset="2"/>
              </a:rPr>
              <a:t>TBq</a:t>
            </a:r>
            <a:r>
              <a:rPr lang="en-GB" sz="1700" b="0" dirty="0">
                <a:solidFill>
                  <a:srgbClr val="002060"/>
                </a:solidFill>
                <a:sym typeface="Wingdings" pitchFamily="2" charset="2"/>
              </a:rPr>
              <a:t>/y for 3 x 10</a:t>
            </a:r>
            <a:r>
              <a:rPr lang="en-GB" sz="1700" b="0" baseline="30000" dirty="0">
                <a:solidFill>
                  <a:srgbClr val="002060"/>
                </a:solidFill>
                <a:sym typeface="Wingdings" pitchFamily="2" charset="2"/>
              </a:rPr>
              <a:t>14</a:t>
            </a:r>
            <a:r>
              <a:rPr lang="en-GB" sz="1700" b="0" dirty="0">
                <a:solidFill>
                  <a:srgbClr val="002060"/>
                </a:solidFill>
                <a:sym typeface="Wingdings" pitchFamily="2" charset="2"/>
              </a:rPr>
              <a:t> π-/year on target.</a:t>
            </a:r>
          </a:p>
          <a:p>
            <a:pPr>
              <a:lnSpc>
                <a:spcPct val="100000"/>
              </a:lnSpc>
              <a:spcBef>
                <a:spcPts val="600"/>
              </a:spcBef>
              <a:spcAft>
                <a:spcPts val="0"/>
              </a:spcAft>
            </a:pPr>
            <a:r>
              <a:rPr lang="en-GB" sz="1700" b="0" dirty="0">
                <a:solidFill>
                  <a:srgbClr val="002060"/>
                </a:solidFill>
                <a:sym typeface="Wingdings" pitchFamily="2" charset="2"/>
              </a:rPr>
              <a:t>Exposure of members of the public due to air releases is below 0.1 µ</a:t>
            </a:r>
            <a:r>
              <a:rPr lang="en-GB" sz="1700" b="0" dirty="0" err="1">
                <a:solidFill>
                  <a:srgbClr val="002060"/>
                </a:solidFill>
                <a:sym typeface="Wingdings" pitchFamily="2" charset="2"/>
              </a:rPr>
              <a:t>Sv</a:t>
            </a:r>
            <a:r>
              <a:rPr lang="en-GB" sz="1700" b="0" dirty="0">
                <a:solidFill>
                  <a:srgbClr val="002060"/>
                </a:solidFill>
                <a:sym typeface="Wingdings" pitchFamily="2" charset="2"/>
              </a:rPr>
              <a:t>/y.</a:t>
            </a:r>
          </a:p>
        </p:txBody>
      </p:sp>
      <p:sp>
        <p:nvSpPr>
          <p:cNvPr id="17" name="TextBox 16">
            <a:extLst>
              <a:ext uri="{FF2B5EF4-FFF2-40B4-BE49-F238E27FC236}">
                <a16:creationId xmlns:a16="http://schemas.microsoft.com/office/drawing/2014/main" id="{3EF14C3C-B421-F482-234A-EFF029A2B354}"/>
              </a:ext>
            </a:extLst>
          </p:cNvPr>
          <p:cNvSpPr txBox="1"/>
          <p:nvPr/>
        </p:nvSpPr>
        <p:spPr>
          <a:xfrm>
            <a:off x="8582541" y="235093"/>
            <a:ext cx="3453894" cy="276999"/>
          </a:xfrm>
          <a:prstGeom prst="rect">
            <a:avLst/>
          </a:prstGeom>
          <a:noFill/>
        </p:spPr>
        <p:txBody>
          <a:bodyPr wrap="none" lIns="0" tIns="0" rIns="0" bIns="0" rtlCol="0">
            <a:spAutoFit/>
          </a:bodyPr>
          <a:lstStyle/>
          <a:p>
            <a:pPr algn="l"/>
            <a:r>
              <a:rPr lang="en-GB" b="1" dirty="0"/>
              <a:t>A. </a:t>
            </a:r>
            <a:r>
              <a:rPr lang="en-GB" b="1" dirty="0" err="1"/>
              <a:t>Devienne</a:t>
            </a:r>
            <a:r>
              <a:rPr lang="en-GB" b="1" dirty="0"/>
              <a:t>, C. </a:t>
            </a:r>
            <a:r>
              <a:rPr lang="en-GB" b="1" dirty="0" err="1"/>
              <a:t>Ahdida</a:t>
            </a:r>
            <a:r>
              <a:rPr lang="en-GB" b="1" dirty="0"/>
              <a:t> HSE-RP</a:t>
            </a:r>
          </a:p>
        </p:txBody>
      </p:sp>
    </p:spTree>
    <p:extLst>
      <p:ext uri="{BB962C8B-B14F-4D97-AF65-F5344CB8AC3E}">
        <p14:creationId xmlns:p14="http://schemas.microsoft.com/office/powerpoint/2010/main" val="2726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FA171-9ED4-BF4C-EC11-D5E523E50737}"/>
              </a:ext>
            </a:extLst>
          </p:cNvPr>
          <p:cNvSpPr>
            <a:spLocks noGrp="1"/>
          </p:cNvSpPr>
          <p:nvPr>
            <p:ph type="title"/>
          </p:nvPr>
        </p:nvSpPr>
        <p:spPr/>
        <p:txBody>
          <a:bodyPr/>
          <a:lstStyle/>
          <a:p>
            <a:r>
              <a:rPr lang="en-GB" dirty="0"/>
              <a:t>Results from RP simulations</a:t>
            </a:r>
          </a:p>
        </p:txBody>
      </p:sp>
      <p:sp>
        <p:nvSpPr>
          <p:cNvPr id="5" name="Footer Placeholder 4">
            <a:extLst>
              <a:ext uri="{FF2B5EF4-FFF2-40B4-BE49-F238E27FC236}">
                <a16:creationId xmlns:a16="http://schemas.microsoft.com/office/drawing/2014/main" id="{C26172CB-F8ED-B0D4-4682-7256046802FA}"/>
              </a:ext>
            </a:extLst>
          </p:cNvPr>
          <p:cNvSpPr>
            <a:spLocks noGrp="1"/>
          </p:cNvSpPr>
          <p:nvPr>
            <p:ph type="ftr" sz="quarter" idx="11"/>
          </p:nvPr>
        </p:nvSpPr>
        <p:spPr/>
        <p:txBody>
          <a:bodyPr/>
          <a:lstStyle/>
          <a:p>
            <a:r>
              <a:rPr lang="en-US"/>
              <a:t>D. Banerjee on behalf of BE-EA-LE</a:t>
            </a:r>
            <a:endParaRPr lang="en-US" dirty="0"/>
          </a:p>
        </p:txBody>
      </p:sp>
      <p:pic>
        <p:nvPicPr>
          <p:cNvPr id="10" name="Picture 9" descr="A screenshot of a computer&#10;&#10;Description automatically generated with medium confidence">
            <a:extLst>
              <a:ext uri="{FF2B5EF4-FFF2-40B4-BE49-F238E27FC236}">
                <a16:creationId xmlns:a16="http://schemas.microsoft.com/office/drawing/2014/main" id="{42527928-F1A3-EE9F-A32C-DEEFFD3DCED9}"/>
              </a:ext>
            </a:extLst>
          </p:cNvPr>
          <p:cNvPicPr>
            <a:picLocks noChangeAspect="1"/>
          </p:cNvPicPr>
          <p:nvPr/>
        </p:nvPicPr>
        <p:blipFill rotWithShape="1">
          <a:blip r:embed="rId2"/>
          <a:srcRect l="55905" t="19263" r="16532" b="56300"/>
          <a:stretch/>
        </p:blipFill>
        <p:spPr>
          <a:xfrm>
            <a:off x="7392763" y="1189645"/>
            <a:ext cx="4063881" cy="2252000"/>
          </a:xfrm>
          <a:prstGeom prst="rect">
            <a:avLst/>
          </a:prstGeom>
        </p:spPr>
      </p:pic>
      <p:sp>
        <p:nvSpPr>
          <p:cNvPr id="15" name="Content Placeholder 4">
            <a:extLst>
              <a:ext uri="{FF2B5EF4-FFF2-40B4-BE49-F238E27FC236}">
                <a16:creationId xmlns:a16="http://schemas.microsoft.com/office/drawing/2014/main" id="{0887058A-BB8D-7DC3-D743-23B8B5060B9F}"/>
              </a:ext>
            </a:extLst>
          </p:cNvPr>
          <p:cNvSpPr txBox="1">
            <a:spLocks/>
          </p:cNvSpPr>
          <p:nvPr/>
        </p:nvSpPr>
        <p:spPr>
          <a:xfrm>
            <a:off x="767408" y="4073557"/>
            <a:ext cx="11233248" cy="1267883"/>
          </a:xfrm>
          <a:prstGeom prst="rect">
            <a:avLst/>
          </a:prstGeom>
        </p:spPr>
        <p:txBody>
          <a:bodyPr vert="horz" lIns="0" tIns="0" rIns="0" bIns="0" rtlCol="0">
            <a:noAutofit/>
          </a:bodyPr>
          <a:lstStyle>
            <a:lvl1pPr marL="342900" indent="-342900" algn="l" defTabSz="914400" rtl="0" eaLnBrk="1" latinLnBrk="0" hangingPunct="1">
              <a:lnSpc>
                <a:spcPct val="90000"/>
              </a:lnSpc>
              <a:spcBef>
                <a:spcPts val="1800"/>
              </a:spcBef>
              <a:spcAft>
                <a:spcPts val="400"/>
              </a:spcAft>
              <a:buFont typeface="Arial" panose="020B0604020202020204" pitchFamily="34" charset="0"/>
              <a:buChar char="•"/>
              <a:tabLst/>
              <a:defRPr sz="2100" b="1" kern="1200">
                <a:solidFill>
                  <a:schemeClr val="tx2">
                    <a:lumMod val="50000"/>
                  </a:schemeClr>
                </a:solidFill>
                <a:latin typeface="+mn-lt"/>
                <a:ea typeface="+mn-ea"/>
                <a:cs typeface="+mn-cs"/>
              </a:defRPr>
            </a:lvl1pPr>
            <a:lvl2pPr marL="628650" indent="-261938" algn="l" defTabSz="914400" rtl="0" eaLnBrk="1" latinLnBrk="0" hangingPunct="1">
              <a:lnSpc>
                <a:spcPct val="100000"/>
              </a:lnSpc>
              <a:spcBef>
                <a:spcPts val="500"/>
              </a:spcBef>
              <a:spcAft>
                <a:spcPts val="300"/>
              </a:spcAft>
              <a:buFont typeface="Arial" panose="020B0604020202020204" pitchFamily="34" charset="0"/>
              <a:buChar char="•"/>
              <a:tabLst/>
              <a:defRPr sz="1800" kern="1200">
                <a:solidFill>
                  <a:schemeClr val="tx2">
                    <a:lumMod val="50000"/>
                  </a:schemeClr>
                </a:solidFill>
                <a:latin typeface="+mn-lt"/>
                <a:ea typeface="+mn-ea"/>
                <a:cs typeface="+mn-cs"/>
              </a:defRPr>
            </a:lvl2pPr>
            <a:lvl3pPr marL="889000" indent="-260350" algn="l" defTabSz="914400" rtl="0" eaLnBrk="1" latinLnBrk="0" hangingPunct="1">
              <a:lnSpc>
                <a:spcPct val="100000"/>
              </a:lnSpc>
              <a:spcBef>
                <a:spcPts val="500"/>
              </a:spcBef>
              <a:spcAft>
                <a:spcPts val="300"/>
              </a:spcAft>
              <a:buSzPct val="100000"/>
              <a:buFont typeface="Arial" panose="020B0604020202020204" pitchFamily="34" charset="0"/>
              <a:buChar char="•"/>
              <a:tabLst/>
              <a:defRPr sz="1800" kern="1200">
                <a:solidFill>
                  <a:schemeClr val="tx2">
                    <a:lumMod val="50000"/>
                  </a:schemeClr>
                </a:solidFill>
                <a:latin typeface="+mn-lt"/>
                <a:ea typeface="+mn-ea"/>
                <a:cs typeface="+mn-cs"/>
              </a:defRPr>
            </a:lvl3pPr>
            <a:lvl4pPr marL="1209675" indent="-269875" algn="l" defTabSz="914400" rtl="0" eaLnBrk="1" latinLnBrk="0" hangingPunct="1">
              <a:lnSpc>
                <a:spcPct val="100000"/>
              </a:lnSpc>
              <a:spcBef>
                <a:spcPts val="500"/>
              </a:spcBef>
              <a:spcAft>
                <a:spcPts val="300"/>
              </a:spcAft>
              <a:buSzPct val="100000"/>
              <a:buFont typeface="Arial" panose="020B0604020202020204" pitchFamily="34" charset="0"/>
              <a:buChar char="•"/>
              <a:tabLst/>
              <a:defRPr sz="16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charset="0"/>
              <a:buChar char="•"/>
              <a:defRPr sz="16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600"/>
              </a:spcBef>
              <a:spcAft>
                <a:spcPts val="0"/>
              </a:spcAft>
            </a:pPr>
            <a:r>
              <a:rPr lang="en-GB" sz="2000" b="0" dirty="0">
                <a:solidFill>
                  <a:srgbClr val="002060"/>
                </a:solidFill>
              </a:rPr>
              <a:t>The residual ambient dose equivalent rate has also been checked for 6-month irradiation at 4.8 x 10</a:t>
            </a:r>
            <a:r>
              <a:rPr lang="en-GB" sz="2000" b="0" baseline="30000" dirty="0">
                <a:solidFill>
                  <a:srgbClr val="002060"/>
                </a:solidFill>
              </a:rPr>
              <a:t>8</a:t>
            </a:r>
            <a:r>
              <a:rPr lang="en-GB" sz="2000" b="0" dirty="0">
                <a:solidFill>
                  <a:srgbClr val="002060"/>
                </a:solidFill>
              </a:rPr>
              <a:t> π-/spill and 240 spills/h on target for a 2 minute cool-down and a 1h cool down time.</a:t>
            </a:r>
          </a:p>
          <a:p>
            <a:pPr>
              <a:lnSpc>
                <a:spcPct val="100000"/>
              </a:lnSpc>
              <a:spcBef>
                <a:spcPts val="600"/>
              </a:spcBef>
              <a:spcAft>
                <a:spcPts val="0"/>
              </a:spcAft>
            </a:pPr>
            <a:r>
              <a:rPr lang="en-GB" sz="2000" b="0" dirty="0">
                <a:solidFill>
                  <a:srgbClr val="002060"/>
                </a:solidFill>
                <a:sym typeface="Wingdings" pitchFamily="2" charset="2"/>
              </a:rPr>
              <a:t>To optimise the access to the bunker a PMI monitor will be requested to monitor the residual dose rate inside the bunker before access.</a:t>
            </a:r>
          </a:p>
        </p:txBody>
      </p:sp>
      <p:pic>
        <p:nvPicPr>
          <p:cNvPr id="7" name="Picture 6" descr="A screenshot of a computer&#10;&#10;Description automatically generated with medium confidence">
            <a:extLst>
              <a:ext uri="{FF2B5EF4-FFF2-40B4-BE49-F238E27FC236}">
                <a16:creationId xmlns:a16="http://schemas.microsoft.com/office/drawing/2014/main" id="{BF40E79B-C229-2350-0168-A4453FD27358}"/>
              </a:ext>
            </a:extLst>
          </p:cNvPr>
          <p:cNvPicPr>
            <a:picLocks noChangeAspect="1"/>
          </p:cNvPicPr>
          <p:nvPr/>
        </p:nvPicPr>
        <p:blipFill rotWithShape="1">
          <a:blip r:embed="rId3"/>
          <a:srcRect l="31959" t="39500" r="15875" b="20600"/>
          <a:stretch/>
        </p:blipFill>
        <p:spPr>
          <a:xfrm>
            <a:off x="551384" y="1100522"/>
            <a:ext cx="6154745" cy="2942203"/>
          </a:xfrm>
          <a:prstGeom prst="rect">
            <a:avLst/>
          </a:prstGeom>
        </p:spPr>
      </p:pic>
      <p:sp>
        <p:nvSpPr>
          <p:cNvPr id="16" name="TextBox 15">
            <a:extLst>
              <a:ext uri="{FF2B5EF4-FFF2-40B4-BE49-F238E27FC236}">
                <a16:creationId xmlns:a16="http://schemas.microsoft.com/office/drawing/2014/main" id="{810A4A62-0A93-8810-72AE-D265C2111FC4}"/>
              </a:ext>
            </a:extLst>
          </p:cNvPr>
          <p:cNvSpPr txBox="1"/>
          <p:nvPr/>
        </p:nvSpPr>
        <p:spPr>
          <a:xfrm>
            <a:off x="8582541" y="235093"/>
            <a:ext cx="3453894" cy="276999"/>
          </a:xfrm>
          <a:prstGeom prst="rect">
            <a:avLst/>
          </a:prstGeom>
          <a:noFill/>
        </p:spPr>
        <p:txBody>
          <a:bodyPr wrap="none" lIns="0" tIns="0" rIns="0" bIns="0" rtlCol="0">
            <a:spAutoFit/>
          </a:bodyPr>
          <a:lstStyle/>
          <a:p>
            <a:pPr algn="l"/>
            <a:r>
              <a:rPr lang="en-GB" b="1" dirty="0"/>
              <a:t>A. </a:t>
            </a:r>
            <a:r>
              <a:rPr lang="en-GB" b="1" dirty="0" err="1"/>
              <a:t>Devienne</a:t>
            </a:r>
            <a:r>
              <a:rPr lang="en-GB" b="1" dirty="0"/>
              <a:t>, C. </a:t>
            </a:r>
            <a:r>
              <a:rPr lang="en-GB" b="1" dirty="0" err="1"/>
              <a:t>Ahdida</a:t>
            </a:r>
            <a:r>
              <a:rPr lang="en-GB" b="1" dirty="0"/>
              <a:t> HSE-RP</a:t>
            </a:r>
          </a:p>
        </p:txBody>
      </p:sp>
    </p:spTree>
    <p:extLst>
      <p:ext uri="{BB962C8B-B14F-4D97-AF65-F5344CB8AC3E}">
        <p14:creationId xmlns:p14="http://schemas.microsoft.com/office/powerpoint/2010/main" val="358380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A6BD15-17C8-B59F-CAFB-73AEC19D5796}"/>
              </a:ext>
            </a:extLst>
          </p:cNvPr>
          <p:cNvSpPr>
            <a:spLocks noGrp="1"/>
          </p:cNvSpPr>
          <p:nvPr>
            <p:ph idx="1"/>
          </p:nvPr>
        </p:nvSpPr>
        <p:spPr>
          <a:xfrm>
            <a:off x="407986" y="969947"/>
            <a:ext cx="11664677" cy="4608512"/>
          </a:xfrm>
        </p:spPr>
        <p:txBody>
          <a:bodyPr/>
          <a:lstStyle/>
          <a:p>
            <a:pPr marL="342900" indent="-342900">
              <a:buFont typeface="Arial" panose="020B0604020202020204" pitchFamily="34" charset="0"/>
              <a:buChar char="•"/>
            </a:pPr>
            <a:r>
              <a:rPr lang="en-GB" sz="1900" dirty="0"/>
              <a:t>For muon beams the rate is limited by the environmental radiation downstream of the EHN2 hall. </a:t>
            </a:r>
          </a:p>
          <a:p>
            <a:pPr marL="342900" indent="-342900">
              <a:buFont typeface="Arial" panose="020B0604020202020204" pitchFamily="34" charset="0"/>
              <a:buChar char="•"/>
            </a:pPr>
            <a:r>
              <a:rPr lang="en-GB" sz="1900" dirty="0"/>
              <a:t>The maximal current average dose rate reached is ~ 1.9 µ</a:t>
            </a:r>
            <a:r>
              <a:rPr lang="en-GB" sz="1900" dirty="0" err="1"/>
              <a:t>Sv</a:t>
            </a:r>
            <a:r>
              <a:rPr lang="en-GB" sz="1900" dirty="0"/>
              <a:t>/h. Area classification limit at 2.5 µ</a:t>
            </a:r>
            <a:r>
              <a:rPr lang="en-GB" sz="1900" dirty="0" err="1"/>
              <a:t>Sv</a:t>
            </a:r>
            <a:r>
              <a:rPr lang="en-GB" sz="1900" dirty="0"/>
              <a:t>/h.</a:t>
            </a:r>
          </a:p>
          <a:p>
            <a:pPr marL="342900" indent="-342900">
              <a:buFont typeface="Arial" panose="020B0604020202020204" pitchFamily="34" charset="0"/>
              <a:buChar char="•"/>
            </a:pPr>
            <a:r>
              <a:rPr lang="en-GB" sz="1900" dirty="0"/>
              <a:t>From the beamline considerations rate can be increase by another 40% by reducing the energy but limited by RP.</a:t>
            </a:r>
          </a:p>
          <a:p>
            <a:pPr marL="342900" indent="-342900">
              <a:buFont typeface="Arial" panose="020B0604020202020204" pitchFamily="34" charset="0"/>
              <a:buChar char="•"/>
            </a:pPr>
            <a:r>
              <a:rPr lang="en-GB" sz="1900" dirty="0"/>
              <a:t>Measurement campaigns are planned with RP next year to study the optimal position of the environment monitors as this year already the doses registered were greater than in 2022 when SM1/SM2 were off during the high intensity </a:t>
            </a:r>
            <a:r>
              <a:rPr lang="en-GB" sz="1900" dirty="0" err="1"/>
              <a:t>MUonE</a:t>
            </a:r>
            <a:r>
              <a:rPr lang="en-GB" sz="1900" dirty="0"/>
              <a:t> run.</a:t>
            </a:r>
          </a:p>
          <a:p>
            <a:pPr marL="342900" indent="-342900">
              <a:buFont typeface="Arial" panose="020B0604020202020204" pitchFamily="34" charset="0"/>
              <a:buChar char="•"/>
            </a:pPr>
            <a:r>
              <a:rPr lang="en-GB" sz="1900" dirty="0"/>
              <a:t>Shielding improvements does not apply for muons. Only mitigation will be extending the exclusion zone downstream of EHN2 or trying to deflect the muon beam downwards with some magnets, blowing up the beam more etc., - But gain to be estimated following the measurement next year.</a:t>
            </a:r>
          </a:p>
          <a:p>
            <a:pPr marL="342900" indent="-342900">
              <a:buFont typeface="Arial" panose="020B0604020202020204" pitchFamily="34" charset="0"/>
              <a:buChar char="•"/>
            </a:pPr>
            <a:r>
              <a:rPr lang="en-GB" sz="1900" dirty="0"/>
              <a:t>For the higher hadron beam intensity of 10</a:t>
            </a:r>
            <a:r>
              <a:rPr lang="en-GB" sz="1900" baseline="30000" dirty="0"/>
              <a:t>9</a:t>
            </a:r>
            <a:r>
              <a:rPr lang="en-GB" sz="1900" dirty="0"/>
              <a:t> hadrons per spill improved shielding studied by RP and to be implemented during LS3. </a:t>
            </a:r>
          </a:p>
        </p:txBody>
      </p:sp>
      <p:sp>
        <p:nvSpPr>
          <p:cNvPr id="3" name="Title 2">
            <a:extLst>
              <a:ext uri="{FF2B5EF4-FFF2-40B4-BE49-F238E27FC236}">
                <a16:creationId xmlns:a16="http://schemas.microsoft.com/office/drawing/2014/main" id="{E91C72CA-1816-E21F-4FD2-4AA190EA9FC1}"/>
              </a:ext>
            </a:extLst>
          </p:cNvPr>
          <p:cNvSpPr>
            <a:spLocks noGrp="1"/>
          </p:cNvSpPr>
          <p:nvPr>
            <p:ph type="title"/>
          </p:nvPr>
        </p:nvSpPr>
        <p:spPr/>
        <p:txBody>
          <a:bodyPr/>
          <a:lstStyle/>
          <a:p>
            <a:r>
              <a:rPr lang="en-GB" dirty="0"/>
              <a:t>Summary</a:t>
            </a:r>
          </a:p>
        </p:txBody>
      </p:sp>
      <p:sp>
        <p:nvSpPr>
          <p:cNvPr id="5" name="Footer Placeholder 4">
            <a:extLst>
              <a:ext uri="{FF2B5EF4-FFF2-40B4-BE49-F238E27FC236}">
                <a16:creationId xmlns:a16="http://schemas.microsoft.com/office/drawing/2014/main" id="{FF84F8F3-F1AD-4867-213D-CE22FCB9C362}"/>
              </a:ext>
            </a:extLst>
          </p:cNvPr>
          <p:cNvSpPr>
            <a:spLocks noGrp="1"/>
          </p:cNvSpPr>
          <p:nvPr>
            <p:ph type="ftr" sz="quarter" idx="11"/>
          </p:nvPr>
        </p:nvSpPr>
        <p:spPr/>
        <p:txBody>
          <a:bodyPr/>
          <a:lstStyle/>
          <a:p>
            <a:r>
              <a:rPr lang="en-US"/>
              <a:t>D. Banerjee on behalf of BE-EA-LE</a:t>
            </a:r>
            <a:endParaRPr lang="en-US" dirty="0"/>
          </a:p>
        </p:txBody>
      </p:sp>
    </p:spTree>
    <p:extLst>
      <p:ext uri="{BB962C8B-B14F-4D97-AF65-F5344CB8AC3E}">
        <p14:creationId xmlns:p14="http://schemas.microsoft.com/office/powerpoint/2010/main" val="852273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63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Title 1"/>
          <p:cNvSpPr txBox="1">
            <a:spLocks noGrp="1"/>
          </p:cNvSpPr>
          <p:nvPr>
            <p:ph type="title"/>
          </p:nvPr>
        </p:nvSpPr>
        <p:spPr>
          <a:prstGeom prst="rect">
            <a:avLst/>
          </a:prstGeom>
        </p:spPr>
        <p:txBody>
          <a:bodyPr vert="horz" lIns="0" tIns="0" rIns="0" bIns="0" rtlCol="0" anchor="t" anchorCtr="0">
            <a:noAutofit/>
          </a:bodyPr>
          <a:lstStyle/>
          <a:p>
            <a:r>
              <a:rPr dirty="0"/>
              <a:t>The M2 Beam</a:t>
            </a:r>
          </a:p>
        </p:txBody>
      </p:sp>
      <p:sp>
        <p:nvSpPr>
          <p:cNvPr id="119" name="TextBox 6"/>
          <p:cNvSpPr txBox="1"/>
          <p:nvPr/>
        </p:nvSpPr>
        <p:spPr>
          <a:xfrm>
            <a:off x="407988" y="1012224"/>
            <a:ext cx="11304636" cy="2877711"/>
          </a:xfrm>
          <a:prstGeom prst="rect">
            <a:avLst/>
          </a:prstGeom>
          <a:extLst>
            <a:ext uri="{C572A759-6A51-4108-AA02-DFA0A04FC94B}">
              <ma14:wrappingTextBoxFlag xmlns:ma14="http://schemas.microsoft.com/office/mac/drawingml/2011/main" xmlns="" val="1"/>
            </a:ext>
          </a:extLst>
        </p:spPr>
        <p:txBody>
          <a:bodyPr vert="horz" lIns="0" tIns="0" rIns="0" bIns="0" rtlCol="0">
            <a:noAutofit/>
          </a:bodyPr>
          <a:lstStyle>
            <a:defPPr>
              <a:defRPr lang="en-US"/>
            </a:defPPr>
            <a:lvl1pPr marL="342900" indent="-342900">
              <a:lnSpc>
                <a:spcPct val="100000"/>
              </a:lnSpc>
              <a:spcBef>
                <a:spcPts val="600"/>
              </a:spcBef>
              <a:spcAft>
                <a:spcPts val="0"/>
              </a:spcAft>
              <a:buFont typeface="Arial" panose="020B0604020202020204" pitchFamily="34" charset="0"/>
              <a:buChar char="•"/>
              <a:tabLst/>
              <a:defRPr sz="2000" b="0">
                <a:solidFill>
                  <a:schemeClr val="tx2">
                    <a:lumMod val="50000"/>
                  </a:schemeClr>
                </a:solidFill>
              </a:defRPr>
            </a:lvl1pPr>
            <a:lvl2pPr marL="628650" indent="-261938">
              <a:lnSpc>
                <a:spcPct val="100000"/>
              </a:lnSpc>
              <a:spcBef>
                <a:spcPts val="500"/>
              </a:spcBef>
              <a:spcAft>
                <a:spcPts val="300"/>
              </a:spcAft>
              <a:buFont typeface="Arial" panose="020B0604020202020204" pitchFamily="34" charset="0"/>
              <a:buChar char="•"/>
              <a:tabLst/>
              <a:defRPr>
                <a:solidFill>
                  <a:schemeClr val="tx2">
                    <a:lumMod val="50000"/>
                  </a:schemeClr>
                </a:solidFill>
              </a:defRPr>
            </a:lvl2pPr>
            <a:lvl3pPr marL="889000" indent="-260350">
              <a:lnSpc>
                <a:spcPct val="100000"/>
              </a:lnSpc>
              <a:spcBef>
                <a:spcPts val="500"/>
              </a:spcBef>
              <a:spcAft>
                <a:spcPts val="300"/>
              </a:spcAft>
              <a:buSzPct val="100000"/>
              <a:buFont typeface="Arial" panose="020B0604020202020204" pitchFamily="34" charset="0"/>
              <a:buChar char="•"/>
              <a:tabLst/>
              <a:defRPr>
                <a:solidFill>
                  <a:schemeClr val="tx2">
                    <a:lumMod val="50000"/>
                  </a:schemeClr>
                </a:solidFill>
              </a:defRPr>
            </a:lvl3pPr>
            <a:lvl4pPr marL="1209675" indent="-269875">
              <a:lnSpc>
                <a:spcPct val="100000"/>
              </a:lnSpc>
              <a:spcBef>
                <a:spcPts val="500"/>
              </a:spcBef>
              <a:spcAft>
                <a:spcPts val="300"/>
              </a:spcAft>
              <a:buSzPct val="100000"/>
              <a:buFont typeface="Arial" panose="020B0604020202020204" pitchFamily="34" charset="0"/>
              <a:buChar char="•"/>
              <a:tabLst/>
              <a:defRPr sz="1600">
                <a:solidFill>
                  <a:schemeClr val="tx2">
                    <a:lumMod val="50000"/>
                  </a:schemeClr>
                </a:solidFill>
              </a:defRPr>
            </a:lvl4pPr>
            <a:lvl5pPr marL="2057400" indent="-228600">
              <a:lnSpc>
                <a:spcPct val="90000"/>
              </a:lnSpc>
              <a:spcBef>
                <a:spcPts val="500"/>
              </a:spcBef>
              <a:buSzPct val="100000"/>
              <a:buFont typeface="Arial" charset="0"/>
              <a:buChar char="•"/>
              <a:defRPr sz="1600">
                <a:solidFill>
                  <a:schemeClr val="tx2">
                    <a:lumMod val="50000"/>
                  </a:schemeClr>
                </a:solidFill>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dirty="0"/>
              <a:t>Three main operation modes:</a:t>
            </a:r>
          </a:p>
          <a:p>
            <a:pPr lvl="1"/>
            <a:r>
              <a:rPr dirty="0"/>
              <a:t>High-energy, high-intensity muon beam. Normally for muon momenta up to 200 GeV/c.</a:t>
            </a:r>
          </a:p>
          <a:p>
            <a:pPr lvl="1"/>
            <a:r>
              <a:rPr dirty="0"/>
              <a:t>High-intensity secondary hadron beam for momenta up to 280 GeV/c with radiation protection constraints.</a:t>
            </a:r>
          </a:p>
          <a:p>
            <a:pPr lvl="1"/>
            <a:r>
              <a:rPr dirty="0"/>
              <a:t>Low-energy, low-intensity (and low-quality) in-situ electron calibration beam.</a:t>
            </a:r>
          </a:p>
        </p:txBody>
      </p:sp>
      <p:graphicFrame>
        <p:nvGraphicFramePr>
          <p:cNvPr id="2" name="Table 7">
            <a:extLst>
              <a:ext uri="{FF2B5EF4-FFF2-40B4-BE49-F238E27FC236}">
                <a16:creationId xmlns:a16="http://schemas.microsoft.com/office/drawing/2014/main" id="{2B1E780E-AF0F-E95C-E4F9-A44DBE6A2246}"/>
              </a:ext>
            </a:extLst>
          </p:cNvPr>
          <p:cNvGraphicFramePr/>
          <p:nvPr>
            <p:extLst>
              <p:ext uri="{D42A27DB-BD31-4B8C-83A1-F6EECF244321}">
                <p14:modId xmlns:p14="http://schemas.microsoft.com/office/powerpoint/2010/main" val="144965365"/>
              </p:ext>
            </p:extLst>
          </p:nvPr>
        </p:nvGraphicFramePr>
        <p:xfrm>
          <a:off x="1055440" y="3422796"/>
          <a:ext cx="10369152" cy="2352040"/>
        </p:xfrm>
        <a:graphic>
          <a:graphicData uri="http://schemas.openxmlformats.org/drawingml/2006/table">
            <a:tbl>
              <a:tblPr firstRow="1" bandRow="1"/>
              <a:tblGrid>
                <a:gridCol w="1171817">
                  <a:extLst>
                    <a:ext uri="{9D8B030D-6E8A-4147-A177-3AD203B41FA5}">
                      <a16:colId xmlns:a16="http://schemas.microsoft.com/office/drawing/2014/main" val="20000"/>
                    </a:ext>
                  </a:extLst>
                </a:gridCol>
                <a:gridCol w="1510442">
                  <a:extLst>
                    <a:ext uri="{9D8B030D-6E8A-4147-A177-3AD203B41FA5}">
                      <a16:colId xmlns:a16="http://schemas.microsoft.com/office/drawing/2014/main" val="20001"/>
                    </a:ext>
                  </a:extLst>
                </a:gridCol>
                <a:gridCol w="2143561">
                  <a:extLst>
                    <a:ext uri="{9D8B030D-6E8A-4147-A177-3AD203B41FA5}">
                      <a16:colId xmlns:a16="http://schemas.microsoft.com/office/drawing/2014/main" val="20002"/>
                    </a:ext>
                  </a:extLst>
                </a:gridCol>
                <a:gridCol w="1103435">
                  <a:extLst>
                    <a:ext uri="{9D8B030D-6E8A-4147-A177-3AD203B41FA5}">
                      <a16:colId xmlns:a16="http://schemas.microsoft.com/office/drawing/2014/main" val="20003"/>
                    </a:ext>
                  </a:extLst>
                </a:gridCol>
                <a:gridCol w="1919617">
                  <a:extLst>
                    <a:ext uri="{9D8B030D-6E8A-4147-A177-3AD203B41FA5}">
                      <a16:colId xmlns:a16="http://schemas.microsoft.com/office/drawing/2014/main" val="20004"/>
                    </a:ext>
                  </a:extLst>
                </a:gridCol>
                <a:gridCol w="1207268">
                  <a:extLst>
                    <a:ext uri="{9D8B030D-6E8A-4147-A177-3AD203B41FA5}">
                      <a16:colId xmlns:a16="http://schemas.microsoft.com/office/drawing/2014/main" val="20005"/>
                    </a:ext>
                  </a:extLst>
                </a:gridCol>
                <a:gridCol w="1313012">
                  <a:extLst>
                    <a:ext uri="{9D8B030D-6E8A-4147-A177-3AD203B41FA5}">
                      <a16:colId xmlns:a16="http://schemas.microsoft.com/office/drawing/2014/main" val="20006"/>
                    </a:ext>
                  </a:extLst>
                </a:gridCol>
              </a:tblGrid>
              <a:tr h="370840">
                <a:tc>
                  <a:txBody>
                    <a:bodyPr/>
                    <a:lstStyle/>
                    <a:p>
                      <a:pPr algn="ctr">
                        <a:defRPr sz="1800" b="0">
                          <a:solidFill>
                            <a:srgbClr val="000000"/>
                          </a:solidFill>
                        </a:defRPr>
                      </a:pPr>
                      <a:r>
                        <a:rPr sz="1600" dirty="0">
                          <a:solidFill>
                            <a:schemeClr val="bg1"/>
                          </a:solidFill>
                        </a:rPr>
                        <a:t>Beam Mode</a:t>
                      </a:r>
                    </a:p>
                  </a:txBody>
                  <a:tcPr marL="45720" marR="45720" horzOverflow="overflow">
                    <a:solidFill>
                      <a:schemeClr val="accent1"/>
                    </a:solidFill>
                  </a:tcPr>
                </a:tc>
                <a:tc>
                  <a:txBody>
                    <a:bodyPr/>
                    <a:lstStyle/>
                    <a:p>
                      <a:pPr algn="ctr">
                        <a:defRPr sz="1600" b="0"/>
                      </a:pPr>
                      <a:r>
                        <a:rPr>
                          <a:solidFill>
                            <a:schemeClr val="bg1"/>
                          </a:solidFill>
                        </a:rPr>
                        <a:t>Momentum</a:t>
                      </a:r>
                    </a:p>
                    <a:p>
                      <a:pPr algn="ctr">
                        <a:defRPr sz="1600" b="0"/>
                      </a:pPr>
                      <a:r>
                        <a:rPr>
                          <a:solidFill>
                            <a:schemeClr val="bg1"/>
                          </a:solidFill>
                        </a:rPr>
                        <a:t>(GeV/c)</a:t>
                      </a:r>
                    </a:p>
                  </a:txBody>
                  <a:tcPr marL="45720" marR="45720" horzOverflow="overflow">
                    <a:solidFill>
                      <a:schemeClr val="accent1"/>
                    </a:solidFill>
                  </a:tcPr>
                </a:tc>
                <a:tc>
                  <a:txBody>
                    <a:bodyPr/>
                    <a:lstStyle/>
                    <a:p>
                      <a:pPr algn="ctr">
                        <a:defRPr sz="1600" b="0"/>
                      </a:pPr>
                      <a:r>
                        <a:rPr>
                          <a:solidFill>
                            <a:schemeClr val="bg1"/>
                          </a:solidFill>
                        </a:rPr>
                        <a:t>Max. Flux</a:t>
                      </a:r>
                    </a:p>
                    <a:p>
                      <a:pPr algn="ctr">
                        <a:defRPr sz="1600" b="0"/>
                      </a:pPr>
                      <a:r>
                        <a:rPr>
                          <a:solidFill>
                            <a:schemeClr val="bg1"/>
                          </a:solidFill>
                        </a:rPr>
                        <a:t>(ppp / 4.8s)</a:t>
                      </a:r>
                    </a:p>
                  </a:txBody>
                  <a:tcPr marL="45720" marR="45720" horzOverflow="overflow">
                    <a:solidFill>
                      <a:schemeClr val="accent1"/>
                    </a:solidFill>
                  </a:tcPr>
                </a:tc>
                <a:tc>
                  <a:txBody>
                    <a:bodyPr/>
                    <a:lstStyle/>
                    <a:p>
                      <a:pPr algn="ctr">
                        <a:defRPr sz="1600" b="0"/>
                      </a:pPr>
                      <a:r>
                        <a:rPr>
                          <a:solidFill>
                            <a:schemeClr val="bg1"/>
                          </a:solidFill>
                        </a:rPr>
                        <a:t>Typical</a:t>
                      </a:r>
                      <a:br>
                        <a:rPr>
                          <a:solidFill>
                            <a:schemeClr val="bg1"/>
                          </a:solidFill>
                        </a:rPr>
                      </a:br>
                      <a:r>
                        <a:rPr>
                          <a:solidFill>
                            <a:schemeClr val="bg1"/>
                          </a:solidFill>
                          <a:latin typeface="Symbol"/>
                          <a:ea typeface="Symbol"/>
                          <a:cs typeface="Symbol"/>
                          <a:sym typeface="Symbol"/>
                        </a:rPr>
                        <a:t>D</a:t>
                      </a:r>
                      <a:r>
                        <a:rPr>
                          <a:solidFill>
                            <a:schemeClr val="bg1"/>
                          </a:solidFill>
                        </a:rPr>
                        <a:t>p/p (%)</a:t>
                      </a:r>
                    </a:p>
                  </a:txBody>
                  <a:tcPr marL="45720" marR="45720" horzOverflow="overflow">
                    <a:solidFill>
                      <a:schemeClr val="accent1"/>
                    </a:solidFill>
                  </a:tcPr>
                </a:tc>
                <a:tc>
                  <a:txBody>
                    <a:bodyPr/>
                    <a:lstStyle/>
                    <a:p>
                      <a:pPr algn="ctr">
                        <a:defRPr sz="1800" b="0">
                          <a:solidFill>
                            <a:srgbClr val="000000"/>
                          </a:solidFill>
                        </a:defRPr>
                      </a:pPr>
                      <a:r>
                        <a:rPr sz="1600" dirty="0">
                          <a:solidFill>
                            <a:schemeClr val="bg1"/>
                          </a:solidFill>
                        </a:rPr>
                        <a:t>Typical RMS spot at </a:t>
                      </a:r>
                      <a:r>
                        <a:rPr lang="fr-CH" sz="1600" dirty="0">
                          <a:solidFill>
                            <a:schemeClr val="bg1"/>
                          </a:solidFill>
                        </a:rPr>
                        <a:t>COMPASS </a:t>
                      </a:r>
                      <a:r>
                        <a:rPr sz="1600" dirty="0">
                          <a:solidFill>
                            <a:schemeClr val="bg1"/>
                          </a:solidFill>
                        </a:rPr>
                        <a:t>target</a:t>
                      </a:r>
                    </a:p>
                  </a:txBody>
                  <a:tcPr marL="45720" marR="45720" horzOverflow="overflow">
                    <a:solidFill>
                      <a:schemeClr val="accent1"/>
                    </a:solidFill>
                  </a:tcPr>
                </a:tc>
                <a:tc>
                  <a:txBody>
                    <a:bodyPr/>
                    <a:lstStyle/>
                    <a:p>
                      <a:pPr algn="ctr">
                        <a:defRPr sz="1800" b="0">
                          <a:solidFill>
                            <a:srgbClr val="000000"/>
                          </a:solidFill>
                        </a:defRPr>
                      </a:pPr>
                      <a:r>
                        <a:rPr sz="1600">
                          <a:solidFill>
                            <a:schemeClr val="bg1"/>
                          </a:solidFill>
                        </a:rPr>
                        <a:t>Polarisation</a:t>
                      </a:r>
                    </a:p>
                  </a:txBody>
                  <a:tcPr marL="45720" marR="45720" horzOverflow="overflow">
                    <a:solidFill>
                      <a:schemeClr val="accent1"/>
                    </a:solidFill>
                  </a:tcPr>
                </a:tc>
                <a:tc>
                  <a:txBody>
                    <a:bodyPr/>
                    <a:lstStyle/>
                    <a:p>
                      <a:pPr algn="ctr">
                        <a:defRPr sz="1600" b="0"/>
                      </a:pPr>
                      <a:r>
                        <a:rPr dirty="0">
                          <a:solidFill>
                            <a:schemeClr val="bg1"/>
                          </a:solidFill>
                        </a:rPr>
                        <a:t>Absorber</a:t>
                      </a:r>
                    </a:p>
                    <a:p>
                      <a:pPr algn="ctr">
                        <a:defRPr sz="1600" b="0"/>
                      </a:pPr>
                      <a:r>
                        <a:rPr dirty="0">
                          <a:solidFill>
                            <a:schemeClr val="bg1"/>
                          </a:solidFill>
                        </a:rPr>
                        <a:t>(9.9 m Be)</a:t>
                      </a:r>
                    </a:p>
                  </a:txBody>
                  <a:tcPr marL="45720" marR="45720" horzOverflow="overflow">
                    <a:solidFill>
                      <a:schemeClr val="accent1"/>
                    </a:solidFill>
                  </a:tcPr>
                </a:tc>
                <a:extLst>
                  <a:ext uri="{0D108BD9-81ED-4DB2-BD59-A6C34878D82A}">
                    <a16:rowId xmlns:a16="http://schemas.microsoft.com/office/drawing/2014/main" val="10000"/>
                  </a:ext>
                </a:extLst>
              </a:tr>
              <a:tr h="370840">
                <a:tc>
                  <a:txBody>
                    <a:bodyPr/>
                    <a:lstStyle/>
                    <a:p>
                      <a:pPr algn="ctr">
                        <a:defRPr sz="1800">
                          <a:solidFill>
                            <a:srgbClr val="000000"/>
                          </a:solidFill>
                        </a:defRPr>
                      </a:pPr>
                      <a:r>
                        <a:rPr sz="1600">
                          <a:solidFill>
                            <a:schemeClr val="accent1"/>
                          </a:solidFill>
                        </a:rPr>
                        <a:t>Muons</a:t>
                      </a:r>
                    </a:p>
                  </a:txBody>
                  <a:tcPr marL="45720" marR="45720" horzOverflow="overflow"/>
                </a:tc>
                <a:tc>
                  <a:txBody>
                    <a:bodyPr/>
                    <a:lstStyle/>
                    <a:p>
                      <a:pPr algn="ctr">
                        <a:defRPr sz="1800">
                          <a:solidFill>
                            <a:srgbClr val="000000"/>
                          </a:solidFill>
                        </a:defRPr>
                      </a:pPr>
                      <a:r>
                        <a:rPr sz="1600">
                          <a:solidFill>
                            <a:schemeClr val="accent1"/>
                          </a:solidFill>
                        </a:rPr>
                        <a:t>+208/190
+172/160</a:t>
                      </a:r>
                    </a:p>
                  </a:txBody>
                  <a:tcPr marL="45720" marR="45720" horzOverflow="overflow"/>
                </a:tc>
                <a:tc>
                  <a:txBody>
                    <a:bodyPr/>
                    <a:lstStyle/>
                    <a:p>
                      <a:pPr algn="ctr">
                        <a:defRPr sz="1600"/>
                      </a:pPr>
                      <a:r>
                        <a:rPr dirty="0"/>
                        <a:t>~10</a:t>
                      </a:r>
                      <a:r>
                        <a:rPr baseline="30000" dirty="0"/>
                        <a:t>8</a:t>
                      </a:r>
                    </a:p>
                    <a:p>
                      <a:pPr algn="ctr">
                        <a:defRPr sz="1600"/>
                      </a:pPr>
                      <a:r>
                        <a:rPr dirty="0"/>
                        <a:t>2 10</a:t>
                      </a:r>
                      <a:r>
                        <a:rPr baseline="30000" dirty="0"/>
                        <a:t>8</a:t>
                      </a:r>
                    </a:p>
                  </a:txBody>
                  <a:tcPr marL="45720" marR="45720" horzOverflow="overflow"/>
                </a:tc>
                <a:tc>
                  <a:txBody>
                    <a:bodyPr/>
                    <a:lstStyle/>
                    <a:p>
                      <a:pPr algn="ctr">
                        <a:defRPr sz="1800">
                          <a:solidFill>
                            <a:srgbClr val="000000"/>
                          </a:solidFill>
                        </a:defRPr>
                      </a:pPr>
                      <a:r>
                        <a:rPr sz="1600" dirty="0">
                          <a:solidFill>
                            <a:schemeClr val="accent1"/>
                          </a:solidFill>
                        </a:rPr>
                        <a:t>3</a:t>
                      </a:r>
                      <a:r>
                        <a:rPr lang="fr-CH" sz="1600" dirty="0">
                          <a:solidFill>
                            <a:schemeClr val="accent1"/>
                          </a:solidFill>
                        </a:rPr>
                        <a:t>.7</a:t>
                      </a:r>
                      <a:r>
                        <a:rPr sz="1600" dirty="0">
                          <a:solidFill>
                            <a:schemeClr val="accent1"/>
                          </a:solidFill>
                        </a:rPr>
                        <a:t>%</a:t>
                      </a:r>
                    </a:p>
                  </a:txBody>
                  <a:tcPr marL="45720" marR="45720" horzOverflow="overflow"/>
                </a:tc>
                <a:tc>
                  <a:txBody>
                    <a:bodyPr/>
                    <a:lstStyle/>
                    <a:p>
                      <a:pPr algn="ctr">
                        <a:defRPr sz="1800">
                          <a:solidFill>
                            <a:srgbClr val="000000"/>
                          </a:solidFill>
                        </a:defRPr>
                      </a:pPr>
                      <a:r>
                        <a:rPr sz="1600">
                          <a:solidFill>
                            <a:schemeClr val="accent1"/>
                          </a:solidFill>
                        </a:rPr>
                        <a:t>8 x 8 mm</a:t>
                      </a:r>
                    </a:p>
                  </a:txBody>
                  <a:tcPr marL="45720" marR="45720" horzOverflow="overflow"/>
                </a:tc>
                <a:tc>
                  <a:txBody>
                    <a:bodyPr/>
                    <a:lstStyle/>
                    <a:p>
                      <a:pPr algn="ctr">
                        <a:defRPr sz="1800">
                          <a:solidFill>
                            <a:srgbClr val="000000"/>
                          </a:solidFill>
                        </a:defRPr>
                      </a:pPr>
                      <a:r>
                        <a:rPr sz="1600">
                          <a:solidFill>
                            <a:schemeClr val="accent1"/>
                          </a:solidFill>
                        </a:rPr>
                        <a:t>80%</a:t>
                      </a:r>
                    </a:p>
                  </a:txBody>
                  <a:tcPr marL="45720" marR="45720" horzOverflow="overflow"/>
                </a:tc>
                <a:tc>
                  <a:txBody>
                    <a:bodyPr/>
                    <a:lstStyle/>
                    <a:p>
                      <a:pPr algn="ctr">
                        <a:defRPr sz="1800">
                          <a:solidFill>
                            <a:srgbClr val="000000"/>
                          </a:solidFill>
                        </a:defRPr>
                      </a:pPr>
                      <a:r>
                        <a:rPr sz="1600">
                          <a:solidFill>
                            <a:schemeClr val="accent1"/>
                          </a:solidFill>
                        </a:rPr>
                        <a:t>IN</a:t>
                      </a:r>
                    </a:p>
                  </a:txBody>
                  <a:tcPr marL="45720" marR="45720" horzOverflow="overflow"/>
                </a:tc>
                <a:extLst>
                  <a:ext uri="{0D108BD9-81ED-4DB2-BD59-A6C34878D82A}">
                    <a16:rowId xmlns:a16="http://schemas.microsoft.com/office/drawing/2014/main" val="10001"/>
                  </a:ext>
                </a:extLst>
              </a:tr>
              <a:tr h="370840">
                <a:tc>
                  <a:txBody>
                    <a:bodyPr/>
                    <a:lstStyle/>
                    <a:p>
                      <a:pPr algn="ctr">
                        <a:defRPr sz="1800">
                          <a:solidFill>
                            <a:srgbClr val="000000"/>
                          </a:solidFill>
                        </a:defRPr>
                      </a:pPr>
                      <a:r>
                        <a:rPr sz="1600">
                          <a:solidFill>
                            <a:schemeClr val="accent1"/>
                          </a:solidFill>
                        </a:rPr>
                        <a:t>Hadrons</a:t>
                      </a:r>
                    </a:p>
                  </a:txBody>
                  <a:tcPr marL="45720" marR="45720" horzOverflow="overflow"/>
                </a:tc>
                <a:tc>
                  <a:txBody>
                    <a:bodyPr/>
                    <a:lstStyle/>
                    <a:p>
                      <a:pPr algn="ctr">
                        <a:defRPr sz="1800">
                          <a:solidFill>
                            <a:srgbClr val="000000"/>
                          </a:solidFill>
                        </a:defRPr>
                      </a:pPr>
                      <a:r>
                        <a:rPr sz="1600" dirty="0">
                          <a:solidFill>
                            <a:schemeClr val="accent1"/>
                          </a:solidFill>
                        </a:rPr>
                        <a:t>+190
-190
Max. 280</a:t>
                      </a:r>
                    </a:p>
                  </a:txBody>
                  <a:tcPr marL="45720" marR="45720" horzOverflow="overflow"/>
                </a:tc>
                <a:tc>
                  <a:txBody>
                    <a:bodyPr/>
                    <a:lstStyle/>
                    <a:p>
                      <a:pPr algn="ctr">
                        <a:defRPr sz="1600"/>
                      </a:pPr>
                      <a:r>
                        <a:rPr dirty="0"/>
                        <a:t>10</a:t>
                      </a:r>
                      <a:r>
                        <a:rPr baseline="30000" dirty="0"/>
                        <a:t>8</a:t>
                      </a:r>
                      <a:r>
                        <a:rPr dirty="0"/>
                        <a:t> (RP)</a:t>
                      </a:r>
                    </a:p>
                    <a:p>
                      <a:pPr algn="ctr">
                        <a:defRPr sz="1600"/>
                      </a:pPr>
                      <a:r>
                        <a:rPr dirty="0"/>
                        <a:t>4 </a:t>
                      </a:r>
                      <a:r>
                        <a:rPr lang="fr-CH" dirty="0"/>
                        <a:t>X </a:t>
                      </a:r>
                      <a:r>
                        <a:rPr dirty="0"/>
                        <a:t>10</a:t>
                      </a:r>
                      <a:r>
                        <a:rPr baseline="30000" dirty="0"/>
                        <a:t>8</a:t>
                      </a:r>
                      <a:r>
                        <a:rPr dirty="0"/>
                        <a:t> (with dedicated dump)</a:t>
                      </a:r>
                    </a:p>
                  </a:txBody>
                  <a:tcPr marL="45720" marR="45720" horzOverflow="overflow"/>
                </a:tc>
                <a:tc>
                  <a:txBody>
                    <a:bodyPr/>
                    <a:lstStyle/>
                    <a:p>
                      <a:pPr algn="ctr">
                        <a:defRPr sz="1600"/>
                      </a:pPr>
                      <a:endParaRPr/>
                    </a:p>
                    <a:p>
                      <a:pPr algn="ctr">
                        <a:defRPr sz="1600"/>
                      </a:pPr>
                      <a:r>
                        <a:t>₋</a:t>
                      </a:r>
                    </a:p>
                  </a:txBody>
                  <a:tcPr marL="45720" marR="45720" horzOverflow="overflow"/>
                </a:tc>
                <a:tc>
                  <a:txBody>
                    <a:bodyPr/>
                    <a:lstStyle/>
                    <a:p>
                      <a:pPr algn="ctr">
                        <a:defRPr sz="1600"/>
                      </a:pPr>
                      <a:endParaRPr dirty="0"/>
                    </a:p>
                    <a:p>
                      <a:pPr algn="ctr">
                        <a:defRPr sz="1600"/>
                      </a:pPr>
                      <a:r>
                        <a:rPr dirty="0"/>
                        <a:t>5 x 5 mm</a:t>
                      </a:r>
                    </a:p>
                  </a:txBody>
                  <a:tcPr marL="45720" marR="45720" horzOverflow="overflow"/>
                </a:tc>
                <a:tc>
                  <a:txBody>
                    <a:bodyPr/>
                    <a:lstStyle/>
                    <a:p>
                      <a:pPr algn="ctr">
                        <a:defRPr sz="1600"/>
                      </a:pPr>
                      <a:endParaRPr/>
                    </a:p>
                    <a:p>
                      <a:pPr algn="ctr">
                        <a:defRPr sz="1600"/>
                      </a:pPr>
                      <a:r>
                        <a:t>₋</a:t>
                      </a:r>
                    </a:p>
                  </a:txBody>
                  <a:tcPr marL="45720" marR="45720" horzOverflow="overflow"/>
                </a:tc>
                <a:tc>
                  <a:txBody>
                    <a:bodyPr/>
                    <a:lstStyle/>
                    <a:p>
                      <a:pPr algn="ctr">
                        <a:defRPr sz="1800">
                          <a:solidFill>
                            <a:srgbClr val="000000"/>
                          </a:solidFill>
                        </a:defRPr>
                      </a:pPr>
                      <a:r>
                        <a:rPr sz="1600">
                          <a:solidFill>
                            <a:schemeClr val="accent1"/>
                          </a:solidFill>
                        </a:rPr>
                        <a:t>OUT</a:t>
                      </a:r>
                    </a:p>
                  </a:txBody>
                  <a:tcPr marL="45720" marR="45720" horzOverflow="overflow"/>
                </a:tc>
                <a:extLst>
                  <a:ext uri="{0D108BD9-81ED-4DB2-BD59-A6C34878D82A}">
                    <a16:rowId xmlns:a16="http://schemas.microsoft.com/office/drawing/2014/main" val="10002"/>
                  </a:ext>
                </a:extLst>
              </a:tr>
              <a:tr h="370840">
                <a:tc>
                  <a:txBody>
                    <a:bodyPr/>
                    <a:lstStyle/>
                    <a:p>
                      <a:pPr algn="ctr">
                        <a:defRPr sz="1800">
                          <a:solidFill>
                            <a:srgbClr val="000000"/>
                          </a:solidFill>
                        </a:defRPr>
                      </a:pPr>
                      <a:r>
                        <a:rPr sz="1600">
                          <a:solidFill>
                            <a:schemeClr val="accent1"/>
                          </a:solidFill>
                        </a:rPr>
                        <a:t>Electrons</a:t>
                      </a:r>
                    </a:p>
                  </a:txBody>
                  <a:tcPr marL="45720" marR="45720" horzOverflow="overflow"/>
                </a:tc>
                <a:tc>
                  <a:txBody>
                    <a:bodyPr/>
                    <a:lstStyle/>
                    <a:p>
                      <a:pPr algn="ctr">
                        <a:defRPr sz="1800">
                          <a:solidFill>
                            <a:srgbClr val="000000"/>
                          </a:solidFill>
                        </a:defRPr>
                      </a:pPr>
                      <a:r>
                        <a:rPr sz="1600">
                          <a:solidFill>
                            <a:schemeClr val="accent1"/>
                          </a:solidFill>
                        </a:rPr>
                        <a:t>-10 to -40</a:t>
                      </a:r>
                    </a:p>
                  </a:txBody>
                  <a:tcPr marL="45720" marR="45720" horzOverflow="overflow"/>
                </a:tc>
                <a:tc>
                  <a:txBody>
                    <a:bodyPr/>
                    <a:lstStyle/>
                    <a:p>
                      <a:pPr algn="ctr">
                        <a:defRPr sz="1600"/>
                      </a:pPr>
                      <a:r>
                        <a:t>&lt; 2 10 </a:t>
                      </a:r>
                      <a:r>
                        <a:rPr baseline="30000"/>
                        <a:t>4</a:t>
                      </a:r>
                    </a:p>
                  </a:txBody>
                  <a:tcPr marL="45720" marR="45720" horzOverflow="overflow"/>
                </a:tc>
                <a:tc>
                  <a:txBody>
                    <a:bodyPr/>
                    <a:lstStyle/>
                    <a:p>
                      <a:pPr algn="ctr">
                        <a:defRPr sz="1800">
                          <a:solidFill>
                            <a:srgbClr val="000000"/>
                          </a:solidFill>
                        </a:defRPr>
                      </a:pPr>
                      <a:r>
                        <a:rPr sz="1600">
                          <a:solidFill>
                            <a:schemeClr val="accent1"/>
                          </a:solidFill>
                        </a:rPr>
                        <a:t>₋</a:t>
                      </a:r>
                    </a:p>
                  </a:txBody>
                  <a:tcPr marL="45720" marR="45720" horzOverflow="overflow"/>
                </a:tc>
                <a:tc>
                  <a:txBody>
                    <a:bodyPr/>
                    <a:lstStyle/>
                    <a:p>
                      <a:pPr algn="ctr">
                        <a:defRPr sz="1800">
                          <a:solidFill>
                            <a:srgbClr val="000000"/>
                          </a:solidFill>
                        </a:defRPr>
                      </a:pPr>
                      <a:r>
                        <a:rPr sz="1600">
                          <a:solidFill>
                            <a:schemeClr val="accent1"/>
                          </a:solidFill>
                        </a:rPr>
                        <a:t>&gt; 10 x 10 mm</a:t>
                      </a:r>
                    </a:p>
                  </a:txBody>
                  <a:tcPr marL="45720" marR="45720" horzOverflow="overflow"/>
                </a:tc>
                <a:tc>
                  <a:txBody>
                    <a:bodyPr/>
                    <a:lstStyle/>
                    <a:p>
                      <a:pPr algn="ctr">
                        <a:defRPr sz="1800">
                          <a:solidFill>
                            <a:srgbClr val="000000"/>
                          </a:solidFill>
                        </a:defRPr>
                      </a:pPr>
                      <a:r>
                        <a:rPr sz="1600">
                          <a:solidFill>
                            <a:schemeClr val="accent1"/>
                          </a:solidFill>
                        </a:rPr>
                        <a:t>₋</a:t>
                      </a:r>
                    </a:p>
                  </a:txBody>
                  <a:tcPr marL="45720" marR="45720" horzOverflow="overflow"/>
                </a:tc>
                <a:tc>
                  <a:txBody>
                    <a:bodyPr/>
                    <a:lstStyle/>
                    <a:p>
                      <a:pPr algn="ctr">
                        <a:defRPr sz="1800">
                          <a:solidFill>
                            <a:srgbClr val="000000"/>
                          </a:solidFill>
                        </a:defRPr>
                      </a:pPr>
                      <a:r>
                        <a:rPr sz="1600" dirty="0">
                          <a:solidFill>
                            <a:schemeClr val="accent1"/>
                          </a:solidFill>
                        </a:rPr>
                        <a:t>OUT</a:t>
                      </a:r>
                    </a:p>
                  </a:txBody>
                  <a:tcPr marL="45720" marR="45720" horzOverflow="overflow"/>
                </a:tc>
                <a:extLst>
                  <a:ext uri="{0D108BD9-81ED-4DB2-BD59-A6C34878D82A}">
                    <a16:rowId xmlns:a16="http://schemas.microsoft.com/office/drawing/2014/main" val="10003"/>
                  </a:ext>
                </a:extLst>
              </a:tr>
            </a:tbl>
          </a:graphicData>
        </a:graphic>
      </p:graphicFrame>
      <p:sp>
        <p:nvSpPr>
          <p:cNvPr id="3" name="Footer Placeholder 4">
            <a:extLst>
              <a:ext uri="{FF2B5EF4-FFF2-40B4-BE49-F238E27FC236}">
                <a16:creationId xmlns:a16="http://schemas.microsoft.com/office/drawing/2014/main" id="{E171C308-713D-39B0-18EA-732923346D82}"/>
              </a:ext>
            </a:extLst>
          </p:cNvPr>
          <p:cNvSpPr txBox="1">
            <a:spLocks/>
          </p:cNvSpPr>
          <p:nvPr/>
        </p:nvSpPr>
        <p:spPr>
          <a:xfrm>
            <a:off x="4259262" y="6383848"/>
            <a:ext cx="6572221" cy="365125"/>
          </a:xfrm>
          <a:prstGeom prst="rect">
            <a:avLst/>
          </a:prstGeom>
        </p:spPr>
        <p:txBody>
          <a:bodyPr vert="horz" lIns="91440" tIns="45720" rIns="91440" bIns="45720" rtlCol="0" anchor="ctr"/>
          <a:lstStyle>
            <a:defPPr>
              <a:defRPr lang="en-US"/>
            </a:defPPr>
            <a:lvl1pPr algn="ct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 Banerjee on behalf of BE-EA-LE</a:t>
            </a:r>
          </a:p>
        </p:txBody>
      </p:sp>
    </p:spTree>
  </p:cSld>
  <p:clrMapOvr>
    <a:overrideClrMapping bg1="lt1" tx1="dk1" bg2="lt2" tx2="dk2" accent1="accent1" accent2="accent2" accent3="accent3" accent4="accent4" accent5="accent5" accent6="accent6" hlink="hlink" folHlink="folHlink"/>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
          <p:cNvSpPr txBox="1">
            <a:spLocks noGrp="1"/>
          </p:cNvSpPr>
          <p:nvPr>
            <p:ph type="title"/>
          </p:nvPr>
        </p:nvSpPr>
        <p:spPr>
          <a:prstGeom prst="rect">
            <a:avLst/>
          </a:prstGeom>
        </p:spPr>
        <p:txBody>
          <a:bodyPr/>
          <a:lstStyle/>
          <a:p>
            <a:r>
              <a:rPr dirty="0"/>
              <a:t>The M2 Beam – Parameters and Principle</a:t>
            </a:r>
          </a:p>
        </p:txBody>
      </p:sp>
      <p:sp>
        <p:nvSpPr>
          <p:cNvPr id="126" name="TextBox 38"/>
          <p:cNvSpPr txBox="1"/>
          <p:nvPr/>
        </p:nvSpPr>
        <p:spPr>
          <a:xfrm rot="16200000">
            <a:off x="1738964" y="3856918"/>
            <a:ext cx="2470429" cy="43088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vl1pPr>
          </a:lstStyle>
          <a:p>
            <a:r>
              <a:t>T6</a:t>
            </a:r>
          </a:p>
        </p:txBody>
      </p:sp>
      <p:sp>
        <p:nvSpPr>
          <p:cNvPr id="127" name="TextBox 64"/>
          <p:cNvSpPr txBox="1"/>
          <p:nvPr/>
        </p:nvSpPr>
        <p:spPr>
          <a:xfrm rot="16200000">
            <a:off x="9582441" y="3699844"/>
            <a:ext cx="978057" cy="43088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vl1pPr>
          </a:lstStyle>
          <a:p>
            <a:r>
              <a:t>EHN2</a:t>
            </a:r>
          </a:p>
        </p:txBody>
      </p:sp>
      <p:pic>
        <p:nvPicPr>
          <p:cNvPr id="128" name="Picture 72" descr="Picture 72"/>
          <p:cNvPicPr>
            <a:picLocks noChangeAspect="1"/>
          </p:cNvPicPr>
          <p:nvPr/>
        </p:nvPicPr>
        <p:blipFill>
          <a:blip r:embed="rId2"/>
          <a:stretch>
            <a:fillRect/>
          </a:stretch>
        </p:blipFill>
        <p:spPr>
          <a:xfrm>
            <a:off x="8436067" y="1748597"/>
            <a:ext cx="1584136" cy="1324914"/>
          </a:xfrm>
          <a:prstGeom prst="rect">
            <a:avLst/>
          </a:prstGeom>
          <a:ln w="12700">
            <a:miter lim="400000"/>
          </a:ln>
        </p:spPr>
      </p:pic>
      <p:grpSp>
        <p:nvGrpSpPr>
          <p:cNvPr id="166" name="Group 77"/>
          <p:cNvGrpSpPr/>
          <p:nvPr/>
        </p:nvGrpSpPr>
        <p:grpSpPr>
          <a:xfrm>
            <a:off x="2412519" y="2564904"/>
            <a:ext cx="8113911" cy="3589667"/>
            <a:chOff x="0" y="-1"/>
            <a:chExt cx="8113910" cy="3589666"/>
          </a:xfrm>
        </p:grpSpPr>
        <p:sp>
          <p:nvSpPr>
            <p:cNvPr id="129" name="Pentagon 68"/>
            <p:cNvSpPr/>
            <p:nvPr/>
          </p:nvSpPr>
          <p:spPr>
            <a:xfrm rot="10800000">
              <a:off x="7253302" y="2100190"/>
              <a:ext cx="860607" cy="17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414" y="0"/>
                  </a:lnTo>
                  <a:lnTo>
                    <a:pt x="21600" y="10800"/>
                  </a:lnTo>
                  <a:lnTo>
                    <a:pt x="19414" y="21600"/>
                  </a:lnTo>
                  <a:lnTo>
                    <a:pt x="0" y="21600"/>
                  </a:lnTo>
                  <a:close/>
                </a:path>
              </a:pathLst>
            </a:custGeom>
            <a:solidFill>
              <a:srgbClr val="DFE1E9"/>
            </a:solidFill>
            <a:ln w="12700" cap="flat">
              <a:noFill/>
              <a:miter lim="400000"/>
            </a:ln>
            <a:effectLst/>
          </p:spPr>
          <p:txBody>
            <a:bodyPr wrap="square" lIns="45719" tIns="45719" rIns="45719" bIns="45719" numCol="1" anchor="ctr">
              <a:noAutofit/>
            </a:bodyPr>
            <a:lstStyle/>
            <a:p>
              <a:pPr algn="ctr">
                <a:defRPr sz="2200">
                  <a:solidFill>
                    <a:srgbClr val="FFFFFF"/>
                  </a:solidFill>
                </a:defRPr>
              </a:pPr>
              <a:endParaRPr sz="2200"/>
            </a:p>
          </p:txBody>
        </p:sp>
        <p:sp>
          <p:nvSpPr>
            <p:cNvPr id="130" name="Rectangle 23"/>
            <p:cNvSpPr/>
            <p:nvPr/>
          </p:nvSpPr>
          <p:spPr>
            <a:xfrm>
              <a:off x="4646034" y="2402146"/>
              <a:ext cx="45720" cy="603531"/>
            </a:xfrm>
            <a:prstGeom prst="rect">
              <a:avLst/>
            </a:prstGeom>
            <a:solidFill>
              <a:schemeClr val="accent1"/>
            </a:solidFill>
            <a:ln w="9525" cap="flat">
              <a:solidFill>
                <a:srgbClr val="00296B"/>
              </a:solidFill>
              <a:prstDash val="solid"/>
              <a:round/>
            </a:ln>
            <a:effectLst/>
          </p:spPr>
          <p:txBody>
            <a:bodyPr wrap="square" lIns="45719" tIns="45719" rIns="45719" bIns="45719" numCol="1" anchor="ctr">
              <a:noAutofit/>
            </a:bodyPr>
            <a:lstStyle/>
            <a:p>
              <a:pPr algn="ctr">
                <a:defRPr sz="2200">
                  <a:solidFill>
                    <a:srgbClr val="FFFFFF"/>
                  </a:solidFill>
                </a:defRPr>
              </a:pPr>
              <a:endParaRPr sz="2200"/>
            </a:p>
          </p:txBody>
        </p:sp>
        <p:grpSp>
          <p:nvGrpSpPr>
            <p:cNvPr id="133" name="Group 13"/>
            <p:cNvGrpSpPr/>
            <p:nvPr/>
          </p:nvGrpSpPr>
          <p:grpSpPr>
            <a:xfrm>
              <a:off x="4241777" y="2078247"/>
              <a:ext cx="2165101" cy="818600"/>
              <a:chOff x="0" y="0"/>
              <a:chExt cx="2165100" cy="818599"/>
            </a:xfrm>
          </p:grpSpPr>
          <p:sp>
            <p:nvSpPr>
              <p:cNvPr id="131" name="Pentagon 14"/>
              <p:cNvSpPr/>
              <p:nvPr/>
            </p:nvSpPr>
            <p:spPr>
              <a:xfrm rot="20571266">
                <a:off x="1050821" y="160234"/>
                <a:ext cx="1113337" cy="17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910" y="0"/>
                    </a:lnTo>
                    <a:lnTo>
                      <a:pt x="21600" y="10800"/>
                    </a:lnTo>
                    <a:lnTo>
                      <a:pt x="19910" y="21600"/>
                    </a:lnTo>
                    <a:lnTo>
                      <a:pt x="0" y="21600"/>
                    </a:lnTo>
                    <a:close/>
                  </a:path>
                </a:pathLst>
              </a:custGeom>
              <a:solidFill>
                <a:srgbClr val="DFE1E9"/>
              </a:solidFill>
              <a:ln w="12700" cap="flat">
                <a:noFill/>
                <a:miter lim="400000"/>
              </a:ln>
              <a:effectLst/>
            </p:spPr>
            <p:txBody>
              <a:bodyPr wrap="square" lIns="45719" tIns="45719" rIns="45719" bIns="45719" numCol="1" anchor="ctr">
                <a:noAutofit/>
              </a:bodyPr>
              <a:lstStyle/>
              <a:p>
                <a:pPr algn="ctr">
                  <a:defRPr sz="2200">
                    <a:solidFill>
                      <a:srgbClr val="FFFFFF"/>
                    </a:solidFill>
                  </a:defRPr>
                </a:pPr>
                <a:endParaRPr sz="2200"/>
              </a:p>
            </p:txBody>
          </p:sp>
          <p:sp>
            <p:nvSpPr>
              <p:cNvPr id="132" name="Pentagon 15"/>
              <p:cNvSpPr/>
              <p:nvPr/>
            </p:nvSpPr>
            <p:spPr>
              <a:xfrm rot="9771266">
                <a:off x="942" y="484133"/>
                <a:ext cx="1113337" cy="17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910" y="0"/>
                    </a:lnTo>
                    <a:lnTo>
                      <a:pt x="21600" y="10800"/>
                    </a:lnTo>
                    <a:lnTo>
                      <a:pt x="19910" y="21600"/>
                    </a:lnTo>
                    <a:lnTo>
                      <a:pt x="0" y="21600"/>
                    </a:lnTo>
                    <a:close/>
                  </a:path>
                </a:pathLst>
              </a:custGeom>
              <a:solidFill>
                <a:srgbClr val="DFE1E9"/>
              </a:solidFill>
              <a:ln w="12700" cap="flat">
                <a:noFill/>
                <a:miter lim="400000"/>
              </a:ln>
              <a:effectLst/>
            </p:spPr>
            <p:txBody>
              <a:bodyPr wrap="square" lIns="45719" tIns="45719" rIns="45719" bIns="45719" numCol="1" anchor="ctr">
                <a:noAutofit/>
              </a:bodyPr>
              <a:lstStyle/>
              <a:p>
                <a:pPr algn="ctr">
                  <a:defRPr sz="2200">
                    <a:solidFill>
                      <a:srgbClr val="FFFFFF"/>
                    </a:solidFill>
                  </a:defRPr>
                </a:pPr>
                <a:endParaRPr sz="2200"/>
              </a:p>
            </p:txBody>
          </p:sp>
        </p:grpSp>
        <p:sp>
          <p:nvSpPr>
            <p:cNvPr id="134" name="Straight Arrow Connector 6"/>
            <p:cNvSpPr/>
            <p:nvPr/>
          </p:nvSpPr>
          <p:spPr>
            <a:xfrm>
              <a:off x="129902" y="2797193"/>
              <a:ext cx="424282" cy="1"/>
            </a:xfrm>
            <a:prstGeom prst="line">
              <a:avLst/>
            </a:prstGeom>
            <a:noFill/>
            <a:ln w="28575" cap="flat">
              <a:solidFill>
                <a:schemeClr val="accent1"/>
              </a:solidFill>
              <a:prstDash val="solid"/>
              <a:round/>
              <a:tailEnd type="triangle" w="med" len="med"/>
            </a:ln>
            <a:effectLst/>
          </p:spPr>
          <p:txBody>
            <a:bodyPr wrap="square" lIns="45719" tIns="45719" rIns="45719" bIns="45719" numCol="1" anchor="t">
              <a:noAutofit/>
            </a:bodyPr>
            <a:lstStyle/>
            <a:p>
              <a:endParaRPr/>
            </a:p>
          </p:txBody>
        </p:sp>
        <p:sp>
          <p:nvSpPr>
            <p:cNvPr id="135" name="Rectangle 8"/>
            <p:cNvSpPr/>
            <p:nvPr/>
          </p:nvSpPr>
          <p:spPr>
            <a:xfrm>
              <a:off x="554184" y="2588709"/>
              <a:ext cx="45720" cy="416968"/>
            </a:xfrm>
            <a:prstGeom prst="rect">
              <a:avLst/>
            </a:prstGeom>
            <a:solidFill>
              <a:schemeClr val="accent1"/>
            </a:solidFill>
            <a:ln w="9525" cap="flat">
              <a:solidFill>
                <a:srgbClr val="00296B"/>
              </a:solidFill>
              <a:prstDash val="solid"/>
              <a:round/>
            </a:ln>
            <a:effectLst/>
          </p:spPr>
          <p:txBody>
            <a:bodyPr wrap="square" lIns="45719" tIns="45719" rIns="45719" bIns="45719" numCol="1" anchor="ctr">
              <a:noAutofit/>
            </a:bodyPr>
            <a:lstStyle/>
            <a:p>
              <a:pPr algn="ctr">
                <a:defRPr sz="2200">
                  <a:solidFill>
                    <a:srgbClr val="FFFFFF"/>
                  </a:solidFill>
                </a:defRPr>
              </a:pPr>
              <a:endParaRPr sz="2200"/>
            </a:p>
          </p:txBody>
        </p:sp>
        <p:grpSp>
          <p:nvGrpSpPr>
            <p:cNvPr id="138" name="Group 11"/>
            <p:cNvGrpSpPr/>
            <p:nvPr/>
          </p:nvGrpSpPr>
          <p:grpSpPr>
            <a:xfrm>
              <a:off x="599903" y="2672834"/>
              <a:ext cx="3613709" cy="248718"/>
              <a:chOff x="0" y="0"/>
              <a:chExt cx="3613708" cy="248717"/>
            </a:xfrm>
          </p:grpSpPr>
          <p:sp>
            <p:nvSpPr>
              <p:cNvPr id="136" name="Pentagon 9"/>
              <p:cNvSpPr/>
              <p:nvPr/>
            </p:nvSpPr>
            <p:spPr>
              <a:xfrm>
                <a:off x="1806854" y="-1"/>
                <a:ext cx="1806855" cy="248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69" y="0"/>
                    </a:lnTo>
                    <a:lnTo>
                      <a:pt x="21600" y="10800"/>
                    </a:lnTo>
                    <a:lnTo>
                      <a:pt x="18069" y="21600"/>
                    </a:lnTo>
                    <a:lnTo>
                      <a:pt x="0" y="21600"/>
                    </a:lnTo>
                    <a:close/>
                  </a:path>
                </a:pathLst>
              </a:custGeom>
              <a:gradFill flip="none" rotWithShape="1">
                <a:gsLst>
                  <a:gs pos="0">
                    <a:srgbClr val="304276"/>
                  </a:gs>
                  <a:gs pos="55000">
                    <a:srgbClr val="BFC3D5"/>
                  </a:gs>
                  <a:gs pos="100000">
                    <a:srgbClr val="E0E2EA"/>
                  </a:gs>
                </a:gsLst>
                <a:lin ang="0" scaled="0"/>
              </a:gradFill>
              <a:ln w="12700" cap="flat">
                <a:noFill/>
                <a:miter lim="400000"/>
              </a:ln>
              <a:effectLst/>
            </p:spPr>
            <p:txBody>
              <a:bodyPr wrap="square" lIns="45719" tIns="45719" rIns="45719" bIns="45719" numCol="1" anchor="ctr">
                <a:noAutofit/>
              </a:bodyPr>
              <a:lstStyle/>
              <a:p>
                <a:pPr algn="ctr">
                  <a:defRPr sz="2200">
                    <a:solidFill>
                      <a:srgbClr val="FFFFFF"/>
                    </a:solidFill>
                  </a:defRPr>
                </a:pPr>
                <a:endParaRPr sz="2200"/>
              </a:p>
            </p:txBody>
          </p:sp>
          <p:sp>
            <p:nvSpPr>
              <p:cNvPr id="137" name="Pentagon 10"/>
              <p:cNvSpPr/>
              <p:nvPr/>
            </p:nvSpPr>
            <p:spPr>
              <a:xfrm rot="10800000">
                <a:off x="0" y="0"/>
                <a:ext cx="1806855" cy="2487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869" y="0"/>
                    </a:lnTo>
                    <a:lnTo>
                      <a:pt x="21600" y="10800"/>
                    </a:lnTo>
                    <a:lnTo>
                      <a:pt x="18869" y="21600"/>
                    </a:lnTo>
                    <a:lnTo>
                      <a:pt x="0" y="21600"/>
                    </a:lnTo>
                    <a:close/>
                  </a:path>
                </a:pathLst>
              </a:custGeom>
              <a:gradFill flip="none" rotWithShape="1">
                <a:gsLst>
                  <a:gs pos="0">
                    <a:srgbClr val="304276"/>
                  </a:gs>
                  <a:gs pos="55000">
                    <a:srgbClr val="BFC3D5"/>
                  </a:gs>
                  <a:gs pos="100000">
                    <a:srgbClr val="E0E2EA"/>
                  </a:gs>
                </a:gsLst>
                <a:lin ang="0" scaled="0"/>
              </a:gradFill>
              <a:ln w="12700" cap="flat">
                <a:noFill/>
                <a:miter lim="400000"/>
              </a:ln>
              <a:effectLst/>
            </p:spPr>
            <p:txBody>
              <a:bodyPr wrap="square" lIns="45719" tIns="45719" rIns="45719" bIns="45719" numCol="1" anchor="ctr">
                <a:noAutofit/>
              </a:bodyPr>
              <a:lstStyle/>
              <a:p>
                <a:pPr algn="ctr">
                  <a:defRPr sz="2200">
                    <a:solidFill>
                      <a:srgbClr val="FFFFFF"/>
                    </a:solidFill>
                  </a:defRPr>
                </a:pPr>
                <a:endParaRPr sz="2200"/>
              </a:p>
            </p:txBody>
          </p:sp>
        </p:grpSp>
        <p:sp>
          <p:nvSpPr>
            <p:cNvPr id="139" name="Rectangle 12"/>
            <p:cNvSpPr/>
            <p:nvPr/>
          </p:nvSpPr>
          <p:spPr>
            <a:xfrm>
              <a:off x="4147775" y="2588709"/>
              <a:ext cx="144478" cy="416968"/>
            </a:xfrm>
            <a:prstGeom prst="rect">
              <a:avLst/>
            </a:prstGeom>
            <a:solidFill>
              <a:schemeClr val="accent1"/>
            </a:solidFill>
            <a:ln w="9525" cap="flat">
              <a:solidFill>
                <a:srgbClr val="00296B"/>
              </a:solidFill>
              <a:prstDash val="solid"/>
              <a:round/>
            </a:ln>
            <a:effectLst/>
          </p:spPr>
          <p:txBody>
            <a:bodyPr wrap="square" lIns="45719" tIns="45719" rIns="45719" bIns="45719" numCol="1" anchor="ctr">
              <a:noAutofit/>
            </a:bodyPr>
            <a:lstStyle/>
            <a:p>
              <a:pPr algn="ctr">
                <a:defRPr sz="2200">
                  <a:solidFill>
                    <a:srgbClr val="FFFFFF"/>
                  </a:solidFill>
                </a:defRPr>
              </a:pPr>
              <a:endParaRPr sz="2200"/>
            </a:p>
          </p:txBody>
        </p:sp>
        <p:grpSp>
          <p:nvGrpSpPr>
            <p:cNvPr id="142" name="Group 19"/>
            <p:cNvGrpSpPr/>
            <p:nvPr/>
          </p:nvGrpSpPr>
          <p:grpSpPr>
            <a:xfrm>
              <a:off x="6196066" y="2100192"/>
              <a:ext cx="1040771" cy="174232"/>
              <a:chOff x="0" y="0"/>
              <a:chExt cx="1040770" cy="174231"/>
            </a:xfrm>
          </p:grpSpPr>
          <p:sp>
            <p:nvSpPr>
              <p:cNvPr id="140" name="Pentagon 20"/>
              <p:cNvSpPr/>
              <p:nvPr/>
            </p:nvSpPr>
            <p:spPr>
              <a:xfrm>
                <a:off x="516943" y="-1"/>
                <a:ext cx="523828" cy="1742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8" y="0"/>
                    </a:lnTo>
                    <a:lnTo>
                      <a:pt x="21600" y="10800"/>
                    </a:lnTo>
                    <a:lnTo>
                      <a:pt x="18008" y="21600"/>
                    </a:lnTo>
                    <a:lnTo>
                      <a:pt x="0" y="21600"/>
                    </a:lnTo>
                    <a:close/>
                  </a:path>
                </a:pathLst>
              </a:custGeom>
              <a:solidFill>
                <a:srgbClr val="DFE1E9"/>
              </a:solidFill>
              <a:ln w="12700" cap="flat">
                <a:noFill/>
                <a:miter lim="400000"/>
              </a:ln>
              <a:effectLst/>
            </p:spPr>
            <p:txBody>
              <a:bodyPr wrap="square" lIns="45719" tIns="45719" rIns="45719" bIns="45719" numCol="1" anchor="ctr">
                <a:noAutofit/>
              </a:bodyPr>
              <a:lstStyle/>
              <a:p>
                <a:pPr algn="ctr">
                  <a:defRPr sz="2200">
                    <a:solidFill>
                      <a:srgbClr val="FFFFFF"/>
                    </a:solidFill>
                  </a:defRPr>
                </a:pPr>
                <a:endParaRPr sz="2200"/>
              </a:p>
            </p:txBody>
          </p:sp>
          <p:sp>
            <p:nvSpPr>
              <p:cNvPr id="141" name="Pentagon 21"/>
              <p:cNvSpPr/>
              <p:nvPr/>
            </p:nvSpPr>
            <p:spPr>
              <a:xfrm rot="10800000">
                <a:off x="0" y="0"/>
                <a:ext cx="523828" cy="17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8" y="0"/>
                    </a:lnTo>
                    <a:lnTo>
                      <a:pt x="21600" y="10800"/>
                    </a:lnTo>
                    <a:lnTo>
                      <a:pt x="18008" y="21600"/>
                    </a:lnTo>
                    <a:lnTo>
                      <a:pt x="0" y="21600"/>
                    </a:lnTo>
                    <a:close/>
                  </a:path>
                </a:pathLst>
              </a:custGeom>
              <a:solidFill>
                <a:srgbClr val="DFE1E9"/>
              </a:solidFill>
              <a:ln w="12700" cap="flat">
                <a:noFill/>
                <a:miter lim="400000"/>
              </a:ln>
              <a:effectLst/>
            </p:spPr>
            <p:txBody>
              <a:bodyPr wrap="square" lIns="45719" tIns="45719" rIns="45719" bIns="45719" numCol="1" anchor="ctr">
                <a:noAutofit/>
              </a:bodyPr>
              <a:lstStyle/>
              <a:p>
                <a:pPr algn="ctr">
                  <a:defRPr sz="2200">
                    <a:solidFill>
                      <a:srgbClr val="FFFFFF"/>
                    </a:solidFill>
                  </a:defRPr>
                </a:pPr>
                <a:endParaRPr sz="2200"/>
              </a:p>
            </p:txBody>
          </p:sp>
        </p:grpSp>
        <p:sp>
          <p:nvSpPr>
            <p:cNvPr id="143" name="Isosceles Triangle 22"/>
            <p:cNvSpPr/>
            <p:nvPr/>
          </p:nvSpPr>
          <p:spPr>
            <a:xfrm rot="10800000">
              <a:off x="6196065" y="2007150"/>
              <a:ext cx="210813" cy="390242"/>
            </a:xfrm>
            <a:prstGeom prst="triangle">
              <a:avLst/>
            </a:prstGeom>
            <a:gradFill flip="none" rotWithShape="1">
              <a:gsLst>
                <a:gs pos="0">
                  <a:srgbClr val="858EB3"/>
                </a:gs>
                <a:gs pos="25000">
                  <a:srgbClr val="344578"/>
                </a:gs>
                <a:gs pos="38000">
                  <a:srgbClr val="293A6D"/>
                </a:gs>
                <a:gs pos="55000">
                  <a:srgbClr val="012968"/>
                </a:gs>
                <a:gs pos="80000">
                  <a:srgbClr val="002868"/>
                </a:gs>
                <a:gs pos="88000">
                  <a:srgbClr val="002A6D"/>
                </a:gs>
                <a:gs pos="100000">
                  <a:srgbClr val="003294"/>
                </a:gs>
              </a:gsLst>
              <a:lin ang="5400000" scaled="0"/>
            </a:gradFill>
            <a:ln w="9525" cap="flat">
              <a:solidFill>
                <a:srgbClr val="00296B"/>
              </a:solidFill>
              <a:prstDash val="solid"/>
              <a:round/>
            </a:ln>
            <a:effectLst/>
          </p:spPr>
          <p:txBody>
            <a:bodyPr wrap="square" lIns="45719" tIns="45719" rIns="45719" bIns="45719" numCol="1" anchor="ctr">
              <a:noAutofit/>
            </a:bodyPr>
            <a:lstStyle/>
            <a:p>
              <a:pPr algn="ctr">
                <a:defRPr sz="2200">
                  <a:solidFill>
                    <a:srgbClr val="FFFFFF"/>
                  </a:solidFill>
                </a:defRPr>
              </a:pPr>
              <a:endParaRPr sz="2200"/>
            </a:p>
          </p:txBody>
        </p:sp>
        <p:sp>
          <p:nvSpPr>
            <p:cNvPr id="144" name="TextBox 25"/>
            <p:cNvSpPr txBox="1"/>
            <p:nvPr/>
          </p:nvSpPr>
          <p:spPr>
            <a:xfrm rot="16200000">
              <a:off x="2929878" y="1058876"/>
              <a:ext cx="2641529" cy="5237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nSpc>
                  <a:spcPts val="1600"/>
                </a:lnSpc>
                <a:defRPr sz="2200"/>
              </a:pPr>
              <a:r>
                <a:rPr sz="2200"/>
                <a:t>Hadron</a:t>
              </a:r>
            </a:p>
            <a:p>
              <a:pPr>
                <a:lnSpc>
                  <a:spcPts val="1600"/>
                </a:lnSpc>
                <a:defRPr sz="2200"/>
              </a:pPr>
              <a:r>
                <a:rPr sz="2200"/>
                <a:t>absorber</a:t>
              </a:r>
            </a:p>
          </p:txBody>
        </p:sp>
        <p:sp>
          <p:nvSpPr>
            <p:cNvPr id="145" name="TextBox 26"/>
            <p:cNvSpPr txBox="1"/>
            <p:nvPr/>
          </p:nvSpPr>
          <p:spPr>
            <a:xfrm>
              <a:off x="733743" y="2288859"/>
              <a:ext cx="770568" cy="4292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200"/>
              </a:pPr>
              <a:r>
                <a:rPr sz="2200"/>
                <a:t>π,K</a:t>
              </a:r>
            </a:p>
          </p:txBody>
        </p:sp>
        <p:sp>
          <p:nvSpPr>
            <p:cNvPr id="146" name="TextBox 27"/>
            <p:cNvSpPr txBox="1"/>
            <p:nvPr/>
          </p:nvSpPr>
          <p:spPr>
            <a:xfrm>
              <a:off x="3590978" y="2288859"/>
              <a:ext cx="352232" cy="430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200"/>
              </a:lvl1pPr>
            </a:lstStyle>
            <a:p>
              <a:r>
                <a:t>µ</a:t>
              </a:r>
            </a:p>
          </p:txBody>
        </p:sp>
        <p:sp>
          <p:nvSpPr>
            <p:cNvPr id="147" name="Right Arrow 30"/>
            <p:cNvSpPr/>
            <p:nvPr/>
          </p:nvSpPr>
          <p:spPr>
            <a:xfrm>
              <a:off x="1253419" y="2454107"/>
              <a:ext cx="2306677" cy="80554"/>
            </a:xfrm>
            <a:prstGeom prst="rightArrow">
              <a:avLst>
                <a:gd name="adj1" fmla="val 50000"/>
                <a:gd name="adj2" fmla="val 50000"/>
              </a:avLst>
            </a:prstGeom>
            <a:gradFill flip="none" rotWithShape="1">
              <a:gsLst>
                <a:gs pos="0">
                  <a:srgbClr val="606D96"/>
                </a:gs>
                <a:gs pos="27000">
                  <a:srgbClr val="768CB2"/>
                </a:gs>
                <a:gs pos="100000">
                  <a:srgbClr val="D5D7E2"/>
                </a:gs>
              </a:gsLst>
              <a:lin ang="0" scaled="0"/>
            </a:gradFill>
            <a:ln w="12700" cap="flat">
              <a:noFill/>
              <a:miter lim="400000"/>
            </a:ln>
            <a:effectLst/>
          </p:spPr>
          <p:txBody>
            <a:bodyPr wrap="square" lIns="45719" tIns="45719" rIns="45719" bIns="45719" numCol="1" anchor="ctr">
              <a:noAutofit/>
            </a:bodyPr>
            <a:lstStyle/>
            <a:p>
              <a:pPr algn="ctr">
                <a:defRPr sz="2200">
                  <a:solidFill>
                    <a:srgbClr val="FFFFFF"/>
                  </a:solidFill>
                </a:defRPr>
              </a:pPr>
              <a:endParaRPr sz="2200"/>
            </a:p>
          </p:txBody>
        </p:sp>
        <p:sp>
          <p:nvSpPr>
            <p:cNvPr id="148" name="TextBox 35"/>
            <p:cNvSpPr txBox="1"/>
            <p:nvPr/>
          </p:nvSpPr>
          <p:spPr>
            <a:xfrm rot="16200000">
              <a:off x="3932965" y="1470348"/>
              <a:ext cx="1774316" cy="430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200"/>
              </a:lvl1pPr>
            </a:lstStyle>
            <a:p>
              <a:r>
                <a:t>Scrapers</a:t>
              </a:r>
            </a:p>
          </p:txBody>
        </p:sp>
        <p:sp>
          <p:nvSpPr>
            <p:cNvPr id="149" name="TextBox 36"/>
            <p:cNvSpPr txBox="1"/>
            <p:nvPr/>
          </p:nvSpPr>
          <p:spPr>
            <a:xfrm rot="16200000">
              <a:off x="5374081" y="913326"/>
              <a:ext cx="1832838" cy="430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200"/>
              </a:lvl1pPr>
            </a:lstStyle>
            <a:p>
              <a:r>
                <a:t>BEND 6</a:t>
              </a:r>
            </a:p>
          </p:txBody>
        </p:sp>
        <p:sp>
          <p:nvSpPr>
            <p:cNvPr id="150" name="TextBox 37"/>
            <p:cNvSpPr txBox="1"/>
            <p:nvPr/>
          </p:nvSpPr>
          <p:spPr>
            <a:xfrm>
              <a:off x="0" y="2334579"/>
              <a:ext cx="544466" cy="430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200"/>
              </a:lvl1pPr>
            </a:lstStyle>
            <a:p>
              <a:r>
                <a:t>p</a:t>
              </a:r>
            </a:p>
          </p:txBody>
        </p:sp>
        <p:sp>
          <p:nvSpPr>
            <p:cNvPr id="151" name="Straight Arrow Connector 40"/>
            <p:cNvSpPr/>
            <p:nvPr/>
          </p:nvSpPr>
          <p:spPr>
            <a:xfrm>
              <a:off x="554184" y="3220039"/>
              <a:ext cx="3659428" cy="1"/>
            </a:xfrm>
            <a:prstGeom prst="line">
              <a:avLst/>
            </a:prstGeom>
            <a:noFill/>
            <a:ln w="19050" cap="flat">
              <a:solidFill>
                <a:schemeClr val="accent1"/>
              </a:solidFill>
              <a:prstDash val="solid"/>
              <a:round/>
              <a:headEnd type="triangle" w="med" len="med"/>
              <a:tailEnd type="triangle" w="med" len="med"/>
            </a:ln>
            <a:effectLst/>
          </p:spPr>
          <p:txBody>
            <a:bodyPr wrap="square" lIns="45719" tIns="45719" rIns="45719" bIns="45719" numCol="1" anchor="t">
              <a:noAutofit/>
            </a:bodyPr>
            <a:lstStyle/>
            <a:p>
              <a:endParaRPr/>
            </a:p>
          </p:txBody>
        </p:sp>
        <p:sp>
          <p:nvSpPr>
            <p:cNvPr id="152" name="Straight Arrow Connector 44"/>
            <p:cNvSpPr/>
            <p:nvPr/>
          </p:nvSpPr>
          <p:spPr>
            <a:xfrm>
              <a:off x="4220014" y="3220039"/>
              <a:ext cx="3023227" cy="1"/>
            </a:xfrm>
            <a:prstGeom prst="line">
              <a:avLst/>
            </a:prstGeom>
            <a:noFill/>
            <a:ln w="19050" cap="flat">
              <a:solidFill>
                <a:schemeClr val="accent1"/>
              </a:solidFill>
              <a:prstDash val="solid"/>
              <a:round/>
              <a:headEnd type="triangle" w="med" len="med"/>
              <a:tailEnd type="triangle" w="med" len="med"/>
            </a:ln>
            <a:effectLst/>
          </p:spPr>
          <p:txBody>
            <a:bodyPr wrap="square" lIns="45719" tIns="45719" rIns="45719" bIns="45719" numCol="1" anchor="t">
              <a:noAutofit/>
            </a:bodyPr>
            <a:lstStyle/>
            <a:p>
              <a:endParaRPr/>
            </a:p>
          </p:txBody>
        </p:sp>
        <p:sp>
          <p:nvSpPr>
            <p:cNvPr id="153" name="Straight Connector 47"/>
            <p:cNvSpPr/>
            <p:nvPr/>
          </p:nvSpPr>
          <p:spPr>
            <a:xfrm flipH="1">
              <a:off x="567250" y="3092769"/>
              <a:ext cx="1" cy="260196"/>
            </a:xfrm>
            <a:prstGeom prst="line">
              <a:avLst/>
            </a:prstGeom>
            <a:noFill/>
            <a:ln w="19050" cap="flat">
              <a:solidFill>
                <a:schemeClr val="accent1"/>
              </a:solidFill>
              <a:prstDash val="solid"/>
              <a:round/>
            </a:ln>
            <a:effectLst/>
          </p:spPr>
          <p:txBody>
            <a:bodyPr wrap="square" lIns="45719" tIns="45719" rIns="45719" bIns="45719" numCol="1" anchor="t">
              <a:noAutofit/>
            </a:bodyPr>
            <a:lstStyle/>
            <a:p>
              <a:endParaRPr/>
            </a:p>
          </p:txBody>
        </p:sp>
        <p:sp>
          <p:nvSpPr>
            <p:cNvPr id="154" name="Straight Connector 49"/>
            <p:cNvSpPr/>
            <p:nvPr/>
          </p:nvSpPr>
          <p:spPr>
            <a:xfrm>
              <a:off x="4213611" y="3092769"/>
              <a:ext cx="1" cy="260196"/>
            </a:xfrm>
            <a:prstGeom prst="line">
              <a:avLst/>
            </a:prstGeom>
            <a:noFill/>
            <a:ln w="19050" cap="flat">
              <a:solidFill>
                <a:schemeClr val="accent1"/>
              </a:solidFill>
              <a:prstDash val="solid"/>
              <a:round/>
            </a:ln>
            <a:effectLst/>
          </p:spPr>
          <p:txBody>
            <a:bodyPr wrap="square" lIns="45719" tIns="45719" rIns="45719" bIns="45719" numCol="1" anchor="t">
              <a:noAutofit/>
            </a:bodyPr>
            <a:lstStyle/>
            <a:p>
              <a:endParaRPr/>
            </a:p>
          </p:txBody>
        </p:sp>
        <p:sp>
          <p:nvSpPr>
            <p:cNvPr id="155" name="Straight Connector 50"/>
            <p:cNvSpPr/>
            <p:nvPr/>
          </p:nvSpPr>
          <p:spPr>
            <a:xfrm>
              <a:off x="7253303" y="3092769"/>
              <a:ext cx="1" cy="260196"/>
            </a:xfrm>
            <a:prstGeom prst="line">
              <a:avLst/>
            </a:prstGeom>
            <a:noFill/>
            <a:ln w="19050" cap="flat">
              <a:solidFill>
                <a:schemeClr val="accent1"/>
              </a:solidFill>
              <a:prstDash val="solid"/>
              <a:round/>
            </a:ln>
            <a:effectLst/>
          </p:spPr>
          <p:txBody>
            <a:bodyPr wrap="square" lIns="45719" tIns="45719" rIns="45719" bIns="45719" numCol="1" anchor="t">
              <a:noAutofit/>
            </a:bodyPr>
            <a:lstStyle/>
            <a:p>
              <a:endParaRPr/>
            </a:p>
          </p:txBody>
        </p:sp>
        <p:sp>
          <p:nvSpPr>
            <p:cNvPr id="156" name="TextBox 51"/>
            <p:cNvSpPr txBox="1"/>
            <p:nvPr/>
          </p:nvSpPr>
          <p:spPr>
            <a:xfrm>
              <a:off x="1977020" y="2848258"/>
              <a:ext cx="1397622" cy="430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200"/>
              </a:lvl1pPr>
            </a:lstStyle>
            <a:p>
              <a:r>
                <a:t>600 m</a:t>
              </a:r>
            </a:p>
          </p:txBody>
        </p:sp>
        <p:sp>
          <p:nvSpPr>
            <p:cNvPr id="157" name="TextBox 52"/>
            <p:cNvSpPr txBox="1"/>
            <p:nvPr/>
          </p:nvSpPr>
          <p:spPr>
            <a:xfrm>
              <a:off x="5291656" y="2848258"/>
              <a:ext cx="1523962" cy="430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200"/>
              </a:lvl1pPr>
            </a:lstStyle>
            <a:p>
              <a:r>
                <a:t>400 m</a:t>
              </a:r>
            </a:p>
          </p:txBody>
        </p:sp>
        <p:sp>
          <p:nvSpPr>
            <p:cNvPr id="158" name="TextBox 53"/>
            <p:cNvSpPr txBox="1"/>
            <p:nvPr/>
          </p:nvSpPr>
          <p:spPr>
            <a:xfrm>
              <a:off x="496756" y="3158780"/>
              <a:ext cx="3659429" cy="430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200"/>
              </a:lvl1pPr>
            </a:lstStyle>
            <a:p>
              <a:r>
                <a:t>Hadron Decay Section</a:t>
              </a:r>
            </a:p>
          </p:txBody>
        </p:sp>
        <p:sp>
          <p:nvSpPr>
            <p:cNvPr id="159" name="TextBox 54"/>
            <p:cNvSpPr txBox="1"/>
            <p:nvPr/>
          </p:nvSpPr>
          <p:spPr>
            <a:xfrm>
              <a:off x="4241777" y="3158512"/>
              <a:ext cx="3039693" cy="430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200"/>
              </a:lvl1pPr>
            </a:lstStyle>
            <a:p>
              <a:r>
                <a:t>Muon Cleaning Section</a:t>
              </a:r>
            </a:p>
          </p:txBody>
        </p:sp>
        <p:sp>
          <p:nvSpPr>
            <p:cNvPr id="160" name="Straight Connector 57"/>
            <p:cNvSpPr/>
            <p:nvPr/>
          </p:nvSpPr>
          <p:spPr>
            <a:xfrm>
              <a:off x="6895251" y="2410039"/>
              <a:ext cx="1215484" cy="1"/>
            </a:xfrm>
            <a:prstGeom prst="line">
              <a:avLst/>
            </a:prstGeom>
            <a:noFill/>
            <a:ln w="19050" cap="flat">
              <a:solidFill>
                <a:schemeClr val="accent1"/>
              </a:solidFill>
              <a:prstDash val="sysDot"/>
              <a:round/>
            </a:ln>
            <a:effectLst/>
          </p:spPr>
          <p:txBody>
            <a:bodyPr wrap="square" lIns="45719" tIns="45719" rIns="45719" bIns="45719" numCol="1" anchor="t">
              <a:noAutofit/>
            </a:bodyPr>
            <a:lstStyle/>
            <a:p>
              <a:endParaRPr/>
            </a:p>
          </p:txBody>
        </p:sp>
        <p:sp>
          <p:nvSpPr>
            <p:cNvPr id="161" name="Straight Connector 59"/>
            <p:cNvSpPr/>
            <p:nvPr/>
          </p:nvSpPr>
          <p:spPr>
            <a:xfrm>
              <a:off x="6898426" y="1726039"/>
              <a:ext cx="1215484" cy="1"/>
            </a:xfrm>
            <a:prstGeom prst="line">
              <a:avLst/>
            </a:prstGeom>
            <a:noFill/>
            <a:ln w="19050" cap="flat">
              <a:solidFill>
                <a:schemeClr val="accent1"/>
              </a:solidFill>
              <a:prstDash val="sysDot"/>
              <a:round/>
            </a:ln>
            <a:effectLst/>
          </p:spPr>
          <p:txBody>
            <a:bodyPr wrap="square" lIns="45719" tIns="45719" rIns="45719" bIns="45719" numCol="1" anchor="t">
              <a:noAutofit/>
            </a:bodyPr>
            <a:lstStyle/>
            <a:p>
              <a:endParaRPr/>
            </a:p>
          </p:txBody>
        </p:sp>
        <p:sp>
          <p:nvSpPr>
            <p:cNvPr id="162" name="Straight Connector 60"/>
            <p:cNvSpPr/>
            <p:nvPr/>
          </p:nvSpPr>
          <p:spPr>
            <a:xfrm flipV="1">
              <a:off x="6897109" y="1724769"/>
              <a:ext cx="1" cy="666001"/>
            </a:xfrm>
            <a:prstGeom prst="line">
              <a:avLst/>
            </a:prstGeom>
            <a:noFill/>
            <a:ln w="19050" cap="flat">
              <a:solidFill>
                <a:schemeClr val="accent1"/>
              </a:solidFill>
              <a:prstDash val="sysDot"/>
              <a:round/>
            </a:ln>
            <a:effectLst/>
          </p:spPr>
          <p:txBody>
            <a:bodyPr wrap="square" lIns="45719" tIns="45719" rIns="45719" bIns="45719" numCol="1" anchor="t">
              <a:noAutofit/>
            </a:bodyPr>
            <a:lstStyle/>
            <a:p>
              <a:endParaRPr/>
            </a:p>
          </p:txBody>
        </p:sp>
        <p:sp>
          <p:nvSpPr>
            <p:cNvPr id="163" name="Oval 65"/>
            <p:cNvSpPr/>
            <p:nvPr/>
          </p:nvSpPr>
          <p:spPr>
            <a:xfrm>
              <a:off x="7210083" y="2143749"/>
              <a:ext cx="85337" cy="87117"/>
            </a:xfrm>
            <a:prstGeom prst="ellipse">
              <a:avLst/>
            </a:prstGeom>
            <a:gradFill flip="none" rotWithShape="1">
              <a:gsLst>
                <a:gs pos="0">
                  <a:srgbClr val="858EB3"/>
                </a:gs>
                <a:gs pos="25000">
                  <a:srgbClr val="344578"/>
                </a:gs>
                <a:gs pos="38000">
                  <a:srgbClr val="293A6D"/>
                </a:gs>
                <a:gs pos="55000">
                  <a:srgbClr val="012968"/>
                </a:gs>
                <a:gs pos="80000">
                  <a:srgbClr val="002868"/>
                </a:gs>
                <a:gs pos="88000">
                  <a:srgbClr val="002A6D"/>
                </a:gs>
                <a:gs pos="100000">
                  <a:srgbClr val="003294"/>
                </a:gs>
              </a:gsLst>
              <a:lin ang="5400000" scaled="0"/>
            </a:gradFill>
            <a:ln w="9525" cap="flat">
              <a:solidFill>
                <a:srgbClr val="00296B"/>
              </a:solidFill>
              <a:prstDash val="solid"/>
              <a:round/>
            </a:ln>
            <a:effectLst/>
          </p:spPr>
          <p:txBody>
            <a:bodyPr wrap="square" lIns="45719" tIns="45719" rIns="45719" bIns="45719" numCol="1" anchor="ctr">
              <a:noAutofit/>
            </a:bodyPr>
            <a:lstStyle/>
            <a:p>
              <a:pPr algn="ctr">
                <a:defRPr sz="2200">
                  <a:solidFill>
                    <a:srgbClr val="FFFFFF"/>
                  </a:solidFill>
                </a:defRPr>
              </a:pPr>
              <a:endParaRPr sz="2200"/>
            </a:p>
          </p:txBody>
        </p:sp>
        <p:sp>
          <p:nvSpPr>
            <p:cNvPr id="164" name="TextBox 73"/>
            <p:cNvSpPr txBox="1"/>
            <p:nvPr/>
          </p:nvSpPr>
          <p:spPr>
            <a:xfrm>
              <a:off x="1246209" y="1955427"/>
              <a:ext cx="2321096" cy="430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pPr>
              <a:r>
                <a:rPr sz="2200"/>
                <a:t>(172 </a:t>
              </a:r>
              <a:r>
                <a:rPr sz="1400"/>
                <a:t>±</a:t>
              </a:r>
              <a:r>
                <a:t> </a:t>
              </a:r>
              <a:r>
                <a:rPr sz="2200"/>
                <a:t>17) GeV/c</a:t>
              </a:r>
            </a:p>
          </p:txBody>
        </p:sp>
        <p:sp>
          <p:nvSpPr>
            <p:cNvPr id="165" name="TextBox 74"/>
            <p:cNvSpPr txBox="1"/>
            <p:nvPr/>
          </p:nvSpPr>
          <p:spPr>
            <a:xfrm rot="20537424">
              <a:off x="4395052" y="2509002"/>
              <a:ext cx="2321095" cy="430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pPr>
              <a:r>
                <a:rPr sz="2200"/>
                <a:t>(160 </a:t>
              </a:r>
              <a:r>
                <a:rPr sz="1400"/>
                <a:t>±</a:t>
              </a:r>
              <a:r>
                <a:t> </a:t>
              </a:r>
              <a:r>
                <a:rPr sz="2200"/>
                <a:t>6) GeV/c</a:t>
              </a:r>
            </a:p>
          </p:txBody>
        </p:sp>
      </p:grpSp>
      <p:graphicFrame>
        <p:nvGraphicFramePr>
          <p:cNvPr id="167" name="Table 76"/>
          <p:cNvGraphicFramePr/>
          <p:nvPr>
            <p:extLst>
              <p:ext uri="{D42A27DB-BD31-4B8C-83A1-F6EECF244321}">
                <p14:modId xmlns:p14="http://schemas.microsoft.com/office/powerpoint/2010/main" val="1622695662"/>
              </p:ext>
            </p:extLst>
          </p:nvPr>
        </p:nvGraphicFramePr>
        <p:xfrm>
          <a:off x="495826" y="988150"/>
          <a:ext cx="6104230" cy="3017520"/>
        </p:xfrm>
        <a:graphic>
          <a:graphicData uri="http://schemas.openxmlformats.org/drawingml/2006/table">
            <a:tbl>
              <a:tblPr firstRow="1" bandRow="1"/>
              <a:tblGrid>
                <a:gridCol w="430403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324465">
                <a:tc>
                  <a:txBody>
                    <a:bodyPr/>
                    <a:lstStyle/>
                    <a:p>
                      <a:pPr algn="l">
                        <a:defRPr sz="1800" b="0">
                          <a:solidFill>
                            <a:srgbClr val="000000"/>
                          </a:solidFill>
                        </a:defRPr>
                      </a:pPr>
                      <a:r>
                        <a:rPr sz="1600" dirty="0">
                          <a:solidFill>
                            <a:srgbClr val="FFFFFF"/>
                          </a:solidFill>
                        </a:rPr>
                        <a:t>Beam Parameters </a:t>
                      </a:r>
                      <a:r>
                        <a:rPr lang="fr-CH" sz="1600" dirty="0">
                          <a:solidFill>
                            <a:srgbClr val="FFFFFF"/>
                          </a:solidFill>
                        </a:rPr>
                        <a:t>as </a:t>
                      </a:r>
                      <a:r>
                        <a:rPr lang="fr-CH" sz="1600" dirty="0" err="1">
                          <a:solidFill>
                            <a:srgbClr val="FFFFFF"/>
                          </a:solidFill>
                        </a:rPr>
                        <a:t>was</a:t>
                      </a:r>
                      <a:r>
                        <a:rPr lang="fr-CH" sz="1600" dirty="0">
                          <a:solidFill>
                            <a:srgbClr val="FFFFFF"/>
                          </a:solidFill>
                        </a:rPr>
                        <a:t> </a:t>
                      </a:r>
                      <a:r>
                        <a:rPr lang="fr-CH" sz="1600" dirty="0" err="1">
                          <a:solidFill>
                            <a:srgbClr val="FFFFFF"/>
                          </a:solidFill>
                        </a:rPr>
                        <a:t>used</a:t>
                      </a:r>
                      <a:r>
                        <a:rPr lang="fr-CH" sz="1600" dirty="0">
                          <a:solidFill>
                            <a:srgbClr val="FFFFFF"/>
                          </a:solidFill>
                        </a:rPr>
                        <a:t> </a:t>
                      </a:r>
                      <a:r>
                        <a:rPr sz="1600" dirty="0">
                          <a:solidFill>
                            <a:srgbClr val="FFFFFF"/>
                          </a:solidFill>
                        </a:rPr>
                        <a:t>for COMPASS</a:t>
                      </a:r>
                    </a:p>
                  </a:txBody>
                  <a:tcPr marL="45720" marR="45720" horzOverflow="overflow">
                    <a:solidFill>
                      <a:schemeClr val="accent1"/>
                    </a:solidFill>
                  </a:tcPr>
                </a:tc>
                <a:tc>
                  <a:txBody>
                    <a:bodyPr/>
                    <a:lstStyle/>
                    <a:p>
                      <a:pPr algn="ctr">
                        <a:defRPr sz="1800" b="0">
                          <a:solidFill>
                            <a:srgbClr val="000000"/>
                          </a:solidFill>
                        </a:defRPr>
                      </a:pPr>
                      <a:r>
                        <a:rPr sz="1600" dirty="0">
                          <a:solidFill>
                            <a:srgbClr val="FFFFFF"/>
                          </a:solidFill>
                        </a:rPr>
                        <a:t>Measured</a:t>
                      </a:r>
                    </a:p>
                  </a:txBody>
                  <a:tcPr marL="45720" marR="45720" horzOverflow="overflow">
                    <a:solidFill>
                      <a:schemeClr val="accent1"/>
                    </a:solidFill>
                  </a:tcPr>
                </a:tc>
                <a:extLst>
                  <a:ext uri="{0D108BD9-81ED-4DB2-BD59-A6C34878D82A}">
                    <a16:rowId xmlns:a16="http://schemas.microsoft.com/office/drawing/2014/main" val="10000"/>
                  </a:ext>
                </a:extLst>
              </a:tr>
              <a:tr h="324465">
                <a:tc>
                  <a:txBody>
                    <a:bodyPr/>
                    <a:lstStyle/>
                    <a:p>
                      <a:pPr algn="l">
                        <a:defRPr sz="1600"/>
                      </a:pPr>
                      <a:r>
                        <a:rPr dirty="0"/>
                        <a:t>Beam momentum p</a:t>
                      </a:r>
                      <a:r>
                        <a:rPr baseline="-25000" dirty="0"/>
                        <a:t>µ</a:t>
                      </a:r>
                      <a:r>
                        <a:rPr dirty="0"/>
                        <a:t>/p</a:t>
                      </a:r>
                      <a:r>
                        <a:rPr baseline="-25000" dirty="0"/>
                        <a:t>π</a:t>
                      </a:r>
                    </a:p>
                  </a:txBody>
                  <a:tcPr marL="45720" marR="45720" horzOverflow="overflow"/>
                </a:tc>
                <a:tc>
                  <a:txBody>
                    <a:bodyPr/>
                    <a:lstStyle/>
                    <a:p>
                      <a:pPr algn="ctr">
                        <a:defRPr sz="1800">
                          <a:solidFill>
                            <a:srgbClr val="000000"/>
                          </a:solidFill>
                        </a:defRPr>
                      </a:pPr>
                      <a:r>
                        <a:rPr sz="1600">
                          <a:solidFill>
                            <a:schemeClr val="accent1"/>
                          </a:solidFill>
                        </a:rPr>
                        <a:t>160 / 172 GeV/c</a:t>
                      </a:r>
                    </a:p>
                  </a:txBody>
                  <a:tcPr marL="45720" marR="45720" horzOverflow="overflow"/>
                </a:tc>
                <a:extLst>
                  <a:ext uri="{0D108BD9-81ED-4DB2-BD59-A6C34878D82A}">
                    <a16:rowId xmlns:a16="http://schemas.microsoft.com/office/drawing/2014/main" val="10001"/>
                  </a:ext>
                </a:extLst>
              </a:tr>
              <a:tr h="324465">
                <a:tc>
                  <a:txBody>
                    <a:bodyPr/>
                    <a:lstStyle/>
                    <a:p>
                      <a:pPr algn="l">
                        <a:defRPr sz="1800">
                          <a:solidFill>
                            <a:srgbClr val="000000"/>
                          </a:solidFill>
                        </a:defRPr>
                      </a:pPr>
                      <a:r>
                        <a:rPr sz="1600">
                          <a:solidFill>
                            <a:schemeClr val="accent1"/>
                          </a:solidFill>
                        </a:rPr>
                        <a:t>Proton flux on T6 per SPS cycle</a:t>
                      </a:r>
                    </a:p>
                  </a:txBody>
                  <a:tcPr marL="45720" marR="45720" horzOverflow="overflow"/>
                </a:tc>
                <a:tc>
                  <a:txBody>
                    <a:bodyPr/>
                    <a:lstStyle/>
                    <a:p>
                      <a:pPr algn="ctr">
                        <a:defRPr sz="1600"/>
                      </a:pPr>
                      <a:r>
                        <a:t>1.5 10</a:t>
                      </a:r>
                      <a:r>
                        <a:rPr baseline="30000"/>
                        <a:t>13</a:t>
                      </a:r>
                    </a:p>
                  </a:txBody>
                  <a:tcPr marL="45720" marR="45720" horzOverflow="overflow"/>
                </a:tc>
                <a:extLst>
                  <a:ext uri="{0D108BD9-81ED-4DB2-BD59-A6C34878D82A}">
                    <a16:rowId xmlns:a16="http://schemas.microsoft.com/office/drawing/2014/main" val="10002"/>
                  </a:ext>
                </a:extLst>
              </a:tr>
              <a:tr h="324465">
                <a:tc>
                  <a:txBody>
                    <a:bodyPr/>
                    <a:lstStyle/>
                    <a:p>
                      <a:pPr algn="l">
                        <a:defRPr sz="1800">
                          <a:solidFill>
                            <a:srgbClr val="000000"/>
                          </a:solidFill>
                        </a:defRPr>
                      </a:pPr>
                      <a:r>
                        <a:rPr sz="1600">
                          <a:solidFill>
                            <a:schemeClr val="accent1"/>
                          </a:solidFill>
                        </a:rPr>
                        <a:t>Muon flux at COMPASS per SPS cycle</a:t>
                      </a:r>
                    </a:p>
                  </a:txBody>
                  <a:tcPr marL="45720" marR="45720" horzOverflow="overflow"/>
                </a:tc>
                <a:tc>
                  <a:txBody>
                    <a:bodyPr/>
                    <a:lstStyle/>
                    <a:p>
                      <a:pPr algn="ctr">
                        <a:defRPr sz="1600"/>
                      </a:pPr>
                      <a:r>
                        <a:rPr dirty="0"/>
                        <a:t>2 10</a:t>
                      </a:r>
                      <a:r>
                        <a:rPr baseline="30000" dirty="0"/>
                        <a:t>8</a:t>
                      </a:r>
                    </a:p>
                  </a:txBody>
                  <a:tcPr marL="45720" marR="45720" horzOverflow="overflow"/>
                </a:tc>
                <a:extLst>
                  <a:ext uri="{0D108BD9-81ED-4DB2-BD59-A6C34878D82A}">
                    <a16:rowId xmlns:a16="http://schemas.microsoft.com/office/drawing/2014/main" val="10003"/>
                  </a:ext>
                </a:extLst>
              </a:tr>
              <a:tr h="324465">
                <a:tc>
                  <a:txBody>
                    <a:bodyPr/>
                    <a:lstStyle/>
                    <a:p>
                      <a:pPr algn="l">
                        <a:defRPr sz="1800">
                          <a:solidFill>
                            <a:srgbClr val="000000"/>
                          </a:solidFill>
                        </a:defRPr>
                      </a:pPr>
                      <a:r>
                        <a:rPr sz="1600">
                          <a:solidFill>
                            <a:schemeClr val="accent1"/>
                          </a:solidFill>
                        </a:rPr>
                        <a:t>Beam polarisation</a:t>
                      </a:r>
                    </a:p>
                  </a:txBody>
                  <a:tcPr marL="45720" marR="45720" horzOverflow="overflow"/>
                </a:tc>
                <a:tc>
                  <a:txBody>
                    <a:bodyPr/>
                    <a:lstStyle/>
                    <a:p>
                      <a:pPr algn="ctr">
                        <a:defRPr sz="1800">
                          <a:solidFill>
                            <a:srgbClr val="000000"/>
                          </a:solidFill>
                        </a:defRPr>
                      </a:pPr>
                      <a:r>
                        <a:rPr sz="1600">
                          <a:solidFill>
                            <a:schemeClr val="accent1"/>
                          </a:solidFill>
                        </a:rPr>
                        <a:t>-80% ± 4%</a:t>
                      </a:r>
                    </a:p>
                  </a:txBody>
                  <a:tcPr marL="45720" marR="45720" horzOverflow="overflow"/>
                </a:tc>
                <a:extLst>
                  <a:ext uri="{0D108BD9-81ED-4DB2-BD59-A6C34878D82A}">
                    <a16:rowId xmlns:a16="http://schemas.microsoft.com/office/drawing/2014/main" val="10004"/>
                  </a:ext>
                </a:extLst>
              </a:tr>
              <a:tr h="324465">
                <a:tc>
                  <a:txBody>
                    <a:bodyPr/>
                    <a:lstStyle/>
                    <a:p>
                      <a:pPr algn="l">
                        <a:defRPr sz="1600"/>
                      </a:pPr>
                      <a:r>
                        <a:t>Spot size at COMPASS target (σ</a:t>
                      </a:r>
                      <a:r>
                        <a:rPr baseline="-25000"/>
                        <a:t>x</a:t>
                      </a:r>
                      <a:r>
                        <a:t> x σ</a:t>
                      </a:r>
                      <a:r>
                        <a:rPr baseline="-25000"/>
                        <a:t>y</a:t>
                      </a:r>
                      <a:r>
                        <a:t>)</a:t>
                      </a:r>
                    </a:p>
                  </a:txBody>
                  <a:tcPr marL="45720" marR="45720" horzOverflow="overflow"/>
                </a:tc>
                <a:tc>
                  <a:txBody>
                    <a:bodyPr/>
                    <a:lstStyle/>
                    <a:p>
                      <a:pPr algn="ctr">
                        <a:defRPr sz="1800">
                          <a:solidFill>
                            <a:srgbClr val="000000"/>
                          </a:solidFill>
                        </a:defRPr>
                      </a:pPr>
                      <a:r>
                        <a:rPr sz="1600">
                          <a:solidFill>
                            <a:schemeClr val="accent1"/>
                          </a:solidFill>
                        </a:rPr>
                        <a:t>8mm x 8mm</a:t>
                      </a:r>
                    </a:p>
                  </a:txBody>
                  <a:tcPr marL="45720" marR="45720" horzOverflow="overflow"/>
                </a:tc>
                <a:extLst>
                  <a:ext uri="{0D108BD9-81ED-4DB2-BD59-A6C34878D82A}">
                    <a16:rowId xmlns:a16="http://schemas.microsoft.com/office/drawing/2014/main" val="10005"/>
                  </a:ext>
                </a:extLst>
              </a:tr>
              <a:tr h="324465">
                <a:tc>
                  <a:txBody>
                    <a:bodyPr/>
                    <a:lstStyle/>
                    <a:p>
                      <a:pPr algn="l">
                        <a:defRPr sz="1600"/>
                      </a:pPr>
                      <a:r>
                        <a:t>Divergence at COMPASS target (σ</a:t>
                      </a:r>
                      <a:r>
                        <a:rPr baseline="-25000"/>
                        <a:t>dx</a:t>
                      </a:r>
                      <a:r>
                        <a:t> x σ</a:t>
                      </a:r>
                      <a:r>
                        <a:rPr baseline="-25000"/>
                        <a:t>dy</a:t>
                      </a:r>
                      <a:r>
                        <a:t>)</a:t>
                      </a:r>
                    </a:p>
                  </a:txBody>
                  <a:tcPr marL="45720" marR="45720" horzOverflow="overflow"/>
                </a:tc>
                <a:tc>
                  <a:txBody>
                    <a:bodyPr/>
                    <a:lstStyle/>
                    <a:p>
                      <a:pPr algn="ctr">
                        <a:defRPr sz="1800">
                          <a:solidFill>
                            <a:srgbClr val="000000"/>
                          </a:solidFill>
                        </a:defRPr>
                      </a:pPr>
                      <a:r>
                        <a:rPr sz="1600">
                          <a:solidFill>
                            <a:schemeClr val="accent1"/>
                          </a:solidFill>
                        </a:rPr>
                        <a:t>0.4mrad x 0.8mrad</a:t>
                      </a:r>
                    </a:p>
                  </a:txBody>
                  <a:tcPr marL="45720" marR="45720" horzOverflow="overflow"/>
                </a:tc>
                <a:extLst>
                  <a:ext uri="{0D108BD9-81ED-4DB2-BD59-A6C34878D82A}">
                    <a16:rowId xmlns:a16="http://schemas.microsoft.com/office/drawing/2014/main" val="10006"/>
                  </a:ext>
                </a:extLst>
              </a:tr>
              <a:tr h="324465">
                <a:tc>
                  <a:txBody>
                    <a:bodyPr/>
                    <a:lstStyle/>
                    <a:p>
                      <a:pPr algn="l">
                        <a:defRPr sz="1800">
                          <a:solidFill>
                            <a:srgbClr val="000000"/>
                          </a:solidFill>
                        </a:defRPr>
                      </a:pPr>
                      <a:r>
                        <a:rPr sz="1600">
                          <a:solidFill>
                            <a:schemeClr val="accent1"/>
                          </a:solidFill>
                        </a:rPr>
                        <a:t>Muon halo within 50mm from beam axis</a:t>
                      </a:r>
                    </a:p>
                  </a:txBody>
                  <a:tcPr marL="45720" marR="45720" horzOverflow="overflow"/>
                </a:tc>
                <a:tc>
                  <a:txBody>
                    <a:bodyPr/>
                    <a:lstStyle/>
                    <a:p>
                      <a:pPr algn="ctr">
                        <a:defRPr sz="1800">
                          <a:solidFill>
                            <a:srgbClr val="000000"/>
                          </a:solidFill>
                        </a:defRPr>
                      </a:pPr>
                      <a:r>
                        <a:rPr sz="1600">
                          <a:solidFill>
                            <a:schemeClr val="accent1"/>
                          </a:solidFill>
                        </a:rPr>
                        <a:t>16%</a:t>
                      </a:r>
                    </a:p>
                  </a:txBody>
                  <a:tcPr marL="45720" marR="45720" horzOverflow="overflow"/>
                </a:tc>
                <a:extLst>
                  <a:ext uri="{0D108BD9-81ED-4DB2-BD59-A6C34878D82A}">
                    <a16:rowId xmlns:a16="http://schemas.microsoft.com/office/drawing/2014/main" val="10007"/>
                  </a:ext>
                </a:extLst>
              </a:tr>
              <a:tr h="324465">
                <a:tc>
                  <a:txBody>
                    <a:bodyPr/>
                    <a:lstStyle/>
                    <a:p>
                      <a:pPr algn="l">
                        <a:defRPr sz="1800">
                          <a:solidFill>
                            <a:srgbClr val="000000"/>
                          </a:solidFill>
                        </a:defRPr>
                      </a:pPr>
                      <a:r>
                        <a:rPr sz="1600">
                          <a:solidFill>
                            <a:schemeClr val="accent1"/>
                          </a:solidFill>
                        </a:rPr>
                        <a:t>Halo in experiment (6 x 4m2) at |x,y|&gt;150mm</a:t>
                      </a:r>
                    </a:p>
                  </a:txBody>
                  <a:tcPr marL="45720" marR="45720" horzOverflow="overflow"/>
                </a:tc>
                <a:tc>
                  <a:txBody>
                    <a:bodyPr/>
                    <a:lstStyle/>
                    <a:p>
                      <a:pPr algn="ctr">
                        <a:defRPr sz="1800">
                          <a:solidFill>
                            <a:srgbClr val="000000"/>
                          </a:solidFill>
                        </a:defRPr>
                      </a:pPr>
                      <a:r>
                        <a:rPr sz="1600" dirty="0">
                          <a:solidFill>
                            <a:schemeClr val="accent1"/>
                          </a:solidFill>
                        </a:rPr>
                        <a:t>7%</a:t>
                      </a:r>
                    </a:p>
                  </a:txBody>
                  <a:tcPr marL="45720" marR="45720" horzOverflow="overflow"/>
                </a:tc>
                <a:extLst>
                  <a:ext uri="{0D108BD9-81ED-4DB2-BD59-A6C34878D82A}">
                    <a16:rowId xmlns:a16="http://schemas.microsoft.com/office/drawing/2014/main" val="10008"/>
                  </a:ext>
                </a:extLst>
              </a:tr>
            </a:tbl>
          </a:graphicData>
        </a:graphic>
      </p:graphicFrame>
      <p:sp>
        <p:nvSpPr>
          <p:cNvPr id="2" name="Footer Placeholder 4">
            <a:extLst>
              <a:ext uri="{FF2B5EF4-FFF2-40B4-BE49-F238E27FC236}">
                <a16:creationId xmlns:a16="http://schemas.microsoft.com/office/drawing/2014/main" id="{D446E129-A234-1853-3C6B-7A51448DAB6D}"/>
              </a:ext>
            </a:extLst>
          </p:cNvPr>
          <p:cNvSpPr txBox="1">
            <a:spLocks/>
          </p:cNvSpPr>
          <p:nvPr/>
        </p:nvSpPr>
        <p:spPr>
          <a:xfrm>
            <a:off x="4259262" y="6383848"/>
            <a:ext cx="6572221" cy="365125"/>
          </a:xfrm>
          <a:prstGeom prst="rect">
            <a:avLst/>
          </a:prstGeom>
        </p:spPr>
        <p:txBody>
          <a:bodyPr vert="horz" lIns="91440" tIns="45720" rIns="91440" bIns="45720" rtlCol="0" anchor="ctr"/>
          <a:lstStyle>
            <a:defPPr>
              <a:defRPr lang="en-US"/>
            </a:defPPr>
            <a:lvl1pPr algn="ct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 Banerjee on behalf of BE-EA-LE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itle 1"/>
          <p:cNvSpPr txBox="1">
            <a:spLocks noGrp="1"/>
          </p:cNvSpPr>
          <p:nvPr>
            <p:ph type="title"/>
          </p:nvPr>
        </p:nvSpPr>
        <p:spPr>
          <a:prstGeom prst="rect">
            <a:avLst/>
          </a:prstGeom>
        </p:spPr>
        <p:txBody>
          <a:bodyPr vert="horz" lIns="0" tIns="0" rIns="0" bIns="0" rtlCol="0" anchor="t" anchorCtr="0">
            <a:noAutofit/>
          </a:bodyPr>
          <a:lstStyle/>
          <a:p>
            <a:r>
              <a:rPr lang="fr-CH" dirty="0"/>
              <a:t>Beam </a:t>
            </a:r>
            <a:r>
              <a:rPr dirty="0"/>
              <a:t>Flux</a:t>
            </a:r>
          </a:p>
        </p:txBody>
      </p:sp>
      <p:sp>
        <p:nvSpPr>
          <p:cNvPr id="186" name="TextBox 12"/>
          <p:cNvSpPr txBox="1"/>
          <p:nvPr/>
        </p:nvSpPr>
        <p:spPr>
          <a:xfrm>
            <a:off x="407988" y="4822701"/>
            <a:ext cx="11448652" cy="1846659"/>
          </a:xfrm>
          <a:prstGeom prst="rect">
            <a:avLst/>
          </a:prstGeom>
          <a:extLst>
            <a:ext uri="{C572A759-6A51-4108-AA02-DFA0A04FC94B}">
              <ma14:wrappingTextBoxFlag xmlns:ma14="http://schemas.microsoft.com/office/mac/drawingml/2011/main" xmlns="" val="1"/>
            </a:ext>
          </a:extLst>
        </p:spPr>
        <p:txBody>
          <a:bodyPr vert="horz" lIns="0" tIns="0" rIns="0" bIns="0" rtlCol="0">
            <a:noAutofit/>
          </a:bodyPr>
          <a:lstStyle>
            <a:defPPr>
              <a:defRPr lang="en-US"/>
            </a:defPPr>
            <a:lvl1pPr marL="342900" indent="-342900">
              <a:lnSpc>
                <a:spcPct val="100000"/>
              </a:lnSpc>
              <a:spcBef>
                <a:spcPts val="600"/>
              </a:spcBef>
              <a:spcAft>
                <a:spcPts val="0"/>
              </a:spcAft>
              <a:buFont typeface="Arial" panose="020B0604020202020204" pitchFamily="34" charset="0"/>
              <a:buChar char="•"/>
              <a:tabLst/>
              <a:defRPr sz="2000" b="0">
                <a:solidFill>
                  <a:schemeClr val="tx2">
                    <a:lumMod val="50000"/>
                  </a:schemeClr>
                </a:solidFill>
              </a:defRPr>
            </a:lvl1pPr>
            <a:lvl2pPr marL="628650" lvl="1" indent="-261938">
              <a:lnSpc>
                <a:spcPct val="100000"/>
              </a:lnSpc>
              <a:spcBef>
                <a:spcPts val="500"/>
              </a:spcBef>
              <a:spcAft>
                <a:spcPts val="300"/>
              </a:spcAft>
              <a:buFont typeface="Arial" panose="020B0604020202020204" pitchFamily="34" charset="0"/>
              <a:buChar char="•"/>
              <a:tabLst/>
              <a:defRPr>
                <a:solidFill>
                  <a:schemeClr val="tx2">
                    <a:lumMod val="50000"/>
                  </a:schemeClr>
                </a:solidFill>
              </a:defRPr>
            </a:lvl2pPr>
            <a:lvl3pPr marL="889000" indent="-260350">
              <a:lnSpc>
                <a:spcPct val="100000"/>
              </a:lnSpc>
              <a:spcBef>
                <a:spcPts val="500"/>
              </a:spcBef>
              <a:spcAft>
                <a:spcPts val="300"/>
              </a:spcAft>
              <a:buSzPct val="100000"/>
              <a:buFont typeface="Arial" panose="020B0604020202020204" pitchFamily="34" charset="0"/>
              <a:buChar char="•"/>
              <a:tabLst/>
              <a:defRPr>
                <a:solidFill>
                  <a:schemeClr val="tx2">
                    <a:lumMod val="50000"/>
                  </a:schemeClr>
                </a:solidFill>
              </a:defRPr>
            </a:lvl3pPr>
            <a:lvl4pPr marL="1209675" indent="-269875">
              <a:lnSpc>
                <a:spcPct val="100000"/>
              </a:lnSpc>
              <a:spcBef>
                <a:spcPts val="500"/>
              </a:spcBef>
              <a:spcAft>
                <a:spcPts val="300"/>
              </a:spcAft>
              <a:buSzPct val="100000"/>
              <a:buFont typeface="Arial" panose="020B0604020202020204" pitchFamily="34" charset="0"/>
              <a:buChar char="•"/>
              <a:tabLst/>
              <a:defRPr sz="1600">
                <a:solidFill>
                  <a:schemeClr val="tx2">
                    <a:lumMod val="50000"/>
                  </a:schemeClr>
                </a:solidFill>
              </a:defRPr>
            </a:lvl4pPr>
            <a:lvl5pPr marL="2057400" indent="-228600">
              <a:lnSpc>
                <a:spcPct val="90000"/>
              </a:lnSpc>
              <a:spcBef>
                <a:spcPts val="500"/>
              </a:spcBef>
              <a:buSzPct val="100000"/>
              <a:buFont typeface="Arial" charset="0"/>
              <a:buChar char="•"/>
              <a:defRPr sz="1600">
                <a:solidFill>
                  <a:schemeClr val="tx2">
                    <a:lumMod val="50000"/>
                  </a:schemeClr>
                </a:solidFill>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GB" dirty="0"/>
              <a:t>Factor typically factor 2.7 smaller for µ–  at same momentum.</a:t>
            </a:r>
          </a:p>
          <a:p>
            <a:r>
              <a:rPr lang="en-GB" dirty="0"/>
              <a:t>At around 110 GeV/c the muon rate can be increased by about 40% compared to 160 GeV/c but currently limited by radiation protection considerations.</a:t>
            </a:r>
          </a:p>
        </p:txBody>
      </p:sp>
      <p:grpSp>
        <p:nvGrpSpPr>
          <p:cNvPr id="191" name="Group 8"/>
          <p:cNvGrpSpPr/>
          <p:nvPr/>
        </p:nvGrpSpPr>
        <p:grpSpPr>
          <a:xfrm>
            <a:off x="3383218" y="988052"/>
            <a:ext cx="5029336" cy="3541280"/>
            <a:chOff x="-114289" y="0"/>
            <a:chExt cx="5029335" cy="3541279"/>
          </a:xfrm>
        </p:grpSpPr>
        <p:pic>
          <p:nvPicPr>
            <p:cNvPr id="187" name="Picture 5" descr="Picture 5"/>
            <p:cNvPicPr>
              <a:picLocks noChangeAspect="1"/>
            </p:cNvPicPr>
            <p:nvPr/>
          </p:nvPicPr>
          <p:blipFill>
            <a:blip r:embed="rId2"/>
            <a:stretch>
              <a:fillRect/>
            </a:stretch>
          </p:blipFill>
          <p:spPr>
            <a:xfrm>
              <a:off x="222408" y="133716"/>
              <a:ext cx="4520591" cy="3159029"/>
            </a:xfrm>
            <a:prstGeom prst="rect">
              <a:avLst/>
            </a:prstGeom>
            <a:ln w="12700" cap="flat">
              <a:noFill/>
              <a:miter lim="400000"/>
            </a:ln>
            <a:effectLst/>
          </p:spPr>
        </p:pic>
        <p:sp>
          <p:nvSpPr>
            <p:cNvPr id="188" name="TextBox 6"/>
            <p:cNvSpPr txBox="1"/>
            <p:nvPr/>
          </p:nvSpPr>
          <p:spPr>
            <a:xfrm>
              <a:off x="1643769" y="2516848"/>
              <a:ext cx="3032753" cy="523218"/>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1400">
                  <a:solidFill>
                    <a:srgbClr val="333333"/>
                  </a:solidFill>
                </a:defRPr>
              </a:pPr>
              <a:r>
                <a:rPr sz="1400"/>
                <a:t>Flux for µ</a:t>
              </a:r>
              <a:r>
                <a:rPr sz="1400" baseline="30000"/>
                <a:t>+</a:t>
              </a:r>
              <a:r>
                <a:rPr sz="1400"/>
                <a:t> at 1.3 10</a:t>
              </a:r>
              <a:r>
                <a:rPr sz="1400" baseline="30000"/>
                <a:t>13</a:t>
              </a:r>
              <a:r>
                <a:rPr sz="1400"/>
                <a:t> ppp and for fixed p</a:t>
              </a:r>
              <a:r>
                <a:rPr sz="1400" baseline="-25000"/>
                <a:t>µ</a:t>
              </a:r>
              <a:r>
                <a:rPr sz="1400"/>
                <a:t>/p</a:t>
              </a:r>
              <a:r>
                <a:rPr sz="1400" baseline="-25000"/>
                <a:t>π</a:t>
              </a:r>
              <a:r>
                <a:rPr sz="1400"/>
                <a:t> ratio (polarisation = 0.8)</a:t>
              </a:r>
            </a:p>
          </p:txBody>
        </p:sp>
        <p:sp>
          <p:nvSpPr>
            <p:cNvPr id="189" name="TextBox 7"/>
            <p:cNvSpPr txBox="1"/>
            <p:nvPr/>
          </p:nvSpPr>
          <p:spPr>
            <a:xfrm>
              <a:off x="2598567" y="3233504"/>
              <a:ext cx="2316479" cy="3077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400">
                  <a:solidFill>
                    <a:srgbClr val="333333"/>
                  </a:solidFill>
                </a:defRPr>
              </a:lvl1pPr>
            </a:lstStyle>
            <a:p>
              <a:r>
                <a:t>Muon momentum [GeV/c]</a:t>
              </a:r>
            </a:p>
          </p:txBody>
        </p:sp>
        <p:sp>
          <p:nvSpPr>
            <p:cNvPr id="190" name="TextBox 9"/>
            <p:cNvSpPr txBox="1"/>
            <p:nvPr/>
          </p:nvSpPr>
          <p:spPr>
            <a:xfrm rot="16200000">
              <a:off x="-576573" y="462284"/>
              <a:ext cx="1447786" cy="5232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1400">
                  <a:solidFill>
                    <a:srgbClr val="333333"/>
                  </a:solidFill>
                </a:defRPr>
              </a:pPr>
              <a:r>
                <a:rPr sz="1400"/>
                <a:t>Muon Flux (x 10</a:t>
              </a:r>
              <a:r>
                <a:rPr sz="1400" baseline="30000"/>
                <a:t>7</a:t>
              </a:r>
              <a:r>
                <a:rPr sz="1400"/>
                <a:t>)</a:t>
              </a:r>
            </a:p>
          </p:txBody>
        </p:sp>
      </p:grpSp>
      <p:sp>
        <p:nvSpPr>
          <p:cNvPr id="4" name="Footer Placeholder 4">
            <a:extLst>
              <a:ext uri="{FF2B5EF4-FFF2-40B4-BE49-F238E27FC236}">
                <a16:creationId xmlns:a16="http://schemas.microsoft.com/office/drawing/2014/main" id="{4A605982-6DC7-D4E3-A53E-4B376A84860E}"/>
              </a:ext>
            </a:extLst>
          </p:cNvPr>
          <p:cNvSpPr txBox="1">
            <a:spLocks/>
          </p:cNvSpPr>
          <p:nvPr/>
        </p:nvSpPr>
        <p:spPr>
          <a:xfrm>
            <a:off x="4259262" y="6383848"/>
            <a:ext cx="6572221" cy="365125"/>
          </a:xfrm>
          <a:prstGeom prst="rect">
            <a:avLst/>
          </a:prstGeom>
        </p:spPr>
        <p:txBody>
          <a:bodyPr vert="horz" lIns="91440" tIns="45720" rIns="91440" bIns="45720" rtlCol="0" anchor="ctr"/>
          <a:lstStyle>
            <a:defPPr>
              <a:defRPr lang="en-US"/>
            </a:defPPr>
            <a:lvl1pPr algn="ct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 Banerjee on behalf of BE-EA-LE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37C50A-7EF4-71BB-3D32-35D79A928388}"/>
              </a:ext>
            </a:extLst>
          </p:cNvPr>
          <p:cNvSpPr>
            <a:spLocks noGrp="1"/>
          </p:cNvSpPr>
          <p:nvPr>
            <p:ph type="title"/>
          </p:nvPr>
        </p:nvSpPr>
        <p:spPr/>
        <p:txBody>
          <a:bodyPr/>
          <a:lstStyle/>
          <a:p>
            <a:r>
              <a:rPr lang="en-GB" dirty="0"/>
              <a:t>CERN </a:t>
            </a:r>
            <a:r>
              <a:rPr lang="en-GB" dirty="0" err="1"/>
              <a:t>Prevessin</a:t>
            </a:r>
            <a:r>
              <a:rPr lang="en-GB" dirty="0"/>
              <a:t> site – EHN2</a:t>
            </a:r>
          </a:p>
        </p:txBody>
      </p:sp>
      <p:sp>
        <p:nvSpPr>
          <p:cNvPr id="5" name="Footer Placeholder 4">
            <a:extLst>
              <a:ext uri="{FF2B5EF4-FFF2-40B4-BE49-F238E27FC236}">
                <a16:creationId xmlns:a16="http://schemas.microsoft.com/office/drawing/2014/main" id="{7AEE3EC4-1815-B761-85AF-D13FAD31B404}"/>
              </a:ext>
            </a:extLst>
          </p:cNvPr>
          <p:cNvSpPr>
            <a:spLocks noGrp="1"/>
          </p:cNvSpPr>
          <p:nvPr>
            <p:ph type="ftr" sz="quarter" idx="11"/>
          </p:nvPr>
        </p:nvSpPr>
        <p:spPr/>
        <p:txBody>
          <a:bodyPr/>
          <a:lstStyle/>
          <a:p>
            <a:r>
              <a:rPr lang="en-US" dirty="0"/>
              <a:t>D. Banerjee on behalf of BE-EA-LE</a:t>
            </a:r>
          </a:p>
        </p:txBody>
      </p:sp>
      <p:pic>
        <p:nvPicPr>
          <p:cNvPr id="13" name="Picture 12" descr="A picture containing text, plant&#10;&#10;Description automatically generated">
            <a:extLst>
              <a:ext uri="{FF2B5EF4-FFF2-40B4-BE49-F238E27FC236}">
                <a16:creationId xmlns:a16="http://schemas.microsoft.com/office/drawing/2014/main" id="{49DBEDA5-EEE6-70FB-E948-DB9F239DD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58" y="1118493"/>
            <a:ext cx="9529762" cy="4790707"/>
          </a:xfrm>
          <a:prstGeom prst="rect">
            <a:avLst/>
          </a:prstGeom>
        </p:spPr>
      </p:pic>
      <p:sp>
        <p:nvSpPr>
          <p:cNvPr id="14" name="TextBox 13">
            <a:extLst>
              <a:ext uri="{FF2B5EF4-FFF2-40B4-BE49-F238E27FC236}">
                <a16:creationId xmlns:a16="http://schemas.microsoft.com/office/drawing/2014/main" id="{F2420FC0-32F9-5C4E-491C-62B097F87C25}"/>
              </a:ext>
            </a:extLst>
          </p:cNvPr>
          <p:cNvSpPr txBox="1"/>
          <p:nvPr/>
        </p:nvSpPr>
        <p:spPr>
          <a:xfrm>
            <a:off x="7745704" y="5386047"/>
            <a:ext cx="4109097" cy="307777"/>
          </a:xfrm>
          <a:prstGeom prst="rect">
            <a:avLst/>
          </a:prstGeom>
          <a:solidFill>
            <a:schemeClr val="bg1"/>
          </a:solidFill>
          <a:ln>
            <a:noFill/>
          </a:ln>
        </p:spPr>
        <p:txBody>
          <a:bodyPr wrap="square" rtlCol="0">
            <a:spAutoFit/>
          </a:bodyPr>
          <a:lstStyle/>
          <a:p>
            <a:r>
              <a:rPr lang="en-GB" sz="1400" dirty="0">
                <a:solidFill>
                  <a:schemeClr val="accent6">
                    <a:lumMod val="50000"/>
                  </a:schemeClr>
                </a:solidFill>
              </a:rPr>
              <a:t>	</a:t>
            </a:r>
            <a:r>
              <a:rPr lang="en-GB" sz="1200" dirty="0">
                <a:solidFill>
                  <a:schemeClr val="accent6">
                    <a:lumMod val="50000"/>
                  </a:schemeClr>
                </a:solidFill>
              </a:rPr>
              <a:t>TLD (some TLDs added since 2015)</a:t>
            </a:r>
          </a:p>
        </p:txBody>
      </p:sp>
      <p:sp>
        <p:nvSpPr>
          <p:cNvPr id="15" name="TextBox 14">
            <a:extLst>
              <a:ext uri="{FF2B5EF4-FFF2-40B4-BE49-F238E27FC236}">
                <a16:creationId xmlns:a16="http://schemas.microsoft.com/office/drawing/2014/main" id="{5B07EB05-5ED3-F3D3-F310-E980682A3416}"/>
              </a:ext>
            </a:extLst>
          </p:cNvPr>
          <p:cNvSpPr txBox="1"/>
          <p:nvPr/>
        </p:nvSpPr>
        <p:spPr>
          <a:xfrm>
            <a:off x="1142718" y="3242730"/>
            <a:ext cx="940584" cy="307777"/>
          </a:xfrm>
          <a:prstGeom prst="rect">
            <a:avLst/>
          </a:prstGeom>
          <a:solidFill>
            <a:schemeClr val="bg1"/>
          </a:solidFill>
        </p:spPr>
        <p:txBody>
          <a:bodyPr wrap="square" rtlCol="0">
            <a:spAutoFit/>
          </a:bodyPr>
          <a:lstStyle/>
          <a:p>
            <a:pPr algn="ctr"/>
            <a:r>
              <a:rPr lang="en-GB" sz="1400" dirty="0">
                <a:solidFill>
                  <a:srgbClr val="FF0000"/>
                </a:solidFill>
              </a:rPr>
              <a:t>EHN2</a:t>
            </a:r>
          </a:p>
        </p:txBody>
      </p:sp>
      <p:cxnSp>
        <p:nvCxnSpPr>
          <p:cNvPr id="16" name="Straight Arrow Connector 15">
            <a:extLst>
              <a:ext uri="{FF2B5EF4-FFF2-40B4-BE49-F238E27FC236}">
                <a16:creationId xmlns:a16="http://schemas.microsoft.com/office/drawing/2014/main" id="{A3EC648F-9DB3-0B77-94D8-547946678E7B}"/>
              </a:ext>
            </a:extLst>
          </p:cNvPr>
          <p:cNvCxnSpPr>
            <a:cxnSpLocks/>
          </p:cNvCxnSpPr>
          <p:nvPr/>
        </p:nvCxnSpPr>
        <p:spPr>
          <a:xfrm>
            <a:off x="1654024" y="3550507"/>
            <a:ext cx="1694676" cy="16245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C6E5DA3-82B3-AF3B-C407-FDEF93CAC806}"/>
              </a:ext>
            </a:extLst>
          </p:cNvPr>
          <p:cNvSpPr txBox="1"/>
          <p:nvPr/>
        </p:nvSpPr>
        <p:spPr>
          <a:xfrm>
            <a:off x="6547788" y="1751558"/>
            <a:ext cx="5496496" cy="646331"/>
          </a:xfrm>
          <a:prstGeom prst="rect">
            <a:avLst/>
          </a:prstGeom>
          <a:solidFill>
            <a:schemeClr val="bg1"/>
          </a:solidFill>
          <a:ln>
            <a:solidFill>
              <a:schemeClr val="tx1"/>
            </a:solidFill>
          </a:ln>
        </p:spPr>
        <p:txBody>
          <a:bodyPr wrap="square" rtlCol="0">
            <a:spAutoFit/>
          </a:bodyPr>
          <a:lstStyle/>
          <a:p>
            <a:r>
              <a:rPr lang="en-GB" sz="1200" b="1" i="1" dirty="0"/>
              <a:t>Downstream</a:t>
            </a:r>
            <a:r>
              <a:rPr lang="en-GB" sz="1200" dirty="0"/>
              <a:t> of COMPASS (SMS823)</a:t>
            </a:r>
          </a:p>
          <a:p>
            <a:r>
              <a:rPr lang="en-GB" sz="1200" dirty="0"/>
              <a:t>Dose due to </a:t>
            </a:r>
            <a:r>
              <a:rPr lang="en-GB" sz="1200" b="1" i="1" dirty="0"/>
              <a:t>muons</a:t>
            </a:r>
          </a:p>
          <a:p>
            <a:r>
              <a:rPr lang="en-GB" sz="1200" dirty="0"/>
              <a:t>Decision to add TLDs at end of site in 2018</a:t>
            </a:r>
          </a:p>
        </p:txBody>
      </p:sp>
      <p:sp>
        <p:nvSpPr>
          <p:cNvPr id="18" name="TextBox 17">
            <a:extLst>
              <a:ext uri="{FF2B5EF4-FFF2-40B4-BE49-F238E27FC236}">
                <a16:creationId xmlns:a16="http://schemas.microsoft.com/office/drawing/2014/main" id="{D09940B9-00F9-FC01-4BD9-AAA16D9500CD}"/>
              </a:ext>
            </a:extLst>
          </p:cNvPr>
          <p:cNvSpPr txBox="1"/>
          <p:nvPr/>
        </p:nvSpPr>
        <p:spPr>
          <a:xfrm>
            <a:off x="6547787" y="3262023"/>
            <a:ext cx="5496497" cy="1015663"/>
          </a:xfrm>
          <a:prstGeom prst="rect">
            <a:avLst/>
          </a:prstGeom>
          <a:solidFill>
            <a:schemeClr val="bg1"/>
          </a:solidFill>
          <a:ln>
            <a:solidFill>
              <a:schemeClr val="tx1"/>
            </a:solidFill>
          </a:ln>
        </p:spPr>
        <p:txBody>
          <a:bodyPr wrap="square" rtlCol="0">
            <a:spAutoFit/>
          </a:bodyPr>
          <a:lstStyle/>
          <a:p>
            <a:r>
              <a:rPr lang="en-GB" sz="1200" b="1" i="1" dirty="0"/>
              <a:t>Lateral</a:t>
            </a:r>
            <a:r>
              <a:rPr lang="en-GB" sz="1200" dirty="0"/>
              <a:t> to COMPASS (SMS824)</a:t>
            </a:r>
          </a:p>
          <a:p>
            <a:r>
              <a:rPr lang="en-GB" sz="1200" dirty="0"/>
              <a:t>Dose due to </a:t>
            </a:r>
            <a:r>
              <a:rPr lang="en-GB" sz="1200" b="1" i="1" dirty="0"/>
              <a:t>neutrons</a:t>
            </a:r>
            <a:r>
              <a:rPr lang="en-GB" sz="1200" dirty="0"/>
              <a:t> (skyshine) relevant for hadron beam </a:t>
            </a:r>
          </a:p>
          <a:p>
            <a:r>
              <a:rPr lang="en-GB" sz="1200" dirty="0"/>
              <a:t>2018: Shielding had been increased to mitigate neutron dose, however experimental program also required higher beam intensity than in 2015.</a:t>
            </a:r>
          </a:p>
          <a:p>
            <a:r>
              <a:rPr lang="en-GB" sz="1200" dirty="0"/>
              <a:t>Amongst others, objective was to remain &lt; 1 mSv at the fence (CERN code F)</a:t>
            </a:r>
          </a:p>
        </p:txBody>
      </p:sp>
      <p:cxnSp>
        <p:nvCxnSpPr>
          <p:cNvPr id="19" name="Straight Arrow Connector 18">
            <a:extLst>
              <a:ext uri="{FF2B5EF4-FFF2-40B4-BE49-F238E27FC236}">
                <a16:creationId xmlns:a16="http://schemas.microsoft.com/office/drawing/2014/main" id="{EB0F7AD8-5C70-A0F5-C6E8-2EB9A4C163E6}"/>
              </a:ext>
            </a:extLst>
          </p:cNvPr>
          <p:cNvCxnSpPr>
            <a:cxnSpLocks/>
          </p:cNvCxnSpPr>
          <p:nvPr/>
        </p:nvCxnSpPr>
        <p:spPr>
          <a:xfrm flipH="1">
            <a:off x="5519738" y="2397889"/>
            <a:ext cx="1028049" cy="84484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1B7C47C-E34E-EBDF-CC50-F598B96445CB}"/>
              </a:ext>
            </a:extLst>
          </p:cNvPr>
          <p:cNvCxnSpPr>
            <a:cxnSpLocks/>
          </p:cNvCxnSpPr>
          <p:nvPr/>
        </p:nvCxnSpPr>
        <p:spPr>
          <a:xfrm flipH="1">
            <a:off x="3948114" y="4328652"/>
            <a:ext cx="2599673" cy="127513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65AF982-5427-DECB-34B4-C73A0DCA456E}"/>
              </a:ext>
            </a:extLst>
          </p:cNvPr>
          <p:cNvSpPr txBox="1"/>
          <p:nvPr/>
        </p:nvSpPr>
        <p:spPr>
          <a:xfrm>
            <a:off x="7745704" y="5078270"/>
            <a:ext cx="4298581" cy="307777"/>
          </a:xfrm>
          <a:prstGeom prst="rect">
            <a:avLst/>
          </a:prstGeom>
          <a:solidFill>
            <a:schemeClr val="bg1"/>
          </a:solidFill>
          <a:ln>
            <a:noFill/>
          </a:ln>
        </p:spPr>
        <p:txBody>
          <a:bodyPr wrap="square" rtlCol="0">
            <a:spAutoFit/>
          </a:bodyPr>
          <a:lstStyle/>
          <a:p>
            <a:r>
              <a:rPr lang="en-GB" sz="1400" dirty="0">
                <a:solidFill>
                  <a:schemeClr val="accent6">
                    <a:lumMod val="50000"/>
                  </a:schemeClr>
                </a:solidFill>
              </a:rPr>
              <a:t>	</a:t>
            </a:r>
            <a:r>
              <a:rPr lang="en-GB" sz="1200" dirty="0">
                <a:solidFill>
                  <a:schemeClr val="accent6">
                    <a:lumMod val="50000"/>
                  </a:schemeClr>
                </a:solidFill>
              </a:rPr>
              <a:t>Stray radiation monitoring stations</a:t>
            </a:r>
          </a:p>
        </p:txBody>
      </p:sp>
      <p:sp>
        <p:nvSpPr>
          <p:cNvPr id="22" name="Oval 21">
            <a:extLst>
              <a:ext uri="{FF2B5EF4-FFF2-40B4-BE49-F238E27FC236}">
                <a16:creationId xmlns:a16="http://schemas.microsoft.com/office/drawing/2014/main" id="{854747B2-C603-B179-EB68-FE9A4F85DD9F}"/>
              </a:ext>
            </a:extLst>
          </p:cNvPr>
          <p:cNvSpPr/>
          <p:nvPr/>
        </p:nvSpPr>
        <p:spPr>
          <a:xfrm>
            <a:off x="8249380" y="5463740"/>
            <a:ext cx="128587" cy="107156"/>
          </a:xfrm>
          <a:prstGeom prst="ellipse">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CD11F867-2295-E497-5337-9AAF623560C5}"/>
              </a:ext>
            </a:extLst>
          </p:cNvPr>
          <p:cNvSpPr/>
          <p:nvPr/>
        </p:nvSpPr>
        <p:spPr>
          <a:xfrm>
            <a:off x="8243511" y="5175895"/>
            <a:ext cx="128587" cy="107156"/>
          </a:xfrm>
          <a:prstGeom prst="ellipse">
            <a:avLst/>
          </a:prstGeom>
          <a:solidFill>
            <a:srgbClr val="FFFF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highlight>
                <a:srgbClr val="FFFF00"/>
              </a:highlight>
            </a:endParaRPr>
          </a:p>
        </p:txBody>
      </p:sp>
      <p:sp>
        <p:nvSpPr>
          <p:cNvPr id="24" name="TextBox 23">
            <a:extLst>
              <a:ext uri="{FF2B5EF4-FFF2-40B4-BE49-F238E27FC236}">
                <a16:creationId xmlns:a16="http://schemas.microsoft.com/office/drawing/2014/main" id="{F2D0390E-3DA9-318E-0075-0AA138EDCAED}"/>
              </a:ext>
            </a:extLst>
          </p:cNvPr>
          <p:cNvSpPr txBox="1"/>
          <p:nvPr/>
        </p:nvSpPr>
        <p:spPr>
          <a:xfrm>
            <a:off x="9779232" y="135987"/>
            <a:ext cx="2004780" cy="276999"/>
          </a:xfrm>
          <a:prstGeom prst="rect">
            <a:avLst/>
          </a:prstGeom>
          <a:noFill/>
        </p:spPr>
        <p:txBody>
          <a:bodyPr wrap="none" lIns="0" tIns="0" rIns="0" bIns="0" rtlCol="0">
            <a:spAutoFit/>
          </a:bodyPr>
          <a:lstStyle/>
          <a:p>
            <a:pPr algn="l"/>
            <a:r>
              <a:rPr lang="en-GB" b="1" dirty="0"/>
              <a:t>C. </a:t>
            </a:r>
            <a:r>
              <a:rPr lang="en-GB" b="1" dirty="0" err="1"/>
              <a:t>Ahdida</a:t>
            </a:r>
            <a:r>
              <a:rPr lang="en-GB" b="1" dirty="0"/>
              <a:t> HSE-RP</a:t>
            </a:r>
          </a:p>
        </p:txBody>
      </p:sp>
    </p:spTree>
    <p:extLst>
      <p:ext uri="{BB962C8B-B14F-4D97-AF65-F5344CB8AC3E}">
        <p14:creationId xmlns:p14="http://schemas.microsoft.com/office/powerpoint/2010/main" val="345355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C438F-3D9B-3F5B-53CE-91D7F1FF3473}"/>
              </a:ext>
            </a:extLst>
          </p:cNvPr>
          <p:cNvSpPr>
            <a:spLocks noGrp="1"/>
          </p:cNvSpPr>
          <p:nvPr>
            <p:ph type="title"/>
          </p:nvPr>
        </p:nvSpPr>
        <p:spPr/>
        <p:txBody>
          <a:bodyPr/>
          <a:lstStyle/>
          <a:p>
            <a:r>
              <a:rPr lang="en-GB" dirty="0"/>
              <a:t>SMS823 dose rates during 2022</a:t>
            </a:r>
          </a:p>
        </p:txBody>
      </p:sp>
      <p:sp>
        <p:nvSpPr>
          <p:cNvPr id="5" name="Footer Placeholder 4">
            <a:extLst>
              <a:ext uri="{FF2B5EF4-FFF2-40B4-BE49-F238E27FC236}">
                <a16:creationId xmlns:a16="http://schemas.microsoft.com/office/drawing/2014/main" id="{9E1626A3-35DA-A87E-A08E-8B3C41162A27}"/>
              </a:ext>
            </a:extLst>
          </p:cNvPr>
          <p:cNvSpPr>
            <a:spLocks noGrp="1"/>
          </p:cNvSpPr>
          <p:nvPr>
            <p:ph type="ftr" sz="quarter" idx="11"/>
          </p:nvPr>
        </p:nvSpPr>
        <p:spPr/>
        <p:txBody>
          <a:bodyPr/>
          <a:lstStyle/>
          <a:p>
            <a:r>
              <a:rPr lang="en-US"/>
              <a:t>D. Banerjee on behalf of BE-EA-LE</a:t>
            </a:r>
            <a:endParaRPr lang="en-US" dirty="0"/>
          </a:p>
        </p:txBody>
      </p:sp>
      <p:pic>
        <p:nvPicPr>
          <p:cNvPr id="6" name="Picture 5">
            <a:extLst>
              <a:ext uri="{FF2B5EF4-FFF2-40B4-BE49-F238E27FC236}">
                <a16:creationId xmlns:a16="http://schemas.microsoft.com/office/drawing/2014/main" id="{0D0C5E8D-046E-3CBA-03DF-09D4BEA31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707" y="3881932"/>
            <a:ext cx="4906967" cy="2020516"/>
          </a:xfrm>
          <a:prstGeom prst="rect">
            <a:avLst/>
          </a:prstGeom>
        </p:spPr>
      </p:pic>
      <p:pic>
        <p:nvPicPr>
          <p:cNvPr id="7" name="Picture 6">
            <a:extLst>
              <a:ext uri="{FF2B5EF4-FFF2-40B4-BE49-F238E27FC236}">
                <a16:creationId xmlns:a16="http://schemas.microsoft.com/office/drawing/2014/main" id="{2EE3B239-BED3-8E9D-0E25-A731463FB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33" y="1265688"/>
            <a:ext cx="5400000" cy="2235369"/>
          </a:xfrm>
          <a:prstGeom prst="rect">
            <a:avLst/>
          </a:prstGeom>
        </p:spPr>
      </p:pic>
      <p:pic>
        <p:nvPicPr>
          <p:cNvPr id="8" name="Picture 7">
            <a:extLst>
              <a:ext uri="{FF2B5EF4-FFF2-40B4-BE49-F238E27FC236}">
                <a16:creationId xmlns:a16="http://schemas.microsoft.com/office/drawing/2014/main" id="{8FA0914D-68A2-1169-CF74-F7C0C99D99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033" y="3881932"/>
            <a:ext cx="4903066" cy="2020516"/>
          </a:xfrm>
          <a:prstGeom prst="rect">
            <a:avLst/>
          </a:prstGeom>
        </p:spPr>
      </p:pic>
      <p:sp>
        <p:nvSpPr>
          <p:cNvPr id="9" name="TextBox 8">
            <a:extLst>
              <a:ext uri="{FF2B5EF4-FFF2-40B4-BE49-F238E27FC236}">
                <a16:creationId xmlns:a16="http://schemas.microsoft.com/office/drawing/2014/main" id="{FDBF958F-17C2-091B-EA4D-CB494A2758A0}"/>
              </a:ext>
            </a:extLst>
          </p:cNvPr>
          <p:cNvSpPr txBox="1"/>
          <p:nvPr/>
        </p:nvSpPr>
        <p:spPr>
          <a:xfrm>
            <a:off x="325033" y="3600508"/>
            <a:ext cx="2617220" cy="276999"/>
          </a:xfrm>
          <a:prstGeom prst="rect">
            <a:avLst/>
          </a:prstGeom>
          <a:noFill/>
        </p:spPr>
        <p:txBody>
          <a:bodyPr wrap="square" rtlCol="0">
            <a:spAutoFit/>
          </a:bodyPr>
          <a:lstStyle/>
          <a:p>
            <a:r>
              <a:rPr lang="en-US" sz="1200" dirty="0"/>
              <a:t>Nominal beam period</a:t>
            </a:r>
            <a:endParaRPr lang="en-GB" sz="1200" dirty="0"/>
          </a:p>
        </p:txBody>
      </p:sp>
      <p:sp>
        <p:nvSpPr>
          <p:cNvPr id="10" name="TextBox 9">
            <a:extLst>
              <a:ext uri="{FF2B5EF4-FFF2-40B4-BE49-F238E27FC236}">
                <a16:creationId xmlns:a16="http://schemas.microsoft.com/office/drawing/2014/main" id="{58B7BCAC-0CFA-47F2-AF4C-A62F79EE085F}"/>
              </a:ext>
            </a:extLst>
          </p:cNvPr>
          <p:cNvSpPr txBox="1"/>
          <p:nvPr/>
        </p:nvSpPr>
        <p:spPr>
          <a:xfrm>
            <a:off x="5320707" y="3600508"/>
            <a:ext cx="2617220" cy="276999"/>
          </a:xfrm>
          <a:prstGeom prst="rect">
            <a:avLst/>
          </a:prstGeom>
          <a:noFill/>
        </p:spPr>
        <p:txBody>
          <a:bodyPr wrap="square" rtlCol="0">
            <a:spAutoFit/>
          </a:bodyPr>
          <a:lstStyle/>
          <a:p>
            <a:r>
              <a:rPr lang="en-US" sz="1200" dirty="0"/>
              <a:t>Background period</a:t>
            </a:r>
            <a:endParaRPr lang="en-GB" sz="1200" dirty="0"/>
          </a:p>
        </p:txBody>
      </p:sp>
      <p:sp>
        <p:nvSpPr>
          <p:cNvPr id="11" name="TextBox 10">
            <a:extLst>
              <a:ext uri="{FF2B5EF4-FFF2-40B4-BE49-F238E27FC236}">
                <a16:creationId xmlns:a16="http://schemas.microsoft.com/office/drawing/2014/main" id="{967D74BB-F4C9-2E35-594A-2AC3DE1FDA7D}"/>
              </a:ext>
            </a:extLst>
          </p:cNvPr>
          <p:cNvSpPr txBox="1"/>
          <p:nvPr/>
        </p:nvSpPr>
        <p:spPr>
          <a:xfrm>
            <a:off x="325033" y="976629"/>
            <a:ext cx="2617220" cy="276999"/>
          </a:xfrm>
          <a:prstGeom prst="rect">
            <a:avLst/>
          </a:prstGeom>
          <a:noFill/>
        </p:spPr>
        <p:txBody>
          <a:bodyPr wrap="square" rtlCol="0">
            <a:spAutoFit/>
          </a:bodyPr>
          <a:lstStyle/>
          <a:p>
            <a:r>
              <a:rPr lang="en-US" sz="1200" dirty="0"/>
              <a:t>2022 beam operation</a:t>
            </a:r>
            <a:endParaRPr lang="en-GB" sz="1200" dirty="0"/>
          </a:p>
        </p:txBody>
      </p:sp>
      <p:sp>
        <p:nvSpPr>
          <p:cNvPr id="12" name="TextBox 11">
            <a:extLst>
              <a:ext uri="{FF2B5EF4-FFF2-40B4-BE49-F238E27FC236}">
                <a16:creationId xmlns:a16="http://schemas.microsoft.com/office/drawing/2014/main" id="{EA8D80F3-5662-B7A0-68B9-C55A7F1CCA16}"/>
              </a:ext>
            </a:extLst>
          </p:cNvPr>
          <p:cNvSpPr txBox="1"/>
          <p:nvPr/>
        </p:nvSpPr>
        <p:spPr>
          <a:xfrm>
            <a:off x="6177902" y="1624637"/>
            <a:ext cx="5534722" cy="190821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400" dirty="0"/>
              <a:t>The </a:t>
            </a:r>
            <a:r>
              <a:rPr lang="en-US" sz="1400" b="1" dirty="0">
                <a:solidFill>
                  <a:srgbClr val="FF0000"/>
                </a:solidFill>
              </a:rPr>
              <a:t>maximum</a:t>
            </a:r>
            <a:r>
              <a:rPr lang="en-US" sz="1400" dirty="0"/>
              <a:t> dose rate registered by SMS823 during COMPASS beam operation in 2022 amounted to a net value of ~</a:t>
            </a:r>
            <a:r>
              <a:rPr lang="en-US" sz="1400" dirty="0">
                <a:solidFill>
                  <a:srgbClr val="FF0000"/>
                </a:solidFill>
              </a:rPr>
              <a:t>1.8 </a:t>
            </a:r>
            <a:r>
              <a:rPr lang="en-US" sz="1400" dirty="0" err="1">
                <a:solidFill>
                  <a:srgbClr val="FF0000"/>
                </a:solidFill>
              </a:rPr>
              <a:t>uSv</a:t>
            </a:r>
            <a:r>
              <a:rPr lang="en-US" sz="1400" dirty="0">
                <a:solidFill>
                  <a:srgbClr val="FF0000"/>
                </a:solidFill>
              </a:rPr>
              <a:t>/h</a:t>
            </a:r>
          </a:p>
          <a:p>
            <a:pPr marL="285750" indent="-285750">
              <a:spcAft>
                <a:spcPts val="1200"/>
              </a:spcAft>
              <a:buFont typeface="Arial" panose="020B0604020202020204" pitchFamily="34" charset="0"/>
              <a:buChar char="•"/>
            </a:pPr>
            <a:r>
              <a:rPr lang="en-US" sz="1400" dirty="0"/>
              <a:t>The </a:t>
            </a:r>
            <a:r>
              <a:rPr lang="en-US" sz="1400" dirty="0">
                <a:solidFill>
                  <a:srgbClr val="00B050"/>
                </a:solidFill>
              </a:rPr>
              <a:t>average</a:t>
            </a:r>
            <a:r>
              <a:rPr lang="en-US" sz="1400" dirty="0"/>
              <a:t> dose rate during nominal beam operation amounted to a net value of ~</a:t>
            </a:r>
            <a:r>
              <a:rPr lang="en-US" sz="1400" dirty="0">
                <a:solidFill>
                  <a:srgbClr val="00B050"/>
                </a:solidFill>
              </a:rPr>
              <a:t>1.4 </a:t>
            </a:r>
            <a:r>
              <a:rPr lang="en-US" sz="1400" dirty="0" err="1">
                <a:solidFill>
                  <a:srgbClr val="00B050"/>
                </a:solidFill>
              </a:rPr>
              <a:t>uSv</a:t>
            </a:r>
            <a:r>
              <a:rPr lang="en-US" sz="1400" dirty="0">
                <a:solidFill>
                  <a:srgbClr val="00B050"/>
                </a:solidFill>
              </a:rPr>
              <a:t>/h</a:t>
            </a:r>
          </a:p>
          <a:p>
            <a:pPr marL="285750" indent="-285750">
              <a:spcAft>
                <a:spcPts val="1200"/>
              </a:spcAft>
              <a:buFont typeface="Arial" panose="020B0604020202020204" pitchFamily="34" charset="0"/>
              <a:buChar char="•"/>
            </a:pPr>
            <a:r>
              <a:rPr lang="en-US" sz="1400" dirty="0"/>
              <a:t>Dose rate in accessible area upstream and downstream of SMS823 to be below the area classification - </a:t>
            </a:r>
            <a:r>
              <a:rPr lang="en-US" sz="1400" b="1" dirty="0">
                <a:solidFill>
                  <a:srgbClr val="FF0000"/>
                </a:solidFill>
              </a:rPr>
              <a:t>limit of 2.5 µ</a:t>
            </a:r>
            <a:r>
              <a:rPr lang="en-US" sz="1400" b="1" dirty="0" err="1">
                <a:solidFill>
                  <a:srgbClr val="FF0000"/>
                </a:solidFill>
              </a:rPr>
              <a:t>Sv</a:t>
            </a:r>
            <a:r>
              <a:rPr lang="en-US" sz="1400" b="1" dirty="0">
                <a:solidFill>
                  <a:srgbClr val="FF0000"/>
                </a:solidFill>
              </a:rPr>
              <a:t>/h. </a:t>
            </a:r>
            <a:endParaRPr lang="en-GB" sz="1400" b="1" dirty="0">
              <a:solidFill>
                <a:srgbClr val="FF0000"/>
              </a:solidFill>
            </a:endParaRPr>
          </a:p>
        </p:txBody>
      </p:sp>
      <p:sp>
        <p:nvSpPr>
          <p:cNvPr id="14" name="TextBox 13">
            <a:extLst>
              <a:ext uri="{FF2B5EF4-FFF2-40B4-BE49-F238E27FC236}">
                <a16:creationId xmlns:a16="http://schemas.microsoft.com/office/drawing/2014/main" id="{70A6C517-39DA-5CFD-00B1-FD6B5BA2A300}"/>
              </a:ext>
            </a:extLst>
          </p:cNvPr>
          <p:cNvSpPr txBox="1"/>
          <p:nvPr/>
        </p:nvSpPr>
        <p:spPr>
          <a:xfrm>
            <a:off x="9779232" y="135987"/>
            <a:ext cx="2004780" cy="276999"/>
          </a:xfrm>
          <a:prstGeom prst="rect">
            <a:avLst/>
          </a:prstGeom>
          <a:noFill/>
        </p:spPr>
        <p:txBody>
          <a:bodyPr wrap="none" lIns="0" tIns="0" rIns="0" bIns="0" rtlCol="0">
            <a:spAutoFit/>
          </a:bodyPr>
          <a:lstStyle/>
          <a:p>
            <a:pPr algn="l"/>
            <a:r>
              <a:rPr lang="en-GB" b="1" dirty="0"/>
              <a:t>C. </a:t>
            </a:r>
            <a:r>
              <a:rPr lang="en-GB" b="1" dirty="0" err="1"/>
              <a:t>Ahdida</a:t>
            </a:r>
            <a:r>
              <a:rPr lang="en-GB" b="1" dirty="0"/>
              <a:t> HSE-RP</a:t>
            </a:r>
          </a:p>
        </p:txBody>
      </p:sp>
    </p:spTree>
    <p:extLst>
      <p:ext uri="{BB962C8B-B14F-4D97-AF65-F5344CB8AC3E}">
        <p14:creationId xmlns:p14="http://schemas.microsoft.com/office/powerpoint/2010/main" val="127877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C2CDE-3B61-3964-4954-99CA6C2394F9}"/>
              </a:ext>
            </a:extLst>
          </p:cNvPr>
          <p:cNvSpPr>
            <a:spLocks noGrp="1"/>
          </p:cNvSpPr>
          <p:nvPr>
            <p:ph type="title"/>
          </p:nvPr>
        </p:nvSpPr>
        <p:spPr/>
        <p:txBody>
          <a:bodyPr/>
          <a:lstStyle/>
          <a:p>
            <a:r>
              <a:rPr lang="en-GB" dirty="0"/>
              <a:t>Muon beam profiles downstream of EHN2</a:t>
            </a:r>
          </a:p>
        </p:txBody>
      </p:sp>
      <p:sp>
        <p:nvSpPr>
          <p:cNvPr id="5" name="Footer Placeholder 4">
            <a:extLst>
              <a:ext uri="{FF2B5EF4-FFF2-40B4-BE49-F238E27FC236}">
                <a16:creationId xmlns:a16="http://schemas.microsoft.com/office/drawing/2014/main" id="{AA0608A1-C56B-3A4C-6F6A-092D29762B08}"/>
              </a:ext>
            </a:extLst>
          </p:cNvPr>
          <p:cNvSpPr>
            <a:spLocks noGrp="1"/>
          </p:cNvSpPr>
          <p:nvPr>
            <p:ph type="ftr" sz="quarter" idx="11"/>
          </p:nvPr>
        </p:nvSpPr>
        <p:spPr/>
        <p:txBody>
          <a:bodyPr/>
          <a:lstStyle/>
          <a:p>
            <a:r>
              <a:rPr lang="en-US"/>
              <a:t>D. Banerjee on behalf of BE-EA-LE</a:t>
            </a:r>
            <a:endParaRPr lang="en-US" dirty="0"/>
          </a:p>
        </p:txBody>
      </p:sp>
      <p:pic>
        <p:nvPicPr>
          <p:cNvPr id="6" name="Picture 5">
            <a:extLst>
              <a:ext uri="{FF2B5EF4-FFF2-40B4-BE49-F238E27FC236}">
                <a16:creationId xmlns:a16="http://schemas.microsoft.com/office/drawing/2014/main" id="{F18D929C-8403-2FAF-67FE-C5AB58197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0552" y="1667229"/>
            <a:ext cx="2880000" cy="1757015"/>
          </a:xfrm>
          <a:prstGeom prst="rect">
            <a:avLst/>
          </a:prstGeom>
        </p:spPr>
      </p:pic>
      <p:pic>
        <p:nvPicPr>
          <p:cNvPr id="7" name="Picture 6">
            <a:extLst>
              <a:ext uri="{FF2B5EF4-FFF2-40B4-BE49-F238E27FC236}">
                <a16:creationId xmlns:a16="http://schemas.microsoft.com/office/drawing/2014/main" id="{BD7518E2-CE82-D8C5-9809-CA7232433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448" y="1729682"/>
            <a:ext cx="2880000" cy="1757015"/>
          </a:xfrm>
          <a:prstGeom prst="rect">
            <a:avLst/>
          </a:prstGeom>
        </p:spPr>
      </p:pic>
      <p:pic>
        <p:nvPicPr>
          <p:cNvPr id="8" name="Picture 7">
            <a:extLst>
              <a:ext uri="{FF2B5EF4-FFF2-40B4-BE49-F238E27FC236}">
                <a16:creationId xmlns:a16="http://schemas.microsoft.com/office/drawing/2014/main" id="{18D25CE3-841E-88FF-C874-47BF1E54C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448" y="3848059"/>
            <a:ext cx="2880000" cy="1611940"/>
          </a:xfrm>
          <a:prstGeom prst="rect">
            <a:avLst/>
          </a:prstGeom>
        </p:spPr>
      </p:pic>
      <p:pic>
        <p:nvPicPr>
          <p:cNvPr id="9" name="Picture 8">
            <a:extLst>
              <a:ext uri="{FF2B5EF4-FFF2-40B4-BE49-F238E27FC236}">
                <a16:creationId xmlns:a16="http://schemas.microsoft.com/office/drawing/2014/main" id="{0D07C0C3-1BC5-0B83-8D5D-1C51F6D2D2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0552" y="3891384"/>
            <a:ext cx="2880000" cy="1611940"/>
          </a:xfrm>
          <a:prstGeom prst="rect">
            <a:avLst/>
          </a:prstGeom>
        </p:spPr>
      </p:pic>
      <p:sp>
        <p:nvSpPr>
          <p:cNvPr id="10" name="Rectangle 9">
            <a:extLst>
              <a:ext uri="{FF2B5EF4-FFF2-40B4-BE49-F238E27FC236}">
                <a16:creationId xmlns:a16="http://schemas.microsoft.com/office/drawing/2014/main" id="{6D89494F-BD7D-EA57-26DB-B588E3F048E4}"/>
              </a:ext>
            </a:extLst>
          </p:cNvPr>
          <p:cNvSpPr/>
          <p:nvPr/>
        </p:nvSpPr>
        <p:spPr>
          <a:xfrm>
            <a:off x="5068480" y="1186717"/>
            <a:ext cx="3255349" cy="4553683"/>
          </a:xfrm>
          <a:prstGeom prst="rect">
            <a:avLst/>
          </a:prstGeom>
          <a:noFill/>
          <a:ln w="57150">
            <a:solidFill>
              <a:srgbClr val="5EC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6614F4D-2740-9553-EC86-7A4AE65B6302}"/>
              </a:ext>
            </a:extLst>
          </p:cNvPr>
          <p:cNvSpPr/>
          <p:nvPr/>
        </p:nvSpPr>
        <p:spPr>
          <a:xfrm>
            <a:off x="8458607" y="1186717"/>
            <a:ext cx="3216561" cy="455368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1CA2670-CD7E-4648-D5EB-B8C1C0930FF8}"/>
              </a:ext>
            </a:extLst>
          </p:cNvPr>
          <p:cNvSpPr txBox="1"/>
          <p:nvPr/>
        </p:nvSpPr>
        <p:spPr>
          <a:xfrm>
            <a:off x="5327211" y="1288404"/>
            <a:ext cx="2610190" cy="307777"/>
          </a:xfrm>
          <a:prstGeom prst="rect">
            <a:avLst/>
          </a:prstGeom>
          <a:noFill/>
        </p:spPr>
        <p:txBody>
          <a:bodyPr wrap="square" rtlCol="0">
            <a:spAutoFit/>
          </a:bodyPr>
          <a:lstStyle/>
          <a:p>
            <a:pPr algn="ctr"/>
            <a:r>
              <a:rPr lang="en-US" sz="1400" b="1" dirty="0">
                <a:solidFill>
                  <a:srgbClr val="5EC135"/>
                </a:solidFill>
              </a:rPr>
              <a:t>Downstream exclusion zone</a:t>
            </a:r>
            <a:endParaRPr lang="en-GB" sz="1400" b="1" dirty="0">
              <a:solidFill>
                <a:srgbClr val="5EC135"/>
              </a:solidFill>
            </a:endParaRPr>
          </a:p>
        </p:txBody>
      </p:sp>
      <p:sp>
        <p:nvSpPr>
          <p:cNvPr id="13" name="TextBox 12">
            <a:extLst>
              <a:ext uri="{FF2B5EF4-FFF2-40B4-BE49-F238E27FC236}">
                <a16:creationId xmlns:a16="http://schemas.microsoft.com/office/drawing/2014/main" id="{0466C1C4-86D9-F51B-A238-995BFA458B91}"/>
              </a:ext>
            </a:extLst>
          </p:cNvPr>
          <p:cNvSpPr txBox="1"/>
          <p:nvPr/>
        </p:nvSpPr>
        <p:spPr>
          <a:xfrm>
            <a:off x="8741483" y="1288404"/>
            <a:ext cx="2610190" cy="584775"/>
          </a:xfrm>
          <a:prstGeom prst="rect">
            <a:avLst/>
          </a:prstGeom>
          <a:noFill/>
        </p:spPr>
        <p:txBody>
          <a:bodyPr wrap="square" rtlCol="0">
            <a:spAutoFit/>
          </a:bodyPr>
          <a:lstStyle/>
          <a:p>
            <a:pPr algn="ctr"/>
            <a:r>
              <a:rPr lang="en-US" sz="1400" b="1" dirty="0">
                <a:solidFill>
                  <a:srgbClr val="FFC000"/>
                </a:solidFill>
              </a:rPr>
              <a:t>SMS823</a:t>
            </a:r>
            <a:endParaRPr lang="en-GB" sz="1400" b="1" dirty="0">
              <a:solidFill>
                <a:srgbClr val="FFC000"/>
              </a:solidFill>
            </a:endParaRPr>
          </a:p>
          <a:p>
            <a:endParaRPr lang="en-GB" dirty="0">
              <a:solidFill>
                <a:srgbClr val="FFC000"/>
              </a:solidFill>
            </a:endParaRPr>
          </a:p>
        </p:txBody>
      </p:sp>
      <p:sp>
        <p:nvSpPr>
          <p:cNvPr id="14" name="TextBox 13">
            <a:extLst>
              <a:ext uri="{FF2B5EF4-FFF2-40B4-BE49-F238E27FC236}">
                <a16:creationId xmlns:a16="http://schemas.microsoft.com/office/drawing/2014/main" id="{950A9340-BF3D-463F-CD05-71BCFC9AC393}"/>
              </a:ext>
            </a:extLst>
          </p:cNvPr>
          <p:cNvSpPr txBox="1"/>
          <p:nvPr/>
        </p:nvSpPr>
        <p:spPr>
          <a:xfrm>
            <a:off x="126290" y="3806875"/>
            <a:ext cx="4777651" cy="216982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200" dirty="0"/>
              <a:t>HALO simulations performed to study the muon beam distributions downstream of EHN2. </a:t>
            </a:r>
            <a:r>
              <a:rPr lang="en-US" sz="1200" dirty="0">
                <a:solidFill>
                  <a:srgbClr val="FF0000"/>
                </a:solidFill>
              </a:rPr>
              <a:t>Attenuation inside of the soil is neglected</a:t>
            </a:r>
          </a:p>
          <a:p>
            <a:pPr marL="285750" indent="-285750">
              <a:spcAft>
                <a:spcPts val="600"/>
              </a:spcAft>
              <a:buFont typeface="Arial" panose="020B0604020202020204" pitchFamily="34" charset="0"/>
              <a:buChar char="•"/>
            </a:pPr>
            <a:r>
              <a:rPr lang="en-GB" sz="1200" dirty="0"/>
              <a:t>Maximum observed at the beam axes (near the centre)</a:t>
            </a:r>
          </a:p>
          <a:p>
            <a:pPr marL="285750" indent="-285750">
              <a:spcAft>
                <a:spcPts val="600"/>
              </a:spcAft>
              <a:buFont typeface="Arial" panose="020B0604020202020204" pitchFamily="34" charset="0"/>
              <a:buChar char="•"/>
            </a:pPr>
            <a:r>
              <a:rPr lang="en-GB" sz="1200" dirty="0"/>
              <a:t>Up-down asymmetry in the halo particles (as expected) coming from the tunnel, which disperses more downstream at the SMS823 location</a:t>
            </a:r>
          </a:p>
          <a:p>
            <a:pPr marL="285750" indent="-285750">
              <a:spcAft>
                <a:spcPts val="600"/>
              </a:spcAft>
              <a:buFont typeface="Wingdings" panose="05000000000000000000" pitchFamily="2" charset="2"/>
              <a:buChar char="Ø"/>
            </a:pPr>
            <a:r>
              <a:rPr lang="en-US" sz="1200" dirty="0">
                <a:solidFill>
                  <a:srgbClr val="00B050"/>
                </a:solidFill>
              </a:rPr>
              <a:t>At location SMS823 the muon intensity at the ground level is expected to be about a factor 1.3 lower than at the end of the exclusion zone </a:t>
            </a:r>
            <a:r>
              <a:rPr lang="en-US" sz="1200" dirty="0">
                <a:solidFill>
                  <a:srgbClr val="00B050"/>
                </a:solidFill>
                <a:sym typeface="Wingdings" pitchFamily="2" charset="2"/>
              </a:rPr>
              <a:t> 1.82 µ</a:t>
            </a:r>
            <a:r>
              <a:rPr lang="en-US" sz="1200" dirty="0" err="1">
                <a:solidFill>
                  <a:srgbClr val="00B050"/>
                </a:solidFill>
                <a:sym typeface="Wingdings" pitchFamily="2" charset="2"/>
              </a:rPr>
              <a:t>Sv</a:t>
            </a:r>
            <a:r>
              <a:rPr lang="en-US" sz="1200" dirty="0">
                <a:solidFill>
                  <a:srgbClr val="00B050"/>
                </a:solidFill>
                <a:sym typeface="Wingdings" pitchFamily="2" charset="2"/>
              </a:rPr>
              <a:t>/</a:t>
            </a:r>
            <a:r>
              <a:rPr lang="en-US" sz="1200" dirty="0" err="1">
                <a:solidFill>
                  <a:srgbClr val="00B050"/>
                </a:solidFill>
                <a:sym typeface="Wingdings" pitchFamily="2" charset="2"/>
              </a:rPr>
              <a:t>hr</a:t>
            </a:r>
            <a:endParaRPr lang="en-GB" sz="1200" dirty="0">
              <a:solidFill>
                <a:srgbClr val="00B050"/>
              </a:solidFill>
            </a:endParaRPr>
          </a:p>
        </p:txBody>
      </p:sp>
      <p:sp>
        <p:nvSpPr>
          <p:cNvPr id="15" name="TextBox 14">
            <a:extLst>
              <a:ext uri="{FF2B5EF4-FFF2-40B4-BE49-F238E27FC236}">
                <a16:creationId xmlns:a16="http://schemas.microsoft.com/office/drawing/2014/main" id="{EF210FB8-FE6D-B9AD-2BE6-555E56A26A3A}"/>
              </a:ext>
            </a:extLst>
          </p:cNvPr>
          <p:cNvSpPr txBox="1"/>
          <p:nvPr/>
        </p:nvSpPr>
        <p:spPr>
          <a:xfrm>
            <a:off x="8430689" y="4554580"/>
            <a:ext cx="650360" cy="276999"/>
          </a:xfrm>
          <a:prstGeom prst="rect">
            <a:avLst/>
          </a:prstGeom>
          <a:noFill/>
        </p:spPr>
        <p:txBody>
          <a:bodyPr wrap="square" rtlCol="0">
            <a:spAutoFit/>
          </a:bodyPr>
          <a:lstStyle/>
          <a:p>
            <a:r>
              <a:rPr lang="en-US" sz="1200" dirty="0"/>
              <a:t>10</a:t>
            </a:r>
            <a:r>
              <a:rPr lang="en-US" sz="1200" baseline="30000" dirty="0"/>
              <a:t>2</a:t>
            </a:r>
            <a:endParaRPr lang="en-GB" sz="1200" dirty="0"/>
          </a:p>
        </p:txBody>
      </p:sp>
      <p:sp>
        <p:nvSpPr>
          <p:cNvPr id="16" name="TextBox 15">
            <a:extLst>
              <a:ext uri="{FF2B5EF4-FFF2-40B4-BE49-F238E27FC236}">
                <a16:creationId xmlns:a16="http://schemas.microsoft.com/office/drawing/2014/main" id="{3808D312-4C92-79BE-21F3-D70E60ED230E}"/>
              </a:ext>
            </a:extLst>
          </p:cNvPr>
          <p:cNvSpPr txBox="1"/>
          <p:nvPr/>
        </p:nvSpPr>
        <p:spPr>
          <a:xfrm>
            <a:off x="5046647" y="4751686"/>
            <a:ext cx="650360" cy="276999"/>
          </a:xfrm>
          <a:prstGeom prst="rect">
            <a:avLst/>
          </a:prstGeom>
          <a:noFill/>
        </p:spPr>
        <p:txBody>
          <a:bodyPr wrap="square" rtlCol="0">
            <a:spAutoFit/>
          </a:bodyPr>
          <a:lstStyle/>
          <a:p>
            <a:r>
              <a:rPr lang="en-US" sz="1200" dirty="0"/>
              <a:t>10</a:t>
            </a:r>
            <a:r>
              <a:rPr lang="en-US" sz="1200" baseline="30000" dirty="0"/>
              <a:t>2</a:t>
            </a:r>
            <a:endParaRPr lang="en-GB" sz="1200" dirty="0"/>
          </a:p>
        </p:txBody>
      </p:sp>
      <p:grpSp>
        <p:nvGrpSpPr>
          <p:cNvPr id="17" name="Group 16">
            <a:extLst>
              <a:ext uri="{FF2B5EF4-FFF2-40B4-BE49-F238E27FC236}">
                <a16:creationId xmlns:a16="http://schemas.microsoft.com/office/drawing/2014/main" id="{A19BEDFC-C357-3D67-D942-BF9813BC3385}"/>
              </a:ext>
            </a:extLst>
          </p:cNvPr>
          <p:cNvGrpSpPr>
            <a:grpSpLocks noChangeAspect="1"/>
          </p:cNvGrpSpPr>
          <p:nvPr/>
        </p:nvGrpSpPr>
        <p:grpSpPr>
          <a:xfrm>
            <a:off x="405581" y="1313935"/>
            <a:ext cx="4766456" cy="2401393"/>
            <a:chOff x="405581" y="1313935"/>
            <a:chExt cx="4251170" cy="2141786"/>
          </a:xfrm>
        </p:grpSpPr>
        <p:pic>
          <p:nvPicPr>
            <p:cNvPr id="18" name="Picture 17">
              <a:extLst>
                <a:ext uri="{FF2B5EF4-FFF2-40B4-BE49-F238E27FC236}">
                  <a16:creationId xmlns:a16="http://schemas.microsoft.com/office/drawing/2014/main" id="{8FE42263-7573-2C6F-809A-938A697C251D}"/>
                </a:ext>
              </a:extLst>
            </p:cNvPr>
            <p:cNvPicPr>
              <a:picLocks noChangeAspect="1"/>
            </p:cNvPicPr>
            <p:nvPr/>
          </p:nvPicPr>
          <p:blipFill rotWithShape="1">
            <a:blip r:embed="rId6"/>
            <a:srcRect l="14903"/>
            <a:stretch/>
          </p:blipFill>
          <p:spPr>
            <a:xfrm>
              <a:off x="405581" y="1313935"/>
              <a:ext cx="4251170" cy="2141786"/>
            </a:xfrm>
            <a:prstGeom prst="rect">
              <a:avLst/>
            </a:prstGeom>
          </p:spPr>
        </p:pic>
        <p:sp>
          <p:nvSpPr>
            <p:cNvPr id="19" name="Rectangle 18">
              <a:extLst>
                <a:ext uri="{FF2B5EF4-FFF2-40B4-BE49-F238E27FC236}">
                  <a16:creationId xmlns:a16="http://schemas.microsoft.com/office/drawing/2014/main" id="{07935D07-71BF-D5B7-5EB0-3574631BA4A9}"/>
                </a:ext>
              </a:extLst>
            </p:cNvPr>
            <p:cNvSpPr/>
            <p:nvPr/>
          </p:nvSpPr>
          <p:spPr>
            <a:xfrm>
              <a:off x="4241481" y="1356852"/>
              <a:ext cx="291317" cy="3145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0" name="Straight Connector 19">
            <a:extLst>
              <a:ext uri="{FF2B5EF4-FFF2-40B4-BE49-F238E27FC236}">
                <a16:creationId xmlns:a16="http://schemas.microsoft.com/office/drawing/2014/main" id="{73E7BC96-4F21-E652-FC74-B9974E7ED811}"/>
              </a:ext>
            </a:extLst>
          </p:cNvPr>
          <p:cNvCxnSpPr/>
          <p:nvPr/>
        </p:nvCxnSpPr>
        <p:spPr>
          <a:xfrm>
            <a:off x="6670449" y="4001947"/>
            <a:ext cx="0" cy="1296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C55FB33-288C-4FFC-4C32-6D9483C4E77E}"/>
              </a:ext>
            </a:extLst>
          </p:cNvPr>
          <p:cNvSpPr txBox="1"/>
          <p:nvPr/>
        </p:nvSpPr>
        <p:spPr>
          <a:xfrm rot="16200000">
            <a:off x="6229209" y="4846743"/>
            <a:ext cx="698331" cy="215444"/>
          </a:xfrm>
          <a:prstGeom prst="rect">
            <a:avLst/>
          </a:prstGeom>
          <a:noFill/>
        </p:spPr>
        <p:txBody>
          <a:bodyPr wrap="square" rtlCol="0">
            <a:spAutoFit/>
          </a:bodyPr>
          <a:lstStyle/>
          <a:p>
            <a:r>
              <a:rPr lang="en-US" sz="800" i="1" dirty="0">
                <a:solidFill>
                  <a:schemeClr val="bg1">
                    <a:lumMod val="50000"/>
                  </a:schemeClr>
                </a:solidFill>
              </a:rPr>
              <a:t>Beamline</a:t>
            </a:r>
            <a:endParaRPr lang="en-GB" sz="800" i="1" dirty="0">
              <a:solidFill>
                <a:schemeClr val="bg1">
                  <a:lumMod val="50000"/>
                </a:schemeClr>
              </a:solidFill>
            </a:endParaRPr>
          </a:p>
        </p:txBody>
      </p:sp>
      <p:cxnSp>
        <p:nvCxnSpPr>
          <p:cNvPr id="22" name="Straight Connector 21">
            <a:extLst>
              <a:ext uri="{FF2B5EF4-FFF2-40B4-BE49-F238E27FC236}">
                <a16:creationId xmlns:a16="http://schemas.microsoft.com/office/drawing/2014/main" id="{4AEBA4E6-8512-B393-9CF2-2C83D6728480}"/>
              </a:ext>
            </a:extLst>
          </p:cNvPr>
          <p:cNvCxnSpPr/>
          <p:nvPr/>
        </p:nvCxnSpPr>
        <p:spPr>
          <a:xfrm>
            <a:off x="10058415" y="4041758"/>
            <a:ext cx="0" cy="1332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77D5F0-AA39-6E34-57AB-A95CCF43D89F}"/>
              </a:ext>
            </a:extLst>
          </p:cNvPr>
          <p:cNvSpPr txBox="1"/>
          <p:nvPr/>
        </p:nvSpPr>
        <p:spPr>
          <a:xfrm rot="16200000">
            <a:off x="9611038" y="4895839"/>
            <a:ext cx="698331" cy="215444"/>
          </a:xfrm>
          <a:prstGeom prst="rect">
            <a:avLst/>
          </a:prstGeom>
          <a:noFill/>
        </p:spPr>
        <p:txBody>
          <a:bodyPr wrap="square" rtlCol="0">
            <a:spAutoFit/>
          </a:bodyPr>
          <a:lstStyle/>
          <a:p>
            <a:r>
              <a:rPr lang="en-US" sz="800" i="1" dirty="0">
                <a:solidFill>
                  <a:schemeClr val="bg1">
                    <a:lumMod val="50000"/>
                  </a:schemeClr>
                </a:solidFill>
              </a:rPr>
              <a:t>Beamline</a:t>
            </a:r>
            <a:endParaRPr lang="en-GB" sz="800" i="1" dirty="0">
              <a:solidFill>
                <a:schemeClr val="bg1">
                  <a:lumMod val="50000"/>
                </a:schemeClr>
              </a:solidFill>
            </a:endParaRPr>
          </a:p>
        </p:txBody>
      </p:sp>
      <p:cxnSp>
        <p:nvCxnSpPr>
          <p:cNvPr id="24" name="Straight Connector 23">
            <a:extLst>
              <a:ext uri="{FF2B5EF4-FFF2-40B4-BE49-F238E27FC236}">
                <a16:creationId xmlns:a16="http://schemas.microsoft.com/office/drawing/2014/main" id="{0ABDA9E3-5DEB-EC7C-BBD3-19A199EBF88E}"/>
              </a:ext>
            </a:extLst>
          </p:cNvPr>
          <p:cNvCxnSpPr/>
          <p:nvPr/>
        </p:nvCxnSpPr>
        <p:spPr>
          <a:xfrm flipH="1">
            <a:off x="7125393" y="4021092"/>
            <a:ext cx="0" cy="1296000"/>
          </a:xfrm>
          <a:prstGeom prst="line">
            <a:avLst/>
          </a:prstGeom>
          <a:ln>
            <a:solidFill>
              <a:srgbClr val="5EC13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F0D1BB1-C7C8-F2CE-8715-3810DCA713E2}"/>
              </a:ext>
            </a:extLst>
          </p:cNvPr>
          <p:cNvSpPr txBox="1"/>
          <p:nvPr/>
        </p:nvSpPr>
        <p:spPr>
          <a:xfrm rot="16200000">
            <a:off x="6574887" y="4742755"/>
            <a:ext cx="981360" cy="215444"/>
          </a:xfrm>
          <a:prstGeom prst="rect">
            <a:avLst/>
          </a:prstGeom>
          <a:noFill/>
        </p:spPr>
        <p:txBody>
          <a:bodyPr wrap="square" rtlCol="0">
            <a:spAutoFit/>
          </a:bodyPr>
          <a:lstStyle/>
          <a:p>
            <a:r>
              <a:rPr lang="en-US" sz="800" i="1" dirty="0">
                <a:solidFill>
                  <a:srgbClr val="5EC135"/>
                </a:solidFill>
              </a:rPr>
              <a:t>Ground level</a:t>
            </a:r>
            <a:endParaRPr lang="en-GB" sz="800" i="1" dirty="0">
              <a:solidFill>
                <a:srgbClr val="5EC135"/>
              </a:solidFill>
            </a:endParaRPr>
          </a:p>
        </p:txBody>
      </p:sp>
      <p:cxnSp>
        <p:nvCxnSpPr>
          <p:cNvPr id="26" name="Straight Connector 25">
            <a:extLst>
              <a:ext uri="{FF2B5EF4-FFF2-40B4-BE49-F238E27FC236}">
                <a16:creationId xmlns:a16="http://schemas.microsoft.com/office/drawing/2014/main" id="{8AF9CF2F-05D4-3D5E-81A2-9EDC855947B2}"/>
              </a:ext>
            </a:extLst>
          </p:cNvPr>
          <p:cNvCxnSpPr/>
          <p:nvPr/>
        </p:nvCxnSpPr>
        <p:spPr>
          <a:xfrm flipH="1">
            <a:off x="10403939" y="4045080"/>
            <a:ext cx="0" cy="1296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82DB32C-5EDE-0063-44B9-203BCBEB4BDD}"/>
              </a:ext>
            </a:extLst>
          </p:cNvPr>
          <p:cNvSpPr txBox="1"/>
          <p:nvPr/>
        </p:nvSpPr>
        <p:spPr>
          <a:xfrm rot="16200000">
            <a:off x="9849317" y="4775159"/>
            <a:ext cx="981360" cy="215444"/>
          </a:xfrm>
          <a:prstGeom prst="rect">
            <a:avLst/>
          </a:prstGeom>
          <a:noFill/>
        </p:spPr>
        <p:txBody>
          <a:bodyPr wrap="square" rtlCol="0">
            <a:spAutoFit/>
          </a:bodyPr>
          <a:lstStyle/>
          <a:p>
            <a:r>
              <a:rPr lang="en-US" sz="800" i="1" dirty="0">
                <a:solidFill>
                  <a:srgbClr val="FFC000"/>
                </a:solidFill>
              </a:rPr>
              <a:t>Ground level</a:t>
            </a:r>
            <a:endParaRPr lang="en-GB" sz="800" i="1" dirty="0">
              <a:solidFill>
                <a:srgbClr val="FFC000"/>
              </a:solidFill>
            </a:endParaRPr>
          </a:p>
        </p:txBody>
      </p:sp>
      <p:cxnSp>
        <p:nvCxnSpPr>
          <p:cNvPr id="28" name="Straight Connector 27">
            <a:extLst>
              <a:ext uri="{FF2B5EF4-FFF2-40B4-BE49-F238E27FC236}">
                <a16:creationId xmlns:a16="http://schemas.microsoft.com/office/drawing/2014/main" id="{7ABFD99B-53E7-6AAD-FCE4-D6C58AC90FAE}"/>
              </a:ext>
            </a:extLst>
          </p:cNvPr>
          <p:cNvCxnSpPr/>
          <p:nvPr/>
        </p:nvCxnSpPr>
        <p:spPr>
          <a:xfrm>
            <a:off x="5510487" y="4753740"/>
            <a:ext cx="2304000" cy="0"/>
          </a:xfrm>
          <a:prstGeom prst="line">
            <a:avLst/>
          </a:prstGeom>
          <a:ln w="95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607DA58-0255-560A-D14D-05CA999FAFDF}"/>
              </a:ext>
            </a:extLst>
          </p:cNvPr>
          <p:cNvCxnSpPr/>
          <p:nvPr/>
        </p:nvCxnSpPr>
        <p:spPr>
          <a:xfrm>
            <a:off x="8904463" y="4629325"/>
            <a:ext cx="2304000" cy="0"/>
          </a:xfrm>
          <a:prstGeom prst="line">
            <a:avLst/>
          </a:prstGeom>
          <a:ln w="95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8469B9F-4F32-A843-F7DD-65EACAF62027}"/>
              </a:ext>
            </a:extLst>
          </p:cNvPr>
          <p:cNvSpPr txBox="1"/>
          <p:nvPr/>
        </p:nvSpPr>
        <p:spPr>
          <a:xfrm>
            <a:off x="9779232" y="135987"/>
            <a:ext cx="2004780" cy="276999"/>
          </a:xfrm>
          <a:prstGeom prst="rect">
            <a:avLst/>
          </a:prstGeom>
          <a:noFill/>
        </p:spPr>
        <p:txBody>
          <a:bodyPr wrap="none" lIns="0" tIns="0" rIns="0" bIns="0" rtlCol="0">
            <a:spAutoFit/>
          </a:bodyPr>
          <a:lstStyle/>
          <a:p>
            <a:pPr algn="l"/>
            <a:r>
              <a:rPr lang="en-GB" b="1" dirty="0"/>
              <a:t>C. </a:t>
            </a:r>
            <a:r>
              <a:rPr lang="en-GB" b="1" dirty="0" err="1"/>
              <a:t>Ahdida</a:t>
            </a:r>
            <a:r>
              <a:rPr lang="en-GB" b="1" dirty="0"/>
              <a:t> HSE-RP</a:t>
            </a:r>
          </a:p>
        </p:txBody>
      </p:sp>
    </p:spTree>
    <p:extLst>
      <p:ext uri="{BB962C8B-B14F-4D97-AF65-F5344CB8AC3E}">
        <p14:creationId xmlns:p14="http://schemas.microsoft.com/office/powerpoint/2010/main" val="397357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ACAD982-9818-6B59-7CFB-8422C358671B}"/>
              </a:ext>
            </a:extLst>
          </p:cNvPr>
          <p:cNvSpPr>
            <a:spLocks noGrp="1"/>
          </p:cNvSpPr>
          <p:nvPr>
            <p:ph type="ftr" sz="quarter" idx="11"/>
          </p:nvPr>
        </p:nvSpPr>
        <p:spPr/>
        <p:txBody>
          <a:bodyPr/>
          <a:lstStyle/>
          <a:p>
            <a:r>
              <a:rPr lang="en-US"/>
              <a:t>D. Banerjee on behalf of BE-EA-LE</a:t>
            </a:r>
            <a:endParaRPr lang="en-US" dirty="0"/>
          </a:p>
        </p:txBody>
      </p:sp>
      <p:pic>
        <p:nvPicPr>
          <p:cNvPr id="6" name="Picture 5">
            <a:extLst>
              <a:ext uri="{FF2B5EF4-FFF2-40B4-BE49-F238E27FC236}">
                <a16:creationId xmlns:a16="http://schemas.microsoft.com/office/drawing/2014/main" id="{5BF0079E-31C2-24B1-CE53-7899B1F02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084" y="3788938"/>
            <a:ext cx="2880000" cy="1757015"/>
          </a:xfrm>
          <a:prstGeom prst="rect">
            <a:avLst/>
          </a:prstGeom>
        </p:spPr>
      </p:pic>
      <p:pic>
        <p:nvPicPr>
          <p:cNvPr id="7" name="Picture 6">
            <a:extLst>
              <a:ext uri="{FF2B5EF4-FFF2-40B4-BE49-F238E27FC236}">
                <a16:creationId xmlns:a16="http://schemas.microsoft.com/office/drawing/2014/main" id="{F50DB1B9-3959-8159-30C2-861380FCE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3084" y="1667229"/>
            <a:ext cx="2880000" cy="1611940"/>
          </a:xfrm>
          <a:prstGeom prst="rect">
            <a:avLst/>
          </a:prstGeom>
        </p:spPr>
      </p:pic>
      <p:sp>
        <p:nvSpPr>
          <p:cNvPr id="8" name="Rectangle 7">
            <a:extLst>
              <a:ext uri="{FF2B5EF4-FFF2-40B4-BE49-F238E27FC236}">
                <a16:creationId xmlns:a16="http://schemas.microsoft.com/office/drawing/2014/main" id="{1DDB0D6F-8603-5A97-AD0B-5DB96579CC83}"/>
              </a:ext>
            </a:extLst>
          </p:cNvPr>
          <p:cNvSpPr/>
          <p:nvPr/>
        </p:nvSpPr>
        <p:spPr>
          <a:xfrm>
            <a:off x="5068480" y="1186717"/>
            <a:ext cx="3255349" cy="4553683"/>
          </a:xfrm>
          <a:prstGeom prst="rect">
            <a:avLst/>
          </a:prstGeom>
          <a:noFill/>
          <a:ln w="57150">
            <a:solidFill>
              <a:srgbClr val="1C8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1D71877-015A-A302-224E-69A9DED33C9B}"/>
              </a:ext>
            </a:extLst>
          </p:cNvPr>
          <p:cNvPicPr>
            <a:picLocks noChangeAspect="1"/>
          </p:cNvPicPr>
          <p:nvPr/>
        </p:nvPicPr>
        <p:blipFill rotWithShape="1">
          <a:blip r:embed="rId4"/>
          <a:srcRect l="24616" t="5229"/>
          <a:stretch/>
        </p:blipFill>
        <p:spPr>
          <a:xfrm>
            <a:off x="493485" y="1186717"/>
            <a:ext cx="4269744" cy="2579545"/>
          </a:xfrm>
          <a:prstGeom prst="rect">
            <a:avLst/>
          </a:prstGeom>
        </p:spPr>
      </p:pic>
      <p:sp>
        <p:nvSpPr>
          <p:cNvPr id="10" name="Rectangle 9">
            <a:extLst>
              <a:ext uri="{FF2B5EF4-FFF2-40B4-BE49-F238E27FC236}">
                <a16:creationId xmlns:a16="http://schemas.microsoft.com/office/drawing/2014/main" id="{62AFE101-ED0F-47B2-80C0-B972C55D1D45}"/>
              </a:ext>
            </a:extLst>
          </p:cNvPr>
          <p:cNvSpPr/>
          <p:nvPr/>
        </p:nvSpPr>
        <p:spPr>
          <a:xfrm>
            <a:off x="1663600" y="1030243"/>
            <a:ext cx="827314" cy="399143"/>
          </a:xfrm>
          <a:prstGeom prst="rect">
            <a:avLst/>
          </a:prstGeom>
          <a:solidFill>
            <a:schemeClr val="bg1"/>
          </a:solidFill>
          <a:ln>
            <a:solidFill>
              <a:srgbClr val="1C8DC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dirty="0">
                <a:solidFill>
                  <a:srgbClr val="1C8DCD"/>
                </a:solidFill>
              </a:rPr>
              <a:t>Far downstream (close to fence)</a:t>
            </a:r>
            <a:endParaRPr lang="en-GB" sz="800" b="1" dirty="0">
              <a:solidFill>
                <a:srgbClr val="1C8DCD"/>
              </a:solidFill>
            </a:endParaRPr>
          </a:p>
        </p:txBody>
      </p:sp>
      <p:sp>
        <p:nvSpPr>
          <p:cNvPr id="11" name="TextBox 10">
            <a:extLst>
              <a:ext uri="{FF2B5EF4-FFF2-40B4-BE49-F238E27FC236}">
                <a16:creationId xmlns:a16="http://schemas.microsoft.com/office/drawing/2014/main" id="{7E30F1DB-8400-2C23-FE68-40D8D5CE6796}"/>
              </a:ext>
            </a:extLst>
          </p:cNvPr>
          <p:cNvSpPr txBox="1"/>
          <p:nvPr/>
        </p:nvSpPr>
        <p:spPr>
          <a:xfrm>
            <a:off x="5249616" y="1288404"/>
            <a:ext cx="2959719" cy="307777"/>
          </a:xfrm>
          <a:prstGeom prst="rect">
            <a:avLst/>
          </a:prstGeom>
          <a:noFill/>
        </p:spPr>
        <p:txBody>
          <a:bodyPr wrap="square" rtlCol="0">
            <a:spAutoFit/>
          </a:bodyPr>
          <a:lstStyle/>
          <a:p>
            <a:pPr algn="ctr"/>
            <a:r>
              <a:rPr lang="en-US" sz="1400" b="1" dirty="0">
                <a:solidFill>
                  <a:srgbClr val="1C8DCD"/>
                </a:solidFill>
              </a:rPr>
              <a:t>Far downstream (close to fence)</a:t>
            </a:r>
            <a:endParaRPr lang="en-GB" sz="1400" b="1" dirty="0">
              <a:solidFill>
                <a:srgbClr val="1C8DCD"/>
              </a:solidFill>
            </a:endParaRPr>
          </a:p>
        </p:txBody>
      </p:sp>
      <p:sp>
        <p:nvSpPr>
          <p:cNvPr id="12" name="TextBox 11">
            <a:extLst>
              <a:ext uri="{FF2B5EF4-FFF2-40B4-BE49-F238E27FC236}">
                <a16:creationId xmlns:a16="http://schemas.microsoft.com/office/drawing/2014/main" id="{4DA7C668-28DA-10A4-959E-E521E6DFA49B}"/>
              </a:ext>
            </a:extLst>
          </p:cNvPr>
          <p:cNvSpPr txBox="1"/>
          <p:nvPr/>
        </p:nvSpPr>
        <p:spPr>
          <a:xfrm>
            <a:off x="142450" y="3839824"/>
            <a:ext cx="4745111" cy="216982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200" dirty="0"/>
              <a:t>HALO simulations performed to study the muon beam distributions downstream of EHN2. </a:t>
            </a:r>
            <a:r>
              <a:rPr lang="en-US" sz="1200" dirty="0">
                <a:solidFill>
                  <a:srgbClr val="FF0000"/>
                </a:solidFill>
              </a:rPr>
              <a:t>Attenuation inside of the soil is neglected</a:t>
            </a:r>
          </a:p>
          <a:p>
            <a:pPr marL="285750" indent="-285750">
              <a:spcAft>
                <a:spcPts val="600"/>
              </a:spcAft>
              <a:buFont typeface="Arial" panose="020B0604020202020204" pitchFamily="34" charset="0"/>
              <a:buChar char="•"/>
            </a:pPr>
            <a:r>
              <a:rPr lang="en-GB" sz="1200" dirty="0"/>
              <a:t>Maximum observed at the beam axes (near the centre)</a:t>
            </a:r>
          </a:p>
          <a:p>
            <a:pPr marL="285750" indent="-285750">
              <a:spcAft>
                <a:spcPts val="600"/>
              </a:spcAft>
              <a:buFont typeface="Arial" panose="020B0604020202020204" pitchFamily="34" charset="0"/>
              <a:buChar char="•"/>
            </a:pPr>
            <a:r>
              <a:rPr lang="en-GB" sz="1200" dirty="0"/>
              <a:t>Up-down asymmetry in the halo particles (as expected) coming from the tunnel, which disperses more downstream at the SMS823 location</a:t>
            </a:r>
          </a:p>
          <a:p>
            <a:pPr marL="285750" indent="-285750">
              <a:spcAft>
                <a:spcPts val="600"/>
              </a:spcAft>
              <a:buFont typeface="Arial" panose="020B0604020202020204" pitchFamily="34" charset="0"/>
              <a:buChar char="•"/>
            </a:pPr>
            <a:r>
              <a:rPr lang="en-US" sz="1200" dirty="0">
                <a:solidFill>
                  <a:srgbClr val="00B050"/>
                </a:solidFill>
              </a:rPr>
              <a:t>At the location SMS823 the muon intensity at the ground level is expected to be about a factor 2 higher than at the far downstream location close to the CERN fence. </a:t>
            </a:r>
            <a:r>
              <a:rPr lang="en-US" sz="1200" dirty="0">
                <a:solidFill>
                  <a:srgbClr val="00B050"/>
                </a:solidFill>
                <a:sym typeface="Wingdings" pitchFamily="2" charset="2"/>
              </a:rPr>
              <a:t> 0.7 µ</a:t>
            </a:r>
            <a:r>
              <a:rPr lang="en-US" sz="1200" dirty="0" err="1">
                <a:solidFill>
                  <a:srgbClr val="00B050"/>
                </a:solidFill>
                <a:sym typeface="Wingdings" pitchFamily="2" charset="2"/>
              </a:rPr>
              <a:t>Sv</a:t>
            </a:r>
            <a:r>
              <a:rPr lang="en-US" sz="1200" dirty="0">
                <a:solidFill>
                  <a:srgbClr val="00B050"/>
                </a:solidFill>
                <a:sym typeface="Wingdings" pitchFamily="2" charset="2"/>
              </a:rPr>
              <a:t>/</a:t>
            </a:r>
            <a:r>
              <a:rPr lang="en-US" sz="1200" dirty="0" err="1">
                <a:solidFill>
                  <a:srgbClr val="00B050"/>
                </a:solidFill>
                <a:sym typeface="Wingdings" pitchFamily="2" charset="2"/>
              </a:rPr>
              <a:t>hr</a:t>
            </a:r>
            <a:endParaRPr lang="en-GB" sz="1200" dirty="0">
              <a:solidFill>
                <a:srgbClr val="00B050"/>
              </a:solidFill>
            </a:endParaRPr>
          </a:p>
        </p:txBody>
      </p:sp>
      <p:sp>
        <p:nvSpPr>
          <p:cNvPr id="13" name="TextBox 12">
            <a:extLst>
              <a:ext uri="{FF2B5EF4-FFF2-40B4-BE49-F238E27FC236}">
                <a16:creationId xmlns:a16="http://schemas.microsoft.com/office/drawing/2014/main" id="{3B3F8D87-9EE2-8653-773B-4BEE84A19F3C}"/>
              </a:ext>
            </a:extLst>
          </p:cNvPr>
          <p:cNvSpPr txBox="1"/>
          <p:nvPr/>
        </p:nvSpPr>
        <p:spPr>
          <a:xfrm>
            <a:off x="5051969" y="4590020"/>
            <a:ext cx="650360" cy="276999"/>
          </a:xfrm>
          <a:prstGeom prst="rect">
            <a:avLst/>
          </a:prstGeom>
          <a:noFill/>
        </p:spPr>
        <p:txBody>
          <a:bodyPr wrap="square" rtlCol="0">
            <a:spAutoFit/>
          </a:bodyPr>
          <a:lstStyle/>
          <a:p>
            <a:r>
              <a:rPr lang="en-US" sz="1200" dirty="0"/>
              <a:t>10</a:t>
            </a:r>
            <a:r>
              <a:rPr lang="en-US" sz="1200" baseline="30000" dirty="0"/>
              <a:t>2</a:t>
            </a:r>
            <a:endParaRPr lang="en-GB" sz="1200" dirty="0"/>
          </a:p>
        </p:txBody>
      </p:sp>
      <p:pic>
        <p:nvPicPr>
          <p:cNvPr id="14" name="Picture 13">
            <a:extLst>
              <a:ext uri="{FF2B5EF4-FFF2-40B4-BE49-F238E27FC236}">
                <a16:creationId xmlns:a16="http://schemas.microsoft.com/office/drawing/2014/main" id="{49055C10-40E8-7420-0995-93425A87EA24}"/>
              </a:ext>
            </a:extLst>
          </p:cNvPr>
          <p:cNvPicPr>
            <a:picLocks noChangeAspect="1"/>
          </p:cNvPicPr>
          <p:nvPr/>
        </p:nvPicPr>
        <p:blipFill>
          <a:blip r:embed="rId5"/>
          <a:stretch>
            <a:fillRect/>
          </a:stretch>
        </p:blipFill>
        <p:spPr>
          <a:xfrm>
            <a:off x="2888718" y="1538563"/>
            <a:ext cx="1953406" cy="2135662"/>
          </a:xfrm>
          <a:prstGeom prst="rect">
            <a:avLst/>
          </a:prstGeom>
        </p:spPr>
      </p:pic>
      <p:pic>
        <p:nvPicPr>
          <p:cNvPr id="15" name="Picture 14">
            <a:extLst>
              <a:ext uri="{FF2B5EF4-FFF2-40B4-BE49-F238E27FC236}">
                <a16:creationId xmlns:a16="http://schemas.microsoft.com/office/drawing/2014/main" id="{B5EE9A46-EACC-1102-78D8-84EB66C138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0552" y="1667229"/>
            <a:ext cx="2880000" cy="1757015"/>
          </a:xfrm>
          <a:prstGeom prst="rect">
            <a:avLst/>
          </a:prstGeom>
        </p:spPr>
      </p:pic>
      <p:pic>
        <p:nvPicPr>
          <p:cNvPr id="16" name="Picture 15">
            <a:extLst>
              <a:ext uri="{FF2B5EF4-FFF2-40B4-BE49-F238E27FC236}">
                <a16:creationId xmlns:a16="http://schemas.microsoft.com/office/drawing/2014/main" id="{0E314733-7B17-13FE-7138-A5D79109B9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0552" y="3891384"/>
            <a:ext cx="2880000" cy="1611940"/>
          </a:xfrm>
          <a:prstGeom prst="rect">
            <a:avLst/>
          </a:prstGeom>
        </p:spPr>
      </p:pic>
      <p:sp>
        <p:nvSpPr>
          <p:cNvPr id="17" name="Rectangle 16">
            <a:extLst>
              <a:ext uri="{FF2B5EF4-FFF2-40B4-BE49-F238E27FC236}">
                <a16:creationId xmlns:a16="http://schemas.microsoft.com/office/drawing/2014/main" id="{D10DB5DB-1BCB-8A44-4894-946DA1EB6208}"/>
              </a:ext>
            </a:extLst>
          </p:cNvPr>
          <p:cNvSpPr/>
          <p:nvPr/>
        </p:nvSpPr>
        <p:spPr>
          <a:xfrm>
            <a:off x="8458607" y="1186717"/>
            <a:ext cx="3216561" cy="455368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40DF624-7DC7-CC00-3517-A378E538B887}"/>
              </a:ext>
            </a:extLst>
          </p:cNvPr>
          <p:cNvSpPr txBox="1"/>
          <p:nvPr/>
        </p:nvSpPr>
        <p:spPr>
          <a:xfrm>
            <a:off x="8741483" y="1288404"/>
            <a:ext cx="2610190" cy="584775"/>
          </a:xfrm>
          <a:prstGeom prst="rect">
            <a:avLst/>
          </a:prstGeom>
          <a:noFill/>
        </p:spPr>
        <p:txBody>
          <a:bodyPr wrap="square" rtlCol="0">
            <a:spAutoFit/>
          </a:bodyPr>
          <a:lstStyle/>
          <a:p>
            <a:pPr algn="ctr"/>
            <a:r>
              <a:rPr lang="en-US" sz="1400" b="1" dirty="0">
                <a:solidFill>
                  <a:srgbClr val="FFC000"/>
                </a:solidFill>
              </a:rPr>
              <a:t>SMS823</a:t>
            </a:r>
            <a:endParaRPr lang="en-GB" sz="1400" b="1" dirty="0">
              <a:solidFill>
                <a:srgbClr val="FFC000"/>
              </a:solidFill>
            </a:endParaRPr>
          </a:p>
          <a:p>
            <a:endParaRPr lang="en-GB" dirty="0">
              <a:solidFill>
                <a:srgbClr val="FFC000"/>
              </a:solidFill>
            </a:endParaRPr>
          </a:p>
        </p:txBody>
      </p:sp>
      <p:sp>
        <p:nvSpPr>
          <p:cNvPr id="19" name="TextBox 18">
            <a:extLst>
              <a:ext uri="{FF2B5EF4-FFF2-40B4-BE49-F238E27FC236}">
                <a16:creationId xmlns:a16="http://schemas.microsoft.com/office/drawing/2014/main" id="{F2F6118C-8E9F-9A0F-3244-1DE20C68039C}"/>
              </a:ext>
            </a:extLst>
          </p:cNvPr>
          <p:cNvSpPr txBox="1"/>
          <p:nvPr/>
        </p:nvSpPr>
        <p:spPr>
          <a:xfrm>
            <a:off x="8430689" y="4554580"/>
            <a:ext cx="650360" cy="276999"/>
          </a:xfrm>
          <a:prstGeom prst="rect">
            <a:avLst/>
          </a:prstGeom>
          <a:noFill/>
        </p:spPr>
        <p:txBody>
          <a:bodyPr wrap="square" rtlCol="0">
            <a:spAutoFit/>
          </a:bodyPr>
          <a:lstStyle/>
          <a:p>
            <a:r>
              <a:rPr lang="en-US" sz="1200" dirty="0"/>
              <a:t>10</a:t>
            </a:r>
            <a:r>
              <a:rPr lang="en-US" sz="1200" baseline="30000" dirty="0"/>
              <a:t>2</a:t>
            </a:r>
            <a:endParaRPr lang="en-GB" sz="1200" dirty="0"/>
          </a:p>
        </p:txBody>
      </p:sp>
      <p:cxnSp>
        <p:nvCxnSpPr>
          <p:cNvPr id="20" name="Straight Connector 19">
            <a:extLst>
              <a:ext uri="{FF2B5EF4-FFF2-40B4-BE49-F238E27FC236}">
                <a16:creationId xmlns:a16="http://schemas.microsoft.com/office/drawing/2014/main" id="{AEB6E47B-F797-ECD1-1256-F9F9F9785C7D}"/>
              </a:ext>
            </a:extLst>
          </p:cNvPr>
          <p:cNvCxnSpPr/>
          <p:nvPr/>
        </p:nvCxnSpPr>
        <p:spPr>
          <a:xfrm>
            <a:off x="6670449" y="3957126"/>
            <a:ext cx="0" cy="14296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A0D7374-0CAA-7BEC-4803-FC4514D69D24}"/>
              </a:ext>
            </a:extLst>
          </p:cNvPr>
          <p:cNvSpPr txBox="1"/>
          <p:nvPr/>
        </p:nvSpPr>
        <p:spPr>
          <a:xfrm rot="16200000">
            <a:off x="6229209" y="4938798"/>
            <a:ext cx="698331" cy="215444"/>
          </a:xfrm>
          <a:prstGeom prst="rect">
            <a:avLst/>
          </a:prstGeom>
          <a:noFill/>
        </p:spPr>
        <p:txBody>
          <a:bodyPr wrap="square" rtlCol="0">
            <a:spAutoFit/>
          </a:bodyPr>
          <a:lstStyle/>
          <a:p>
            <a:r>
              <a:rPr lang="en-US" sz="800" i="1" dirty="0">
                <a:solidFill>
                  <a:schemeClr val="bg1">
                    <a:lumMod val="50000"/>
                  </a:schemeClr>
                </a:solidFill>
              </a:rPr>
              <a:t>Beamline</a:t>
            </a:r>
            <a:endParaRPr lang="en-GB" sz="800" i="1" dirty="0">
              <a:solidFill>
                <a:schemeClr val="bg1">
                  <a:lumMod val="50000"/>
                </a:schemeClr>
              </a:solidFill>
            </a:endParaRPr>
          </a:p>
        </p:txBody>
      </p:sp>
      <p:cxnSp>
        <p:nvCxnSpPr>
          <p:cNvPr id="22" name="Straight Connector 21">
            <a:extLst>
              <a:ext uri="{FF2B5EF4-FFF2-40B4-BE49-F238E27FC236}">
                <a16:creationId xmlns:a16="http://schemas.microsoft.com/office/drawing/2014/main" id="{D3AA9DC9-EACA-7DD2-4E31-8B3CAF15831A}"/>
              </a:ext>
            </a:extLst>
          </p:cNvPr>
          <p:cNvCxnSpPr/>
          <p:nvPr/>
        </p:nvCxnSpPr>
        <p:spPr>
          <a:xfrm flipH="1">
            <a:off x="7183339" y="3957126"/>
            <a:ext cx="0" cy="1404000"/>
          </a:xfrm>
          <a:prstGeom prst="line">
            <a:avLst/>
          </a:prstGeom>
          <a:ln>
            <a:solidFill>
              <a:srgbClr val="1C8DCD"/>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21B027A-0312-00FB-979B-A8D1B2A1C614}"/>
              </a:ext>
            </a:extLst>
          </p:cNvPr>
          <p:cNvSpPr txBox="1"/>
          <p:nvPr/>
        </p:nvSpPr>
        <p:spPr>
          <a:xfrm rot="16200000">
            <a:off x="6600585" y="4804541"/>
            <a:ext cx="981360" cy="215444"/>
          </a:xfrm>
          <a:prstGeom prst="rect">
            <a:avLst/>
          </a:prstGeom>
          <a:noFill/>
        </p:spPr>
        <p:txBody>
          <a:bodyPr wrap="square" rtlCol="0">
            <a:spAutoFit/>
          </a:bodyPr>
          <a:lstStyle/>
          <a:p>
            <a:r>
              <a:rPr lang="en-US" sz="800" i="1" dirty="0">
                <a:solidFill>
                  <a:srgbClr val="1C8DCD"/>
                </a:solidFill>
              </a:rPr>
              <a:t>Ground level</a:t>
            </a:r>
            <a:endParaRPr lang="en-GB" sz="800" i="1" dirty="0">
              <a:solidFill>
                <a:srgbClr val="1C8DCD"/>
              </a:solidFill>
            </a:endParaRPr>
          </a:p>
        </p:txBody>
      </p:sp>
      <p:cxnSp>
        <p:nvCxnSpPr>
          <p:cNvPr id="24" name="Straight Connector 23">
            <a:extLst>
              <a:ext uri="{FF2B5EF4-FFF2-40B4-BE49-F238E27FC236}">
                <a16:creationId xmlns:a16="http://schemas.microsoft.com/office/drawing/2014/main" id="{9B8C47E5-68A5-E54C-3429-EDF5A77A6F71}"/>
              </a:ext>
            </a:extLst>
          </p:cNvPr>
          <p:cNvCxnSpPr/>
          <p:nvPr/>
        </p:nvCxnSpPr>
        <p:spPr>
          <a:xfrm>
            <a:off x="5518426" y="4725144"/>
            <a:ext cx="2304000" cy="0"/>
          </a:xfrm>
          <a:prstGeom prst="line">
            <a:avLst/>
          </a:prstGeom>
          <a:ln w="95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826E85-3A6A-3123-DABA-5C0724F49744}"/>
              </a:ext>
            </a:extLst>
          </p:cNvPr>
          <p:cNvCxnSpPr/>
          <p:nvPr/>
        </p:nvCxnSpPr>
        <p:spPr>
          <a:xfrm>
            <a:off x="10058415" y="4041758"/>
            <a:ext cx="0" cy="1332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F1B26A8-9068-4A22-8BCF-79E3DEB0D629}"/>
              </a:ext>
            </a:extLst>
          </p:cNvPr>
          <p:cNvSpPr txBox="1"/>
          <p:nvPr/>
        </p:nvSpPr>
        <p:spPr>
          <a:xfrm rot="16200000">
            <a:off x="9611038" y="4895839"/>
            <a:ext cx="698331" cy="215444"/>
          </a:xfrm>
          <a:prstGeom prst="rect">
            <a:avLst/>
          </a:prstGeom>
          <a:noFill/>
        </p:spPr>
        <p:txBody>
          <a:bodyPr wrap="square" rtlCol="0">
            <a:spAutoFit/>
          </a:bodyPr>
          <a:lstStyle/>
          <a:p>
            <a:r>
              <a:rPr lang="en-US" sz="800" i="1" dirty="0">
                <a:solidFill>
                  <a:schemeClr val="bg1">
                    <a:lumMod val="50000"/>
                  </a:schemeClr>
                </a:solidFill>
              </a:rPr>
              <a:t>Beamline</a:t>
            </a:r>
            <a:endParaRPr lang="en-GB" sz="800" i="1" dirty="0">
              <a:solidFill>
                <a:schemeClr val="bg1">
                  <a:lumMod val="50000"/>
                </a:schemeClr>
              </a:solidFill>
            </a:endParaRPr>
          </a:p>
        </p:txBody>
      </p:sp>
      <p:cxnSp>
        <p:nvCxnSpPr>
          <p:cNvPr id="27" name="Straight Connector 26">
            <a:extLst>
              <a:ext uri="{FF2B5EF4-FFF2-40B4-BE49-F238E27FC236}">
                <a16:creationId xmlns:a16="http://schemas.microsoft.com/office/drawing/2014/main" id="{41E2D00A-6999-A3E1-890D-AA3353B0036A}"/>
              </a:ext>
            </a:extLst>
          </p:cNvPr>
          <p:cNvCxnSpPr/>
          <p:nvPr/>
        </p:nvCxnSpPr>
        <p:spPr>
          <a:xfrm flipH="1">
            <a:off x="10403939" y="4045080"/>
            <a:ext cx="0" cy="1296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E14C0BB-5EDC-2A38-23D1-6309C1953275}"/>
              </a:ext>
            </a:extLst>
          </p:cNvPr>
          <p:cNvSpPr txBox="1"/>
          <p:nvPr/>
        </p:nvSpPr>
        <p:spPr>
          <a:xfrm rot="16200000">
            <a:off x="9849317" y="4775159"/>
            <a:ext cx="981360" cy="215444"/>
          </a:xfrm>
          <a:prstGeom prst="rect">
            <a:avLst/>
          </a:prstGeom>
          <a:noFill/>
        </p:spPr>
        <p:txBody>
          <a:bodyPr wrap="square" rtlCol="0">
            <a:spAutoFit/>
          </a:bodyPr>
          <a:lstStyle/>
          <a:p>
            <a:r>
              <a:rPr lang="en-US" sz="800" i="1" dirty="0">
                <a:solidFill>
                  <a:srgbClr val="FFC000"/>
                </a:solidFill>
              </a:rPr>
              <a:t>Ground level</a:t>
            </a:r>
            <a:endParaRPr lang="en-GB" sz="800" i="1" dirty="0">
              <a:solidFill>
                <a:srgbClr val="FFC000"/>
              </a:solidFill>
            </a:endParaRPr>
          </a:p>
        </p:txBody>
      </p:sp>
      <p:cxnSp>
        <p:nvCxnSpPr>
          <p:cNvPr id="29" name="Straight Connector 28">
            <a:extLst>
              <a:ext uri="{FF2B5EF4-FFF2-40B4-BE49-F238E27FC236}">
                <a16:creationId xmlns:a16="http://schemas.microsoft.com/office/drawing/2014/main" id="{D0D083DE-94B2-5306-DA3D-B5A0E307C8BA}"/>
              </a:ext>
            </a:extLst>
          </p:cNvPr>
          <p:cNvCxnSpPr/>
          <p:nvPr/>
        </p:nvCxnSpPr>
        <p:spPr>
          <a:xfrm>
            <a:off x="8904463" y="4629325"/>
            <a:ext cx="2304000" cy="0"/>
          </a:xfrm>
          <a:prstGeom prst="line">
            <a:avLst/>
          </a:prstGeom>
          <a:ln w="95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0" name="Title 2">
            <a:extLst>
              <a:ext uri="{FF2B5EF4-FFF2-40B4-BE49-F238E27FC236}">
                <a16:creationId xmlns:a16="http://schemas.microsoft.com/office/drawing/2014/main" id="{3F45B4F1-8DED-D1FD-3D78-E2CED3685725}"/>
              </a:ext>
            </a:extLst>
          </p:cNvPr>
          <p:cNvSpPr>
            <a:spLocks noGrp="1"/>
          </p:cNvSpPr>
          <p:nvPr>
            <p:ph type="title"/>
          </p:nvPr>
        </p:nvSpPr>
        <p:spPr>
          <a:xfrm>
            <a:off x="407988" y="373593"/>
            <a:ext cx="11376025" cy="607135"/>
          </a:xfrm>
        </p:spPr>
        <p:txBody>
          <a:bodyPr/>
          <a:lstStyle/>
          <a:p>
            <a:r>
              <a:rPr lang="en-GB" dirty="0"/>
              <a:t>Muon beam profiles downstream of EHN2</a:t>
            </a:r>
          </a:p>
        </p:txBody>
      </p:sp>
      <p:sp>
        <p:nvSpPr>
          <p:cNvPr id="34" name="TextBox 33">
            <a:extLst>
              <a:ext uri="{FF2B5EF4-FFF2-40B4-BE49-F238E27FC236}">
                <a16:creationId xmlns:a16="http://schemas.microsoft.com/office/drawing/2014/main" id="{7AFC2970-B056-5054-A07F-3A6290423B1A}"/>
              </a:ext>
            </a:extLst>
          </p:cNvPr>
          <p:cNvSpPr txBox="1"/>
          <p:nvPr/>
        </p:nvSpPr>
        <p:spPr>
          <a:xfrm>
            <a:off x="9779232" y="135987"/>
            <a:ext cx="2004780" cy="276999"/>
          </a:xfrm>
          <a:prstGeom prst="rect">
            <a:avLst/>
          </a:prstGeom>
          <a:noFill/>
        </p:spPr>
        <p:txBody>
          <a:bodyPr wrap="none" lIns="0" tIns="0" rIns="0" bIns="0" rtlCol="0">
            <a:spAutoFit/>
          </a:bodyPr>
          <a:lstStyle/>
          <a:p>
            <a:pPr algn="l"/>
            <a:r>
              <a:rPr lang="en-GB" b="1" dirty="0"/>
              <a:t>C. </a:t>
            </a:r>
            <a:r>
              <a:rPr lang="en-GB" b="1" dirty="0" err="1"/>
              <a:t>Ahdida</a:t>
            </a:r>
            <a:r>
              <a:rPr lang="en-GB" b="1" dirty="0"/>
              <a:t> HSE-RP</a:t>
            </a:r>
          </a:p>
        </p:txBody>
      </p:sp>
    </p:spTree>
    <p:extLst>
      <p:ext uri="{BB962C8B-B14F-4D97-AF65-F5344CB8AC3E}">
        <p14:creationId xmlns:p14="http://schemas.microsoft.com/office/powerpoint/2010/main" val="259665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ACAD982-9818-6B59-7CFB-8422C358671B}"/>
              </a:ext>
            </a:extLst>
          </p:cNvPr>
          <p:cNvSpPr>
            <a:spLocks noGrp="1"/>
          </p:cNvSpPr>
          <p:nvPr>
            <p:ph type="ftr" sz="quarter" idx="11"/>
          </p:nvPr>
        </p:nvSpPr>
        <p:spPr/>
        <p:txBody>
          <a:bodyPr/>
          <a:lstStyle/>
          <a:p>
            <a:r>
              <a:rPr lang="en-US"/>
              <a:t>D. Banerjee on behalf of BE-EA-LE</a:t>
            </a:r>
            <a:endParaRPr lang="en-US" dirty="0"/>
          </a:p>
        </p:txBody>
      </p:sp>
      <p:pic>
        <p:nvPicPr>
          <p:cNvPr id="9" name="Picture 8">
            <a:extLst>
              <a:ext uri="{FF2B5EF4-FFF2-40B4-BE49-F238E27FC236}">
                <a16:creationId xmlns:a16="http://schemas.microsoft.com/office/drawing/2014/main" id="{01D71877-015A-A302-224E-69A9DED33C9B}"/>
              </a:ext>
            </a:extLst>
          </p:cNvPr>
          <p:cNvPicPr>
            <a:picLocks noChangeAspect="1"/>
          </p:cNvPicPr>
          <p:nvPr/>
        </p:nvPicPr>
        <p:blipFill rotWithShape="1">
          <a:blip r:embed="rId2"/>
          <a:srcRect l="24616" t="5229"/>
          <a:stretch/>
        </p:blipFill>
        <p:spPr>
          <a:xfrm>
            <a:off x="493485" y="1186717"/>
            <a:ext cx="4269744" cy="2579545"/>
          </a:xfrm>
          <a:prstGeom prst="rect">
            <a:avLst/>
          </a:prstGeom>
        </p:spPr>
      </p:pic>
      <p:sp>
        <p:nvSpPr>
          <p:cNvPr id="12" name="TextBox 11">
            <a:extLst>
              <a:ext uri="{FF2B5EF4-FFF2-40B4-BE49-F238E27FC236}">
                <a16:creationId xmlns:a16="http://schemas.microsoft.com/office/drawing/2014/main" id="{4DA7C668-28DA-10A4-959E-E521E6DFA49B}"/>
              </a:ext>
            </a:extLst>
          </p:cNvPr>
          <p:cNvSpPr txBox="1"/>
          <p:nvPr/>
        </p:nvSpPr>
        <p:spPr>
          <a:xfrm>
            <a:off x="142450" y="3839824"/>
            <a:ext cx="4745111" cy="216982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200" dirty="0"/>
              <a:t>HALO simulations performed to study the muon beam distributions downstream of EHN2. </a:t>
            </a:r>
            <a:r>
              <a:rPr lang="en-US" sz="1200" dirty="0">
                <a:solidFill>
                  <a:srgbClr val="FF0000"/>
                </a:solidFill>
              </a:rPr>
              <a:t>Attenuation inside of the soil is neglected</a:t>
            </a:r>
          </a:p>
          <a:p>
            <a:pPr marL="285750" indent="-285750">
              <a:spcAft>
                <a:spcPts val="600"/>
              </a:spcAft>
              <a:buFont typeface="Arial" panose="020B0604020202020204" pitchFamily="34" charset="0"/>
              <a:buChar char="•"/>
            </a:pPr>
            <a:r>
              <a:rPr lang="en-GB" sz="1200" dirty="0"/>
              <a:t>Maximum observed at the beam axes (near the centre)</a:t>
            </a:r>
          </a:p>
          <a:p>
            <a:pPr marL="285750" indent="-285750">
              <a:spcAft>
                <a:spcPts val="600"/>
              </a:spcAft>
              <a:buFont typeface="Arial" panose="020B0604020202020204" pitchFamily="34" charset="0"/>
              <a:buChar char="•"/>
            </a:pPr>
            <a:r>
              <a:rPr lang="en-GB" sz="1200" dirty="0"/>
              <a:t>Up-down asymmetry in the halo particles (as expected) coming from the tunnel, which disperses more downstream at the SMS823 location</a:t>
            </a:r>
          </a:p>
          <a:p>
            <a:pPr marL="285750" indent="-285750">
              <a:spcAft>
                <a:spcPts val="600"/>
              </a:spcAft>
              <a:buFont typeface="Wingdings" panose="05000000000000000000" pitchFamily="2" charset="2"/>
              <a:buChar char="Ø"/>
            </a:pPr>
            <a:r>
              <a:rPr lang="en-US" sz="1200" dirty="0">
                <a:solidFill>
                  <a:srgbClr val="00B050"/>
                </a:solidFill>
              </a:rPr>
              <a:t>At location SMS823 the muon intensity at the ground level is expected to be about a factor ~2.8 lower than at the upstream part of the exclusion zone </a:t>
            </a:r>
            <a:r>
              <a:rPr lang="en-US" sz="1200" dirty="0">
                <a:solidFill>
                  <a:srgbClr val="00B050"/>
                </a:solidFill>
                <a:sym typeface="Wingdings" pitchFamily="2" charset="2"/>
              </a:rPr>
              <a:t> 3.9 µ</a:t>
            </a:r>
            <a:r>
              <a:rPr lang="en-US" sz="1200" dirty="0" err="1">
                <a:solidFill>
                  <a:srgbClr val="00B050"/>
                </a:solidFill>
                <a:sym typeface="Wingdings" pitchFamily="2" charset="2"/>
              </a:rPr>
              <a:t>Sv</a:t>
            </a:r>
            <a:r>
              <a:rPr lang="en-US" sz="1200" dirty="0">
                <a:solidFill>
                  <a:srgbClr val="00B050"/>
                </a:solidFill>
                <a:sym typeface="Wingdings" pitchFamily="2" charset="2"/>
              </a:rPr>
              <a:t>/</a:t>
            </a:r>
            <a:r>
              <a:rPr lang="en-US" sz="1200" dirty="0" err="1">
                <a:solidFill>
                  <a:srgbClr val="00B050"/>
                </a:solidFill>
                <a:sym typeface="Wingdings" pitchFamily="2" charset="2"/>
              </a:rPr>
              <a:t>hr</a:t>
            </a:r>
            <a:endParaRPr lang="en-GB" sz="1200" dirty="0">
              <a:solidFill>
                <a:srgbClr val="00B050"/>
              </a:solidFill>
            </a:endParaRPr>
          </a:p>
        </p:txBody>
      </p:sp>
      <p:sp>
        <p:nvSpPr>
          <p:cNvPr id="30" name="Title 2">
            <a:extLst>
              <a:ext uri="{FF2B5EF4-FFF2-40B4-BE49-F238E27FC236}">
                <a16:creationId xmlns:a16="http://schemas.microsoft.com/office/drawing/2014/main" id="{3F45B4F1-8DED-D1FD-3D78-E2CED3685725}"/>
              </a:ext>
            </a:extLst>
          </p:cNvPr>
          <p:cNvSpPr>
            <a:spLocks noGrp="1"/>
          </p:cNvSpPr>
          <p:nvPr>
            <p:ph type="title"/>
          </p:nvPr>
        </p:nvSpPr>
        <p:spPr>
          <a:xfrm>
            <a:off x="407988" y="373593"/>
            <a:ext cx="11376025" cy="607135"/>
          </a:xfrm>
        </p:spPr>
        <p:txBody>
          <a:bodyPr/>
          <a:lstStyle/>
          <a:p>
            <a:r>
              <a:rPr lang="en-GB" dirty="0"/>
              <a:t>Muon beam profiles downstream of EHN2</a:t>
            </a:r>
          </a:p>
        </p:txBody>
      </p:sp>
      <p:pic>
        <p:nvPicPr>
          <p:cNvPr id="2" name="Picture 1">
            <a:extLst>
              <a:ext uri="{FF2B5EF4-FFF2-40B4-BE49-F238E27FC236}">
                <a16:creationId xmlns:a16="http://schemas.microsoft.com/office/drawing/2014/main" id="{E6A827B6-9C13-88CD-D679-6D687CF4F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129" y="3739158"/>
            <a:ext cx="2880000" cy="1757015"/>
          </a:xfrm>
          <a:prstGeom prst="rect">
            <a:avLst/>
          </a:prstGeom>
        </p:spPr>
      </p:pic>
      <p:pic>
        <p:nvPicPr>
          <p:cNvPr id="3" name="Picture 2">
            <a:extLst>
              <a:ext uri="{FF2B5EF4-FFF2-40B4-BE49-F238E27FC236}">
                <a16:creationId xmlns:a16="http://schemas.microsoft.com/office/drawing/2014/main" id="{7E201D7F-203D-35E0-A79E-60F17905A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0552" y="1667229"/>
            <a:ext cx="2880000" cy="1757015"/>
          </a:xfrm>
          <a:prstGeom prst="rect">
            <a:avLst/>
          </a:prstGeom>
        </p:spPr>
      </p:pic>
      <p:pic>
        <p:nvPicPr>
          <p:cNvPr id="31" name="Picture 30">
            <a:extLst>
              <a:ext uri="{FF2B5EF4-FFF2-40B4-BE49-F238E27FC236}">
                <a16:creationId xmlns:a16="http://schemas.microsoft.com/office/drawing/2014/main" id="{6D554636-99BE-91BF-4041-CAE8501ED4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0552" y="3891384"/>
            <a:ext cx="2880000" cy="1611940"/>
          </a:xfrm>
          <a:prstGeom prst="rect">
            <a:avLst/>
          </a:prstGeom>
        </p:spPr>
      </p:pic>
      <p:sp>
        <p:nvSpPr>
          <p:cNvPr id="32" name="Rectangle 31">
            <a:extLst>
              <a:ext uri="{FF2B5EF4-FFF2-40B4-BE49-F238E27FC236}">
                <a16:creationId xmlns:a16="http://schemas.microsoft.com/office/drawing/2014/main" id="{94E3A4BF-E95A-981E-B1A2-C72981C5F51D}"/>
              </a:ext>
            </a:extLst>
          </p:cNvPr>
          <p:cNvSpPr/>
          <p:nvPr/>
        </p:nvSpPr>
        <p:spPr>
          <a:xfrm>
            <a:off x="5068480" y="1186717"/>
            <a:ext cx="3255349" cy="45536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514568BD-E667-AED2-5CEB-36C6E73EBD39}"/>
              </a:ext>
            </a:extLst>
          </p:cNvPr>
          <p:cNvSpPr/>
          <p:nvPr/>
        </p:nvSpPr>
        <p:spPr>
          <a:xfrm>
            <a:off x="8458607" y="1186717"/>
            <a:ext cx="3216561" cy="455368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BCDB0D31-FF57-D510-B817-A9293A1D3EEF}"/>
              </a:ext>
            </a:extLst>
          </p:cNvPr>
          <p:cNvCxnSpPr/>
          <p:nvPr/>
        </p:nvCxnSpPr>
        <p:spPr>
          <a:xfrm>
            <a:off x="6670448" y="1901371"/>
            <a:ext cx="0" cy="14296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042B003-2E0F-E6E4-4D51-C6EE3AB4E6E7}"/>
              </a:ext>
            </a:extLst>
          </p:cNvPr>
          <p:cNvSpPr txBox="1"/>
          <p:nvPr/>
        </p:nvSpPr>
        <p:spPr>
          <a:xfrm rot="16200000">
            <a:off x="6229208" y="2883043"/>
            <a:ext cx="698331" cy="215444"/>
          </a:xfrm>
          <a:prstGeom prst="rect">
            <a:avLst/>
          </a:prstGeom>
          <a:noFill/>
        </p:spPr>
        <p:txBody>
          <a:bodyPr wrap="square" rtlCol="0">
            <a:spAutoFit/>
          </a:bodyPr>
          <a:lstStyle/>
          <a:p>
            <a:r>
              <a:rPr lang="en-US" sz="800" i="1" dirty="0">
                <a:solidFill>
                  <a:schemeClr val="bg1">
                    <a:lumMod val="50000"/>
                  </a:schemeClr>
                </a:solidFill>
              </a:rPr>
              <a:t>Beamline</a:t>
            </a:r>
            <a:endParaRPr lang="en-GB" sz="800" i="1" dirty="0">
              <a:solidFill>
                <a:schemeClr val="bg1">
                  <a:lumMod val="50000"/>
                </a:schemeClr>
              </a:solidFill>
            </a:endParaRPr>
          </a:p>
        </p:txBody>
      </p:sp>
      <p:cxnSp>
        <p:nvCxnSpPr>
          <p:cNvPr id="36" name="Straight Connector 35">
            <a:extLst>
              <a:ext uri="{FF2B5EF4-FFF2-40B4-BE49-F238E27FC236}">
                <a16:creationId xmlns:a16="http://schemas.microsoft.com/office/drawing/2014/main" id="{4E014319-8C45-42FD-7761-457C81F11872}"/>
              </a:ext>
            </a:extLst>
          </p:cNvPr>
          <p:cNvCxnSpPr/>
          <p:nvPr/>
        </p:nvCxnSpPr>
        <p:spPr>
          <a:xfrm>
            <a:off x="6670449" y="3928303"/>
            <a:ext cx="0" cy="140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0FA2F3D-3512-23D5-EE51-E1A4FB51A111}"/>
              </a:ext>
            </a:extLst>
          </p:cNvPr>
          <p:cNvSpPr txBox="1"/>
          <p:nvPr/>
        </p:nvSpPr>
        <p:spPr>
          <a:xfrm rot="16200000">
            <a:off x="6229209" y="4846743"/>
            <a:ext cx="698331" cy="215444"/>
          </a:xfrm>
          <a:prstGeom prst="rect">
            <a:avLst/>
          </a:prstGeom>
          <a:noFill/>
        </p:spPr>
        <p:txBody>
          <a:bodyPr wrap="square" rtlCol="0">
            <a:spAutoFit/>
          </a:bodyPr>
          <a:lstStyle/>
          <a:p>
            <a:r>
              <a:rPr lang="en-US" sz="800" i="1" dirty="0">
                <a:solidFill>
                  <a:schemeClr val="bg1">
                    <a:lumMod val="50000"/>
                  </a:schemeClr>
                </a:solidFill>
              </a:rPr>
              <a:t>Beamline</a:t>
            </a:r>
            <a:endParaRPr lang="en-GB" sz="800" i="1" dirty="0">
              <a:solidFill>
                <a:schemeClr val="bg1">
                  <a:lumMod val="50000"/>
                </a:schemeClr>
              </a:solidFill>
            </a:endParaRPr>
          </a:p>
        </p:txBody>
      </p:sp>
      <p:cxnSp>
        <p:nvCxnSpPr>
          <p:cNvPr id="38" name="Straight Connector 37">
            <a:extLst>
              <a:ext uri="{FF2B5EF4-FFF2-40B4-BE49-F238E27FC236}">
                <a16:creationId xmlns:a16="http://schemas.microsoft.com/office/drawing/2014/main" id="{A4A325D4-078F-89E9-8183-941928AD8282}"/>
              </a:ext>
            </a:extLst>
          </p:cNvPr>
          <p:cNvCxnSpPr/>
          <p:nvPr/>
        </p:nvCxnSpPr>
        <p:spPr>
          <a:xfrm>
            <a:off x="10058415" y="4041758"/>
            <a:ext cx="0" cy="1332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C4A850C-668F-025E-E589-D5AD304B7981}"/>
              </a:ext>
            </a:extLst>
          </p:cNvPr>
          <p:cNvSpPr txBox="1"/>
          <p:nvPr/>
        </p:nvSpPr>
        <p:spPr>
          <a:xfrm rot="16200000">
            <a:off x="9611038" y="4895839"/>
            <a:ext cx="698331" cy="215444"/>
          </a:xfrm>
          <a:prstGeom prst="rect">
            <a:avLst/>
          </a:prstGeom>
          <a:noFill/>
        </p:spPr>
        <p:txBody>
          <a:bodyPr wrap="square" rtlCol="0">
            <a:spAutoFit/>
          </a:bodyPr>
          <a:lstStyle/>
          <a:p>
            <a:r>
              <a:rPr lang="en-US" sz="800" i="1" dirty="0">
                <a:solidFill>
                  <a:schemeClr val="bg1">
                    <a:lumMod val="50000"/>
                  </a:schemeClr>
                </a:solidFill>
              </a:rPr>
              <a:t>Beamline</a:t>
            </a:r>
            <a:endParaRPr lang="en-GB" sz="800" i="1" dirty="0">
              <a:solidFill>
                <a:schemeClr val="bg1">
                  <a:lumMod val="50000"/>
                </a:schemeClr>
              </a:solidFill>
            </a:endParaRPr>
          </a:p>
        </p:txBody>
      </p:sp>
      <p:cxnSp>
        <p:nvCxnSpPr>
          <p:cNvPr id="40" name="Straight Connector 39">
            <a:extLst>
              <a:ext uri="{FF2B5EF4-FFF2-40B4-BE49-F238E27FC236}">
                <a16:creationId xmlns:a16="http://schemas.microsoft.com/office/drawing/2014/main" id="{12D55BD9-49F9-53C7-3C5D-30427AF8F9EF}"/>
              </a:ext>
            </a:extLst>
          </p:cNvPr>
          <p:cNvCxnSpPr/>
          <p:nvPr/>
        </p:nvCxnSpPr>
        <p:spPr>
          <a:xfrm>
            <a:off x="10052278" y="1834957"/>
            <a:ext cx="0" cy="140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74CFAE0-F3A7-B6B3-B256-6A69FA0E1567}"/>
              </a:ext>
            </a:extLst>
          </p:cNvPr>
          <p:cNvSpPr txBox="1"/>
          <p:nvPr/>
        </p:nvSpPr>
        <p:spPr>
          <a:xfrm rot="16200000">
            <a:off x="9603664" y="2787181"/>
            <a:ext cx="698331" cy="215444"/>
          </a:xfrm>
          <a:prstGeom prst="rect">
            <a:avLst/>
          </a:prstGeom>
          <a:noFill/>
        </p:spPr>
        <p:txBody>
          <a:bodyPr wrap="square" rtlCol="0">
            <a:spAutoFit/>
          </a:bodyPr>
          <a:lstStyle/>
          <a:p>
            <a:r>
              <a:rPr lang="en-US" sz="800" i="1" dirty="0">
                <a:solidFill>
                  <a:schemeClr val="bg1">
                    <a:lumMod val="50000"/>
                  </a:schemeClr>
                </a:solidFill>
              </a:rPr>
              <a:t>Beamline</a:t>
            </a:r>
            <a:endParaRPr lang="en-GB" sz="800" i="1" dirty="0">
              <a:solidFill>
                <a:schemeClr val="bg1">
                  <a:lumMod val="50000"/>
                </a:schemeClr>
              </a:solidFill>
            </a:endParaRPr>
          </a:p>
        </p:txBody>
      </p:sp>
      <p:sp>
        <p:nvSpPr>
          <p:cNvPr id="42" name="TextBox 41">
            <a:extLst>
              <a:ext uri="{FF2B5EF4-FFF2-40B4-BE49-F238E27FC236}">
                <a16:creationId xmlns:a16="http://schemas.microsoft.com/office/drawing/2014/main" id="{B6064CAF-61EE-BF57-B7EB-C9B9247BB9DB}"/>
              </a:ext>
            </a:extLst>
          </p:cNvPr>
          <p:cNvSpPr txBox="1"/>
          <p:nvPr/>
        </p:nvSpPr>
        <p:spPr>
          <a:xfrm>
            <a:off x="5327211" y="1288404"/>
            <a:ext cx="2610190" cy="307777"/>
          </a:xfrm>
          <a:prstGeom prst="rect">
            <a:avLst/>
          </a:prstGeom>
          <a:noFill/>
        </p:spPr>
        <p:txBody>
          <a:bodyPr wrap="square" rtlCol="0">
            <a:spAutoFit/>
          </a:bodyPr>
          <a:lstStyle/>
          <a:p>
            <a:pPr algn="ctr"/>
            <a:r>
              <a:rPr lang="en-US" sz="1400" b="1" dirty="0">
                <a:solidFill>
                  <a:srgbClr val="FF0000"/>
                </a:solidFill>
              </a:rPr>
              <a:t>Exclusion zone</a:t>
            </a:r>
            <a:endParaRPr lang="en-GB" sz="1400" b="1" dirty="0">
              <a:solidFill>
                <a:srgbClr val="FF0000"/>
              </a:solidFill>
            </a:endParaRPr>
          </a:p>
        </p:txBody>
      </p:sp>
      <p:sp>
        <p:nvSpPr>
          <p:cNvPr id="43" name="TextBox 42">
            <a:extLst>
              <a:ext uri="{FF2B5EF4-FFF2-40B4-BE49-F238E27FC236}">
                <a16:creationId xmlns:a16="http://schemas.microsoft.com/office/drawing/2014/main" id="{CA638BFB-1BA1-F310-9E95-C1CB059AB5FD}"/>
              </a:ext>
            </a:extLst>
          </p:cNvPr>
          <p:cNvSpPr txBox="1"/>
          <p:nvPr/>
        </p:nvSpPr>
        <p:spPr>
          <a:xfrm>
            <a:off x="8741483" y="1288404"/>
            <a:ext cx="2610190" cy="584775"/>
          </a:xfrm>
          <a:prstGeom prst="rect">
            <a:avLst/>
          </a:prstGeom>
          <a:noFill/>
        </p:spPr>
        <p:txBody>
          <a:bodyPr wrap="square" rtlCol="0">
            <a:spAutoFit/>
          </a:bodyPr>
          <a:lstStyle/>
          <a:p>
            <a:pPr algn="ctr"/>
            <a:r>
              <a:rPr lang="en-US" sz="1400" b="1" dirty="0">
                <a:solidFill>
                  <a:srgbClr val="FFC000"/>
                </a:solidFill>
              </a:rPr>
              <a:t>SMS823</a:t>
            </a:r>
            <a:endParaRPr lang="en-GB" sz="1400" b="1" dirty="0">
              <a:solidFill>
                <a:srgbClr val="FFC000"/>
              </a:solidFill>
            </a:endParaRPr>
          </a:p>
          <a:p>
            <a:endParaRPr lang="en-GB" dirty="0">
              <a:solidFill>
                <a:srgbClr val="FFC000"/>
              </a:solidFill>
            </a:endParaRPr>
          </a:p>
        </p:txBody>
      </p:sp>
      <p:cxnSp>
        <p:nvCxnSpPr>
          <p:cNvPr id="44" name="Straight Connector 43">
            <a:extLst>
              <a:ext uri="{FF2B5EF4-FFF2-40B4-BE49-F238E27FC236}">
                <a16:creationId xmlns:a16="http://schemas.microsoft.com/office/drawing/2014/main" id="{F5226593-F967-918C-8D6D-F40BDF943EC7}"/>
              </a:ext>
            </a:extLst>
          </p:cNvPr>
          <p:cNvCxnSpPr/>
          <p:nvPr/>
        </p:nvCxnSpPr>
        <p:spPr>
          <a:xfrm flipH="1">
            <a:off x="7248128" y="3935174"/>
            <a:ext cx="0" cy="136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6CCC00E-D77F-34D7-B354-85ED2CD3A0F7}"/>
              </a:ext>
            </a:extLst>
          </p:cNvPr>
          <p:cNvSpPr txBox="1"/>
          <p:nvPr/>
        </p:nvSpPr>
        <p:spPr>
          <a:xfrm rot="16200000">
            <a:off x="6709901" y="4742755"/>
            <a:ext cx="981360" cy="215444"/>
          </a:xfrm>
          <a:prstGeom prst="rect">
            <a:avLst/>
          </a:prstGeom>
          <a:noFill/>
        </p:spPr>
        <p:txBody>
          <a:bodyPr wrap="square" rtlCol="0">
            <a:spAutoFit/>
          </a:bodyPr>
          <a:lstStyle/>
          <a:p>
            <a:r>
              <a:rPr lang="en-US" sz="800" i="1" dirty="0">
                <a:solidFill>
                  <a:srgbClr val="FF0000"/>
                </a:solidFill>
              </a:rPr>
              <a:t>Ground level</a:t>
            </a:r>
            <a:endParaRPr lang="en-GB" sz="800" i="1" dirty="0">
              <a:solidFill>
                <a:srgbClr val="FF0000"/>
              </a:solidFill>
            </a:endParaRPr>
          </a:p>
        </p:txBody>
      </p:sp>
      <p:cxnSp>
        <p:nvCxnSpPr>
          <p:cNvPr id="46" name="Straight Connector 45">
            <a:extLst>
              <a:ext uri="{FF2B5EF4-FFF2-40B4-BE49-F238E27FC236}">
                <a16:creationId xmlns:a16="http://schemas.microsoft.com/office/drawing/2014/main" id="{0D312DDF-2A3F-6D49-E9BC-7480CB896C4F}"/>
              </a:ext>
            </a:extLst>
          </p:cNvPr>
          <p:cNvCxnSpPr/>
          <p:nvPr/>
        </p:nvCxnSpPr>
        <p:spPr>
          <a:xfrm flipH="1">
            <a:off x="10403939" y="4045080"/>
            <a:ext cx="0" cy="1296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4A07402-A260-3D4A-88E3-253D1C03EB83}"/>
              </a:ext>
            </a:extLst>
          </p:cNvPr>
          <p:cNvSpPr txBox="1"/>
          <p:nvPr/>
        </p:nvSpPr>
        <p:spPr>
          <a:xfrm rot="16200000">
            <a:off x="9849317" y="4775159"/>
            <a:ext cx="981360" cy="215444"/>
          </a:xfrm>
          <a:prstGeom prst="rect">
            <a:avLst/>
          </a:prstGeom>
          <a:noFill/>
        </p:spPr>
        <p:txBody>
          <a:bodyPr wrap="square" rtlCol="0">
            <a:spAutoFit/>
          </a:bodyPr>
          <a:lstStyle/>
          <a:p>
            <a:r>
              <a:rPr lang="en-US" sz="800" i="1" dirty="0">
                <a:solidFill>
                  <a:srgbClr val="FFC000"/>
                </a:solidFill>
              </a:rPr>
              <a:t>Ground level</a:t>
            </a:r>
            <a:endParaRPr lang="en-GB" sz="800" i="1" dirty="0">
              <a:solidFill>
                <a:srgbClr val="FFC000"/>
              </a:solidFill>
            </a:endParaRPr>
          </a:p>
        </p:txBody>
      </p:sp>
      <p:cxnSp>
        <p:nvCxnSpPr>
          <p:cNvPr id="48" name="Straight Connector 47">
            <a:extLst>
              <a:ext uri="{FF2B5EF4-FFF2-40B4-BE49-F238E27FC236}">
                <a16:creationId xmlns:a16="http://schemas.microsoft.com/office/drawing/2014/main" id="{FD401765-975A-A6FC-AA5C-57A0FEFE8852}"/>
              </a:ext>
            </a:extLst>
          </p:cNvPr>
          <p:cNvCxnSpPr/>
          <p:nvPr/>
        </p:nvCxnSpPr>
        <p:spPr>
          <a:xfrm>
            <a:off x="5510487" y="4557356"/>
            <a:ext cx="2304000" cy="0"/>
          </a:xfrm>
          <a:prstGeom prst="line">
            <a:avLst/>
          </a:prstGeom>
          <a:ln w="95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318A9CB-EAEE-513D-F7BA-9A836B5DDDFE}"/>
              </a:ext>
            </a:extLst>
          </p:cNvPr>
          <p:cNvCxnSpPr/>
          <p:nvPr/>
        </p:nvCxnSpPr>
        <p:spPr>
          <a:xfrm>
            <a:off x="8904463" y="4629325"/>
            <a:ext cx="2304000" cy="0"/>
          </a:xfrm>
          <a:prstGeom prst="line">
            <a:avLst/>
          </a:prstGeom>
          <a:ln w="95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093DEC6-B18C-E84B-1F82-73A27BDD70C2}"/>
              </a:ext>
            </a:extLst>
          </p:cNvPr>
          <p:cNvSpPr txBox="1"/>
          <p:nvPr/>
        </p:nvSpPr>
        <p:spPr>
          <a:xfrm>
            <a:off x="8430689" y="4554580"/>
            <a:ext cx="650360" cy="276999"/>
          </a:xfrm>
          <a:prstGeom prst="rect">
            <a:avLst/>
          </a:prstGeom>
          <a:noFill/>
        </p:spPr>
        <p:txBody>
          <a:bodyPr wrap="square" rtlCol="0">
            <a:spAutoFit/>
          </a:bodyPr>
          <a:lstStyle/>
          <a:p>
            <a:r>
              <a:rPr lang="en-US" sz="1200" dirty="0"/>
              <a:t>10</a:t>
            </a:r>
            <a:r>
              <a:rPr lang="en-US" sz="1200" baseline="30000" dirty="0"/>
              <a:t>2</a:t>
            </a:r>
            <a:endParaRPr lang="en-GB" sz="1200" dirty="0"/>
          </a:p>
        </p:txBody>
      </p:sp>
      <p:sp>
        <p:nvSpPr>
          <p:cNvPr id="51" name="TextBox 50">
            <a:extLst>
              <a:ext uri="{FF2B5EF4-FFF2-40B4-BE49-F238E27FC236}">
                <a16:creationId xmlns:a16="http://schemas.microsoft.com/office/drawing/2014/main" id="{3E000677-4AC8-18AE-B2C8-177396D61547}"/>
              </a:ext>
            </a:extLst>
          </p:cNvPr>
          <p:cNvSpPr txBox="1"/>
          <p:nvPr/>
        </p:nvSpPr>
        <p:spPr>
          <a:xfrm>
            <a:off x="5065886" y="4686916"/>
            <a:ext cx="650360" cy="276999"/>
          </a:xfrm>
          <a:prstGeom prst="rect">
            <a:avLst/>
          </a:prstGeom>
          <a:noFill/>
        </p:spPr>
        <p:txBody>
          <a:bodyPr wrap="square" rtlCol="0">
            <a:spAutoFit/>
          </a:bodyPr>
          <a:lstStyle/>
          <a:p>
            <a:r>
              <a:rPr lang="en-US" sz="1200" dirty="0"/>
              <a:t>10</a:t>
            </a:r>
            <a:r>
              <a:rPr lang="en-US" sz="1200" baseline="30000" dirty="0"/>
              <a:t>2</a:t>
            </a:r>
            <a:endParaRPr lang="en-GB" sz="1200" dirty="0"/>
          </a:p>
        </p:txBody>
      </p:sp>
      <p:sp>
        <p:nvSpPr>
          <p:cNvPr id="52" name="Rectangle 51">
            <a:extLst>
              <a:ext uri="{FF2B5EF4-FFF2-40B4-BE49-F238E27FC236}">
                <a16:creationId xmlns:a16="http://schemas.microsoft.com/office/drawing/2014/main" id="{99B168F5-DB68-FD00-F0F0-DA4BC0E4B3B2}"/>
              </a:ext>
            </a:extLst>
          </p:cNvPr>
          <p:cNvSpPr/>
          <p:nvPr/>
        </p:nvSpPr>
        <p:spPr>
          <a:xfrm>
            <a:off x="484074" y="2337224"/>
            <a:ext cx="827314" cy="39914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dirty="0">
                <a:solidFill>
                  <a:srgbClr val="FF0000"/>
                </a:solidFill>
              </a:rPr>
              <a:t>Exclusion zone</a:t>
            </a:r>
            <a:endParaRPr lang="en-GB" sz="800" b="1" dirty="0">
              <a:solidFill>
                <a:srgbClr val="FF0000"/>
              </a:solidFill>
            </a:endParaRPr>
          </a:p>
        </p:txBody>
      </p:sp>
      <p:cxnSp>
        <p:nvCxnSpPr>
          <p:cNvPr id="53" name="Straight Arrow Connector 52">
            <a:extLst>
              <a:ext uri="{FF2B5EF4-FFF2-40B4-BE49-F238E27FC236}">
                <a16:creationId xmlns:a16="http://schemas.microsoft.com/office/drawing/2014/main" id="{BB45B169-4918-D833-5180-59161ECCBDB8}"/>
              </a:ext>
            </a:extLst>
          </p:cNvPr>
          <p:cNvCxnSpPr>
            <a:cxnSpLocks/>
          </p:cNvCxnSpPr>
          <p:nvPr/>
        </p:nvCxnSpPr>
        <p:spPr>
          <a:xfrm>
            <a:off x="897731" y="2756829"/>
            <a:ext cx="229717" cy="24012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E477AED3-0DD1-8821-653A-E62D9E8C8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6102" y="1689152"/>
            <a:ext cx="2880000" cy="1757015"/>
          </a:xfrm>
          <a:prstGeom prst="rect">
            <a:avLst/>
          </a:prstGeom>
        </p:spPr>
      </p:pic>
      <p:cxnSp>
        <p:nvCxnSpPr>
          <p:cNvPr id="57" name="Straight Connector 56">
            <a:extLst>
              <a:ext uri="{FF2B5EF4-FFF2-40B4-BE49-F238E27FC236}">
                <a16:creationId xmlns:a16="http://schemas.microsoft.com/office/drawing/2014/main" id="{371AB867-E603-D7BC-60A4-839F3FBA7D3F}"/>
              </a:ext>
            </a:extLst>
          </p:cNvPr>
          <p:cNvCxnSpPr/>
          <p:nvPr/>
        </p:nvCxnSpPr>
        <p:spPr>
          <a:xfrm>
            <a:off x="6665682" y="1925114"/>
            <a:ext cx="0" cy="14296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92321EC-9D75-4B7C-BFDD-D12C8B6E7472}"/>
              </a:ext>
            </a:extLst>
          </p:cNvPr>
          <p:cNvSpPr txBox="1"/>
          <p:nvPr/>
        </p:nvSpPr>
        <p:spPr>
          <a:xfrm rot="16200000">
            <a:off x="6224442" y="2906786"/>
            <a:ext cx="698331" cy="215444"/>
          </a:xfrm>
          <a:prstGeom prst="rect">
            <a:avLst/>
          </a:prstGeom>
          <a:noFill/>
        </p:spPr>
        <p:txBody>
          <a:bodyPr wrap="square" rtlCol="0">
            <a:spAutoFit/>
          </a:bodyPr>
          <a:lstStyle/>
          <a:p>
            <a:r>
              <a:rPr lang="en-US" sz="800" i="1" dirty="0">
                <a:solidFill>
                  <a:schemeClr val="bg1">
                    <a:lumMod val="50000"/>
                  </a:schemeClr>
                </a:solidFill>
              </a:rPr>
              <a:t>Beamline</a:t>
            </a:r>
            <a:endParaRPr lang="en-GB" sz="800" i="1" dirty="0">
              <a:solidFill>
                <a:schemeClr val="bg1">
                  <a:lumMod val="50000"/>
                </a:schemeClr>
              </a:solidFill>
            </a:endParaRPr>
          </a:p>
        </p:txBody>
      </p:sp>
      <p:sp>
        <p:nvSpPr>
          <p:cNvPr id="61" name="TextBox 60">
            <a:extLst>
              <a:ext uri="{FF2B5EF4-FFF2-40B4-BE49-F238E27FC236}">
                <a16:creationId xmlns:a16="http://schemas.microsoft.com/office/drawing/2014/main" id="{A9EA93D2-2490-0B75-0A05-6D0D7DC04AAA}"/>
              </a:ext>
            </a:extLst>
          </p:cNvPr>
          <p:cNvSpPr txBox="1"/>
          <p:nvPr/>
        </p:nvSpPr>
        <p:spPr>
          <a:xfrm>
            <a:off x="9779232" y="135987"/>
            <a:ext cx="2004780" cy="276999"/>
          </a:xfrm>
          <a:prstGeom prst="rect">
            <a:avLst/>
          </a:prstGeom>
          <a:noFill/>
        </p:spPr>
        <p:txBody>
          <a:bodyPr wrap="none" lIns="0" tIns="0" rIns="0" bIns="0" rtlCol="0">
            <a:spAutoFit/>
          </a:bodyPr>
          <a:lstStyle/>
          <a:p>
            <a:pPr algn="l"/>
            <a:r>
              <a:rPr lang="en-GB" b="1" dirty="0"/>
              <a:t>C. </a:t>
            </a:r>
            <a:r>
              <a:rPr lang="en-GB" b="1" dirty="0" err="1"/>
              <a:t>Ahdida</a:t>
            </a:r>
            <a:r>
              <a:rPr lang="en-GB" b="1" dirty="0"/>
              <a:t> HSE-RP</a:t>
            </a:r>
          </a:p>
        </p:txBody>
      </p:sp>
    </p:spTree>
    <p:extLst>
      <p:ext uri="{BB962C8B-B14F-4D97-AF65-F5344CB8AC3E}">
        <p14:creationId xmlns:p14="http://schemas.microsoft.com/office/powerpoint/2010/main" val="1992987712"/>
      </p:ext>
    </p:extLst>
  </p:cSld>
  <p:clrMapOvr>
    <a:masterClrMapping/>
  </p:clrMapOvr>
</p:sld>
</file>

<file path=ppt/theme/theme1.xml><?xml version="1.0" encoding="utf-8"?>
<a:theme xmlns:a="http://schemas.openxmlformats.org/drawingml/2006/main" name="Office Theme">
  <a:themeElements>
    <a:clrScheme name="CERN">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C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4" id="{A5ED4DE0-6C8E-0F4F-99A2-B683A9745008}" vid="{F053E86A-31FE-1346-BAEE-DD9C694C52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ERN">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themeOverride>
</file>

<file path=docProps/app.xml><?xml version="1.0" encoding="utf-8"?>
<Properties xmlns="http://schemas.openxmlformats.org/officeDocument/2006/extended-properties" xmlns:vt="http://schemas.openxmlformats.org/officeDocument/2006/docPropsVTypes">
  <Template/>
  <TotalTime>10637</TotalTime>
  <Words>1625</Words>
  <Application>Microsoft Macintosh PowerPoint</Application>
  <PresentationFormat>Widescreen</PresentationFormat>
  <Paragraphs>227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Wingdings</vt:lpstr>
      <vt:lpstr>Office Theme</vt:lpstr>
      <vt:lpstr>Current Intensity limits and possible upgrades in M2</vt:lpstr>
      <vt:lpstr>The M2 Beam</vt:lpstr>
      <vt:lpstr>The M2 Beam – Parameters and Principle</vt:lpstr>
      <vt:lpstr>Beam Flux</vt:lpstr>
      <vt:lpstr>CERN Prevessin site – EHN2</vt:lpstr>
      <vt:lpstr>SMS823 dose rates during 2022</vt:lpstr>
      <vt:lpstr>Muon beam profiles downstream of EHN2</vt:lpstr>
      <vt:lpstr>Muon beam profiles downstream of EHN2</vt:lpstr>
      <vt:lpstr>Muon beam profiles downstream of EHN2</vt:lpstr>
      <vt:lpstr>Increased hadron beam intensity  Future AMBER DY run post-LS3</vt:lpstr>
      <vt:lpstr>Increased annual intensity</vt:lpstr>
      <vt:lpstr>Proposed modifications</vt:lpstr>
      <vt:lpstr>Proposed modifications</vt:lpstr>
      <vt:lpstr>Proposed modifications</vt:lpstr>
      <vt:lpstr>Results from RP simulations</vt:lpstr>
      <vt:lpstr>Results from RP simulations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 Beamline Studies</dc:title>
  <dc:creator>Dipanwita Banerjee</dc:creator>
  <cp:lastModifiedBy>Dipanwita Banerjee</cp:lastModifiedBy>
  <cp:revision>24</cp:revision>
  <cp:lastPrinted>2020-01-30T13:49:18Z</cp:lastPrinted>
  <dcterms:created xsi:type="dcterms:W3CDTF">2023-05-14T09:49:26Z</dcterms:created>
  <dcterms:modified xsi:type="dcterms:W3CDTF">2023-11-09T10:43:38Z</dcterms:modified>
</cp:coreProperties>
</file>