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1" r:id="rId2"/>
    <p:sldMasterId id="2147483734" r:id="rId3"/>
    <p:sldMasterId id="2147483708" r:id="rId4"/>
  </p:sldMasterIdLst>
  <p:notesMasterIdLst>
    <p:notesMasterId r:id="rId16"/>
  </p:notesMasterIdLst>
  <p:sldIdLst>
    <p:sldId id="294" r:id="rId5"/>
    <p:sldId id="289" r:id="rId6"/>
    <p:sldId id="314" r:id="rId7"/>
    <p:sldId id="295" r:id="rId8"/>
    <p:sldId id="327" r:id="rId9"/>
    <p:sldId id="256" r:id="rId10"/>
    <p:sldId id="263" r:id="rId11"/>
    <p:sldId id="313" r:id="rId12"/>
    <p:sldId id="323" r:id="rId13"/>
    <p:sldId id="272"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B7C"/>
    <a:srgbClr val="002060"/>
    <a:srgbClr val="B4C7E7"/>
    <a:srgbClr val="0070C0"/>
    <a:srgbClr val="64AEC9"/>
    <a:srgbClr val="446266"/>
    <a:srgbClr val="36958B"/>
    <a:srgbClr val="9D64A1"/>
    <a:srgbClr val="9BE5FF"/>
    <a:srgbClr val="BE9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57" autoAdjust="0"/>
    <p:restoredTop sz="97302" autoAdjust="0"/>
  </p:normalViewPr>
  <p:slideViewPr>
    <p:cSldViewPr snapToGrid="0" snapToObjects="1">
      <p:cViewPr varScale="1">
        <p:scale>
          <a:sx n="78" d="100"/>
          <a:sy n="78" d="100"/>
        </p:scale>
        <p:origin x="288"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58" d="100"/>
          <a:sy n="158" d="100"/>
        </p:scale>
        <p:origin x="30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5391-04ED-6A4C-95B4-15F843E349C0}"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3851C-C6B8-6243-8DBE-E6CA957DDF9F}" type="slidenum">
              <a:rPr lang="en-US" smtClean="0"/>
              <a:t>‹#›</a:t>
            </a:fld>
            <a:endParaRPr lang="en-US"/>
          </a:p>
        </p:txBody>
      </p:sp>
    </p:spTree>
    <p:extLst>
      <p:ext uri="{BB962C8B-B14F-4D97-AF65-F5344CB8AC3E}">
        <p14:creationId xmlns:p14="http://schemas.microsoft.com/office/powerpoint/2010/main" val="60810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slides must include the University</a:t>
            </a:r>
            <a:r>
              <a:rPr lang="en-GB" baseline="0" dirty="0"/>
              <a:t> logo top left</a:t>
            </a:r>
            <a:endParaRPr lang="en-GB" dirty="0"/>
          </a:p>
        </p:txBody>
      </p:sp>
      <p:sp>
        <p:nvSpPr>
          <p:cNvPr id="4" name="Slide Number Placeholder 3"/>
          <p:cNvSpPr>
            <a:spLocks noGrp="1"/>
          </p:cNvSpPr>
          <p:nvPr>
            <p:ph type="sldNum" sz="quarter" idx="10"/>
          </p:nvPr>
        </p:nvSpPr>
        <p:spPr/>
        <p:txBody>
          <a:bodyPr/>
          <a:lstStyle/>
          <a:p>
            <a:fld id="{D363851C-C6B8-6243-8DBE-E6CA957DDF9F}" type="slidenum">
              <a:rPr lang="en-US" smtClean="0"/>
              <a:t>1</a:t>
            </a:fld>
            <a:endParaRPr lang="en-US"/>
          </a:p>
        </p:txBody>
      </p:sp>
    </p:spTree>
    <p:extLst>
      <p:ext uri="{BB962C8B-B14F-4D97-AF65-F5344CB8AC3E}">
        <p14:creationId xmlns:p14="http://schemas.microsoft.com/office/powerpoint/2010/main" val="97377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move the text or title</a:t>
            </a:r>
            <a:r>
              <a:rPr lang="en-GB" baseline="0" dirty="0"/>
              <a:t> around the slide by clicking on the black box and dragging your cursor. </a:t>
            </a:r>
            <a:endParaRPr lang="en-GB" dirty="0"/>
          </a:p>
        </p:txBody>
      </p:sp>
      <p:sp>
        <p:nvSpPr>
          <p:cNvPr id="4" name="Slide Number Placeholder 3"/>
          <p:cNvSpPr>
            <a:spLocks noGrp="1"/>
          </p:cNvSpPr>
          <p:nvPr>
            <p:ph type="sldNum" sz="quarter" idx="10"/>
          </p:nvPr>
        </p:nvSpPr>
        <p:spPr/>
        <p:txBody>
          <a:bodyPr/>
          <a:lstStyle/>
          <a:p>
            <a:fld id="{D363851C-C6B8-6243-8DBE-E6CA957DDF9F}" type="slidenum">
              <a:rPr lang="en-US" smtClean="0"/>
              <a:t>10</a:t>
            </a:fld>
            <a:endParaRPr lang="en-US"/>
          </a:p>
        </p:txBody>
      </p:sp>
    </p:spTree>
    <p:extLst>
      <p:ext uri="{BB962C8B-B14F-4D97-AF65-F5344CB8AC3E}">
        <p14:creationId xmlns:p14="http://schemas.microsoft.com/office/powerpoint/2010/main" val="119821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need any help using this presentation, contact</a:t>
            </a:r>
            <a:r>
              <a:rPr lang="en-GB" baseline="0" dirty="0"/>
              <a:t> the Marketing Communications team on 0151 794 3214 or email: mcteam@liv.ac.uk. </a:t>
            </a:r>
            <a:endParaRPr lang="en-GB" dirty="0"/>
          </a:p>
        </p:txBody>
      </p:sp>
      <p:sp>
        <p:nvSpPr>
          <p:cNvPr id="4" name="Slide Number Placeholder 3"/>
          <p:cNvSpPr>
            <a:spLocks noGrp="1"/>
          </p:cNvSpPr>
          <p:nvPr>
            <p:ph type="sldNum" sz="quarter" idx="10"/>
          </p:nvPr>
        </p:nvSpPr>
        <p:spPr/>
        <p:txBody>
          <a:bodyPr/>
          <a:lstStyle/>
          <a:p>
            <a:fld id="{D363851C-C6B8-6243-8DBE-E6CA957DDF9F}" type="slidenum">
              <a:rPr lang="en-US" smtClean="0"/>
              <a:t>11</a:t>
            </a:fld>
            <a:endParaRPr lang="en-US"/>
          </a:p>
        </p:txBody>
      </p:sp>
    </p:spTree>
    <p:extLst>
      <p:ext uri="{BB962C8B-B14F-4D97-AF65-F5344CB8AC3E}">
        <p14:creationId xmlns:p14="http://schemas.microsoft.com/office/powerpoint/2010/main" val="77560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Aim to use high-quality, professional images throughout your presentation. Avoid using clip art imagery, amateur photography or small photographs that are difficult to make out.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10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To</a:t>
            </a:r>
            <a:r>
              <a:rPr lang="en-GB" baseline="0" dirty="0">
                <a:latin typeface="Arial" panose="020B0604020202020204" pitchFamily="34" charset="0"/>
                <a:cs typeface="Arial" panose="020B0604020202020204" pitchFamily="34" charset="0"/>
              </a:rPr>
              <a:t> delete/replace pictures within the template, right click on the image and choose either ‘cut’ or ‘change picture’ from the drop down menu.</a:t>
            </a:r>
          </a:p>
        </p:txBody>
      </p:sp>
      <p:sp>
        <p:nvSpPr>
          <p:cNvPr id="4" name="Slide Number Placeholder 3"/>
          <p:cNvSpPr>
            <a:spLocks noGrp="1"/>
          </p:cNvSpPr>
          <p:nvPr>
            <p:ph type="sldNum" sz="quarter" idx="10"/>
          </p:nvPr>
        </p:nvSpPr>
        <p:spPr/>
        <p:txBody>
          <a:bodyPr/>
          <a:lstStyle/>
          <a:p>
            <a:fld id="{D363851C-C6B8-6243-8DBE-E6CA957DDF9F}" type="slidenum">
              <a:rPr lang="en-US" smtClean="0"/>
              <a:t>3</a:t>
            </a:fld>
            <a:endParaRPr lang="en-US"/>
          </a:p>
        </p:txBody>
      </p:sp>
    </p:spTree>
    <p:extLst>
      <p:ext uri="{BB962C8B-B14F-4D97-AF65-F5344CB8AC3E}">
        <p14:creationId xmlns:p14="http://schemas.microsoft.com/office/powerpoint/2010/main" val="284944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If you include your own image</a:t>
            </a:r>
            <a:r>
              <a:rPr lang="en-GB" baseline="0" dirty="0">
                <a:latin typeface="Arial" panose="020B0604020202020204" pitchFamily="34" charset="0"/>
                <a:cs typeface="Arial" panose="020B0604020202020204" pitchFamily="34" charset="0"/>
              </a:rPr>
              <a:t> as a background, as per the example above, you may need to add in a text box before you type in your content, otherwise it will be difficult to read. To do this, go to: ‘Insert/Text Box’. This will provide you with a cursor symbol that will enable you to make your box by clicking and dragging. To change the colour of the text box, go to ‘Format Shape’ which should appear automatically on the right of the screen when the text box is selected.  This allows you to change the colour of the box and change the levels of transparency so you can see the image behind, as above.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Aim to use high-quality, professional images throughout your presentation. Avoid using clip art imagery, amateur photography or small photographs that are difficult to make out.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35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6</a:t>
            </a:fld>
            <a:endParaRPr lang="en-GB"/>
          </a:p>
        </p:txBody>
      </p:sp>
    </p:spTree>
    <p:extLst>
      <p:ext uri="{BB962C8B-B14F-4D97-AF65-F5344CB8AC3E}">
        <p14:creationId xmlns:p14="http://schemas.microsoft.com/office/powerpoint/2010/main" val="335530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overall quality of the research training environment and cohort approach to training focused on the student experience. For example, how specific training on data intensive science techniques and innovation will be delivered on a cohort basis</a:t>
            </a:r>
          </a:p>
          <a:p>
            <a:pPr marL="171450" indent="-171450">
              <a:buFontTx/>
              <a:buChar char="-"/>
            </a:pPr>
            <a:r>
              <a:rPr lang="en-US" sz="1200" dirty="0"/>
              <a:t>degree to which you are supporting a healthy and inclusive research and innovation culture, including the approach to equality, diversity and inclusion.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4658B-E4AB-4713-A81F-7765FF9C94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87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If</a:t>
            </a:r>
            <a:r>
              <a:rPr lang="en-GB" baseline="0" dirty="0">
                <a:latin typeface="Arial" panose="020B0604020202020204" pitchFamily="34" charset="0"/>
                <a:cs typeface="Arial" panose="020B0604020202020204" pitchFamily="34" charset="0"/>
              </a:rPr>
              <a:t> you’re using quotes, it can be effective to increase the font size for maximum impact. If you don’t need a title box, simply right click on it and select ‘delete’.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8</a:t>
            </a:fld>
            <a:endParaRPr lang="en-US"/>
          </a:p>
        </p:txBody>
      </p:sp>
    </p:spTree>
    <p:extLst>
      <p:ext uri="{BB962C8B-B14F-4D97-AF65-F5344CB8AC3E}">
        <p14:creationId xmlns:p14="http://schemas.microsoft.com/office/powerpoint/2010/main" val="275431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Aim to use high-quality, professional images throughout your presentation. Avoid using clip art imagery, amateur photography or small photographs that are difficult to make out.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52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13896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454"/>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3610303"/>
            <a:ext cx="3930648" cy="225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91203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03389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a:xfrm>
            <a:off x="838200" y="1923393"/>
            <a:ext cx="7734300" cy="42535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5143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09676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olding slide">
    <p:spTree>
      <p:nvGrpSpPr>
        <p:cNvPr id="1" name=""/>
        <p:cNvGrpSpPr/>
        <p:nvPr/>
      </p:nvGrpSpPr>
      <p:grpSpPr>
        <a:xfrm>
          <a:off x="0" y="0"/>
          <a:ext cx="0" cy="0"/>
          <a:chOff x="0" y="0"/>
          <a:chExt cx="0" cy="0"/>
        </a:xfrm>
      </p:grpSpPr>
      <p:pic>
        <p:nvPicPr>
          <p:cNvPr id="8" name="Picture 7" descr="A picture containing ctenophore&#10;&#10;Description automatically generated">
            <a:extLst>
              <a:ext uri="{FF2B5EF4-FFF2-40B4-BE49-F238E27FC236}">
                <a16:creationId xmlns:a16="http://schemas.microsoft.com/office/drawing/2014/main" id="{23841EDC-C62A-8E48-BED8-042AC2B8E37C}"/>
              </a:ext>
            </a:extLst>
          </p:cNvPr>
          <p:cNvPicPr>
            <a:picLocks noChangeAspect="1"/>
          </p:cNvPicPr>
          <p:nvPr userDrawn="1"/>
        </p:nvPicPr>
        <p:blipFill rotWithShape="1">
          <a:blip r:embed="rId2"/>
          <a:srcRect t="3478" b="56769"/>
          <a:stretch/>
        </p:blipFill>
        <p:spPr>
          <a:xfrm>
            <a:off x="0" y="0"/>
            <a:ext cx="12192000" cy="6857999"/>
          </a:xfrm>
          <a:prstGeom prst="rect">
            <a:avLst/>
          </a:prstGeom>
        </p:spPr>
      </p:pic>
      <p:pic>
        <p:nvPicPr>
          <p:cNvPr id="9" name="Picture 8">
            <a:extLst>
              <a:ext uri="{FF2B5EF4-FFF2-40B4-BE49-F238E27FC236}">
                <a16:creationId xmlns:a16="http://schemas.microsoft.com/office/drawing/2014/main" id="{8AE25C7A-204A-C543-B1C1-D381D9C29B94}"/>
              </a:ext>
            </a:extLst>
          </p:cNvPr>
          <p:cNvPicPr>
            <a:picLocks noChangeAspect="1"/>
          </p:cNvPicPr>
          <p:nvPr userDrawn="1"/>
        </p:nvPicPr>
        <p:blipFill>
          <a:blip r:embed="rId3"/>
          <a:stretch>
            <a:fillRect/>
          </a:stretch>
        </p:blipFill>
        <p:spPr>
          <a:xfrm>
            <a:off x="7445469" y="1186277"/>
            <a:ext cx="3251666" cy="4436382"/>
          </a:xfrm>
          <a:prstGeom prst="rect">
            <a:avLst/>
          </a:prstGeom>
        </p:spPr>
      </p:pic>
      <p:pic>
        <p:nvPicPr>
          <p:cNvPr id="10" name="Picture 9">
            <a:extLst>
              <a:ext uri="{FF2B5EF4-FFF2-40B4-BE49-F238E27FC236}">
                <a16:creationId xmlns:a16="http://schemas.microsoft.com/office/drawing/2014/main" id="{5C449486-CF18-D849-A458-8277D52228AA}"/>
              </a:ext>
            </a:extLst>
          </p:cNvPr>
          <p:cNvPicPr>
            <a:picLocks noChangeAspect="1"/>
          </p:cNvPicPr>
          <p:nvPr userDrawn="1"/>
        </p:nvPicPr>
        <p:blipFill>
          <a:blip r:embed="rId4"/>
          <a:stretch>
            <a:fillRect/>
          </a:stretch>
        </p:blipFill>
        <p:spPr>
          <a:xfrm>
            <a:off x="1953430" y="2563424"/>
            <a:ext cx="7360905" cy="1731149"/>
          </a:xfrm>
          <a:prstGeom prst="rect">
            <a:avLst/>
          </a:prstGeom>
        </p:spPr>
      </p:pic>
    </p:spTree>
    <p:extLst>
      <p:ext uri="{BB962C8B-B14F-4D97-AF65-F5344CB8AC3E}">
        <p14:creationId xmlns:p14="http://schemas.microsoft.com/office/powerpoint/2010/main" val="2693966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76261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46980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374273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005913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B38B3-13B5-004E-989D-87424C1254F7}"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82503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471" y="533333"/>
            <a:ext cx="3118657" cy="801627"/>
          </a:xfrm>
          <a:prstGeom prst="rect">
            <a:avLst/>
          </a:prstGeom>
        </p:spPr>
      </p:pic>
    </p:spTree>
    <p:extLst>
      <p:ext uri="{BB962C8B-B14F-4D97-AF65-F5344CB8AC3E}">
        <p14:creationId xmlns:p14="http://schemas.microsoft.com/office/powerpoint/2010/main" val="7057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B38B3-13B5-004E-989D-87424C1254F7}"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416021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895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8753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94831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686376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6053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740255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184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539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38735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58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180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956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3818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014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07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348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965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50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09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199188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65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7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93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07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2986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10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21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42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71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63075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14237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36803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93899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46688"/>
            <a:ext cx="3932237" cy="1600200"/>
          </a:xfrm>
        </p:spPr>
        <p:txBody>
          <a:bodyPr anchor="b">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594538"/>
            <a:ext cx="3932237" cy="2274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7B38B3-13B5-004E-989D-87424C1254F7}" type="datetimeFigureOut">
              <a:rPr lang="en-US" smtClean="0"/>
              <a:t>7/14/2023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52860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4952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433707"/>
            <a:ext cx="10515600" cy="27148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Content Placeholder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0471" y="533333"/>
            <a:ext cx="3118657" cy="801627"/>
          </a:xfrm>
          <a:prstGeom prst="rect">
            <a:avLst/>
          </a:prstGeom>
        </p:spPr>
      </p:pic>
      <p:sp>
        <p:nvSpPr>
          <p:cNvPr id="7" name="TextBox 6">
            <a:extLst>
              <a:ext uri="{FF2B5EF4-FFF2-40B4-BE49-F238E27FC236}">
                <a16:creationId xmlns:a16="http://schemas.microsoft.com/office/drawing/2014/main" id="{3E87781C-A593-4EDB-9EB0-2F00D14BF12D}"/>
              </a:ext>
            </a:extLst>
          </p:cNvPr>
          <p:cNvSpPr txBox="1"/>
          <p:nvPr userDrawn="1"/>
        </p:nvSpPr>
        <p:spPr>
          <a:xfrm>
            <a:off x="1" y="6414655"/>
            <a:ext cx="12191999" cy="307777"/>
          </a:xfrm>
          <a:prstGeom prst="rect">
            <a:avLst/>
          </a:prstGeom>
          <a:noFill/>
        </p:spPr>
        <p:txBody>
          <a:bodyPr wrap="square" rtlCol="0">
            <a:spAutoFit/>
          </a:bodyPr>
          <a:lstStyle/>
          <a:p>
            <a:pPr algn="ctr"/>
            <a:r>
              <a:rPr lang="en-US" sz="1400" i="1" dirty="0">
                <a:solidFill>
                  <a:schemeClr val="bg1"/>
                </a:solidFill>
                <a:latin typeface="Arial" panose="020B0604020202020204" pitchFamily="34" charset="0"/>
                <a:cs typeface="Arial" panose="020B0604020202020204" pitchFamily="34" charset="0"/>
              </a:rPr>
              <a:t>Carsten P Welsch</a:t>
            </a:r>
            <a:endParaRPr lang="en-GB"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007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0" r:id="rId8"/>
    <p:sldLayoutId id="2147483656" r:id="rId9"/>
    <p:sldLayoutId id="2147483657" r:id="rId10"/>
    <p:sldLayoutId id="2147483658" r:id="rId11"/>
    <p:sldLayoutId id="2147483659" r:id="rId12"/>
    <p:sldLayoutId id="2147483760" r:id="rId13"/>
    <p:sldLayoutId id="2147483761" r:id="rId14"/>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38B3-13B5-004E-989D-87424C1254F7}" type="datetimeFigureOut">
              <a:rPr lang="en-US" smtClean="0"/>
              <a:t>7/14/2023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E2015-5B0A-B64E-A4F8-D9CE8B659446}" type="slidenum">
              <a:rPr lang="en-US" smtClean="0"/>
              <a:t>‹#›</a:t>
            </a:fld>
            <a:endParaRPr lang="en-US"/>
          </a:p>
        </p:txBody>
      </p:sp>
    </p:spTree>
    <p:extLst>
      <p:ext uri="{BB962C8B-B14F-4D97-AF65-F5344CB8AC3E}">
        <p14:creationId xmlns:p14="http://schemas.microsoft.com/office/powerpoint/2010/main" val="10692093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792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533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600" b="1"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53920"/>
            <a:ext cx="9144000" cy="2387600"/>
          </a:xfrm>
        </p:spPr>
        <p:txBody>
          <a:bodyPr/>
          <a:lstStyle/>
          <a:p>
            <a:r>
              <a:rPr lang="en-US" dirty="0"/>
              <a:t>Research &amp; Impact Away Day 2023</a:t>
            </a:r>
            <a:endParaRPr lang="en-GB" dirty="0"/>
          </a:p>
        </p:txBody>
      </p:sp>
      <p:sp>
        <p:nvSpPr>
          <p:cNvPr id="3" name="Content Placeholder 2"/>
          <p:cNvSpPr>
            <a:spLocks noGrp="1"/>
          </p:cNvSpPr>
          <p:nvPr>
            <p:ph type="subTitle" idx="1"/>
          </p:nvPr>
        </p:nvSpPr>
        <p:spPr>
          <a:xfrm>
            <a:off x="1524000" y="3633595"/>
            <a:ext cx="9144000" cy="1655762"/>
          </a:xfrm>
        </p:spPr>
        <p:txBody>
          <a:bodyPr>
            <a:normAutofit/>
          </a:bodyPr>
          <a:lstStyle/>
          <a:p>
            <a:pPr>
              <a:lnSpc>
                <a:spcPct val="100000"/>
              </a:lnSpc>
              <a:spcBef>
                <a:spcPts val="0"/>
              </a:spcBef>
              <a:defRPr/>
            </a:pPr>
            <a:r>
              <a:rPr lang="en-GB" dirty="0"/>
              <a:t>Prof Carsten P Welsch</a:t>
            </a:r>
          </a:p>
          <a:p>
            <a:pPr>
              <a:lnSpc>
                <a:spcPct val="100000"/>
              </a:lnSpc>
              <a:spcBef>
                <a:spcPts val="0"/>
              </a:spcBef>
              <a:defRPr/>
            </a:pPr>
            <a:r>
              <a:rPr lang="en-GB" sz="1600" i="1" dirty="0"/>
              <a:t>Head of Physics Department</a:t>
            </a:r>
          </a:p>
        </p:txBody>
      </p:sp>
      <p:sp>
        <p:nvSpPr>
          <p:cNvPr id="4" name="Rectangle 3">
            <a:extLst>
              <a:ext uri="{FF2B5EF4-FFF2-40B4-BE49-F238E27FC236}">
                <a16:creationId xmlns:a16="http://schemas.microsoft.com/office/drawing/2014/main" id="{6311E0F5-590F-47CE-B698-4C1AE8013CD9}"/>
              </a:ext>
            </a:extLst>
          </p:cNvPr>
          <p:cNvSpPr/>
          <p:nvPr/>
        </p:nvSpPr>
        <p:spPr>
          <a:xfrm>
            <a:off x="4527933" y="6228471"/>
            <a:ext cx="3084722" cy="629529"/>
          </a:xfrm>
          <a:prstGeom prst="rect">
            <a:avLst/>
          </a:prstGeom>
          <a:solidFill>
            <a:srgbClr val="1A2B7C"/>
          </a:solidFill>
          <a:ln>
            <a:solidFill>
              <a:srgbClr val="1A2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5219300"/>
      </p:ext>
    </p:extLst>
  </p:cSld>
  <p:clrMapOvr>
    <a:masterClrMapping/>
  </p:clrMapOvr>
  <mc:AlternateContent xmlns:mc="http://schemas.openxmlformats.org/markup-compatibility/2006" xmlns:p14="http://schemas.microsoft.com/office/powerpoint/2010/main">
    <mc:Choice Requires="p14">
      <p:transition spd="slow" p14:dur="4000" advTm="600000">
        <p14:vortex dir="r"/>
      </p:transition>
    </mc:Choice>
    <mc:Fallback xmlns="">
      <p:transition spd="slow" advTm="60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55F2882A-1572-4451-ADCC-4DC6D46D309E}"/>
              </a:ext>
            </a:extLst>
          </p:cNvPr>
          <p:cNvPicPr>
            <a:picLocks noChangeAspect="1"/>
          </p:cNvPicPr>
          <p:nvPr/>
        </p:nvPicPr>
        <p:blipFill rotWithShape="1">
          <a:blip r:embed="rId3"/>
          <a:srcRect b="-9777"/>
          <a:stretch/>
        </p:blipFill>
        <p:spPr>
          <a:xfrm>
            <a:off x="0" y="0"/>
            <a:ext cx="12192000" cy="8144256"/>
          </a:xfrm>
          <a:prstGeom prst="rect">
            <a:avLst/>
          </a:prstGeom>
        </p:spPr>
      </p:pic>
      <p:grpSp>
        <p:nvGrpSpPr>
          <p:cNvPr id="2" name="Group 1">
            <a:extLst>
              <a:ext uri="{FF2B5EF4-FFF2-40B4-BE49-F238E27FC236}">
                <a16:creationId xmlns:a16="http://schemas.microsoft.com/office/drawing/2014/main" id="{F1F440A3-4D6B-4CE9-99AD-7986B14FA7C7}"/>
              </a:ext>
            </a:extLst>
          </p:cNvPr>
          <p:cNvGrpSpPr/>
          <p:nvPr/>
        </p:nvGrpSpPr>
        <p:grpSpPr>
          <a:xfrm>
            <a:off x="291829" y="1980060"/>
            <a:ext cx="8987328" cy="4887452"/>
            <a:chOff x="291829" y="1980060"/>
            <a:chExt cx="8987328" cy="4887452"/>
          </a:xfrm>
        </p:grpSpPr>
        <p:sp>
          <p:nvSpPr>
            <p:cNvPr id="5" name="TextBox 4"/>
            <p:cNvSpPr txBox="1"/>
            <p:nvPr/>
          </p:nvSpPr>
          <p:spPr>
            <a:xfrm>
              <a:off x="291830" y="2965737"/>
              <a:ext cx="4596055" cy="3600000"/>
            </a:xfrm>
            <a:prstGeom prst="rect">
              <a:avLst/>
            </a:prstGeom>
            <a:solidFill>
              <a:schemeClr val="tx1">
                <a:alpha val="66000"/>
              </a:schemeClr>
            </a:solidFill>
          </p:spPr>
          <p:txBody>
            <a:bodyPr wrap="square" rtlCol="0">
              <a:spAutoFit/>
            </a:bodyPr>
            <a:lstStyle/>
            <a:p>
              <a:endParaRPr lang="en-GB" dirty="0"/>
            </a:p>
          </p:txBody>
        </p:sp>
        <p:sp>
          <p:nvSpPr>
            <p:cNvPr id="6" name="TextBox 5"/>
            <p:cNvSpPr txBox="1"/>
            <p:nvPr/>
          </p:nvSpPr>
          <p:spPr>
            <a:xfrm>
              <a:off x="291829" y="1980060"/>
              <a:ext cx="4596056" cy="856526"/>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endParaRPr lang="en-GB" dirty="0"/>
            </a:p>
          </p:txBody>
        </p:sp>
        <p:sp>
          <p:nvSpPr>
            <p:cNvPr id="7" name="TextBox 6"/>
            <p:cNvSpPr txBox="1"/>
            <p:nvPr/>
          </p:nvSpPr>
          <p:spPr>
            <a:xfrm>
              <a:off x="376518" y="1980060"/>
              <a:ext cx="8902639" cy="700576"/>
            </a:xfrm>
            <a:prstGeom prst="rect">
              <a:avLst/>
            </a:prstGeom>
            <a:noFill/>
          </p:spPr>
          <p:txBody>
            <a:bodyPr wrap="square" rtlCol="0">
              <a:spAutoFit/>
            </a:bodyPr>
            <a:lstStyle/>
            <a:p>
              <a:pPr>
                <a:lnSpc>
                  <a:spcPts val="5160"/>
                </a:lnSpc>
              </a:pPr>
              <a:r>
                <a:rPr lang="en-US" sz="3000" b="1" dirty="0">
                  <a:solidFill>
                    <a:schemeClr val="bg1"/>
                  </a:solidFill>
                  <a:latin typeface="Arial Black" charset="0"/>
                  <a:ea typeface="Arial Black" charset="0"/>
                  <a:cs typeface="Arial Black" charset="0"/>
                </a:rPr>
                <a:t>Starting point</a:t>
              </a:r>
            </a:p>
          </p:txBody>
        </p:sp>
        <p:sp>
          <p:nvSpPr>
            <p:cNvPr id="8" name="TextBox 7"/>
            <p:cNvSpPr txBox="1"/>
            <p:nvPr/>
          </p:nvSpPr>
          <p:spPr>
            <a:xfrm>
              <a:off x="376518" y="3081860"/>
              <a:ext cx="4373282" cy="3785652"/>
            </a:xfrm>
            <a:prstGeom prst="rect">
              <a:avLst/>
            </a:prstGeom>
            <a:noFill/>
          </p:spPr>
          <p:txBody>
            <a:bodyPr wrap="square" rtlCol="0">
              <a:spAutoFit/>
            </a:bodyPr>
            <a:lstStyle/>
            <a:p>
              <a:pPr marL="285750" indent="-285750">
                <a:buFont typeface="Arial" charset="0"/>
                <a:buChar char="•"/>
              </a:pPr>
              <a:r>
                <a:rPr lang="en-US" sz="2000" dirty="0">
                  <a:solidFill>
                    <a:schemeClr val="bg1"/>
                  </a:solidFill>
                  <a:latin typeface="Arial" charset="0"/>
                  <a:ea typeface="Arial" charset="0"/>
                  <a:cs typeface="Arial" charset="0"/>
                </a:rPr>
                <a:t>Focus on collaborative research</a:t>
              </a:r>
            </a:p>
            <a:p>
              <a:pPr marL="285750" indent="-285750">
                <a:buFont typeface="Arial" charset="0"/>
                <a:buChar char="•"/>
              </a:pPr>
              <a:r>
                <a:rPr lang="en-US" sz="2000" dirty="0">
                  <a:solidFill>
                    <a:schemeClr val="bg1"/>
                  </a:solidFill>
                  <a:latin typeface="Arial" charset="0"/>
                  <a:ea typeface="Arial" charset="0"/>
                  <a:cs typeface="Arial" charset="0"/>
                </a:rPr>
                <a:t>Strategic partners across sectors help drive world-class science and innovation program</a:t>
              </a:r>
            </a:p>
            <a:p>
              <a:pPr marL="285750" indent="-285750">
                <a:buFont typeface="Arial" charset="0"/>
                <a:buChar char="•"/>
              </a:pPr>
              <a:r>
                <a:rPr lang="en-US" sz="2000" dirty="0">
                  <a:solidFill>
                    <a:schemeClr val="bg1"/>
                  </a:solidFill>
                  <a:latin typeface="Arial" charset="0"/>
                  <a:ea typeface="Arial" charset="0"/>
                  <a:cs typeface="Arial" charset="0"/>
                </a:rPr>
                <a:t>Unique design, manufacture and testing capabilities</a:t>
              </a:r>
            </a:p>
            <a:p>
              <a:pPr marL="285750" indent="-285750">
                <a:buFont typeface="Arial" charset="0"/>
                <a:buChar char="•"/>
              </a:pPr>
              <a:r>
                <a:rPr lang="en-US" sz="2000" dirty="0">
                  <a:solidFill>
                    <a:schemeClr val="bg1"/>
                  </a:solidFill>
                  <a:latin typeface="Arial" charset="0"/>
                  <a:ea typeface="Arial" charset="0"/>
                  <a:cs typeface="Arial" charset="0"/>
                </a:rPr>
                <a:t>RISE, CREATE: metrics to inform future directions</a:t>
              </a:r>
            </a:p>
            <a:p>
              <a:pPr marL="285750" indent="-285750">
                <a:buFont typeface="Arial" charset="0"/>
                <a:buChar char="•"/>
              </a:pPr>
              <a:endParaRPr lang="en-US" sz="2000" dirty="0">
                <a:solidFill>
                  <a:schemeClr val="bg1"/>
                </a:solidFill>
                <a:latin typeface="Arial" charset="0"/>
                <a:ea typeface="Arial" charset="0"/>
                <a:cs typeface="Arial" charset="0"/>
              </a:endParaRPr>
            </a:p>
            <a:p>
              <a:pPr marL="285750" indent="-285750">
                <a:buFont typeface="Arial" charset="0"/>
                <a:buChar char="•"/>
              </a:pPr>
              <a:r>
                <a:rPr lang="en-US" sz="2000" dirty="0">
                  <a:solidFill>
                    <a:schemeClr val="bg1"/>
                  </a:solidFill>
                  <a:latin typeface="Arial" charset="0"/>
                  <a:ea typeface="Arial" charset="0"/>
                  <a:cs typeface="Arial" charset="0"/>
                </a:rPr>
                <a:t>Results from today will feed directly into emerging university strategy</a:t>
              </a:r>
            </a:p>
          </p:txBody>
        </p:sp>
      </p:grpSp>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22" y="530702"/>
            <a:ext cx="3118657" cy="801627"/>
          </a:xfrm>
          <a:prstGeom prst="rect">
            <a:avLst/>
          </a:prstGeom>
        </p:spPr>
      </p:pic>
    </p:spTree>
    <p:extLst>
      <p:ext uri="{BB962C8B-B14F-4D97-AF65-F5344CB8AC3E}">
        <p14:creationId xmlns:p14="http://schemas.microsoft.com/office/powerpoint/2010/main" val="236658999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50944" y="2787683"/>
            <a:ext cx="4159343" cy="1069127"/>
          </a:xfrm>
        </p:spPr>
      </p:pic>
      <p:sp>
        <p:nvSpPr>
          <p:cNvPr id="3" name="TextBox 2"/>
          <p:cNvSpPr txBox="1"/>
          <p:nvPr/>
        </p:nvSpPr>
        <p:spPr>
          <a:xfrm>
            <a:off x="266007" y="199505"/>
            <a:ext cx="3757353" cy="1413164"/>
          </a:xfrm>
          <a:prstGeom prst="rect">
            <a:avLst/>
          </a:prstGeom>
          <a:solidFill>
            <a:srgbClr val="1B2B7C"/>
          </a:solidFill>
        </p:spPr>
        <p:txBody>
          <a:bodyPr wrap="square" rtlCol="0">
            <a:spAutoFit/>
          </a:bodyPr>
          <a:lstStyle/>
          <a:p>
            <a:endParaRPr lang="en-GB" dirty="0"/>
          </a:p>
        </p:txBody>
      </p:sp>
    </p:spTree>
    <p:extLst>
      <p:ext uri="{BB962C8B-B14F-4D97-AF65-F5344CB8AC3E}">
        <p14:creationId xmlns:p14="http://schemas.microsoft.com/office/powerpoint/2010/main" val="265028127"/>
      </p:ext>
    </p:extLst>
  </p:cSld>
  <p:clrMapOvr>
    <a:masterClrMapping/>
  </p:clrMapOvr>
  <mc:AlternateContent xmlns:mc="http://schemas.openxmlformats.org/markup-compatibility/2006" xmlns:p14="http://schemas.microsoft.com/office/powerpoint/2010/main">
    <mc:Choice Requires="p14">
      <p:transition spd="slow" p14:dur="3900" advTm="600000">
        <p14:glitter pattern="hexagon"/>
      </p:transition>
    </mc:Choice>
    <mc:Fallback xmlns="">
      <p:transition spd="slow" advTm="60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90391" y="1697634"/>
            <a:ext cx="10515600" cy="727635"/>
          </a:xfrm>
          <a:prstGeom prst="rect">
            <a:avLst/>
          </a:prstGeom>
          <a:noFill/>
        </p:spPr>
        <p:txBody>
          <a:bodyPr wrap="square" rtlCol="0">
            <a:spAutoFit/>
          </a:bodyPr>
          <a:lstStyle/>
          <a:p>
            <a:pPr>
              <a:lnSpc>
                <a:spcPts val="5160"/>
              </a:lnSpc>
            </a:pPr>
            <a:r>
              <a:rPr lang="en-US" sz="3600" b="1" dirty="0">
                <a:solidFill>
                  <a:schemeClr val="bg1"/>
                </a:solidFill>
                <a:latin typeface="Arial Black" charset="0"/>
                <a:ea typeface="Arial Black" charset="0"/>
                <a:cs typeface="Arial Black" charset="0"/>
              </a:rPr>
              <a:t>Liverpool physics today</a:t>
            </a:r>
          </a:p>
        </p:txBody>
      </p:sp>
      <p:cxnSp>
        <p:nvCxnSpPr>
          <p:cNvPr id="11" name="Straight Connector 10"/>
          <p:cNvCxnSpPr/>
          <p:nvPr/>
        </p:nvCxnSpPr>
        <p:spPr>
          <a:xfrm>
            <a:off x="691529" y="2635041"/>
            <a:ext cx="10403450"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FB7098-5270-4568-AE15-1D147DB1A0A7}"/>
              </a:ext>
            </a:extLst>
          </p:cNvPr>
          <p:cNvSpPr txBox="1"/>
          <p:nvPr/>
        </p:nvSpPr>
        <p:spPr>
          <a:xfrm>
            <a:off x="694952" y="5185792"/>
            <a:ext cx="10396604" cy="11621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 UK Top10 physics departments for research quality and environment (REF2021)</a:t>
            </a:r>
            <a:endParaRPr lang="en-GB" sz="1600" baseline="300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Based primarily in OLL, recognized for experiment construction + physics exploitation;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45 academics, 400 undergraduate, +100 PhD and +100 PGT students.</a:t>
            </a:r>
          </a:p>
        </p:txBody>
      </p:sp>
      <p:pic>
        <p:nvPicPr>
          <p:cNvPr id="16" name="Picture 15">
            <a:extLst>
              <a:ext uri="{FF2B5EF4-FFF2-40B4-BE49-F238E27FC236}">
                <a16:creationId xmlns:a16="http://schemas.microsoft.com/office/drawing/2014/main" id="{8D35CFEA-BB33-4805-853B-1B21423EB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6751" y="2770868"/>
            <a:ext cx="3510062" cy="234004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2AE33E1E-850C-40B5-882B-613C638F32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75"/>
          <a:stretch/>
        </p:blipFill>
        <p:spPr>
          <a:xfrm>
            <a:off x="7606813" y="2770137"/>
            <a:ext cx="3461773" cy="234003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05418D5-AB3E-42C7-8E81-A7FB1150E470}"/>
              </a:ext>
            </a:extLst>
          </p:cNvPr>
          <p:cNvPicPr>
            <a:picLocks noChangeAspect="1"/>
          </p:cNvPicPr>
          <p:nvPr/>
        </p:nvPicPr>
        <p:blipFill>
          <a:blip r:embed="rId5"/>
          <a:stretch>
            <a:fillRect/>
          </a:stretch>
        </p:blipFill>
        <p:spPr>
          <a:xfrm>
            <a:off x="8928405" y="5292886"/>
            <a:ext cx="2140181" cy="1055019"/>
          </a:xfrm>
          <a:prstGeom prst="rect">
            <a:avLst/>
          </a:prstGeom>
          <a:ln>
            <a:noFill/>
          </a:ln>
          <a:effectLst>
            <a:softEdge rad="112500"/>
          </a:effectLst>
        </p:spPr>
      </p:pic>
      <p:pic>
        <p:nvPicPr>
          <p:cNvPr id="8" name="Picture 7">
            <a:extLst>
              <a:ext uri="{FF2B5EF4-FFF2-40B4-BE49-F238E27FC236}">
                <a16:creationId xmlns:a16="http://schemas.microsoft.com/office/drawing/2014/main" id="{0D37E803-7E2C-4532-B6E6-BDCDF94389A3}"/>
              </a:ext>
            </a:extLst>
          </p:cNvPr>
          <p:cNvPicPr>
            <a:picLocks noChangeAspect="1"/>
          </p:cNvPicPr>
          <p:nvPr/>
        </p:nvPicPr>
        <p:blipFill rotWithShape="1">
          <a:blip r:embed="rId6"/>
          <a:srcRect t="16311" b="14532"/>
          <a:stretch/>
        </p:blipFill>
        <p:spPr>
          <a:xfrm>
            <a:off x="694952" y="2770869"/>
            <a:ext cx="3401799" cy="2339293"/>
          </a:xfrm>
          <a:prstGeom prst="rect">
            <a:avLst/>
          </a:prstGeom>
        </p:spPr>
      </p:pic>
    </p:spTree>
    <p:extLst>
      <p:ext uri="{BB962C8B-B14F-4D97-AF65-F5344CB8AC3E}">
        <p14:creationId xmlns:p14="http://schemas.microsoft.com/office/powerpoint/2010/main" val="1277945717"/>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iscovery science for the Large Hadron Collider upgrade will fast track  innovation | R&amp;D Today">
            <a:extLst>
              <a:ext uri="{FF2B5EF4-FFF2-40B4-BE49-F238E27FC236}">
                <a16:creationId xmlns:a16="http://schemas.microsoft.com/office/drawing/2014/main" id="{BE6D17F2-1350-4886-B2B2-A17E5AB99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6737" y="4034805"/>
            <a:ext cx="3445169" cy="2198687"/>
          </a:xfrm>
          <a:prstGeom prst="rect">
            <a:avLst/>
          </a:prstGeom>
          <a:extLst>
            <a:ext uri="{909E8E84-426E-40DD-AFC4-6F175D3DCCD1}">
              <a14:hiddenFill xmlns:a14="http://schemas.microsoft.com/office/drawing/2010/main">
                <a:solidFill>
                  <a:srgbClr val="FFFFFF"/>
                </a:solidFill>
              </a14:hiddenFill>
            </a:ext>
          </a:extLst>
        </p:spPr>
      </p:pic>
      <p:sp>
        <p:nvSpPr>
          <p:cNvPr id="3" name="Title 2"/>
          <p:cNvSpPr txBox="1">
            <a:spLocks noGrp="1"/>
          </p:cNvSpPr>
          <p:nvPr>
            <p:ph type="title"/>
          </p:nvPr>
        </p:nvSpPr>
        <p:spPr>
          <a:xfrm>
            <a:off x="838200" y="1711073"/>
            <a:ext cx="10515600" cy="727635"/>
          </a:xfrm>
          <a:prstGeom prst="rect">
            <a:avLst/>
          </a:prstGeom>
          <a:noFill/>
        </p:spPr>
        <p:txBody>
          <a:bodyPr wrap="square" rtlCol="0">
            <a:spAutoFit/>
          </a:bodyPr>
          <a:lstStyle/>
          <a:p>
            <a:pPr>
              <a:lnSpc>
                <a:spcPts val="5160"/>
              </a:lnSpc>
            </a:pPr>
            <a:r>
              <a:rPr lang="en-US" sz="3600" b="1" dirty="0">
                <a:solidFill>
                  <a:schemeClr val="bg1"/>
                </a:solidFill>
                <a:latin typeface="Arial Black" charset="0"/>
                <a:ea typeface="Arial Black" charset="0"/>
                <a:cs typeface="Arial Black" charset="0"/>
              </a:rPr>
              <a:t>Cutting edge research</a:t>
            </a:r>
          </a:p>
        </p:txBody>
      </p:sp>
      <p:sp>
        <p:nvSpPr>
          <p:cNvPr id="4" name="TextBox 3"/>
          <p:cNvSpPr txBox="1"/>
          <p:nvPr/>
        </p:nvSpPr>
        <p:spPr>
          <a:xfrm>
            <a:off x="580095" y="2933807"/>
            <a:ext cx="7011330" cy="9094797"/>
          </a:xfrm>
          <a:prstGeom prst="rect">
            <a:avLst/>
          </a:prstGeom>
          <a:noFill/>
        </p:spPr>
        <p:txBody>
          <a:bodyPr wrap="square" rtlCol="0">
            <a:spAutoFit/>
          </a:bodyPr>
          <a:lstStyle/>
          <a:p>
            <a:pPr marL="285750" indent="-285750">
              <a:spcAft>
                <a:spcPts val="1000"/>
              </a:spcAft>
              <a:buFont typeface="Arial" charset="0"/>
              <a:buChar char="•"/>
            </a:pPr>
            <a:r>
              <a:rPr lang="en-US" sz="2000" dirty="0">
                <a:solidFill>
                  <a:schemeClr val="bg1"/>
                </a:solidFill>
                <a:latin typeface="Arial" charset="0"/>
                <a:ea typeface="Arial" charset="0"/>
                <a:cs typeface="Arial" charset="0"/>
              </a:rPr>
              <a:t>Currently </a:t>
            </a:r>
            <a:r>
              <a:rPr lang="en-US" sz="2000" b="1" dirty="0">
                <a:solidFill>
                  <a:schemeClr val="bg1"/>
                </a:solidFill>
                <a:latin typeface="Arial" charset="0"/>
                <a:ea typeface="Arial" charset="0"/>
                <a:cs typeface="Arial" charset="0"/>
              </a:rPr>
              <a:t>five clusters</a:t>
            </a:r>
            <a:r>
              <a:rPr lang="en-US" sz="2000" dirty="0">
                <a:solidFill>
                  <a:schemeClr val="bg1"/>
                </a:solidFill>
                <a:latin typeface="Arial" charset="0"/>
                <a:ea typeface="Arial" charset="0"/>
                <a:cs typeface="Arial" charset="0"/>
              </a:rPr>
              <a:t>: accelerator science, nuclear and particle physics, condensed matter physics and physics education.</a:t>
            </a:r>
          </a:p>
          <a:p>
            <a:pPr marL="285750" indent="-285750">
              <a:spcAft>
                <a:spcPts val="1000"/>
              </a:spcAft>
              <a:buFont typeface="Arial" charset="0"/>
              <a:buChar char="•"/>
            </a:pPr>
            <a:r>
              <a:rPr lang="en-GB" sz="2000" b="1" dirty="0">
                <a:solidFill>
                  <a:schemeClr val="bg1"/>
                </a:solidFill>
                <a:latin typeface="Arial" charset="0"/>
                <a:ea typeface="Arial" charset="0"/>
                <a:cs typeface="Arial" charset="0"/>
              </a:rPr>
              <a:t>Fundamental Science </a:t>
            </a:r>
            <a:r>
              <a:rPr lang="en-GB" sz="2000" dirty="0">
                <a:solidFill>
                  <a:schemeClr val="bg1"/>
                </a:solidFill>
                <a:latin typeface="Arial" charset="0"/>
                <a:ea typeface="Arial" charset="0"/>
                <a:cs typeface="Arial" charset="0"/>
              </a:rPr>
              <a:t>(ATLAS, </a:t>
            </a:r>
            <a:r>
              <a:rPr lang="en-GB" sz="2000" dirty="0" err="1">
                <a:solidFill>
                  <a:schemeClr val="bg1"/>
                </a:solidFill>
                <a:latin typeface="Arial" charset="0"/>
                <a:ea typeface="Arial" charset="0"/>
                <a:cs typeface="Arial" charset="0"/>
              </a:rPr>
              <a:t>LHCb</a:t>
            </a:r>
            <a:r>
              <a:rPr lang="en-GB" sz="2000" dirty="0">
                <a:solidFill>
                  <a:schemeClr val="bg1"/>
                </a:solidFill>
                <a:latin typeface="Arial" charset="0"/>
                <a:ea typeface="Arial" charset="0"/>
                <a:cs typeface="Arial" charset="0"/>
              </a:rPr>
              <a:t>, ALICE, etc), neutrinos, quantum, radioactive ions, next-gen light sources, antimatter, HLLHC, AWAKE, EuPRAXIA, etc.</a:t>
            </a:r>
          </a:p>
          <a:p>
            <a:pPr marL="285750" indent="-285750">
              <a:spcAft>
                <a:spcPts val="1000"/>
              </a:spcAft>
              <a:buFont typeface="Arial" charset="0"/>
              <a:buChar char="•"/>
            </a:pPr>
            <a:r>
              <a:rPr lang="en-GB" sz="2000" b="1" dirty="0">
                <a:solidFill>
                  <a:schemeClr val="bg1"/>
                </a:solidFill>
                <a:latin typeface="Arial" charset="0"/>
                <a:ea typeface="Arial" charset="0"/>
                <a:cs typeface="Arial" charset="0"/>
              </a:rPr>
              <a:t>Applied research </a:t>
            </a:r>
            <a:r>
              <a:rPr lang="en-GB" sz="2000" dirty="0">
                <a:solidFill>
                  <a:schemeClr val="bg1"/>
                </a:solidFill>
                <a:latin typeface="Arial" charset="0"/>
                <a:ea typeface="Arial" charset="0"/>
                <a:cs typeface="Arial" charset="0"/>
              </a:rPr>
              <a:t>with focus on healthcare instrumentation, imaging &amp; diagnostics, nuclear industry, and data intensive science.</a:t>
            </a:r>
          </a:p>
          <a:p>
            <a:pPr marL="285750" indent="-285750" algn="just">
              <a:buFont typeface="Arial" charset="0"/>
              <a:buChar char="•"/>
            </a:pPr>
            <a:endParaRPr lang="en-GB" sz="2000" dirty="0">
              <a:solidFill>
                <a:schemeClr val="bg1"/>
              </a:solidFill>
              <a:latin typeface="Arial" charset="0"/>
              <a:ea typeface="Arial" charset="0"/>
              <a:cs typeface="Arial" charset="0"/>
            </a:endParaRPr>
          </a:p>
          <a:p>
            <a:pPr marL="285750" indent="-285750" algn="just">
              <a:buFont typeface="Arial" charset="0"/>
              <a:buChar char="•"/>
            </a:pPr>
            <a:endParaRPr lang="en-GB" sz="2000" dirty="0">
              <a:solidFill>
                <a:schemeClr val="bg1"/>
              </a:solidFill>
              <a:latin typeface="Arial" charset="0"/>
              <a:ea typeface="Arial" charset="0"/>
              <a:cs typeface="Arial" charset="0"/>
            </a:endParaRPr>
          </a:p>
          <a:p>
            <a:pPr marL="285750" indent="-285750" algn="just">
              <a:buFont typeface="Arial" charset="0"/>
              <a:buChar char="•"/>
            </a:pPr>
            <a:endParaRPr lang="en-GB" sz="2000" dirty="0">
              <a:solidFill>
                <a:schemeClr val="bg1"/>
              </a:solidFill>
              <a:latin typeface="Arial" charset="0"/>
              <a:ea typeface="Arial" charset="0"/>
              <a:cs typeface="Arial" charset="0"/>
            </a:endParaRPr>
          </a:p>
          <a:p>
            <a:pPr marL="285750" indent="-285750" algn="just">
              <a:buFont typeface="Arial" charset="0"/>
              <a:buChar char="•"/>
            </a:pPr>
            <a:endParaRPr lang="en-GB"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a:p>
            <a:endParaRPr lang="en-US" sz="2000" dirty="0">
              <a:solidFill>
                <a:schemeClr val="bg1"/>
              </a:solidFill>
              <a:effectLst/>
              <a:latin typeface="Arial" charset="0"/>
              <a:ea typeface="Arial" charset="0"/>
              <a:cs typeface="Arial" charset="0"/>
            </a:endParaRPr>
          </a:p>
        </p:txBody>
      </p:sp>
      <p:cxnSp>
        <p:nvCxnSpPr>
          <p:cNvPr id="11" name="Straight Connector 10"/>
          <p:cNvCxnSpPr/>
          <p:nvPr/>
        </p:nvCxnSpPr>
        <p:spPr>
          <a:xfrm>
            <a:off x="838200" y="2697495"/>
            <a:ext cx="5080462"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13ECFA1-0DC9-423A-BBB2-E0826B29DD65}"/>
              </a:ext>
            </a:extLst>
          </p:cNvPr>
          <p:cNvPicPr/>
          <p:nvPr/>
        </p:nvPicPr>
        <p:blipFill>
          <a:blip r:embed="rId4">
            <a:extLst>
              <a:ext uri="{28A0092B-C50C-407E-A947-70E740481C1C}">
                <a14:useLocalDpi xmlns:a14="http://schemas.microsoft.com/office/drawing/2010/main"/>
              </a:ext>
            </a:extLst>
          </a:blip>
          <a:stretch>
            <a:fillRect/>
          </a:stretch>
        </p:blipFill>
        <p:spPr>
          <a:xfrm>
            <a:off x="8142968" y="1749175"/>
            <a:ext cx="3445168" cy="2160586"/>
          </a:xfrm>
          <a:prstGeom prst="rect">
            <a:avLst/>
          </a:prstGeom>
        </p:spPr>
      </p:pic>
    </p:spTree>
    <p:extLst>
      <p:ext uri="{BB962C8B-B14F-4D97-AF65-F5344CB8AC3E}">
        <p14:creationId xmlns:p14="http://schemas.microsoft.com/office/powerpoint/2010/main" val="1288136"/>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ky, ground, outdoor&#10;&#10;Description automatically generated">
            <a:extLst>
              <a:ext uri="{FF2B5EF4-FFF2-40B4-BE49-F238E27FC236}">
                <a16:creationId xmlns:a16="http://schemas.microsoft.com/office/drawing/2014/main" id="{37916CB0-FA1E-43AC-9F8D-4FC148641583}"/>
              </a:ext>
            </a:extLst>
          </p:cNvPr>
          <p:cNvPicPr>
            <a:picLocks noChangeAspect="1"/>
          </p:cNvPicPr>
          <p:nvPr/>
        </p:nvPicPr>
        <p:blipFill>
          <a:blip r:embed="rId3"/>
          <a:stretch>
            <a:fillRect/>
          </a:stretch>
        </p:blipFill>
        <p:spPr>
          <a:xfrm>
            <a:off x="0" y="-43114"/>
            <a:ext cx="12192000" cy="8785157"/>
          </a:xfrm>
          <a:prstGeom prst="rect">
            <a:avLst/>
          </a:prstGeom>
        </p:spPr>
      </p:pic>
      <p:sp>
        <p:nvSpPr>
          <p:cNvPr id="4" name="TextBox 3"/>
          <p:cNvSpPr txBox="1"/>
          <p:nvPr/>
        </p:nvSpPr>
        <p:spPr>
          <a:xfrm>
            <a:off x="0" y="5476253"/>
            <a:ext cx="6498077" cy="1186775"/>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59893" y="5705822"/>
            <a:ext cx="8902639" cy="727635"/>
          </a:xfrm>
          <a:prstGeom prst="rect">
            <a:avLst/>
          </a:prstGeom>
          <a:noFill/>
        </p:spPr>
        <p:txBody>
          <a:bodyPr wrap="square" rtlCol="0">
            <a:spAutoFit/>
          </a:bodyPr>
          <a:lstStyle/>
          <a:p>
            <a:pPr marL="0" marR="0" lvl="0" indent="0" algn="l" defTabSz="914400" rtl="0" eaLnBrk="1" fontAlgn="auto" latinLnBrk="0" hangingPunct="1">
              <a:lnSpc>
                <a:spcPts val="516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Strategic partnerships</a:t>
            </a:r>
          </a:p>
        </p:txBody>
      </p:sp>
      <p:sp>
        <p:nvSpPr>
          <p:cNvPr id="6" name="TextBox 5"/>
          <p:cNvSpPr txBox="1"/>
          <p:nvPr/>
        </p:nvSpPr>
        <p:spPr>
          <a:xfrm>
            <a:off x="7353299" y="3475614"/>
            <a:ext cx="4838701" cy="3187414"/>
          </a:xfrm>
          <a:prstGeom prst="rect">
            <a:avLst/>
          </a:prstGeom>
          <a:solidFill>
            <a:schemeClr val="tx1">
              <a:alpha val="6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353299" y="3483834"/>
            <a:ext cx="4838701" cy="4462760"/>
          </a:xfrm>
          <a:prstGeom prst="rect">
            <a:avLst/>
          </a:prstGeom>
          <a:noFill/>
        </p:spPr>
        <p:txBody>
          <a:bodyPr wrap="square" rtlCol="0">
            <a:spAutoFit/>
          </a:bodyPr>
          <a:lstStyle/>
          <a:p>
            <a:pPr lvl="0">
              <a:defRPr/>
            </a:pPr>
            <a:r>
              <a:rPr lang="en-GB" sz="1600" dirty="0">
                <a:solidFill>
                  <a:prstClr val="white"/>
                </a:solidFill>
                <a:latin typeface="Arial" charset="0"/>
                <a:ea typeface="Arial" charset="0"/>
                <a:cs typeface="Arial" charset="0"/>
              </a:rPr>
              <a:t>We have signed strategic partnership agreements with key institutions, including:</a:t>
            </a:r>
          </a:p>
          <a:p>
            <a:pPr marL="285750" lvl="0" indent="-285750">
              <a:lnSpc>
                <a:spcPct val="150000"/>
              </a:lnSpc>
              <a:buFont typeface="Arial" panose="020B0604020202020204" pitchFamily="34" charset="0"/>
              <a:buChar char="•"/>
              <a:defRPr/>
            </a:pPr>
            <a:r>
              <a:rPr lang="en-GB" sz="1600" dirty="0">
                <a:solidFill>
                  <a:prstClr val="white"/>
                </a:solidFill>
                <a:latin typeface="Arial" charset="0"/>
                <a:ea typeface="Arial" charset="0"/>
                <a:cs typeface="Arial" charset="0"/>
              </a:rPr>
              <a:t>Daresbury</a:t>
            </a:r>
          </a:p>
          <a:p>
            <a:pPr marL="285750" lvl="0" indent="-285750">
              <a:lnSpc>
                <a:spcPct val="150000"/>
              </a:lnSpc>
              <a:buFont typeface="Arial" panose="020B0604020202020204" pitchFamily="34" charset="0"/>
              <a:buChar char="•"/>
              <a:defRPr/>
            </a:pPr>
            <a:r>
              <a:rPr lang="en-GB" sz="1600" dirty="0">
                <a:solidFill>
                  <a:prstClr val="white"/>
                </a:solidFill>
                <a:latin typeface="Arial" charset="0"/>
                <a:ea typeface="Arial" charset="0"/>
                <a:cs typeface="Arial" charset="0"/>
              </a:rPr>
              <a:t>CERN</a:t>
            </a:r>
          </a:p>
          <a:p>
            <a:pPr marL="285750" lvl="0" indent="-285750">
              <a:lnSpc>
                <a:spcPct val="150000"/>
              </a:lnSpc>
              <a:buFont typeface="Arial" panose="020B0604020202020204" pitchFamily="34" charset="0"/>
              <a:buChar char="•"/>
              <a:defRPr/>
            </a:pPr>
            <a:r>
              <a:rPr lang="en-GB" sz="1600" dirty="0">
                <a:solidFill>
                  <a:prstClr val="white"/>
                </a:solidFill>
                <a:latin typeface="Arial" charset="0"/>
                <a:ea typeface="Arial" charset="0"/>
                <a:cs typeface="Arial" charset="0"/>
              </a:rPr>
              <a:t>GSI/FAIR</a:t>
            </a:r>
          </a:p>
          <a:p>
            <a:pPr marL="285750" lvl="0" indent="-285750">
              <a:lnSpc>
                <a:spcPct val="150000"/>
              </a:lnSpc>
              <a:buFont typeface="Arial" panose="020B0604020202020204" pitchFamily="34" charset="0"/>
              <a:buChar char="•"/>
              <a:defRPr/>
            </a:pPr>
            <a:r>
              <a:rPr lang="en-GB" sz="1600" dirty="0">
                <a:solidFill>
                  <a:prstClr val="white"/>
                </a:solidFill>
                <a:latin typeface="Arial" charset="0"/>
                <a:ea typeface="Arial" charset="0"/>
                <a:cs typeface="Arial" charset="0"/>
              </a:rPr>
              <a:t>TRIUMF</a:t>
            </a:r>
          </a:p>
          <a:p>
            <a:pPr marL="285750" lvl="0" indent="-285750">
              <a:lnSpc>
                <a:spcPct val="150000"/>
              </a:lnSpc>
              <a:buFont typeface="Arial" panose="020B0604020202020204" pitchFamily="34" charset="0"/>
              <a:buChar char="•"/>
              <a:defRPr/>
            </a:pPr>
            <a:r>
              <a:rPr lang="en-GB" sz="1600" dirty="0">
                <a:solidFill>
                  <a:prstClr val="white"/>
                </a:solidFill>
                <a:latin typeface="Arial" charset="0"/>
                <a:ea typeface="Arial" charset="0"/>
                <a:cs typeface="Arial" charset="0"/>
              </a:rPr>
              <a:t>Fermilab/URA</a:t>
            </a:r>
          </a:p>
          <a:p>
            <a:pPr lvl="0">
              <a:defRPr/>
            </a:pPr>
            <a:endParaRPr lang="en-US" sz="400" dirty="0">
              <a:solidFill>
                <a:prstClr val="white"/>
              </a:solidFill>
              <a:latin typeface="Arial" charset="0"/>
              <a:ea typeface="Arial" charset="0"/>
              <a:cs typeface="Arial" charset="0"/>
            </a:endParaRPr>
          </a:p>
          <a:p>
            <a:pPr lvl="0">
              <a:defRPr/>
            </a:pPr>
            <a:r>
              <a:rPr lang="en-US" sz="1600" dirty="0">
                <a:solidFill>
                  <a:prstClr val="white"/>
                </a:solidFill>
                <a:latin typeface="Arial" charset="0"/>
                <a:ea typeface="Arial" charset="0"/>
                <a:cs typeface="Arial" charset="0"/>
              </a:rPr>
              <a:t>We are ranked among the </a:t>
            </a:r>
            <a:r>
              <a:rPr lang="en-US" sz="1600" b="1" dirty="0">
                <a:solidFill>
                  <a:prstClr val="white"/>
                </a:solidFill>
                <a:latin typeface="Arial" charset="0"/>
                <a:ea typeface="Arial" charset="0"/>
                <a:cs typeface="Arial" charset="0"/>
              </a:rPr>
              <a:t>top 25 institutions</a:t>
            </a:r>
            <a:r>
              <a:rPr lang="en-US" sz="1600" dirty="0">
                <a:solidFill>
                  <a:prstClr val="white"/>
                </a:solidFill>
                <a:latin typeface="Arial" charset="0"/>
                <a:ea typeface="Arial" charset="0"/>
                <a:cs typeface="Arial" charset="0"/>
              </a:rPr>
              <a:t> globally who collaborate with CERN.</a:t>
            </a: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22" y="530702"/>
            <a:ext cx="3118657" cy="801627"/>
          </a:xfrm>
          <a:prstGeom prst="rect">
            <a:avLst/>
          </a:prstGeom>
        </p:spPr>
      </p:pic>
    </p:spTree>
    <p:extLst>
      <p:ext uri="{BB962C8B-B14F-4D97-AF65-F5344CB8AC3E}">
        <p14:creationId xmlns:p14="http://schemas.microsoft.com/office/powerpoint/2010/main" val="1028337575"/>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90391" y="1697634"/>
            <a:ext cx="10515600" cy="727635"/>
          </a:xfrm>
          <a:prstGeom prst="rect">
            <a:avLst/>
          </a:prstGeom>
          <a:noFill/>
        </p:spPr>
        <p:txBody>
          <a:bodyPr wrap="square" rtlCol="0">
            <a:spAutoFit/>
          </a:bodyPr>
          <a:lstStyle/>
          <a:p>
            <a:pPr>
              <a:lnSpc>
                <a:spcPts val="5160"/>
              </a:lnSpc>
            </a:pPr>
            <a:r>
              <a:rPr lang="en-US" sz="3600" b="1" dirty="0">
                <a:solidFill>
                  <a:schemeClr val="bg1"/>
                </a:solidFill>
                <a:latin typeface="Arial Black" charset="0"/>
                <a:ea typeface="Arial Black" charset="0"/>
                <a:cs typeface="Arial Black" charset="0"/>
              </a:rPr>
              <a:t>Research: Where are we going next?</a:t>
            </a:r>
          </a:p>
        </p:txBody>
      </p:sp>
      <p:cxnSp>
        <p:nvCxnSpPr>
          <p:cNvPr id="11" name="Straight Connector 10"/>
          <p:cNvCxnSpPr/>
          <p:nvPr/>
        </p:nvCxnSpPr>
        <p:spPr>
          <a:xfrm>
            <a:off x="691529" y="2635041"/>
            <a:ext cx="10403450"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FB7098-5270-4568-AE15-1D147DB1A0A7}"/>
              </a:ext>
            </a:extLst>
          </p:cNvPr>
          <p:cNvSpPr txBox="1"/>
          <p:nvPr/>
        </p:nvSpPr>
        <p:spPr>
          <a:xfrm>
            <a:off x="705076" y="4602592"/>
            <a:ext cx="10781848"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solidFill>
                  <a:schemeClr val="bg1"/>
                </a:solidFill>
                <a:effectLst/>
                <a:latin typeface="Arial" panose="020B0604020202020204" pitchFamily="34" charset="0"/>
              </a:rPr>
              <a:t>further develop and </a:t>
            </a:r>
            <a:r>
              <a:rPr lang="en-GB" sz="1600" b="1" dirty="0">
                <a:solidFill>
                  <a:schemeClr val="bg1"/>
                </a:solidFill>
                <a:effectLst/>
                <a:latin typeface="Arial" panose="020B0604020202020204" pitchFamily="34" charset="0"/>
              </a:rPr>
              <a:t>lead research </a:t>
            </a:r>
            <a:r>
              <a:rPr lang="en-GB" sz="1600" dirty="0">
                <a:solidFill>
                  <a:schemeClr val="bg1"/>
                </a:solidFill>
                <a:effectLst/>
                <a:latin typeface="Arial" panose="020B0604020202020204" pitchFamily="34" charset="0"/>
              </a:rPr>
              <a:t>on physics questions of international significance</a:t>
            </a:r>
            <a:endParaRPr lang="en-GB" sz="1600" b="1" dirty="0">
              <a:solidFill>
                <a:schemeClr val="bg1"/>
              </a:solidFill>
              <a:latin typeface="Arial" panose="020B0604020202020204" pitchFamily="34" charset="0"/>
            </a:endParaRPr>
          </a:p>
          <a:p>
            <a:pPr marL="285750" indent="-285750">
              <a:spcAft>
                <a:spcPts val="600"/>
              </a:spcAft>
              <a:buFont typeface="Arial" panose="020B0604020202020204" pitchFamily="34" charset="0"/>
              <a:buChar char="•"/>
            </a:pPr>
            <a:r>
              <a:rPr lang="en-GB" sz="1600" dirty="0">
                <a:solidFill>
                  <a:schemeClr val="bg1"/>
                </a:solidFill>
                <a:effectLst/>
                <a:latin typeface="Arial" panose="020B0604020202020204" pitchFamily="34" charset="0"/>
              </a:rPr>
              <a:t>grow cross-cluster </a:t>
            </a:r>
            <a:r>
              <a:rPr lang="en-GB" sz="1600" b="1" dirty="0">
                <a:solidFill>
                  <a:schemeClr val="bg1"/>
                </a:solidFill>
                <a:effectLst/>
                <a:latin typeface="Arial" panose="020B0604020202020204" pitchFamily="34" charset="0"/>
              </a:rPr>
              <a:t>collaboration </a:t>
            </a:r>
            <a:r>
              <a:rPr lang="en-GB" sz="1600" dirty="0">
                <a:solidFill>
                  <a:schemeClr val="bg1"/>
                </a:solidFill>
                <a:effectLst/>
                <a:latin typeface="Arial" panose="020B0604020202020204" pitchFamily="34" charset="0"/>
              </a:rPr>
              <a:t>and promote </a:t>
            </a:r>
            <a:r>
              <a:rPr lang="en-GB" sz="1600" b="1" dirty="0">
                <a:solidFill>
                  <a:schemeClr val="bg1"/>
                </a:solidFill>
                <a:effectLst/>
                <a:latin typeface="Arial" panose="020B0604020202020204" pitchFamily="34" charset="0"/>
              </a:rPr>
              <a:t>interdisciplinary research </a:t>
            </a:r>
            <a:r>
              <a:rPr lang="en-GB" sz="1600" dirty="0">
                <a:solidFill>
                  <a:schemeClr val="bg1"/>
                </a:solidFill>
                <a:effectLst/>
                <a:latin typeface="Arial" panose="020B0604020202020204" pitchFamily="34" charset="0"/>
              </a:rPr>
              <a:t>initiatives</a:t>
            </a:r>
            <a:endParaRPr lang="en-GB" sz="1600" b="1" dirty="0">
              <a:solidFill>
                <a:schemeClr val="bg1"/>
              </a:solidFill>
              <a:latin typeface="Arial" panose="020B0604020202020204" pitchFamily="34" charset="0"/>
            </a:endParaRPr>
          </a:p>
          <a:p>
            <a:pPr marL="285750" indent="-285750">
              <a:spcAft>
                <a:spcPts val="600"/>
              </a:spcAft>
              <a:buFont typeface="Arial" panose="020B0604020202020204" pitchFamily="34" charset="0"/>
              <a:buChar char="•"/>
            </a:pPr>
            <a:r>
              <a:rPr lang="en-GB" sz="1600" dirty="0">
                <a:solidFill>
                  <a:schemeClr val="bg1"/>
                </a:solidFill>
                <a:effectLst/>
                <a:latin typeface="Arial" panose="020B0604020202020204" pitchFamily="34" charset="0"/>
              </a:rPr>
              <a:t>build and enhance a research environment which develops our </a:t>
            </a:r>
            <a:r>
              <a:rPr lang="en-GB" sz="1600" b="1" dirty="0">
                <a:solidFill>
                  <a:schemeClr val="bg1"/>
                </a:solidFill>
                <a:effectLst/>
                <a:latin typeface="Arial" panose="020B0604020202020204" pitchFamily="34" charset="0"/>
              </a:rPr>
              <a:t>people </a:t>
            </a:r>
            <a:r>
              <a:rPr lang="en-GB" sz="1600" dirty="0">
                <a:solidFill>
                  <a:schemeClr val="bg1"/>
                </a:solidFill>
                <a:effectLst/>
                <a:latin typeface="Arial" panose="020B0604020202020204" pitchFamily="34" charset="0"/>
              </a:rPr>
              <a:t>and embodies </a:t>
            </a:r>
            <a:r>
              <a:rPr lang="en-GB" sz="1600" b="1" dirty="0">
                <a:solidFill>
                  <a:schemeClr val="bg1"/>
                </a:solidFill>
                <a:effectLst/>
                <a:latin typeface="Arial" panose="020B0604020202020204" pitchFamily="34" charset="0"/>
              </a:rPr>
              <a:t>Equality, Diversity and Inclusion</a:t>
            </a:r>
            <a:r>
              <a:rPr lang="en-GB" sz="1600" dirty="0">
                <a:solidFill>
                  <a:schemeClr val="bg1"/>
                </a:solidFill>
                <a:effectLst/>
                <a:latin typeface="Arial" panose="020B0604020202020204" pitchFamily="34" charset="0"/>
              </a:rPr>
              <a:t>, including Juno and Athena SWAN principles</a:t>
            </a:r>
          </a:p>
          <a:p>
            <a:pPr marL="285750" indent="-285750">
              <a:spcAft>
                <a:spcPts val="600"/>
              </a:spcAft>
              <a:buFont typeface="Arial" panose="020B0604020202020204" pitchFamily="34" charset="0"/>
              <a:buChar char="•"/>
            </a:pPr>
            <a:r>
              <a:rPr lang="en-GB" sz="1600" dirty="0">
                <a:solidFill>
                  <a:schemeClr val="bg1"/>
                </a:solidFill>
                <a:effectLst/>
                <a:latin typeface="Arial" panose="020B0604020202020204" pitchFamily="34" charset="0"/>
              </a:rPr>
              <a:t>develop </a:t>
            </a:r>
            <a:r>
              <a:rPr lang="en-GB" sz="1600" b="1" dirty="0">
                <a:solidFill>
                  <a:schemeClr val="bg1"/>
                </a:solidFill>
                <a:effectLst/>
                <a:latin typeface="Arial" panose="020B0604020202020204" pitchFamily="34" charset="0"/>
              </a:rPr>
              <a:t>impact </a:t>
            </a:r>
            <a:r>
              <a:rPr lang="en-GB" sz="1600" dirty="0">
                <a:solidFill>
                  <a:schemeClr val="bg1"/>
                </a:solidFill>
                <a:effectLst/>
                <a:latin typeface="Arial" panose="020B0604020202020204" pitchFamily="34" charset="0"/>
              </a:rPr>
              <a:t>as an integral outcome of our research in focus areas: </a:t>
            </a:r>
            <a:r>
              <a:rPr lang="en-GB" sz="1600" dirty="0">
                <a:solidFill>
                  <a:schemeClr val="bg1"/>
                </a:solidFill>
              </a:rPr>
              <a:t>E</a:t>
            </a:r>
            <a:r>
              <a:rPr lang="en-GB" sz="1600" dirty="0">
                <a:solidFill>
                  <a:schemeClr val="bg1"/>
                </a:solidFill>
                <a:effectLst/>
                <a:latin typeface="Arial" panose="020B0604020202020204" pitchFamily="34" charset="0"/>
              </a:rPr>
              <a:t>nergy, Health, Security, and Society</a:t>
            </a:r>
            <a:endParaRPr lang="en-GB" sz="1600" i="1" dirty="0">
              <a:solidFill>
                <a:schemeClr val="bg1"/>
              </a:solidFill>
              <a:effectLst/>
            </a:endParaRPr>
          </a:p>
        </p:txBody>
      </p:sp>
      <p:pic>
        <p:nvPicPr>
          <p:cNvPr id="2" name="Picture 2">
            <a:extLst>
              <a:ext uri="{FF2B5EF4-FFF2-40B4-BE49-F238E27FC236}">
                <a16:creationId xmlns:a16="http://schemas.microsoft.com/office/drawing/2014/main" id="{7D786524-877F-F688-68A3-CD0E970C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91" y="2875688"/>
            <a:ext cx="2420009" cy="1614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2B55DE9-D4B3-3983-41DC-493192BC8B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70" r="5641"/>
          <a:stretch/>
        </p:blipFill>
        <p:spPr bwMode="auto">
          <a:xfrm>
            <a:off x="3110400" y="2875687"/>
            <a:ext cx="2152780" cy="16145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EF2127A-49EE-7BF7-2611-FD5CAB848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359" y="2882459"/>
            <a:ext cx="2583331" cy="16145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05783">
            <a:extLst>
              <a:ext uri="{FF2B5EF4-FFF2-40B4-BE49-F238E27FC236}">
                <a16:creationId xmlns:a16="http://schemas.microsoft.com/office/drawing/2014/main" id="{C8840DBB-9CD4-327A-3157-1A094D41B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3180" y="2875688"/>
            <a:ext cx="2385179" cy="161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871845"/>
      </p:ext>
    </p:extLst>
  </p:cSld>
  <p:clrMapOvr>
    <a:masterClrMapping/>
  </p:clrMapOvr>
  <mc:AlternateContent xmlns:mc="http://schemas.openxmlformats.org/markup-compatibility/2006" xmlns:p14="http://schemas.microsoft.com/office/powerpoint/2010/main">
    <mc:Choice Requires="p14">
      <p:transition spd="med" p14:dur="700" advTm="3000000">
        <p:fade/>
      </p:transition>
    </mc:Choice>
    <mc:Fallback xmlns="">
      <p:transition spd="med" advTm="300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 logo.eps">
            <a:extLst>
              <a:ext uri="{FF2B5EF4-FFF2-40B4-BE49-F238E27FC236}">
                <a16:creationId xmlns:a16="http://schemas.microsoft.com/office/drawing/2014/main" id="{A037A3BF-2DAA-4E9A-B9C8-82B921C8C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4" name="Picture 3" descr="UoL - Logo - Reversed.eps">
            <a:extLst>
              <a:ext uri="{FF2B5EF4-FFF2-40B4-BE49-F238E27FC236}">
                <a16:creationId xmlns:a16="http://schemas.microsoft.com/office/drawing/2014/main" id="{2BBBFF0A-9E3D-4BAC-932B-7521BDC34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27224465-E53E-4420-AF7F-CC6FF6E1B9EC}"/>
              </a:ext>
            </a:extLst>
          </p:cNvPr>
          <p:cNvPicPr>
            <a:picLocks noChangeAspect="1"/>
          </p:cNvPicPr>
          <p:nvPr/>
        </p:nvPicPr>
        <p:blipFill>
          <a:blip r:embed="rId5"/>
          <a:stretch>
            <a:fillRect/>
          </a:stretch>
        </p:blipFill>
        <p:spPr>
          <a:xfrm>
            <a:off x="365171" y="6230553"/>
            <a:ext cx="1482679" cy="379623"/>
          </a:xfrm>
          <a:prstGeom prst="rect">
            <a:avLst/>
          </a:prstGeom>
        </p:spPr>
      </p:pic>
    </p:spTree>
    <p:extLst>
      <p:ext uri="{BB962C8B-B14F-4D97-AF65-F5344CB8AC3E}">
        <p14:creationId xmlns:p14="http://schemas.microsoft.com/office/powerpoint/2010/main" val="258438331"/>
      </p:ext>
    </p:extLst>
  </p:cSld>
  <p:clrMapOvr>
    <a:masterClrMapping/>
  </p:clrMapOvr>
  <mc:AlternateContent xmlns:mc="http://schemas.openxmlformats.org/markup-compatibility/2006" xmlns:p14="http://schemas.microsoft.com/office/powerpoint/2010/main">
    <mc:Choice Requires="p14">
      <p:transition spd="slow" p14:dur="4000" advTm="600000">
        <p14:vortex dir="r"/>
      </p:transition>
    </mc:Choice>
    <mc:Fallback xmlns="">
      <p:transition spd="slow" advTm="60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Talent pipeline: CDT</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838200" y="3319272"/>
            <a:ext cx="9618069" cy="2692908"/>
          </a:xfrm>
        </p:spPr>
        <p:txBody>
          <a:bodyPr>
            <a:noAutofit/>
          </a:bodyPr>
          <a:lstStyle/>
          <a:p>
            <a:pPr marL="342900" indent="-342900">
              <a:lnSpc>
                <a:spcPct val="100000"/>
              </a:lnSpc>
              <a:spcAft>
                <a:spcPts val="1800"/>
              </a:spcAft>
              <a:buFont typeface="Arial" panose="020B0604020202020204" pitchFamily="34" charset="0"/>
              <a:buChar char="•"/>
            </a:pPr>
            <a:r>
              <a:rPr lang="en-GB" sz="1800" b="1" dirty="0"/>
              <a:t>~ Dozen PhD students </a:t>
            </a:r>
            <a:r>
              <a:rPr lang="en-GB" sz="1800" dirty="0"/>
              <a:t>each year – every position match-funded (!)</a:t>
            </a:r>
          </a:p>
          <a:p>
            <a:pPr marL="342900" indent="-342900">
              <a:lnSpc>
                <a:spcPct val="100000"/>
              </a:lnSpc>
              <a:spcAft>
                <a:spcPts val="1800"/>
              </a:spcAft>
              <a:buFont typeface="Arial" panose="020B0604020202020204" pitchFamily="34" charset="0"/>
              <a:buChar char="•"/>
            </a:pPr>
            <a:r>
              <a:rPr lang="en-GB" sz="1800" b="1" dirty="0"/>
              <a:t>Cross cluster collaboration and industry partnership </a:t>
            </a:r>
            <a:r>
              <a:rPr lang="en-GB" sz="1800" dirty="0"/>
              <a:t>are key features of our CDTs</a:t>
            </a:r>
          </a:p>
          <a:p>
            <a:pPr marL="342900" indent="-342900">
              <a:lnSpc>
                <a:spcPct val="100000"/>
              </a:lnSpc>
              <a:spcAft>
                <a:spcPts val="1800"/>
              </a:spcAft>
              <a:buFont typeface="Arial" panose="020B0604020202020204" pitchFamily="34" charset="0"/>
              <a:buChar char="•"/>
            </a:pPr>
            <a:r>
              <a:rPr lang="en-GB" sz="1800" dirty="0"/>
              <a:t>Our </a:t>
            </a:r>
            <a:r>
              <a:rPr lang="en-GB" sz="1800" b="1" dirty="0"/>
              <a:t>structured training </a:t>
            </a:r>
            <a:r>
              <a:rPr lang="en-GB" sz="1800" dirty="0"/>
              <a:t>is a template for national PGR skills agenda</a:t>
            </a:r>
          </a:p>
          <a:p>
            <a:pPr marL="342900" indent="-342900">
              <a:lnSpc>
                <a:spcPct val="100000"/>
              </a:lnSpc>
              <a:spcAft>
                <a:spcPts val="1800"/>
              </a:spcAft>
              <a:buFont typeface="Arial" panose="020B0604020202020204" pitchFamily="34" charset="0"/>
              <a:buChar char="•"/>
            </a:pPr>
            <a:r>
              <a:rPr lang="en-GB" sz="1800" dirty="0"/>
              <a:t>Future </a:t>
            </a:r>
            <a:r>
              <a:rPr lang="en-GB" sz="1800" b="1" dirty="0"/>
              <a:t>scientific events </a:t>
            </a:r>
            <a:r>
              <a:rPr lang="en-GB" sz="1800" dirty="0"/>
              <a:t>will engage wider community and showcase our R&amp;D.</a:t>
            </a:r>
          </a:p>
          <a:p>
            <a:pPr marL="342900" indent="-342900">
              <a:lnSpc>
                <a:spcPct val="100000"/>
              </a:lnSpc>
              <a:spcAft>
                <a:spcPts val="1800"/>
              </a:spcAft>
              <a:buFont typeface="Arial" panose="020B0604020202020204" pitchFamily="34" charset="0"/>
              <a:buChar char="•"/>
            </a:pPr>
            <a:endParaRPr lang="en-GB" sz="1800" dirty="0"/>
          </a:p>
        </p:txBody>
      </p:sp>
      <p:pic>
        <p:nvPicPr>
          <p:cNvPr id="8" name="Picture 7" descr="A room with tables and chairs&#10;&#10;Description automatically generated with low confidence">
            <a:extLst>
              <a:ext uri="{FF2B5EF4-FFF2-40B4-BE49-F238E27FC236}">
                <a16:creationId xmlns:a16="http://schemas.microsoft.com/office/drawing/2014/main" id="{0C9512B3-3509-40DB-A339-276F0256953E}"/>
              </a:ext>
            </a:extLst>
          </p:cNvPr>
          <p:cNvPicPr>
            <a:picLocks noChangeAspect="1"/>
          </p:cNvPicPr>
          <p:nvPr/>
        </p:nvPicPr>
        <p:blipFill rotWithShape="1">
          <a:blip r:embed="rId3"/>
          <a:srcRect l="1" t="26332" r="690" b="11263"/>
          <a:stretch/>
        </p:blipFill>
        <p:spPr>
          <a:xfrm>
            <a:off x="7403716" y="1511378"/>
            <a:ext cx="3203324" cy="1509703"/>
          </a:xfrm>
          <a:prstGeom prst="rect">
            <a:avLst/>
          </a:prstGeom>
        </p:spPr>
      </p:pic>
      <p:pic>
        <p:nvPicPr>
          <p:cNvPr id="7170" name="Picture 2">
            <a:extLst>
              <a:ext uri="{FF2B5EF4-FFF2-40B4-BE49-F238E27FC236}">
                <a16:creationId xmlns:a16="http://schemas.microsoft.com/office/drawing/2014/main" id="{7C8D92E4-3F2F-7B90-E8DA-AE0F67A87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353"/>
          <a:stretch/>
        </p:blipFill>
        <p:spPr bwMode="auto">
          <a:xfrm>
            <a:off x="4553576" y="1509418"/>
            <a:ext cx="2850140" cy="15097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1C23FE4-DD36-7DF2-7367-56C0370008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18"/>
          <a:stretch/>
        </p:blipFill>
        <p:spPr bwMode="auto">
          <a:xfrm>
            <a:off x="609600" y="1511378"/>
            <a:ext cx="3943976" cy="150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9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E07525-93F0-45F6-8B29-26788F73B279}"/>
              </a:ext>
            </a:extLst>
          </p:cNvPr>
          <p:cNvSpPr/>
          <p:nvPr/>
        </p:nvSpPr>
        <p:spPr>
          <a:xfrm>
            <a:off x="481263" y="374567"/>
            <a:ext cx="3938337" cy="150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0FF3FE0-25B2-4709-AA04-E432EA83AA40}"/>
              </a:ext>
            </a:extLst>
          </p:cNvPr>
          <p:cNvPicPr>
            <a:picLocks noChangeAspect="1"/>
          </p:cNvPicPr>
          <p:nvPr/>
        </p:nvPicPr>
        <p:blipFill rotWithShape="1">
          <a:blip r:embed="rId3"/>
          <a:srcRect l="-37" r="37" b="18322"/>
          <a:stretch/>
        </p:blipFill>
        <p:spPr>
          <a:xfrm>
            <a:off x="0" y="-1"/>
            <a:ext cx="12187503" cy="6858001"/>
          </a:xfrm>
          <a:prstGeom prst="rect">
            <a:avLst/>
          </a:prstGeom>
        </p:spPr>
      </p:pic>
      <p:sp>
        <p:nvSpPr>
          <p:cNvPr id="4" name="TextBox 3"/>
          <p:cNvSpPr txBox="1"/>
          <p:nvPr/>
        </p:nvSpPr>
        <p:spPr>
          <a:xfrm>
            <a:off x="6800849" y="2883433"/>
            <a:ext cx="5391150" cy="3600000"/>
          </a:xfrm>
          <a:prstGeom prst="rect">
            <a:avLst/>
          </a:prstGeom>
          <a:solidFill>
            <a:schemeClr val="tx1">
              <a:alpha val="66000"/>
            </a:schemeClr>
          </a:solidFill>
        </p:spPr>
        <p:txBody>
          <a:bodyPr wrap="square" rtlCol="0">
            <a:spAutoFit/>
          </a:bodyPr>
          <a:lstStyle/>
          <a:p>
            <a:endParaRPr lang="en-GB" dirty="0"/>
          </a:p>
        </p:txBody>
      </p:sp>
      <p:sp>
        <p:nvSpPr>
          <p:cNvPr id="6" name="TextBox 5"/>
          <p:cNvSpPr txBox="1"/>
          <p:nvPr/>
        </p:nvSpPr>
        <p:spPr>
          <a:xfrm>
            <a:off x="7186878" y="2796371"/>
            <a:ext cx="5000625" cy="5016758"/>
          </a:xfrm>
          <a:prstGeom prst="rect">
            <a:avLst/>
          </a:prstGeom>
          <a:noFill/>
        </p:spPr>
        <p:txBody>
          <a:bodyPr wrap="square" rtlCol="0">
            <a:spAutoFit/>
          </a:bodyPr>
          <a:lstStyle/>
          <a:p>
            <a:endParaRPr lang="en-US" sz="2800" b="1" dirty="0">
              <a:solidFill>
                <a:schemeClr val="bg1"/>
              </a:solidFill>
              <a:latin typeface="Arial" charset="0"/>
              <a:ea typeface="Arial" charset="0"/>
              <a:cs typeface="Arial" charset="0"/>
            </a:endParaRPr>
          </a:p>
          <a:p>
            <a:r>
              <a:rPr lang="en-US" sz="2800" b="1" dirty="0">
                <a:solidFill>
                  <a:schemeClr val="bg1"/>
                </a:solidFill>
                <a:latin typeface="Arial" charset="0"/>
                <a:ea typeface="Arial" charset="0"/>
                <a:cs typeface="Arial" charset="0"/>
              </a:rPr>
              <a:t>Success stories:</a:t>
            </a:r>
          </a:p>
          <a:p>
            <a:r>
              <a:rPr lang="en-US" sz="2800" i="1" dirty="0">
                <a:solidFill>
                  <a:schemeClr val="bg1"/>
                </a:solidFill>
                <a:latin typeface="Arial" charset="0"/>
                <a:ea typeface="Arial" charset="0"/>
                <a:cs typeface="Arial" charset="0"/>
              </a:rPr>
              <a:t>Commercialization of beam diagnostics solutions</a:t>
            </a:r>
          </a:p>
          <a:p>
            <a:endParaRPr lang="en-US" sz="2800" dirty="0">
              <a:solidFill>
                <a:schemeClr val="bg1"/>
              </a:solidFill>
              <a:latin typeface="Arial" charset="0"/>
              <a:ea typeface="Arial" charset="0"/>
              <a:cs typeface="Arial" charset="0"/>
            </a:endParaRPr>
          </a:p>
          <a:p>
            <a:r>
              <a:rPr lang="en-US" sz="2800" i="1" dirty="0">
                <a:solidFill>
                  <a:schemeClr val="bg1"/>
                </a:solidFill>
                <a:latin typeface="Arial" charset="0"/>
                <a:ea typeface="Arial" charset="0"/>
                <a:cs typeface="Arial" charset="0"/>
              </a:rPr>
              <a:t>Medical instrumentation</a:t>
            </a:r>
          </a:p>
          <a:p>
            <a:r>
              <a:rPr lang="en-US" sz="2000" dirty="0">
                <a:solidFill>
                  <a:schemeClr val="bg1"/>
                </a:solidFill>
                <a:latin typeface="Arial" charset="0"/>
                <a:ea typeface="Arial" charset="0"/>
                <a:cs typeface="Arial" charset="0"/>
              </a:rPr>
              <a:t>			</a:t>
            </a:r>
            <a:endParaRPr lang="en-US" sz="11500" dirty="0">
              <a:solidFill>
                <a:schemeClr val="bg1"/>
              </a:solidFill>
              <a:effectLst/>
              <a:latin typeface="Arial" charset="0"/>
              <a:ea typeface="Arial" charset="0"/>
              <a:cs typeface="Arial" charset="0"/>
            </a:endParaRPr>
          </a:p>
          <a:p>
            <a:endParaRPr lang="en-US" sz="1200" dirty="0">
              <a:solidFill>
                <a:schemeClr val="bg1"/>
              </a:solidFill>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a:p>
            <a:endParaRPr lang="en-US" sz="1200" dirty="0">
              <a:solidFill>
                <a:schemeClr val="bg1"/>
              </a:solidFill>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a:p>
            <a:endParaRPr lang="en-US" sz="1200" dirty="0">
              <a:solidFill>
                <a:schemeClr val="bg1"/>
              </a:solidFill>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a:p>
            <a:endParaRPr lang="en-US" sz="1200" dirty="0">
              <a:solidFill>
                <a:schemeClr val="bg1"/>
              </a:solidFill>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a:p>
            <a:endParaRPr lang="en-US" sz="1200" dirty="0">
              <a:solidFill>
                <a:schemeClr val="bg1"/>
              </a:solidFill>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a:p>
            <a:endParaRPr lang="en-US" sz="1200" dirty="0">
              <a:solidFill>
                <a:schemeClr val="bg1"/>
              </a:solidFill>
              <a:effectLst/>
              <a:latin typeface="Arial" charset="0"/>
              <a:ea typeface="Arial" charset="0"/>
              <a:cs typeface="Arial" charset="0"/>
            </a:endParaRPr>
          </a:p>
        </p:txBody>
      </p:sp>
      <p:sp>
        <p:nvSpPr>
          <p:cNvPr id="10" name="TextBox 9"/>
          <p:cNvSpPr txBox="1"/>
          <p:nvPr/>
        </p:nvSpPr>
        <p:spPr>
          <a:xfrm>
            <a:off x="10619874" y="5590072"/>
            <a:ext cx="1090863" cy="369332"/>
          </a:xfrm>
          <a:prstGeom prst="rect">
            <a:avLst/>
          </a:prstGeom>
          <a:noFill/>
        </p:spPr>
        <p:txBody>
          <a:bodyPr wrap="square" rtlCol="0">
            <a:spAutoFit/>
          </a:bodyPr>
          <a:lstStyle/>
          <a:p>
            <a:r>
              <a:rPr lang="en-GB" dirty="0"/>
              <a:t>“”</a:t>
            </a:r>
          </a:p>
        </p:txBody>
      </p:sp>
      <p:sp>
        <p:nvSpPr>
          <p:cNvPr id="8" name="TextBox 7"/>
          <p:cNvSpPr txBox="1"/>
          <p:nvPr/>
        </p:nvSpPr>
        <p:spPr>
          <a:xfrm>
            <a:off x="0" y="5581650"/>
            <a:ext cx="5281346" cy="900564"/>
          </a:xfrm>
          <a:prstGeom prst="rect">
            <a:avLst/>
          </a:prstGeom>
          <a:gradFill>
            <a:gsLst>
              <a:gs pos="74000">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endParaRPr lang="en-GB" dirty="0"/>
          </a:p>
        </p:txBody>
      </p:sp>
      <p:sp>
        <p:nvSpPr>
          <p:cNvPr id="11" name="TextBox 10"/>
          <p:cNvSpPr txBox="1"/>
          <p:nvPr/>
        </p:nvSpPr>
        <p:spPr>
          <a:xfrm>
            <a:off x="166968" y="5595586"/>
            <a:ext cx="8902639" cy="727635"/>
          </a:xfrm>
          <a:prstGeom prst="rect">
            <a:avLst/>
          </a:prstGeom>
          <a:noFill/>
        </p:spPr>
        <p:txBody>
          <a:bodyPr wrap="square" rtlCol="0">
            <a:spAutoFit/>
          </a:bodyPr>
          <a:lstStyle/>
          <a:p>
            <a:pPr>
              <a:lnSpc>
                <a:spcPts val="5160"/>
              </a:lnSpc>
            </a:pPr>
            <a:r>
              <a:rPr lang="en-US" sz="3600" b="1" dirty="0">
                <a:solidFill>
                  <a:schemeClr val="bg1"/>
                </a:solidFill>
                <a:latin typeface="Arial Black" charset="0"/>
                <a:ea typeface="Arial Black" charset="0"/>
                <a:cs typeface="Arial Black" charset="0"/>
              </a:rPr>
              <a:t>Impact</a:t>
            </a:r>
          </a:p>
        </p:txBody>
      </p:sp>
      <p:pic>
        <p:nvPicPr>
          <p:cNvPr id="1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424" y="678759"/>
            <a:ext cx="2208078" cy="567570"/>
          </a:xfrm>
          <a:prstGeom prst="rect">
            <a:avLst/>
          </a:prstGeom>
        </p:spPr>
      </p:pic>
    </p:spTree>
    <p:extLst>
      <p:ext uri="{BB962C8B-B14F-4D97-AF65-F5344CB8AC3E}">
        <p14:creationId xmlns:p14="http://schemas.microsoft.com/office/powerpoint/2010/main" val="395201251"/>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90391" y="1697634"/>
            <a:ext cx="10515600" cy="727635"/>
          </a:xfrm>
          <a:prstGeom prst="rect">
            <a:avLst/>
          </a:prstGeom>
          <a:noFill/>
        </p:spPr>
        <p:txBody>
          <a:bodyPr wrap="square" rtlCol="0">
            <a:spAutoFit/>
          </a:bodyPr>
          <a:lstStyle/>
          <a:p>
            <a:pPr>
              <a:lnSpc>
                <a:spcPts val="5160"/>
              </a:lnSpc>
            </a:pPr>
            <a:r>
              <a:rPr lang="en-US" sz="3600" b="1" dirty="0">
                <a:solidFill>
                  <a:schemeClr val="bg1"/>
                </a:solidFill>
                <a:latin typeface="Arial Black" charset="0"/>
                <a:ea typeface="Arial Black" charset="0"/>
                <a:cs typeface="Arial Black" charset="0"/>
              </a:rPr>
              <a:t>Teaching + industry hack space</a:t>
            </a:r>
          </a:p>
        </p:txBody>
      </p:sp>
      <p:cxnSp>
        <p:nvCxnSpPr>
          <p:cNvPr id="11" name="Straight Connector 10"/>
          <p:cNvCxnSpPr/>
          <p:nvPr/>
        </p:nvCxnSpPr>
        <p:spPr>
          <a:xfrm>
            <a:off x="691529" y="2635041"/>
            <a:ext cx="10403450"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FB7098-5270-4568-AE15-1D147DB1A0A7}"/>
              </a:ext>
            </a:extLst>
          </p:cNvPr>
          <p:cNvSpPr txBox="1"/>
          <p:nvPr/>
        </p:nvSpPr>
        <p:spPr>
          <a:xfrm>
            <a:off x="694952" y="5185792"/>
            <a:ext cx="10396604" cy="115467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Creating opportunities: collaborative space for industry-academia projects, supported by local BDM.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Facilitating workshops, seminars and other small group training events.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Joint technology development, de-risking investment into new product solutions. </a:t>
            </a:r>
          </a:p>
        </p:txBody>
      </p:sp>
      <p:pic>
        <p:nvPicPr>
          <p:cNvPr id="8" name="Picture 7" descr="A group of people looking at a computer&#10;&#10;Description automatically generated with medium confidence">
            <a:extLst>
              <a:ext uri="{FF2B5EF4-FFF2-40B4-BE49-F238E27FC236}">
                <a16:creationId xmlns:a16="http://schemas.microsoft.com/office/drawing/2014/main" id="{9CCF9187-79F1-8D90-9C77-371E36CEB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54" y="2875687"/>
            <a:ext cx="3195161" cy="2129879"/>
          </a:xfrm>
          <a:prstGeom prst="rect">
            <a:avLst/>
          </a:prstGeom>
        </p:spPr>
      </p:pic>
      <p:pic>
        <p:nvPicPr>
          <p:cNvPr id="9" name="Picture 8">
            <a:extLst>
              <a:ext uri="{FF2B5EF4-FFF2-40B4-BE49-F238E27FC236}">
                <a16:creationId xmlns:a16="http://schemas.microsoft.com/office/drawing/2014/main" id="{B5230392-681D-E604-D40A-14F21B66C1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7714" y="2875687"/>
            <a:ext cx="3195161" cy="2129878"/>
          </a:xfrm>
          <a:prstGeom prst="rect">
            <a:avLst/>
          </a:prstGeom>
          <a:noFill/>
          <a:ln>
            <a:noFill/>
          </a:ln>
        </p:spPr>
      </p:pic>
      <p:pic>
        <p:nvPicPr>
          <p:cNvPr id="10" name="Picture 9" descr="A person using a computer&#10;&#10;Description automatically generated with low confidence">
            <a:extLst>
              <a:ext uri="{FF2B5EF4-FFF2-40B4-BE49-F238E27FC236}">
                <a16:creationId xmlns:a16="http://schemas.microsoft.com/office/drawing/2014/main" id="{96D3D01B-CF97-1A2C-7C75-D176B7849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874" y="2892902"/>
            <a:ext cx="3166273" cy="2112664"/>
          </a:xfrm>
          <a:prstGeom prst="rect">
            <a:avLst/>
          </a:prstGeom>
        </p:spPr>
      </p:pic>
      <p:pic>
        <p:nvPicPr>
          <p:cNvPr id="4" name="Picture 3">
            <a:extLst>
              <a:ext uri="{FF2B5EF4-FFF2-40B4-BE49-F238E27FC236}">
                <a16:creationId xmlns:a16="http://schemas.microsoft.com/office/drawing/2014/main" id="{D690A12F-B210-65DB-3B34-4A7E7B1BF2DF}"/>
              </a:ext>
            </a:extLst>
          </p:cNvPr>
          <p:cNvPicPr>
            <a:picLocks noChangeAspect="1"/>
          </p:cNvPicPr>
          <p:nvPr/>
        </p:nvPicPr>
        <p:blipFill>
          <a:blip r:embed="rId6"/>
          <a:stretch>
            <a:fillRect/>
          </a:stretch>
        </p:blipFill>
        <p:spPr>
          <a:xfrm>
            <a:off x="9561240" y="550578"/>
            <a:ext cx="1533739" cy="1066949"/>
          </a:xfrm>
          <a:prstGeom prst="rect">
            <a:avLst/>
          </a:prstGeom>
        </p:spPr>
      </p:pic>
    </p:spTree>
    <p:extLst>
      <p:ext uri="{BB962C8B-B14F-4D97-AF65-F5344CB8AC3E}">
        <p14:creationId xmlns:p14="http://schemas.microsoft.com/office/powerpoint/2010/main" val="196042120"/>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812</Words>
  <Application>Microsoft Office PowerPoint</Application>
  <PresentationFormat>Widescreen</PresentationFormat>
  <Paragraphs>102</Paragraphs>
  <Slides>11</Slides>
  <Notes>11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Arial</vt:lpstr>
      <vt:lpstr>Arial Black</vt:lpstr>
      <vt:lpstr>Calibri</vt:lpstr>
      <vt:lpstr>Office Theme</vt:lpstr>
      <vt:lpstr>6_Office Theme</vt:lpstr>
      <vt:lpstr>7_Office Theme</vt:lpstr>
      <vt:lpstr>5_Office Theme</vt:lpstr>
      <vt:lpstr>Research &amp; Impact Away Day 2023</vt:lpstr>
      <vt:lpstr>Liverpool physics today</vt:lpstr>
      <vt:lpstr>Cutting edge research</vt:lpstr>
      <vt:lpstr>PowerPoint Presentation</vt:lpstr>
      <vt:lpstr>Research: Where are we going next?</vt:lpstr>
      <vt:lpstr>PowerPoint Presentation</vt:lpstr>
      <vt:lpstr>Talent pipeline: CDT</vt:lpstr>
      <vt:lpstr>PowerPoint Presentation</vt:lpstr>
      <vt:lpstr>Teaching + industry hack space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Killaheene, Oliver</dc:creator>
  <cp:lastModifiedBy>Welsch, Carsten</cp:lastModifiedBy>
  <cp:revision>175</cp:revision>
  <dcterms:created xsi:type="dcterms:W3CDTF">2018-01-29T11:21:05Z</dcterms:created>
  <dcterms:modified xsi:type="dcterms:W3CDTF">2023-07-14T05:41:45Z</dcterms:modified>
</cp:coreProperties>
</file>