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21" r:id="rId2"/>
    <p:sldMasterId id="2147483734" r:id="rId3"/>
    <p:sldMasterId id="2147483708" r:id="rId4"/>
  </p:sldMasterIdLst>
  <p:notesMasterIdLst>
    <p:notesMasterId r:id="rId13"/>
  </p:notesMasterIdLst>
  <p:sldIdLst>
    <p:sldId id="294" r:id="rId5"/>
    <p:sldId id="289" r:id="rId6"/>
    <p:sldId id="318" r:id="rId7"/>
    <p:sldId id="325" r:id="rId8"/>
    <p:sldId id="326" r:id="rId9"/>
    <p:sldId id="324" r:id="rId10"/>
    <p:sldId id="327" r:id="rId11"/>
    <p:sldId id="28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2B7C"/>
    <a:srgbClr val="002060"/>
    <a:srgbClr val="B4C7E7"/>
    <a:srgbClr val="0070C0"/>
    <a:srgbClr val="64AEC9"/>
    <a:srgbClr val="446266"/>
    <a:srgbClr val="36958B"/>
    <a:srgbClr val="9D64A1"/>
    <a:srgbClr val="9BE5FF"/>
    <a:srgbClr val="BE9A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357" autoAdjust="0"/>
    <p:restoredTop sz="97302" autoAdjust="0"/>
  </p:normalViewPr>
  <p:slideViewPr>
    <p:cSldViewPr snapToGrid="0" snapToObjects="1">
      <p:cViewPr varScale="1">
        <p:scale>
          <a:sx n="78" d="100"/>
          <a:sy n="78" d="100"/>
        </p:scale>
        <p:origin x="288" y="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158" d="100"/>
          <a:sy n="158" d="100"/>
        </p:scale>
        <p:origin x="306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EE5391-04ED-6A4C-95B4-15F843E349C0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63851C-C6B8-6243-8DBE-E6CA957DD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101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All slides must include the University</a:t>
            </a:r>
            <a:r>
              <a:rPr lang="en-GB" baseline="0" dirty="0"/>
              <a:t> logo top left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3851C-C6B8-6243-8DBE-E6CA957DDF9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776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>
                <a:latin typeface="Arial" panose="020B0604020202020204" pitchFamily="34" charset="0"/>
                <a:cs typeface="Arial" panose="020B0604020202020204" pitchFamily="34" charset="0"/>
              </a:rPr>
              <a:t>Aim to use high-quality, professional images throughout your presentation. Avoid using clip art imagery, amateur photography or small photographs that are difficult to make out.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63851C-C6B8-6243-8DBE-E6CA957DDF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7100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>
                <a:latin typeface="Arial" panose="020B0604020202020204" pitchFamily="34" charset="0"/>
                <a:cs typeface="Arial" panose="020B0604020202020204" pitchFamily="34" charset="0"/>
              </a:rPr>
              <a:t>Aim to use high-quality, professional images throughout your presentation. Avoid using clip art imagery, amateur photography or small photographs that are difficult to make out.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63851C-C6B8-6243-8DBE-E6CA957DDF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65228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>
                <a:latin typeface="Arial" panose="020B0604020202020204" pitchFamily="34" charset="0"/>
                <a:cs typeface="Arial" panose="020B0604020202020204" pitchFamily="34" charset="0"/>
              </a:rPr>
              <a:t>Aim to use high-quality, professional images throughout your presentation. Avoid using clip art imagery, amateur photography or small photographs that are difficult to make out.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63851C-C6B8-6243-8DBE-E6CA957DDF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88985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>
                <a:latin typeface="Arial" panose="020B0604020202020204" pitchFamily="34" charset="0"/>
                <a:cs typeface="Arial" panose="020B0604020202020204" pitchFamily="34" charset="0"/>
              </a:rPr>
              <a:t>Aim to use high-quality, professional images throughout your presentation. Avoid using clip art imagery, amateur photography or small photographs that are difficult to make out.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63851C-C6B8-6243-8DBE-E6CA957DDF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86288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If you need any help using this presentation, contact</a:t>
            </a:r>
            <a:r>
              <a:rPr lang="en-GB" baseline="0" dirty="0"/>
              <a:t> the Marketing Communications team on 0151 794 3214 or email: mcteam@liv.ac.uk.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3851C-C6B8-6243-8DBE-E6CA957DDF9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602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7B38B3-13B5-004E-989D-87424C1254F7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DE2015-5B0A-B64E-A4F8-D9CE8B65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964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62454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3610303"/>
            <a:ext cx="3930648" cy="225074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7B38B3-13B5-004E-989D-87424C1254F7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DE2015-5B0A-B64E-A4F8-D9CE8B65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038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7B38B3-13B5-004E-989D-87424C1254F7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DE2015-5B0A-B64E-A4F8-D9CE8B65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8942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923393"/>
            <a:ext cx="7734300" cy="425357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7B38B3-13B5-004E-989D-87424C1254F7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DE2015-5B0A-B64E-A4F8-D9CE8B65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32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7B38B3-13B5-004E-989D-87424C1254F7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DE2015-5B0A-B64E-A4F8-D9CE8B65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7666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B38B3-13B5-004E-989D-87424C1254F7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E2015-5B0A-B64E-A4F8-D9CE8B65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6172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B38B3-13B5-004E-989D-87424C1254F7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E2015-5B0A-B64E-A4F8-D9CE8B65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8039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B38B3-13B5-004E-989D-87424C1254F7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E2015-5B0A-B64E-A4F8-D9CE8B65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7347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B38B3-13B5-004E-989D-87424C1254F7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E2015-5B0A-B64E-A4F8-D9CE8B65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9135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B38B3-13B5-004E-989D-87424C1254F7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E2015-5B0A-B64E-A4F8-D9CE8B65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0354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B38B3-13B5-004E-989D-87424C1254F7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E2015-5B0A-B64E-A4F8-D9CE8B65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021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7B38B3-13B5-004E-989D-87424C1254F7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DE2015-5B0A-B64E-A4F8-D9CE8B65944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Content Placeholder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71" y="533333"/>
            <a:ext cx="3118657" cy="801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7142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989504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787533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B38B3-13B5-004E-989D-87424C1254F7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E2015-5B0A-B64E-A4F8-D9CE8B65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3101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B38B3-13B5-004E-989D-87424C1254F7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E2015-5B0A-B64E-A4F8-D9CE8B65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3762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B38B3-13B5-004E-989D-87424C1254F7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E2015-5B0A-B64E-A4F8-D9CE8B65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394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B38B3-13B5-004E-989D-87424C1254F7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E2015-5B0A-B64E-A4F8-D9CE8B65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2555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7B38B3-13B5-004E-989D-87424C1254F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DE2015-5B0A-B64E-A4F8-D9CE8B6594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11840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7B38B3-13B5-004E-989D-87424C1254F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DE2015-5B0A-B64E-A4F8-D9CE8B6594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35394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7B38B3-13B5-004E-989D-87424C1254F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DE2015-5B0A-B64E-A4F8-D9CE8B6594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10855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7B38B3-13B5-004E-989D-87424C1254F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DE2015-5B0A-B64E-A4F8-D9CE8B6594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4258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7B38B3-13B5-004E-989D-87424C1254F7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DE2015-5B0A-B64E-A4F8-D9CE8B65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518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7B38B3-13B5-004E-989D-87424C1254F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DE2015-5B0A-B64E-A4F8-D9CE8B6594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21807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7B38B3-13B5-004E-989D-87424C1254F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DE2015-5B0A-B64E-A4F8-D9CE8B6594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19569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138189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520142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7B38B3-13B5-004E-989D-87424C1254F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DE2015-5B0A-B64E-A4F8-D9CE8B6594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49070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7B38B3-13B5-004E-989D-87424C1254F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DE2015-5B0A-B64E-A4F8-D9CE8B6594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73489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7B38B3-13B5-004E-989D-87424C1254F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DE2015-5B0A-B64E-A4F8-D9CE8B6594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49652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7B38B3-13B5-004E-989D-87424C1254F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DE2015-5B0A-B64E-A4F8-D9CE8B6594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97509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7B38B3-13B5-004E-989D-87424C1254F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DE2015-5B0A-B64E-A4F8-D9CE8B6594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10970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7B38B3-13B5-004E-989D-87424C1254F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DE2015-5B0A-B64E-A4F8-D9CE8B6594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1165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7B38B3-13B5-004E-989D-87424C1254F7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DE2015-5B0A-B64E-A4F8-D9CE8B65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1887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7B38B3-13B5-004E-989D-87424C1254F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DE2015-5B0A-B64E-A4F8-D9CE8B6594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23578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7B38B3-13B5-004E-989D-87424C1254F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DE2015-5B0A-B64E-A4F8-D9CE8B6594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7222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7B38B3-13B5-004E-989D-87424C1254F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DE2015-5B0A-B64E-A4F8-D9CE8B6594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189381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7B38B3-13B5-004E-989D-87424C1254F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DE2015-5B0A-B64E-A4F8-D9CE8B6594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17070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298637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7B38B3-13B5-004E-989D-87424C1254F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DE2015-5B0A-B64E-A4F8-D9CE8B6594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76108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7B38B3-13B5-004E-989D-87424C1254F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DE2015-5B0A-B64E-A4F8-D9CE8B6594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942178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7B38B3-13B5-004E-989D-87424C1254F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DE2015-5B0A-B64E-A4F8-D9CE8B6594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25423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7B38B3-13B5-004E-989D-87424C1254F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DE2015-5B0A-B64E-A4F8-D9CE8B6594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0717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7B38B3-13B5-004E-989D-87424C1254F7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DE2015-5B0A-B64E-A4F8-D9CE8B65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756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7B38B3-13B5-004E-989D-87424C1254F7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DE2015-5B0A-B64E-A4F8-D9CE8B65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373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68030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38990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46688"/>
            <a:ext cx="3932237" cy="16002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3594538"/>
            <a:ext cx="3932237" cy="2274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7B38B3-13B5-004E-989D-87424C1254F7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DE2015-5B0A-B64E-A4F8-D9CE8B65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604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2B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64952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3433707"/>
            <a:ext cx="10515600" cy="2714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Content Placeholder 3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71" y="533333"/>
            <a:ext cx="3118657" cy="80162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E87781C-A593-4EDB-9EB0-2F00D14BF12D}"/>
              </a:ext>
            </a:extLst>
          </p:cNvPr>
          <p:cNvSpPr txBox="1"/>
          <p:nvPr userDrawn="1"/>
        </p:nvSpPr>
        <p:spPr>
          <a:xfrm>
            <a:off x="1" y="6414655"/>
            <a:ext cx="12191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Carsten P Welsch</a:t>
            </a:r>
            <a:endParaRPr lang="en-GB" sz="14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007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720" r:id="rId8"/>
    <p:sldLayoutId id="2147483656" r:id="rId9"/>
    <p:sldLayoutId id="2147483657" r:id="rId10"/>
    <p:sldLayoutId id="2147483658" r:id="rId11"/>
    <p:sldLayoutId id="2147483659" r:id="rId12"/>
    <p:sldLayoutId id="214748376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B2B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B38B3-13B5-004E-989D-87424C1254F7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E2015-5B0A-B64E-A4F8-D9CE8B65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209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B2B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7B38B3-13B5-004E-989D-87424C1254F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DE2015-5B0A-B64E-A4F8-D9CE8B6594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5087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B2B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7B38B3-13B5-004E-989D-87424C1254F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DE2015-5B0A-B64E-A4F8-D9CE8B6594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5753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53920"/>
            <a:ext cx="9144000" cy="2387600"/>
          </a:xfrm>
        </p:spPr>
        <p:txBody>
          <a:bodyPr/>
          <a:lstStyle/>
          <a:p>
            <a:r>
              <a:rPr lang="en-US" dirty="0"/>
              <a:t>Environment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1524000" y="3633595"/>
            <a:ext cx="9144000" cy="165576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GB" dirty="0"/>
              <a:t>Prof Carsten P Welsch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1600" i="1" dirty="0"/>
              <a:t>Head of Physics Department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311E0F5-590F-47CE-B698-4C1AE8013CD9}"/>
              </a:ext>
            </a:extLst>
          </p:cNvPr>
          <p:cNvSpPr/>
          <p:nvPr/>
        </p:nvSpPr>
        <p:spPr>
          <a:xfrm>
            <a:off x="4527933" y="6228471"/>
            <a:ext cx="3084722" cy="629529"/>
          </a:xfrm>
          <a:prstGeom prst="rect">
            <a:avLst/>
          </a:prstGeom>
          <a:solidFill>
            <a:srgbClr val="1A2B7C"/>
          </a:solidFill>
          <a:ln>
            <a:solidFill>
              <a:srgbClr val="1A2B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5219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600000">
        <p14:vortex dir="r"/>
      </p:transition>
    </mc:Choice>
    <mc:Fallback xmlns="">
      <p:transition spd="slow" advTm="600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 noGrp="1"/>
          </p:cNvSpPr>
          <p:nvPr>
            <p:ph type="title"/>
          </p:nvPr>
        </p:nvSpPr>
        <p:spPr>
          <a:xfrm>
            <a:off x="690391" y="1697634"/>
            <a:ext cx="10515600" cy="727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160"/>
              </a:lnSpc>
            </a:pPr>
            <a:r>
              <a:rPr lang="en-US" sz="3600" b="1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Environment today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691529" y="2635041"/>
            <a:ext cx="1040345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FFB7098-5270-4568-AE15-1D147DB1A0A7}"/>
              </a:ext>
            </a:extLst>
          </p:cNvPr>
          <p:cNvSpPr txBox="1"/>
          <p:nvPr/>
        </p:nvSpPr>
        <p:spPr>
          <a:xfrm>
            <a:off x="694952" y="5185792"/>
            <a:ext cx="10396604" cy="1162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16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our research environment (REF2021), 3</a:t>
            </a:r>
            <a:r>
              <a:rPr lang="en-GB" sz="16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overall 3*/4*</a:t>
            </a:r>
            <a:endParaRPr lang="en-GB" sz="1600" baseline="30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Infrastructure needs careful planning </a:t>
            </a:r>
            <a:r>
              <a:rPr lang="en-GB" sz="16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investment</a:t>
            </a: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Recruitment in identified priority areas, developing and expanding current clusters.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D35CFEA-BB33-4805-853B-1B21423EBA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751" y="2770868"/>
            <a:ext cx="3510062" cy="2340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AE33E1E-850C-40B5-882B-613C638F321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5"/>
          <a:stretch/>
        </p:blipFill>
        <p:spPr>
          <a:xfrm>
            <a:off x="7606813" y="2770137"/>
            <a:ext cx="3461773" cy="23400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05418D5-AB3E-42C7-8E81-A7FB1150E4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28405" y="5292886"/>
            <a:ext cx="2140181" cy="10550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D37E803-7E2C-4532-B6E6-BDCDF94389A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6311" b="14532"/>
          <a:stretch/>
        </p:blipFill>
        <p:spPr>
          <a:xfrm>
            <a:off x="694952" y="2770869"/>
            <a:ext cx="3401799" cy="2339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94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00">
        <p:fade/>
      </p:transition>
    </mc:Choice>
    <mc:Fallback xmlns="">
      <p:transition spd="med" advTm="600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sitting, ground&#10;&#10;Description generated with high confidence">
            <a:extLst>
              <a:ext uri="{FF2B5EF4-FFF2-40B4-BE49-F238E27FC236}">
                <a16:creationId xmlns:a16="http://schemas.microsoft.com/office/drawing/2014/main" id="{242EBD16-3D41-44FE-B5D0-D9C62B77AA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12191999" cy="688538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40935FD-589C-409B-864B-1900A0010F1F}"/>
              </a:ext>
            </a:extLst>
          </p:cNvPr>
          <p:cNvSpPr txBox="1"/>
          <p:nvPr/>
        </p:nvSpPr>
        <p:spPr>
          <a:xfrm>
            <a:off x="649421" y="5165551"/>
            <a:ext cx="10622637" cy="630942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500" dirty="0">
                <a:solidFill>
                  <a:schemeClr val="bg1"/>
                </a:solidFill>
                <a:latin typeface="Tahoma" charset="0"/>
              </a:rPr>
              <a:t>World-class Science and Innovation</a:t>
            </a:r>
            <a:endParaRPr lang="en-US" sz="35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3ED08A-D053-482B-984E-22B312F5515B}"/>
              </a:ext>
            </a:extLst>
          </p:cNvPr>
          <p:cNvSpPr txBox="1"/>
          <p:nvPr/>
        </p:nvSpPr>
        <p:spPr>
          <a:xfrm>
            <a:off x="649422" y="6033848"/>
            <a:ext cx="10622636" cy="584775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  <a:latin typeface="Tahoma" charset="0"/>
              </a:rPr>
              <a:t>Collaboration is key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D98C8B3E-F3D7-4B8D-A52D-A06B9F3E0E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22" y="530702"/>
            <a:ext cx="3118657" cy="801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46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00"/>
    </mc:Choice>
    <mc:Fallback xmlns="">
      <p:transition spd="slow" advTm="60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532AFC0-4631-CFDD-BE58-DFCB87672BF6}"/>
              </a:ext>
            </a:extLst>
          </p:cNvPr>
          <p:cNvSpPr/>
          <p:nvPr/>
        </p:nvSpPr>
        <p:spPr>
          <a:xfrm>
            <a:off x="3797714" y="2875686"/>
            <a:ext cx="3195160" cy="21238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2"/>
          <p:cNvSpPr txBox="1">
            <a:spLocks noGrp="1"/>
          </p:cNvSpPr>
          <p:nvPr>
            <p:ph type="title"/>
          </p:nvPr>
        </p:nvSpPr>
        <p:spPr>
          <a:xfrm>
            <a:off x="690391" y="1707796"/>
            <a:ext cx="10515600" cy="707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160"/>
              </a:lnSpc>
            </a:pPr>
            <a:r>
              <a:rPr lang="en-US" sz="3400" b="1" dirty="0">
                <a:latin typeface="Arial Black" charset="0"/>
                <a:ea typeface="Arial Black" charset="0"/>
                <a:cs typeface="Arial Black" charset="0"/>
              </a:rPr>
              <a:t>Attracting, developing and retaining talent</a:t>
            </a:r>
            <a:endParaRPr lang="en-US" sz="3400" b="1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691529" y="2635041"/>
            <a:ext cx="1040345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FFB7098-5270-4568-AE15-1D147DB1A0A7}"/>
              </a:ext>
            </a:extLst>
          </p:cNvPr>
          <p:cNvSpPr txBox="1"/>
          <p:nvPr/>
        </p:nvSpPr>
        <p:spPr>
          <a:xfrm>
            <a:off x="694952" y="5185792"/>
            <a:ext cx="11497048" cy="1154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RTP pathway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introduced, physics has been behind this change for many years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Embed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EDI and Sustainability </a:t>
            </a:r>
            <a:r>
              <a:rPr kumimoji="0" lang="en-GB" sz="1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all of our activities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Strategic planning of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leadership roles</a:t>
            </a:r>
            <a:r>
              <a:rPr kumimoji="0" lang="en-GB" sz="1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</a:t>
            </a:r>
            <a:r>
              <a:rPr lang="en-GB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attract </a:t>
            </a:r>
            <a:r>
              <a:rPr lang="en-GB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prizes &amp; awards</a:t>
            </a:r>
            <a:r>
              <a:rPr lang="en-GB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target </a:t>
            </a:r>
            <a:r>
              <a:rPr lang="en-GB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recruitment </a:t>
            </a:r>
            <a:r>
              <a:rPr lang="en-GB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key areas 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078" name="Picture 6" descr="Free Job Job Offer photo and picture">
            <a:extLst>
              <a:ext uri="{FF2B5EF4-FFF2-40B4-BE49-F238E27FC236}">
                <a16:creationId xmlns:a16="http://schemas.microsoft.com/office/drawing/2014/main" id="{8F010125-C6F2-0ACE-669F-1096E90304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10" b="10750"/>
          <a:stretch/>
        </p:blipFill>
        <p:spPr bwMode="auto">
          <a:xfrm>
            <a:off x="6992874" y="2875686"/>
            <a:ext cx="4162193" cy="21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EF73830-3B03-3DE4-53FE-0F3F2ADE9E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147" y="2886001"/>
            <a:ext cx="4639921" cy="2117745"/>
          </a:xfrm>
          <a:prstGeom prst="rect">
            <a:avLst/>
          </a:prstGeom>
        </p:spPr>
      </p:pic>
      <p:pic>
        <p:nvPicPr>
          <p:cNvPr id="1026" name="Picture 2" descr="Image preview">
            <a:extLst>
              <a:ext uri="{FF2B5EF4-FFF2-40B4-BE49-F238E27FC236}">
                <a16:creationId xmlns:a16="http://schemas.microsoft.com/office/drawing/2014/main" id="{07C9668E-6D23-6BB3-BDCB-33B014680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296" y="3678173"/>
            <a:ext cx="127635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8964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3D0D29D-0FAA-7028-5A70-39C8A7573664}"/>
              </a:ext>
            </a:extLst>
          </p:cNvPr>
          <p:cNvSpPr/>
          <p:nvPr/>
        </p:nvSpPr>
        <p:spPr>
          <a:xfrm>
            <a:off x="638175" y="2876602"/>
            <a:ext cx="4817328" cy="2132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098" name="Picture 2" descr="Conference for undergraduate women and non-binary physicists 2023 -  Department of Physics - University of Liverpool">
            <a:extLst>
              <a:ext uri="{FF2B5EF4-FFF2-40B4-BE49-F238E27FC236}">
                <a16:creationId xmlns:a16="http://schemas.microsoft.com/office/drawing/2014/main" id="{64DA887C-E7AE-563F-8988-A7A54BFECB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" t="2778" r="1404" b="2182"/>
          <a:stretch/>
        </p:blipFill>
        <p:spPr bwMode="auto">
          <a:xfrm>
            <a:off x="653415" y="3128963"/>
            <a:ext cx="4749165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 txBox="1">
            <a:spLocks noGrp="1"/>
          </p:cNvSpPr>
          <p:nvPr>
            <p:ph type="title"/>
          </p:nvPr>
        </p:nvSpPr>
        <p:spPr>
          <a:xfrm>
            <a:off x="690391" y="1704398"/>
            <a:ext cx="10515600" cy="714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160"/>
              </a:lnSpc>
            </a:pPr>
            <a:r>
              <a:rPr lang="en-US" b="1" dirty="0">
                <a:latin typeface="Arial Black" charset="0"/>
                <a:ea typeface="Arial Black" charset="0"/>
                <a:cs typeface="Arial Black" charset="0"/>
              </a:rPr>
              <a:t>Spotlight on Liverpool</a:t>
            </a:r>
            <a:endParaRPr lang="en-US" sz="3600" b="1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691529" y="2635041"/>
            <a:ext cx="1040345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FFB7098-5270-4568-AE15-1D147DB1A0A7}"/>
              </a:ext>
            </a:extLst>
          </p:cNvPr>
          <p:cNvSpPr txBox="1"/>
          <p:nvPr/>
        </p:nvSpPr>
        <p:spPr>
          <a:xfrm>
            <a:off x="694952" y="5185792"/>
            <a:ext cx="10396604" cy="1154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PLANCKS in February; largest-ever PLANCKS preliminary.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CUWIP 2023 took place in March with +100 participants from across the UK.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Both very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visible events putting Liverpool in the spotlight, attracting the </a:t>
            </a:r>
            <a:r>
              <a:rPr kumimoji="0" lang="en-GB" sz="1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next generation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102" name="Picture 6" descr="Rebecca Turner - University of Liverpool - Liverpool, England, United  Kingdom | LinkedIn">
            <a:extLst>
              <a:ext uri="{FF2B5EF4-FFF2-40B4-BE49-F238E27FC236}">
                <a16:creationId xmlns:a16="http://schemas.microsoft.com/office/drawing/2014/main" id="{F5D2726D-7D5B-47B9-1E96-08DF2CDAEC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07" b="19260"/>
          <a:stretch/>
        </p:blipFill>
        <p:spPr bwMode="auto">
          <a:xfrm>
            <a:off x="5455503" y="2876601"/>
            <a:ext cx="6046106" cy="213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LANCKS">
            <a:extLst>
              <a:ext uri="{FF2B5EF4-FFF2-40B4-BE49-F238E27FC236}">
                <a16:creationId xmlns:a16="http://schemas.microsoft.com/office/drawing/2014/main" id="{6BB77A4F-CCD1-48AC-EFFD-702C9B49D3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581" y="2876603"/>
            <a:ext cx="755676" cy="747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7039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Stories - QUASAR Group - University of Liverpool">
            <a:extLst>
              <a:ext uri="{FF2B5EF4-FFF2-40B4-BE49-F238E27FC236}">
                <a16:creationId xmlns:a16="http://schemas.microsoft.com/office/drawing/2014/main" id="{4351FF87-1D92-8C5F-7FF8-4BE5C44BE2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263" y="2876602"/>
            <a:ext cx="3372908" cy="211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reeform: Shape 3">
            <a:extLst>
              <a:ext uri="{FF2B5EF4-FFF2-40B4-BE49-F238E27FC236}">
                <a16:creationId xmlns:a16="http://schemas.microsoft.com/office/drawing/2014/main" id="{C2F28026-105F-AA86-09A1-52072AA37D10}"/>
              </a:ext>
            </a:extLst>
          </p:cNvPr>
          <p:cNvSpPr/>
          <p:nvPr/>
        </p:nvSpPr>
        <p:spPr>
          <a:xfrm>
            <a:off x="10002795" y="2977978"/>
            <a:ext cx="667264" cy="636373"/>
          </a:xfrm>
          <a:custGeom>
            <a:avLst/>
            <a:gdLst>
              <a:gd name="connsiteX0" fmla="*/ 0 w 667264"/>
              <a:gd name="connsiteY0" fmla="*/ 86498 h 636373"/>
              <a:gd name="connsiteX1" fmla="*/ 30891 w 667264"/>
              <a:gd name="connsiteY1" fmla="*/ 624017 h 636373"/>
              <a:gd name="connsiteX2" fmla="*/ 667264 w 667264"/>
              <a:gd name="connsiteY2" fmla="*/ 636373 h 636373"/>
              <a:gd name="connsiteX3" fmla="*/ 661086 w 667264"/>
              <a:gd name="connsiteY3" fmla="*/ 0 h 636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7264" h="636373">
                <a:moveTo>
                  <a:pt x="0" y="86498"/>
                </a:moveTo>
                <a:lnTo>
                  <a:pt x="30891" y="624017"/>
                </a:lnTo>
                <a:lnTo>
                  <a:pt x="667264" y="636373"/>
                </a:lnTo>
                <a:cubicBezTo>
                  <a:pt x="665205" y="424249"/>
                  <a:pt x="663145" y="212124"/>
                  <a:pt x="661086" y="0"/>
                </a:cubicBezTo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2"/>
          <p:cNvSpPr txBox="1">
            <a:spLocks noGrp="1"/>
          </p:cNvSpPr>
          <p:nvPr>
            <p:ph type="title"/>
          </p:nvPr>
        </p:nvSpPr>
        <p:spPr>
          <a:xfrm>
            <a:off x="690391" y="1697634"/>
            <a:ext cx="10515600" cy="727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160"/>
              </a:lnSpc>
            </a:pPr>
            <a:r>
              <a:rPr lang="en-US" b="1" dirty="0">
                <a:latin typeface="Arial Black" charset="0"/>
                <a:ea typeface="Arial Black" charset="0"/>
                <a:cs typeface="Arial Black" charset="0"/>
              </a:rPr>
              <a:t>Spotlight on Liverpool</a:t>
            </a:r>
            <a:endParaRPr lang="en-US" sz="3600" b="1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691529" y="2635041"/>
            <a:ext cx="1040345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FFB7098-5270-4568-AE15-1D147DB1A0A7}"/>
              </a:ext>
            </a:extLst>
          </p:cNvPr>
          <p:cNvSpPr txBox="1"/>
          <p:nvPr/>
        </p:nvSpPr>
        <p:spPr>
          <a:xfrm>
            <a:off x="694952" y="5185792"/>
            <a:ext cx="10396604" cy="1154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Economic impact: LINAC2022 contributed £990k to LCR.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International Beam Instrumentation Conference (IBIC) 2025 was awarded to Liverpool.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IOP NP/PP joint conference will be held in Liverpool in 2024.</a:t>
            </a:r>
          </a:p>
        </p:txBody>
      </p:sp>
      <p:pic>
        <p:nvPicPr>
          <p:cNvPr id="2050" name="Picture 2" descr="May be an image of 3 people, people standing and indoor">
            <a:extLst>
              <a:ext uri="{FF2B5EF4-FFF2-40B4-BE49-F238E27FC236}">
                <a16:creationId xmlns:a16="http://schemas.microsoft.com/office/drawing/2014/main" id="{C42D3806-E872-6957-2221-A98B3654D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53" y="2876601"/>
            <a:ext cx="3195161" cy="2132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B6B77BA-D846-0865-1FCF-AD7872275A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7714" y="2876601"/>
            <a:ext cx="3539788" cy="2115023"/>
          </a:xfrm>
          <a:prstGeom prst="rect">
            <a:avLst/>
          </a:prstGeom>
        </p:spPr>
      </p:pic>
      <p:pic>
        <p:nvPicPr>
          <p:cNvPr id="2054" name="Picture 6" descr="IOP Logo – IMG: Intermedia Global Ltd">
            <a:extLst>
              <a:ext uri="{FF2B5EF4-FFF2-40B4-BE49-F238E27FC236}">
                <a16:creationId xmlns:a16="http://schemas.microsoft.com/office/drawing/2014/main" id="{1DF2EF02-140A-0434-821F-A80A8C899D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15"/>
          <a:stretch/>
        </p:blipFill>
        <p:spPr bwMode="auto">
          <a:xfrm rot="21260150">
            <a:off x="10065266" y="3171365"/>
            <a:ext cx="564169" cy="2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0520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E409E29-ABBE-FC7C-4F7A-4BFD218E5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Trigger questions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998481-E60B-FA97-C307-BAB9E156B8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b="1" dirty="0"/>
              <a:t>Driver: </a:t>
            </a:r>
            <a:r>
              <a:rPr lang="en-GB" i="1" dirty="0"/>
              <a:t>What makes a world-class research environment? </a:t>
            </a:r>
          </a:p>
          <a:p>
            <a:r>
              <a:rPr lang="en-GB" dirty="0"/>
              <a:t>What is working well, what are we currently missing? </a:t>
            </a:r>
          </a:p>
          <a:p>
            <a:r>
              <a:rPr lang="en-GB" dirty="0"/>
              <a:t>Be specific about targets and take broad view (i.e. beyond your own immediate research interests)</a:t>
            </a:r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b="1" dirty="0"/>
              <a:t>This will need everyone’s contribution!</a:t>
            </a:r>
          </a:p>
        </p:txBody>
      </p:sp>
    </p:spTree>
    <p:extLst>
      <p:ext uri="{BB962C8B-B14F-4D97-AF65-F5344CB8AC3E}">
        <p14:creationId xmlns:p14="http://schemas.microsoft.com/office/powerpoint/2010/main" val="1571032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0944" y="2787683"/>
            <a:ext cx="4159343" cy="1069127"/>
          </a:xfrm>
        </p:spPr>
      </p:pic>
      <p:sp>
        <p:nvSpPr>
          <p:cNvPr id="3" name="TextBox 2"/>
          <p:cNvSpPr txBox="1"/>
          <p:nvPr/>
        </p:nvSpPr>
        <p:spPr>
          <a:xfrm>
            <a:off x="266007" y="199505"/>
            <a:ext cx="3757353" cy="1413164"/>
          </a:xfrm>
          <a:prstGeom prst="rect">
            <a:avLst/>
          </a:prstGeom>
          <a:solidFill>
            <a:srgbClr val="1B2B7C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028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600000">
        <p14:glitter pattern="hexagon"/>
      </p:transition>
    </mc:Choice>
    <mc:Fallback xmlns="">
      <p:transition spd="slow" advTm="60000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4DA569C-7A81-0D43-8490-07A5198C573D}" vid="{29F43398-5CEA-8F45-8F73-53C0FB2437DE}"/>
    </a:ext>
  </a:extLst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4DA569C-7A81-0D43-8490-07A5198C573D}" vid="{29F43398-5CEA-8F45-8F73-53C0FB2437DE}"/>
    </a:ext>
  </a:extLst>
</a:theme>
</file>

<file path=ppt/theme/theme3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4DA569C-7A81-0D43-8490-07A5198C573D}" vid="{29F43398-5CEA-8F45-8F73-53C0FB2437DE}"/>
    </a:ext>
  </a:extLst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4DA569C-7A81-0D43-8490-07A5198C573D}" vid="{29F43398-5CEA-8F45-8F73-53C0FB2437DE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385</Words>
  <Application>Microsoft Office PowerPoint</Application>
  <PresentationFormat>Widescreen</PresentationFormat>
  <Paragraphs>39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Arial Black</vt:lpstr>
      <vt:lpstr>Calibri</vt:lpstr>
      <vt:lpstr>Tahoma</vt:lpstr>
      <vt:lpstr>Office Theme</vt:lpstr>
      <vt:lpstr>6_Office Theme</vt:lpstr>
      <vt:lpstr>7_Office Theme</vt:lpstr>
      <vt:lpstr>5_Office Theme</vt:lpstr>
      <vt:lpstr>Environment</vt:lpstr>
      <vt:lpstr>Environment today</vt:lpstr>
      <vt:lpstr>PowerPoint Presentation</vt:lpstr>
      <vt:lpstr>Attracting, developing and retaining talent</vt:lpstr>
      <vt:lpstr>Spotlight on Liverpool</vt:lpstr>
      <vt:lpstr>Spotlight on Liverpool</vt:lpstr>
      <vt:lpstr>Trigger questions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Killaheene, Oliver</dc:creator>
  <cp:lastModifiedBy>Welsch, Carsten</cp:lastModifiedBy>
  <cp:revision>175</cp:revision>
  <dcterms:created xsi:type="dcterms:W3CDTF">2018-01-29T11:21:05Z</dcterms:created>
  <dcterms:modified xsi:type="dcterms:W3CDTF">2023-07-14T06:02:40Z</dcterms:modified>
</cp:coreProperties>
</file>