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4"/>
    <p:sldMasterId id="2147483766" r:id="rId5"/>
  </p:sldMasterIdLst>
  <p:notesMasterIdLst>
    <p:notesMasterId r:id="rId11"/>
  </p:notesMasterIdLst>
  <p:sldIdLst>
    <p:sldId id="2892" r:id="rId6"/>
    <p:sldId id="2893" r:id="rId7"/>
    <p:sldId id="908" r:id="rId8"/>
    <p:sldId id="2894" r:id="rId9"/>
    <p:sldId id="2895" r:id="rId1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wcock, Themis" initials="BT" lastIdx="1" clrIdx="0">
    <p:extLst>
      <p:ext uri="{19B8F6BF-5375-455C-9EA6-DF929625EA0E}">
        <p15:presenceInfo xmlns:p15="http://schemas.microsoft.com/office/powerpoint/2012/main" userId="Bowcock, Themis" providerId="None"/>
      </p:ext>
    </p:extLst>
  </p:cmAuthor>
  <p:cmAuthor id="2" name="D'Onofrio, Monica" initials="DM" lastIdx="1" clrIdx="1">
    <p:extLst>
      <p:ext uri="{19B8F6BF-5375-455C-9EA6-DF929625EA0E}">
        <p15:presenceInfo xmlns:p15="http://schemas.microsoft.com/office/powerpoint/2012/main" userId="S::onofrio@liverpool.ac.uk::bfab9e44-6b52-468f-9d77-b5faec34d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4"/>
  </p:normalViewPr>
  <p:slideViewPr>
    <p:cSldViewPr snapToGrid="0">
      <p:cViewPr varScale="1">
        <p:scale>
          <a:sx n="104" d="100"/>
          <a:sy n="104" d="100"/>
        </p:scale>
        <p:origin x="7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9-48D8-A6CC-8177F96629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9-48D8-A6CC-8177F96629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9-48D8-A6CC-8177F9662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4522816"/>
        <c:axId val="114523376"/>
      </c:barChart>
      <c:catAx>
        <c:axId val="114522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14523376"/>
        <c:crosses val="autoZero"/>
        <c:auto val="1"/>
        <c:lblAlgn val="ctr"/>
        <c:lblOffset val="100"/>
        <c:noMultiLvlLbl val="0"/>
      </c:catAx>
      <c:valAx>
        <c:axId val="11452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1452281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C-4FFD-A006-B3BB139498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C-4FFD-A006-B3BB139498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C-4FFD-A006-B3BB13949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4526736"/>
        <c:axId val="114527296"/>
      </c:barChart>
      <c:catAx>
        <c:axId val="114526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14527296"/>
        <c:crosses val="autoZero"/>
        <c:auto val="1"/>
        <c:lblAlgn val="ctr"/>
        <c:lblOffset val="100"/>
        <c:noMultiLvlLbl val="0"/>
      </c:catAx>
      <c:valAx>
        <c:axId val="11452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1452673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B87D3-6279-BF40-AF82-535CE7DC3351}" type="datetimeFigureOut">
              <a:rPr lang="en-US" smtClean="0"/>
              <a:pPr/>
              <a:t>7/14/23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9563-66AE-6342-9949-F48847EC0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4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1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gi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626180" y="1484787"/>
            <a:ext cx="11710515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tabLst>
                <a:tab pos="174625" algn="l"/>
                <a:tab pos="358775" algn="l"/>
              </a:tabLst>
            </a:pPr>
            <a:r>
              <a:rPr lang="en-GB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KEY</a:t>
            </a:r>
            <a:r>
              <a:rPr lang="en-GB" sz="28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FACTS</a:t>
            </a:r>
            <a:br>
              <a:rPr lang="en-GB" sz="28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GB" sz="1800" b="1">
                <a:solidFill>
                  <a:srgbClr val="FF6600"/>
                </a:solidFill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One of the UK’s leading Russell Group research institutions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Annual turnover of £465m, including £89m for research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32,000 campus-based and online students</a:t>
            </a:r>
          </a:p>
          <a:p>
            <a:pPr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20% increase in student applications for Entry 2015/16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195,000-strong alumni community 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One of the largest employers in Liverpool City Region – 5,500 staff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 including 1,300 researchers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Renowned for best practice in Widening Participation 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6600"/>
                </a:solidFill>
                <a:cs typeface="Arial"/>
              </a:rPr>
              <a:t>  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  <a:p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6227" cy="688440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25195" y="2352494"/>
            <a:ext cx="6845581" cy="389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2013, based in Finsbury Square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15-year lease on building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profession-based postgraduate teaching 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programme in partnership with ICAEW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include offerings in Psychology,</a:t>
            </a:r>
            <a:r>
              <a:rPr lang="en-GB" sz="17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and Environmental Sciences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to grow to approx.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students in next three years,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 income £8m p.a.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QAA assessment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if Liverpool-based</a:t>
            </a:r>
            <a:endParaRPr lang="en-GB" sz="170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5" y="1344382"/>
            <a:ext cx="42185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1C0DE32-B53B-4636-B312-4D4340DBE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78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408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887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757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8404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799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9500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0714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909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821365" y="692696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</a:t>
            </a:r>
            <a:r>
              <a:rPr lang="en-US" sz="26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SNAPSHOT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Content Placeholder 3" descr="inf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b="27484"/>
          <a:stretch>
            <a:fillRect/>
          </a:stretch>
        </p:blipFill>
        <p:spPr>
          <a:xfrm>
            <a:off x="613076" y="1556792"/>
            <a:ext cx="10965851" cy="524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3125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6882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84732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4324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9644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1111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1161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4109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C1E2BC-24E6-3B4E-A168-D684320D53C6}"/>
              </a:ext>
            </a:extLst>
          </p:cNvPr>
          <p:cNvSpPr/>
          <p:nvPr userDrawn="1"/>
        </p:nvSpPr>
        <p:spPr>
          <a:xfrm>
            <a:off x="-1" y="-774"/>
            <a:ext cx="6743149" cy="154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85" r="-55185"/>
          <a:stretch/>
        </p:blipFill>
        <p:spPr>
          <a:xfrm>
            <a:off x="6743149" y="4020"/>
            <a:ext cx="12192000" cy="6858000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8398" y="1230111"/>
            <a:ext cx="10972799" cy="8419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0"/>
              </a:spcBef>
              <a:buNone/>
              <a:defRPr sz="2900" b="1" baseline="0">
                <a:solidFill>
                  <a:srgbClr val="FF6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2pPr>
            <a:lvl3pPr marL="914400" indent="0"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buNone/>
              <a:defRPr/>
            </a:lvl3pPr>
            <a:lvl4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4pPr>
            <a:lvl5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5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106298"/>
            <a:ext cx="10972800" cy="4375525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AF0E7-774A-6144-9AF5-3681B23DCD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3394" y="6443562"/>
            <a:ext cx="7772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CCA62D-06E8-5944-8E38-C6C725D4B2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D13BAE5E-C2D4-9F48-8EDF-772193C48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1"/>
          <a:stretch/>
        </p:blipFill>
        <p:spPr>
          <a:xfrm>
            <a:off x="7240004" y="0"/>
            <a:ext cx="4951996" cy="997911"/>
          </a:xfrm>
          <a:prstGeom prst="rect">
            <a:avLst/>
          </a:prstGeom>
        </p:spPr>
      </p:pic>
      <p:pic>
        <p:nvPicPr>
          <p:cNvPr id="10" name="Picture 6" descr="Virtual Tour | University of Liverpool | Watch our Psychology vlog">
            <a:extLst>
              <a:ext uri="{FF2B5EF4-FFF2-40B4-BE49-F238E27FC236}">
                <a16:creationId xmlns:a16="http://schemas.microsoft.com/office/drawing/2014/main" id="{C77DB86B-9155-CD4F-A64F-D66870723D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31962" r="24928" b="29333"/>
          <a:stretch/>
        </p:blipFill>
        <p:spPr bwMode="auto">
          <a:xfrm>
            <a:off x="0" y="0"/>
            <a:ext cx="2760179" cy="11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E1229B-866E-3940-970B-03ED0F1C8CB0}"/>
              </a:ext>
            </a:extLst>
          </p:cNvPr>
          <p:cNvSpPr/>
          <p:nvPr userDrawn="1"/>
        </p:nvSpPr>
        <p:spPr>
          <a:xfrm>
            <a:off x="6743147" y="0"/>
            <a:ext cx="496855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69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5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2" y="2049687"/>
            <a:ext cx="10902565" cy="2362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 1% of universities world-wide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70% clinical and Professionally-focused </a:t>
            </a:r>
            <a:r>
              <a:rPr lang="en-US" sz="17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1700" kern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top 25 of UK universities targeted by graduate employers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graduates in employment or further study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Award-winning teaching facilities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Voted third in Top 10 World Cities 2014 – Rough Guides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Liverpool – with 50,000 students, a big exciting student destination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Significant investment in residential estate</a:t>
            </a:r>
            <a:endParaRPr lang="en-GB" sz="17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</a:p>
          <a:p>
            <a:pPr>
              <a:lnSpc>
                <a:spcPts val="2800"/>
              </a:lnSpc>
            </a:pP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c buildin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4" y="-7320"/>
            <a:ext cx="12237543" cy="372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4102918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4351603"/>
            <a:ext cx="10974327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 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 r="-54942"/>
          <a:stretch/>
        </p:blipFill>
        <p:spPr>
          <a:xfrm>
            <a:off x="6720000" y="-1431"/>
            <a:ext cx="12192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3"/>
            <a:ext cx="10974327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449513"/>
            <a:ext cx="109728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7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253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449513"/>
            <a:ext cx="109728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5" y="1003382"/>
            <a:ext cx="1855292" cy="58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6288021" y="0"/>
            <a:ext cx="5903979" cy="263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257" y="347762"/>
            <a:ext cx="2046436" cy="2016224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4"/>
            <a:ext cx="10974327" cy="47006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9" y="2778719"/>
            <a:ext cx="8798444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t 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973" y="2636912"/>
            <a:ext cx="1862920" cy="4221088"/>
          </a:xfrm>
          <a:prstGeom prst="rect">
            <a:avLst/>
          </a:prstGeom>
        </p:spPr>
      </p:pic>
      <p:pic>
        <p:nvPicPr>
          <p:cNvPr id="4" name="Picture 3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8857" y="347762"/>
            <a:ext cx="2046436" cy="201622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2"/>
            <a:ext cx="10974327" cy="5860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9" y="2778719"/>
            <a:ext cx="8798444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257" y="347762"/>
            <a:ext cx="2046436" cy="201622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4"/>
            <a:ext cx="10974327" cy="4920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778722"/>
            <a:ext cx="10972800" cy="1758557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4"/>
            <a:ext cx="10974327" cy="5769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a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26" r="-39478" b="26"/>
          <a:stretch/>
        </p:blipFill>
        <p:spPr>
          <a:xfrm>
            <a:off x="4800001" y="-10800"/>
            <a:ext cx="12213675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3689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r="-39454"/>
          <a:stretch/>
        </p:blipFill>
        <p:spPr>
          <a:xfrm>
            <a:off x="4800002" y="-6270"/>
            <a:ext cx="12208935" cy="686427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9" y="0"/>
            <a:ext cx="12272399" cy="6893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4" y="2352495"/>
            <a:ext cx="7924012" cy="310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500"/>
              </a:buClr>
              <a:buSzTx/>
              <a:buFont typeface="Arial" charset="0"/>
              <a:buChar char="•"/>
              <a:tabLst/>
              <a:defRPr/>
            </a:pP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  <a:endParaRPr lang="en-US" sz="2400">
              <a:solidFill>
                <a:srgbClr val="FF6600"/>
              </a:solidFill>
              <a:latin typeface="Arial"/>
              <a:cs typeface="Arial"/>
            </a:endParaRP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Largest provider of 100% online</a:t>
            </a:r>
            <a:r>
              <a:rPr lang="en-GB" sz="24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postgraduate degrees in Europe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</a:t>
            </a:r>
            <a:r>
              <a:rPr lang="en-GB" sz="24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partnership with Laureate –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36 courses in flexible,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international and collaborative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learning environment</a:t>
            </a: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16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4800001" y="-9024"/>
            <a:ext cx="12213675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uff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6" r="-39576" b="-10"/>
          <a:stretch/>
        </p:blipFill>
        <p:spPr>
          <a:xfrm>
            <a:off x="4800001" y="-2941"/>
            <a:ext cx="12233651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ience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4800001" y="-9024"/>
            <a:ext cx="12213675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v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r="-39450"/>
          <a:stretch/>
        </p:blipFill>
        <p:spPr>
          <a:xfrm>
            <a:off x="4800001" y="0"/>
            <a:ext cx="12181595" cy="685292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25194" y="2352494"/>
            <a:ext cx="79240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buClr>
                <a:srgbClr val="FF6500"/>
              </a:buClr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7492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building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erpool sens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873" y="2001795"/>
            <a:ext cx="10916195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873" y="2001795"/>
            <a:ext cx="10916195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2340951"/>
            <a:ext cx="12191999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7419" y="2686050"/>
            <a:ext cx="4780639" cy="3818922"/>
          </a:xfrm>
        </p:spPr>
        <p:txBody>
          <a:bodyPr lIns="0" tIns="0" rIns="0" bIns="0">
            <a:noAutofit/>
          </a:bodyPr>
          <a:lstStyle>
            <a:lvl1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66542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625032172"/>
              </p:ext>
            </p:extLst>
          </p:nvPr>
        </p:nvGraphicFramePr>
        <p:xfrm>
          <a:off x="5540087" y="2686050"/>
          <a:ext cx="5931112" cy="296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8880"/>
            <a:ext cx="12192000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349517445"/>
              </p:ext>
            </p:extLst>
          </p:nvPr>
        </p:nvGraphicFramePr>
        <p:xfrm>
          <a:off x="2063552" y="2348880"/>
          <a:ext cx="8128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4"/>
            <a:ext cx="10974327" cy="4939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3" y="1136318"/>
            <a:ext cx="691276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</a:t>
            </a:r>
            <a:r>
              <a:rPr lang="en-US" sz="3200" baseline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5195" y="2176044"/>
            <a:ext cx="11087759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Research-led, high-quality teaching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Evidence-based learning with academic experts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Incorporation of latest discoveries quickly into courses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Technology-enhanced learning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‘My Liverpool’ – co-curricular and extra-curricular activities </a:t>
            </a:r>
            <a:b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promote rounded and employable graduates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students in employment or further study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75.5% of students achieve first class or 2:1 degrees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Unique global opportunities to enhance studies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of only three UK universities offering full </a:t>
            </a:r>
            <a:b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range of clinical subjects</a:t>
            </a:r>
            <a:endParaRPr lang="en-US" sz="1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8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dif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431145" y="1412776"/>
            <a:ext cx="103632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 OF A DYNAMIC</a:t>
            </a: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AND CREATIVE CITY</a:t>
            </a:r>
            <a:endParaRPr lang="en-US" sz="3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425196" y="2384419"/>
            <a:ext cx="9842545" cy="5719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– Science City, </a:t>
            </a:r>
            <a:r>
              <a:rPr lang="en-GB" sz="200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Daresbury</a:t>
            </a: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GB" sz="20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GB" sz="20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Knowledge Quarter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Major cultural destination – more national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museums, theatres and art galleries than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anywhere 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corridor – universities, industry,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NHS, City Council, LEP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Largest freeport zone in UK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Fastest growing economy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Connectivity – airports and high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speed trains</a:t>
            </a:r>
          </a:p>
          <a:p>
            <a:pPr marL="216000" indent="-216000" algn="l">
              <a:lnSpc>
                <a:spcPts val="1950"/>
              </a:lnSpc>
              <a:spcAft>
                <a:spcPts val="800"/>
              </a:spcAft>
              <a:buFont typeface="Arial" charset="0"/>
              <a:buChar char="•"/>
            </a:pPr>
            <a:endParaRPr lang="en-US" sz="200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3" y="126876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</a:t>
            </a: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PIONEERS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3" y="2265404"/>
            <a:ext cx="115157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Alumni Relations – connecting successful graduates worldwide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25195" y="2812369"/>
            <a:ext cx="68680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Notable graduates include: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25195" y="3298403"/>
            <a:ext cx="686803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Keith Williams, Chief Executive, British Airways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Maurice Flanagan, Vice-Chair, Emirates Airline Dame Stella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Rimington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former DG, MI5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Robin Saxby, Chair Emeritus, Arm Holdings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Dame Carol Ann Duffy CBE, Poet Laureate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Lawrence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McGinty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ITN science editor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Lewis Booth, former CFO, Ford Motor Co.</a:t>
            </a:r>
            <a:endParaRPr lang="en-US" sz="2400" kern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qu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3005" cy="68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5195" y="2265406"/>
            <a:ext cx="6642588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Raised £25m to support Philip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Leverhulme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Equine Hospital,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Wolfson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Centre for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Personalised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Medicines, Small Animal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Teaching Hospital, Centre for Better Births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Benefactors’ Fund raises £250k per </a:t>
            </a:r>
            <a:b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annum for student initiatives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£15.2m raised in three years of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fundraising campaign ‘quiet phase’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date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Campaign launch in 2018 to raise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£75m supporting scholarship,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leadership and research</a:t>
            </a: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425193" y="126876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PHILANTHROPY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2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image" Target="../media/image9.png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2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3B118-D6D1-2E40-832C-95916AD9451F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18DC4-E930-044A-B54C-E87B0A0A3FE3}"/>
              </a:ext>
            </a:extLst>
          </p:cNvPr>
          <p:cNvSpPr/>
          <p:nvPr userDrawn="1"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872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5" r:id="rId18"/>
    <p:sldLayoutId id="2147483786" r:id="rId19"/>
    <p:sldLayoutId id="2147483722" r:id="rId20"/>
    <p:sldLayoutId id="2147483724" r:id="rId21"/>
    <p:sldLayoutId id="2147483725" r:id="rId22"/>
    <p:sldLayoutId id="2147483759" r:id="rId23"/>
    <p:sldLayoutId id="2147483761" r:id="rId24"/>
    <p:sldLayoutId id="2147483760" r:id="rId25"/>
    <p:sldLayoutId id="2147483726" r:id="rId26"/>
    <p:sldLayoutId id="2147483742" r:id="rId27"/>
    <p:sldLayoutId id="2147483743" r:id="rId28"/>
    <p:sldLayoutId id="2147483744" r:id="rId29"/>
    <p:sldLayoutId id="2147483758" r:id="rId30"/>
    <p:sldLayoutId id="2147483757" r:id="rId31"/>
    <p:sldLayoutId id="2147483752" r:id="rId32"/>
    <p:sldLayoutId id="2147483755" r:id="rId33"/>
    <p:sldLayoutId id="2147483756" r:id="rId34"/>
    <p:sldLayoutId id="2147483754" r:id="rId35"/>
    <p:sldLayoutId id="2147483753" r:id="rId36"/>
    <p:sldLayoutId id="2147483751" r:id="rId37"/>
    <p:sldLayoutId id="2147483750" r:id="rId38"/>
    <p:sldLayoutId id="2147483749" r:id="rId39"/>
    <p:sldLayoutId id="2147483748" r:id="rId40"/>
    <p:sldLayoutId id="2147483747" r:id="rId41"/>
    <p:sldLayoutId id="2147483745" r:id="rId42"/>
    <p:sldLayoutId id="2147483741" r:id="rId43"/>
    <p:sldLayoutId id="2147483740" r:id="rId44"/>
    <p:sldLayoutId id="2147483738" r:id="rId45"/>
    <p:sldLayoutId id="2147483739" r:id="rId46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41E6D4-D08C-7E40-8E00-F574158B6C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Today: Discussing departmental Strategy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DA74C-57A1-2E4F-BBB3-3CF0408E7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8" y="1908887"/>
            <a:ext cx="11475299" cy="4375525"/>
          </a:xfrm>
        </p:spPr>
        <p:txBody>
          <a:bodyPr>
            <a:normAutofit/>
          </a:bodyPr>
          <a:lstStyle/>
          <a:p>
            <a:r>
              <a:rPr lang="en-GB" sz="2000" dirty="0"/>
              <a:t>It is the foundation of any implementation plan </a:t>
            </a:r>
            <a:r>
              <a:rPr lang="en-GB" sz="2000" dirty="0">
                <a:sym typeface="Wingdings" pitchFamily="2" charset="2"/>
              </a:rPr>
              <a:t> it </a:t>
            </a:r>
            <a:r>
              <a:rPr lang="en-GB" sz="2000" dirty="0"/>
              <a:t>is where we do our science and develop impact </a:t>
            </a:r>
          </a:p>
          <a:p>
            <a:r>
              <a:rPr lang="en-GB" sz="2000" dirty="0"/>
              <a:t>Must be </a:t>
            </a:r>
            <a:r>
              <a:rPr lang="en-GB" sz="2000" b="1" dirty="0"/>
              <a:t>critically</a:t>
            </a:r>
            <a:r>
              <a:rPr lang="en-GB" sz="2000" dirty="0"/>
              <a:t> and </a:t>
            </a:r>
            <a:r>
              <a:rPr lang="en-GB" sz="2000" b="1" dirty="0"/>
              <a:t>openly</a:t>
            </a:r>
            <a:r>
              <a:rPr lang="en-GB" sz="2000" dirty="0"/>
              <a:t> reviewed in terms of:</a:t>
            </a:r>
          </a:p>
          <a:p>
            <a:pPr lvl="1"/>
            <a:r>
              <a:rPr lang="en-GB" sz="1800" dirty="0"/>
              <a:t>Ambitions and vision</a:t>
            </a:r>
          </a:p>
          <a:p>
            <a:pPr lvl="1"/>
            <a:r>
              <a:rPr lang="en-GB" sz="1800" dirty="0"/>
              <a:t>New emerging areas </a:t>
            </a:r>
          </a:p>
          <a:p>
            <a:pPr lvl="1"/>
            <a:r>
              <a:rPr lang="en-GB" sz="1800" dirty="0"/>
              <a:t>Consolidation of current activities </a:t>
            </a:r>
          </a:p>
          <a:p>
            <a:pPr lvl="1"/>
            <a:r>
              <a:rPr lang="en-GB" sz="1800" dirty="0"/>
              <a:t>Diversification of income </a:t>
            </a:r>
          </a:p>
          <a:p>
            <a:pPr lvl="1"/>
            <a:r>
              <a:rPr lang="en-GB" sz="1800" dirty="0"/>
              <a:t>Capability to attract new talents and nurture our owns</a:t>
            </a:r>
          </a:p>
          <a:p>
            <a:pPr lvl="1"/>
            <a:r>
              <a:rPr lang="en-GB" sz="1800" dirty="0"/>
              <a:t>Strengthen or establish new partnerships/collaborations </a:t>
            </a:r>
          </a:p>
          <a:p>
            <a:pPr lvl="1"/>
            <a:r>
              <a:rPr lang="en-GB" sz="1800" dirty="0"/>
              <a:t>Enhance our international standing  </a:t>
            </a:r>
          </a:p>
          <a:p>
            <a:pPr lvl="1"/>
            <a:r>
              <a:rPr lang="en-GB" sz="1800" dirty="0"/>
              <a:t>Communicate our science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Must consider important </a:t>
            </a:r>
            <a:r>
              <a:rPr lang="en-GB" sz="1800" b="1" dirty="0"/>
              <a:t>caveats</a:t>
            </a:r>
          </a:p>
          <a:p>
            <a:pPr marL="755550" lvl="1" indent="-285750"/>
            <a:r>
              <a:rPr lang="en-GB" sz="1800" dirty="0"/>
              <a:t>we won't be able to do everything we would like to do! </a:t>
            </a:r>
          </a:p>
          <a:p>
            <a:pPr marL="755550" lvl="1" indent="-285750"/>
            <a:r>
              <a:rPr lang="en-GB" sz="1800" dirty="0"/>
              <a:t>we will also need to identify mechanisms how we will make decisions on these priorities</a:t>
            </a:r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12C600-3660-BE40-8F85-C9D66ED825BA}"/>
              </a:ext>
            </a:extLst>
          </p:cNvPr>
          <p:cNvSpPr/>
          <p:nvPr/>
        </p:nvSpPr>
        <p:spPr>
          <a:xfrm>
            <a:off x="617517" y="2743200"/>
            <a:ext cx="4286992" cy="127066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1C850526-47F2-5148-B50E-FC0F376591C6}"/>
              </a:ext>
            </a:extLst>
          </p:cNvPr>
          <p:cNvSpPr/>
          <p:nvPr/>
        </p:nvSpPr>
        <p:spPr>
          <a:xfrm>
            <a:off x="5117592" y="3136214"/>
            <a:ext cx="978408" cy="484632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404150-ABF6-DC47-9865-8BA761F1EC04}"/>
              </a:ext>
            </a:extLst>
          </p:cNvPr>
          <p:cNvSpPr/>
          <p:nvPr/>
        </p:nvSpPr>
        <p:spPr>
          <a:xfrm>
            <a:off x="866899" y="5593278"/>
            <a:ext cx="9310254" cy="69113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17BF98B5-0E41-ED40-8A3C-79016E7F5C3D}"/>
              </a:ext>
            </a:extLst>
          </p:cNvPr>
          <p:cNvSpPr/>
          <p:nvPr/>
        </p:nvSpPr>
        <p:spPr>
          <a:xfrm>
            <a:off x="10384347" y="5696529"/>
            <a:ext cx="469700" cy="48463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DA6EB-B514-DD4E-A0AF-2A4D9103A0F0}"/>
              </a:ext>
            </a:extLst>
          </p:cNvPr>
          <p:cNvSpPr txBox="1"/>
          <p:nvPr/>
        </p:nvSpPr>
        <p:spPr>
          <a:xfrm>
            <a:off x="6403047" y="2868649"/>
            <a:ext cx="5783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C000"/>
                </a:solidFill>
                <a:latin typeface="Bradley Hand" pitchFamily="2" charset="77"/>
              </a:rPr>
              <a:t>We will not define a strategy today, but we should reflect together on what our selling points are, our strengths, uniqueness, potential to grow </a:t>
            </a:r>
          </a:p>
        </p:txBody>
      </p:sp>
    </p:spTree>
    <p:extLst>
      <p:ext uri="{BB962C8B-B14F-4D97-AF65-F5344CB8AC3E}">
        <p14:creationId xmlns:p14="http://schemas.microsoft.com/office/powerpoint/2010/main" val="34140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E8B42CAE-6BAF-9D48-8CEF-2D6329364854}"/>
              </a:ext>
            </a:extLst>
          </p:cNvPr>
          <p:cNvSpPr txBox="1">
            <a:spLocks/>
          </p:cNvSpPr>
          <p:nvPr/>
        </p:nvSpPr>
        <p:spPr>
          <a:xfrm>
            <a:off x="421075" y="840979"/>
            <a:ext cx="8230745" cy="576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GB" sz="4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52828-E210-1844-83FC-90533FDD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45" y="1166519"/>
            <a:ext cx="6585696" cy="5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0"/>
    </mc:Choice>
    <mc:Fallback>
      <p:transition spd="slow" advTm="60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10FCE5-42A4-A04A-AF41-E2DC8E6D3A75}"/>
              </a:ext>
            </a:extLst>
          </p:cNvPr>
          <p:cNvSpPr/>
          <p:nvPr/>
        </p:nvSpPr>
        <p:spPr>
          <a:xfrm>
            <a:off x="200730" y="1734073"/>
            <a:ext cx="11488761" cy="4770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/>
              <a:t>REF is certainly a driver – we advanced from REF2014 to REF2021, but we cannot sit and relax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/>
              <a:t>Other indicators also important – e.g. QS World University Ranking (Physics is in top200 but in Q4)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b="1" i="1" dirty="0"/>
              <a:t>Note:</a:t>
            </a:r>
            <a:r>
              <a:rPr lang="en-GB" sz="1900" dirty="0"/>
              <a:t> students look at these before deciding where to go to University!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b="1" dirty="0"/>
          </a:p>
          <a:p>
            <a:r>
              <a:rPr lang="en-GB" sz="1900" b="1" dirty="0"/>
              <a:t>Analysing REF2021 results </a:t>
            </a:r>
          </a:p>
          <a:p>
            <a:endParaRPr lang="en-GB" sz="19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Sheffield jumped from N.16 to N.1: smaller department </a:t>
            </a:r>
          </a:p>
          <a:p>
            <a:r>
              <a:rPr lang="en-GB" sz="1900" dirty="0"/>
              <a:t>than ours, difficult to compare but clearly made investments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	QS Ranking similar to ours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Universities like Birmingham(4), Bristol(5) or Glasgow(12)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Closer to us as size albeit larger (55-58)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Good REF and Good QS (110-120)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Different composition and structure </a:t>
            </a:r>
          </a:p>
          <a:p>
            <a:r>
              <a:rPr lang="en-GB" sz="1900" dirty="0"/>
              <a:t>  </a:t>
            </a:r>
          </a:p>
          <a:p>
            <a:r>
              <a:rPr lang="en-GB" sz="1900" dirty="0"/>
              <a:t>    </a:t>
            </a:r>
            <a:endParaRPr lang="en-GB" sz="1900" dirty="0">
              <a:latin typeface="ArialMT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E8B42CAE-6BAF-9D48-8CEF-2D6329364854}"/>
              </a:ext>
            </a:extLst>
          </p:cNvPr>
          <p:cNvSpPr txBox="1">
            <a:spLocks/>
          </p:cNvSpPr>
          <p:nvPr/>
        </p:nvSpPr>
        <p:spPr>
          <a:xfrm>
            <a:off x="421075" y="840979"/>
            <a:ext cx="8230745" cy="576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with others</a:t>
            </a:r>
            <a:endParaRPr lang="en-GB" sz="4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22066E-1744-434D-97C3-A8C855B6D428}"/>
              </a:ext>
            </a:extLst>
          </p:cNvPr>
          <p:cNvGrpSpPr/>
          <p:nvPr/>
        </p:nvGrpSpPr>
        <p:grpSpPr>
          <a:xfrm>
            <a:off x="7051228" y="2535699"/>
            <a:ext cx="5441089" cy="2732788"/>
            <a:chOff x="6911549" y="2557303"/>
            <a:chExt cx="5855589" cy="2867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9FAF5B-0CD7-E54B-B48E-00077B58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1549" y="2900044"/>
              <a:ext cx="5079721" cy="25245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D746D0-18E2-964E-B149-5FD95D8E6FCE}"/>
                </a:ext>
              </a:extLst>
            </p:cNvPr>
            <p:cNvSpPr txBox="1"/>
            <p:nvPr/>
          </p:nvSpPr>
          <p:spPr>
            <a:xfrm>
              <a:off x="10913624" y="2557303"/>
              <a:ext cx="1853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Sheffield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2A08DD-45FB-CB46-9097-2F3FE467F5C3}"/>
              </a:ext>
            </a:extLst>
          </p:cNvPr>
          <p:cNvGrpSpPr/>
          <p:nvPr/>
        </p:nvGrpSpPr>
        <p:grpSpPr>
          <a:xfrm>
            <a:off x="5463152" y="5103175"/>
            <a:ext cx="5778843" cy="1692415"/>
            <a:chOff x="6660607" y="4249116"/>
            <a:chExt cx="5778843" cy="16924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1B5793-DEFB-F040-979B-2B65CF4F5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0607" y="4579039"/>
              <a:ext cx="5778843" cy="13624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4A5B39-4815-734D-A35C-94258DA7A623}"/>
                </a:ext>
              </a:extLst>
            </p:cNvPr>
            <p:cNvSpPr txBox="1"/>
            <p:nvPr/>
          </p:nvSpPr>
          <p:spPr>
            <a:xfrm>
              <a:off x="10625066" y="4249116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Birmingham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A072EB-22E5-4E46-A9FF-C43B1AA0AD33}"/>
              </a:ext>
            </a:extLst>
          </p:cNvPr>
          <p:cNvGrpSpPr/>
          <p:nvPr/>
        </p:nvGrpSpPr>
        <p:grpSpPr>
          <a:xfrm>
            <a:off x="7083156" y="2322812"/>
            <a:ext cx="3312481" cy="4327288"/>
            <a:chOff x="7601143" y="2372637"/>
            <a:chExt cx="3312481" cy="4327288"/>
          </a:xfrm>
          <a:solidFill>
            <a:schemeClr val="bg1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9F6916-C1C5-6E48-AECC-46E843A92AB9}"/>
                </a:ext>
              </a:extLst>
            </p:cNvPr>
            <p:cNvSpPr txBox="1"/>
            <p:nvPr/>
          </p:nvSpPr>
          <p:spPr>
            <a:xfrm>
              <a:off x="10087757" y="2372637"/>
              <a:ext cx="82586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Bristol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01484F-A762-4041-A7D8-E369F96C0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1143" y="2741969"/>
              <a:ext cx="3285967" cy="3957956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7E3070-2703-6A48-AA3C-64A2FA2C3982}"/>
              </a:ext>
            </a:extLst>
          </p:cNvPr>
          <p:cNvGrpSpPr/>
          <p:nvPr/>
        </p:nvGrpSpPr>
        <p:grpSpPr>
          <a:xfrm>
            <a:off x="9027409" y="3017954"/>
            <a:ext cx="3084314" cy="3773290"/>
            <a:chOff x="1473701" y="2311525"/>
            <a:chExt cx="3670543" cy="4438862"/>
          </a:xfrm>
          <a:solidFill>
            <a:schemeClr val="bg1"/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B8D0BD-0A26-CF43-98E3-387EEC37EC80}"/>
                </a:ext>
              </a:extLst>
            </p:cNvPr>
            <p:cNvSpPr txBox="1"/>
            <p:nvPr/>
          </p:nvSpPr>
          <p:spPr>
            <a:xfrm>
              <a:off x="4061896" y="2311525"/>
              <a:ext cx="108234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Glasgow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476191-FBC0-F249-AE02-51955C24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3701" y="2691506"/>
              <a:ext cx="3569675" cy="405888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704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10FCE5-42A4-A04A-AF41-E2DC8E6D3A75}"/>
              </a:ext>
            </a:extLst>
          </p:cNvPr>
          <p:cNvSpPr/>
          <p:nvPr/>
        </p:nvSpPr>
        <p:spPr>
          <a:xfrm>
            <a:off x="200730" y="1734073"/>
            <a:ext cx="11488761" cy="50629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/>
              <a:t>REF is certainly a driver – we advanced from REF2014 to REF2021, but we cannot sit and relax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/>
              <a:t>Other indicators also important – e.g. QS World University Ranking (Physics is in top200 but in Q4)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b="1" i="1" dirty="0"/>
              <a:t>Note:</a:t>
            </a:r>
            <a:r>
              <a:rPr lang="en-GB" sz="1900" dirty="0"/>
              <a:t> students look at these before deciding where to go to University!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b="1" dirty="0"/>
          </a:p>
          <a:p>
            <a:r>
              <a:rPr lang="en-GB" sz="1900" b="1" dirty="0"/>
              <a:t>Analysing REF2021 results </a:t>
            </a:r>
          </a:p>
          <a:p>
            <a:endParaRPr lang="en-GB" sz="1900" b="1" dirty="0"/>
          </a:p>
          <a:p>
            <a:r>
              <a:rPr lang="en-GB" sz="1900" dirty="0"/>
              <a:t>Why not ambitious ? University of Manchester </a:t>
            </a:r>
          </a:p>
          <a:p>
            <a:endParaRPr lang="en-GB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QS Ranking: 44, REF2021: N.2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Twice as us in number of FTE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Include Astronomy and Theory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Similar in the experimental component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Centres and Institutes + CDTs as 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Very successful in research income and </a:t>
            </a:r>
          </a:p>
          <a:p>
            <a:r>
              <a:rPr lang="en-GB" sz="1900" dirty="0"/>
              <a:t>recruiting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EU grants, ERF, URF, EPSRC etc.  </a:t>
            </a:r>
          </a:p>
          <a:p>
            <a:r>
              <a:rPr lang="en-GB" sz="1900" dirty="0"/>
              <a:t>    </a:t>
            </a:r>
            <a:endParaRPr lang="en-GB" sz="1900" dirty="0">
              <a:latin typeface="ArialMT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E8B42CAE-6BAF-9D48-8CEF-2D6329364854}"/>
              </a:ext>
            </a:extLst>
          </p:cNvPr>
          <p:cNvSpPr txBox="1">
            <a:spLocks/>
          </p:cNvSpPr>
          <p:nvPr/>
        </p:nvSpPr>
        <p:spPr>
          <a:xfrm>
            <a:off x="421075" y="840979"/>
            <a:ext cx="8230745" cy="576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with others</a:t>
            </a:r>
            <a:endParaRPr lang="en-GB" sz="4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A28A2-F0E1-054C-A565-A9E89630C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67" y="2778430"/>
            <a:ext cx="5076571" cy="3842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6C89BA-403E-1340-9CAA-BA8AB46F6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09" y="2866768"/>
            <a:ext cx="4482461" cy="39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0"/>
    </mc:Choice>
    <mc:Fallback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E8B42CAE-6BAF-9D48-8CEF-2D6329364854}"/>
              </a:ext>
            </a:extLst>
          </p:cNvPr>
          <p:cNvSpPr txBox="1">
            <a:spLocks/>
          </p:cNvSpPr>
          <p:nvPr/>
        </p:nvSpPr>
        <p:spPr>
          <a:xfrm>
            <a:off x="421075" y="840979"/>
            <a:ext cx="2482763" cy="576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Questions</a:t>
            </a:r>
            <a:endParaRPr lang="en-GB" sz="4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52828-E210-1844-83FC-90533FDD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45" y="1166519"/>
            <a:ext cx="6585696" cy="5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0"/>
    </mc:Choice>
    <mc:Fallback>
      <p:transition spd="slow" advTm="600000"/>
    </mc:Fallback>
  </mc:AlternateContent>
</p:sld>
</file>

<file path=ppt/theme/theme1.xml><?xml version="1.0" encoding="utf-8"?>
<a:theme xmlns:a="http://schemas.openxmlformats.org/drawingml/2006/main" name="Content Fill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SharedWithUsers xmlns="e6820daa-d2e7-412e-947d-51b1dafb8693">
      <UserInfo>
        <DisplayName>Reid, Angie</DisplayName>
        <AccountId>19</AccountId>
        <AccountType/>
      </UserInfo>
      <UserInfo>
        <DisplayName>Vossebeld, Joost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090EC8B984C489989E0FE7CA9D63A" ma:contentTypeVersion="8" ma:contentTypeDescription="Create a new document." ma:contentTypeScope="" ma:versionID="92216fd568ac2ab3ab69049c955c8dcf">
  <xsd:schema xmlns:xsd="http://www.w3.org/2001/XMLSchema" xmlns:xs="http://www.w3.org/2001/XMLSchema" xmlns:p="http://schemas.microsoft.com/office/2006/metadata/properties" xmlns:ns2="e6820daa-d2e7-412e-947d-51b1dafb8693" xmlns:ns3="310d0dbb-532f-4493-a8c2-b3e89024f525" targetNamespace="http://schemas.microsoft.com/office/2006/metadata/properties" ma:root="true" ma:fieldsID="d1a2db85c3dc7d53bf88f565e36bd2b6" ns2:_="" ns3:_="">
    <xsd:import namespace="e6820daa-d2e7-412e-947d-51b1dafb8693"/>
    <xsd:import namespace="310d0dbb-532f-4493-a8c2-b3e89024f52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20daa-d2e7-412e-947d-51b1dafb86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d0dbb-532f-4493-a8c2-b3e89024f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E239B0-1558-4834-A5CF-6A04772BF927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310d0dbb-532f-4493-a8c2-b3e89024f525"/>
    <ds:schemaRef ds:uri="http://www.w3.org/XML/1998/namespace"/>
    <ds:schemaRef ds:uri="http://schemas.openxmlformats.org/package/2006/metadata/core-properties"/>
    <ds:schemaRef ds:uri="e6820daa-d2e7-412e-947d-51b1dafb8693"/>
  </ds:schemaRefs>
</ds:datastoreItem>
</file>

<file path=customXml/itemProps2.xml><?xml version="1.0" encoding="utf-8"?>
<ds:datastoreItem xmlns:ds="http://schemas.openxmlformats.org/officeDocument/2006/customXml" ds:itemID="{B7ACC5A2-8F2D-458C-A7A4-66EE3E2FC5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A8DC12-AF5A-49DB-8162-F5D5BDB2A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20daa-d2e7-412e-947d-51b1dafb8693"/>
    <ds:schemaRef ds:uri="310d0dbb-532f-4493-a8c2-b3e89024f5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Liverpool</Template>
  <TotalTime>8286</TotalTime>
  <Words>394</Words>
  <Application>Microsoft Macintosh PowerPoint</Application>
  <PresentationFormat>Widescreen</PresentationFormat>
  <Paragraphs>60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ArialMT</vt:lpstr>
      <vt:lpstr>Bradley Hand</vt:lpstr>
      <vt:lpstr>Calibri</vt:lpstr>
      <vt:lpstr>Content Filled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Kirsty</dc:creator>
  <cp:lastModifiedBy>D'Onofrio, Monica</cp:lastModifiedBy>
  <cp:revision>553</cp:revision>
  <cp:lastPrinted>2017-01-06T14:04:53Z</cp:lastPrinted>
  <dcterms:created xsi:type="dcterms:W3CDTF">2015-07-17T10:13:06Z</dcterms:created>
  <dcterms:modified xsi:type="dcterms:W3CDTF">2023-07-14T05:38:41Z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0x010100070090EC8B984C489989E0FE7CA9D63A</vt:lpwstr>
  </property>
</Properties>
</file>