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0"/>
  </p:normalViewPr>
  <p:slideViewPr>
    <p:cSldViewPr snapToGrid="0">
      <p:cViewPr>
        <p:scale>
          <a:sx n="144" d="100"/>
          <a:sy n="144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B0421-DB2E-DE40-B429-2B3949EFCDC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F35F5-9822-D848-9AC0-3128C803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F35F5-9822-D848-9AC0-3128C8032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F35F5-9822-D848-9AC0-3128C8032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0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F35F5-9822-D848-9AC0-3128C8032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3DD5-9D67-D143-F4F6-228C214A7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91900-BD0D-9599-E4C0-771CF9704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FB367-A1BD-423D-B9C0-1429108D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68FD8-779D-E14A-3654-F6637679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ECEB-C49D-F897-B8B8-5A85E3C9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5F67-A938-7B13-70B7-59A0778D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511B0-144B-7B52-1382-5492797C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C5B27-4170-DBDB-698A-4AD0E504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63FB-E691-28E3-5ADC-7BC006F7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4D444-9274-F081-5420-25955745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5CDD6-568D-22CD-09FE-7E8861FA7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E7119-6D03-AC1E-AD55-C189D5B2A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FA3D-8C79-70D3-71AF-0D6FE543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B555-2E36-5814-5649-5B8C016F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4FCD-FE6C-2F64-948E-B64AF178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30A0-983E-473F-3602-F91773ED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64416-B533-2FC5-B0C6-2A002443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3C6D7-7CC7-AD1B-C6FA-5761266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D5C04-E74F-4BC3-0995-BBB8D978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E7D7-43EF-5288-C7CC-ED23AA97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6156-2EC2-6438-898C-1BB1DC49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FBD65-A970-5510-2FC5-B59342371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EAA5-F7A9-AE57-C2D8-6E489F6E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306B-0BEC-9C63-7D6A-95CDFCCE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1D05-92DD-AD5C-C483-CE77F776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B052-BC9E-2233-B620-DAF2257D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9F2FD-049D-80C3-E9FE-E9F0AC28E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A313C-F8A9-BB83-D615-D2CB69EA3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13FB7-999A-BA0E-5E01-405ADE5A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CEC6F-EF74-B11A-5B7C-89C47CC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3C554-C12E-AFD7-B64F-B3976C3C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E855-37F8-36EE-7092-83821FD0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E61CE-C187-220A-AE08-9CC35DAD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2BB4E-115A-5209-E40A-AD2EF14A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5D5F8-629B-F62C-55CB-1CCB94688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413E9-451B-02B8-9B60-ACCC09AC3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DBF1E-0F95-0CA3-EA5A-D3A383BC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2D99-CDDC-2030-D373-2D655F4D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9FEFB-6801-90CC-5062-54C721E2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E004-E85B-F21E-B886-333198C8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ED56D-6FEC-0350-9F87-AA3A4CD5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D300E-EA8D-6226-90EC-721C1CBD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4B8AD-6D20-3252-8964-97B01D55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0E0C3-2687-727E-F592-29D8D7F8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B381A-4D06-D8B5-A79A-86E59320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D96C3-6103-36DA-0CDC-6814CBE6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4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C69A-8F0A-9B3C-4BAD-734EBC8F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5C6E-9ECD-A61B-15DE-2EB2F87D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41419-D0B2-957E-60E9-D4C8220F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82D33-09BE-79B9-AE22-02AD719B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56F1B-10CA-7D4B-51B7-13C1BB3F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8EEF4-7EFD-3043-C456-934159AF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2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91D8-5DDF-4D0B-C3A5-5A670F05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0AAA0-28DB-6DA7-DD26-76DA6B49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DE198-0801-1A47-58F4-F77B6B56E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1DF4D-D36F-3FB7-DC5A-24B6650E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012D-DCE3-F1C5-0312-05690121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88211-4769-D662-01DB-EB3BFECC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7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54DCD-873C-0578-1B2A-D23D0862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41E2A-BBFC-9282-25B2-BBE58125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EC35A-BDAB-15E5-30FC-651654EC3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E8B7-F43E-B947-B95D-FCE2ACBC9D20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17DF2-6B0C-6928-9B96-8064BE60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EF86-6D9E-EEAF-A929-FC9D4153D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1379-D439-6441-8D0F-A97977F2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45BD4D-6968-ED32-7042-D9C02587F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051" y="5426574"/>
            <a:ext cx="3563054" cy="1021644"/>
          </a:xfrm>
        </p:spPr>
        <p:txBody>
          <a:bodyPr>
            <a:normAutofit/>
          </a:bodyPr>
          <a:lstStyle/>
          <a:p>
            <a:r>
              <a:rPr lang="en-GB" sz="4400" b="0" i="0" u="none" strike="noStrike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Ryan Roberts</a:t>
            </a:r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4C008-16BC-44BA-5562-D75253C1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426"/>
            <a:ext cx="12191999" cy="171539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3600" b="0" i="0" u="none" strike="noStrike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Constraining the Complex Relationships Between Galaxies and their Dark Matter Haloes with Machine Learning</a:t>
            </a:r>
            <a:endParaRPr lang="en-US" sz="3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  <a:alpha val="75000"/>
                </a:schemeClr>
              </a:solidFill>
              <a:effectLst>
                <a:outerShdw blurRad="50800" dist="25400" dir="8792442" algn="tr" rotWithShape="0">
                  <a:schemeClr val="accent1">
                    <a:lumMod val="50000"/>
                    <a:alpha val="40000"/>
                  </a:schemeClr>
                </a:outerShdw>
              </a:effectLst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FE7373-F01E-B42B-CD57-802A35B1619C}"/>
              </a:ext>
            </a:extLst>
          </p:cNvPr>
          <p:cNvSpPr/>
          <p:nvPr/>
        </p:nvSpPr>
        <p:spPr>
          <a:xfrm>
            <a:off x="-79022" y="1876822"/>
            <a:ext cx="12395200" cy="3160889"/>
          </a:xfrm>
          <a:prstGeom prst="rect">
            <a:avLst/>
          </a:prstGeom>
          <a:blipFill dpi="0" rotWithShape="1">
            <a:blip r:embed="rId3"/>
            <a:srcRect/>
            <a:tile tx="-31750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0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5CD1-7756-3206-8304-9E86576B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0" i="0" u="none" strike="noStrike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Cosmology and the Role of Dark Matter</a:t>
            </a:r>
            <a:endParaRPr lang="en-US" sz="3600" dirty="0"/>
          </a:p>
        </p:txBody>
      </p:sp>
      <p:pic>
        <p:nvPicPr>
          <p:cNvPr id="5" name="Picture 4" descr="A close-up of a galaxy&#10;&#10;Description automatically generated">
            <a:extLst>
              <a:ext uri="{FF2B5EF4-FFF2-40B4-BE49-F238E27FC236}">
                <a16:creationId xmlns:a16="http://schemas.microsoft.com/office/drawing/2014/main" id="{3F6C8293-3431-71B1-4FA9-159764146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8" b="1688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84CCB-0015-5C31-7246-B85330A68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5574" y="3944761"/>
                <a:ext cx="7485413" cy="2452687"/>
              </a:xfrm>
            </p:spPr>
            <p:txBody>
              <a:bodyPr anchor="ctr"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GB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𝐶𝐷𝑀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Universe → existence of cold dark matter.</a:t>
                </a:r>
              </a:p>
              <a:p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Galaxy surveys have shown us that galaxy population is very diverse.</a:t>
                </a:r>
              </a:p>
              <a:p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Galaxies form inside dark matter haloes. Simulations indicate that the properties of galaxies are highly correlated with features of the host halo – such as halo mass.</a:t>
                </a:r>
              </a:p>
              <a:p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However, many other properties of dark matter haloes have the potential to be correlated with certain galaxy properties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𝐶𝐺𝑀</m:t>
                        </m:r>
                      </m:sub>
                    </m:sSub>
                  </m:oMath>
                </a14:m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). This behaviour is inferred from the scatter observed in galaxy properties at fixed mass.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84CCB-0015-5C31-7246-B85330A68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574" y="3944761"/>
                <a:ext cx="7485413" cy="2452687"/>
              </a:xfrm>
              <a:blipFill>
                <a:blip r:embed="rId3"/>
                <a:stretch>
                  <a:fillRect l="-338" t="-1031" r="-677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C47349-CB00-0DA6-E0CA-186417BE09B2}"/>
              </a:ext>
            </a:extLst>
          </p:cNvPr>
          <p:cNvSpPr txBox="1"/>
          <p:nvPr/>
        </p:nvSpPr>
        <p:spPr>
          <a:xfrm>
            <a:off x="7157155" y="3104444"/>
            <a:ext cx="307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Weschler &amp; Tinker (2018)</a:t>
            </a:r>
            <a:endParaRPr lang="en-US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5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A7914-2763-0229-F982-AF1FB593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en-GB" sz="4000" b="0" i="0" u="none" strike="noStrike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Cosmological Hydrodynamical Simulations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D2837-3D88-7886-4A9A-DA849B018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802" y="2743200"/>
                <a:ext cx="4646905" cy="3613149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Cosmology is different from most sciences; it cannot be directly experimented with → need for simulations.</a:t>
                </a:r>
              </a:p>
              <a:p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Hydro simulations allow astronomers to experiment and compare with observations.</a:t>
                </a:r>
              </a:p>
              <a:p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We can convincingly replicate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𝐶𝐷𝑀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Universe and even alter initial conditions and cosmological parameters.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D2837-3D88-7886-4A9A-DA849B018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802" y="2743200"/>
                <a:ext cx="4646905" cy="3613149"/>
              </a:xfrm>
              <a:blipFill>
                <a:blip r:embed="rId3"/>
                <a:stretch>
                  <a:fillRect l="-1093" t="-9474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86B83E9C-2E1E-BBE9-3BB3-C36526330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50" r="4887"/>
          <a:stretch/>
        </p:blipFill>
        <p:spPr>
          <a:xfrm>
            <a:off x="6084000" y="1"/>
            <a:ext cx="61028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44846-71F9-C033-D284-585DCA035E4B}"/>
              </a:ext>
            </a:extLst>
          </p:cNvPr>
          <p:cNvSpPr txBox="1"/>
          <p:nvPr/>
        </p:nvSpPr>
        <p:spPr>
          <a:xfrm>
            <a:off x="6096000" y="6172201"/>
            <a:ext cx="6102825" cy="685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Schaye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6549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26AAC-A9D7-2DEC-D4F6-F6300960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7" y="577802"/>
            <a:ext cx="5167185" cy="1680519"/>
          </a:xfrm>
        </p:spPr>
        <p:txBody>
          <a:bodyPr>
            <a:normAutofit/>
          </a:bodyPr>
          <a:lstStyle/>
          <a:p>
            <a:r>
              <a:rPr lang="en-GB" sz="4000" b="0" i="0" u="none" strike="noStrike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XGBoost</a:t>
            </a:r>
            <a:r>
              <a:rPr lang="en-GB" sz="4000" b="0" i="0" u="none" strike="noStrike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 and Feature </a:t>
            </a:r>
            <a:r>
              <a:rPr lang="en-GB" sz="4000" b="0" i="0" u="none" strike="noStrike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Importances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DEDBF-CDB6-6F7B-C26A-7F87AEAF6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6282" y="348655"/>
                <a:ext cx="6605718" cy="2420769"/>
              </a:xfrm>
            </p:spPr>
            <p:txBody>
              <a:bodyPr anchor="ctr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The halo population itself is very diverse at fixed mass – so many factors can contribute to the observed diversity of galaxies. Since these are generally correlated, we require tools to help quantify covariances in properties.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XGBoost</a:t>
                </a:r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is a form of ensemble predictor; it provides an extra tier of capability by feeding previous tree decisions into new trees.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Ensemble predictors are inherently straightforward to garner feature </a:t>
                </a:r>
                <a:r>
                  <a:rPr lang="en-US" sz="18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importances</a:t>
                </a:r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from → crucial for project.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Example: Determine which parameters contribute most towards predicting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𝐶𝐺𝑀</m:t>
                        </m:r>
                      </m:sub>
                    </m:sSub>
                  </m:oMath>
                </a14:m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in a given mass range. A plot of the SFR against halo mass (</a:t>
                </a:r>
                <a:r>
                  <a:rPr lang="en-US" sz="18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coloured</a:t>
                </a:r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by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𝐶𝐺𝑀</m:t>
                        </m:r>
                      </m:sub>
                    </m:sSub>
                  </m:oMath>
                </a14:m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) shows that at the highest mass values, the low values of SFR are attributed to the greatest 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𝐶𝐺𝑀</m:t>
                        </m:r>
                      </m:sub>
                    </m:sSub>
                  </m:oMath>
                </a14:m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. Theoretically, at high masses you would expect to see the highest SFRs at the highest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b="0" i="1">
                            <a:latin typeface="Cambria Math" panose="02040503050406030204" pitchFamily="18" charset="0"/>
                          </a:rPr>
                          <m:t>𝐶𝐺𝑀</m:t>
                        </m:r>
                      </m:sub>
                    </m:sSub>
                  </m:oMath>
                </a14:m>
                <a:r>
                  <a:rPr lang="en-US" sz="18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, as there is more material that can lead to star formation.</a:t>
                </a:r>
              </a:p>
              <a:p>
                <a:endParaRPr lang="en-US" sz="1800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DEDBF-CDB6-6F7B-C26A-7F87AEAF6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6282" y="348655"/>
                <a:ext cx="6605718" cy="2420769"/>
              </a:xfrm>
              <a:blipFill>
                <a:blip r:embed="rId3"/>
                <a:stretch>
                  <a:fillRect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F8981D0-760A-CD17-0207-E83F2816ADD8}"/>
              </a:ext>
            </a:extLst>
          </p:cNvPr>
          <p:cNvGrpSpPr/>
          <p:nvPr/>
        </p:nvGrpSpPr>
        <p:grpSpPr>
          <a:xfrm>
            <a:off x="6391357" y="2964894"/>
            <a:ext cx="5645199" cy="3764548"/>
            <a:chOff x="5370830" y="2896686"/>
            <a:chExt cx="6421168" cy="3327828"/>
          </a:xfrm>
        </p:grpSpPr>
        <p:pic>
          <p:nvPicPr>
            <p:cNvPr id="44" name="Picture 43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516A4A7F-9637-4D63-6E6F-EDB6EEADE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6342" b="2329"/>
            <a:stretch/>
          </p:blipFill>
          <p:spPr>
            <a:xfrm>
              <a:off x="5586282" y="5746376"/>
              <a:ext cx="6112784" cy="45719"/>
            </a:xfrm>
            <a:prstGeom prst="rect">
              <a:avLst/>
            </a:prstGeom>
          </p:spPr>
        </p:pic>
        <p:pic>
          <p:nvPicPr>
            <p:cNvPr id="43" name="Picture 42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03869AF9-FCC9-A9FF-312F-945991E3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0086"/>
            <a:stretch/>
          </p:blipFill>
          <p:spPr>
            <a:xfrm>
              <a:off x="5586282" y="2998571"/>
              <a:ext cx="6112784" cy="2747805"/>
            </a:xfrm>
            <a:prstGeom prst="rect">
              <a:avLst/>
            </a:prstGeom>
          </p:spPr>
        </p:pic>
        <p:pic>
          <p:nvPicPr>
            <p:cNvPr id="45" name="Picture 44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8B5BD5D0-04AB-44FB-2705-1F7A5CBD0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6" t="34629" r="98760" b="52988"/>
            <a:stretch/>
          </p:blipFill>
          <p:spPr>
            <a:xfrm>
              <a:off x="5370830" y="3759942"/>
              <a:ext cx="282619" cy="1354769"/>
            </a:xfrm>
            <a:prstGeom prst="rect">
              <a:avLst/>
            </a:prstGeom>
          </p:spPr>
        </p:pic>
        <p:pic>
          <p:nvPicPr>
            <p:cNvPr id="46" name="Picture 45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71AED031-EBF2-856C-35D1-C312BE0B0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83" r="40627" b="98295"/>
            <a:stretch/>
          </p:blipFill>
          <p:spPr>
            <a:xfrm>
              <a:off x="6443542" y="2896686"/>
              <a:ext cx="4053579" cy="156781"/>
            </a:xfrm>
            <a:prstGeom prst="rect">
              <a:avLst/>
            </a:prstGeom>
          </p:spPr>
        </p:pic>
        <p:pic>
          <p:nvPicPr>
            <p:cNvPr id="47" name="Picture 46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292DB4F7-CB19-995E-0672-9815DA047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506" t="29755" r="446" b="48823"/>
            <a:stretch/>
          </p:blipFill>
          <p:spPr>
            <a:xfrm>
              <a:off x="11606133" y="3304030"/>
              <a:ext cx="185865" cy="2136886"/>
            </a:xfrm>
            <a:prstGeom prst="rect">
              <a:avLst/>
            </a:prstGeom>
          </p:spPr>
        </p:pic>
        <p:pic>
          <p:nvPicPr>
            <p:cNvPr id="49" name="Picture 48" descr="A graph showing a line of dots&#10;&#10;Description automatically generated with medium confidence">
              <a:extLst>
                <a:ext uri="{FF2B5EF4-FFF2-40B4-BE49-F238E27FC236}">
                  <a16:creationId xmlns:a16="http://schemas.microsoft.com/office/drawing/2014/main" id="{D61B63CC-D676-C2EE-D207-7B9CBFB9F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359" t="97574" r="49020" b="-1160"/>
            <a:stretch/>
          </p:blipFill>
          <p:spPr>
            <a:xfrm>
              <a:off x="7493325" y="5792095"/>
              <a:ext cx="1633742" cy="43241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78C362-0F6D-286F-6E90-5F14E98B195B}"/>
              </a:ext>
            </a:extLst>
          </p:cNvPr>
          <p:cNvGrpSpPr/>
          <p:nvPr/>
        </p:nvGrpSpPr>
        <p:grpSpPr>
          <a:xfrm>
            <a:off x="83871" y="3215786"/>
            <a:ext cx="6101690" cy="3587692"/>
            <a:chOff x="74457" y="3029622"/>
            <a:chExt cx="6101690" cy="358769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82CBF00-2B85-D857-A004-72E767EDA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030" y="3029622"/>
              <a:ext cx="5948445" cy="334700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D13F40B-0386-6D99-37EC-28A3D924D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8478" t="34263" r="687" b="54892"/>
            <a:stretch/>
          </p:blipFill>
          <p:spPr>
            <a:xfrm>
              <a:off x="5980453" y="3762981"/>
              <a:ext cx="195694" cy="143025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C8D9029-29E0-9F8F-0E74-5754B773D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329" t="97837" r="50451"/>
            <a:stretch/>
          </p:blipFill>
          <p:spPr>
            <a:xfrm>
              <a:off x="2343082" y="6306723"/>
              <a:ext cx="1319213" cy="310591"/>
            </a:xfrm>
            <a:prstGeom prst="rect">
              <a:avLst/>
            </a:prstGeom>
          </p:spPr>
        </p:pic>
        <p:pic>
          <p:nvPicPr>
            <p:cNvPr id="57" name="Picture 56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466EDD17-92B1-2891-FB38-7A2D90631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506" t="29755" r="446" b="48823"/>
            <a:stretch/>
          </p:blipFill>
          <p:spPr>
            <a:xfrm>
              <a:off x="74457" y="3127108"/>
              <a:ext cx="163404" cy="2417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5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99AD-29F9-DF29-6740-717CA433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121" y="500062"/>
            <a:ext cx="8655756" cy="1325563"/>
          </a:xfrm>
        </p:spPr>
        <p:txBody>
          <a:bodyPr/>
          <a:lstStyle/>
          <a:p>
            <a:r>
              <a:rPr lang="en-GB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Future Direction / 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F07C-BD5F-5904-60AA-9B069425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9733"/>
            <a:ext cx="10857090" cy="19755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Feature importance plots are promising, but how trustworthy and explainable are SHAP and other feature importance methods?</a:t>
            </a:r>
          </a:p>
          <a:p>
            <a:endParaRPr lang="en-US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Could another ML method be useful for this kind of challenge?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C9D26-78E5-3E37-CF7A-AA3B35F0952A}"/>
              </a:ext>
            </a:extLst>
          </p:cNvPr>
          <p:cNvSpPr txBox="1"/>
          <p:nvPr/>
        </p:nvSpPr>
        <p:spPr>
          <a:xfrm>
            <a:off x="4374443" y="4662310"/>
            <a:ext cx="344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75000"/>
                  </a:schemeClr>
                </a:solidFill>
                <a:effectLst>
                  <a:outerShdw blurRad="50800" dist="25400" dir="8792442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Thank you!</a:t>
            </a: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63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385</Words>
  <Application>Microsoft Macintosh PowerPoint</Application>
  <PresentationFormat>Widescreen</PresentationFormat>
  <Paragraphs>26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Futura Medium</vt:lpstr>
      <vt:lpstr>Futura Medium</vt:lpstr>
      <vt:lpstr>Office Theme</vt:lpstr>
      <vt:lpstr>Constraining the Complex Relationships Between Galaxies and their Dark Matter Haloes with Machine Learning</vt:lpstr>
      <vt:lpstr>Cosmology and the Role of Dark Matter</vt:lpstr>
      <vt:lpstr>Cosmological Hydrodynamical Simulations</vt:lpstr>
      <vt:lpstr>XGBoost and Feature Importances</vt:lpstr>
      <vt:lpstr>Future Direction / Explainable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TITLE </dc:title>
  <dc:creator>Roberts, Ryan</dc:creator>
  <cp:lastModifiedBy>Roberts, Ryan</cp:lastModifiedBy>
  <cp:revision>17</cp:revision>
  <dcterms:created xsi:type="dcterms:W3CDTF">2023-09-19T13:53:09Z</dcterms:created>
  <dcterms:modified xsi:type="dcterms:W3CDTF">2023-09-20T15:41:03Z</dcterms:modified>
</cp:coreProperties>
</file>