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0"/>
  </p:notesMasterIdLst>
  <p:sldIdLst>
    <p:sldId id="276" r:id="rId2"/>
    <p:sldId id="265" r:id="rId3"/>
    <p:sldId id="283" r:id="rId4"/>
    <p:sldId id="267" r:id="rId5"/>
    <p:sldId id="268" r:id="rId6"/>
    <p:sldId id="270" r:id="rId7"/>
    <p:sldId id="266" r:id="rId8"/>
    <p:sldId id="269" r:id="rId9"/>
    <p:sldId id="271" r:id="rId10"/>
    <p:sldId id="272" r:id="rId11"/>
    <p:sldId id="273" r:id="rId12"/>
    <p:sldId id="274" r:id="rId13"/>
    <p:sldId id="275" r:id="rId14"/>
    <p:sldId id="284" r:id="rId15"/>
    <p:sldId id="278" r:id="rId16"/>
    <p:sldId id="285" r:id="rId17"/>
    <p:sldId id="281" r:id="rId18"/>
    <p:sldId id="28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E9F7"/>
    <a:srgbClr val="437AAB"/>
    <a:srgbClr val="012535"/>
    <a:srgbClr val="FCAF17"/>
    <a:srgbClr val="334186"/>
    <a:srgbClr val="2C3981"/>
    <a:srgbClr val="0055A5"/>
    <a:srgbClr val="A6A6A6"/>
    <a:srgbClr val="385273"/>
    <a:srgbClr val="EF3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19" autoAdjust="0"/>
    <p:restoredTop sz="94660"/>
  </p:normalViewPr>
  <p:slideViewPr>
    <p:cSldViewPr snapToGrid="0">
      <p:cViewPr varScale="1">
        <p:scale>
          <a:sx n="68" d="100"/>
          <a:sy n="68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mith, Naomi [naomis]" userId="0d1c9504-020c-4025-acf9-e016febe3849" providerId="ADAL" clId="{6AB340FB-B098-4371-9845-28F6C93ECFB3}"/>
    <pc:docChg chg="modSld">
      <pc:chgData name="Smith, Naomi [naomis]" userId="0d1c9504-020c-4025-acf9-e016febe3849" providerId="ADAL" clId="{6AB340FB-B098-4371-9845-28F6C93ECFB3}" dt="2023-11-14T09:19:44.352" v="63" actId="20577"/>
      <pc:docMkLst>
        <pc:docMk/>
      </pc:docMkLst>
      <pc:sldChg chg="modSp">
        <pc:chgData name="Smith, Naomi [naomis]" userId="0d1c9504-020c-4025-acf9-e016febe3849" providerId="ADAL" clId="{6AB340FB-B098-4371-9845-28F6C93ECFB3}" dt="2023-11-14T09:19:44.352" v="63" actId="20577"/>
        <pc:sldMkLst>
          <pc:docMk/>
          <pc:sldMk cId="3577621882" sldId="285"/>
        </pc:sldMkLst>
        <pc:spChg chg="mod">
          <ac:chgData name="Smith, Naomi [naomis]" userId="0d1c9504-020c-4025-acf9-e016febe3849" providerId="ADAL" clId="{6AB340FB-B098-4371-9845-28F6C93ECFB3}" dt="2023-11-14T09:19:44.352" v="63" actId="20577"/>
          <ac:spMkLst>
            <pc:docMk/>
            <pc:sldMk cId="3577621882" sldId="285"/>
            <ac:spMk id="4" creationId="{00000000-0000-0000-0000-000000000000}"/>
          </ac:spMkLst>
        </pc:spChg>
        <pc:spChg chg="mod">
          <ac:chgData name="Smith, Naomi [naomis]" userId="0d1c9504-020c-4025-acf9-e016febe3849" providerId="ADAL" clId="{6AB340FB-B098-4371-9845-28F6C93ECFB3}" dt="2023-11-13T11:15:14.549" v="23" actId="20577"/>
          <ac:spMkLst>
            <pc:docMk/>
            <pc:sldMk cId="3577621882" sldId="285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40B7A-9A06-42E7-BEE9-7EEA08A63A9F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28567-BDF5-451C-8737-F40313BC9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628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black flyer with text&#10;&#10;Description automatically generated">
            <a:extLst>
              <a:ext uri="{FF2B5EF4-FFF2-40B4-BE49-F238E27FC236}">
                <a16:creationId xmlns:a16="http://schemas.microsoft.com/office/drawing/2014/main" id="{FE8B5A2B-49FC-6CA8-3F50-91F387CE92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7" t="18306" r="-2852" b="64025"/>
          <a:stretch/>
        </p:blipFill>
        <p:spPr>
          <a:xfrm rot="5400000">
            <a:off x="2499026" y="-2519578"/>
            <a:ext cx="7173396" cy="12212552"/>
          </a:xfrm>
          <a:prstGeom prst="rect">
            <a:avLst/>
          </a:prstGeom>
        </p:spPr>
      </p:pic>
      <p:pic>
        <p:nvPicPr>
          <p:cNvPr id="4" name="Picture 3" descr="A blue background with white numbers&#10;&#10;Description automatically generated">
            <a:extLst>
              <a:ext uri="{FF2B5EF4-FFF2-40B4-BE49-F238E27FC236}">
                <a16:creationId xmlns:a16="http://schemas.microsoft.com/office/drawing/2014/main" id="{3663A896-1114-B089-AF4F-B8D7E5F75B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0627" y="-2677276"/>
            <a:ext cx="6870200" cy="1221254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2FD8D01-67D9-49D2-8218-908EF6823A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86288" y="4606336"/>
            <a:ext cx="2882759" cy="39204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12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14FC0B7E-D120-892A-D326-983794E50239}"/>
              </a:ext>
            </a:extLst>
          </p:cNvPr>
          <p:cNvSpPr/>
          <p:nvPr userDrawn="1"/>
        </p:nvSpPr>
        <p:spPr>
          <a:xfrm flipV="1">
            <a:off x="-20553" y="-1"/>
            <a:ext cx="12212554" cy="3211034"/>
          </a:xfrm>
          <a:prstGeom prst="triangle">
            <a:avLst>
              <a:gd name="adj" fmla="val 100000"/>
            </a:avLst>
          </a:prstGeom>
          <a:solidFill>
            <a:srgbClr val="01253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A6381C54-8600-44E7-AFB1-5588823CAC4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201" y="384509"/>
            <a:ext cx="1905846" cy="12029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1989BF-77A2-4DBD-8276-D65173743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1693" y="2476500"/>
            <a:ext cx="7160231" cy="238760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012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322C4DF-EBE1-48BC-8340-EFC2F49B65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86288" y="5073737"/>
            <a:ext cx="2882759" cy="392113"/>
          </a:xfrm>
        </p:spPr>
        <p:txBody>
          <a:bodyPr>
            <a:normAutofit/>
          </a:bodyPr>
          <a:lstStyle>
            <a:lvl1pPr marL="0" indent="0">
              <a:buNone/>
              <a:defRPr sz="1600" i="1">
                <a:solidFill>
                  <a:srgbClr val="012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Affiliation</a:t>
            </a:r>
            <a:endParaRPr lang="en-GB" dirty="0"/>
          </a:p>
        </p:txBody>
      </p:sp>
      <p:pic>
        <p:nvPicPr>
          <p:cNvPr id="6" name="Picture 5" descr="A white and black logo&#10;&#10;Description automatically generated">
            <a:extLst>
              <a:ext uri="{FF2B5EF4-FFF2-40B4-BE49-F238E27FC236}">
                <a16:creationId xmlns:a16="http://schemas.microsoft.com/office/drawing/2014/main" id="{4ACBA009-FB17-2375-0A80-7256817EBF8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289" y="669970"/>
            <a:ext cx="2670955" cy="63205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5D0CA63-5141-6219-3C61-C3E6EA90279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20554" y="6016718"/>
            <a:ext cx="12219267" cy="941017"/>
            <a:chOff x="792332" y="11806152"/>
            <a:chExt cx="8016536" cy="61736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6629CDE-1819-3165-156D-7243EF6B0B58}"/>
                </a:ext>
              </a:extLst>
            </p:cNvPr>
            <p:cNvSpPr/>
            <p:nvPr/>
          </p:nvSpPr>
          <p:spPr>
            <a:xfrm>
              <a:off x="792332" y="11860408"/>
              <a:ext cx="8016536" cy="514005"/>
            </a:xfrm>
            <a:prstGeom prst="rect">
              <a:avLst/>
            </a:prstGeom>
            <a:solidFill>
              <a:srgbClr val="0125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FF6E52A0-0B8C-1F06-8706-0C2663161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0232" y="11972120"/>
              <a:ext cx="926865" cy="285425"/>
            </a:xfrm>
            <a:prstGeom prst="rect">
              <a:avLst/>
            </a:prstGeom>
          </p:spPr>
        </p:pic>
        <p:pic>
          <p:nvPicPr>
            <p:cNvPr id="15" name="Picture 14" descr="A blue and black logo&#10;&#10;Description automatically generated">
              <a:extLst>
                <a:ext uri="{FF2B5EF4-FFF2-40B4-BE49-F238E27FC236}">
                  <a16:creationId xmlns:a16="http://schemas.microsoft.com/office/drawing/2014/main" id="{C9B7163A-5D16-5329-DB1B-0D0E0BB9B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6248" y="11970832"/>
              <a:ext cx="1124829" cy="288000"/>
            </a:xfrm>
            <a:prstGeom prst="rect">
              <a:avLst/>
            </a:prstGeom>
          </p:spPr>
        </p:pic>
        <p:pic>
          <p:nvPicPr>
            <p:cNvPr id="17" name="Picture 16" descr="A black and white logo&#10;&#10;Description automatically generated">
              <a:extLst>
                <a:ext uri="{FF2B5EF4-FFF2-40B4-BE49-F238E27FC236}">
                  <a16:creationId xmlns:a16="http://schemas.microsoft.com/office/drawing/2014/main" id="{E822BF6E-94C5-0525-0E5C-9AD738806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6252" y="11806152"/>
              <a:ext cx="1352772" cy="617361"/>
            </a:xfrm>
            <a:prstGeom prst="rect">
              <a:avLst/>
            </a:prstGeom>
          </p:spPr>
        </p:pic>
        <p:pic>
          <p:nvPicPr>
            <p:cNvPr id="18" name="Picture 17" descr="A black and white sign with white text&#10;&#10;Description automatically generated">
              <a:extLst>
                <a:ext uri="{FF2B5EF4-FFF2-40B4-BE49-F238E27FC236}">
                  <a16:creationId xmlns:a16="http://schemas.microsoft.com/office/drawing/2014/main" id="{BF7CCD0E-009B-6C7F-63E2-4596CFE91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8179" y="11970868"/>
              <a:ext cx="976544" cy="287929"/>
            </a:xfrm>
            <a:prstGeom prst="rect">
              <a:avLst/>
            </a:prstGeom>
          </p:spPr>
        </p:pic>
        <p:pic>
          <p:nvPicPr>
            <p:cNvPr id="19" name="Picture 18" descr="A blue flag with yellow stars&#10;&#10;Description automatically generated">
              <a:extLst>
                <a:ext uri="{FF2B5EF4-FFF2-40B4-BE49-F238E27FC236}">
                  <a16:creationId xmlns:a16="http://schemas.microsoft.com/office/drawing/2014/main" id="{D40ECFF2-770E-557A-311B-2288218B2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3878" y="11963956"/>
              <a:ext cx="457200" cy="3017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9301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04ACCA-4C30-4300-8565-853C252651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9A8793-52C5-42EB-871E-C3E2228DF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E82D6-381B-453E-A0EA-5F11C0710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BA0A0-715F-4867-A855-C7DAF351A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 Carsten P. Welsch / EuPRAXIA Preparatory Phase kick-off Meeting, INFN-LNS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5B03E-283D-4234-AE05-CE8D1A51C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A6942-0A64-43D8-89D7-6CF6A85B59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338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5E7FD-63EE-4DE4-ADF7-DD3CDB9F8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88ECE-E385-4F61-A206-BD75109BF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BBAE7-3F5A-4381-95DC-D60D1C760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14490-D280-4101-9264-9BE7A0B27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 Carsten P. Welsch / EuPRAXIA Preparatory Phase kick-off Meeting, INFN-LNS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286EB-8132-4515-A7B7-82825CC88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A6942-0A64-43D8-89D7-6CF6A85B59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094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6C509-6F70-4ABB-BC13-40891873E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5EA094-62DC-43D8-8AF5-A799F8275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C620A-DE9F-4912-A0AE-A7ED330EB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FAC0D-716C-4E8A-A560-04A8CAF94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 Carsten P. Welsch / EuPRAXIA Preparatory Phase kick-off Meeting, INFN-LNS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D1EA3-015B-4B10-A0F1-E9178B31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A6942-0A64-43D8-89D7-6CF6A85B59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119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DB0E6-DA20-46B7-972D-C3D553ABA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56D2C-2B62-414D-9DCD-C923BA010D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F4EB4D-E1EA-42BC-AF39-9F4F71A057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375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02B58E11-0031-4999-0907-09B6491E3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88" b="18947"/>
          <a:stretch>
            <a:fillRect/>
          </a:stretch>
        </p:blipFill>
        <p:spPr bwMode="auto">
          <a:xfrm>
            <a:off x="4508205" y="-2937"/>
            <a:ext cx="7680620" cy="168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A blue background with white numbers&#10;&#10;Description automatically generated">
            <a:extLst>
              <a:ext uri="{FF2B5EF4-FFF2-40B4-BE49-F238E27FC236}">
                <a16:creationId xmlns:a16="http://schemas.microsoft.com/office/drawing/2014/main" id="{7A424B39-3A2C-E19E-DA93-B6D94084E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371"/>
          <a:stretch>
            <a:fillRect/>
          </a:stretch>
        </p:blipFill>
        <p:spPr bwMode="auto">
          <a:xfrm rot="5400000">
            <a:off x="5237407" y="-5263906"/>
            <a:ext cx="1717190" cy="12192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91B03C-EDB3-4488-97A1-D45C7D841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884360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17D23-B0CC-4B8C-873F-13B254FDA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CAF1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BCCC2D-FC8F-463A-91CA-0D5D5CB36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400">
                <a:solidFill>
                  <a:srgbClr val="437A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DF9B5C-F52F-4531-B8F3-EBCD74CD8D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CAF1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1F58C5-6CA2-40D5-98E0-9E6C548FC9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400">
                <a:solidFill>
                  <a:srgbClr val="437A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Footer Placeholder 9">
            <a:extLst>
              <a:ext uri="{FF2B5EF4-FFF2-40B4-BE49-F238E27FC236}">
                <a16:creationId xmlns:a16="http://schemas.microsoft.com/office/drawing/2014/main" id="{320BBC16-DC12-4743-8144-0599BA81F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9297" y="6356350"/>
            <a:ext cx="10433407" cy="383497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Prof Carsten P. Welsch / EuPRAXIA Preparatory Phase kick-off Meeting, INFN-LNS</a:t>
            </a:r>
            <a:endParaRPr lang="en-GB" dirty="0"/>
          </a:p>
        </p:txBody>
      </p:sp>
      <p:pic>
        <p:nvPicPr>
          <p:cNvPr id="11" name="Picture 2" descr="Logo&#10;&#10;Description automatically generated">
            <a:extLst>
              <a:ext uri="{FF2B5EF4-FFF2-40B4-BE49-F238E27FC236}">
                <a16:creationId xmlns:a16="http://schemas.microsoft.com/office/drawing/2014/main" id="{2CD37018-0923-695A-2166-7EFA48CBF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2182" y="5876988"/>
            <a:ext cx="1249584" cy="79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A white and black logo&#10;&#10;Description automatically generated">
            <a:extLst>
              <a:ext uri="{FF2B5EF4-FFF2-40B4-BE49-F238E27FC236}">
                <a16:creationId xmlns:a16="http://schemas.microsoft.com/office/drawing/2014/main" id="{621DA5E5-463B-E49F-4D18-402C14490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34" y="6292101"/>
            <a:ext cx="1589827" cy="3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287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F153BB6-3180-D993-86E1-EE714381417E}"/>
              </a:ext>
            </a:extLst>
          </p:cNvPr>
          <p:cNvGrpSpPr/>
          <p:nvPr userDrawn="1"/>
        </p:nvGrpSpPr>
        <p:grpSpPr>
          <a:xfrm>
            <a:off x="0" y="-26502"/>
            <a:ext cx="12192002" cy="1717190"/>
            <a:chOff x="0" y="-26502"/>
            <a:chExt cx="12192002" cy="1717190"/>
          </a:xfrm>
        </p:grpSpPr>
        <p:pic>
          <p:nvPicPr>
            <p:cNvPr id="7" name="Picture 18" descr="Background pattern&#10;&#10;Description automatically generated">
              <a:extLst>
                <a:ext uri="{FF2B5EF4-FFF2-40B4-BE49-F238E27FC236}">
                  <a16:creationId xmlns:a16="http://schemas.microsoft.com/office/drawing/2014/main" id="{1BF56256-BA27-E74A-283F-257C4B81151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88" b="18947"/>
            <a:stretch>
              <a:fillRect/>
            </a:stretch>
          </p:blipFill>
          <p:spPr bwMode="auto">
            <a:xfrm>
              <a:off x="4511379" y="-12220"/>
              <a:ext cx="7680620" cy="1688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A blue background with white numbers&#10;&#10;Description automatically generated">
              <a:extLst>
                <a:ext uri="{FF2B5EF4-FFF2-40B4-BE49-F238E27FC236}">
                  <a16:creationId xmlns:a16="http://schemas.microsoft.com/office/drawing/2014/main" id="{091EAF53-42D4-4983-E00B-74824BB4CA4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2371"/>
            <a:stretch>
              <a:fillRect/>
            </a:stretch>
          </p:blipFill>
          <p:spPr bwMode="auto">
            <a:xfrm rot="5400000">
              <a:off x="5237406" y="-5263908"/>
              <a:ext cx="1717190" cy="12192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 descr="A blue background with white numbers&#10;&#10;Description automatically generated">
            <a:extLst>
              <a:ext uri="{FF2B5EF4-FFF2-40B4-BE49-F238E27FC236}">
                <a16:creationId xmlns:a16="http://schemas.microsoft.com/office/drawing/2014/main" id="{950D7629-F631-0237-0260-47A72EBF4D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371"/>
          <a:stretch>
            <a:fillRect/>
          </a:stretch>
        </p:blipFill>
        <p:spPr bwMode="auto">
          <a:xfrm rot="5400000">
            <a:off x="5237406" y="-5263907"/>
            <a:ext cx="1717190" cy="12192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Logo&#10;&#10;Description automatically generated">
            <a:extLst>
              <a:ext uri="{FF2B5EF4-FFF2-40B4-BE49-F238E27FC236}">
                <a16:creationId xmlns:a16="http://schemas.microsoft.com/office/drawing/2014/main" id="{4BD4D942-89A4-175D-E45B-F5284F8EF3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2182" y="5876988"/>
            <a:ext cx="1249584" cy="79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A white and black logo&#10;&#10;Description automatically generated">
            <a:extLst>
              <a:ext uri="{FF2B5EF4-FFF2-40B4-BE49-F238E27FC236}">
                <a16:creationId xmlns:a16="http://schemas.microsoft.com/office/drawing/2014/main" id="{3DFFEFD9-86B7-F235-4E33-DE4AD65201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34" y="6292101"/>
            <a:ext cx="1589827" cy="3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8D5204-4514-4A9B-9DF3-ADAD25506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3675"/>
            <a:ext cx="121920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9F67815-1D71-406A-9687-2946740EE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9297" y="6356350"/>
            <a:ext cx="10433407" cy="383497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EuPRAXIA / LIV.INNO Researcher Skills School 2023</a:t>
            </a:r>
          </a:p>
        </p:txBody>
      </p:sp>
    </p:spTree>
    <p:extLst>
      <p:ext uri="{BB962C8B-B14F-4D97-AF65-F5344CB8AC3E}">
        <p14:creationId xmlns:p14="http://schemas.microsoft.com/office/powerpoint/2010/main" val="2630627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30113-7593-453E-8A0A-FE4540EC1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4794A-BB8E-4535-BADF-4B34AE8DA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77CB5-1786-444F-B3EB-208C4B840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291A49-C06F-44B4-98AB-B60ACD96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1A41E2-335E-4629-98D9-A487EE8D4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 Carsten P. Welsch / EuPRAXIA Preparatory Phase kick-off Meeting, INFN-LNS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4C8363-8BA6-40B9-AB7A-101B5704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A6942-0A64-43D8-89D7-6CF6A85B59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672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08A6E-84A6-4D03-B41C-228D19111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225CF4-B01C-47DE-93D0-D682FB3E06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4F9861-3A3D-4508-AEAF-AB6681EE1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123CEE-0BCB-4717-83C3-000A90B9F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57B236-E8DF-4E3C-AC84-150B4B696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 Carsten P. Welsch / EuPRAXIA Preparatory Phase kick-off Meeting, INFN-LNS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6582EE-6C82-45EF-89AA-8B43082D8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A6942-0A64-43D8-89D7-6CF6A85B59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055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0A3CA-F630-4195-B65B-8BE472C01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CF52D5-B0C4-49EC-8BA0-9D14BC635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2633B-6F21-4CB7-A0C9-1E05ECFED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FF823-DEE4-4A72-8E93-65012CF90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 Carsten P. Welsch / EuPRAXIA Preparatory Phase kick-off Meeting, INFN-LNS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36912-206B-44DD-9E42-84FEB6551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A6942-0A64-43D8-89D7-6CF6A85B59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080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BA2FD0-C22E-4FAC-AAB5-F1EAA438E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FDA01F-90D6-496C-9965-6B8AA744D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F329E-2887-438A-B000-226A472EA7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7AE28-C9A7-4D2D-BC89-09D72E21B7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Prof Carsten P. Welsch / EuPRAXIA Preparatory Phase kick-off Meeting, INFN-LNS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E5BF4-0FC3-48A2-9AA7-580EFE85DB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A6942-0A64-43D8-89D7-6CF6A85B59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2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9" r:id="rId7"/>
    <p:sldLayoutId id="2147483670" r:id="rId8"/>
    <p:sldLayoutId id="2147483671" r:id="rId9"/>
    <p:sldLayoutId id="2147483672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videos/search?q=superconducting+magnet+demos&amp;&amp;view=detail&amp;mid=4843B59864F87B05EABA4843B59864F87B05EABA&amp;&amp;FORM=VRDGAR&amp;ru=%2Fvideos%2Fsearch%3Fq%3Dsuperconducting%2520magnet%2520demos%26qs%3Dn%26form%3DQBVR%26%3D%2525eManage%2520Your%2520Search%2520History%2525E%26sp%3D-1%26ghc%3D1%26lq%3D0%26pq%3Dsuperconducting%2520magnet%2520demos%26sc%3D0-28%26sk%3D%26cvid%3DE36F5C0EEE2E4F5EB836CC34BE95AA35%26ghsh%3D0%26ghacc%3D0%26ghpl%3D" TargetMode="External"/><Relationship Id="rId2" Type="http://schemas.openxmlformats.org/officeDocument/2006/relationships/hyperlink" Target="https://www.bing.com/videos/search?q=hydrogen+balloon&amp;&amp;view=detail&amp;mid=6E481D875C368FEE517F6E481D875C368FEE517F&amp;&amp;FORM=VRDGAR&amp;ru=%2Fvideos%2Fsearch%3Fq%3Dhydrogen%2Bballoon%26FORM%3DHDRSC6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welsch@liverpool.ac.uk" TargetMode="External"/><Relationship Id="rId2" Type="http://schemas.openxmlformats.org/officeDocument/2006/relationships/hyperlink" Target="mailto:naomi.smith@liverpool.ac.uk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630C9E5-36D1-F917-9A67-7F4F658DE5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Naomi Smith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FBE596-6A16-0AD0-5ABC-2B00E2C742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Outreach</a:t>
            </a:r>
            <a:br>
              <a:rPr lang="en-GB" dirty="0"/>
            </a:b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19B565-D6F7-6BB6-7CD0-336892664A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University of Liverpool</a:t>
            </a:r>
          </a:p>
        </p:txBody>
      </p:sp>
    </p:spTree>
    <p:extLst>
      <p:ext uri="{BB962C8B-B14F-4D97-AF65-F5344CB8AC3E}">
        <p14:creationId xmlns:p14="http://schemas.microsoft.com/office/powerpoint/2010/main" val="100712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Capturing your audience’s attention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16379" y="1940606"/>
            <a:ext cx="11438164" cy="4276725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Good demos:</a:t>
            </a:r>
          </a:p>
          <a:p>
            <a:pPr lvl="1"/>
            <a:r>
              <a:rPr lang="en-GB" dirty="0">
                <a:solidFill>
                  <a:srgbClr val="DDE9F7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Hydrogen balloon</a:t>
            </a:r>
            <a:endParaRPr lang="en-GB" dirty="0">
              <a:solidFill>
                <a:srgbClr val="DDE9F7"/>
              </a:solidFill>
            </a:endParaRPr>
          </a:p>
          <a:p>
            <a:pPr lvl="1"/>
            <a:r>
              <a:rPr lang="en-GB" dirty="0">
                <a:solidFill>
                  <a:schemeClr val="bg1"/>
                </a:solidFill>
              </a:rPr>
              <a:t>Plasma ball</a:t>
            </a:r>
          </a:p>
          <a:p>
            <a:pPr lvl="1"/>
            <a:r>
              <a:rPr lang="en-GB" dirty="0">
                <a:solidFill>
                  <a:srgbClr val="DDE9F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Magnets</a:t>
            </a:r>
            <a:endParaRPr lang="en-GB" dirty="0">
              <a:solidFill>
                <a:srgbClr val="DDE9F7"/>
              </a:solidFill>
            </a:endParaRPr>
          </a:p>
          <a:p>
            <a:pPr lvl="1"/>
            <a:endParaRPr lang="en-GB" sz="1000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Fascinating/unbelievable facts: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The CERN Data Centre stores more than 30 petabytes of data per year from the LHC experiments, enough to fill about 1.2 million Blu-ray discs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Everything that you are made of was once part of a star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Time slows down and objects become heavier when you travel at very high speeds</a:t>
            </a:r>
          </a:p>
          <a:p>
            <a:pPr marL="342900" indent="-342900"/>
            <a:endParaRPr lang="en-GB" dirty="0">
              <a:solidFill>
                <a:schemeClr val="bg1"/>
              </a:solidFill>
            </a:endParaRPr>
          </a:p>
          <a:p>
            <a:pPr marL="342900" indent="-342900"/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04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Do you need a PowerPoint presentation?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51064" y="2050806"/>
            <a:ext cx="7886700" cy="4276725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No, not always. But it can be helpful. Often hands-on activities will be more engaging.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The most important point is to interact with the participants, rather than just talking to them.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A combination of a talk and other activities can work very well (e.g. </a:t>
            </a:r>
            <a:r>
              <a:rPr lang="en-GB" i="1" dirty="0">
                <a:solidFill>
                  <a:schemeClr val="bg1"/>
                </a:solidFill>
              </a:rPr>
              <a:t>Physics of Star Wars</a:t>
            </a:r>
            <a:r>
              <a:rPr lang="en-GB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6250" y="2967874"/>
            <a:ext cx="3298565" cy="219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92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Outreach symposium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7392" y="1945142"/>
            <a:ext cx="11936187" cy="4275137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Will takes place at The Spine on 10</a:t>
            </a:r>
            <a:r>
              <a:rPr lang="en-GB" baseline="30000" dirty="0">
                <a:solidFill>
                  <a:schemeClr val="bg1"/>
                </a:solidFill>
              </a:rPr>
              <a:t>th</a:t>
            </a:r>
            <a:r>
              <a:rPr lang="en-GB" dirty="0">
                <a:solidFill>
                  <a:schemeClr val="bg1"/>
                </a:solidFill>
              </a:rPr>
              <a:t> July 2026</a:t>
            </a:r>
          </a:p>
          <a:p>
            <a:r>
              <a:rPr lang="en-GB" dirty="0">
                <a:solidFill>
                  <a:schemeClr val="bg1"/>
                </a:solidFill>
              </a:rPr>
              <a:t>The audience will be industry</a:t>
            </a:r>
          </a:p>
          <a:p>
            <a:r>
              <a:rPr lang="en-GB" dirty="0">
                <a:solidFill>
                  <a:schemeClr val="bg1"/>
                </a:solidFill>
              </a:rPr>
              <a:t>There will be talks and an exhibition where you engage with industrial partners</a:t>
            </a:r>
          </a:p>
          <a:p>
            <a:r>
              <a:rPr lang="en-GB" dirty="0">
                <a:solidFill>
                  <a:schemeClr val="bg1"/>
                </a:solidFill>
              </a:rPr>
              <a:t>All of you are expected to take part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727" y="4157573"/>
            <a:ext cx="4571833" cy="1984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907" y="4161471"/>
            <a:ext cx="2970805" cy="1980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10133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0589" y="2282599"/>
            <a:ext cx="11470821" cy="42751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</a:rPr>
              <a:t>During this week, you will work in groups and develop different outreach proposals, seeking (up to) £10k funding 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</a:rPr>
              <a:t>All outreach ideas should be connected to LIV.INNO or EuPRAXIA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</a:rPr>
              <a:t>You will need to submit a written proposal and talk by COP Thursday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</a:rPr>
              <a:t>You will present your ideas in teams to each other on Friday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</a:rPr>
              <a:t>There will be sessions throughout the week to develop these ideas</a:t>
            </a:r>
          </a:p>
        </p:txBody>
      </p:sp>
    </p:spTree>
    <p:extLst>
      <p:ext uri="{BB962C8B-B14F-4D97-AF65-F5344CB8AC3E}">
        <p14:creationId xmlns:p14="http://schemas.microsoft.com/office/powerpoint/2010/main" val="3536020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outreach proposal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77585" y="1817461"/>
            <a:ext cx="1187903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300" dirty="0">
                <a:solidFill>
                  <a:schemeClr val="bg1"/>
                </a:solidFill>
              </a:rPr>
              <a:t>Needs to follow the format of an STFC SPARK award:</a:t>
            </a:r>
          </a:p>
          <a:p>
            <a:pPr marL="342900" indent="-342900"/>
            <a:r>
              <a:rPr lang="en-GB" sz="2300" b="1" dirty="0">
                <a:solidFill>
                  <a:schemeClr val="bg1"/>
                </a:solidFill>
              </a:rPr>
              <a:t>Rationale </a:t>
            </a:r>
            <a:r>
              <a:rPr lang="en-GB" sz="2300" dirty="0">
                <a:solidFill>
                  <a:schemeClr val="bg1"/>
                </a:solidFill>
              </a:rPr>
              <a:t>– includes overall aims and anticipated outcomes and how the activities will contribute to strategic communication of our research</a:t>
            </a:r>
            <a:endParaRPr lang="en-GB" sz="2300" dirty="0">
              <a:solidFill>
                <a:srgbClr val="DDE9F7"/>
              </a:solidFill>
            </a:endParaRPr>
          </a:p>
          <a:p>
            <a:pPr marL="342900" lvl="1" indent="-342900"/>
            <a:r>
              <a:rPr lang="en-GB" sz="2300" b="1" dirty="0">
                <a:solidFill>
                  <a:schemeClr val="bg1"/>
                </a:solidFill>
              </a:rPr>
              <a:t>Engagement activity plan </a:t>
            </a:r>
            <a:r>
              <a:rPr lang="en-GB" sz="2300" dirty="0">
                <a:solidFill>
                  <a:schemeClr val="bg1"/>
                </a:solidFill>
              </a:rPr>
              <a:t>- details of your plans to deliver these activities, including how you will effectively engage your target audiences, how the activities link to the R&amp;D in the project/s and identification of potential risks and appropriate mitigation strategies</a:t>
            </a:r>
          </a:p>
          <a:p>
            <a:pPr marL="342900" lvl="1" indent="-342900"/>
            <a:r>
              <a:rPr lang="en-GB" sz="2300" b="1" dirty="0">
                <a:solidFill>
                  <a:schemeClr val="bg1"/>
                </a:solidFill>
              </a:rPr>
              <a:t>Evaluation plan </a:t>
            </a:r>
            <a:r>
              <a:rPr lang="en-GB" sz="2300" dirty="0">
                <a:solidFill>
                  <a:schemeClr val="bg1"/>
                </a:solidFill>
              </a:rPr>
              <a:t>- showing details of how the outputs, outcomes, and impacts will be captured and evaluated</a:t>
            </a:r>
          </a:p>
          <a:p>
            <a:pPr marL="342900" lvl="1" indent="-342900"/>
            <a:r>
              <a:rPr lang="en-GB" sz="2300" b="1" dirty="0">
                <a:solidFill>
                  <a:schemeClr val="bg1"/>
                </a:solidFill>
              </a:rPr>
              <a:t>Dissemination plan </a:t>
            </a:r>
            <a:r>
              <a:rPr lang="en-GB" sz="2300" dirty="0">
                <a:solidFill>
                  <a:schemeClr val="bg1"/>
                </a:solidFill>
              </a:rPr>
              <a:t>- detailing how resources, learning outcomes and outputs will be made available to wider audiences</a:t>
            </a:r>
          </a:p>
          <a:p>
            <a:pPr marL="342900" lvl="1" indent="-342900"/>
            <a:r>
              <a:rPr lang="en-GB" sz="2300" b="1" dirty="0">
                <a:solidFill>
                  <a:schemeClr val="bg1"/>
                </a:solidFill>
              </a:rPr>
              <a:t>Justification of resources </a:t>
            </a:r>
            <a:r>
              <a:rPr lang="en-GB" sz="2300" dirty="0">
                <a:solidFill>
                  <a:schemeClr val="bg1"/>
                </a:solidFill>
              </a:rPr>
              <a:t>– explaining what you seek funding for</a:t>
            </a:r>
          </a:p>
          <a:p>
            <a:pPr marL="0" lvl="1" indent="0">
              <a:buNone/>
            </a:pPr>
            <a:r>
              <a:rPr lang="en-GB" sz="2300" dirty="0">
                <a:solidFill>
                  <a:schemeClr val="bg1"/>
                </a:solidFill>
              </a:rPr>
              <a:t>More details will be in the document which you will be sent to fill in.</a:t>
            </a:r>
          </a:p>
          <a:p>
            <a:pPr marL="342900" lvl="1" indent="-342900"/>
            <a:endParaRPr lang="en-GB" sz="2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873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Tight deadline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31" y="2397125"/>
            <a:ext cx="1130753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Each group must submit a written proposal by the end of Thursday (17:00) to </a:t>
            </a:r>
            <a:r>
              <a:rPr lang="en-GB" dirty="0">
                <a:solidFill>
                  <a:srgbClr val="DDE9F7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naomi.smith@liverpool.ac.uk</a:t>
            </a:r>
            <a:r>
              <a:rPr lang="en-GB" dirty="0">
                <a:solidFill>
                  <a:srgbClr val="DDE9F7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and </a:t>
            </a:r>
            <a:r>
              <a:rPr lang="en-GB" dirty="0">
                <a:solidFill>
                  <a:srgbClr val="DDE9F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c.p.welsch@liverpool.ac.uk</a:t>
            </a:r>
            <a:endParaRPr lang="en-GB" dirty="0">
              <a:solidFill>
                <a:srgbClr val="DDE9F7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Each group will also give a 15-minute presentation to everyone else about their idea on Friday morning; this also needs to be ready by Thursday 17:00.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You will need to split tasks in your teams and coordinate activities!</a:t>
            </a:r>
          </a:p>
        </p:txBody>
      </p:sp>
    </p:spTree>
    <p:extLst>
      <p:ext uri="{BB962C8B-B14F-4D97-AF65-F5344CB8AC3E}">
        <p14:creationId xmlns:p14="http://schemas.microsoft.com/office/powerpoint/2010/main" val="2483674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2078" y="1998697"/>
            <a:ext cx="4604657" cy="2095091"/>
          </a:xfrm>
          <a:ln w="38100">
            <a:solidFill>
              <a:srgbClr val="86CCE8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  <a:latin typeface="Montserrat Medium" panose="00000600000000000000" pitchFamily="2" charset="0"/>
              </a:rPr>
              <a:t>Group 1</a:t>
            </a:r>
          </a:p>
          <a:p>
            <a:r>
              <a:rPr lang="en-GB" sz="2000" dirty="0">
                <a:solidFill>
                  <a:schemeClr val="bg1"/>
                </a:solidFill>
                <a:latin typeface="Montserrat Medium" panose="00000600000000000000" pitchFamily="2" charset="0"/>
              </a:rPr>
              <a:t>Divya</a:t>
            </a:r>
          </a:p>
          <a:p>
            <a:r>
              <a:rPr lang="en-GB" sz="2000" dirty="0">
                <a:solidFill>
                  <a:schemeClr val="bg1"/>
                </a:solidFill>
                <a:latin typeface="Montserrat Medium" panose="00000600000000000000" pitchFamily="2" charset="0"/>
              </a:rPr>
              <a:t>Ana Maria </a:t>
            </a:r>
            <a:r>
              <a:rPr lang="en-GB" sz="2000" dirty="0" err="1">
                <a:solidFill>
                  <a:schemeClr val="bg1"/>
                </a:solidFill>
                <a:latin typeface="Montserrat Medium" panose="00000600000000000000" pitchFamily="2" charset="0"/>
              </a:rPr>
              <a:t>Guisao</a:t>
            </a:r>
            <a:r>
              <a:rPr lang="en-GB" sz="2000" dirty="0">
                <a:solidFill>
                  <a:schemeClr val="bg1"/>
                </a:solidFill>
                <a:latin typeface="Montserrat Medium" panose="00000600000000000000" pitchFamily="2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Montserrat Medium" panose="00000600000000000000" pitchFamily="2" charset="0"/>
              </a:rPr>
              <a:t>Betancur</a:t>
            </a:r>
            <a:endParaRPr lang="en-GB" sz="2000" dirty="0">
              <a:solidFill>
                <a:schemeClr val="bg1"/>
              </a:solidFill>
              <a:latin typeface="Montserrat Medium" panose="00000600000000000000" pitchFamily="2" charset="0"/>
            </a:endParaRPr>
          </a:p>
          <a:p>
            <a:r>
              <a:rPr lang="en-GB" sz="2000" dirty="0" err="1">
                <a:solidFill>
                  <a:schemeClr val="bg1"/>
                </a:solidFill>
                <a:latin typeface="Montserrat Medium" panose="00000600000000000000" pitchFamily="2" charset="0"/>
              </a:rPr>
              <a:t>Sakircan</a:t>
            </a:r>
            <a:r>
              <a:rPr lang="en-GB" sz="2000" dirty="0">
                <a:solidFill>
                  <a:schemeClr val="bg1"/>
                </a:solidFill>
                <a:latin typeface="Montserrat Medium" panose="00000600000000000000" pitchFamily="2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Montserrat Medium" panose="00000600000000000000" pitchFamily="2" charset="0"/>
              </a:rPr>
              <a:t>Beyazit</a:t>
            </a:r>
            <a:endParaRPr lang="en-GB" sz="2000" dirty="0">
              <a:solidFill>
                <a:schemeClr val="bg1"/>
              </a:solidFill>
              <a:latin typeface="Montserrat Medium" panose="00000600000000000000" pitchFamily="2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Montserrat Medium" panose="00000600000000000000" pitchFamily="2" charset="0"/>
              </a:rPr>
              <a:t>Luke </a:t>
            </a:r>
            <a:r>
              <a:rPr lang="en-GB" sz="2000" dirty="0" err="1">
                <a:solidFill>
                  <a:schemeClr val="bg1"/>
                </a:solidFill>
                <a:latin typeface="Montserrat Medium" panose="00000600000000000000" pitchFamily="2" charset="0"/>
              </a:rPr>
              <a:t>Detraux</a:t>
            </a:r>
            <a:endParaRPr lang="en-GB" sz="2000" dirty="0">
              <a:solidFill>
                <a:schemeClr val="bg1"/>
              </a:solidFill>
              <a:latin typeface="Montserrat Medium" panose="00000600000000000000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851389" y="4416335"/>
            <a:ext cx="3244611" cy="2271922"/>
          </a:xfrm>
          <a:prstGeom prst="rect">
            <a:avLst/>
          </a:prstGeom>
          <a:ln w="38100">
            <a:solidFill>
              <a:srgbClr val="FCCD76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itchFamily="2" charset="77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itchFamily="2" charset="77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itchFamily="2" charset="77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bg1"/>
                </a:solidFill>
                <a:latin typeface="Montserrat Medium" panose="00000600000000000000" pitchFamily="2" charset="0"/>
              </a:rPr>
              <a:t>Group 2</a:t>
            </a:r>
            <a:endParaRPr lang="en-GB" dirty="0">
              <a:solidFill>
                <a:schemeClr val="bg1"/>
              </a:solidFill>
              <a:latin typeface="Montserrat Medium" panose="000006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Montserrat Medium" panose="00000600000000000000" pitchFamily="2" charset="0"/>
              </a:rPr>
              <a:t>Andrés </a:t>
            </a:r>
            <a:r>
              <a:rPr lang="en-GB" dirty="0" err="1">
                <a:solidFill>
                  <a:schemeClr val="bg1"/>
                </a:solidFill>
                <a:latin typeface="Montserrat Medium" panose="00000600000000000000" pitchFamily="2" charset="0"/>
              </a:rPr>
              <a:t>Leiva</a:t>
            </a:r>
            <a:r>
              <a:rPr lang="en-GB" dirty="0">
                <a:solidFill>
                  <a:schemeClr val="bg1"/>
                </a:solidFill>
                <a:latin typeface="Montserrat Medium" panose="00000600000000000000" pitchFamily="2" charset="0"/>
              </a:rPr>
              <a:t> Genre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Montserrat Medium" panose="00000600000000000000" pitchFamily="2" charset="0"/>
              </a:rPr>
              <a:t>Ana Costa Pereira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Montserrat Medium" panose="00000600000000000000" pitchFamily="2" charset="0"/>
              </a:rPr>
              <a:t>Joseph Hadley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bg1"/>
                </a:solidFill>
                <a:latin typeface="Montserrat Medium" panose="00000600000000000000" pitchFamily="2" charset="0"/>
              </a:rPr>
              <a:t>Qiyuan</a:t>
            </a:r>
            <a:r>
              <a:rPr lang="en-GB" dirty="0">
                <a:solidFill>
                  <a:schemeClr val="bg1"/>
                </a:solidFill>
                <a:latin typeface="Montserrat Medium" panose="00000600000000000000" pitchFamily="2" charset="0"/>
              </a:rPr>
              <a:t> Xu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38518" y="2149422"/>
            <a:ext cx="3244611" cy="1871872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itchFamily="2" charset="77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itchFamily="2" charset="77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itchFamily="2" charset="77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bg1"/>
                </a:solidFill>
                <a:latin typeface="Montserrat Medium" panose="00000600000000000000" pitchFamily="2" charset="0"/>
              </a:rPr>
              <a:t>Group 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Montserrat Medium" panose="00000600000000000000" pitchFamily="2" charset="0"/>
              </a:rPr>
              <a:t>Marina </a:t>
            </a:r>
            <a:r>
              <a:rPr lang="en-GB" dirty="0" err="1">
                <a:solidFill>
                  <a:schemeClr val="bg1"/>
                </a:solidFill>
                <a:latin typeface="Montserrat Medium" panose="00000600000000000000" pitchFamily="2" charset="0"/>
              </a:rPr>
              <a:t>Maneyro</a:t>
            </a:r>
            <a:endParaRPr lang="en-GB" dirty="0">
              <a:solidFill>
                <a:schemeClr val="bg1"/>
              </a:solidFill>
              <a:latin typeface="Montserrat Medium" panose="000006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bg1"/>
                </a:solidFill>
                <a:latin typeface="Montserrat Medium" panose="00000600000000000000" pitchFamily="2" charset="0"/>
              </a:rPr>
              <a:t>Phani</a:t>
            </a:r>
            <a:r>
              <a:rPr lang="en-GB" dirty="0">
                <a:solidFill>
                  <a:schemeClr val="bg1"/>
                </a:solidFill>
                <a:latin typeface="Montserrat Medium" panose="00000600000000000000" pitchFamily="2" charset="0"/>
              </a:rPr>
              <a:t> Deep </a:t>
            </a:r>
            <a:r>
              <a:rPr lang="en-GB" dirty="0" err="1">
                <a:solidFill>
                  <a:schemeClr val="bg1"/>
                </a:solidFill>
                <a:latin typeface="Montserrat Medium" panose="00000600000000000000" pitchFamily="2" charset="0"/>
              </a:rPr>
              <a:t>Meruga</a:t>
            </a:r>
            <a:endParaRPr lang="en-GB" dirty="0">
              <a:solidFill>
                <a:schemeClr val="bg1"/>
              </a:solidFill>
              <a:latin typeface="Montserrat Medium" panose="000006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Montserrat Medium" panose="00000600000000000000" pitchFamily="2" charset="0"/>
              </a:rPr>
              <a:t>Emily Costello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Montserrat Medium" panose="00000600000000000000" pitchFamily="2" charset="0"/>
              </a:rPr>
              <a:t>Sam Godwood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27241" y="4616360"/>
            <a:ext cx="3244611" cy="1871872"/>
          </a:xfrm>
          <a:prstGeom prst="rect">
            <a:avLst/>
          </a:prstGeom>
          <a:ln w="38100">
            <a:solidFill>
              <a:srgbClr val="A799D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itchFamily="2" charset="77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itchFamily="2" charset="77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itchFamily="2" charset="77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bg1"/>
                </a:solidFill>
                <a:latin typeface="Montserrat Medium" panose="00000600000000000000" pitchFamily="2" charset="0"/>
              </a:rPr>
              <a:t>Group 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Montserrat Medium" panose="00000600000000000000" pitchFamily="2" charset="0"/>
              </a:rPr>
              <a:t>David </a:t>
            </a:r>
            <a:r>
              <a:rPr lang="en-GB" dirty="0" err="1">
                <a:solidFill>
                  <a:schemeClr val="bg1"/>
                </a:solidFill>
                <a:latin typeface="Montserrat Medium" panose="00000600000000000000" pitchFamily="2" charset="0"/>
              </a:rPr>
              <a:t>Gregocki</a:t>
            </a:r>
            <a:endParaRPr lang="en-GB" dirty="0">
              <a:solidFill>
                <a:schemeClr val="bg1"/>
              </a:solidFill>
              <a:latin typeface="Montserrat Medium" panose="000006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Montserrat Medium" panose="00000600000000000000" pitchFamily="2" charset="0"/>
              </a:rPr>
              <a:t>Alex Whitehead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Montserrat Medium" panose="00000600000000000000" pitchFamily="2" charset="0"/>
              </a:rPr>
              <a:t>Mehul </a:t>
            </a:r>
            <a:r>
              <a:rPr lang="en-GB" dirty="0" err="1">
                <a:solidFill>
                  <a:schemeClr val="bg1"/>
                </a:solidFill>
                <a:latin typeface="Montserrat Medium" panose="00000600000000000000" pitchFamily="2" charset="0"/>
              </a:rPr>
              <a:t>Depala</a:t>
            </a:r>
            <a:endParaRPr lang="en-GB" dirty="0">
              <a:solidFill>
                <a:schemeClr val="bg1"/>
              </a:solidFill>
              <a:latin typeface="Montserrat Medium" panose="000006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Montserrat Medium" panose="00000600000000000000" pitchFamily="2" charset="0"/>
              </a:rPr>
              <a:t>Sinead Eley</a:t>
            </a:r>
          </a:p>
        </p:txBody>
      </p:sp>
    </p:spTree>
    <p:extLst>
      <p:ext uri="{BB962C8B-B14F-4D97-AF65-F5344CB8AC3E}">
        <p14:creationId xmlns:p14="http://schemas.microsoft.com/office/powerpoint/2010/main" val="3577621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Peer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71500" y="2013403"/>
            <a:ext cx="10923814" cy="4351338"/>
          </a:xfrm>
        </p:spPr>
        <p:txBody>
          <a:bodyPr>
            <a:normAutofit/>
          </a:bodyPr>
          <a:lstStyle/>
          <a:p>
            <a:pPr>
              <a:spcAft>
                <a:spcPts val="1500"/>
              </a:spcAft>
            </a:pPr>
            <a:r>
              <a:rPr lang="en-GB" dirty="0">
                <a:solidFill>
                  <a:schemeClr val="bg1"/>
                </a:solidFill>
              </a:rPr>
              <a:t>Following the group presentations, each group will review and discuss the merits and challenges of the other proposals and presentations on Friday morning. </a:t>
            </a:r>
          </a:p>
          <a:p>
            <a:pPr>
              <a:spcAft>
                <a:spcPts val="1500"/>
              </a:spcAft>
            </a:pPr>
            <a:r>
              <a:rPr lang="en-GB" dirty="0">
                <a:solidFill>
                  <a:schemeClr val="bg1"/>
                </a:solidFill>
              </a:rPr>
              <a:t>All groups will give feedback saying what they liked and where they found challenges and how they think a proposal could be further improved. Groups will also decide which idea they liked best and why. </a:t>
            </a:r>
          </a:p>
          <a:p>
            <a:pPr>
              <a:spcAft>
                <a:spcPts val="1500"/>
              </a:spcAft>
            </a:pPr>
            <a:r>
              <a:rPr lang="en-GB" dirty="0">
                <a:solidFill>
                  <a:schemeClr val="bg1"/>
                </a:solidFill>
              </a:rPr>
              <a:t>You will have ~30 minutes to discuss the other groups’ proposals and presentations and then 5-10 minutes to provide feedback.</a:t>
            </a:r>
          </a:p>
        </p:txBody>
      </p:sp>
    </p:spTree>
    <p:extLst>
      <p:ext uri="{BB962C8B-B14F-4D97-AF65-F5344CB8AC3E}">
        <p14:creationId xmlns:p14="http://schemas.microsoft.com/office/powerpoint/2010/main" val="2057165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630C9E5-36D1-F917-9A67-7F4F658DE5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Naomi Smith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FBE596-6A16-0AD0-5ABC-2B00E2C742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Outreach</a:t>
            </a:r>
            <a:br>
              <a:rPr lang="en-GB" dirty="0"/>
            </a:b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19B565-D6F7-6BB6-7CD0-336892664A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University of Liverpool</a:t>
            </a:r>
          </a:p>
        </p:txBody>
      </p:sp>
    </p:spTree>
    <p:extLst>
      <p:ext uri="{BB962C8B-B14F-4D97-AF65-F5344CB8AC3E}">
        <p14:creationId xmlns:p14="http://schemas.microsoft.com/office/powerpoint/2010/main" val="3936972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8E9ACC-835B-B64A-BD62-64914E0CD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outreach?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B39857-CA23-B84D-91D1-3CDB0AF379C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2271" y="2032907"/>
            <a:ext cx="11813722" cy="374876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Engaging others with your research, specifically those who would not otherwise be engaged</a:t>
            </a:r>
          </a:p>
          <a:p>
            <a:r>
              <a:rPr lang="en-US" sz="2400" dirty="0">
                <a:solidFill>
                  <a:schemeClr val="bg1"/>
                </a:solidFill>
              </a:rPr>
              <a:t>Can be friends/family, but more often people who you engage with at an organised event</a:t>
            </a:r>
          </a:p>
          <a:p>
            <a:r>
              <a:rPr lang="en-US" sz="2400" dirty="0">
                <a:solidFill>
                  <a:schemeClr val="bg1"/>
                </a:solidFill>
              </a:rPr>
              <a:t>Engaging people who know about or want to know about your work anyway doesn’t count!</a:t>
            </a:r>
          </a:p>
          <a:p>
            <a:r>
              <a:rPr lang="en-US" sz="2400" dirty="0">
                <a:solidFill>
                  <a:schemeClr val="bg1"/>
                </a:solidFill>
              </a:rPr>
              <a:t>Outreach can take many different forms (more about that later)</a:t>
            </a:r>
          </a:p>
          <a:p>
            <a:pPr marL="228600" lvl="2"/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922" y="4077650"/>
            <a:ext cx="7703602" cy="1824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53437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 we do outreach?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4158" y="1992086"/>
            <a:ext cx="11029950" cy="4033384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To be transparent about what we are doing and why</a:t>
            </a:r>
          </a:p>
          <a:p>
            <a:r>
              <a:rPr lang="en-GB" dirty="0">
                <a:solidFill>
                  <a:schemeClr val="bg1"/>
                </a:solidFill>
              </a:rPr>
              <a:t>To help us better understand the public and the public understand us</a:t>
            </a:r>
          </a:p>
          <a:p>
            <a:r>
              <a:rPr lang="en-GB" dirty="0">
                <a:solidFill>
                  <a:schemeClr val="bg1"/>
                </a:solidFill>
              </a:rPr>
              <a:t>To show a commitment to our work having a wider societal benefit</a:t>
            </a:r>
          </a:p>
          <a:p>
            <a:r>
              <a:rPr lang="en-GB" dirty="0">
                <a:solidFill>
                  <a:schemeClr val="bg1"/>
                </a:solidFill>
              </a:rPr>
              <a:t>To allow the public to take part in informed debate about what we do </a:t>
            </a:r>
          </a:p>
          <a:p>
            <a:r>
              <a:rPr lang="en-GB" dirty="0">
                <a:solidFill>
                  <a:schemeClr val="bg1"/>
                </a:solidFill>
              </a:rPr>
              <a:t>To show the relevance of research to people’s every day lives</a:t>
            </a:r>
          </a:p>
          <a:p>
            <a:r>
              <a:rPr lang="en-GB" dirty="0">
                <a:solidFill>
                  <a:schemeClr val="bg1"/>
                </a:solidFill>
              </a:rPr>
              <a:t>Public engagement/outreach is usually a requirement of any funding. It should be seen as an integral part of the project and not just as a small add on which is required to satisfy funders.</a:t>
            </a:r>
          </a:p>
        </p:txBody>
      </p:sp>
    </p:spTree>
    <p:extLst>
      <p:ext uri="{BB962C8B-B14F-4D97-AF65-F5344CB8AC3E}">
        <p14:creationId xmlns:p14="http://schemas.microsoft.com/office/powerpoint/2010/main" val="1414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Opportunities for outreach in LIV.INNO/</a:t>
            </a:r>
            <a:r>
              <a:rPr lang="en-GB" dirty="0" err="1"/>
              <a:t>EuPRAXIA</a:t>
            </a:r>
            <a:r>
              <a:rPr lang="en-GB" dirty="0"/>
              <a:t>-DN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69022" y="1787980"/>
            <a:ext cx="6095112" cy="438082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chemeClr val="bg1"/>
                </a:solidFill>
              </a:rPr>
              <a:t>Our Symposium on 10 July 2026 !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bg1"/>
                </a:solidFill>
              </a:rPr>
              <a:t>School visits 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bg1"/>
                </a:solidFill>
              </a:rPr>
              <a:t>Open weeks at your institution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bg1"/>
                </a:solidFill>
              </a:rPr>
              <a:t>In UK: </a:t>
            </a:r>
          </a:p>
          <a:p>
            <a:pPr lvl="1"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</a:rPr>
              <a:t>STEM ambassador opportunities</a:t>
            </a:r>
          </a:p>
          <a:p>
            <a:pPr lvl="1"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</a:rPr>
              <a:t>RI Christmas lectures – 14</a:t>
            </a:r>
            <a:r>
              <a:rPr lang="en-GB" baseline="30000" dirty="0">
                <a:solidFill>
                  <a:schemeClr val="bg1"/>
                </a:solidFill>
              </a:rPr>
              <a:t>th</a:t>
            </a:r>
            <a:r>
              <a:rPr lang="en-GB" dirty="0">
                <a:solidFill>
                  <a:schemeClr val="bg1"/>
                </a:solidFill>
              </a:rPr>
              <a:t> December</a:t>
            </a:r>
          </a:p>
        </p:txBody>
      </p:sp>
      <p:pic>
        <p:nvPicPr>
          <p:cNvPr id="1026" name="Picture 2" descr="Daresbury Laboratory Tower | Now disused, but still iconic | Flick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022" y="2000753"/>
            <a:ext cx="2829116" cy="35363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04279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Taking a professional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34043" y="1858055"/>
            <a:ext cx="11723914" cy="4646612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We would like all UK-based students/Fellows to train as STEM ambassadors</a:t>
            </a:r>
          </a:p>
          <a:p>
            <a:r>
              <a:rPr lang="en-GB" dirty="0">
                <a:solidFill>
                  <a:schemeClr val="bg1"/>
                </a:solidFill>
              </a:rPr>
              <a:t>Opportunities to go into schools etc</a:t>
            </a:r>
          </a:p>
          <a:p>
            <a:r>
              <a:rPr lang="en-GB" dirty="0">
                <a:solidFill>
                  <a:schemeClr val="bg1"/>
                </a:solidFill>
              </a:rPr>
              <a:t>How many are already STEM Ambassadors?</a:t>
            </a:r>
          </a:p>
          <a:p>
            <a:r>
              <a:rPr lang="en-GB" dirty="0">
                <a:solidFill>
                  <a:schemeClr val="bg1"/>
                </a:solidFill>
              </a:rPr>
              <a:t>Those based in other countries should try to join an equivalent scheme where they are – most institutions do outreach!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050" name="Picture 2" descr="DBS Renewal Drop-in Session for Existing STEM Ambassadors in Liverpool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990" y="4686501"/>
            <a:ext cx="2355653" cy="106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736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Types of outreach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27815" y="1895730"/>
            <a:ext cx="7886700" cy="4276725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</a:pPr>
            <a:r>
              <a:rPr lang="en-GB" sz="2400" dirty="0">
                <a:solidFill>
                  <a:schemeClr val="bg1"/>
                </a:solidFill>
              </a:rPr>
              <a:t>Talk/lecture/presentation</a:t>
            </a:r>
          </a:p>
          <a:p>
            <a:pPr marL="342900" indent="-342900">
              <a:lnSpc>
                <a:spcPct val="100000"/>
              </a:lnSpc>
            </a:pPr>
            <a:r>
              <a:rPr lang="en-GB" sz="2400" dirty="0">
                <a:solidFill>
                  <a:schemeClr val="bg1"/>
                </a:solidFill>
              </a:rPr>
              <a:t>Lesson in school/workshop</a:t>
            </a:r>
          </a:p>
          <a:p>
            <a:pPr marL="342900" indent="-342900">
              <a:lnSpc>
                <a:spcPct val="100000"/>
              </a:lnSpc>
            </a:pPr>
            <a:r>
              <a:rPr lang="en-GB" sz="2400" dirty="0">
                <a:solidFill>
                  <a:schemeClr val="bg1"/>
                </a:solidFill>
              </a:rPr>
              <a:t>Science Fair</a:t>
            </a:r>
          </a:p>
          <a:p>
            <a:pPr marL="342900" indent="-342900">
              <a:lnSpc>
                <a:spcPct val="100000"/>
              </a:lnSpc>
            </a:pPr>
            <a:r>
              <a:rPr lang="en-GB" sz="2400" dirty="0">
                <a:solidFill>
                  <a:schemeClr val="bg1"/>
                </a:solidFill>
              </a:rPr>
              <a:t>Busking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5334" y="4024035"/>
            <a:ext cx="3459187" cy="1945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Image result for science bus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310" y="4034092"/>
            <a:ext cx="2872485" cy="1921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90C230-1574-1703-2E7C-BACA7F1FE0C9}"/>
              </a:ext>
            </a:extLst>
          </p:cNvPr>
          <p:cNvSpPr txBox="1"/>
          <p:nvPr/>
        </p:nvSpPr>
        <p:spPr>
          <a:xfrm>
            <a:off x="6676345" y="1772969"/>
            <a:ext cx="6135460" cy="2251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Pint of Science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Science Show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Online (blogs, citizen science etc)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285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Audiences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10242" y="1863044"/>
            <a:ext cx="6621236" cy="4276725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Most common audiences</a:t>
            </a:r>
          </a:p>
          <a:p>
            <a:pPr lvl="1"/>
            <a:r>
              <a:rPr lang="en-GB" sz="2000" dirty="0">
                <a:solidFill>
                  <a:schemeClr val="bg1"/>
                </a:solidFill>
              </a:rPr>
              <a:t>School children</a:t>
            </a:r>
          </a:p>
          <a:p>
            <a:pPr lvl="1"/>
            <a:r>
              <a:rPr lang="en-GB" sz="2000" dirty="0">
                <a:solidFill>
                  <a:schemeClr val="bg1"/>
                </a:solidFill>
              </a:rPr>
              <a:t>Families</a:t>
            </a:r>
          </a:p>
          <a:p>
            <a:pPr lvl="1"/>
            <a:r>
              <a:rPr lang="en-GB" sz="2000" dirty="0">
                <a:solidFill>
                  <a:schemeClr val="bg1"/>
                </a:solidFill>
              </a:rPr>
              <a:t>Adults</a:t>
            </a:r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Outreach can be targeted at people with a particular characteristic such as:</a:t>
            </a:r>
          </a:p>
          <a:p>
            <a:pPr lvl="1"/>
            <a:r>
              <a:rPr lang="en-GB" sz="2000" dirty="0">
                <a:solidFill>
                  <a:schemeClr val="bg1"/>
                </a:solidFill>
              </a:rPr>
              <a:t>Gender</a:t>
            </a:r>
          </a:p>
          <a:p>
            <a:pPr lvl="1"/>
            <a:r>
              <a:rPr lang="en-GB" sz="2000" dirty="0">
                <a:solidFill>
                  <a:schemeClr val="bg1"/>
                </a:solidFill>
              </a:rPr>
              <a:t>Age</a:t>
            </a:r>
          </a:p>
          <a:p>
            <a:pPr lvl="1"/>
            <a:r>
              <a:rPr lang="en-GB" sz="2000" dirty="0">
                <a:solidFill>
                  <a:schemeClr val="bg1"/>
                </a:solidFill>
              </a:rPr>
              <a:t>Science Capital</a:t>
            </a:r>
          </a:p>
          <a:p>
            <a:pPr lvl="1"/>
            <a:r>
              <a:rPr lang="en-GB" sz="2000" dirty="0">
                <a:solidFill>
                  <a:schemeClr val="bg1"/>
                </a:solidFill>
              </a:rPr>
              <a:t>Socio-economic status</a:t>
            </a:r>
          </a:p>
          <a:p>
            <a:pPr lvl="1"/>
            <a:r>
              <a:rPr lang="en-GB" sz="2000" dirty="0">
                <a:solidFill>
                  <a:schemeClr val="bg1"/>
                </a:solidFill>
              </a:rPr>
              <a:t>Where they live</a:t>
            </a:r>
          </a:p>
          <a:p>
            <a:r>
              <a:rPr lang="en-GB" sz="2400" dirty="0">
                <a:solidFill>
                  <a:schemeClr val="bg1"/>
                </a:solidFill>
              </a:rPr>
              <a:t>Target audience is rarely the ‘general public’!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7869" y="2589070"/>
            <a:ext cx="3824073" cy="24824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4636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16379" y="1974430"/>
            <a:ext cx="5584371" cy="4275138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chemeClr val="bg1"/>
                </a:solidFill>
              </a:rPr>
              <a:t>What are you trying to achieve with your outreach?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Learning?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Enjoyment?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Change in attitude or behaviour?</a:t>
            </a:r>
          </a:p>
          <a:p>
            <a:pPr lvl="1"/>
            <a:r>
              <a:rPr lang="en-GB" u="sng" dirty="0">
                <a:solidFill>
                  <a:schemeClr val="bg1"/>
                </a:solidFill>
              </a:rPr>
              <a:t>Never</a:t>
            </a:r>
            <a:r>
              <a:rPr lang="en-GB" dirty="0">
                <a:solidFill>
                  <a:schemeClr val="bg1"/>
                </a:solidFill>
              </a:rPr>
              <a:t>: Ticking a box for a project</a:t>
            </a:r>
          </a:p>
          <a:p>
            <a:pPr marL="342900" indent="-342900"/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Generic Learning Outcomes are a good way to think about this</a:t>
            </a:r>
          </a:p>
          <a:p>
            <a:r>
              <a:rPr lang="en-GB" dirty="0">
                <a:solidFill>
                  <a:schemeClr val="bg1"/>
                </a:solidFill>
              </a:rPr>
              <a:t>Your objectives should always include some these</a:t>
            </a:r>
          </a:p>
          <a:p>
            <a:pPr marL="342900" indent="-342900"/>
            <a:endParaRPr lang="en-GB" dirty="0">
              <a:solidFill>
                <a:schemeClr val="bg1"/>
              </a:solidFill>
            </a:endParaRPr>
          </a:p>
          <a:p>
            <a:pPr marL="342900" indent="-342900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30" name="Picture 6" descr="Generic Learning Outcomes | Arts Council Eng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791" y="1974430"/>
            <a:ext cx="4267274" cy="426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36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Learning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1450" y="1919514"/>
            <a:ext cx="11544300" cy="4276725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bg1"/>
                </a:solidFill>
              </a:rPr>
              <a:t>Many different theories of learning style, but all break down roughly into three categories: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Hearing/Listening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Reading/Seeing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Doing</a:t>
            </a:r>
          </a:p>
          <a:p>
            <a:r>
              <a:rPr lang="en-GB" dirty="0">
                <a:solidFill>
                  <a:schemeClr val="bg1"/>
                </a:solidFill>
              </a:rPr>
              <a:t>There is no right or wrong learning style, just remember other people may learn differently to you!</a:t>
            </a:r>
          </a:p>
          <a:p>
            <a:r>
              <a:rPr lang="en-GB" dirty="0">
                <a:solidFill>
                  <a:schemeClr val="bg1"/>
                </a:solidFill>
              </a:rPr>
              <a:t>Not everything can be taught (efficiently and effectively) using every learning style</a:t>
            </a:r>
          </a:p>
          <a:p>
            <a:r>
              <a:rPr lang="en-GB" dirty="0">
                <a:solidFill>
                  <a:schemeClr val="bg1"/>
                </a:solidFill>
              </a:rPr>
              <a:t>Try to incorporate as many styles as you can into your outreach</a:t>
            </a:r>
          </a:p>
        </p:txBody>
      </p:sp>
    </p:spTree>
    <p:extLst>
      <p:ext uri="{BB962C8B-B14F-4D97-AF65-F5344CB8AC3E}">
        <p14:creationId xmlns:p14="http://schemas.microsoft.com/office/powerpoint/2010/main" val="190949324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1053</Words>
  <Application>Microsoft Office PowerPoint</Application>
  <PresentationFormat>Widescreen</PresentationFormat>
  <Paragraphs>133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Montserrat Medium</vt:lpstr>
      <vt:lpstr>1_Office Theme</vt:lpstr>
      <vt:lpstr>Outreach </vt:lpstr>
      <vt:lpstr>What is outreach?</vt:lpstr>
      <vt:lpstr>Why do we do outreach?</vt:lpstr>
      <vt:lpstr>Opportunities for outreach in LIV.INNO/EuPRAXIA-DN</vt:lpstr>
      <vt:lpstr>Taking a professional approach</vt:lpstr>
      <vt:lpstr>Types of outreach</vt:lpstr>
      <vt:lpstr>Audiences</vt:lpstr>
      <vt:lpstr>Objectives</vt:lpstr>
      <vt:lpstr>Learning Styles</vt:lpstr>
      <vt:lpstr>Capturing your audience’s attention</vt:lpstr>
      <vt:lpstr>Do you need a PowerPoint presentation?</vt:lpstr>
      <vt:lpstr>Outreach symposium</vt:lpstr>
      <vt:lpstr>The challenge</vt:lpstr>
      <vt:lpstr>Your outreach proposal</vt:lpstr>
      <vt:lpstr>Tight deadline</vt:lpstr>
      <vt:lpstr>Groups</vt:lpstr>
      <vt:lpstr>Peer review</vt:lpstr>
      <vt:lpstr>Outreach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Welsch, Alexandra (Cockcroft Inst,DL,-)</dc:creator>
  <cp:lastModifiedBy>Smith, Naomi [naomis]</cp:lastModifiedBy>
  <cp:revision>55</cp:revision>
  <dcterms:created xsi:type="dcterms:W3CDTF">2018-02-09T13:41:45Z</dcterms:created>
  <dcterms:modified xsi:type="dcterms:W3CDTF">2023-11-14T10:44:07Z</dcterms:modified>
</cp:coreProperties>
</file>