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4"/>
  </p:notesMasterIdLst>
  <p:sldIdLst>
    <p:sldId id="260" r:id="rId5"/>
    <p:sldId id="261" r:id="rId6"/>
    <p:sldId id="257" r:id="rId7"/>
    <p:sldId id="263" r:id="rId8"/>
    <p:sldId id="264" r:id="rId9"/>
    <p:sldId id="266" r:id="rId10"/>
    <p:sldId id="267" r:id="rId11"/>
    <p:sldId id="268" r:id="rId12"/>
    <p:sldId id="269" r:id="rId13"/>
    <p:sldId id="265" r:id="rId14"/>
    <p:sldId id="262" r:id="rId15"/>
    <p:sldId id="270" r:id="rId16"/>
    <p:sldId id="271" r:id="rId17"/>
    <p:sldId id="272" r:id="rId18"/>
    <p:sldId id="273" r:id="rId19"/>
    <p:sldId id="274" r:id="rId20"/>
    <p:sldId id="276" r:id="rId21"/>
    <p:sldId id="280" r:id="rId22"/>
    <p:sldId id="281" r:id="rId23"/>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9" autoAdjust="0"/>
    <p:restoredTop sz="93707" autoAdjust="0"/>
  </p:normalViewPr>
  <p:slideViewPr>
    <p:cSldViewPr snapToGrid="0" snapToObjects="1">
      <p:cViewPr>
        <p:scale>
          <a:sx n="100" d="100"/>
          <a:sy n="100" d="100"/>
        </p:scale>
        <p:origin x="2094" y="24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0503E7-46DB-4D5A-BB96-0DDD19A52A84}" type="datetimeFigureOut">
              <a:rPr lang="en-GB" smtClean="0"/>
              <a:t>20/09/2023</a:t>
            </a:fld>
            <a:endParaRPr lang="en-GB"/>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162641F-1609-4802-B088-D21C5E9D9556}" type="slidenum">
              <a:rPr lang="en-GB" smtClean="0"/>
              <a:t>‹#›</a:t>
            </a:fld>
            <a:endParaRPr lang="en-GB"/>
          </a:p>
        </p:txBody>
      </p:sp>
    </p:spTree>
    <p:extLst>
      <p:ext uri="{BB962C8B-B14F-4D97-AF65-F5344CB8AC3E}">
        <p14:creationId xmlns:p14="http://schemas.microsoft.com/office/powerpoint/2010/main" val="2530649225"/>
      </p:ext>
    </p:extLst>
  </p:cSld>
  <p:clrMap bg1="lt1" tx1="dk1" bg2="lt2" tx2="dk2" accent1="accent1" accent2="accent2" accent3="accent3" accent4="accent4" accent5="accent5" accent6="accent6" hlink="hlink" folHlink="folHlink"/>
  <p:notesStyle>
    <a:lvl1pPr marL="0" algn="l" defTabSz="191567" rtl="0" eaLnBrk="1" latinLnBrk="0" hangingPunct="1">
      <a:defRPr sz="251" kern="1200">
        <a:solidFill>
          <a:schemeClr val="tx1"/>
        </a:solidFill>
        <a:latin typeface="+mn-lt"/>
        <a:ea typeface="+mn-ea"/>
        <a:cs typeface="+mn-cs"/>
      </a:defRPr>
    </a:lvl1pPr>
    <a:lvl2pPr marL="95783" algn="l" defTabSz="191567" rtl="0" eaLnBrk="1" latinLnBrk="0" hangingPunct="1">
      <a:defRPr sz="251" kern="1200">
        <a:solidFill>
          <a:schemeClr val="tx1"/>
        </a:solidFill>
        <a:latin typeface="+mn-lt"/>
        <a:ea typeface="+mn-ea"/>
        <a:cs typeface="+mn-cs"/>
      </a:defRPr>
    </a:lvl2pPr>
    <a:lvl3pPr marL="191567" algn="l" defTabSz="191567" rtl="0" eaLnBrk="1" latinLnBrk="0" hangingPunct="1">
      <a:defRPr sz="251" kern="1200">
        <a:solidFill>
          <a:schemeClr val="tx1"/>
        </a:solidFill>
        <a:latin typeface="+mn-lt"/>
        <a:ea typeface="+mn-ea"/>
        <a:cs typeface="+mn-cs"/>
      </a:defRPr>
    </a:lvl3pPr>
    <a:lvl4pPr marL="287350" algn="l" defTabSz="191567" rtl="0" eaLnBrk="1" latinLnBrk="0" hangingPunct="1">
      <a:defRPr sz="251" kern="1200">
        <a:solidFill>
          <a:schemeClr val="tx1"/>
        </a:solidFill>
        <a:latin typeface="+mn-lt"/>
        <a:ea typeface="+mn-ea"/>
        <a:cs typeface="+mn-cs"/>
      </a:defRPr>
    </a:lvl4pPr>
    <a:lvl5pPr marL="383134" algn="l" defTabSz="191567" rtl="0" eaLnBrk="1" latinLnBrk="0" hangingPunct="1">
      <a:defRPr sz="251" kern="1200">
        <a:solidFill>
          <a:schemeClr val="tx1"/>
        </a:solidFill>
        <a:latin typeface="+mn-lt"/>
        <a:ea typeface="+mn-ea"/>
        <a:cs typeface="+mn-cs"/>
      </a:defRPr>
    </a:lvl5pPr>
    <a:lvl6pPr marL="478917" algn="l" defTabSz="191567" rtl="0" eaLnBrk="1" latinLnBrk="0" hangingPunct="1">
      <a:defRPr sz="251" kern="1200">
        <a:solidFill>
          <a:schemeClr val="tx1"/>
        </a:solidFill>
        <a:latin typeface="+mn-lt"/>
        <a:ea typeface="+mn-ea"/>
        <a:cs typeface="+mn-cs"/>
      </a:defRPr>
    </a:lvl6pPr>
    <a:lvl7pPr marL="574700" algn="l" defTabSz="191567" rtl="0" eaLnBrk="1" latinLnBrk="0" hangingPunct="1">
      <a:defRPr sz="251" kern="1200">
        <a:solidFill>
          <a:schemeClr val="tx1"/>
        </a:solidFill>
        <a:latin typeface="+mn-lt"/>
        <a:ea typeface="+mn-ea"/>
        <a:cs typeface="+mn-cs"/>
      </a:defRPr>
    </a:lvl7pPr>
    <a:lvl8pPr marL="670484" algn="l" defTabSz="191567" rtl="0" eaLnBrk="1" latinLnBrk="0" hangingPunct="1">
      <a:defRPr sz="251" kern="1200">
        <a:solidFill>
          <a:schemeClr val="tx1"/>
        </a:solidFill>
        <a:latin typeface="+mn-lt"/>
        <a:ea typeface="+mn-ea"/>
        <a:cs typeface="+mn-cs"/>
      </a:defRPr>
    </a:lvl8pPr>
    <a:lvl9pPr marL="766267" algn="l" defTabSz="191567" rtl="0" eaLnBrk="1" latinLnBrk="0" hangingPunct="1">
      <a:defRPr sz="25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0F7BC7-58AA-EC45-B13A-CBA97417021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341754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F7BC7-58AA-EC45-B13A-CBA97417021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401472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F7BC7-58AA-EC45-B13A-CBA97417021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210478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0F7BC7-58AA-EC45-B13A-CBA97417021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274110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0F7BC7-58AA-EC45-B13A-CBA97417021B}"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122430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0F7BC7-58AA-EC45-B13A-CBA97417021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123766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0F7BC7-58AA-EC45-B13A-CBA97417021B}"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59730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0F7BC7-58AA-EC45-B13A-CBA97417021B}"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176512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0F7BC7-58AA-EC45-B13A-CBA97417021B}"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247724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0F7BC7-58AA-EC45-B13A-CBA97417021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5933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0F7BC7-58AA-EC45-B13A-CBA97417021B}"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465F7-5907-7748-AA08-CB848C059BC3}" type="slidenum">
              <a:rPr lang="en-US" smtClean="0"/>
              <a:t>‹#›</a:t>
            </a:fld>
            <a:endParaRPr lang="en-US"/>
          </a:p>
        </p:txBody>
      </p:sp>
    </p:spTree>
    <p:extLst>
      <p:ext uri="{BB962C8B-B14F-4D97-AF65-F5344CB8AC3E}">
        <p14:creationId xmlns:p14="http://schemas.microsoft.com/office/powerpoint/2010/main" val="165889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F7BC7-58AA-EC45-B13A-CBA97417021B}" type="datetimeFigureOut">
              <a:rPr lang="en-US" smtClean="0"/>
              <a:t>9/20/2023</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465F7-5907-7748-AA08-CB848C059BC3}" type="slidenum">
              <a:rPr lang="en-US" smtClean="0"/>
              <a:t>‹#›</a:t>
            </a:fld>
            <a:endParaRPr lang="en-US"/>
          </a:p>
        </p:txBody>
      </p:sp>
    </p:spTree>
    <p:extLst>
      <p:ext uri="{BB962C8B-B14F-4D97-AF65-F5344CB8AC3E}">
        <p14:creationId xmlns:p14="http://schemas.microsoft.com/office/powerpoint/2010/main" val="9867461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3" Type="http://schemas.openxmlformats.org/officeDocument/2006/relationships/oleObject" Target="../embeddings/oleObject1.bin"/><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jp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wmf"/><Relationship Id="rId9" Type="http://schemas.openxmlformats.org/officeDocument/2006/relationships/image" Target="../media/image47.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g"/><Relationship Id="rId12" Type="http://schemas.openxmlformats.org/officeDocument/2006/relationships/image" Target="../media/image19.jpeg"/><Relationship Id="rId17" Type="http://schemas.openxmlformats.org/officeDocument/2006/relationships/image" Target="../media/image24.jpg"/><Relationship Id="rId2" Type="http://schemas.openxmlformats.org/officeDocument/2006/relationships/image" Target="../media/image2.png"/><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EDEC26-75F4-46F3-8E13-000F628B505D}"/>
              </a:ext>
            </a:extLst>
          </p:cNvPr>
          <p:cNvSpPr txBox="1"/>
          <p:nvPr/>
        </p:nvSpPr>
        <p:spPr>
          <a:xfrm>
            <a:off x="3175975" y="268828"/>
            <a:ext cx="3554050" cy="461665"/>
          </a:xfrm>
          <a:prstGeom prst="rect">
            <a:avLst/>
          </a:prstGeom>
          <a:noFill/>
        </p:spPr>
        <p:txBody>
          <a:bodyPr wrap="none" rtlCol="0">
            <a:spAutoFit/>
          </a:bodyPr>
          <a:lstStyle/>
          <a:p>
            <a:r>
              <a:rPr lang="en-GB" sz="2400" b="1" dirty="0"/>
              <a:t>Condensed Matter Physics</a:t>
            </a:r>
          </a:p>
        </p:txBody>
      </p:sp>
      <p:sp>
        <p:nvSpPr>
          <p:cNvPr id="5" name="TextBox 4">
            <a:extLst>
              <a:ext uri="{FF2B5EF4-FFF2-40B4-BE49-F238E27FC236}">
                <a16:creationId xmlns:a16="http://schemas.microsoft.com/office/drawing/2014/main" id="{CBC81D2A-8229-4E78-8691-0074D2FDF019}"/>
              </a:ext>
            </a:extLst>
          </p:cNvPr>
          <p:cNvSpPr txBox="1"/>
          <p:nvPr/>
        </p:nvSpPr>
        <p:spPr>
          <a:xfrm>
            <a:off x="587043" y="970915"/>
            <a:ext cx="8731908" cy="2862322"/>
          </a:xfrm>
          <a:prstGeom prst="rect">
            <a:avLst/>
          </a:prstGeom>
          <a:noFill/>
        </p:spPr>
        <p:txBody>
          <a:bodyPr wrap="square" rtlCol="0">
            <a:spAutoFit/>
          </a:bodyPr>
          <a:lstStyle/>
          <a:p>
            <a:pPr algn="ctr"/>
            <a:r>
              <a:rPr lang="en-GB" i="1" dirty="0"/>
              <a:t>“Discipline that treats the thermal, elastic, electrical, magnetic, and optical properties of solid and liquid substances”</a:t>
            </a:r>
          </a:p>
          <a:p>
            <a:pPr algn="ctr"/>
            <a:r>
              <a:rPr lang="en-GB" i="1" dirty="0"/>
              <a:t>Encyclopaedia Britannica</a:t>
            </a:r>
          </a:p>
          <a:p>
            <a:pPr algn="just"/>
            <a:endParaRPr lang="en-GB" dirty="0"/>
          </a:p>
          <a:p>
            <a:pPr marL="285750" indent="-285750" algn="just">
              <a:buFont typeface="Arial" panose="020B0604020202020204" pitchFamily="34" charset="0"/>
              <a:buChar char="•"/>
            </a:pPr>
            <a:r>
              <a:rPr lang="en-GB" dirty="0"/>
              <a:t>So, things we instinctively understand: crystals, amorphous solids, films, metals, liquids…</a:t>
            </a:r>
          </a:p>
          <a:p>
            <a:pPr algn="just"/>
            <a:endParaRPr lang="en-GB" dirty="0"/>
          </a:p>
          <a:p>
            <a:pPr marL="285750" indent="-285750" algn="just">
              <a:buFont typeface="Arial" panose="020B0604020202020204" pitchFamily="34" charset="0"/>
              <a:buChar char="•"/>
            </a:pPr>
            <a:r>
              <a:rPr lang="en-GB" dirty="0"/>
              <a:t>But also: liquid- and quasicrystals, superconductors, magnets, glasses, soft materials…</a:t>
            </a:r>
          </a:p>
          <a:p>
            <a:pPr algn="just"/>
            <a:endParaRPr lang="en-GB" dirty="0"/>
          </a:p>
          <a:p>
            <a:pPr marL="285750" indent="-285750" algn="just">
              <a:buFont typeface="Arial" panose="020B0604020202020204" pitchFamily="34" charset="0"/>
              <a:buChar char="•"/>
            </a:pPr>
            <a:r>
              <a:rPr lang="en-GB" dirty="0"/>
              <a:t>Main idea: “A system of many interacting parts can have properties that the parts do not have”</a:t>
            </a:r>
          </a:p>
        </p:txBody>
      </p:sp>
      <p:pic>
        <p:nvPicPr>
          <p:cNvPr id="6146" name="Picture 2" descr="Physics research at the University of Liverpool">
            <a:extLst>
              <a:ext uri="{FF2B5EF4-FFF2-40B4-BE49-F238E27FC236}">
                <a16:creationId xmlns:a16="http://schemas.microsoft.com/office/drawing/2014/main" id="{CD9DD365-9C7A-457B-86C1-16B58E61B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4" y="3833237"/>
            <a:ext cx="7972425" cy="283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527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20402-6810-4AE3-BA24-0A752E2AEA01}"/>
              </a:ext>
            </a:extLst>
          </p:cNvPr>
          <p:cNvPicPr>
            <a:picLocks noChangeAspect="1"/>
          </p:cNvPicPr>
          <p:nvPr/>
        </p:nvPicPr>
        <p:blipFill>
          <a:blip r:embed="rId2"/>
          <a:stretch>
            <a:fillRect/>
          </a:stretch>
        </p:blipFill>
        <p:spPr>
          <a:xfrm>
            <a:off x="1104363" y="1109339"/>
            <a:ext cx="7697274" cy="4639322"/>
          </a:xfrm>
          <a:prstGeom prst="rect">
            <a:avLst/>
          </a:prstGeom>
        </p:spPr>
      </p:pic>
      <p:sp>
        <p:nvSpPr>
          <p:cNvPr id="3" name="Rectangle 2">
            <a:extLst>
              <a:ext uri="{FF2B5EF4-FFF2-40B4-BE49-F238E27FC236}">
                <a16:creationId xmlns:a16="http://schemas.microsoft.com/office/drawing/2014/main" id="{73FEB49A-E2A4-44B9-9FAE-4C647E64A488}"/>
              </a:ext>
            </a:extLst>
          </p:cNvPr>
          <p:cNvSpPr/>
          <p:nvPr/>
        </p:nvSpPr>
        <p:spPr>
          <a:xfrm>
            <a:off x="1237130" y="2770094"/>
            <a:ext cx="2017058"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18DD968-E832-4651-9110-B326782207BA}"/>
              </a:ext>
            </a:extLst>
          </p:cNvPr>
          <p:cNvSpPr/>
          <p:nvPr/>
        </p:nvSpPr>
        <p:spPr>
          <a:xfrm>
            <a:off x="1237130" y="2072528"/>
            <a:ext cx="1544170"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AFB4913-7496-4C1B-8E78-48B6BD971241}"/>
              </a:ext>
            </a:extLst>
          </p:cNvPr>
          <p:cNvSpPr/>
          <p:nvPr/>
        </p:nvSpPr>
        <p:spPr>
          <a:xfrm>
            <a:off x="2781300" y="2072528"/>
            <a:ext cx="1380564"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B6C7226-9A6C-41E3-A2E6-513978832298}"/>
              </a:ext>
            </a:extLst>
          </p:cNvPr>
          <p:cNvSpPr/>
          <p:nvPr/>
        </p:nvSpPr>
        <p:spPr>
          <a:xfrm>
            <a:off x="4161864" y="2078131"/>
            <a:ext cx="1857936"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1BD7326-4C2D-4E43-8C1C-49FC334BE3C0}"/>
              </a:ext>
            </a:extLst>
          </p:cNvPr>
          <p:cNvSpPr/>
          <p:nvPr/>
        </p:nvSpPr>
        <p:spPr>
          <a:xfrm>
            <a:off x="6019799" y="2083734"/>
            <a:ext cx="1476375"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67D0613-1A5D-479A-BE58-4825B019A50F}"/>
              </a:ext>
            </a:extLst>
          </p:cNvPr>
          <p:cNvSpPr/>
          <p:nvPr/>
        </p:nvSpPr>
        <p:spPr>
          <a:xfrm>
            <a:off x="6710080" y="2329143"/>
            <a:ext cx="1857935"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E3FA89A-73D6-442A-A19B-ABB9F5A5C279}"/>
              </a:ext>
            </a:extLst>
          </p:cNvPr>
          <p:cNvSpPr/>
          <p:nvPr/>
        </p:nvSpPr>
        <p:spPr>
          <a:xfrm>
            <a:off x="5004545" y="2527487"/>
            <a:ext cx="1857935"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055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44FF0-D6D0-46F5-80BE-E0B0B1C0C6A7}"/>
              </a:ext>
            </a:extLst>
          </p:cNvPr>
          <p:cNvPicPr>
            <a:picLocks noChangeAspect="1"/>
          </p:cNvPicPr>
          <p:nvPr/>
        </p:nvPicPr>
        <p:blipFill>
          <a:blip r:embed="rId2"/>
          <a:stretch>
            <a:fillRect/>
          </a:stretch>
        </p:blipFill>
        <p:spPr>
          <a:xfrm>
            <a:off x="1357409" y="0"/>
            <a:ext cx="7191182" cy="6858000"/>
          </a:xfrm>
          <a:prstGeom prst="rect">
            <a:avLst/>
          </a:prstGeom>
        </p:spPr>
      </p:pic>
      <p:sp>
        <p:nvSpPr>
          <p:cNvPr id="4" name="Rectangle 3">
            <a:extLst>
              <a:ext uri="{FF2B5EF4-FFF2-40B4-BE49-F238E27FC236}">
                <a16:creationId xmlns:a16="http://schemas.microsoft.com/office/drawing/2014/main" id="{AFCDB9E0-F98C-4BFB-82A9-3CA001B346C0}"/>
              </a:ext>
            </a:extLst>
          </p:cNvPr>
          <p:cNvSpPr/>
          <p:nvPr/>
        </p:nvSpPr>
        <p:spPr>
          <a:xfrm>
            <a:off x="3056965" y="1201271"/>
            <a:ext cx="672354"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3740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Entrance to the Stephenson Institute for Renewable Energy, University  of Liverpool.jpg - Wikimedia Commons">
            <a:extLst>
              <a:ext uri="{FF2B5EF4-FFF2-40B4-BE49-F238E27FC236}">
                <a16:creationId xmlns:a16="http://schemas.microsoft.com/office/drawing/2014/main" id="{74361486-985B-4FD9-902A-82E9E5170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94" y="668990"/>
            <a:ext cx="8252012" cy="6189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AC84A7-BDCC-479C-9C71-EBF242E04DF5}"/>
              </a:ext>
            </a:extLst>
          </p:cNvPr>
          <p:cNvSpPr txBox="1"/>
          <p:nvPr/>
        </p:nvSpPr>
        <p:spPr>
          <a:xfrm>
            <a:off x="2538364" y="299658"/>
            <a:ext cx="4829271" cy="369332"/>
          </a:xfrm>
          <a:prstGeom prst="rect">
            <a:avLst/>
          </a:prstGeom>
          <a:noFill/>
        </p:spPr>
        <p:txBody>
          <a:bodyPr wrap="none" rtlCol="0">
            <a:spAutoFit/>
          </a:bodyPr>
          <a:lstStyle/>
          <a:p>
            <a:r>
              <a:rPr lang="en-GB" dirty="0"/>
              <a:t>Stephenson Institute for Renewable Energy (SIRE)</a:t>
            </a:r>
          </a:p>
        </p:txBody>
      </p:sp>
    </p:spTree>
    <p:extLst>
      <p:ext uri="{BB962C8B-B14F-4D97-AF65-F5344CB8AC3E}">
        <p14:creationId xmlns:p14="http://schemas.microsoft.com/office/powerpoint/2010/main" val="2292076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524A83-8FCF-479B-9B4E-49ED57A02E53}"/>
              </a:ext>
            </a:extLst>
          </p:cNvPr>
          <p:cNvSpPr txBox="1"/>
          <p:nvPr/>
        </p:nvSpPr>
        <p:spPr>
          <a:xfrm>
            <a:off x="2538364" y="299658"/>
            <a:ext cx="4829271" cy="369332"/>
          </a:xfrm>
          <a:prstGeom prst="rect">
            <a:avLst/>
          </a:prstGeom>
          <a:noFill/>
        </p:spPr>
        <p:txBody>
          <a:bodyPr wrap="none" rtlCol="0">
            <a:spAutoFit/>
          </a:bodyPr>
          <a:lstStyle/>
          <a:p>
            <a:r>
              <a:rPr lang="en-GB" dirty="0"/>
              <a:t>Stephenson Institute for Renewable Energy (SIRE)</a:t>
            </a:r>
          </a:p>
        </p:txBody>
      </p:sp>
      <p:sp>
        <p:nvSpPr>
          <p:cNvPr id="3" name="TextBox 2">
            <a:extLst>
              <a:ext uri="{FF2B5EF4-FFF2-40B4-BE49-F238E27FC236}">
                <a16:creationId xmlns:a16="http://schemas.microsoft.com/office/drawing/2014/main" id="{BA86BB73-6448-4809-A883-EC19F1065490}"/>
              </a:ext>
            </a:extLst>
          </p:cNvPr>
          <p:cNvSpPr txBox="1"/>
          <p:nvPr/>
        </p:nvSpPr>
        <p:spPr>
          <a:xfrm>
            <a:off x="591671" y="1111624"/>
            <a:ext cx="8955741" cy="3416320"/>
          </a:xfrm>
          <a:prstGeom prst="rect">
            <a:avLst/>
          </a:prstGeom>
          <a:noFill/>
        </p:spPr>
        <p:txBody>
          <a:bodyPr wrap="square" rtlCol="0">
            <a:spAutoFit/>
          </a:bodyPr>
          <a:lstStyle/>
          <a:p>
            <a:r>
              <a:rPr lang="en-GB" b="1" dirty="0"/>
              <a:t>Nanomaterials Characterisation Laboratory (NCL) </a:t>
            </a:r>
            <a:r>
              <a:rPr lang="en-GB" dirty="0"/>
              <a:t>ran by Vin </a:t>
            </a:r>
            <a:r>
              <a:rPr lang="en-GB" dirty="0" err="1"/>
              <a:t>Dhanak</a:t>
            </a:r>
            <a:r>
              <a:rPr lang="en-GB" dirty="0"/>
              <a:t> -  three UHV stations providing techniques such as XPS, UPS, LEED I-V, STM and IPES</a:t>
            </a:r>
          </a:p>
          <a:p>
            <a:endParaRPr lang="en-GB" dirty="0"/>
          </a:p>
          <a:p>
            <a:r>
              <a:rPr lang="en-GB" b="1" dirty="0"/>
              <a:t>Veal Group Facilities </a:t>
            </a:r>
            <a:r>
              <a:rPr lang="en-GB" dirty="0"/>
              <a:t>ran by Tim Veal - Fourier transform infrared/visible spectrometer, Electrochemical capacitance-voltage profiler, Hall effect system, </a:t>
            </a:r>
            <a:r>
              <a:rPr lang="en-GB" dirty="0" err="1"/>
              <a:t>Seebeck</a:t>
            </a:r>
            <a:r>
              <a:rPr lang="en-GB" dirty="0"/>
              <a:t>/thermopower measurement system</a:t>
            </a:r>
          </a:p>
          <a:p>
            <a:endParaRPr lang="en-GB" dirty="0"/>
          </a:p>
          <a:p>
            <a:r>
              <a:rPr lang="en-GB" b="1" dirty="0"/>
              <a:t>X-ray facility </a:t>
            </a:r>
            <a:r>
              <a:rPr lang="en-GB" dirty="0"/>
              <a:t>ran by Jonathan </a:t>
            </a:r>
            <a:r>
              <a:rPr lang="en-GB" dirty="0" err="1"/>
              <a:t>Alaria</a:t>
            </a:r>
            <a:r>
              <a:rPr lang="en-GB" dirty="0"/>
              <a:t> – available as part of the Shared Research Facility (SRF), advanced structural characterisation</a:t>
            </a:r>
          </a:p>
          <a:p>
            <a:endParaRPr lang="en-GB" dirty="0"/>
          </a:p>
          <a:p>
            <a:r>
              <a:rPr lang="en-GB" b="1" dirty="0"/>
              <a:t>Laue System </a:t>
            </a:r>
            <a:r>
              <a:rPr lang="en-GB" dirty="0"/>
              <a:t>ran by Ken </a:t>
            </a:r>
            <a:r>
              <a:rPr lang="en-GB" dirty="0" err="1"/>
              <a:t>Durose</a:t>
            </a:r>
            <a:r>
              <a:rPr lang="en-GB" dirty="0"/>
              <a:t> – X-ray diffractometer with excellent control over the crystal positioning</a:t>
            </a:r>
          </a:p>
        </p:txBody>
      </p:sp>
      <p:pic>
        <p:nvPicPr>
          <p:cNvPr id="3074" name="Picture 2" descr="Image preview">
            <a:extLst>
              <a:ext uri="{FF2B5EF4-FFF2-40B4-BE49-F238E27FC236}">
                <a16:creationId xmlns:a16="http://schemas.microsoft.com/office/drawing/2014/main" id="{5DA85955-1EEF-48A8-9BE8-FE85A8D44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10" y="4451069"/>
            <a:ext cx="2809696" cy="21072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r Vin Dhanak">
            <a:extLst>
              <a:ext uri="{FF2B5EF4-FFF2-40B4-BE49-F238E27FC236}">
                <a16:creationId xmlns:a16="http://schemas.microsoft.com/office/drawing/2014/main" id="{8AE10949-4542-4105-87AB-A83AE83FA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08" y="4473030"/>
            <a:ext cx="2391157" cy="208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20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12F7B-D07C-44A6-A827-12B5E405286A}"/>
              </a:ext>
            </a:extLst>
          </p:cNvPr>
          <p:cNvSpPr txBox="1"/>
          <p:nvPr/>
        </p:nvSpPr>
        <p:spPr>
          <a:xfrm>
            <a:off x="322730" y="1389529"/>
            <a:ext cx="2805952" cy="3416320"/>
          </a:xfrm>
          <a:prstGeom prst="rect">
            <a:avLst/>
          </a:prstGeom>
          <a:noFill/>
        </p:spPr>
        <p:txBody>
          <a:bodyPr wrap="square" rtlCol="0">
            <a:spAutoFit/>
          </a:bodyPr>
          <a:lstStyle/>
          <a:p>
            <a:pPr marL="285750" indent="-285750">
              <a:buFont typeface="Arial" panose="020B0604020202020204" pitchFamily="34" charset="0"/>
              <a:buChar char="•"/>
            </a:pPr>
            <a:r>
              <a:rPr lang="en-GB" dirty="0"/>
              <a:t>Ran by Chris Lucas and Yvonne </a:t>
            </a:r>
            <a:r>
              <a:rPr lang="en-GB" dirty="0" err="1"/>
              <a:t>Gründer</a:t>
            </a:r>
            <a:endParaRPr lang="en-GB" dirty="0"/>
          </a:p>
          <a:p>
            <a:pPr marL="285750" indent="-285750">
              <a:buFont typeface="Arial" panose="020B0604020202020204" pitchFamily="34" charset="0"/>
              <a:buChar char="•"/>
            </a:pPr>
            <a:r>
              <a:rPr lang="en-GB" dirty="0"/>
              <a:t>Diffraction</a:t>
            </a:r>
          </a:p>
          <a:p>
            <a:pPr marL="285750" indent="-285750">
              <a:buFont typeface="Arial" panose="020B0604020202020204" pitchFamily="34" charset="0"/>
              <a:buChar char="•"/>
            </a:pPr>
            <a:r>
              <a:rPr lang="en-GB" dirty="0"/>
              <a:t>Resonant Elastic X-ray scattering</a:t>
            </a:r>
          </a:p>
          <a:p>
            <a:pPr marL="285750" indent="-285750">
              <a:buFont typeface="Arial" panose="020B0604020202020204" pitchFamily="34" charset="0"/>
              <a:buChar char="•"/>
            </a:pPr>
            <a:r>
              <a:rPr lang="en-GB" dirty="0"/>
              <a:t>Grazing Incidence (reflectivity, diffraction, etc.)</a:t>
            </a:r>
          </a:p>
          <a:p>
            <a:pPr marL="285750" indent="-285750">
              <a:buFont typeface="Arial" panose="020B0604020202020204" pitchFamily="34" charset="0"/>
              <a:buChar char="•"/>
            </a:pPr>
            <a:r>
              <a:rPr lang="en-GB" dirty="0"/>
              <a:t>Spectroscopy</a:t>
            </a:r>
          </a:p>
          <a:p>
            <a:pPr marL="285750" indent="-285750">
              <a:buFont typeface="Arial" panose="020B0604020202020204" pitchFamily="34" charset="0"/>
              <a:buChar char="•"/>
            </a:pPr>
            <a:r>
              <a:rPr lang="en-GB" dirty="0"/>
              <a:t>Small Angle Scattering (&gt;0.01 Å</a:t>
            </a:r>
            <a:r>
              <a:rPr lang="en-GB" baseline="30000" dirty="0"/>
              <a:t>-1</a:t>
            </a:r>
            <a:r>
              <a:rPr lang="en-GB" dirty="0"/>
              <a:t>)</a:t>
            </a:r>
          </a:p>
          <a:p>
            <a:endParaRPr lang="en-GB" dirty="0"/>
          </a:p>
        </p:txBody>
      </p:sp>
      <p:pic>
        <p:nvPicPr>
          <p:cNvPr id="4" name="Content Placeholder 5">
            <a:extLst>
              <a:ext uri="{FF2B5EF4-FFF2-40B4-BE49-F238E27FC236}">
                <a16:creationId xmlns:a16="http://schemas.microsoft.com/office/drawing/2014/main" id="{58B9E88E-0B8E-453A-8B1B-F962CC26A12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272453" y="10"/>
            <a:ext cx="6633547"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2" name="TextBox 1">
            <a:extLst>
              <a:ext uri="{FF2B5EF4-FFF2-40B4-BE49-F238E27FC236}">
                <a16:creationId xmlns:a16="http://schemas.microsoft.com/office/drawing/2014/main" id="{097C7793-1C7F-41B3-8225-09C15697D95C}"/>
              </a:ext>
            </a:extLst>
          </p:cNvPr>
          <p:cNvSpPr txBox="1"/>
          <p:nvPr/>
        </p:nvSpPr>
        <p:spPr>
          <a:xfrm>
            <a:off x="1742526" y="182887"/>
            <a:ext cx="6633547" cy="369332"/>
          </a:xfrm>
          <a:prstGeom prst="rect">
            <a:avLst/>
          </a:prstGeom>
          <a:solidFill>
            <a:schemeClr val="bg1"/>
          </a:solidFill>
        </p:spPr>
        <p:txBody>
          <a:bodyPr wrap="none" rtlCol="0">
            <a:spAutoFit/>
          </a:bodyPr>
          <a:lstStyle/>
          <a:p>
            <a:r>
              <a:rPr lang="en-GB" dirty="0" err="1"/>
              <a:t>XMaS</a:t>
            </a:r>
            <a:r>
              <a:rPr lang="en-GB" dirty="0"/>
              <a:t>: The UK X-ray Materials Science facility at the ESRF in Grenoble</a:t>
            </a:r>
          </a:p>
        </p:txBody>
      </p:sp>
    </p:spTree>
    <p:extLst>
      <p:ext uri="{BB962C8B-B14F-4D97-AF65-F5344CB8AC3E}">
        <p14:creationId xmlns:p14="http://schemas.microsoft.com/office/powerpoint/2010/main" val="404693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F66E3-B96D-4BE9-BCF3-B97597CF5337}"/>
              </a:ext>
            </a:extLst>
          </p:cNvPr>
          <p:cNvSpPr txBox="1"/>
          <p:nvPr/>
        </p:nvSpPr>
        <p:spPr>
          <a:xfrm>
            <a:off x="3530783" y="236675"/>
            <a:ext cx="2844433" cy="369332"/>
          </a:xfrm>
          <a:prstGeom prst="rect">
            <a:avLst/>
          </a:prstGeom>
          <a:noFill/>
        </p:spPr>
        <p:txBody>
          <a:bodyPr wrap="none" rtlCol="0">
            <a:spAutoFit/>
          </a:bodyPr>
          <a:lstStyle/>
          <a:p>
            <a:r>
              <a:rPr lang="en-GB" dirty="0"/>
              <a:t>Nanolithography-</a:t>
            </a:r>
            <a:r>
              <a:rPr lang="en-GB" dirty="0" err="1"/>
              <a:t>nanofrazor</a:t>
            </a:r>
            <a:endParaRPr lang="en-GB" dirty="0"/>
          </a:p>
        </p:txBody>
      </p:sp>
      <p:sp>
        <p:nvSpPr>
          <p:cNvPr id="3" name="TextBox 2">
            <a:extLst>
              <a:ext uri="{FF2B5EF4-FFF2-40B4-BE49-F238E27FC236}">
                <a16:creationId xmlns:a16="http://schemas.microsoft.com/office/drawing/2014/main" id="{81DC0ABF-52B5-4307-9E4E-6D4C8D123DE1}"/>
              </a:ext>
            </a:extLst>
          </p:cNvPr>
          <p:cNvSpPr txBox="1"/>
          <p:nvPr/>
        </p:nvSpPr>
        <p:spPr>
          <a:xfrm>
            <a:off x="986118" y="960864"/>
            <a:ext cx="7368988" cy="2308324"/>
          </a:xfrm>
          <a:prstGeom prst="rect">
            <a:avLst/>
          </a:prstGeom>
          <a:noFill/>
        </p:spPr>
        <p:txBody>
          <a:bodyPr wrap="square" rtlCol="0">
            <a:spAutoFit/>
          </a:bodyPr>
          <a:lstStyle/>
          <a:p>
            <a:pPr marL="285750" indent="-285750">
              <a:buFont typeface="Arial" panose="020B0604020202020204" pitchFamily="34" charset="0"/>
              <a:buChar char="•"/>
            </a:pPr>
            <a:r>
              <a:rPr lang="en-GB" dirty="0"/>
              <a:t>Ran by Liam O’Brien in collaboration with Chemistry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Patterning (etching, depositing, writing, printing, etc.) of </a:t>
            </a:r>
            <a:r>
              <a:rPr lang="en-GB" dirty="0" err="1"/>
              <a:t>nanometer</a:t>
            </a:r>
            <a:r>
              <a:rPr lang="en-GB" dirty="0"/>
              <a:t>-scale structures on various materials and immediate scanning of the product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 of the SRF</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2052" name="Picture 4" descr="https://www.liverpool.ac.uk/media/livacuk/albertcrewecentre/17_06_24_WR_Screenshot,2021-05-20,170414_20nm_950C2-1025x683.jpg">
            <a:extLst>
              <a:ext uri="{FF2B5EF4-FFF2-40B4-BE49-F238E27FC236}">
                <a16:creationId xmlns:a16="http://schemas.microsoft.com/office/drawing/2014/main" id="{DE0B7647-8061-4935-92A9-56A17FD9E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406" y="2592405"/>
            <a:ext cx="5585291" cy="37217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liverpool.ac.uk/media/livacuk/albertcrewecentre/NanofrazorTip-583x516.jpg">
            <a:extLst>
              <a:ext uri="{FF2B5EF4-FFF2-40B4-BE49-F238E27FC236}">
                <a16:creationId xmlns:a16="http://schemas.microsoft.com/office/drawing/2014/main" id="{3AAB3C3D-DA73-4C0C-B2AD-219B30FCE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03" y="2802418"/>
            <a:ext cx="3496551" cy="3094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521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E542C-28D5-48B9-94A2-84D2244BD73E}"/>
              </a:ext>
            </a:extLst>
          </p:cNvPr>
          <p:cNvSpPr txBox="1"/>
          <p:nvPr/>
        </p:nvSpPr>
        <p:spPr>
          <a:xfrm>
            <a:off x="3577239" y="133350"/>
            <a:ext cx="3123932" cy="369332"/>
          </a:xfrm>
          <a:prstGeom prst="rect">
            <a:avLst/>
          </a:prstGeom>
          <a:noFill/>
        </p:spPr>
        <p:txBody>
          <a:bodyPr wrap="none" rtlCol="0">
            <a:spAutoFit/>
          </a:bodyPr>
          <a:lstStyle/>
          <a:p>
            <a:r>
              <a:rPr lang="en-GB" dirty="0"/>
              <a:t>Shared Research Facilities (SRF)</a:t>
            </a:r>
          </a:p>
        </p:txBody>
      </p:sp>
      <p:sp>
        <p:nvSpPr>
          <p:cNvPr id="3" name="TextBox 2">
            <a:extLst>
              <a:ext uri="{FF2B5EF4-FFF2-40B4-BE49-F238E27FC236}">
                <a16:creationId xmlns:a16="http://schemas.microsoft.com/office/drawing/2014/main" id="{743A6C1C-5C78-4CDA-B26A-9FB1CA71DD7C}"/>
              </a:ext>
            </a:extLst>
          </p:cNvPr>
          <p:cNvSpPr txBox="1"/>
          <p:nvPr/>
        </p:nvSpPr>
        <p:spPr>
          <a:xfrm>
            <a:off x="782171" y="770964"/>
            <a:ext cx="8341658" cy="3693319"/>
          </a:xfrm>
          <a:prstGeom prst="rect">
            <a:avLst/>
          </a:prstGeom>
          <a:noFill/>
        </p:spPr>
        <p:txBody>
          <a:bodyPr wrap="square" rtlCol="0">
            <a:spAutoFit/>
          </a:bodyPr>
          <a:lstStyle/>
          <a:p>
            <a:r>
              <a:rPr lang="en-GB" dirty="0"/>
              <a:t>“The Faculty of Science and Engineering has invested in the provision of our Shared Research Facilities in order to facilitate world class research.  Our facilities, equipment, and staff are here to support research and teaching for both internal users and external partners and we offer flexible and efficient access to suit a variety of needs.”</a:t>
            </a:r>
          </a:p>
          <a:p>
            <a:endParaRPr lang="en-GB" dirty="0"/>
          </a:p>
          <a:p>
            <a:pPr marL="285750" indent="-285750">
              <a:buFont typeface="Arial" panose="020B0604020202020204" pitchFamily="34" charset="0"/>
              <a:buChar char="•"/>
            </a:pPr>
            <a:r>
              <a:rPr lang="en-GB" dirty="0"/>
              <a:t>Range of instruments/facilities available to book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Includes </a:t>
            </a:r>
            <a:r>
              <a:rPr lang="en-GB" dirty="0" err="1"/>
              <a:t>intruments</a:t>
            </a:r>
            <a:r>
              <a:rPr lang="en-GB" dirty="0"/>
              <a:t> ran by CMP cluster members:</a:t>
            </a:r>
          </a:p>
          <a:p>
            <a:pPr marL="742950" lvl="1" indent="-285750">
              <a:buFont typeface="Arial" panose="020B0604020202020204" pitchFamily="34" charset="0"/>
              <a:buChar char="•"/>
            </a:pPr>
            <a:r>
              <a:rPr lang="en-GB" dirty="0"/>
              <a:t>X-ray Diffraction Facility ran by Jonathan </a:t>
            </a:r>
            <a:r>
              <a:rPr lang="en-GB" dirty="0" err="1"/>
              <a:t>Alaria</a:t>
            </a:r>
            <a:endParaRPr lang="en-GB" dirty="0"/>
          </a:p>
          <a:p>
            <a:pPr marL="742950" lvl="1" indent="-285750">
              <a:buFont typeface="Arial" panose="020B0604020202020204" pitchFamily="34" charset="0"/>
              <a:buChar char="•"/>
            </a:pPr>
            <a:r>
              <a:rPr lang="en-GB" dirty="0"/>
              <a:t>Nanolithography Suite ran by Liam O’Brien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More info: https://www.liverpool.ac.uk/science-and-engineering/shared-research-facilities/</a:t>
            </a:r>
          </a:p>
        </p:txBody>
      </p:sp>
    </p:spTree>
    <p:extLst>
      <p:ext uri="{BB962C8B-B14F-4D97-AF65-F5344CB8AC3E}">
        <p14:creationId xmlns:p14="http://schemas.microsoft.com/office/powerpoint/2010/main" val="704883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EF36A-7ACB-46D4-B0D1-C8804CA0E352}"/>
              </a:ext>
            </a:extLst>
          </p:cNvPr>
          <p:cNvSpPr txBox="1"/>
          <p:nvPr/>
        </p:nvSpPr>
        <p:spPr>
          <a:xfrm>
            <a:off x="2926099" y="138063"/>
            <a:ext cx="4053802" cy="369332"/>
          </a:xfrm>
          <a:prstGeom prst="rect">
            <a:avLst/>
          </a:prstGeom>
          <a:noFill/>
        </p:spPr>
        <p:txBody>
          <a:bodyPr wrap="none" rtlCol="0">
            <a:spAutoFit/>
          </a:bodyPr>
          <a:lstStyle/>
          <a:p>
            <a:r>
              <a:rPr lang="en-GB" dirty="0"/>
              <a:t>My experience as part of the CMP cluster</a:t>
            </a:r>
          </a:p>
        </p:txBody>
      </p:sp>
      <p:sp>
        <p:nvSpPr>
          <p:cNvPr id="3" name="TextBox 2">
            <a:extLst>
              <a:ext uri="{FF2B5EF4-FFF2-40B4-BE49-F238E27FC236}">
                <a16:creationId xmlns:a16="http://schemas.microsoft.com/office/drawing/2014/main" id="{FD520F81-C60D-4127-8F3A-F292B91DDD5D}"/>
              </a:ext>
            </a:extLst>
          </p:cNvPr>
          <p:cNvSpPr txBox="1"/>
          <p:nvPr/>
        </p:nvSpPr>
        <p:spPr>
          <a:xfrm>
            <a:off x="286870" y="977153"/>
            <a:ext cx="9332259" cy="2031325"/>
          </a:xfrm>
          <a:prstGeom prst="rect">
            <a:avLst/>
          </a:prstGeom>
          <a:noFill/>
        </p:spPr>
        <p:txBody>
          <a:bodyPr wrap="square" rtlCol="0">
            <a:spAutoFit/>
          </a:bodyPr>
          <a:lstStyle/>
          <a:p>
            <a:pPr marL="285750" indent="-285750">
              <a:buFont typeface="Arial" panose="020B0604020202020204" pitchFamily="34" charset="0"/>
              <a:buChar char="•"/>
            </a:pPr>
            <a:r>
              <a:rPr lang="en-GB" dirty="0"/>
              <a:t>Relatively new, joined as PDRA in October 2022</a:t>
            </a:r>
          </a:p>
          <a:p>
            <a:pPr marL="285750" indent="-285750">
              <a:buFont typeface="Arial" panose="020B0604020202020204" pitchFamily="34" charset="0"/>
              <a:buChar char="•"/>
            </a:pPr>
            <a:r>
              <a:rPr lang="en-GB" dirty="0"/>
              <a:t>PhD in Physical Chemistry, so distinctively not a physicist</a:t>
            </a:r>
          </a:p>
          <a:p>
            <a:pPr marL="285750" indent="-285750">
              <a:buFont typeface="Arial" panose="020B0604020202020204" pitchFamily="34" charset="0"/>
              <a:buChar char="•"/>
            </a:pPr>
            <a:r>
              <a:rPr lang="en-GB" dirty="0"/>
              <a:t>However, researched interactions on the gas-liquid surfaces by studying OH scattering from long-chain hydrocarbons</a:t>
            </a:r>
          </a:p>
          <a:p>
            <a:pPr marL="285750" indent="-285750">
              <a:buFont typeface="Arial" panose="020B0604020202020204" pitchFamily="34" charset="0"/>
              <a:buChar char="•"/>
            </a:pPr>
            <a:r>
              <a:rPr lang="en-GB" dirty="0"/>
              <a:t>So, I guess some CMP experience</a:t>
            </a:r>
          </a:p>
          <a:p>
            <a:pPr marL="285750" indent="-285750">
              <a:buFont typeface="Arial" panose="020B0604020202020204" pitchFamily="34" charset="0"/>
              <a:buChar char="•"/>
            </a:pPr>
            <a:r>
              <a:rPr lang="en-GB" dirty="0"/>
              <a:t>https://pubs.aip.org/aip/jcp/article/151/5/054201/198655/Real-space-laser-induced-fluorescence-imaging</a:t>
            </a:r>
          </a:p>
        </p:txBody>
      </p:sp>
      <p:pic>
        <p:nvPicPr>
          <p:cNvPr id="3074" name="Picture 2" descr="Representative snapshot (side view) from an MD simulation of a slab of liquid PFPE (300 molecules of monodisperse F-[CF(CF3)CF2O]14–CF2CF3). The sample has been thermally equilibrated at 298 K. Periodically repeating boundary conditions (x × y dimensions = 8.8 × 8.8 nm2, with vacuum above and below the slab, along z). Whole molecules that project partly through the boundary of the box in the direction of view (along y) are not truncated. Atom types are color-coded as indicated.">
            <a:extLst>
              <a:ext uri="{FF2B5EF4-FFF2-40B4-BE49-F238E27FC236}">
                <a16:creationId xmlns:a16="http://schemas.microsoft.com/office/drawing/2014/main" id="{0826D1F5-CD8E-4A35-9297-2E70078AC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767" y="3008478"/>
            <a:ext cx="2313173" cy="37093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xtended images of PFPE-scattered OH (θi = 45°) taken at two discharge-probe delays: 132 µs (top row) and 152 µs (bottom row). The images were cropped to show only the probe region as defined by the ROI analysis [see Fig. 5(b)]. The red lines indicate the position of the PFPE surface (∼10 mm away from the closest edge of the probe region) and the yellow dashed lines the normal to the surface positioned at the point of impact of the transverse center of the in-going OH beam on the liquid surface (established independently as described in the text). Some images (N = 3, 132 µs and N = 4, 152 µs) show weak residual signals in the in-going beam direction due to imperfect subtraction.">
            <a:extLst>
              <a:ext uri="{FF2B5EF4-FFF2-40B4-BE49-F238E27FC236}">
                <a16:creationId xmlns:a16="http://schemas.microsoft.com/office/drawing/2014/main" id="{323EC84C-069A-4C09-9289-2F03A308E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23" y="3478236"/>
            <a:ext cx="6425728" cy="240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3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EF36A-7ACB-46D4-B0D1-C8804CA0E352}"/>
              </a:ext>
            </a:extLst>
          </p:cNvPr>
          <p:cNvSpPr txBox="1"/>
          <p:nvPr/>
        </p:nvSpPr>
        <p:spPr>
          <a:xfrm>
            <a:off x="2926099" y="138063"/>
            <a:ext cx="4053802" cy="369332"/>
          </a:xfrm>
          <a:prstGeom prst="rect">
            <a:avLst/>
          </a:prstGeom>
          <a:noFill/>
        </p:spPr>
        <p:txBody>
          <a:bodyPr wrap="none" rtlCol="0">
            <a:spAutoFit/>
          </a:bodyPr>
          <a:lstStyle/>
          <a:p>
            <a:r>
              <a:rPr lang="en-GB" dirty="0"/>
              <a:t>My experience as part of the CMP cluster</a:t>
            </a:r>
          </a:p>
        </p:txBody>
      </p:sp>
      <p:sp>
        <p:nvSpPr>
          <p:cNvPr id="3" name="TextBox 2">
            <a:extLst>
              <a:ext uri="{FF2B5EF4-FFF2-40B4-BE49-F238E27FC236}">
                <a16:creationId xmlns:a16="http://schemas.microsoft.com/office/drawing/2014/main" id="{FD520F81-C60D-4127-8F3A-F292B91DDD5D}"/>
              </a:ext>
            </a:extLst>
          </p:cNvPr>
          <p:cNvSpPr txBox="1"/>
          <p:nvPr/>
        </p:nvSpPr>
        <p:spPr>
          <a:xfrm>
            <a:off x="286870" y="977153"/>
            <a:ext cx="9332259" cy="1754326"/>
          </a:xfrm>
          <a:prstGeom prst="rect">
            <a:avLst/>
          </a:prstGeom>
          <a:noFill/>
        </p:spPr>
        <p:txBody>
          <a:bodyPr wrap="square" rtlCol="0">
            <a:spAutoFit/>
          </a:bodyPr>
          <a:lstStyle/>
          <a:p>
            <a:pPr marL="285750" indent="-285750">
              <a:buFont typeface="Arial" panose="020B0604020202020204" pitchFamily="34" charset="0"/>
              <a:buChar char="•"/>
            </a:pPr>
            <a:r>
              <a:rPr lang="en-GB" dirty="0"/>
              <a:t>Currently working for Brianna </a:t>
            </a:r>
            <a:r>
              <a:rPr lang="en-GB" dirty="0" err="1"/>
              <a:t>Heazlewood</a:t>
            </a:r>
            <a:r>
              <a:rPr lang="en-GB" dirty="0"/>
              <a:t> on reaction dynamics of ion-radical reactions</a:t>
            </a:r>
          </a:p>
          <a:p>
            <a:pPr marL="285750" indent="-285750">
              <a:buFont typeface="Arial" panose="020B0604020202020204" pitchFamily="34" charset="0"/>
              <a:buChar char="•"/>
            </a:pPr>
            <a:r>
              <a:rPr lang="en-GB" dirty="0"/>
              <a:t>Research utilises molecular beam techniques and ion trapping</a:t>
            </a:r>
          </a:p>
          <a:p>
            <a:pPr marL="285750" indent="-285750">
              <a:buFont typeface="Arial" panose="020B0604020202020204" pitchFamily="34" charset="0"/>
              <a:buChar char="•"/>
            </a:pPr>
            <a:r>
              <a:rPr lang="en-GB" dirty="0"/>
              <a:t>Trapping ions using electric fields and laser cooling to form Coulomb crystals</a:t>
            </a:r>
          </a:p>
          <a:p>
            <a:pPr marL="285750" indent="-285750">
              <a:buFont typeface="Arial" panose="020B0604020202020204" pitchFamily="34" charset="0"/>
              <a:buChar char="•"/>
            </a:pPr>
            <a:r>
              <a:rPr lang="en-GB" dirty="0"/>
              <a:t>“Crystals” make it sound very CMP-like, but in fact they are very long range, with distances of tens of micrometres between constituent ions – not quite “condensed”</a:t>
            </a:r>
          </a:p>
          <a:p>
            <a:endParaRPr lang="en-GB" dirty="0"/>
          </a:p>
        </p:txBody>
      </p:sp>
      <p:pic>
        <p:nvPicPr>
          <p:cNvPr id="4098" name="Picture 2" descr="Progress of an ion-molecule reaction in a Coulomb crystal">
            <a:extLst>
              <a:ext uri="{FF2B5EF4-FFF2-40B4-BE49-F238E27FC236}">
                <a16:creationId xmlns:a16="http://schemas.microsoft.com/office/drawing/2014/main" id="{B2D8A565-6D37-41D8-A4AF-DFD504773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29" y="2900408"/>
            <a:ext cx="8574742" cy="304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82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EF36A-7ACB-46D4-B0D1-C8804CA0E352}"/>
              </a:ext>
            </a:extLst>
          </p:cNvPr>
          <p:cNvSpPr txBox="1"/>
          <p:nvPr/>
        </p:nvSpPr>
        <p:spPr>
          <a:xfrm>
            <a:off x="2926099" y="138063"/>
            <a:ext cx="4053802" cy="369332"/>
          </a:xfrm>
          <a:prstGeom prst="rect">
            <a:avLst/>
          </a:prstGeom>
          <a:noFill/>
        </p:spPr>
        <p:txBody>
          <a:bodyPr wrap="none" rtlCol="0">
            <a:spAutoFit/>
          </a:bodyPr>
          <a:lstStyle/>
          <a:p>
            <a:r>
              <a:rPr lang="en-GB" dirty="0"/>
              <a:t>My experience as part of the CMP cluster</a:t>
            </a:r>
          </a:p>
        </p:txBody>
      </p:sp>
      <p:sp>
        <p:nvSpPr>
          <p:cNvPr id="3" name="TextBox 2">
            <a:extLst>
              <a:ext uri="{FF2B5EF4-FFF2-40B4-BE49-F238E27FC236}">
                <a16:creationId xmlns:a16="http://schemas.microsoft.com/office/drawing/2014/main" id="{FD520F81-C60D-4127-8F3A-F292B91DDD5D}"/>
              </a:ext>
            </a:extLst>
          </p:cNvPr>
          <p:cNvSpPr txBox="1"/>
          <p:nvPr/>
        </p:nvSpPr>
        <p:spPr>
          <a:xfrm>
            <a:off x="286870" y="977153"/>
            <a:ext cx="9332259" cy="1754326"/>
          </a:xfrm>
          <a:prstGeom prst="rect">
            <a:avLst/>
          </a:prstGeom>
          <a:noFill/>
        </p:spPr>
        <p:txBody>
          <a:bodyPr wrap="square" rtlCol="0">
            <a:spAutoFit/>
          </a:bodyPr>
          <a:lstStyle/>
          <a:p>
            <a:pPr marL="285750" indent="-285750">
              <a:buFont typeface="Arial" panose="020B0604020202020204" pitchFamily="34" charset="0"/>
              <a:buChar char="•"/>
            </a:pPr>
            <a:r>
              <a:rPr lang="en-GB" dirty="0"/>
              <a:t>Therefore, CMP is an entirely new world to me, everything is shiny and exciting</a:t>
            </a:r>
          </a:p>
          <a:p>
            <a:pPr marL="285750" indent="-285750">
              <a:buFont typeface="Arial" panose="020B0604020202020204" pitchFamily="34" charset="0"/>
              <a:buChar char="•"/>
            </a:pPr>
            <a:r>
              <a:rPr lang="en-GB" dirty="0"/>
              <a:t>Doing this presentation really showed me the diversity of research topics that the simple label of “CMP” encompasses</a:t>
            </a:r>
          </a:p>
          <a:p>
            <a:pPr marL="285750" indent="-285750">
              <a:buFont typeface="Arial" panose="020B0604020202020204" pitchFamily="34" charset="0"/>
              <a:buChar char="•"/>
            </a:pPr>
            <a:r>
              <a:rPr lang="en-GB" dirty="0"/>
              <a:t>Also, very applicable-to-real-life research, compared to research done previously by me</a:t>
            </a:r>
          </a:p>
          <a:p>
            <a:pPr marL="285750" indent="-285750">
              <a:buFont typeface="Arial" panose="020B0604020202020204" pitchFamily="34" charset="0"/>
              <a:buChar char="•"/>
            </a:pPr>
            <a:endParaRPr lang="en-GB" dirty="0"/>
          </a:p>
          <a:p>
            <a:endParaRPr lang="en-GB" dirty="0"/>
          </a:p>
        </p:txBody>
      </p:sp>
      <p:sp>
        <p:nvSpPr>
          <p:cNvPr id="8" name="Slide Number Placeholder 10">
            <a:extLst>
              <a:ext uri="{FF2B5EF4-FFF2-40B4-BE49-F238E27FC236}">
                <a16:creationId xmlns:a16="http://schemas.microsoft.com/office/drawing/2014/main" id="{109B3552-C1B3-4F7D-AF67-331DE9D5AB3E}"/>
              </a:ext>
            </a:extLst>
          </p:cNvPr>
          <p:cNvSpPr>
            <a:spLocks noGrp="1"/>
          </p:cNvSpPr>
          <p:nvPr>
            <p:ph type="sldNum" sz="quarter" idx="12"/>
          </p:nvPr>
        </p:nvSpPr>
        <p:spPr>
          <a:xfrm>
            <a:off x="2328823" y="2988726"/>
            <a:ext cx="268956" cy="47731"/>
          </a:xfrm>
        </p:spPr>
        <p:txBody>
          <a:bodyPr/>
          <a:lstStyle/>
          <a:p>
            <a:fld id="{AFF418D5-1872-44C0-8E37-5790D8150BE4}" type="slidenum">
              <a:rPr lang="en-GB" sz="209"/>
              <a:t>19</a:t>
            </a:fld>
            <a:endParaRPr lang="en-GB" sz="209" dirty="0"/>
          </a:p>
        </p:txBody>
      </p:sp>
      <p:grpSp>
        <p:nvGrpSpPr>
          <p:cNvPr id="86" name="Group 85">
            <a:extLst>
              <a:ext uri="{FF2B5EF4-FFF2-40B4-BE49-F238E27FC236}">
                <a16:creationId xmlns:a16="http://schemas.microsoft.com/office/drawing/2014/main" id="{6DF6843A-C07B-48CE-90D1-2C53A05D7E8D}"/>
              </a:ext>
            </a:extLst>
          </p:cNvPr>
          <p:cNvGrpSpPr/>
          <p:nvPr/>
        </p:nvGrpSpPr>
        <p:grpSpPr>
          <a:xfrm>
            <a:off x="1575042" y="5342799"/>
            <a:ext cx="1935144" cy="1096560"/>
            <a:chOff x="2423662" y="4632103"/>
            <a:chExt cx="1276333" cy="723241"/>
          </a:xfrm>
        </p:grpSpPr>
        <p:sp>
          <p:nvSpPr>
            <p:cNvPr id="54" name="TextBox 53">
              <a:extLst>
                <a:ext uri="{FF2B5EF4-FFF2-40B4-BE49-F238E27FC236}">
                  <a16:creationId xmlns:a16="http://schemas.microsoft.com/office/drawing/2014/main" id="{02E0943E-2B85-414B-9937-7E51793AAEFF}"/>
                </a:ext>
              </a:extLst>
            </p:cNvPr>
            <p:cNvSpPr txBox="1"/>
            <p:nvPr/>
          </p:nvSpPr>
          <p:spPr>
            <a:xfrm>
              <a:off x="2423662" y="4632103"/>
              <a:ext cx="1276333" cy="142097"/>
            </a:xfrm>
            <a:prstGeom prst="rect">
              <a:avLst/>
            </a:prstGeom>
            <a:noFill/>
            <a:ln w="19050">
              <a:noFill/>
            </a:ln>
          </p:spPr>
          <p:txBody>
            <a:bodyPr wrap="none" rtlCol="0">
              <a:spAutoFit/>
            </a:bodyPr>
            <a:lstStyle/>
            <a:p>
              <a:r>
                <a:rPr lang="en-IN" sz="800" b="1" dirty="0"/>
                <a:t>Nano heterostructures for photocatalysis</a:t>
              </a:r>
            </a:p>
          </p:txBody>
        </p:sp>
        <p:sp>
          <p:nvSpPr>
            <p:cNvPr id="55" name="TextBox 54">
              <a:extLst>
                <a:ext uri="{FF2B5EF4-FFF2-40B4-BE49-F238E27FC236}">
                  <a16:creationId xmlns:a16="http://schemas.microsoft.com/office/drawing/2014/main" id="{3573300C-F3E0-4749-933C-A391D06EA3C8}"/>
                </a:ext>
              </a:extLst>
            </p:cNvPr>
            <p:cNvSpPr txBox="1"/>
            <p:nvPr/>
          </p:nvSpPr>
          <p:spPr>
            <a:xfrm>
              <a:off x="2668383" y="5046476"/>
              <a:ext cx="54622" cy="120674"/>
            </a:xfrm>
            <a:prstGeom prst="rect">
              <a:avLst/>
            </a:prstGeom>
            <a:noFill/>
          </p:spPr>
          <p:txBody>
            <a:bodyPr wrap="square" rtlCol="0">
              <a:spAutoFit/>
            </a:bodyPr>
            <a:lstStyle/>
            <a:p>
              <a:r>
                <a:rPr lang="en-US" sz="184" b="1" dirty="0"/>
                <a:t>h</a:t>
              </a:r>
              <a:endParaRPr lang="en-US" sz="184" b="1" baseline="30000" dirty="0"/>
            </a:p>
          </p:txBody>
        </p:sp>
        <p:graphicFrame>
          <p:nvGraphicFramePr>
            <p:cNvPr id="56" name="Object 55">
              <a:extLst>
                <a:ext uri="{FF2B5EF4-FFF2-40B4-BE49-F238E27FC236}">
                  <a16:creationId xmlns:a16="http://schemas.microsoft.com/office/drawing/2014/main" id="{9675D1F1-DA4F-4845-9DD5-821B87F92980}"/>
                </a:ext>
              </a:extLst>
            </p:cNvPr>
            <p:cNvGraphicFramePr>
              <a:graphicFrameLocks noChangeAspect="1"/>
            </p:cNvGraphicFramePr>
            <p:nvPr>
              <p:extLst>
                <p:ext uri="{D42A27DB-BD31-4B8C-83A1-F6EECF244321}">
                  <p14:modId xmlns:p14="http://schemas.microsoft.com/office/powerpoint/2010/main" val="678311402"/>
                </p:ext>
              </p:extLst>
            </p:nvPr>
          </p:nvGraphicFramePr>
          <p:xfrm>
            <a:off x="2756261" y="4781891"/>
            <a:ext cx="597245" cy="457001"/>
          </p:xfrm>
          <a:graphic>
            <a:graphicData uri="http://schemas.openxmlformats.org/presentationml/2006/ole">
              <mc:AlternateContent xmlns:mc="http://schemas.openxmlformats.org/markup-compatibility/2006">
                <mc:Choice xmlns:v="urn:schemas-microsoft-com:vml" Requires="v">
                  <p:oleObj spid="_x0000_s5124" name="Graph" r:id="rId3" imgW="3920760" imgH="3000960" progId="Origin50.Graph">
                    <p:embed/>
                  </p:oleObj>
                </mc:Choice>
                <mc:Fallback>
                  <p:oleObj name="Graph" r:id="rId3" imgW="3920760" imgH="3000960" progId="Origin50.Graph">
                    <p:embed/>
                    <p:pic>
                      <p:nvPicPr>
                        <p:cNvPr id="410" name="Object 409">
                          <a:extLst>
                            <a:ext uri="{FF2B5EF4-FFF2-40B4-BE49-F238E27FC236}">
                              <a16:creationId xmlns:a16="http://schemas.microsoft.com/office/drawing/2014/main" id="{AEAB3037-2706-4642-AAC5-864C4EE9434F}"/>
                            </a:ext>
                          </a:extLst>
                        </p:cNvPr>
                        <p:cNvPicPr/>
                        <p:nvPr/>
                      </p:nvPicPr>
                      <p:blipFill>
                        <a:blip r:embed="rId4"/>
                        <a:stretch>
                          <a:fillRect/>
                        </a:stretch>
                      </p:blipFill>
                      <p:spPr>
                        <a:xfrm>
                          <a:off x="2756261" y="4781891"/>
                          <a:ext cx="597245" cy="457001"/>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id="{5419E006-142E-49BD-B171-782381A578F3}"/>
                </a:ext>
              </a:extLst>
            </p:cNvPr>
            <p:cNvSpPr/>
            <p:nvPr/>
          </p:nvSpPr>
          <p:spPr>
            <a:xfrm>
              <a:off x="2729617" y="5233547"/>
              <a:ext cx="650431" cy="121797"/>
            </a:xfrm>
            <a:prstGeom prst="rect">
              <a:avLst/>
            </a:prstGeom>
          </p:spPr>
          <p:txBody>
            <a:bodyPr wrap="none">
              <a:spAutoFit/>
            </a:bodyPr>
            <a:lstStyle/>
            <a:p>
              <a:r>
                <a:rPr lang="en-IN" sz="600" b="1" dirty="0"/>
                <a:t>Mo-doped Bi</a:t>
              </a:r>
              <a:r>
                <a:rPr lang="en-IN" sz="600" b="1" baseline="-25000" dirty="0"/>
                <a:t>2</a:t>
              </a:r>
              <a:r>
                <a:rPr lang="en-IN" sz="600" b="1" dirty="0"/>
                <a:t>WO</a:t>
              </a:r>
              <a:r>
                <a:rPr lang="en-IN" sz="600" b="1" baseline="-25000" dirty="0"/>
                <a:t>6</a:t>
              </a:r>
              <a:r>
                <a:rPr lang="en-IN" sz="600" b="1" dirty="0"/>
                <a:t>/Fe</a:t>
              </a:r>
              <a:r>
                <a:rPr lang="en-IN" sz="600" b="1" baseline="-25000" dirty="0"/>
                <a:t>2</a:t>
              </a:r>
              <a:r>
                <a:rPr lang="en-IN" sz="600" b="1" dirty="0"/>
                <a:t>O</a:t>
              </a:r>
              <a:r>
                <a:rPr lang="en-IN" sz="600" b="1" baseline="-25000" dirty="0"/>
                <a:t>3</a:t>
              </a:r>
              <a:endParaRPr lang="en-US" sz="600" dirty="0"/>
            </a:p>
          </p:txBody>
        </p:sp>
      </p:grpSp>
      <p:grpSp>
        <p:nvGrpSpPr>
          <p:cNvPr id="89" name="Group 88">
            <a:extLst>
              <a:ext uri="{FF2B5EF4-FFF2-40B4-BE49-F238E27FC236}">
                <a16:creationId xmlns:a16="http://schemas.microsoft.com/office/drawing/2014/main" id="{6846F79D-D562-45F7-A0C9-7FDEBA207177}"/>
              </a:ext>
            </a:extLst>
          </p:cNvPr>
          <p:cNvGrpSpPr/>
          <p:nvPr/>
        </p:nvGrpSpPr>
        <p:grpSpPr>
          <a:xfrm>
            <a:off x="6409080" y="4256726"/>
            <a:ext cx="3134437" cy="1529359"/>
            <a:chOff x="3976947" y="5477948"/>
            <a:chExt cx="2069779" cy="1009890"/>
          </a:xfrm>
        </p:grpSpPr>
        <p:pic>
          <p:nvPicPr>
            <p:cNvPr id="62" name="Picture 61">
              <a:extLst>
                <a:ext uri="{FF2B5EF4-FFF2-40B4-BE49-F238E27FC236}">
                  <a16:creationId xmlns:a16="http://schemas.microsoft.com/office/drawing/2014/main" id="{CD44C371-E563-45A0-8B8B-74CCE26D9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947" y="5583958"/>
              <a:ext cx="2069779" cy="682041"/>
            </a:xfrm>
            <a:prstGeom prst="rect">
              <a:avLst/>
            </a:prstGeom>
          </p:spPr>
        </p:pic>
        <p:sp>
          <p:nvSpPr>
            <p:cNvPr id="63" name="Rectangle 62">
              <a:extLst>
                <a:ext uri="{FF2B5EF4-FFF2-40B4-BE49-F238E27FC236}">
                  <a16:creationId xmlns:a16="http://schemas.microsoft.com/office/drawing/2014/main" id="{2A9A99AD-770E-4B88-BFE2-2F90050ED03D}"/>
                </a:ext>
              </a:extLst>
            </p:cNvPr>
            <p:cNvSpPr/>
            <p:nvPr/>
          </p:nvSpPr>
          <p:spPr>
            <a:xfrm>
              <a:off x="4712698" y="5477948"/>
              <a:ext cx="598275" cy="142265"/>
            </a:xfrm>
            <a:prstGeom prst="rect">
              <a:avLst/>
            </a:prstGeom>
          </p:spPr>
          <p:txBody>
            <a:bodyPr wrap="none">
              <a:spAutoFit/>
            </a:bodyPr>
            <a:lstStyle/>
            <a:p>
              <a:r>
                <a:rPr lang="en-GB" sz="800" b="1" dirty="0"/>
                <a:t>Cancer Diagnosis</a:t>
              </a:r>
              <a:endParaRPr lang="en-GB" sz="800" dirty="0"/>
            </a:p>
          </p:txBody>
        </p:sp>
        <p:sp>
          <p:nvSpPr>
            <p:cNvPr id="64" name="TextBox 63">
              <a:extLst>
                <a:ext uri="{FF2B5EF4-FFF2-40B4-BE49-F238E27FC236}">
                  <a16:creationId xmlns:a16="http://schemas.microsoft.com/office/drawing/2014/main" id="{BFC879EF-989A-4265-912A-B7BCFFC23FD7}"/>
                </a:ext>
              </a:extLst>
            </p:cNvPr>
            <p:cNvSpPr txBox="1"/>
            <p:nvPr/>
          </p:nvSpPr>
          <p:spPr>
            <a:xfrm>
              <a:off x="4020889" y="6304926"/>
              <a:ext cx="2025837" cy="182912"/>
            </a:xfrm>
            <a:prstGeom prst="rect">
              <a:avLst/>
            </a:prstGeom>
            <a:noFill/>
          </p:spPr>
          <p:txBody>
            <a:bodyPr wrap="square" rtlCol="0">
              <a:spAutoFit/>
            </a:bodyPr>
            <a:lstStyle/>
            <a:p>
              <a:pPr algn="ctr"/>
              <a:r>
                <a:rPr lang="en-GB" sz="600" dirty="0">
                  <a:latin typeface="Calibri" panose="020F0502020204030204" pitchFamily="34" charset="0"/>
                  <a:cs typeface="Calibri" panose="020F0502020204030204" pitchFamily="34" charset="0"/>
                </a:rPr>
                <a:t>(a) H&amp;E stained image of a tissue biopsy, (b) corresponding Fourier transform IR image at 1242 cm</a:t>
              </a:r>
              <a:r>
                <a:rPr lang="en-GB" sz="600" baseline="30000" dirty="0">
                  <a:latin typeface="Calibri" panose="020F0502020204030204" pitchFamily="34" charset="0"/>
                  <a:cs typeface="Calibri" panose="020F0502020204030204" pitchFamily="34" charset="0"/>
                </a:rPr>
                <a:t>−1</a:t>
              </a:r>
              <a:r>
                <a:rPr lang="en-GB" sz="600" dirty="0">
                  <a:latin typeface="Calibri" panose="020F0502020204030204" pitchFamily="34" charset="0"/>
                  <a:cs typeface="Calibri" panose="020F0502020204030204" pitchFamily="34" charset="0"/>
                </a:rPr>
                <a:t> and (c) the image formed by fusing (a) and (b). </a:t>
              </a:r>
              <a:r>
                <a:rPr lang="en-GB" sz="600" dirty="0"/>
                <a:t>Analyst 1</a:t>
              </a:r>
              <a:r>
                <a:rPr lang="en-GB" sz="600" b="1" dirty="0"/>
                <a:t>46 </a:t>
              </a:r>
              <a:r>
                <a:rPr lang="en-GB" sz="600" dirty="0"/>
                <a:t>5848 (2021) </a:t>
              </a:r>
              <a:endParaRPr lang="en-GB" sz="600" dirty="0">
                <a:latin typeface="Calibri" panose="020F0502020204030204" pitchFamily="34" charset="0"/>
                <a:cs typeface="Calibri" panose="020F0502020204030204" pitchFamily="34" charset="0"/>
              </a:endParaRPr>
            </a:p>
          </p:txBody>
        </p:sp>
      </p:grpSp>
      <p:grpSp>
        <p:nvGrpSpPr>
          <p:cNvPr id="81" name="Group 80">
            <a:extLst>
              <a:ext uri="{FF2B5EF4-FFF2-40B4-BE49-F238E27FC236}">
                <a16:creationId xmlns:a16="http://schemas.microsoft.com/office/drawing/2014/main" id="{2C080997-B23D-4BB3-9E36-8B599B3187FE}"/>
              </a:ext>
            </a:extLst>
          </p:cNvPr>
          <p:cNvGrpSpPr/>
          <p:nvPr/>
        </p:nvGrpSpPr>
        <p:grpSpPr>
          <a:xfrm>
            <a:off x="6657762" y="2274397"/>
            <a:ext cx="2599319" cy="1834893"/>
            <a:chOff x="3682914" y="2219827"/>
            <a:chExt cx="2599319" cy="1834893"/>
          </a:xfrm>
        </p:grpSpPr>
        <p:pic>
          <p:nvPicPr>
            <p:cNvPr id="58" name="Picture 57">
              <a:extLst>
                <a:ext uri="{FF2B5EF4-FFF2-40B4-BE49-F238E27FC236}">
                  <a16:creationId xmlns:a16="http://schemas.microsoft.com/office/drawing/2014/main" id="{1C4C13DA-F611-434D-A714-D35F7C8A77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2773" y="2404731"/>
              <a:ext cx="1110029" cy="1009293"/>
            </a:xfrm>
            <a:prstGeom prst="rect">
              <a:avLst/>
            </a:prstGeom>
          </p:spPr>
        </p:pic>
        <p:sp>
          <p:nvSpPr>
            <p:cNvPr id="59" name="Rectangle 58">
              <a:extLst>
                <a:ext uri="{FF2B5EF4-FFF2-40B4-BE49-F238E27FC236}">
                  <a16:creationId xmlns:a16="http://schemas.microsoft.com/office/drawing/2014/main" id="{42A3730F-91ED-4758-8940-DA6F88C049EE}"/>
                </a:ext>
              </a:extLst>
            </p:cNvPr>
            <p:cNvSpPr/>
            <p:nvPr/>
          </p:nvSpPr>
          <p:spPr>
            <a:xfrm>
              <a:off x="3722773" y="3416674"/>
              <a:ext cx="1064307" cy="461665"/>
            </a:xfrm>
            <a:prstGeom prst="rect">
              <a:avLst/>
            </a:prstGeom>
          </p:spPr>
          <p:txBody>
            <a:bodyPr wrap="square">
              <a:spAutoFit/>
            </a:bodyPr>
            <a:lstStyle/>
            <a:p>
              <a:pPr algn="ctr"/>
              <a:r>
                <a:rPr lang="en-GB" sz="600" dirty="0">
                  <a:latin typeface="Calibri" panose="020F0502020204030204" pitchFamily="34" charset="0"/>
                  <a:cs typeface="Calibri" panose="020F0502020204030204" pitchFamily="34" charset="0"/>
                </a:rPr>
                <a:t>Combining Experiment and Machine Learning to Make a Cool Choice, </a:t>
              </a:r>
              <a:r>
                <a:rPr lang="nl-NL" sz="600" dirty="0">
                  <a:latin typeface="Calibri" panose="020F0502020204030204" pitchFamily="34" charset="0"/>
                  <a:cs typeface="Calibri" panose="020F0502020204030204" pitchFamily="34" charset="0"/>
                </a:rPr>
                <a:t>Adv. Funct. Mater.2021, 31, 2100108 </a:t>
              </a:r>
              <a:endParaRPr lang="en-GB" sz="600" dirty="0">
                <a:latin typeface="Calibri" panose="020F0502020204030204" pitchFamily="34" charset="0"/>
                <a:cs typeface="Calibri" panose="020F0502020204030204" pitchFamily="34" charset="0"/>
              </a:endParaRPr>
            </a:p>
          </p:txBody>
        </p:sp>
        <p:pic>
          <p:nvPicPr>
            <p:cNvPr id="60" name="Picture 59" descr="https://news.liverpool.ac.uk/wp-content/uploads/2021/07/new_material_web.jpg">
              <a:extLst>
                <a:ext uri="{FF2B5EF4-FFF2-40B4-BE49-F238E27FC236}">
                  <a16:creationId xmlns:a16="http://schemas.microsoft.com/office/drawing/2014/main" id="{FD51DAC3-FE59-470B-A753-7BD8A1164A3E}"/>
                </a:ext>
              </a:extLst>
            </p:cNvPr>
            <p:cNvPicPr>
              <a:picLocks noChangeAspect="1"/>
            </p:cNvPicPr>
            <p:nvPr/>
          </p:nvPicPr>
          <p:blipFill rotWithShape="1">
            <a:blip r:embed="rId7">
              <a:extLst>
                <a:ext uri="{28A0092B-C50C-407E-A947-70E740481C1C}">
                  <a14:useLocalDpi xmlns:a14="http://schemas.microsoft.com/office/drawing/2010/main" val="0"/>
                </a:ext>
              </a:extLst>
            </a:blip>
            <a:srcRect l="17363" r="16881"/>
            <a:stretch/>
          </p:blipFill>
          <p:spPr bwMode="auto">
            <a:xfrm>
              <a:off x="5287230" y="2567620"/>
              <a:ext cx="701654" cy="689486"/>
            </a:xfrm>
            <a:prstGeom prst="rect">
              <a:avLst/>
            </a:prstGeom>
            <a:noFill/>
            <a:ln>
              <a:noFill/>
            </a:ln>
          </p:spPr>
        </p:pic>
        <p:sp>
          <p:nvSpPr>
            <p:cNvPr id="61" name="Rectangle 60">
              <a:extLst>
                <a:ext uri="{FF2B5EF4-FFF2-40B4-BE49-F238E27FC236}">
                  <a16:creationId xmlns:a16="http://schemas.microsoft.com/office/drawing/2014/main" id="{710285D9-167E-4F86-B043-E7024C5F2C59}"/>
                </a:ext>
              </a:extLst>
            </p:cNvPr>
            <p:cNvSpPr/>
            <p:nvPr/>
          </p:nvSpPr>
          <p:spPr>
            <a:xfrm>
              <a:off x="4993882" y="2219827"/>
              <a:ext cx="1288351" cy="338554"/>
            </a:xfrm>
            <a:prstGeom prst="rect">
              <a:avLst/>
            </a:prstGeom>
          </p:spPr>
          <p:txBody>
            <a:bodyPr wrap="square">
              <a:spAutoFit/>
            </a:bodyPr>
            <a:lstStyle/>
            <a:p>
              <a:pPr algn="ctr"/>
              <a:r>
                <a:rPr lang="en-GB" sz="800" b="1" dirty="0">
                  <a:latin typeface="Calibri" panose="020F0502020204030204" pitchFamily="34" charset="0"/>
                  <a:cs typeface="Calibri" panose="020F0502020204030204" pitchFamily="34" charset="0"/>
                </a:rPr>
                <a:t>Inorganic Material with Low Thermal Conductivity </a:t>
              </a:r>
              <a:endParaRPr lang="en-GB" sz="800" dirty="0">
                <a:latin typeface="Calibri" panose="020F0502020204030204" pitchFamily="34" charset="0"/>
                <a:cs typeface="Calibri" panose="020F0502020204030204" pitchFamily="34" charset="0"/>
              </a:endParaRPr>
            </a:p>
          </p:txBody>
        </p:sp>
        <p:sp>
          <p:nvSpPr>
            <p:cNvPr id="65" name="Rectangle 64">
              <a:extLst>
                <a:ext uri="{FF2B5EF4-FFF2-40B4-BE49-F238E27FC236}">
                  <a16:creationId xmlns:a16="http://schemas.microsoft.com/office/drawing/2014/main" id="{EBF39347-0E0D-46A5-A600-138C684237AC}"/>
                </a:ext>
              </a:extLst>
            </p:cNvPr>
            <p:cNvSpPr/>
            <p:nvPr/>
          </p:nvSpPr>
          <p:spPr>
            <a:xfrm>
              <a:off x="4920960" y="3316056"/>
              <a:ext cx="1361273" cy="738664"/>
            </a:xfrm>
            <a:prstGeom prst="rect">
              <a:avLst/>
            </a:prstGeom>
          </p:spPr>
          <p:txBody>
            <a:bodyPr wrap="square">
              <a:spAutoFit/>
            </a:bodyPr>
            <a:lstStyle/>
            <a:p>
              <a:pPr algn="ctr"/>
              <a:r>
                <a:rPr lang="en-GB" sz="600" dirty="0">
                  <a:latin typeface="Calibri" panose="020F0502020204030204" pitchFamily="34" charset="0"/>
                  <a:cs typeface="Calibri" panose="020F0502020204030204" pitchFamily="34" charset="0"/>
                </a:rPr>
                <a:t>Using the right chemistry, it is possible to combine two different atomic arrangement (yellow and blue slabs) that provide mechanisms to slow down the motion of heat through a solid. </a:t>
              </a:r>
              <a:r>
                <a:rPr lang="ne-NP" sz="600" b="1" dirty="0">
                  <a:latin typeface="Calibri" panose="020F0502020204030204" pitchFamily="34" charset="0"/>
                </a:rPr>
                <a:t> </a:t>
              </a:r>
              <a:r>
                <a:rPr lang="en-GB" sz="600" dirty="0">
                  <a:latin typeface="Calibri" panose="020F0502020204030204" pitchFamily="34" charset="0"/>
                  <a:cs typeface="Calibri" panose="020F0502020204030204" pitchFamily="34" charset="0"/>
                </a:rPr>
                <a:t>Science 373, 1017 (2021)</a:t>
              </a:r>
            </a:p>
          </p:txBody>
        </p:sp>
        <p:sp>
          <p:nvSpPr>
            <p:cNvPr id="72" name="Rectangle 71">
              <a:extLst>
                <a:ext uri="{FF2B5EF4-FFF2-40B4-BE49-F238E27FC236}">
                  <a16:creationId xmlns:a16="http://schemas.microsoft.com/office/drawing/2014/main" id="{5D25D6D3-62E5-421C-A4B8-3EAEFDAB1BE8}"/>
                </a:ext>
              </a:extLst>
            </p:cNvPr>
            <p:cNvSpPr/>
            <p:nvPr/>
          </p:nvSpPr>
          <p:spPr>
            <a:xfrm>
              <a:off x="3682914" y="2250615"/>
              <a:ext cx="1189749" cy="215444"/>
            </a:xfrm>
            <a:prstGeom prst="rect">
              <a:avLst/>
            </a:prstGeom>
          </p:spPr>
          <p:txBody>
            <a:bodyPr wrap="none">
              <a:spAutoFit/>
            </a:bodyPr>
            <a:lstStyle/>
            <a:p>
              <a:pPr algn="ctr"/>
              <a:r>
                <a:rPr lang="en-GB" sz="800" b="1" dirty="0">
                  <a:latin typeface="Calibri" panose="020F0502020204030204" pitchFamily="34" charset="0"/>
                  <a:cs typeface="Calibri" panose="020F0502020204030204" pitchFamily="34" charset="0"/>
                </a:rPr>
                <a:t>Magnetic Refrigeration </a:t>
              </a:r>
              <a:endParaRPr lang="en-GB" sz="800" dirty="0">
                <a:latin typeface="Calibri" panose="020F0502020204030204" pitchFamily="34" charset="0"/>
                <a:cs typeface="Calibri" panose="020F0502020204030204" pitchFamily="34" charset="0"/>
              </a:endParaRPr>
            </a:p>
          </p:txBody>
        </p:sp>
      </p:grpSp>
      <p:grpSp>
        <p:nvGrpSpPr>
          <p:cNvPr id="88" name="Group 87">
            <a:extLst>
              <a:ext uri="{FF2B5EF4-FFF2-40B4-BE49-F238E27FC236}">
                <a16:creationId xmlns:a16="http://schemas.microsoft.com/office/drawing/2014/main" id="{40F5DE8B-A1CD-4D1A-8C50-55467E3E4B8F}"/>
              </a:ext>
            </a:extLst>
          </p:cNvPr>
          <p:cNvGrpSpPr/>
          <p:nvPr/>
        </p:nvGrpSpPr>
        <p:grpSpPr>
          <a:xfrm>
            <a:off x="3323879" y="2253561"/>
            <a:ext cx="2705358" cy="2234129"/>
            <a:chOff x="3982430" y="3801887"/>
            <a:chExt cx="2086267" cy="1722874"/>
          </a:xfrm>
        </p:grpSpPr>
        <p:grpSp>
          <p:nvGrpSpPr>
            <p:cNvPr id="5" name="Group 4">
              <a:extLst>
                <a:ext uri="{FF2B5EF4-FFF2-40B4-BE49-F238E27FC236}">
                  <a16:creationId xmlns:a16="http://schemas.microsoft.com/office/drawing/2014/main" id="{ADD2C4B4-81DD-4A9B-A148-F4DFF169FE4B}"/>
                </a:ext>
              </a:extLst>
            </p:cNvPr>
            <p:cNvGrpSpPr/>
            <p:nvPr/>
          </p:nvGrpSpPr>
          <p:grpSpPr>
            <a:xfrm>
              <a:off x="3982430" y="3844760"/>
              <a:ext cx="2086267" cy="1478415"/>
              <a:chOff x="30345233" y="13840866"/>
              <a:chExt cx="11335384" cy="8032719"/>
            </a:xfrm>
          </p:grpSpPr>
          <p:pic>
            <p:nvPicPr>
              <p:cNvPr id="6" name="Picture 5">
                <a:extLst>
                  <a:ext uri="{FF2B5EF4-FFF2-40B4-BE49-F238E27FC236}">
                    <a16:creationId xmlns:a16="http://schemas.microsoft.com/office/drawing/2014/main" id="{3FB5A237-3622-4668-81C4-D03DA7BBC657}"/>
                  </a:ext>
                </a:extLst>
              </p:cNvPr>
              <p:cNvPicPr>
                <a:picLocks noChangeAspect="1"/>
              </p:cNvPicPr>
              <p:nvPr/>
            </p:nvPicPr>
            <p:blipFill rotWithShape="1">
              <a:blip r:embed="rId8"/>
              <a:srcRect/>
              <a:stretch/>
            </p:blipFill>
            <p:spPr>
              <a:xfrm>
                <a:off x="30345233" y="13840866"/>
                <a:ext cx="11335384" cy="8032719"/>
              </a:xfrm>
              <a:prstGeom prst="rect">
                <a:avLst/>
              </a:prstGeom>
            </p:spPr>
          </p:pic>
          <p:sp>
            <p:nvSpPr>
              <p:cNvPr id="7" name="Rectangle 6">
                <a:extLst>
                  <a:ext uri="{FF2B5EF4-FFF2-40B4-BE49-F238E27FC236}">
                    <a16:creationId xmlns:a16="http://schemas.microsoft.com/office/drawing/2014/main" id="{3F3CCEDA-386B-43EB-9B08-64A39E8CE003}"/>
                  </a:ext>
                </a:extLst>
              </p:cNvPr>
              <p:cNvSpPr/>
              <p:nvPr/>
            </p:nvSpPr>
            <p:spPr>
              <a:xfrm>
                <a:off x="30434818" y="13875230"/>
                <a:ext cx="563342" cy="649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31"/>
              </a:p>
            </p:txBody>
          </p:sp>
        </p:grpSp>
        <p:sp>
          <p:nvSpPr>
            <p:cNvPr id="9" name="TextBox 8">
              <a:extLst>
                <a:ext uri="{FF2B5EF4-FFF2-40B4-BE49-F238E27FC236}">
                  <a16:creationId xmlns:a16="http://schemas.microsoft.com/office/drawing/2014/main" id="{BA3524D0-3A85-43A7-B1AF-E5912D5592ED}"/>
                </a:ext>
              </a:extLst>
            </p:cNvPr>
            <p:cNvSpPr txBox="1"/>
            <p:nvPr/>
          </p:nvSpPr>
          <p:spPr>
            <a:xfrm>
              <a:off x="3998918" y="5311150"/>
              <a:ext cx="1981288" cy="213611"/>
            </a:xfrm>
            <a:prstGeom prst="rect">
              <a:avLst/>
            </a:prstGeom>
            <a:noFill/>
          </p:spPr>
          <p:txBody>
            <a:bodyPr wrap="square" rtlCol="0">
              <a:spAutoFit/>
            </a:bodyPr>
            <a:lstStyle/>
            <a:p>
              <a:pPr algn="ctr"/>
              <a:r>
                <a:rPr lang="en-GB" sz="600" dirty="0">
                  <a:latin typeface="Calibri" panose="020F0502020204030204" pitchFamily="34" charset="0"/>
                  <a:cs typeface="Calibri" panose="020F0502020204030204" pitchFamily="34" charset="0"/>
                </a:rPr>
                <a:t>Investigating light-harvesting complexes in photosynthetic bacteria using atomic force microscopy  </a:t>
              </a:r>
            </a:p>
          </p:txBody>
        </p:sp>
        <p:sp>
          <p:nvSpPr>
            <p:cNvPr id="75" name="Rectangle 74">
              <a:extLst>
                <a:ext uri="{FF2B5EF4-FFF2-40B4-BE49-F238E27FC236}">
                  <a16:creationId xmlns:a16="http://schemas.microsoft.com/office/drawing/2014/main" id="{4B064E67-BA56-408B-B9C2-C785BF6AAF0C}"/>
                </a:ext>
              </a:extLst>
            </p:cNvPr>
            <p:cNvSpPr/>
            <p:nvPr/>
          </p:nvSpPr>
          <p:spPr>
            <a:xfrm>
              <a:off x="4297509" y="3801887"/>
              <a:ext cx="1570188" cy="166142"/>
            </a:xfrm>
            <a:prstGeom prst="rect">
              <a:avLst/>
            </a:prstGeom>
          </p:spPr>
          <p:txBody>
            <a:bodyPr wrap="none">
              <a:spAutoFit/>
            </a:bodyPr>
            <a:lstStyle/>
            <a:p>
              <a:r>
                <a:rPr lang="en-GB" sz="800" b="1" dirty="0">
                  <a:latin typeface="Calibri" panose="020F0502020204030204" pitchFamily="34" charset="0"/>
                  <a:cs typeface="Calibri" panose="020F0502020204030204" pitchFamily="34" charset="0"/>
                </a:rPr>
                <a:t>Light-harvesting in Photosynthetic Bacteria </a:t>
              </a:r>
              <a:endParaRPr lang="en-GB" sz="800" b="1" dirty="0"/>
            </a:p>
          </p:txBody>
        </p:sp>
      </p:grpSp>
      <p:grpSp>
        <p:nvGrpSpPr>
          <p:cNvPr id="87" name="Group 86">
            <a:extLst>
              <a:ext uri="{FF2B5EF4-FFF2-40B4-BE49-F238E27FC236}">
                <a16:creationId xmlns:a16="http://schemas.microsoft.com/office/drawing/2014/main" id="{9996163D-A554-48CF-BECF-AF3D736F2EAA}"/>
              </a:ext>
            </a:extLst>
          </p:cNvPr>
          <p:cNvGrpSpPr/>
          <p:nvPr/>
        </p:nvGrpSpPr>
        <p:grpSpPr>
          <a:xfrm>
            <a:off x="3456072" y="4673236"/>
            <a:ext cx="2647529" cy="1749498"/>
            <a:chOff x="1256778" y="5339061"/>
            <a:chExt cx="2196755" cy="1749498"/>
          </a:xfrm>
        </p:grpSpPr>
        <p:grpSp>
          <p:nvGrpSpPr>
            <p:cNvPr id="66" name="Group 65">
              <a:extLst>
                <a:ext uri="{FF2B5EF4-FFF2-40B4-BE49-F238E27FC236}">
                  <a16:creationId xmlns:a16="http://schemas.microsoft.com/office/drawing/2014/main" id="{7DB887B8-456A-47CD-9CC9-5DD90BE8913C}"/>
                </a:ext>
              </a:extLst>
            </p:cNvPr>
            <p:cNvGrpSpPr/>
            <p:nvPr/>
          </p:nvGrpSpPr>
          <p:grpSpPr>
            <a:xfrm>
              <a:off x="1323284" y="5589115"/>
              <a:ext cx="2123224" cy="700508"/>
              <a:chOff x="29317860" y="24789688"/>
              <a:chExt cx="11536186" cy="3806095"/>
            </a:xfrm>
          </p:grpSpPr>
          <p:pic>
            <p:nvPicPr>
              <p:cNvPr id="67" name="Picture 66">
                <a:extLst>
                  <a:ext uri="{FF2B5EF4-FFF2-40B4-BE49-F238E27FC236}">
                    <a16:creationId xmlns:a16="http://schemas.microsoft.com/office/drawing/2014/main" id="{E8C46EE9-59BE-4716-A6C1-DF8C7106F1DB}"/>
                  </a:ext>
                </a:extLst>
              </p:cNvPr>
              <p:cNvPicPr>
                <a:picLocks noChangeAspect="1"/>
              </p:cNvPicPr>
              <p:nvPr/>
            </p:nvPicPr>
            <p:blipFill>
              <a:blip r:embed="rId9"/>
              <a:stretch>
                <a:fillRect/>
              </a:stretch>
            </p:blipFill>
            <p:spPr>
              <a:xfrm>
                <a:off x="32659372" y="24808523"/>
                <a:ext cx="4581940" cy="3787260"/>
              </a:xfrm>
              <a:prstGeom prst="rect">
                <a:avLst/>
              </a:prstGeom>
            </p:spPr>
          </p:pic>
          <p:pic>
            <p:nvPicPr>
              <p:cNvPr id="68" name="Picture 2">
                <a:extLst>
                  <a:ext uri="{FF2B5EF4-FFF2-40B4-BE49-F238E27FC236}">
                    <a16:creationId xmlns:a16="http://schemas.microsoft.com/office/drawing/2014/main" id="{02793318-F72B-418E-893A-D3F0E7871407}"/>
                  </a:ext>
                </a:extLst>
              </p:cNvPr>
              <p:cNvPicPr>
                <a:picLocks noChangeAspect="1" noChangeArrowheads="1"/>
              </p:cNvPicPr>
              <p:nvPr/>
            </p:nvPicPr>
            <p:blipFill>
              <a:blip r:embed="rId10" cstate="print"/>
              <a:srcRect/>
              <a:stretch>
                <a:fillRect/>
              </a:stretch>
            </p:blipFill>
            <p:spPr bwMode="auto">
              <a:xfrm>
                <a:off x="29317860" y="24789688"/>
                <a:ext cx="3146102" cy="3101030"/>
              </a:xfrm>
              <a:prstGeom prst="rect">
                <a:avLst/>
              </a:prstGeom>
              <a:noFill/>
              <a:ln w="9525">
                <a:noFill/>
                <a:miter lim="800000"/>
                <a:headEnd/>
                <a:tailEnd/>
              </a:ln>
              <a:effectLst/>
            </p:spPr>
          </p:pic>
          <p:pic>
            <p:nvPicPr>
              <p:cNvPr id="69" name="Picture 68">
                <a:extLst>
                  <a:ext uri="{FF2B5EF4-FFF2-40B4-BE49-F238E27FC236}">
                    <a16:creationId xmlns:a16="http://schemas.microsoft.com/office/drawing/2014/main" id="{BC5C5818-E1A8-4A3F-A3FE-39E0E2FF7482}"/>
                  </a:ext>
                </a:extLst>
              </p:cNvPr>
              <p:cNvPicPr>
                <a:picLocks noChangeAspect="1"/>
              </p:cNvPicPr>
              <p:nvPr/>
            </p:nvPicPr>
            <p:blipFill rotWithShape="1">
              <a:blip r:embed="rId11"/>
              <a:srcRect l="21167" t="6359" r="18247" b="14282"/>
              <a:stretch/>
            </p:blipFill>
            <p:spPr>
              <a:xfrm>
                <a:off x="38038028" y="24949386"/>
                <a:ext cx="2816018" cy="2819734"/>
              </a:xfrm>
              <a:prstGeom prst="rect">
                <a:avLst/>
              </a:prstGeom>
            </p:spPr>
          </p:pic>
        </p:grpSp>
        <p:sp>
          <p:nvSpPr>
            <p:cNvPr id="70" name="TextBox 69">
              <a:extLst>
                <a:ext uri="{FF2B5EF4-FFF2-40B4-BE49-F238E27FC236}">
                  <a16:creationId xmlns:a16="http://schemas.microsoft.com/office/drawing/2014/main" id="{AC84D81B-6CEA-4037-9B4B-9FAE6F3B21FF}"/>
                </a:ext>
              </a:extLst>
            </p:cNvPr>
            <p:cNvSpPr txBox="1"/>
            <p:nvPr/>
          </p:nvSpPr>
          <p:spPr>
            <a:xfrm>
              <a:off x="2941291" y="6194466"/>
              <a:ext cx="512242" cy="646331"/>
            </a:xfrm>
            <a:prstGeom prst="rect">
              <a:avLst/>
            </a:prstGeom>
            <a:noFill/>
          </p:spPr>
          <p:txBody>
            <a:bodyPr wrap="square" rtlCol="0">
              <a:spAutoFit/>
            </a:bodyPr>
            <a:lstStyle/>
            <a:p>
              <a:pPr algn="ctr"/>
              <a:r>
                <a:rPr lang="en-GB" sz="600" dirty="0">
                  <a:latin typeface="Calibri" panose="020F0502020204030204" pitchFamily="34" charset="0"/>
                  <a:cs typeface="Calibri" panose="020F0502020204030204" pitchFamily="34" charset="0"/>
                </a:rPr>
                <a:t>3D printed QC structure </a:t>
              </a:r>
            </a:p>
            <a:p>
              <a:pPr algn="ctr"/>
              <a:r>
                <a:rPr lang="en-GB" sz="600" dirty="0">
                  <a:latin typeface="Calibri" panose="020F0502020204030204" pitchFamily="34" charset="0"/>
                  <a:cs typeface="Calibri" panose="020F0502020204030204" pitchFamily="34" charset="0"/>
                </a:rPr>
                <a:t>(35 mm diameter)</a:t>
              </a:r>
            </a:p>
          </p:txBody>
        </p:sp>
        <p:sp>
          <p:nvSpPr>
            <p:cNvPr id="73" name="Rectangle 72">
              <a:extLst>
                <a:ext uri="{FF2B5EF4-FFF2-40B4-BE49-F238E27FC236}">
                  <a16:creationId xmlns:a16="http://schemas.microsoft.com/office/drawing/2014/main" id="{469B2E7B-A41A-4339-A22B-79A39973DB86}"/>
                </a:ext>
              </a:extLst>
            </p:cNvPr>
            <p:cNvSpPr/>
            <p:nvPr/>
          </p:nvSpPr>
          <p:spPr>
            <a:xfrm>
              <a:off x="1751154" y="5339061"/>
              <a:ext cx="1218603" cy="215444"/>
            </a:xfrm>
            <a:prstGeom prst="rect">
              <a:avLst/>
            </a:prstGeom>
          </p:spPr>
          <p:txBody>
            <a:bodyPr wrap="none">
              <a:spAutoFit/>
            </a:bodyPr>
            <a:lstStyle/>
            <a:p>
              <a:pPr algn="ctr"/>
              <a:r>
                <a:rPr lang="en-GB" sz="800" b="1" dirty="0"/>
                <a:t>Multiscale Quasicrystals</a:t>
              </a:r>
              <a:endParaRPr lang="en-GB" sz="800" dirty="0"/>
            </a:p>
          </p:txBody>
        </p:sp>
        <p:sp>
          <p:nvSpPr>
            <p:cNvPr id="74" name="Rectangle 73">
              <a:extLst>
                <a:ext uri="{FF2B5EF4-FFF2-40B4-BE49-F238E27FC236}">
                  <a16:creationId xmlns:a16="http://schemas.microsoft.com/office/drawing/2014/main" id="{B70AC71C-D5D9-463B-BB92-54078FBDA98A}"/>
                </a:ext>
              </a:extLst>
            </p:cNvPr>
            <p:cNvSpPr/>
            <p:nvPr/>
          </p:nvSpPr>
          <p:spPr>
            <a:xfrm>
              <a:off x="1920724" y="6257562"/>
              <a:ext cx="936511" cy="830997"/>
            </a:xfrm>
            <a:prstGeom prst="rect">
              <a:avLst/>
            </a:prstGeom>
          </p:spPr>
          <p:txBody>
            <a:bodyPr wrap="square">
              <a:spAutoFit/>
            </a:bodyPr>
            <a:lstStyle/>
            <a:p>
              <a:pPr algn="just"/>
              <a:r>
                <a:rPr lang="en-US" sz="600" dirty="0">
                  <a:latin typeface="Calibri" panose="020F0502020204030204" pitchFamily="34" charset="0"/>
                  <a:cs typeface="Calibri" panose="020F0502020204030204" pitchFamily="34" charset="0"/>
                </a:rPr>
                <a:t>C</a:t>
              </a:r>
              <a:r>
                <a:rPr lang="en-US" sz="600" baseline="-25000" dirty="0">
                  <a:latin typeface="Calibri" panose="020F0502020204030204" pitchFamily="34" charset="0"/>
                  <a:cs typeface="Calibri" panose="020F0502020204030204" pitchFamily="34" charset="0"/>
                </a:rPr>
                <a:t>60</a:t>
              </a:r>
              <a:r>
                <a:rPr lang="en-US" sz="600" dirty="0">
                  <a:latin typeface="Calibri" panose="020F0502020204030204" pitchFamily="34" charset="0"/>
                  <a:cs typeface="Calibri" panose="020F0502020204030204" pitchFamily="34" charset="0"/>
                </a:rPr>
                <a:t> adsorbs atop Fe/Mn atoms forming unique quasicrystalline structures such as Penrose tiling and Fibonacci square </a:t>
              </a:r>
              <a:r>
                <a:rPr lang="en-GB" sz="600" dirty="0"/>
                <a:t>Nature Communications 9, 3435 (2018) </a:t>
              </a:r>
              <a:endParaRPr lang="en-US" sz="600"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38269946-1160-4E35-9F64-75CC387F81EA}"/>
                </a:ext>
              </a:extLst>
            </p:cNvPr>
            <p:cNvSpPr/>
            <p:nvPr/>
          </p:nvSpPr>
          <p:spPr>
            <a:xfrm>
              <a:off x="1256778" y="6194466"/>
              <a:ext cx="645543" cy="461665"/>
            </a:xfrm>
            <a:prstGeom prst="rect">
              <a:avLst/>
            </a:prstGeom>
          </p:spPr>
          <p:txBody>
            <a:bodyPr wrap="square">
              <a:spAutoFit/>
            </a:bodyPr>
            <a:lstStyle/>
            <a:p>
              <a:pPr algn="ctr"/>
              <a:r>
                <a:rPr lang="en-US" sz="600" dirty="0">
                  <a:latin typeface="Calibri" panose="020F0502020204030204" pitchFamily="34" charset="0"/>
                  <a:cs typeface="Calibri" panose="020F0502020204030204" pitchFamily="34" charset="0"/>
                </a:rPr>
                <a:t>Quasicrystalline Pb</a:t>
              </a:r>
            </a:p>
            <a:p>
              <a:pPr algn="ctr"/>
              <a:r>
                <a:rPr lang="en-GB" sz="600" i="1" dirty="0"/>
                <a:t>Nature Communications </a:t>
              </a:r>
              <a:r>
                <a:rPr lang="en-GB" sz="600" b="1" dirty="0"/>
                <a:t>4</a:t>
              </a:r>
              <a:r>
                <a:rPr lang="en-GB" sz="600" dirty="0"/>
                <a:t>, 2715 (2013).</a:t>
              </a:r>
              <a:r>
                <a:rPr lang="en-US" sz="600" dirty="0">
                  <a:latin typeface="Calibri" panose="020F0502020204030204" pitchFamily="34" charset="0"/>
                  <a:cs typeface="Calibri" panose="020F0502020204030204" pitchFamily="34" charset="0"/>
                </a:rPr>
                <a:t> </a:t>
              </a:r>
            </a:p>
          </p:txBody>
        </p:sp>
      </p:grpSp>
      <p:grpSp>
        <p:nvGrpSpPr>
          <p:cNvPr id="85" name="Group 84">
            <a:extLst>
              <a:ext uri="{FF2B5EF4-FFF2-40B4-BE49-F238E27FC236}">
                <a16:creationId xmlns:a16="http://schemas.microsoft.com/office/drawing/2014/main" id="{AC01AD0A-320A-4B18-B5ED-40E8D442EFBA}"/>
              </a:ext>
            </a:extLst>
          </p:cNvPr>
          <p:cNvGrpSpPr/>
          <p:nvPr/>
        </p:nvGrpSpPr>
        <p:grpSpPr>
          <a:xfrm>
            <a:off x="79649" y="5337103"/>
            <a:ext cx="1488340" cy="1027574"/>
            <a:chOff x="1354133" y="4632103"/>
            <a:chExt cx="871599" cy="601766"/>
          </a:xfrm>
        </p:grpSpPr>
        <p:pic>
          <p:nvPicPr>
            <p:cNvPr id="12" name="Picture 11">
              <a:extLst>
                <a:ext uri="{FF2B5EF4-FFF2-40B4-BE49-F238E27FC236}">
                  <a16:creationId xmlns:a16="http://schemas.microsoft.com/office/drawing/2014/main" id="{2494C22B-637E-45D3-B59B-87388434E84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047" t="36584" r="27035" b="35765"/>
            <a:stretch/>
          </p:blipFill>
          <p:spPr bwMode="auto">
            <a:xfrm>
              <a:off x="1395532" y="4779386"/>
              <a:ext cx="788800" cy="296942"/>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FCA100D2-7143-4C19-BF6C-4DF34142BDD2}"/>
                </a:ext>
              </a:extLst>
            </p:cNvPr>
            <p:cNvSpPr txBox="1"/>
            <p:nvPr/>
          </p:nvSpPr>
          <p:spPr>
            <a:xfrm>
              <a:off x="1354133" y="4632103"/>
              <a:ext cx="871599" cy="126168"/>
            </a:xfrm>
            <a:prstGeom prst="rect">
              <a:avLst/>
            </a:prstGeom>
            <a:noFill/>
          </p:spPr>
          <p:txBody>
            <a:bodyPr wrap="square" rtlCol="0">
              <a:spAutoFit/>
            </a:bodyPr>
            <a:lstStyle/>
            <a:p>
              <a:pPr algn="ctr"/>
              <a:r>
                <a:rPr lang="en-GB" sz="800" b="1" dirty="0">
                  <a:latin typeface="Calibri" panose="020F0502020204030204" pitchFamily="34" charset="0"/>
                  <a:cs typeface="Calibri" panose="020F0502020204030204" pitchFamily="34" charset="0"/>
                </a:rPr>
                <a:t>Single Crystal Growth</a:t>
              </a:r>
            </a:p>
          </p:txBody>
        </p:sp>
        <p:sp>
          <p:nvSpPr>
            <p:cNvPr id="77" name="Rectangle 76">
              <a:extLst>
                <a:ext uri="{FF2B5EF4-FFF2-40B4-BE49-F238E27FC236}">
                  <a16:creationId xmlns:a16="http://schemas.microsoft.com/office/drawing/2014/main" id="{196D4CB1-8817-4AC1-98A4-C6929E8506C6}"/>
                </a:ext>
              </a:extLst>
            </p:cNvPr>
            <p:cNvSpPr/>
            <p:nvPr/>
          </p:nvSpPr>
          <p:spPr>
            <a:xfrm>
              <a:off x="1552886" y="5125725"/>
              <a:ext cx="449848" cy="108144"/>
            </a:xfrm>
            <a:prstGeom prst="rect">
              <a:avLst/>
            </a:prstGeom>
          </p:spPr>
          <p:txBody>
            <a:bodyPr wrap="none">
              <a:spAutoFit/>
            </a:bodyPr>
            <a:lstStyle/>
            <a:p>
              <a:r>
                <a:rPr lang="en-GB" sz="600" dirty="0">
                  <a:latin typeface="Calibri" panose="020F0502020204030204" pitchFamily="34" charset="0"/>
                  <a:cs typeface="Calibri" panose="020F0502020204030204" pitchFamily="34" charset="0"/>
                </a:rPr>
                <a:t>Antimony selenide</a:t>
              </a:r>
              <a:endParaRPr lang="en-GB" sz="600" dirty="0"/>
            </a:p>
          </p:txBody>
        </p:sp>
      </p:grpSp>
      <p:grpSp>
        <p:nvGrpSpPr>
          <p:cNvPr id="84" name="Group 83">
            <a:extLst>
              <a:ext uri="{FF2B5EF4-FFF2-40B4-BE49-F238E27FC236}">
                <a16:creationId xmlns:a16="http://schemas.microsoft.com/office/drawing/2014/main" id="{9A365ED0-4530-4446-A028-EB1CED641F63}"/>
              </a:ext>
            </a:extLst>
          </p:cNvPr>
          <p:cNvGrpSpPr/>
          <p:nvPr/>
        </p:nvGrpSpPr>
        <p:grpSpPr>
          <a:xfrm>
            <a:off x="477708" y="2213005"/>
            <a:ext cx="2567476" cy="2995999"/>
            <a:chOff x="635254" y="2274776"/>
            <a:chExt cx="2025837" cy="2363958"/>
          </a:xfrm>
        </p:grpSpPr>
        <p:grpSp>
          <p:nvGrpSpPr>
            <p:cNvPr id="80" name="Group 79">
              <a:extLst>
                <a:ext uri="{FF2B5EF4-FFF2-40B4-BE49-F238E27FC236}">
                  <a16:creationId xmlns:a16="http://schemas.microsoft.com/office/drawing/2014/main" id="{F6D6AFF5-E920-4EF3-A888-013D6EF41AFB}"/>
                </a:ext>
              </a:extLst>
            </p:cNvPr>
            <p:cNvGrpSpPr/>
            <p:nvPr/>
          </p:nvGrpSpPr>
          <p:grpSpPr>
            <a:xfrm>
              <a:off x="635254" y="2274776"/>
              <a:ext cx="2025837" cy="1290440"/>
              <a:chOff x="1507318" y="2305998"/>
              <a:chExt cx="2025837" cy="1290440"/>
            </a:xfrm>
          </p:grpSpPr>
          <p:pic>
            <p:nvPicPr>
              <p:cNvPr id="10" name="Picture 9">
                <a:extLst>
                  <a:ext uri="{FF2B5EF4-FFF2-40B4-BE49-F238E27FC236}">
                    <a16:creationId xmlns:a16="http://schemas.microsoft.com/office/drawing/2014/main" id="{93CB2BD8-1009-464E-8E79-8B19D7F2C2F4}"/>
                  </a:ext>
                </a:extLst>
              </p:cNvPr>
              <p:cNvPicPr>
                <a:picLocks noChangeAspect="1"/>
              </p:cNvPicPr>
              <p:nvPr/>
            </p:nvPicPr>
            <p:blipFill rotWithShape="1">
              <a:blip r:embed="rId13"/>
              <a:srcRect l="1237" r="3795" b="67184"/>
              <a:stretch/>
            </p:blipFill>
            <p:spPr>
              <a:xfrm>
                <a:off x="1507318" y="2518052"/>
                <a:ext cx="2025837" cy="744430"/>
              </a:xfrm>
              <a:prstGeom prst="rect">
                <a:avLst/>
              </a:prstGeom>
            </p:spPr>
          </p:pic>
          <p:sp>
            <p:nvSpPr>
              <p:cNvPr id="11" name="TextBox 10">
                <a:extLst>
                  <a:ext uri="{FF2B5EF4-FFF2-40B4-BE49-F238E27FC236}">
                    <a16:creationId xmlns:a16="http://schemas.microsoft.com/office/drawing/2014/main" id="{0E698071-59FE-48E9-88C0-DEFEB8689EF0}"/>
                  </a:ext>
                </a:extLst>
              </p:cNvPr>
              <p:cNvSpPr txBox="1"/>
              <p:nvPr/>
            </p:nvSpPr>
            <p:spPr>
              <a:xfrm>
                <a:off x="1507318" y="3305021"/>
                <a:ext cx="1852543" cy="291417"/>
              </a:xfrm>
              <a:prstGeom prst="rect">
                <a:avLst/>
              </a:prstGeom>
              <a:noFill/>
            </p:spPr>
            <p:txBody>
              <a:bodyPr wrap="square">
                <a:spAutoFit/>
              </a:bodyPr>
              <a:lstStyle/>
              <a:p>
                <a:pPr algn="ctr"/>
                <a:r>
                  <a:rPr lang="en-US" sz="600" dirty="0">
                    <a:latin typeface="Calibri" panose="020F0502020204030204" pitchFamily="34" charset="0"/>
                    <a:cs typeface="Calibri" panose="020F0502020204030204" pitchFamily="34" charset="0"/>
                  </a:rPr>
                  <a:t>Benchmark performance of low-cost Sb</a:t>
                </a:r>
                <a:r>
                  <a:rPr lang="en-US" sz="600" baseline="-25000" dirty="0">
                    <a:latin typeface="Calibri" panose="020F0502020204030204" pitchFamily="34" charset="0"/>
                    <a:cs typeface="Calibri" panose="020F0502020204030204" pitchFamily="34" charset="0"/>
                  </a:rPr>
                  <a:t>2</a:t>
                </a:r>
                <a:r>
                  <a:rPr lang="en-US" sz="600" dirty="0">
                    <a:latin typeface="Calibri" panose="020F0502020204030204" pitchFamily="34" charset="0"/>
                    <a:cs typeface="Calibri" panose="020F0502020204030204" pitchFamily="34" charset="0"/>
                  </a:rPr>
                  <a:t>Se</a:t>
                </a:r>
                <a:r>
                  <a:rPr lang="en-US" sz="600" baseline="-25000" dirty="0">
                    <a:latin typeface="Calibri" panose="020F0502020204030204" pitchFamily="34" charset="0"/>
                    <a:cs typeface="Calibri" panose="020F0502020204030204" pitchFamily="34" charset="0"/>
                  </a:rPr>
                  <a:t>3</a:t>
                </a:r>
                <a:r>
                  <a:rPr lang="en-US" sz="600" dirty="0">
                    <a:latin typeface="Calibri" panose="020F0502020204030204" pitchFamily="34" charset="0"/>
                    <a:cs typeface="Calibri" panose="020F0502020204030204" pitchFamily="34" charset="0"/>
                  </a:rPr>
                  <a:t> photocathodes for unassisted solar overall water splitting</a:t>
                </a:r>
                <a:r>
                  <a:rPr lang="en-US" sz="600" b="1" dirty="0">
                    <a:latin typeface="Calibri" panose="020F0502020204030204" pitchFamily="34" charset="0"/>
                    <a:cs typeface="Calibri" panose="020F0502020204030204" pitchFamily="34" charset="0"/>
                  </a:rPr>
                  <a:t>, </a:t>
                </a:r>
                <a:r>
                  <a:rPr lang="fr-FR" sz="600" dirty="0">
                    <a:latin typeface="Calibri" panose="020F0502020204030204" pitchFamily="34" charset="0"/>
                    <a:cs typeface="Calibri" panose="020F0502020204030204" pitchFamily="34" charset="0"/>
                  </a:rPr>
                  <a:t>Nature Communications 11, 861 (2020)</a:t>
                </a:r>
                <a:endParaRPr lang="en-US" sz="600"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53EB119B-2CD9-44B0-AB88-B9ED2A43E4A7}"/>
                  </a:ext>
                </a:extLst>
              </p:cNvPr>
              <p:cNvSpPr/>
              <p:nvPr/>
            </p:nvSpPr>
            <p:spPr>
              <a:xfrm>
                <a:off x="1986846" y="2305998"/>
                <a:ext cx="1132276" cy="169994"/>
              </a:xfrm>
              <a:prstGeom prst="rect">
                <a:avLst/>
              </a:prstGeom>
            </p:spPr>
            <p:txBody>
              <a:bodyPr wrap="none">
                <a:spAutoFit/>
              </a:bodyPr>
              <a:lstStyle/>
              <a:p>
                <a:r>
                  <a:rPr lang="en-GB" sz="800" b="1" dirty="0">
                    <a:latin typeface="Calibri" panose="020F0502020204030204" pitchFamily="34" charset="0"/>
                    <a:cs typeface="Calibri" panose="020F0502020204030204" pitchFamily="34" charset="0"/>
                  </a:rPr>
                  <a:t>Solar Cells and Photocatalyst </a:t>
                </a:r>
              </a:p>
            </p:txBody>
          </p:sp>
        </p:grpSp>
        <p:pic>
          <p:nvPicPr>
            <p:cNvPr id="82" name="Picture 81">
              <a:extLst>
                <a:ext uri="{FF2B5EF4-FFF2-40B4-BE49-F238E27FC236}">
                  <a16:creationId xmlns:a16="http://schemas.microsoft.com/office/drawing/2014/main" id="{241A92E5-E7D8-4859-906E-1C17BE20D262}"/>
                </a:ext>
              </a:extLst>
            </p:cNvPr>
            <p:cNvPicPr>
              <a:picLocks noChangeAspect="1"/>
            </p:cNvPicPr>
            <p:nvPr/>
          </p:nvPicPr>
          <p:blipFill>
            <a:blip r:embed="rId14"/>
            <a:stretch>
              <a:fillRect/>
            </a:stretch>
          </p:blipFill>
          <p:spPr>
            <a:xfrm>
              <a:off x="1053236" y="3588152"/>
              <a:ext cx="1106051" cy="882685"/>
            </a:xfrm>
            <a:prstGeom prst="rect">
              <a:avLst/>
            </a:prstGeom>
          </p:spPr>
        </p:pic>
        <p:sp>
          <p:nvSpPr>
            <p:cNvPr id="83" name="Rectangle 82">
              <a:extLst>
                <a:ext uri="{FF2B5EF4-FFF2-40B4-BE49-F238E27FC236}">
                  <a16:creationId xmlns:a16="http://schemas.microsoft.com/office/drawing/2014/main" id="{BF88F477-30C2-4F30-B5C8-AB940635BF8D}"/>
                </a:ext>
              </a:extLst>
            </p:cNvPr>
            <p:cNvSpPr/>
            <p:nvPr/>
          </p:nvSpPr>
          <p:spPr>
            <a:xfrm>
              <a:off x="703246" y="4493025"/>
              <a:ext cx="1726747" cy="145709"/>
            </a:xfrm>
            <a:prstGeom prst="rect">
              <a:avLst/>
            </a:prstGeom>
          </p:spPr>
          <p:txBody>
            <a:bodyPr wrap="none">
              <a:spAutoFit/>
            </a:bodyPr>
            <a:lstStyle/>
            <a:p>
              <a:r>
                <a:rPr lang="en-GB" sz="600" dirty="0"/>
                <a:t>Band alignments and interfaces in Antimony Selenide Solar Cells</a:t>
              </a:r>
            </a:p>
          </p:txBody>
        </p:sp>
      </p:grpSp>
    </p:spTree>
    <p:extLst>
      <p:ext uri="{BB962C8B-B14F-4D97-AF65-F5344CB8AC3E}">
        <p14:creationId xmlns:p14="http://schemas.microsoft.com/office/powerpoint/2010/main" val="2755006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F07D2F6-40A6-4EFB-A9FF-786A5052A4A4}"/>
              </a:ext>
            </a:extLst>
          </p:cNvPr>
          <p:cNvGrpSpPr/>
          <p:nvPr/>
        </p:nvGrpSpPr>
        <p:grpSpPr>
          <a:xfrm>
            <a:off x="2657723" y="329418"/>
            <a:ext cx="4590552" cy="5226424"/>
            <a:chOff x="2647452" y="-64044"/>
            <a:chExt cx="4870141" cy="5544742"/>
          </a:xfrm>
        </p:grpSpPr>
        <p:pic>
          <p:nvPicPr>
            <p:cNvPr id="5" name="Picture 4">
              <a:extLst>
                <a:ext uri="{FF2B5EF4-FFF2-40B4-BE49-F238E27FC236}">
                  <a16:creationId xmlns:a16="http://schemas.microsoft.com/office/drawing/2014/main" id="{7966FE3F-4D1B-4EC4-A760-98564FB7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620" y="1101869"/>
              <a:ext cx="4385802" cy="4378829"/>
            </a:xfrm>
            <a:prstGeom prst="rect">
              <a:avLst/>
            </a:prstGeom>
          </p:spPr>
        </p:pic>
        <p:sp>
          <p:nvSpPr>
            <p:cNvPr id="22" name="TextBox 21">
              <a:extLst>
                <a:ext uri="{FF2B5EF4-FFF2-40B4-BE49-F238E27FC236}">
                  <a16:creationId xmlns:a16="http://schemas.microsoft.com/office/drawing/2014/main" id="{58AB242B-852B-4E16-96D2-8E871C6741B9}"/>
                </a:ext>
              </a:extLst>
            </p:cNvPr>
            <p:cNvSpPr txBox="1"/>
            <p:nvPr/>
          </p:nvSpPr>
          <p:spPr>
            <a:xfrm>
              <a:off x="2647452" y="-64044"/>
              <a:ext cx="4870141" cy="391826"/>
            </a:xfrm>
            <a:prstGeom prst="rect">
              <a:avLst/>
            </a:prstGeom>
            <a:noFill/>
          </p:spPr>
          <p:txBody>
            <a:bodyPr wrap="none" rtlCol="0">
              <a:spAutoFit/>
            </a:bodyPr>
            <a:lstStyle/>
            <a:p>
              <a:r>
                <a:rPr lang="en-GB" b="1" dirty="0"/>
                <a:t>CMP Research Areas at University of Liverpool</a:t>
              </a:r>
            </a:p>
          </p:txBody>
        </p:sp>
      </p:grpSp>
      <p:sp>
        <p:nvSpPr>
          <p:cNvPr id="3" name="Rectangle 2">
            <a:extLst>
              <a:ext uri="{FF2B5EF4-FFF2-40B4-BE49-F238E27FC236}">
                <a16:creationId xmlns:a16="http://schemas.microsoft.com/office/drawing/2014/main" id="{5F3241D2-642E-4AC1-B783-17E9687310C6}"/>
              </a:ext>
            </a:extLst>
          </p:cNvPr>
          <p:cNvSpPr/>
          <p:nvPr/>
        </p:nvSpPr>
        <p:spPr>
          <a:xfrm>
            <a:off x="1157286" y="707542"/>
            <a:ext cx="7591425" cy="369332"/>
          </a:xfrm>
          <a:prstGeom prst="rect">
            <a:avLst/>
          </a:prstGeom>
        </p:spPr>
        <p:txBody>
          <a:bodyPr wrap="square">
            <a:spAutoFit/>
          </a:bodyPr>
          <a:lstStyle/>
          <a:p>
            <a:r>
              <a:rPr lang="en-GB" dirty="0"/>
              <a:t>https://www.liverpool.ac.uk/physics/research/condensed-matter-physics/</a:t>
            </a:r>
          </a:p>
        </p:txBody>
      </p:sp>
      <p:pic>
        <p:nvPicPr>
          <p:cNvPr id="7174" name="Picture 6" descr="Transmission electron micrograph of colloidal quantum dots.">
            <a:extLst>
              <a:ext uri="{FF2B5EF4-FFF2-40B4-BE49-F238E27FC236}">
                <a16:creationId xmlns:a16="http://schemas.microsoft.com/office/drawing/2014/main" id="{BA02DDD8-E194-4E61-AC29-B7E1D5AE5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84" y="1232115"/>
            <a:ext cx="1447799" cy="14477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canning tunnelling microscope image of surface of scandium">
            <a:extLst>
              <a:ext uri="{FF2B5EF4-FFF2-40B4-BE49-F238E27FC236}">
                <a16:creationId xmlns:a16="http://schemas.microsoft.com/office/drawing/2014/main" id="{8A3CC8D3-158D-4CEA-8B35-128792B3E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925" y="1232115"/>
            <a:ext cx="1233960" cy="1233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Electrochemical cell for in-situ X-Ray Scattering studies">
            <a:extLst>
              <a:ext uri="{FF2B5EF4-FFF2-40B4-BE49-F238E27FC236}">
                <a16:creationId xmlns:a16="http://schemas.microsoft.com/office/drawing/2014/main" id="{315ECE66-38C9-4E71-812A-1ADAD2DFAD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118" y="293803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ollagen imaged with an AFM">
            <a:extLst>
              <a:ext uri="{FF2B5EF4-FFF2-40B4-BE49-F238E27FC236}">
                <a16:creationId xmlns:a16="http://schemas.microsoft.com/office/drawing/2014/main" id="{8F65AF3B-E346-4085-A59B-6F3897B97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723" y="5297319"/>
            <a:ext cx="1411047" cy="141104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Bacterial microcompartment analysis">
            <a:extLst>
              <a:ext uri="{FF2B5EF4-FFF2-40B4-BE49-F238E27FC236}">
                <a16:creationId xmlns:a16="http://schemas.microsoft.com/office/drawing/2014/main" id="{85E36952-9ED6-4B27-8BC0-349C684B78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6357" y="5275504"/>
            <a:ext cx="1411048" cy="141104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Colloidal quantum dots in cuvette under UV illumination">
            <a:extLst>
              <a:ext uri="{FF2B5EF4-FFF2-40B4-BE49-F238E27FC236}">
                <a16:creationId xmlns:a16="http://schemas.microsoft.com/office/drawing/2014/main" id="{38A88716-3E90-492D-8267-D3FA4D4178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4066" y="1198179"/>
            <a:ext cx="2302175" cy="153144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Scanning tunnling microscopy image of Tellurium on Cu(111).">
            <a:extLst>
              <a:ext uri="{FF2B5EF4-FFF2-40B4-BE49-F238E27FC236}">
                <a16:creationId xmlns:a16="http://schemas.microsoft.com/office/drawing/2014/main" id="{5273AE9B-1A6E-411A-BD7F-7FCB968B11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3335" y="3107750"/>
            <a:ext cx="1595439" cy="146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08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008E4AC-34AE-4E44-9326-DB511C25D4DA}"/>
              </a:ext>
            </a:extLst>
          </p:cNvPr>
          <p:cNvSpPr txBox="1"/>
          <p:nvPr/>
        </p:nvSpPr>
        <p:spPr>
          <a:xfrm>
            <a:off x="10750486" y="667411"/>
            <a:ext cx="2756580" cy="5987408"/>
          </a:xfrm>
          <a:prstGeom prst="rect">
            <a:avLst/>
          </a:prstGeom>
          <a:noFill/>
        </p:spPr>
        <p:txBody>
          <a:bodyPr wrap="square" rtlCol="0">
            <a:spAutoFit/>
          </a:bodyPr>
          <a:lstStyle/>
          <a:p>
            <a:r>
              <a:rPr lang="en-GB" sz="1161" dirty="0">
                <a:solidFill>
                  <a:srgbClr val="00B0F0"/>
                </a:solidFill>
              </a:rPr>
              <a:t>Prof. Christopher Lucas</a:t>
            </a:r>
          </a:p>
          <a:p>
            <a:r>
              <a:rPr lang="en-GB" sz="1161" dirty="0"/>
              <a:t>Dr Jonathan </a:t>
            </a:r>
            <a:r>
              <a:rPr lang="en-GB" sz="1161" dirty="0" err="1"/>
              <a:t>Alaria</a:t>
            </a:r>
            <a:endParaRPr lang="en-GB" sz="1161" dirty="0"/>
          </a:p>
          <a:p>
            <a:r>
              <a:rPr lang="en-GB" sz="1161" dirty="0">
                <a:solidFill>
                  <a:srgbClr val="00B0F0"/>
                </a:solidFill>
              </a:rPr>
              <a:t>Dr Stephen Barrett</a:t>
            </a:r>
          </a:p>
          <a:p>
            <a:r>
              <a:rPr lang="en-GB" sz="1161" dirty="0">
                <a:solidFill>
                  <a:srgbClr val="FFC000"/>
                </a:solidFill>
              </a:rPr>
              <a:t>Prof. Vinod </a:t>
            </a:r>
            <a:r>
              <a:rPr lang="en-GB" sz="1161" dirty="0" err="1">
                <a:solidFill>
                  <a:srgbClr val="FFC000"/>
                </a:solidFill>
              </a:rPr>
              <a:t>Dhanak</a:t>
            </a:r>
            <a:endParaRPr lang="en-GB" sz="1161" dirty="0">
              <a:solidFill>
                <a:srgbClr val="FFC000"/>
              </a:solidFill>
            </a:endParaRPr>
          </a:p>
          <a:p>
            <a:r>
              <a:rPr lang="en-GB" sz="1161" dirty="0">
                <a:solidFill>
                  <a:srgbClr val="FFC000"/>
                </a:solidFill>
              </a:rPr>
              <a:t>Prof. Ken </a:t>
            </a:r>
            <a:r>
              <a:rPr lang="en-GB" sz="1161" dirty="0" err="1">
                <a:solidFill>
                  <a:srgbClr val="FFC000"/>
                </a:solidFill>
              </a:rPr>
              <a:t>Durose</a:t>
            </a:r>
            <a:endParaRPr lang="en-GB" sz="1161" dirty="0">
              <a:solidFill>
                <a:srgbClr val="FFC000"/>
              </a:solidFill>
            </a:endParaRPr>
          </a:p>
          <a:p>
            <a:r>
              <a:rPr lang="en-GB" sz="1161" dirty="0"/>
              <a:t>Dr Joseph Forth</a:t>
            </a:r>
          </a:p>
          <a:p>
            <a:r>
              <a:rPr lang="en-GB" sz="1161" dirty="0">
                <a:solidFill>
                  <a:srgbClr val="00B0F0"/>
                </a:solidFill>
              </a:rPr>
              <a:t>Dr Yvonne </a:t>
            </a:r>
            <a:r>
              <a:rPr lang="en-GB" sz="1161" dirty="0" err="1">
                <a:solidFill>
                  <a:srgbClr val="00B0F0"/>
                </a:solidFill>
              </a:rPr>
              <a:t>Grunder</a:t>
            </a:r>
            <a:endParaRPr lang="en-GB" sz="1161" dirty="0">
              <a:solidFill>
                <a:srgbClr val="00B0F0"/>
              </a:solidFill>
            </a:endParaRPr>
          </a:p>
          <a:p>
            <a:r>
              <a:rPr lang="en-GB" sz="1161" dirty="0"/>
              <a:t>Prof. Brianna </a:t>
            </a:r>
            <a:r>
              <a:rPr lang="en-GB" sz="1161" dirty="0" err="1"/>
              <a:t>Heazlewood</a:t>
            </a:r>
            <a:endParaRPr lang="en-GB" sz="1161" dirty="0"/>
          </a:p>
          <a:p>
            <a:r>
              <a:rPr lang="en-GB" sz="1161" dirty="0">
                <a:solidFill>
                  <a:srgbClr val="00B0F0"/>
                </a:solidFill>
              </a:rPr>
              <a:t>Dr Frank </a:t>
            </a:r>
            <a:r>
              <a:rPr lang="en-GB" sz="1161" dirty="0" err="1">
                <a:solidFill>
                  <a:srgbClr val="00B0F0"/>
                </a:solidFill>
              </a:rPr>
              <a:t>Jaeckel</a:t>
            </a:r>
            <a:endParaRPr lang="en-GB" sz="1161" dirty="0">
              <a:solidFill>
                <a:srgbClr val="00B0F0"/>
              </a:solidFill>
            </a:endParaRPr>
          </a:p>
          <a:p>
            <a:r>
              <a:rPr lang="en-GB" sz="1161" dirty="0"/>
              <a:t>Dr Jon Major</a:t>
            </a:r>
          </a:p>
          <a:p>
            <a:r>
              <a:rPr lang="en-GB" sz="1161" dirty="0">
                <a:solidFill>
                  <a:srgbClr val="00B050"/>
                </a:solidFill>
              </a:rPr>
              <a:t>Dr David Martin</a:t>
            </a:r>
          </a:p>
          <a:p>
            <a:r>
              <a:rPr lang="en-GB" sz="1161" dirty="0">
                <a:solidFill>
                  <a:srgbClr val="00B0F0"/>
                </a:solidFill>
              </a:rPr>
              <a:t>Prof. Ronan </a:t>
            </a:r>
            <a:r>
              <a:rPr lang="en-GB" sz="1161" dirty="0" err="1">
                <a:solidFill>
                  <a:srgbClr val="00B0F0"/>
                </a:solidFill>
              </a:rPr>
              <a:t>McGarth</a:t>
            </a:r>
            <a:endParaRPr lang="en-GB" sz="1161" dirty="0">
              <a:solidFill>
                <a:srgbClr val="00B0F0"/>
              </a:solidFill>
            </a:endParaRPr>
          </a:p>
          <a:p>
            <a:r>
              <a:rPr lang="en-GB" sz="1161" dirty="0"/>
              <a:t>Dr Liam O’Brien</a:t>
            </a:r>
          </a:p>
          <a:p>
            <a:r>
              <a:rPr lang="en-GB" sz="1161" dirty="0">
                <a:solidFill>
                  <a:srgbClr val="00B0F0"/>
                </a:solidFill>
              </a:rPr>
              <a:t>Dr Hem Sharma</a:t>
            </a:r>
          </a:p>
          <a:p>
            <a:r>
              <a:rPr lang="en-GB" sz="1161" dirty="0">
                <a:solidFill>
                  <a:srgbClr val="FFC000"/>
                </a:solidFill>
              </a:rPr>
              <a:t>Prof. Tim Veal</a:t>
            </a:r>
          </a:p>
          <a:p>
            <a:r>
              <a:rPr lang="en-GB" sz="1161" dirty="0">
                <a:solidFill>
                  <a:srgbClr val="00B050"/>
                </a:solidFill>
              </a:rPr>
              <a:t>Prof. Peter </a:t>
            </a:r>
            <a:r>
              <a:rPr lang="en-GB" sz="1161" dirty="0" err="1">
                <a:solidFill>
                  <a:srgbClr val="00B050"/>
                </a:solidFill>
              </a:rPr>
              <a:t>Weightman</a:t>
            </a:r>
            <a:endParaRPr lang="en-GB" sz="1161" dirty="0">
              <a:solidFill>
                <a:srgbClr val="00B050"/>
              </a:solidFill>
            </a:endParaRPr>
          </a:p>
          <a:p>
            <a:endParaRPr lang="en-GB" sz="1161" dirty="0"/>
          </a:p>
          <a:p>
            <a:r>
              <a:rPr lang="en-GB" sz="1161" dirty="0"/>
              <a:t>Dr Laurence </a:t>
            </a:r>
            <a:r>
              <a:rPr lang="en-GB" sz="1161" dirty="0" err="1"/>
              <a:t>Bouchenoire</a:t>
            </a:r>
            <a:endParaRPr lang="en-GB" sz="1161" dirty="0"/>
          </a:p>
          <a:p>
            <a:r>
              <a:rPr lang="en-GB" sz="1161" dirty="0"/>
              <a:t>Dr Samuel Coates</a:t>
            </a:r>
          </a:p>
          <a:p>
            <a:r>
              <a:rPr lang="en-GB" sz="1161" dirty="0"/>
              <a:t>Dr Michael Day</a:t>
            </a:r>
          </a:p>
          <a:p>
            <a:r>
              <a:rPr lang="en-GB" sz="1161" dirty="0"/>
              <a:t>Dr Paul Harrison</a:t>
            </a:r>
          </a:p>
          <a:p>
            <a:r>
              <a:rPr lang="en-GB" sz="1161" dirty="0"/>
              <a:t>Mr Theo Hobson</a:t>
            </a:r>
          </a:p>
          <a:p>
            <a:r>
              <a:rPr lang="en-GB" sz="1161" dirty="0"/>
              <a:t>Dr James </a:t>
            </a:r>
            <a:r>
              <a:rPr lang="en-GB" sz="1161" dirty="0" err="1"/>
              <a:t>Ingham</a:t>
            </a:r>
            <a:endParaRPr lang="en-GB" sz="1161" dirty="0"/>
          </a:p>
          <a:p>
            <a:r>
              <a:rPr lang="en-GB" sz="1161" dirty="0"/>
              <a:t>Mr Jacob Leaver</a:t>
            </a:r>
          </a:p>
          <a:p>
            <a:r>
              <a:rPr lang="en-GB" sz="1161" dirty="0"/>
              <a:t>Dr Rahul Pandey</a:t>
            </a:r>
          </a:p>
          <a:p>
            <a:r>
              <a:rPr lang="en-GB" sz="1161" dirty="0"/>
              <a:t>Dr Laurie Phillips</a:t>
            </a:r>
          </a:p>
          <a:p>
            <a:r>
              <a:rPr lang="en-GB" sz="1161" dirty="0"/>
              <a:t>Dr Vincent Richardson</a:t>
            </a:r>
          </a:p>
          <a:p>
            <a:r>
              <a:rPr lang="en-GB" sz="1161" dirty="0"/>
              <a:t>Dr Maksymilian Roman</a:t>
            </a:r>
          </a:p>
          <a:p>
            <a:r>
              <a:rPr lang="en-GB" sz="1161" dirty="0"/>
              <a:t>Dr Thomas Shalvey</a:t>
            </a:r>
          </a:p>
          <a:p>
            <a:r>
              <a:rPr lang="en-GB" sz="1161" dirty="0"/>
              <a:t>Dr Caroline Smith</a:t>
            </a:r>
          </a:p>
          <a:p>
            <a:r>
              <a:rPr lang="en-GB" sz="1161" dirty="0"/>
              <a:t>Mr Paul Thompson</a:t>
            </a:r>
          </a:p>
          <a:p>
            <a:r>
              <a:rPr lang="en-GB" sz="1161" dirty="0"/>
              <a:t>Dr Paul Unsworth</a:t>
            </a:r>
          </a:p>
          <a:p>
            <a:r>
              <a:rPr lang="en-GB" sz="1161" dirty="0"/>
              <a:t>Dr Didier </a:t>
            </a:r>
            <a:r>
              <a:rPr lang="en-GB" sz="1161" dirty="0" err="1"/>
              <a:t>Wermeille</a:t>
            </a:r>
            <a:endParaRPr lang="en-GB" sz="1161" dirty="0"/>
          </a:p>
        </p:txBody>
      </p:sp>
      <p:grpSp>
        <p:nvGrpSpPr>
          <p:cNvPr id="38" name="Group 37">
            <a:extLst>
              <a:ext uri="{FF2B5EF4-FFF2-40B4-BE49-F238E27FC236}">
                <a16:creationId xmlns:a16="http://schemas.microsoft.com/office/drawing/2014/main" id="{60FF48E0-04C3-4927-8011-B1BAF7E3CEF9}"/>
              </a:ext>
            </a:extLst>
          </p:cNvPr>
          <p:cNvGrpSpPr/>
          <p:nvPr/>
        </p:nvGrpSpPr>
        <p:grpSpPr>
          <a:xfrm>
            <a:off x="688473" y="690516"/>
            <a:ext cx="8459872" cy="5863726"/>
            <a:chOff x="514670" y="274751"/>
            <a:chExt cx="9021544" cy="6253033"/>
          </a:xfrm>
        </p:grpSpPr>
        <p:grpSp>
          <p:nvGrpSpPr>
            <p:cNvPr id="4" name="Group 3">
              <a:extLst>
                <a:ext uri="{FF2B5EF4-FFF2-40B4-BE49-F238E27FC236}">
                  <a16:creationId xmlns:a16="http://schemas.microsoft.com/office/drawing/2014/main" id="{392965D0-397F-48D3-B53C-D8E378C987EB}"/>
                </a:ext>
              </a:extLst>
            </p:cNvPr>
            <p:cNvGrpSpPr/>
            <p:nvPr/>
          </p:nvGrpSpPr>
          <p:grpSpPr>
            <a:xfrm>
              <a:off x="1149422" y="375832"/>
              <a:ext cx="7878852" cy="6147017"/>
              <a:chOff x="1379130" y="6330956"/>
              <a:chExt cx="12348138" cy="9633916"/>
            </a:xfrm>
          </p:grpSpPr>
          <p:pic>
            <p:nvPicPr>
              <p:cNvPr id="5" name="Picture 4">
                <a:extLst>
                  <a:ext uri="{FF2B5EF4-FFF2-40B4-BE49-F238E27FC236}">
                    <a16:creationId xmlns:a16="http://schemas.microsoft.com/office/drawing/2014/main" id="{14120BB9-F2CF-4510-9574-1BABA723B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117" y="8373940"/>
                <a:ext cx="5370484" cy="5361946"/>
              </a:xfrm>
              <a:prstGeom prst="rect">
                <a:avLst/>
              </a:prstGeom>
            </p:spPr>
          </p:pic>
          <p:pic>
            <p:nvPicPr>
              <p:cNvPr id="6" name="Picture 4" descr="Dr. Hem Raj Sharma's speech - YouTube">
                <a:extLst>
                  <a:ext uri="{FF2B5EF4-FFF2-40B4-BE49-F238E27FC236}">
                    <a16:creationId xmlns:a16="http://schemas.microsoft.com/office/drawing/2014/main" id="{D21A2D49-115E-49D4-A209-3B24B1D0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90" r="22553"/>
              <a:stretch/>
            </p:blipFill>
            <p:spPr bwMode="auto">
              <a:xfrm>
                <a:off x="1379130" y="9102954"/>
                <a:ext cx="1488206" cy="1994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F71ED9-51E6-43A3-B9C9-45DCCE1311BB}"/>
                  </a:ext>
                </a:extLst>
              </p:cNvPr>
              <p:cNvPicPr>
                <a:picLocks noChangeAspect="1"/>
              </p:cNvPicPr>
              <p:nvPr/>
            </p:nvPicPr>
            <p:blipFill rotWithShape="1">
              <a:blip r:embed="rId4"/>
              <a:srcRect t="18564"/>
              <a:stretch/>
            </p:blipFill>
            <p:spPr>
              <a:xfrm>
                <a:off x="10460126" y="7896307"/>
                <a:ext cx="1538793" cy="1879697"/>
              </a:xfrm>
              <a:prstGeom prst="rect">
                <a:avLst/>
              </a:prstGeom>
            </p:spPr>
          </p:pic>
          <p:grpSp>
            <p:nvGrpSpPr>
              <p:cNvPr id="8" name="Group 7">
                <a:extLst>
                  <a:ext uri="{FF2B5EF4-FFF2-40B4-BE49-F238E27FC236}">
                    <a16:creationId xmlns:a16="http://schemas.microsoft.com/office/drawing/2014/main" id="{290467B3-5547-456C-BBE1-20DEEB61D603}"/>
                  </a:ext>
                </a:extLst>
              </p:cNvPr>
              <p:cNvGrpSpPr/>
              <p:nvPr/>
            </p:nvGrpSpPr>
            <p:grpSpPr>
              <a:xfrm>
                <a:off x="5841352" y="6330956"/>
                <a:ext cx="3376016" cy="2047413"/>
                <a:chOff x="4252857" y="681661"/>
                <a:chExt cx="2006260" cy="1216713"/>
              </a:xfrm>
            </p:grpSpPr>
            <p:pic>
              <p:nvPicPr>
                <p:cNvPr id="20" name="Picture 2" descr="Yvonne GRUNDER | Royal Society Research Fellow | Dr | University of  Liverpool, Liverpool | UoL | Department of Physics">
                  <a:extLst>
                    <a:ext uri="{FF2B5EF4-FFF2-40B4-BE49-F238E27FC236}">
                      <a16:creationId xmlns:a16="http://schemas.microsoft.com/office/drawing/2014/main" id="{BA89EB7D-061B-40E7-A6F0-7797AFB425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9" t="15213" r="16269"/>
                <a:stretch/>
              </p:blipFill>
              <p:spPr bwMode="auto">
                <a:xfrm>
                  <a:off x="4252857" y="681661"/>
                  <a:ext cx="969865" cy="12025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8DE4089-AAD2-41BE-92A9-EC0FAF0EE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972" y="681661"/>
                  <a:ext cx="911145" cy="1216713"/>
                </a:xfrm>
                <a:prstGeom prst="rect">
                  <a:avLst/>
                </a:prstGeom>
              </p:spPr>
            </p:pic>
          </p:grpSp>
          <p:pic>
            <p:nvPicPr>
              <p:cNvPr id="9" name="Picture 8" descr="A person wearing glasses&#10;&#10;Description automatically generated with medium confidence">
                <a:extLst>
                  <a:ext uri="{FF2B5EF4-FFF2-40B4-BE49-F238E27FC236}">
                    <a16:creationId xmlns:a16="http://schemas.microsoft.com/office/drawing/2014/main" id="{ED164C52-E3A8-4B6E-9497-D91EF938E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170" y="9072982"/>
                <a:ext cx="1340806" cy="2024618"/>
              </a:xfrm>
              <a:prstGeom prst="rect">
                <a:avLst/>
              </a:prstGeom>
            </p:spPr>
          </p:pic>
          <p:pic>
            <p:nvPicPr>
              <p:cNvPr id="10" name="Picture 2" descr="Photo of Dr Jonathan Alaria">
                <a:extLst>
                  <a:ext uri="{FF2B5EF4-FFF2-40B4-BE49-F238E27FC236}">
                    <a16:creationId xmlns:a16="http://schemas.microsoft.com/office/drawing/2014/main" id="{98CE8DE5-553F-491D-8C46-682639C255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15096" y="9996210"/>
                <a:ext cx="1494698" cy="17936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hoto of Professor Ken Durose">
                <a:extLst>
                  <a:ext uri="{FF2B5EF4-FFF2-40B4-BE49-F238E27FC236}">
                    <a16:creationId xmlns:a16="http://schemas.microsoft.com/office/drawing/2014/main" id="{CE2F6C17-BDF7-4732-938E-2F65DD1ECA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20" r="9079"/>
              <a:stretch/>
            </p:blipFill>
            <p:spPr bwMode="auto">
              <a:xfrm>
                <a:off x="12170998" y="7873541"/>
                <a:ext cx="1538794" cy="19024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oto of Professor Ronan McGrath">
                <a:extLst>
                  <a:ext uri="{FF2B5EF4-FFF2-40B4-BE49-F238E27FC236}">
                    <a16:creationId xmlns:a16="http://schemas.microsoft.com/office/drawing/2014/main" id="{E3029A60-01D9-41AB-BD32-8C4C1020891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1" b="2096"/>
              <a:stretch/>
            </p:blipFill>
            <p:spPr bwMode="auto">
              <a:xfrm>
                <a:off x="1379130" y="11234241"/>
                <a:ext cx="1442472" cy="1997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hoto of Professor Vin Dhanak">
                <a:extLst>
                  <a:ext uri="{FF2B5EF4-FFF2-40B4-BE49-F238E27FC236}">
                    <a16:creationId xmlns:a16="http://schemas.microsoft.com/office/drawing/2014/main" id="{F275E137-2BA8-41C8-9BAF-94F7B3D9D4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9675" y="11237327"/>
                <a:ext cx="1378969" cy="199773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4F01016-C825-4858-82B0-1F50D7CAF50B}"/>
                  </a:ext>
                </a:extLst>
              </p:cNvPr>
              <p:cNvGrpSpPr/>
              <p:nvPr/>
            </p:nvGrpSpPr>
            <p:grpSpPr>
              <a:xfrm>
                <a:off x="6042286" y="13931152"/>
                <a:ext cx="2974149" cy="2033720"/>
                <a:chOff x="4749175" y="5557978"/>
                <a:chExt cx="1767443" cy="1208576"/>
              </a:xfrm>
            </p:grpSpPr>
            <p:pic>
              <p:nvPicPr>
                <p:cNvPr id="18" name="Picture 8" descr="Photo of Professor Peter Weightman">
                  <a:extLst>
                    <a:ext uri="{FF2B5EF4-FFF2-40B4-BE49-F238E27FC236}">
                      <a16:creationId xmlns:a16="http://schemas.microsoft.com/office/drawing/2014/main" id="{1040C97C-8075-4561-B51A-53ABFF8DC5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9175" y="5557978"/>
                  <a:ext cx="841236" cy="12085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Photo of Dr David Martin">
                  <a:extLst>
                    <a:ext uri="{FF2B5EF4-FFF2-40B4-BE49-F238E27FC236}">
                      <a16:creationId xmlns:a16="http://schemas.microsoft.com/office/drawing/2014/main" id="{872FBC0C-79D8-4FC2-851F-9BC115760C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75382" y="5672947"/>
                  <a:ext cx="841236" cy="1093607"/>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2" descr="Photo of Professor Tim Veal">
                <a:extLst>
                  <a:ext uri="{FF2B5EF4-FFF2-40B4-BE49-F238E27FC236}">
                    <a16:creationId xmlns:a16="http://schemas.microsoft.com/office/drawing/2014/main" id="{C21F195B-D9B3-4095-9FF7-77901551C6D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4233" b="9023"/>
              <a:stretch/>
            </p:blipFill>
            <p:spPr bwMode="auto">
              <a:xfrm>
                <a:off x="10460124" y="9871278"/>
                <a:ext cx="1538791" cy="19521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Photo of Dr Frank Jaeckel">
                <a:extLst>
                  <a:ext uri="{FF2B5EF4-FFF2-40B4-BE49-F238E27FC236}">
                    <a16:creationId xmlns:a16="http://schemas.microsoft.com/office/drawing/2014/main" id="{D02F5D8E-FB40-4376-9AE9-E9F34F6094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3068" y="11908047"/>
                <a:ext cx="1244200" cy="17169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hoto of Dr Brianna Heazlewood">
                <a:extLst>
                  <a:ext uri="{FF2B5EF4-FFF2-40B4-BE49-F238E27FC236}">
                    <a16:creationId xmlns:a16="http://schemas.microsoft.com/office/drawing/2014/main" id="{7A709D1E-3F09-4EE7-9AA9-1002A96F9DF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49894" y="11938229"/>
                <a:ext cx="1491186" cy="171699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CBC84215-36FC-459A-A86A-C1E936441AED}"/>
                </a:ext>
              </a:extLst>
            </p:cNvPr>
            <p:cNvSpPr txBox="1"/>
            <p:nvPr/>
          </p:nvSpPr>
          <p:spPr>
            <a:xfrm>
              <a:off x="6150695" y="295538"/>
              <a:ext cx="1221488" cy="369332"/>
            </a:xfrm>
            <a:prstGeom prst="rect">
              <a:avLst/>
            </a:prstGeom>
            <a:noFill/>
          </p:spPr>
          <p:txBody>
            <a:bodyPr wrap="none" rtlCol="0">
              <a:spAutoFit/>
            </a:bodyPr>
            <a:lstStyle/>
            <a:p>
              <a:r>
                <a:rPr lang="en-GB" dirty="0">
                  <a:solidFill>
                    <a:srgbClr val="00B0F0"/>
                  </a:solidFill>
                </a:rPr>
                <a:t>Chris Lucas</a:t>
              </a:r>
            </a:p>
          </p:txBody>
        </p:sp>
        <p:sp>
          <p:nvSpPr>
            <p:cNvPr id="3" name="TextBox 2">
              <a:extLst>
                <a:ext uri="{FF2B5EF4-FFF2-40B4-BE49-F238E27FC236}">
                  <a16:creationId xmlns:a16="http://schemas.microsoft.com/office/drawing/2014/main" id="{E1BA244D-0145-4F9C-9AA8-7CA433E2E096}"/>
                </a:ext>
              </a:extLst>
            </p:cNvPr>
            <p:cNvSpPr txBox="1"/>
            <p:nvPr/>
          </p:nvSpPr>
          <p:spPr>
            <a:xfrm>
              <a:off x="2186307" y="274751"/>
              <a:ext cx="1712072" cy="369332"/>
            </a:xfrm>
            <a:prstGeom prst="rect">
              <a:avLst/>
            </a:prstGeom>
            <a:noFill/>
          </p:spPr>
          <p:txBody>
            <a:bodyPr wrap="none" rtlCol="0">
              <a:spAutoFit/>
            </a:bodyPr>
            <a:lstStyle/>
            <a:p>
              <a:r>
                <a:rPr lang="en-GB" dirty="0">
                  <a:solidFill>
                    <a:srgbClr val="00B0F0"/>
                  </a:solidFill>
                </a:rPr>
                <a:t>Yvonne </a:t>
              </a:r>
              <a:r>
                <a:rPr lang="en-GB" dirty="0" err="1">
                  <a:solidFill>
                    <a:srgbClr val="00B0F0"/>
                  </a:solidFill>
                </a:rPr>
                <a:t>Gründer</a:t>
              </a:r>
              <a:endParaRPr lang="en-GB" dirty="0">
                <a:solidFill>
                  <a:srgbClr val="00B0F0"/>
                </a:solidFill>
              </a:endParaRPr>
            </a:p>
          </p:txBody>
        </p:sp>
        <p:sp>
          <p:nvSpPr>
            <p:cNvPr id="26" name="TextBox 25">
              <a:extLst>
                <a:ext uri="{FF2B5EF4-FFF2-40B4-BE49-F238E27FC236}">
                  <a16:creationId xmlns:a16="http://schemas.microsoft.com/office/drawing/2014/main" id="{4DD25BD4-FC46-4C58-AE29-474CEA75DB21}"/>
                </a:ext>
              </a:extLst>
            </p:cNvPr>
            <p:cNvSpPr txBox="1"/>
            <p:nvPr/>
          </p:nvSpPr>
          <p:spPr>
            <a:xfrm>
              <a:off x="7910869" y="1029018"/>
              <a:ext cx="1258806" cy="369332"/>
            </a:xfrm>
            <a:prstGeom prst="rect">
              <a:avLst/>
            </a:prstGeom>
            <a:noFill/>
          </p:spPr>
          <p:txBody>
            <a:bodyPr wrap="none" rtlCol="0">
              <a:spAutoFit/>
            </a:bodyPr>
            <a:lstStyle/>
            <a:p>
              <a:r>
                <a:rPr lang="en-GB" dirty="0">
                  <a:solidFill>
                    <a:srgbClr val="00B0F0"/>
                  </a:solidFill>
                </a:rPr>
                <a:t>Ken </a:t>
              </a:r>
              <a:r>
                <a:rPr lang="en-GB" dirty="0" err="1">
                  <a:solidFill>
                    <a:srgbClr val="00B0F0"/>
                  </a:solidFill>
                </a:rPr>
                <a:t>Durose</a:t>
              </a:r>
              <a:endParaRPr lang="en-GB" dirty="0">
                <a:solidFill>
                  <a:srgbClr val="00B0F0"/>
                </a:solidFill>
              </a:endParaRPr>
            </a:p>
          </p:txBody>
        </p:sp>
        <p:sp>
          <p:nvSpPr>
            <p:cNvPr id="27" name="TextBox 26">
              <a:extLst>
                <a:ext uri="{FF2B5EF4-FFF2-40B4-BE49-F238E27FC236}">
                  <a16:creationId xmlns:a16="http://schemas.microsoft.com/office/drawing/2014/main" id="{51A2B324-1A14-4040-9C3E-285D8926D012}"/>
                </a:ext>
              </a:extLst>
            </p:cNvPr>
            <p:cNvSpPr txBox="1"/>
            <p:nvPr/>
          </p:nvSpPr>
          <p:spPr>
            <a:xfrm>
              <a:off x="6943642" y="3587018"/>
              <a:ext cx="985911" cy="369332"/>
            </a:xfrm>
            <a:prstGeom prst="rect">
              <a:avLst/>
            </a:prstGeom>
            <a:noFill/>
          </p:spPr>
          <p:txBody>
            <a:bodyPr wrap="none" rtlCol="0">
              <a:spAutoFit/>
            </a:bodyPr>
            <a:lstStyle/>
            <a:p>
              <a:r>
                <a:rPr lang="en-GB" dirty="0">
                  <a:solidFill>
                    <a:srgbClr val="00B0F0"/>
                  </a:solidFill>
                </a:rPr>
                <a:t>Tim Veal</a:t>
              </a:r>
            </a:p>
          </p:txBody>
        </p:sp>
        <p:sp>
          <p:nvSpPr>
            <p:cNvPr id="28" name="TextBox 27">
              <a:extLst>
                <a:ext uri="{FF2B5EF4-FFF2-40B4-BE49-F238E27FC236}">
                  <a16:creationId xmlns:a16="http://schemas.microsoft.com/office/drawing/2014/main" id="{8FC58832-894B-4E05-92D9-D6F0001513F8}"/>
                </a:ext>
              </a:extLst>
            </p:cNvPr>
            <p:cNvSpPr txBox="1"/>
            <p:nvPr/>
          </p:nvSpPr>
          <p:spPr>
            <a:xfrm>
              <a:off x="7992686" y="3543511"/>
              <a:ext cx="1095172" cy="369332"/>
            </a:xfrm>
            <a:prstGeom prst="rect">
              <a:avLst/>
            </a:prstGeom>
            <a:noFill/>
          </p:spPr>
          <p:txBody>
            <a:bodyPr wrap="none" rtlCol="0">
              <a:spAutoFit/>
            </a:bodyPr>
            <a:lstStyle/>
            <a:p>
              <a:r>
                <a:rPr lang="en-GB" dirty="0">
                  <a:solidFill>
                    <a:srgbClr val="00B0F0"/>
                  </a:solidFill>
                </a:rPr>
                <a:t>Jon </a:t>
              </a:r>
              <a:r>
                <a:rPr lang="en-GB" dirty="0" err="1">
                  <a:solidFill>
                    <a:srgbClr val="00B0F0"/>
                  </a:solidFill>
                </a:rPr>
                <a:t>Alaria</a:t>
              </a:r>
              <a:endParaRPr lang="en-GB" dirty="0">
                <a:solidFill>
                  <a:srgbClr val="00B0F0"/>
                </a:solidFill>
              </a:endParaRPr>
            </a:p>
          </p:txBody>
        </p:sp>
        <p:sp>
          <p:nvSpPr>
            <p:cNvPr id="29" name="TextBox 28">
              <a:extLst>
                <a:ext uri="{FF2B5EF4-FFF2-40B4-BE49-F238E27FC236}">
                  <a16:creationId xmlns:a16="http://schemas.microsoft.com/office/drawing/2014/main" id="{0971CB5B-D450-40D7-AB9B-969BC30BE829}"/>
                </a:ext>
              </a:extLst>
            </p:cNvPr>
            <p:cNvSpPr txBox="1"/>
            <p:nvPr/>
          </p:nvSpPr>
          <p:spPr>
            <a:xfrm>
              <a:off x="5917457" y="5010814"/>
              <a:ext cx="2117824" cy="369332"/>
            </a:xfrm>
            <a:prstGeom prst="rect">
              <a:avLst/>
            </a:prstGeom>
            <a:noFill/>
          </p:spPr>
          <p:txBody>
            <a:bodyPr wrap="none" rtlCol="0">
              <a:spAutoFit/>
            </a:bodyPr>
            <a:lstStyle/>
            <a:p>
              <a:r>
                <a:rPr lang="en-GB" dirty="0">
                  <a:solidFill>
                    <a:srgbClr val="00B0F0"/>
                  </a:solidFill>
                </a:rPr>
                <a:t>Brianna </a:t>
              </a:r>
              <a:r>
                <a:rPr lang="en-GB" dirty="0" err="1">
                  <a:solidFill>
                    <a:srgbClr val="00B0F0"/>
                  </a:solidFill>
                </a:rPr>
                <a:t>Heazlewood</a:t>
              </a:r>
              <a:endParaRPr lang="en-GB" dirty="0">
                <a:solidFill>
                  <a:srgbClr val="00B0F0"/>
                </a:solidFill>
              </a:endParaRPr>
            </a:p>
          </p:txBody>
        </p:sp>
        <p:sp>
          <p:nvSpPr>
            <p:cNvPr id="30" name="TextBox 29">
              <a:extLst>
                <a:ext uri="{FF2B5EF4-FFF2-40B4-BE49-F238E27FC236}">
                  <a16:creationId xmlns:a16="http://schemas.microsoft.com/office/drawing/2014/main" id="{2BB46A64-F4C1-4D59-A8D9-0CC239497FB5}"/>
                </a:ext>
              </a:extLst>
            </p:cNvPr>
            <p:cNvSpPr txBox="1"/>
            <p:nvPr/>
          </p:nvSpPr>
          <p:spPr>
            <a:xfrm>
              <a:off x="8118197" y="5010814"/>
              <a:ext cx="1418017" cy="369332"/>
            </a:xfrm>
            <a:prstGeom prst="rect">
              <a:avLst/>
            </a:prstGeom>
            <a:noFill/>
          </p:spPr>
          <p:txBody>
            <a:bodyPr wrap="none" rtlCol="0">
              <a:spAutoFit/>
            </a:bodyPr>
            <a:lstStyle/>
            <a:p>
              <a:r>
                <a:rPr lang="en-GB" dirty="0">
                  <a:solidFill>
                    <a:srgbClr val="00B0F0"/>
                  </a:solidFill>
                </a:rPr>
                <a:t>Frank </a:t>
              </a:r>
              <a:r>
                <a:rPr lang="en-GB" dirty="0" err="1">
                  <a:solidFill>
                    <a:srgbClr val="00B0F0"/>
                  </a:solidFill>
                </a:rPr>
                <a:t>Jaeckel</a:t>
              </a:r>
              <a:endParaRPr lang="en-GB" dirty="0">
                <a:solidFill>
                  <a:srgbClr val="00B0F0"/>
                </a:solidFill>
              </a:endParaRPr>
            </a:p>
          </p:txBody>
        </p:sp>
        <p:sp>
          <p:nvSpPr>
            <p:cNvPr id="31" name="TextBox 30">
              <a:extLst>
                <a:ext uri="{FF2B5EF4-FFF2-40B4-BE49-F238E27FC236}">
                  <a16:creationId xmlns:a16="http://schemas.microsoft.com/office/drawing/2014/main" id="{51D8E4E2-5E36-4031-B237-728AC41267DD}"/>
                </a:ext>
              </a:extLst>
            </p:cNvPr>
            <p:cNvSpPr txBox="1"/>
            <p:nvPr/>
          </p:nvSpPr>
          <p:spPr>
            <a:xfrm>
              <a:off x="6834554" y="1032467"/>
              <a:ext cx="1119217" cy="369332"/>
            </a:xfrm>
            <a:prstGeom prst="rect">
              <a:avLst/>
            </a:prstGeom>
            <a:noFill/>
          </p:spPr>
          <p:txBody>
            <a:bodyPr wrap="none" rtlCol="0">
              <a:spAutoFit/>
            </a:bodyPr>
            <a:lstStyle/>
            <a:p>
              <a:r>
                <a:rPr lang="en-GB" dirty="0">
                  <a:solidFill>
                    <a:srgbClr val="00B0F0"/>
                  </a:solidFill>
                </a:rPr>
                <a:t>Jon Major</a:t>
              </a:r>
            </a:p>
          </p:txBody>
        </p:sp>
        <p:sp>
          <p:nvSpPr>
            <p:cNvPr id="32" name="TextBox 31">
              <a:extLst>
                <a:ext uri="{FF2B5EF4-FFF2-40B4-BE49-F238E27FC236}">
                  <a16:creationId xmlns:a16="http://schemas.microsoft.com/office/drawing/2014/main" id="{774711D6-010C-4466-BA3D-AFA107B46C1F}"/>
                </a:ext>
              </a:extLst>
            </p:cNvPr>
            <p:cNvSpPr txBox="1"/>
            <p:nvPr/>
          </p:nvSpPr>
          <p:spPr>
            <a:xfrm>
              <a:off x="6022481" y="6155085"/>
              <a:ext cx="1405513" cy="369332"/>
            </a:xfrm>
            <a:prstGeom prst="rect">
              <a:avLst/>
            </a:prstGeom>
            <a:noFill/>
          </p:spPr>
          <p:txBody>
            <a:bodyPr wrap="none" rtlCol="0">
              <a:spAutoFit/>
            </a:bodyPr>
            <a:lstStyle/>
            <a:p>
              <a:r>
                <a:rPr lang="en-GB" dirty="0">
                  <a:solidFill>
                    <a:srgbClr val="00B0F0"/>
                  </a:solidFill>
                </a:rPr>
                <a:t>David Martin</a:t>
              </a:r>
            </a:p>
          </p:txBody>
        </p:sp>
        <p:sp>
          <p:nvSpPr>
            <p:cNvPr id="33" name="TextBox 32">
              <a:extLst>
                <a:ext uri="{FF2B5EF4-FFF2-40B4-BE49-F238E27FC236}">
                  <a16:creationId xmlns:a16="http://schemas.microsoft.com/office/drawing/2014/main" id="{9CE345FA-4E19-4575-A1B7-D91EA6355A96}"/>
                </a:ext>
              </a:extLst>
            </p:cNvPr>
            <p:cNvSpPr txBox="1"/>
            <p:nvPr/>
          </p:nvSpPr>
          <p:spPr>
            <a:xfrm>
              <a:off x="2277655" y="6158452"/>
              <a:ext cx="1823256" cy="369332"/>
            </a:xfrm>
            <a:prstGeom prst="rect">
              <a:avLst/>
            </a:prstGeom>
            <a:noFill/>
          </p:spPr>
          <p:txBody>
            <a:bodyPr wrap="none" rtlCol="0">
              <a:spAutoFit/>
            </a:bodyPr>
            <a:lstStyle/>
            <a:p>
              <a:r>
                <a:rPr lang="en-GB" dirty="0">
                  <a:solidFill>
                    <a:srgbClr val="00B0F0"/>
                  </a:solidFill>
                </a:rPr>
                <a:t>Peter </a:t>
              </a:r>
              <a:r>
                <a:rPr lang="en-GB" dirty="0" err="1">
                  <a:solidFill>
                    <a:srgbClr val="00B0F0"/>
                  </a:solidFill>
                </a:rPr>
                <a:t>Weightman</a:t>
              </a:r>
              <a:endParaRPr lang="en-GB" dirty="0">
                <a:solidFill>
                  <a:srgbClr val="00B0F0"/>
                </a:solidFill>
              </a:endParaRPr>
            </a:p>
          </p:txBody>
        </p:sp>
        <p:sp>
          <p:nvSpPr>
            <p:cNvPr id="34" name="TextBox 33">
              <a:extLst>
                <a:ext uri="{FF2B5EF4-FFF2-40B4-BE49-F238E27FC236}">
                  <a16:creationId xmlns:a16="http://schemas.microsoft.com/office/drawing/2014/main" id="{A7811AAA-0391-4DC8-AB33-E180C615D53D}"/>
                </a:ext>
              </a:extLst>
            </p:cNvPr>
            <p:cNvSpPr txBox="1"/>
            <p:nvPr/>
          </p:nvSpPr>
          <p:spPr>
            <a:xfrm>
              <a:off x="514670" y="4453357"/>
              <a:ext cx="1664302" cy="369332"/>
            </a:xfrm>
            <a:prstGeom prst="rect">
              <a:avLst/>
            </a:prstGeom>
            <a:noFill/>
          </p:spPr>
          <p:txBody>
            <a:bodyPr wrap="none" rtlCol="0">
              <a:spAutoFit/>
            </a:bodyPr>
            <a:lstStyle/>
            <a:p>
              <a:r>
                <a:rPr lang="en-GB" dirty="0">
                  <a:solidFill>
                    <a:srgbClr val="00B0F0"/>
                  </a:solidFill>
                </a:rPr>
                <a:t>Ronan </a:t>
              </a:r>
              <a:r>
                <a:rPr lang="en-GB" dirty="0" err="1">
                  <a:solidFill>
                    <a:srgbClr val="00B0F0"/>
                  </a:solidFill>
                </a:rPr>
                <a:t>McGarth</a:t>
              </a:r>
              <a:endParaRPr lang="en-GB" dirty="0">
                <a:solidFill>
                  <a:srgbClr val="00B0F0"/>
                </a:solidFill>
              </a:endParaRPr>
            </a:p>
          </p:txBody>
        </p:sp>
        <p:sp>
          <p:nvSpPr>
            <p:cNvPr id="35" name="TextBox 34">
              <a:extLst>
                <a:ext uri="{FF2B5EF4-FFF2-40B4-BE49-F238E27FC236}">
                  <a16:creationId xmlns:a16="http://schemas.microsoft.com/office/drawing/2014/main" id="{960FC7A1-ADF8-41F6-AA47-9C2E6BE9FC5C}"/>
                </a:ext>
              </a:extLst>
            </p:cNvPr>
            <p:cNvSpPr txBox="1"/>
            <p:nvPr/>
          </p:nvSpPr>
          <p:spPr>
            <a:xfrm>
              <a:off x="2169829" y="4450064"/>
              <a:ext cx="1255472" cy="369332"/>
            </a:xfrm>
            <a:prstGeom prst="rect">
              <a:avLst/>
            </a:prstGeom>
            <a:noFill/>
          </p:spPr>
          <p:txBody>
            <a:bodyPr wrap="none" rtlCol="0">
              <a:spAutoFit/>
            </a:bodyPr>
            <a:lstStyle/>
            <a:p>
              <a:r>
                <a:rPr lang="en-GB" dirty="0">
                  <a:solidFill>
                    <a:srgbClr val="00B0F0"/>
                  </a:solidFill>
                </a:rPr>
                <a:t>Vin </a:t>
              </a:r>
              <a:r>
                <a:rPr lang="en-GB" dirty="0" err="1">
                  <a:solidFill>
                    <a:srgbClr val="00B0F0"/>
                  </a:solidFill>
                </a:rPr>
                <a:t>Dhanak</a:t>
              </a:r>
              <a:endParaRPr lang="en-GB" dirty="0">
                <a:solidFill>
                  <a:srgbClr val="00B0F0"/>
                </a:solidFill>
              </a:endParaRPr>
            </a:p>
          </p:txBody>
        </p:sp>
        <p:sp>
          <p:nvSpPr>
            <p:cNvPr id="36" name="TextBox 35">
              <a:extLst>
                <a:ext uri="{FF2B5EF4-FFF2-40B4-BE49-F238E27FC236}">
                  <a16:creationId xmlns:a16="http://schemas.microsoft.com/office/drawing/2014/main" id="{D1112965-7F4D-4A12-9F6D-BAA1CABF1906}"/>
                </a:ext>
              </a:extLst>
            </p:cNvPr>
            <p:cNvSpPr txBox="1"/>
            <p:nvPr/>
          </p:nvSpPr>
          <p:spPr>
            <a:xfrm>
              <a:off x="778537" y="1792408"/>
              <a:ext cx="1394934" cy="369332"/>
            </a:xfrm>
            <a:prstGeom prst="rect">
              <a:avLst/>
            </a:prstGeom>
            <a:noFill/>
          </p:spPr>
          <p:txBody>
            <a:bodyPr wrap="none" rtlCol="0">
              <a:spAutoFit/>
            </a:bodyPr>
            <a:lstStyle/>
            <a:p>
              <a:r>
                <a:rPr lang="en-GB" dirty="0">
                  <a:solidFill>
                    <a:srgbClr val="00B0F0"/>
                  </a:solidFill>
                </a:rPr>
                <a:t>Hem Sharma</a:t>
              </a:r>
            </a:p>
          </p:txBody>
        </p:sp>
        <p:sp>
          <p:nvSpPr>
            <p:cNvPr id="37" name="TextBox 36">
              <a:extLst>
                <a:ext uri="{FF2B5EF4-FFF2-40B4-BE49-F238E27FC236}">
                  <a16:creationId xmlns:a16="http://schemas.microsoft.com/office/drawing/2014/main" id="{80D6878B-A4B5-4290-A392-7DA3EC2D5B9D}"/>
                </a:ext>
              </a:extLst>
            </p:cNvPr>
            <p:cNvSpPr txBox="1"/>
            <p:nvPr/>
          </p:nvSpPr>
          <p:spPr>
            <a:xfrm>
              <a:off x="2228091" y="1789633"/>
              <a:ext cx="1389868" cy="369332"/>
            </a:xfrm>
            <a:prstGeom prst="rect">
              <a:avLst/>
            </a:prstGeom>
            <a:noFill/>
          </p:spPr>
          <p:txBody>
            <a:bodyPr wrap="none" rtlCol="0">
              <a:spAutoFit/>
            </a:bodyPr>
            <a:lstStyle/>
            <a:p>
              <a:r>
                <a:rPr lang="en-GB" dirty="0">
                  <a:solidFill>
                    <a:srgbClr val="00B0F0"/>
                  </a:solidFill>
                </a:rPr>
                <a:t>Liam O’Brien</a:t>
              </a:r>
            </a:p>
          </p:txBody>
        </p:sp>
      </p:grpSp>
      <p:sp>
        <p:nvSpPr>
          <p:cNvPr id="39" name="TextBox 38">
            <a:extLst>
              <a:ext uri="{FF2B5EF4-FFF2-40B4-BE49-F238E27FC236}">
                <a16:creationId xmlns:a16="http://schemas.microsoft.com/office/drawing/2014/main" id="{64F4A1C4-BF9D-4A14-842D-FDB13B49CA3D}"/>
              </a:ext>
            </a:extLst>
          </p:cNvPr>
          <p:cNvSpPr txBox="1"/>
          <p:nvPr/>
        </p:nvSpPr>
        <p:spPr>
          <a:xfrm>
            <a:off x="2707760" y="68361"/>
            <a:ext cx="4544321" cy="369332"/>
          </a:xfrm>
          <a:prstGeom prst="rect">
            <a:avLst/>
          </a:prstGeom>
          <a:noFill/>
        </p:spPr>
        <p:txBody>
          <a:bodyPr wrap="none" rtlCol="0">
            <a:spAutoFit/>
          </a:bodyPr>
          <a:lstStyle/>
          <a:p>
            <a:r>
              <a:rPr lang="en-GB" b="1" dirty="0"/>
              <a:t>CMP Academic staff at University of Liverpool</a:t>
            </a:r>
          </a:p>
        </p:txBody>
      </p:sp>
      <p:pic>
        <p:nvPicPr>
          <p:cNvPr id="40" name="Picture 39">
            <a:extLst>
              <a:ext uri="{FF2B5EF4-FFF2-40B4-BE49-F238E27FC236}">
                <a16:creationId xmlns:a16="http://schemas.microsoft.com/office/drawing/2014/main" id="{094C927A-E958-4DB6-AFAF-6DCC618D241D}"/>
              </a:ext>
            </a:extLst>
          </p:cNvPr>
          <p:cNvPicPr>
            <a:picLocks noChangeAspect="1"/>
          </p:cNvPicPr>
          <p:nvPr/>
        </p:nvPicPr>
        <p:blipFill>
          <a:blip r:embed="rId17"/>
          <a:stretch>
            <a:fillRect/>
          </a:stretch>
        </p:blipFill>
        <p:spPr>
          <a:xfrm>
            <a:off x="1275759" y="4996181"/>
            <a:ext cx="863082" cy="1193244"/>
          </a:xfrm>
          <a:prstGeom prst="rect">
            <a:avLst/>
          </a:prstGeom>
        </p:spPr>
      </p:pic>
      <p:sp>
        <p:nvSpPr>
          <p:cNvPr id="41" name="TextBox 40">
            <a:extLst>
              <a:ext uri="{FF2B5EF4-FFF2-40B4-BE49-F238E27FC236}">
                <a16:creationId xmlns:a16="http://schemas.microsoft.com/office/drawing/2014/main" id="{EFD28CCA-A2B4-4DA7-A6B7-1A590A238EB3}"/>
              </a:ext>
            </a:extLst>
          </p:cNvPr>
          <p:cNvSpPr txBox="1"/>
          <p:nvPr/>
        </p:nvSpPr>
        <p:spPr>
          <a:xfrm>
            <a:off x="1188629" y="6139231"/>
            <a:ext cx="1051955" cy="369332"/>
          </a:xfrm>
          <a:prstGeom prst="rect">
            <a:avLst/>
          </a:prstGeom>
          <a:noFill/>
        </p:spPr>
        <p:txBody>
          <a:bodyPr wrap="none" rtlCol="0">
            <a:spAutoFit/>
          </a:bodyPr>
          <a:lstStyle/>
          <a:p>
            <a:r>
              <a:rPr lang="en-GB" dirty="0">
                <a:solidFill>
                  <a:srgbClr val="00B0F0"/>
                </a:solidFill>
              </a:rPr>
              <a:t>Joe Forth</a:t>
            </a:r>
          </a:p>
        </p:txBody>
      </p:sp>
    </p:spTree>
    <p:extLst>
      <p:ext uri="{BB962C8B-B14F-4D97-AF65-F5344CB8AC3E}">
        <p14:creationId xmlns:p14="http://schemas.microsoft.com/office/powerpoint/2010/main" val="4174006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A009D-E586-4372-9B1D-9A3C7064F3E1}"/>
              </a:ext>
            </a:extLst>
          </p:cNvPr>
          <p:cNvPicPr>
            <a:picLocks noChangeAspect="1"/>
          </p:cNvPicPr>
          <p:nvPr/>
        </p:nvPicPr>
        <p:blipFill>
          <a:blip r:embed="rId2"/>
          <a:stretch>
            <a:fillRect/>
          </a:stretch>
        </p:blipFill>
        <p:spPr>
          <a:xfrm>
            <a:off x="723309" y="609206"/>
            <a:ext cx="8459381" cy="5639587"/>
          </a:xfrm>
          <a:prstGeom prst="rect">
            <a:avLst/>
          </a:prstGeom>
        </p:spPr>
      </p:pic>
      <p:sp>
        <p:nvSpPr>
          <p:cNvPr id="3" name="Rectangle 2">
            <a:extLst>
              <a:ext uri="{FF2B5EF4-FFF2-40B4-BE49-F238E27FC236}">
                <a16:creationId xmlns:a16="http://schemas.microsoft.com/office/drawing/2014/main" id="{63110091-8845-4A44-8609-C251B8386C5B}"/>
              </a:ext>
            </a:extLst>
          </p:cNvPr>
          <p:cNvSpPr/>
          <p:nvPr/>
        </p:nvSpPr>
        <p:spPr>
          <a:xfrm>
            <a:off x="6409765" y="1586753"/>
            <a:ext cx="1380564"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7851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FACAE-5AEE-476F-AC61-B7873C551A58}"/>
              </a:ext>
            </a:extLst>
          </p:cNvPr>
          <p:cNvPicPr>
            <a:picLocks noChangeAspect="1"/>
          </p:cNvPicPr>
          <p:nvPr/>
        </p:nvPicPr>
        <p:blipFill>
          <a:blip r:embed="rId2"/>
          <a:stretch>
            <a:fillRect/>
          </a:stretch>
        </p:blipFill>
        <p:spPr>
          <a:xfrm>
            <a:off x="737599" y="190048"/>
            <a:ext cx="8430802" cy="6477904"/>
          </a:xfrm>
          <a:prstGeom prst="rect">
            <a:avLst/>
          </a:prstGeom>
        </p:spPr>
      </p:pic>
      <p:sp>
        <p:nvSpPr>
          <p:cNvPr id="3" name="Rectangle 2">
            <a:extLst>
              <a:ext uri="{FF2B5EF4-FFF2-40B4-BE49-F238E27FC236}">
                <a16:creationId xmlns:a16="http://schemas.microsoft.com/office/drawing/2014/main" id="{D918119F-11D5-4F8A-98F8-F5E0E05C08C0}"/>
              </a:ext>
            </a:extLst>
          </p:cNvPr>
          <p:cNvSpPr/>
          <p:nvPr/>
        </p:nvSpPr>
        <p:spPr>
          <a:xfrm>
            <a:off x="6606988" y="869577"/>
            <a:ext cx="1524000"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18D21A4-F354-4655-A4C2-C71C7CB3CEF6}"/>
              </a:ext>
            </a:extLst>
          </p:cNvPr>
          <p:cNvSpPr/>
          <p:nvPr/>
        </p:nvSpPr>
        <p:spPr>
          <a:xfrm>
            <a:off x="851646" y="1111624"/>
            <a:ext cx="1613647"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43012C4-60DB-4E00-BC8F-AC90AA407742}"/>
              </a:ext>
            </a:extLst>
          </p:cNvPr>
          <p:cNvSpPr/>
          <p:nvPr/>
        </p:nvSpPr>
        <p:spPr>
          <a:xfrm>
            <a:off x="3845857" y="869577"/>
            <a:ext cx="1723717"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3F910CB-8BB4-4D97-8527-8A19249304D2}"/>
              </a:ext>
            </a:extLst>
          </p:cNvPr>
          <p:cNvSpPr/>
          <p:nvPr/>
        </p:nvSpPr>
        <p:spPr>
          <a:xfrm>
            <a:off x="5573552" y="869577"/>
            <a:ext cx="1033436"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7297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F97DF-6433-45A3-A72D-3907CE141069}"/>
              </a:ext>
            </a:extLst>
          </p:cNvPr>
          <p:cNvPicPr>
            <a:picLocks noChangeAspect="1"/>
          </p:cNvPicPr>
          <p:nvPr/>
        </p:nvPicPr>
        <p:blipFill>
          <a:blip r:embed="rId2"/>
          <a:stretch>
            <a:fillRect/>
          </a:stretch>
        </p:blipFill>
        <p:spPr>
          <a:xfrm>
            <a:off x="742362" y="1476102"/>
            <a:ext cx="8421275" cy="3905795"/>
          </a:xfrm>
          <a:prstGeom prst="rect">
            <a:avLst/>
          </a:prstGeom>
        </p:spPr>
      </p:pic>
      <p:sp>
        <p:nvSpPr>
          <p:cNvPr id="3" name="Rectangle 2">
            <a:extLst>
              <a:ext uri="{FF2B5EF4-FFF2-40B4-BE49-F238E27FC236}">
                <a16:creationId xmlns:a16="http://schemas.microsoft.com/office/drawing/2014/main" id="{7E1C11D3-A768-4479-ACC8-F6AED55A1C7C}"/>
              </a:ext>
            </a:extLst>
          </p:cNvPr>
          <p:cNvSpPr/>
          <p:nvPr/>
        </p:nvSpPr>
        <p:spPr>
          <a:xfrm>
            <a:off x="5800165" y="2716306"/>
            <a:ext cx="1380564"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773EF68-F8E6-4427-B9B4-59FCD43ECDD8}"/>
              </a:ext>
            </a:extLst>
          </p:cNvPr>
          <p:cNvSpPr/>
          <p:nvPr/>
        </p:nvSpPr>
        <p:spPr>
          <a:xfrm>
            <a:off x="2452405" y="2716306"/>
            <a:ext cx="1380565"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145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FB163-FFC0-4807-8999-A640703EE1D2}"/>
              </a:ext>
            </a:extLst>
          </p:cNvPr>
          <p:cNvPicPr>
            <a:picLocks noChangeAspect="1"/>
          </p:cNvPicPr>
          <p:nvPr/>
        </p:nvPicPr>
        <p:blipFill>
          <a:blip r:embed="rId2"/>
          <a:stretch>
            <a:fillRect/>
          </a:stretch>
        </p:blipFill>
        <p:spPr>
          <a:xfrm>
            <a:off x="709020" y="452022"/>
            <a:ext cx="8487960" cy="5953956"/>
          </a:xfrm>
          <a:prstGeom prst="rect">
            <a:avLst/>
          </a:prstGeom>
        </p:spPr>
      </p:pic>
      <p:sp>
        <p:nvSpPr>
          <p:cNvPr id="3" name="Rectangle 2">
            <a:extLst>
              <a:ext uri="{FF2B5EF4-FFF2-40B4-BE49-F238E27FC236}">
                <a16:creationId xmlns:a16="http://schemas.microsoft.com/office/drawing/2014/main" id="{606FE9EE-C567-4208-AB0C-7EDB1723497A}"/>
              </a:ext>
            </a:extLst>
          </p:cNvPr>
          <p:cNvSpPr/>
          <p:nvPr/>
        </p:nvSpPr>
        <p:spPr>
          <a:xfrm>
            <a:off x="789702" y="2339788"/>
            <a:ext cx="1236321"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837A066-3C73-4A1D-9923-82A536285452}"/>
              </a:ext>
            </a:extLst>
          </p:cNvPr>
          <p:cNvSpPr/>
          <p:nvPr/>
        </p:nvSpPr>
        <p:spPr>
          <a:xfrm>
            <a:off x="4052047" y="2339788"/>
            <a:ext cx="1236321"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F03DCE6-D6FD-4848-9F25-8EEF63492999}"/>
              </a:ext>
            </a:extLst>
          </p:cNvPr>
          <p:cNvSpPr/>
          <p:nvPr/>
        </p:nvSpPr>
        <p:spPr>
          <a:xfrm>
            <a:off x="2026024" y="2354356"/>
            <a:ext cx="1050552"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64E608-DD00-40A6-A309-29DEC6A01ACE}"/>
              </a:ext>
            </a:extLst>
          </p:cNvPr>
          <p:cNvSpPr/>
          <p:nvPr/>
        </p:nvSpPr>
        <p:spPr>
          <a:xfrm>
            <a:off x="3095066" y="2329143"/>
            <a:ext cx="956982"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061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772FA7-CB3D-4437-B18F-32EF138D1F62}"/>
              </a:ext>
            </a:extLst>
          </p:cNvPr>
          <p:cNvPicPr>
            <a:picLocks noChangeAspect="1"/>
          </p:cNvPicPr>
          <p:nvPr/>
        </p:nvPicPr>
        <p:blipFill>
          <a:blip r:embed="rId2"/>
          <a:stretch>
            <a:fillRect/>
          </a:stretch>
        </p:blipFill>
        <p:spPr>
          <a:xfrm>
            <a:off x="842389" y="380574"/>
            <a:ext cx="8221222" cy="6096851"/>
          </a:xfrm>
          <a:prstGeom prst="rect">
            <a:avLst/>
          </a:prstGeom>
        </p:spPr>
      </p:pic>
      <p:sp>
        <p:nvSpPr>
          <p:cNvPr id="3" name="Rectangle 2">
            <a:extLst>
              <a:ext uri="{FF2B5EF4-FFF2-40B4-BE49-F238E27FC236}">
                <a16:creationId xmlns:a16="http://schemas.microsoft.com/office/drawing/2014/main" id="{9CBE1ED8-B9E8-4798-8912-F55195946820}"/>
              </a:ext>
            </a:extLst>
          </p:cNvPr>
          <p:cNvSpPr/>
          <p:nvPr/>
        </p:nvSpPr>
        <p:spPr>
          <a:xfrm>
            <a:off x="6158753" y="2312894"/>
            <a:ext cx="1066800"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221E018-D5D5-418C-8044-82461D3BF8F5}"/>
              </a:ext>
            </a:extLst>
          </p:cNvPr>
          <p:cNvSpPr/>
          <p:nvPr/>
        </p:nvSpPr>
        <p:spPr>
          <a:xfrm>
            <a:off x="3095066" y="2320738"/>
            <a:ext cx="1619810"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1938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BB5152-F6A3-4463-99A8-0B06A7755AB2}"/>
              </a:ext>
            </a:extLst>
          </p:cNvPr>
          <p:cNvPicPr>
            <a:picLocks noChangeAspect="1"/>
          </p:cNvPicPr>
          <p:nvPr/>
        </p:nvPicPr>
        <p:blipFill>
          <a:blip r:embed="rId2"/>
          <a:stretch>
            <a:fillRect/>
          </a:stretch>
        </p:blipFill>
        <p:spPr>
          <a:xfrm>
            <a:off x="847152" y="1018838"/>
            <a:ext cx="8211696" cy="4820323"/>
          </a:xfrm>
          <a:prstGeom prst="rect">
            <a:avLst/>
          </a:prstGeom>
        </p:spPr>
      </p:pic>
      <p:sp>
        <p:nvSpPr>
          <p:cNvPr id="3" name="Rectangle 2">
            <a:extLst>
              <a:ext uri="{FF2B5EF4-FFF2-40B4-BE49-F238E27FC236}">
                <a16:creationId xmlns:a16="http://schemas.microsoft.com/office/drawing/2014/main" id="{48745F8F-C322-4EEA-BB44-B14575EB1386}"/>
              </a:ext>
            </a:extLst>
          </p:cNvPr>
          <p:cNvSpPr/>
          <p:nvPr/>
        </p:nvSpPr>
        <p:spPr>
          <a:xfrm>
            <a:off x="5423646" y="1712259"/>
            <a:ext cx="1963271"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E03A640-5C0C-4B6F-A9B9-361B57891F79}"/>
              </a:ext>
            </a:extLst>
          </p:cNvPr>
          <p:cNvSpPr/>
          <p:nvPr/>
        </p:nvSpPr>
        <p:spPr>
          <a:xfrm>
            <a:off x="2433356" y="1712259"/>
            <a:ext cx="1318360" cy="251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07774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6F56C3CED544DADCE78C0B9BF396F" ma:contentTypeVersion="14" ma:contentTypeDescription="Create a new document." ma:contentTypeScope="" ma:versionID="4482ce83099aabf6405279ef764c8312">
  <xsd:schema xmlns:xsd="http://www.w3.org/2001/XMLSchema" xmlns:xs="http://www.w3.org/2001/XMLSchema" xmlns:p="http://schemas.microsoft.com/office/2006/metadata/properties" xmlns:ns2="d43ccfe9-f17d-47b7-a093-0d48ba7e28c7" xmlns:ns3="4d299c7d-85d7-470c-b484-c24315856b21" targetNamespace="http://schemas.microsoft.com/office/2006/metadata/properties" ma:root="true" ma:fieldsID="e22d05bb3c6126c5f16efa2fd58415cd" ns2:_="" ns3:_="">
    <xsd:import namespace="d43ccfe9-f17d-47b7-a093-0d48ba7e28c7"/>
    <xsd:import namespace="4d299c7d-85d7-470c-b484-c24315856b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ccfe9-f17d-47b7-a093-0d48ba7e2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fd38f81-9561-40ce-98eb-cd713668d4d7"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299c7d-85d7-470c-b484-c24315856b2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24d28ba-835f-441e-bded-2fc4602c25b0}" ma:internalName="TaxCatchAll" ma:showField="CatchAllData" ma:web="4d299c7d-85d7-470c-b484-c24315856b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3ccfe9-f17d-47b7-a093-0d48ba7e28c7">
      <Terms xmlns="http://schemas.microsoft.com/office/infopath/2007/PartnerControls"/>
    </lcf76f155ced4ddcb4097134ff3c332f>
    <TaxCatchAll xmlns="4d299c7d-85d7-470c-b484-c24315856b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17FB28-D38F-4C34-ACFC-840523981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3ccfe9-f17d-47b7-a093-0d48ba7e28c7"/>
    <ds:schemaRef ds:uri="4d299c7d-85d7-470c-b484-c24315856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C1C142-ABEB-4A03-A2A5-9A016BC584B1}">
  <ds:schemaRefs>
    <ds:schemaRef ds:uri="http://schemas.microsoft.com/office/2006/documentManagement/types"/>
    <ds:schemaRef ds:uri="http://purl.org/dc/elements/1.1/"/>
    <ds:schemaRef ds:uri="4d299c7d-85d7-470c-b484-c24315856b21"/>
    <ds:schemaRef ds:uri="http://purl.org/dc/dcmitype/"/>
    <ds:schemaRef ds:uri="http://purl.org/dc/terms/"/>
    <ds:schemaRef ds:uri="d43ccfe9-f17d-47b7-a093-0d48ba7e28c7"/>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926216A-3EA4-44FC-81D0-8E831ABDFA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24065</TotalTime>
  <Words>986</Words>
  <Application>Microsoft Office PowerPoint</Application>
  <PresentationFormat>A4 Paper (210x297 mm)</PresentationFormat>
  <Paragraphs>130</Paragraphs>
  <Slides>19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Calibri Light</vt:lpstr>
      <vt:lpstr>Mangal</vt:lpstr>
      <vt:lpstr>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Caffrey, Adam</dc:creator>
  <cp:lastModifiedBy>Roman, Maksymilian</cp:lastModifiedBy>
  <cp:revision>103</cp:revision>
  <dcterms:created xsi:type="dcterms:W3CDTF">2015-08-26T12:48:39Z</dcterms:created>
  <dcterms:modified xsi:type="dcterms:W3CDTF">2023-09-20T11:10:17Z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0x010100D666F56C3CED544DADCE78C0B9BF396F</vt:lpwstr>
  </property>
</Properties>
</file>