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1"/>
  </p:notesMasterIdLst>
  <p:sldIdLst>
    <p:sldId id="259" r:id="rId6"/>
    <p:sldId id="279" r:id="rId7"/>
    <p:sldId id="258" r:id="rId8"/>
    <p:sldId id="256" r:id="rId9"/>
    <p:sldId id="262" r:id="rId10"/>
    <p:sldId id="263" r:id="rId11"/>
    <p:sldId id="264" r:id="rId12"/>
    <p:sldId id="261" r:id="rId13"/>
    <p:sldId id="265" r:id="rId14"/>
    <p:sldId id="267" r:id="rId15"/>
    <p:sldId id="266" r:id="rId16"/>
    <p:sldId id="271" r:id="rId17"/>
    <p:sldId id="272" r:id="rId18"/>
    <p:sldId id="273" r:id="rId19"/>
    <p:sldId id="274" r:id="rId20"/>
    <p:sldId id="282" r:id="rId21"/>
    <p:sldId id="283" r:id="rId22"/>
    <p:sldId id="284" r:id="rId23"/>
    <p:sldId id="285" r:id="rId24"/>
    <p:sldId id="286" r:id="rId25"/>
    <p:sldId id="275" r:id="rId26"/>
    <p:sldId id="276" r:id="rId27"/>
    <p:sldId id="277" r:id="rId28"/>
    <p:sldId id="260" r:id="rId29"/>
    <p:sldId id="28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p:scale>
          <a:sx n="59" d="100"/>
          <a:sy n="59" d="100"/>
        </p:scale>
        <p:origin x="112" y="4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B7F74-2A43-4F98-86C0-AC364EEF6566}"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E7D1C8-AEA9-48CC-B7DA-5FBBB601E35B}" type="slidenum">
              <a:rPr lang="en-GB" smtClean="0"/>
              <a:t>‹#›</a:t>
            </a:fld>
            <a:endParaRPr lang="en-GB"/>
          </a:p>
        </p:txBody>
      </p:sp>
    </p:spTree>
    <p:extLst>
      <p:ext uri="{BB962C8B-B14F-4D97-AF65-F5344CB8AC3E}">
        <p14:creationId xmlns:p14="http://schemas.microsoft.com/office/powerpoint/2010/main" val="1468600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06B0-0E04-417F-B0D0-C8B4D68C79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39ECD1-E718-4DF8-9ACD-3552077E0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113533-D3F5-4C11-A075-45609DDAF66B}"/>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5" name="Footer Placeholder 4">
            <a:extLst>
              <a:ext uri="{FF2B5EF4-FFF2-40B4-BE49-F238E27FC236}">
                <a16:creationId xmlns:a16="http://schemas.microsoft.com/office/drawing/2014/main" id="{28C1237D-E100-4323-863C-FF38BFE05A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03F163-8769-4952-9891-E1423B6C9986}"/>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213255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2597-189B-4F4B-8848-AC151825AA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80649E-AEE5-49CE-9F8A-45F8657124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378239-2B36-4F5B-A518-B4480509FD6C}"/>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5" name="Footer Placeholder 4">
            <a:extLst>
              <a:ext uri="{FF2B5EF4-FFF2-40B4-BE49-F238E27FC236}">
                <a16:creationId xmlns:a16="http://schemas.microsoft.com/office/drawing/2014/main" id="{1ADB48A1-E8E3-4320-976A-74A356560D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8ED390-22F5-4678-BE02-1C51639584B8}"/>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287103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5E2A6-92EA-47C2-A231-DD6A52CD13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594235-1318-4DFA-9795-B5E34C47984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CCDF75-F4B5-40AB-88BB-04F077C37640}"/>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5" name="Footer Placeholder 4">
            <a:extLst>
              <a:ext uri="{FF2B5EF4-FFF2-40B4-BE49-F238E27FC236}">
                <a16:creationId xmlns:a16="http://schemas.microsoft.com/office/drawing/2014/main" id="{F88E4FF1-40EA-4C54-B0CB-A2616056EA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2CD9F5-6C8C-443E-961B-5B204EC4F246}"/>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3083211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47163-C2BF-4BE8-99E6-5C8FA1FC57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FC641D-B9C8-41DF-97F4-62C07A45D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8E8133-6230-4243-A636-FDC5C290F3EF}"/>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5" name="Footer Placeholder 4">
            <a:extLst>
              <a:ext uri="{FF2B5EF4-FFF2-40B4-BE49-F238E27FC236}">
                <a16:creationId xmlns:a16="http://schemas.microsoft.com/office/drawing/2014/main" id="{AEEA9958-5819-407B-9850-95074B370B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D5C81A-C558-4456-B6AD-2A4771E8CBDC}"/>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3341362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D215-8453-412B-87E8-063E1362B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0A5D6B-C800-4447-9477-A3A037AA01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06665B-CEB1-4011-974A-12338310ECE2}"/>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5" name="Footer Placeholder 4">
            <a:extLst>
              <a:ext uri="{FF2B5EF4-FFF2-40B4-BE49-F238E27FC236}">
                <a16:creationId xmlns:a16="http://schemas.microsoft.com/office/drawing/2014/main" id="{9091E424-27F4-412C-855B-333231FFB2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FBDAA6-B9D2-4EE3-85E6-D9DBB380F94F}"/>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2137585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6178-ED86-40E9-B102-45CABEACB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5348CF-F504-429B-A204-60B523A54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0B0D0B-5ACE-4411-B0B2-3DD09E891705}"/>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5" name="Footer Placeholder 4">
            <a:extLst>
              <a:ext uri="{FF2B5EF4-FFF2-40B4-BE49-F238E27FC236}">
                <a16:creationId xmlns:a16="http://schemas.microsoft.com/office/drawing/2014/main" id="{F7002B86-15A5-4C5B-BD3F-8255785777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08BAA2-E520-4321-897B-A887ABE33AC2}"/>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2017361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417B-4C62-4D5C-9B6B-E41245662D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DA1C29-AE54-4D16-BC98-8F851A676D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DF224ED-C882-4348-8EB1-813515DE04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AD4C30-E42D-41A4-864D-AF98C4C8A1E1}"/>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6" name="Footer Placeholder 5">
            <a:extLst>
              <a:ext uri="{FF2B5EF4-FFF2-40B4-BE49-F238E27FC236}">
                <a16:creationId xmlns:a16="http://schemas.microsoft.com/office/drawing/2014/main" id="{12626815-7AE4-4E43-B227-B92E8ECD82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D1D264-565C-46D8-9BCF-E4B4084452FA}"/>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3401883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8B3C7-EA96-4F98-B2DE-57884CA5F1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E287B2-4EA6-497E-82A5-BE7750A605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172F28-C816-4363-AAC9-5A14F4F097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BC3635B-0B0A-4A77-A0B1-215FBB49CE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25B09F-2281-45D8-B95E-CED89B8664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C76C42-91AA-4935-8F7D-2D4AF828211B}"/>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8" name="Footer Placeholder 7">
            <a:extLst>
              <a:ext uri="{FF2B5EF4-FFF2-40B4-BE49-F238E27FC236}">
                <a16:creationId xmlns:a16="http://schemas.microsoft.com/office/drawing/2014/main" id="{34C65EDD-06A4-4930-A6DC-D8D4A43714E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A265E1-F222-4E02-8DD2-A5F86BF277CB}"/>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402859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BACC-C2D8-44D6-8DAE-0B580B100F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809CCF-F86E-4C6D-B9F3-84638DEEF6D2}"/>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4" name="Footer Placeholder 3">
            <a:extLst>
              <a:ext uri="{FF2B5EF4-FFF2-40B4-BE49-F238E27FC236}">
                <a16:creationId xmlns:a16="http://schemas.microsoft.com/office/drawing/2014/main" id="{ECE5B586-5164-4002-AE34-3841EA8E9C5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B52A612-7034-4BF9-9C03-F731F975B717}"/>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429375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68223-8508-4DA8-9D67-90BC96698CB9}"/>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3" name="Footer Placeholder 2">
            <a:extLst>
              <a:ext uri="{FF2B5EF4-FFF2-40B4-BE49-F238E27FC236}">
                <a16:creationId xmlns:a16="http://schemas.microsoft.com/office/drawing/2014/main" id="{4EFCC624-4265-490B-B95C-CCAC276984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5DF3C1-1B2B-4C66-8BD5-E4ADFCF9A43C}"/>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3915070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042E-6846-49B0-BD1B-667549499F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0C9521-8D0F-4D2C-AAB9-9EFB7C46B0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08076C8-AFE3-4FFC-8E4C-4ACD47A94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66285-7287-4AF4-A89C-582BE2A746DF}"/>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6" name="Footer Placeholder 5">
            <a:extLst>
              <a:ext uri="{FF2B5EF4-FFF2-40B4-BE49-F238E27FC236}">
                <a16:creationId xmlns:a16="http://schemas.microsoft.com/office/drawing/2014/main" id="{61852634-1A30-4740-A6F5-1F24E57B9A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A1382B-2A04-42C7-8E8C-E0F3E386AEEB}"/>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370084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FB523-8CDD-4715-B70C-4E7C7B1CB6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AA8AE8-5A8A-47E9-8A2C-6937F41919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BE1698-2483-421C-B82A-CF6547685957}"/>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5" name="Footer Placeholder 4">
            <a:extLst>
              <a:ext uri="{FF2B5EF4-FFF2-40B4-BE49-F238E27FC236}">
                <a16:creationId xmlns:a16="http://schemas.microsoft.com/office/drawing/2014/main" id="{83E9E490-0CE6-4865-8E10-FEB4AA19D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DF0AA-7283-451B-88C8-3E8889A7B593}"/>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2673831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DBB4-0B7F-44D1-8520-83DCD0169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8C178E-D303-40AF-8CCA-7E059A512D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CE6F9AC-6023-4BA6-9756-3A1BF6ACC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72EB8-CC22-4385-BBA2-98E0B5375C9F}"/>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6" name="Footer Placeholder 5">
            <a:extLst>
              <a:ext uri="{FF2B5EF4-FFF2-40B4-BE49-F238E27FC236}">
                <a16:creationId xmlns:a16="http://schemas.microsoft.com/office/drawing/2014/main" id="{9D9A842A-D8F8-465E-A578-EE19547D7D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B6701A-B4AF-40E1-8A55-F03C608D6D14}"/>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2919053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588C6-FF16-411E-82B1-1E34B8A499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609BF0-6652-44B8-9067-B1FE23D8A1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B9B2B0-300E-4818-A907-F38DC83C84D4}"/>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5" name="Footer Placeholder 4">
            <a:extLst>
              <a:ext uri="{FF2B5EF4-FFF2-40B4-BE49-F238E27FC236}">
                <a16:creationId xmlns:a16="http://schemas.microsoft.com/office/drawing/2014/main" id="{008BE9C6-CFC3-454A-BC07-646F6E0B46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FE00CE-E9A9-4970-9C1B-99B6ADE22129}"/>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1551882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1A32C-B8C3-4FC8-A622-533C0DD4BE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0480B6-F7BA-4A6B-830A-168B808758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7367D7-03F3-4B8A-A843-CFEA04F79068}"/>
              </a:ext>
            </a:extLst>
          </p:cNvPr>
          <p:cNvSpPr>
            <a:spLocks noGrp="1"/>
          </p:cNvSpPr>
          <p:nvPr>
            <p:ph type="dt" sz="half" idx="10"/>
          </p:nvPr>
        </p:nvSpPr>
        <p:spPr/>
        <p:txBody>
          <a:bodyPr/>
          <a:lstStyle/>
          <a:p>
            <a:fld id="{24964DC3-0B06-4B7C-B862-BE8CD83E48E3}" type="datetimeFigureOut">
              <a:rPr lang="en-GB" smtClean="0"/>
              <a:t>21/09/2023</a:t>
            </a:fld>
            <a:endParaRPr lang="en-GB"/>
          </a:p>
        </p:txBody>
      </p:sp>
      <p:sp>
        <p:nvSpPr>
          <p:cNvPr id="5" name="Footer Placeholder 4">
            <a:extLst>
              <a:ext uri="{FF2B5EF4-FFF2-40B4-BE49-F238E27FC236}">
                <a16:creationId xmlns:a16="http://schemas.microsoft.com/office/drawing/2014/main" id="{ACF26A56-FD60-4EDB-B83E-63B15FE27D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F084BA-044D-4B7F-B05B-0FCB382251BA}"/>
              </a:ext>
            </a:extLst>
          </p:cNvPr>
          <p:cNvSpPr>
            <a:spLocks noGrp="1"/>
          </p:cNvSpPr>
          <p:nvPr>
            <p:ph type="sldNum" sz="quarter" idx="12"/>
          </p:nvPr>
        </p:nvSpPr>
        <p:spPr/>
        <p:txBody>
          <a:bodyPr/>
          <a:lstStyle/>
          <a:p>
            <a:fld id="{42E1110D-8286-44A7-8000-13107542AFBF}" type="slidenum">
              <a:rPr lang="en-GB" smtClean="0"/>
              <a:t>‹#›</a:t>
            </a:fld>
            <a:endParaRPr lang="en-GB"/>
          </a:p>
        </p:txBody>
      </p:sp>
    </p:spTree>
    <p:extLst>
      <p:ext uri="{BB962C8B-B14F-4D97-AF65-F5344CB8AC3E}">
        <p14:creationId xmlns:p14="http://schemas.microsoft.com/office/powerpoint/2010/main" val="248447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9417E-885E-4CBC-8321-F6E97FF466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B5D0D32-B46F-41BD-8E13-24D9F994EF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E0D95C-B349-4B56-A592-CADC9AD2CBD9}"/>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5" name="Footer Placeholder 4">
            <a:extLst>
              <a:ext uri="{FF2B5EF4-FFF2-40B4-BE49-F238E27FC236}">
                <a16:creationId xmlns:a16="http://schemas.microsoft.com/office/drawing/2014/main" id="{6ECAAC3B-A178-460E-A46A-948E72251D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D45EB9-32A9-4B72-B1D0-3D96671A889C}"/>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338085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B233-EB00-4CFB-93DF-BF7B11AEBF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1E88C7-D280-41DF-ABE0-CB537937E7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31A2CA-7627-49CD-B680-873719CC576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BC5143-55D5-4D82-8B77-C5B3D33E15D8}"/>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6" name="Footer Placeholder 5">
            <a:extLst>
              <a:ext uri="{FF2B5EF4-FFF2-40B4-BE49-F238E27FC236}">
                <a16:creationId xmlns:a16="http://schemas.microsoft.com/office/drawing/2014/main" id="{A1C7ECBB-9447-48B0-98E5-C4C08E5F69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509E54-56D4-46C4-B55A-7F88060FF12F}"/>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197489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D240-A9A1-45D5-850F-B8AA9EE1CA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5E75A6-B62A-443B-A809-5A1CB4DFF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E5F0F4-7D88-4BB1-B328-2B33BB32FC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DFDFFA-88B5-453B-868F-6FA6C7603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DE7111-4D54-4B26-999A-7151C49088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487B87-EF8E-4B87-8581-066FD4305919}"/>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8" name="Footer Placeholder 7">
            <a:extLst>
              <a:ext uri="{FF2B5EF4-FFF2-40B4-BE49-F238E27FC236}">
                <a16:creationId xmlns:a16="http://schemas.microsoft.com/office/drawing/2014/main" id="{106A7E7A-1095-416C-B6F6-AFD14B4B68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E47FFF-8D4B-4C43-ACAB-B772C916DEFF}"/>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203776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C14E5-BA86-468A-9457-A3F1EF220A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A6F7EB-AA7C-4365-9006-246279CEB58E}"/>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4" name="Footer Placeholder 3">
            <a:extLst>
              <a:ext uri="{FF2B5EF4-FFF2-40B4-BE49-F238E27FC236}">
                <a16:creationId xmlns:a16="http://schemas.microsoft.com/office/drawing/2014/main" id="{0D49E9BA-47FE-433A-AE18-8D1F10A120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8DCAFA-E029-4F13-BD87-400CADF94DC1}"/>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257706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E95854-9242-48A1-BE78-2093CB16D67A}"/>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3" name="Footer Placeholder 2">
            <a:extLst>
              <a:ext uri="{FF2B5EF4-FFF2-40B4-BE49-F238E27FC236}">
                <a16:creationId xmlns:a16="http://schemas.microsoft.com/office/drawing/2014/main" id="{E35DE15A-AB7B-4EAB-A2EC-430AF5F6414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46B83E-A226-4D45-A429-3B1C804895CA}"/>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217268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31AEF-2E90-4F54-8779-18A05530A8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384D86-424D-47E7-85D5-110CF20E6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23D586-B853-4F89-89E6-141154BEB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2EA95C-7BBF-4C16-8EB0-3A4A7F4C0324}"/>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6" name="Footer Placeholder 5">
            <a:extLst>
              <a:ext uri="{FF2B5EF4-FFF2-40B4-BE49-F238E27FC236}">
                <a16:creationId xmlns:a16="http://schemas.microsoft.com/office/drawing/2014/main" id="{5A36F091-7296-4509-8EC4-3784716200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63103D-F337-4AF2-963F-52070142D21E}"/>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144133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B9D2C-09ED-4C9D-8E7F-3FAFFB94B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810874-63A6-450F-9A5C-767AE37C7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90B907-FD31-4EE6-98C9-1215B4EC0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35BD58-3566-4AE3-8499-772CDFCE5759}"/>
              </a:ext>
            </a:extLst>
          </p:cNvPr>
          <p:cNvSpPr>
            <a:spLocks noGrp="1"/>
          </p:cNvSpPr>
          <p:nvPr>
            <p:ph type="dt" sz="half" idx="10"/>
          </p:nvPr>
        </p:nvSpPr>
        <p:spPr/>
        <p:txBody>
          <a:bodyPr/>
          <a:lstStyle/>
          <a:p>
            <a:fld id="{EFC05F50-6F59-4E18-A161-8A3FA1C12063}" type="datetimeFigureOut">
              <a:rPr lang="en-GB" smtClean="0"/>
              <a:t>21/09/2023</a:t>
            </a:fld>
            <a:endParaRPr lang="en-GB"/>
          </a:p>
        </p:txBody>
      </p:sp>
      <p:sp>
        <p:nvSpPr>
          <p:cNvPr id="6" name="Footer Placeholder 5">
            <a:extLst>
              <a:ext uri="{FF2B5EF4-FFF2-40B4-BE49-F238E27FC236}">
                <a16:creationId xmlns:a16="http://schemas.microsoft.com/office/drawing/2014/main" id="{0EDBCCC7-452D-4435-8A6C-0C5ECBC97B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3EF23E-FAD4-4754-B11C-0468B4FF9803}"/>
              </a:ext>
            </a:extLst>
          </p:cNvPr>
          <p:cNvSpPr>
            <a:spLocks noGrp="1"/>
          </p:cNvSpPr>
          <p:nvPr>
            <p:ph type="sldNum" sz="quarter" idx="12"/>
          </p:nvPr>
        </p:nvSpPr>
        <p:spPr/>
        <p:txBody>
          <a:bodyPr/>
          <a:lstStyle/>
          <a:p>
            <a:fld id="{456AE731-F8DC-48C7-AAB6-AB270CA3F24B}" type="slidenum">
              <a:rPr lang="en-GB" smtClean="0"/>
              <a:t>‹#›</a:t>
            </a:fld>
            <a:endParaRPr lang="en-GB"/>
          </a:p>
        </p:txBody>
      </p:sp>
    </p:spTree>
    <p:extLst>
      <p:ext uri="{BB962C8B-B14F-4D97-AF65-F5344CB8AC3E}">
        <p14:creationId xmlns:p14="http://schemas.microsoft.com/office/powerpoint/2010/main" val="837044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71883F-9881-4A49-A1F1-C5CCE69394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8C4476-6B89-45BC-B431-E2AFBEC65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B4C22-6A66-4E3D-9EF8-8667701FF0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05F50-6F59-4E18-A161-8A3FA1C12063}" type="datetimeFigureOut">
              <a:rPr lang="en-GB" smtClean="0"/>
              <a:t>21/09/2023</a:t>
            </a:fld>
            <a:endParaRPr lang="en-GB"/>
          </a:p>
        </p:txBody>
      </p:sp>
      <p:sp>
        <p:nvSpPr>
          <p:cNvPr id="5" name="Footer Placeholder 4">
            <a:extLst>
              <a:ext uri="{FF2B5EF4-FFF2-40B4-BE49-F238E27FC236}">
                <a16:creationId xmlns:a16="http://schemas.microsoft.com/office/drawing/2014/main" id="{7009EE6A-E156-405C-A438-33DDF5AC1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667546-6656-4084-A935-62A27905B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AE731-F8DC-48C7-AAB6-AB270CA3F24B}" type="slidenum">
              <a:rPr lang="en-GB" smtClean="0"/>
              <a:t>‹#›</a:t>
            </a:fld>
            <a:endParaRPr lang="en-GB"/>
          </a:p>
        </p:txBody>
      </p:sp>
    </p:spTree>
    <p:extLst>
      <p:ext uri="{BB962C8B-B14F-4D97-AF65-F5344CB8AC3E}">
        <p14:creationId xmlns:p14="http://schemas.microsoft.com/office/powerpoint/2010/main" val="2941520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BF25E-F930-4841-AA5D-B28BA7EFE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2C4DBB-0931-487C-9AE7-F0EB758F2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B3076E-CBA7-427D-8169-B8F3AF6EF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64DC3-0B06-4B7C-B862-BE8CD83E48E3}" type="datetimeFigureOut">
              <a:rPr lang="en-GB" smtClean="0"/>
              <a:t>21/09/2023</a:t>
            </a:fld>
            <a:endParaRPr lang="en-GB"/>
          </a:p>
        </p:txBody>
      </p:sp>
      <p:sp>
        <p:nvSpPr>
          <p:cNvPr id="5" name="Footer Placeholder 4">
            <a:extLst>
              <a:ext uri="{FF2B5EF4-FFF2-40B4-BE49-F238E27FC236}">
                <a16:creationId xmlns:a16="http://schemas.microsoft.com/office/drawing/2014/main" id="{FC2390B4-E39C-4CF3-BB89-2D7689627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42C4D1-86C3-4FC5-9930-086CD76BD4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E1110D-8286-44A7-8000-13107542AFBF}" type="slidenum">
              <a:rPr lang="en-GB" smtClean="0"/>
              <a:t>‹#›</a:t>
            </a:fld>
            <a:endParaRPr lang="en-GB"/>
          </a:p>
        </p:txBody>
      </p:sp>
    </p:spTree>
    <p:extLst>
      <p:ext uri="{BB962C8B-B14F-4D97-AF65-F5344CB8AC3E}">
        <p14:creationId xmlns:p14="http://schemas.microsoft.com/office/powerpoint/2010/main" val="3754382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se@liverpool.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jpe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jpg"/><Relationship Id="rId9" Type="http://schemas.openxmlformats.org/officeDocument/2006/relationships/image" Target="../media/image11.pn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4FA921-C21D-4DF5-B707-055D3631ABA8}"/>
              </a:ext>
            </a:extLst>
          </p:cNvPr>
          <p:cNvSpPr/>
          <p:nvPr/>
        </p:nvSpPr>
        <p:spPr>
          <a:xfrm>
            <a:off x="1772188" y="2418409"/>
            <a:ext cx="8647624" cy="830997"/>
          </a:xfrm>
          <a:prstGeom prst="rect">
            <a:avLst/>
          </a:prstGeom>
        </p:spPr>
        <p:txBody>
          <a:bodyPr wrap="none">
            <a:spAutoFit/>
          </a:bodyPr>
          <a:lstStyle/>
          <a:p>
            <a:r>
              <a:rPr lang="en-GB" sz="4800" b="1" dirty="0">
                <a:solidFill>
                  <a:schemeClr val="bg1"/>
                </a:solidFill>
              </a:rPr>
              <a:t>Outreach and Public Engagement</a:t>
            </a:r>
          </a:p>
        </p:txBody>
      </p:sp>
      <p:sp>
        <p:nvSpPr>
          <p:cNvPr id="3" name="Rectangle 2">
            <a:extLst>
              <a:ext uri="{FF2B5EF4-FFF2-40B4-BE49-F238E27FC236}">
                <a16:creationId xmlns:a16="http://schemas.microsoft.com/office/drawing/2014/main" id="{06418C08-5974-40D4-9A55-CBDA68F28E23}"/>
              </a:ext>
            </a:extLst>
          </p:cNvPr>
          <p:cNvSpPr/>
          <p:nvPr/>
        </p:nvSpPr>
        <p:spPr>
          <a:xfrm>
            <a:off x="311543" y="5765883"/>
            <a:ext cx="7729104" cy="830997"/>
          </a:xfrm>
          <a:prstGeom prst="rect">
            <a:avLst/>
          </a:prstGeom>
        </p:spPr>
        <p:txBody>
          <a:bodyPr wrap="none">
            <a:spAutoFit/>
          </a:bodyPr>
          <a:lstStyle/>
          <a:p>
            <a:r>
              <a:rPr lang="en-GB" sz="2400" b="1" dirty="0">
                <a:solidFill>
                  <a:schemeClr val="bg1"/>
                </a:solidFill>
              </a:rPr>
              <a:t>Chris Edmonds (</a:t>
            </a:r>
            <a:r>
              <a:rPr lang="en-GB" sz="2400" b="1" dirty="0">
                <a:solidFill>
                  <a:schemeClr val="bg1"/>
                </a:solidFill>
                <a:hlinkClick r:id="rId2"/>
              </a:rPr>
              <a:t>cse@liverpool.ac.uk</a:t>
            </a:r>
            <a:r>
              <a:rPr lang="en-GB" sz="2400" b="1" dirty="0">
                <a:solidFill>
                  <a:schemeClr val="bg1"/>
                </a:solidFill>
              </a:rPr>
              <a:t>)</a:t>
            </a:r>
          </a:p>
          <a:p>
            <a:r>
              <a:rPr lang="en-GB" sz="2400" b="1" dirty="0">
                <a:solidFill>
                  <a:schemeClr val="accent4">
                    <a:lumMod val="40000"/>
                    <a:lumOff val="60000"/>
                  </a:schemeClr>
                </a:solidFill>
              </a:rPr>
              <a:t>School of Physical Sciences Outreach and Recruitment Lead</a:t>
            </a:r>
            <a:endParaRPr lang="en-GB" sz="2400" dirty="0">
              <a:solidFill>
                <a:schemeClr val="accent4">
                  <a:lumMod val="40000"/>
                  <a:lumOff val="60000"/>
                </a:schemeClr>
              </a:solidFill>
            </a:endParaRPr>
          </a:p>
        </p:txBody>
      </p:sp>
    </p:spTree>
    <p:extLst>
      <p:ext uri="{BB962C8B-B14F-4D97-AF65-F5344CB8AC3E}">
        <p14:creationId xmlns:p14="http://schemas.microsoft.com/office/powerpoint/2010/main" val="3400412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7440242" cy="584775"/>
          </a:xfrm>
          <a:prstGeom prst="rect">
            <a:avLst/>
          </a:prstGeom>
        </p:spPr>
        <p:txBody>
          <a:bodyPr wrap="none">
            <a:spAutoFit/>
          </a:bodyPr>
          <a:lstStyle/>
          <a:p>
            <a:r>
              <a:rPr lang="en-GB" sz="3200" b="1" dirty="0">
                <a:solidFill>
                  <a:schemeClr val="bg1"/>
                </a:solidFill>
              </a:rPr>
              <a:t>Public Engagement as a Pathway to Impact</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4154984"/>
          </a:xfrm>
          <a:prstGeom prst="rect">
            <a:avLst/>
          </a:prstGeom>
        </p:spPr>
        <p:txBody>
          <a:bodyPr wrap="square">
            <a:spAutoFit/>
          </a:bodyPr>
          <a:lstStyle/>
          <a:p>
            <a:r>
              <a:rPr lang="en-GB" sz="2400" b="0" i="0" dirty="0">
                <a:solidFill>
                  <a:schemeClr val="accent4">
                    <a:lumMod val="60000"/>
                    <a:lumOff val="40000"/>
                  </a:schemeClr>
                </a:solidFill>
                <a:effectLst/>
                <a:latin typeface="Roboto"/>
              </a:rPr>
              <a:t>We are not alone…</a:t>
            </a:r>
          </a:p>
          <a:p>
            <a:pPr marL="342900" indent="-342900">
              <a:buFont typeface="Arial" panose="020B0604020202020204" pitchFamily="34" charset="0"/>
              <a:buChar char="•"/>
            </a:pPr>
            <a:r>
              <a:rPr lang="en-GB" sz="2400" dirty="0">
                <a:solidFill>
                  <a:schemeClr val="bg1"/>
                </a:solidFill>
                <a:latin typeface="Roboto"/>
              </a:rPr>
              <a:t>For REF 2014, 47% of REF impact case studies made reference to public engagement.</a:t>
            </a:r>
          </a:p>
          <a:p>
            <a:pPr marL="342900" indent="-342900">
              <a:buFont typeface="Arial" panose="020B0604020202020204" pitchFamily="34" charset="0"/>
              <a:buChar char="•"/>
            </a:pPr>
            <a:endParaRPr lang="en-GB" sz="2400" dirty="0">
              <a:solidFill>
                <a:schemeClr val="bg1"/>
              </a:solidFill>
              <a:latin typeface="Roboto"/>
            </a:endParaRPr>
          </a:p>
          <a:p>
            <a:pPr marL="342900" indent="-342900">
              <a:buFont typeface="Arial" panose="020B0604020202020204" pitchFamily="34" charset="0"/>
              <a:buChar char="•"/>
            </a:pPr>
            <a:r>
              <a:rPr lang="en-GB" sz="2400" dirty="0">
                <a:solidFill>
                  <a:schemeClr val="bg1"/>
                </a:solidFill>
                <a:latin typeface="Roboto"/>
              </a:rPr>
              <a:t>Different ‘flavours’ of public engagement feature in different discipline areas: for instance, ‘outreach’ is prevalent in physics.</a:t>
            </a:r>
          </a:p>
          <a:p>
            <a:endParaRPr lang="en-GB" sz="2400" dirty="0">
              <a:solidFill>
                <a:schemeClr val="bg1"/>
              </a:solidFill>
              <a:latin typeface="Roboto"/>
            </a:endParaRPr>
          </a:p>
          <a:p>
            <a:r>
              <a:rPr lang="en-GB" sz="2400" dirty="0">
                <a:solidFill>
                  <a:schemeClr val="accent4">
                    <a:lumMod val="60000"/>
                    <a:lumOff val="40000"/>
                  </a:schemeClr>
                </a:solidFill>
                <a:latin typeface="Roboto"/>
              </a:rPr>
              <a:t>However:</a:t>
            </a:r>
          </a:p>
          <a:p>
            <a:pPr marL="342900" indent="-342900">
              <a:buFont typeface="Arial" panose="020B0604020202020204" pitchFamily="34" charset="0"/>
              <a:buChar char="•"/>
            </a:pPr>
            <a:r>
              <a:rPr lang="en-GB" sz="2400" dirty="0">
                <a:solidFill>
                  <a:schemeClr val="bg1"/>
                </a:solidFill>
                <a:latin typeface="Roboto"/>
              </a:rPr>
              <a:t>Evidence provided of impact on public understanding and awareness is often weak: usually researchers limit their evidence to a list of the outlets they have used and the numbers of people engaged. </a:t>
            </a:r>
            <a:endParaRPr lang="en-GB" sz="2400" dirty="0">
              <a:solidFill>
                <a:schemeClr val="bg1"/>
              </a:solidFill>
            </a:endParaRPr>
          </a:p>
        </p:txBody>
      </p:sp>
      <p:sp>
        <p:nvSpPr>
          <p:cNvPr id="4" name="TextBox 3">
            <a:extLst>
              <a:ext uri="{FF2B5EF4-FFF2-40B4-BE49-F238E27FC236}">
                <a16:creationId xmlns:a16="http://schemas.microsoft.com/office/drawing/2014/main" id="{3CB6446F-4F9B-4DD9-AB47-4E62A76C49EC}"/>
              </a:ext>
            </a:extLst>
          </p:cNvPr>
          <p:cNvSpPr txBox="1"/>
          <p:nvPr/>
        </p:nvSpPr>
        <p:spPr>
          <a:xfrm>
            <a:off x="7060659" y="6196520"/>
            <a:ext cx="5976026" cy="369332"/>
          </a:xfrm>
          <a:prstGeom prst="rect">
            <a:avLst/>
          </a:prstGeom>
          <a:noFill/>
        </p:spPr>
        <p:txBody>
          <a:bodyPr wrap="square" rtlCol="0">
            <a:spAutoFit/>
          </a:bodyPr>
          <a:lstStyle/>
          <a:p>
            <a:r>
              <a:rPr lang="en-GB" dirty="0">
                <a:solidFill>
                  <a:schemeClr val="bg1"/>
                </a:solidFill>
              </a:rPr>
              <a:t>‘The role of public engagement in the REF’ - NCCPE</a:t>
            </a:r>
          </a:p>
        </p:txBody>
      </p:sp>
    </p:spTree>
    <p:extLst>
      <p:ext uri="{BB962C8B-B14F-4D97-AF65-F5344CB8AC3E}">
        <p14:creationId xmlns:p14="http://schemas.microsoft.com/office/powerpoint/2010/main" val="1719387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0656A544-88B7-4EF9-A44E-8819B116DE81}"/>
              </a:ext>
            </a:extLst>
          </p:cNvPr>
          <p:cNvGrpSpPr>
            <a:grpSpLocks noChangeAspect="1"/>
          </p:cNvGrpSpPr>
          <p:nvPr/>
        </p:nvGrpSpPr>
        <p:grpSpPr>
          <a:xfrm>
            <a:off x="3228761" y="2739788"/>
            <a:ext cx="4428637" cy="2491109"/>
            <a:chOff x="0" y="0"/>
            <a:chExt cx="12192000" cy="6858000"/>
          </a:xfrm>
        </p:grpSpPr>
        <p:pic>
          <p:nvPicPr>
            <p:cNvPr id="33" name="Picture 2">
              <a:extLst>
                <a:ext uri="{FF2B5EF4-FFF2-40B4-BE49-F238E27FC236}">
                  <a16:creationId xmlns:a16="http://schemas.microsoft.com/office/drawing/2014/main" id="{8FE332D4-1F24-4171-BA67-FC9D79E8D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big bang north west">
              <a:extLst>
                <a:ext uri="{FF2B5EF4-FFF2-40B4-BE49-F238E27FC236}">
                  <a16:creationId xmlns:a16="http://schemas.microsoft.com/office/drawing/2014/main" id="{62F3ACD4-EB87-419A-AF7C-8572B1500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6600825" cy="140038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7" name="Straight Connector 26">
            <a:extLst>
              <a:ext uri="{FF2B5EF4-FFF2-40B4-BE49-F238E27FC236}">
                <a16:creationId xmlns:a16="http://schemas.microsoft.com/office/drawing/2014/main" id="{877B0183-B4BE-45C6-AB28-8EC815E729E2}"/>
              </a:ext>
            </a:extLst>
          </p:cNvPr>
          <p:cNvCxnSpPr>
            <a:cxnSpLocks/>
          </p:cNvCxnSpPr>
          <p:nvPr/>
        </p:nvCxnSpPr>
        <p:spPr>
          <a:xfrm>
            <a:off x="7686503" y="1299704"/>
            <a:ext cx="0" cy="5558296"/>
          </a:xfrm>
          <a:prstGeom prst="line">
            <a:avLst/>
          </a:prstGeom>
          <a:ln>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C0A3588-B2C1-47D0-94A6-19AB71B8D06A}"/>
              </a:ext>
            </a:extLst>
          </p:cNvPr>
          <p:cNvCxnSpPr>
            <a:cxnSpLocks/>
          </p:cNvCxnSpPr>
          <p:nvPr/>
        </p:nvCxnSpPr>
        <p:spPr>
          <a:xfrm flipH="1">
            <a:off x="3160288" y="1335772"/>
            <a:ext cx="19684" cy="5522228"/>
          </a:xfrm>
          <a:prstGeom prst="line">
            <a:avLst/>
          </a:prstGeom>
          <a:ln>
            <a:solidFill>
              <a:srgbClr val="FFD966"/>
            </a:solidFill>
          </a:ln>
        </p:spPr>
        <p:style>
          <a:lnRef idx="1">
            <a:schemeClr val="accent1"/>
          </a:lnRef>
          <a:fillRef idx="0">
            <a:schemeClr val="accent1"/>
          </a:fillRef>
          <a:effectRef idx="0">
            <a:schemeClr val="accent1"/>
          </a:effectRef>
          <a:fontRef idx="minor">
            <a:schemeClr val="tx1"/>
          </a:fontRef>
        </p:style>
      </p:cxnSp>
      <p:pic>
        <p:nvPicPr>
          <p:cNvPr id="21" name="Picture 20" descr="IMG_3941.jpg">
            <a:extLst>
              <a:ext uri="{FF2B5EF4-FFF2-40B4-BE49-F238E27FC236}">
                <a16:creationId xmlns:a16="http://schemas.microsoft.com/office/drawing/2014/main" id="{34A0C596-CEE5-4C6C-9445-A4622EE006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481" y="3481455"/>
            <a:ext cx="2647352" cy="1787005"/>
          </a:xfrm>
          <a:prstGeom prst="rect">
            <a:avLst/>
          </a:prstGeom>
        </p:spPr>
      </p:pic>
      <p:grpSp>
        <p:nvGrpSpPr>
          <p:cNvPr id="16" name="Group 15">
            <a:extLst>
              <a:ext uri="{FF2B5EF4-FFF2-40B4-BE49-F238E27FC236}">
                <a16:creationId xmlns:a16="http://schemas.microsoft.com/office/drawing/2014/main" id="{8C8A5C5D-35FB-4151-B13F-4A615D3BF73C}"/>
              </a:ext>
            </a:extLst>
          </p:cNvPr>
          <p:cNvGrpSpPr>
            <a:grpSpLocks noChangeAspect="1"/>
          </p:cNvGrpSpPr>
          <p:nvPr/>
        </p:nvGrpSpPr>
        <p:grpSpPr>
          <a:xfrm>
            <a:off x="8839200" y="1516431"/>
            <a:ext cx="3352800" cy="1974104"/>
            <a:chOff x="0" y="0"/>
            <a:chExt cx="12196238" cy="7181057"/>
          </a:xfrm>
        </p:grpSpPr>
        <p:pic>
          <p:nvPicPr>
            <p:cNvPr id="17" name="Picture 16">
              <a:extLst>
                <a:ext uri="{FF2B5EF4-FFF2-40B4-BE49-F238E27FC236}">
                  <a16:creationId xmlns:a16="http://schemas.microsoft.com/office/drawing/2014/main" id="{AE28B856-22A7-4E95-A6B9-5C64E5AFF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2079" y="0"/>
              <a:ext cx="6394159" cy="3591719"/>
            </a:xfrm>
            <a:prstGeom prst="rect">
              <a:avLst/>
            </a:prstGeom>
          </p:spPr>
        </p:pic>
        <p:pic>
          <p:nvPicPr>
            <p:cNvPr id="18" name="Picture 2">
              <a:extLst>
                <a:ext uri="{FF2B5EF4-FFF2-40B4-BE49-F238E27FC236}">
                  <a16:creationId xmlns:a16="http://schemas.microsoft.com/office/drawing/2014/main" id="{712DB725-E6B1-48C5-BBA8-E34A45C40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2080" y="3591719"/>
              <a:ext cx="6389920" cy="35893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04AAC92-610B-4A52-9C78-3FE74F9DC2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94100"/>
              <a:ext cx="5802080" cy="3259137"/>
            </a:xfrm>
            <a:prstGeom prst="rect">
              <a:avLst/>
            </a:prstGeom>
          </p:spPr>
        </p:pic>
        <p:pic>
          <p:nvPicPr>
            <p:cNvPr id="20" name="Picture 4">
              <a:extLst>
                <a:ext uri="{FF2B5EF4-FFF2-40B4-BE49-F238E27FC236}">
                  <a16:creationId xmlns:a16="http://schemas.microsoft.com/office/drawing/2014/main" id="{1F7ECBE5-0135-4858-9AB1-4B5C254D48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64"/>
              <a:ext cx="6337028" cy="358695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7809C4D5-9950-4CAB-BADF-4404F399AF4E}"/>
              </a:ext>
            </a:extLst>
          </p:cNvPr>
          <p:cNvSpPr txBox="1"/>
          <p:nvPr/>
        </p:nvSpPr>
        <p:spPr>
          <a:xfrm>
            <a:off x="108991" y="622572"/>
            <a:ext cx="738375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C000">
                    <a:lumMod val="60000"/>
                    <a:lumOff val="40000"/>
                  </a:srgbClr>
                </a:solidFill>
                <a:effectLst/>
                <a:uLnTx/>
                <a:uFillTx/>
                <a:latin typeface="Bradley Hand ITC" panose="03070402050302030203" pitchFamily="66" charset="0"/>
                <a:ea typeface="+mn-ea"/>
                <a:cs typeface="+mn-cs"/>
              </a:rPr>
              <a:t>10’000+ face-to-face interactions per year</a:t>
            </a:r>
          </a:p>
        </p:txBody>
      </p:sp>
      <p:pic>
        <p:nvPicPr>
          <p:cNvPr id="15" name="Picture 14" descr="A screenshot of a cell phone&#10;&#10;Description generated with high confidence">
            <a:extLst>
              <a:ext uri="{FF2B5EF4-FFF2-40B4-BE49-F238E27FC236}">
                <a16:creationId xmlns:a16="http://schemas.microsoft.com/office/drawing/2014/main" id="{93B285CA-003F-47BF-AA0F-A805E067856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rot="20952231">
            <a:off x="7664887" y="1286240"/>
            <a:ext cx="1759984" cy="1139331"/>
          </a:xfrm>
          <a:prstGeom prst="rect">
            <a:avLst/>
          </a:prstGeom>
        </p:spPr>
      </p:pic>
      <p:pic>
        <p:nvPicPr>
          <p:cNvPr id="22" name="Picture 21">
            <a:extLst>
              <a:ext uri="{FF2B5EF4-FFF2-40B4-BE49-F238E27FC236}">
                <a16:creationId xmlns:a16="http://schemas.microsoft.com/office/drawing/2014/main" id="{E1EF726D-9A33-4C58-AD80-77D10FC59050}"/>
              </a:ext>
            </a:extLst>
          </p:cNvPr>
          <p:cNvPicPr>
            <a:picLocks noChangeAspect="1"/>
          </p:cNvPicPr>
          <p:nvPr/>
        </p:nvPicPr>
        <p:blipFill>
          <a:blip r:embed="rId11"/>
          <a:stretch>
            <a:fillRect/>
          </a:stretch>
        </p:blipFill>
        <p:spPr>
          <a:xfrm>
            <a:off x="10747342" y="4457546"/>
            <a:ext cx="1576287" cy="1576287"/>
          </a:xfrm>
          <a:prstGeom prst="rect">
            <a:avLst/>
          </a:prstGeom>
        </p:spPr>
      </p:pic>
      <p:pic>
        <p:nvPicPr>
          <p:cNvPr id="28" name="Picture 2" descr="http://www.africaoye.com/wp-content/uploads/2016/04/1920-by-1080-Africa-Oye-2015-Credit-Mark-McNulty-e1467210315378.jpg">
            <a:extLst>
              <a:ext uri="{FF2B5EF4-FFF2-40B4-BE49-F238E27FC236}">
                <a16:creationId xmlns:a16="http://schemas.microsoft.com/office/drawing/2014/main" id="{B8B3B1C1-7E4A-4D37-A86B-4F6AB946AAD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850" r="664"/>
          <a:stretch/>
        </p:blipFill>
        <p:spPr bwMode="auto">
          <a:xfrm>
            <a:off x="3228761" y="4883773"/>
            <a:ext cx="4428638" cy="192297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5AB75041-7293-4E59-870A-C244CD2B1236}"/>
              </a:ext>
            </a:extLst>
          </p:cNvPr>
          <p:cNvSpPr/>
          <p:nvPr/>
        </p:nvSpPr>
        <p:spPr>
          <a:xfrm>
            <a:off x="14265" y="3054857"/>
            <a:ext cx="3025529"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Home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Symposiums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Particle Physics Master Class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Physics of Star Wars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Open Weeks</a:t>
            </a:r>
          </a:p>
        </p:txBody>
      </p:sp>
      <p:sp>
        <p:nvSpPr>
          <p:cNvPr id="30" name="Rectangle 29">
            <a:extLst>
              <a:ext uri="{FF2B5EF4-FFF2-40B4-BE49-F238E27FC236}">
                <a16:creationId xmlns:a16="http://schemas.microsoft.com/office/drawing/2014/main" id="{04B64105-35BC-446A-8879-7CD157A8568D}"/>
              </a:ext>
            </a:extLst>
          </p:cNvPr>
          <p:cNvSpPr/>
          <p:nvPr/>
        </p:nvSpPr>
        <p:spPr>
          <a:xfrm>
            <a:off x="8242103" y="5230897"/>
            <a:ext cx="2346027"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Audience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Tactile Collider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Tale of Two Tunnels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YouTube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err="1">
                <a:ln>
                  <a:noFill/>
                </a:ln>
                <a:solidFill>
                  <a:prstClr val="white"/>
                </a:solidFill>
                <a:effectLst/>
                <a:uLnTx/>
                <a:uFillTx/>
                <a:latin typeface="Calibri" panose="020F0502020204030204"/>
                <a:ea typeface="+mn-ea"/>
                <a:cs typeface="+mn-cs"/>
              </a:rPr>
              <a:t>acceleratAR</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AE0F7B7-3D13-45F5-89E1-73AC2B7870FC}"/>
              </a:ext>
            </a:extLst>
          </p:cNvPr>
          <p:cNvSpPr/>
          <p:nvPr/>
        </p:nvSpPr>
        <p:spPr>
          <a:xfrm>
            <a:off x="3411078" y="1163942"/>
            <a:ext cx="2013436"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Shared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Africa </a:t>
            </a:r>
            <a:r>
              <a:rPr kumimoji="0" lang="en-GB" sz="1800" b="1" i="0" u="none" strike="noStrike" kern="1200" cap="none" spc="0" normalizeH="0" baseline="0" noProof="0" dirty="0" err="1">
                <a:ln>
                  <a:noFill/>
                </a:ln>
                <a:solidFill>
                  <a:prstClr val="white"/>
                </a:solidFill>
                <a:effectLst/>
                <a:uLnTx/>
                <a:uFillTx/>
                <a:latin typeface="Calibri" panose="020F0502020204030204"/>
                <a:ea typeface="+mn-ea"/>
                <a:cs typeface="+mn-cs"/>
              </a:rPr>
              <a:t>Oye</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Blue Dot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Big Bang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WOMAD</a:t>
            </a:r>
          </a:p>
        </p:txBody>
      </p:sp>
      <p:pic>
        <p:nvPicPr>
          <p:cNvPr id="32" name="Picture 31">
            <a:extLst>
              <a:ext uri="{FF2B5EF4-FFF2-40B4-BE49-F238E27FC236}">
                <a16:creationId xmlns:a16="http://schemas.microsoft.com/office/drawing/2014/main" id="{937280B5-7CC8-45CB-82A9-05F30F72D35F}"/>
              </a:ext>
            </a:extLst>
          </p:cNvPr>
          <p:cNvPicPr>
            <a:picLocks noChangeAspect="1"/>
          </p:cNvPicPr>
          <p:nvPr/>
        </p:nvPicPr>
        <p:blipFill rotWithShape="1">
          <a:blip r:embed="rId13"/>
          <a:srcRect l="4252" t="9669" r="6113" b="32647"/>
          <a:stretch/>
        </p:blipFill>
        <p:spPr>
          <a:xfrm>
            <a:off x="0" y="1402839"/>
            <a:ext cx="3131184" cy="1559661"/>
          </a:xfrm>
          <a:prstGeom prst="rect">
            <a:avLst/>
          </a:prstGeom>
        </p:spPr>
      </p:pic>
      <p:pic>
        <p:nvPicPr>
          <p:cNvPr id="38" name="Picture 37">
            <a:extLst>
              <a:ext uri="{FF2B5EF4-FFF2-40B4-BE49-F238E27FC236}">
                <a16:creationId xmlns:a16="http://schemas.microsoft.com/office/drawing/2014/main" id="{D129F231-CEE1-45CB-BD19-74F46195FC3D}"/>
              </a:ext>
            </a:extLst>
          </p:cNvPr>
          <p:cNvPicPr>
            <a:picLocks noChangeAspect="1"/>
          </p:cNvPicPr>
          <p:nvPr/>
        </p:nvPicPr>
        <p:blipFill rotWithShape="1">
          <a:blip r:embed="rId14"/>
          <a:srcRect t="30444" r="26522" b="17334"/>
          <a:stretch/>
        </p:blipFill>
        <p:spPr>
          <a:xfrm>
            <a:off x="-2310733" y="4882320"/>
            <a:ext cx="5422232" cy="2560612"/>
          </a:xfrm>
          <a:prstGeom prst="rect">
            <a:avLst/>
          </a:prstGeom>
        </p:spPr>
      </p:pic>
      <p:sp>
        <p:nvSpPr>
          <p:cNvPr id="3" name="Rectangle 2">
            <a:extLst>
              <a:ext uri="{FF2B5EF4-FFF2-40B4-BE49-F238E27FC236}">
                <a16:creationId xmlns:a16="http://schemas.microsoft.com/office/drawing/2014/main" id="{6D8BE806-8B6E-4F54-AF5D-C28CB16F1DBD}"/>
              </a:ext>
            </a:extLst>
          </p:cNvPr>
          <p:cNvSpPr/>
          <p:nvPr/>
        </p:nvSpPr>
        <p:spPr>
          <a:xfrm>
            <a:off x="163555" y="160883"/>
            <a:ext cx="5630580" cy="461665"/>
          </a:xfrm>
          <a:prstGeom prst="rect">
            <a:avLst/>
          </a:prstGeom>
        </p:spPr>
        <p:txBody>
          <a:bodyPr wrap="none">
            <a:spAutoFit/>
          </a:bodyPr>
          <a:lstStyle/>
          <a:p>
            <a:r>
              <a:rPr lang="en-GB" sz="2400" b="1" dirty="0">
                <a:solidFill>
                  <a:schemeClr val="bg1"/>
                </a:solidFill>
              </a:rPr>
              <a:t>Public Engagement as a Pathway to Impact</a:t>
            </a:r>
            <a:endParaRPr lang="en-GB" sz="2800" b="1" dirty="0">
              <a:solidFill>
                <a:schemeClr val="bg1"/>
              </a:solidFill>
            </a:endParaRPr>
          </a:p>
        </p:txBody>
      </p:sp>
    </p:spTree>
    <p:extLst>
      <p:ext uri="{BB962C8B-B14F-4D97-AF65-F5344CB8AC3E}">
        <p14:creationId xmlns:p14="http://schemas.microsoft.com/office/powerpoint/2010/main" val="1556471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6077689" cy="584775"/>
          </a:xfrm>
          <a:prstGeom prst="rect">
            <a:avLst/>
          </a:prstGeom>
        </p:spPr>
        <p:txBody>
          <a:bodyPr wrap="none">
            <a:spAutoFit/>
          </a:bodyPr>
          <a:lstStyle/>
          <a:p>
            <a:r>
              <a:rPr lang="en-GB" sz="3200" b="1" dirty="0">
                <a:solidFill>
                  <a:schemeClr val="bg1"/>
                </a:solidFill>
              </a:rPr>
              <a:t>Developing Your Outreach Practice</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830997"/>
          </a:xfrm>
          <a:prstGeom prst="rect">
            <a:avLst/>
          </a:prstGeom>
        </p:spPr>
        <p:txBody>
          <a:bodyPr wrap="square">
            <a:spAutoFit/>
          </a:bodyPr>
          <a:lstStyle/>
          <a:p>
            <a:r>
              <a:rPr lang="en-GB" sz="2400" b="0" i="0" dirty="0">
                <a:solidFill>
                  <a:schemeClr val="accent4">
                    <a:lumMod val="60000"/>
                    <a:lumOff val="40000"/>
                  </a:schemeClr>
                </a:solidFill>
                <a:effectLst/>
                <a:latin typeface="Roboto"/>
              </a:rPr>
              <a:t>Lots of avenues for becoming more involved:</a:t>
            </a:r>
          </a:p>
          <a:p>
            <a:pPr marL="342900" indent="-342900">
              <a:buFont typeface="Arial" panose="020B0604020202020204" pitchFamily="34" charset="0"/>
              <a:buChar char="•"/>
            </a:pPr>
            <a:r>
              <a:rPr lang="en-GB" sz="2400" dirty="0">
                <a:solidFill>
                  <a:schemeClr val="bg1"/>
                </a:solidFill>
                <a:latin typeface="Roboto"/>
              </a:rPr>
              <a:t>Join existing university based initiatives.</a:t>
            </a:r>
            <a:endParaRPr lang="en-GB" sz="2400" dirty="0">
              <a:solidFill>
                <a:schemeClr val="bg1"/>
              </a:solidFill>
            </a:endParaRPr>
          </a:p>
        </p:txBody>
      </p:sp>
      <p:pic>
        <p:nvPicPr>
          <p:cNvPr id="5" name="Picture 4">
            <a:extLst>
              <a:ext uri="{FF2B5EF4-FFF2-40B4-BE49-F238E27FC236}">
                <a16:creationId xmlns:a16="http://schemas.microsoft.com/office/drawing/2014/main" id="{C3F3D77F-D905-48F1-8D2B-C4BA2BE93773}"/>
              </a:ext>
            </a:extLst>
          </p:cNvPr>
          <p:cNvPicPr>
            <a:picLocks noChangeAspect="1"/>
          </p:cNvPicPr>
          <p:nvPr/>
        </p:nvPicPr>
        <p:blipFill>
          <a:blip r:embed="rId2"/>
          <a:stretch>
            <a:fillRect/>
          </a:stretch>
        </p:blipFill>
        <p:spPr>
          <a:xfrm>
            <a:off x="6984460" y="-78443"/>
            <a:ext cx="5207540" cy="6936443"/>
          </a:xfrm>
          <a:prstGeom prst="rect">
            <a:avLst/>
          </a:prstGeom>
        </p:spPr>
      </p:pic>
    </p:spTree>
    <p:extLst>
      <p:ext uri="{BB962C8B-B14F-4D97-AF65-F5344CB8AC3E}">
        <p14:creationId xmlns:p14="http://schemas.microsoft.com/office/powerpoint/2010/main" val="4078602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6077689" cy="584775"/>
          </a:xfrm>
          <a:prstGeom prst="rect">
            <a:avLst/>
          </a:prstGeom>
        </p:spPr>
        <p:txBody>
          <a:bodyPr wrap="none">
            <a:spAutoFit/>
          </a:bodyPr>
          <a:lstStyle/>
          <a:p>
            <a:r>
              <a:rPr lang="en-GB" sz="3200" b="1" dirty="0">
                <a:solidFill>
                  <a:schemeClr val="bg1"/>
                </a:solidFill>
              </a:rPr>
              <a:t>Developing Your Outreach Practice</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1200329"/>
          </a:xfrm>
          <a:prstGeom prst="rect">
            <a:avLst/>
          </a:prstGeom>
        </p:spPr>
        <p:txBody>
          <a:bodyPr wrap="square">
            <a:spAutoFit/>
          </a:bodyPr>
          <a:lstStyle/>
          <a:p>
            <a:r>
              <a:rPr lang="en-GB" sz="2400" b="0" i="0" dirty="0">
                <a:solidFill>
                  <a:schemeClr val="accent4">
                    <a:lumMod val="60000"/>
                    <a:lumOff val="40000"/>
                  </a:schemeClr>
                </a:solidFill>
                <a:effectLst/>
                <a:latin typeface="Roboto"/>
              </a:rPr>
              <a:t>Lots of avenues for becoming more involved:</a:t>
            </a:r>
          </a:p>
          <a:p>
            <a:pPr marL="342900" indent="-342900">
              <a:buFont typeface="Arial" panose="020B0604020202020204" pitchFamily="34" charset="0"/>
              <a:buChar char="•"/>
            </a:pPr>
            <a:r>
              <a:rPr lang="en-GB" sz="2400" dirty="0">
                <a:solidFill>
                  <a:schemeClr val="bg1"/>
                </a:solidFill>
                <a:latin typeface="Roboto"/>
              </a:rPr>
              <a:t>Join existing university based initiatives.</a:t>
            </a:r>
          </a:p>
          <a:p>
            <a:pPr marL="342900" indent="-342900">
              <a:buFont typeface="Arial" panose="020B0604020202020204" pitchFamily="34" charset="0"/>
              <a:buChar char="•"/>
            </a:pPr>
            <a:r>
              <a:rPr lang="en-GB" sz="2400" dirty="0">
                <a:solidFill>
                  <a:schemeClr val="bg1"/>
                </a:solidFill>
                <a:latin typeface="Roboto"/>
              </a:rPr>
              <a:t>Support initiatives of external groups.</a:t>
            </a:r>
            <a:endParaRPr lang="en-GB" sz="2400" dirty="0">
              <a:solidFill>
                <a:schemeClr val="bg1"/>
              </a:solidFill>
            </a:endParaRPr>
          </a:p>
        </p:txBody>
      </p:sp>
      <p:pic>
        <p:nvPicPr>
          <p:cNvPr id="2050" name="Picture 2" descr="All About STEM (@allaboutstem) / X">
            <a:extLst>
              <a:ext uri="{FF2B5EF4-FFF2-40B4-BE49-F238E27FC236}">
                <a16:creationId xmlns:a16="http://schemas.microsoft.com/office/drawing/2014/main" id="{DD168AC1-7D2B-4D91-B674-41E393F00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2F8E64B-7059-4AEC-BAEA-C56300F160CD}"/>
              </a:ext>
            </a:extLst>
          </p:cNvPr>
          <p:cNvPicPr>
            <a:picLocks noChangeAspect="1"/>
          </p:cNvPicPr>
          <p:nvPr/>
        </p:nvPicPr>
        <p:blipFill>
          <a:blip r:embed="rId3"/>
          <a:stretch>
            <a:fillRect/>
          </a:stretch>
        </p:blipFill>
        <p:spPr>
          <a:xfrm>
            <a:off x="8382000" y="0"/>
            <a:ext cx="3807845" cy="2521146"/>
          </a:xfrm>
          <a:prstGeom prst="rect">
            <a:avLst/>
          </a:prstGeom>
        </p:spPr>
      </p:pic>
    </p:spTree>
    <p:extLst>
      <p:ext uri="{BB962C8B-B14F-4D97-AF65-F5344CB8AC3E}">
        <p14:creationId xmlns:p14="http://schemas.microsoft.com/office/powerpoint/2010/main" val="3633107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6077689" cy="584775"/>
          </a:xfrm>
          <a:prstGeom prst="rect">
            <a:avLst/>
          </a:prstGeom>
        </p:spPr>
        <p:txBody>
          <a:bodyPr wrap="none">
            <a:spAutoFit/>
          </a:bodyPr>
          <a:lstStyle/>
          <a:p>
            <a:r>
              <a:rPr lang="en-GB" sz="3200" b="1" dirty="0">
                <a:solidFill>
                  <a:schemeClr val="bg1"/>
                </a:solidFill>
              </a:rPr>
              <a:t>Developing Your Outreach Practice</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1569660"/>
          </a:xfrm>
          <a:prstGeom prst="rect">
            <a:avLst/>
          </a:prstGeom>
        </p:spPr>
        <p:txBody>
          <a:bodyPr wrap="square">
            <a:spAutoFit/>
          </a:bodyPr>
          <a:lstStyle/>
          <a:p>
            <a:r>
              <a:rPr lang="en-GB" sz="2400" b="0" i="0" dirty="0">
                <a:solidFill>
                  <a:schemeClr val="accent4">
                    <a:lumMod val="60000"/>
                    <a:lumOff val="40000"/>
                  </a:schemeClr>
                </a:solidFill>
                <a:effectLst/>
                <a:latin typeface="Roboto"/>
              </a:rPr>
              <a:t>Lots of avenues for becoming more involved:</a:t>
            </a:r>
          </a:p>
          <a:p>
            <a:pPr marL="342900" indent="-342900">
              <a:buFont typeface="Arial" panose="020B0604020202020204" pitchFamily="34" charset="0"/>
              <a:buChar char="•"/>
            </a:pPr>
            <a:r>
              <a:rPr lang="en-GB" sz="2400" dirty="0">
                <a:solidFill>
                  <a:schemeClr val="bg1"/>
                </a:solidFill>
                <a:latin typeface="Roboto"/>
              </a:rPr>
              <a:t>Join existing university based initiatives.</a:t>
            </a:r>
          </a:p>
          <a:p>
            <a:pPr marL="342900" indent="-342900">
              <a:buFont typeface="Arial" panose="020B0604020202020204" pitchFamily="34" charset="0"/>
              <a:buChar char="•"/>
            </a:pPr>
            <a:r>
              <a:rPr lang="en-GB" sz="2400" dirty="0">
                <a:solidFill>
                  <a:schemeClr val="bg1"/>
                </a:solidFill>
                <a:latin typeface="Roboto"/>
              </a:rPr>
              <a:t>Support initiatives of external groups.</a:t>
            </a:r>
          </a:p>
          <a:p>
            <a:pPr marL="342900" indent="-342900">
              <a:buFont typeface="Arial" panose="020B0604020202020204" pitchFamily="34" charset="0"/>
              <a:buChar char="•"/>
            </a:pPr>
            <a:r>
              <a:rPr lang="en-GB" sz="2400" dirty="0">
                <a:solidFill>
                  <a:schemeClr val="bg1"/>
                </a:solidFill>
                <a:latin typeface="Roboto"/>
              </a:rPr>
              <a:t>Create something new…</a:t>
            </a:r>
            <a:endParaRPr lang="en-GB" sz="2400" dirty="0">
              <a:solidFill>
                <a:schemeClr val="bg1"/>
              </a:solidFill>
            </a:endParaRPr>
          </a:p>
        </p:txBody>
      </p:sp>
      <p:pic>
        <p:nvPicPr>
          <p:cNvPr id="8" name="Picture 7">
            <a:extLst>
              <a:ext uri="{FF2B5EF4-FFF2-40B4-BE49-F238E27FC236}">
                <a16:creationId xmlns:a16="http://schemas.microsoft.com/office/drawing/2014/main" id="{C76E3DEB-11CF-4FEF-9CC2-6778F5D7A128}"/>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6129520" y="2811294"/>
            <a:ext cx="6062480" cy="4046706"/>
          </a:xfrm>
          <a:prstGeom prst="rect">
            <a:avLst/>
          </a:prstGeom>
        </p:spPr>
      </p:pic>
    </p:spTree>
    <p:extLst>
      <p:ext uri="{BB962C8B-B14F-4D97-AF65-F5344CB8AC3E}">
        <p14:creationId xmlns:p14="http://schemas.microsoft.com/office/powerpoint/2010/main" val="165652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4656211" cy="584775"/>
          </a:xfrm>
          <a:prstGeom prst="rect">
            <a:avLst/>
          </a:prstGeom>
        </p:spPr>
        <p:txBody>
          <a:bodyPr wrap="none">
            <a:spAutoFit/>
          </a:bodyPr>
          <a:lstStyle/>
          <a:p>
            <a:r>
              <a:rPr lang="en-GB" sz="3200" b="1" dirty="0">
                <a:solidFill>
                  <a:schemeClr val="bg1"/>
                </a:solidFill>
              </a:rPr>
              <a:t>Creating your own activity</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1200329"/>
          </a:xfrm>
          <a:prstGeom prst="rect">
            <a:avLst/>
          </a:prstGeom>
        </p:spPr>
        <p:txBody>
          <a:bodyPr wrap="square">
            <a:spAutoFit/>
          </a:bodyPr>
          <a:lstStyle/>
          <a:p>
            <a:r>
              <a:rPr lang="en-GB" sz="2400" dirty="0">
                <a:solidFill>
                  <a:schemeClr val="accent4">
                    <a:lumMod val="60000"/>
                    <a:lumOff val="40000"/>
                  </a:schemeClr>
                </a:solidFill>
                <a:latin typeface="Roboto"/>
              </a:rPr>
              <a:t>Recipe</a:t>
            </a:r>
          </a:p>
          <a:p>
            <a:pPr marL="342900" indent="-342900">
              <a:buFont typeface="Arial" panose="020B0604020202020204" pitchFamily="34" charset="0"/>
              <a:buChar char="•"/>
            </a:pPr>
            <a:r>
              <a:rPr lang="en-GB" sz="2400" dirty="0">
                <a:solidFill>
                  <a:schemeClr val="bg1"/>
                </a:solidFill>
                <a:latin typeface="Roboto"/>
              </a:rPr>
              <a:t>Identify your audience</a:t>
            </a:r>
          </a:p>
          <a:p>
            <a:pPr marL="342900" indent="-342900">
              <a:buFont typeface="Arial" panose="020B0604020202020204" pitchFamily="34" charset="0"/>
              <a:buChar char="•"/>
            </a:pPr>
            <a:endParaRPr lang="en-GB" sz="2400" dirty="0">
              <a:solidFill>
                <a:schemeClr val="accent4">
                  <a:lumMod val="60000"/>
                  <a:lumOff val="40000"/>
                </a:schemeClr>
              </a:solidFill>
              <a:latin typeface="Roboto"/>
            </a:endParaRPr>
          </a:p>
        </p:txBody>
      </p:sp>
      <p:pic>
        <p:nvPicPr>
          <p:cNvPr id="6146" name="Picture 2" descr="Scientists describe the effects of ingesting George's Marvellous Medicine |  Daily Mail Online">
            <a:extLst>
              <a:ext uri="{FF2B5EF4-FFF2-40B4-BE49-F238E27FC236}">
                <a16:creationId xmlns:a16="http://schemas.microsoft.com/office/drawing/2014/main" id="{ED45FDAD-6B85-42FE-8D30-09725BC97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361" y="3606196"/>
            <a:ext cx="4494640" cy="3251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8C52B9-36FC-4F58-860C-0FA3F26ED875}"/>
              </a:ext>
            </a:extLst>
          </p:cNvPr>
          <p:cNvSpPr txBox="1"/>
          <p:nvPr/>
        </p:nvSpPr>
        <p:spPr>
          <a:xfrm rot="16200000">
            <a:off x="6604433" y="5403077"/>
            <a:ext cx="1908856" cy="276999"/>
          </a:xfrm>
          <a:prstGeom prst="rect">
            <a:avLst/>
          </a:prstGeom>
          <a:noFill/>
        </p:spPr>
        <p:txBody>
          <a:bodyPr wrap="none" rtlCol="0">
            <a:spAutoFit/>
          </a:bodyPr>
          <a:lstStyle/>
          <a:p>
            <a:r>
              <a:rPr lang="en-GB" sz="1200" dirty="0">
                <a:solidFill>
                  <a:schemeClr val="bg1"/>
                </a:solidFill>
              </a:rPr>
              <a:t>Illustrated by Quentin Blake</a:t>
            </a:r>
          </a:p>
        </p:txBody>
      </p:sp>
    </p:spTree>
    <p:extLst>
      <p:ext uri="{BB962C8B-B14F-4D97-AF65-F5344CB8AC3E}">
        <p14:creationId xmlns:p14="http://schemas.microsoft.com/office/powerpoint/2010/main" val="527051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4656211" cy="584775"/>
          </a:xfrm>
          <a:prstGeom prst="rect">
            <a:avLst/>
          </a:prstGeom>
        </p:spPr>
        <p:txBody>
          <a:bodyPr wrap="none">
            <a:spAutoFit/>
          </a:bodyPr>
          <a:lstStyle/>
          <a:p>
            <a:r>
              <a:rPr lang="en-GB" sz="3200" b="1" dirty="0">
                <a:solidFill>
                  <a:schemeClr val="bg1"/>
                </a:solidFill>
              </a:rPr>
              <a:t>Creating your own activity</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1938992"/>
          </a:xfrm>
          <a:prstGeom prst="rect">
            <a:avLst/>
          </a:prstGeom>
        </p:spPr>
        <p:txBody>
          <a:bodyPr wrap="square">
            <a:spAutoFit/>
          </a:bodyPr>
          <a:lstStyle/>
          <a:p>
            <a:r>
              <a:rPr lang="en-GB" sz="2400" dirty="0">
                <a:solidFill>
                  <a:schemeClr val="accent4">
                    <a:lumMod val="60000"/>
                    <a:lumOff val="40000"/>
                  </a:schemeClr>
                </a:solidFill>
                <a:latin typeface="Roboto"/>
              </a:rPr>
              <a:t>Recipe</a:t>
            </a:r>
          </a:p>
          <a:p>
            <a:pPr marL="342900" indent="-342900">
              <a:buFont typeface="Arial" panose="020B0604020202020204" pitchFamily="34" charset="0"/>
              <a:buChar char="•"/>
            </a:pPr>
            <a:r>
              <a:rPr lang="en-GB" sz="2400" dirty="0">
                <a:solidFill>
                  <a:schemeClr val="bg1"/>
                </a:solidFill>
                <a:latin typeface="Roboto"/>
              </a:rPr>
              <a:t>Identify your audience</a:t>
            </a:r>
          </a:p>
          <a:p>
            <a:pPr marL="342900" indent="-342900">
              <a:buFont typeface="Arial" panose="020B0604020202020204" pitchFamily="34" charset="0"/>
              <a:buChar char="•"/>
            </a:pPr>
            <a:r>
              <a:rPr lang="en-GB" sz="2400" dirty="0">
                <a:solidFill>
                  <a:schemeClr val="bg1"/>
                </a:solidFill>
                <a:latin typeface="Roboto"/>
              </a:rPr>
              <a:t>Determine the aims of your project are (it’s unlikely to be for everyone!).</a:t>
            </a:r>
          </a:p>
          <a:p>
            <a:pPr marL="342900" indent="-342900">
              <a:buFont typeface="Arial" panose="020B0604020202020204" pitchFamily="34" charset="0"/>
              <a:buChar char="•"/>
            </a:pPr>
            <a:endParaRPr lang="en-GB" sz="2400" dirty="0">
              <a:solidFill>
                <a:schemeClr val="accent4">
                  <a:lumMod val="60000"/>
                  <a:lumOff val="40000"/>
                </a:schemeClr>
              </a:solidFill>
              <a:latin typeface="Roboto"/>
            </a:endParaRPr>
          </a:p>
        </p:txBody>
      </p:sp>
      <p:pic>
        <p:nvPicPr>
          <p:cNvPr id="6146" name="Picture 2" descr="Scientists describe the effects of ingesting George's Marvellous Medicine |  Daily Mail Online">
            <a:extLst>
              <a:ext uri="{FF2B5EF4-FFF2-40B4-BE49-F238E27FC236}">
                <a16:creationId xmlns:a16="http://schemas.microsoft.com/office/drawing/2014/main" id="{ED45FDAD-6B85-42FE-8D30-09725BC97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361" y="3606196"/>
            <a:ext cx="4494640" cy="3251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8C52B9-36FC-4F58-860C-0FA3F26ED875}"/>
              </a:ext>
            </a:extLst>
          </p:cNvPr>
          <p:cNvSpPr txBox="1"/>
          <p:nvPr/>
        </p:nvSpPr>
        <p:spPr>
          <a:xfrm rot="16200000">
            <a:off x="6604433" y="5403077"/>
            <a:ext cx="1908856" cy="276999"/>
          </a:xfrm>
          <a:prstGeom prst="rect">
            <a:avLst/>
          </a:prstGeom>
          <a:noFill/>
        </p:spPr>
        <p:txBody>
          <a:bodyPr wrap="none" rtlCol="0">
            <a:spAutoFit/>
          </a:bodyPr>
          <a:lstStyle/>
          <a:p>
            <a:r>
              <a:rPr lang="en-GB" sz="1200" dirty="0">
                <a:solidFill>
                  <a:schemeClr val="bg1"/>
                </a:solidFill>
              </a:rPr>
              <a:t>Illustrated by Quentin Blake</a:t>
            </a:r>
          </a:p>
        </p:txBody>
      </p:sp>
    </p:spTree>
    <p:extLst>
      <p:ext uri="{BB962C8B-B14F-4D97-AF65-F5344CB8AC3E}">
        <p14:creationId xmlns:p14="http://schemas.microsoft.com/office/powerpoint/2010/main" val="2470910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4656211" cy="584775"/>
          </a:xfrm>
          <a:prstGeom prst="rect">
            <a:avLst/>
          </a:prstGeom>
        </p:spPr>
        <p:txBody>
          <a:bodyPr wrap="none">
            <a:spAutoFit/>
          </a:bodyPr>
          <a:lstStyle/>
          <a:p>
            <a:r>
              <a:rPr lang="en-GB" sz="3200" b="1" dirty="0">
                <a:solidFill>
                  <a:schemeClr val="bg1"/>
                </a:solidFill>
              </a:rPr>
              <a:t>Creating your own activity</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2308324"/>
          </a:xfrm>
          <a:prstGeom prst="rect">
            <a:avLst/>
          </a:prstGeom>
        </p:spPr>
        <p:txBody>
          <a:bodyPr wrap="square">
            <a:spAutoFit/>
          </a:bodyPr>
          <a:lstStyle/>
          <a:p>
            <a:r>
              <a:rPr lang="en-GB" sz="2400" dirty="0">
                <a:solidFill>
                  <a:schemeClr val="accent4">
                    <a:lumMod val="60000"/>
                    <a:lumOff val="40000"/>
                  </a:schemeClr>
                </a:solidFill>
                <a:latin typeface="Roboto"/>
              </a:rPr>
              <a:t>Recipe</a:t>
            </a:r>
          </a:p>
          <a:p>
            <a:pPr marL="342900" indent="-342900">
              <a:buFont typeface="Arial" panose="020B0604020202020204" pitchFamily="34" charset="0"/>
              <a:buChar char="•"/>
            </a:pPr>
            <a:r>
              <a:rPr lang="en-GB" sz="2400" dirty="0">
                <a:solidFill>
                  <a:schemeClr val="bg1"/>
                </a:solidFill>
                <a:latin typeface="Roboto"/>
              </a:rPr>
              <a:t>Identify your audience</a:t>
            </a:r>
          </a:p>
          <a:p>
            <a:pPr marL="342900" indent="-342900">
              <a:buFont typeface="Arial" panose="020B0604020202020204" pitchFamily="34" charset="0"/>
              <a:buChar char="•"/>
            </a:pPr>
            <a:r>
              <a:rPr lang="en-GB" sz="2400" dirty="0">
                <a:solidFill>
                  <a:schemeClr val="bg1"/>
                </a:solidFill>
                <a:latin typeface="Roboto"/>
              </a:rPr>
              <a:t>Determine the aims of your project are (it’s unlikely to be for everyone!).</a:t>
            </a:r>
          </a:p>
          <a:p>
            <a:pPr marL="342900" indent="-342900">
              <a:buFont typeface="Arial" panose="020B0604020202020204" pitchFamily="34" charset="0"/>
              <a:buChar char="•"/>
            </a:pPr>
            <a:r>
              <a:rPr lang="en-GB" sz="2400" dirty="0">
                <a:solidFill>
                  <a:schemeClr val="bg1"/>
                </a:solidFill>
                <a:latin typeface="Roboto"/>
              </a:rPr>
              <a:t>Decide on the format of your activity is.</a:t>
            </a:r>
          </a:p>
          <a:p>
            <a:pPr marL="342900" indent="-342900">
              <a:buFont typeface="Arial" panose="020B0604020202020204" pitchFamily="34" charset="0"/>
              <a:buChar char="•"/>
            </a:pPr>
            <a:endParaRPr lang="en-GB" sz="2400" dirty="0">
              <a:solidFill>
                <a:schemeClr val="accent4">
                  <a:lumMod val="60000"/>
                  <a:lumOff val="40000"/>
                </a:schemeClr>
              </a:solidFill>
              <a:latin typeface="Roboto"/>
            </a:endParaRPr>
          </a:p>
        </p:txBody>
      </p:sp>
      <p:pic>
        <p:nvPicPr>
          <p:cNvPr id="6146" name="Picture 2" descr="Scientists describe the effects of ingesting George's Marvellous Medicine |  Daily Mail Online">
            <a:extLst>
              <a:ext uri="{FF2B5EF4-FFF2-40B4-BE49-F238E27FC236}">
                <a16:creationId xmlns:a16="http://schemas.microsoft.com/office/drawing/2014/main" id="{ED45FDAD-6B85-42FE-8D30-09725BC97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361" y="3606196"/>
            <a:ext cx="4494640" cy="3251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8C52B9-36FC-4F58-860C-0FA3F26ED875}"/>
              </a:ext>
            </a:extLst>
          </p:cNvPr>
          <p:cNvSpPr txBox="1"/>
          <p:nvPr/>
        </p:nvSpPr>
        <p:spPr>
          <a:xfrm rot="16200000">
            <a:off x="6604433" y="5403077"/>
            <a:ext cx="1908856" cy="276999"/>
          </a:xfrm>
          <a:prstGeom prst="rect">
            <a:avLst/>
          </a:prstGeom>
          <a:noFill/>
        </p:spPr>
        <p:txBody>
          <a:bodyPr wrap="none" rtlCol="0">
            <a:spAutoFit/>
          </a:bodyPr>
          <a:lstStyle/>
          <a:p>
            <a:r>
              <a:rPr lang="en-GB" sz="1200" dirty="0">
                <a:solidFill>
                  <a:schemeClr val="bg1"/>
                </a:solidFill>
              </a:rPr>
              <a:t>Illustrated by Quentin Blake</a:t>
            </a:r>
          </a:p>
        </p:txBody>
      </p:sp>
    </p:spTree>
    <p:extLst>
      <p:ext uri="{BB962C8B-B14F-4D97-AF65-F5344CB8AC3E}">
        <p14:creationId xmlns:p14="http://schemas.microsoft.com/office/powerpoint/2010/main" val="3257527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4656211" cy="584775"/>
          </a:xfrm>
          <a:prstGeom prst="rect">
            <a:avLst/>
          </a:prstGeom>
        </p:spPr>
        <p:txBody>
          <a:bodyPr wrap="none">
            <a:spAutoFit/>
          </a:bodyPr>
          <a:lstStyle/>
          <a:p>
            <a:r>
              <a:rPr lang="en-GB" sz="3200" b="1" dirty="0">
                <a:solidFill>
                  <a:schemeClr val="bg1"/>
                </a:solidFill>
              </a:rPr>
              <a:t>Creating your own activity</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2677656"/>
          </a:xfrm>
          <a:prstGeom prst="rect">
            <a:avLst/>
          </a:prstGeom>
        </p:spPr>
        <p:txBody>
          <a:bodyPr wrap="square">
            <a:spAutoFit/>
          </a:bodyPr>
          <a:lstStyle/>
          <a:p>
            <a:r>
              <a:rPr lang="en-GB" sz="2400" dirty="0">
                <a:solidFill>
                  <a:schemeClr val="accent4">
                    <a:lumMod val="60000"/>
                    <a:lumOff val="40000"/>
                  </a:schemeClr>
                </a:solidFill>
                <a:latin typeface="Roboto"/>
              </a:rPr>
              <a:t>Recipe</a:t>
            </a:r>
          </a:p>
          <a:p>
            <a:pPr marL="342900" indent="-342900">
              <a:buFont typeface="Arial" panose="020B0604020202020204" pitchFamily="34" charset="0"/>
              <a:buChar char="•"/>
            </a:pPr>
            <a:r>
              <a:rPr lang="en-GB" sz="2400" dirty="0">
                <a:solidFill>
                  <a:schemeClr val="bg1"/>
                </a:solidFill>
                <a:latin typeface="Roboto"/>
              </a:rPr>
              <a:t>Identify your audience</a:t>
            </a:r>
          </a:p>
          <a:p>
            <a:pPr marL="342900" indent="-342900">
              <a:buFont typeface="Arial" panose="020B0604020202020204" pitchFamily="34" charset="0"/>
              <a:buChar char="•"/>
            </a:pPr>
            <a:r>
              <a:rPr lang="en-GB" sz="2400" dirty="0">
                <a:solidFill>
                  <a:schemeClr val="bg1"/>
                </a:solidFill>
                <a:latin typeface="Roboto"/>
              </a:rPr>
              <a:t>Determine the aims of your project are (it’s unlikely to be for everyone!).</a:t>
            </a:r>
          </a:p>
          <a:p>
            <a:pPr marL="342900" indent="-342900">
              <a:buFont typeface="Arial" panose="020B0604020202020204" pitchFamily="34" charset="0"/>
              <a:buChar char="•"/>
            </a:pPr>
            <a:r>
              <a:rPr lang="en-GB" sz="2400" dirty="0">
                <a:solidFill>
                  <a:schemeClr val="bg1"/>
                </a:solidFill>
                <a:latin typeface="Roboto"/>
              </a:rPr>
              <a:t>Decide on the format of your activity is.</a:t>
            </a:r>
          </a:p>
          <a:p>
            <a:pPr marL="342900" indent="-342900">
              <a:buFont typeface="Arial" panose="020B0604020202020204" pitchFamily="34" charset="0"/>
              <a:buChar char="•"/>
            </a:pPr>
            <a:r>
              <a:rPr lang="en-GB" sz="2400" dirty="0">
                <a:solidFill>
                  <a:schemeClr val="bg1"/>
                </a:solidFill>
                <a:latin typeface="Roboto"/>
              </a:rPr>
              <a:t>Source required resources.</a:t>
            </a:r>
          </a:p>
          <a:p>
            <a:pPr marL="342900" indent="-342900">
              <a:buFont typeface="Arial" panose="020B0604020202020204" pitchFamily="34" charset="0"/>
              <a:buChar char="•"/>
            </a:pPr>
            <a:endParaRPr lang="en-GB" sz="2400" dirty="0">
              <a:solidFill>
                <a:schemeClr val="accent4">
                  <a:lumMod val="60000"/>
                  <a:lumOff val="40000"/>
                </a:schemeClr>
              </a:solidFill>
              <a:latin typeface="Roboto"/>
            </a:endParaRPr>
          </a:p>
        </p:txBody>
      </p:sp>
      <p:pic>
        <p:nvPicPr>
          <p:cNvPr id="6146" name="Picture 2" descr="Scientists describe the effects of ingesting George's Marvellous Medicine |  Daily Mail Online">
            <a:extLst>
              <a:ext uri="{FF2B5EF4-FFF2-40B4-BE49-F238E27FC236}">
                <a16:creationId xmlns:a16="http://schemas.microsoft.com/office/drawing/2014/main" id="{ED45FDAD-6B85-42FE-8D30-09725BC97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361" y="3606196"/>
            <a:ext cx="4494640" cy="3251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8C52B9-36FC-4F58-860C-0FA3F26ED875}"/>
              </a:ext>
            </a:extLst>
          </p:cNvPr>
          <p:cNvSpPr txBox="1"/>
          <p:nvPr/>
        </p:nvSpPr>
        <p:spPr>
          <a:xfrm rot="16200000">
            <a:off x="6604433" y="5403077"/>
            <a:ext cx="1908856" cy="276999"/>
          </a:xfrm>
          <a:prstGeom prst="rect">
            <a:avLst/>
          </a:prstGeom>
          <a:noFill/>
        </p:spPr>
        <p:txBody>
          <a:bodyPr wrap="none" rtlCol="0">
            <a:spAutoFit/>
          </a:bodyPr>
          <a:lstStyle/>
          <a:p>
            <a:r>
              <a:rPr lang="en-GB" sz="1200" dirty="0">
                <a:solidFill>
                  <a:schemeClr val="bg1"/>
                </a:solidFill>
              </a:rPr>
              <a:t>Illustrated by Quentin Blake</a:t>
            </a:r>
          </a:p>
        </p:txBody>
      </p:sp>
    </p:spTree>
    <p:extLst>
      <p:ext uri="{BB962C8B-B14F-4D97-AF65-F5344CB8AC3E}">
        <p14:creationId xmlns:p14="http://schemas.microsoft.com/office/powerpoint/2010/main" val="2621828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4656211" cy="584775"/>
          </a:xfrm>
          <a:prstGeom prst="rect">
            <a:avLst/>
          </a:prstGeom>
        </p:spPr>
        <p:txBody>
          <a:bodyPr wrap="none">
            <a:spAutoFit/>
          </a:bodyPr>
          <a:lstStyle/>
          <a:p>
            <a:r>
              <a:rPr lang="en-GB" sz="3200" b="1" dirty="0">
                <a:solidFill>
                  <a:schemeClr val="bg1"/>
                </a:solidFill>
              </a:rPr>
              <a:t>Creating your own activity</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3046988"/>
          </a:xfrm>
          <a:prstGeom prst="rect">
            <a:avLst/>
          </a:prstGeom>
        </p:spPr>
        <p:txBody>
          <a:bodyPr wrap="square">
            <a:spAutoFit/>
          </a:bodyPr>
          <a:lstStyle/>
          <a:p>
            <a:r>
              <a:rPr lang="en-GB" sz="2400" dirty="0">
                <a:solidFill>
                  <a:schemeClr val="accent4">
                    <a:lumMod val="60000"/>
                    <a:lumOff val="40000"/>
                  </a:schemeClr>
                </a:solidFill>
                <a:latin typeface="Roboto"/>
              </a:rPr>
              <a:t>Recipe</a:t>
            </a:r>
          </a:p>
          <a:p>
            <a:pPr marL="342900" indent="-342900">
              <a:buFont typeface="Arial" panose="020B0604020202020204" pitchFamily="34" charset="0"/>
              <a:buChar char="•"/>
            </a:pPr>
            <a:r>
              <a:rPr lang="en-GB" sz="2400" dirty="0">
                <a:solidFill>
                  <a:schemeClr val="bg1"/>
                </a:solidFill>
                <a:latin typeface="Roboto"/>
              </a:rPr>
              <a:t>Identify your audience</a:t>
            </a:r>
          </a:p>
          <a:p>
            <a:pPr marL="342900" indent="-342900">
              <a:buFont typeface="Arial" panose="020B0604020202020204" pitchFamily="34" charset="0"/>
              <a:buChar char="•"/>
            </a:pPr>
            <a:r>
              <a:rPr lang="en-GB" sz="2400" dirty="0">
                <a:solidFill>
                  <a:schemeClr val="bg1"/>
                </a:solidFill>
                <a:latin typeface="Roboto"/>
              </a:rPr>
              <a:t>Determine the aims of your project are (it’s unlikely to be for everyone!).</a:t>
            </a:r>
          </a:p>
          <a:p>
            <a:pPr marL="342900" indent="-342900">
              <a:buFont typeface="Arial" panose="020B0604020202020204" pitchFamily="34" charset="0"/>
              <a:buChar char="•"/>
            </a:pPr>
            <a:r>
              <a:rPr lang="en-GB" sz="2400" dirty="0">
                <a:solidFill>
                  <a:schemeClr val="bg1"/>
                </a:solidFill>
                <a:latin typeface="Roboto"/>
              </a:rPr>
              <a:t>Decide on the format of your activity is.</a:t>
            </a:r>
          </a:p>
          <a:p>
            <a:pPr marL="342900" indent="-342900">
              <a:buFont typeface="Arial" panose="020B0604020202020204" pitchFamily="34" charset="0"/>
              <a:buChar char="•"/>
            </a:pPr>
            <a:r>
              <a:rPr lang="en-GB" sz="2400" dirty="0">
                <a:solidFill>
                  <a:schemeClr val="bg1"/>
                </a:solidFill>
                <a:latin typeface="Roboto"/>
              </a:rPr>
              <a:t>Source required resources.</a:t>
            </a:r>
          </a:p>
          <a:p>
            <a:pPr marL="342900" indent="-342900">
              <a:buFont typeface="Arial" panose="020B0604020202020204" pitchFamily="34" charset="0"/>
              <a:buChar char="•"/>
            </a:pPr>
            <a:r>
              <a:rPr lang="en-GB" sz="2400" dirty="0">
                <a:solidFill>
                  <a:schemeClr val="bg1"/>
                </a:solidFill>
                <a:latin typeface="Roboto"/>
              </a:rPr>
              <a:t>Deliver </a:t>
            </a:r>
            <a:r>
              <a:rPr lang="en-GB" sz="2400" dirty="0">
                <a:solidFill>
                  <a:schemeClr val="bg1"/>
                </a:solidFill>
                <a:latin typeface="Roboto"/>
                <a:sym typeface="Wingdings" panose="05000000000000000000" pitchFamily="2" charset="2"/>
              </a:rPr>
              <a:t></a:t>
            </a:r>
          </a:p>
          <a:p>
            <a:pPr marL="342900" indent="-342900">
              <a:buFont typeface="Arial" panose="020B0604020202020204" pitchFamily="34" charset="0"/>
              <a:buChar char="•"/>
            </a:pPr>
            <a:endParaRPr lang="en-GB" sz="2400" dirty="0">
              <a:solidFill>
                <a:schemeClr val="accent4">
                  <a:lumMod val="60000"/>
                  <a:lumOff val="40000"/>
                </a:schemeClr>
              </a:solidFill>
              <a:latin typeface="Roboto"/>
            </a:endParaRPr>
          </a:p>
        </p:txBody>
      </p:sp>
      <p:pic>
        <p:nvPicPr>
          <p:cNvPr id="6146" name="Picture 2" descr="Scientists describe the effects of ingesting George's Marvellous Medicine |  Daily Mail Online">
            <a:extLst>
              <a:ext uri="{FF2B5EF4-FFF2-40B4-BE49-F238E27FC236}">
                <a16:creationId xmlns:a16="http://schemas.microsoft.com/office/drawing/2014/main" id="{ED45FDAD-6B85-42FE-8D30-09725BC97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361" y="3606196"/>
            <a:ext cx="4494640" cy="3251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8C52B9-36FC-4F58-860C-0FA3F26ED875}"/>
              </a:ext>
            </a:extLst>
          </p:cNvPr>
          <p:cNvSpPr txBox="1"/>
          <p:nvPr/>
        </p:nvSpPr>
        <p:spPr>
          <a:xfrm rot="16200000">
            <a:off x="6604433" y="5403077"/>
            <a:ext cx="1908856" cy="276999"/>
          </a:xfrm>
          <a:prstGeom prst="rect">
            <a:avLst/>
          </a:prstGeom>
          <a:noFill/>
        </p:spPr>
        <p:txBody>
          <a:bodyPr wrap="none" rtlCol="0">
            <a:spAutoFit/>
          </a:bodyPr>
          <a:lstStyle/>
          <a:p>
            <a:r>
              <a:rPr lang="en-GB" sz="1200" dirty="0">
                <a:solidFill>
                  <a:schemeClr val="bg1"/>
                </a:solidFill>
              </a:rPr>
              <a:t>Illustrated by Quentin Blake</a:t>
            </a:r>
          </a:p>
        </p:txBody>
      </p:sp>
    </p:spTree>
    <p:extLst>
      <p:ext uri="{BB962C8B-B14F-4D97-AF65-F5344CB8AC3E}">
        <p14:creationId xmlns:p14="http://schemas.microsoft.com/office/powerpoint/2010/main" val="4260440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4FA921-C21D-4DF5-B707-055D3631ABA8}"/>
              </a:ext>
            </a:extLst>
          </p:cNvPr>
          <p:cNvSpPr/>
          <p:nvPr/>
        </p:nvSpPr>
        <p:spPr>
          <a:xfrm>
            <a:off x="311543" y="393667"/>
            <a:ext cx="8169865" cy="646331"/>
          </a:xfrm>
          <a:prstGeom prst="rect">
            <a:avLst/>
          </a:prstGeom>
        </p:spPr>
        <p:txBody>
          <a:bodyPr wrap="none">
            <a:spAutoFit/>
          </a:bodyPr>
          <a:lstStyle/>
          <a:p>
            <a:r>
              <a:rPr lang="en-GB" sz="3600" b="1" dirty="0">
                <a:solidFill>
                  <a:schemeClr val="bg1"/>
                </a:solidFill>
              </a:rPr>
              <a:t>What is outreach and public engagement:</a:t>
            </a:r>
          </a:p>
        </p:txBody>
      </p:sp>
      <p:sp>
        <p:nvSpPr>
          <p:cNvPr id="4" name="Rectangle 3">
            <a:extLst>
              <a:ext uri="{FF2B5EF4-FFF2-40B4-BE49-F238E27FC236}">
                <a16:creationId xmlns:a16="http://schemas.microsoft.com/office/drawing/2014/main" id="{7E45EF46-5EE4-4E26-B26A-6A109FD5B771}"/>
              </a:ext>
            </a:extLst>
          </p:cNvPr>
          <p:cNvSpPr/>
          <p:nvPr/>
        </p:nvSpPr>
        <p:spPr>
          <a:xfrm>
            <a:off x="947057" y="2679451"/>
            <a:ext cx="10297886" cy="2246769"/>
          </a:xfrm>
          <a:prstGeom prst="rect">
            <a:avLst/>
          </a:prstGeom>
        </p:spPr>
        <p:txBody>
          <a:bodyPr wrap="square">
            <a:spAutoFit/>
          </a:bodyPr>
          <a:lstStyle/>
          <a:p>
            <a:r>
              <a:rPr lang="en-GB" sz="2800" b="0" i="0" dirty="0">
                <a:solidFill>
                  <a:schemeClr val="bg1"/>
                </a:solidFill>
                <a:effectLst/>
                <a:latin typeface="GT Walsheim"/>
              </a:rPr>
              <a:t>"Public engagement describes the myriad of ways in which the activity and benefits of higher education and research can be shared with the public. Engagement is by definition a two-way process, involving interaction and listening, with the goal of generating mutual benefit.“ - NCCPE</a:t>
            </a:r>
            <a:endParaRPr lang="en-GB" sz="2800" dirty="0">
              <a:solidFill>
                <a:schemeClr val="bg1"/>
              </a:solidFill>
            </a:endParaRPr>
          </a:p>
        </p:txBody>
      </p:sp>
    </p:spTree>
    <p:extLst>
      <p:ext uri="{BB962C8B-B14F-4D97-AF65-F5344CB8AC3E}">
        <p14:creationId xmlns:p14="http://schemas.microsoft.com/office/powerpoint/2010/main" val="4163243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4656211" cy="584775"/>
          </a:xfrm>
          <a:prstGeom prst="rect">
            <a:avLst/>
          </a:prstGeom>
        </p:spPr>
        <p:txBody>
          <a:bodyPr wrap="none">
            <a:spAutoFit/>
          </a:bodyPr>
          <a:lstStyle/>
          <a:p>
            <a:r>
              <a:rPr lang="en-GB" sz="3200" b="1" dirty="0">
                <a:solidFill>
                  <a:schemeClr val="bg1"/>
                </a:solidFill>
              </a:rPr>
              <a:t>Creating your own activity</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3416320"/>
          </a:xfrm>
          <a:prstGeom prst="rect">
            <a:avLst/>
          </a:prstGeom>
        </p:spPr>
        <p:txBody>
          <a:bodyPr wrap="square">
            <a:spAutoFit/>
          </a:bodyPr>
          <a:lstStyle/>
          <a:p>
            <a:r>
              <a:rPr lang="en-GB" sz="2400" dirty="0">
                <a:solidFill>
                  <a:schemeClr val="accent4">
                    <a:lumMod val="60000"/>
                    <a:lumOff val="40000"/>
                  </a:schemeClr>
                </a:solidFill>
                <a:latin typeface="Roboto"/>
              </a:rPr>
              <a:t>Recipe</a:t>
            </a:r>
          </a:p>
          <a:p>
            <a:pPr marL="342900" indent="-342900">
              <a:buFont typeface="Arial" panose="020B0604020202020204" pitchFamily="34" charset="0"/>
              <a:buChar char="•"/>
            </a:pPr>
            <a:r>
              <a:rPr lang="en-GB" sz="2400" dirty="0">
                <a:solidFill>
                  <a:schemeClr val="bg1"/>
                </a:solidFill>
                <a:latin typeface="Roboto"/>
              </a:rPr>
              <a:t>Identify your audience</a:t>
            </a:r>
          </a:p>
          <a:p>
            <a:pPr marL="342900" indent="-342900">
              <a:buFont typeface="Arial" panose="020B0604020202020204" pitchFamily="34" charset="0"/>
              <a:buChar char="•"/>
            </a:pPr>
            <a:r>
              <a:rPr lang="en-GB" sz="2400" dirty="0">
                <a:solidFill>
                  <a:schemeClr val="bg1"/>
                </a:solidFill>
                <a:latin typeface="Roboto"/>
              </a:rPr>
              <a:t>Determine the aims of your project are (it’s unlikely to be for everyone!).</a:t>
            </a:r>
          </a:p>
          <a:p>
            <a:pPr marL="342900" indent="-342900">
              <a:buFont typeface="Arial" panose="020B0604020202020204" pitchFamily="34" charset="0"/>
              <a:buChar char="•"/>
            </a:pPr>
            <a:r>
              <a:rPr lang="en-GB" sz="2400" dirty="0">
                <a:solidFill>
                  <a:schemeClr val="bg1"/>
                </a:solidFill>
                <a:latin typeface="Roboto"/>
              </a:rPr>
              <a:t>Decide on the format of your activity is.</a:t>
            </a:r>
          </a:p>
          <a:p>
            <a:pPr marL="342900" indent="-342900">
              <a:buFont typeface="Arial" panose="020B0604020202020204" pitchFamily="34" charset="0"/>
              <a:buChar char="•"/>
            </a:pPr>
            <a:r>
              <a:rPr lang="en-GB" sz="2400" dirty="0">
                <a:solidFill>
                  <a:schemeClr val="bg1"/>
                </a:solidFill>
                <a:latin typeface="Roboto"/>
              </a:rPr>
              <a:t>Source required resources.</a:t>
            </a:r>
          </a:p>
          <a:p>
            <a:pPr marL="342900" indent="-342900">
              <a:buFont typeface="Arial" panose="020B0604020202020204" pitchFamily="34" charset="0"/>
              <a:buChar char="•"/>
            </a:pPr>
            <a:r>
              <a:rPr lang="en-GB" sz="2400" dirty="0">
                <a:solidFill>
                  <a:schemeClr val="bg1"/>
                </a:solidFill>
                <a:latin typeface="Roboto"/>
              </a:rPr>
              <a:t>Deliver </a:t>
            </a:r>
            <a:r>
              <a:rPr lang="en-GB" sz="2400" dirty="0">
                <a:solidFill>
                  <a:schemeClr val="bg1"/>
                </a:solidFill>
                <a:latin typeface="Roboto"/>
                <a:sym typeface="Wingdings" panose="05000000000000000000" pitchFamily="2" charset="2"/>
              </a:rPr>
              <a:t></a:t>
            </a:r>
          </a:p>
          <a:p>
            <a:pPr marL="342900" indent="-342900">
              <a:buFont typeface="Arial" panose="020B0604020202020204" pitchFamily="34" charset="0"/>
              <a:buChar char="•"/>
            </a:pPr>
            <a:r>
              <a:rPr lang="en-GB" sz="2400" dirty="0">
                <a:solidFill>
                  <a:schemeClr val="bg1"/>
                </a:solidFill>
                <a:latin typeface="Roboto"/>
                <a:sym typeface="Wingdings" panose="05000000000000000000" pitchFamily="2" charset="2"/>
              </a:rPr>
              <a:t>Evaluate!</a:t>
            </a:r>
          </a:p>
          <a:p>
            <a:pPr marL="342900" indent="-342900">
              <a:buFont typeface="Arial" panose="020B0604020202020204" pitchFamily="34" charset="0"/>
              <a:buChar char="•"/>
            </a:pPr>
            <a:endParaRPr lang="en-GB" sz="2400" dirty="0">
              <a:solidFill>
                <a:schemeClr val="accent4">
                  <a:lumMod val="60000"/>
                  <a:lumOff val="40000"/>
                </a:schemeClr>
              </a:solidFill>
              <a:latin typeface="Roboto"/>
            </a:endParaRPr>
          </a:p>
        </p:txBody>
      </p:sp>
      <p:pic>
        <p:nvPicPr>
          <p:cNvPr id="6146" name="Picture 2" descr="Scientists describe the effects of ingesting George's Marvellous Medicine |  Daily Mail Online">
            <a:extLst>
              <a:ext uri="{FF2B5EF4-FFF2-40B4-BE49-F238E27FC236}">
                <a16:creationId xmlns:a16="http://schemas.microsoft.com/office/drawing/2014/main" id="{ED45FDAD-6B85-42FE-8D30-09725BC97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361" y="3606196"/>
            <a:ext cx="4494640" cy="32518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8C52B9-36FC-4F58-860C-0FA3F26ED875}"/>
              </a:ext>
            </a:extLst>
          </p:cNvPr>
          <p:cNvSpPr txBox="1"/>
          <p:nvPr/>
        </p:nvSpPr>
        <p:spPr>
          <a:xfrm rot="16200000">
            <a:off x="6604433" y="5403077"/>
            <a:ext cx="1908856" cy="276999"/>
          </a:xfrm>
          <a:prstGeom prst="rect">
            <a:avLst/>
          </a:prstGeom>
          <a:noFill/>
        </p:spPr>
        <p:txBody>
          <a:bodyPr wrap="none" rtlCol="0">
            <a:spAutoFit/>
          </a:bodyPr>
          <a:lstStyle/>
          <a:p>
            <a:r>
              <a:rPr lang="en-GB" sz="1200" dirty="0">
                <a:solidFill>
                  <a:schemeClr val="bg1"/>
                </a:solidFill>
              </a:rPr>
              <a:t>Illustrated by Quentin Blake</a:t>
            </a:r>
          </a:p>
        </p:txBody>
      </p:sp>
    </p:spTree>
    <p:extLst>
      <p:ext uri="{BB962C8B-B14F-4D97-AF65-F5344CB8AC3E}">
        <p14:creationId xmlns:p14="http://schemas.microsoft.com/office/powerpoint/2010/main" val="2978765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4749442" cy="584775"/>
          </a:xfrm>
          <a:prstGeom prst="rect">
            <a:avLst/>
          </a:prstGeom>
        </p:spPr>
        <p:txBody>
          <a:bodyPr wrap="none">
            <a:spAutoFit/>
          </a:bodyPr>
          <a:lstStyle/>
          <a:p>
            <a:r>
              <a:rPr lang="en-GB" sz="3200" b="1" dirty="0">
                <a:solidFill>
                  <a:schemeClr val="bg1"/>
                </a:solidFill>
              </a:rPr>
              <a:t>Case Study: Tactile Collider</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1938992"/>
          </a:xfrm>
          <a:prstGeom prst="rect">
            <a:avLst/>
          </a:prstGeom>
        </p:spPr>
        <p:txBody>
          <a:bodyPr wrap="square">
            <a:spAutoFit/>
          </a:bodyPr>
          <a:lstStyle/>
          <a:p>
            <a:r>
              <a:rPr lang="en-GB" sz="2400" dirty="0">
                <a:solidFill>
                  <a:schemeClr val="accent4">
                    <a:lumMod val="60000"/>
                    <a:lumOff val="40000"/>
                  </a:schemeClr>
                </a:solidFill>
                <a:latin typeface="Roboto"/>
              </a:rPr>
              <a:t>Recipe</a:t>
            </a:r>
          </a:p>
          <a:p>
            <a:pPr marL="342900" indent="-342900">
              <a:buFont typeface="Arial" panose="020B0604020202020204" pitchFamily="34" charset="0"/>
              <a:buChar char="•"/>
            </a:pPr>
            <a:r>
              <a:rPr lang="en-GB" sz="2400" dirty="0">
                <a:solidFill>
                  <a:schemeClr val="bg1"/>
                </a:solidFill>
                <a:latin typeface="Roboto"/>
              </a:rPr>
              <a:t>Identify your audience</a:t>
            </a:r>
          </a:p>
          <a:p>
            <a:pPr marL="342900" indent="-342900">
              <a:buFont typeface="Arial" panose="020B0604020202020204" pitchFamily="34" charset="0"/>
              <a:buChar char="•"/>
            </a:pPr>
            <a:r>
              <a:rPr lang="en-GB" sz="2400" dirty="0">
                <a:solidFill>
                  <a:schemeClr val="bg1"/>
                </a:solidFill>
                <a:latin typeface="Roboto"/>
              </a:rPr>
              <a:t>Determine the aims of your project are (it’s unlikely to be for everyone!).</a:t>
            </a:r>
          </a:p>
          <a:p>
            <a:pPr marL="342900" indent="-342900">
              <a:buFont typeface="Arial" panose="020B0604020202020204" pitchFamily="34" charset="0"/>
              <a:buChar char="•"/>
            </a:pPr>
            <a:r>
              <a:rPr lang="en-GB" sz="2400" dirty="0">
                <a:solidFill>
                  <a:schemeClr val="bg1"/>
                </a:solidFill>
                <a:latin typeface="Roboto"/>
              </a:rPr>
              <a:t>Decide on the format of your activity is.</a:t>
            </a:r>
          </a:p>
        </p:txBody>
      </p:sp>
      <p:pic>
        <p:nvPicPr>
          <p:cNvPr id="8" name="Picture 7">
            <a:extLst>
              <a:ext uri="{FF2B5EF4-FFF2-40B4-BE49-F238E27FC236}">
                <a16:creationId xmlns:a16="http://schemas.microsoft.com/office/drawing/2014/main" id="{9CD359AE-212F-4E6E-A216-32A33416042D}"/>
              </a:ext>
            </a:extLst>
          </p:cNvPr>
          <p:cNvPicPr>
            <a:picLocks noChangeAspect="1"/>
          </p:cNvPicPr>
          <p:nvPr/>
        </p:nvPicPr>
        <p:blipFill>
          <a:blip r:embed="rId2"/>
          <a:stretch>
            <a:fillRect/>
          </a:stretch>
        </p:blipFill>
        <p:spPr>
          <a:xfrm>
            <a:off x="10514505" y="222285"/>
            <a:ext cx="1576287" cy="1576287"/>
          </a:xfrm>
          <a:prstGeom prst="rect">
            <a:avLst/>
          </a:prstGeom>
        </p:spPr>
      </p:pic>
      <p:pic>
        <p:nvPicPr>
          <p:cNvPr id="9" name="Picture 8">
            <a:extLst>
              <a:ext uri="{FF2B5EF4-FFF2-40B4-BE49-F238E27FC236}">
                <a16:creationId xmlns:a16="http://schemas.microsoft.com/office/drawing/2014/main" id="{432BF583-733B-4DE9-A1C7-D850E19FCB3D}"/>
              </a:ext>
            </a:extLst>
          </p:cNvPr>
          <p:cNvPicPr>
            <a:picLocks noChangeAspect="1"/>
          </p:cNvPicPr>
          <p:nvPr/>
        </p:nvPicPr>
        <p:blipFill>
          <a:blip r:embed="rId3"/>
          <a:stretch>
            <a:fillRect/>
          </a:stretch>
        </p:blipFill>
        <p:spPr>
          <a:xfrm>
            <a:off x="2443554" y="4355403"/>
            <a:ext cx="4449062" cy="2502598"/>
          </a:xfrm>
          <a:prstGeom prst="rect">
            <a:avLst/>
          </a:prstGeom>
        </p:spPr>
      </p:pic>
      <p:pic>
        <p:nvPicPr>
          <p:cNvPr id="10" name="Picture 9">
            <a:extLst>
              <a:ext uri="{FF2B5EF4-FFF2-40B4-BE49-F238E27FC236}">
                <a16:creationId xmlns:a16="http://schemas.microsoft.com/office/drawing/2014/main" id="{4E3776BD-AA51-483C-BCA3-C2EBEEB57BF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92616" y="4355403"/>
            <a:ext cx="5299384" cy="2502598"/>
          </a:xfrm>
          <a:prstGeom prst="rect">
            <a:avLst/>
          </a:prstGeom>
        </p:spPr>
      </p:pic>
    </p:spTree>
    <p:extLst>
      <p:ext uri="{BB962C8B-B14F-4D97-AF65-F5344CB8AC3E}">
        <p14:creationId xmlns:p14="http://schemas.microsoft.com/office/powerpoint/2010/main" val="404430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4749442" cy="584775"/>
          </a:xfrm>
          <a:prstGeom prst="rect">
            <a:avLst/>
          </a:prstGeom>
        </p:spPr>
        <p:txBody>
          <a:bodyPr wrap="none">
            <a:spAutoFit/>
          </a:bodyPr>
          <a:lstStyle/>
          <a:p>
            <a:r>
              <a:rPr lang="en-GB" sz="3200" b="1" dirty="0">
                <a:solidFill>
                  <a:schemeClr val="bg1"/>
                </a:solidFill>
              </a:rPr>
              <a:t>Case Study: Tactile Collider</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2677656"/>
          </a:xfrm>
          <a:prstGeom prst="rect">
            <a:avLst/>
          </a:prstGeom>
        </p:spPr>
        <p:txBody>
          <a:bodyPr wrap="square">
            <a:spAutoFit/>
          </a:bodyPr>
          <a:lstStyle/>
          <a:p>
            <a:r>
              <a:rPr lang="en-GB" sz="2400" dirty="0">
                <a:solidFill>
                  <a:schemeClr val="accent4">
                    <a:lumMod val="60000"/>
                    <a:lumOff val="40000"/>
                  </a:schemeClr>
                </a:solidFill>
                <a:latin typeface="Roboto"/>
              </a:rPr>
              <a:t>Recipe</a:t>
            </a:r>
          </a:p>
          <a:p>
            <a:pPr marL="342900" indent="-342900">
              <a:buFont typeface="Arial" panose="020B0604020202020204" pitchFamily="34" charset="0"/>
              <a:buChar char="•"/>
            </a:pPr>
            <a:r>
              <a:rPr lang="en-GB" sz="2400" dirty="0">
                <a:solidFill>
                  <a:schemeClr val="bg1"/>
                </a:solidFill>
                <a:latin typeface="Roboto"/>
              </a:rPr>
              <a:t>Identify your audience</a:t>
            </a:r>
          </a:p>
          <a:p>
            <a:pPr marL="342900" indent="-342900">
              <a:buFont typeface="Arial" panose="020B0604020202020204" pitchFamily="34" charset="0"/>
              <a:buChar char="•"/>
            </a:pPr>
            <a:r>
              <a:rPr lang="en-GB" sz="2400" dirty="0">
                <a:solidFill>
                  <a:schemeClr val="bg1"/>
                </a:solidFill>
                <a:latin typeface="Roboto"/>
              </a:rPr>
              <a:t>Determine the aims of your project are (it’s unlikely to be for everyone!).</a:t>
            </a:r>
          </a:p>
          <a:p>
            <a:pPr marL="342900" indent="-342900">
              <a:buFont typeface="Arial" panose="020B0604020202020204" pitchFamily="34" charset="0"/>
              <a:buChar char="•"/>
            </a:pPr>
            <a:r>
              <a:rPr lang="en-GB" sz="2400" dirty="0">
                <a:solidFill>
                  <a:schemeClr val="bg1"/>
                </a:solidFill>
                <a:latin typeface="Roboto"/>
              </a:rPr>
              <a:t>Decide on the format of your activity is.</a:t>
            </a:r>
          </a:p>
          <a:p>
            <a:pPr marL="342900" indent="-342900">
              <a:buFont typeface="Arial" panose="020B0604020202020204" pitchFamily="34" charset="0"/>
              <a:buChar char="•"/>
            </a:pPr>
            <a:r>
              <a:rPr lang="en-GB" sz="2400" dirty="0">
                <a:solidFill>
                  <a:schemeClr val="bg1"/>
                </a:solidFill>
                <a:latin typeface="Roboto"/>
              </a:rPr>
              <a:t>Source required resources.</a:t>
            </a:r>
          </a:p>
          <a:p>
            <a:pPr marL="342900" indent="-342900">
              <a:buFont typeface="Arial" panose="020B0604020202020204" pitchFamily="34" charset="0"/>
              <a:buChar char="•"/>
            </a:pPr>
            <a:r>
              <a:rPr lang="en-GB" sz="2400" dirty="0">
                <a:solidFill>
                  <a:schemeClr val="bg1"/>
                </a:solidFill>
                <a:latin typeface="Roboto"/>
              </a:rPr>
              <a:t>Deliver </a:t>
            </a:r>
            <a:r>
              <a:rPr lang="en-GB" sz="2400" dirty="0">
                <a:solidFill>
                  <a:schemeClr val="bg1"/>
                </a:solidFill>
                <a:latin typeface="Roboto"/>
                <a:sym typeface="Wingdings" panose="05000000000000000000" pitchFamily="2" charset="2"/>
              </a:rPr>
              <a:t></a:t>
            </a:r>
          </a:p>
        </p:txBody>
      </p:sp>
      <p:pic>
        <p:nvPicPr>
          <p:cNvPr id="7" name="Picture 6" descr="IMG_3941.jpg">
            <a:extLst>
              <a:ext uri="{FF2B5EF4-FFF2-40B4-BE49-F238E27FC236}">
                <a16:creationId xmlns:a16="http://schemas.microsoft.com/office/drawing/2014/main" id="{14DFDF0B-A527-40FB-BA36-9EB67AAA18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621" y="3001379"/>
            <a:ext cx="5713379" cy="3856622"/>
          </a:xfrm>
          <a:prstGeom prst="rect">
            <a:avLst/>
          </a:prstGeom>
        </p:spPr>
      </p:pic>
      <p:pic>
        <p:nvPicPr>
          <p:cNvPr id="8" name="Picture 7">
            <a:extLst>
              <a:ext uri="{FF2B5EF4-FFF2-40B4-BE49-F238E27FC236}">
                <a16:creationId xmlns:a16="http://schemas.microsoft.com/office/drawing/2014/main" id="{9CD359AE-212F-4E6E-A216-32A33416042D}"/>
              </a:ext>
            </a:extLst>
          </p:cNvPr>
          <p:cNvPicPr>
            <a:picLocks noChangeAspect="1"/>
          </p:cNvPicPr>
          <p:nvPr/>
        </p:nvPicPr>
        <p:blipFill>
          <a:blip r:embed="rId3"/>
          <a:stretch>
            <a:fillRect/>
          </a:stretch>
        </p:blipFill>
        <p:spPr>
          <a:xfrm>
            <a:off x="10514505" y="222285"/>
            <a:ext cx="1576287" cy="1576287"/>
          </a:xfrm>
          <a:prstGeom prst="rect">
            <a:avLst/>
          </a:prstGeom>
        </p:spPr>
      </p:pic>
      <p:pic>
        <p:nvPicPr>
          <p:cNvPr id="4" name="Picture 3">
            <a:extLst>
              <a:ext uri="{FF2B5EF4-FFF2-40B4-BE49-F238E27FC236}">
                <a16:creationId xmlns:a16="http://schemas.microsoft.com/office/drawing/2014/main" id="{E8D5C72D-0850-4942-983A-A37512C60F4D}"/>
              </a:ext>
            </a:extLst>
          </p:cNvPr>
          <p:cNvPicPr>
            <a:picLocks noChangeAspect="1"/>
          </p:cNvPicPr>
          <p:nvPr/>
        </p:nvPicPr>
        <p:blipFill>
          <a:blip r:embed="rId4"/>
          <a:stretch>
            <a:fillRect/>
          </a:stretch>
        </p:blipFill>
        <p:spPr>
          <a:xfrm>
            <a:off x="2490282" y="3866745"/>
            <a:ext cx="3988340" cy="2991255"/>
          </a:xfrm>
          <a:prstGeom prst="rect">
            <a:avLst/>
          </a:prstGeom>
        </p:spPr>
      </p:pic>
    </p:spTree>
    <p:extLst>
      <p:ext uri="{BB962C8B-B14F-4D97-AF65-F5344CB8AC3E}">
        <p14:creationId xmlns:p14="http://schemas.microsoft.com/office/powerpoint/2010/main" val="428551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4749442" cy="584775"/>
          </a:xfrm>
          <a:prstGeom prst="rect">
            <a:avLst/>
          </a:prstGeom>
        </p:spPr>
        <p:txBody>
          <a:bodyPr wrap="none">
            <a:spAutoFit/>
          </a:bodyPr>
          <a:lstStyle/>
          <a:p>
            <a:r>
              <a:rPr lang="en-GB" sz="3200" b="1" dirty="0">
                <a:solidFill>
                  <a:schemeClr val="bg1"/>
                </a:solidFill>
              </a:rPr>
              <a:t>Case Study: Tactile Collider</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3416320"/>
          </a:xfrm>
          <a:prstGeom prst="rect">
            <a:avLst/>
          </a:prstGeom>
        </p:spPr>
        <p:txBody>
          <a:bodyPr wrap="square">
            <a:spAutoFit/>
          </a:bodyPr>
          <a:lstStyle/>
          <a:p>
            <a:r>
              <a:rPr lang="en-GB" sz="2400" dirty="0">
                <a:solidFill>
                  <a:schemeClr val="accent4">
                    <a:lumMod val="60000"/>
                    <a:lumOff val="40000"/>
                  </a:schemeClr>
                </a:solidFill>
                <a:latin typeface="Roboto"/>
              </a:rPr>
              <a:t>Recipe</a:t>
            </a:r>
          </a:p>
          <a:p>
            <a:pPr marL="342900" indent="-342900">
              <a:buFont typeface="Arial" panose="020B0604020202020204" pitchFamily="34" charset="0"/>
              <a:buChar char="•"/>
            </a:pPr>
            <a:r>
              <a:rPr lang="en-GB" sz="2400" dirty="0">
                <a:solidFill>
                  <a:schemeClr val="bg1"/>
                </a:solidFill>
                <a:latin typeface="Roboto"/>
              </a:rPr>
              <a:t>Identify your audience</a:t>
            </a:r>
          </a:p>
          <a:p>
            <a:pPr marL="342900" indent="-342900">
              <a:buFont typeface="Arial" panose="020B0604020202020204" pitchFamily="34" charset="0"/>
              <a:buChar char="•"/>
            </a:pPr>
            <a:r>
              <a:rPr lang="en-GB" sz="2400" dirty="0">
                <a:solidFill>
                  <a:schemeClr val="bg1"/>
                </a:solidFill>
                <a:latin typeface="Roboto"/>
              </a:rPr>
              <a:t>Determine the aims of your project are (it’s unlikely to be for everyone!).</a:t>
            </a:r>
          </a:p>
          <a:p>
            <a:pPr marL="342900" indent="-342900">
              <a:buFont typeface="Arial" panose="020B0604020202020204" pitchFamily="34" charset="0"/>
              <a:buChar char="•"/>
            </a:pPr>
            <a:r>
              <a:rPr lang="en-GB" sz="2400" dirty="0">
                <a:solidFill>
                  <a:schemeClr val="bg1"/>
                </a:solidFill>
                <a:latin typeface="Roboto"/>
              </a:rPr>
              <a:t>Decide on the format of your activity is.</a:t>
            </a:r>
          </a:p>
          <a:p>
            <a:pPr marL="342900" indent="-342900">
              <a:buFont typeface="Arial" panose="020B0604020202020204" pitchFamily="34" charset="0"/>
              <a:buChar char="•"/>
            </a:pPr>
            <a:r>
              <a:rPr lang="en-GB" sz="2400" dirty="0">
                <a:solidFill>
                  <a:schemeClr val="bg1"/>
                </a:solidFill>
                <a:latin typeface="Roboto"/>
              </a:rPr>
              <a:t>Source required resources.</a:t>
            </a:r>
          </a:p>
          <a:p>
            <a:pPr marL="342900" indent="-342900">
              <a:buFont typeface="Arial" panose="020B0604020202020204" pitchFamily="34" charset="0"/>
              <a:buChar char="•"/>
            </a:pPr>
            <a:r>
              <a:rPr lang="en-GB" sz="2400" dirty="0">
                <a:solidFill>
                  <a:schemeClr val="bg1"/>
                </a:solidFill>
                <a:latin typeface="Roboto"/>
              </a:rPr>
              <a:t>Deliver </a:t>
            </a:r>
            <a:r>
              <a:rPr lang="en-GB" sz="2400" dirty="0">
                <a:solidFill>
                  <a:schemeClr val="bg1"/>
                </a:solidFill>
                <a:latin typeface="Roboto"/>
                <a:sym typeface="Wingdings" panose="05000000000000000000" pitchFamily="2" charset="2"/>
              </a:rPr>
              <a:t></a:t>
            </a:r>
          </a:p>
          <a:p>
            <a:pPr marL="342900" indent="-342900">
              <a:buFont typeface="Arial" panose="020B0604020202020204" pitchFamily="34" charset="0"/>
              <a:buChar char="•"/>
            </a:pPr>
            <a:r>
              <a:rPr lang="en-GB" sz="2400" dirty="0">
                <a:solidFill>
                  <a:schemeClr val="bg1"/>
                </a:solidFill>
                <a:latin typeface="Roboto"/>
                <a:sym typeface="Wingdings" panose="05000000000000000000" pitchFamily="2" charset="2"/>
              </a:rPr>
              <a:t>Evaluate!</a:t>
            </a:r>
            <a:endParaRPr lang="en-GB" sz="2400" dirty="0">
              <a:solidFill>
                <a:schemeClr val="bg1"/>
              </a:solidFill>
              <a:latin typeface="Roboto"/>
            </a:endParaRPr>
          </a:p>
          <a:p>
            <a:pPr marL="342900" indent="-342900">
              <a:buFont typeface="Arial" panose="020B0604020202020204" pitchFamily="34" charset="0"/>
              <a:buChar char="•"/>
            </a:pPr>
            <a:endParaRPr lang="en-GB" sz="2400" dirty="0">
              <a:solidFill>
                <a:schemeClr val="accent4">
                  <a:lumMod val="60000"/>
                  <a:lumOff val="40000"/>
                </a:schemeClr>
              </a:solidFill>
              <a:latin typeface="Roboto"/>
            </a:endParaRPr>
          </a:p>
        </p:txBody>
      </p:sp>
      <p:pic>
        <p:nvPicPr>
          <p:cNvPr id="8" name="Picture 7">
            <a:extLst>
              <a:ext uri="{FF2B5EF4-FFF2-40B4-BE49-F238E27FC236}">
                <a16:creationId xmlns:a16="http://schemas.microsoft.com/office/drawing/2014/main" id="{9CD359AE-212F-4E6E-A216-32A33416042D}"/>
              </a:ext>
            </a:extLst>
          </p:cNvPr>
          <p:cNvPicPr>
            <a:picLocks noChangeAspect="1"/>
          </p:cNvPicPr>
          <p:nvPr/>
        </p:nvPicPr>
        <p:blipFill>
          <a:blip r:embed="rId2"/>
          <a:stretch>
            <a:fillRect/>
          </a:stretch>
        </p:blipFill>
        <p:spPr>
          <a:xfrm>
            <a:off x="10514505" y="222285"/>
            <a:ext cx="1576287" cy="1576287"/>
          </a:xfrm>
          <a:prstGeom prst="rect">
            <a:avLst/>
          </a:prstGeom>
        </p:spPr>
      </p:pic>
      <p:pic>
        <p:nvPicPr>
          <p:cNvPr id="9" name="Picture 8">
            <a:extLst>
              <a:ext uri="{FF2B5EF4-FFF2-40B4-BE49-F238E27FC236}">
                <a16:creationId xmlns:a16="http://schemas.microsoft.com/office/drawing/2014/main" id="{34CF3D63-605B-4394-9CE0-5B059668DC33}"/>
              </a:ext>
            </a:extLst>
          </p:cNvPr>
          <p:cNvPicPr>
            <a:picLocks noChangeAspect="1"/>
          </p:cNvPicPr>
          <p:nvPr/>
        </p:nvPicPr>
        <p:blipFill>
          <a:blip r:embed="rId3"/>
          <a:stretch>
            <a:fillRect/>
          </a:stretch>
        </p:blipFill>
        <p:spPr>
          <a:xfrm>
            <a:off x="6011694" y="3381578"/>
            <a:ext cx="6180306" cy="3476422"/>
          </a:xfrm>
          <a:prstGeom prst="rect">
            <a:avLst/>
          </a:prstGeom>
        </p:spPr>
      </p:pic>
      <p:pic>
        <p:nvPicPr>
          <p:cNvPr id="10" name="Picture 4" descr="Image result for symmetry magazine">
            <a:extLst>
              <a:ext uri="{FF2B5EF4-FFF2-40B4-BE49-F238E27FC236}">
                <a16:creationId xmlns:a16="http://schemas.microsoft.com/office/drawing/2014/main" id="{BA2ABA74-DF36-4014-81AA-960B0BB75B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7302" y="5849336"/>
            <a:ext cx="2964392" cy="10086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1C2F87-237E-421C-BC2E-2005A95E357C}"/>
              </a:ext>
            </a:extLst>
          </p:cNvPr>
          <p:cNvSpPr/>
          <p:nvPr/>
        </p:nvSpPr>
        <p:spPr>
          <a:xfrm>
            <a:off x="1531661" y="4519624"/>
            <a:ext cx="6096000" cy="1200329"/>
          </a:xfrm>
          <a:prstGeom prst="rect">
            <a:avLst/>
          </a:prstGeom>
        </p:spPr>
        <p:txBody>
          <a:bodyPr>
            <a:spAutoFit/>
          </a:bodyPr>
          <a:lstStyle/>
          <a:p>
            <a:pPr marL="285750" lvl="0" indent="-285750">
              <a:buFont typeface="Arial" panose="020B0604020202020204" pitchFamily="34" charset="0"/>
              <a:buChar char="•"/>
              <a:defRPr/>
            </a:pPr>
            <a:r>
              <a:rPr lang="en-GB" dirty="0">
                <a:solidFill>
                  <a:srgbClr val="ED7D31"/>
                </a:solidFill>
              </a:rPr>
              <a:t>Display at ASDC science centre conference</a:t>
            </a:r>
          </a:p>
          <a:p>
            <a:pPr marL="285750" lvl="0" indent="-285750">
              <a:buFont typeface="Arial" panose="020B0604020202020204" pitchFamily="34" charset="0"/>
              <a:buChar char="•"/>
              <a:defRPr/>
            </a:pPr>
            <a:r>
              <a:rPr lang="en-GB" dirty="0">
                <a:solidFill>
                  <a:srgbClr val="ED7D31"/>
                </a:solidFill>
              </a:rPr>
              <a:t>BBC Radio 4 &amp; Bolton FM</a:t>
            </a:r>
          </a:p>
          <a:p>
            <a:pPr marL="285750" lvl="0" indent="-285750">
              <a:buFont typeface="Arial" panose="020B0604020202020204" pitchFamily="34" charset="0"/>
              <a:buChar char="•"/>
              <a:defRPr/>
            </a:pPr>
            <a:r>
              <a:rPr lang="en-GB" dirty="0">
                <a:solidFill>
                  <a:srgbClr val="ED7D31"/>
                </a:solidFill>
              </a:rPr>
              <a:t>WOMAD World Music Festival</a:t>
            </a:r>
          </a:p>
          <a:p>
            <a:pPr marL="285750" lvl="0" indent="-285750">
              <a:buFont typeface="Arial" panose="020B0604020202020204" pitchFamily="34" charset="0"/>
              <a:buChar char="•"/>
              <a:defRPr/>
            </a:pPr>
            <a:r>
              <a:rPr lang="en-GB" dirty="0">
                <a:solidFill>
                  <a:srgbClr val="ED7D31"/>
                </a:solidFill>
              </a:rPr>
              <a:t>CERN open days</a:t>
            </a:r>
          </a:p>
        </p:txBody>
      </p:sp>
    </p:spTree>
    <p:extLst>
      <p:ext uri="{BB962C8B-B14F-4D97-AF65-F5344CB8AC3E}">
        <p14:creationId xmlns:p14="http://schemas.microsoft.com/office/powerpoint/2010/main" val="75951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7FDCB0-84C9-4AA2-82B8-CF9CEC60D894}"/>
              </a:ext>
            </a:extLst>
          </p:cNvPr>
          <p:cNvSpPr/>
          <p:nvPr/>
        </p:nvSpPr>
        <p:spPr>
          <a:xfrm>
            <a:off x="190255" y="150938"/>
            <a:ext cx="4020652" cy="584775"/>
          </a:xfrm>
          <a:prstGeom prst="rect">
            <a:avLst/>
          </a:prstGeom>
        </p:spPr>
        <p:txBody>
          <a:bodyPr wrap="none">
            <a:spAutoFit/>
          </a:bodyPr>
          <a:lstStyle/>
          <a:p>
            <a:r>
              <a:rPr lang="en-GB" sz="3200" b="1" dirty="0">
                <a:solidFill>
                  <a:schemeClr val="bg1"/>
                </a:solidFill>
              </a:rPr>
              <a:t>Funding Opportunities</a:t>
            </a:r>
            <a:endParaRPr lang="en-GB" sz="3600" b="1" dirty="0">
              <a:solidFill>
                <a:schemeClr val="bg1"/>
              </a:solidFill>
            </a:endParaRPr>
          </a:p>
        </p:txBody>
      </p:sp>
      <p:sp>
        <p:nvSpPr>
          <p:cNvPr id="2" name="Rectangle 1">
            <a:extLst>
              <a:ext uri="{FF2B5EF4-FFF2-40B4-BE49-F238E27FC236}">
                <a16:creationId xmlns:a16="http://schemas.microsoft.com/office/drawing/2014/main" id="{451026A0-56B3-4EC7-B16D-443D089754CC}"/>
              </a:ext>
            </a:extLst>
          </p:cNvPr>
          <p:cNvSpPr/>
          <p:nvPr/>
        </p:nvSpPr>
        <p:spPr>
          <a:xfrm>
            <a:off x="92283" y="1611708"/>
            <a:ext cx="4552400" cy="2277547"/>
          </a:xfrm>
          <a:prstGeom prst="rect">
            <a:avLst/>
          </a:prstGeom>
        </p:spPr>
        <p:txBody>
          <a:bodyPr wrap="none">
            <a:spAutoFit/>
          </a:bodyPr>
          <a:lstStyle/>
          <a:p>
            <a:r>
              <a:rPr lang="en-GB" b="1" dirty="0">
                <a:solidFill>
                  <a:schemeClr val="bg1"/>
                </a:solidFill>
              </a:rPr>
              <a:t>Currently open:</a:t>
            </a:r>
          </a:p>
          <a:p>
            <a:r>
              <a:rPr lang="en-GB" b="1" dirty="0">
                <a:solidFill>
                  <a:schemeClr val="bg1"/>
                </a:solidFill>
              </a:rPr>
              <a:t>STFC – SPARK award (£15k)</a:t>
            </a:r>
          </a:p>
          <a:p>
            <a:r>
              <a:rPr lang="en-GB" b="1" dirty="0">
                <a:solidFill>
                  <a:schemeClr val="bg1"/>
                </a:solidFill>
              </a:rPr>
              <a:t>Ogden Trust – Physics Education Grants (£5k)</a:t>
            </a:r>
          </a:p>
          <a:p>
            <a:endParaRPr lang="en-GB" b="1" dirty="0">
              <a:solidFill>
                <a:schemeClr val="bg1"/>
              </a:solidFill>
            </a:endParaRPr>
          </a:p>
          <a:p>
            <a:r>
              <a:rPr lang="en-GB" b="1" dirty="0">
                <a:solidFill>
                  <a:schemeClr val="bg1"/>
                </a:solidFill>
              </a:rPr>
              <a:t>Watch out for:</a:t>
            </a:r>
          </a:p>
          <a:p>
            <a:r>
              <a:rPr lang="en-GB" b="1" dirty="0" err="1">
                <a:solidFill>
                  <a:schemeClr val="bg1"/>
                </a:solidFill>
              </a:rPr>
              <a:t>IoP</a:t>
            </a:r>
            <a:r>
              <a:rPr lang="en-GB" b="1" dirty="0">
                <a:solidFill>
                  <a:schemeClr val="bg1"/>
                </a:solidFill>
              </a:rPr>
              <a:t> – Public Engagement Grant Scheme (£5k)</a:t>
            </a:r>
          </a:p>
          <a:p>
            <a:r>
              <a:rPr lang="en-GB" b="1" dirty="0">
                <a:solidFill>
                  <a:schemeClr val="bg1"/>
                </a:solidFill>
              </a:rPr>
              <a:t>STFC – Nucleus award (£100k, opens October)</a:t>
            </a:r>
          </a:p>
          <a:p>
            <a:endParaRPr lang="en-GB" sz="1400" b="1" dirty="0">
              <a:solidFill>
                <a:schemeClr val="bg1"/>
              </a:solidFill>
            </a:endParaRPr>
          </a:p>
        </p:txBody>
      </p:sp>
      <p:pic>
        <p:nvPicPr>
          <p:cNvPr id="3" name="Picture 2">
            <a:extLst>
              <a:ext uri="{FF2B5EF4-FFF2-40B4-BE49-F238E27FC236}">
                <a16:creationId xmlns:a16="http://schemas.microsoft.com/office/drawing/2014/main" id="{515FF0F2-ABB7-451D-9E2F-AAD6344BDE51}"/>
              </a:ext>
            </a:extLst>
          </p:cNvPr>
          <p:cNvPicPr>
            <a:picLocks noChangeAspect="1"/>
          </p:cNvPicPr>
          <p:nvPr/>
        </p:nvPicPr>
        <p:blipFill>
          <a:blip r:embed="rId2"/>
          <a:stretch>
            <a:fillRect/>
          </a:stretch>
        </p:blipFill>
        <p:spPr>
          <a:xfrm>
            <a:off x="4940630" y="0"/>
            <a:ext cx="7251370" cy="6858000"/>
          </a:xfrm>
          <a:prstGeom prst="rect">
            <a:avLst/>
          </a:prstGeom>
        </p:spPr>
      </p:pic>
    </p:spTree>
    <p:extLst>
      <p:ext uri="{BB962C8B-B14F-4D97-AF65-F5344CB8AC3E}">
        <p14:creationId xmlns:p14="http://schemas.microsoft.com/office/powerpoint/2010/main" val="3421353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B6367A-FA87-4EDF-9D4D-E8D841873EA6}"/>
              </a:ext>
            </a:extLst>
          </p:cNvPr>
          <p:cNvSpPr/>
          <p:nvPr/>
        </p:nvSpPr>
        <p:spPr>
          <a:xfrm>
            <a:off x="356432" y="234668"/>
            <a:ext cx="6471708"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a:ln>
                  <a:noFill/>
                </a:ln>
                <a:solidFill>
                  <a:prstClr val="white"/>
                </a:solidFill>
                <a:effectLst/>
                <a:uLnTx/>
                <a:uFillTx/>
                <a:latin typeface="Calibri" panose="020F0502020204030204"/>
                <a:ea typeface="+mn-ea"/>
                <a:cs typeface="+mn-cs"/>
              </a:rPr>
              <a:t>Over to you…</a:t>
            </a:r>
          </a:p>
        </p:txBody>
      </p:sp>
      <p:sp>
        <p:nvSpPr>
          <p:cNvPr id="3" name="Rectangle 2">
            <a:extLst>
              <a:ext uri="{FF2B5EF4-FFF2-40B4-BE49-F238E27FC236}">
                <a16:creationId xmlns:a16="http://schemas.microsoft.com/office/drawing/2014/main" id="{088F2EAB-9439-4D57-A6FA-A6BBC662E635}"/>
              </a:ext>
            </a:extLst>
          </p:cNvPr>
          <p:cNvSpPr/>
          <p:nvPr/>
        </p:nvSpPr>
        <p:spPr>
          <a:xfrm>
            <a:off x="1310330" y="2951946"/>
            <a:ext cx="9571339" cy="954107"/>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Feel free to get in touch to discuss ideas or support needs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prstClr val="white"/>
                </a:solidFill>
                <a:latin typeface="Calibri" panose="020F0502020204030204"/>
              </a:rPr>
              <a:t>We are very keen to see new ideas and initiatives emerge.</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977556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AD105C-8F2A-4732-A59B-17D1C7DB248A}"/>
              </a:ext>
            </a:extLst>
          </p:cNvPr>
          <p:cNvPicPr>
            <a:picLocks noChangeAspect="1"/>
          </p:cNvPicPr>
          <p:nvPr/>
        </p:nvPicPr>
        <p:blipFill>
          <a:blip r:embed="rId2"/>
          <a:stretch>
            <a:fillRect/>
          </a:stretch>
        </p:blipFill>
        <p:spPr>
          <a:xfrm>
            <a:off x="0" y="2238375"/>
            <a:ext cx="7181850" cy="4619625"/>
          </a:xfrm>
          <a:prstGeom prst="rect">
            <a:avLst/>
          </a:prstGeom>
        </p:spPr>
      </p:pic>
      <p:sp>
        <p:nvSpPr>
          <p:cNvPr id="5" name="Rectangle 4">
            <a:extLst>
              <a:ext uri="{FF2B5EF4-FFF2-40B4-BE49-F238E27FC236}">
                <a16:creationId xmlns:a16="http://schemas.microsoft.com/office/drawing/2014/main" id="{709EE3B5-DD4E-46E4-8765-3132E0FA00E6}"/>
              </a:ext>
            </a:extLst>
          </p:cNvPr>
          <p:cNvSpPr/>
          <p:nvPr/>
        </p:nvSpPr>
        <p:spPr>
          <a:xfrm>
            <a:off x="190255" y="1056157"/>
            <a:ext cx="6096000" cy="923330"/>
          </a:xfrm>
          <a:prstGeom prst="rect">
            <a:avLst/>
          </a:prstGeom>
        </p:spPr>
        <p:txBody>
          <a:bodyPr>
            <a:spAutoFit/>
          </a:bodyPr>
          <a:lstStyle/>
          <a:p>
            <a:r>
              <a:rPr lang="en-GB" b="0" i="0" dirty="0">
                <a:solidFill>
                  <a:schemeClr val="bg1"/>
                </a:solidFill>
                <a:effectLst/>
                <a:latin typeface="Arial" panose="020B0604020202020204" pitchFamily="34" charset="0"/>
              </a:rPr>
              <a:t>POLAR4 assigns a quintile to an area based on how many 18-year-olds from that area started a higher education course between 2009-10 and 2013-14</a:t>
            </a:r>
            <a:endParaRPr lang="en-GB" dirty="0">
              <a:solidFill>
                <a:schemeClr val="bg1"/>
              </a:solidFill>
            </a:endParaRPr>
          </a:p>
        </p:txBody>
      </p:sp>
      <p:sp>
        <p:nvSpPr>
          <p:cNvPr id="6" name="Rectangle 5">
            <a:extLst>
              <a:ext uri="{FF2B5EF4-FFF2-40B4-BE49-F238E27FC236}">
                <a16:creationId xmlns:a16="http://schemas.microsoft.com/office/drawing/2014/main" id="{1560C60A-0CA4-4764-BDDF-2353B2B7B7F9}"/>
              </a:ext>
            </a:extLst>
          </p:cNvPr>
          <p:cNvSpPr/>
          <p:nvPr/>
        </p:nvSpPr>
        <p:spPr>
          <a:xfrm>
            <a:off x="190255" y="150938"/>
            <a:ext cx="4784130" cy="646331"/>
          </a:xfrm>
          <a:prstGeom prst="rect">
            <a:avLst/>
          </a:prstGeom>
        </p:spPr>
        <p:txBody>
          <a:bodyPr wrap="none">
            <a:spAutoFit/>
          </a:bodyPr>
          <a:lstStyle/>
          <a:p>
            <a:r>
              <a:rPr lang="en-GB" sz="3200" b="1" dirty="0">
                <a:solidFill>
                  <a:schemeClr val="bg1"/>
                </a:solidFill>
              </a:rPr>
              <a:t>Motivations</a:t>
            </a:r>
            <a:r>
              <a:rPr lang="en-GB" sz="3600" b="1" dirty="0">
                <a:solidFill>
                  <a:schemeClr val="bg1"/>
                </a:solidFill>
              </a:rPr>
              <a:t> for Outreach</a:t>
            </a:r>
          </a:p>
        </p:txBody>
      </p:sp>
    </p:spTree>
    <p:extLst>
      <p:ext uri="{BB962C8B-B14F-4D97-AF65-F5344CB8AC3E}">
        <p14:creationId xmlns:p14="http://schemas.microsoft.com/office/powerpoint/2010/main" val="322833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9F0152-3139-4495-B5DE-8ED3C6FCBFA2}"/>
              </a:ext>
            </a:extLst>
          </p:cNvPr>
          <p:cNvPicPr>
            <a:picLocks noChangeAspect="1"/>
          </p:cNvPicPr>
          <p:nvPr/>
        </p:nvPicPr>
        <p:blipFill>
          <a:blip r:embed="rId2"/>
          <a:stretch>
            <a:fillRect/>
          </a:stretch>
        </p:blipFill>
        <p:spPr>
          <a:xfrm>
            <a:off x="-1" y="1801473"/>
            <a:ext cx="8647889" cy="5056527"/>
          </a:xfrm>
          <a:prstGeom prst="rect">
            <a:avLst/>
          </a:prstGeom>
        </p:spPr>
      </p:pic>
      <p:sp>
        <p:nvSpPr>
          <p:cNvPr id="7" name="Rectangle 6">
            <a:extLst>
              <a:ext uri="{FF2B5EF4-FFF2-40B4-BE49-F238E27FC236}">
                <a16:creationId xmlns:a16="http://schemas.microsoft.com/office/drawing/2014/main" id="{FD7FDCB0-84C9-4AA2-82B8-CF9CEC60D894}"/>
              </a:ext>
            </a:extLst>
          </p:cNvPr>
          <p:cNvSpPr/>
          <p:nvPr/>
        </p:nvSpPr>
        <p:spPr>
          <a:xfrm>
            <a:off x="190255" y="150938"/>
            <a:ext cx="4784130" cy="646331"/>
          </a:xfrm>
          <a:prstGeom prst="rect">
            <a:avLst/>
          </a:prstGeom>
        </p:spPr>
        <p:txBody>
          <a:bodyPr wrap="none">
            <a:spAutoFit/>
          </a:bodyPr>
          <a:lstStyle/>
          <a:p>
            <a:r>
              <a:rPr lang="en-GB" sz="3200" b="1" dirty="0">
                <a:solidFill>
                  <a:schemeClr val="bg1"/>
                </a:solidFill>
              </a:rPr>
              <a:t>Motivations</a:t>
            </a:r>
            <a:r>
              <a:rPr lang="en-GB" sz="3600" b="1" dirty="0">
                <a:solidFill>
                  <a:schemeClr val="bg1"/>
                </a:solidFill>
              </a:rPr>
              <a:t> for Outreach</a:t>
            </a:r>
          </a:p>
        </p:txBody>
      </p:sp>
      <p:sp>
        <p:nvSpPr>
          <p:cNvPr id="8" name="TextBox 7">
            <a:extLst>
              <a:ext uri="{FF2B5EF4-FFF2-40B4-BE49-F238E27FC236}">
                <a16:creationId xmlns:a16="http://schemas.microsoft.com/office/drawing/2014/main" id="{6CED433D-4120-4E5C-A537-DFD23B3692CE}"/>
              </a:ext>
            </a:extLst>
          </p:cNvPr>
          <p:cNvSpPr txBox="1"/>
          <p:nvPr/>
        </p:nvSpPr>
        <p:spPr>
          <a:xfrm>
            <a:off x="190255" y="1068538"/>
            <a:ext cx="4037324" cy="461665"/>
          </a:xfrm>
          <a:prstGeom prst="rect">
            <a:avLst/>
          </a:prstGeom>
          <a:noFill/>
        </p:spPr>
        <p:txBody>
          <a:bodyPr wrap="none" rtlCol="0">
            <a:spAutoFit/>
          </a:bodyPr>
          <a:lstStyle/>
          <a:p>
            <a:r>
              <a:rPr lang="en-GB" sz="2400" dirty="0">
                <a:solidFill>
                  <a:schemeClr val="bg1"/>
                </a:solidFill>
              </a:rPr>
              <a:t>Indices of Multiple Deprivation</a:t>
            </a:r>
          </a:p>
        </p:txBody>
      </p:sp>
      <p:pic>
        <p:nvPicPr>
          <p:cNvPr id="9" name="Picture 8">
            <a:extLst>
              <a:ext uri="{FF2B5EF4-FFF2-40B4-BE49-F238E27FC236}">
                <a16:creationId xmlns:a16="http://schemas.microsoft.com/office/drawing/2014/main" id="{CF08A8F4-0D4B-457A-92F7-07C4BFB38FF1}"/>
              </a:ext>
            </a:extLst>
          </p:cNvPr>
          <p:cNvPicPr>
            <a:picLocks noChangeAspect="1"/>
          </p:cNvPicPr>
          <p:nvPr/>
        </p:nvPicPr>
        <p:blipFill>
          <a:blip r:embed="rId3"/>
          <a:stretch>
            <a:fillRect/>
          </a:stretch>
        </p:blipFill>
        <p:spPr>
          <a:xfrm>
            <a:off x="6677637" y="1801228"/>
            <a:ext cx="5514363" cy="5056772"/>
          </a:xfrm>
          <a:prstGeom prst="rect">
            <a:avLst/>
          </a:prstGeom>
        </p:spPr>
      </p:pic>
    </p:spTree>
    <p:extLst>
      <p:ext uri="{BB962C8B-B14F-4D97-AF65-F5344CB8AC3E}">
        <p14:creationId xmlns:p14="http://schemas.microsoft.com/office/powerpoint/2010/main" val="79752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60C60A-0CA4-4764-BDDF-2353B2B7B7F9}"/>
              </a:ext>
            </a:extLst>
          </p:cNvPr>
          <p:cNvSpPr/>
          <p:nvPr/>
        </p:nvSpPr>
        <p:spPr>
          <a:xfrm>
            <a:off x="190255" y="150938"/>
            <a:ext cx="4784130" cy="646331"/>
          </a:xfrm>
          <a:prstGeom prst="rect">
            <a:avLst/>
          </a:prstGeom>
        </p:spPr>
        <p:txBody>
          <a:bodyPr wrap="none">
            <a:spAutoFit/>
          </a:bodyPr>
          <a:lstStyle/>
          <a:p>
            <a:r>
              <a:rPr lang="en-GB" sz="3200" b="1" dirty="0">
                <a:solidFill>
                  <a:schemeClr val="bg1"/>
                </a:solidFill>
              </a:rPr>
              <a:t>Motivations</a:t>
            </a:r>
            <a:r>
              <a:rPr lang="en-GB" sz="3600" b="1" dirty="0">
                <a:solidFill>
                  <a:schemeClr val="bg1"/>
                </a:solidFill>
              </a:rPr>
              <a:t> for Outreach</a:t>
            </a:r>
          </a:p>
        </p:txBody>
      </p:sp>
      <p:sp>
        <p:nvSpPr>
          <p:cNvPr id="2" name="TextBox 1">
            <a:extLst>
              <a:ext uri="{FF2B5EF4-FFF2-40B4-BE49-F238E27FC236}">
                <a16:creationId xmlns:a16="http://schemas.microsoft.com/office/drawing/2014/main" id="{3EF8F508-D9BC-4A0D-B3C7-B3D9F366A86D}"/>
              </a:ext>
            </a:extLst>
          </p:cNvPr>
          <p:cNvSpPr txBox="1"/>
          <p:nvPr/>
        </p:nvSpPr>
        <p:spPr>
          <a:xfrm>
            <a:off x="2079259" y="1874728"/>
            <a:ext cx="8033481" cy="3231654"/>
          </a:xfrm>
          <a:prstGeom prst="rect">
            <a:avLst/>
          </a:prstGeom>
          <a:noFill/>
        </p:spPr>
        <p:txBody>
          <a:bodyPr wrap="none" rtlCol="0">
            <a:spAutoFit/>
          </a:bodyPr>
          <a:lstStyle/>
          <a:p>
            <a:r>
              <a:rPr lang="en-GB" sz="3600" dirty="0">
                <a:solidFill>
                  <a:schemeClr val="accent4">
                    <a:lumMod val="60000"/>
                    <a:lumOff val="40000"/>
                  </a:schemeClr>
                </a:solidFill>
              </a:rPr>
              <a:t>Specific goals may include:</a:t>
            </a:r>
          </a:p>
          <a:p>
            <a:pPr marL="285750" indent="-285750">
              <a:buFont typeface="Arial" panose="020B0604020202020204" pitchFamily="34" charset="0"/>
              <a:buChar char="•"/>
            </a:pPr>
            <a:r>
              <a:rPr lang="en-GB" sz="2800" dirty="0">
                <a:solidFill>
                  <a:schemeClr val="bg1"/>
                </a:solidFill>
              </a:rPr>
              <a:t>Raising young people’s aspirations towards science. </a:t>
            </a:r>
          </a:p>
          <a:p>
            <a:pPr marL="285750" indent="-285750">
              <a:buFont typeface="Arial" panose="020B0604020202020204" pitchFamily="34" charset="0"/>
              <a:buChar char="•"/>
            </a:pPr>
            <a:r>
              <a:rPr lang="en-GB" sz="2800" dirty="0">
                <a:solidFill>
                  <a:schemeClr val="bg1"/>
                </a:solidFill>
              </a:rPr>
              <a:t>Breaking stereotypes.</a:t>
            </a:r>
          </a:p>
          <a:p>
            <a:pPr marL="285750" indent="-285750">
              <a:buFont typeface="Arial" panose="020B0604020202020204" pitchFamily="34" charset="0"/>
              <a:buChar char="•"/>
            </a:pPr>
            <a:r>
              <a:rPr lang="en-GB" sz="2800" dirty="0">
                <a:solidFill>
                  <a:schemeClr val="bg1"/>
                </a:solidFill>
              </a:rPr>
              <a:t>Encouraging inclusivity and diversity.</a:t>
            </a:r>
          </a:p>
          <a:p>
            <a:pPr marL="285750" indent="-285750">
              <a:buFont typeface="Arial" panose="020B0604020202020204" pitchFamily="34" charset="0"/>
              <a:buChar char="•"/>
            </a:pPr>
            <a:r>
              <a:rPr lang="en-GB" sz="2800" dirty="0">
                <a:solidFill>
                  <a:schemeClr val="bg1"/>
                </a:solidFill>
              </a:rPr>
              <a:t>Fostering interest and </a:t>
            </a:r>
            <a:r>
              <a:rPr lang="en-GB" sz="2800" dirty="0" err="1">
                <a:solidFill>
                  <a:schemeClr val="bg1"/>
                </a:solidFill>
              </a:rPr>
              <a:t>curiousity</a:t>
            </a:r>
            <a:r>
              <a:rPr lang="en-GB" sz="2800" dirty="0">
                <a:solidFill>
                  <a:schemeClr val="bg1"/>
                </a:solidFill>
              </a:rPr>
              <a:t>.</a:t>
            </a:r>
          </a:p>
          <a:p>
            <a:pPr marL="285750" indent="-285750">
              <a:buFont typeface="Arial" panose="020B0604020202020204" pitchFamily="34" charset="0"/>
              <a:buChar char="•"/>
            </a:pPr>
            <a:r>
              <a:rPr lang="en-GB" sz="2800" dirty="0">
                <a:solidFill>
                  <a:schemeClr val="bg1"/>
                </a:solidFill>
              </a:rPr>
              <a:t>Bringing about societal change. </a:t>
            </a:r>
          </a:p>
          <a:p>
            <a:pPr marL="285750" indent="-285750">
              <a:buFont typeface="Arial" panose="020B0604020202020204" pitchFamily="34" charset="0"/>
              <a:buChar char="•"/>
            </a:pPr>
            <a:r>
              <a:rPr lang="en-GB" sz="2800" dirty="0">
                <a:solidFill>
                  <a:schemeClr val="bg1"/>
                </a:solidFill>
              </a:rPr>
              <a:t>Training a new generation of physics educators. </a:t>
            </a:r>
          </a:p>
        </p:txBody>
      </p:sp>
    </p:spTree>
    <p:extLst>
      <p:ext uri="{BB962C8B-B14F-4D97-AF65-F5344CB8AC3E}">
        <p14:creationId xmlns:p14="http://schemas.microsoft.com/office/powerpoint/2010/main" val="1940718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B6367A-FA87-4EDF-9D4D-E8D841873EA6}"/>
              </a:ext>
            </a:extLst>
          </p:cNvPr>
          <p:cNvSpPr/>
          <p:nvPr/>
        </p:nvSpPr>
        <p:spPr>
          <a:xfrm>
            <a:off x="1521606" y="2705725"/>
            <a:ext cx="9148787" cy="1446550"/>
          </a:xfrm>
          <a:prstGeom prst="rect">
            <a:avLst/>
          </a:prstGeom>
        </p:spPr>
        <p:txBody>
          <a:bodyPr wrap="none">
            <a:spAutoFit/>
          </a:bodyPr>
          <a:lstStyle/>
          <a:p>
            <a:r>
              <a:rPr lang="en-GB" sz="8800" b="1" dirty="0">
                <a:solidFill>
                  <a:schemeClr val="bg1"/>
                </a:solidFill>
              </a:rPr>
              <a:t>Outreach seems ok</a:t>
            </a:r>
            <a:endParaRPr lang="en-GB" sz="8800" dirty="0"/>
          </a:p>
        </p:txBody>
      </p:sp>
    </p:spTree>
    <p:extLst>
      <p:ext uri="{BB962C8B-B14F-4D97-AF65-F5344CB8AC3E}">
        <p14:creationId xmlns:p14="http://schemas.microsoft.com/office/powerpoint/2010/main" val="19157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B6367A-FA87-4EDF-9D4D-E8D841873EA6}"/>
              </a:ext>
            </a:extLst>
          </p:cNvPr>
          <p:cNvSpPr/>
          <p:nvPr/>
        </p:nvSpPr>
        <p:spPr>
          <a:xfrm>
            <a:off x="4800613" y="2705725"/>
            <a:ext cx="2590774" cy="1446550"/>
          </a:xfrm>
          <a:prstGeom prst="rect">
            <a:avLst/>
          </a:prstGeom>
        </p:spPr>
        <p:txBody>
          <a:bodyPr wrap="none">
            <a:spAutoFit/>
          </a:bodyPr>
          <a:lstStyle/>
          <a:p>
            <a:r>
              <a:rPr lang="en-GB" sz="8800" b="1" dirty="0">
                <a:solidFill>
                  <a:schemeClr val="bg1"/>
                </a:solidFill>
              </a:rPr>
              <a:t>but…</a:t>
            </a:r>
            <a:endParaRPr lang="en-GB" sz="8800" dirty="0"/>
          </a:p>
        </p:txBody>
      </p:sp>
    </p:spTree>
    <p:extLst>
      <p:ext uri="{BB962C8B-B14F-4D97-AF65-F5344CB8AC3E}">
        <p14:creationId xmlns:p14="http://schemas.microsoft.com/office/powerpoint/2010/main" val="3199695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5118709" cy="584775"/>
          </a:xfrm>
          <a:prstGeom prst="rect">
            <a:avLst/>
          </a:prstGeom>
        </p:spPr>
        <p:txBody>
          <a:bodyPr wrap="none">
            <a:spAutoFit/>
          </a:bodyPr>
          <a:lstStyle/>
          <a:p>
            <a:r>
              <a:rPr lang="en-GB" sz="3200" b="1" dirty="0">
                <a:solidFill>
                  <a:schemeClr val="bg1"/>
                </a:solidFill>
              </a:rPr>
              <a:t>Research Council Perspective</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074751"/>
            <a:ext cx="11112394" cy="5816977"/>
          </a:xfrm>
          <a:prstGeom prst="rect">
            <a:avLst/>
          </a:prstGeom>
        </p:spPr>
        <p:txBody>
          <a:bodyPr wrap="square">
            <a:spAutoFit/>
          </a:bodyPr>
          <a:lstStyle/>
          <a:p>
            <a:r>
              <a:rPr lang="en-GB" sz="2400" b="1" dirty="0">
                <a:solidFill>
                  <a:schemeClr val="bg1"/>
                </a:solidFill>
              </a:rPr>
              <a:t>UKRI on postgraduate training:</a:t>
            </a:r>
          </a:p>
          <a:p>
            <a:endParaRPr lang="en-GB" b="1" dirty="0">
              <a:solidFill>
                <a:schemeClr val="accent4">
                  <a:lumMod val="60000"/>
                  <a:lumOff val="40000"/>
                </a:schemeClr>
              </a:solidFill>
            </a:endParaRPr>
          </a:p>
          <a:p>
            <a:r>
              <a:rPr lang="en-GB" sz="2400" b="1" dirty="0">
                <a:solidFill>
                  <a:schemeClr val="accent4">
                    <a:lumMod val="60000"/>
                    <a:lumOff val="40000"/>
                  </a:schemeClr>
                </a:solidFill>
              </a:rPr>
              <a:t>“Students should be encouraged to consider the wider context of their research area, particularly in reference to societal and ethical issues, and the importance of engaging the public with research. Learning and training opportunities should be provided to help develop their public engagement skills.”</a:t>
            </a:r>
          </a:p>
          <a:p>
            <a:endParaRPr lang="en-GB" dirty="0">
              <a:solidFill>
                <a:schemeClr val="accent4">
                  <a:lumMod val="60000"/>
                  <a:lumOff val="40000"/>
                </a:schemeClr>
              </a:solidFill>
            </a:endParaRPr>
          </a:p>
          <a:p>
            <a:endParaRPr lang="en-GB" dirty="0">
              <a:solidFill>
                <a:schemeClr val="accent4">
                  <a:lumMod val="60000"/>
                  <a:lumOff val="40000"/>
                </a:schemeClr>
              </a:solidFill>
            </a:endParaRPr>
          </a:p>
          <a:p>
            <a:endParaRPr lang="en-GB" dirty="0">
              <a:solidFill>
                <a:schemeClr val="accent4">
                  <a:lumMod val="60000"/>
                  <a:lumOff val="40000"/>
                </a:schemeClr>
              </a:solidFill>
            </a:endParaRPr>
          </a:p>
          <a:p>
            <a:r>
              <a:rPr lang="en-GB" sz="2400" b="1" dirty="0">
                <a:solidFill>
                  <a:schemeClr val="bg1"/>
                </a:solidFill>
              </a:rPr>
              <a:t>Ernest Rutherford Fellowship:</a:t>
            </a:r>
          </a:p>
          <a:p>
            <a:endParaRPr lang="en-GB" b="1" dirty="0">
              <a:solidFill>
                <a:schemeClr val="bg1"/>
              </a:solidFill>
            </a:endParaRPr>
          </a:p>
          <a:p>
            <a:r>
              <a:rPr lang="en-GB" sz="2400" b="1" dirty="0">
                <a:solidFill>
                  <a:schemeClr val="accent6">
                    <a:lumMod val="60000"/>
                    <a:lumOff val="40000"/>
                  </a:schemeClr>
                </a:solidFill>
              </a:rPr>
              <a:t>Candidates should “show a credible plan to communicate and disseminate the impact of the research outside of the community, across different audiences, building on previous experience and track record for example, through collaboration with private, public or third sector bodies, publications for a non-academic audience, social media or public engagement activities.”</a:t>
            </a:r>
          </a:p>
          <a:p>
            <a:endParaRPr lang="en-GB" dirty="0">
              <a:solidFill>
                <a:schemeClr val="accent4">
                  <a:lumMod val="60000"/>
                  <a:lumOff val="40000"/>
                </a:schemeClr>
              </a:solidFill>
            </a:endParaRPr>
          </a:p>
        </p:txBody>
      </p:sp>
    </p:spTree>
    <p:extLst>
      <p:ext uri="{BB962C8B-B14F-4D97-AF65-F5344CB8AC3E}">
        <p14:creationId xmlns:p14="http://schemas.microsoft.com/office/powerpoint/2010/main" val="3971770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7CE07B-8026-479E-AAC9-28CE64E12C3B}"/>
              </a:ext>
            </a:extLst>
          </p:cNvPr>
          <p:cNvSpPr/>
          <p:nvPr/>
        </p:nvSpPr>
        <p:spPr>
          <a:xfrm>
            <a:off x="190255" y="150938"/>
            <a:ext cx="7440242" cy="584775"/>
          </a:xfrm>
          <a:prstGeom prst="rect">
            <a:avLst/>
          </a:prstGeom>
        </p:spPr>
        <p:txBody>
          <a:bodyPr wrap="none">
            <a:spAutoFit/>
          </a:bodyPr>
          <a:lstStyle/>
          <a:p>
            <a:r>
              <a:rPr lang="en-GB" sz="3200" b="1" dirty="0">
                <a:solidFill>
                  <a:schemeClr val="bg1"/>
                </a:solidFill>
              </a:rPr>
              <a:t>Public Engagement as a Pathway to Impact</a:t>
            </a:r>
            <a:endParaRPr lang="en-GB" sz="3600" b="1" dirty="0">
              <a:solidFill>
                <a:schemeClr val="bg1"/>
              </a:solidFill>
            </a:endParaRPr>
          </a:p>
        </p:txBody>
      </p:sp>
      <p:sp>
        <p:nvSpPr>
          <p:cNvPr id="2" name="Rectangle 1">
            <a:extLst>
              <a:ext uri="{FF2B5EF4-FFF2-40B4-BE49-F238E27FC236}">
                <a16:creationId xmlns:a16="http://schemas.microsoft.com/office/drawing/2014/main" id="{3FC631EE-9DFF-410B-9A45-579F58B26390}"/>
              </a:ext>
            </a:extLst>
          </p:cNvPr>
          <p:cNvSpPr/>
          <p:nvPr/>
        </p:nvSpPr>
        <p:spPr>
          <a:xfrm>
            <a:off x="190255" y="1667204"/>
            <a:ext cx="11112394" cy="369332"/>
          </a:xfrm>
          <a:prstGeom prst="rect">
            <a:avLst/>
          </a:prstGeom>
        </p:spPr>
        <p:txBody>
          <a:bodyPr wrap="square">
            <a:spAutoFit/>
          </a:bodyPr>
          <a:lstStyle/>
          <a:p>
            <a:endParaRPr lang="en-GB" dirty="0">
              <a:solidFill>
                <a:schemeClr val="accent4">
                  <a:lumMod val="60000"/>
                  <a:lumOff val="40000"/>
                </a:schemeClr>
              </a:solidFill>
            </a:endParaRPr>
          </a:p>
        </p:txBody>
      </p:sp>
      <p:sp>
        <p:nvSpPr>
          <p:cNvPr id="3" name="Rectangle 2">
            <a:extLst>
              <a:ext uri="{FF2B5EF4-FFF2-40B4-BE49-F238E27FC236}">
                <a16:creationId xmlns:a16="http://schemas.microsoft.com/office/drawing/2014/main" id="{6EEE1557-9374-471C-88CA-A3FD695B4428}"/>
              </a:ext>
            </a:extLst>
          </p:cNvPr>
          <p:cNvSpPr/>
          <p:nvPr/>
        </p:nvSpPr>
        <p:spPr>
          <a:xfrm>
            <a:off x="190255" y="1436371"/>
            <a:ext cx="9858417" cy="4524315"/>
          </a:xfrm>
          <a:prstGeom prst="rect">
            <a:avLst/>
          </a:prstGeom>
        </p:spPr>
        <p:txBody>
          <a:bodyPr wrap="square">
            <a:spAutoFit/>
          </a:bodyPr>
          <a:lstStyle/>
          <a:p>
            <a:r>
              <a:rPr lang="en-GB" sz="2400" b="0" i="0" dirty="0">
                <a:solidFill>
                  <a:schemeClr val="bg1"/>
                </a:solidFill>
                <a:effectLst/>
                <a:latin typeface="Roboto"/>
              </a:rPr>
              <a:t>REF defined impact as </a:t>
            </a:r>
            <a:r>
              <a:rPr lang="en-GB" sz="2400" b="1" i="0" dirty="0">
                <a:solidFill>
                  <a:schemeClr val="accent2">
                    <a:lumMod val="40000"/>
                    <a:lumOff val="60000"/>
                  </a:schemeClr>
                </a:solidFill>
                <a:effectLst/>
                <a:latin typeface="Roboto"/>
              </a:rPr>
              <a:t>‘an effect on, change or benefit to the economy, society, culture, public policy or services, health, the environment or quality of life, beyond academia’.</a:t>
            </a:r>
          </a:p>
          <a:p>
            <a:endParaRPr lang="en-GB" sz="2400" dirty="0">
              <a:solidFill>
                <a:schemeClr val="bg1"/>
              </a:solidFill>
              <a:latin typeface="Roboto"/>
            </a:endParaRPr>
          </a:p>
          <a:p>
            <a:r>
              <a:rPr lang="en-GB" sz="2400" b="1" dirty="0">
                <a:solidFill>
                  <a:schemeClr val="accent4">
                    <a:lumMod val="60000"/>
                    <a:lumOff val="40000"/>
                  </a:schemeClr>
                </a:solidFill>
                <a:latin typeface="Roboto"/>
              </a:rPr>
              <a:t>Two of the department’s REF 2021 submissions were directly linked to public engagement:</a:t>
            </a:r>
          </a:p>
          <a:p>
            <a:endParaRPr lang="en-GB" sz="2400" dirty="0">
              <a:solidFill>
                <a:schemeClr val="bg1"/>
              </a:solidFill>
              <a:latin typeface="Roboto"/>
            </a:endParaRPr>
          </a:p>
          <a:p>
            <a:pPr marL="342900" indent="-342900">
              <a:buFont typeface="Arial" panose="020B0604020202020204" pitchFamily="34" charset="0"/>
              <a:buChar char="•"/>
            </a:pPr>
            <a:r>
              <a:rPr lang="en-GB" sz="2400" dirty="0">
                <a:solidFill>
                  <a:schemeClr val="bg1"/>
                </a:solidFill>
              </a:rPr>
              <a:t>‘Accelerator physics reaches new audiences through innovative public engagement’</a:t>
            </a:r>
          </a:p>
          <a:p>
            <a:pPr marL="342900" indent="-342900">
              <a:buFont typeface="Arial" panose="020B0604020202020204" pitchFamily="34" charset="0"/>
              <a:buChar char="•"/>
            </a:pPr>
            <a:endParaRPr lang="en-GB" sz="2400" dirty="0">
              <a:solidFill>
                <a:schemeClr val="bg1"/>
              </a:solidFill>
            </a:endParaRPr>
          </a:p>
          <a:p>
            <a:pPr marL="342900" indent="-342900">
              <a:buFont typeface="Arial" panose="020B0604020202020204" pitchFamily="34" charset="0"/>
              <a:buChar char="•"/>
            </a:pPr>
            <a:r>
              <a:rPr lang="en-GB" sz="2400" dirty="0">
                <a:solidFill>
                  <a:schemeClr val="bg1"/>
                </a:solidFill>
              </a:rPr>
              <a:t>‘Creating awareness and improving public understanding of particle physics research’</a:t>
            </a:r>
          </a:p>
        </p:txBody>
      </p:sp>
    </p:spTree>
    <p:extLst>
      <p:ext uri="{BB962C8B-B14F-4D97-AF65-F5344CB8AC3E}">
        <p14:creationId xmlns:p14="http://schemas.microsoft.com/office/powerpoint/2010/main" val="3761490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A74FE060C0504B9D4DE083D023497E" ma:contentTypeVersion="36" ma:contentTypeDescription="Create a new document." ma:contentTypeScope="" ma:versionID="dd79f888b37718433dcf8d7e7375f68a">
  <xsd:schema xmlns:xsd="http://www.w3.org/2001/XMLSchema" xmlns:xs="http://www.w3.org/2001/XMLSchema" xmlns:p="http://schemas.microsoft.com/office/2006/metadata/properties" xmlns:ns3="7331a255-9ec9-4293-a433-1d2d0a7f82ec" xmlns:ns4="320d2537-4ba1-4464-b7de-ce015f2558d0" targetNamespace="http://schemas.microsoft.com/office/2006/metadata/properties" ma:root="true" ma:fieldsID="e342125c74c6a46a0734f5b9bcb10d2d" ns3:_="" ns4:_="">
    <xsd:import namespace="7331a255-9ec9-4293-a433-1d2d0a7f82ec"/>
    <xsd:import namespace="320d2537-4ba1-4464-b7de-ce015f2558d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Teams_Channel_Section_Locatio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1a255-9ec9-4293-a433-1d2d0a7f82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msChannelId" ma:index="17" nillable="true" ma:displayName="Teams Channel Id" ma:internalName="TeamsChannelId">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9" nillable="true" ma:displayName="Math Settings" ma:internalName="Math_Settings">
      <xsd:simpleType>
        <xsd:restriction base="dms:Text"/>
      </xsd:simpleType>
    </xsd:element>
    <xsd:element name="DefaultSectionNames" ma:index="20" nillable="true" ma:displayName="Default Section Names" ma:internalName="DefaultSectionNames">
      <xsd:simpleType>
        <xsd:restriction base="dms:Note">
          <xsd:maxLength value="255"/>
        </xsd:restriction>
      </xsd:simpleType>
    </xsd:element>
    <xsd:element name="Templates" ma:index="21" nillable="true" ma:displayName="Templates" ma:internalName="Templates">
      <xsd:simpleType>
        <xsd:restriction base="dms:Note">
          <xsd:maxLength value="255"/>
        </xsd:restriction>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5" nillable="true" ma:displayName="Distribution Groups" ma:internalName="Distribution_Groups">
      <xsd:simpleType>
        <xsd:restriction base="dms:Note">
          <xsd:maxLength value="255"/>
        </xsd:restriction>
      </xsd:simpleType>
    </xsd:element>
    <xsd:element name="LMS_Mappings" ma:index="26" nillable="true" ma:displayName="LMS Mappings" ma:internalName="LMS_Mappings">
      <xsd:simpleType>
        <xsd:restriction base="dms:Note">
          <xsd:maxLength value="255"/>
        </xsd:restriction>
      </xsd:simpleType>
    </xsd:element>
    <xsd:element name="Invited_Teachers" ma:index="27" nillable="true" ma:displayName="Invited Teachers" ma:internalName="Invited_Teachers">
      <xsd:simpleType>
        <xsd:restriction base="dms:Note">
          <xsd:maxLength value="255"/>
        </xsd:restriction>
      </xsd:simpleType>
    </xsd:element>
    <xsd:element name="Invited_Students" ma:index="28" nillable="true" ma:displayName="Invited Students" ma:internalName="Invited_Students">
      <xsd:simpleType>
        <xsd:restriction base="dms:Note">
          <xsd:maxLength value="255"/>
        </xsd:restriction>
      </xsd:simpleType>
    </xsd:element>
    <xsd:element name="Self_Registration_Enabled" ma:index="29" nillable="true" ma:displayName="Self Registration Enabled" ma:internalName="Self_Registration_Enabled">
      <xsd:simpleType>
        <xsd:restriction base="dms:Boolean"/>
      </xsd:simpleType>
    </xsd:element>
    <xsd:element name="Has_Teacher_Only_SectionGroup" ma:index="30" nillable="true" ma:displayName="Has Teacher Only SectionGroup" ma:internalName="Has_Teacher_Only_SectionGroup">
      <xsd:simpleType>
        <xsd:restriction base="dms:Boolean"/>
      </xsd:simpleType>
    </xsd:element>
    <xsd:element name="Is_Collaboration_Space_Locked" ma:index="31" nillable="true" ma:displayName="Is Collaboration Space Locked" ma:internalName="Is_Collaboration_Space_Locked">
      <xsd:simpleType>
        <xsd:restriction base="dms:Boolean"/>
      </xsd:simpleType>
    </xsd:element>
    <xsd:element name="IsNotebookLocked" ma:index="32" nillable="true" ma:displayName="Is Notebook Locked" ma:internalName="IsNotebookLocked">
      <xsd:simpleType>
        <xsd:restriction base="dms:Boolean"/>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ServiceDateTaken" ma:index="35" nillable="true" ma:displayName="MediaServiceDateTaken" ma:hidden="true" ma:internalName="MediaServiceDateTaken" ma:readOnly="true">
      <xsd:simpleType>
        <xsd:restriction base="dms:Text"/>
      </xsd:simpleType>
    </xsd:element>
    <xsd:element name="MediaServiceAutoTags" ma:index="36" nillable="true" ma:displayName="Tags" ma:internalName="MediaServiceAutoTags"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Teams_Channel_Section_Location" ma:index="40" nillable="true" ma:displayName="Teams Channel Section Location" ma:internalName="Teams_Channel_Section_Location">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_activity" ma:index="42" nillable="true" ma:displayName="_activity" ma:hidden="true" ma:internalName="_activity">
      <xsd:simpleType>
        <xsd:restriction base="dms:Note"/>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0d2537-4ba1-4464-b7de-ce015f2558d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lf_Registration_Enabled xmlns="7331a255-9ec9-4293-a433-1d2d0a7f82ec" xsi:nil="true"/>
    <Student_Groups xmlns="7331a255-9ec9-4293-a433-1d2d0a7f82ec">
      <UserInfo>
        <DisplayName/>
        <AccountId xsi:nil="true"/>
        <AccountType/>
      </UserInfo>
    </Student_Groups>
    <Distribution_Groups xmlns="7331a255-9ec9-4293-a433-1d2d0a7f82ec" xsi:nil="true"/>
    <AppVersion xmlns="7331a255-9ec9-4293-a433-1d2d0a7f82ec" xsi:nil="true"/>
    <Invited_Teachers xmlns="7331a255-9ec9-4293-a433-1d2d0a7f82ec" xsi:nil="true"/>
    <Templates xmlns="7331a255-9ec9-4293-a433-1d2d0a7f82ec" xsi:nil="true"/>
    <Has_Teacher_Only_SectionGroup xmlns="7331a255-9ec9-4293-a433-1d2d0a7f82ec" xsi:nil="true"/>
    <CultureName xmlns="7331a255-9ec9-4293-a433-1d2d0a7f82ec" xsi:nil="true"/>
    <LMS_Mappings xmlns="7331a255-9ec9-4293-a433-1d2d0a7f82ec" xsi:nil="true"/>
    <Invited_Students xmlns="7331a255-9ec9-4293-a433-1d2d0a7f82ec" xsi:nil="true"/>
    <FolderType xmlns="7331a255-9ec9-4293-a433-1d2d0a7f82ec" xsi:nil="true"/>
    <Teachers xmlns="7331a255-9ec9-4293-a433-1d2d0a7f82ec">
      <UserInfo>
        <DisplayName/>
        <AccountId xsi:nil="true"/>
        <AccountType/>
      </UserInfo>
    </Teachers>
    <TeamsChannelId xmlns="7331a255-9ec9-4293-a433-1d2d0a7f82ec" xsi:nil="true"/>
    <IsNotebookLocked xmlns="7331a255-9ec9-4293-a433-1d2d0a7f82ec" xsi:nil="true"/>
    <Is_Collaboration_Space_Locked xmlns="7331a255-9ec9-4293-a433-1d2d0a7f82ec" xsi:nil="true"/>
    <Teams_Channel_Section_Location xmlns="7331a255-9ec9-4293-a433-1d2d0a7f82ec" xsi:nil="true"/>
    <Math_Settings xmlns="7331a255-9ec9-4293-a433-1d2d0a7f82ec" xsi:nil="true"/>
    <Owner xmlns="7331a255-9ec9-4293-a433-1d2d0a7f82ec">
      <UserInfo>
        <DisplayName/>
        <AccountId xsi:nil="true"/>
        <AccountType/>
      </UserInfo>
    </Owner>
    <Students xmlns="7331a255-9ec9-4293-a433-1d2d0a7f82ec">
      <UserInfo>
        <DisplayName/>
        <AccountId xsi:nil="true"/>
        <AccountType/>
      </UserInfo>
    </Students>
    <_activity xmlns="7331a255-9ec9-4293-a433-1d2d0a7f82ec" xsi:nil="true"/>
    <NotebookType xmlns="7331a255-9ec9-4293-a433-1d2d0a7f82ec" xsi:nil="true"/>
    <DefaultSectionNames xmlns="7331a255-9ec9-4293-a433-1d2d0a7f82ec" xsi:nil="true"/>
  </documentManagement>
</p:properties>
</file>

<file path=customXml/itemProps1.xml><?xml version="1.0" encoding="utf-8"?>
<ds:datastoreItem xmlns:ds="http://schemas.openxmlformats.org/officeDocument/2006/customXml" ds:itemID="{D148709F-CCD5-48B5-8BB9-74C1F2FD2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31a255-9ec9-4293-a433-1d2d0a7f82ec"/>
    <ds:schemaRef ds:uri="320d2537-4ba1-4464-b7de-ce015f2558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C3B7C0-A2A3-4F94-9229-CFFEAC9788D3}">
  <ds:schemaRefs>
    <ds:schemaRef ds:uri="http://schemas.microsoft.com/sharepoint/v3/contenttype/forms"/>
  </ds:schemaRefs>
</ds:datastoreItem>
</file>

<file path=customXml/itemProps3.xml><?xml version="1.0" encoding="utf-8"?>
<ds:datastoreItem xmlns:ds="http://schemas.openxmlformats.org/officeDocument/2006/customXml" ds:itemID="{AE324C6F-01AD-42AF-94DA-F7B09DB52FDE}">
  <ds:schemaRefs>
    <ds:schemaRef ds:uri="http://purl.org/dc/dcmitype/"/>
    <ds:schemaRef ds:uri="http://schemas.microsoft.com/office/2006/documentManagement/types"/>
    <ds:schemaRef ds:uri="http://schemas.openxmlformats.org/package/2006/metadata/core-properties"/>
    <ds:schemaRef ds:uri="http://purl.org/dc/terms/"/>
    <ds:schemaRef ds:uri="http://purl.org/dc/elements/1.1/"/>
    <ds:schemaRef ds:uri="7331a255-9ec9-4293-a433-1d2d0a7f82ec"/>
    <ds:schemaRef ds:uri="http://schemas.microsoft.com/office/infopath/2007/PartnerControls"/>
    <ds:schemaRef ds:uri="320d2537-4ba1-4464-b7de-ce015f2558d0"/>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291</TotalTime>
  <Words>981</Words>
  <Application>Microsoft Office PowerPoint</Application>
  <PresentationFormat>Widescreen</PresentationFormat>
  <Paragraphs>149</Paragraphs>
  <Slides>25</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Bradley Hand ITC</vt:lpstr>
      <vt:lpstr>Calibri</vt:lpstr>
      <vt:lpstr>Calibri Light</vt:lpstr>
      <vt:lpstr>GT Walsheim</vt:lpstr>
      <vt:lpstr>Roboto</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Edmonds, Christopher</dc:creator>
  <cp:lastModifiedBy>Edmonds, Christopher</cp:lastModifiedBy>
  <cp:revision>17</cp:revision>
  <dcterms:created xsi:type="dcterms:W3CDTF">2023-09-21T10:37:23Z</dcterms:created>
  <dcterms:modified xsi:type="dcterms:W3CDTF">2023-09-21T15:29:14Z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0x0101000DA74FE060C0504B9D4DE083D023497E</vt:lpwstr>
  </property>
</Properties>
</file>