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398" r:id="rId6"/>
    <p:sldId id="405" r:id="rId7"/>
    <p:sldId id="409" r:id="rId8"/>
    <p:sldId id="402" r:id="rId9"/>
    <p:sldId id="406" r:id="rId10"/>
    <p:sldId id="407" r:id="rId11"/>
    <p:sldId id="410" r:id="rId12"/>
    <p:sldId id="411" r:id="rId13"/>
    <p:sldId id="394" r:id="rId14"/>
    <p:sldId id="412" r:id="rId15"/>
    <p:sldId id="404" r:id="rId16"/>
    <p:sldId id="41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93" autoAdjust="0"/>
    <p:restoredTop sz="94631" autoAdjust="0"/>
  </p:normalViewPr>
  <p:slideViewPr>
    <p:cSldViewPr snapToGrid="0">
      <p:cViewPr>
        <p:scale>
          <a:sx n="66" d="100"/>
          <a:sy n="66" d="100"/>
        </p:scale>
        <p:origin x="1206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8AA5D-B5B2-44B6-A2E8-9C2FB0EA99DA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00044-40E1-4191-9D8D-B2C74F6B1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66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C021253-D8A1-49F6-8E5A-D9331B214D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426" y="1413210"/>
            <a:ext cx="2050183" cy="17933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1C67B3E-9FEE-4522-9748-002EC76BD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10538"/>
            <a:ext cx="12192000" cy="1139687"/>
          </a:xfrm>
          <a:prstGeom prst="rect">
            <a:avLst/>
          </a:prstGeom>
        </p:spPr>
        <p:txBody>
          <a:bodyPr/>
          <a:lstStyle>
            <a:lvl1pPr marL="720000" indent="0" algn="l">
              <a:buNone/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52F3C-FC52-4240-B3AA-2F9DDF561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</a:lstStyle>
          <a:p>
            <a:fld id="{192FAD43-4A28-421D-936C-70763F62CAB0}" type="datetime1">
              <a:rPr lang="en-GB" smtClean="0"/>
              <a:pPr/>
              <a:t>04/12/2023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C6660-F070-4A36-9BBA-CC77FC180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</a:lstStyle>
          <a:p>
            <a:fld id="{21041F5A-7656-4730-BDA3-0F43F5ABE7A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7CDA11-03F8-4FF0-B5C9-8EDA0110A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8984" b="25245"/>
          <a:stretch/>
        </p:blipFill>
        <p:spPr>
          <a:xfrm>
            <a:off x="8797190" y="0"/>
            <a:ext cx="3394810" cy="916060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BFEC5-7628-431D-8531-B514F2D87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26180"/>
            <a:ext cx="12192000" cy="1019314"/>
          </a:xfrm>
          <a:prstGeom prst="rect">
            <a:avLst/>
          </a:prstGeom>
          <a:solidFill>
            <a:srgbClr val="013B82"/>
          </a:solidFill>
        </p:spPr>
        <p:txBody>
          <a:bodyPr anchor="ctr">
            <a:normAutofit/>
          </a:bodyPr>
          <a:lstStyle>
            <a:lvl1pPr marL="720000" algn="l">
              <a:defRPr sz="4000">
                <a:solidFill>
                  <a:schemeClr val="bg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392003-0B7E-4983-BE42-7D262F7242B6}"/>
              </a:ext>
            </a:extLst>
          </p:cNvPr>
          <p:cNvGrpSpPr/>
          <p:nvPr userDrawn="1"/>
        </p:nvGrpSpPr>
        <p:grpSpPr>
          <a:xfrm>
            <a:off x="0" y="949888"/>
            <a:ext cx="12192000" cy="2681987"/>
            <a:chOff x="0" y="949888"/>
            <a:chExt cx="12192000" cy="268198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50E8340-A1F3-4447-9DDD-F296B0A244B7}"/>
                </a:ext>
              </a:extLst>
            </p:cNvPr>
            <p:cNvGrpSpPr/>
            <p:nvPr userDrawn="1"/>
          </p:nvGrpSpPr>
          <p:grpSpPr>
            <a:xfrm>
              <a:off x="2321951" y="1375415"/>
              <a:ext cx="9598281" cy="1945939"/>
              <a:chOff x="2071202" y="1222574"/>
              <a:chExt cx="9598281" cy="1945939"/>
            </a:xfrm>
          </p:grpSpPr>
          <p:pic>
            <p:nvPicPr>
              <p:cNvPr id="1028" name="Picture 4" descr="Image preview">
                <a:extLst>
                  <a:ext uri="{FF2B5EF4-FFF2-40B4-BE49-F238E27FC236}">
                    <a16:creationId xmlns:a16="http://schemas.microsoft.com/office/drawing/2014/main" id="{C38E943F-9EFC-4CF4-A375-FA1BD1005C6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37" t="34358" r="23308" b="11397"/>
              <a:stretch/>
            </p:blipFill>
            <p:spPr bwMode="auto">
              <a:xfrm>
                <a:off x="8364797" y="1232487"/>
                <a:ext cx="3304686" cy="1887568"/>
              </a:xfrm>
              <a:prstGeom prst="rect">
                <a:avLst/>
              </a:prstGeom>
              <a:noFill/>
              <a:effectLst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 descr="A high angle view of a factory&#10;&#10;Description automatically generated">
                <a:extLst>
                  <a:ext uri="{FF2B5EF4-FFF2-40B4-BE49-F238E27FC236}">
                    <a16:creationId xmlns:a16="http://schemas.microsoft.com/office/drawing/2014/main" id="{1C60F9DD-3FFF-4660-ACBA-2232AA336E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8065"/>
              <a:stretch/>
            </p:blipFill>
            <p:spPr>
              <a:xfrm>
                <a:off x="2071202" y="1222574"/>
                <a:ext cx="3175855" cy="1945939"/>
              </a:xfrm>
              <a:prstGeom prst="rect">
                <a:avLst/>
              </a:prstGeom>
              <a:effectLst>
                <a:softEdge rad="50800"/>
              </a:effec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390F187-0E54-4E26-B81F-62C9DE86E1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tretch>
                <a:fillRect/>
              </a:stretch>
            </p:blipFill>
            <p:spPr>
              <a:xfrm>
                <a:off x="5247057" y="1232487"/>
                <a:ext cx="3117740" cy="1936026"/>
              </a:xfrm>
              <a:prstGeom prst="rect">
                <a:avLst/>
              </a:prstGeom>
              <a:effectLst>
                <a:softEdge rad="50800"/>
              </a:effectLst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E93B0B-2D83-4F5A-B8E1-929C9826EBCB}"/>
                </a:ext>
              </a:extLst>
            </p:cNvPr>
            <p:cNvSpPr/>
            <p:nvPr userDrawn="1"/>
          </p:nvSpPr>
          <p:spPr>
            <a:xfrm>
              <a:off x="0" y="3059292"/>
              <a:ext cx="12192000" cy="572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FDBB0D-02E6-431B-8798-21C537023F3A}"/>
                </a:ext>
              </a:extLst>
            </p:cNvPr>
            <p:cNvSpPr/>
            <p:nvPr userDrawn="1"/>
          </p:nvSpPr>
          <p:spPr>
            <a:xfrm>
              <a:off x="0" y="949888"/>
              <a:ext cx="12192000" cy="572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5365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62E8-CBC0-4EE4-8470-8A1AE5F35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00521"/>
          </a:xfrm>
          <a:prstGeom prst="rect">
            <a:avLst/>
          </a:prstGeom>
          <a:solidFill>
            <a:srgbClr val="013B82"/>
          </a:solidFill>
        </p:spPr>
        <p:txBody>
          <a:bodyPr anchor="ctr">
            <a:normAutofit/>
          </a:bodyPr>
          <a:lstStyle>
            <a:lvl1pPr marL="360000">
              <a:defRPr sz="3200">
                <a:solidFill>
                  <a:schemeClr val="bg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	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B1594-94D2-4280-BEF2-4F81419EB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66" y="835674"/>
            <a:ext cx="11062952" cy="5281791"/>
          </a:xfrm>
          <a:prstGeom prst="rect">
            <a:avLst/>
          </a:prstGeom>
        </p:spPr>
        <p:txBody>
          <a:bodyPr/>
          <a:lstStyle>
            <a:lvl1pPr marL="228600" indent="-228600">
              <a:buFont typeface="Bahnschrift Light" panose="020B0502040204020203" pitchFamily="34" charset="0"/>
              <a:buChar char="›"/>
              <a:defRPr sz="2400"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2pPr>
            <a:lvl3pPr>
              <a:defRPr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3pPr>
            <a:lvl4pPr>
              <a:defRPr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4pPr>
            <a:lvl5pPr>
              <a:defRPr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9DC15-003D-4F2E-B9EE-20708E21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</a:lstStyle>
          <a:p>
            <a:fld id="{F7654235-D0ED-4234-ADBD-27EA329C15C2}" type="datetime1">
              <a:rPr lang="en-GB" smtClean="0"/>
              <a:pPr/>
              <a:t>01/12/2023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82405-16CE-4BC8-BC6A-FE85ECA5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ahnschrift Light" panose="020B0502040204020203" pitchFamily="34" charset="0"/>
                <a:ea typeface="Verdana" panose="020B0604030504040204" pitchFamily="34" charset="0"/>
                <a:cs typeface="Helvetica" panose="020B0604020202020204" pitchFamily="34" charset="0"/>
              </a:defRPr>
            </a:lvl1pPr>
          </a:lstStyle>
          <a:p>
            <a:fld id="{21041F5A-7656-4730-BDA3-0F43F5ABE7A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971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E6403-4342-4739-A543-C8773EBF1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DA14A-8D70-4577-9F0B-CACA1B8A4FAC}" type="datetime1">
              <a:rPr lang="en-GB" smtClean="0"/>
              <a:t>01/12/2023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F2080-695B-4F09-B52B-E9839B668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F82CB-3778-4A2B-9468-6EF859D5A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41F5A-7656-4730-BDA3-0F43F5ABE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4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0.jpeg"/><Relationship Id="rId9" Type="http://schemas.openxmlformats.org/officeDocument/2006/relationships/image" Target="../media/image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0.png"/><Relationship Id="rId3" Type="http://schemas.openxmlformats.org/officeDocument/2006/relationships/image" Target="../media/image16.jpeg"/><Relationship Id="rId7" Type="http://schemas.openxmlformats.org/officeDocument/2006/relationships/image" Target="../media/image27.jpeg"/><Relationship Id="rId12" Type="http://schemas.openxmlformats.org/officeDocument/2006/relationships/image" Target="../media/image3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image" Target="../media/image20.jpeg"/><Relationship Id="rId10" Type="http://schemas.openxmlformats.org/officeDocument/2006/relationships/image" Target="../media/image23.png"/><Relationship Id="rId4" Type="http://schemas.openxmlformats.org/officeDocument/2006/relationships/image" Target="../media/image19.jpeg"/><Relationship Id="rId9" Type="http://schemas.openxmlformats.org/officeDocument/2006/relationships/image" Target="../media/image38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C2D0-5BA3-46B5-9ED4-7218D8DC6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879501"/>
            <a:ext cx="12192000" cy="1271068"/>
          </a:xfrm>
        </p:spPr>
        <p:txBody>
          <a:bodyPr>
            <a:normAutofit/>
          </a:bodyPr>
          <a:lstStyle/>
          <a:p>
            <a:r>
              <a:rPr lang="en-GB" dirty="0">
                <a:latin typeface="Bahnschrift Light" panose="020B0502040204020203" pitchFamily="34" charset="0"/>
              </a:rPr>
              <a:t>The g-2, MUonE and KLOE experiments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105F1-0460-4146-99D2-88214FE29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319033"/>
            <a:ext cx="12192000" cy="879610"/>
          </a:xfrm>
        </p:spPr>
        <p:txBody>
          <a:bodyPr/>
          <a:lstStyle/>
          <a:p>
            <a:r>
              <a:rPr lang="en-GB" dirty="0">
                <a:latin typeface="Bahnschrift Light" panose="020B0502040204020203" pitchFamily="34" charset="0"/>
              </a:rPr>
              <a:t>Saskia Charity</a:t>
            </a:r>
          </a:p>
          <a:p>
            <a:r>
              <a:rPr lang="en-GB" dirty="0">
                <a:latin typeface="Bahnschrift Light" panose="020B0502040204020203" pitchFamily="34" charset="0"/>
              </a:rPr>
              <a:t>Muon Group Meeting 04/12/2023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B02DC-C8ED-4EC4-9400-AA786455E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AD43-4A28-421D-936C-70763F62CAB0}" type="datetime1">
              <a:rPr lang="en-GB" smtClean="0"/>
              <a:t>01/12/2023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D1DC8-9DA2-4ECA-ADA9-837F2DFB2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713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622A611-BA36-4FBD-B3E2-510E95D5C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A93829BF-4CDA-423E-B431-B1C724EE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4" name="Date Placeholder 3">
            <a:extLst>
              <a:ext uri="{FF2B5EF4-FFF2-40B4-BE49-F238E27FC236}">
                <a16:creationId xmlns:a16="http://schemas.microsoft.com/office/drawing/2014/main" id="{18FEE8C9-A825-4041-B628-D88C271A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01/12/2023</a:t>
            </a:fld>
            <a:endParaRPr lang="en-GB" dirty="0"/>
          </a:p>
        </p:txBody>
      </p:sp>
      <p:sp>
        <p:nvSpPr>
          <p:cNvPr id="10" name="Google Shape;190;g10ee18d7a93_2_81">
            <a:extLst>
              <a:ext uri="{FF2B5EF4-FFF2-40B4-BE49-F238E27FC236}">
                <a16:creationId xmlns:a16="http://schemas.microsoft.com/office/drawing/2014/main" id="{280A8EAB-183A-4D81-B4DE-D863827F15EF}"/>
              </a:ext>
            </a:extLst>
          </p:cNvPr>
          <p:cNvSpPr txBox="1">
            <a:spLocks/>
          </p:cNvSpPr>
          <p:nvPr/>
        </p:nvSpPr>
        <p:spPr>
          <a:xfrm>
            <a:off x="673100" y="1347262"/>
            <a:ext cx="6203625" cy="436234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3039" indent="-193039" defTabSz="694944">
              <a:spcBef>
                <a:spcPts val="1100"/>
              </a:spcBef>
              <a:buClr>
                <a:srgbClr val="000000"/>
              </a:buClr>
              <a:buSzPct val="200000"/>
              <a:buFont typeface="Arial" panose="020B0604020202020204" pitchFamily="34" charset="0"/>
              <a:buChar char="‣"/>
              <a:defRPr sz="1824" b="0">
                <a:latin typeface="+mj-lt"/>
                <a:ea typeface="+mj-ea"/>
                <a:cs typeface="+mj-cs"/>
                <a:sym typeface="Arial"/>
              </a:defRPr>
            </a:pPr>
            <a:r>
              <a:rPr lang="en-GB" sz="1824" dirty="0">
                <a:latin typeface="+mj-lt"/>
                <a:ea typeface="+mj-ea"/>
                <a:cs typeface="+mj-cs"/>
                <a:sym typeface="Arial"/>
              </a:rPr>
              <a:t>Department of Energy (USA)</a:t>
            </a:r>
          </a:p>
          <a:p>
            <a:pPr marL="193039" indent="-193039" defTabSz="694944">
              <a:spcBef>
                <a:spcPts val="1100"/>
              </a:spcBef>
              <a:buClr>
                <a:srgbClr val="000000"/>
              </a:buClr>
              <a:buSzPct val="200000"/>
              <a:buFont typeface="Arial" panose="020B0604020202020204" pitchFamily="34" charset="0"/>
              <a:buChar char="‣"/>
              <a:defRPr sz="1824" b="0">
                <a:latin typeface="+mj-lt"/>
                <a:ea typeface="+mj-ea"/>
                <a:cs typeface="+mj-cs"/>
                <a:sym typeface="Arial"/>
              </a:defRPr>
            </a:pPr>
            <a:r>
              <a:rPr lang="en-GB" sz="1824" dirty="0">
                <a:latin typeface="+mj-lt"/>
                <a:ea typeface="+mj-ea"/>
                <a:cs typeface="+mj-cs"/>
                <a:sym typeface="Arial"/>
              </a:rPr>
              <a:t>National Science Foundation (USA)</a:t>
            </a:r>
          </a:p>
          <a:p>
            <a:pPr marL="193039" indent="-193039" defTabSz="694944">
              <a:spcBef>
                <a:spcPts val="1100"/>
              </a:spcBef>
              <a:buClr>
                <a:srgbClr val="000000"/>
              </a:buClr>
              <a:buSzPct val="200000"/>
              <a:buFont typeface="Arial" panose="020B0604020202020204" pitchFamily="34" charset="0"/>
              <a:buChar char="‣"/>
              <a:defRPr sz="1824" b="0">
                <a:latin typeface="+mj-lt"/>
                <a:ea typeface="+mj-ea"/>
                <a:cs typeface="+mj-cs"/>
                <a:sym typeface="Arial"/>
              </a:defRPr>
            </a:pPr>
            <a:r>
              <a:rPr lang="en-GB" sz="1824" dirty="0">
                <a:latin typeface="+mj-lt"/>
                <a:ea typeface="+mj-ea"/>
                <a:cs typeface="+mj-cs"/>
                <a:sym typeface="Arial"/>
              </a:rPr>
              <a:t>Istituto Nazionale di </a:t>
            </a:r>
            <a:r>
              <a:rPr lang="en-GB" sz="1824" dirty="0" err="1">
                <a:latin typeface="+mj-lt"/>
                <a:ea typeface="+mj-ea"/>
                <a:cs typeface="+mj-cs"/>
                <a:sym typeface="Arial"/>
              </a:rPr>
              <a:t>Fisica</a:t>
            </a:r>
            <a:r>
              <a:rPr lang="en-GB" sz="1824" dirty="0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GB" sz="1824" dirty="0" err="1">
                <a:latin typeface="+mj-lt"/>
                <a:ea typeface="+mj-ea"/>
                <a:cs typeface="+mj-cs"/>
                <a:sym typeface="Arial"/>
              </a:rPr>
              <a:t>Nucleare</a:t>
            </a:r>
            <a:r>
              <a:rPr lang="en-GB" sz="1824" dirty="0">
                <a:latin typeface="+mj-lt"/>
                <a:ea typeface="+mj-ea"/>
                <a:cs typeface="+mj-cs"/>
                <a:sym typeface="Arial"/>
              </a:rPr>
              <a:t> (Italy)</a:t>
            </a:r>
          </a:p>
          <a:p>
            <a:pPr marL="193039" indent="-193039" defTabSz="694944">
              <a:spcBef>
                <a:spcPts val="1100"/>
              </a:spcBef>
              <a:buClr>
                <a:srgbClr val="000000"/>
              </a:buClr>
              <a:buSzPct val="200000"/>
              <a:buFont typeface="Arial" panose="020B0604020202020204" pitchFamily="34" charset="0"/>
              <a:buChar char="‣"/>
              <a:defRPr sz="1824" b="0">
                <a:latin typeface="+mj-lt"/>
                <a:ea typeface="+mj-ea"/>
                <a:cs typeface="+mj-cs"/>
                <a:sym typeface="Arial"/>
              </a:defRPr>
            </a:pPr>
            <a:r>
              <a:rPr lang="en-GB" sz="1824" dirty="0">
                <a:latin typeface="+mj-lt"/>
                <a:ea typeface="+mj-ea"/>
                <a:cs typeface="+mj-cs"/>
                <a:sym typeface="Arial"/>
              </a:rPr>
              <a:t>Science and Technology Facilities Council (UK)</a:t>
            </a:r>
          </a:p>
          <a:p>
            <a:pPr marL="193039" indent="-193039" defTabSz="694944">
              <a:spcBef>
                <a:spcPts val="1100"/>
              </a:spcBef>
              <a:buClr>
                <a:srgbClr val="000000"/>
              </a:buClr>
              <a:buSzPct val="200000"/>
              <a:buFont typeface="Arial" panose="020B0604020202020204" pitchFamily="34" charset="0"/>
              <a:buChar char="‣"/>
              <a:defRPr sz="1824" b="0">
                <a:latin typeface="+mj-lt"/>
                <a:ea typeface="+mj-ea"/>
                <a:cs typeface="+mj-cs"/>
                <a:sym typeface="Arial"/>
              </a:defRPr>
            </a:pPr>
            <a:r>
              <a:rPr lang="en-GB" sz="1824" dirty="0">
                <a:latin typeface="+mj-lt"/>
                <a:ea typeface="+mj-ea"/>
                <a:cs typeface="+mj-cs"/>
                <a:sym typeface="Arial"/>
              </a:rPr>
              <a:t>Royal Society (UK)</a:t>
            </a:r>
          </a:p>
          <a:p>
            <a:pPr marL="193039" indent="-193039" defTabSz="694944">
              <a:spcBef>
                <a:spcPts val="1100"/>
              </a:spcBef>
              <a:buClr>
                <a:srgbClr val="000000"/>
              </a:buClr>
              <a:buSzPct val="200000"/>
              <a:buFont typeface="Arial" panose="020B0604020202020204" pitchFamily="34" charset="0"/>
              <a:buChar char="‣"/>
              <a:defRPr sz="1824" b="0">
                <a:latin typeface="+mj-lt"/>
                <a:ea typeface="+mj-ea"/>
                <a:cs typeface="+mj-cs"/>
                <a:sym typeface="Arial"/>
              </a:defRPr>
            </a:pPr>
            <a:r>
              <a:rPr lang="en-GB" sz="1824" dirty="0">
                <a:latin typeface="+mj-lt"/>
                <a:ea typeface="+mj-ea"/>
                <a:cs typeface="+mj-cs"/>
                <a:sym typeface="Arial"/>
              </a:rPr>
              <a:t>Leverhulme Trust (UK)</a:t>
            </a:r>
          </a:p>
          <a:p>
            <a:pPr marL="193039" indent="-193039" defTabSz="694944">
              <a:spcBef>
                <a:spcPts val="1100"/>
              </a:spcBef>
              <a:buClr>
                <a:srgbClr val="000000"/>
              </a:buClr>
              <a:buSzPct val="200000"/>
              <a:buFont typeface="Arial" panose="020B0604020202020204" pitchFamily="34" charset="0"/>
              <a:buChar char="‣"/>
              <a:defRPr sz="1824" b="0">
                <a:latin typeface="+mj-lt"/>
                <a:ea typeface="+mj-ea"/>
                <a:cs typeface="+mj-cs"/>
                <a:sym typeface="Arial"/>
              </a:defRPr>
            </a:pPr>
            <a:r>
              <a:rPr lang="en-GB" sz="1824" dirty="0">
                <a:latin typeface="+mj-lt"/>
                <a:ea typeface="+mj-ea"/>
                <a:cs typeface="+mj-cs"/>
                <a:sym typeface="Arial"/>
              </a:rPr>
              <a:t>European Union’s Horizon 2020</a:t>
            </a:r>
          </a:p>
          <a:p>
            <a:pPr marL="193039" indent="-193039" defTabSz="694944">
              <a:spcBef>
                <a:spcPts val="1100"/>
              </a:spcBef>
              <a:buClr>
                <a:srgbClr val="000000"/>
              </a:buClr>
              <a:buSzPct val="200000"/>
              <a:buFont typeface="Arial" panose="020B0604020202020204" pitchFamily="34" charset="0"/>
              <a:buChar char="‣"/>
              <a:defRPr sz="1824" b="0">
                <a:latin typeface="+mj-lt"/>
                <a:ea typeface="+mj-ea"/>
                <a:cs typeface="+mj-cs"/>
                <a:sym typeface="Arial"/>
              </a:defRPr>
            </a:pPr>
            <a:r>
              <a:rPr lang="en-GB" sz="1824" dirty="0">
                <a:latin typeface="+mj-lt"/>
                <a:ea typeface="+mj-ea"/>
                <a:cs typeface="+mj-cs"/>
                <a:sym typeface="Arial"/>
              </a:rPr>
              <a:t>Strong 2020 (EU)</a:t>
            </a:r>
          </a:p>
          <a:p>
            <a:pPr marL="193039" indent="-193039" defTabSz="694944">
              <a:spcBef>
                <a:spcPts val="1100"/>
              </a:spcBef>
              <a:buClr>
                <a:srgbClr val="000000"/>
              </a:buClr>
              <a:buSzPct val="200000"/>
              <a:buFont typeface="Arial" panose="020B0604020202020204" pitchFamily="34" charset="0"/>
              <a:buChar char="‣"/>
              <a:defRPr sz="1824" b="0">
                <a:latin typeface="+mj-lt"/>
                <a:ea typeface="+mj-ea"/>
                <a:cs typeface="+mj-cs"/>
                <a:sym typeface="Arial"/>
              </a:defRPr>
            </a:pPr>
            <a:r>
              <a:rPr lang="en-GB" sz="1824" dirty="0">
                <a:latin typeface="+mj-lt"/>
                <a:ea typeface="+mj-ea"/>
                <a:cs typeface="+mj-cs"/>
                <a:sym typeface="Arial"/>
              </a:rPr>
              <a:t>German Research Foundation (DFG)</a:t>
            </a:r>
          </a:p>
          <a:p>
            <a:pPr marL="193039" indent="-193039" defTabSz="694944">
              <a:spcBef>
                <a:spcPts val="1100"/>
              </a:spcBef>
              <a:buClr>
                <a:srgbClr val="000000"/>
              </a:buClr>
              <a:buSzPct val="200000"/>
              <a:buFont typeface="Arial" panose="020B0604020202020204" pitchFamily="34" charset="0"/>
              <a:buChar char="‣"/>
              <a:defRPr sz="1824" b="0">
                <a:latin typeface="+mj-lt"/>
                <a:ea typeface="+mj-ea"/>
                <a:cs typeface="+mj-cs"/>
                <a:sym typeface="Arial"/>
              </a:defRPr>
            </a:pPr>
            <a:r>
              <a:rPr lang="en-GB" sz="1824" dirty="0">
                <a:latin typeface="+mj-lt"/>
                <a:ea typeface="+mj-ea"/>
                <a:cs typeface="+mj-cs"/>
                <a:sym typeface="Arial"/>
              </a:rPr>
              <a:t>National Natural Science Foundation of China</a:t>
            </a:r>
          </a:p>
          <a:p>
            <a:pPr marL="193039" indent="-193039" defTabSz="694944">
              <a:spcBef>
                <a:spcPts val="1100"/>
              </a:spcBef>
              <a:buClr>
                <a:srgbClr val="000000"/>
              </a:buClr>
              <a:buSzPct val="200000"/>
              <a:buFont typeface="Arial" panose="020B0604020202020204" pitchFamily="34" charset="0"/>
              <a:buChar char="‣"/>
              <a:defRPr sz="1824" b="0">
                <a:latin typeface="+mj-lt"/>
                <a:ea typeface="+mj-ea"/>
                <a:cs typeface="+mj-cs"/>
                <a:sym typeface="Arial"/>
              </a:defRPr>
            </a:pPr>
            <a:r>
              <a:rPr lang="en-GB" sz="1824" dirty="0">
                <a:latin typeface="+mj-lt"/>
                <a:ea typeface="+mj-ea"/>
                <a:cs typeface="+mj-cs"/>
                <a:sym typeface="Arial"/>
              </a:rPr>
              <a:t>MSIP, NRF, and IBS-R017-D1 (Republic of Korea)</a:t>
            </a: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DDCEA7C0-115A-4E90-BEC3-49C59D4C2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350" y="995455"/>
            <a:ext cx="3938189" cy="52703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8799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622A611-BA36-4FBD-B3E2-510E95D5C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Wonders of the Universe?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A93829BF-4CDA-423E-B431-B1C724EE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4" name="Date Placeholder 3">
            <a:extLst>
              <a:ext uri="{FF2B5EF4-FFF2-40B4-BE49-F238E27FC236}">
                <a16:creationId xmlns:a16="http://schemas.microsoft.com/office/drawing/2014/main" id="{18FEE8C9-A825-4041-B628-D88C271A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04/12/2023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FE43FB-9FA6-4EC5-A2B9-5ECBCF7B3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8" t="4159" r="3258" b="7076"/>
          <a:stretch/>
        </p:blipFill>
        <p:spPr>
          <a:xfrm>
            <a:off x="5486400" y="1683658"/>
            <a:ext cx="6037944" cy="1944914"/>
          </a:xfrm>
          <a:prstGeom prst="rect">
            <a:avLst/>
          </a:prstGeom>
        </p:spPr>
      </p:pic>
      <p:pic>
        <p:nvPicPr>
          <p:cNvPr id="23554" name="Picture 2" descr="Professor Brian Cox: Symphonic Horizons">
            <a:extLst>
              <a:ext uri="{FF2B5EF4-FFF2-40B4-BE49-F238E27FC236}">
                <a16:creationId xmlns:a16="http://schemas.microsoft.com/office/drawing/2014/main" id="{AAADE9B6-D344-4C93-991E-1DA9D1C02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" y="2627085"/>
            <a:ext cx="4683276" cy="2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BA782FF2-961F-4C09-BC33-69C183A6CB5A}"/>
              </a:ext>
            </a:extLst>
          </p:cNvPr>
          <p:cNvSpPr/>
          <p:nvPr/>
        </p:nvSpPr>
        <p:spPr>
          <a:xfrm>
            <a:off x="4804230" y="827314"/>
            <a:ext cx="7235367" cy="3541486"/>
          </a:xfrm>
          <a:prstGeom prst="wedgeEllipseCallout">
            <a:avLst>
              <a:gd name="adj1" fmla="val -71744"/>
              <a:gd name="adj2" fmla="val 34201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6A62FA-82AE-4AE6-A9B3-16C3380BAAD9}"/>
              </a:ext>
            </a:extLst>
          </p:cNvPr>
          <p:cNvSpPr txBox="1"/>
          <p:nvPr/>
        </p:nvSpPr>
        <p:spPr>
          <a:xfrm>
            <a:off x="9202057" y="4413001"/>
            <a:ext cx="310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Prof. Brian Cox (2018)</a:t>
            </a:r>
          </a:p>
        </p:txBody>
      </p:sp>
    </p:spTree>
    <p:extLst>
      <p:ext uri="{BB962C8B-B14F-4D97-AF65-F5344CB8AC3E}">
        <p14:creationId xmlns:p14="http://schemas.microsoft.com/office/powerpoint/2010/main" val="2943638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DAB2-4727-496C-BA25-9818F0E9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Confirming the discrepancy: theory and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C5D1-7DE3-44B1-8FEF-90D2F933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08B0B5-D2F2-4330-B774-27F17AF7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03/12/2023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9D413-FBA7-4CE1-86E2-4A7796337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05" y="2432805"/>
            <a:ext cx="5588895" cy="2612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06F162-EAEC-49F1-8F9C-D6ABB0C90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603" y="2432804"/>
            <a:ext cx="3839503" cy="2612121"/>
          </a:xfrm>
          <a:prstGeom prst="rect">
            <a:avLst/>
          </a:prstGeom>
        </p:spPr>
      </p:pic>
      <p:pic>
        <p:nvPicPr>
          <p:cNvPr id="16" name="Screen Shot 2017-11-26 at 12.51.42 PM.png" descr="Screen Shot 2017-11-26 at 12.51.42 PM.png">
            <a:extLst>
              <a:ext uri="{FF2B5EF4-FFF2-40B4-BE49-F238E27FC236}">
                <a16:creationId xmlns:a16="http://schemas.microsoft.com/office/drawing/2014/main" id="{9D1FD3F8-C070-4B79-8795-9A9FC4C9E8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208" y="914161"/>
            <a:ext cx="4450655" cy="125602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B8D8FC-1FF8-43ED-B377-6775C21E6228}"/>
              </a:ext>
            </a:extLst>
          </p:cNvPr>
          <p:cNvSpPr txBox="1"/>
          <p:nvPr/>
        </p:nvSpPr>
        <p:spPr>
          <a:xfrm>
            <a:off x="1049578" y="5192120"/>
            <a:ext cx="4354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Data-driven: combine experimental results from different </a:t>
            </a:r>
            <a:r>
              <a:rPr lang="en-GB" dirty="0" err="1"/>
              <a:t>e+e</a:t>
            </a:r>
            <a:r>
              <a:rPr lang="en-GB" dirty="0"/>
              <a:t>- colliders around the world e.g</a:t>
            </a:r>
            <a:r>
              <a:rPr lang="en-GB" dirty="0">
                <a:solidFill>
                  <a:schemeClr val="accent5"/>
                </a:solidFill>
              </a:rPr>
              <a:t>. KLOE experiment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9559A0-D988-4188-A80F-435386922053}"/>
              </a:ext>
            </a:extLst>
          </p:cNvPr>
          <p:cNvSpPr txBox="1"/>
          <p:nvPr/>
        </p:nvSpPr>
        <p:spPr>
          <a:xfrm>
            <a:off x="5697830" y="1141796"/>
            <a:ext cx="6276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theory calculation: evaluate all terms in this 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Many different particles to combine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Two approaches: </a:t>
            </a:r>
            <a:r>
              <a:rPr lang="en-GB" b="1" dirty="0">
                <a:solidFill>
                  <a:schemeClr val="accent5"/>
                </a:solidFill>
              </a:rPr>
              <a:t>data-driven</a:t>
            </a:r>
            <a:r>
              <a:rPr lang="en-GB" dirty="0"/>
              <a:t> and </a:t>
            </a:r>
            <a:r>
              <a:rPr lang="en-GB" b="1" dirty="0">
                <a:solidFill>
                  <a:schemeClr val="accent1"/>
                </a:solidFill>
              </a:rPr>
              <a:t>analytical (‘lattice’)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E63329-5CDE-43D4-823F-F0112FCD37EF}"/>
              </a:ext>
            </a:extLst>
          </p:cNvPr>
          <p:cNvSpPr txBox="1"/>
          <p:nvPr/>
        </p:nvSpPr>
        <p:spPr>
          <a:xfrm>
            <a:off x="6427227" y="5087910"/>
            <a:ext cx="5438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Analytical / lattice: perform the calculation using novel computational simulations</a:t>
            </a:r>
          </a:p>
          <a:p>
            <a:pPr algn="ctr"/>
            <a:r>
              <a:rPr lang="en-GB" dirty="0"/>
              <a:t>Very expensive: hard to reach same precision as data-driven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B76D6C-AF0C-495F-8C3D-5D8F1400CEEE}"/>
              </a:ext>
            </a:extLst>
          </p:cNvPr>
          <p:cNvSpPr/>
          <p:nvPr/>
        </p:nvSpPr>
        <p:spPr>
          <a:xfrm>
            <a:off x="326520" y="2506401"/>
            <a:ext cx="5949935" cy="3849949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4AD175C-F862-4F31-80C4-0B19F17AAB7D}"/>
              </a:ext>
            </a:extLst>
          </p:cNvPr>
          <p:cNvSpPr/>
          <p:nvPr/>
        </p:nvSpPr>
        <p:spPr>
          <a:xfrm>
            <a:off x="6419471" y="2478226"/>
            <a:ext cx="5446010" cy="38499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018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DAB2-4727-496C-BA25-9818F0E9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Muons and the Standard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C5D1-7DE3-44B1-8FEF-90D2F933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08B0B5-D2F2-4330-B774-27F17AF7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04/12/2023</a:t>
            </a:fld>
            <a:endParaRPr lang="en-GB" dirty="0"/>
          </a:p>
        </p:txBody>
      </p:sp>
      <p:pic>
        <p:nvPicPr>
          <p:cNvPr id="15" name="Picture 2" descr="The Standard Model includes the matter particles (quarks and leptons), the force carrying particles (bosons), and the Higgs boson.">
            <a:extLst>
              <a:ext uri="{FF2B5EF4-FFF2-40B4-BE49-F238E27FC236}">
                <a16:creationId xmlns:a16="http://schemas.microsoft.com/office/drawing/2014/main" id="{F378B11D-FFBD-4F08-9DCF-6A2E765A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90" y="1583050"/>
            <a:ext cx="3656455" cy="335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0EC8CE-1433-4DDA-8B77-132D72F272FA}"/>
              </a:ext>
            </a:extLst>
          </p:cNvPr>
          <p:cNvSpPr txBox="1"/>
          <p:nvPr/>
        </p:nvSpPr>
        <p:spPr>
          <a:xfrm>
            <a:off x="391886" y="1168827"/>
            <a:ext cx="4261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Muon: a second generation lepton – like an electron, but </a:t>
            </a:r>
            <a:r>
              <a:rPr lang="en-GB" b="1" dirty="0">
                <a:solidFill>
                  <a:schemeClr val="accent1"/>
                </a:solidFill>
              </a:rPr>
              <a:t>200x</a:t>
            </a:r>
            <a:r>
              <a:rPr lang="en-GB" dirty="0"/>
              <a:t> </a:t>
            </a:r>
            <a:r>
              <a:rPr lang="en-GB" b="1" dirty="0">
                <a:solidFill>
                  <a:schemeClr val="accent1"/>
                </a:solidFill>
              </a:rPr>
              <a:t>heavier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E6CDC6-F7E5-4DE0-BAEB-69E69BA92BE1}"/>
              </a:ext>
            </a:extLst>
          </p:cNvPr>
          <p:cNvSpPr txBox="1"/>
          <p:nvPr/>
        </p:nvSpPr>
        <p:spPr>
          <a:xfrm>
            <a:off x="28747" y="2491338"/>
            <a:ext cx="3682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 has </a:t>
            </a:r>
            <a:r>
              <a:rPr lang="en-GB" b="1" dirty="0">
                <a:solidFill>
                  <a:schemeClr val="accent1"/>
                </a:solidFill>
              </a:rPr>
              <a:t>spin</a:t>
            </a:r>
          </a:p>
          <a:p>
            <a:pPr algn="ctr"/>
            <a:r>
              <a:rPr lang="en-GB" dirty="0">
                <a:sym typeface="Wingdings" panose="05000000000000000000" pitchFamily="2" charset="2"/>
              </a:rPr>
              <a:t> behaves like a spinning top in a magnetic field (precession)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0928D8-565A-4651-B25B-DEE9274110AE}"/>
              </a:ext>
            </a:extLst>
          </p:cNvPr>
          <p:cNvGrpSpPr/>
          <p:nvPr/>
        </p:nvGrpSpPr>
        <p:grpSpPr>
          <a:xfrm>
            <a:off x="496793" y="3794293"/>
            <a:ext cx="2874039" cy="2229372"/>
            <a:chOff x="8156477" y="1031505"/>
            <a:chExt cx="3581849" cy="278309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09C580-B6C9-445F-B1FB-5C69777EDFA8}"/>
                </a:ext>
              </a:extLst>
            </p:cNvPr>
            <p:cNvSpPr txBox="1"/>
            <p:nvPr/>
          </p:nvSpPr>
          <p:spPr>
            <a:xfrm>
              <a:off x="8156477" y="1293132"/>
              <a:ext cx="463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004C97"/>
                  </a:solidFill>
                </a:rPr>
                <a:t>B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78D06FC-99AE-4256-8BEE-4153789AFE74}"/>
                </a:ext>
              </a:extLst>
            </p:cNvPr>
            <p:cNvGrpSpPr/>
            <p:nvPr/>
          </p:nvGrpSpPr>
          <p:grpSpPr>
            <a:xfrm>
              <a:off x="8226073" y="1031505"/>
              <a:ext cx="3512253" cy="2783092"/>
              <a:chOff x="5284996" y="279055"/>
              <a:chExt cx="3512253" cy="2783092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B0596BE-0F62-4997-95DD-4BF9D91EFA62}"/>
                  </a:ext>
                </a:extLst>
              </p:cNvPr>
              <p:cNvCxnSpPr/>
              <p:nvPr/>
            </p:nvCxnSpPr>
            <p:spPr>
              <a:xfrm flipV="1">
                <a:off x="5806683" y="279055"/>
                <a:ext cx="1588" cy="2335550"/>
              </a:xfrm>
              <a:prstGeom prst="straightConnector1">
                <a:avLst/>
              </a:prstGeom>
              <a:ln w="41275" cap="flat" cmpd="sng" algn="ctr">
                <a:solidFill>
                  <a:srgbClr val="004C97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AE092CED-C276-4099-AD30-366BD0FF596D}"/>
                  </a:ext>
                </a:extLst>
              </p:cNvPr>
              <p:cNvCxnSpPr/>
              <p:nvPr/>
            </p:nvCxnSpPr>
            <p:spPr>
              <a:xfrm flipV="1">
                <a:off x="7041123" y="282885"/>
                <a:ext cx="1588" cy="2335550"/>
              </a:xfrm>
              <a:prstGeom prst="straightConnector1">
                <a:avLst/>
              </a:prstGeom>
              <a:ln w="41275" cap="flat" cmpd="sng" algn="ctr">
                <a:solidFill>
                  <a:srgbClr val="004C97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CBE9538-BBA2-4C8F-A778-95A984AE5F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73975" y="282885"/>
                <a:ext cx="1588" cy="2335550"/>
              </a:xfrm>
              <a:prstGeom prst="straightConnector1">
                <a:avLst/>
              </a:prstGeom>
              <a:ln w="41275" cap="flat" cmpd="sng" algn="ctr">
                <a:solidFill>
                  <a:srgbClr val="004C97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Picture 23" descr="out.gif">
                <a:extLst>
                  <a:ext uri="{FF2B5EF4-FFF2-40B4-BE49-F238E27FC236}">
                    <a16:creationId xmlns:a16="http://schemas.microsoft.com/office/drawing/2014/main" id="{E95CA244-434D-43B6-963C-252FEF386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5284996" y="427957"/>
                <a:ext cx="3512253" cy="2634190"/>
              </a:xfrm>
              <a:prstGeom prst="rect">
                <a:avLst/>
              </a:prstGeom>
            </p:spPr>
          </p:pic>
        </p:grp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6EE004B-BEF3-48FF-A4E0-6233461019E7}"/>
              </a:ext>
            </a:extLst>
          </p:cNvPr>
          <p:cNvSpPr/>
          <p:nvPr/>
        </p:nvSpPr>
        <p:spPr>
          <a:xfrm rot="2673280">
            <a:off x="4576993" y="3439045"/>
            <a:ext cx="704850" cy="9490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373F61-AD1F-4458-9C8D-486EEF7B44B1}"/>
              </a:ext>
            </a:extLst>
          </p:cNvPr>
          <p:cNvSpPr txBox="1"/>
          <p:nvPr/>
        </p:nvSpPr>
        <p:spPr>
          <a:xfrm>
            <a:off x="3914553" y="5532786"/>
            <a:ext cx="3682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Heavy mass </a:t>
            </a:r>
            <a:r>
              <a:rPr lang="en-GB" dirty="0">
                <a:sym typeface="Wingdings" panose="05000000000000000000" pitchFamily="2" charset="2"/>
              </a:rPr>
              <a:t> sensitive to interactions with </a:t>
            </a:r>
            <a:r>
              <a:rPr lang="en-GB" b="1" dirty="0">
                <a:solidFill>
                  <a:schemeClr val="accent1"/>
                </a:solidFill>
                <a:sym typeface="Wingdings" panose="05000000000000000000" pitchFamily="2" charset="2"/>
              </a:rPr>
              <a:t>virtual particles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817EED-DFAE-453A-A3C8-52E96F90E7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5407" y="4692879"/>
            <a:ext cx="2476840" cy="158771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995E8C-BAB9-446D-90E4-71DBC3A2368C}"/>
              </a:ext>
            </a:extLst>
          </p:cNvPr>
          <p:cNvSpPr txBox="1"/>
          <p:nvPr/>
        </p:nvSpPr>
        <p:spPr>
          <a:xfrm>
            <a:off x="7825996" y="3471127"/>
            <a:ext cx="4042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Virtual particle interactions affect the spin precession frequency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70DDED-555B-432E-A231-748A303F4B32}"/>
              </a:ext>
            </a:extLst>
          </p:cNvPr>
          <p:cNvSpPr txBox="1"/>
          <p:nvPr/>
        </p:nvSpPr>
        <p:spPr>
          <a:xfrm>
            <a:off x="7757395" y="1544709"/>
            <a:ext cx="4042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Precession frequency can be experimentally measured and theoretically predicted with equal precision</a:t>
            </a:r>
          </a:p>
        </p:txBody>
      </p:sp>
    </p:spTree>
    <p:extLst>
      <p:ext uri="{BB962C8B-B14F-4D97-AF65-F5344CB8AC3E}">
        <p14:creationId xmlns:p14="http://schemas.microsoft.com/office/powerpoint/2010/main" val="145701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DAB2-4727-496C-BA25-9818F0E9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Muons and the Standard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C5D1-7DE3-44B1-8FEF-90D2F933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08B0B5-D2F2-4330-B774-27F17AF7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01/12/2023</a:t>
            </a:fld>
            <a:endParaRPr lang="en-GB" dirty="0"/>
          </a:p>
        </p:txBody>
      </p:sp>
      <p:pic>
        <p:nvPicPr>
          <p:cNvPr id="15" name="Picture 2" descr="The Standard Model includes the matter particles (quarks and leptons), the force carrying particles (bosons), and the Higgs boson.">
            <a:extLst>
              <a:ext uri="{FF2B5EF4-FFF2-40B4-BE49-F238E27FC236}">
                <a16:creationId xmlns:a16="http://schemas.microsoft.com/office/drawing/2014/main" id="{F378B11D-FFBD-4F08-9DCF-6A2E765A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90" y="1583050"/>
            <a:ext cx="3656455" cy="335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0EC8CE-1433-4DDA-8B77-132D72F272FA}"/>
              </a:ext>
            </a:extLst>
          </p:cNvPr>
          <p:cNvSpPr txBox="1"/>
          <p:nvPr/>
        </p:nvSpPr>
        <p:spPr>
          <a:xfrm>
            <a:off x="391886" y="1168827"/>
            <a:ext cx="4261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Muon: a second generation lepton – like an electron, but </a:t>
            </a:r>
            <a:r>
              <a:rPr lang="en-GB" b="1" dirty="0">
                <a:solidFill>
                  <a:schemeClr val="accent1"/>
                </a:solidFill>
              </a:rPr>
              <a:t>200x</a:t>
            </a:r>
            <a:r>
              <a:rPr lang="en-GB" dirty="0"/>
              <a:t> </a:t>
            </a:r>
            <a:r>
              <a:rPr lang="en-GB" b="1" dirty="0">
                <a:solidFill>
                  <a:schemeClr val="accent1"/>
                </a:solidFill>
              </a:rPr>
              <a:t>heavier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E6CDC6-F7E5-4DE0-BAEB-69E69BA92BE1}"/>
              </a:ext>
            </a:extLst>
          </p:cNvPr>
          <p:cNvSpPr txBox="1"/>
          <p:nvPr/>
        </p:nvSpPr>
        <p:spPr>
          <a:xfrm>
            <a:off x="28747" y="2491338"/>
            <a:ext cx="3682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 has </a:t>
            </a:r>
            <a:r>
              <a:rPr lang="en-GB" b="1" dirty="0">
                <a:solidFill>
                  <a:schemeClr val="accent1"/>
                </a:solidFill>
              </a:rPr>
              <a:t>spin</a:t>
            </a:r>
          </a:p>
          <a:p>
            <a:pPr algn="ctr"/>
            <a:r>
              <a:rPr lang="en-GB" dirty="0">
                <a:sym typeface="Wingdings" panose="05000000000000000000" pitchFamily="2" charset="2"/>
              </a:rPr>
              <a:t> behaves like a spinning top in a magnetic field (precession)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0928D8-565A-4651-B25B-DEE9274110AE}"/>
              </a:ext>
            </a:extLst>
          </p:cNvPr>
          <p:cNvGrpSpPr/>
          <p:nvPr/>
        </p:nvGrpSpPr>
        <p:grpSpPr>
          <a:xfrm>
            <a:off x="496793" y="3794293"/>
            <a:ext cx="2874039" cy="2229372"/>
            <a:chOff x="8156477" y="1031505"/>
            <a:chExt cx="3581849" cy="278309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09C580-B6C9-445F-B1FB-5C69777EDFA8}"/>
                </a:ext>
              </a:extLst>
            </p:cNvPr>
            <p:cNvSpPr txBox="1"/>
            <p:nvPr/>
          </p:nvSpPr>
          <p:spPr>
            <a:xfrm>
              <a:off x="8156477" y="1293132"/>
              <a:ext cx="463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004C97"/>
                  </a:solidFill>
                </a:rPr>
                <a:t>B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78D06FC-99AE-4256-8BEE-4153789AFE74}"/>
                </a:ext>
              </a:extLst>
            </p:cNvPr>
            <p:cNvGrpSpPr/>
            <p:nvPr/>
          </p:nvGrpSpPr>
          <p:grpSpPr>
            <a:xfrm>
              <a:off x="8226073" y="1031505"/>
              <a:ext cx="3512253" cy="2783092"/>
              <a:chOff x="5284996" y="279055"/>
              <a:chExt cx="3512253" cy="2783092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B0596BE-0F62-4997-95DD-4BF9D91EFA62}"/>
                  </a:ext>
                </a:extLst>
              </p:cNvPr>
              <p:cNvCxnSpPr/>
              <p:nvPr/>
            </p:nvCxnSpPr>
            <p:spPr>
              <a:xfrm flipV="1">
                <a:off x="5806683" y="279055"/>
                <a:ext cx="1588" cy="2335550"/>
              </a:xfrm>
              <a:prstGeom prst="straightConnector1">
                <a:avLst/>
              </a:prstGeom>
              <a:ln w="41275" cap="flat" cmpd="sng" algn="ctr">
                <a:solidFill>
                  <a:srgbClr val="004C97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AE092CED-C276-4099-AD30-366BD0FF596D}"/>
                  </a:ext>
                </a:extLst>
              </p:cNvPr>
              <p:cNvCxnSpPr/>
              <p:nvPr/>
            </p:nvCxnSpPr>
            <p:spPr>
              <a:xfrm flipV="1">
                <a:off x="7041123" y="282885"/>
                <a:ext cx="1588" cy="2335550"/>
              </a:xfrm>
              <a:prstGeom prst="straightConnector1">
                <a:avLst/>
              </a:prstGeom>
              <a:ln w="41275" cap="flat" cmpd="sng" algn="ctr">
                <a:solidFill>
                  <a:srgbClr val="004C97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CBE9538-BBA2-4C8F-A778-95A984AE5F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73975" y="282885"/>
                <a:ext cx="1588" cy="2335550"/>
              </a:xfrm>
              <a:prstGeom prst="straightConnector1">
                <a:avLst/>
              </a:prstGeom>
              <a:ln w="41275" cap="flat" cmpd="sng" algn="ctr">
                <a:solidFill>
                  <a:srgbClr val="004C97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Picture 23" descr="out.gif">
                <a:extLst>
                  <a:ext uri="{FF2B5EF4-FFF2-40B4-BE49-F238E27FC236}">
                    <a16:creationId xmlns:a16="http://schemas.microsoft.com/office/drawing/2014/main" id="{E95CA244-434D-43B6-963C-252FEF386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5284996" y="427957"/>
                <a:ext cx="3512253" cy="2634190"/>
              </a:xfrm>
              <a:prstGeom prst="rect">
                <a:avLst/>
              </a:prstGeom>
            </p:spPr>
          </p:pic>
        </p:grp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6EE004B-BEF3-48FF-A4E0-6233461019E7}"/>
              </a:ext>
            </a:extLst>
          </p:cNvPr>
          <p:cNvSpPr/>
          <p:nvPr/>
        </p:nvSpPr>
        <p:spPr>
          <a:xfrm rot="2673280">
            <a:off x="4576993" y="3439045"/>
            <a:ext cx="704850" cy="9490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373F61-AD1F-4458-9C8D-486EEF7B44B1}"/>
              </a:ext>
            </a:extLst>
          </p:cNvPr>
          <p:cNvSpPr txBox="1"/>
          <p:nvPr/>
        </p:nvSpPr>
        <p:spPr>
          <a:xfrm>
            <a:off x="3914553" y="5532786"/>
            <a:ext cx="3682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Heavy mass </a:t>
            </a:r>
            <a:r>
              <a:rPr lang="en-GB" dirty="0">
                <a:sym typeface="Wingdings" panose="05000000000000000000" pitchFamily="2" charset="2"/>
              </a:rPr>
              <a:t> sensitive to interactions with </a:t>
            </a:r>
            <a:r>
              <a:rPr lang="en-GB" b="1" dirty="0">
                <a:solidFill>
                  <a:schemeClr val="accent1"/>
                </a:solidFill>
                <a:sym typeface="Wingdings" panose="05000000000000000000" pitchFamily="2" charset="2"/>
              </a:rPr>
              <a:t>virtual particles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817EED-DFAE-453A-A3C8-52E96F90E7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5407" y="4692879"/>
            <a:ext cx="2476840" cy="158771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995E8C-BAB9-446D-90E4-71DBC3A2368C}"/>
              </a:ext>
            </a:extLst>
          </p:cNvPr>
          <p:cNvSpPr txBox="1"/>
          <p:nvPr/>
        </p:nvSpPr>
        <p:spPr>
          <a:xfrm>
            <a:off x="7825996" y="3471127"/>
            <a:ext cx="4042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Virtual particle interactions affect the spin precession frequency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70DDED-555B-432E-A231-748A303F4B32}"/>
              </a:ext>
            </a:extLst>
          </p:cNvPr>
          <p:cNvSpPr txBox="1"/>
          <p:nvPr/>
        </p:nvSpPr>
        <p:spPr>
          <a:xfrm>
            <a:off x="7757395" y="1544709"/>
            <a:ext cx="4042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Precession frequency can be experimentally measured and theoretically predicted with equal precision</a:t>
            </a:r>
          </a:p>
        </p:txBody>
      </p:sp>
    </p:spTree>
    <p:extLst>
      <p:ext uri="{BB962C8B-B14F-4D97-AF65-F5344CB8AC3E}">
        <p14:creationId xmlns:p14="http://schemas.microsoft.com/office/powerpoint/2010/main" val="1865676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DAB2-4727-496C-BA25-9818F0E9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Theory and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C5D1-7DE3-44B1-8FEF-90D2F933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08B0B5-D2F2-4330-B774-27F17AF7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01/12/2023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48977B-0E6A-429F-957D-5FC7D7DB945E}"/>
              </a:ext>
            </a:extLst>
          </p:cNvPr>
          <p:cNvSpPr txBox="1"/>
          <p:nvPr/>
        </p:nvSpPr>
        <p:spPr>
          <a:xfrm>
            <a:off x="348342" y="1013829"/>
            <a:ext cx="62266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Recent measurement of muon g-2 from Fermilab is </a:t>
            </a:r>
            <a:r>
              <a:rPr lang="en-GB" b="1" dirty="0">
                <a:solidFill>
                  <a:schemeClr val="accent5"/>
                </a:solidFill>
              </a:rPr>
              <a:t>significantly different </a:t>
            </a:r>
            <a:r>
              <a:rPr lang="en-GB" dirty="0"/>
              <a:t>from the most recent “official” theory prediction (see T. Teubner’s talk)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confirmed discrepancy would mean that the muon is exhibiting behaviour not accounted for by the Standard Model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b="1" dirty="0">
                <a:solidFill>
                  <a:schemeClr val="accent5"/>
                </a:solidFill>
                <a:sym typeface="Wingdings" panose="05000000000000000000" pitchFamily="2" charset="2"/>
              </a:rPr>
              <a:t>a new particle or interaction…?</a:t>
            </a:r>
            <a:endParaRPr lang="en-GB" b="1" dirty="0">
              <a:solidFill>
                <a:schemeClr val="accent5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3E4BE4-D6FF-4CC7-9695-65C545504E61}"/>
              </a:ext>
            </a:extLst>
          </p:cNvPr>
          <p:cNvGrpSpPr/>
          <p:nvPr/>
        </p:nvGrpSpPr>
        <p:grpSpPr>
          <a:xfrm>
            <a:off x="7059965" y="1268166"/>
            <a:ext cx="4555092" cy="2160834"/>
            <a:chOff x="7045451" y="1434743"/>
            <a:chExt cx="4555092" cy="2160834"/>
          </a:xfrm>
        </p:grpSpPr>
        <p:pic>
          <p:nvPicPr>
            <p:cNvPr id="8" name="Picture 7" descr="A diagram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16711335-7D6A-4E7D-9F31-462EF4B65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0654"/>
            <a:stretch/>
          </p:blipFill>
          <p:spPr>
            <a:xfrm>
              <a:off x="7045451" y="1434743"/>
              <a:ext cx="4555092" cy="1685828"/>
            </a:xfrm>
            <a:prstGeom prst="rect">
              <a:avLst/>
            </a:prstGeom>
          </p:spPr>
        </p:pic>
        <p:pic>
          <p:nvPicPr>
            <p:cNvPr id="10" name="Picture 9" descr="A diagram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0C40F18D-B5CB-40C3-A1B8-6C046467C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6096"/>
            <a:stretch/>
          </p:blipFill>
          <p:spPr>
            <a:xfrm>
              <a:off x="7045451" y="3120571"/>
              <a:ext cx="4555092" cy="47500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072BFC7-56FF-4E8E-9F75-6FF3542C3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802" b="8345"/>
          <a:stretch/>
        </p:blipFill>
        <p:spPr>
          <a:xfrm>
            <a:off x="209467" y="3299237"/>
            <a:ext cx="4000666" cy="2681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D5E44D-E06C-4AEB-9812-0DEDD70A1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367" y="3429000"/>
            <a:ext cx="3682091" cy="2394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3ADC0C-5836-49A0-B6CD-0A2BF0649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692" y="3796908"/>
            <a:ext cx="3710098" cy="168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8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DAB2-4727-496C-BA25-9818F0E9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“theoretical showdown”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C5D1-7DE3-44B1-8FEF-90D2F933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08B0B5-D2F2-4330-B774-27F17AF7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03/12/2023</a:t>
            </a:fld>
            <a:endParaRPr lang="en-GB" dirty="0"/>
          </a:p>
        </p:txBody>
      </p:sp>
      <p:pic>
        <p:nvPicPr>
          <p:cNvPr id="10" name="Picture 9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F7DD858-6878-40B5-B771-F051DA3DE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478" y="1015154"/>
            <a:ext cx="4808059" cy="3606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0575E5-9C87-49D8-B803-EE60BC164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60" r="33802" b="8345"/>
          <a:stretch/>
        </p:blipFill>
        <p:spPr>
          <a:xfrm>
            <a:off x="9255990" y="921298"/>
            <a:ext cx="2315524" cy="3288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C3CB2E-EC8E-4A1C-812D-3617E541A238}"/>
              </a:ext>
            </a:extLst>
          </p:cNvPr>
          <p:cNvSpPr txBox="1"/>
          <p:nvPr/>
        </p:nvSpPr>
        <p:spPr>
          <a:xfrm>
            <a:off x="131342" y="848133"/>
            <a:ext cx="38460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Complications on the theory side must be resolved: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1) disagreement between a recent computational calculation and the well-established ‘official’ value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2) tension between some experimental inputs to the official calculation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8B3A0B-9244-4E5A-B4B3-82ECD92A4CD9}"/>
              </a:ext>
            </a:extLst>
          </p:cNvPr>
          <p:cNvSpPr txBox="1"/>
          <p:nvPr/>
        </p:nvSpPr>
        <p:spPr>
          <a:xfrm>
            <a:off x="277683" y="3759107"/>
            <a:ext cx="3599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Three priorities to resolve the situation and confirm if there is a SM-breaking discrepancy: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80137E-3139-415B-B205-368BEB033841}"/>
              </a:ext>
            </a:extLst>
          </p:cNvPr>
          <p:cNvGrpSpPr/>
          <p:nvPr/>
        </p:nvGrpSpPr>
        <p:grpSpPr>
          <a:xfrm>
            <a:off x="339368" y="4848861"/>
            <a:ext cx="3722713" cy="966326"/>
            <a:chOff x="92628" y="4619227"/>
            <a:chExt cx="3722713" cy="9663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EB40712-C52D-4E16-AE4B-9AA5E33ABA50}"/>
                </a:ext>
              </a:extLst>
            </p:cNvPr>
            <p:cNvSpPr/>
            <p:nvPr/>
          </p:nvSpPr>
          <p:spPr>
            <a:xfrm>
              <a:off x="92628" y="4619227"/>
              <a:ext cx="3722713" cy="966326"/>
            </a:xfrm>
            <a:prstGeom prst="roundRect">
              <a:avLst/>
            </a:prstGeom>
            <a:solidFill>
              <a:schemeClr val="bg2">
                <a:alpha val="28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714A13-6C88-40FF-9DD6-FB815F257AC8}"/>
                </a:ext>
              </a:extLst>
            </p:cNvPr>
            <p:cNvSpPr txBox="1"/>
            <p:nvPr/>
          </p:nvSpPr>
          <p:spPr>
            <a:xfrm>
              <a:off x="215999" y="4662223"/>
              <a:ext cx="35993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1. Confirm the g-2 result with the full dataset from the Fermilab experiment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2D272D-A8CF-4748-AA71-87B7B83A2FB7}"/>
              </a:ext>
            </a:extLst>
          </p:cNvPr>
          <p:cNvGrpSpPr/>
          <p:nvPr/>
        </p:nvGrpSpPr>
        <p:grpSpPr>
          <a:xfrm>
            <a:off x="4185452" y="4848861"/>
            <a:ext cx="3762728" cy="966326"/>
            <a:chOff x="3938712" y="4632388"/>
            <a:chExt cx="3762728" cy="96632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4A34CED-904E-4B49-BDEC-DB46C1CEC474}"/>
                </a:ext>
              </a:extLst>
            </p:cNvPr>
            <p:cNvSpPr/>
            <p:nvPr/>
          </p:nvSpPr>
          <p:spPr>
            <a:xfrm>
              <a:off x="3978727" y="4632388"/>
              <a:ext cx="3722713" cy="966326"/>
            </a:xfrm>
            <a:prstGeom prst="roundRect">
              <a:avLst/>
            </a:prstGeom>
            <a:solidFill>
              <a:schemeClr val="accent5">
                <a:alpha val="28000"/>
              </a:schemeClr>
            </a:solidFill>
            <a:ln w="412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9E743A-2D75-4956-BA67-75F46A275691}"/>
                </a:ext>
              </a:extLst>
            </p:cNvPr>
            <p:cNvSpPr txBox="1"/>
            <p:nvPr/>
          </p:nvSpPr>
          <p:spPr>
            <a:xfrm>
              <a:off x="3938712" y="4724721"/>
              <a:ext cx="3599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2. Confirm the SM prediction by analysing KLOE data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3541FD-1F81-458B-82F9-12C60CDB0154}"/>
              </a:ext>
            </a:extLst>
          </p:cNvPr>
          <p:cNvGrpSpPr/>
          <p:nvPr/>
        </p:nvGrpSpPr>
        <p:grpSpPr>
          <a:xfrm>
            <a:off x="8111566" y="4648255"/>
            <a:ext cx="3722713" cy="1367539"/>
            <a:chOff x="7864826" y="4619227"/>
            <a:chExt cx="3722713" cy="166055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7225DCB-2663-4A94-BC52-7CF25AEC0139}"/>
                </a:ext>
              </a:extLst>
            </p:cNvPr>
            <p:cNvSpPr/>
            <p:nvPr/>
          </p:nvSpPr>
          <p:spPr>
            <a:xfrm>
              <a:off x="7864826" y="4619227"/>
              <a:ext cx="3722713" cy="1660552"/>
            </a:xfrm>
            <a:prstGeom prst="roundRect">
              <a:avLst/>
            </a:prstGeom>
            <a:solidFill>
              <a:srgbClr val="7030A0">
                <a:alpha val="28000"/>
              </a:srgbClr>
            </a:solidFill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E1B096-F247-4A15-8AC5-844AEA611EC2}"/>
                </a:ext>
              </a:extLst>
            </p:cNvPr>
            <p:cNvSpPr txBox="1"/>
            <p:nvPr/>
          </p:nvSpPr>
          <p:spPr>
            <a:xfrm>
              <a:off x="7864826" y="4686892"/>
              <a:ext cx="35993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3. Cross-check the SM prediction with a direct measurement with independent uncertainties </a:t>
              </a:r>
              <a:r>
                <a:rPr lang="en-GB" dirty="0">
                  <a:sym typeface="Wingdings" panose="05000000000000000000" pitchFamily="2" charset="2"/>
                </a:rPr>
                <a:t> MUonE experiment at CERN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30975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DAB2-4727-496C-BA25-9818F0E9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Fermilab g-2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C5D1-7DE3-44B1-8FEF-90D2F933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08B0B5-D2F2-4330-B774-27F17AF7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04/12/2023</a:t>
            </a:fld>
            <a:endParaRPr lang="en-GB" dirty="0"/>
          </a:p>
        </p:txBody>
      </p:sp>
      <p:pic>
        <p:nvPicPr>
          <p:cNvPr id="28" name="Google Shape;142;p14">
            <a:extLst>
              <a:ext uri="{FF2B5EF4-FFF2-40B4-BE49-F238E27FC236}">
                <a16:creationId xmlns:a16="http://schemas.microsoft.com/office/drawing/2014/main" id="{E9D59D7D-8ACA-4654-AE40-921BC78919A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12179" y="844133"/>
            <a:ext cx="1961838" cy="1308542"/>
          </a:xfrm>
          <a:prstGeom prst="rect">
            <a:avLst/>
          </a:prstGeom>
          <a:noFill/>
          <a:ln w="25400">
            <a:noFill/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17FB27B-40C5-4D76-A206-B75A776B291F}"/>
              </a:ext>
            </a:extLst>
          </p:cNvPr>
          <p:cNvGrpSpPr/>
          <p:nvPr/>
        </p:nvGrpSpPr>
        <p:grpSpPr>
          <a:xfrm>
            <a:off x="348443" y="1095298"/>
            <a:ext cx="3722713" cy="966326"/>
            <a:chOff x="92628" y="4619227"/>
            <a:chExt cx="3722713" cy="96632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BEC7C8F-7F16-46CB-BA39-E50F186B609F}"/>
                </a:ext>
              </a:extLst>
            </p:cNvPr>
            <p:cNvSpPr/>
            <p:nvPr/>
          </p:nvSpPr>
          <p:spPr>
            <a:xfrm>
              <a:off x="92628" y="4619227"/>
              <a:ext cx="3722713" cy="966326"/>
            </a:xfrm>
            <a:prstGeom prst="roundRect">
              <a:avLst/>
            </a:prstGeom>
            <a:solidFill>
              <a:schemeClr val="bg2">
                <a:alpha val="28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381858-F35B-48D8-92A7-717468516805}"/>
                </a:ext>
              </a:extLst>
            </p:cNvPr>
            <p:cNvSpPr txBox="1"/>
            <p:nvPr/>
          </p:nvSpPr>
          <p:spPr>
            <a:xfrm>
              <a:off x="215999" y="4662223"/>
              <a:ext cx="35993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1. Confirm the g-2 result with the full dataset from the Fermilab experiment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23C5A87-EBFF-4881-A913-369F4FEE7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90" y="1095298"/>
            <a:ext cx="930698" cy="1205677"/>
          </a:xfrm>
          <a:prstGeom prst="rect">
            <a:avLst/>
          </a:prstGeom>
        </p:spPr>
      </p:pic>
      <p:pic>
        <p:nvPicPr>
          <p:cNvPr id="12290" name="Picture 2" descr="https://cdn.theconversation.com/avatars/1459936/width238/file-20230804-23-f3znn9.jpg">
            <a:extLst>
              <a:ext uri="{FF2B5EF4-FFF2-40B4-BE49-F238E27FC236}">
                <a16:creationId xmlns:a16="http://schemas.microsoft.com/office/drawing/2014/main" id="{0B1DDF33-8F4E-4260-AEEE-2BCF6C04E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61" y="1095298"/>
            <a:ext cx="1267732" cy="126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cdn.theconversation.com/avatars/1460384/width238/image-20230806-209663-ldda9c.jpg">
            <a:extLst>
              <a:ext uri="{FF2B5EF4-FFF2-40B4-BE49-F238E27FC236}">
                <a16:creationId xmlns:a16="http://schemas.microsoft.com/office/drawing/2014/main" id="{ADDA7477-9838-4AF2-9665-E026E5E13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18" y="2455722"/>
            <a:ext cx="1053923" cy="105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cdn.theconversation.com/avatars/1459942/width238/image-20230809-29-ptqo4r.jpg">
            <a:extLst>
              <a:ext uri="{FF2B5EF4-FFF2-40B4-BE49-F238E27FC236}">
                <a16:creationId xmlns:a16="http://schemas.microsoft.com/office/drawing/2014/main" id="{F7E301E0-6C6A-4B91-BC5F-082D5113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15" y="2457303"/>
            <a:ext cx="1053924" cy="105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Photo of Dr Joe Price">
            <a:extLst>
              <a:ext uri="{FF2B5EF4-FFF2-40B4-BE49-F238E27FC236}">
                <a16:creationId xmlns:a16="http://schemas.microsoft.com/office/drawing/2014/main" id="{530294DA-6FD9-4D2A-A15C-84DF281E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38" y="3651625"/>
            <a:ext cx="1055648" cy="9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Photo of Professor Themis Bowcock">
            <a:extLst>
              <a:ext uri="{FF2B5EF4-FFF2-40B4-BE49-F238E27FC236}">
                <a16:creationId xmlns:a16="http://schemas.microsoft.com/office/drawing/2014/main" id="{95E58ECE-F01E-4B1B-82C6-43987FCF6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0" t="26074"/>
          <a:stretch/>
        </p:blipFill>
        <p:spPr bwMode="auto">
          <a:xfrm>
            <a:off x="5377367" y="3676565"/>
            <a:ext cx="1192272" cy="9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61D3B04-6CCD-46EA-B826-A79D41E7CC14}"/>
              </a:ext>
            </a:extLst>
          </p:cNvPr>
          <p:cNvSpPr txBox="1"/>
          <p:nvPr/>
        </p:nvSpPr>
        <p:spPr>
          <a:xfrm>
            <a:off x="163303" y="2492836"/>
            <a:ext cx="40632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5"/>
                </a:solidFill>
              </a:rPr>
              <a:t>Liverpool is the largest group in the g-2 collaboration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Built 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straw tracking detectors </a:t>
            </a:r>
            <a:r>
              <a:rPr lang="en-GB" dirty="0"/>
              <a:t>to image the muon beam </a:t>
            </a:r>
            <a:r>
              <a:rPr lang="en-GB" dirty="0">
                <a:sym typeface="Wingdings" panose="05000000000000000000" pitchFamily="2" charset="2"/>
              </a:rPr>
              <a:t> crucial to reach uncertainty goal</a:t>
            </a:r>
          </a:p>
          <a:p>
            <a:pPr algn="ctr"/>
            <a:endParaRPr lang="en-GB" dirty="0">
              <a:sym typeface="Wingdings" panose="05000000000000000000" pitchFamily="2" charset="2"/>
            </a:endParaRPr>
          </a:p>
          <a:p>
            <a:pPr algn="ctr"/>
            <a:r>
              <a:rPr lang="en-GB" dirty="0">
                <a:sym typeface="Wingdings" panose="05000000000000000000" pitchFamily="2" charset="2"/>
              </a:rPr>
              <a:t>Leadership in several areas including: </a:t>
            </a:r>
            <a:r>
              <a:rPr lang="en-GB" b="1" dirty="0">
                <a:solidFill>
                  <a:schemeClr val="accent5"/>
                </a:solidFill>
                <a:sym typeface="Wingdings" panose="05000000000000000000" pitchFamily="2" charset="2"/>
              </a:rPr>
              <a:t>magnetic field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b="1" dirty="0">
                <a:solidFill>
                  <a:schemeClr val="accent6"/>
                </a:solidFill>
                <a:sym typeface="Wingdings" panose="05000000000000000000" pitchFamily="2" charset="2"/>
              </a:rPr>
              <a:t>beam dynamics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b="1" dirty="0">
                <a:solidFill>
                  <a:srgbClr val="7030A0"/>
                </a:solidFill>
                <a:sym typeface="Wingdings" panose="05000000000000000000" pitchFamily="2" charset="2"/>
              </a:rPr>
              <a:t>EDM</a:t>
            </a:r>
            <a:r>
              <a:rPr lang="en-GB" dirty="0">
                <a:sym typeface="Wingdings" panose="05000000000000000000" pitchFamily="2" charset="2"/>
              </a:rPr>
              <a:t>;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spin precession</a:t>
            </a:r>
            <a:r>
              <a:rPr lang="en-GB" dirty="0">
                <a:sym typeface="Wingdings" panose="05000000000000000000" pitchFamily="2" charset="2"/>
              </a:rPr>
              <a:t>. Spokesperson, analysis coordinators, run coordinators, committee membership.</a:t>
            </a:r>
            <a:endParaRPr lang="en-GB" dirty="0"/>
          </a:p>
        </p:txBody>
      </p:sp>
      <p:pic>
        <p:nvPicPr>
          <p:cNvPr id="38" name="Picture 16" descr="Photo of Professor Graziano  Venanzoni ">
            <a:extLst>
              <a:ext uri="{FF2B5EF4-FFF2-40B4-BE49-F238E27FC236}">
                <a16:creationId xmlns:a16="http://schemas.microsoft.com/office/drawing/2014/main" id="{F7D92207-CF70-4C99-9402-D1B71A41F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18" y="4699904"/>
            <a:ext cx="836839" cy="127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6B4EDD-5ED1-4FEE-9104-B44D556AA3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2361" y="4711773"/>
            <a:ext cx="1091916" cy="1267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B0A759-21AF-43E6-8397-57664E55CD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5249" y="4699903"/>
            <a:ext cx="876930" cy="1278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80C33E-60D6-4C22-8BD3-1FB52E8C28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3342" y="3604829"/>
            <a:ext cx="744703" cy="99899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9B14F8C-710B-486A-84E9-C3793900AA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48" y="4062496"/>
            <a:ext cx="4025202" cy="22675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C77CD2B-B8B2-4E73-820B-BABA069FAE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289" y="890838"/>
            <a:ext cx="2400048" cy="176093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05AC68D-0E33-4C43-9301-1C07AD1A80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6238" y="2214470"/>
            <a:ext cx="1107146" cy="176093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944D46B-9A2F-427D-8BE7-4810B1C98E6E}"/>
              </a:ext>
            </a:extLst>
          </p:cNvPr>
          <p:cNvSpPr txBox="1"/>
          <p:nvPr/>
        </p:nvSpPr>
        <p:spPr>
          <a:xfrm>
            <a:off x="9120001" y="2895469"/>
            <a:ext cx="3200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5"/>
                </a:solidFill>
              </a:rPr>
              <a:t>Straw tracker construction in Liverpool clean rooms / workshop</a:t>
            </a:r>
            <a:endParaRPr lang="en-GB" dirty="0"/>
          </a:p>
        </p:txBody>
      </p:sp>
      <p:pic>
        <p:nvPicPr>
          <p:cNvPr id="47" name="Picture 4" descr="Profiles – PhD in Physics">
            <a:extLst>
              <a:ext uri="{FF2B5EF4-FFF2-40B4-BE49-F238E27FC236}">
                <a16:creationId xmlns:a16="http://schemas.microsoft.com/office/drawing/2014/main" id="{E01DB4E6-8CD3-4307-8320-76B80246D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22" y="2474642"/>
            <a:ext cx="1056824" cy="105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080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5DF1DE9-4E85-4DAD-95A0-50F3F50D6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48" y="4658810"/>
            <a:ext cx="3515954" cy="1813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CDAB2-4727-496C-BA25-9818F0E9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KLOE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C5D1-7DE3-44B1-8FEF-90D2F933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08B0B5-D2F2-4330-B774-27F17AF7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04/12/2023</a:t>
            </a:fld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B9B7B0-1390-4D94-9DC2-FA0C8C881E5D}"/>
              </a:ext>
            </a:extLst>
          </p:cNvPr>
          <p:cNvGrpSpPr/>
          <p:nvPr/>
        </p:nvGrpSpPr>
        <p:grpSpPr>
          <a:xfrm>
            <a:off x="328436" y="930004"/>
            <a:ext cx="3762728" cy="966326"/>
            <a:chOff x="3938712" y="4632388"/>
            <a:chExt cx="3762728" cy="9663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17EDE29-FBC1-415D-8BC3-FBF28634E92B}"/>
                </a:ext>
              </a:extLst>
            </p:cNvPr>
            <p:cNvSpPr/>
            <p:nvPr/>
          </p:nvSpPr>
          <p:spPr>
            <a:xfrm>
              <a:off x="3978727" y="4632388"/>
              <a:ext cx="3722713" cy="966326"/>
            </a:xfrm>
            <a:prstGeom prst="roundRect">
              <a:avLst/>
            </a:prstGeom>
            <a:solidFill>
              <a:schemeClr val="accent5">
                <a:alpha val="28000"/>
              </a:schemeClr>
            </a:solidFill>
            <a:ln w="412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9C8461-4341-4BAE-A4C1-2A136A5B58F8}"/>
                </a:ext>
              </a:extLst>
            </p:cNvPr>
            <p:cNvSpPr txBox="1"/>
            <p:nvPr/>
          </p:nvSpPr>
          <p:spPr>
            <a:xfrm>
              <a:off x="3938712" y="4724721"/>
              <a:ext cx="3599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2. Confirm the SM prediction by analysing KLOE data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A33DCF0-6B42-4992-99A3-952CC9190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489" y="970386"/>
            <a:ext cx="1073483" cy="1313099"/>
          </a:xfrm>
          <a:prstGeom prst="rect">
            <a:avLst/>
          </a:prstGeom>
        </p:spPr>
      </p:pic>
      <p:pic>
        <p:nvPicPr>
          <p:cNvPr id="12" name="Picture 16" descr="Photo of Professor Graziano  Venanzoni ">
            <a:extLst>
              <a:ext uri="{FF2B5EF4-FFF2-40B4-BE49-F238E27FC236}">
                <a16:creationId xmlns:a16="http://schemas.microsoft.com/office/drawing/2014/main" id="{17A833B9-5F1C-455A-8109-DD108C42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58" y="2449512"/>
            <a:ext cx="836839" cy="127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BF8D39-D8BA-4B92-A6A5-BC695EF94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714" y="2422664"/>
            <a:ext cx="1045031" cy="1278340"/>
          </a:xfrm>
          <a:prstGeom prst="rect">
            <a:avLst/>
          </a:prstGeom>
        </p:spPr>
      </p:pic>
      <p:pic>
        <p:nvPicPr>
          <p:cNvPr id="15" name="Picture 4" descr="Profiles – PhD in Physics">
            <a:extLst>
              <a:ext uri="{FF2B5EF4-FFF2-40B4-BE49-F238E27FC236}">
                <a16:creationId xmlns:a16="http://schemas.microsoft.com/office/drawing/2014/main" id="{4AF07255-9704-4EBE-BF31-BD3D86FB9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522" y="3840980"/>
            <a:ext cx="1208262" cy="120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1E7613-7956-423B-82E1-81BD27FD564F}"/>
              </a:ext>
            </a:extLst>
          </p:cNvPr>
          <p:cNvSpPr txBox="1"/>
          <p:nvPr/>
        </p:nvSpPr>
        <p:spPr>
          <a:xfrm>
            <a:off x="328435" y="2189205"/>
            <a:ext cx="44027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5"/>
                </a:solidFill>
              </a:rPr>
              <a:t>Liverpool is leading a novel analysis of data from the KLOE experiment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KLOE data is one of the most significant inputs to the data-driven calculation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Joint initiative between experiment (Physics department) and theory (Maths department)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9666B2-D65C-45D5-9CC4-D09010147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8219" y="3905965"/>
            <a:ext cx="836839" cy="11225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A67433-FF18-428A-95E7-18FD7BA7F2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6743" y="3543590"/>
            <a:ext cx="3074121" cy="2629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A83F19-FCCD-4DA8-8D28-B9C297C54F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1329" y="930004"/>
            <a:ext cx="2848438" cy="24915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EE2E07-9933-45F8-88E2-B844910E1F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6328" y="5141003"/>
            <a:ext cx="1002261" cy="13310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ADDCFF-E3E6-4737-91E6-B502262F92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3679" y="5155929"/>
            <a:ext cx="1042421" cy="13012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CD9CEE-1215-4992-98CE-CA64A412C3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7221" y="5170857"/>
            <a:ext cx="1033840" cy="13012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95904C4-1EA3-4B89-BF77-71FC23B22D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0251" y="859175"/>
            <a:ext cx="869796" cy="14298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04E1E6-16B0-45BA-8075-890922E6ED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4014" y="2399792"/>
            <a:ext cx="1038046" cy="13012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02FB2E-C035-4BB7-8ABD-53A8FA9E1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2037" y="3823189"/>
            <a:ext cx="1026894" cy="124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74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DAB2-4727-496C-BA25-9818F0E9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MUonE Experiment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C5D1-7DE3-44B1-8FEF-90D2F933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08B0B5-D2F2-4330-B774-27F17AF7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04/12/2023</a:t>
            </a:fld>
            <a:endParaRPr lang="en-GB" dirty="0"/>
          </a:p>
        </p:txBody>
      </p:sp>
      <p:pic>
        <p:nvPicPr>
          <p:cNvPr id="8" name="Picture 2" descr="https://cdn.theconversation.com/avatars/1459936/width238/file-20230804-23-f3znn9.jpg">
            <a:extLst>
              <a:ext uri="{FF2B5EF4-FFF2-40B4-BE49-F238E27FC236}">
                <a16:creationId xmlns:a16="http://schemas.microsoft.com/office/drawing/2014/main" id="{13D9CB58-81A3-43BC-B661-A86A9B14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61" y="1095298"/>
            <a:ext cx="1267732" cy="126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cdn.theconversation.com/avatars/1460384/width238/image-20230806-209663-ldda9c.jpg">
            <a:extLst>
              <a:ext uri="{FF2B5EF4-FFF2-40B4-BE49-F238E27FC236}">
                <a16:creationId xmlns:a16="http://schemas.microsoft.com/office/drawing/2014/main" id="{98CBB27B-0781-4F7D-9933-8668B1CCD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96" y="2492835"/>
            <a:ext cx="1053923" cy="105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Photo of Professor Themis Bowcock">
            <a:extLst>
              <a:ext uri="{FF2B5EF4-FFF2-40B4-BE49-F238E27FC236}">
                <a16:creationId xmlns:a16="http://schemas.microsoft.com/office/drawing/2014/main" id="{C7D124EF-CA48-4612-83D0-0207F16CB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0" t="26074"/>
          <a:stretch/>
        </p:blipFill>
        <p:spPr bwMode="auto">
          <a:xfrm>
            <a:off x="5916321" y="2567095"/>
            <a:ext cx="1192272" cy="9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Photo of Professor Graziano  Venanzoni ">
            <a:extLst>
              <a:ext uri="{FF2B5EF4-FFF2-40B4-BE49-F238E27FC236}">
                <a16:creationId xmlns:a16="http://schemas.microsoft.com/office/drawing/2014/main" id="{308CC31F-15E1-4E5A-AB77-64063148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53" y="3575402"/>
            <a:ext cx="836839" cy="127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A844CB-F8FC-4204-9BAB-DE637BC26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3361" y="3585516"/>
            <a:ext cx="1091916" cy="1267733"/>
          </a:xfrm>
          <a:prstGeom prst="rect">
            <a:avLst/>
          </a:prstGeom>
        </p:spPr>
      </p:pic>
      <p:pic>
        <p:nvPicPr>
          <p:cNvPr id="14" name="Picture 4" descr="Profiles – PhD in Physics">
            <a:extLst>
              <a:ext uri="{FF2B5EF4-FFF2-40B4-BE49-F238E27FC236}">
                <a16:creationId xmlns:a16="http://schemas.microsoft.com/office/drawing/2014/main" id="{5263526B-0121-4D1C-AAA9-1027CF132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249" y="3608716"/>
            <a:ext cx="1192272" cy="119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preview">
            <a:extLst>
              <a:ext uri="{FF2B5EF4-FFF2-40B4-BE49-F238E27FC236}">
                <a16:creationId xmlns:a16="http://schemas.microsoft.com/office/drawing/2014/main" id="{E3D311A9-59CE-4F77-9EB3-277EB62A4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3723" r="555" b="-1327"/>
          <a:stretch/>
        </p:blipFill>
        <p:spPr bwMode="auto">
          <a:xfrm>
            <a:off x="7629817" y="870516"/>
            <a:ext cx="4020676" cy="2482422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ack and silver metal object&#10;&#10;Description automatically generated with medium confidence">
            <a:extLst>
              <a:ext uri="{FF2B5EF4-FFF2-40B4-BE49-F238E27FC236}">
                <a16:creationId xmlns:a16="http://schemas.microsoft.com/office/drawing/2014/main" id="{011988A0-E5CE-4DAB-A0EF-F315124A2B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7" t="1518" r="21403"/>
          <a:stretch/>
        </p:blipFill>
        <p:spPr>
          <a:xfrm rot="16200000">
            <a:off x="9181659" y="3252075"/>
            <a:ext cx="2287992" cy="309782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7EB744-2E6C-458E-AE3C-8A0E4B06087C}"/>
              </a:ext>
            </a:extLst>
          </p:cNvPr>
          <p:cNvGrpSpPr/>
          <p:nvPr/>
        </p:nvGrpSpPr>
        <p:grpSpPr>
          <a:xfrm>
            <a:off x="362736" y="870516"/>
            <a:ext cx="3722713" cy="1367539"/>
            <a:chOff x="7864826" y="4619227"/>
            <a:chExt cx="3722713" cy="166055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14A827B-DDB9-4110-B4A0-2673FDB1E832}"/>
                </a:ext>
              </a:extLst>
            </p:cNvPr>
            <p:cNvSpPr/>
            <p:nvPr/>
          </p:nvSpPr>
          <p:spPr>
            <a:xfrm>
              <a:off x="7864826" y="4619227"/>
              <a:ext cx="3722713" cy="1660552"/>
            </a:xfrm>
            <a:prstGeom prst="roundRect">
              <a:avLst/>
            </a:prstGeom>
            <a:solidFill>
              <a:srgbClr val="7030A0">
                <a:alpha val="28000"/>
              </a:srgbClr>
            </a:solidFill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D94DDB-CBFC-416C-93D2-02D43EAC682E}"/>
                </a:ext>
              </a:extLst>
            </p:cNvPr>
            <p:cNvSpPr txBox="1"/>
            <p:nvPr/>
          </p:nvSpPr>
          <p:spPr>
            <a:xfrm>
              <a:off x="7864826" y="4686892"/>
              <a:ext cx="35993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3. Cross-check the SM prediction with a direct measurement with independent uncertainties </a:t>
              </a:r>
              <a:r>
                <a:rPr lang="en-GB" dirty="0">
                  <a:sym typeface="Wingdings" panose="05000000000000000000" pitchFamily="2" charset="2"/>
                </a:rPr>
                <a:t> MUonE experiment at CERN</a:t>
              </a:r>
              <a:endParaRPr lang="en-GB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B0B6DB8-3BDB-4794-9BE0-813FBEB2E706}"/>
              </a:ext>
            </a:extLst>
          </p:cNvPr>
          <p:cNvSpPr txBox="1"/>
          <p:nvPr/>
        </p:nvSpPr>
        <p:spPr>
          <a:xfrm>
            <a:off x="203081" y="2289634"/>
            <a:ext cx="42127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MUonE experiment proposed at CERN. Phase-I 2025, Phase-II 2026-29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Direct measurement of the leading term in the theory prediction</a:t>
            </a:r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rgbClr val="7030A0"/>
                </a:solidFill>
              </a:rPr>
              <a:t>Liverpool group at the forefront of the Physics analysis and instrumentation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Joint effort between experiment and theory colleagues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Instrumentation: Beam Spectrometer (BMS) detector, CF support for tracking detectors, 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143C7E-BD9B-44C1-BB6C-A2E9BF1E83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732" y="4881208"/>
            <a:ext cx="849375" cy="11394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4293CC-724F-4E54-8F12-EECE040ADB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4792" y="4888991"/>
            <a:ext cx="905280" cy="1139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53026D-605C-4DC6-9B28-1E082F3332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1058" y="4888991"/>
            <a:ext cx="923842" cy="1139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85EE3-4AD6-41D8-BF69-8C64DBC50D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2572" y="4832345"/>
            <a:ext cx="905281" cy="11960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37CCDF-BF85-4748-9CAF-58596AD116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2581" y="926505"/>
            <a:ext cx="869796" cy="14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7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DAB2-4727-496C-BA25-9818F0E9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 precision physics at Liverpool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C5D1-7DE3-44B1-8FEF-90D2F933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08B0B5-D2F2-4330-B774-27F17AF7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03/12/2023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D9F189-C566-40BA-8CCD-BB52870670DE}"/>
              </a:ext>
            </a:extLst>
          </p:cNvPr>
          <p:cNvSpPr txBox="1"/>
          <p:nvPr/>
        </p:nvSpPr>
        <p:spPr>
          <a:xfrm>
            <a:off x="497114" y="1074059"/>
            <a:ext cx="5366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Liverpool has hosted two workshops for Muon Precision Physics (Nov 2022 and 2023). Well-attended by experts from the experiment and theory community worldwide.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E2570-49E7-4CE3-A435-D354F23C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14" y="2458877"/>
            <a:ext cx="5359400" cy="3712984"/>
          </a:xfrm>
          <a:prstGeom prst="rect">
            <a:avLst/>
          </a:prstGeom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44859299-4BD0-4FAE-9091-E644BED73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092" y="2326220"/>
            <a:ext cx="5359400" cy="306994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804637-1A0F-40AB-8DEC-F9FD5A08BBCD}"/>
              </a:ext>
            </a:extLst>
          </p:cNvPr>
          <p:cNvSpPr txBox="1"/>
          <p:nvPr/>
        </p:nvSpPr>
        <p:spPr>
          <a:xfrm>
            <a:off x="6132286" y="1074059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Liverpool hosted the muon g-2 collaboration meeting in July 2023. Vote to unblind the data and release the result was taken at the meeting!</a:t>
            </a:r>
          </a:p>
        </p:txBody>
      </p:sp>
      <p:pic>
        <p:nvPicPr>
          <p:cNvPr id="15" name="Picture 14" descr="A person in a striped shirt holding papers in front of a screen&#10;&#10;Description automatically generated">
            <a:extLst>
              <a:ext uri="{FF2B5EF4-FFF2-40B4-BE49-F238E27FC236}">
                <a16:creationId xmlns:a16="http://schemas.microsoft.com/office/drawing/2014/main" id="{D648770D-3E30-4674-97A9-ED6FA1F79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710" y="5118801"/>
            <a:ext cx="1822293" cy="1214862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16" name="Picture 15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58C03A85-AD67-49D3-A65A-348C4E43A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792" y="5039086"/>
            <a:ext cx="2057739" cy="1371826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583486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622A611-BA36-4FBD-B3E2-510E95D5C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A93829BF-4CDA-423E-B431-B1C724EE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4" name="Date Placeholder 3">
            <a:extLst>
              <a:ext uri="{FF2B5EF4-FFF2-40B4-BE49-F238E27FC236}">
                <a16:creationId xmlns:a16="http://schemas.microsoft.com/office/drawing/2014/main" id="{18FEE8C9-A825-4041-B628-D88C271A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04/12/2023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F5264-D935-4AC2-877F-04DDFF6D2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95165"/>
            <a:ext cx="7364765" cy="506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19248"/>
      </p:ext>
    </p:extLst>
  </p:cSld>
  <p:clrMapOvr>
    <a:masterClrMapping/>
  </p:clrMapOvr>
</p:sld>
</file>

<file path=ppt/theme/theme1.xml><?xml version="1.0" encoding="utf-8"?>
<a:theme xmlns:a="http://schemas.openxmlformats.org/drawingml/2006/main" name="Liverpool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ustom 1">
      <a:majorFont>
        <a:latin typeface="Bahnschrif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verpoolTemplate.potx" id="{11FBBB6B-B2EB-4A76-9ABB-C28F3767B80C}" vid="{FE3723E7-18C9-4FDB-AB11-22709D5CF9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F293A100A6474D95E0EFB8DC597BAD" ma:contentTypeVersion="2" ma:contentTypeDescription="Create a new document." ma:contentTypeScope="" ma:versionID="fbd918cd1ce64de69b8e79bc80bdd3bd">
  <xsd:schema xmlns:xsd="http://www.w3.org/2001/XMLSchema" xmlns:xs="http://www.w3.org/2001/XMLSchema" xmlns:p="http://schemas.microsoft.com/office/2006/metadata/properties" xmlns:ns3="94796dae-400b-4666-99a5-c52d22227d69" targetNamespace="http://schemas.microsoft.com/office/2006/metadata/properties" ma:root="true" ma:fieldsID="70a9e7ffb328e7b5fa08b374372dcd8d" ns3:_="">
    <xsd:import namespace="94796dae-400b-4666-99a5-c52d22227d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96dae-400b-4666-99a5-c52d22227d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8C8ABA-25DF-432B-BF0F-603BF78DE0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8588D5-AE93-4C0D-8A85-0FC5CD1737C4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94796dae-400b-4666-99a5-c52d22227d69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1F9C71E-6DE4-4161-9646-A963ADFC58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796dae-400b-4666-99a5-c52d22227d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LiverpoolTemplate</Template>
  <TotalTime>27683</TotalTime>
  <Words>742</Words>
  <Application>Microsoft Office PowerPoint</Application>
  <PresentationFormat>Widescreen</PresentationFormat>
  <Paragraphs>110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Bahnschrift</vt:lpstr>
      <vt:lpstr>Bahnschrift Light</vt:lpstr>
      <vt:lpstr>Calibri</vt:lpstr>
      <vt:lpstr>Helvetica</vt:lpstr>
      <vt:lpstr>Verdana</vt:lpstr>
      <vt:lpstr>Wingdings</vt:lpstr>
      <vt:lpstr>LiverpoolTheme</vt:lpstr>
      <vt:lpstr>The g-2, MUonE and KLOE experiments</vt:lpstr>
      <vt:lpstr>Muons and the Standard Model</vt:lpstr>
      <vt:lpstr>Theory and Experiment</vt:lpstr>
      <vt:lpstr>A “theoretical showdown”</vt:lpstr>
      <vt:lpstr>The Fermilab g-2 Experiment</vt:lpstr>
      <vt:lpstr>The KLOE Experiment</vt:lpstr>
      <vt:lpstr>The MUonE Experiment at CERN</vt:lpstr>
      <vt:lpstr>Muon precision physics at Liverpool</vt:lpstr>
      <vt:lpstr>Thank you</vt:lpstr>
      <vt:lpstr>Acknowledgements</vt:lpstr>
      <vt:lpstr>Wonders of the Universe?</vt:lpstr>
      <vt:lpstr>Confirming the discrepancy: theory and experiment</vt:lpstr>
      <vt:lpstr>Muons and the Standard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the precision magnetic field in the muon g–2 experiment at Fermilab</dc:title>
  <dc:creator>Charity, Saskia [charitys]</dc:creator>
  <cp:lastModifiedBy>Charity, Saskia [charitys]</cp:lastModifiedBy>
  <cp:revision>1102</cp:revision>
  <dcterms:created xsi:type="dcterms:W3CDTF">2023-08-08T14:09:52Z</dcterms:created>
  <dcterms:modified xsi:type="dcterms:W3CDTF">2023-12-04T10:15:30Z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0x0101008AF293A100A6474D95E0EFB8DC597BAD</vt:lpwstr>
  </property>
</Properties>
</file>