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238" r:id="rId2"/>
    <p:sldId id="1325" r:id="rId3"/>
    <p:sldId id="1301" r:id="rId4"/>
    <p:sldId id="1303" r:id="rId5"/>
    <p:sldId id="1305" r:id="rId6"/>
    <p:sldId id="1332" r:id="rId7"/>
    <p:sldId id="1333" r:id="rId8"/>
    <p:sldId id="1334" r:id="rId9"/>
    <p:sldId id="487" r:id="rId10"/>
    <p:sldId id="131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7">
          <p15:clr>
            <a:srgbClr val="A4A3A4"/>
          </p15:clr>
        </p15:guide>
        <p15:guide id="2" pos="19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30D5"/>
    <a:srgbClr val="FFD904"/>
    <a:srgbClr val="FF00FA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50000" autoAdjust="0"/>
  </p:normalViewPr>
  <p:slideViewPr>
    <p:cSldViewPr snapToGrid="0" snapToObjects="1">
      <p:cViewPr varScale="1">
        <p:scale>
          <a:sx n="126" d="100"/>
          <a:sy n="126" d="100"/>
        </p:scale>
        <p:origin x="648" y="200"/>
      </p:cViewPr>
      <p:guideLst>
        <p:guide orient="horz" pos="2097"/>
        <p:guide pos="1980"/>
      </p:guideLst>
    </p:cSldViewPr>
  </p:slideViewPr>
  <p:outlineViewPr>
    <p:cViewPr>
      <p:scale>
        <a:sx n="33" d="100"/>
        <a:sy n="33" d="100"/>
      </p:scale>
      <p:origin x="0" y="4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63E5A-8E40-C54A-AA1E-C46BF85C3F7D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0F9E6-D2D2-4E4A-AA36-637FB71EC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401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C0B7-0250-134C-95FE-626B02E62909}" type="datetimeFigureOut">
              <a:rPr lang="en-US" smtClean="0"/>
              <a:t>12/3/23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346C1-6B1A-9841-9BAB-A8B8E432A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174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7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0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2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46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32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0C4FEC-8BFD-FB4E-816E-3CF341911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1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C74-1F44-4745-8569-7F1E2725A583}" type="datetime1">
              <a:rPr lang="en-GB" smtClean="0"/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0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37E61-BA16-4B47-8404-8B93FECD3AB4}" type="datetime1">
              <a:rPr lang="en-GB" smtClean="0"/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8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BEC10-79E6-9440-9AF4-A03ED844D985}" type="datetime1">
              <a:rPr lang="en-GB" smtClean="0"/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8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25C75-D65D-8543-B809-F659C408973C}" type="datetime1">
              <a:rPr lang="en-GB" smtClean="0"/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0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6E2C-9827-A342-BFF6-C59E35BEA4C7}" type="datetime1">
              <a:rPr lang="en-GB" smtClean="0"/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1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6D3D7-A841-AE42-8AFB-D6B9A8478E2F}" type="datetime1">
              <a:rPr lang="en-GB" smtClean="0"/>
              <a:t>03/12/2023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26F2C-11E4-E743-AD17-45750B11436A}" type="datetime1">
              <a:rPr lang="en-GB" smtClean="0"/>
              <a:t>03/12/2023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CF039-CCE1-BF4C-9084-7A70808EE798}" type="datetime1">
              <a:rPr lang="en-GB" smtClean="0"/>
              <a:t>03/12/2023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46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D441-C13E-AE44-94BA-CDF986217034}" type="datetime1">
              <a:rPr lang="en-GB" smtClean="0"/>
              <a:t>03/12/2023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9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288A4-5EA0-AE4E-899B-E40A6A083D9A}" type="datetime1">
              <a:rPr lang="en-GB" smtClean="0"/>
              <a:t>03/12/2023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4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E2DD-5253-9C4A-9651-A80B3F6B7732}" type="datetime1">
              <a:rPr lang="en-GB" smtClean="0"/>
              <a:t>03/12/2023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Thomas Teubner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07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F6FF1-0EDC-4942-95D2-9468798493C9}" type="datetime1">
              <a:rPr lang="en-GB" smtClean="0"/>
              <a:t>03/12/2023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Thomas Teubner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B2A27-9D64-FA43-A30A-299418D9D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4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4942" y="1232733"/>
            <a:ext cx="8817544" cy="16464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400" b="1" dirty="0"/>
              <a:t>Liverpool Theoretical Physics</a:t>
            </a:r>
            <a:br>
              <a:rPr lang="en-US" sz="3400" b="1" dirty="0"/>
            </a:br>
            <a:r>
              <a:rPr lang="en-US" sz="3400" b="1" dirty="0">
                <a:solidFill>
                  <a:schemeClr val="bg1">
                    <a:lumMod val="50000"/>
                  </a:schemeClr>
                </a:solidFill>
              </a:rPr>
              <a:t>muon physics and beyond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942" y="296263"/>
            <a:ext cx="8817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7F7F7F"/>
                </a:solidFill>
              </a:rPr>
              <a:t>Muon Group Meeting					   	    4</a:t>
            </a:r>
            <a:r>
              <a:rPr lang="en-US" sz="2000" baseline="30000" dirty="0">
                <a:solidFill>
                  <a:srgbClr val="7F7F7F"/>
                </a:solidFill>
              </a:rPr>
              <a:t>th</a:t>
            </a:r>
            <a:r>
              <a:rPr lang="en-US" sz="2000" dirty="0">
                <a:solidFill>
                  <a:srgbClr val="7F7F7F"/>
                </a:solidFill>
              </a:rPr>
              <a:t> December 2023</a:t>
            </a:r>
          </a:p>
        </p:txBody>
      </p:sp>
      <p:pic>
        <p:nvPicPr>
          <p:cNvPr id="4" name="Picture 3" descr="liv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29153" cy="991518"/>
          </a:xfrm>
          <a:prstGeom prst="rect">
            <a:avLst/>
          </a:prstGeom>
        </p:spPr>
      </p:pic>
      <p:pic>
        <p:nvPicPr>
          <p:cNvPr id="5" name="Picture 4" descr="g-2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085" y="3311508"/>
            <a:ext cx="1038669" cy="1038669"/>
          </a:xfrm>
          <a:prstGeom prst="rect">
            <a:avLst/>
          </a:prstGeom>
        </p:spPr>
      </p:pic>
      <p:pic>
        <p:nvPicPr>
          <p:cNvPr id="8" name="Picture 7" descr="LivThep_logo_clear2.eps">
            <a:extLst>
              <a:ext uri="{FF2B5EF4-FFF2-40B4-BE49-F238E27FC236}">
                <a16:creationId xmlns:a16="http://schemas.microsoft.com/office/drawing/2014/main" id="{B1EF93A5-A49B-1F45-8237-2BBE35A1F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0" y="1507780"/>
            <a:ext cx="1308044" cy="1308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48E425-6D1A-9F1B-3377-0EB3460FA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013" y="3555363"/>
            <a:ext cx="793504" cy="523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49668-79E6-02D7-370F-4A14DB66C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23" y="3484045"/>
            <a:ext cx="563718" cy="737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1DAAD0-4725-6A30-5458-6D78A9DA90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071" y="3555363"/>
            <a:ext cx="1038669" cy="572639"/>
          </a:xfrm>
          <a:prstGeom prst="rect">
            <a:avLst/>
          </a:prstGeom>
        </p:spPr>
      </p:pic>
      <p:pic>
        <p:nvPicPr>
          <p:cNvPr id="12" name="Picture 11" descr="A logo with a circle and stars&#10;&#10;Description automatically generated">
            <a:extLst>
              <a:ext uri="{FF2B5EF4-FFF2-40B4-BE49-F238E27FC236}">
                <a16:creationId xmlns:a16="http://schemas.microsoft.com/office/drawing/2014/main" id="{F0705791-6CC8-B130-4648-189584FE4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889" y="3555363"/>
            <a:ext cx="1080032" cy="607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0D792E-557D-8C9A-143B-F3795337CF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5360" y="5929309"/>
            <a:ext cx="2507126" cy="632428"/>
          </a:xfrm>
          <a:prstGeom prst="rect">
            <a:avLst/>
          </a:prstGeom>
        </p:spPr>
      </p:pic>
      <p:pic>
        <p:nvPicPr>
          <p:cNvPr id="17" name="Picture 16" descr="A close-up of a logo&#10;&#10;Description automatically generated">
            <a:extLst>
              <a:ext uri="{FF2B5EF4-FFF2-40B4-BE49-F238E27FC236}">
                <a16:creationId xmlns:a16="http://schemas.microsoft.com/office/drawing/2014/main" id="{9DC67B47-DAE4-B5FE-B563-8567B2F9C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45" y="5840999"/>
            <a:ext cx="2507126" cy="8357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9A410-1345-3C1B-6047-F36767707B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1813" y="2984261"/>
            <a:ext cx="1443364" cy="894084"/>
          </a:xfrm>
          <a:prstGeom prst="rect">
            <a:avLst/>
          </a:prstGeom>
        </p:spPr>
      </p:pic>
      <p:pic>
        <p:nvPicPr>
          <p:cNvPr id="23" name="Picture 22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0FF83DA2-8D75-B329-BFFB-5CD69D0010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5195" y="4040221"/>
            <a:ext cx="7366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25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804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Theory Initiative:  Sep. 2023 workshop at Bern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B39B5-1369-D749-9EAE-5B2656D3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3C0B92-A708-C2C2-C27A-1F8448DDD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36" r="255" b="4328"/>
          <a:stretch/>
        </p:blipFill>
        <p:spPr>
          <a:xfrm>
            <a:off x="110803" y="1780685"/>
            <a:ext cx="8826355" cy="41132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0DC33D-EDE0-7B7E-1A7F-BAE780D0234C}"/>
              </a:ext>
            </a:extLst>
          </p:cNvPr>
          <p:cNvSpPr txBox="1"/>
          <p:nvPr/>
        </p:nvSpPr>
        <p:spPr>
          <a:xfrm>
            <a:off x="487015" y="944220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30D5"/>
                </a:solidFill>
              </a:rPr>
              <a:t>Aida El-Khadra:  </a:t>
            </a:r>
            <a:r>
              <a:rPr lang="en-US" b="1" dirty="0"/>
              <a:t>TI outlook and plans: </a:t>
            </a:r>
          </a:p>
        </p:txBody>
      </p:sp>
    </p:spTree>
    <p:extLst>
      <p:ext uri="{BB962C8B-B14F-4D97-AF65-F5344CB8AC3E}">
        <p14:creationId xmlns:p14="http://schemas.microsoft.com/office/powerpoint/2010/main" val="352511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64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13" y="50800"/>
            <a:ext cx="5176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</a:t>
            </a:r>
            <a:r>
              <a:rPr lang="en-US" sz="3200" b="1" dirty="0">
                <a:solidFill>
                  <a:schemeClr val="bg1"/>
                </a:solidFill>
              </a:rPr>
              <a:t>iverpool </a:t>
            </a:r>
            <a:r>
              <a:rPr lang="en-US" sz="3200" b="1" dirty="0"/>
              <a:t>T</a:t>
            </a:r>
            <a:r>
              <a:rPr lang="en-US" sz="3200" b="1" dirty="0">
                <a:solidFill>
                  <a:schemeClr val="bg1"/>
                </a:solidFill>
              </a:rPr>
              <a:t>heoretical </a:t>
            </a:r>
            <a:r>
              <a:rPr lang="en-US" sz="3200" b="1" dirty="0"/>
              <a:t>P</a:t>
            </a:r>
            <a:r>
              <a:rPr lang="en-US" sz="3200" b="1" dirty="0">
                <a:solidFill>
                  <a:schemeClr val="bg1"/>
                </a:solidFill>
              </a:rPr>
              <a:t>hysics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EB9C7B-9A8D-834D-9B16-D778F2A0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272651-4069-5724-EF96-EACDB8E20669}"/>
              </a:ext>
            </a:extLst>
          </p:cNvPr>
          <p:cNvSpPr txBox="1"/>
          <p:nvPr/>
        </p:nvSpPr>
        <p:spPr>
          <a:xfrm>
            <a:off x="312465" y="926212"/>
            <a:ext cx="8611401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13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(+ 2*0.5) </a:t>
            </a:r>
            <a:r>
              <a:rPr lang="en-US" dirty="0"/>
              <a:t>Academics + 7 PDRAs + 25 PGRs in </a:t>
            </a:r>
            <a:r>
              <a:rPr lang="en-US" b="1" dirty="0"/>
              <a:t>three broad Research Areas</a:t>
            </a:r>
            <a:r>
              <a:rPr lang="en-US" dirty="0"/>
              <a:t>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String Phenomenology &amp; Cosmology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Precision QFT for Particle Physics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Lattice Quantum Field Theory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Many </a:t>
            </a:r>
            <a:r>
              <a:rPr lang="en-US" b="1" dirty="0"/>
              <a:t>TP</a:t>
            </a:r>
            <a:r>
              <a:rPr lang="en-US" dirty="0"/>
              <a:t> activities are </a:t>
            </a:r>
            <a:r>
              <a:rPr lang="en-US" i="1" u="sng" dirty="0"/>
              <a:t>directly connected to/integrated with</a:t>
            </a:r>
            <a:r>
              <a:rPr lang="en-US" b="1" i="1" dirty="0"/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experimental HEP</a:t>
            </a:r>
            <a:r>
              <a:rPr lang="en-US" dirty="0"/>
              <a:t>: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Predictions for </a:t>
            </a:r>
            <a:r>
              <a:rPr lang="en-US" b="1" dirty="0"/>
              <a:t>Dark Matter &amp; Axion </a:t>
            </a:r>
            <a:r>
              <a:rPr lang="en-US" dirty="0"/>
              <a:t>signals   </a:t>
            </a:r>
            <a:r>
              <a:rPr lang="en-US" b="1" dirty="0"/>
              <a:t>→</a:t>
            </a:r>
            <a:r>
              <a:rPr lang="en-US" dirty="0"/>
              <a:t> 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DM searches &amp; detection</a:t>
            </a:r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600" dirty="0">
                <a:solidFill>
                  <a:srgbClr val="0070C0"/>
                </a:solidFill>
              </a:rPr>
              <a:t>[Martin </a:t>
            </a:r>
            <a:r>
              <a:rPr lang="en-US" sz="1600" dirty="0" err="1">
                <a:solidFill>
                  <a:srgbClr val="0070C0"/>
                </a:solidFill>
              </a:rPr>
              <a:t>Gorbahn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lang="en-US" sz="1600" dirty="0" err="1">
                <a:solidFill>
                  <a:srgbClr val="0070C0"/>
                </a:solidFill>
              </a:rPr>
              <a:t>Juri</a:t>
            </a:r>
            <a:r>
              <a:rPr lang="en-US" sz="1600" dirty="0">
                <a:solidFill>
                  <a:srgbClr val="0070C0"/>
                </a:solidFill>
              </a:rPr>
              <a:t> Smirnov]</a:t>
            </a:r>
          </a:p>
          <a:p>
            <a:pPr lvl="1"/>
            <a:endParaRPr lang="en-US" sz="1600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Higher order calculations </a:t>
            </a:r>
            <a:r>
              <a:rPr lang="en-US" dirty="0"/>
              <a:t>for QCD, Higgs, Kaon &amp; B meson physics,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dirty="0"/>
              <a:t>	S</a:t>
            </a:r>
            <a:r>
              <a:rPr lang="en-US" dirty="0"/>
              <a:t>tandard </a:t>
            </a:r>
            <a:r>
              <a:rPr lang="en-US" b="1" dirty="0"/>
              <a:t>M</a:t>
            </a:r>
            <a:r>
              <a:rPr lang="en-US" dirty="0"/>
              <a:t>odel </a:t>
            </a:r>
            <a:r>
              <a:rPr lang="en-US" b="1" dirty="0"/>
              <a:t>E</a:t>
            </a:r>
            <a:r>
              <a:rPr lang="en-US" dirty="0"/>
              <a:t>ffective </a:t>
            </a:r>
            <a:r>
              <a:rPr lang="en-US" b="1" dirty="0"/>
              <a:t>F</a:t>
            </a:r>
            <a:r>
              <a:rPr lang="en-US" dirty="0"/>
              <a:t>ield </a:t>
            </a:r>
            <a:r>
              <a:rPr lang="en-US" b="1" dirty="0"/>
              <a:t>T</a:t>
            </a:r>
            <a:r>
              <a:rPr lang="en-US" dirty="0"/>
              <a:t>heory   </a:t>
            </a:r>
            <a:r>
              <a:rPr lang="en-US" b="1" dirty="0"/>
              <a:t>→</a:t>
            </a:r>
            <a:r>
              <a:rPr lang="en-US" dirty="0"/>
              <a:t> 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New Physics searches, LHC</a:t>
            </a:r>
          </a:p>
          <a:p>
            <a:pPr lvl="1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600" dirty="0">
                <a:solidFill>
                  <a:srgbClr val="0070C0"/>
                </a:solidFill>
              </a:rPr>
              <a:t>[Andreas Vogt, Martin </a:t>
            </a:r>
            <a:r>
              <a:rPr lang="en-US" sz="1600" dirty="0" err="1">
                <a:solidFill>
                  <a:srgbClr val="0070C0"/>
                </a:solidFill>
              </a:rPr>
              <a:t>Gorbahn</a:t>
            </a:r>
            <a:r>
              <a:rPr lang="en-US" sz="1600" dirty="0">
                <a:solidFill>
                  <a:srgbClr val="0070C0"/>
                </a:solidFill>
              </a:rPr>
              <a:t>, TT; Joshua Davies]</a:t>
            </a:r>
          </a:p>
          <a:p>
            <a:pPr lvl="1"/>
            <a:endParaRPr lang="en-US" sz="1600" dirty="0">
              <a:solidFill>
                <a:srgbClr val="0070C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Higher order calculations in </a:t>
            </a:r>
            <a:r>
              <a:rPr lang="en-US" b="1" dirty="0"/>
              <a:t>QED</a:t>
            </a:r>
            <a:r>
              <a:rPr lang="en-US" dirty="0"/>
              <a:t>, </a:t>
            </a:r>
            <a:r>
              <a:rPr lang="en-US" b="1" dirty="0"/>
              <a:t>M</a:t>
            </a:r>
            <a:r>
              <a:rPr lang="en-US" dirty="0"/>
              <a:t>onte </a:t>
            </a:r>
            <a:r>
              <a:rPr lang="en-US" b="1" dirty="0"/>
              <a:t>C</a:t>
            </a:r>
            <a:r>
              <a:rPr lang="en-US" dirty="0"/>
              <a:t>arlo generators, 	Theory/Phenomenology for </a:t>
            </a:r>
            <a:r>
              <a:rPr lang="en-US" b="1" dirty="0"/>
              <a:t>g-2</a:t>
            </a:r>
            <a:r>
              <a:rPr lang="en-US" dirty="0"/>
              <a:t>, </a:t>
            </a:r>
            <a:r>
              <a:rPr lang="en-US" b="1" dirty="0" err="1"/>
              <a:t>MUonE</a:t>
            </a:r>
            <a:r>
              <a:rPr lang="en-US" b="1" dirty="0"/>
              <a:t>, KLOE</a:t>
            </a:r>
            <a:r>
              <a:rPr lang="en-US" dirty="0"/>
              <a:t>   </a:t>
            </a:r>
            <a:r>
              <a:rPr lang="en-US" b="1" dirty="0"/>
              <a:t>→</a:t>
            </a:r>
            <a:r>
              <a:rPr lang="en-US" dirty="0"/>
              <a:t> 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Muon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programme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</a:pPr>
            <a:r>
              <a:rPr lang="en-US" sz="1600" dirty="0">
                <a:solidFill>
                  <a:srgbClr val="0070C0"/>
                </a:solidFill>
              </a:rPr>
              <a:t>[TT, Graziano </a:t>
            </a:r>
            <a:r>
              <a:rPr lang="en-US" sz="1600" dirty="0" err="1">
                <a:solidFill>
                  <a:srgbClr val="0070C0"/>
                </a:solidFill>
              </a:rPr>
              <a:t>Venanzoni</a:t>
            </a:r>
            <a:r>
              <a:rPr lang="en-US" sz="1600" dirty="0">
                <a:solidFill>
                  <a:srgbClr val="0070C0"/>
                </a:solidFill>
              </a:rPr>
              <a:t>; </a:t>
            </a:r>
            <a:r>
              <a:rPr lang="en-US" sz="1600" dirty="0" err="1">
                <a:solidFill>
                  <a:srgbClr val="0070C0"/>
                </a:solidFill>
              </a:rPr>
              <a:t>Fedor</a:t>
            </a:r>
            <a:r>
              <a:rPr lang="en-US" sz="1600" dirty="0">
                <a:solidFill>
                  <a:srgbClr val="0070C0"/>
                </a:solidFill>
              </a:rPr>
              <a:t> Ignatov, William Torres Bobadilla, Jeremy Paltrinieri]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23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443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13" y="50800"/>
            <a:ext cx="7944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g-2:</a:t>
            </a:r>
            <a:r>
              <a:rPr lang="en-US" sz="3200" b="1" dirty="0">
                <a:solidFill>
                  <a:schemeClr val="bg1"/>
                </a:solidFill>
              </a:rPr>
              <a:t> SM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from </a:t>
            </a:r>
            <a:r>
              <a:rPr lang="en-US" sz="3200" b="1" dirty="0">
                <a:solidFill>
                  <a:schemeClr val="bg1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</a:rPr>
              <a:t>heory </a:t>
            </a:r>
            <a:r>
              <a:rPr lang="en-US" sz="3200" b="1" dirty="0">
                <a:solidFill>
                  <a:schemeClr val="bg1"/>
                </a:solidFill>
              </a:rPr>
              <a:t>I</a:t>
            </a:r>
            <a:r>
              <a:rPr lang="en-US" sz="3200" dirty="0">
                <a:solidFill>
                  <a:schemeClr val="bg1"/>
                </a:solidFill>
              </a:rPr>
              <a:t>nitiative  vs.  </a:t>
            </a:r>
            <a:r>
              <a:rPr lang="en-US" sz="3200" b="1" dirty="0">
                <a:solidFill>
                  <a:schemeClr val="bg1"/>
                </a:solidFill>
              </a:rPr>
              <a:t>Exp</a:t>
            </a:r>
            <a:r>
              <a:rPr lang="en-US" sz="3200" dirty="0">
                <a:solidFill>
                  <a:schemeClr val="bg1"/>
                </a:solidFill>
              </a:rPr>
              <a:t>eriment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4B510-6F61-B24C-9771-D66E0A7982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" t="21936" b="4229"/>
          <a:stretch/>
        </p:blipFill>
        <p:spPr>
          <a:xfrm>
            <a:off x="20029" y="2653069"/>
            <a:ext cx="4917745" cy="279044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EB9C7B-9A8D-834D-9B16-D778F2A0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2796E-F7A9-CE33-F0DD-EEB5257D7469}"/>
              </a:ext>
            </a:extLst>
          </p:cNvPr>
          <p:cNvSpPr txBox="1"/>
          <p:nvPr/>
        </p:nvSpPr>
        <p:spPr>
          <a:xfrm flipH="1">
            <a:off x="4158664" y="5322938"/>
            <a:ext cx="72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CD082-275E-C92A-4A44-E8755C9EA950}"/>
              </a:ext>
            </a:extLst>
          </p:cNvPr>
          <p:cNvSpPr txBox="1"/>
          <p:nvPr/>
        </p:nvSpPr>
        <p:spPr>
          <a:xfrm>
            <a:off x="48155" y="1824232"/>
            <a:ext cx="469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</a:t>
            </a:r>
            <a:r>
              <a:rPr lang="en-US" sz="1400" dirty="0"/>
              <a:t>hite </a:t>
            </a:r>
            <a:r>
              <a:rPr lang="en-US" sz="1400" b="1" dirty="0"/>
              <a:t>P</a:t>
            </a:r>
            <a:r>
              <a:rPr lang="en-US" sz="1400" dirty="0"/>
              <a:t>aper [T. Aoyama et al., </a:t>
            </a:r>
            <a:r>
              <a:rPr lang="en-GB" sz="1400" b="0" i="1" u="none" strike="noStrike" dirty="0">
                <a:effectLst/>
                <a:latin typeface="-apple-system"/>
              </a:rPr>
              <a:t>Phys. Rept.</a:t>
            </a:r>
            <a:r>
              <a:rPr lang="en-GB" sz="1400" b="0" i="0" u="none" strike="noStrike" dirty="0">
                <a:effectLst/>
                <a:latin typeface="-apple-system"/>
              </a:rPr>
              <a:t> 887 (2020) 1-166</a:t>
            </a:r>
            <a:r>
              <a:rPr lang="en-US" sz="1400" dirty="0"/>
              <a:t>]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DFF112-FDB2-9CCB-33D6-F47DFF762C7D}"/>
              </a:ext>
            </a:extLst>
          </p:cNvPr>
          <p:cNvSpPr txBox="1"/>
          <p:nvPr/>
        </p:nvSpPr>
        <p:spPr>
          <a:xfrm>
            <a:off x="3845272" y="2304653"/>
            <a:ext cx="955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0.37 ppm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990B34-6239-665B-DFB8-3DBB41428908}"/>
              </a:ext>
            </a:extLst>
          </p:cNvPr>
          <p:cNvSpPr txBox="1"/>
          <p:nvPr/>
        </p:nvSpPr>
        <p:spPr>
          <a:xfrm>
            <a:off x="5703570" y="1686413"/>
            <a:ext cx="34307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Measurement</a:t>
            </a:r>
            <a:r>
              <a:rPr lang="en-US" sz="1400" dirty="0"/>
              <a:t> of the Positive Muon </a:t>
            </a:r>
          </a:p>
          <a:p>
            <a:r>
              <a:rPr lang="en-US" sz="1400" dirty="0"/>
              <a:t>Anomalous Magnetic Moment to </a:t>
            </a:r>
            <a:r>
              <a:rPr lang="en-US" sz="1400" b="1" dirty="0"/>
              <a:t>0.46 ppm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[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Phys. Rev. Lett.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126 (2021) 14, 141801]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/>
              <a:t>… </a:t>
            </a:r>
            <a:r>
              <a:rPr lang="en-US" sz="1400" b="1" dirty="0"/>
              <a:t>to 0.20 ppm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131 (2023) 16, 161802]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CC62DE-26C1-7DBE-FE00-842EB26B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697" y="935185"/>
            <a:ext cx="5106833" cy="420460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5AD72D1-DF13-BB9D-0C58-B9BC1AC7B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26" y="2910048"/>
            <a:ext cx="4281600" cy="3211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D0BAC5-DFFA-4D76-26AA-87E6C5E18C38}"/>
              </a:ext>
            </a:extLst>
          </p:cNvPr>
          <p:cNvSpPr txBox="1"/>
          <p:nvPr/>
        </p:nvSpPr>
        <p:spPr>
          <a:xfrm>
            <a:off x="5296239" y="4885523"/>
            <a:ext cx="1224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☞  No official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TI predictions: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B8C63B-A3BE-0515-4BB6-5F0D0DBBFC51}"/>
              </a:ext>
            </a:extLst>
          </p:cNvPr>
          <p:cNvSpPr txBox="1"/>
          <p:nvPr/>
        </p:nvSpPr>
        <p:spPr>
          <a:xfrm>
            <a:off x="31725" y="6169444"/>
            <a:ext cx="9068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➤  Liverpool  Exp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(g-2,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MUonE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KLOE) </a:t>
            </a:r>
            <a:r>
              <a:rPr lang="en-US" dirty="0"/>
              <a:t>+ Th  in leading roles to solve the multiple puzzles of g-2 </a:t>
            </a:r>
          </a:p>
        </p:txBody>
      </p:sp>
    </p:spTree>
    <p:extLst>
      <p:ext uri="{BB962C8B-B14F-4D97-AF65-F5344CB8AC3E}">
        <p14:creationId xmlns:p14="http://schemas.microsoft.com/office/powerpoint/2010/main" val="413075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009" y="1"/>
            <a:ext cx="9019058" cy="1415534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3200" dirty="0"/>
              <a:t>	 Muon g-2 Theory Initiative </a:t>
            </a:r>
            <a:r>
              <a:rPr kumimoji="1" lang="en-US" altLang="ja-JP" sz="1600" dirty="0"/>
              <a:t>est. 2017 		</a:t>
            </a:r>
            <a:r>
              <a:rPr lang="en-US" altLang="ja-JP" sz="1200" b="1" dirty="0">
                <a:solidFill>
                  <a:schemeClr val="accent1"/>
                </a:solidFill>
              </a:rPr>
              <a:t>https://muon-gm2-theory.illinois.edu</a:t>
            </a:r>
            <a:br>
              <a:rPr kumimoji="1" lang="en-US" altLang="ja-JP" sz="1600" dirty="0"/>
            </a:br>
            <a:br>
              <a:rPr kumimoji="1" lang="en-US" altLang="ja-JP" sz="1600" dirty="0"/>
            </a:br>
            <a:r>
              <a:rPr kumimoji="1" lang="en-US" altLang="ja-JP" sz="1600" dirty="0"/>
              <a:t>``… </a:t>
            </a:r>
            <a:r>
              <a:rPr lang="en-US" altLang="ja-JP" sz="1600" dirty="0"/>
              <a:t>map out strategies for obtaining the </a:t>
            </a:r>
            <a:r>
              <a:rPr lang="en-US" altLang="ja-JP" sz="1600" b="1" dirty="0">
                <a:solidFill>
                  <a:schemeClr val="accent6"/>
                </a:solidFill>
              </a:rPr>
              <a:t>best theoretical predictions for these hadronic corrections</a:t>
            </a:r>
            <a:r>
              <a:rPr lang="en-US" altLang="ja-JP" sz="1600" b="1" dirty="0">
                <a:solidFill>
                  <a:srgbClr val="FF0000"/>
                </a:solidFill>
              </a:rPr>
              <a:t> </a:t>
            </a:r>
            <a:br>
              <a:rPr lang="en-US" altLang="ja-JP" sz="1600" dirty="0"/>
            </a:br>
            <a:r>
              <a:rPr lang="en-US" altLang="ja-JP" sz="1600" dirty="0"/>
              <a:t>       in advance of the experimental result.’’</a:t>
            </a:r>
            <a:endParaRPr kumimoji="1" lang="ja-JP" altLang="en-US" sz="1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D0BCD-86E3-344F-B101-3A841F13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12" y="90112"/>
            <a:ext cx="393014" cy="51426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5DEDD4-3CAF-2E4C-9994-970F0015C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31D91-AECD-E24E-A428-5FE362B25118}"/>
              </a:ext>
            </a:extLst>
          </p:cNvPr>
          <p:cNvSpPr txBox="1"/>
          <p:nvPr/>
        </p:nvSpPr>
        <p:spPr>
          <a:xfrm>
            <a:off x="137160" y="1463040"/>
            <a:ext cx="6768199" cy="1459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9 international workshops  from 2017-2023, </a:t>
            </a:r>
            <a:r>
              <a:rPr lang="en-US" sz="1400" dirty="0"/>
              <a:t>last plenary workshop 4-8.9.2023 in Bern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White Paper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posted 10 June 2020 (132 authors, from 82 institutions, in 21 countries)</a:t>
            </a:r>
          </a:p>
          <a:p>
            <a:pPr lvl="1">
              <a:lnSpc>
                <a:spcPct val="150000"/>
              </a:lnSpc>
            </a:pPr>
            <a:r>
              <a:rPr lang="en-US" sz="1400" b="1" dirty="0"/>
              <a:t>``</a:t>
            </a:r>
            <a:r>
              <a:rPr lang="en-US" sz="1400" b="1" dirty="0">
                <a:solidFill>
                  <a:srgbClr val="0070C0"/>
                </a:solidFill>
              </a:rPr>
              <a:t>The anomalous magnetic moment of the muon in the Standard Model</a:t>
            </a:r>
            <a:r>
              <a:rPr lang="en-US" sz="1400" b="1" dirty="0"/>
              <a:t>’’</a:t>
            </a:r>
          </a:p>
          <a:p>
            <a:r>
              <a:rPr lang="en-US" sz="1400" dirty="0"/>
              <a:t>	  [</a:t>
            </a:r>
            <a:r>
              <a:rPr lang="en-US" sz="1400" dirty="0">
                <a:solidFill>
                  <a:srgbClr val="0070C0"/>
                </a:solidFill>
              </a:rPr>
              <a:t>T. Aoyama et al., arXiv:2006.04822,  </a:t>
            </a:r>
            <a:r>
              <a:rPr lang="en-US" sz="1400" i="1" dirty="0">
                <a:solidFill>
                  <a:srgbClr val="0070C0"/>
                </a:solidFill>
              </a:rPr>
              <a:t>Phys. Rept. </a:t>
            </a:r>
            <a:r>
              <a:rPr lang="en-US" sz="1400" dirty="0">
                <a:solidFill>
                  <a:srgbClr val="0070C0"/>
                </a:solidFill>
              </a:rPr>
              <a:t>887 (2020) 1-166	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&gt; 1000 cites</a:t>
            </a:r>
            <a:r>
              <a:rPr lang="en-US" sz="1400" dirty="0"/>
              <a:t>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Leading contributions from Liverpool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[`KNT’,  TT member of the Steering Committee]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916364-7B25-8B49-9C3D-7348D9B3ED2E}"/>
              </a:ext>
            </a:extLst>
          </p:cNvPr>
          <p:cNvSpPr txBox="1"/>
          <p:nvPr/>
        </p:nvSpPr>
        <p:spPr>
          <a:xfrm>
            <a:off x="39768" y="6483301"/>
            <a:ext cx="31790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Group photo from the Bern workshop in September 2023</a:t>
            </a:r>
            <a:endParaRPr lang="en-US" sz="1000" dirty="0"/>
          </a:p>
        </p:txBody>
      </p:sp>
      <p:pic>
        <p:nvPicPr>
          <p:cNvPr id="5" name="Picture 4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97D801F9-0532-7104-E949-948587762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79"/>
          <a:stretch/>
        </p:blipFill>
        <p:spPr>
          <a:xfrm>
            <a:off x="79512" y="2991674"/>
            <a:ext cx="8965654" cy="34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39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742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945" y="5488"/>
            <a:ext cx="8875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HVP:</a:t>
            </a: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Landscape</a:t>
            </a:r>
            <a:r>
              <a:rPr lang="en-US" sz="2400" dirty="0">
                <a:solidFill>
                  <a:schemeClr val="bg1"/>
                </a:solidFill>
              </a:rPr>
              <a:t> of hadronic R data.  </a:t>
            </a:r>
            <a:r>
              <a:rPr lang="en-US" sz="2400" b="1" dirty="0">
                <a:solidFill>
                  <a:schemeClr val="bg1"/>
                </a:solidFill>
              </a:rPr>
              <a:t>Most important </a:t>
            </a:r>
            <a:r>
              <a:rPr lang="en-US" sz="2400" b="1" dirty="0">
                <a:solidFill>
                  <a:srgbClr val="FFD904"/>
                </a:solidFill>
              </a:rPr>
              <a:t>𝛑</a:t>
            </a:r>
            <a:r>
              <a:rPr lang="en-US" sz="2400" b="1" baseline="30000" dirty="0">
                <a:solidFill>
                  <a:srgbClr val="FFD904"/>
                </a:solidFill>
              </a:rPr>
              <a:t>+</a:t>
            </a:r>
            <a:r>
              <a:rPr lang="en-US" sz="2400" b="1" dirty="0">
                <a:solidFill>
                  <a:srgbClr val="FFD904"/>
                </a:solidFill>
              </a:rPr>
              <a:t>𝛑</a:t>
            </a:r>
            <a:r>
              <a:rPr lang="en-US" sz="2400" b="1" baseline="30000" dirty="0">
                <a:solidFill>
                  <a:srgbClr val="FFD904"/>
                </a:solidFill>
              </a:rPr>
              <a:t>-</a:t>
            </a:r>
            <a:r>
              <a:rPr lang="en-US" sz="2400" b="1" dirty="0">
                <a:solidFill>
                  <a:srgbClr val="FFD904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channel</a:t>
            </a:r>
            <a:r>
              <a:rPr lang="en-US" sz="2400" b="1" baseline="30000" dirty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A40CE-AB1A-B443-AD48-4F8843B424EB}"/>
              </a:ext>
            </a:extLst>
          </p:cNvPr>
          <p:cNvCxnSpPr>
            <a:cxnSpLocks/>
          </p:cNvCxnSpPr>
          <p:nvPr/>
        </p:nvCxnSpPr>
        <p:spPr>
          <a:xfrm>
            <a:off x="1436772" y="365060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B02F0A0-CBA9-654F-8D33-8EC8298C8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0" t="69074" r="19528" b="5690"/>
          <a:stretch/>
        </p:blipFill>
        <p:spPr>
          <a:xfrm>
            <a:off x="-1" y="816080"/>
            <a:ext cx="6548285" cy="2878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B9699-37F5-AE44-9D36-EB02AAF0714F}"/>
              </a:ext>
            </a:extLst>
          </p:cNvPr>
          <p:cNvSpPr txBox="1"/>
          <p:nvPr/>
        </p:nvSpPr>
        <p:spPr>
          <a:xfrm>
            <a:off x="6618620" y="1400507"/>
            <a:ext cx="2495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Many hadronic channels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Dominance of </a:t>
            </a:r>
            <a:r>
              <a:rPr lang="en-US" sz="1600" dirty="0">
                <a:solidFill>
                  <a:srgbClr val="FFD904"/>
                </a:solidFill>
              </a:rPr>
              <a:t>2𝛑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Compilation from </a:t>
            </a:r>
            <a:r>
              <a:rPr lang="en-US" sz="1600" b="1" dirty="0"/>
              <a:t>KNT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Now </a:t>
            </a:r>
            <a:r>
              <a:rPr lang="en-US" sz="1600" dirty="0" err="1"/>
              <a:t>KNT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Aidan</a:t>
            </a:r>
            <a:r>
              <a:rPr lang="en-US" sz="1600" b="1" dirty="0" err="1"/>
              <a:t>W</a:t>
            </a:r>
            <a:r>
              <a:rPr lang="en-US" sz="1600" b="1" dirty="0" err="1">
                <a:solidFill>
                  <a:schemeClr val="bg1">
                    <a:lumMod val="50000"/>
                  </a:schemeClr>
                </a:solidFill>
              </a:rPr>
              <a:t>right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working on better compilation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D6ACC-A081-1E43-954F-5415AEDD60E1}"/>
              </a:ext>
            </a:extLst>
          </p:cNvPr>
          <p:cNvSpPr txBox="1"/>
          <p:nvPr/>
        </p:nvSpPr>
        <p:spPr>
          <a:xfrm>
            <a:off x="6548284" y="974626"/>
            <a:ext cx="1960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[KNT18, PRD97, 114025]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690F2-BC86-CC4F-89E1-C9F762907C03}"/>
              </a:ext>
            </a:extLst>
          </p:cNvPr>
          <p:cNvSpPr txBox="1"/>
          <p:nvPr/>
        </p:nvSpPr>
        <p:spPr>
          <a:xfrm>
            <a:off x="179797" y="3885439"/>
            <a:ext cx="3979715" cy="2752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Combination of &gt;30 data sets, &gt;1000 points, contributing &gt;70% of total HVP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Dominance of data from </a:t>
            </a:r>
            <a:r>
              <a:rPr lang="en-US" sz="1400" b="1" dirty="0"/>
              <a:t>I</a:t>
            </a:r>
            <a:r>
              <a:rPr lang="en-US" sz="1400" dirty="0"/>
              <a:t>nitial </a:t>
            </a:r>
            <a:r>
              <a:rPr lang="en-US" sz="1400" b="1" dirty="0"/>
              <a:t>S</a:t>
            </a:r>
            <a:r>
              <a:rPr lang="en-US" sz="1400" dirty="0"/>
              <a:t>tate </a:t>
            </a:r>
            <a:r>
              <a:rPr lang="en-US" sz="1400" b="1" dirty="0"/>
              <a:t>R</a:t>
            </a:r>
            <a:r>
              <a:rPr lang="en-US" sz="1400" dirty="0"/>
              <a:t>adiation</a:t>
            </a:r>
          </a:p>
          <a:p>
            <a:r>
              <a:rPr lang="en-US" sz="1400" dirty="0"/>
              <a:t>					(</a:t>
            </a:r>
            <a:r>
              <a:rPr lang="en-US" sz="1400" dirty="0" err="1"/>
              <a:t>BaBar</a:t>
            </a:r>
            <a:r>
              <a:rPr lang="en-US" sz="1400" dirty="0"/>
              <a:t>, KLOE)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Until new results from CMD-3: 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Fedor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 Ignatov)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Crucial:</a:t>
            </a:r>
            <a:r>
              <a:rPr lang="en-US" sz="1400" b="1" dirty="0">
                <a:solidFill>
                  <a:srgbClr val="1530D5"/>
                </a:solidFill>
              </a:rPr>
              <a:t> New KLOE 2𝛑 analysis</a:t>
            </a:r>
            <a:r>
              <a:rPr lang="en-US" sz="1400" b="1" dirty="0"/>
              <a:t>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BA0406-60A0-3B4D-8292-A460B4719E8B}"/>
              </a:ext>
            </a:extLst>
          </p:cNvPr>
          <p:cNvSpPr txBox="1"/>
          <p:nvPr/>
        </p:nvSpPr>
        <p:spPr>
          <a:xfrm>
            <a:off x="144666" y="3561906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𝛑</a:t>
            </a:r>
            <a:r>
              <a:rPr lang="en-US" baseline="30000" dirty="0"/>
              <a:t>+</a:t>
            </a:r>
            <a:r>
              <a:rPr lang="en-US" dirty="0"/>
              <a:t>𝛑</a:t>
            </a:r>
            <a:r>
              <a:rPr lang="en-US" baseline="30000" dirty="0"/>
              <a:t>-</a:t>
            </a:r>
            <a:r>
              <a:rPr lang="en-US" dirty="0"/>
              <a:t> :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7639AB0-26B1-FA47-8073-7D060014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4</a:t>
            </a:fld>
            <a:endParaRPr lang="en-US"/>
          </a:p>
        </p:txBody>
      </p:sp>
      <p:pic>
        <p:nvPicPr>
          <p:cNvPr id="2" name="Picture 1" descr="isrfsr.eps">
            <a:extLst>
              <a:ext uri="{FF2B5EF4-FFF2-40B4-BE49-F238E27FC236}">
                <a16:creationId xmlns:a16="http://schemas.microsoft.com/office/drawing/2014/main" id="{C8C8C90D-5B2E-057F-1F97-C1162CD56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t="31473" r="54840" b="38846"/>
          <a:stretch/>
        </p:blipFill>
        <p:spPr>
          <a:xfrm>
            <a:off x="1188626" y="4666156"/>
            <a:ext cx="1512633" cy="1384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CC88E5-EA21-C336-78BD-0EC6C0B87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33" r="5535" b="4694"/>
          <a:stretch/>
        </p:blipFill>
        <p:spPr>
          <a:xfrm>
            <a:off x="4159513" y="3865481"/>
            <a:ext cx="4872777" cy="28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86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</a:rPr>
              <a:t>Radiative Corrections &amp; Monte Carlo tools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218608-272A-6C48-B694-2C77F261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0985F-CE73-B6AC-30A5-A33D4E8F6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" t="9752" r="4247" b="4226"/>
          <a:stretch/>
        </p:blipFill>
        <p:spPr>
          <a:xfrm>
            <a:off x="-10886" y="1894390"/>
            <a:ext cx="9143342" cy="4803415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D4F9A16C-A60D-8C62-96A1-E53062B38814}"/>
              </a:ext>
            </a:extLst>
          </p:cNvPr>
          <p:cNvSpPr/>
          <p:nvPr/>
        </p:nvSpPr>
        <p:spPr>
          <a:xfrm>
            <a:off x="936434" y="2024921"/>
            <a:ext cx="1255922" cy="31949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D43A99A0-7C97-CE04-CFC5-B0AC6E062BD9}"/>
              </a:ext>
            </a:extLst>
          </p:cNvPr>
          <p:cNvSpPr/>
          <p:nvPr/>
        </p:nvSpPr>
        <p:spPr>
          <a:xfrm>
            <a:off x="5288095" y="2925729"/>
            <a:ext cx="1178805" cy="31202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DE48112-CF01-8BAA-7A9A-F16BF5B08FBF}"/>
              </a:ext>
            </a:extLst>
          </p:cNvPr>
          <p:cNvSpPr/>
          <p:nvPr/>
        </p:nvSpPr>
        <p:spPr>
          <a:xfrm>
            <a:off x="6301648" y="2355428"/>
            <a:ext cx="1068636" cy="311004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D09D775D-FEEB-E6B1-1393-A3A0519A7C7F}"/>
              </a:ext>
            </a:extLst>
          </p:cNvPr>
          <p:cNvSpPr/>
          <p:nvPr/>
        </p:nvSpPr>
        <p:spPr>
          <a:xfrm>
            <a:off x="1222871" y="3246833"/>
            <a:ext cx="1465244" cy="31949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DC37471E-0A1D-8904-5F3D-40D0601ED129}"/>
              </a:ext>
            </a:extLst>
          </p:cNvPr>
          <p:cNvSpPr/>
          <p:nvPr/>
        </p:nvSpPr>
        <p:spPr>
          <a:xfrm>
            <a:off x="6506377" y="2917345"/>
            <a:ext cx="2092287" cy="319489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566B8-A070-B8A2-5C46-2340094C9F13}"/>
              </a:ext>
            </a:extLst>
          </p:cNvPr>
          <p:cNvSpPr txBox="1"/>
          <p:nvPr/>
        </p:nvSpPr>
        <p:spPr>
          <a:xfrm>
            <a:off x="11017" y="1304342"/>
            <a:ext cx="9128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Strong2020 activities:  </a:t>
            </a:r>
            <a:r>
              <a:rPr lang="en-US" sz="2400" b="1" dirty="0">
                <a:solidFill>
                  <a:srgbClr val="0070C0"/>
                </a:solidFill>
              </a:rPr>
              <a:t>5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WorkStop</a:t>
            </a:r>
            <a:r>
              <a:rPr lang="en-US" sz="2400" b="1" dirty="0">
                <a:solidFill>
                  <a:srgbClr val="0070C0"/>
                </a:solidFill>
              </a:rPr>
              <a:t>/</a:t>
            </a:r>
            <a:r>
              <a:rPr lang="en-US" sz="2400" b="1" dirty="0" err="1">
                <a:solidFill>
                  <a:srgbClr val="0070C0"/>
                </a:solidFill>
              </a:rPr>
              <a:t>ThinkStart</a:t>
            </a:r>
            <a:r>
              <a:rPr lang="en-US" sz="2400" b="1" dirty="0">
                <a:solidFill>
                  <a:srgbClr val="0070C0"/>
                </a:solidFill>
              </a:rPr>
              <a:t>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(Adrian Signer’s intro)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1509B4-9EF1-D407-C660-2D7066325070}"/>
              </a:ext>
            </a:extLst>
          </p:cNvPr>
          <p:cNvSpPr txBox="1"/>
          <p:nvPr/>
        </p:nvSpPr>
        <p:spPr>
          <a:xfrm>
            <a:off x="110534" y="803873"/>
            <a:ext cx="85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Crucial for analysis and interpretation of data from </a:t>
            </a:r>
            <a:r>
              <a:rPr lang="en-US" b="1" dirty="0" err="1">
                <a:solidFill>
                  <a:schemeClr val="accent6"/>
                </a:solidFill>
              </a:rPr>
              <a:t>MUonE</a:t>
            </a:r>
            <a:r>
              <a:rPr lang="en-US" b="1" dirty="0">
                <a:solidFill>
                  <a:schemeClr val="accent6"/>
                </a:solidFill>
              </a:rPr>
              <a:t> and the hadronic data for g-2</a:t>
            </a:r>
          </a:p>
        </p:txBody>
      </p:sp>
    </p:spTree>
    <p:extLst>
      <p:ext uri="{BB962C8B-B14F-4D97-AF65-F5344CB8AC3E}">
        <p14:creationId xmlns:p14="http://schemas.microsoft.com/office/powerpoint/2010/main" val="340190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86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</a:rPr>
              <a:t>Radiative Corrections &amp; Monte Carlo tools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218608-272A-6C48-B694-2C77F261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566B8-A070-B8A2-5C46-2340094C9F13}"/>
              </a:ext>
            </a:extLst>
          </p:cNvPr>
          <p:cNvSpPr txBox="1"/>
          <p:nvPr/>
        </p:nvSpPr>
        <p:spPr>
          <a:xfrm>
            <a:off x="11017" y="892365"/>
            <a:ext cx="6279861" cy="958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Strong2020 activities:  </a:t>
            </a:r>
            <a:r>
              <a:rPr lang="en-US" sz="2400" b="1" dirty="0">
                <a:solidFill>
                  <a:srgbClr val="0070C0"/>
                </a:solidFill>
              </a:rPr>
              <a:t>5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WorkStop</a:t>
            </a:r>
            <a:r>
              <a:rPr lang="en-US" sz="2400" b="1" dirty="0">
                <a:solidFill>
                  <a:srgbClr val="0070C0"/>
                </a:solidFill>
              </a:rPr>
              <a:t>/</a:t>
            </a:r>
            <a:r>
              <a:rPr lang="en-US" sz="2400" b="1" dirty="0" err="1">
                <a:solidFill>
                  <a:srgbClr val="0070C0"/>
                </a:solidFill>
              </a:rPr>
              <a:t>ThinkStart</a:t>
            </a:r>
            <a:r>
              <a:rPr lang="en-US" sz="2400" dirty="0"/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Conference in Zurich, 5-9 June 2023</a:t>
            </a:r>
          </a:p>
        </p:txBody>
      </p:sp>
      <p:pic>
        <p:nvPicPr>
          <p:cNvPr id="15" name="Picture 1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BBECF9B7-4D5B-D4E2-7A92-5A08ED4C5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" t="27374" r="7459" b="17319"/>
          <a:stretch/>
        </p:blipFill>
        <p:spPr>
          <a:xfrm>
            <a:off x="262531" y="2025199"/>
            <a:ext cx="8588557" cy="40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8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886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</a:rPr>
              <a:t>Radiative Corrections &amp; Monte Carlo tools 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133" y="1046788"/>
            <a:ext cx="184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8218608-272A-6C48-B694-2C77F261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B2A27-9D64-FA43-A30A-299418D9D0DF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566B8-A070-B8A2-5C46-2340094C9F13}"/>
              </a:ext>
            </a:extLst>
          </p:cNvPr>
          <p:cNvSpPr txBox="1"/>
          <p:nvPr/>
        </p:nvSpPr>
        <p:spPr>
          <a:xfrm>
            <a:off x="11018" y="882317"/>
            <a:ext cx="891285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Liverpool activities:</a:t>
            </a:r>
          </a:p>
          <a:p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Calculate and implement (in MC generators like PHOKHARA) all </a:t>
            </a:r>
            <a:r>
              <a:rPr lang="en-US" sz="2000" b="1" dirty="0"/>
              <a:t>higher order</a:t>
            </a:r>
          </a:p>
          <a:p>
            <a:r>
              <a:rPr lang="en-US" sz="2000" b="1" dirty="0"/>
              <a:t>	 (real + virtual loop) corrections relevant up to ~0.1%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Will require </a:t>
            </a:r>
            <a:r>
              <a:rPr lang="en-US" sz="2000" b="1" dirty="0"/>
              <a:t>Next-to-Next-to Leading Order</a:t>
            </a:r>
            <a:r>
              <a:rPr lang="en-US" sz="2000" dirty="0"/>
              <a:t>, plus </a:t>
            </a:r>
            <a:r>
              <a:rPr lang="en-US" sz="2000" b="1" dirty="0"/>
              <a:t>re-summed ISR radiation, </a:t>
            </a:r>
            <a:r>
              <a:rPr lang="en-US" sz="2000" dirty="0"/>
              <a:t>and a</a:t>
            </a:r>
          </a:p>
          <a:p>
            <a:r>
              <a:rPr lang="en-US" sz="2000" dirty="0"/>
              <a:t>	 better understanding of radiation form hadrons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Work has started with new Leverhulme PGRAs &amp; PGRs</a:t>
            </a: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000" dirty="0">
                <a:solidFill>
                  <a:srgbClr val="0070C0"/>
                </a:solidFill>
              </a:rPr>
              <a:t>William Torres-Bobadilla, Jeremy Paltrinieri  &amp;  Tom Dave, Pau Petit Rosas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2D1F3-CF9F-E489-CC38-6B53EDDCA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66" y="4749370"/>
            <a:ext cx="2346459" cy="1717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72915-F7EF-E267-93C0-1E3BA84E4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181" y="4857957"/>
            <a:ext cx="5282475" cy="1538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090C82-882F-4D96-3A59-12077662FB3E}"/>
              </a:ext>
            </a:extLst>
          </p:cNvPr>
          <p:cNvSpPr txBox="1"/>
          <p:nvPr/>
        </p:nvSpPr>
        <p:spPr>
          <a:xfrm>
            <a:off x="251213" y="4170066"/>
            <a:ext cx="793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Two Virtual Photon Exchange:          Final State Radiation at Next-to-Leading Order:</a:t>
            </a:r>
          </a:p>
        </p:txBody>
      </p:sp>
    </p:spTree>
    <p:extLst>
      <p:ext uri="{BB962C8B-B14F-4D97-AF65-F5344CB8AC3E}">
        <p14:creationId xmlns:p14="http://schemas.microsoft.com/office/powerpoint/2010/main" val="263913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133" y="50800"/>
            <a:ext cx="119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5922559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61573</TotalTime>
  <Words>679</Words>
  <Application>Microsoft Macintosh PowerPoint</Application>
  <PresentationFormat>On-screen Show (4:3)</PresentationFormat>
  <Paragraphs>97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-apple-system</vt:lpstr>
      <vt:lpstr>Arial</vt:lpstr>
      <vt:lpstr>Calibri</vt:lpstr>
      <vt:lpstr>Wingdings</vt:lpstr>
      <vt:lpstr>Office Theme</vt:lpstr>
      <vt:lpstr>Liverpool Theoretical Physics muon physics and beyond</vt:lpstr>
      <vt:lpstr>PowerPoint Presentation</vt:lpstr>
      <vt:lpstr>PowerPoint Presentation</vt:lpstr>
      <vt:lpstr>  Muon g-2 Theory Initiative est. 2017   https://muon-gm2-theory.illinois.edu  ``… map out strategies for obtaining the best theoretical predictions for these hadronic corrections         in advance of the experimental result.’’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Liverpool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Thomas Teubner</dc:creator>
  <cp:keywords/>
  <dc:description/>
  <cp:lastModifiedBy>Teubner, Thomas</cp:lastModifiedBy>
  <cp:revision>1238</cp:revision>
  <cp:lastPrinted>2019-09-02T14:41:15Z</cp:lastPrinted>
  <dcterms:created xsi:type="dcterms:W3CDTF">2013-09-05T18:00:23Z</dcterms:created>
  <dcterms:modified xsi:type="dcterms:W3CDTF">2023-12-04T10:10:53Z</dcterms:modified>
  <cp:category/>
</cp:coreProperties>
</file>