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79"/>
  </p:notesMasterIdLst>
  <p:handoutMasterIdLst>
    <p:handoutMasterId r:id="rId80"/>
  </p:handoutMasterIdLst>
  <p:sldIdLst>
    <p:sldId id="297" r:id="rId3"/>
    <p:sldId id="589" r:id="rId4"/>
    <p:sldId id="590" r:id="rId5"/>
    <p:sldId id="592" r:id="rId6"/>
    <p:sldId id="593" r:id="rId7"/>
    <p:sldId id="575" r:id="rId8"/>
    <p:sldId id="596" r:id="rId9"/>
    <p:sldId id="627" r:id="rId10"/>
    <p:sldId id="628" r:id="rId11"/>
    <p:sldId id="598" r:id="rId12"/>
    <p:sldId id="633" r:id="rId13"/>
    <p:sldId id="594" r:id="rId14"/>
    <p:sldId id="556" r:id="rId15"/>
    <p:sldId id="640" r:id="rId16"/>
    <p:sldId id="634" r:id="rId17"/>
    <p:sldId id="597" r:id="rId18"/>
    <p:sldId id="568" r:id="rId19"/>
    <p:sldId id="512" r:id="rId20"/>
    <p:sldId id="303" r:id="rId21"/>
    <p:sldId id="625" r:id="rId22"/>
    <p:sldId id="631" r:id="rId23"/>
    <p:sldId id="639" r:id="rId24"/>
    <p:sldId id="616" r:id="rId25"/>
    <p:sldId id="632" r:id="rId26"/>
    <p:sldId id="516" r:id="rId27"/>
    <p:sldId id="614" r:id="rId28"/>
    <p:sldId id="618" r:id="rId29"/>
    <p:sldId id="545" r:id="rId30"/>
    <p:sldId id="585" r:id="rId31"/>
    <p:sldId id="637" r:id="rId32"/>
    <p:sldId id="636" r:id="rId33"/>
    <p:sldId id="635" r:id="rId34"/>
    <p:sldId id="565" r:id="rId35"/>
    <p:sldId id="480" r:id="rId36"/>
    <p:sldId id="570" r:id="rId37"/>
    <p:sldId id="571" r:id="rId38"/>
    <p:sldId id="572" r:id="rId39"/>
    <p:sldId id="573" r:id="rId40"/>
    <p:sldId id="574" r:id="rId41"/>
    <p:sldId id="562" r:id="rId42"/>
    <p:sldId id="554" r:id="rId43"/>
    <p:sldId id="587" r:id="rId44"/>
    <p:sldId id="296" r:id="rId45"/>
    <p:sldId id="563" r:id="rId46"/>
    <p:sldId id="584" r:id="rId47"/>
    <p:sldId id="619" r:id="rId48"/>
    <p:sldId id="582" r:id="rId49"/>
    <p:sldId id="263" r:id="rId50"/>
    <p:sldId id="265" r:id="rId51"/>
    <p:sldId id="267" r:id="rId52"/>
    <p:sldId id="601" r:id="rId53"/>
    <p:sldId id="602" r:id="rId54"/>
    <p:sldId id="547" r:id="rId55"/>
    <p:sldId id="610" r:id="rId56"/>
    <p:sldId id="608" r:id="rId57"/>
    <p:sldId id="564" r:id="rId58"/>
    <p:sldId id="479" r:id="rId59"/>
    <p:sldId id="471" r:id="rId60"/>
    <p:sldId id="420" r:id="rId61"/>
    <p:sldId id="517" r:id="rId62"/>
    <p:sldId id="513" r:id="rId63"/>
    <p:sldId id="515" r:id="rId64"/>
    <p:sldId id="514" r:id="rId65"/>
    <p:sldId id="504" r:id="rId66"/>
    <p:sldId id="622" r:id="rId67"/>
    <p:sldId id="526" r:id="rId68"/>
    <p:sldId id="521" r:id="rId69"/>
    <p:sldId id="528" r:id="rId70"/>
    <p:sldId id="529" r:id="rId71"/>
    <p:sldId id="530" r:id="rId72"/>
    <p:sldId id="531" r:id="rId73"/>
    <p:sldId id="638" r:id="rId74"/>
    <p:sldId id="421" r:id="rId75"/>
    <p:sldId id="422" r:id="rId76"/>
    <p:sldId id="423" r:id="rId77"/>
    <p:sldId id="553" r:id="rId78"/>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204" userDrawn="1">
          <p15:clr>
            <a:srgbClr val="A4A3A4"/>
          </p15:clr>
        </p15:guide>
        <p15:guide id="2" orient="horz" pos="476" userDrawn="1">
          <p15:clr>
            <a:srgbClr val="A4A3A4"/>
          </p15:clr>
        </p15:guide>
        <p15:guide id="3" orient="horz" pos="1443" userDrawn="1">
          <p15:clr>
            <a:srgbClr val="A4A3A4"/>
          </p15:clr>
        </p15:guide>
        <p15:guide id="4" orient="horz" pos="966" userDrawn="1">
          <p15:clr>
            <a:srgbClr val="A4A3A4"/>
          </p15:clr>
        </p15:guide>
        <p15:guide id="5" orient="horz" pos="1876" userDrawn="1">
          <p15:clr>
            <a:srgbClr val="A4A3A4"/>
          </p15:clr>
        </p15:guide>
        <p15:guide id="6" orient="horz" pos="3616" userDrawn="1">
          <p15:clr>
            <a:srgbClr val="A4A3A4"/>
          </p15:clr>
        </p15:guide>
        <p15:guide id="7" pos="2920" userDrawn="1">
          <p15:clr>
            <a:srgbClr val="A4A3A4"/>
          </p15:clr>
        </p15:guide>
        <p15:guide id="8" pos="2917" userDrawn="1">
          <p15:clr>
            <a:srgbClr val="A4A3A4"/>
          </p15:clr>
        </p15:guide>
        <p15:guide id="9" pos="6701" userDrawn="1">
          <p15:clr>
            <a:srgbClr val="A4A3A4"/>
          </p15:clr>
        </p15:guide>
        <p15:guide id="10" pos="3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80AB"/>
    <a:srgbClr val="B8561A"/>
    <a:srgbClr val="ABABAB"/>
    <a:srgbClr val="CACACA"/>
    <a:srgbClr val="E95125"/>
    <a:srgbClr val="F37C23"/>
    <a:srgbClr val="3C5A77"/>
    <a:srgbClr val="BC5F2B"/>
    <a:srgbClr val="32547A"/>
    <a:srgbClr val="B65A1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188" autoAdjust="0"/>
    <p:restoredTop sz="83129"/>
  </p:normalViewPr>
  <p:slideViewPr>
    <p:cSldViewPr snapToGrid="0" snapToObjects="1">
      <p:cViewPr varScale="1">
        <p:scale>
          <a:sx n="103" d="100"/>
          <a:sy n="103" d="100"/>
        </p:scale>
        <p:origin x="176" y="224"/>
      </p:cViewPr>
      <p:guideLst>
        <p:guide orient="horz" pos="4204"/>
        <p:guide orient="horz" pos="476"/>
        <p:guide orient="horz" pos="1443"/>
        <p:guide orient="horz" pos="966"/>
        <p:guide orient="horz" pos="1876"/>
        <p:guide orient="horz" pos="3616"/>
        <p:guide pos="2920"/>
        <p:guide pos="2917"/>
        <p:guide pos="6701"/>
        <p:guide pos="37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FB589245-636E-234E-BFAD-9607949806CA}" type="datetimeFigureOut">
              <a:rPr lang="en-US"/>
              <a:pPr>
                <a:defRPr/>
              </a:pPr>
              <a:t>2/20/24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62F3B233-32CA-1B4D-AFEE-D703F5CA5C37}" type="slidenum">
              <a:rPr lang="en-US"/>
              <a:pPr>
                <a:defRPr/>
              </a:pPr>
              <a:t>‹#›</a:t>
            </a:fld>
            <a:endParaRPr lang="en-US"/>
          </a:p>
        </p:txBody>
      </p:sp>
    </p:spTree>
    <p:extLst>
      <p:ext uri="{BB962C8B-B14F-4D97-AF65-F5344CB8AC3E}">
        <p14:creationId xmlns:p14="http://schemas.microsoft.com/office/powerpoint/2010/main" val="32602863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129BCED8-DCF3-A94B-99F8-D2FB79A8911E}" type="datetimeFigureOut">
              <a:rPr lang="en-US"/>
              <a:pPr>
                <a:defRPr/>
              </a:pPr>
              <a:t>2/20/24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EEA82294-BF3E-954A-9E49-35D72A5F0004}" type="slidenum">
              <a:rPr lang="en-US"/>
              <a:pPr>
                <a:defRPr/>
              </a:pPr>
              <a:t>‹#›</a:t>
            </a:fld>
            <a:endParaRPr lang="en-US"/>
          </a:p>
        </p:txBody>
      </p:sp>
    </p:spTree>
    <p:extLst>
      <p:ext uri="{BB962C8B-B14F-4D97-AF65-F5344CB8AC3E}">
        <p14:creationId xmlns:p14="http://schemas.microsoft.com/office/powerpoint/2010/main" val="3007741859"/>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Geneva" charset="0"/>
        <a:cs typeface="Geneva" charset="0"/>
      </a:defRPr>
    </a:lvl1pPr>
    <a:lvl2pPr marL="457200" algn="l" defTabSz="457200" rtl="0" fontAlgn="base">
      <a:spcBef>
        <a:spcPct val="30000"/>
      </a:spcBef>
      <a:spcAft>
        <a:spcPct val="0"/>
      </a:spcAft>
      <a:defRPr sz="1200" kern="1200">
        <a:solidFill>
          <a:schemeClr val="tx1"/>
        </a:solidFill>
        <a:latin typeface="+mn-lt"/>
        <a:ea typeface="Geneva" charset="0"/>
        <a:cs typeface="+mn-cs"/>
      </a:defRPr>
    </a:lvl2pPr>
    <a:lvl3pPr marL="914400" algn="l" defTabSz="457200" rtl="0" fontAlgn="base">
      <a:spcBef>
        <a:spcPct val="30000"/>
      </a:spcBef>
      <a:spcAft>
        <a:spcPct val="0"/>
      </a:spcAft>
      <a:defRPr sz="1200" kern="1200">
        <a:solidFill>
          <a:schemeClr val="tx1"/>
        </a:solidFill>
        <a:latin typeface="+mn-lt"/>
        <a:ea typeface="Geneva" charset="0"/>
        <a:cs typeface="+mn-cs"/>
      </a:defRPr>
    </a:lvl3pPr>
    <a:lvl4pPr marL="1371600" algn="l" defTabSz="457200" rtl="0" fontAlgn="base">
      <a:spcBef>
        <a:spcPct val="30000"/>
      </a:spcBef>
      <a:spcAft>
        <a:spcPct val="0"/>
      </a:spcAft>
      <a:defRPr sz="1200" kern="1200">
        <a:solidFill>
          <a:schemeClr val="tx1"/>
        </a:solidFill>
        <a:latin typeface="+mn-lt"/>
        <a:ea typeface="Geneva" charset="0"/>
        <a:cs typeface="+mn-cs"/>
      </a:defRPr>
    </a:lvl4pPr>
    <a:lvl5pPr marL="1828800" algn="l" defTabSz="457200" rtl="0" fontAlgn="base">
      <a:spcBef>
        <a:spcPct val="30000"/>
      </a:spcBef>
      <a:spcAft>
        <a:spcPct val="0"/>
      </a:spcAft>
      <a:defRPr sz="1200" kern="1200">
        <a:solidFill>
          <a:schemeClr val="tx1"/>
        </a:solidFill>
        <a:latin typeface="+mn-lt"/>
        <a:ea typeface="Geneva"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1</a:t>
            </a:fld>
            <a:endParaRPr lang="en-US"/>
          </a:p>
        </p:txBody>
      </p:sp>
    </p:spTree>
    <p:extLst>
      <p:ext uri="{BB962C8B-B14F-4D97-AF65-F5344CB8AC3E}">
        <p14:creationId xmlns:p14="http://schemas.microsoft.com/office/powerpoint/2010/main" val="1639000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dirty="0">
                <a:effectLst/>
                <a:latin typeface="URWPalladioL"/>
              </a:rPr>
              <a:t>Between October and November 2018, ProtoDUNE was exposed to a </a:t>
            </a:r>
            <a:r>
              <a:rPr lang="en-GB" sz="1200" b="1" dirty="0">
                <a:effectLst/>
                <a:latin typeface="URWPalladioL"/>
              </a:rPr>
              <a:t>charged particle beam </a:t>
            </a:r>
            <a:r>
              <a:rPr lang="en-GB" sz="1200" dirty="0">
                <a:effectLst/>
                <a:latin typeface="URWPalladioL"/>
              </a:rPr>
              <a:t>sourced from the SPS at CERN. This happened just before the LHC shut down. High energy protons extracted from the SPS interact with a primary target produce a mixed secondary hadron beam, then this is beam is further directed on a secondary target to produce the low energy beam we wanted.  Before entering the ProtoDUNE TPC, there will be a dedicated beam line instrumentation to measure the property of the beam, such as its momentum from the spectrometer, time of flight, and its particle type from threshold Cherenkov counters.  </a:t>
            </a:r>
            <a:r>
              <a:rPr lang="en-GB" sz="1200" dirty="0"/>
              <a:t>The composition of the beam varies depending on its momentum as can be seen on the right-hand side plot.  At the lower end of the momentum range, the beam predominantly consists of </a:t>
            </a:r>
            <a:r>
              <a:rPr lang="en-GB" sz="1200" b="1" dirty="0"/>
              <a:t>positrons</a:t>
            </a:r>
            <a:r>
              <a:rPr lang="en-GB" sz="1200" dirty="0"/>
              <a:t>. As the momentum increases, </a:t>
            </a:r>
            <a:r>
              <a:rPr lang="en-GB" sz="1200" b="1" dirty="0"/>
              <a:t>pions</a:t>
            </a:r>
            <a:r>
              <a:rPr lang="en-GB" sz="1200" dirty="0"/>
              <a:t> become the dominant particle in the higher momentum beams. In this analysis, I’m using the 1GeV/c beam sample to select the pion beam component, the red portion here. </a:t>
            </a:r>
            <a:endParaRPr lang="en-US" dirty="0"/>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dirty="0"/>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dirty="0"/>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10</a:t>
            </a:fld>
            <a:endParaRPr lang="en-US"/>
          </a:p>
        </p:txBody>
      </p:sp>
    </p:spTree>
    <p:extLst>
      <p:ext uri="{BB962C8B-B14F-4D97-AF65-F5344CB8AC3E}">
        <p14:creationId xmlns:p14="http://schemas.microsoft.com/office/powerpoint/2010/main" val="214342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effectLst/>
                <a:latin typeface="Arial" panose="020B0604020202020204" pitchFamily="34" charset="0"/>
              </a:rPr>
              <a:t>The ProtoDUNE-SP detector is one of the two large liquid argon time projection chamber (LArTPC) that serves as a prototype for the DUNE far detector, located at CERN on surface. The active volume is 6 m (height) × 7 m (length)× 7.2 m (width) and contains 0.76 kt of liquid argon. The TPC is divided into half by the Cathode Plane Assembly (CPAs) at x = 0 in the y-z plane and comprises two drift volumes. There are six Anode Plane Assembly (APAs) in total and three on each side, with 3.6 m away from the cathode. Here is an example of one APA module, three wire planes have different orientations as shown in colours. The APA used in ProtoDUNE-SP will be the same to the one used in </a:t>
            </a:r>
            <a:r>
              <a:rPr lang="en-GB" sz="1800" dirty="0">
                <a:effectLst/>
                <a:latin typeface="URWPalladioL"/>
              </a:rPr>
              <a:t>DUNE far detector and it requires 150 of them per module. </a:t>
            </a:r>
            <a:r>
              <a:rPr lang="en-GB" sz="1800" b="0" i="0" dirty="0">
                <a:effectLst/>
                <a:latin typeface="Arial" panose="020B0604020202020204" pitchFamily="34" charset="0"/>
              </a:rPr>
              <a:t>A homogeneous electric field is created within the TPC. </a:t>
            </a:r>
            <a:r>
              <a:rPr lang="en-GB" b="0" i="0" dirty="0">
                <a:solidFill>
                  <a:srgbClr val="374151"/>
                </a:solidFill>
                <a:effectLst/>
                <a:latin typeface="Söhne"/>
              </a:rPr>
              <a:t>The ProtoDUNE-SP uses a right-handed Cartesian coordinate system, with the origin situated at the front face of the detector at the bottom of the cathode plane. The test hadron beam enters the TPC through the beam plug, a cylindrical structure filled with low-density nitrogen gases. This setup is designed to reduce the energy loss of the test beam, as interactions with the detector material may occur before entering the TPC.</a:t>
            </a:r>
          </a:p>
          <a:p>
            <a:pPr algn="l"/>
            <a:endParaRPr lang="en-GB" b="0" i="0" dirty="0">
              <a:solidFill>
                <a:srgbClr val="374151"/>
              </a:solidFill>
              <a:effectLst/>
              <a:latin typeface="Söhne"/>
            </a:endParaRPr>
          </a:p>
          <a:p>
            <a:pPr algn="l"/>
            <a:r>
              <a:rPr lang="en-GB" b="0" i="0" dirty="0">
                <a:solidFill>
                  <a:srgbClr val="374151"/>
                </a:solidFill>
                <a:effectLst/>
                <a:latin typeface="Söhne"/>
              </a:rPr>
              <a:t>One of the main goals of ProtoDUNE is to validate the cryostat design and test the data acquisition and detector performance. The high-level physics analysis is kind of a bonus. As you will see later, the data collected was not sufficient for a precise measurement.</a:t>
            </a:r>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11</a:t>
            </a:fld>
            <a:endParaRPr lang="en-US"/>
          </a:p>
        </p:txBody>
      </p:sp>
    </p:spTree>
    <p:extLst>
      <p:ext uri="{BB962C8B-B14F-4D97-AF65-F5344CB8AC3E}">
        <p14:creationId xmlns:p14="http://schemas.microsoft.com/office/powerpoint/2010/main" val="2428031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b="0" i="0" dirty="0">
                <a:effectLst/>
                <a:latin typeface="Arial" panose="020B0604020202020204" pitchFamily="34" charset="0"/>
              </a:rPr>
              <a:t>A typical LArTPC is shown here with its operating principle. The test beam simulates the charged particles resulting from neutrino interactions at DUNE FD in the closest way possible, with a momentum range from 0.3 to 7 GeV/c. The test beam consists of protons, pions, muons, kaons and positrons. </a:t>
            </a:r>
          </a:p>
          <a:p>
            <a:endParaRPr lang="en-GB" b="0" i="0" dirty="0">
              <a:effectLst/>
              <a:latin typeface="Arial" panose="020B0604020202020204" pitchFamily="34" charset="0"/>
            </a:endParaRPr>
          </a:p>
          <a:p>
            <a:pPr algn="l"/>
            <a:r>
              <a:rPr lang="en-GB" b="0" i="0" dirty="0">
                <a:effectLst/>
                <a:latin typeface="Arial" panose="020B0604020202020204" pitchFamily="34" charset="0"/>
              </a:rPr>
              <a:t>As charge particles traverse through the LArTPC, electrons will be ionised along their trajectories, and the prompt scintillation photons will be produced as well, which is not shown here. The constant electric field will drift these electrons towards the anode plane. These signals will be collected by three wire planes on the anode. As electrons pass through the first two induction planes, a bipolar waveform will be produced since electrons will alter the measured electric field. The collection plane will finally collect these electrons and produce a unipolar waveform. From the coincidence of signals collected by these three wire planes, the y-z position of the charged particle can be identified. Whereas the photons are collected by the photo-multiplier tubes (PMTs) embedded in the detector’s APAs, </a:t>
            </a:r>
            <a:r>
              <a:rPr lang="en-GB" b="0" i="0" dirty="0">
                <a:solidFill>
                  <a:srgbClr val="374151"/>
                </a:solidFill>
                <a:effectLst/>
                <a:latin typeface="Söhne"/>
              </a:rPr>
              <a:t>providing the time of when the interaction happened. Then, the x position can be determined from the drift electron’s arrival time if the electron drift speed is known.</a:t>
            </a:r>
          </a:p>
          <a:p>
            <a:pPr algn="l"/>
            <a:endParaRPr lang="en-GB" b="0" i="0" dirty="0">
              <a:solidFill>
                <a:srgbClr val="374151"/>
              </a:solidFill>
              <a:effectLst/>
              <a:latin typeface="Söhne"/>
            </a:endParaRPr>
          </a:p>
          <a:p>
            <a:pPr algn="l"/>
            <a:r>
              <a:rPr lang="en-GB" b="0" i="0" dirty="0">
                <a:solidFill>
                  <a:srgbClr val="374151"/>
                </a:solidFill>
                <a:effectLst/>
                <a:latin typeface="Söhne"/>
              </a:rPr>
              <a:t>The photons will be collected on a nanosecond scale, while the drift electron times are on a millisecond scale. The maximum drift time is 2.25 milliseconds for a full 3.6 meters drift volume, and the transverse diffusion of the electron cloud is about 2 mm.</a:t>
            </a:r>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12</a:t>
            </a:fld>
            <a:endParaRPr lang="en-US"/>
          </a:p>
        </p:txBody>
      </p:sp>
    </p:spTree>
    <p:extLst>
      <p:ext uri="{BB962C8B-B14F-4D97-AF65-F5344CB8AC3E}">
        <p14:creationId xmlns:p14="http://schemas.microsoft.com/office/powerpoint/2010/main" val="300469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dirty="0"/>
              <a:t>Here are several collection plane event displays using the real 1GeV/c pion data collected in Oct. 2018. The x-axis is the wire number with a wire pitch of 4.7mm and the y-axis is the electron drift time tick.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800" dirty="0">
                <a:effectLst/>
                <a:latin typeface="URWPalladioL"/>
              </a:rPr>
              <a:t>The beam pion enters the TPC from the left. The vertical tracks are comic muons as the detector is on the surface. </a:t>
            </a:r>
            <a:r>
              <a:rPr lang="en-US" dirty="0"/>
              <a:t>The colors in these plots indicate the amount of charges </a:t>
            </a:r>
            <a:r>
              <a:rPr lang="en-GB" sz="1800" dirty="0">
                <a:effectLst/>
              </a:rPr>
              <a:t>they deposited along their travel. </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800" dirty="0">
              <a:effectLst/>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800" dirty="0"/>
              <a:t>The left two plots are the pion quasi-elastic scattering candidates, where the pion scatter off from a proton. </a:t>
            </a:r>
            <a:r>
              <a:rPr lang="en-GB" sz="1800" dirty="0">
                <a:effectLst/>
              </a:rPr>
              <a:t>A Michel electron can be identified from pion decays to muons then decays to electron, </a:t>
            </a:r>
            <a:r>
              <a:rPr lang="en-GB" sz="2800" b="0" i="0" dirty="0">
                <a:solidFill>
                  <a:srgbClr val="374151"/>
                </a:solidFill>
                <a:effectLst/>
                <a:latin typeface="Söhne"/>
              </a:rPr>
              <a:t>the intermediate muon is almost produced at rest and is unable to be observed in the detector</a:t>
            </a:r>
            <a:r>
              <a:rPr lang="en-GB" sz="1800" dirty="0">
                <a:effectLst/>
              </a:rPr>
              <a:t>. </a:t>
            </a:r>
            <a:r>
              <a:rPr lang="en-GB" b="0" i="0" dirty="0">
                <a:solidFill>
                  <a:srgbClr val="374151"/>
                </a:solidFill>
                <a:effectLst/>
                <a:latin typeface="Söhne"/>
              </a:rPr>
              <a:t>On the right-hand side, the plots show the pion charge exchange events, which is the process we want to measure. The final state neutral pion promptly decays into two photons, forming two showers in the detector.</a:t>
            </a:r>
            <a:endParaRPr lang="en-GB"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en-US" dirty="0"/>
              <a:t> </a:t>
            </a:r>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13</a:t>
            </a:fld>
            <a:endParaRPr lang="en-US"/>
          </a:p>
        </p:txBody>
      </p:sp>
    </p:spTree>
    <p:extLst>
      <p:ext uri="{BB962C8B-B14F-4D97-AF65-F5344CB8AC3E}">
        <p14:creationId xmlns:p14="http://schemas.microsoft.com/office/powerpoint/2010/main" val="2815623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previous event display are the very optimised cases, most of the time things are much complex. One thing I want to mention before moving on is the electron diverter. Since on each side of the detector, we have three APAs, there is actually a 20 mm gap between adjacent APA, so there are no wires to collect electrons in these region. Therefore we use the electron divertor to nudge the incoming electrons away from the gap, towards an active collection wire. Basically, the divertor is a set of electrode to create a large negative bias. Here are two plots show the eclectic filed line with and without the diverter, you can see the changes in the field line. </a:t>
            </a:r>
          </a:p>
          <a:p>
            <a:endParaRPr lang="en-GB" dirty="0"/>
          </a:p>
          <a:p>
            <a:r>
              <a:rPr lang="en-GB" dirty="0"/>
              <a:t>It is planned to install electron diverters between some of the ProtoDUNE-SP APAs to determine whether they should be included in the DUNE-SP detector design. However, during the beam run, the power supplier of the divertor was turned off by accident, and it was later discovered all these divertors are grounded. </a:t>
            </a:r>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14</a:t>
            </a:fld>
            <a:endParaRPr lang="en-US"/>
          </a:p>
        </p:txBody>
      </p:sp>
    </p:spTree>
    <p:extLst>
      <p:ext uri="{BB962C8B-B14F-4D97-AF65-F5344CB8AC3E}">
        <p14:creationId xmlns:p14="http://schemas.microsoft.com/office/powerpoint/2010/main" val="3301039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74151"/>
                </a:solidFill>
                <a:effectLst/>
                <a:latin typeface="Söhne"/>
              </a:rPr>
              <a:t>Now, the field lines look like this. Instead of pushing the electrons away from the gap, the grounded diverter is now drawing the charges towards it. If we look at the event display, you can see some spatial distortion, and the track across two APAs is broken into two pieces. These effects impact our measurement of the low energy pions cross-section, as discussed later. Okay, I think that’s all I want to say about the detector. Now we can move on to the cross-section measurement.</a:t>
            </a:r>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15</a:t>
            </a:fld>
            <a:endParaRPr lang="en-US"/>
          </a:p>
        </p:txBody>
      </p:sp>
    </p:spTree>
    <p:extLst>
      <p:ext uri="{BB962C8B-B14F-4D97-AF65-F5344CB8AC3E}">
        <p14:creationId xmlns:p14="http://schemas.microsoft.com/office/powerpoint/2010/main" val="3204903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74151"/>
                </a:solidFill>
                <a:effectLst/>
                <a:latin typeface="Söhne"/>
              </a:rPr>
              <a:t>First, let’s define our signal. I’m using the 1 GeV pion beam events. If you look at the bottom-left figure, the horizontal axis represents the number of pi0, and the vertical axis represents the number of charged pions. Depending on the number of daughter pions, I categorize beam events into charge exchange, absorption, and pion production. The pion charge exchange signal is defined as having only one pi0 in the final state and no charged pions. We don’t care about the number of nucleons, as this is an inclusive measurement. The main background comes from the pion productions with 0 pi0 or multiple pi0. There will be two cross-section measurements in this talk: one is the integrated charge exchange XS as a function of the pion beam energy. The other is the differential XS as a function of the daughter pi0 kinematics at a particular beam interacting energy.</a:t>
            </a:r>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17</a:t>
            </a:fld>
            <a:endParaRPr lang="en-US"/>
          </a:p>
        </p:txBody>
      </p:sp>
    </p:spTree>
    <p:extLst>
      <p:ext uri="{BB962C8B-B14F-4D97-AF65-F5344CB8AC3E}">
        <p14:creationId xmlns:p14="http://schemas.microsoft.com/office/powerpoint/2010/main" val="1804448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74151"/>
                </a:solidFill>
                <a:effectLst/>
                <a:latin typeface="Söhne"/>
              </a:rPr>
              <a:t>Here is a diagram summarizing the event selection for the pion charge exchange events. First, there are some dedicated beam cuts to select the pion beam events. After the beam selections, 60,000 pion beam events are selected in MC and about 35,000 in data. Then, we separate the final state particles into two categories: track candidates and shower candidates. For tracks, depending on their energy loss in the detector, we can separate charged pions and protons. Regarding showers, I’ll discuss this later. There will be an MC-driven shower energy correction to correct the energy bias found in showers. After some selections, we have the pi0 shower candidates. Then, two of the leading showers will be combined, and a kinematic fitting will be applied to form the pi0 candidates. In the end, we require one pi0 and no charged pions. We also check for Michel electrons and discard any events containing a Michel, which originates from a charged pion decay. In total, we have about 1,100 CEX events in MC and 700 in data.</a:t>
            </a:r>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18</a:t>
            </a:fld>
            <a:endParaRPr lang="en-US"/>
          </a:p>
        </p:txBody>
      </p:sp>
    </p:spTree>
    <p:extLst>
      <p:ext uri="{BB962C8B-B14F-4D97-AF65-F5344CB8AC3E}">
        <p14:creationId xmlns:p14="http://schemas.microsoft.com/office/powerpoint/2010/main" val="1123230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dirty="0"/>
              <a:t>Now I want to introduce the method we are using to measure the cross section. The previous pion-nucleus cross section measurement was performed via the thin target experiment, where you have a thin nuclear target and the thickness is much less than the pion interaction length. If you know the number of incident pions and count the number of interacted pions, then you could calculate the interaction probability using the Poisson probability distribution as shown here. </a:t>
            </a:r>
            <a:r>
              <a:rPr lang="en-GB" b="0" i="0" dirty="0">
                <a:solidFill>
                  <a:srgbClr val="374151"/>
                </a:solidFill>
                <a:effectLst/>
                <a:latin typeface="Söhne"/>
              </a:rPr>
              <a:t>However, in the case of ProtoDUNE-SP, the liquid argon TPC is about 7 meters long, and the pion-argon interaction length is of the order of 50 </a:t>
            </a:r>
            <a:r>
              <a:rPr lang="en-GB" b="0" i="0" dirty="0" err="1">
                <a:solidFill>
                  <a:srgbClr val="374151"/>
                </a:solidFill>
                <a:effectLst/>
                <a:latin typeface="Söhne"/>
              </a:rPr>
              <a:t>centimeters</a:t>
            </a:r>
            <a:r>
              <a:rPr lang="en-GB" b="0" i="0" dirty="0">
                <a:solidFill>
                  <a:srgbClr val="374151"/>
                </a:solidFill>
                <a:effectLst/>
                <a:latin typeface="Söhne"/>
              </a:rPr>
              <a:t>. So, we can't treat it as a thin target, but we can treat the argon volume as a sequence of many adjacent thin targets and perform several independent thin target experiments. This method was first developed in the </a:t>
            </a:r>
            <a:r>
              <a:rPr lang="en-GB" b="0" i="0" dirty="0" err="1">
                <a:solidFill>
                  <a:srgbClr val="374151"/>
                </a:solidFill>
                <a:effectLst/>
                <a:latin typeface="Söhne"/>
              </a:rPr>
              <a:t>LArIAT</a:t>
            </a:r>
            <a:r>
              <a:rPr lang="en-GB" b="0" i="0" dirty="0">
                <a:solidFill>
                  <a:srgbClr val="374151"/>
                </a:solidFill>
                <a:effectLst/>
                <a:latin typeface="Söhne"/>
              </a:rPr>
              <a:t> experiment, and we kind of modified it a little bit for the case of ProtoDUNE. Instead of slicing in space, we make our slices directly on the pion beam energy, but the idea is the same.</a:t>
            </a:r>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19</a:t>
            </a:fld>
            <a:endParaRPr lang="en-US"/>
          </a:p>
        </p:txBody>
      </p:sp>
    </p:spTree>
    <p:extLst>
      <p:ext uri="{BB962C8B-B14F-4D97-AF65-F5344CB8AC3E}">
        <p14:creationId xmlns:p14="http://schemas.microsoft.com/office/powerpoint/2010/main" val="26725393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it’s really important to understand how we measure the beam energy. The momentum of each pion beam is measured at the beamline using a spectrometer before it entering the TPC. This energy is measured with a resolution about 50 MeV. Then the beam enter the TPC through the beam plus to minimize the upstream energy loss. So we want to know the initial beam energy at the front face of the TPC. We estimate the upstream energy loss from simulations, usually it’s a few MeV, then we can subtract it from the energy measured by the spectrometer to get the initial beam energy. </a:t>
            </a:r>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20</a:t>
            </a:fld>
            <a:endParaRPr lang="en-US"/>
          </a:p>
        </p:txBody>
      </p:sp>
    </p:spTree>
    <p:extLst>
      <p:ext uri="{BB962C8B-B14F-4D97-AF65-F5344CB8AC3E}">
        <p14:creationId xmlns:p14="http://schemas.microsoft.com/office/powerpoint/2010/main" val="634634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Droid Serif"/>
              </a:rPr>
              <a:t>Let’s begin with the standard model and neutrinos. </a:t>
            </a:r>
            <a:r>
              <a:rPr lang="en-GB" b="0" i="0" dirty="0">
                <a:solidFill>
                  <a:srgbClr val="374151"/>
                </a:solidFill>
                <a:effectLst/>
                <a:latin typeface="Söhne"/>
              </a:rPr>
              <a:t>Check out the artwork about elementary particles, which I found in Symmetry magazine</a:t>
            </a:r>
            <a:r>
              <a:rPr lang="en-GB" b="0" i="0" dirty="0">
                <a:solidFill>
                  <a:srgbClr val="000000"/>
                </a:solidFill>
                <a:effectLst/>
                <a:latin typeface="Droid Serif"/>
              </a:rPr>
              <a:t>. </a:t>
            </a:r>
            <a:r>
              <a:rPr lang="en-GB" b="0" i="0" dirty="0">
                <a:solidFill>
                  <a:srgbClr val="374151"/>
                </a:solidFill>
                <a:effectLst/>
                <a:latin typeface="Söhne"/>
              </a:rPr>
              <a:t>It's a great magazine for particle physics.</a:t>
            </a:r>
            <a:r>
              <a:rPr lang="en-GB" b="0" i="0" dirty="0">
                <a:solidFill>
                  <a:srgbClr val="000000"/>
                </a:solidFill>
                <a:effectLst/>
                <a:latin typeface="Droid Serif"/>
              </a:rPr>
              <a:t> </a:t>
            </a:r>
            <a:r>
              <a:rPr lang="en-GB" b="0" i="0" dirty="0">
                <a:solidFill>
                  <a:srgbClr val="374151"/>
                </a:solidFill>
                <a:effectLst/>
                <a:latin typeface="Söhne"/>
              </a:rPr>
              <a:t>According to the standard model, there are only two types of matter particles: hadrons, which are made up of quarks, and leptons—elementary particles. Neutrinos belong to the lepton family and come without an electrical charge. They only interact with the weak force. So, neutrinos find it extremely </a:t>
            </a:r>
            <a:r>
              <a:rPr lang="en-US" sz="1200" dirty="0"/>
              <a:t>difficult</a:t>
            </a:r>
            <a:r>
              <a:rPr lang="en-GB" b="0" i="0" dirty="0">
                <a:solidFill>
                  <a:srgbClr val="374151"/>
                </a:solidFill>
                <a:effectLst/>
                <a:latin typeface="Söhne"/>
              </a:rPr>
              <a:t> to 'see' other particles, making them very hard to detect. They also have an extremely low mass, and for now, we only know the upper limits. So we want to build more detectors to study them. </a:t>
            </a:r>
            <a:endParaRPr lang="en-GB" b="0" i="0" dirty="0">
              <a:solidFill>
                <a:srgbClr val="000000"/>
              </a:solidFill>
              <a:effectLst/>
              <a:latin typeface="Droid Serif"/>
            </a:endParaRPr>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2</a:t>
            </a:fld>
            <a:endParaRPr lang="en-US"/>
          </a:p>
        </p:txBody>
      </p:sp>
    </p:spTree>
    <p:extLst>
      <p:ext uri="{BB962C8B-B14F-4D97-AF65-F5344CB8AC3E}">
        <p14:creationId xmlns:p14="http://schemas.microsoft.com/office/powerpoint/2010/main" val="918136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74151"/>
                </a:solidFill>
                <a:effectLst/>
                <a:latin typeface="Söhne"/>
              </a:rPr>
              <a:t>However, when we calculated the upstream energy loss from the MC, we found that there are some events with a significant energy loss, far away from the mean value. Here is an example for beams with energy between 700 to 800 MeV. So the fitted mean upstream energy loss is about 1 MeV, but there are beams with more than 100 MeV energy loss. We define the events where the energy loss is 3 sigma away from the mean as the scraper events. If we plot the position of these events, the red dots represent the scraper events. You can see the circular shape of the beam plug, and the scraper events do not enter the TPC through the beam plug, so they tend to lose more energy. The dashed blue circle is used to remove those scraper events to improve the initial energy measurement.</a:t>
            </a:r>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21</a:t>
            </a:fld>
            <a:endParaRPr lang="en-US"/>
          </a:p>
        </p:txBody>
      </p:sp>
    </p:spTree>
    <p:extLst>
      <p:ext uri="{BB962C8B-B14F-4D97-AF65-F5344CB8AC3E}">
        <p14:creationId xmlns:p14="http://schemas.microsoft.com/office/powerpoint/2010/main" val="3196527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74151"/>
                </a:solidFill>
                <a:effectLst/>
                <a:latin typeface="Söhne"/>
              </a:rPr>
              <a:t>Now, we want to determine the beam energy at the interaction point. As the charged particle traverses through the detector, it ionizes electrons and loses energy. We collect these ionized charges and get the energy deposit of the particle. The energy resolution is about 1 MeV. If we then subtract that from the initial energy, we can get the energy at the interaction point. There are two ways to calculate the energy deposit inside the detector. One way is to use the measured particle’s track length, and if we know the energy loss per unit distance of this particle, then we get the energy from the range. Another way is to use the collected charges; in this case, you need to establish the relation between the collected charge and the energy deposit. The energy needed to ionize one electron in Argon is 23.6 eV, and then you multiply the number of electrons you collected to get the energy deposit. Of course, there will be some attenuation correction, as some of the electrons can recombine or get lost and diffused during the drifting.</a:t>
            </a:r>
            <a:endParaRPr lang="en-US" kern="1200" dirty="0">
              <a:solidFill>
                <a:srgbClr val="0070C0"/>
              </a:solidFill>
              <a:latin typeface="Calibri" charset="0"/>
              <a:ea typeface="Geneva" charset="0"/>
            </a:endParaRPr>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22</a:t>
            </a:fld>
            <a:endParaRPr lang="en-US"/>
          </a:p>
        </p:txBody>
      </p:sp>
    </p:spTree>
    <p:extLst>
      <p:ext uri="{BB962C8B-B14F-4D97-AF65-F5344CB8AC3E}">
        <p14:creationId xmlns:p14="http://schemas.microsoft.com/office/powerpoint/2010/main" val="27812500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74151"/>
                </a:solidFill>
                <a:effectLst/>
                <a:latin typeface="Söhne"/>
              </a:rPr>
              <a:t>Now, let’s use an example to demonstrate how we compute the incident and interacting flux. Imagine we have 7 pion beams, and they enter the TPC with slightly different energies. Keep in mind that this is in the energy space. We can calculate the initial and interaction energy for each beam particle and fill in two histograms. The initial energy is shown in orange, and the interacting energy is in purple. Now, if 4 of the pion beams interact via the pion charge exchange process, then we record the interaction energy into another histogram, as shown in green. This is our interacting flux for the pion charge exchange signal events. To calculate the cross-section, we are still missing the incident flux, but from the initial histogram and the beam-interacting histogram on the left, we can actually compute the incident histogram by this formula. That is, if you know the start and end energy of the beam and with a predefined slice width, then you can know how many slices it has gone through without an interaction. The incident histogram is shown in red, or you can double-check by counting the number of beams in each slice. Now, if you divide the green and red histograms, the ratio is proportional to the cross-section.</a:t>
            </a:r>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23</a:t>
            </a:fld>
            <a:endParaRPr lang="en-US"/>
          </a:p>
        </p:txBody>
      </p:sp>
    </p:spTree>
    <p:extLst>
      <p:ext uri="{BB962C8B-B14F-4D97-AF65-F5344CB8AC3E}">
        <p14:creationId xmlns:p14="http://schemas.microsoft.com/office/powerpoint/2010/main" val="1239785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374151"/>
                </a:solidFill>
                <a:effectLst/>
                <a:latin typeface="Söhne"/>
              </a:rPr>
              <a:t>This plot shows the beam end Z position of all selected beams. The first thing that catches your eye is the peak around 220 cm. Remember the grounded electron diverter at the boundary of the APA I described earlier. This position is actually the boundary of the APA. Many tracks are prematurely broken when they cross the two APAs. We tried to simulate this effect in MC, but as you can see, it is not well-simulated; the data and MC are not in good agreement. There are more broken tracks in MC than in the data. So, we have a cut to only select pion beams that interact in the first APA. This problem really limits the lowest pion interacting energy we can access.</a:t>
            </a:r>
          </a:p>
          <a:p>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24</a:t>
            </a:fld>
            <a:endParaRPr lang="en-US"/>
          </a:p>
        </p:txBody>
      </p:sp>
    </p:spTree>
    <p:extLst>
      <p:ext uri="{BB962C8B-B14F-4D97-AF65-F5344CB8AC3E}">
        <p14:creationId xmlns:p14="http://schemas.microsoft.com/office/powerpoint/2010/main" val="367929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measured initial and beam interacting histogram using all 1GeV/c pion data after the full beam selection. The MC is decomposed into different categories using the truth-matched information. </a:t>
            </a:r>
          </a:p>
          <a:p>
            <a:endParaRPr lang="en-US" dirty="0"/>
          </a:p>
          <a:p>
            <a:r>
              <a:rPr lang="en-US" dirty="0"/>
              <a:t>The leading background is the beam muon, which comes from the upstream decay of a beam pion. Then the second largest background is the mis-identification of the daughter pion as a beam pion if the daughter pion is produced relatively aligned with the beam. The purity of the selected sample is around 90% and shows a good agreement between data and MC after some reweighting scheme. </a:t>
            </a:r>
          </a:p>
          <a:p>
            <a:endParaRPr lang="en-US" dirty="0"/>
          </a:p>
          <a:p>
            <a:r>
              <a:rPr lang="en-GB" b="0" i="0" dirty="0">
                <a:solidFill>
                  <a:srgbClr val="374151"/>
                </a:solidFill>
                <a:effectLst/>
                <a:latin typeface="Söhne"/>
              </a:rPr>
              <a:t>Then, from these two histograms, we can calculate the incident flux using this formula just like the example I showed before.</a:t>
            </a:r>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25</a:t>
            </a:fld>
            <a:endParaRPr lang="en-US"/>
          </a:p>
        </p:txBody>
      </p:sp>
    </p:spTree>
    <p:extLst>
      <p:ext uri="{BB962C8B-B14F-4D97-AF65-F5344CB8AC3E}">
        <p14:creationId xmlns:p14="http://schemas.microsoft.com/office/powerpoint/2010/main" val="1946121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measured interacting energy for the charge exchange signal. The MC now decomposed by different event topology. Here is a reminder about how we defined each channel. There are some discrepancies between data and MC. We can switch the cuts on final state particles to select background rich sidebands. Then we could use sidebands to extract a background scaling factors as a function of the pion energy to scale the background MC in the signal. The scaling factors are </a:t>
            </a:r>
            <a:r>
              <a:rPr lang="en-US" dirty="0" err="1"/>
              <a:t>obained</a:t>
            </a:r>
            <a:r>
              <a:rPr lang="en-US" dirty="0"/>
              <a:t> by keeping the signal part unchanged in these two sidebands, and simultaneously vary the pion production to minimize the chi2 between data and MC. </a:t>
            </a:r>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26</a:t>
            </a:fld>
            <a:endParaRPr lang="en-US"/>
          </a:p>
        </p:txBody>
      </p:sp>
    </p:spTree>
    <p:extLst>
      <p:ext uri="{BB962C8B-B14F-4D97-AF65-F5344CB8AC3E}">
        <p14:creationId xmlns:p14="http://schemas.microsoft.com/office/powerpoint/2010/main" val="25365240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74151"/>
                </a:solidFill>
                <a:effectLst/>
                <a:latin typeface="Söhne"/>
              </a:rPr>
              <a:t>I’m using four parameters to control the background tuning. The left-hand side plot shows the default MC in dashed green and the fitted histogram in red. Black dots are the data points. You can see that the agreement between data and MC improved after scaling. This is our interacting flux; we can now subtract the background according to MC. Combined with the incident flux, we are ready to compute the cross-section. However, all of these distributions are affected by distortion and smearing due to detector effects and reconstruction methods. A Bayesian unfolding procedure is used to obtain the true distribution from the observed one. I won't talk about the unfolding in detail, and I will just show you the cross-section results.</a:t>
            </a:r>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27</a:t>
            </a:fld>
            <a:endParaRPr lang="en-US"/>
          </a:p>
        </p:txBody>
      </p:sp>
    </p:spTree>
    <p:extLst>
      <p:ext uri="{BB962C8B-B14F-4D97-AF65-F5344CB8AC3E}">
        <p14:creationId xmlns:p14="http://schemas.microsoft.com/office/powerpoint/2010/main" val="903441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measured integrated pion CEX cross-section as a function of pion beam energy. In ProtoDUNE, we are able to provide the pion data with interacting energy between 450-950 MeV. The lower bound is limited by the grounded electron diverter issue. In this region, the cross-section is rather flat and the measured data shows a good agreement with the input </a:t>
            </a:r>
            <a:r>
              <a:rPr lang="en-US" dirty="0" err="1"/>
              <a:t>mpdel</a:t>
            </a:r>
            <a:r>
              <a:rPr lang="en-US" dirty="0"/>
              <a:t>. The simulations are shown in gray histogram with only statistical uncertainty only. The right-hand side plot shows the fractional uncertainties at each bin, where the statistical uncertainty is shown as the dashed line. We changed the input pion CEX cross-section by 15% to evaluate the uncertainties and the other major sources are beam momentum, upstream energy loss and the reconstructed track length. They are all evaluated by comparing the measured value to the truth value and varied by one sigma of the fitted function.   </a:t>
            </a:r>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28</a:t>
            </a:fld>
            <a:endParaRPr lang="en-US"/>
          </a:p>
        </p:txBody>
      </p:sp>
    </p:spTree>
    <p:extLst>
      <p:ext uri="{BB962C8B-B14F-4D97-AF65-F5344CB8AC3E}">
        <p14:creationId xmlns:p14="http://schemas.microsoft.com/office/powerpoint/2010/main" val="25757303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74151"/>
                </a:solidFill>
                <a:effectLst/>
                <a:latin typeface="Söhne"/>
              </a:rPr>
              <a:t>Okay, let’s move on to the differential cross-section measurement as a function of pi0 kinematics. In order to do that, we need to reconstruct the pi0 from two photon showers.</a:t>
            </a:r>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29</a:t>
            </a:fld>
            <a:endParaRPr lang="en-US"/>
          </a:p>
        </p:txBody>
      </p:sp>
    </p:spTree>
    <p:extLst>
      <p:ext uri="{BB962C8B-B14F-4D97-AF65-F5344CB8AC3E}">
        <p14:creationId xmlns:p14="http://schemas.microsoft.com/office/powerpoint/2010/main" val="1208917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two event display to show how different energy showers look like in ProtoDUNE detector. The left had side one is a 0.5 GeV shower and the right one is the 6 GeV shower. You can see that </a:t>
            </a:r>
            <a:r>
              <a:rPr lang="en-US" dirty="0" err="1"/>
              <a:t>theylook</a:t>
            </a:r>
            <a:r>
              <a:rPr lang="en-US" dirty="0"/>
              <a:t> quite differently, and the low energy shower is more stochastic and segmented, which means they are not easy to reconstruct, especially in their energy reconstruction. </a:t>
            </a:r>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30</a:t>
            </a:fld>
            <a:endParaRPr lang="en-US"/>
          </a:p>
        </p:txBody>
      </p:sp>
    </p:spTree>
    <p:extLst>
      <p:ext uri="{BB962C8B-B14F-4D97-AF65-F5344CB8AC3E}">
        <p14:creationId xmlns:p14="http://schemas.microsoft.com/office/powerpoint/2010/main" val="2318156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b="0" i="0" dirty="0">
                <a:solidFill>
                  <a:srgbClr val="374151"/>
                </a:solidFill>
                <a:effectLst/>
                <a:latin typeface="Söhne"/>
              </a:rPr>
              <a:t>First, let’s talk about the sources that can produce neutrinos. This plot shows the neutrino cross-section as a function of its energy. They are abundantly produced from the big bang with a few eV energy. The Earth can also produce neutrinos at its core. In the energy range that particle physicists are interested in, we can categorize the sources into two kinds: the first being artificial neutrinos, which are created not by nature, but by us. Fission reactors is the best source of low-energy antineutrinos. Muon-type neutrinos, on the other hand, can be produced by allowing pions of the appropriate charge to decay in flight and then stopping the non-neutrino products with a dense absorber, referred to as accelerator neutrinos.</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b="0" i="0" dirty="0">
              <a:solidFill>
                <a:srgbClr val="374151"/>
              </a:solidFill>
              <a:effectLst/>
              <a:latin typeface="Söhne"/>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b="0" i="0" dirty="0">
                <a:solidFill>
                  <a:srgbClr val="374151"/>
                </a:solidFill>
                <a:effectLst/>
                <a:latin typeface="Söhne"/>
              </a:rPr>
              <a:t>Then, we have some astrophysical sources</a:t>
            </a:r>
            <a:r>
              <a:rPr lang="en-US" b="1" dirty="0"/>
              <a:t>. </a:t>
            </a:r>
            <a:r>
              <a:rPr lang="en-GB" b="0" i="0" dirty="0">
                <a:solidFill>
                  <a:srgbClr val="374151"/>
                </a:solidFill>
                <a:effectLst/>
                <a:latin typeface="Söhne"/>
              </a:rPr>
              <a:t>The Sun is a 'most copious source of neutrinos,'. Cosmic rays striking the Earth’s atmosphere should produce a significant flux of neutrinos from pion decay. Neutrinos can also come from the core-collapse supernovae and some astrophysical particle accelerators. You might notice a peak in the neutrino cross-section at very high energy, this is the process of the W boson resonance where an anti-electron neutrino can interact with an electron to create a real W boson. </a:t>
            </a:r>
            <a:endParaRPr lang="en-GB" b="0" i="0" dirty="0">
              <a:solidFill>
                <a:srgbClr val="000000"/>
              </a:solidFill>
              <a:effectLst/>
              <a:latin typeface="Droid Serif"/>
            </a:endParaRP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b="0" i="0" dirty="0">
              <a:solidFill>
                <a:srgbClr val="000000"/>
              </a:solidFill>
              <a:effectLst/>
              <a:latin typeface="Droid Serif"/>
            </a:endParaRP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b="0" i="0" dirty="0">
              <a:solidFill>
                <a:srgbClr val="000000"/>
              </a:solidFill>
              <a:effectLst/>
              <a:latin typeface="Droid Serif"/>
            </a:endParaRPr>
          </a:p>
          <a:p>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3</a:t>
            </a:fld>
            <a:endParaRPr lang="en-US"/>
          </a:p>
        </p:txBody>
      </p:sp>
    </p:spTree>
    <p:extLst>
      <p:ext uri="{BB962C8B-B14F-4D97-AF65-F5344CB8AC3E}">
        <p14:creationId xmlns:p14="http://schemas.microsoft.com/office/powerpoint/2010/main" val="29439377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74151"/>
                </a:solidFill>
                <a:effectLst/>
                <a:latin typeface="Söhne"/>
              </a:rPr>
              <a:t>This is the energy spectrum for the pi0 and its decay daughters at the truth level. The majority of our pi0s have energies between 200 to 500 MeV. The </a:t>
            </a:r>
            <a:r>
              <a:rPr lang="en-GB" b="0" i="0" dirty="0" err="1">
                <a:solidFill>
                  <a:srgbClr val="374151"/>
                </a:solidFill>
                <a:effectLst/>
                <a:latin typeface="Söhne"/>
              </a:rPr>
              <a:t>subleading</a:t>
            </a:r>
            <a:r>
              <a:rPr lang="en-GB" b="0" i="0" dirty="0">
                <a:solidFill>
                  <a:srgbClr val="374151"/>
                </a:solidFill>
                <a:effectLst/>
                <a:latin typeface="Söhne"/>
              </a:rPr>
              <a:t> photon energy is quite low; many of them have energy less than 100 MeV. It's not very possible to reconstruct those showers, and we have to remove those events. This really reduces our pion CEX event selection efficiency by a lot.</a:t>
            </a:r>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31</a:t>
            </a:fld>
            <a:endParaRPr lang="en-US"/>
          </a:p>
        </p:txBody>
      </p:sp>
    </p:spTree>
    <p:extLst>
      <p:ext uri="{BB962C8B-B14F-4D97-AF65-F5344CB8AC3E}">
        <p14:creationId xmlns:p14="http://schemas.microsoft.com/office/powerpoint/2010/main" val="27271959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74151"/>
                </a:solidFill>
                <a:effectLst/>
                <a:latin typeface="Söhne"/>
              </a:rPr>
              <a:t>This is a 2D plot of the true shower energy versus the reconstructed shower energy. The red points are the mean value of each column. You can see a large bias, about -10%, is found in the shower energy. We used an MC-driven correction function to correct this bias. The correction function depends on the shower energy, as shown here. Each data point represents the mean fractional bias in that energy bin. It takes an input raw shower energy and outputs a correction factor for that shower. So, the shower energy correction is done event by event through this process.</a:t>
            </a:r>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32</a:t>
            </a:fld>
            <a:endParaRPr lang="en-US"/>
          </a:p>
        </p:txBody>
      </p:sp>
    </p:spTree>
    <p:extLst>
      <p:ext uri="{BB962C8B-B14F-4D97-AF65-F5344CB8AC3E}">
        <p14:creationId xmlns:p14="http://schemas.microsoft.com/office/powerpoint/2010/main" val="9724756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74151"/>
                </a:solidFill>
                <a:effectLst/>
                <a:latin typeface="Söhne"/>
              </a:rPr>
              <a:t>Besides the shower energy correction, we also developed a kinematic fitting algorithm to improve the reconstructed pi0 energy. The pi0 will promptly decay into 2 photons, and we can measure the developed showers of each photon as well as their opening angle, as indicated here. One constraint equation we can use is the invariant mass of these two photons must be equal to the mass of pi0. We can vary both the energy and the opening angle, of course, subject to the measurement uncertainty.</a:t>
            </a:r>
            <a:endParaRPr lang="en-US" b="0"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33</a:t>
            </a:fld>
            <a:endParaRPr lang="en-US"/>
          </a:p>
        </p:txBody>
      </p:sp>
    </p:spTree>
    <p:extLst>
      <p:ext uri="{BB962C8B-B14F-4D97-AF65-F5344CB8AC3E}">
        <p14:creationId xmlns:p14="http://schemas.microsoft.com/office/powerpoint/2010/main" val="34141934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74151"/>
                </a:solidFill>
                <a:effectLst/>
                <a:latin typeface="Söhne"/>
              </a:rPr>
              <a:t>This plot shows the pi0 energy fractional bias before and after kinematic fitting. The convergence rate of the algorithm is shown as the purple dashed line. We can see that the pi0 energy resolution has improved to about 12%, obtained from the width of the distribution. The kinematic fitting has a larger impact on pi0s where the energy is overestimated. If we compare with other tracking experiments, we have achieved a performance similar to </a:t>
            </a:r>
            <a:r>
              <a:rPr lang="en-GB" b="0" i="0" dirty="0" err="1">
                <a:solidFill>
                  <a:srgbClr val="374151"/>
                </a:solidFill>
                <a:effectLst/>
                <a:latin typeface="Söhne"/>
              </a:rPr>
              <a:t>MicroBooNE</a:t>
            </a:r>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34</a:t>
            </a:fld>
            <a:endParaRPr lang="en-US"/>
          </a:p>
        </p:txBody>
      </p:sp>
    </p:spTree>
    <p:extLst>
      <p:ext uri="{BB962C8B-B14F-4D97-AF65-F5344CB8AC3E}">
        <p14:creationId xmlns:p14="http://schemas.microsoft.com/office/powerpoint/2010/main" val="31679272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374151"/>
                </a:solidFill>
                <a:effectLst/>
                <a:latin typeface="Söhne"/>
              </a:rPr>
              <a:t>We are able to select a sample of neutral pion events, and here is the invariant mass of the two reconstructed photons. The major background comes from the random combination of two photons that do not originate from the same pi0. It can be seen that the correctly matched shower pairs show good agreement with the expected pi0 mass, while continuous backgrounds arise from random combinations of two showers. We placed a mass window cut to reduce background. The fitted peak value of the invariant mass is shown in the table, where the true pi0 mass is 135 MeV.</a:t>
            </a:r>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35</a:t>
            </a:fld>
            <a:endParaRPr lang="en-US"/>
          </a:p>
        </p:txBody>
      </p:sp>
    </p:spTree>
    <p:extLst>
      <p:ext uri="{BB962C8B-B14F-4D97-AF65-F5344CB8AC3E}">
        <p14:creationId xmlns:p14="http://schemas.microsoft.com/office/powerpoint/2010/main" val="41471668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74151"/>
                </a:solidFill>
                <a:effectLst/>
                <a:latin typeface="Söhne"/>
              </a:rPr>
              <a:t>Here is the reconstructed pi0 kinetic energy after the CEX event topology cuts and kinematic fitting. Again, the pion production with pi0 is the largest background. We perform a similar background tuning, just like what we did in the previous integrated cross-section measurement, then subtract the background out and unfold to remove any detector or reconstruction effects.</a:t>
            </a:r>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36</a:t>
            </a:fld>
            <a:endParaRPr lang="en-US"/>
          </a:p>
        </p:txBody>
      </p:sp>
    </p:spTree>
    <p:extLst>
      <p:ext uri="{BB962C8B-B14F-4D97-AF65-F5344CB8AC3E}">
        <p14:creationId xmlns:p14="http://schemas.microsoft.com/office/powerpoint/2010/main" val="27882128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This is the Differential Cross-section as a function of pi0 kinetic energy for a subsample of the CEX events, where the beam interacts with energy</a:t>
                </a:r>
                <a:r>
                  <a:rPr lang="en-US" baseline="0" dirty="0"/>
                  <a:t> between 650 to 800 MeV</a:t>
                </a:r>
                <a:r>
                  <a:rPr lang="en-US" dirty="0"/>
                  <a:t>. We can divide the XS into three regions, which corresponds to different pi0 kinematics. The region when pi0 KE is less than 150 MeV, between 200 and 400 MeV and larger than 650 MeV. If I do a scan for the truth events in these kinematic regions, you can see that the energy transfer is shared between final states nucleus and nucleons. As less and less nucleons being producing, pi0 gained more kinetic energy. There are many nuclear models used in the GEANT4, which I don’t really understand, but it seems they did a good job. Although the statistical uncertainty of the measurement is quite large. </a:t>
                </a:r>
              </a:p>
              <a:p>
                <a:endParaRPr lang="en-US" dirty="0"/>
              </a:p>
              <a:p>
                <a:r>
                  <a:rPr lang="en-US" dirty="0"/>
                  <a:t>The</a:t>
                </a:r>
                <a:r>
                  <a:rPr lang="en-US" baseline="0" dirty="0"/>
                  <a:t> GEANT4 uses the </a:t>
                </a:r>
                <a:r>
                  <a:rPr lang="en-GB" sz="1200" b="0" i="0" kern="1200" dirty="0" err="1">
                    <a:solidFill>
                      <a:schemeClr val="tx1"/>
                    </a:solidFill>
                    <a:effectLst/>
                    <a:latin typeface="+mn-lt"/>
                    <a:ea typeface="Geneva" charset="0"/>
                    <a:cs typeface="Geneva" charset="0"/>
                  </a:rPr>
                  <a:t>Bertini</a:t>
                </a:r>
                <a:r>
                  <a:rPr lang="en-US" baseline="0" dirty="0"/>
                  <a:t> cascade model to simulate the hadron interaction and transportation. Here are some truth-level process at each region. After the interaction, GEANT4 implemented several models to deal with the </a:t>
                </a:r>
                <a:r>
                  <a:rPr lang="en-GB" dirty="0"/>
                  <a:t>nuclear fragment. With A &lt; 12, the nucleus is further de-excited by Fermi breakup. All other nuclei undergo equilibrium evaporation which is performed by the some statistical model. For some heavy nuclei (A &gt; 100) fission may be performed. Relative probabilities for the evaporation of nucleons, light ions (d, 3He, </a:t>
                </a:r>
                <a:r>
                  <a:rPr lang="el-GR" dirty="0"/>
                  <a:t>α)</a:t>
                </a:r>
                <a:r>
                  <a:rPr lang="en-GB" baseline="0" dirty="0"/>
                  <a:t> </a:t>
                </a:r>
                <a:r>
                  <a:rPr lang="en-GB" dirty="0"/>
                  <a:t>are used to implement competition between these processes.</a:t>
                </a:r>
                <a:endParaRPr lang="en-US" dirty="0"/>
              </a:p>
            </p:txBody>
          </p:sp>
        </mc:Choice>
        <mc:Fallback xmlns="">
          <p:sp>
            <p:nvSpPr>
              <p:cNvPr id="3" name="Notes Placeholder 2"/>
              <p:cNvSpPr>
                <a:spLocks noGrp="1"/>
              </p:cNvSpPr>
              <p:nvPr>
                <p:ph type="body" idx="1"/>
              </p:nvPr>
            </p:nvSpPr>
            <p:spPr/>
            <p:txBody>
              <a:bodyPr/>
              <a:lstStyle/>
              <a:p>
                <a:r>
                  <a:rPr lang="en-US" dirty="0"/>
                  <a:t>Here is the Differential Cross-section as a function of T pi0, with a similar notation as before. We can see there are three different</a:t>
                </a:r>
                <a:r>
                  <a:rPr lang="en-GB" i="0">
                    <a:latin typeface="Cambria Math" panose="02040503050406030204" pitchFamily="18" charset="0"/>
                  </a:rPr>
                  <a:t>〖</a:t>
                </a:r>
                <a:r>
                  <a:rPr lang="en-GB" b="0" i="0">
                    <a:latin typeface="Cambria Math" panose="02040503050406030204" pitchFamily="18" charset="0"/>
                  </a:rPr>
                  <a:t> </a:t>
                </a:r>
                <a:r>
                  <a:rPr lang="en-GB" i="0">
                    <a:latin typeface="Cambria Math" panose="02040503050406030204" pitchFamily="18" charset="0"/>
                  </a:rPr>
                  <a:t>𝜋〗^0</a:t>
                </a:r>
                <a:r>
                  <a:rPr lang="en-US" dirty="0"/>
                  <a:t>  kinematic region. The</a:t>
                </a:r>
                <a:r>
                  <a:rPr lang="en-US" baseline="0" dirty="0"/>
                  <a:t> GEANT4 uses the </a:t>
                </a:r>
                <a:r>
                  <a:rPr lang="en-GB" sz="1200" b="0" i="0" kern="1200" dirty="0" err="1">
                    <a:solidFill>
                      <a:schemeClr val="tx1"/>
                    </a:solidFill>
                    <a:effectLst/>
                    <a:latin typeface="+mn-lt"/>
                    <a:ea typeface="Geneva" charset="0"/>
                    <a:cs typeface="Geneva" charset="0"/>
                  </a:rPr>
                  <a:t>Bertini</a:t>
                </a:r>
                <a:r>
                  <a:rPr lang="en-US" baseline="0" dirty="0"/>
                  <a:t> cascade model to simulate the hadron interaction and transportation. Here are some truth-level process at each region. After the interaction, GEANT4 implemented several models to deal with the </a:t>
                </a:r>
                <a:r>
                  <a:rPr lang="en-GB" dirty="0"/>
                  <a:t>nuclear fragment. With A &lt; 12, the nucleus is further de-excited by Fermi breakup. All other nuclei undergo equilibrium evaporation which is performed by the some statistical model. For some heavy nuclei (A &gt; 100) fission may be performed. Relative probabilities for the evaporation of nucleons, light ions (d, 3He, </a:t>
                </a:r>
                <a:r>
                  <a:rPr lang="el-GR" dirty="0"/>
                  <a:t>α)</a:t>
                </a:r>
                <a:r>
                  <a:rPr lang="en-GB" baseline="0" dirty="0"/>
                  <a:t> </a:t>
                </a:r>
                <a:r>
                  <a:rPr lang="en-GB" dirty="0"/>
                  <a:t>are used to implement competition between these processes.</a:t>
                </a:r>
                <a:endParaRPr lang="en-US" dirty="0"/>
              </a:p>
            </p:txBody>
          </p:sp>
        </mc:Fallback>
      </mc:AlternateContent>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37</a:t>
            </a:fld>
            <a:endParaRPr lang="en-US"/>
          </a:p>
        </p:txBody>
      </p:sp>
    </p:spTree>
    <p:extLst>
      <p:ext uri="{BB962C8B-B14F-4D97-AF65-F5344CB8AC3E}">
        <p14:creationId xmlns:p14="http://schemas.microsoft.com/office/powerpoint/2010/main" val="39880999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Geneva" charset="0"/>
                    <a:cs typeface="Geneva" charset="0"/>
                  </a:rPr>
                  <a:t>The plot on the right shows the cosine theta angle of the daughter pi0s for different kinematic regions. The angle theta is defined as the angle between the pi0 vector with respect to the z-axis. Our beam is sort of along this direction. For low KE region, there is no preferred direction as most of the transferred energy is shared between nucleons and the nucleus. As the kinetic energy of pi0 increases, fewer nucleons are produced, and it tends to move in the forward direction as we expected. </a:t>
                </a:r>
                <a:endParaRPr lang="en-US" dirty="0"/>
              </a:p>
            </p:txBody>
          </p:sp>
        </mc:Choice>
        <mc:Fallback xmlns="">
          <p:sp>
            <p:nvSpPr>
              <p:cNvPr id="3" name="Notes Placeholder 2"/>
              <p:cNvSpPr>
                <a:spLocks noGrp="1"/>
              </p:cNvSpPr>
              <p:nvPr>
                <p:ph type="body" idx="1"/>
              </p:nvPr>
            </p:nvSpPr>
            <p:spPr/>
            <p:txBody>
              <a:bodyPr/>
              <a:lstStyle/>
              <a:p>
                <a:r>
                  <a:rPr lang="en-US" dirty="0"/>
                  <a:t>The plot on the right shows the cos theta angle of the daughter pi0s for different regions.</a:t>
                </a:r>
                <a:r>
                  <a:rPr lang="en-US" baseline="0" dirty="0"/>
                  <a:t> T</a:t>
                </a:r>
                <a:r>
                  <a:rPr lang="en-US" dirty="0"/>
                  <a:t>he angle theta is defined as the angle between the pi0 vector </a:t>
                </a:r>
                <a:r>
                  <a:rPr lang="en-US" dirty="0" err="1"/>
                  <a:t>w,r,t</a:t>
                </a:r>
                <a:r>
                  <a:rPr lang="en-US" baseline="0" dirty="0"/>
                  <a:t> z-axis. Our beam is sort of along this direction. </a:t>
                </a:r>
                <a:r>
                  <a:rPr lang="en-US" dirty="0"/>
                  <a:t> For low </a:t>
                </a:r>
                <a:r>
                  <a:rPr lang="en-GB" sz="1200" i="0">
                    <a:latin typeface="Cambria Math" panose="02040503050406030204" pitchFamily="18" charset="0"/>
                  </a:rPr>
                  <a:t>𝐓_(𝜋^0 )</a:t>
                </a:r>
                <a:r>
                  <a:rPr lang="en-US" dirty="0"/>
                  <a:t>, there</a:t>
                </a:r>
                <a:r>
                  <a:rPr lang="en-US" baseline="0" dirty="0"/>
                  <a:t> is no prefer direction as most the transferred kinetic energy is shared between nucleons and nucleus. As the kinetic energy of pi0 increases, the less nucleons were produced and it tends to move in the forward direction. </a:t>
                </a:r>
                <a:endParaRPr lang="en-US" dirty="0"/>
              </a:p>
            </p:txBody>
          </p:sp>
        </mc:Fallback>
      </mc:AlternateContent>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38</a:t>
            </a:fld>
            <a:endParaRPr lang="en-US"/>
          </a:p>
        </p:txBody>
      </p:sp>
    </p:spTree>
    <p:extLst>
      <p:ext uri="{BB962C8B-B14F-4D97-AF65-F5344CB8AC3E}">
        <p14:creationId xmlns:p14="http://schemas.microsoft.com/office/powerpoint/2010/main" val="7198024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74151"/>
                </a:solidFill>
                <a:effectLst/>
                <a:latin typeface="Söhne"/>
              </a:rPr>
              <a:t>We can also measure the differential cross-section as a function of the pi0 angle. Here are the cross-sections as a function of pi0 </a:t>
            </a:r>
            <a:r>
              <a:rPr lang="en-GB" b="0" i="0" dirty="0" err="1">
                <a:solidFill>
                  <a:srgbClr val="374151"/>
                </a:solidFill>
                <a:effectLst/>
                <a:latin typeface="Söhne"/>
              </a:rPr>
              <a:t>costheta</a:t>
            </a:r>
            <a:r>
              <a:rPr lang="en-GB" b="0" i="0" dirty="0">
                <a:solidFill>
                  <a:srgbClr val="374151"/>
                </a:solidFill>
                <a:effectLst/>
                <a:latin typeface="Söhne"/>
              </a:rPr>
              <a:t> and theta angle. We can see most of the pi0s were produced in the forward direction with an angle around 20 degrees. The ProtoDUNE data are consistent with the GEANT4 prediction. As I said, the high-level physics analysis in ProtoDUNE-SP is just a bonus, and ProtoDUNE-II is around the corner. We hope to collect more data for a more precise cross-section measurement and to better constrain our nuclear model.</a:t>
            </a:r>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39</a:t>
            </a:fld>
            <a:endParaRPr lang="en-US"/>
          </a:p>
        </p:txBody>
      </p:sp>
    </p:spTree>
    <p:extLst>
      <p:ext uri="{BB962C8B-B14F-4D97-AF65-F5344CB8AC3E}">
        <p14:creationId xmlns:p14="http://schemas.microsoft.com/office/powerpoint/2010/main" val="42830290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talk, I’ve shown that ProtoDUNE can not only do technical tests and calibration, but also can deliver some high-level physics analysis. Currently, there are two paper published for the detector performance and two for particle reconstructions in ProtoDUNE-SP. There are several XS measurement using pion, kaon protons beam which is still analyzing, including this analysis. The result should be published in the next few years. So, stay tuned! </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40</a:t>
            </a:fld>
            <a:endParaRPr lang="en-US"/>
          </a:p>
        </p:txBody>
      </p:sp>
    </p:spTree>
    <p:extLst>
      <p:ext uri="{BB962C8B-B14F-4D97-AF65-F5344CB8AC3E}">
        <p14:creationId xmlns:p14="http://schemas.microsoft.com/office/powerpoint/2010/main" val="385571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Droid Serif"/>
              </a:rPr>
              <a:t>We can only detect the presence of a neutrino in our experiment if it interacts. Neutrinos interact in two ways: Charged-current interactions occur through the exchange of a W</a:t>
            </a:r>
            <a:r>
              <a:rPr lang="en-GB" b="0" i="0" baseline="30000" dirty="0">
                <a:solidFill>
                  <a:srgbClr val="000000"/>
                </a:solidFill>
                <a:effectLst/>
                <a:latin typeface="Droid Serif"/>
              </a:rPr>
              <a:t>±</a:t>
            </a:r>
            <a:r>
              <a:rPr lang="en-GB" b="0" i="0" dirty="0">
                <a:solidFill>
                  <a:srgbClr val="000000"/>
                </a:solidFill>
                <a:effectLst/>
                <a:latin typeface="Droid Serif"/>
              </a:rPr>
              <a:t> particle, neutral-current through the exchange of a Z</a:t>
            </a:r>
            <a:r>
              <a:rPr lang="en-GB" b="0" i="0" baseline="30000" dirty="0">
                <a:solidFill>
                  <a:srgbClr val="000000"/>
                </a:solidFill>
                <a:effectLst/>
                <a:latin typeface="Droid Serif"/>
              </a:rPr>
              <a:t>0</a:t>
            </a:r>
            <a:r>
              <a:rPr lang="en-GB" b="0" i="0" dirty="0">
                <a:solidFill>
                  <a:srgbClr val="000000"/>
                </a:solidFill>
                <a:effectLst/>
                <a:latin typeface="Droid Serif"/>
              </a:rPr>
              <a:t>. In CC, the neutrino converts into the corresponding charged lepton and that’s what we detect. In NC, the neutrino remains as a neutrino, but transfer its energy. What we detector is the target recoil or break up. In principle, charged-current interactions are easier to work with, because electrons and muons have characteristic signatures in particle detectors and are thus fairly easy to identify. They also have the advantage that they “flavour-tag” the neutrino: if an electron is produced, it came from an electron-neutrino. </a:t>
            </a:r>
          </a:p>
          <a:p>
            <a:endParaRPr lang="en-GB" b="0" i="0" dirty="0">
              <a:solidFill>
                <a:srgbClr val="000000"/>
              </a:solidFill>
              <a:effectLst/>
              <a:latin typeface="Droid Serif"/>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b="0" i="0" dirty="0">
                <a:solidFill>
                  <a:srgbClr val="000000"/>
                </a:solidFill>
                <a:effectLst/>
                <a:latin typeface="Droid Serif"/>
              </a:rPr>
              <a:t>Various different detector technologies have been used in neutrino experiments over the years. </a:t>
            </a:r>
            <a:r>
              <a:rPr lang="en-GB" b="1" i="0" dirty="0">
                <a:solidFill>
                  <a:srgbClr val="000000"/>
                </a:solidFill>
                <a:effectLst/>
                <a:latin typeface="Droid Serif"/>
              </a:rPr>
              <a:t>Radiochemical experiment </a:t>
            </a:r>
            <a:r>
              <a:rPr lang="en-GB" b="0" i="0" dirty="0">
                <a:solidFill>
                  <a:srgbClr val="000000"/>
                </a:solidFill>
                <a:effectLst/>
                <a:latin typeface="Droid Serif"/>
              </a:rPr>
              <a:t>such as Homestake, have a very low energy threshold for solar neutrino detections. </a:t>
            </a:r>
            <a:r>
              <a:rPr lang="en-US" b="1" dirty="0"/>
              <a:t>Liquid scintillator experiments </a:t>
            </a:r>
            <a:r>
              <a:rPr lang="en-US" b="0" dirty="0"/>
              <a:t>such as </a:t>
            </a:r>
            <a:r>
              <a:rPr lang="en-US" b="0" dirty="0" err="1"/>
              <a:t>MiniBooNE</a:t>
            </a:r>
            <a:r>
              <a:rPr lang="en-US" b="0" dirty="0"/>
              <a:t> </a:t>
            </a:r>
            <a:r>
              <a:rPr lang="en-GB" b="0" i="0" dirty="0">
                <a:solidFill>
                  <a:srgbClr val="000000"/>
                </a:solidFill>
                <a:effectLst/>
                <a:latin typeface="Droid Serif"/>
              </a:rPr>
              <a:t>have good time and energy resolution, but do not preserve directional information. </a:t>
            </a:r>
            <a:r>
              <a:rPr lang="en-US" b="1" dirty="0"/>
              <a:t>Tracking experiments </a:t>
            </a:r>
            <a:r>
              <a:rPr lang="en-US" b="0" dirty="0"/>
              <a:t>such as </a:t>
            </a:r>
            <a:r>
              <a:rPr lang="en-US" b="0" dirty="0" err="1"/>
              <a:t>MINERvA</a:t>
            </a:r>
            <a:r>
              <a:rPr lang="en-US" b="0" dirty="0"/>
              <a:t> and DUNE, have </a:t>
            </a:r>
            <a:r>
              <a:rPr lang="en-GB" b="0" i="0" dirty="0">
                <a:solidFill>
                  <a:srgbClr val="000000"/>
                </a:solidFill>
                <a:effectLst/>
                <a:latin typeface="Droid Serif"/>
              </a:rPr>
              <a:t>good particle identification and energy measurement. Finally the </a:t>
            </a:r>
            <a:r>
              <a:rPr lang="en-US" b="1" dirty="0"/>
              <a:t>Cherenkov experiments</a:t>
            </a:r>
            <a:r>
              <a:rPr lang="en-US" b="0" dirty="0"/>
              <a:t>, such as T2K, </a:t>
            </a:r>
            <a:r>
              <a:rPr lang="en-GB" b="0" i="0" dirty="0">
                <a:solidFill>
                  <a:srgbClr val="000000"/>
                </a:solidFill>
                <a:effectLst/>
                <a:latin typeface="Droid Serif"/>
              </a:rPr>
              <a:t>They have good time and energy resolution, and good directional resolution for the detected particle.</a:t>
            </a:r>
            <a:endParaRPr lang="en-US" b="1" dirty="0"/>
          </a:p>
          <a:p>
            <a:br>
              <a:rPr lang="en-GB" b="0" i="0" dirty="0">
                <a:solidFill>
                  <a:srgbClr val="000000"/>
                </a:solidFill>
                <a:effectLst/>
                <a:latin typeface="Droid Serif"/>
              </a:rPr>
            </a:br>
            <a:r>
              <a:rPr lang="en-GB" b="0" i="0" dirty="0">
                <a:solidFill>
                  <a:srgbClr val="000000"/>
                </a:solidFill>
                <a:effectLst/>
                <a:latin typeface="Droid Serif"/>
              </a:rPr>
              <a:t>1. low energy threshold 2. good angular resolution 3. good particle identification and energy measurement 4. good time resolution.</a:t>
            </a:r>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4</a:t>
            </a:fld>
            <a:endParaRPr lang="en-US"/>
          </a:p>
        </p:txBody>
      </p:sp>
    </p:spTree>
    <p:extLst>
      <p:ext uri="{BB962C8B-B14F-4D97-AF65-F5344CB8AC3E}">
        <p14:creationId xmlns:p14="http://schemas.microsoft.com/office/powerpoint/2010/main" val="35722291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effectLst/>
                <a:latin typeface="Arial" panose="020B0604020202020204" pitchFamily="34" charset="0"/>
              </a:rPr>
              <a:t>DUNE is a flagship experiment that seeks to </a:t>
            </a:r>
            <a:r>
              <a:rPr lang="en-GB" b="0" i="0" u="none" strike="noStrike" dirty="0">
                <a:solidFill>
                  <a:srgbClr val="212121"/>
                </a:solidFill>
                <a:effectLst/>
                <a:latin typeface="Helvetica Neue" panose="02000503000000020004" pitchFamily="2" charset="0"/>
              </a:rPr>
              <a:t>uncover the origins of matter. It is </a:t>
            </a:r>
            <a:r>
              <a:rPr lang="en-GB" b="0" i="0" dirty="0">
                <a:effectLst/>
                <a:latin typeface="Arial" panose="020B0604020202020204" pitchFamily="34" charset="0"/>
              </a:rPr>
              <a:t>expected to begin operations in the late-2020s and will run for at least 20 years, with the potential for extensions. The experiment is a collaboration between more than 1,000 scientists from 37 countries. At Fermilab, protons are accelerated to high energies of 60-120 GeV and then directed towards a graphite target, where collisions occur and generate electrically charged pions and kaons. These secondary particles are then focused with the help of magnetic horns and allowed to travel through a long decay pipe filled with helium. Neutrinos are produced from the decay of these pions and kaons. There will be beam absorber at the end of the decay pipe to capture other secondary particles and remaining protons, except neutrinos. </a:t>
            </a:r>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42</a:t>
            </a:fld>
            <a:endParaRPr lang="en-US"/>
          </a:p>
        </p:txBody>
      </p:sp>
    </p:spTree>
    <p:extLst>
      <p:ext uri="{BB962C8B-B14F-4D97-AF65-F5344CB8AC3E}">
        <p14:creationId xmlns:p14="http://schemas.microsoft.com/office/powerpoint/2010/main" val="6117936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effectLst/>
                <a:latin typeface="Arial" panose="020B0604020202020204" pitchFamily="34" charset="0"/>
              </a:rPr>
              <a:t>The DUNE FD (Far Detector) will consist of four LArTPC (Liquid Argon Time Projection Chamber) modules, each with a </a:t>
            </a:r>
            <a:r>
              <a:rPr lang="en-GB" b="0" i="0" dirty="0" err="1">
                <a:effectLst/>
                <a:latin typeface="Arial" panose="020B0604020202020204" pitchFamily="34" charset="0"/>
              </a:rPr>
              <a:t>LAr</a:t>
            </a:r>
            <a:r>
              <a:rPr lang="en-GB" b="0" i="0" dirty="0">
                <a:effectLst/>
                <a:latin typeface="Arial" panose="020B0604020202020204" pitchFamily="34" charset="0"/>
              </a:rPr>
              <a:t> fiducial mass  of at least 10 kt, installed approximately 1.5 km underground. Each LArTPC fits inside a cryostat of dimensions 19 m (w) x 18.0 m (h) x 66.0 m (l) containing a total </a:t>
            </a:r>
            <a:r>
              <a:rPr lang="en-GB" b="0" i="0" dirty="0" err="1">
                <a:effectLst/>
                <a:latin typeface="Arial" panose="020B0604020202020204" pitchFamily="34" charset="0"/>
              </a:rPr>
              <a:t>LAr</a:t>
            </a:r>
            <a:r>
              <a:rPr lang="en-GB" b="0" i="0" dirty="0">
                <a:effectLst/>
                <a:latin typeface="Arial" panose="020B0604020202020204" pitchFamily="34" charset="0"/>
              </a:rPr>
              <a:t> mass of about 17.5 kt. There are two LArTPC technologies, single phase and dual phase. Two of the modules will be using the SP technology and one module for DP, the last module is undecided yet.</a:t>
            </a:r>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43</a:t>
            </a:fld>
            <a:endParaRPr lang="en-US"/>
          </a:p>
        </p:txBody>
      </p:sp>
    </p:spTree>
    <p:extLst>
      <p:ext uri="{BB962C8B-B14F-4D97-AF65-F5344CB8AC3E}">
        <p14:creationId xmlns:p14="http://schemas.microsoft.com/office/powerpoint/2010/main" val="5139366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effectLst/>
                <a:latin typeface="Arial" panose="020B0604020202020204" pitchFamily="34" charset="0"/>
              </a:rPr>
              <a:t>The DUNE ND comprises three main detector components, two of which can move off the beam axis. Bottom figure shows the DUNE ND components in the ND hall, with both on-axis and off-axis settings. </a:t>
            </a:r>
            <a:r>
              <a:rPr lang="en-GB" b="0" i="0" dirty="0">
                <a:solidFill>
                  <a:srgbClr val="5D6879"/>
                </a:solidFill>
                <a:effectLst/>
                <a:latin typeface="Arial" panose="020B0604020202020204" pitchFamily="34" charset="0"/>
              </a:rPr>
              <a:t>It con-</a:t>
            </a:r>
            <a:br>
              <a:rPr lang="en-GB" b="0" i="0" dirty="0">
                <a:solidFill>
                  <a:srgbClr val="5D6879"/>
                </a:solidFill>
                <a:effectLst/>
                <a:latin typeface="Lato" panose="020F0502020204030204" pitchFamily="34" charset="0"/>
              </a:rPr>
            </a:br>
            <a:r>
              <a:rPr lang="en-GB" b="0" i="0" dirty="0">
                <a:solidFill>
                  <a:srgbClr val="5D6879"/>
                </a:solidFill>
                <a:effectLst/>
                <a:latin typeface="Arial" panose="020B0604020202020204" pitchFamily="34" charset="0"/>
              </a:rPr>
              <a:t>sists of three primary detector components: ND-</a:t>
            </a:r>
            <a:r>
              <a:rPr lang="en-GB" b="0" i="0" dirty="0" err="1">
                <a:solidFill>
                  <a:srgbClr val="5D6879"/>
                </a:solidFill>
                <a:effectLst/>
                <a:latin typeface="Arial" panose="020B0604020202020204" pitchFamily="34" charset="0"/>
              </a:rPr>
              <a:t>LAr</a:t>
            </a:r>
            <a:r>
              <a:rPr lang="en-GB" b="0" i="0" dirty="0">
                <a:solidFill>
                  <a:srgbClr val="5D6879"/>
                </a:solidFill>
                <a:effectLst/>
                <a:latin typeface="Arial" panose="020B0604020202020204" pitchFamily="34" charset="0"/>
              </a:rPr>
              <a:t> (Liquid Argon), ND-Gar</a:t>
            </a:r>
            <a:r>
              <a:rPr lang="en-GB" b="0" i="0" dirty="0">
                <a:solidFill>
                  <a:srgbClr val="5D6879"/>
                </a:solidFill>
                <a:effectLst/>
                <a:latin typeface="Lato" panose="020F0502020204030204" pitchFamily="34" charset="0"/>
              </a:rPr>
              <a:t> </a:t>
            </a:r>
            <a:r>
              <a:rPr lang="en-GB" b="0" i="0" dirty="0">
                <a:solidFill>
                  <a:srgbClr val="5D6879"/>
                </a:solidFill>
                <a:effectLst/>
                <a:latin typeface="Arial" panose="020B0604020202020204" pitchFamily="34" charset="0"/>
              </a:rPr>
              <a:t>(Gaseous Argon), and SAND (System for on-Axis Neutrino Detection). ND-Lar</a:t>
            </a:r>
            <a:r>
              <a:rPr lang="en-GB" b="0" i="0" dirty="0">
                <a:solidFill>
                  <a:srgbClr val="5D6879"/>
                </a:solidFill>
                <a:effectLst/>
                <a:latin typeface="Lato" panose="020F0502020204030204" pitchFamily="34" charset="0"/>
              </a:rPr>
              <a:t> </a:t>
            </a:r>
            <a:r>
              <a:rPr lang="en-GB" b="0" i="0" dirty="0">
                <a:solidFill>
                  <a:srgbClr val="5D6879"/>
                </a:solidFill>
                <a:effectLst/>
                <a:latin typeface="Arial" panose="020B0604020202020204" pitchFamily="34" charset="0"/>
              </a:rPr>
              <a:t>is a LArTPC constructed using </a:t>
            </a:r>
            <a:r>
              <a:rPr lang="en-GB" b="0" i="0" dirty="0" err="1">
                <a:solidFill>
                  <a:srgbClr val="5D6879"/>
                </a:solidFill>
                <a:effectLst/>
                <a:latin typeface="Arial" panose="020B0604020202020204" pitchFamily="34" charset="0"/>
              </a:rPr>
              <a:t>ArgonCube</a:t>
            </a:r>
            <a:r>
              <a:rPr lang="en-GB" b="0" i="0" dirty="0">
                <a:solidFill>
                  <a:srgbClr val="5D6879"/>
                </a:solidFill>
                <a:effectLst/>
                <a:latin typeface="Arial" panose="020B0604020202020204" pitchFamily="34" charset="0"/>
              </a:rPr>
              <a:t> technology, which has the same target nucleus and detection principles as the FD. However, it loses acceptance for</a:t>
            </a:r>
            <a:r>
              <a:rPr lang="en-GB" b="0" i="0" dirty="0">
                <a:solidFill>
                  <a:srgbClr val="5D6879"/>
                </a:solidFill>
                <a:effectLst/>
                <a:latin typeface="Lato" panose="020F0502020204030204" pitchFamily="34" charset="0"/>
              </a:rPr>
              <a:t> </a:t>
            </a:r>
            <a:r>
              <a:rPr lang="en-GB" b="0" i="0" dirty="0">
                <a:solidFill>
                  <a:srgbClr val="5D6879"/>
                </a:solidFill>
                <a:effectLst/>
                <a:latin typeface="Arial" panose="020B0604020202020204" pitchFamily="34" charset="0"/>
              </a:rPr>
              <a:t>muons above 0.7 GeV/c due to the lack of containment, which is accomplished by</a:t>
            </a:r>
            <a:r>
              <a:rPr lang="en-GB" b="0" i="0" dirty="0">
                <a:solidFill>
                  <a:srgbClr val="5D6879"/>
                </a:solidFill>
                <a:effectLst/>
                <a:latin typeface="Lato" panose="020F0502020204030204" pitchFamily="34" charset="0"/>
              </a:rPr>
              <a:t> </a:t>
            </a:r>
            <a:r>
              <a:rPr lang="en-GB" b="0" i="0" dirty="0">
                <a:solidFill>
                  <a:srgbClr val="5D6879"/>
                </a:solidFill>
                <a:effectLst/>
                <a:latin typeface="Arial" panose="020B0604020202020204" pitchFamily="34" charset="0"/>
              </a:rPr>
              <a:t>the ND-</a:t>
            </a:r>
            <a:r>
              <a:rPr lang="en-GB" b="0" i="0" dirty="0" err="1">
                <a:solidFill>
                  <a:srgbClr val="5D6879"/>
                </a:solidFill>
                <a:effectLst/>
                <a:latin typeface="Arial" panose="020B0604020202020204" pitchFamily="34" charset="0"/>
              </a:rPr>
              <a:t>GAr</a:t>
            </a:r>
            <a:r>
              <a:rPr lang="en-GB" b="0" i="0" dirty="0">
                <a:solidFill>
                  <a:srgbClr val="5D6879"/>
                </a:solidFill>
                <a:effectLst/>
                <a:latin typeface="Arial" panose="020B0604020202020204" pitchFamily="34" charset="0"/>
              </a:rPr>
              <a:t> detector. The ND-</a:t>
            </a:r>
            <a:r>
              <a:rPr lang="en-GB" b="0" i="0" dirty="0" err="1">
                <a:solidFill>
                  <a:srgbClr val="5D6879"/>
                </a:solidFill>
                <a:effectLst/>
                <a:latin typeface="Arial" panose="020B0604020202020204" pitchFamily="34" charset="0"/>
              </a:rPr>
              <a:t>GAr</a:t>
            </a:r>
            <a:r>
              <a:rPr lang="en-GB" b="0" i="0" dirty="0">
                <a:solidFill>
                  <a:srgbClr val="5D6879"/>
                </a:solidFill>
                <a:effectLst/>
                <a:latin typeface="Arial" panose="020B0604020202020204" pitchFamily="34" charset="0"/>
              </a:rPr>
              <a:t> detector consists of a high-pressure gaseous</a:t>
            </a:r>
            <a:r>
              <a:rPr lang="en-GB" b="0" i="0" dirty="0">
                <a:solidFill>
                  <a:srgbClr val="5D6879"/>
                </a:solidFill>
                <a:effectLst/>
                <a:latin typeface="Lato" panose="020F0502020204030204" pitchFamily="34" charset="0"/>
              </a:rPr>
              <a:t> </a:t>
            </a:r>
            <a:r>
              <a:rPr lang="en-GB" b="0" i="0" dirty="0">
                <a:solidFill>
                  <a:srgbClr val="5D6879"/>
                </a:solidFill>
                <a:effectLst/>
                <a:latin typeface="Arial" panose="020B0604020202020204" pitchFamily="34" charset="0"/>
              </a:rPr>
              <a:t>argon TPC surrounded by an ECAL and a muon system in a 0.5 T magnetic field. </a:t>
            </a:r>
            <a:r>
              <a:rPr lang="en-GB" b="0" i="0" dirty="0">
                <a:effectLst/>
                <a:latin typeface="Arial" panose="020B0604020202020204" pitchFamily="34" charset="0"/>
              </a:rPr>
              <a:t>Finally, SAND is a magnetized beam monitor that stays on-axis to monitor the flux of neutrinos going to the FD. ND-</a:t>
            </a:r>
            <a:r>
              <a:rPr lang="en-GB" b="0" i="0" dirty="0" err="1">
                <a:effectLst/>
                <a:latin typeface="Arial" panose="020B0604020202020204" pitchFamily="34" charset="0"/>
              </a:rPr>
              <a:t>LAr</a:t>
            </a:r>
            <a:r>
              <a:rPr lang="en-GB" b="0" i="0" dirty="0">
                <a:effectLst/>
                <a:latin typeface="Arial" panose="020B0604020202020204" pitchFamily="34" charset="0"/>
              </a:rPr>
              <a:t> and ND-</a:t>
            </a:r>
            <a:r>
              <a:rPr lang="en-GB" b="0" i="0" dirty="0" err="1">
                <a:effectLst/>
                <a:latin typeface="Arial" panose="020B0604020202020204" pitchFamily="34" charset="0"/>
              </a:rPr>
              <a:t>GAr</a:t>
            </a:r>
            <a:r>
              <a:rPr lang="en-GB" b="0" i="0" dirty="0">
                <a:effectLst/>
                <a:latin typeface="Arial" panose="020B0604020202020204" pitchFamily="34" charset="0"/>
              </a:rPr>
              <a:t> can move off-axis, while SAND remains on-axis to serve as a dedicated neutrino spectrum monitor.</a:t>
            </a:r>
            <a:br>
              <a:rPr lang="en-GB" b="0" i="0" dirty="0">
                <a:solidFill>
                  <a:srgbClr val="5D6879"/>
                </a:solidFill>
                <a:effectLst/>
                <a:latin typeface="Lato" panose="020F0502020204030204" pitchFamily="34" charset="0"/>
              </a:rPr>
            </a:br>
            <a:endParaRPr lang="en-GB" b="0" i="0" dirty="0">
              <a:solidFill>
                <a:srgbClr val="5D6879"/>
              </a:solidFill>
              <a:effectLst/>
              <a:latin typeface="Lato" panose="020F0502020204030204" pitchFamily="34" charset="0"/>
            </a:endParaRPr>
          </a:p>
          <a:p>
            <a:pPr algn="l"/>
            <a:br>
              <a:rPr lang="en-GB" b="0" i="0" dirty="0">
                <a:solidFill>
                  <a:srgbClr val="5D6879"/>
                </a:solidFill>
                <a:effectLst/>
                <a:latin typeface="Lato" panose="020F0502020204030203" pitchFamily="34" charset="0"/>
              </a:rPr>
            </a:br>
            <a:endParaRPr lang="en-GB" b="0" i="0" dirty="0">
              <a:solidFill>
                <a:srgbClr val="5D6879"/>
              </a:solidFill>
              <a:effectLst/>
              <a:latin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44</a:t>
            </a:fld>
            <a:endParaRPr lang="en-US"/>
          </a:p>
        </p:txBody>
      </p:sp>
    </p:spTree>
    <p:extLst>
      <p:ext uri="{BB962C8B-B14F-4D97-AF65-F5344CB8AC3E}">
        <p14:creationId xmlns:p14="http://schemas.microsoft.com/office/powerpoint/2010/main" val="42596290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effectLst/>
                <a:latin typeface="Arial" panose="020B0604020202020204" pitchFamily="34" charset="0"/>
              </a:rPr>
              <a:t>The primary objective of the DUNE experiment is to study neutrino oscillation by detecting the appearance of electron neutrinos from a beam of pure muon neutrinos from Fermilab. This will enable the measurement of various parameters such as the charge-parity (CP) phase and the determination of neutrino mass hierarchy. In addition to neutrino oscillation, DUNE aims to search for proton decay, which could provide crucial insights into the fundamental forces of nature. Furthermore, DUNE also aims to observe the core-collapse supernova neutrinos, which could provide valuable information about the processes involved in stellar explosions.</a:t>
            </a:r>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45</a:t>
            </a:fld>
            <a:endParaRPr lang="en-US"/>
          </a:p>
        </p:txBody>
      </p:sp>
    </p:spTree>
    <p:extLst>
      <p:ext uri="{BB962C8B-B14F-4D97-AF65-F5344CB8AC3E}">
        <p14:creationId xmlns:p14="http://schemas.microsoft.com/office/powerpoint/2010/main" val="10366954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effectLst/>
                <a:latin typeface="Arial" panose="020B0604020202020204" pitchFamily="34" charset="0"/>
              </a:rPr>
              <a:t>The Method of Lagrange Multipliers is a technique used in calculus to find the maximum or minimum values of a function subject to a constraint. For example, we want to minimise the function f(</a:t>
            </a:r>
            <a:r>
              <a:rPr lang="en-GB" b="0" i="0" dirty="0" err="1">
                <a:effectLst/>
                <a:latin typeface="Arial" panose="020B0604020202020204" pitchFamily="34" charset="0"/>
              </a:rPr>
              <a:t>x,y</a:t>
            </a:r>
            <a:r>
              <a:rPr lang="en-GB" b="0" i="0" dirty="0">
                <a:effectLst/>
                <a:latin typeface="Arial" panose="020B0604020202020204" pitchFamily="34" charset="0"/>
              </a:rPr>
              <a:t>) </a:t>
            </a:r>
            <a:r>
              <a:rPr lang="en-GB" b="0" i="0" dirty="0" err="1">
                <a:effectLst/>
                <a:latin typeface="Arial" panose="020B0604020202020204" pitchFamily="34" charset="0"/>
              </a:rPr>
              <a:t>subejected</a:t>
            </a:r>
            <a:r>
              <a:rPr lang="en-GB" b="0" i="0" dirty="0">
                <a:effectLst/>
                <a:latin typeface="Arial" panose="020B0604020202020204" pitchFamily="34" charset="0"/>
              </a:rPr>
              <a:t> to a unit circle constraint. The right plot shows the visualization of this problem with the constraint as  a green circle. The black lines are the contour lines of the function f(</a:t>
            </a:r>
            <a:r>
              <a:rPr lang="en-GB" b="0" i="0" dirty="0" err="1">
                <a:effectLst/>
                <a:latin typeface="Arial" panose="020B0604020202020204" pitchFamily="34" charset="0"/>
              </a:rPr>
              <a:t>x,y</a:t>
            </a:r>
            <a:r>
              <a:rPr lang="en-GB" b="0" i="0" dirty="0">
                <a:effectLst/>
                <a:latin typeface="Arial" panose="020B0604020202020204" pitchFamily="34" charset="0"/>
              </a:rPr>
              <a:t>). Mathematically we want to find the point where the gradient of these two functions are proportional to each other. The proportional constant is the Lagrange Multiplier. We can then construct the </a:t>
            </a:r>
            <a:r>
              <a:rPr lang="en-GB" b="0" i="0" dirty="0" err="1">
                <a:effectLst/>
                <a:latin typeface="Arial" panose="020B0604020202020204" pitchFamily="34" charset="0"/>
              </a:rPr>
              <a:t>lagranian</a:t>
            </a:r>
            <a:r>
              <a:rPr lang="en-GB" b="0" i="0" dirty="0">
                <a:effectLst/>
                <a:latin typeface="Arial" panose="020B0604020202020204" pitchFamily="34" charset="0"/>
              </a:rPr>
              <a:t> takes the form as f – lambda* g, by solving a </a:t>
            </a:r>
            <a:r>
              <a:rPr lang="en-GB" b="0" i="0" dirty="0" err="1">
                <a:effectLst/>
                <a:latin typeface="Arial" panose="020B0604020202020204" pitchFamily="34" charset="0"/>
              </a:rPr>
              <a:t>sef</a:t>
            </a:r>
            <a:r>
              <a:rPr lang="en-GB" b="0" i="0" dirty="0">
                <a:effectLst/>
                <a:latin typeface="Arial" panose="020B0604020202020204" pitchFamily="34" charset="0"/>
              </a:rPr>
              <a:t> of linear equations, we can obtain the constraint minimised point. </a:t>
            </a:r>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47</a:t>
            </a:fld>
            <a:endParaRPr lang="en-US"/>
          </a:p>
        </p:txBody>
      </p:sp>
    </p:spTree>
    <p:extLst>
      <p:ext uri="{BB962C8B-B14F-4D97-AF65-F5344CB8AC3E}">
        <p14:creationId xmlns:p14="http://schemas.microsoft.com/office/powerpoint/2010/main" val="35838069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consider a general measurement in physics. We have a set of measured parameters called alpha_0 and the corresponding truth values alpha. How well we measure the parameters can be quantified by computing the value of chi2 as, the V here is the covariance matrix and it will be a diagonal matrix for independent values. </a:t>
            </a:r>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48</a:t>
            </a:fld>
            <a:endParaRPr lang="en-US"/>
          </a:p>
        </p:txBody>
      </p:sp>
    </p:spTree>
    <p:extLst>
      <p:ext uri="{BB962C8B-B14F-4D97-AF65-F5344CB8AC3E}">
        <p14:creationId xmlns:p14="http://schemas.microsoft.com/office/powerpoint/2010/main" val="30624784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what if we want to use some physics of this system to constraint the measured values. For example, we have measured the energy of three particles with an uncertainty of 0.5, 1, 1 MeV. Then one simple constraint we can use is the energy conservation law, here we can construct the constraint equation H1. The the constraint chi2 takes the form like this, where the second the term is the previous chi2 expression and the first term is our constraint equation. Instead of solving the linear equations, we can do </a:t>
            </a:r>
            <a:r>
              <a:rPr lang="en-GB" b="0" i="0" dirty="0">
                <a:effectLst/>
                <a:latin typeface="Arial" panose="020B0604020202020204" pitchFamily="34" charset="0"/>
              </a:rPr>
              <a:t>optimisation numerically via the TMinuit class in ROOT. </a:t>
            </a:r>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49</a:t>
            </a:fld>
            <a:endParaRPr lang="en-US"/>
          </a:p>
        </p:txBody>
      </p:sp>
    </p:spTree>
    <p:extLst>
      <p:ext uri="{BB962C8B-B14F-4D97-AF65-F5344CB8AC3E}">
        <p14:creationId xmlns:p14="http://schemas.microsoft.com/office/powerpoint/2010/main" val="38074835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fitting results of this toy example. I generated 1000 gaussian events with the mean value of the true value and sigma of the measurement uncertainty (0.5, 1, 1)MeV . Then after minimizing the constraint chi2 by varying the measured parameters within its uncertainty, the resolution of each value get improved. I also tried to generate the measurements with a -20% bias. After fitting, both the mean value and the resolution get improved. </a:t>
            </a:r>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50</a:t>
            </a:fld>
            <a:endParaRPr lang="en-US"/>
          </a:p>
        </p:txBody>
      </p:sp>
    </p:spTree>
    <p:extLst>
      <p:ext uri="{BB962C8B-B14F-4D97-AF65-F5344CB8AC3E}">
        <p14:creationId xmlns:p14="http://schemas.microsoft.com/office/powerpoint/2010/main" val="13975605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how we extract our cross-section bin by bin, the pre-factors are just constant and the </a:t>
            </a:r>
            <a:r>
              <a:rPr lang="en-US" dirty="0" err="1"/>
              <a:t>dE</a:t>
            </a:r>
            <a:r>
              <a:rPr lang="en-US" dirty="0"/>
              <a:t>/dx is evaluated at each bin center. We are using the iterative Bayesian unfolding method and these three histograms are unfolded separately. The black points are the unfolded data after background subtraction and the red histogram is the underlying truth distribution. We can compute the incident pions from the right two plots using this formula discussed previously and the interacting pions are computed from the bottom histogram. Then by substitute the number into the formula, we are able to compute the cross-section bin by bin.</a:t>
            </a:r>
          </a:p>
          <a:p>
            <a:r>
              <a:rPr lang="en-US" dirty="0"/>
              <a:t>  </a:t>
            </a:r>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51</a:t>
            </a:fld>
            <a:endParaRPr lang="en-US"/>
          </a:p>
        </p:txBody>
      </p:sp>
    </p:spTree>
    <p:extLst>
      <p:ext uri="{BB962C8B-B14F-4D97-AF65-F5344CB8AC3E}">
        <p14:creationId xmlns:p14="http://schemas.microsoft.com/office/powerpoint/2010/main" val="26050782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how we extract our cross-section bin by bin, the pre-factors are just constant and the </a:t>
            </a:r>
            <a:r>
              <a:rPr lang="en-US" dirty="0" err="1"/>
              <a:t>dE</a:t>
            </a:r>
            <a:r>
              <a:rPr lang="en-US" dirty="0"/>
              <a:t>/dx is evaluated at each bin center. We are using the iterative Bayesian unfolding method and these three histograms are unfolded separately. The black points are the unfolded data after background subtraction and the red histogram is the underlying truth distribution. We can compute the incident pions from the right two plots using this formula discussed previously and the interacting pions are computed from the bottom histogram. Then by substitute the number into the formula, we are able to compute the cross-section bin by bin.</a:t>
            </a:r>
          </a:p>
          <a:p>
            <a:r>
              <a:rPr lang="en-US" dirty="0"/>
              <a:t>  </a:t>
            </a:r>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52</a:t>
            </a:fld>
            <a:endParaRPr lang="en-US"/>
          </a:p>
        </p:txBody>
      </p:sp>
    </p:spTree>
    <p:extLst>
      <p:ext uri="{BB962C8B-B14F-4D97-AF65-F5344CB8AC3E}">
        <p14:creationId xmlns:p14="http://schemas.microsoft.com/office/powerpoint/2010/main" val="2112676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374151"/>
                </a:solidFill>
                <a:effectLst/>
                <a:latin typeface="Söhne"/>
              </a:rPr>
              <a:t>Neutrinos can interact with electrons and nucleons. The plot on the right shows the cross-section per neutrino energy, decomposed by different interaction modes with nucleons. The quasi-elastic interaction is the dominant process at low energy, where the neutrino converts into the corresponding charged lepton, and that’s what we detect. As the energy increases, the extra energy transfer from the neutrino can produce an excited state of the nucleon, which then decays to produce an extra pion. This is the pion resonant process. When the neutrino energy is larger than a few GeV, it can 'see' quarks inside nucleons and break up the nucleons into many pieces—this is the deep inelastic interaction.</a:t>
            </a:r>
          </a:p>
          <a:p>
            <a:pPr algn="l"/>
            <a:r>
              <a:rPr lang="en-GB" b="0" i="0" dirty="0">
                <a:solidFill>
                  <a:srgbClr val="374151"/>
                </a:solidFill>
                <a:effectLst/>
                <a:latin typeface="Söhne"/>
              </a:rPr>
              <a:t>For most of the accelerator neutrino experiments, the neutrino energy lies in the range of 1–10 GeV, where you can see these three processes overlapping. This plot displays the neutrino flux for different accelerator neutrino experiments. Regarding the DUNE flux, it peaks at 3 GeV, dominated by the Resonance mode. Consequently, many pions are produced </a:t>
            </a:r>
            <a:r>
              <a:rPr lang="en-GB" b="0" i="0" dirty="0">
                <a:solidFill>
                  <a:srgbClr val="000000"/>
                </a:solidFill>
                <a:effectLst/>
                <a:latin typeface="Droid Serif"/>
              </a:rPr>
              <a:t>and it’s important to understand the secondary interaction of these pions inside the detector.  You will find out later </a:t>
            </a:r>
            <a:r>
              <a:rPr lang="en-GB" b="0" i="0" dirty="0">
                <a:solidFill>
                  <a:srgbClr val="374151"/>
                </a:solidFill>
                <a:effectLst/>
                <a:latin typeface="Söhne"/>
              </a:rPr>
              <a:t>that the hadron beam used in ProtoDUNE is actually trying to simulate these secondary pions and study their interactions. </a:t>
            </a:r>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5</a:t>
            </a:fld>
            <a:endParaRPr lang="en-US"/>
          </a:p>
        </p:txBody>
      </p:sp>
    </p:spTree>
    <p:extLst>
      <p:ext uri="{BB962C8B-B14F-4D97-AF65-F5344CB8AC3E}">
        <p14:creationId xmlns:p14="http://schemas.microsoft.com/office/powerpoint/2010/main" val="17578509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can calculate the differential cross section using the formula here. There are now two indices, the index </a:t>
            </a:r>
            <a:r>
              <a:rPr lang="en-US" dirty="0" err="1"/>
              <a:t>i</a:t>
            </a:r>
            <a:r>
              <a:rPr lang="en-US" dirty="0"/>
              <a:t> represents the beam pi+ KE and index j represents the daughter pi0 KE. The denominator is the same which is the number of incident pions at a particular kinetic energy. But now what you are counting in the numerator is the number of daughter pi0s at each j bin for a particular beam kinetic energy. Then normalized it by the bin width of your pi0 kinematic energy spectrum. If you write down the total charge exchange cross-section formula, then you could replace some common factors as shown in red. Finally, here is the formular and the term in blue can be obtained from the daughter pi0 spectrum. </a:t>
            </a:r>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53</a:t>
            </a:fld>
            <a:endParaRPr lang="en-US"/>
          </a:p>
        </p:txBody>
      </p:sp>
    </p:spTree>
    <p:extLst>
      <p:ext uri="{BB962C8B-B14F-4D97-AF65-F5344CB8AC3E}">
        <p14:creationId xmlns:p14="http://schemas.microsoft.com/office/powerpoint/2010/main" val="14579678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differential cross section formular and all the information we need. Following the same procedures, the differential cross section can be calculated using the unfolded histogram. More details about the derivation of this formula can be found in the backup slides. The pre-factor is just the bin width of the pi0 kinematic variable.  We have fixed the beam pion interacting energy to be in the range of 650-800 MeV. We can read-off the number of interacting pion via charge exchange process, obtained the averaged total CEX cross-section from previous measurement. Then we can compute the differential cross-section as a </a:t>
            </a:r>
            <a:r>
              <a:rPr lang="en-US" dirty="0" err="1"/>
              <a:t>fcunton</a:t>
            </a:r>
            <a:r>
              <a:rPr lang="en-US" dirty="0"/>
              <a:t> of the pi0 KE bin j. </a:t>
            </a:r>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54</a:t>
            </a:fld>
            <a:endParaRPr lang="en-US"/>
          </a:p>
        </p:txBody>
      </p:sp>
    </p:spTree>
    <p:extLst>
      <p:ext uri="{BB962C8B-B14F-4D97-AF65-F5344CB8AC3E}">
        <p14:creationId xmlns:p14="http://schemas.microsoft.com/office/powerpoint/2010/main" val="36998110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differential cross section formular and all the information we need. Following the same procedures, the differential cross section can be calculated using the unfolded histogram. More details about the derivation of this formula can be found in the backup slides. The pre-factor is just the bin width of the pi0 kinematic variable.  We have fixed the beam pion interacting energy to be in the range of 650-800 MeV. We can read-off the number of interacting pion via charge exchange process, obtained the averaged total CEX cross-section from previous measurement. Then we can compute the differential cross-section as a </a:t>
            </a:r>
            <a:r>
              <a:rPr lang="en-US" dirty="0" err="1"/>
              <a:t>fcunton</a:t>
            </a:r>
            <a:r>
              <a:rPr lang="en-US" dirty="0"/>
              <a:t> of the pi0 KE bin j. </a:t>
            </a:r>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55</a:t>
            </a:fld>
            <a:endParaRPr lang="en-US"/>
          </a:p>
        </p:txBody>
      </p:sp>
    </p:spTree>
    <p:extLst>
      <p:ext uri="{BB962C8B-B14F-4D97-AF65-F5344CB8AC3E}">
        <p14:creationId xmlns:p14="http://schemas.microsoft.com/office/powerpoint/2010/main" val="35616343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dirty="0"/>
              <a:t>The constraint chi2 we want to minimized takes the form like this, similar to the toy example but with a different constraint equation. I’m using a energy independent covariance matrix based on the  simulation study as shown in the top plot. There is </a:t>
            </a:r>
            <a:r>
              <a:rPr lang="en-US" sz="1200" dirty="0"/>
              <a:t>no obvious energy dependence on the absolute difference of </a:t>
            </a:r>
            <a:r>
              <a:rPr lang="en-US" sz="1200" dirty="0" err="1"/>
              <a:t>reco</a:t>
            </a:r>
            <a:r>
              <a:rPr lang="en-US" sz="1200" dirty="0"/>
              <a:t>. and truth shower energy. The red arrow just indicates the shower energy and opening angle after fitting. </a:t>
            </a:r>
          </a:p>
          <a:p>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56</a:t>
            </a:fld>
            <a:endParaRPr lang="en-US"/>
          </a:p>
        </p:txBody>
      </p:sp>
    </p:spTree>
    <p:extLst>
      <p:ext uri="{BB962C8B-B14F-4D97-AF65-F5344CB8AC3E}">
        <p14:creationId xmlns:p14="http://schemas.microsoft.com/office/powerpoint/2010/main" val="2965398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374151"/>
                </a:solidFill>
                <a:effectLst/>
                <a:latin typeface="Söhne"/>
              </a:rPr>
              <a:t>Next, let's discuss the motivation behind this analysis. We'll begin with the electron-neutrino appearance signal in DUNE, starting with a muon-type neutrino and searching for an electron in our detector. We can measure neutrino oscillation. An electron leaves a shower inside the detector. A neutral pion can also create a similar signature inside the detector, especially if one of the photons from the neutral pion decay is missed or two photons are merged into a single shower. Therefore, the neutral pion can be a major background in the appearance measurement. Additionally, the neutral pion serves as a calibration source for shower energy reconstruction.</a:t>
            </a:r>
          </a:p>
          <a:p>
            <a:pPr algn="l"/>
            <a:endParaRPr lang="en-GB" b="0" i="0" dirty="0">
              <a:solidFill>
                <a:srgbClr val="374151"/>
              </a:solidFill>
              <a:effectLst/>
              <a:latin typeface="Söhne"/>
            </a:endParaRPr>
          </a:p>
          <a:p>
            <a:pPr algn="l"/>
            <a:r>
              <a:rPr lang="en-GB" b="0" i="0" dirty="0">
                <a:solidFill>
                  <a:srgbClr val="374151"/>
                </a:solidFill>
                <a:effectLst/>
                <a:latin typeface="Söhne"/>
              </a:rPr>
              <a:t>The neutral pion can be directly produced from the neutrino neutral current interaction, but it can also arise from the secondary interaction of the final state charged pion. This talk focuses on the latter case, we expect a large number of pions being produced from the RES mode in DUNE, so we are interested in the pion charge exchange interaction, where a charged pion converts itself into a neutral pion with nearby Argon. We aim to constrain the current model used in the event generator for pion interaction with argon using ProtoDUNE data, providing a better estimation of this type of background in DUNE’s neutrino oscillation measurements</a:t>
            </a:r>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6</a:t>
            </a:fld>
            <a:endParaRPr lang="en-US"/>
          </a:p>
        </p:txBody>
      </p:sp>
    </p:spTree>
    <p:extLst>
      <p:ext uri="{BB962C8B-B14F-4D97-AF65-F5344CB8AC3E}">
        <p14:creationId xmlns:p14="http://schemas.microsoft.com/office/powerpoint/2010/main" val="3014158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7</a:t>
            </a:fld>
            <a:endParaRPr lang="en-US"/>
          </a:p>
        </p:txBody>
      </p:sp>
    </p:spTree>
    <p:extLst>
      <p:ext uri="{BB962C8B-B14F-4D97-AF65-F5344CB8AC3E}">
        <p14:creationId xmlns:p14="http://schemas.microsoft.com/office/powerpoint/2010/main" val="905623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74151"/>
                </a:solidFill>
                <a:effectLst/>
                <a:latin typeface="Söhne"/>
              </a:rPr>
              <a:t>Here is a picture of the ProtoDUNE-SP detector, often appearing as a giant golden cube. That was also my first impression of ProtoDUNE; however, the reality is just a trick of light. If you look closely at the top, you can see the light source. The yellow light reflects off the surfaces </a:t>
            </a:r>
            <a:r>
              <a:rPr lang="en-US" dirty="0"/>
              <a:t>to make it look golden. It is said that they are protecting the photon detection system. </a:t>
            </a:r>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8</a:t>
            </a:fld>
            <a:endParaRPr lang="en-US"/>
          </a:p>
        </p:txBody>
      </p:sp>
    </p:spTree>
    <p:extLst>
      <p:ext uri="{BB962C8B-B14F-4D97-AF65-F5344CB8AC3E}">
        <p14:creationId xmlns:p14="http://schemas.microsoft.com/office/powerpoint/2010/main" val="1724054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74151"/>
                </a:solidFill>
                <a:effectLst/>
                <a:latin typeface="Söhne"/>
              </a:rPr>
              <a:t>In reality, ProtoDUNE looks like this when the light is off; I took these photos about a year ago. Although this isn't the ProtoDUNE-SP but rather the second prototype, called ProtoDUNE vertical drift, where electrons drift vertically, instead of horizontally. To give you a sense of the detector's size, here's a photo with people inside. Keep in mind that the DUNE far detector will have four modules, each module is about 20 times larger than this prototype detector.</a:t>
            </a:r>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9</a:t>
            </a:fld>
            <a:endParaRPr lang="en-US"/>
          </a:p>
        </p:txBody>
      </p:sp>
    </p:spTree>
    <p:extLst>
      <p:ext uri="{BB962C8B-B14F-4D97-AF65-F5344CB8AC3E}">
        <p14:creationId xmlns:p14="http://schemas.microsoft.com/office/powerpoint/2010/main" val="20014394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Logos">
    <p:spTree>
      <p:nvGrpSpPr>
        <p:cNvPr id="1" name=""/>
        <p:cNvGrpSpPr/>
        <p:nvPr/>
      </p:nvGrpSpPr>
      <p:grpSpPr>
        <a:xfrm>
          <a:off x="0" y="0"/>
          <a:ext cx="0" cy="0"/>
          <a:chOff x="0" y="0"/>
          <a:chExt cx="0" cy="0"/>
        </a:xfrm>
      </p:grpSpPr>
      <p:sp>
        <p:nvSpPr>
          <p:cNvPr id="2" name="Title 1"/>
          <p:cNvSpPr>
            <a:spLocks noGrp="1"/>
          </p:cNvSpPr>
          <p:nvPr>
            <p:ph type="title"/>
          </p:nvPr>
        </p:nvSpPr>
        <p:spPr>
          <a:xfrm>
            <a:off x="609600" y="1230416"/>
            <a:ext cx="10957984" cy="1143000"/>
          </a:xfrm>
          <a:prstGeom prst="rect">
            <a:avLst/>
          </a:prstGeom>
        </p:spPr>
        <p:txBody>
          <a:bodyPr vert="horz" lIns="0" tIns="0" rIns="0" bIns="0" anchor="b" anchorCtr="0"/>
          <a:lstStyle>
            <a:lvl1pPr algn="l">
              <a:defRPr sz="3200" b="1" i="0" baseline="0">
                <a:solidFill>
                  <a:srgbClr val="E95125"/>
                </a:solidFill>
                <a:latin typeface="Helvetica"/>
                <a:cs typeface="Helvetica"/>
              </a:defRPr>
            </a:lvl1pPr>
          </a:lstStyle>
          <a:p>
            <a:r>
              <a:rPr lang="en-GB"/>
              <a:t>Click to edit Master title style</a:t>
            </a:r>
            <a:endParaRPr lang="en-US" dirty="0"/>
          </a:p>
        </p:txBody>
      </p:sp>
      <p:sp>
        <p:nvSpPr>
          <p:cNvPr id="4" name="Text Placeholder 3"/>
          <p:cNvSpPr>
            <a:spLocks noGrp="1"/>
          </p:cNvSpPr>
          <p:nvPr>
            <p:ph type="body" sz="quarter" idx="10"/>
          </p:nvPr>
        </p:nvSpPr>
        <p:spPr>
          <a:xfrm>
            <a:off x="605368" y="2696828"/>
            <a:ext cx="10962217" cy="1721069"/>
          </a:xfrm>
          <a:prstGeom prst="rect">
            <a:avLst/>
          </a:prstGeom>
        </p:spPr>
        <p:txBody>
          <a:bodyPr vert="horz" lIns="0" tIns="0" rIns="0" bIns="0"/>
          <a:lstStyle>
            <a:lvl1pPr marL="0" indent="0">
              <a:buFontTx/>
              <a:buNone/>
              <a:defRPr sz="2200" b="0" i="0" baseline="0">
                <a:solidFill>
                  <a:srgbClr val="E95125"/>
                </a:solidFill>
                <a:latin typeface="Helvetica"/>
                <a:cs typeface="Helvetica"/>
              </a:defRPr>
            </a:lvl1pPr>
            <a:lvl2pPr marL="0" indent="0">
              <a:buFontTx/>
              <a:buNone/>
              <a:defRPr sz="1800" baseline="0">
                <a:solidFill>
                  <a:srgbClr val="004C97"/>
                </a:solidFill>
                <a:latin typeface="Helvetica"/>
              </a:defRPr>
            </a:lvl2pPr>
            <a:lvl3pPr marL="0" indent="0">
              <a:buFontTx/>
              <a:buNone/>
              <a:defRPr sz="1800" baseline="0">
                <a:solidFill>
                  <a:srgbClr val="004C97"/>
                </a:solidFill>
                <a:latin typeface="Helvetica"/>
              </a:defRPr>
            </a:lvl3pPr>
            <a:lvl4pPr marL="0" indent="0">
              <a:buFontTx/>
              <a:buNone/>
              <a:defRPr sz="1800" baseline="0">
                <a:solidFill>
                  <a:srgbClr val="004C97"/>
                </a:solidFill>
                <a:latin typeface="Helvetica"/>
              </a:defRPr>
            </a:lvl4pPr>
            <a:lvl5pPr marL="0" indent="0">
              <a:buFontTx/>
              <a:buNone/>
              <a:defRPr sz="1800" baseline="0">
                <a:solidFill>
                  <a:srgbClr val="004C97"/>
                </a:solidFill>
                <a:latin typeface="Helvetica"/>
              </a:defRPr>
            </a:lvl5pPr>
          </a:lstStyle>
          <a:p>
            <a:pPr lvl="0"/>
            <a:r>
              <a:rPr lang="en-GB"/>
              <a:t>Click to edit Master text styles</a:t>
            </a:r>
          </a:p>
        </p:txBody>
      </p:sp>
      <p:pic>
        <p:nvPicPr>
          <p:cNvPr id="7" name="Picture 6">
            <a:extLst>
              <a:ext uri="{FF2B5EF4-FFF2-40B4-BE49-F238E27FC236}">
                <a16:creationId xmlns:a16="http://schemas.microsoft.com/office/drawing/2014/main" id="{00E3596E-F6A8-9F4F-A67B-ED7F8393275B}"/>
              </a:ext>
            </a:extLst>
          </p:cNvPr>
          <p:cNvPicPr>
            <a:picLocks noChangeAspect="1"/>
          </p:cNvPicPr>
          <p:nvPr userDrawn="1"/>
        </p:nvPicPr>
        <p:blipFill>
          <a:blip r:embed="rId2"/>
          <a:stretch>
            <a:fillRect/>
          </a:stretch>
        </p:blipFill>
        <p:spPr>
          <a:xfrm>
            <a:off x="6526570" y="5873433"/>
            <a:ext cx="2859483" cy="872385"/>
          </a:xfrm>
          <a:prstGeom prst="rect">
            <a:avLst/>
          </a:prstGeom>
        </p:spPr>
      </p:pic>
    </p:spTree>
    <p:extLst>
      <p:ext uri="{BB962C8B-B14F-4D97-AF65-F5344CB8AC3E}">
        <p14:creationId xmlns:p14="http://schemas.microsoft.com/office/powerpoint/2010/main" val="3422023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a:p>
        </p:txBody>
      </p:sp>
      <p:sp>
        <p:nvSpPr>
          <p:cNvPr id="14" name="Title 1"/>
          <p:cNvSpPr>
            <a:spLocks noGrp="1"/>
          </p:cNvSpPr>
          <p:nvPr>
            <p:ph type="title"/>
          </p:nvPr>
        </p:nvSpPr>
        <p:spPr>
          <a:xfrm>
            <a:off x="605368" y="462518"/>
            <a:ext cx="10972800" cy="647102"/>
          </a:xfrm>
          <a:prstGeom prst="rect">
            <a:avLst/>
          </a:prstGeom>
        </p:spPr>
        <p:txBody>
          <a:bodyPr vert="horz" lIns="0" tIns="0" rIns="0" bIns="0">
            <a:normAutofit/>
          </a:bodyPr>
          <a:lstStyle>
            <a:lvl1pPr algn="l">
              <a:defRPr sz="4000" b="1" i="0" baseline="0">
                <a:solidFill>
                  <a:srgbClr val="E95125"/>
                </a:solidFill>
                <a:latin typeface="Helvetica"/>
              </a:defRPr>
            </a:lvl1pPr>
          </a:lstStyle>
          <a:p>
            <a:r>
              <a:rPr lang="en-US" dirty="0"/>
              <a:t>Click to edit Master title style</a:t>
            </a:r>
          </a:p>
        </p:txBody>
      </p:sp>
      <p:sp>
        <p:nvSpPr>
          <p:cNvPr id="15" name="Content Placeholder 2"/>
          <p:cNvSpPr>
            <a:spLocks noGrp="1"/>
          </p:cNvSpPr>
          <p:nvPr>
            <p:ph idx="11"/>
          </p:nvPr>
        </p:nvSpPr>
        <p:spPr>
          <a:xfrm>
            <a:off x="605373" y="1207770"/>
            <a:ext cx="10977028" cy="5070302"/>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GB">
                <a:latin typeface="Helvetica"/>
              </a:rPr>
              <a:t>21/02/2024</a:t>
            </a:r>
            <a:endParaRPr lang="en-US">
              <a:latin typeface="Helvetica"/>
              <a:cs typeface="Helvetica"/>
            </a:endParaRPr>
          </a:p>
        </p:txBody>
      </p:sp>
      <p:sp>
        <p:nvSpPr>
          <p:cNvPr id="10"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
        <p:nvSpPr>
          <p:cNvPr id="11" name="Footer Placeholder 4">
            <a:extLst>
              <a:ext uri="{FF2B5EF4-FFF2-40B4-BE49-F238E27FC236}">
                <a16:creationId xmlns:a16="http://schemas.microsoft.com/office/drawing/2014/main" id="{7F6ADE17-501F-C54A-AF1A-5F45E448DE18}"/>
              </a:ext>
            </a:extLst>
          </p:cNvPr>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de-DE"/>
              <a:t>Kang Yang | Pion Charge-Exchange Differential Cross Section in ProtoDUNE-SP</a:t>
            </a:r>
            <a:endParaRPr lang="en-US" dirty="0"/>
          </a:p>
        </p:txBody>
      </p:sp>
    </p:spTree>
    <p:extLst>
      <p:ext uri="{BB962C8B-B14F-4D97-AF65-F5344CB8AC3E}">
        <p14:creationId xmlns:p14="http://schemas.microsoft.com/office/powerpoint/2010/main" val="2879684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7" name="Title 1"/>
          <p:cNvSpPr>
            <a:spLocks noGrp="1"/>
          </p:cNvSpPr>
          <p:nvPr>
            <p:ph type="title"/>
          </p:nvPr>
        </p:nvSpPr>
        <p:spPr>
          <a:xfrm>
            <a:off x="609600" y="149754"/>
            <a:ext cx="109728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8"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GB">
                <a:latin typeface="Helvetica"/>
              </a:rPr>
              <a:t>21/02/2024</a:t>
            </a:r>
            <a:endParaRPr lang="en-US">
              <a:latin typeface="Helvetica"/>
              <a:cs typeface="Helvetica"/>
            </a:endParaRPr>
          </a:p>
        </p:txBody>
      </p:sp>
      <p:sp>
        <p:nvSpPr>
          <p:cNvPr id="10"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
        <p:nvSpPr>
          <p:cNvPr id="12" name="Content Placeholder 2"/>
          <p:cNvSpPr>
            <a:spLocks noGrp="1"/>
          </p:cNvSpPr>
          <p:nvPr>
            <p:ph idx="11"/>
          </p:nvPr>
        </p:nvSpPr>
        <p:spPr>
          <a:xfrm>
            <a:off x="605368" y="1207770"/>
            <a:ext cx="532100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marL="256032" marR="0" lvl="0" indent="-265176" algn="l" defTabSz="457200" rtl="0" eaLnBrk="1" fontAlgn="base" latinLnBrk="0" hangingPunct="1">
              <a:lnSpc>
                <a:spcPct val="100000"/>
              </a:lnSpc>
              <a:spcBef>
                <a:spcPts val="0"/>
              </a:spcBef>
              <a:spcAft>
                <a:spcPts val="0"/>
              </a:spcAft>
              <a:buClrTx/>
              <a:buSzTx/>
              <a:buFont typeface="Arial"/>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2"/>
          </p:nvPr>
        </p:nvSpPr>
        <p:spPr>
          <a:xfrm>
            <a:off x="6261400" y="1215721"/>
            <a:ext cx="532100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a:extLst>
              <a:ext uri="{FF2B5EF4-FFF2-40B4-BE49-F238E27FC236}">
                <a16:creationId xmlns:a16="http://schemas.microsoft.com/office/drawing/2014/main" id="{E46E3C41-11AA-BF4A-AB72-B45F9A3FBF15}"/>
              </a:ext>
            </a:extLst>
          </p:cNvPr>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de-DE"/>
              <a:t>Kang Yang | Pion Charge-Exchange Differential Cross Section in ProtoDUNE-SP</a:t>
            </a:r>
            <a:endParaRPr lang="en-US"/>
          </a:p>
        </p:txBody>
      </p:sp>
    </p:spTree>
    <p:extLst>
      <p:ext uri="{BB962C8B-B14F-4D97-AF65-F5344CB8AC3E}">
        <p14:creationId xmlns:p14="http://schemas.microsoft.com/office/powerpoint/2010/main" val="1482063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6" y="5521483"/>
            <a:ext cx="5338140"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Text Placeholder 2"/>
          <p:cNvSpPr>
            <a:spLocks noGrp="1"/>
          </p:cNvSpPr>
          <p:nvPr>
            <p:ph type="body" idx="13"/>
          </p:nvPr>
        </p:nvSpPr>
        <p:spPr>
          <a:xfrm>
            <a:off x="6244261" y="5521483"/>
            <a:ext cx="5338140"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itle 1"/>
          <p:cNvSpPr>
            <a:spLocks noGrp="1"/>
          </p:cNvSpPr>
          <p:nvPr>
            <p:ph type="title"/>
          </p:nvPr>
        </p:nvSpPr>
        <p:spPr>
          <a:xfrm>
            <a:off x="609600" y="462518"/>
            <a:ext cx="109728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10"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GB">
                <a:latin typeface="Helvetica"/>
              </a:rPr>
              <a:t>21/02/2024</a:t>
            </a:r>
            <a:endParaRPr lang="en-US">
              <a:latin typeface="Helvetica"/>
              <a:cs typeface="Helvetica"/>
            </a:endParaRPr>
          </a:p>
        </p:txBody>
      </p:sp>
      <p:sp>
        <p:nvSpPr>
          <p:cNvPr id="11"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de-DE"/>
              <a:t>Kang Yang | Pion Charge-Exchange Differential Cross Section in ProtoDUNE-SP</a:t>
            </a:r>
            <a:endParaRPr lang="en-US"/>
          </a:p>
        </p:txBody>
      </p:sp>
      <p:sp>
        <p:nvSpPr>
          <p:cNvPr id="12"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
        <p:nvSpPr>
          <p:cNvPr id="16" name="Content Placeholder 2"/>
          <p:cNvSpPr>
            <a:spLocks noGrp="1"/>
          </p:cNvSpPr>
          <p:nvPr>
            <p:ph idx="11"/>
          </p:nvPr>
        </p:nvSpPr>
        <p:spPr>
          <a:xfrm>
            <a:off x="626745" y="1206941"/>
            <a:ext cx="532100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14"/>
          </p:nvPr>
        </p:nvSpPr>
        <p:spPr>
          <a:xfrm>
            <a:off x="6261400" y="1206941"/>
            <a:ext cx="532100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9620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609600" y="1238251"/>
            <a:ext cx="10972800" cy="5009097"/>
          </a:xfrm>
          <a:prstGeom prst="rect">
            <a:avLst/>
          </a:prstGeom>
        </p:spPr>
        <p:txBody>
          <a:bodyPr vert="horz"/>
          <a:lstStyle>
            <a:lvl1pPr marL="0" indent="0">
              <a:buFontTx/>
              <a:buNone/>
              <a:defRPr>
                <a:solidFill>
                  <a:srgbClr val="3C5A77"/>
                </a:solidFill>
                <a:latin typeface="Helvetica"/>
              </a:defRPr>
            </a:lvl1pPr>
          </a:lstStyle>
          <a:p>
            <a:pPr lvl="0"/>
            <a:endParaRPr lang="en-US" noProof="0"/>
          </a:p>
        </p:txBody>
      </p:sp>
      <p:sp>
        <p:nvSpPr>
          <p:cNvPr id="15" name="Title 1"/>
          <p:cNvSpPr>
            <a:spLocks noGrp="1"/>
          </p:cNvSpPr>
          <p:nvPr>
            <p:ph type="title"/>
          </p:nvPr>
        </p:nvSpPr>
        <p:spPr>
          <a:xfrm>
            <a:off x="609600" y="462518"/>
            <a:ext cx="109728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7"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GB">
                <a:latin typeface="Helvetica"/>
              </a:rPr>
              <a:t>21/02/2024</a:t>
            </a:r>
            <a:endParaRPr lang="en-US">
              <a:latin typeface="Helvetica"/>
              <a:cs typeface="Helvetica"/>
            </a:endParaRPr>
          </a:p>
        </p:txBody>
      </p:sp>
      <p:sp>
        <p:nvSpPr>
          <p:cNvPr id="8"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de-DE"/>
              <a:t>Kang Yang | Pion Charge-Exchange Differential Cross Section in ProtoDUNE-SP</a:t>
            </a:r>
            <a:endParaRPr lang="en-US"/>
          </a:p>
        </p:txBody>
      </p:sp>
      <p:sp>
        <p:nvSpPr>
          <p:cNvPr id="9"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Tree>
    <p:extLst>
      <p:ext uri="{BB962C8B-B14F-4D97-AF65-F5344CB8AC3E}">
        <p14:creationId xmlns:p14="http://schemas.microsoft.com/office/powerpoint/2010/main" val="2850782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0"/>
            <a:ext cx="12192000" cy="6237106"/>
          </a:xfrm>
          <a:prstGeom prst="rect">
            <a:avLst/>
          </a:prstGeom>
        </p:spPr>
        <p:txBody>
          <a:bodyPr vert="horz"/>
          <a:lstStyle>
            <a:lvl1pPr marL="0" indent="0">
              <a:buFontTx/>
              <a:buNone/>
              <a:defRPr>
                <a:solidFill>
                  <a:srgbClr val="3C5A77"/>
                </a:solidFill>
                <a:latin typeface="Helvetica"/>
              </a:defRPr>
            </a:lvl1pPr>
          </a:lstStyle>
          <a:p>
            <a:pPr lvl="0"/>
            <a:endParaRPr lang="en-US" noProof="0"/>
          </a:p>
        </p:txBody>
      </p:sp>
      <p:sp>
        <p:nvSpPr>
          <p:cNvPr id="6"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GB">
                <a:latin typeface="Helvetica"/>
              </a:rPr>
              <a:t>21/02/2024</a:t>
            </a:r>
            <a:endParaRPr lang="en-US">
              <a:latin typeface="Helvetica"/>
              <a:cs typeface="Helvetica"/>
            </a:endParaRPr>
          </a:p>
        </p:txBody>
      </p:sp>
      <p:sp>
        <p:nvSpPr>
          <p:cNvPr id="7"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de-DE"/>
              <a:t>Kang Yang | Pion Charge-Exchange Differential Cross Section in ProtoDUNE-SP</a:t>
            </a:r>
            <a:endParaRPr lang="en-US"/>
          </a:p>
        </p:txBody>
      </p:sp>
      <p:sp>
        <p:nvSpPr>
          <p:cNvPr id="9"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Tree>
    <p:extLst>
      <p:ext uri="{BB962C8B-B14F-4D97-AF65-F5344CB8AC3E}">
        <p14:creationId xmlns:p14="http://schemas.microsoft.com/office/powerpoint/2010/main" val="3458088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609605" y="5340612"/>
            <a:ext cx="4023360" cy="915332"/>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Picture Placeholder 12"/>
          <p:cNvSpPr>
            <a:spLocks noGrp="1"/>
          </p:cNvSpPr>
          <p:nvPr>
            <p:ph type="pic" sz="quarter" idx="15"/>
          </p:nvPr>
        </p:nvSpPr>
        <p:spPr>
          <a:xfrm>
            <a:off x="4955118" y="1208366"/>
            <a:ext cx="6613023" cy="5047578"/>
          </a:xfrm>
          <a:prstGeom prst="rect">
            <a:avLst/>
          </a:prstGeom>
        </p:spPr>
        <p:txBody>
          <a:bodyPr vert="horz" lIns="0" rIns="0"/>
          <a:lstStyle>
            <a:lvl1pPr marL="0" indent="0">
              <a:buFontTx/>
              <a:buNone/>
              <a:defRPr>
                <a:solidFill>
                  <a:srgbClr val="3C5A77"/>
                </a:solidFill>
                <a:latin typeface="Helvetica"/>
              </a:defRPr>
            </a:lvl1pPr>
          </a:lstStyle>
          <a:p>
            <a:pPr lvl="0"/>
            <a:endParaRPr lang="en-US" noProof="0"/>
          </a:p>
        </p:txBody>
      </p:sp>
      <p:sp>
        <p:nvSpPr>
          <p:cNvPr id="2" name="Title 1"/>
          <p:cNvSpPr>
            <a:spLocks noGrp="1"/>
          </p:cNvSpPr>
          <p:nvPr>
            <p:ph type="title"/>
          </p:nvPr>
        </p:nvSpPr>
        <p:spPr>
          <a:xfrm>
            <a:off x="609600" y="462518"/>
            <a:ext cx="10972800" cy="647102"/>
          </a:xfrm>
          <a:prstGeom prst="rect">
            <a:avLst/>
          </a:prstGeom>
        </p:spPr>
        <p:txBody>
          <a:bodyPr vert="horz" lIns="0" tIns="0" rIns="0" bIns="0"/>
          <a:lstStyle>
            <a:lvl1pPr algn="l">
              <a:defRPr sz="4400" b="1" i="0" baseline="0">
                <a:solidFill>
                  <a:srgbClr val="E95125"/>
                </a:solidFill>
                <a:latin typeface="Helvetica"/>
              </a:defRPr>
            </a:lvl1pPr>
          </a:lstStyle>
          <a:p>
            <a:endParaRPr lang="en-US" dirty="0"/>
          </a:p>
        </p:txBody>
      </p:sp>
      <p:sp>
        <p:nvSpPr>
          <p:cNvPr id="9"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GB">
                <a:latin typeface="Helvetica"/>
              </a:rPr>
              <a:t>21/02/2024</a:t>
            </a:r>
            <a:endParaRPr lang="en-US">
              <a:latin typeface="Helvetica"/>
              <a:cs typeface="Helvetica"/>
            </a:endParaRPr>
          </a:p>
        </p:txBody>
      </p:sp>
      <p:sp>
        <p:nvSpPr>
          <p:cNvPr id="10"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de-DE"/>
              <a:t>Kang Yang | Pion Charge-Exchange Differential Cross Section in ProtoDUNE-SP</a:t>
            </a:r>
            <a:endParaRPr lang="en-US"/>
          </a:p>
        </p:txBody>
      </p:sp>
      <p:sp>
        <p:nvSpPr>
          <p:cNvPr id="12"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
        <p:nvSpPr>
          <p:cNvPr id="13" name="Content Placeholder 2"/>
          <p:cNvSpPr>
            <a:spLocks noGrp="1"/>
          </p:cNvSpPr>
          <p:nvPr>
            <p:ph idx="16"/>
          </p:nvPr>
        </p:nvSpPr>
        <p:spPr>
          <a:xfrm>
            <a:off x="626746" y="1206941"/>
            <a:ext cx="4006220" cy="404697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5480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5367" y="1227137"/>
            <a:ext cx="10972800" cy="4487650"/>
          </a:xfrm>
          <a:prstGeom prst="rect">
            <a:avLst/>
          </a:prstGeom>
        </p:spPr>
        <p:txBody>
          <a:bodyPr lIns="0" rIns="0"/>
          <a:lstStyle>
            <a:lvl1pPr marL="0" indent="0">
              <a:buNone/>
              <a:defRPr sz="3200">
                <a:solidFill>
                  <a:srgbClr val="3C5A77"/>
                </a:solidFill>
                <a:latin typeface="Helvetic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2" name="Text Placeholder 2"/>
          <p:cNvSpPr>
            <a:spLocks noGrp="1"/>
          </p:cNvSpPr>
          <p:nvPr>
            <p:ph type="body" idx="11"/>
          </p:nvPr>
        </p:nvSpPr>
        <p:spPr>
          <a:xfrm>
            <a:off x="609605" y="5839748"/>
            <a:ext cx="10972795" cy="439738"/>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 name="Title 1"/>
          <p:cNvSpPr>
            <a:spLocks noGrp="1"/>
          </p:cNvSpPr>
          <p:nvPr>
            <p:ph type="title"/>
          </p:nvPr>
        </p:nvSpPr>
        <p:spPr>
          <a:xfrm>
            <a:off x="609605" y="458988"/>
            <a:ext cx="10972800" cy="7019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8"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GB">
                <a:latin typeface="Helvetica"/>
              </a:rPr>
              <a:t>21/02/2024</a:t>
            </a:r>
            <a:endParaRPr lang="en-US">
              <a:latin typeface="Helvetica"/>
              <a:cs typeface="Helvetica"/>
            </a:endParaRPr>
          </a:p>
        </p:txBody>
      </p:sp>
      <p:sp>
        <p:nvSpPr>
          <p:cNvPr id="9"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de-DE"/>
              <a:t>Kang Yang | Pion Charge-Exchange Differential Cross Section in ProtoDUNE-SP</a:t>
            </a:r>
            <a:endParaRPr lang="en-US"/>
          </a:p>
        </p:txBody>
      </p:sp>
      <p:sp>
        <p:nvSpPr>
          <p:cNvPr id="10"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Tree>
    <p:extLst>
      <p:ext uri="{BB962C8B-B14F-4D97-AF65-F5344CB8AC3E}">
        <p14:creationId xmlns:p14="http://schemas.microsoft.com/office/powerpoint/2010/main" val="24124122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image" Target="../media/image4.png"/><Relationship Id="rId4" Type="http://schemas.openxmlformats.org/officeDocument/2006/relationships/slideLayout" Target="../slideLayouts/slideLayout5.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7" name="Straight Connector 6"/>
          <p:cNvCxnSpPr/>
          <p:nvPr/>
        </p:nvCxnSpPr>
        <p:spPr>
          <a:xfrm>
            <a:off x="609600" y="5760720"/>
            <a:ext cx="109728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09600" y="472239"/>
            <a:ext cx="109728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764110" y="5953374"/>
            <a:ext cx="1427351" cy="586543"/>
          </a:xfrm>
          <a:prstGeom prst="rect">
            <a:avLst/>
          </a:prstGeom>
        </p:spPr>
      </p:pic>
      <p:grpSp>
        <p:nvGrpSpPr>
          <p:cNvPr id="3" name="Group 2"/>
          <p:cNvGrpSpPr/>
          <p:nvPr userDrawn="1"/>
        </p:nvGrpSpPr>
        <p:grpSpPr>
          <a:xfrm>
            <a:off x="7750863" y="200562"/>
            <a:ext cx="3831537" cy="231951"/>
            <a:chOff x="5136243" y="672026"/>
            <a:chExt cx="3598105" cy="199542"/>
          </a:xfrm>
        </p:grpSpPr>
        <p:pic>
          <p:nvPicPr>
            <p:cNvPr id="9" name="Picture 8"/>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136243" y="682088"/>
              <a:ext cx="1690006" cy="189480"/>
            </a:xfrm>
            <a:prstGeom prst="rect">
              <a:avLst/>
            </a:prstGeom>
          </p:spPr>
        </p:pic>
        <p:pic>
          <p:nvPicPr>
            <p:cNvPr id="10" name="Picture 9"/>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6847491" y="672026"/>
              <a:ext cx="1886857" cy="189480"/>
            </a:xfrm>
            <a:prstGeom prst="rect">
              <a:avLst/>
            </a:prstGeom>
          </p:spPr>
        </p:pic>
      </p:grpSp>
    </p:spTree>
  </p:cSld>
  <p:clrMap bg1="lt1" tx1="dk1" bg2="lt2" tx2="dk2" accent1="accent1" accent2="accent2" accent3="accent3" accent4="accent4" accent5="accent5" accent6="accent6" hlink="hlink" folHlink="folHlink"/>
  <p:sldLayoutIdLst>
    <p:sldLayoutId id="2147483679" r:id="rId1"/>
  </p:sldLayoutIdLst>
  <p:hf hdr="0"/>
  <p:txStyles>
    <p:titleStyle>
      <a:lvl1pPr algn="ctr" defTabSz="457200" rtl="0" eaLnBrk="1" fontAlgn="base" hangingPunct="1">
        <a:spcBef>
          <a:spcPct val="0"/>
        </a:spcBef>
        <a:spcAft>
          <a:spcPct val="0"/>
        </a:spcAft>
        <a:defRPr sz="4400" kern="1200">
          <a:solidFill>
            <a:schemeClr val="tx1"/>
          </a:solidFill>
          <a:latin typeface="+mj-lt"/>
          <a:ea typeface="Geneva" charset="0"/>
          <a:cs typeface="Geneva" charset="0"/>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GB">
                <a:latin typeface="Helvetica"/>
              </a:rPr>
              <a:t>21/02/2024</a:t>
            </a:r>
            <a:endParaRPr lang="en-US">
              <a:latin typeface="Helvetica"/>
              <a:cs typeface="Helvetica"/>
            </a:endParaRPr>
          </a:p>
        </p:txBody>
      </p:sp>
      <p:sp>
        <p:nvSpPr>
          <p:cNvPr id="6"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cxnSp>
        <p:nvCxnSpPr>
          <p:cNvPr id="7" name="Straight Connector 6"/>
          <p:cNvCxnSpPr/>
          <p:nvPr/>
        </p:nvCxnSpPr>
        <p:spPr>
          <a:xfrm>
            <a:off x="609600" y="6357635"/>
            <a:ext cx="109728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E06A3AFF-646B-5740-ADD0-C375F9F838B4}"/>
              </a:ext>
            </a:extLst>
          </p:cNvPr>
          <p:cNvPicPr>
            <a:picLocks noChangeAspect="1"/>
          </p:cNvPicPr>
          <p:nvPr userDrawn="1"/>
        </p:nvPicPr>
        <p:blipFill rotWithShape="1">
          <a:blip r:embed="rId9" cstate="print">
            <a:extLst>
              <a:ext uri="{28A0092B-C50C-407E-A947-70E740481C1C}">
                <a14:useLocalDpi xmlns:a14="http://schemas.microsoft.com/office/drawing/2010/main"/>
              </a:ext>
            </a:extLst>
          </a:blip>
          <a:srcRect/>
          <a:stretch/>
        </p:blipFill>
        <p:spPr>
          <a:xfrm>
            <a:off x="10740978" y="6431056"/>
            <a:ext cx="871051" cy="357942"/>
          </a:xfrm>
          <a:prstGeom prst="rect">
            <a:avLst/>
          </a:prstGeom>
        </p:spPr>
      </p:pic>
      <p:pic>
        <p:nvPicPr>
          <p:cNvPr id="8" name="Picture 7">
            <a:extLst>
              <a:ext uri="{FF2B5EF4-FFF2-40B4-BE49-F238E27FC236}">
                <a16:creationId xmlns:a16="http://schemas.microsoft.com/office/drawing/2014/main" id="{248B6C81-EB12-784E-8706-F6A7FDD7D941}"/>
              </a:ext>
            </a:extLst>
          </p:cNvPr>
          <p:cNvPicPr>
            <a:picLocks noChangeAspect="1"/>
          </p:cNvPicPr>
          <p:nvPr userDrawn="1"/>
        </p:nvPicPr>
        <p:blipFill>
          <a:blip r:embed="rId10"/>
          <a:stretch>
            <a:fillRect/>
          </a:stretch>
        </p:blipFill>
        <p:spPr>
          <a:xfrm>
            <a:off x="9218310" y="6425692"/>
            <a:ext cx="1331423" cy="406197"/>
          </a:xfrm>
          <a:prstGeom prst="rect">
            <a:avLst/>
          </a:prstGeom>
        </p:spPr>
      </p:pic>
      <p:sp>
        <p:nvSpPr>
          <p:cNvPr id="10" name="Footer Placeholder 4">
            <a:extLst>
              <a:ext uri="{FF2B5EF4-FFF2-40B4-BE49-F238E27FC236}">
                <a16:creationId xmlns:a16="http://schemas.microsoft.com/office/drawing/2014/main" id="{484796AD-22FE-8C40-BF31-42D206E1B0DE}"/>
              </a:ext>
            </a:extLst>
          </p:cNvPr>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de-DE"/>
              <a:t>Kang Yang | Pion Charge-Exchange Differential Cross Section in ProtoDUNE-SP</a:t>
            </a:r>
            <a:endParaRPr lang="en-US"/>
          </a:p>
        </p:txBody>
      </p:sp>
    </p:spTree>
  </p:cSld>
  <p:clrMap bg1="lt1" tx1="dk1" bg2="lt2" tx2="dk2" accent1="accent1" accent2="accent2" accent3="accent3" accent4="accent4" accent5="accent5" accent6="accent6" hlink="hlink" folHlink="folHlink"/>
  <p:sldLayoutIdLst>
    <p:sldLayoutId id="2147483684" r:id="rId1"/>
    <p:sldLayoutId id="2147483680" r:id="rId2"/>
    <p:sldLayoutId id="2147483681" r:id="rId3"/>
    <p:sldLayoutId id="2147483682" r:id="rId4"/>
    <p:sldLayoutId id="2147483683" r:id="rId5"/>
    <p:sldLayoutId id="2147483685" r:id="rId6"/>
    <p:sldLayoutId id="2147483686" r:id="rId7"/>
  </p:sldLayoutIdLst>
  <p:hf hdr="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hyperlink" Target="https://arxiv.org/abs/2206.1452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31.emf"/><Relationship Id="rId7" Type="http://schemas.openxmlformats.org/officeDocument/2006/relationships/image" Target="../media/image151.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43.png"/><Relationship Id="rId5" Type="http://schemas.openxmlformats.org/officeDocument/2006/relationships/image" Target="../media/image133.png"/><Relationship Id="rId9" Type="http://schemas.openxmlformats.org/officeDocument/2006/relationships/image" Target="../media/image74.png"/></Relationships>
</file>

<file path=ppt/slides/_rels/slide1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https://indico.fnal.gov/event/59095/contributions/263025/attachments/165462/220468/Pion%20Charge%20Exchange%20Analysis%20Overview%20%E2%80%93%20Part%201.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4.emf"/><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www.symmetrymagazine.org/image/header-image-neutrinos-standard-model-misfits?language_content_entity=und"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54.png"/><Relationship Id="rId12" Type="http://schemas.openxmlformats.org/officeDocument/2006/relationships/image" Target="../media/image480.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900.png"/><Relationship Id="rId5" Type="http://schemas.openxmlformats.org/officeDocument/2006/relationships/image" Target="../media/image700.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7.emf"/><Relationship Id="rId4" Type="http://schemas.openxmlformats.org/officeDocument/2006/relationships/image" Target="../media/image36.emf"/></Relationships>
</file>

<file path=ppt/slides/_rels/slide22.xml.rels><?xml version="1.0" encoding="UTF-8" standalone="yes"?>
<Relationships xmlns="http://schemas.openxmlformats.org/package/2006/relationships"><Relationship Id="rId8" Type="http://schemas.openxmlformats.org/officeDocument/2006/relationships/image" Target="../media/image2100.png"/><Relationship Id="rId13" Type="http://schemas.openxmlformats.org/officeDocument/2006/relationships/image" Target="../media/image490.png"/><Relationship Id="rId3" Type="http://schemas.openxmlformats.org/officeDocument/2006/relationships/image" Target="../media/image520.png"/><Relationship Id="rId7"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3.xml"/><Relationship Id="rId11" Type="http://schemas.openxmlformats.org/officeDocument/2006/relationships/image" Target="../media/image1500.png"/><Relationship Id="rId5" Type="http://schemas.openxmlformats.org/officeDocument/2006/relationships/image" Target="../media/image700.png"/><Relationship Id="rId10" Type="http://schemas.openxmlformats.org/officeDocument/2006/relationships/image" Target="../media/image1400.png"/><Relationship Id="rId4" Type="http://schemas.openxmlformats.org/officeDocument/2006/relationships/image" Target="../media/image620.png"/></Relationships>
</file>

<file path=ppt/slides/_rels/slide23.xml.rels><?xml version="1.0" encoding="UTF-8" standalone="yes"?>
<Relationships xmlns="http://schemas.openxmlformats.org/package/2006/relationships"><Relationship Id="rId8" Type="http://schemas.openxmlformats.org/officeDocument/2006/relationships/image" Target="../media/image292.png"/><Relationship Id="rId13" Type="http://schemas.openxmlformats.org/officeDocument/2006/relationships/image" Target="../media/image341.png"/><Relationship Id="rId3" Type="http://schemas.openxmlformats.org/officeDocument/2006/relationships/image" Target="../media/image38.png"/><Relationship Id="rId7" Type="http://schemas.openxmlformats.org/officeDocument/2006/relationships/image" Target="../media/image282.png"/><Relationship Id="rId12" Type="http://schemas.openxmlformats.org/officeDocument/2006/relationships/image" Target="../media/image331.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270.png"/><Relationship Id="rId11" Type="http://schemas.openxmlformats.org/officeDocument/2006/relationships/image" Target="../media/image321.png"/><Relationship Id="rId5" Type="http://schemas.openxmlformats.org/officeDocument/2006/relationships/image" Target="../media/image260.png"/><Relationship Id="rId10" Type="http://schemas.openxmlformats.org/officeDocument/2006/relationships/image" Target="../media/image311.png"/><Relationship Id="rId4" Type="http://schemas.openxmlformats.org/officeDocument/2006/relationships/image" Target="../media/image252.png"/><Relationship Id="rId9" Type="http://schemas.openxmlformats.org/officeDocument/2006/relationships/image" Target="../media/image301.png"/></Relationships>
</file>

<file path=ppt/slides/_rels/slide2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42.png"/><Relationship Id="rId4" Type="http://schemas.openxmlformats.org/officeDocument/2006/relationships/image" Target="../media/image41.emf"/></Relationships>
</file>

<file path=ppt/slides/_rels/slide26.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3.png"/><Relationship Id="rId7"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45.emf"/><Relationship Id="rId5" Type="http://schemas.openxmlformats.org/officeDocument/2006/relationships/image" Target="../media/image42.png"/><Relationship Id="rId10" Type="http://schemas.openxmlformats.org/officeDocument/2006/relationships/image" Target="../media/image55.png"/><Relationship Id="rId4" Type="http://schemas.openxmlformats.org/officeDocument/2006/relationships/image" Target="../media/image44.emf"/><Relationship Id="rId9"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8.emf"/><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50.e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59.emf"/></Relationships>
</file>

<file path=ppt/slides/_rels/slide33.xml.rels><?xml version="1.0" encoding="UTF-8" standalone="yes"?>
<Relationships xmlns="http://schemas.openxmlformats.org/package/2006/relationships"><Relationship Id="rId8" Type="http://schemas.openxmlformats.org/officeDocument/2006/relationships/image" Target="../media/image1011.png"/><Relationship Id="rId13" Type="http://schemas.openxmlformats.org/officeDocument/2006/relationships/image" Target="../media/image320.png"/><Relationship Id="rId18" Type="http://schemas.openxmlformats.org/officeDocument/2006/relationships/image" Target="../media/image371.png"/><Relationship Id="rId3" Type="http://schemas.openxmlformats.org/officeDocument/2006/relationships/image" Target="../media/image950.png"/><Relationship Id="rId7" Type="http://schemas.openxmlformats.org/officeDocument/2006/relationships/image" Target="../media/image900.png"/><Relationship Id="rId12" Type="http://schemas.openxmlformats.org/officeDocument/2006/relationships/image" Target="../media/image310.png"/><Relationship Id="rId2" Type="http://schemas.openxmlformats.org/officeDocument/2006/relationships/notesSlide" Target="../notesSlides/notesSlide32.xml"/><Relationship Id="rId16" Type="http://schemas.openxmlformats.org/officeDocument/2006/relationships/image" Target="../media/image350.png"/><Relationship Id="rId20" Type="http://schemas.openxmlformats.org/officeDocument/2006/relationships/hyperlink" Target="https://arxiv.org/abs/2206.14521" TargetMode="External"/><Relationship Id="rId1" Type="http://schemas.openxmlformats.org/officeDocument/2006/relationships/slideLayout" Target="../slideLayouts/slideLayout3.xml"/><Relationship Id="rId11" Type="http://schemas.openxmlformats.org/officeDocument/2006/relationships/image" Target="../media/image300.png"/><Relationship Id="rId15" Type="http://schemas.openxmlformats.org/officeDocument/2006/relationships/image" Target="../media/image340.png"/><Relationship Id="rId10" Type="http://schemas.openxmlformats.org/officeDocument/2006/relationships/image" Target="../media/image291.png"/><Relationship Id="rId19" Type="http://schemas.openxmlformats.org/officeDocument/2006/relationships/image" Target="../media/image129.png"/><Relationship Id="rId4" Type="http://schemas.openxmlformats.org/officeDocument/2006/relationships/image" Target="../media/image60.emf"/><Relationship Id="rId9" Type="http://schemas.openxmlformats.org/officeDocument/2006/relationships/image" Target="../media/image1110.png"/><Relationship Id="rId14" Type="http://schemas.openxmlformats.org/officeDocument/2006/relationships/image" Target="../media/image330.png"/></Relationships>
</file>

<file path=ppt/slides/_rels/slide3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71.png"/><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0.png"/><Relationship Id="rId7" Type="http://schemas.openxmlformats.org/officeDocument/2006/relationships/image" Target="../media/image890.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290.png"/><Relationship Id="rId5" Type="http://schemas.openxmlformats.org/officeDocument/2006/relationships/image" Target="../media/image73.png"/><Relationship Id="rId4" Type="http://schemas.openxmlformats.org/officeDocument/2006/relationships/image" Target="../media/image62.emf"/><Relationship Id="rId9" Type="http://schemas.openxmlformats.org/officeDocument/2006/relationships/image" Target="../media/image42.png"/></Relationships>
</file>

<file path=ppt/slides/_rels/slide36.xml.rels><?xml version="1.0" encoding="UTF-8" standalone="yes"?>
<Relationships xmlns="http://schemas.openxmlformats.org/package/2006/relationships"><Relationship Id="rId8" Type="http://schemas.openxmlformats.org/officeDocument/2006/relationships/image" Target="../media/image63.emf"/><Relationship Id="rId3" Type="http://schemas.openxmlformats.org/officeDocument/2006/relationships/image" Target="../media/image1320.png"/><Relationship Id="rId7"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136.png"/><Relationship Id="rId5" Type="http://schemas.openxmlformats.org/officeDocument/2006/relationships/image" Target="../media/image134.png"/></Relationships>
</file>

<file path=ppt/slides/_rels/slide37.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0.png"/><Relationship Id="rId7" Type="http://schemas.openxmlformats.org/officeDocument/2006/relationships/image" Target="../media/image146.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1450.png"/><Relationship Id="rId11" Type="http://schemas.openxmlformats.org/officeDocument/2006/relationships/image" Target="../media/image1501.png"/><Relationship Id="rId5" Type="http://schemas.openxmlformats.org/officeDocument/2006/relationships/image" Target="../media/image150.png"/><Relationship Id="rId10" Type="http://schemas.openxmlformats.org/officeDocument/2006/relationships/image" Target="../media/image149.png"/><Relationship Id="rId4" Type="http://schemas.openxmlformats.org/officeDocument/2006/relationships/image" Target="../media/image64.emf"/><Relationship Id="rId9" Type="http://schemas.openxmlformats.org/officeDocument/2006/relationships/image" Target="../media/image148.png"/></Relationships>
</file>

<file path=ppt/slides/_rels/slide38.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420.png"/><Relationship Id="rId7" Type="http://schemas.openxmlformats.org/officeDocument/2006/relationships/image" Target="../media/image154.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53.png"/><Relationship Id="rId5" Type="http://schemas.openxmlformats.org/officeDocument/2006/relationships/image" Target="../media/image66.emf"/><Relationship Id="rId4" Type="http://schemas.openxmlformats.org/officeDocument/2006/relationships/image" Target="../media/image65.emf"/><Relationship Id="rId9" Type="http://schemas.openxmlformats.org/officeDocument/2006/relationships/image" Target="../media/image156.png"/></Relationships>
</file>

<file path=ppt/slides/_rels/slide3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158.png"/><Relationship Id="rId5" Type="http://schemas.openxmlformats.org/officeDocument/2006/relationships/image" Target="../media/image68.emf"/><Relationship Id="rId4" Type="http://schemas.openxmlformats.org/officeDocument/2006/relationships/image" Target="../media/image67.emf"/></Relationships>
</file>

<file path=ppt/slides/_rels/slide4.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11.png"/><Relationship Id="rId11" Type="http://schemas.openxmlformats.org/officeDocument/2006/relationships/image" Target="../media/image160.png"/><Relationship Id="rId5" Type="http://schemas.openxmlformats.org/officeDocument/2006/relationships/image" Target="../media/image105.png"/><Relationship Id="rId10" Type="http://schemas.openxmlformats.org/officeDocument/2006/relationships/image" Target="../media/image152.png"/><Relationship Id="rId4" Type="http://schemas.openxmlformats.org/officeDocument/2006/relationships/image" Target="../media/image910.png"/><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hyperlink" Target="https://inspirehep.net/literature/1806875" TargetMode="External"/><Relationship Id="rId7" Type="http://schemas.openxmlformats.org/officeDocument/2006/relationships/image" Target="../media/image89.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hyperlink" Target="https://link.springer.com/article/10.1140/epjc/s10052-023-11733-2#citeas" TargetMode="External"/><Relationship Id="rId5" Type="http://schemas.openxmlformats.org/officeDocument/2006/relationships/hyperlink" Target="https://arxiv.org/abs/2211.01166" TargetMode="External"/><Relationship Id="rId4" Type="http://schemas.openxmlformats.org/officeDocument/2006/relationships/hyperlink" Target="https://inspirehep.net/literature/1899034"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69.png"/><Relationship Id="rId7" Type="http://schemas.openxmlformats.org/officeDocument/2006/relationships/image" Target="../media/image230.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220.png"/><Relationship Id="rId5" Type="http://schemas.openxmlformats.org/officeDocument/2006/relationships/image" Target="../media/image75.png"/><Relationship Id="rId4" Type="http://schemas.openxmlformats.org/officeDocument/2006/relationships/image" Target="../media/image72.png"/><Relationship Id="rId9" Type="http://schemas.openxmlformats.org/officeDocument/2006/relationships/image" Target="../media/image250.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90.png"/><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92.png"/><Relationship Id="rId4" Type="http://schemas.openxmlformats.org/officeDocument/2006/relationships/image" Target="../media/image91.png"/></Relationships>
</file>

<file path=ppt/slides/_rels/slide45.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93.png"/></Relationships>
</file>

<file path=ppt/slides/_rels/slide46.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810.png"/><Relationship Id="rId7" Type="http://schemas.openxmlformats.org/officeDocument/2006/relationships/image" Target="NULL"/><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NULL"/><Relationship Id="rId11" Type="http://schemas.openxmlformats.org/officeDocument/2006/relationships/image" Target="../media/image1130.png"/><Relationship Id="rId10" Type="http://schemas.openxmlformats.org/officeDocument/2006/relationships/image" Target="NULL"/><Relationship Id="rId4" Type="http://schemas.openxmlformats.org/officeDocument/2006/relationships/image" Target="../media/image95.png"/><Relationship Id="rId9" Type="http://schemas.openxmlformats.org/officeDocument/2006/relationships/image" Target="../media/image1020.png"/></Relationships>
</file>

<file path=ppt/slides/_rels/slide48.xml.rels><?xml version="1.0" encoding="UTF-8" standalone="yes"?>
<Relationships xmlns="http://schemas.openxmlformats.org/package/2006/relationships"><Relationship Id="rId3" Type="http://schemas.openxmlformats.org/officeDocument/2006/relationships/image" Target="../media/image241.png"/><Relationship Id="rId7" Type="http://schemas.openxmlformats.org/officeDocument/2006/relationships/image" Target="NULL"/><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251.png"/></Relationships>
</file>

<file path=ppt/slides/_rels/slide49.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1.png"/><Relationship Id="rId7" Type="http://schemas.openxmlformats.org/officeDocument/2006/relationships/image" Target="../media/image124.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122.png"/><Relationship Id="rId5"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12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13.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940.png"/><Relationship Id="rId5" Type="http://schemas.openxmlformats.org/officeDocument/2006/relationships/image" Target="../media/image931.png"/><Relationship Id="rId4" Type="http://schemas.openxmlformats.org/officeDocument/2006/relationships/image" Target="../media/image921.png"/></Relationships>
</file>

<file path=ppt/slides/_rels/slide51.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111.png"/><Relationship Id="rId5" Type="http://schemas.openxmlformats.org/officeDocument/2006/relationships/image" Target="../media/image110.png"/><Relationship Id="rId10" Type="http://schemas.openxmlformats.org/officeDocument/2006/relationships/image" Target="../media/image98.png"/><Relationship Id="rId4" Type="http://schemas.openxmlformats.org/officeDocument/2006/relationships/image" Target="../media/image109.png"/><Relationship Id="rId9" Type="http://schemas.openxmlformats.org/officeDocument/2006/relationships/image" Target="../media/image97.png"/></Relationships>
</file>

<file path=ppt/slides/_rels/slide52.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01.emf"/><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100.emf"/><Relationship Id="rId5" Type="http://schemas.openxmlformats.org/officeDocument/2006/relationships/image" Target="../media/image120.png"/><Relationship Id="rId4" Type="http://schemas.openxmlformats.org/officeDocument/2006/relationships/image" Target="../media/image99.emf"/></Relationships>
</file>

<file path=ppt/slides/_rels/slide53.xml.rels><?xml version="1.0" encoding="UTF-8" standalone="yes"?>
<Relationships xmlns="http://schemas.openxmlformats.org/package/2006/relationships"><Relationship Id="rId3" Type="http://schemas.openxmlformats.org/officeDocument/2006/relationships/image" Target="../media/image770.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800.png"/><Relationship Id="rId5" Type="http://schemas.openxmlformats.org/officeDocument/2006/relationships/image" Target="../media/image790.png"/><Relationship Id="rId4" Type="http://schemas.openxmlformats.org/officeDocument/2006/relationships/image" Target="../media/image780.png"/></Relationships>
</file>

<file path=ppt/slides/_rels/slide54.xml.rels><?xml version="1.0" encoding="UTF-8" standalone="yes"?>
<Relationships xmlns="http://schemas.openxmlformats.org/package/2006/relationships"><Relationship Id="rId8" Type="http://schemas.openxmlformats.org/officeDocument/2006/relationships/image" Target="../media/image1100.png"/><Relationship Id="rId13" Type="http://schemas.openxmlformats.org/officeDocument/2006/relationships/image" Target="../media/image116.png"/><Relationship Id="rId7" Type="http://schemas.openxmlformats.org/officeDocument/2006/relationships/image" Target="../media/image140.png"/><Relationship Id="rId12" Type="http://schemas.openxmlformats.org/officeDocument/2006/relationships/image" Target="../media/image115.png"/><Relationship Id="rId2" Type="http://schemas.openxmlformats.org/officeDocument/2006/relationships/notesSlide" Target="../notesSlides/notesSlide51.xml"/><Relationship Id="rId1" Type="http://schemas.openxmlformats.org/officeDocument/2006/relationships/slideLayout" Target="../slideLayouts/slideLayout3.xml"/><Relationship Id="rId11" Type="http://schemas.openxmlformats.org/officeDocument/2006/relationships/image" Target="../media/image114.png"/><Relationship Id="rId15" Type="http://schemas.openxmlformats.org/officeDocument/2006/relationships/image" Target="../media/image117.png"/><Relationship Id="rId10" Type="http://schemas.openxmlformats.org/officeDocument/2006/relationships/image" Target="../media/image1131.png"/><Relationship Id="rId9" Type="http://schemas.openxmlformats.org/officeDocument/2006/relationships/image" Target="../media/image1120.png"/><Relationship Id="rId14" Type="http://schemas.openxmlformats.org/officeDocument/2006/relationships/image" Target="../media/image98.png"/></Relationships>
</file>

<file path=ppt/slides/_rels/slide55.xml.rels><?xml version="1.0" encoding="UTF-8" standalone="yes"?>
<Relationships xmlns="http://schemas.openxmlformats.org/package/2006/relationships"><Relationship Id="rId8" Type="http://schemas.openxmlformats.org/officeDocument/2006/relationships/image" Target="../media/image1410.png"/><Relationship Id="rId3" Type="http://schemas.openxmlformats.org/officeDocument/2006/relationships/image" Target="../media/image102.emf"/><Relationship Id="rId7" Type="http://schemas.openxmlformats.org/officeDocument/2006/relationships/image" Target="../media/image1402.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139.png"/><Relationship Id="rId5" Type="http://schemas.openxmlformats.org/officeDocument/2006/relationships/image" Target="../media/image104.emf"/><Relationship Id="rId4" Type="http://schemas.openxmlformats.org/officeDocument/2006/relationships/image" Target="../media/image103.emf"/><Relationship Id="rId9" Type="http://schemas.openxmlformats.org/officeDocument/2006/relationships/slide" Target="slide53.xml"/></Relationships>
</file>

<file path=ppt/slides/_rels/slide56.xml.rels><?xml version="1.0" encoding="UTF-8" standalone="yes"?>
<Relationships xmlns="http://schemas.openxmlformats.org/package/2006/relationships"><Relationship Id="rId8" Type="http://schemas.openxmlformats.org/officeDocument/2006/relationships/image" Target="../media/image1011.png"/><Relationship Id="rId13" Type="http://schemas.openxmlformats.org/officeDocument/2006/relationships/image" Target="../media/image980.png"/><Relationship Id="rId3" Type="http://schemas.openxmlformats.org/officeDocument/2006/relationships/image" Target="../media/image60.emf"/><Relationship Id="rId7" Type="http://schemas.openxmlformats.org/officeDocument/2006/relationships/image" Target="../media/image900.png"/><Relationship Id="rId12" Type="http://schemas.openxmlformats.org/officeDocument/2006/relationships/image" Target="../media/image411.png"/><Relationship Id="rId2" Type="http://schemas.openxmlformats.org/officeDocument/2006/relationships/notesSlide" Target="../notesSlides/notesSlide53.xml"/><Relationship Id="rId16" Type="http://schemas.openxmlformats.org/officeDocument/2006/relationships/image" Target="../media/image105.emf"/><Relationship Id="rId1" Type="http://schemas.openxmlformats.org/officeDocument/2006/relationships/slideLayout" Target="../slideLayouts/slideLayout3.xml"/><Relationship Id="rId11" Type="http://schemas.openxmlformats.org/officeDocument/2006/relationships/image" Target="../media/image400.png"/><Relationship Id="rId15" Type="http://schemas.openxmlformats.org/officeDocument/2006/relationships/image" Target="../media/image100.png"/><Relationship Id="rId10" Type="http://schemas.openxmlformats.org/officeDocument/2006/relationships/image" Target="../media/image390.png"/><Relationship Id="rId9" Type="http://schemas.openxmlformats.org/officeDocument/2006/relationships/image" Target="../media/image1110.png"/><Relationship Id="rId14" Type="http://schemas.openxmlformats.org/officeDocument/2006/relationships/image" Target="../media/image990.png"/></Relationships>
</file>

<file path=ppt/slides/_rels/slide57.xml.rels><?xml version="1.0" encoding="UTF-8" standalone="yes"?>
<Relationships xmlns="http://schemas.openxmlformats.org/package/2006/relationships"><Relationship Id="rId2" Type="http://schemas.openxmlformats.org/officeDocument/2006/relationships/image" Target="../media/image1010.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360.png"/><Relationship Id="rId2" Type="http://schemas.openxmlformats.org/officeDocument/2006/relationships/image" Target="../media/image106.emf"/><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166.png"/><Relationship Id="rId4" Type="http://schemas.openxmlformats.org/officeDocument/2006/relationships/image" Target="../media/image1370.png"/></Relationships>
</file>

<file path=ppt/slides/_rels/slide5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18" Type="http://schemas.openxmlformats.org/officeDocument/2006/relationships/image" Target="../media/image14.png"/><Relationship Id="rId3" Type="http://schemas.openxmlformats.org/officeDocument/2006/relationships/image" Target="../media/image119.png"/><Relationship Id="rId7" Type="http://schemas.openxmlformats.org/officeDocument/2006/relationships/image" Target="../media/image79.png"/><Relationship Id="rId12" Type="http://schemas.openxmlformats.org/officeDocument/2006/relationships/image" Target="../media/image84.png"/><Relationship Id="rId17" Type="http://schemas.openxmlformats.org/officeDocument/2006/relationships/image" Target="../media/image132.png"/><Relationship Id="rId2" Type="http://schemas.openxmlformats.org/officeDocument/2006/relationships/notesSlide" Target="../notesSlides/notesSlide6.xml"/><Relationship Id="rId16" Type="http://schemas.openxmlformats.org/officeDocument/2006/relationships/image" Target="../media/image88.png"/><Relationship Id="rId1" Type="http://schemas.openxmlformats.org/officeDocument/2006/relationships/slideLayout" Target="../slideLayouts/slideLayout3.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png"/><Relationship Id="rId10" Type="http://schemas.openxmlformats.org/officeDocument/2006/relationships/image" Target="../media/image82.png"/><Relationship Id="rId19"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81.png"/><Relationship Id="rId14" Type="http://schemas.openxmlformats.org/officeDocument/2006/relationships/image" Target="../media/image86.png"/></Relationships>
</file>

<file path=ppt/slides/_rels/slide60.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108.emf"/><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290.png"/></Relationships>
</file>

<file path=ppt/slides/_rels/slide61.xml.rels><?xml version="1.0" encoding="UTF-8" standalone="yes"?>
<Relationships xmlns="http://schemas.openxmlformats.org/package/2006/relationships"><Relationship Id="rId3" Type="http://schemas.openxmlformats.org/officeDocument/2006/relationships/image" Target="../media/image110.emf"/><Relationship Id="rId7" Type="http://schemas.openxmlformats.org/officeDocument/2006/relationships/image" Target="../media/image42.png"/><Relationship Id="rId2" Type="http://schemas.openxmlformats.org/officeDocument/2006/relationships/image" Target="../media/image109.emf"/><Relationship Id="rId1" Type="http://schemas.openxmlformats.org/officeDocument/2006/relationships/slideLayout" Target="../slideLayouts/slideLayout3.xml"/><Relationship Id="rId6" Type="http://schemas.openxmlformats.org/officeDocument/2006/relationships/image" Target="../media/image380.png"/><Relationship Id="rId5" Type="http://schemas.openxmlformats.org/officeDocument/2006/relationships/image" Target="../media/image370.png"/><Relationship Id="rId4" Type="http://schemas.openxmlformats.org/officeDocument/2006/relationships/image" Target="../media/image360.png"/></Relationships>
</file>

<file path=ppt/slides/_rels/slide62.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11.emf"/><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0.png"/></Relationships>
</file>

<file path=ppt/slides/_rels/slide63.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2.png"/><Relationship Id="rId2" Type="http://schemas.openxmlformats.org/officeDocument/2006/relationships/image" Target="../media/image46.emf"/><Relationship Id="rId1" Type="http://schemas.openxmlformats.org/officeDocument/2006/relationships/slideLayout" Target="../slideLayouts/slideLayout3.xml"/><Relationship Id="rId6" Type="http://schemas.openxmlformats.org/officeDocument/2006/relationships/image" Target="../media/image610.png"/><Relationship Id="rId5" Type="http://schemas.openxmlformats.org/officeDocument/2006/relationships/image" Target="../media/image600.png"/><Relationship Id="rId4" Type="http://schemas.openxmlformats.org/officeDocument/2006/relationships/image" Target="../media/image590.png"/></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13.emf"/><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emf"/><Relationship Id="rId1" Type="http://schemas.openxmlformats.org/officeDocument/2006/relationships/slideLayout" Target="../slideLayouts/slideLayout3.xml"/><Relationship Id="rId5" Type="http://schemas.openxmlformats.org/officeDocument/2006/relationships/hyperlink" Target="https://hepunx.rl.ac.uk/~adye/software/unfold/RooUnfold.html" TargetMode="External"/><Relationship Id="rId4" Type="http://schemas.openxmlformats.org/officeDocument/2006/relationships/image" Target="../media/image99.emf"/></Relationships>
</file>

<file path=ppt/slides/_rels/slide66.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16.emf"/><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118.emf"/><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5.emf"/><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image" Target="../media/image120.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22.emf"/><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image" Target="../media/image124.emf"/><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26.emf"/><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image" Target="../media/image540.png"/><Relationship Id="rId1" Type="http://schemas.openxmlformats.org/officeDocument/2006/relationships/slideLayout" Target="../slideLayouts/slideLayout3.xml"/><Relationship Id="rId5" Type="http://schemas.openxmlformats.org/officeDocument/2006/relationships/image" Target="../media/image570.png"/><Relationship Id="rId4" Type="http://schemas.openxmlformats.org/officeDocument/2006/relationships/image" Target="../media/image560.png"/></Relationships>
</file>

<file path=ppt/slides/_rels/slide75.xml.rels><?xml version="1.0" encoding="UTF-8" standalone="yes"?>
<Relationships xmlns="http://schemas.openxmlformats.org/package/2006/relationships"><Relationship Id="rId3" Type="http://schemas.openxmlformats.org/officeDocument/2006/relationships/image" Target="../media/image570.png"/><Relationship Id="rId2" Type="http://schemas.openxmlformats.org/officeDocument/2006/relationships/image" Target="../media/image540.png"/><Relationship Id="rId1" Type="http://schemas.openxmlformats.org/officeDocument/2006/relationships/slideLayout" Target="../slideLayouts/slideLayout3.xml"/><Relationship Id="rId4" Type="http://schemas.openxmlformats.org/officeDocument/2006/relationships/image" Target="../media/image128.emf"/></Relationships>
</file>

<file path=ppt/slides/_rels/slide76.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image" Target="../media/image129.emf"/><Relationship Id="rId1" Type="http://schemas.openxmlformats.org/officeDocument/2006/relationships/slideLayout" Target="../slideLayouts/slideLayout3.xml"/><Relationship Id="rId4" Type="http://schemas.openxmlformats.org/officeDocument/2006/relationships/image" Target="../media/image131.emf"/></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C0A7D-B05E-7246-BF1D-B276A047EF0A}"/>
              </a:ext>
            </a:extLst>
          </p:cNvPr>
          <p:cNvSpPr>
            <a:spLocks noGrp="1"/>
          </p:cNvSpPr>
          <p:nvPr>
            <p:ph type="title"/>
          </p:nvPr>
        </p:nvSpPr>
        <p:spPr>
          <a:xfrm>
            <a:off x="609600" y="1230416"/>
            <a:ext cx="11150278" cy="1143000"/>
          </a:xfrm>
        </p:spPr>
        <p:txBody>
          <a:bodyPr/>
          <a:lstStyle/>
          <a:p>
            <a:r>
              <a:rPr lang="en-GB" dirty="0">
                <a:effectLst/>
                <a:latin typeface="Helvetica Neue" panose="02000503000000020004" pitchFamily="2" charset="0"/>
              </a:rPr>
              <a:t>Measurement of the Pion Charge-Exchange Differential Cross Section on Argon with the ProtoDUNE-SP Detector</a:t>
            </a:r>
            <a:endParaRPr lang="en-US" dirty="0"/>
          </a:p>
        </p:txBody>
      </p:sp>
      <p:sp>
        <p:nvSpPr>
          <p:cNvPr id="3" name="Text Placeholder 2">
            <a:extLst>
              <a:ext uri="{FF2B5EF4-FFF2-40B4-BE49-F238E27FC236}">
                <a16:creationId xmlns:a16="http://schemas.microsoft.com/office/drawing/2014/main" id="{4F69AF07-89DD-8D48-82E5-EA57766BC643}"/>
              </a:ext>
            </a:extLst>
          </p:cNvPr>
          <p:cNvSpPr>
            <a:spLocks noGrp="1"/>
          </p:cNvSpPr>
          <p:nvPr>
            <p:ph type="body" sz="quarter" idx="10"/>
          </p:nvPr>
        </p:nvSpPr>
        <p:spPr/>
        <p:txBody>
          <a:bodyPr/>
          <a:lstStyle/>
          <a:p>
            <a:r>
              <a:rPr lang="en-US" dirty="0"/>
              <a:t>Liverpool HEP Seminars</a:t>
            </a:r>
          </a:p>
          <a:p>
            <a:r>
              <a:rPr lang="en-US" dirty="0"/>
              <a:t>Kang Yang </a:t>
            </a:r>
            <a:r>
              <a:rPr lang="en-GB" dirty="0"/>
              <a:t>(</a:t>
            </a:r>
            <a:r>
              <a:rPr lang="en-US" dirty="0"/>
              <a:t>杨康) University of Oxford (*)</a:t>
            </a:r>
          </a:p>
          <a:p>
            <a:r>
              <a:rPr lang="en-US" dirty="0"/>
              <a:t>21</a:t>
            </a:r>
            <a:r>
              <a:rPr lang="en-US" baseline="30000" dirty="0"/>
              <a:t>st</a:t>
            </a:r>
            <a:r>
              <a:rPr lang="en-US" dirty="0"/>
              <a:t> Feb 2024</a:t>
            </a:r>
          </a:p>
          <a:p>
            <a:endParaRPr lang="en-US" dirty="0"/>
          </a:p>
        </p:txBody>
      </p:sp>
      <p:sp>
        <p:nvSpPr>
          <p:cNvPr id="4" name="TextBox 3">
            <a:extLst>
              <a:ext uri="{FF2B5EF4-FFF2-40B4-BE49-F238E27FC236}">
                <a16:creationId xmlns:a16="http://schemas.microsoft.com/office/drawing/2014/main" id="{6F8AE0BE-FBBC-1CFE-BF8F-A35A827126BB}"/>
              </a:ext>
            </a:extLst>
          </p:cNvPr>
          <p:cNvSpPr txBox="1"/>
          <p:nvPr/>
        </p:nvSpPr>
        <p:spPr>
          <a:xfrm>
            <a:off x="605368" y="5258252"/>
            <a:ext cx="3643946" cy="369332"/>
          </a:xfrm>
          <a:prstGeom prst="rect">
            <a:avLst/>
          </a:prstGeom>
          <a:noFill/>
        </p:spPr>
        <p:txBody>
          <a:bodyPr wrap="none" rtlCol="0">
            <a:spAutoFit/>
          </a:bodyPr>
          <a:lstStyle/>
          <a:p>
            <a:pPr>
              <a:spcBef>
                <a:spcPct val="20000"/>
              </a:spcBef>
            </a:pPr>
            <a:r>
              <a:rPr lang="en-GB" dirty="0">
                <a:solidFill>
                  <a:srgbClr val="E95125"/>
                </a:solidFill>
                <a:latin typeface="Helvetica"/>
              </a:rPr>
              <a:t>∗ Now at Imperial College London</a:t>
            </a:r>
            <a:endParaRPr lang="en-US" dirty="0">
              <a:solidFill>
                <a:srgbClr val="E95125"/>
              </a:solidFill>
              <a:latin typeface="Helvetica"/>
            </a:endParaRPr>
          </a:p>
        </p:txBody>
      </p:sp>
    </p:spTree>
    <p:extLst>
      <p:ext uri="{BB962C8B-B14F-4D97-AF65-F5344CB8AC3E}">
        <p14:creationId xmlns:p14="http://schemas.microsoft.com/office/powerpoint/2010/main" val="2251428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08BFDC-0E7E-7F39-4934-D490B74B5324}"/>
              </a:ext>
            </a:extLst>
          </p:cNvPr>
          <p:cNvPicPr>
            <a:picLocks noChangeAspect="1"/>
          </p:cNvPicPr>
          <p:nvPr/>
        </p:nvPicPr>
        <p:blipFill rotWithShape="1">
          <a:blip r:embed="rId3"/>
          <a:srcRect l="4099" t="23858" r="7962" b="27114"/>
          <a:stretch/>
        </p:blipFill>
        <p:spPr>
          <a:xfrm>
            <a:off x="309290" y="823186"/>
            <a:ext cx="6941308" cy="2176810"/>
          </a:xfrm>
          <a:prstGeom prst="rect">
            <a:avLst/>
          </a:prstGeom>
        </p:spPr>
      </p:pic>
      <p:sp>
        <p:nvSpPr>
          <p:cNvPr id="2" name="Title 1">
            <a:extLst>
              <a:ext uri="{FF2B5EF4-FFF2-40B4-BE49-F238E27FC236}">
                <a16:creationId xmlns:a16="http://schemas.microsoft.com/office/drawing/2014/main" id="{B0755A20-D46F-C947-AC8A-EBD56F997801}"/>
              </a:ext>
            </a:extLst>
          </p:cNvPr>
          <p:cNvSpPr>
            <a:spLocks noGrp="1"/>
          </p:cNvSpPr>
          <p:nvPr>
            <p:ph type="title"/>
          </p:nvPr>
        </p:nvSpPr>
        <p:spPr/>
        <p:txBody>
          <a:bodyPr/>
          <a:lstStyle/>
          <a:p>
            <a:r>
              <a:rPr lang="en-US" dirty="0"/>
              <a:t>ProtoDUNE Test Beam</a:t>
            </a:r>
          </a:p>
        </p:txBody>
      </p:sp>
      <p:sp>
        <p:nvSpPr>
          <p:cNvPr id="3" name="Date Placeholder 2">
            <a:extLst>
              <a:ext uri="{FF2B5EF4-FFF2-40B4-BE49-F238E27FC236}">
                <a16:creationId xmlns:a16="http://schemas.microsoft.com/office/drawing/2014/main" id="{819C2A4C-6F81-6148-B187-AC033D579842}"/>
              </a:ext>
            </a:extLst>
          </p:cNvPr>
          <p:cNvSpPr>
            <a:spLocks noGrp="1"/>
          </p:cNvSpPr>
          <p:nvPr>
            <p:ph type="dt" sz="half" idx="2"/>
          </p:nvPr>
        </p:nvSpPr>
        <p:spPr/>
        <p:txBody>
          <a:bodyPr/>
          <a:lstStyle/>
          <a:p>
            <a:pPr>
              <a:defRPr/>
            </a:pPr>
            <a:r>
              <a:rPr lang="en-GB">
                <a:latin typeface="Helvetica"/>
              </a:rPr>
              <a:t>21/02/2024</a:t>
            </a:r>
            <a:endParaRPr lang="en-US">
              <a:latin typeface="Helvetica"/>
              <a:cs typeface="Helvetica"/>
            </a:endParaRPr>
          </a:p>
        </p:txBody>
      </p:sp>
      <p:sp>
        <p:nvSpPr>
          <p:cNvPr id="4" name="Slide Number Placeholder 3">
            <a:extLst>
              <a:ext uri="{FF2B5EF4-FFF2-40B4-BE49-F238E27FC236}">
                <a16:creationId xmlns:a16="http://schemas.microsoft.com/office/drawing/2014/main" id="{C3DFE9CC-4BCE-A24D-A7F0-93CD3BD4270C}"/>
              </a:ext>
            </a:extLst>
          </p:cNvPr>
          <p:cNvSpPr>
            <a:spLocks noGrp="1"/>
          </p:cNvSpPr>
          <p:nvPr>
            <p:ph type="sldNum" sz="quarter" idx="4"/>
          </p:nvPr>
        </p:nvSpPr>
        <p:spPr/>
        <p:txBody>
          <a:bodyPr/>
          <a:lstStyle/>
          <a:p>
            <a:pPr>
              <a:defRPr/>
            </a:pPr>
            <a:fld id="{0C39C72E-2A13-EB4D-AD45-6D4E6ACAED8D}" type="slidenum">
              <a:rPr lang="en-US" smtClean="0"/>
              <a:pPr>
                <a:defRPr/>
              </a:pPr>
              <a:t>10</a:t>
            </a:fld>
            <a:endParaRPr lang="en-US"/>
          </a:p>
        </p:txBody>
      </p:sp>
      <p:sp>
        <p:nvSpPr>
          <p:cNvPr id="7" name="Footer Placeholder 6">
            <a:extLst>
              <a:ext uri="{FF2B5EF4-FFF2-40B4-BE49-F238E27FC236}">
                <a16:creationId xmlns:a16="http://schemas.microsoft.com/office/drawing/2014/main" id="{263959CF-80B3-814D-899C-CCE14DFA490E}"/>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p:pic>
        <p:nvPicPr>
          <p:cNvPr id="11" name="Picture 10" descr="A picture containing text, screenshot, plot, line&#10;&#10;Description automatically generated">
            <a:extLst>
              <a:ext uri="{FF2B5EF4-FFF2-40B4-BE49-F238E27FC236}">
                <a16:creationId xmlns:a16="http://schemas.microsoft.com/office/drawing/2014/main" id="{B4899726-FD4D-EE48-AA94-17B3CB4238EA}"/>
              </a:ext>
            </a:extLst>
          </p:cNvPr>
          <p:cNvPicPr>
            <a:picLocks noChangeAspect="1"/>
          </p:cNvPicPr>
          <p:nvPr/>
        </p:nvPicPr>
        <p:blipFill>
          <a:blip r:embed="rId4"/>
          <a:stretch>
            <a:fillRect/>
          </a:stretch>
        </p:blipFill>
        <p:spPr>
          <a:xfrm>
            <a:off x="6579934" y="2871814"/>
            <a:ext cx="5527845" cy="3318821"/>
          </a:xfrm>
          <a:prstGeom prst="rect">
            <a:avLst/>
          </a:prstGeom>
        </p:spPr>
      </p:pic>
      <p:sp>
        <p:nvSpPr>
          <p:cNvPr id="16" name="TextBox 15">
            <a:extLst>
              <a:ext uri="{FF2B5EF4-FFF2-40B4-BE49-F238E27FC236}">
                <a16:creationId xmlns:a16="http://schemas.microsoft.com/office/drawing/2014/main" id="{1BB2F18E-2507-9E4F-A41E-7EC9166A8FEA}"/>
              </a:ext>
            </a:extLst>
          </p:cNvPr>
          <p:cNvSpPr txBox="1"/>
          <p:nvPr/>
        </p:nvSpPr>
        <p:spPr>
          <a:xfrm>
            <a:off x="7489657" y="2625593"/>
            <a:ext cx="3386891" cy="246221"/>
          </a:xfrm>
          <a:prstGeom prst="rect">
            <a:avLst/>
          </a:prstGeom>
          <a:noFill/>
        </p:spPr>
        <p:txBody>
          <a:bodyPr wrap="square">
            <a:spAutoFit/>
          </a:bodyPr>
          <a:lstStyle/>
          <a:p>
            <a:r>
              <a:rPr lang="en-GB" sz="1000" b="0" i="0" dirty="0">
                <a:effectLst/>
                <a:latin typeface="Arial" panose="020B0604020202020204" pitchFamily="34" charset="0"/>
              </a:rPr>
              <a:t>M. A. Vermeulen, PhD thesis, Nikhef, Amsterdam (2021)</a:t>
            </a:r>
            <a:endParaRPr lang="en-US" sz="1000" dirty="0"/>
          </a:p>
        </p:txBody>
      </p:sp>
      <p:sp>
        <p:nvSpPr>
          <p:cNvPr id="17" name="Content Placeholder 5">
            <a:extLst>
              <a:ext uri="{FF2B5EF4-FFF2-40B4-BE49-F238E27FC236}">
                <a16:creationId xmlns:a16="http://schemas.microsoft.com/office/drawing/2014/main" id="{E3D23317-8E4C-FA4E-B442-ACB7973116B6}"/>
              </a:ext>
            </a:extLst>
          </p:cNvPr>
          <p:cNvSpPr txBox="1">
            <a:spLocks/>
          </p:cNvSpPr>
          <p:nvPr/>
        </p:nvSpPr>
        <p:spPr>
          <a:xfrm>
            <a:off x="8108414" y="853669"/>
            <a:ext cx="3657737" cy="1402323"/>
          </a:xfrm>
          <a:prstGeom prst="rect">
            <a:avLst/>
          </a:prstGeom>
        </p:spPr>
        <p:txBody>
          <a:bodyPr lIns="0" rIns="0">
            <a:normAutofit lnSpcReduction="10000"/>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800" dirty="0">
                <a:effectLst/>
                <a:latin typeface="URWPalladioL"/>
              </a:rPr>
              <a:t>Between 10 October and 12 November 2018, ProtoDUNE was exposed to a </a:t>
            </a:r>
            <a:r>
              <a:rPr lang="en-GB" sz="1800" b="1" dirty="0">
                <a:effectLst/>
                <a:latin typeface="URWPalladioL"/>
              </a:rPr>
              <a:t>charged particle beam </a:t>
            </a:r>
            <a:r>
              <a:rPr lang="en-GB" sz="1800" dirty="0">
                <a:effectLst/>
                <a:latin typeface="URWPalladioL"/>
              </a:rPr>
              <a:t>sourced from the Super Proton Synchrotron (SPS) at CERN.</a:t>
            </a:r>
            <a:endParaRPr lang="en-US" dirty="0"/>
          </a:p>
        </p:txBody>
      </p:sp>
      <p:sp>
        <p:nvSpPr>
          <p:cNvPr id="18" name="Content Placeholder 5">
            <a:extLst>
              <a:ext uri="{FF2B5EF4-FFF2-40B4-BE49-F238E27FC236}">
                <a16:creationId xmlns:a16="http://schemas.microsoft.com/office/drawing/2014/main" id="{1231655C-94B8-FF4B-AADE-36BB7B5EDC96}"/>
              </a:ext>
            </a:extLst>
          </p:cNvPr>
          <p:cNvSpPr txBox="1">
            <a:spLocks/>
          </p:cNvSpPr>
          <p:nvPr/>
        </p:nvSpPr>
        <p:spPr>
          <a:xfrm>
            <a:off x="605368" y="4517889"/>
            <a:ext cx="5974566" cy="2729483"/>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800" dirty="0"/>
              <a:t>At the lower end of the momentum range, the beam predominantly consists of </a:t>
            </a:r>
            <a:r>
              <a:rPr lang="en-GB" sz="1800" b="1" dirty="0"/>
              <a:t>electrons and positrons</a:t>
            </a:r>
            <a:r>
              <a:rPr lang="en-GB" sz="1800" dirty="0"/>
              <a:t>. </a:t>
            </a:r>
          </a:p>
          <a:p>
            <a:r>
              <a:rPr lang="en-GB" sz="1800" dirty="0"/>
              <a:t>As the momentum increases, </a:t>
            </a:r>
            <a:r>
              <a:rPr lang="en-GB" sz="1800" b="1" dirty="0"/>
              <a:t>pions</a:t>
            </a:r>
            <a:r>
              <a:rPr lang="en-GB" sz="1800" dirty="0"/>
              <a:t> become the dominant particle in the higher momentum beams.</a:t>
            </a:r>
            <a:endParaRPr lang="en-US" dirty="0"/>
          </a:p>
        </p:txBody>
      </p:sp>
      <p:sp>
        <p:nvSpPr>
          <p:cNvPr id="13" name="Rectangle 12">
            <a:extLst>
              <a:ext uri="{FF2B5EF4-FFF2-40B4-BE49-F238E27FC236}">
                <a16:creationId xmlns:a16="http://schemas.microsoft.com/office/drawing/2014/main" id="{8C10E0A9-2E87-654F-B58C-57F0808EE438}"/>
              </a:ext>
            </a:extLst>
          </p:cNvPr>
          <p:cNvSpPr/>
          <p:nvPr/>
        </p:nvSpPr>
        <p:spPr bwMode="auto">
          <a:xfrm>
            <a:off x="4109545" y="2566040"/>
            <a:ext cx="1502521" cy="461666"/>
          </a:xfrm>
          <a:prstGeom prst="rect">
            <a:avLst/>
          </a:prstGeom>
          <a:noFill/>
          <a:ln w="38100" cap="flat" cmpd="sng" algn="ctr">
            <a:solidFill>
              <a:srgbClr val="5B9BD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a typeface="MS Pゴシック" pitchFamily="-92" charset="-128"/>
            </a:endParaRPr>
          </a:p>
        </p:txBody>
      </p:sp>
      <p:sp>
        <p:nvSpPr>
          <p:cNvPr id="8" name="TextBox 7">
            <a:extLst>
              <a:ext uri="{FF2B5EF4-FFF2-40B4-BE49-F238E27FC236}">
                <a16:creationId xmlns:a16="http://schemas.microsoft.com/office/drawing/2014/main" id="{D288738A-3F5F-6D40-A1ED-6925A70E2CEC}"/>
              </a:ext>
            </a:extLst>
          </p:cNvPr>
          <p:cNvSpPr txBox="1"/>
          <p:nvPr/>
        </p:nvSpPr>
        <p:spPr>
          <a:xfrm>
            <a:off x="753817" y="3401406"/>
            <a:ext cx="2515304" cy="584775"/>
          </a:xfrm>
          <a:custGeom>
            <a:avLst/>
            <a:gdLst>
              <a:gd name="connsiteX0" fmla="*/ 0 w 2515304"/>
              <a:gd name="connsiteY0" fmla="*/ 0 h 584775"/>
              <a:gd name="connsiteX1" fmla="*/ 603673 w 2515304"/>
              <a:gd name="connsiteY1" fmla="*/ 0 h 584775"/>
              <a:gd name="connsiteX2" fmla="*/ 1157040 w 2515304"/>
              <a:gd name="connsiteY2" fmla="*/ 0 h 584775"/>
              <a:gd name="connsiteX3" fmla="*/ 1836172 w 2515304"/>
              <a:gd name="connsiteY3" fmla="*/ 0 h 584775"/>
              <a:gd name="connsiteX4" fmla="*/ 2515304 w 2515304"/>
              <a:gd name="connsiteY4" fmla="*/ 0 h 584775"/>
              <a:gd name="connsiteX5" fmla="*/ 2515304 w 2515304"/>
              <a:gd name="connsiteY5" fmla="*/ 584775 h 584775"/>
              <a:gd name="connsiteX6" fmla="*/ 1936784 w 2515304"/>
              <a:gd name="connsiteY6" fmla="*/ 584775 h 584775"/>
              <a:gd name="connsiteX7" fmla="*/ 1358264 w 2515304"/>
              <a:gd name="connsiteY7" fmla="*/ 584775 h 584775"/>
              <a:gd name="connsiteX8" fmla="*/ 679132 w 2515304"/>
              <a:gd name="connsiteY8" fmla="*/ 584775 h 584775"/>
              <a:gd name="connsiteX9" fmla="*/ 0 w 2515304"/>
              <a:gd name="connsiteY9" fmla="*/ 584775 h 584775"/>
              <a:gd name="connsiteX10" fmla="*/ 0 w 2515304"/>
              <a:gd name="connsiteY10"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5304" h="584775" extrusionOk="0">
                <a:moveTo>
                  <a:pt x="0" y="0"/>
                </a:moveTo>
                <a:cubicBezTo>
                  <a:pt x="251502" y="21255"/>
                  <a:pt x="312334" y="-2889"/>
                  <a:pt x="603673" y="0"/>
                </a:cubicBezTo>
                <a:cubicBezTo>
                  <a:pt x="895012" y="2889"/>
                  <a:pt x="883880" y="-24757"/>
                  <a:pt x="1157040" y="0"/>
                </a:cubicBezTo>
                <a:cubicBezTo>
                  <a:pt x="1430200" y="24757"/>
                  <a:pt x="1508878" y="13510"/>
                  <a:pt x="1836172" y="0"/>
                </a:cubicBezTo>
                <a:cubicBezTo>
                  <a:pt x="2163466" y="-13510"/>
                  <a:pt x="2302471" y="-6516"/>
                  <a:pt x="2515304" y="0"/>
                </a:cubicBezTo>
                <a:cubicBezTo>
                  <a:pt x="2527850" y="120638"/>
                  <a:pt x="2525072" y="453480"/>
                  <a:pt x="2515304" y="584775"/>
                </a:cubicBezTo>
                <a:cubicBezTo>
                  <a:pt x="2398376" y="565780"/>
                  <a:pt x="2089338" y="598438"/>
                  <a:pt x="1936784" y="584775"/>
                </a:cubicBezTo>
                <a:cubicBezTo>
                  <a:pt x="1784230" y="571112"/>
                  <a:pt x="1510491" y="608722"/>
                  <a:pt x="1358264" y="584775"/>
                </a:cubicBezTo>
                <a:cubicBezTo>
                  <a:pt x="1206037" y="560828"/>
                  <a:pt x="1016250" y="598020"/>
                  <a:pt x="679132" y="584775"/>
                </a:cubicBezTo>
                <a:cubicBezTo>
                  <a:pt x="342014" y="571530"/>
                  <a:pt x="270805" y="606244"/>
                  <a:pt x="0" y="584775"/>
                </a:cubicBezTo>
                <a:cubicBezTo>
                  <a:pt x="10144" y="344304"/>
                  <a:pt x="-12907" y="249993"/>
                  <a:pt x="0" y="0"/>
                </a:cubicBezTo>
                <a:close/>
              </a:path>
            </a:pathLst>
          </a:custGeom>
          <a:noFill/>
          <a:ln w="25400">
            <a:solidFill>
              <a:srgbClr val="7030A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none" rtlCol="0">
            <a:spAutoFit/>
          </a:bodyPr>
          <a:lstStyle/>
          <a:p>
            <a:pPr algn="ctr"/>
            <a:r>
              <a:rPr lang="en-US" sz="1600" dirty="0"/>
              <a:t>Spectrometer </a:t>
            </a:r>
          </a:p>
          <a:p>
            <a:pPr algn="ctr"/>
            <a:r>
              <a:rPr lang="en-US" sz="1600" dirty="0"/>
              <a:t>(Momentum measurement)</a:t>
            </a:r>
          </a:p>
        </p:txBody>
      </p:sp>
      <p:sp>
        <p:nvSpPr>
          <p:cNvPr id="19" name="TextBox 18">
            <a:extLst>
              <a:ext uri="{FF2B5EF4-FFF2-40B4-BE49-F238E27FC236}">
                <a16:creationId xmlns:a16="http://schemas.microsoft.com/office/drawing/2014/main" id="{E5299EB9-DAB4-E24F-9015-9550ABD048E9}"/>
              </a:ext>
            </a:extLst>
          </p:cNvPr>
          <p:cNvSpPr txBox="1"/>
          <p:nvPr/>
        </p:nvSpPr>
        <p:spPr>
          <a:xfrm>
            <a:off x="3592651" y="3429482"/>
            <a:ext cx="2763769" cy="584775"/>
          </a:xfrm>
          <a:custGeom>
            <a:avLst/>
            <a:gdLst>
              <a:gd name="connsiteX0" fmla="*/ 0 w 2763769"/>
              <a:gd name="connsiteY0" fmla="*/ 0 h 584775"/>
              <a:gd name="connsiteX1" fmla="*/ 663305 w 2763769"/>
              <a:gd name="connsiteY1" fmla="*/ 0 h 584775"/>
              <a:gd name="connsiteX2" fmla="*/ 1271334 w 2763769"/>
              <a:gd name="connsiteY2" fmla="*/ 0 h 584775"/>
              <a:gd name="connsiteX3" fmla="*/ 2017551 w 2763769"/>
              <a:gd name="connsiteY3" fmla="*/ 0 h 584775"/>
              <a:gd name="connsiteX4" fmla="*/ 2763769 w 2763769"/>
              <a:gd name="connsiteY4" fmla="*/ 0 h 584775"/>
              <a:gd name="connsiteX5" fmla="*/ 2763769 w 2763769"/>
              <a:gd name="connsiteY5" fmla="*/ 584775 h 584775"/>
              <a:gd name="connsiteX6" fmla="*/ 2128102 w 2763769"/>
              <a:gd name="connsiteY6" fmla="*/ 584775 h 584775"/>
              <a:gd name="connsiteX7" fmla="*/ 1492435 w 2763769"/>
              <a:gd name="connsiteY7" fmla="*/ 584775 h 584775"/>
              <a:gd name="connsiteX8" fmla="*/ 746218 w 2763769"/>
              <a:gd name="connsiteY8" fmla="*/ 584775 h 584775"/>
              <a:gd name="connsiteX9" fmla="*/ 0 w 2763769"/>
              <a:gd name="connsiteY9" fmla="*/ 584775 h 584775"/>
              <a:gd name="connsiteX10" fmla="*/ 0 w 2763769"/>
              <a:gd name="connsiteY10"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3769" h="584775" extrusionOk="0">
                <a:moveTo>
                  <a:pt x="0" y="0"/>
                </a:moveTo>
                <a:cubicBezTo>
                  <a:pt x="198331" y="-2476"/>
                  <a:pt x="470655" y="22589"/>
                  <a:pt x="663305" y="0"/>
                </a:cubicBezTo>
                <a:cubicBezTo>
                  <a:pt x="855956" y="-22589"/>
                  <a:pt x="1087857" y="20845"/>
                  <a:pt x="1271334" y="0"/>
                </a:cubicBezTo>
                <a:cubicBezTo>
                  <a:pt x="1454811" y="-20845"/>
                  <a:pt x="1787317" y="8869"/>
                  <a:pt x="2017551" y="0"/>
                </a:cubicBezTo>
                <a:cubicBezTo>
                  <a:pt x="2247785" y="-8869"/>
                  <a:pt x="2418438" y="-18415"/>
                  <a:pt x="2763769" y="0"/>
                </a:cubicBezTo>
                <a:cubicBezTo>
                  <a:pt x="2776315" y="120638"/>
                  <a:pt x="2773537" y="453480"/>
                  <a:pt x="2763769" y="584775"/>
                </a:cubicBezTo>
                <a:cubicBezTo>
                  <a:pt x="2585996" y="605264"/>
                  <a:pt x="2325869" y="611295"/>
                  <a:pt x="2128102" y="584775"/>
                </a:cubicBezTo>
                <a:cubicBezTo>
                  <a:pt x="1930335" y="558255"/>
                  <a:pt x="1718752" y="594827"/>
                  <a:pt x="1492435" y="584775"/>
                </a:cubicBezTo>
                <a:cubicBezTo>
                  <a:pt x="1266118" y="574723"/>
                  <a:pt x="956763" y="616131"/>
                  <a:pt x="746218" y="584775"/>
                </a:cubicBezTo>
                <a:cubicBezTo>
                  <a:pt x="535673" y="553419"/>
                  <a:pt x="165323" y="580780"/>
                  <a:pt x="0" y="584775"/>
                </a:cubicBezTo>
                <a:cubicBezTo>
                  <a:pt x="10144" y="344304"/>
                  <a:pt x="-12907" y="249993"/>
                  <a:pt x="0" y="0"/>
                </a:cubicBezTo>
                <a:close/>
              </a:path>
            </a:pathLst>
          </a:custGeom>
          <a:noFill/>
          <a:ln w="25400">
            <a:solidFill>
              <a:srgbClr val="C0000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none" rtlCol="0">
            <a:spAutoFit/>
          </a:bodyPr>
          <a:lstStyle/>
          <a:p>
            <a:pPr algn="ctr"/>
            <a:r>
              <a:rPr lang="en-US" sz="1600" dirty="0"/>
              <a:t>Threshold Cherenkov counters </a:t>
            </a:r>
          </a:p>
          <a:p>
            <a:pPr algn="ctr"/>
            <a:r>
              <a:rPr lang="en-US" sz="1600" dirty="0"/>
              <a:t>(Particle ID)</a:t>
            </a:r>
          </a:p>
        </p:txBody>
      </p:sp>
      <p:cxnSp>
        <p:nvCxnSpPr>
          <p:cNvPr id="15" name="Straight Arrow Connector 14">
            <a:extLst>
              <a:ext uri="{FF2B5EF4-FFF2-40B4-BE49-F238E27FC236}">
                <a16:creationId xmlns:a16="http://schemas.microsoft.com/office/drawing/2014/main" id="{CF7920F2-430A-464A-A8AC-2EBBEAEBC145}"/>
              </a:ext>
            </a:extLst>
          </p:cNvPr>
          <p:cNvCxnSpPr>
            <a:cxnSpLocks/>
            <a:stCxn id="13" idx="2"/>
            <a:endCxn id="8" idx="0"/>
          </p:cNvCxnSpPr>
          <p:nvPr/>
        </p:nvCxnSpPr>
        <p:spPr>
          <a:xfrm flipH="1">
            <a:off x="2011469" y="3027706"/>
            <a:ext cx="2849337" cy="373700"/>
          </a:xfrm>
          <a:prstGeom prst="straightConnector1">
            <a:avLst/>
          </a:prstGeom>
          <a:ln>
            <a:solidFill>
              <a:srgbClr val="7030A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84F8AC7C-FBF5-EC41-9C62-F6C4AB560247}"/>
              </a:ext>
            </a:extLst>
          </p:cNvPr>
          <p:cNvCxnSpPr>
            <a:cxnSpLocks/>
            <a:stCxn id="13" idx="2"/>
            <a:endCxn id="19" idx="0"/>
          </p:cNvCxnSpPr>
          <p:nvPr/>
        </p:nvCxnSpPr>
        <p:spPr>
          <a:xfrm>
            <a:off x="4860806" y="3027706"/>
            <a:ext cx="113730" cy="401776"/>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70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3" grpId="0" animBg="1"/>
      <p:bldP spid="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0D8B0FD8-27D4-0C47-983B-CFF9FCC26617}"/>
              </a:ext>
            </a:extLst>
          </p:cNvPr>
          <p:cNvSpPr>
            <a:spLocks noGrp="1" noChangeArrowheads="1"/>
          </p:cNvSpPr>
          <p:nvPr>
            <p:ph type="title"/>
          </p:nvPr>
        </p:nvSpPr>
        <p:spPr bwMode="auto">
          <a:xfrm>
            <a:off x="609600" y="149225"/>
            <a:ext cx="10972800" cy="647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latin typeface="Helvetica" pitchFamily="2" charset="0"/>
                <a:ea typeface="Geneva" panose="020B0503030404040204" pitchFamily="34" charset="0"/>
                <a:cs typeface="Geneva" panose="020B0503030404040204" pitchFamily="34" charset="0"/>
              </a:rPr>
              <a:t>ProtoDUNE Single Phase</a:t>
            </a:r>
            <a:br>
              <a:rPr lang="en-US" altLang="en-US" dirty="0">
                <a:latin typeface="Helvetica" pitchFamily="2" charset="0"/>
                <a:ea typeface="Geneva" panose="020B0503030404040204" pitchFamily="34" charset="0"/>
                <a:cs typeface="Geneva" panose="020B0503030404040204" pitchFamily="34" charset="0"/>
              </a:rPr>
            </a:br>
            <a:endParaRPr lang="en-US" altLang="en-US" dirty="0">
              <a:latin typeface="Helvetica" pitchFamily="2" charset="0"/>
              <a:ea typeface="Geneva" panose="020B0503030404040204" pitchFamily="34" charset="0"/>
              <a:cs typeface="Geneva" panose="020B0503030404040204" pitchFamily="34" charset="0"/>
            </a:endParaRPr>
          </a:p>
        </p:txBody>
      </p:sp>
      <p:sp>
        <p:nvSpPr>
          <p:cNvPr id="14338" name="Date Placeholder 2">
            <a:extLst>
              <a:ext uri="{FF2B5EF4-FFF2-40B4-BE49-F238E27FC236}">
                <a16:creationId xmlns:a16="http://schemas.microsoft.com/office/drawing/2014/main" id="{9BC2A2BD-4A38-F94D-B06A-A38356DDFE4A}"/>
              </a:ext>
            </a:extLst>
          </p:cNvPr>
          <p:cNvSpPr>
            <a:spLocks noGrp="1" noChangeArrowheads="1"/>
          </p:cNvSpPr>
          <p:nvPr>
            <p:ph type="dt" sz="quarter" idx="13"/>
          </p:nvPr>
        </p:nvSpPr>
        <p:spPr bwMode="auto">
          <a:xfrm>
            <a:off x="1171575" y="6550025"/>
            <a:ext cx="1331913" cy="158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en-US"/>
            </a:defPPr>
            <a:lvl1pPr algn="l" defTabSz="457200" rtl="0" eaLnBrk="1" fontAlgn="base" hangingPunct="1">
              <a:spcBef>
                <a:spcPct val="0"/>
              </a:spcBef>
              <a:spcAft>
                <a:spcPct val="0"/>
              </a:spcAft>
              <a:defRPr sz="1200" kern="1200">
                <a:solidFill>
                  <a:srgbClr val="E95125"/>
                </a:solidFill>
                <a:latin typeface="Helvetica" pitchFamily="2" charset="0"/>
                <a:ea typeface="Helvetica" pitchFamily="2" charset="0"/>
                <a:cs typeface="Helvetica" pitchFamily="2" charset="0"/>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Geneva" panose="020B0503030404040204" pitchFamily="34" charset="0"/>
                <a:cs typeface="Geneva" panose="020B0503030404040204" pitchFamily="34" charset="0"/>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Geneva" panose="020B0503030404040204" pitchFamily="34" charset="0"/>
                <a:cs typeface="Geneva" panose="020B0503030404040204" pitchFamily="34" charset="0"/>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Geneva" panose="020B0503030404040204" pitchFamily="34" charset="0"/>
                <a:cs typeface="Geneva" panose="020B0503030404040204" pitchFamily="34" charset="0"/>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Geneva" panose="020B0503030404040204" pitchFamily="34" charset="0"/>
                <a:cs typeface="Geneva" panose="020B0503030404040204" pitchFamily="34" charset="0"/>
              </a:defRPr>
            </a:lvl5pPr>
            <a:lvl6pPr marL="2286000" algn="l" defTabSz="914400" rtl="0" eaLnBrk="1" latinLnBrk="0" hangingPunct="1">
              <a:defRPr kern="1200">
                <a:solidFill>
                  <a:schemeClr val="tx1"/>
                </a:solidFill>
                <a:latin typeface="Calibri" panose="020F0502020204030204" pitchFamily="34" charset="0"/>
                <a:ea typeface="Geneva" panose="020B0503030404040204" pitchFamily="34" charset="0"/>
                <a:cs typeface="Geneva" panose="020B0503030404040204" pitchFamily="34" charset="0"/>
              </a:defRPr>
            </a:lvl6pPr>
            <a:lvl7pPr marL="2743200" algn="l" defTabSz="914400" rtl="0" eaLnBrk="1" latinLnBrk="0" hangingPunct="1">
              <a:defRPr kern="1200">
                <a:solidFill>
                  <a:schemeClr val="tx1"/>
                </a:solidFill>
                <a:latin typeface="Calibri" panose="020F0502020204030204" pitchFamily="34" charset="0"/>
                <a:ea typeface="Geneva" panose="020B0503030404040204" pitchFamily="34" charset="0"/>
                <a:cs typeface="Geneva" panose="020B0503030404040204" pitchFamily="34" charset="0"/>
              </a:defRPr>
            </a:lvl7pPr>
            <a:lvl8pPr marL="3200400" algn="l" defTabSz="914400" rtl="0" eaLnBrk="1" latinLnBrk="0" hangingPunct="1">
              <a:defRPr kern="1200">
                <a:solidFill>
                  <a:schemeClr val="tx1"/>
                </a:solidFill>
                <a:latin typeface="Calibri" panose="020F0502020204030204" pitchFamily="34" charset="0"/>
                <a:ea typeface="Geneva" panose="020B0503030404040204" pitchFamily="34" charset="0"/>
                <a:cs typeface="Geneva" panose="020B0503030404040204" pitchFamily="34" charset="0"/>
              </a:defRPr>
            </a:lvl8pPr>
            <a:lvl9pPr marL="3657600" algn="l" defTabSz="914400" rtl="0" eaLnBrk="1" latinLnBrk="0" hangingPunct="1">
              <a:defRPr kern="1200">
                <a:solidFill>
                  <a:schemeClr val="tx1"/>
                </a:solidFill>
                <a:latin typeface="Calibri" panose="020F0502020204030204" pitchFamily="34" charset="0"/>
                <a:ea typeface="Geneva" panose="020B0503030404040204" pitchFamily="34" charset="0"/>
                <a:cs typeface="Geneva" panose="020B0503030404040204" pitchFamily="34" charset="0"/>
              </a:defRPr>
            </a:lvl9pPr>
          </a:lstStyle>
          <a:p>
            <a:r>
              <a:rPr lang="en-GB" altLang="en-US">
                <a:solidFill>
                  <a:srgbClr val="E95125"/>
                </a:solidFill>
                <a:latin typeface="Helvetica" pitchFamily="2" charset="0"/>
              </a:rPr>
              <a:t>21/02/2024</a:t>
            </a:r>
            <a:endParaRPr lang="en-US" altLang="en-US">
              <a:solidFill>
                <a:srgbClr val="E95125"/>
              </a:solidFill>
              <a:latin typeface="Helvetica" pitchFamily="2" charset="0"/>
              <a:ea typeface="Helvetica" pitchFamily="2" charset="0"/>
              <a:cs typeface="Helvetica" pitchFamily="2" charset="0"/>
            </a:endParaRPr>
          </a:p>
        </p:txBody>
      </p:sp>
      <p:sp>
        <p:nvSpPr>
          <p:cNvPr id="4" name="Footer Placeholder 3">
            <a:extLst>
              <a:ext uri="{FF2B5EF4-FFF2-40B4-BE49-F238E27FC236}">
                <a16:creationId xmlns:a16="http://schemas.microsoft.com/office/drawing/2014/main" id="{B0EF2BA2-7B62-0F4E-8984-F7D4EC8473BE}"/>
              </a:ext>
            </a:extLst>
          </p:cNvPr>
          <p:cNvSpPr>
            <a:spLocks noGrp="1"/>
          </p:cNvSpPr>
          <p:nvPr>
            <p:ph type="ftr" sz="quarter" idx="15"/>
          </p:nvPr>
        </p:nvSpPr>
        <p:spPr>
          <a:xfrm>
            <a:off x="2503488" y="6550025"/>
            <a:ext cx="5799137" cy="158750"/>
          </a:xfrm>
          <a:prstGeom prst="rect">
            <a:avLst/>
          </a:prstGeom>
        </p:spPr>
        <p:txBody>
          <a:bodyPr vert="horz" wrap="square" lIns="0" tIns="0" rIns="0" bIns="0" numCol="1" anchor="b" anchorCtr="0" compatLnSpc="1">
            <a:prstTxWarp prst="textNoShape">
              <a:avLst/>
            </a:prstTxWarp>
          </a:bodyPr>
          <a:lstStyle>
            <a:defPPr>
              <a:defRPr lang="en-US"/>
            </a:defPPr>
            <a:lvl1pPr algn="l" defTabSz="457200" rtl="0" eaLnBrk="1" fontAlgn="base" hangingPunct="1">
              <a:spcBef>
                <a:spcPct val="0"/>
              </a:spcBef>
              <a:spcAft>
                <a:spcPct val="0"/>
              </a:spcAft>
              <a:defRPr sz="1200" kern="1200">
                <a:solidFill>
                  <a:srgbClr val="E95125"/>
                </a:solidFill>
                <a:latin typeface="Helvetica" pitchFamily="2" charset="0"/>
                <a:ea typeface="Helvetica" pitchFamily="2" charset="0"/>
                <a:cs typeface="Helvetica" pitchFamily="2" charset="0"/>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Geneva" panose="020B0503030404040204" pitchFamily="34" charset="0"/>
                <a:cs typeface="Geneva" panose="020B0503030404040204" pitchFamily="34" charset="0"/>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Geneva" panose="020B0503030404040204" pitchFamily="34" charset="0"/>
                <a:cs typeface="Geneva" panose="020B0503030404040204" pitchFamily="34" charset="0"/>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Geneva" panose="020B0503030404040204" pitchFamily="34" charset="0"/>
                <a:cs typeface="Geneva" panose="020B0503030404040204" pitchFamily="34" charset="0"/>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Geneva" panose="020B0503030404040204" pitchFamily="34" charset="0"/>
                <a:cs typeface="Geneva" panose="020B0503030404040204" pitchFamily="34" charset="0"/>
              </a:defRPr>
            </a:lvl5pPr>
            <a:lvl6pPr marL="2286000" algn="l" defTabSz="914400" rtl="0" eaLnBrk="1" latinLnBrk="0" hangingPunct="1">
              <a:defRPr kern="1200">
                <a:solidFill>
                  <a:schemeClr val="tx1"/>
                </a:solidFill>
                <a:latin typeface="Calibri" panose="020F0502020204030204" pitchFamily="34" charset="0"/>
                <a:ea typeface="Geneva" panose="020B0503030404040204" pitchFamily="34" charset="0"/>
                <a:cs typeface="Geneva" panose="020B0503030404040204" pitchFamily="34" charset="0"/>
              </a:defRPr>
            </a:lvl6pPr>
            <a:lvl7pPr marL="2743200" algn="l" defTabSz="914400" rtl="0" eaLnBrk="1" latinLnBrk="0" hangingPunct="1">
              <a:defRPr kern="1200">
                <a:solidFill>
                  <a:schemeClr val="tx1"/>
                </a:solidFill>
                <a:latin typeface="Calibri" panose="020F0502020204030204" pitchFamily="34" charset="0"/>
                <a:ea typeface="Geneva" panose="020B0503030404040204" pitchFamily="34" charset="0"/>
                <a:cs typeface="Geneva" panose="020B0503030404040204" pitchFamily="34" charset="0"/>
              </a:defRPr>
            </a:lvl7pPr>
            <a:lvl8pPr marL="3200400" algn="l" defTabSz="914400" rtl="0" eaLnBrk="1" latinLnBrk="0" hangingPunct="1">
              <a:defRPr kern="1200">
                <a:solidFill>
                  <a:schemeClr val="tx1"/>
                </a:solidFill>
                <a:latin typeface="Calibri" panose="020F0502020204030204" pitchFamily="34" charset="0"/>
                <a:ea typeface="Geneva" panose="020B0503030404040204" pitchFamily="34" charset="0"/>
                <a:cs typeface="Geneva" panose="020B0503030404040204" pitchFamily="34" charset="0"/>
              </a:defRPr>
            </a:lvl8pPr>
            <a:lvl9pPr marL="3657600" algn="l" defTabSz="914400" rtl="0" eaLnBrk="1" latinLnBrk="0" hangingPunct="1">
              <a:defRPr kern="1200">
                <a:solidFill>
                  <a:schemeClr val="tx1"/>
                </a:solidFill>
                <a:latin typeface="Calibri" panose="020F0502020204030204" pitchFamily="34" charset="0"/>
                <a:ea typeface="Geneva" panose="020B0503030404040204" pitchFamily="34" charset="0"/>
                <a:cs typeface="Geneva" panose="020B0503030404040204" pitchFamily="34" charset="0"/>
              </a:defRPr>
            </a:lvl9pPr>
          </a:lstStyle>
          <a:p>
            <a:pPr fontAlgn="auto">
              <a:spcBef>
                <a:spcPts val="0"/>
              </a:spcBef>
              <a:spcAft>
                <a:spcPts val="0"/>
              </a:spcAft>
              <a:defRPr/>
            </a:pPr>
            <a:r>
              <a:rPr lang="de-DE" altLang="en-US"/>
              <a:t>Kang Yang | Pion Charge-Exchange Differential Cross Section in ProtoDUNE-SP</a:t>
            </a:r>
            <a:endParaRPr lang="en-GB">
              <a:latin typeface="Helvetica"/>
              <a:ea typeface="+mn-ea"/>
              <a:cs typeface="Helvetica"/>
            </a:endParaRPr>
          </a:p>
        </p:txBody>
      </p:sp>
      <p:sp>
        <p:nvSpPr>
          <p:cNvPr id="14340" name="Slide Number Placeholder 4">
            <a:extLst>
              <a:ext uri="{FF2B5EF4-FFF2-40B4-BE49-F238E27FC236}">
                <a16:creationId xmlns:a16="http://schemas.microsoft.com/office/drawing/2014/main" id="{B6CFC46C-5CEC-EC40-84E2-84544D1000C4}"/>
              </a:ext>
            </a:extLst>
          </p:cNvPr>
          <p:cNvSpPr>
            <a:spLocks noGrp="1" noChangeArrowheads="1"/>
          </p:cNvSpPr>
          <p:nvPr>
            <p:ph type="sldNum" sz="quarter" idx="14"/>
          </p:nvPr>
        </p:nvSpPr>
        <p:spPr bwMode="auto">
          <a:xfrm>
            <a:off x="604838" y="6550025"/>
            <a:ext cx="566737" cy="158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en-US"/>
            </a:defPPr>
            <a:lvl1pPr algn="l" defTabSz="457200" rtl="0" eaLnBrk="1" fontAlgn="base" hangingPunct="1">
              <a:spcBef>
                <a:spcPct val="0"/>
              </a:spcBef>
              <a:spcAft>
                <a:spcPct val="0"/>
              </a:spcAft>
              <a:defRPr sz="1200" b="1" kern="1200">
                <a:solidFill>
                  <a:srgbClr val="E95125"/>
                </a:solidFill>
                <a:latin typeface="Helvetica" pitchFamily="2" charset="0"/>
                <a:ea typeface="Helvetica" pitchFamily="2" charset="0"/>
                <a:cs typeface="Helvetica" pitchFamily="2" charset="0"/>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Geneva" panose="020B0503030404040204" pitchFamily="34" charset="0"/>
                <a:cs typeface="Geneva" panose="020B0503030404040204" pitchFamily="34" charset="0"/>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Geneva" panose="020B0503030404040204" pitchFamily="34" charset="0"/>
                <a:cs typeface="Geneva" panose="020B0503030404040204" pitchFamily="34" charset="0"/>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Geneva" panose="020B0503030404040204" pitchFamily="34" charset="0"/>
                <a:cs typeface="Geneva" panose="020B0503030404040204" pitchFamily="34" charset="0"/>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Geneva" panose="020B0503030404040204" pitchFamily="34" charset="0"/>
                <a:cs typeface="Geneva" panose="020B0503030404040204" pitchFamily="34" charset="0"/>
              </a:defRPr>
            </a:lvl5pPr>
            <a:lvl6pPr marL="2286000" algn="l" defTabSz="914400" rtl="0" eaLnBrk="1" latinLnBrk="0" hangingPunct="1">
              <a:defRPr kern="1200">
                <a:solidFill>
                  <a:schemeClr val="tx1"/>
                </a:solidFill>
                <a:latin typeface="Calibri" panose="020F0502020204030204" pitchFamily="34" charset="0"/>
                <a:ea typeface="Geneva" panose="020B0503030404040204" pitchFamily="34" charset="0"/>
                <a:cs typeface="Geneva" panose="020B0503030404040204" pitchFamily="34" charset="0"/>
              </a:defRPr>
            </a:lvl6pPr>
            <a:lvl7pPr marL="2743200" algn="l" defTabSz="914400" rtl="0" eaLnBrk="1" latinLnBrk="0" hangingPunct="1">
              <a:defRPr kern="1200">
                <a:solidFill>
                  <a:schemeClr val="tx1"/>
                </a:solidFill>
                <a:latin typeface="Calibri" panose="020F0502020204030204" pitchFamily="34" charset="0"/>
                <a:ea typeface="Geneva" panose="020B0503030404040204" pitchFamily="34" charset="0"/>
                <a:cs typeface="Geneva" panose="020B0503030404040204" pitchFamily="34" charset="0"/>
              </a:defRPr>
            </a:lvl7pPr>
            <a:lvl8pPr marL="3200400" algn="l" defTabSz="914400" rtl="0" eaLnBrk="1" latinLnBrk="0" hangingPunct="1">
              <a:defRPr kern="1200">
                <a:solidFill>
                  <a:schemeClr val="tx1"/>
                </a:solidFill>
                <a:latin typeface="Calibri" panose="020F0502020204030204" pitchFamily="34" charset="0"/>
                <a:ea typeface="Geneva" panose="020B0503030404040204" pitchFamily="34" charset="0"/>
                <a:cs typeface="Geneva" panose="020B0503030404040204" pitchFamily="34" charset="0"/>
              </a:defRPr>
            </a:lvl8pPr>
            <a:lvl9pPr marL="3657600" algn="l" defTabSz="914400" rtl="0" eaLnBrk="1" latinLnBrk="0" hangingPunct="1">
              <a:defRPr kern="1200">
                <a:solidFill>
                  <a:schemeClr val="tx1"/>
                </a:solidFill>
                <a:latin typeface="Calibri" panose="020F0502020204030204" pitchFamily="34" charset="0"/>
                <a:ea typeface="Geneva" panose="020B0503030404040204" pitchFamily="34" charset="0"/>
                <a:cs typeface="Geneva" panose="020B0503030404040204" pitchFamily="34" charset="0"/>
              </a:defRPr>
            </a:lvl9pPr>
          </a:lstStyle>
          <a:p>
            <a:fld id="{AFF0D2E1-983F-2C4A-BAF4-9D117707E926}" type="slidenum">
              <a:rPr lang="en-US" altLang="en-US" smtClean="0"/>
              <a:pPr/>
              <a:t>11</a:t>
            </a:fld>
            <a:endParaRPr lang="en-US" altLang="en-US">
              <a:solidFill>
                <a:srgbClr val="E95125"/>
              </a:solidFill>
              <a:latin typeface="Helvetica" pitchFamily="2" charset="0"/>
              <a:ea typeface="Helvetica" pitchFamily="2" charset="0"/>
              <a:cs typeface="Helvetica" pitchFamily="2" charset="0"/>
            </a:endParaRPr>
          </a:p>
        </p:txBody>
      </p:sp>
      <p:pic>
        <p:nvPicPr>
          <p:cNvPr id="14341" name="Picture 7">
            <a:extLst>
              <a:ext uri="{FF2B5EF4-FFF2-40B4-BE49-F238E27FC236}">
                <a16:creationId xmlns:a16="http://schemas.microsoft.com/office/drawing/2014/main" id="{2FEE4C6A-6B3C-ED44-9D36-873CFF08E1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2538" y="1666875"/>
            <a:ext cx="4467225"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TextBox 9">
            <a:extLst>
              <a:ext uri="{FF2B5EF4-FFF2-40B4-BE49-F238E27FC236}">
                <a16:creationId xmlns:a16="http://schemas.microsoft.com/office/drawing/2014/main" id="{C48B1B82-53D8-AE40-A25F-A0BECAFA1176}"/>
              </a:ext>
            </a:extLst>
          </p:cNvPr>
          <p:cNvSpPr txBox="1">
            <a:spLocks noChangeArrowheads="1"/>
          </p:cNvSpPr>
          <p:nvPr/>
        </p:nvSpPr>
        <p:spPr bwMode="auto">
          <a:xfrm>
            <a:off x="409414" y="960824"/>
            <a:ext cx="9813905"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Calibri" panose="020F0502020204030204" pitchFamily="34" charset="0"/>
                <a:ea typeface="Geneva" panose="020B0503030404040204" pitchFamily="34" charset="0"/>
                <a:cs typeface="Geneva" panose="020B0503030404040204" pitchFamily="34" charset="0"/>
              </a:defRPr>
            </a:lvl1pPr>
            <a:lvl2pPr marL="742950" indent="-285750">
              <a:defRPr>
                <a:solidFill>
                  <a:schemeClr val="tx1"/>
                </a:solidFill>
                <a:latin typeface="Calibri" panose="020F0502020204030204" pitchFamily="34" charset="0"/>
                <a:ea typeface="Geneva" panose="020B0503030404040204" pitchFamily="34" charset="0"/>
                <a:cs typeface="Geneva" panose="020B0503030404040204" pitchFamily="34" charset="0"/>
              </a:defRPr>
            </a:lvl2pPr>
            <a:lvl3pPr marL="1143000" indent="-228600">
              <a:defRPr>
                <a:solidFill>
                  <a:schemeClr val="tx1"/>
                </a:solidFill>
                <a:latin typeface="Calibri" panose="020F0502020204030204" pitchFamily="34" charset="0"/>
                <a:ea typeface="Geneva" panose="020B0503030404040204" pitchFamily="34" charset="0"/>
                <a:cs typeface="Geneva" panose="020B0503030404040204" pitchFamily="34" charset="0"/>
              </a:defRPr>
            </a:lvl3pPr>
            <a:lvl4pPr marL="1600200" indent="-228600">
              <a:defRPr>
                <a:solidFill>
                  <a:schemeClr val="tx1"/>
                </a:solidFill>
                <a:latin typeface="Calibri" panose="020F0502020204030204" pitchFamily="34" charset="0"/>
                <a:ea typeface="Geneva" panose="020B0503030404040204" pitchFamily="34" charset="0"/>
                <a:cs typeface="Geneva" panose="020B0503030404040204" pitchFamily="34" charset="0"/>
              </a:defRPr>
            </a:lvl4pPr>
            <a:lvl5pPr marL="2057400" indent="-228600">
              <a:defRPr>
                <a:solidFill>
                  <a:schemeClr val="tx1"/>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Geneva" panose="020B0503030404040204" pitchFamily="34" charset="0"/>
                <a:cs typeface="Geneva" panose="020B0503030404040204" pitchFamily="34" charset="0"/>
              </a:defRPr>
            </a:lvl9pPr>
          </a:lstStyle>
          <a:p>
            <a:pPr>
              <a:buFont typeface="Arial" panose="020B0604020202020204" pitchFamily="34" charset="0"/>
              <a:buChar char="•"/>
            </a:pPr>
            <a:r>
              <a:rPr lang="en-US" altLang="en-US" sz="1600" dirty="0">
                <a:solidFill>
                  <a:srgbClr val="3C5A77"/>
                </a:solidFill>
                <a:latin typeface="Helvetica"/>
                <a:ea typeface="Geneva" charset="0"/>
              </a:rPr>
              <a:t>The ProtoDUNE single-phase apparatus is a large-scale prototype of the far detector module of DUNE,</a:t>
            </a:r>
          </a:p>
          <a:p>
            <a:pPr marL="0" indent="0"/>
            <a:r>
              <a:rPr lang="en-US" altLang="en-US" sz="1600" dirty="0">
                <a:solidFill>
                  <a:srgbClr val="3C5A77"/>
                </a:solidFill>
                <a:latin typeface="Helvetica"/>
                <a:ea typeface="Geneva" charset="0"/>
              </a:rPr>
              <a:t>     @ CERN Neutrino Platform. </a:t>
            </a:r>
          </a:p>
          <a:p>
            <a:pPr eaLnBrk="1" hangingPunct="1">
              <a:buFont typeface="Arial" panose="020B0604020202020204" pitchFamily="34" charset="0"/>
              <a:buChar char="•"/>
            </a:pPr>
            <a:r>
              <a:rPr lang="en-US" altLang="en-US" sz="1600" dirty="0">
                <a:solidFill>
                  <a:srgbClr val="3C5A77"/>
                </a:solidFill>
                <a:latin typeface="Helvetica"/>
                <a:ea typeface="Geneva" charset="0"/>
              </a:rPr>
              <a:t>Several goals:</a:t>
            </a:r>
          </a:p>
          <a:p>
            <a:pPr lvl="1" eaLnBrk="1" hangingPunct="1">
              <a:buFont typeface="Wingdings" pitchFamily="2" charset="2"/>
              <a:buChar char="Ø"/>
            </a:pPr>
            <a:r>
              <a:rPr lang="en-US" altLang="en-US" sz="1600" dirty="0">
                <a:solidFill>
                  <a:srgbClr val="3C5A77"/>
                </a:solidFill>
                <a:latin typeface="Helvetica"/>
                <a:ea typeface="Geneva" charset="0"/>
              </a:rPr>
              <a:t>Cryostat design validation (</a:t>
            </a:r>
            <a:r>
              <a:rPr lang="en-GB" altLang="en-US" sz="1600" dirty="0">
                <a:solidFill>
                  <a:srgbClr val="3C5A77"/>
                </a:solidFill>
                <a:latin typeface="Helvetica"/>
                <a:ea typeface="Geneva" charset="0"/>
              </a:rPr>
              <a:t>electronics, high voltage, </a:t>
            </a:r>
            <a:r>
              <a:rPr lang="en-GB" altLang="en-US" sz="1600" dirty="0" err="1">
                <a:solidFill>
                  <a:srgbClr val="3C5A77"/>
                </a:solidFill>
                <a:latin typeface="Helvetica"/>
                <a:ea typeface="Geneva" charset="0"/>
              </a:rPr>
              <a:t>LAr</a:t>
            </a:r>
            <a:r>
              <a:rPr lang="en-GB" altLang="en-US" sz="1600" dirty="0">
                <a:solidFill>
                  <a:srgbClr val="3C5A77"/>
                </a:solidFill>
                <a:latin typeface="Helvetica"/>
                <a:ea typeface="Geneva" charset="0"/>
              </a:rPr>
              <a:t> purity) </a:t>
            </a:r>
          </a:p>
          <a:p>
            <a:pPr lvl="1" eaLnBrk="1" hangingPunct="1">
              <a:buFont typeface="Wingdings" pitchFamily="2" charset="2"/>
              <a:buChar char="Ø"/>
            </a:pPr>
            <a:r>
              <a:rPr lang="en-US" altLang="en-US" sz="1600" dirty="0">
                <a:solidFill>
                  <a:srgbClr val="3C5A77"/>
                </a:solidFill>
                <a:latin typeface="Helvetica"/>
                <a:ea typeface="Geneva" charset="0"/>
              </a:rPr>
              <a:t>Data </a:t>
            </a:r>
            <a:r>
              <a:rPr lang="en-GB" altLang="en-US" sz="1600" dirty="0">
                <a:solidFill>
                  <a:srgbClr val="3C5A77"/>
                </a:solidFill>
                <a:latin typeface="Helvetica"/>
                <a:ea typeface="Geneva" charset="0"/>
              </a:rPr>
              <a:t>acquisition and storage </a:t>
            </a:r>
          </a:p>
          <a:p>
            <a:pPr lvl="1" eaLnBrk="1" hangingPunct="1">
              <a:buFont typeface="Wingdings" pitchFamily="2" charset="2"/>
              <a:buChar char="Ø"/>
            </a:pPr>
            <a:r>
              <a:rPr lang="en-GB" altLang="en-US" sz="1600" dirty="0">
                <a:solidFill>
                  <a:srgbClr val="3C5A77"/>
                </a:solidFill>
                <a:latin typeface="Helvetica"/>
                <a:ea typeface="Geneva" charset="0"/>
              </a:rPr>
              <a:t>Detector performance characterisation</a:t>
            </a:r>
          </a:p>
          <a:p>
            <a:pPr lvl="1" eaLnBrk="1" hangingPunct="1">
              <a:buFont typeface="Wingdings" pitchFamily="2" charset="2"/>
              <a:buChar char="Ø"/>
            </a:pPr>
            <a:r>
              <a:rPr lang="en-GB" altLang="en-US" sz="1600" dirty="0">
                <a:solidFill>
                  <a:srgbClr val="3C5A77"/>
                </a:solidFill>
                <a:latin typeface="Helvetica"/>
                <a:ea typeface="Geneva" charset="0"/>
              </a:rPr>
              <a:t>Event reconstruction and analysis</a:t>
            </a:r>
          </a:p>
          <a:p>
            <a:pPr lvl="1" eaLnBrk="1" hangingPunct="1">
              <a:buFont typeface="Wingdings" pitchFamily="2" charset="2"/>
              <a:buChar char="Ø"/>
            </a:pPr>
            <a:endParaRPr lang="en-US" altLang="en-US" dirty="0"/>
          </a:p>
          <a:p>
            <a:pPr lvl="1" eaLnBrk="1" hangingPunct="1">
              <a:buFont typeface="Wingdings" pitchFamily="2" charset="2"/>
              <a:buChar char="Ø"/>
            </a:pPr>
            <a:endParaRPr lang="en-US" altLang="en-US" dirty="0"/>
          </a:p>
        </p:txBody>
      </p:sp>
      <p:sp>
        <p:nvSpPr>
          <p:cNvPr id="14345" name="TextBox 11">
            <a:extLst>
              <a:ext uri="{FF2B5EF4-FFF2-40B4-BE49-F238E27FC236}">
                <a16:creationId xmlns:a16="http://schemas.microsoft.com/office/drawing/2014/main" id="{28B3B6E2-5407-2743-8E69-6AD550FDFC36}"/>
              </a:ext>
            </a:extLst>
          </p:cNvPr>
          <p:cNvSpPr txBox="1">
            <a:spLocks noChangeArrowheads="1"/>
          </p:cNvSpPr>
          <p:nvPr/>
        </p:nvSpPr>
        <p:spPr bwMode="auto">
          <a:xfrm>
            <a:off x="3016250" y="3021013"/>
            <a:ext cx="623888" cy="203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Geneva" panose="020B0503030404040204" pitchFamily="34" charset="0"/>
                <a:cs typeface="Geneva" panose="020B0503030404040204" pitchFamily="34" charset="0"/>
              </a:defRPr>
            </a:lvl1pPr>
            <a:lvl2pPr marL="742950" indent="-285750">
              <a:defRPr>
                <a:solidFill>
                  <a:schemeClr val="tx1"/>
                </a:solidFill>
                <a:latin typeface="Calibri" panose="020F0502020204030204" pitchFamily="34" charset="0"/>
                <a:ea typeface="Geneva" panose="020B0503030404040204" pitchFamily="34" charset="0"/>
                <a:cs typeface="Geneva" panose="020B0503030404040204" pitchFamily="34" charset="0"/>
              </a:defRPr>
            </a:lvl2pPr>
            <a:lvl3pPr marL="1143000" indent="-228600">
              <a:defRPr>
                <a:solidFill>
                  <a:schemeClr val="tx1"/>
                </a:solidFill>
                <a:latin typeface="Calibri" panose="020F0502020204030204" pitchFamily="34" charset="0"/>
                <a:ea typeface="Geneva" panose="020B0503030404040204" pitchFamily="34" charset="0"/>
                <a:cs typeface="Geneva" panose="020B0503030404040204" pitchFamily="34" charset="0"/>
              </a:defRPr>
            </a:lvl3pPr>
            <a:lvl4pPr marL="1600200" indent="-228600">
              <a:defRPr>
                <a:solidFill>
                  <a:schemeClr val="tx1"/>
                </a:solidFill>
                <a:latin typeface="Calibri" panose="020F0502020204030204" pitchFamily="34" charset="0"/>
                <a:ea typeface="Geneva" panose="020B0503030404040204" pitchFamily="34" charset="0"/>
                <a:cs typeface="Geneva" panose="020B0503030404040204" pitchFamily="34" charset="0"/>
              </a:defRPr>
            </a:lvl4pPr>
            <a:lvl5pPr marL="2057400" indent="-228600">
              <a:defRPr>
                <a:solidFill>
                  <a:schemeClr val="tx1"/>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Geneva" panose="020B0503030404040204" pitchFamily="34" charset="0"/>
                <a:cs typeface="Geneva" panose="020B0503030404040204" pitchFamily="34" charset="0"/>
              </a:defRPr>
            </a:lvl9pPr>
          </a:lstStyle>
          <a:p>
            <a:pPr eaLnBrk="1" hangingPunct="1"/>
            <a:endParaRPr lang="en-US" altLang="en-US"/>
          </a:p>
        </p:txBody>
      </p:sp>
      <p:sp>
        <p:nvSpPr>
          <p:cNvPr id="14346" name="TextBox 12">
            <a:extLst>
              <a:ext uri="{FF2B5EF4-FFF2-40B4-BE49-F238E27FC236}">
                <a16:creationId xmlns:a16="http://schemas.microsoft.com/office/drawing/2014/main" id="{E786D34F-4B5D-174B-B225-C222D7F85A19}"/>
              </a:ext>
            </a:extLst>
          </p:cNvPr>
          <p:cNvSpPr txBox="1">
            <a:spLocks noChangeArrowheads="1"/>
          </p:cNvSpPr>
          <p:nvPr/>
        </p:nvSpPr>
        <p:spPr bwMode="auto">
          <a:xfrm>
            <a:off x="3863975" y="3038475"/>
            <a:ext cx="755650" cy="2016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Geneva" panose="020B0503030404040204" pitchFamily="34" charset="0"/>
                <a:cs typeface="Geneva" panose="020B0503030404040204" pitchFamily="34" charset="0"/>
              </a:defRPr>
            </a:lvl1pPr>
            <a:lvl2pPr marL="742950" indent="-285750">
              <a:defRPr>
                <a:solidFill>
                  <a:schemeClr val="tx1"/>
                </a:solidFill>
                <a:latin typeface="Calibri" panose="020F0502020204030204" pitchFamily="34" charset="0"/>
                <a:ea typeface="Geneva" panose="020B0503030404040204" pitchFamily="34" charset="0"/>
                <a:cs typeface="Geneva" panose="020B0503030404040204" pitchFamily="34" charset="0"/>
              </a:defRPr>
            </a:lvl2pPr>
            <a:lvl3pPr marL="1143000" indent="-228600">
              <a:defRPr>
                <a:solidFill>
                  <a:schemeClr val="tx1"/>
                </a:solidFill>
                <a:latin typeface="Calibri" panose="020F0502020204030204" pitchFamily="34" charset="0"/>
                <a:ea typeface="Geneva" panose="020B0503030404040204" pitchFamily="34" charset="0"/>
                <a:cs typeface="Geneva" panose="020B0503030404040204" pitchFamily="34" charset="0"/>
              </a:defRPr>
            </a:lvl3pPr>
            <a:lvl4pPr marL="1600200" indent="-228600">
              <a:defRPr>
                <a:solidFill>
                  <a:schemeClr val="tx1"/>
                </a:solidFill>
                <a:latin typeface="Calibri" panose="020F0502020204030204" pitchFamily="34" charset="0"/>
                <a:ea typeface="Geneva" panose="020B0503030404040204" pitchFamily="34" charset="0"/>
                <a:cs typeface="Geneva" panose="020B0503030404040204" pitchFamily="34" charset="0"/>
              </a:defRPr>
            </a:lvl4pPr>
            <a:lvl5pPr marL="2057400" indent="-228600">
              <a:defRPr>
                <a:solidFill>
                  <a:schemeClr val="tx1"/>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Geneva" panose="020B0503030404040204" pitchFamily="34" charset="0"/>
                <a:cs typeface="Geneva" panose="020B0503030404040204" pitchFamily="34" charset="0"/>
              </a:defRPr>
            </a:lvl9pPr>
          </a:lstStyle>
          <a:p>
            <a:pPr eaLnBrk="1" hangingPunct="1"/>
            <a:endParaRPr lang="en-US" altLang="en-US"/>
          </a:p>
        </p:txBody>
      </p:sp>
      <p:sp>
        <p:nvSpPr>
          <p:cNvPr id="14347" name="TextBox 13">
            <a:extLst>
              <a:ext uri="{FF2B5EF4-FFF2-40B4-BE49-F238E27FC236}">
                <a16:creationId xmlns:a16="http://schemas.microsoft.com/office/drawing/2014/main" id="{C76AA2AC-18D7-D648-8C4C-F6C28973D05E}"/>
              </a:ext>
            </a:extLst>
          </p:cNvPr>
          <p:cNvSpPr txBox="1">
            <a:spLocks noChangeArrowheads="1"/>
          </p:cNvSpPr>
          <p:nvPr/>
        </p:nvSpPr>
        <p:spPr bwMode="auto">
          <a:xfrm>
            <a:off x="2647950" y="6027738"/>
            <a:ext cx="842963" cy="2016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Geneva" panose="020B0503030404040204" pitchFamily="34" charset="0"/>
                <a:cs typeface="Geneva" panose="020B0503030404040204" pitchFamily="34" charset="0"/>
              </a:defRPr>
            </a:lvl1pPr>
            <a:lvl2pPr marL="742950" indent="-285750">
              <a:defRPr>
                <a:solidFill>
                  <a:schemeClr val="tx1"/>
                </a:solidFill>
                <a:latin typeface="Calibri" panose="020F0502020204030204" pitchFamily="34" charset="0"/>
                <a:ea typeface="Geneva" panose="020B0503030404040204" pitchFamily="34" charset="0"/>
                <a:cs typeface="Geneva" panose="020B0503030404040204" pitchFamily="34" charset="0"/>
              </a:defRPr>
            </a:lvl2pPr>
            <a:lvl3pPr marL="1143000" indent="-228600">
              <a:defRPr>
                <a:solidFill>
                  <a:schemeClr val="tx1"/>
                </a:solidFill>
                <a:latin typeface="Calibri" panose="020F0502020204030204" pitchFamily="34" charset="0"/>
                <a:ea typeface="Geneva" panose="020B0503030404040204" pitchFamily="34" charset="0"/>
                <a:cs typeface="Geneva" panose="020B0503030404040204" pitchFamily="34" charset="0"/>
              </a:defRPr>
            </a:lvl3pPr>
            <a:lvl4pPr marL="1600200" indent="-228600">
              <a:defRPr>
                <a:solidFill>
                  <a:schemeClr val="tx1"/>
                </a:solidFill>
                <a:latin typeface="Calibri" panose="020F0502020204030204" pitchFamily="34" charset="0"/>
                <a:ea typeface="Geneva" panose="020B0503030404040204" pitchFamily="34" charset="0"/>
                <a:cs typeface="Geneva" panose="020B0503030404040204" pitchFamily="34" charset="0"/>
              </a:defRPr>
            </a:lvl4pPr>
            <a:lvl5pPr marL="2057400" indent="-228600">
              <a:defRPr>
                <a:solidFill>
                  <a:schemeClr val="tx1"/>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Geneva" panose="020B0503030404040204" pitchFamily="34" charset="0"/>
                <a:cs typeface="Geneva" panose="020B0503030404040204" pitchFamily="34" charset="0"/>
              </a:defRPr>
            </a:lvl9pPr>
          </a:lstStyle>
          <a:p>
            <a:pPr eaLnBrk="1" hangingPunct="1"/>
            <a:endParaRPr lang="en-US" altLang="en-US"/>
          </a:p>
        </p:txBody>
      </p:sp>
      <p:cxnSp>
        <p:nvCxnSpPr>
          <p:cNvPr id="17" name="Straight Connector 16">
            <a:extLst>
              <a:ext uri="{FF2B5EF4-FFF2-40B4-BE49-F238E27FC236}">
                <a16:creationId xmlns:a16="http://schemas.microsoft.com/office/drawing/2014/main" id="{FC11B143-EBC2-C04D-BF9D-182FBF4E4A8E}"/>
              </a:ext>
            </a:extLst>
          </p:cNvPr>
          <p:cNvCxnSpPr/>
          <p:nvPr/>
        </p:nvCxnSpPr>
        <p:spPr>
          <a:xfrm>
            <a:off x="7932738" y="3055938"/>
            <a:ext cx="569912" cy="14605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4B133DB-485C-1A49-86F2-14F2A45B73AA}"/>
              </a:ext>
            </a:extLst>
          </p:cNvPr>
          <p:cNvCxnSpPr>
            <a:cxnSpLocks/>
          </p:cNvCxnSpPr>
          <p:nvPr/>
        </p:nvCxnSpPr>
        <p:spPr>
          <a:xfrm>
            <a:off x="8085138" y="5111750"/>
            <a:ext cx="522287" cy="252413"/>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777FCD5-8C5E-4F41-BBE7-2F7FFA1CE17C}"/>
              </a:ext>
            </a:extLst>
          </p:cNvPr>
          <p:cNvCxnSpPr>
            <a:cxnSpLocks/>
          </p:cNvCxnSpPr>
          <p:nvPr/>
        </p:nvCxnSpPr>
        <p:spPr>
          <a:xfrm>
            <a:off x="7932738" y="3055938"/>
            <a:ext cx="152400" cy="2055812"/>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B83B8C8-0E3E-A849-813A-C467B47513FF}"/>
              </a:ext>
            </a:extLst>
          </p:cNvPr>
          <p:cNvCxnSpPr>
            <a:cxnSpLocks/>
          </p:cNvCxnSpPr>
          <p:nvPr/>
        </p:nvCxnSpPr>
        <p:spPr>
          <a:xfrm>
            <a:off x="8502650" y="3186113"/>
            <a:ext cx="131763" cy="217805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6B0E653-3E56-8E45-91EE-B2640C33E28D}"/>
              </a:ext>
            </a:extLst>
          </p:cNvPr>
          <p:cNvCxnSpPr>
            <a:cxnSpLocks/>
          </p:cNvCxnSpPr>
          <p:nvPr/>
        </p:nvCxnSpPr>
        <p:spPr>
          <a:xfrm flipH="1" flipV="1">
            <a:off x="6894513" y="2389188"/>
            <a:ext cx="1323975" cy="738187"/>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E66C504-A88A-3D4E-B7BF-4A39E71F02BE}"/>
              </a:ext>
            </a:extLst>
          </p:cNvPr>
          <p:cNvCxnSpPr>
            <a:cxnSpLocks/>
          </p:cNvCxnSpPr>
          <p:nvPr/>
        </p:nvCxnSpPr>
        <p:spPr>
          <a:xfrm flipH="1">
            <a:off x="6894513" y="5243513"/>
            <a:ext cx="1406525" cy="87630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5CADFEB-9D20-B64C-80FA-6EF76C1399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265363"/>
            <a:ext cx="1560513" cy="396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a:extLst>
              <a:ext uri="{FF2B5EF4-FFF2-40B4-BE49-F238E27FC236}">
                <a16:creationId xmlns:a16="http://schemas.microsoft.com/office/drawing/2014/main" id="{9455CD03-8817-5145-8423-D826EE72C269}"/>
              </a:ext>
            </a:extLst>
          </p:cNvPr>
          <p:cNvSpPr>
            <a:spLocks noChangeArrowheads="1"/>
          </p:cNvSpPr>
          <p:nvPr/>
        </p:nvSpPr>
        <p:spPr bwMode="auto">
          <a:xfrm>
            <a:off x="5215693" y="2049561"/>
            <a:ext cx="19447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Geneva" panose="020B0503030404040204" pitchFamily="34" charset="0"/>
                <a:cs typeface="Geneva" panose="020B0503030404040204" pitchFamily="34" charset="0"/>
              </a:defRPr>
            </a:lvl1pPr>
            <a:lvl2pPr marL="742950" indent="-285750">
              <a:defRPr>
                <a:solidFill>
                  <a:schemeClr val="tx1"/>
                </a:solidFill>
                <a:latin typeface="Calibri" panose="020F0502020204030204" pitchFamily="34" charset="0"/>
                <a:ea typeface="Geneva" panose="020B0503030404040204" pitchFamily="34" charset="0"/>
                <a:cs typeface="Geneva" panose="020B0503030404040204" pitchFamily="34" charset="0"/>
              </a:defRPr>
            </a:lvl2pPr>
            <a:lvl3pPr marL="1143000" indent="-228600">
              <a:defRPr>
                <a:solidFill>
                  <a:schemeClr val="tx1"/>
                </a:solidFill>
                <a:latin typeface="Calibri" panose="020F0502020204030204" pitchFamily="34" charset="0"/>
                <a:ea typeface="Geneva" panose="020B0503030404040204" pitchFamily="34" charset="0"/>
                <a:cs typeface="Geneva" panose="020B0503030404040204" pitchFamily="34" charset="0"/>
              </a:defRPr>
            </a:lvl3pPr>
            <a:lvl4pPr marL="1600200" indent="-228600">
              <a:defRPr>
                <a:solidFill>
                  <a:schemeClr val="tx1"/>
                </a:solidFill>
                <a:latin typeface="Calibri" panose="020F0502020204030204" pitchFamily="34" charset="0"/>
                <a:ea typeface="Geneva" panose="020B0503030404040204" pitchFamily="34" charset="0"/>
                <a:cs typeface="Geneva" panose="020B0503030404040204" pitchFamily="34" charset="0"/>
              </a:defRPr>
            </a:lvl4pPr>
            <a:lvl5pPr marL="2057400" indent="-228600">
              <a:defRPr>
                <a:solidFill>
                  <a:schemeClr val="tx1"/>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Geneva" panose="020B0503030404040204" pitchFamily="34" charset="0"/>
                <a:cs typeface="Geneva" panose="020B0503030404040204" pitchFamily="34" charset="0"/>
              </a:defRPr>
            </a:lvl9pPr>
          </a:lstStyle>
          <a:p>
            <a:pPr eaLnBrk="1" hangingPunct="1"/>
            <a:r>
              <a:rPr lang="en-GB" altLang="en-US" sz="1400" dirty="0">
                <a:latin typeface="TeXGyreTermes"/>
              </a:rPr>
              <a:t>Anode Plane Assembly </a:t>
            </a:r>
            <a:endParaRPr lang="en-GB" altLang="en-US" sz="1400" dirty="0"/>
          </a:p>
        </p:txBody>
      </p:sp>
      <p:sp>
        <p:nvSpPr>
          <p:cNvPr id="25" name="TextBox 24">
            <a:extLst>
              <a:ext uri="{FF2B5EF4-FFF2-40B4-BE49-F238E27FC236}">
                <a16:creationId xmlns:a16="http://schemas.microsoft.com/office/drawing/2014/main" id="{EF30EEBC-A06A-1748-95F0-F25673229CFA}"/>
              </a:ext>
            </a:extLst>
          </p:cNvPr>
          <p:cNvSpPr txBox="1">
            <a:spLocks noChangeArrowheads="1"/>
          </p:cNvSpPr>
          <p:nvPr/>
        </p:nvSpPr>
        <p:spPr bwMode="auto">
          <a:xfrm>
            <a:off x="6342063" y="3335338"/>
            <a:ext cx="185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Geneva" panose="020B0503030404040204" pitchFamily="34" charset="0"/>
                <a:cs typeface="Geneva" panose="020B0503030404040204" pitchFamily="34" charset="0"/>
              </a:defRPr>
            </a:lvl1pPr>
            <a:lvl2pPr marL="742950" indent="-285750">
              <a:defRPr>
                <a:solidFill>
                  <a:schemeClr val="tx1"/>
                </a:solidFill>
                <a:latin typeface="Calibri" panose="020F0502020204030204" pitchFamily="34" charset="0"/>
                <a:ea typeface="Geneva" panose="020B0503030404040204" pitchFamily="34" charset="0"/>
                <a:cs typeface="Geneva" panose="020B0503030404040204" pitchFamily="34" charset="0"/>
              </a:defRPr>
            </a:lvl2pPr>
            <a:lvl3pPr marL="1143000" indent="-228600">
              <a:defRPr>
                <a:solidFill>
                  <a:schemeClr val="tx1"/>
                </a:solidFill>
                <a:latin typeface="Calibri" panose="020F0502020204030204" pitchFamily="34" charset="0"/>
                <a:ea typeface="Geneva" panose="020B0503030404040204" pitchFamily="34" charset="0"/>
                <a:cs typeface="Geneva" panose="020B0503030404040204" pitchFamily="34" charset="0"/>
              </a:defRPr>
            </a:lvl3pPr>
            <a:lvl4pPr marL="1600200" indent="-228600">
              <a:defRPr>
                <a:solidFill>
                  <a:schemeClr val="tx1"/>
                </a:solidFill>
                <a:latin typeface="Calibri" panose="020F0502020204030204" pitchFamily="34" charset="0"/>
                <a:ea typeface="Geneva" panose="020B0503030404040204" pitchFamily="34" charset="0"/>
                <a:cs typeface="Geneva" panose="020B0503030404040204" pitchFamily="34" charset="0"/>
              </a:defRPr>
            </a:lvl4pPr>
            <a:lvl5pPr marL="2057400" indent="-228600">
              <a:defRPr>
                <a:solidFill>
                  <a:schemeClr val="tx1"/>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Geneva" panose="020B0503030404040204" pitchFamily="34" charset="0"/>
                <a:cs typeface="Geneva" panose="020B0503030404040204" pitchFamily="34" charset="0"/>
              </a:defRPr>
            </a:lvl9pPr>
          </a:lstStyle>
          <a:p>
            <a:pPr eaLnBrk="1" hangingPunct="1"/>
            <a:r>
              <a:rPr lang="en-US" altLang="en-US"/>
              <a:t>U</a:t>
            </a:r>
          </a:p>
        </p:txBody>
      </p:sp>
      <p:sp>
        <p:nvSpPr>
          <p:cNvPr id="26" name="TextBox 25">
            <a:extLst>
              <a:ext uri="{FF2B5EF4-FFF2-40B4-BE49-F238E27FC236}">
                <a16:creationId xmlns:a16="http://schemas.microsoft.com/office/drawing/2014/main" id="{08C06613-C690-8E4B-8758-112636FA6DB3}"/>
              </a:ext>
            </a:extLst>
          </p:cNvPr>
          <p:cNvSpPr txBox="1">
            <a:spLocks noChangeArrowheads="1"/>
          </p:cNvSpPr>
          <p:nvPr/>
        </p:nvSpPr>
        <p:spPr bwMode="auto">
          <a:xfrm>
            <a:off x="6188075" y="5111750"/>
            <a:ext cx="242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Geneva" panose="020B0503030404040204" pitchFamily="34" charset="0"/>
                <a:cs typeface="Geneva" panose="020B0503030404040204" pitchFamily="34" charset="0"/>
              </a:defRPr>
            </a:lvl1pPr>
            <a:lvl2pPr marL="742950" indent="-285750">
              <a:defRPr>
                <a:solidFill>
                  <a:schemeClr val="tx1"/>
                </a:solidFill>
                <a:latin typeface="Calibri" panose="020F0502020204030204" pitchFamily="34" charset="0"/>
                <a:ea typeface="Geneva" panose="020B0503030404040204" pitchFamily="34" charset="0"/>
                <a:cs typeface="Geneva" panose="020B0503030404040204" pitchFamily="34" charset="0"/>
              </a:defRPr>
            </a:lvl2pPr>
            <a:lvl3pPr marL="1143000" indent="-228600">
              <a:defRPr>
                <a:solidFill>
                  <a:schemeClr val="tx1"/>
                </a:solidFill>
                <a:latin typeface="Calibri" panose="020F0502020204030204" pitchFamily="34" charset="0"/>
                <a:ea typeface="Geneva" panose="020B0503030404040204" pitchFamily="34" charset="0"/>
                <a:cs typeface="Geneva" panose="020B0503030404040204" pitchFamily="34" charset="0"/>
              </a:defRPr>
            </a:lvl3pPr>
            <a:lvl4pPr marL="1600200" indent="-228600">
              <a:defRPr>
                <a:solidFill>
                  <a:schemeClr val="tx1"/>
                </a:solidFill>
                <a:latin typeface="Calibri" panose="020F0502020204030204" pitchFamily="34" charset="0"/>
                <a:ea typeface="Geneva" panose="020B0503030404040204" pitchFamily="34" charset="0"/>
                <a:cs typeface="Geneva" panose="020B0503030404040204" pitchFamily="34" charset="0"/>
              </a:defRPr>
            </a:lvl4pPr>
            <a:lvl5pPr marL="2057400" indent="-228600">
              <a:defRPr>
                <a:solidFill>
                  <a:schemeClr val="tx1"/>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Geneva" panose="020B0503030404040204" pitchFamily="34" charset="0"/>
                <a:cs typeface="Geneva" panose="020B0503030404040204" pitchFamily="34" charset="0"/>
              </a:defRPr>
            </a:lvl9pPr>
          </a:lstStyle>
          <a:p>
            <a:pPr eaLnBrk="1" hangingPunct="1"/>
            <a:r>
              <a:rPr lang="en-US" altLang="en-US"/>
              <a:t>V</a:t>
            </a:r>
          </a:p>
        </p:txBody>
      </p:sp>
      <p:sp>
        <p:nvSpPr>
          <p:cNvPr id="27" name="TextBox 26">
            <a:extLst>
              <a:ext uri="{FF2B5EF4-FFF2-40B4-BE49-F238E27FC236}">
                <a16:creationId xmlns:a16="http://schemas.microsoft.com/office/drawing/2014/main" id="{EF2B7087-C237-2A4A-9645-9401E518F250}"/>
              </a:ext>
            </a:extLst>
          </p:cNvPr>
          <p:cNvSpPr txBox="1">
            <a:spLocks noChangeArrowheads="1"/>
          </p:cNvSpPr>
          <p:nvPr/>
        </p:nvSpPr>
        <p:spPr bwMode="auto">
          <a:xfrm>
            <a:off x="5784850" y="37528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Geneva" panose="020B0503030404040204" pitchFamily="34" charset="0"/>
                <a:cs typeface="Geneva" panose="020B0503030404040204" pitchFamily="34" charset="0"/>
              </a:defRPr>
            </a:lvl1pPr>
            <a:lvl2pPr marL="742950" indent="-285750">
              <a:defRPr>
                <a:solidFill>
                  <a:schemeClr val="tx1"/>
                </a:solidFill>
                <a:latin typeface="Calibri" panose="020F0502020204030204" pitchFamily="34" charset="0"/>
                <a:ea typeface="Geneva" panose="020B0503030404040204" pitchFamily="34" charset="0"/>
                <a:cs typeface="Geneva" panose="020B0503030404040204" pitchFamily="34" charset="0"/>
              </a:defRPr>
            </a:lvl2pPr>
            <a:lvl3pPr marL="1143000" indent="-228600">
              <a:defRPr>
                <a:solidFill>
                  <a:schemeClr val="tx1"/>
                </a:solidFill>
                <a:latin typeface="Calibri" panose="020F0502020204030204" pitchFamily="34" charset="0"/>
                <a:ea typeface="Geneva" panose="020B0503030404040204" pitchFamily="34" charset="0"/>
                <a:cs typeface="Geneva" panose="020B0503030404040204" pitchFamily="34" charset="0"/>
              </a:defRPr>
            </a:lvl3pPr>
            <a:lvl4pPr marL="1600200" indent="-228600">
              <a:defRPr>
                <a:solidFill>
                  <a:schemeClr val="tx1"/>
                </a:solidFill>
                <a:latin typeface="Calibri" panose="020F0502020204030204" pitchFamily="34" charset="0"/>
                <a:ea typeface="Geneva" panose="020B0503030404040204" pitchFamily="34" charset="0"/>
                <a:cs typeface="Geneva" panose="020B0503030404040204" pitchFamily="34" charset="0"/>
              </a:defRPr>
            </a:lvl4pPr>
            <a:lvl5pPr marL="2057400" indent="-228600">
              <a:defRPr>
                <a:solidFill>
                  <a:schemeClr val="tx1"/>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Geneva" panose="020B0503030404040204" pitchFamily="34" charset="0"/>
                <a:cs typeface="Geneva" panose="020B0503030404040204" pitchFamily="34" charset="0"/>
              </a:defRPr>
            </a:lvl9pPr>
          </a:lstStyle>
          <a:p>
            <a:pPr eaLnBrk="1" hangingPunct="1"/>
            <a:r>
              <a:rPr lang="en-US" altLang="en-US"/>
              <a:t>X</a:t>
            </a:r>
          </a:p>
        </p:txBody>
      </p:sp>
      <p:sp>
        <p:nvSpPr>
          <p:cNvPr id="32" name="Content Placeholder 4">
            <a:extLst>
              <a:ext uri="{FF2B5EF4-FFF2-40B4-BE49-F238E27FC236}">
                <a16:creationId xmlns:a16="http://schemas.microsoft.com/office/drawing/2014/main" id="{EC04AB12-23BF-BD4A-ABBB-BA49FCF406D4}"/>
              </a:ext>
            </a:extLst>
          </p:cNvPr>
          <p:cNvSpPr txBox="1">
            <a:spLocks/>
          </p:cNvSpPr>
          <p:nvPr/>
        </p:nvSpPr>
        <p:spPr>
          <a:xfrm>
            <a:off x="6933016" y="3752850"/>
            <a:ext cx="2304243" cy="709757"/>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a:t>0.76 kt </a:t>
            </a:r>
            <a:r>
              <a:rPr lang="en-US" sz="1400" dirty="0" err="1"/>
              <a:t>LAr</a:t>
            </a:r>
            <a:endParaRPr lang="en-US" sz="1400" dirty="0"/>
          </a:p>
          <a:p>
            <a:pPr marL="0" indent="0">
              <a:buNone/>
            </a:pPr>
            <a:r>
              <a:rPr lang="en-US" sz="1400" dirty="0"/>
              <a:t>On surface</a:t>
            </a:r>
          </a:p>
        </p:txBody>
      </p:sp>
      <p:cxnSp>
        <p:nvCxnSpPr>
          <p:cNvPr id="33" name="Straight Arrow Connector 32">
            <a:extLst>
              <a:ext uri="{FF2B5EF4-FFF2-40B4-BE49-F238E27FC236}">
                <a16:creationId xmlns:a16="http://schemas.microsoft.com/office/drawing/2014/main" id="{6EF69F9D-22E3-B841-B7AE-D099BF9520B1}"/>
              </a:ext>
            </a:extLst>
          </p:cNvPr>
          <p:cNvCxnSpPr>
            <a:cxnSpLocks/>
          </p:cNvCxnSpPr>
          <p:nvPr/>
        </p:nvCxnSpPr>
        <p:spPr>
          <a:xfrm flipV="1">
            <a:off x="10273002" y="5117237"/>
            <a:ext cx="1531937" cy="1085057"/>
          </a:xfrm>
          <a:prstGeom prst="straightConnector1">
            <a:avLst/>
          </a:prstGeom>
          <a:ln>
            <a:solidFill>
              <a:schemeClr val="accent6"/>
            </a:solidFill>
            <a:headEnd type="triangle"/>
            <a:tailEnd type="triangle"/>
          </a:ln>
          <a:effectLst/>
        </p:spPr>
        <p:style>
          <a:lnRef idx="2">
            <a:schemeClr val="dk1"/>
          </a:lnRef>
          <a:fillRef idx="0">
            <a:schemeClr val="dk1"/>
          </a:fillRef>
          <a:effectRef idx="1">
            <a:schemeClr val="dk1"/>
          </a:effectRef>
          <a:fontRef idx="minor">
            <a:schemeClr val="tx1"/>
          </a:fontRef>
        </p:style>
      </p:cxnSp>
      <p:cxnSp>
        <p:nvCxnSpPr>
          <p:cNvPr id="35" name="Straight Arrow Connector 34">
            <a:extLst>
              <a:ext uri="{FF2B5EF4-FFF2-40B4-BE49-F238E27FC236}">
                <a16:creationId xmlns:a16="http://schemas.microsoft.com/office/drawing/2014/main" id="{18D77225-6270-6249-89C2-67CEF8BF21E2}"/>
              </a:ext>
            </a:extLst>
          </p:cNvPr>
          <p:cNvCxnSpPr>
            <a:cxnSpLocks/>
          </p:cNvCxnSpPr>
          <p:nvPr/>
        </p:nvCxnSpPr>
        <p:spPr>
          <a:xfrm>
            <a:off x="8008938" y="5296695"/>
            <a:ext cx="1852613" cy="985043"/>
          </a:xfrm>
          <a:prstGeom prst="straightConnector1">
            <a:avLst/>
          </a:prstGeom>
          <a:ln>
            <a:solidFill>
              <a:schemeClr val="accent6"/>
            </a:solidFill>
            <a:headEnd type="triangle"/>
            <a:tailEnd type="triangle"/>
          </a:ln>
          <a:effectLst/>
        </p:spPr>
        <p:style>
          <a:lnRef idx="2">
            <a:schemeClr val="dk1"/>
          </a:lnRef>
          <a:fillRef idx="0">
            <a:schemeClr val="dk1"/>
          </a:fillRef>
          <a:effectRef idx="1">
            <a:schemeClr val="dk1"/>
          </a:effectRef>
          <a:fontRef idx="minor">
            <a:schemeClr val="tx1"/>
          </a:fontRef>
        </p:style>
      </p:cxnSp>
      <p:cxnSp>
        <p:nvCxnSpPr>
          <p:cNvPr id="38" name="Straight Arrow Connector 37">
            <a:extLst>
              <a:ext uri="{FF2B5EF4-FFF2-40B4-BE49-F238E27FC236}">
                <a16:creationId xmlns:a16="http://schemas.microsoft.com/office/drawing/2014/main" id="{D86EE7EF-C64E-F14B-968B-DC2807BC21E4}"/>
              </a:ext>
            </a:extLst>
          </p:cNvPr>
          <p:cNvCxnSpPr>
            <a:cxnSpLocks/>
          </p:cNvCxnSpPr>
          <p:nvPr/>
        </p:nvCxnSpPr>
        <p:spPr>
          <a:xfrm flipH="1">
            <a:off x="10160160" y="3590925"/>
            <a:ext cx="1876" cy="2320925"/>
          </a:xfrm>
          <a:prstGeom prst="straightConnector1">
            <a:avLst/>
          </a:prstGeom>
          <a:ln>
            <a:solidFill>
              <a:schemeClr val="accent6"/>
            </a:solidFill>
            <a:headEnd type="triangle"/>
            <a:tailEnd type="triangle"/>
          </a:ln>
          <a:effectLst/>
        </p:spPr>
        <p:style>
          <a:lnRef idx="2">
            <a:schemeClr val="dk1"/>
          </a:lnRef>
          <a:fillRef idx="0">
            <a:schemeClr val="dk1"/>
          </a:fillRef>
          <a:effectRef idx="1">
            <a:schemeClr val="dk1"/>
          </a:effectRef>
          <a:fontRef idx="minor">
            <a:schemeClr val="tx1"/>
          </a:fontRef>
        </p:style>
      </p:cxnSp>
      <p:sp>
        <p:nvSpPr>
          <p:cNvPr id="41" name="TextBox 40">
            <a:extLst>
              <a:ext uri="{FF2B5EF4-FFF2-40B4-BE49-F238E27FC236}">
                <a16:creationId xmlns:a16="http://schemas.microsoft.com/office/drawing/2014/main" id="{CE14E4C1-518D-AD44-9D8F-39F005614C3C}"/>
              </a:ext>
            </a:extLst>
          </p:cNvPr>
          <p:cNvSpPr txBox="1"/>
          <p:nvPr/>
        </p:nvSpPr>
        <p:spPr>
          <a:xfrm>
            <a:off x="11038970" y="5695922"/>
            <a:ext cx="713657" cy="369332"/>
          </a:xfrm>
          <a:prstGeom prst="rect">
            <a:avLst/>
          </a:prstGeom>
          <a:noFill/>
        </p:spPr>
        <p:txBody>
          <a:bodyPr wrap="none" rtlCol="0">
            <a:spAutoFit/>
          </a:bodyPr>
          <a:lstStyle/>
          <a:p>
            <a:r>
              <a:rPr lang="en-US" dirty="0">
                <a:solidFill>
                  <a:schemeClr val="accent6"/>
                </a:solidFill>
              </a:rPr>
              <a:t>7.2 m</a:t>
            </a:r>
          </a:p>
        </p:txBody>
      </p:sp>
      <p:sp>
        <p:nvSpPr>
          <p:cNvPr id="42" name="TextBox 41">
            <a:extLst>
              <a:ext uri="{FF2B5EF4-FFF2-40B4-BE49-F238E27FC236}">
                <a16:creationId xmlns:a16="http://schemas.microsoft.com/office/drawing/2014/main" id="{4EF1F722-2A76-EA47-8A59-3C6C37DED153}"/>
              </a:ext>
            </a:extLst>
          </p:cNvPr>
          <p:cNvSpPr txBox="1"/>
          <p:nvPr/>
        </p:nvSpPr>
        <p:spPr>
          <a:xfrm>
            <a:off x="8076622" y="5743323"/>
            <a:ext cx="713657" cy="369332"/>
          </a:xfrm>
          <a:prstGeom prst="rect">
            <a:avLst/>
          </a:prstGeom>
          <a:noFill/>
        </p:spPr>
        <p:txBody>
          <a:bodyPr wrap="none" rtlCol="0">
            <a:spAutoFit/>
          </a:bodyPr>
          <a:lstStyle/>
          <a:p>
            <a:r>
              <a:rPr lang="en-US" dirty="0">
                <a:solidFill>
                  <a:schemeClr val="accent6"/>
                </a:solidFill>
              </a:rPr>
              <a:t>7.0 m</a:t>
            </a:r>
          </a:p>
        </p:txBody>
      </p:sp>
      <p:sp>
        <p:nvSpPr>
          <p:cNvPr id="43" name="TextBox 42">
            <a:extLst>
              <a:ext uri="{FF2B5EF4-FFF2-40B4-BE49-F238E27FC236}">
                <a16:creationId xmlns:a16="http://schemas.microsoft.com/office/drawing/2014/main" id="{79B44FBA-189D-9143-BCF8-1A1B8D9F8DCB}"/>
              </a:ext>
            </a:extLst>
          </p:cNvPr>
          <p:cNvSpPr txBox="1"/>
          <p:nvPr/>
        </p:nvSpPr>
        <p:spPr>
          <a:xfrm>
            <a:off x="10191180" y="4536837"/>
            <a:ext cx="713657" cy="369332"/>
          </a:xfrm>
          <a:prstGeom prst="rect">
            <a:avLst/>
          </a:prstGeom>
          <a:noFill/>
        </p:spPr>
        <p:txBody>
          <a:bodyPr wrap="none" rtlCol="0">
            <a:spAutoFit/>
          </a:bodyPr>
          <a:lstStyle/>
          <a:p>
            <a:r>
              <a:rPr lang="en-US" dirty="0">
                <a:solidFill>
                  <a:schemeClr val="accent6"/>
                </a:solidFill>
              </a:rPr>
              <a:t>6.1 m</a:t>
            </a:r>
          </a:p>
        </p:txBody>
      </p:sp>
      <p:pic>
        <p:nvPicPr>
          <p:cNvPr id="2" name="Content Placeholder 7">
            <a:extLst>
              <a:ext uri="{FF2B5EF4-FFF2-40B4-BE49-F238E27FC236}">
                <a16:creationId xmlns:a16="http://schemas.microsoft.com/office/drawing/2014/main" id="{42C10187-58AC-A434-3304-CC6AF911208B}"/>
              </a:ext>
            </a:extLst>
          </p:cNvPr>
          <p:cNvPicPr>
            <a:picLocks noGrp="1" noChangeAspect="1"/>
          </p:cNvPicPr>
          <p:nvPr>
            <p:ph idx="11"/>
          </p:nvPr>
        </p:nvPicPr>
        <p:blipFill>
          <a:blip r:embed="rId5"/>
          <a:stretch>
            <a:fillRect/>
          </a:stretch>
        </p:blipFill>
        <p:spPr>
          <a:xfrm>
            <a:off x="546554" y="2798978"/>
            <a:ext cx="4115773" cy="3489749"/>
          </a:xfrm>
          <a:prstGeom prst="rect">
            <a:avLst/>
          </a:prstGeom>
        </p:spPr>
      </p:pic>
    </p:spTree>
    <p:extLst>
      <p:ext uri="{BB962C8B-B14F-4D97-AF65-F5344CB8AC3E}">
        <p14:creationId xmlns:p14="http://schemas.microsoft.com/office/powerpoint/2010/main" val="28289838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343">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343">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343">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343">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3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5D72D-AAD2-A54C-B565-851C40BC1E1B}"/>
              </a:ext>
            </a:extLst>
          </p:cNvPr>
          <p:cNvSpPr>
            <a:spLocks noGrp="1"/>
          </p:cNvSpPr>
          <p:nvPr>
            <p:ph type="title"/>
          </p:nvPr>
        </p:nvSpPr>
        <p:spPr/>
        <p:txBody>
          <a:bodyPr/>
          <a:lstStyle/>
          <a:p>
            <a:r>
              <a:rPr lang="en-US" dirty="0"/>
              <a:t>LArTPC Working Principle</a:t>
            </a:r>
          </a:p>
        </p:txBody>
      </p:sp>
      <p:sp>
        <p:nvSpPr>
          <p:cNvPr id="3" name="Date Placeholder 2">
            <a:extLst>
              <a:ext uri="{FF2B5EF4-FFF2-40B4-BE49-F238E27FC236}">
                <a16:creationId xmlns:a16="http://schemas.microsoft.com/office/drawing/2014/main" id="{C07F0FEA-76A2-4747-BB05-2CC32A479549}"/>
              </a:ext>
            </a:extLst>
          </p:cNvPr>
          <p:cNvSpPr>
            <a:spLocks noGrp="1"/>
          </p:cNvSpPr>
          <p:nvPr>
            <p:ph type="dt" sz="half" idx="2"/>
          </p:nvPr>
        </p:nvSpPr>
        <p:spPr/>
        <p:txBody>
          <a:bodyPr/>
          <a:lstStyle/>
          <a:p>
            <a:pPr>
              <a:defRPr/>
            </a:pPr>
            <a:r>
              <a:rPr lang="en-GB">
                <a:latin typeface="Helvetica"/>
              </a:rPr>
              <a:t>21/02/2024</a:t>
            </a:r>
            <a:endParaRPr lang="en-US">
              <a:latin typeface="Helvetica"/>
              <a:cs typeface="Helvetica"/>
            </a:endParaRPr>
          </a:p>
        </p:txBody>
      </p:sp>
      <p:sp>
        <p:nvSpPr>
          <p:cNvPr id="4" name="Slide Number Placeholder 3">
            <a:extLst>
              <a:ext uri="{FF2B5EF4-FFF2-40B4-BE49-F238E27FC236}">
                <a16:creationId xmlns:a16="http://schemas.microsoft.com/office/drawing/2014/main" id="{9DD0D799-0077-6D4F-A43A-ACA7261F6FA3}"/>
              </a:ext>
            </a:extLst>
          </p:cNvPr>
          <p:cNvSpPr>
            <a:spLocks noGrp="1"/>
          </p:cNvSpPr>
          <p:nvPr>
            <p:ph type="sldNum" sz="quarter" idx="4"/>
          </p:nvPr>
        </p:nvSpPr>
        <p:spPr/>
        <p:txBody>
          <a:bodyPr/>
          <a:lstStyle/>
          <a:p>
            <a:pPr>
              <a:defRPr/>
            </a:pPr>
            <a:fld id="{0C39C72E-2A13-EB4D-AD45-6D4E6ACAED8D}" type="slidenum">
              <a:rPr lang="en-US" smtClean="0"/>
              <a:pPr>
                <a:defRPr/>
              </a:pPr>
              <a:t>12</a:t>
            </a:fld>
            <a:endParaRPr lang="en-US"/>
          </a:p>
        </p:txBody>
      </p:sp>
      <p:pic>
        <p:nvPicPr>
          <p:cNvPr id="9" name="Content Placeholder 8" descr="A picture containing text, diagram, line, plot&#10;&#10;Description automatically generated">
            <a:extLst>
              <a:ext uri="{FF2B5EF4-FFF2-40B4-BE49-F238E27FC236}">
                <a16:creationId xmlns:a16="http://schemas.microsoft.com/office/drawing/2014/main" id="{3436B88A-7A41-BC46-A8C8-1914C9380767}"/>
              </a:ext>
            </a:extLst>
          </p:cNvPr>
          <p:cNvPicPr>
            <a:picLocks noGrp="1" noChangeAspect="1"/>
          </p:cNvPicPr>
          <p:nvPr>
            <p:ph idx="11"/>
          </p:nvPr>
        </p:nvPicPr>
        <p:blipFill>
          <a:blip r:embed="rId3"/>
          <a:stretch>
            <a:fillRect/>
          </a:stretch>
        </p:blipFill>
        <p:spPr>
          <a:xfrm>
            <a:off x="372979" y="1293660"/>
            <a:ext cx="6288638" cy="4270679"/>
          </a:xfrm>
        </p:spPr>
      </p:pic>
      <p:sp>
        <p:nvSpPr>
          <p:cNvPr id="7" name="Footer Placeholder 6">
            <a:extLst>
              <a:ext uri="{FF2B5EF4-FFF2-40B4-BE49-F238E27FC236}">
                <a16:creationId xmlns:a16="http://schemas.microsoft.com/office/drawing/2014/main" id="{D22D6269-0CDE-AF4C-9151-57836D88EEA3}"/>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p:sp>
        <p:nvSpPr>
          <p:cNvPr id="27" name="TextBox 26">
            <a:extLst>
              <a:ext uri="{FF2B5EF4-FFF2-40B4-BE49-F238E27FC236}">
                <a16:creationId xmlns:a16="http://schemas.microsoft.com/office/drawing/2014/main" id="{9B75CBFF-2F93-614A-A322-AE0E192B9C4B}"/>
              </a:ext>
            </a:extLst>
          </p:cNvPr>
          <p:cNvSpPr txBox="1"/>
          <p:nvPr/>
        </p:nvSpPr>
        <p:spPr>
          <a:xfrm>
            <a:off x="397695" y="3614003"/>
            <a:ext cx="422416" cy="1788176"/>
          </a:xfrm>
          <a:prstGeom prst="rect">
            <a:avLst/>
          </a:prstGeom>
          <a:solidFill>
            <a:schemeClr val="bg1"/>
          </a:solidFill>
        </p:spPr>
        <p:txBody>
          <a:bodyPr wrap="square" rtlCol="0">
            <a:spAutoFit/>
          </a:bodyPr>
          <a:lstStyle/>
          <a:p>
            <a:endParaRPr lang="en-US" dirty="0"/>
          </a:p>
        </p:txBody>
      </p:sp>
      <p:sp>
        <p:nvSpPr>
          <p:cNvPr id="28" name="TextBox 27">
            <a:extLst>
              <a:ext uri="{FF2B5EF4-FFF2-40B4-BE49-F238E27FC236}">
                <a16:creationId xmlns:a16="http://schemas.microsoft.com/office/drawing/2014/main" id="{E8D1FE83-3DC2-7847-B451-22F239558B9A}"/>
              </a:ext>
            </a:extLst>
          </p:cNvPr>
          <p:cNvSpPr txBox="1"/>
          <p:nvPr/>
        </p:nvSpPr>
        <p:spPr>
          <a:xfrm>
            <a:off x="1518521" y="3891830"/>
            <a:ext cx="445167" cy="624276"/>
          </a:xfrm>
          <a:prstGeom prst="rect">
            <a:avLst/>
          </a:prstGeom>
          <a:solidFill>
            <a:schemeClr val="bg1"/>
          </a:solidFill>
        </p:spPr>
        <p:txBody>
          <a:bodyPr wrap="square" rtlCol="0">
            <a:spAutoFit/>
          </a:bodyPr>
          <a:lstStyle/>
          <a:p>
            <a:endParaRPr lang="en-US" dirty="0"/>
          </a:p>
        </p:txBody>
      </p:sp>
      <p:sp>
        <p:nvSpPr>
          <p:cNvPr id="30" name="TextBox 29">
            <a:extLst>
              <a:ext uri="{FF2B5EF4-FFF2-40B4-BE49-F238E27FC236}">
                <a16:creationId xmlns:a16="http://schemas.microsoft.com/office/drawing/2014/main" id="{1E07B229-5C3D-314F-B7FB-905969E38D98}"/>
              </a:ext>
            </a:extLst>
          </p:cNvPr>
          <p:cNvSpPr txBox="1"/>
          <p:nvPr/>
        </p:nvSpPr>
        <p:spPr>
          <a:xfrm>
            <a:off x="848663" y="3668783"/>
            <a:ext cx="650504" cy="1077036"/>
          </a:xfrm>
          <a:prstGeom prst="rect">
            <a:avLst/>
          </a:prstGeom>
          <a:solidFill>
            <a:srgbClr val="CACACA"/>
          </a:solidFill>
          <a:ln>
            <a:solidFill>
              <a:srgbClr val="CACACA"/>
            </a:solidFill>
          </a:ln>
        </p:spPr>
        <p:txBody>
          <a:bodyPr wrap="square" rtlCol="0">
            <a:spAutoFit/>
          </a:bodyPr>
          <a:lstStyle/>
          <a:p>
            <a:endParaRPr lang="en-US" sz="1400" dirty="0"/>
          </a:p>
        </p:txBody>
      </p:sp>
      <p:sp>
        <p:nvSpPr>
          <p:cNvPr id="33" name="TextBox 32">
            <a:extLst>
              <a:ext uri="{FF2B5EF4-FFF2-40B4-BE49-F238E27FC236}">
                <a16:creationId xmlns:a16="http://schemas.microsoft.com/office/drawing/2014/main" id="{DD1B8770-7AD5-294E-8C8E-B891D2E589F2}"/>
              </a:ext>
            </a:extLst>
          </p:cNvPr>
          <p:cNvSpPr txBox="1"/>
          <p:nvPr/>
        </p:nvSpPr>
        <p:spPr>
          <a:xfrm>
            <a:off x="843755" y="4108681"/>
            <a:ext cx="171230" cy="1077036"/>
          </a:xfrm>
          <a:prstGeom prst="rect">
            <a:avLst/>
          </a:prstGeom>
          <a:solidFill>
            <a:srgbClr val="CACACA"/>
          </a:solidFill>
          <a:ln>
            <a:solidFill>
              <a:srgbClr val="CACACA"/>
            </a:solidFill>
          </a:ln>
        </p:spPr>
        <p:txBody>
          <a:bodyPr wrap="square" rtlCol="0">
            <a:spAutoFit/>
          </a:bodyPr>
          <a:lstStyle/>
          <a:p>
            <a:endParaRPr lang="en-US" sz="1400" dirty="0"/>
          </a:p>
        </p:txBody>
      </p:sp>
      <p:cxnSp>
        <p:nvCxnSpPr>
          <p:cNvPr id="10" name="Straight Arrow Connector 9">
            <a:extLst>
              <a:ext uri="{FF2B5EF4-FFF2-40B4-BE49-F238E27FC236}">
                <a16:creationId xmlns:a16="http://schemas.microsoft.com/office/drawing/2014/main" id="{F13AE66F-7FFC-C743-844C-E522BD557C7A}"/>
              </a:ext>
            </a:extLst>
          </p:cNvPr>
          <p:cNvCxnSpPr>
            <a:cxnSpLocks/>
          </p:cNvCxnSpPr>
          <p:nvPr/>
        </p:nvCxnSpPr>
        <p:spPr>
          <a:xfrm flipV="1">
            <a:off x="1235199" y="3883237"/>
            <a:ext cx="586569" cy="1356434"/>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Content Placeholder 16" descr="A black line on a white background&#10;&#10;Description automatically generated with medium confidence">
            <a:extLst>
              <a:ext uri="{FF2B5EF4-FFF2-40B4-BE49-F238E27FC236}">
                <a16:creationId xmlns:a16="http://schemas.microsoft.com/office/drawing/2014/main" id="{13A2AC08-9036-774B-88A3-C69E380A2D75}"/>
              </a:ext>
            </a:extLst>
          </p:cNvPr>
          <p:cNvPicPr>
            <a:picLocks noGrp="1" noChangeAspect="1"/>
          </p:cNvPicPr>
          <p:nvPr>
            <p:ph idx="12"/>
          </p:nvPr>
        </p:nvPicPr>
        <p:blipFill>
          <a:blip r:embed="rId4"/>
          <a:stretch>
            <a:fillRect/>
          </a:stretch>
        </p:blipFill>
        <p:spPr>
          <a:xfrm flipV="1">
            <a:off x="1834618" y="4098492"/>
            <a:ext cx="402404" cy="176493"/>
          </a:xfrm>
        </p:spPr>
      </p:pic>
      <p:pic>
        <p:nvPicPr>
          <p:cNvPr id="37" name="Content Placeholder 16" descr="A black line on a white background&#10;&#10;Description automatically generated with medium confidence">
            <a:extLst>
              <a:ext uri="{FF2B5EF4-FFF2-40B4-BE49-F238E27FC236}">
                <a16:creationId xmlns:a16="http://schemas.microsoft.com/office/drawing/2014/main" id="{61024C94-82C4-D143-B22A-57FC830B9C88}"/>
              </a:ext>
            </a:extLst>
          </p:cNvPr>
          <p:cNvPicPr>
            <a:picLocks noChangeAspect="1"/>
          </p:cNvPicPr>
          <p:nvPr/>
        </p:nvPicPr>
        <p:blipFill>
          <a:blip r:embed="rId4"/>
          <a:stretch>
            <a:fillRect/>
          </a:stretch>
        </p:blipFill>
        <p:spPr>
          <a:xfrm flipV="1">
            <a:off x="1755765" y="4312811"/>
            <a:ext cx="402404" cy="176493"/>
          </a:xfrm>
          <a:prstGeom prst="rect">
            <a:avLst/>
          </a:prstGeom>
        </p:spPr>
      </p:pic>
      <p:pic>
        <p:nvPicPr>
          <p:cNvPr id="42" name="Content Placeholder 16" descr="A black line on a white background&#10;&#10;Description automatically generated with medium confidence">
            <a:extLst>
              <a:ext uri="{FF2B5EF4-FFF2-40B4-BE49-F238E27FC236}">
                <a16:creationId xmlns:a16="http://schemas.microsoft.com/office/drawing/2014/main" id="{F9E847B1-F5A7-1348-9E4C-03CDAAEBBE0B}"/>
              </a:ext>
            </a:extLst>
          </p:cNvPr>
          <p:cNvPicPr>
            <a:picLocks noChangeAspect="1"/>
          </p:cNvPicPr>
          <p:nvPr/>
        </p:nvPicPr>
        <p:blipFill>
          <a:blip r:embed="rId4"/>
          <a:stretch>
            <a:fillRect/>
          </a:stretch>
        </p:blipFill>
        <p:spPr>
          <a:xfrm flipV="1">
            <a:off x="1679615" y="4523387"/>
            <a:ext cx="402404" cy="176493"/>
          </a:xfrm>
          <a:prstGeom prst="rect">
            <a:avLst/>
          </a:prstGeom>
        </p:spPr>
      </p:pic>
      <p:pic>
        <p:nvPicPr>
          <p:cNvPr id="43" name="Content Placeholder 16" descr="A black line on a white background&#10;&#10;Description automatically generated with medium confidence">
            <a:extLst>
              <a:ext uri="{FF2B5EF4-FFF2-40B4-BE49-F238E27FC236}">
                <a16:creationId xmlns:a16="http://schemas.microsoft.com/office/drawing/2014/main" id="{4AF138EE-ED13-A640-B844-7BB5326F9789}"/>
              </a:ext>
            </a:extLst>
          </p:cNvPr>
          <p:cNvPicPr>
            <a:picLocks noChangeAspect="1"/>
          </p:cNvPicPr>
          <p:nvPr/>
        </p:nvPicPr>
        <p:blipFill>
          <a:blip r:embed="rId4"/>
          <a:stretch>
            <a:fillRect/>
          </a:stretch>
        </p:blipFill>
        <p:spPr>
          <a:xfrm flipV="1">
            <a:off x="1591633" y="4760765"/>
            <a:ext cx="402404" cy="176493"/>
          </a:xfrm>
          <a:prstGeom prst="rect">
            <a:avLst/>
          </a:prstGeom>
        </p:spPr>
      </p:pic>
      <p:pic>
        <p:nvPicPr>
          <p:cNvPr id="44" name="Content Placeholder 16" descr="A black line on a white background&#10;&#10;Description automatically generated with medium confidence">
            <a:extLst>
              <a:ext uri="{FF2B5EF4-FFF2-40B4-BE49-F238E27FC236}">
                <a16:creationId xmlns:a16="http://schemas.microsoft.com/office/drawing/2014/main" id="{068365F4-4ED9-D94C-9756-1F9DC653E6CE}"/>
              </a:ext>
            </a:extLst>
          </p:cNvPr>
          <p:cNvPicPr>
            <a:picLocks noChangeAspect="1"/>
          </p:cNvPicPr>
          <p:nvPr/>
        </p:nvPicPr>
        <p:blipFill>
          <a:blip r:embed="rId4"/>
          <a:stretch>
            <a:fillRect/>
          </a:stretch>
        </p:blipFill>
        <p:spPr>
          <a:xfrm flipV="1">
            <a:off x="1490445" y="4971170"/>
            <a:ext cx="402404" cy="176493"/>
          </a:xfrm>
          <a:prstGeom prst="rect">
            <a:avLst/>
          </a:prstGeom>
        </p:spPr>
      </p:pic>
      <p:sp>
        <p:nvSpPr>
          <p:cNvPr id="45" name="Content Placeholder 5">
            <a:extLst>
              <a:ext uri="{FF2B5EF4-FFF2-40B4-BE49-F238E27FC236}">
                <a16:creationId xmlns:a16="http://schemas.microsoft.com/office/drawing/2014/main" id="{DA7A577B-CB80-5D49-8218-B4DA1E186528}"/>
              </a:ext>
            </a:extLst>
          </p:cNvPr>
          <p:cNvSpPr txBox="1">
            <a:spLocks/>
          </p:cNvSpPr>
          <p:nvPr/>
        </p:nvSpPr>
        <p:spPr>
          <a:xfrm>
            <a:off x="6674467" y="1367424"/>
            <a:ext cx="5321000" cy="5031626"/>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000" dirty="0"/>
              <a:t>Free ionised electrons drift towards the anode planes against E field. </a:t>
            </a:r>
          </a:p>
          <a:p>
            <a:pPr lvl="1">
              <a:buFont typeface="Wingdings" pitchFamily="2" charset="2"/>
              <a:buChar char="v"/>
            </a:pPr>
            <a:r>
              <a:rPr lang="en-GB" sz="1800" dirty="0"/>
              <a:t> y-z position can be identified.</a:t>
            </a:r>
          </a:p>
          <a:p>
            <a:r>
              <a:rPr lang="en-GB" sz="2000" dirty="0"/>
              <a:t>Scintillation light from the de-excitation of the Argon excimers.  </a:t>
            </a:r>
          </a:p>
          <a:p>
            <a:pPr marL="628206" lvl="1" indent="-342900">
              <a:buFont typeface="Wingdings" pitchFamily="2" charset="2"/>
              <a:buChar char="v"/>
            </a:pPr>
            <a:r>
              <a:rPr lang="en-GB" sz="1800" dirty="0"/>
              <a:t>x position can be </a:t>
            </a:r>
            <a:r>
              <a:rPr lang="en-GB" sz="1800" b="0" i="0" dirty="0">
                <a:effectLst/>
                <a:latin typeface="Arial" panose="020B0604020202020204" pitchFamily="34" charset="0"/>
              </a:rPr>
              <a:t>determined</a:t>
            </a:r>
            <a:r>
              <a:rPr lang="en-GB" sz="1800" dirty="0"/>
              <a:t>.</a:t>
            </a:r>
          </a:p>
          <a:p>
            <a:pPr marL="285306" lvl="1" indent="0">
              <a:buNone/>
            </a:pPr>
            <a:endParaRPr lang="en-GB" sz="1800" dirty="0"/>
          </a:p>
          <a:p>
            <a:pPr marL="342900" indent="-342900">
              <a:buFont typeface="Arial" panose="020B0604020202020204" pitchFamily="34" charset="0"/>
              <a:buChar char="•"/>
            </a:pPr>
            <a:r>
              <a:rPr lang="en-GB" sz="2000" dirty="0"/>
              <a:t>Maximum drift time is 2.25 millisecond with a transverse diffusion of 2 mm perpendicular to their travel direction. </a:t>
            </a:r>
          </a:p>
          <a:p>
            <a:endParaRPr lang="en-US" dirty="0"/>
          </a:p>
        </p:txBody>
      </p:sp>
      <p:sp>
        <p:nvSpPr>
          <p:cNvPr id="62" name="TextBox 61">
            <a:extLst>
              <a:ext uri="{FF2B5EF4-FFF2-40B4-BE49-F238E27FC236}">
                <a16:creationId xmlns:a16="http://schemas.microsoft.com/office/drawing/2014/main" id="{F1CC3C42-6BA5-3A48-898A-ABF496225DD3}"/>
              </a:ext>
            </a:extLst>
          </p:cNvPr>
          <p:cNvSpPr txBox="1"/>
          <p:nvPr/>
        </p:nvSpPr>
        <p:spPr>
          <a:xfrm>
            <a:off x="1172293" y="1041515"/>
            <a:ext cx="3386891" cy="246221"/>
          </a:xfrm>
          <a:prstGeom prst="rect">
            <a:avLst/>
          </a:prstGeom>
          <a:noFill/>
        </p:spPr>
        <p:txBody>
          <a:bodyPr wrap="square">
            <a:spAutoFit/>
          </a:bodyPr>
          <a:lstStyle/>
          <a:p>
            <a:r>
              <a:rPr lang="en-GB" sz="1000" b="0" i="0" dirty="0">
                <a:effectLst/>
                <a:latin typeface="Arial" panose="020B0604020202020204" pitchFamily="34" charset="0"/>
              </a:rPr>
              <a:t>M. A. Vermeulen, PhD thesis, Nikhef, Amsterdam (2021)</a:t>
            </a:r>
            <a:endParaRPr lang="en-US" sz="1000" dirty="0"/>
          </a:p>
        </p:txBody>
      </p:sp>
      <p:pic>
        <p:nvPicPr>
          <p:cNvPr id="19" name="Picture 18">
            <a:extLst>
              <a:ext uri="{FF2B5EF4-FFF2-40B4-BE49-F238E27FC236}">
                <a16:creationId xmlns:a16="http://schemas.microsoft.com/office/drawing/2014/main" id="{D7FC08AC-C7E0-6410-9C97-67885C5D24CC}"/>
              </a:ext>
            </a:extLst>
          </p:cNvPr>
          <p:cNvPicPr>
            <a:picLocks noChangeAspect="1"/>
          </p:cNvPicPr>
          <p:nvPr/>
        </p:nvPicPr>
        <p:blipFill>
          <a:blip r:embed="rId5"/>
          <a:stretch>
            <a:fillRect/>
          </a:stretch>
        </p:blipFill>
        <p:spPr>
          <a:xfrm>
            <a:off x="1792835" y="5601095"/>
            <a:ext cx="2146300" cy="673100"/>
          </a:xfrm>
          <a:prstGeom prst="rect">
            <a:avLst/>
          </a:prstGeom>
        </p:spPr>
      </p:pic>
      <p:sp>
        <p:nvSpPr>
          <p:cNvPr id="20" name="Oval 19">
            <a:extLst>
              <a:ext uri="{FF2B5EF4-FFF2-40B4-BE49-F238E27FC236}">
                <a16:creationId xmlns:a16="http://schemas.microsoft.com/office/drawing/2014/main" id="{46AC13B7-F5F3-B281-7EFC-0C69D63977E2}"/>
              </a:ext>
            </a:extLst>
          </p:cNvPr>
          <p:cNvSpPr/>
          <p:nvPr/>
        </p:nvSpPr>
        <p:spPr>
          <a:xfrm rot="1395725">
            <a:off x="1429367" y="3770243"/>
            <a:ext cx="211709" cy="1568375"/>
          </a:xfrm>
          <a:prstGeom prst="ellipse">
            <a:avLst/>
          </a:prstGeom>
          <a:no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Geneva" panose="020B0503030404040204" pitchFamily="34" charset="0"/>
                <a:cs typeface="Geneva" panose="020B0503030404040204" pitchFamily="34" charset="0"/>
              </a:defRPr>
            </a:lvl1pPr>
            <a:lvl2pPr marL="742950" indent="-285750">
              <a:defRPr>
                <a:solidFill>
                  <a:schemeClr val="tx1"/>
                </a:solidFill>
                <a:latin typeface="Calibri" panose="020F0502020204030204" pitchFamily="34" charset="0"/>
                <a:ea typeface="Geneva" panose="020B0503030404040204" pitchFamily="34" charset="0"/>
                <a:cs typeface="Geneva" panose="020B0503030404040204" pitchFamily="34" charset="0"/>
              </a:defRPr>
            </a:lvl2pPr>
            <a:lvl3pPr marL="1143000" indent="-228600">
              <a:defRPr>
                <a:solidFill>
                  <a:schemeClr val="tx1"/>
                </a:solidFill>
                <a:latin typeface="Calibri" panose="020F0502020204030204" pitchFamily="34" charset="0"/>
                <a:ea typeface="Geneva" panose="020B0503030404040204" pitchFamily="34" charset="0"/>
                <a:cs typeface="Geneva" panose="020B0503030404040204" pitchFamily="34" charset="0"/>
              </a:defRPr>
            </a:lvl3pPr>
            <a:lvl4pPr marL="1600200" indent="-228600">
              <a:defRPr>
                <a:solidFill>
                  <a:schemeClr val="tx1"/>
                </a:solidFill>
                <a:latin typeface="Calibri" panose="020F0502020204030204" pitchFamily="34" charset="0"/>
                <a:ea typeface="Geneva" panose="020B0503030404040204" pitchFamily="34" charset="0"/>
                <a:cs typeface="Geneva" panose="020B0503030404040204" pitchFamily="34" charset="0"/>
              </a:defRPr>
            </a:lvl4pPr>
            <a:lvl5pPr marL="2057400" indent="-228600">
              <a:defRPr>
                <a:solidFill>
                  <a:schemeClr val="tx1"/>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Geneva" panose="020B0503030404040204" pitchFamily="34" charset="0"/>
                <a:cs typeface="Geneva" panose="020B0503030404040204" pitchFamily="34" charset="0"/>
              </a:defRPr>
            </a:lvl9pPr>
          </a:lstStyle>
          <a:p>
            <a:pPr algn="ctr" eaLnBrk="1" hangingPunct="1"/>
            <a:endParaRPr lang="en-US" altLang="en-US">
              <a:solidFill>
                <a:srgbClr val="FFFFFF"/>
              </a:solidFill>
              <a:latin typeface="Arial" panose="020B0604020202020204" pitchFamily="34" charset="0"/>
            </a:endParaRPr>
          </a:p>
        </p:txBody>
      </p:sp>
      <p:cxnSp>
        <p:nvCxnSpPr>
          <p:cNvPr id="21" name="Straight Arrow Connector 20">
            <a:extLst>
              <a:ext uri="{FF2B5EF4-FFF2-40B4-BE49-F238E27FC236}">
                <a16:creationId xmlns:a16="http://schemas.microsoft.com/office/drawing/2014/main" id="{1C7E008B-38FC-1263-71E1-1B215CF47A98}"/>
              </a:ext>
            </a:extLst>
          </p:cNvPr>
          <p:cNvCxnSpPr>
            <a:cxnSpLocks/>
            <a:endCxn id="19" idx="1"/>
          </p:cNvCxnSpPr>
          <p:nvPr/>
        </p:nvCxnSpPr>
        <p:spPr>
          <a:xfrm>
            <a:off x="1222349" y="5264545"/>
            <a:ext cx="570486" cy="673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B802D5C-814A-B5FA-A8EB-7C7A3F802155}"/>
              </a:ext>
            </a:extLst>
          </p:cNvPr>
          <p:cNvCxnSpPr>
            <a:cxnSpLocks/>
            <a:stCxn id="20" idx="0"/>
          </p:cNvCxnSpPr>
          <p:nvPr/>
        </p:nvCxnSpPr>
        <p:spPr>
          <a:xfrm>
            <a:off x="1844927" y="3833991"/>
            <a:ext cx="2094208" cy="18104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12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BDE530F4-B50E-3345-93CA-697488254741}"/>
              </a:ext>
            </a:extLst>
          </p:cNvPr>
          <p:cNvPicPr>
            <a:picLocks noChangeAspect="1"/>
          </p:cNvPicPr>
          <p:nvPr/>
        </p:nvPicPr>
        <p:blipFill>
          <a:blip r:embed="rId3"/>
          <a:stretch>
            <a:fillRect/>
          </a:stretch>
        </p:blipFill>
        <p:spPr>
          <a:xfrm>
            <a:off x="605368" y="796856"/>
            <a:ext cx="10334476" cy="5185627"/>
          </a:xfrm>
          <a:prstGeom prst="rect">
            <a:avLst/>
          </a:prstGeom>
        </p:spPr>
      </p:pic>
      <p:sp>
        <p:nvSpPr>
          <p:cNvPr id="2" name="Title 1">
            <a:extLst>
              <a:ext uri="{FF2B5EF4-FFF2-40B4-BE49-F238E27FC236}">
                <a16:creationId xmlns:a16="http://schemas.microsoft.com/office/drawing/2014/main" id="{8E3F9024-A882-0042-AAF2-FF3A28A525D4}"/>
              </a:ext>
            </a:extLst>
          </p:cNvPr>
          <p:cNvSpPr>
            <a:spLocks noGrp="1"/>
          </p:cNvSpPr>
          <p:nvPr>
            <p:ph type="title"/>
          </p:nvPr>
        </p:nvSpPr>
        <p:spPr/>
        <p:txBody>
          <a:bodyPr/>
          <a:lstStyle/>
          <a:p>
            <a:r>
              <a:rPr lang="en-US" dirty="0"/>
              <a:t>ProtoDUNE Data Event Display (1GeV/c)</a:t>
            </a:r>
          </a:p>
        </p:txBody>
      </p:sp>
      <p:sp>
        <p:nvSpPr>
          <p:cNvPr id="3" name="Date Placeholder 2">
            <a:extLst>
              <a:ext uri="{FF2B5EF4-FFF2-40B4-BE49-F238E27FC236}">
                <a16:creationId xmlns:a16="http://schemas.microsoft.com/office/drawing/2014/main" id="{189E2F27-6F5E-3D4C-A3C3-F93E745D17ED}"/>
              </a:ext>
            </a:extLst>
          </p:cNvPr>
          <p:cNvSpPr>
            <a:spLocks noGrp="1"/>
          </p:cNvSpPr>
          <p:nvPr>
            <p:ph type="dt" sz="half" idx="2"/>
          </p:nvPr>
        </p:nvSpPr>
        <p:spPr/>
        <p:txBody>
          <a:bodyPr/>
          <a:lstStyle/>
          <a:p>
            <a:pPr>
              <a:defRPr/>
            </a:pPr>
            <a:r>
              <a:rPr lang="en-GB">
                <a:latin typeface="Helvetica"/>
              </a:rPr>
              <a:t>21/02/2024</a:t>
            </a:r>
            <a:endParaRPr lang="en-US">
              <a:latin typeface="Helvetica"/>
              <a:cs typeface="Helvetica"/>
            </a:endParaRPr>
          </a:p>
        </p:txBody>
      </p:sp>
      <p:sp>
        <p:nvSpPr>
          <p:cNvPr id="4" name="Slide Number Placeholder 3">
            <a:extLst>
              <a:ext uri="{FF2B5EF4-FFF2-40B4-BE49-F238E27FC236}">
                <a16:creationId xmlns:a16="http://schemas.microsoft.com/office/drawing/2014/main" id="{A075CA99-8DBB-6C48-9BFC-68A3DB0D057B}"/>
              </a:ext>
            </a:extLst>
          </p:cNvPr>
          <p:cNvSpPr>
            <a:spLocks noGrp="1"/>
          </p:cNvSpPr>
          <p:nvPr>
            <p:ph type="sldNum" sz="quarter" idx="4"/>
          </p:nvPr>
        </p:nvSpPr>
        <p:spPr/>
        <p:txBody>
          <a:bodyPr/>
          <a:lstStyle/>
          <a:p>
            <a:pPr>
              <a:defRPr/>
            </a:pPr>
            <a:fld id="{0C39C72E-2A13-EB4D-AD45-6D4E6ACAED8D}" type="slidenum">
              <a:rPr lang="en-US" smtClean="0"/>
              <a:pPr>
                <a:defRPr/>
              </a:pPr>
              <a:t>13</a:t>
            </a:fld>
            <a:endParaRPr lang="en-US"/>
          </a:p>
        </p:txBody>
      </p:sp>
      <p:sp>
        <p:nvSpPr>
          <p:cNvPr id="7" name="Footer Placeholder 6">
            <a:extLst>
              <a:ext uri="{FF2B5EF4-FFF2-40B4-BE49-F238E27FC236}">
                <a16:creationId xmlns:a16="http://schemas.microsoft.com/office/drawing/2014/main" id="{6BF31ED7-C9AF-1646-A5CE-F6B53FAF0A14}"/>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p:sp>
        <p:nvSpPr>
          <p:cNvPr id="12" name="TextBox 11">
            <a:extLst>
              <a:ext uri="{FF2B5EF4-FFF2-40B4-BE49-F238E27FC236}">
                <a16:creationId xmlns:a16="http://schemas.microsoft.com/office/drawing/2014/main" id="{62F675C2-F31B-444B-96FA-CBB20D828940}"/>
              </a:ext>
            </a:extLst>
          </p:cNvPr>
          <p:cNvSpPr txBox="1"/>
          <p:nvPr/>
        </p:nvSpPr>
        <p:spPr>
          <a:xfrm>
            <a:off x="888830" y="5930339"/>
            <a:ext cx="6098058" cy="261610"/>
          </a:xfrm>
          <a:prstGeom prst="rect">
            <a:avLst/>
          </a:prstGeom>
          <a:noFill/>
        </p:spPr>
        <p:txBody>
          <a:bodyPr wrap="square">
            <a:spAutoFit/>
          </a:bodyPr>
          <a:lstStyle/>
          <a:p>
            <a:r>
              <a:rPr lang="en-GB" sz="1100" b="0" i="0" dirty="0">
                <a:solidFill>
                  <a:srgbClr val="1D1C1D"/>
                </a:solidFill>
                <a:effectLst/>
                <a:latin typeface="Slack-Lato"/>
              </a:rPr>
              <a:t>Reconstruction by </a:t>
            </a:r>
            <a:r>
              <a:rPr lang="en-GB" sz="1100" dirty="0">
                <a:effectLst/>
                <a:latin typeface="URWPalladioL"/>
              </a:rPr>
              <a:t>Pandora Software Development Kit </a:t>
            </a:r>
            <a:r>
              <a:rPr lang="en-GB" sz="1100" b="0" u="none" strike="noStrike" dirty="0">
                <a:effectLst/>
                <a:hlinkClick r:id="rId4"/>
              </a:rPr>
              <a:t>arXiv:2206.14521</a:t>
            </a:r>
            <a:r>
              <a:rPr lang="en-GB" sz="1100" dirty="0">
                <a:effectLst/>
                <a:latin typeface="URWPalladioL"/>
              </a:rPr>
              <a:t>  </a:t>
            </a:r>
            <a:endParaRPr lang="en-GB" sz="1100" dirty="0"/>
          </a:p>
        </p:txBody>
      </p:sp>
    </p:spTree>
    <p:extLst>
      <p:ext uri="{BB962C8B-B14F-4D97-AF65-F5344CB8AC3E}">
        <p14:creationId xmlns:p14="http://schemas.microsoft.com/office/powerpoint/2010/main" val="3793758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6F2D9-8D3D-491A-7EA5-72847DE46167}"/>
              </a:ext>
            </a:extLst>
          </p:cNvPr>
          <p:cNvSpPr>
            <a:spLocks noGrp="1"/>
          </p:cNvSpPr>
          <p:nvPr>
            <p:ph type="title"/>
          </p:nvPr>
        </p:nvSpPr>
        <p:spPr/>
        <p:txBody>
          <a:bodyPr/>
          <a:lstStyle/>
          <a:p>
            <a:r>
              <a:rPr lang="en-US" dirty="0"/>
              <a:t>Electron Divertor</a:t>
            </a:r>
          </a:p>
        </p:txBody>
      </p:sp>
      <p:sp>
        <p:nvSpPr>
          <p:cNvPr id="3" name="Date Placeholder 2">
            <a:extLst>
              <a:ext uri="{FF2B5EF4-FFF2-40B4-BE49-F238E27FC236}">
                <a16:creationId xmlns:a16="http://schemas.microsoft.com/office/drawing/2014/main" id="{467A0F0F-EF05-C5A8-B2D5-F86CB1D0D0C1}"/>
              </a:ext>
            </a:extLst>
          </p:cNvPr>
          <p:cNvSpPr>
            <a:spLocks noGrp="1"/>
          </p:cNvSpPr>
          <p:nvPr>
            <p:ph type="dt" sz="half" idx="2"/>
          </p:nvPr>
        </p:nvSpPr>
        <p:spPr/>
        <p:txBody>
          <a:bodyPr/>
          <a:lstStyle/>
          <a:p>
            <a:pPr>
              <a:defRPr/>
            </a:pPr>
            <a:r>
              <a:rPr lang="en-GB">
                <a:latin typeface="Helvetica"/>
              </a:rPr>
              <a:t>21/02/2024</a:t>
            </a:r>
            <a:endParaRPr lang="en-US">
              <a:latin typeface="Helvetica"/>
              <a:cs typeface="Helvetica"/>
            </a:endParaRPr>
          </a:p>
        </p:txBody>
      </p:sp>
      <p:sp>
        <p:nvSpPr>
          <p:cNvPr id="4" name="Slide Number Placeholder 3">
            <a:extLst>
              <a:ext uri="{FF2B5EF4-FFF2-40B4-BE49-F238E27FC236}">
                <a16:creationId xmlns:a16="http://schemas.microsoft.com/office/drawing/2014/main" id="{A1BBCC54-8C97-9FFD-AC78-13035C70C01D}"/>
              </a:ext>
            </a:extLst>
          </p:cNvPr>
          <p:cNvSpPr>
            <a:spLocks noGrp="1"/>
          </p:cNvSpPr>
          <p:nvPr>
            <p:ph type="sldNum" sz="quarter" idx="4"/>
          </p:nvPr>
        </p:nvSpPr>
        <p:spPr/>
        <p:txBody>
          <a:bodyPr/>
          <a:lstStyle/>
          <a:p>
            <a:pPr>
              <a:defRPr/>
            </a:pPr>
            <a:fld id="{0C39C72E-2A13-EB4D-AD45-6D4E6ACAED8D}" type="slidenum">
              <a:rPr lang="en-US" smtClean="0"/>
              <a:pPr>
                <a:defRPr/>
              </a:pPr>
              <a:t>14</a:t>
            </a:fld>
            <a:endParaRPr lang="en-US"/>
          </a:p>
        </p:txBody>
      </p:sp>
      <p:pic>
        <p:nvPicPr>
          <p:cNvPr id="9" name="Content Placeholder 8" descr="A screenshot of a graph&#10;&#10;Description automatically generated">
            <a:extLst>
              <a:ext uri="{FF2B5EF4-FFF2-40B4-BE49-F238E27FC236}">
                <a16:creationId xmlns:a16="http://schemas.microsoft.com/office/drawing/2014/main" id="{E3A3F1E0-43B7-8D73-67FE-853DBDBA174F}"/>
              </a:ext>
            </a:extLst>
          </p:cNvPr>
          <p:cNvPicPr>
            <a:picLocks noGrp="1" noChangeAspect="1"/>
          </p:cNvPicPr>
          <p:nvPr>
            <p:ph idx="11"/>
          </p:nvPr>
        </p:nvPicPr>
        <p:blipFill>
          <a:blip r:embed="rId3"/>
          <a:stretch>
            <a:fillRect/>
          </a:stretch>
        </p:blipFill>
        <p:spPr>
          <a:xfrm>
            <a:off x="161202" y="1144676"/>
            <a:ext cx="7929511" cy="4220757"/>
          </a:xfrm>
        </p:spPr>
      </p:pic>
      <p:sp>
        <p:nvSpPr>
          <p:cNvPr id="7" name="Footer Placeholder 6">
            <a:extLst>
              <a:ext uri="{FF2B5EF4-FFF2-40B4-BE49-F238E27FC236}">
                <a16:creationId xmlns:a16="http://schemas.microsoft.com/office/drawing/2014/main" id="{D49BF133-B923-A9BE-E749-192205EA15EA}"/>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p:sp>
        <p:nvSpPr>
          <p:cNvPr id="10" name="TextBox 9">
            <a:extLst>
              <a:ext uri="{FF2B5EF4-FFF2-40B4-BE49-F238E27FC236}">
                <a16:creationId xmlns:a16="http://schemas.microsoft.com/office/drawing/2014/main" id="{1CAC2503-23E3-2E54-9DAD-BACEAB09C164}"/>
              </a:ext>
            </a:extLst>
          </p:cNvPr>
          <p:cNvSpPr txBox="1"/>
          <p:nvPr/>
        </p:nvSpPr>
        <p:spPr>
          <a:xfrm>
            <a:off x="3606593" y="5211545"/>
            <a:ext cx="495649" cy="261610"/>
          </a:xfrm>
          <a:prstGeom prst="rect">
            <a:avLst/>
          </a:prstGeom>
          <a:noFill/>
        </p:spPr>
        <p:txBody>
          <a:bodyPr wrap="none" rtlCol="0">
            <a:spAutoFit/>
          </a:bodyPr>
          <a:lstStyle/>
          <a:p>
            <a:r>
              <a:rPr lang="en-US" sz="1050" dirty="0"/>
              <a:t>[mm]</a:t>
            </a:r>
          </a:p>
        </p:txBody>
      </p:sp>
      <p:sp>
        <p:nvSpPr>
          <p:cNvPr id="11" name="TextBox 10">
            <a:extLst>
              <a:ext uri="{FF2B5EF4-FFF2-40B4-BE49-F238E27FC236}">
                <a16:creationId xmlns:a16="http://schemas.microsoft.com/office/drawing/2014/main" id="{D5EFFD17-4132-17FF-C14B-91AF1157FDA7}"/>
              </a:ext>
            </a:extLst>
          </p:cNvPr>
          <p:cNvSpPr txBox="1"/>
          <p:nvPr/>
        </p:nvSpPr>
        <p:spPr>
          <a:xfrm rot="16200000">
            <a:off x="-86622" y="1258214"/>
            <a:ext cx="495649" cy="261610"/>
          </a:xfrm>
          <a:prstGeom prst="rect">
            <a:avLst/>
          </a:prstGeom>
          <a:noFill/>
        </p:spPr>
        <p:txBody>
          <a:bodyPr wrap="none" rtlCol="0">
            <a:spAutoFit/>
          </a:bodyPr>
          <a:lstStyle/>
          <a:p>
            <a:r>
              <a:rPr lang="en-US" sz="1050" dirty="0"/>
              <a:t>[mm]</a:t>
            </a:r>
          </a:p>
        </p:txBody>
      </p:sp>
      <p:sp>
        <p:nvSpPr>
          <p:cNvPr id="12" name="TextBox 11">
            <a:extLst>
              <a:ext uri="{FF2B5EF4-FFF2-40B4-BE49-F238E27FC236}">
                <a16:creationId xmlns:a16="http://schemas.microsoft.com/office/drawing/2014/main" id="{2AB0245F-53AF-1157-6243-78C5E0BB8B61}"/>
              </a:ext>
            </a:extLst>
          </p:cNvPr>
          <p:cNvSpPr txBox="1"/>
          <p:nvPr/>
        </p:nvSpPr>
        <p:spPr>
          <a:xfrm>
            <a:off x="1873347" y="1622761"/>
            <a:ext cx="1382366" cy="369332"/>
          </a:xfrm>
          <a:prstGeom prst="rect">
            <a:avLst/>
          </a:prstGeom>
          <a:noFill/>
        </p:spPr>
        <p:txBody>
          <a:bodyPr wrap="none" rtlCol="0">
            <a:spAutoFit/>
          </a:bodyPr>
          <a:lstStyle/>
          <a:p>
            <a:r>
              <a:rPr lang="en-US" b="1" dirty="0"/>
              <a:t>No Diverters</a:t>
            </a:r>
          </a:p>
        </p:txBody>
      </p:sp>
      <p:sp>
        <p:nvSpPr>
          <p:cNvPr id="13" name="TextBox 12">
            <a:extLst>
              <a:ext uri="{FF2B5EF4-FFF2-40B4-BE49-F238E27FC236}">
                <a16:creationId xmlns:a16="http://schemas.microsoft.com/office/drawing/2014/main" id="{5988417E-2EC4-62A0-5249-8A6CFBF8339C}"/>
              </a:ext>
            </a:extLst>
          </p:cNvPr>
          <p:cNvSpPr txBox="1"/>
          <p:nvPr/>
        </p:nvSpPr>
        <p:spPr>
          <a:xfrm>
            <a:off x="5640615" y="1611640"/>
            <a:ext cx="1700850" cy="369332"/>
          </a:xfrm>
          <a:prstGeom prst="rect">
            <a:avLst/>
          </a:prstGeom>
          <a:noFill/>
        </p:spPr>
        <p:txBody>
          <a:bodyPr wrap="none" rtlCol="0">
            <a:spAutoFit/>
          </a:bodyPr>
          <a:lstStyle/>
          <a:p>
            <a:r>
              <a:rPr lang="en-US" b="1" dirty="0"/>
              <a:t>Active Diverters</a:t>
            </a:r>
          </a:p>
        </p:txBody>
      </p:sp>
      <p:cxnSp>
        <p:nvCxnSpPr>
          <p:cNvPr id="15" name="Straight Connector 14">
            <a:extLst>
              <a:ext uri="{FF2B5EF4-FFF2-40B4-BE49-F238E27FC236}">
                <a16:creationId xmlns:a16="http://schemas.microsoft.com/office/drawing/2014/main" id="{BE54EF71-D8A0-5EF8-6226-E3A23E189A53}"/>
              </a:ext>
            </a:extLst>
          </p:cNvPr>
          <p:cNvCxnSpPr>
            <a:cxnSpLocks/>
          </p:cNvCxnSpPr>
          <p:nvPr/>
        </p:nvCxnSpPr>
        <p:spPr>
          <a:xfrm>
            <a:off x="482417" y="1294544"/>
            <a:ext cx="0" cy="4178611"/>
          </a:xfrm>
          <a:prstGeom prst="line">
            <a:avLst/>
          </a:prstGeom>
          <a:ln>
            <a:solidFill>
              <a:srgbClr val="C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5E7AFEDC-1079-CADD-64BE-274CF74CB8EB}"/>
              </a:ext>
            </a:extLst>
          </p:cNvPr>
          <p:cNvCxnSpPr>
            <a:cxnSpLocks/>
          </p:cNvCxnSpPr>
          <p:nvPr/>
        </p:nvCxnSpPr>
        <p:spPr>
          <a:xfrm>
            <a:off x="1116873" y="1294544"/>
            <a:ext cx="0" cy="4178611"/>
          </a:xfrm>
          <a:prstGeom prst="line">
            <a:avLst/>
          </a:prstGeom>
          <a:ln>
            <a:solidFill>
              <a:srgbClr val="C00000"/>
            </a:solidFill>
            <a:prstDash val="dash"/>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65A4C050-CFEB-4863-16A0-5FC79E6C9E47}"/>
              </a:ext>
            </a:extLst>
          </p:cNvPr>
          <p:cNvSpPr txBox="1"/>
          <p:nvPr/>
        </p:nvSpPr>
        <p:spPr>
          <a:xfrm>
            <a:off x="186741" y="5739831"/>
            <a:ext cx="1513748" cy="369332"/>
          </a:xfrm>
          <a:prstGeom prst="rect">
            <a:avLst/>
          </a:prstGeom>
          <a:noFill/>
        </p:spPr>
        <p:txBody>
          <a:bodyPr wrap="none" rtlCol="0">
            <a:spAutoFit/>
          </a:bodyPr>
          <a:lstStyle/>
          <a:p>
            <a:r>
              <a:rPr lang="en-US" dirty="0"/>
              <a:t>APA </a:t>
            </a:r>
            <a:r>
              <a:rPr lang="en-GB" dirty="0"/>
              <a:t>Boundary</a:t>
            </a:r>
            <a:endParaRPr lang="en-US" dirty="0"/>
          </a:p>
        </p:txBody>
      </p:sp>
      <p:sp>
        <p:nvSpPr>
          <p:cNvPr id="23" name="TextBox 22">
            <a:extLst>
              <a:ext uri="{FF2B5EF4-FFF2-40B4-BE49-F238E27FC236}">
                <a16:creationId xmlns:a16="http://schemas.microsoft.com/office/drawing/2014/main" id="{B26EE8FD-C439-4C25-B3D1-CA66FD23E9DD}"/>
              </a:ext>
            </a:extLst>
          </p:cNvPr>
          <p:cNvSpPr txBox="1"/>
          <p:nvPr/>
        </p:nvSpPr>
        <p:spPr>
          <a:xfrm>
            <a:off x="4083043" y="5739831"/>
            <a:ext cx="1513748" cy="369332"/>
          </a:xfrm>
          <a:prstGeom prst="rect">
            <a:avLst/>
          </a:prstGeom>
          <a:noFill/>
        </p:spPr>
        <p:txBody>
          <a:bodyPr wrap="none" rtlCol="0">
            <a:spAutoFit/>
          </a:bodyPr>
          <a:lstStyle/>
          <a:p>
            <a:r>
              <a:rPr lang="en-US" dirty="0"/>
              <a:t>APA </a:t>
            </a:r>
            <a:r>
              <a:rPr lang="en-GB" dirty="0"/>
              <a:t>Boundary</a:t>
            </a:r>
            <a:endParaRPr lang="en-US" dirty="0"/>
          </a:p>
        </p:txBody>
      </p:sp>
      <p:pic>
        <p:nvPicPr>
          <p:cNvPr id="5" name="Content Placeholder 7">
            <a:extLst>
              <a:ext uri="{FF2B5EF4-FFF2-40B4-BE49-F238E27FC236}">
                <a16:creationId xmlns:a16="http://schemas.microsoft.com/office/drawing/2014/main" id="{41916B89-B628-FDD9-61CE-10A303AB5419}"/>
              </a:ext>
            </a:extLst>
          </p:cNvPr>
          <p:cNvPicPr>
            <a:picLocks noChangeAspect="1"/>
          </p:cNvPicPr>
          <p:nvPr/>
        </p:nvPicPr>
        <p:blipFill>
          <a:blip r:embed="rId4"/>
          <a:stretch>
            <a:fillRect/>
          </a:stretch>
        </p:blipFill>
        <p:spPr>
          <a:xfrm>
            <a:off x="8045830" y="278105"/>
            <a:ext cx="4115773" cy="3489749"/>
          </a:xfrm>
          <a:prstGeom prst="rect">
            <a:avLst/>
          </a:prstGeom>
        </p:spPr>
      </p:pic>
      <p:cxnSp>
        <p:nvCxnSpPr>
          <p:cNvPr id="8" name="Straight Connector 7">
            <a:extLst>
              <a:ext uri="{FF2B5EF4-FFF2-40B4-BE49-F238E27FC236}">
                <a16:creationId xmlns:a16="http://schemas.microsoft.com/office/drawing/2014/main" id="{3F813881-A5F2-9AB2-99AC-3778C0257331}"/>
              </a:ext>
            </a:extLst>
          </p:cNvPr>
          <p:cNvCxnSpPr>
            <a:cxnSpLocks/>
          </p:cNvCxnSpPr>
          <p:nvPr/>
        </p:nvCxnSpPr>
        <p:spPr>
          <a:xfrm>
            <a:off x="10832288" y="1431027"/>
            <a:ext cx="13366" cy="1936072"/>
          </a:xfrm>
          <a:prstGeom prst="line">
            <a:avLst/>
          </a:prstGeom>
          <a:ln>
            <a:solidFill>
              <a:srgbClr val="C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3EC77C8-0E1E-8F65-C4B5-4385E03D2BF2}"/>
              </a:ext>
            </a:extLst>
          </p:cNvPr>
          <p:cNvCxnSpPr>
            <a:cxnSpLocks/>
          </p:cNvCxnSpPr>
          <p:nvPr/>
        </p:nvCxnSpPr>
        <p:spPr>
          <a:xfrm>
            <a:off x="10950791" y="1413017"/>
            <a:ext cx="13366" cy="1936072"/>
          </a:xfrm>
          <a:prstGeom prst="line">
            <a:avLst/>
          </a:prstGeom>
          <a:ln>
            <a:solidFill>
              <a:srgbClr val="C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12306177-13F8-631C-7F8C-0BB60FA39F8F}"/>
              </a:ext>
            </a:extLst>
          </p:cNvPr>
          <p:cNvCxnSpPr>
            <a:cxnSpLocks/>
          </p:cNvCxnSpPr>
          <p:nvPr/>
        </p:nvCxnSpPr>
        <p:spPr>
          <a:xfrm>
            <a:off x="11378924" y="1277175"/>
            <a:ext cx="13366" cy="1936072"/>
          </a:xfrm>
          <a:prstGeom prst="line">
            <a:avLst/>
          </a:prstGeom>
          <a:ln>
            <a:solidFill>
              <a:srgbClr val="C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78E0B007-9896-FC00-22FD-63C46890C4CF}"/>
              </a:ext>
            </a:extLst>
          </p:cNvPr>
          <p:cNvCxnSpPr>
            <a:cxnSpLocks/>
          </p:cNvCxnSpPr>
          <p:nvPr/>
        </p:nvCxnSpPr>
        <p:spPr>
          <a:xfrm>
            <a:off x="11497427" y="1259165"/>
            <a:ext cx="13366" cy="1936072"/>
          </a:xfrm>
          <a:prstGeom prst="line">
            <a:avLst/>
          </a:prstGeom>
          <a:ln>
            <a:solidFill>
              <a:srgbClr val="C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8" name="Curved Connector 27">
            <a:extLst>
              <a:ext uri="{FF2B5EF4-FFF2-40B4-BE49-F238E27FC236}">
                <a16:creationId xmlns:a16="http://schemas.microsoft.com/office/drawing/2014/main" id="{77CA78AB-07B2-BFD2-F55A-422903AB5929}"/>
              </a:ext>
            </a:extLst>
          </p:cNvPr>
          <p:cNvCxnSpPr/>
          <p:nvPr/>
        </p:nvCxnSpPr>
        <p:spPr>
          <a:xfrm rot="5400000">
            <a:off x="10483012" y="3457460"/>
            <a:ext cx="576150" cy="359408"/>
          </a:xfrm>
          <a:prstGeom prst="curvedConnector3">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E7534F73-F8A6-0849-6B9A-8758057232C0}"/>
              </a:ext>
            </a:extLst>
          </p:cNvPr>
          <p:cNvSpPr txBox="1"/>
          <p:nvPr/>
        </p:nvSpPr>
        <p:spPr>
          <a:xfrm>
            <a:off x="9945388" y="3941252"/>
            <a:ext cx="1439818" cy="369332"/>
          </a:xfrm>
          <a:prstGeom prst="rect">
            <a:avLst/>
          </a:prstGeom>
          <a:noFill/>
        </p:spPr>
        <p:txBody>
          <a:bodyPr wrap="none" rtlCol="0">
            <a:spAutoFit/>
          </a:bodyPr>
          <a:lstStyle/>
          <a:p>
            <a:r>
              <a:rPr lang="en-GB" dirty="0"/>
              <a:t>~ 20 mm Gap</a:t>
            </a:r>
            <a:endParaRPr lang="en-US" dirty="0"/>
          </a:p>
        </p:txBody>
      </p:sp>
      <p:cxnSp>
        <p:nvCxnSpPr>
          <p:cNvPr id="19" name="Straight Connector 18">
            <a:extLst>
              <a:ext uri="{FF2B5EF4-FFF2-40B4-BE49-F238E27FC236}">
                <a16:creationId xmlns:a16="http://schemas.microsoft.com/office/drawing/2014/main" id="{AAC390DA-D02C-5B40-0768-00BCAE34B665}"/>
              </a:ext>
            </a:extLst>
          </p:cNvPr>
          <p:cNvCxnSpPr>
            <a:cxnSpLocks/>
          </p:cNvCxnSpPr>
          <p:nvPr/>
        </p:nvCxnSpPr>
        <p:spPr>
          <a:xfrm>
            <a:off x="4250854" y="1298129"/>
            <a:ext cx="0" cy="4178611"/>
          </a:xfrm>
          <a:prstGeom prst="line">
            <a:avLst/>
          </a:prstGeom>
          <a:ln>
            <a:solidFill>
              <a:srgbClr val="C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796B2BCD-C1D5-D59C-90BA-43AE76F15B24}"/>
              </a:ext>
            </a:extLst>
          </p:cNvPr>
          <p:cNvCxnSpPr>
            <a:cxnSpLocks/>
          </p:cNvCxnSpPr>
          <p:nvPr/>
        </p:nvCxnSpPr>
        <p:spPr>
          <a:xfrm>
            <a:off x="4885310" y="1298129"/>
            <a:ext cx="0" cy="4178611"/>
          </a:xfrm>
          <a:prstGeom prst="line">
            <a:avLst/>
          </a:prstGeom>
          <a:ln>
            <a:solidFill>
              <a:srgbClr val="C00000"/>
            </a:solidFill>
            <a:prstDash val="dash"/>
          </a:ln>
          <a:effectLst/>
        </p:spPr>
        <p:style>
          <a:lnRef idx="2">
            <a:schemeClr val="accent1"/>
          </a:lnRef>
          <a:fillRef idx="0">
            <a:schemeClr val="accent1"/>
          </a:fillRef>
          <a:effectRef idx="1">
            <a:schemeClr val="accent1"/>
          </a:effectRef>
          <a:fontRef idx="minor">
            <a:schemeClr val="tx1"/>
          </a:fontRef>
        </p:style>
      </p:cxnSp>
      <p:sp>
        <p:nvSpPr>
          <p:cNvPr id="30" name="Content Placeholder 5">
            <a:extLst>
              <a:ext uri="{FF2B5EF4-FFF2-40B4-BE49-F238E27FC236}">
                <a16:creationId xmlns:a16="http://schemas.microsoft.com/office/drawing/2014/main" id="{CC3A4677-5F45-8C32-6565-8FCF67734469}"/>
              </a:ext>
            </a:extLst>
          </p:cNvPr>
          <p:cNvSpPr txBox="1">
            <a:spLocks/>
          </p:cNvSpPr>
          <p:nvPr/>
        </p:nvSpPr>
        <p:spPr>
          <a:xfrm>
            <a:off x="8094653" y="4642964"/>
            <a:ext cx="3764496" cy="1476963"/>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Wingdings" pitchFamily="2" charset="2"/>
              <a:buChar char="v"/>
            </a:pPr>
            <a:r>
              <a:rPr lang="en-GB" dirty="0"/>
              <a:t>Diverters’ power supplies turned off during beam run.</a:t>
            </a:r>
          </a:p>
          <a:p>
            <a:pPr lvl="1">
              <a:buFont typeface="Wingdings" pitchFamily="2" charset="2"/>
              <a:buChar char="v"/>
            </a:pPr>
            <a:r>
              <a:rPr lang="en-GB" dirty="0"/>
              <a:t>Later discovered that this meant </a:t>
            </a:r>
            <a:r>
              <a:rPr lang="en-GB" b="1" dirty="0"/>
              <a:t>grounding</a:t>
            </a:r>
            <a:r>
              <a:rPr lang="en-GB" dirty="0"/>
              <a:t> them (!)</a:t>
            </a:r>
            <a:endParaRPr lang="en-US" sz="2000" dirty="0"/>
          </a:p>
        </p:txBody>
      </p:sp>
    </p:spTree>
    <p:extLst>
      <p:ext uri="{BB962C8B-B14F-4D97-AF65-F5344CB8AC3E}">
        <p14:creationId xmlns:p14="http://schemas.microsoft.com/office/powerpoint/2010/main" val="372524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8" grpId="0"/>
      <p:bldP spid="23"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diagram of a field&#10;&#10;Description automatically generated">
            <a:extLst>
              <a:ext uri="{FF2B5EF4-FFF2-40B4-BE49-F238E27FC236}">
                <a16:creationId xmlns:a16="http://schemas.microsoft.com/office/drawing/2014/main" id="{DB324E80-D306-2197-73D2-791464A6722B}"/>
              </a:ext>
            </a:extLst>
          </p:cNvPr>
          <p:cNvPicPr>
            <a:picLocks noChangeAspect="1"/>
          </p:cNvPicPr>
          <p:nvPr/>
        </p:nvPicPr>
        <p:blipFill>
          <a:blip r:embed="rId3"/>
          <a:stretch>
            <a:fillRect/>
          </a:stretch>
        </p:blipFill>
        <p:spPr>
          <a:xfrm>
            <a:off x="292008" y="796856"/>
            <a:ext cx="5359036" cy="5406601"/>
          </a:xfrm>
          <a:prstGeom prst="rect">
            <a:avLst/>
          </a:prstGeom>
        </p:spPr>
      </p:pic>
      <p:sp>
        <p:nvSpPr>
          <p:cNvPr id="2" name="Title 1">
            <a:extLst>
              <a:ext uri="{FF2B5EF4-FFF2-40B4-BE49-F238E27FC236}">
                <a16:creationId xmlns:a16="http://schemas.microsoft.com/office/drawing/2014/main" id="{0696F2D9-8D3D-491A-7EA5-72847DE46167}"/>
              </a:ext>
            </a:extLst>
          </p:cNvPr>
          <p:cNvSpPr>
            <a:spLocks noGrp="1"/>
          </p:cNvSpPr>
          <p:nvPr>
            <p:ph type="title"/>
          </p:nvPr>
        </p:nvSpPr>
        <p:spPr/>
        <p:txBody>
          <a:bodyPr/>
          <a:lstStyle/>
          <a:p>
            <a:r>
              <a:rPr lang="en-US" dirty="0"/>
              <a:t>Electron Divertor</a:t>
            </a:r>
          </a:p>
        </p:txBody>
      </p:sp>
      <p:sp>
        <p:nvSpPr>
          <p:cNvPr id="3" name="Date Placeholder 2">
            <a:extLst>
              <a:ext uri="{FF2B5EF4-FFF2-40B4-BE49-F238E27FC236}">
                <a16:creationId xmlns:a16="http://schemas.microsoft.com/office/drawing/2014/main" id="{467A0F0F-EF05-C5A8-B2D5-F86CB1D0D0C1}"/>
              </a:ext>
            </a:extLst>
          </p:cNvPr>
          <p:cNvSpPr>
            <a:spLocks noGrp="1"/>
          </p:cNvSpPr>
          <p:nvPr>
            <p:ph type="dt" sz="half" idx="2"/>
          </p:nvPr>
        </p:nvSpPr>
        <p:spPr/>
        <p:txBody>
          <a:bodyPr/>
          <a:lstStyle/>
          <a:p>
            <a:pPr>
              <a:defRPr/>
            </a:pPr>
            <a:r>
              <a:rPr lang="en-GB">
                <a:latin typeface="Helvetica"/>
              </a:rPr>
              <a:t>21/02/2024</a:t>
            </a:r>
            <a:endParaRPr lang="en-US">
              <a:latin typeface="Helvetica"/>
              <a:cs typeface="Helvetica"/>
            </a:endParaRPr>
          </a:p>
        </p:txBody>
      </p:sp>
      <p:sp>
        <p:nvSpPr>
          <p:cNvPr id="4" name="Slide Number Placeholder 3">
            <a:extLst>
              <a:ext uri="{FF2B5EF4-FFF2-40B4-BE49-F238E27FC236}">
                <a16:creationId xmlns:a16="http://schemas.microsoft.com/office/drawing/2014/main" id="{A1BBCC54-8C97-9FFD-AC78-13035C70C01D}"/>
              </a:ext>
            </a:extLst>
          </p:cNvPr>
          <p:cNvSpPr>
            <a:spLocks noGrp="1"/>
          </p:cNvSpPr>
          <p:nvPr>
            <p:ph type="sldNum" sz="quarter" idx="4"/>
          </p:nvPr>
        </p:nvSpPr>
        <p:spPr/>
        <p:txBody>
          <a:bodyPr/>
          <a:lstStyle/>
          <a:p>
            <a:pPr>
              <a:defRPr/>
            </a:pPr>
            <a:fld id="{0C39C72E-2A13-EB4D-AD45-6D4E6ACAED8D}" type="slidenum">
              <a:rPr lang="en-US" smtClean="0"/>
              <a:pPr>
                <a:defRPr/>
              </a:pPr>
              <a:t>15</a:t>
            </a:fld>
            <a:endParaRPr lang="en-US"/>
          </a:p>
        </p:txBody>
      </p:sp>
      <p:sp>
        <p:nvSpPr>
          <p:cNvPr id="7" name="Footer Placeholder 6">
            <a:extLst>
              <a:ext uri="{FF2B5EF4-FFF2-40B4-BE49-F238E27FC236}">
                <a16:creationId xmlns:a16="http://schemas.microsoft.com/office/drawing/2014/main" id="{D49BF133-B923-A9BE-E749-192205EA15EA}"/>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p:sp>
        <p:nvSpPr>
          <p:cNvPr id="10" name="TextBox 9">
            <a:extLst>
              <a:ext uri="{FF2B5EF4-FFF2-40B4-BE49-F238E27FC236}">
                <a16:creationId xmlns:a16="http://schemas.microsoft.com/office/drawing/2014/main" id="{1CAC2503-23E3-2E54-9DAD-BACEAB09C164}"/>
              </a:ext>
            </a:extLst>
          </p:cNvPr>
          <p:cNvSpPr txBox="1"/>
          <p:nvPr/>
        </p:nvSpPr>
        <p:spPr>
          <a:xfrm>
            <a:off x="4822396" y="6043463"/>
            <a:ext cx="495649" cy="261610"/>
          </a:xfrm>
          <a:prstGeom prst="rect">
            <a:avLst/>
          </a:prstGeom>
          <a:solidFill>
            <a:schemeClr val="bg1"/>
          </a:solidFill>
        </p:spPr>
        <p:txBody>
          <a:bodyPr wrap="none" rtlCol="0">
            <a:spAutoFit/>
          </a:bodyPr>
          <a:lstStyle/>
          <a:p>
            <a:r>
              <a:rPr lang="en-US" sz="1050" dirty="0"/>
              <a:t>[mm]</a:t>
            </a:r>
          </a:p>
        </p:txBody>
      </p:sp>
      <p:sp>
        <p:nvSpPr>
          <p:cNvPr id="11" name="TextBox 10">
            <a:extLst>
              <a:ext uri="{FF2B5EF4-FFF2-40B4-BE49-F238E27FC236}">
                <a16:creationId xmlns:a16="http://schemas.microsoft.com/office/drawing/2014/main" id="{D5EFFD17-4132-17FF-C14B-91AF1157FDA7}"/>
              </a:ext>
            </a:extLst>
          </p:cNvPr>
          <p:cNvSpPr txBox="1"/>
          <p:nvPr/>
        </p:nvSpPr>
        <p:spPr>
          <a:xfrm rot="16200000">
            <a:off x="44184" y="913876"/>
            <a:ext cx="495649" cy="261610"/>
          </a:xfrm>
          <a:prstGeom prst="rect">
            <a:avLst/>
          </a:prstGeom>
          <a:solidFill>
            <a:schemeClr val="bg1"/>
          </a:solidFill>
        </p:spPr>
        <p:txBody>
          <a:bodyPr wrap="none" rtlCol="0">
            <a:spAutoFit/>
          </a:bodyPr>
          <a:lstStyle/>
          <a:p>
            <a:r>
              <a:rPr lang="en-US" sz="1050" dirty="0"/>
              <a:t>[mm]</a:t>
            </a:r>
          </a:p>
        </p:txBody>
      </p:sp>
      <p:sp>
        <p:nvSpPr>
          <p:cNvPr id="12" name="TextBox 11">
            <a:extLst>
              <a:ext uri="{FF2B5EF4-FFF2-40B4-BE49-F238E27FC236}">
                <a16:creationId xmlns:a16="http://schemas.microsoft.com/office/drawing/2014/main" id="{2AB0245F-53AF-1157-6243-78C5E0BB8B61}"/>
              </a:ext>
            </a:extLst>
          </p:cNvPr>
          <p:cNvSpPr txBox="1"/>
          <p:nvPr/>
        </p:nvSpPr>
        <p:spPr>
          <a:xfrm>
            <a:off x="2069777" y="1302702"/>
            <a:ext cx="2065630" cy="369332"/>
          </a:xfrm>
          <a:prstGeom prst="rect">
            <a:avLst/>
          </a:prstGeom>
          <a:noFill/>
        </p:spPr>
        <p:txBody>
          <a:bodyPr wrap="none" rtlCol="0">
            <a:spAutoFit/>
          </a:bodyPr>
          <a:lstStyle/>
          <a:p>
            <a:r>
              <a:rPr lang="en-US" b="1" dirty="0"/>
              <a:t>Grounded Diverters</a:t>
            </a:r>
          </a:p>
        </p:txBody>
      </p:sp>
      <p:pic>
        <p:nvPicPr>
          <p:cNvPr id="19" name="Picture 18" descr="A blue screen with white text&#10;&#10;Description automatically generated">
            <a:extLst>
              <a:ext uri="{FF2B5EF4-FFF2-40B4-BE49-F238E27FC236}">
                <a16:creationId xmlns:a16="http://schemas.microsoft.com/office/drawing/2014/main" id="{0DDC4F02-AB13-4BF0-0294-B575F59F329E}"/>
              </a:ext>
            </a:extLst>
          </p:cNvPr>
          <p:cNvPicPr>
            <a:picLocks noChangeAspect="1"/>
          </p:cNvPicPr>
          <p:nvPr/>
        </p:nvPicPr>
        <p:blipFill>
          <a:blip r:embed="rId4"/>
          <a:stretch>
            <a:fillRect/>
          </a:stretch>
        </p:blipFill>
        <p:spPr>
          <a:xfrm>
            <a:off x="5781132" y="829078"/>
            <a:ext cx="6410868" cy="3501688"/>
          </a:xfrm>
          <a:prstGeom prst="rect">
            <a:avLst/>
          </a:prstGeom>
        </p:spPr>
      </p:pic>
      <p:sp>
        <p:nvSpPr>
          <p:cNvPr id="20" name="TextBox 19">
            <a:extLst>
              <a:ext uri="{FF2B5EF4-FFF2-40B4-BE49-F238E27FC236}">
                <a16:creationId xmlns:a16="http://schemas.microsoft.com/office/drawing/2014/main" id="{CF8962D1-9369-18A2-1AA2-9C8A1212E410}"/>
              </a:ext>
            </a:extLst>
          </p:cNvPr>
          <p:cNvSpPr txBox="1"/>
          <p:nvPr/>
        </p:nvSpPr>
        <p:spPr>
          <a:xfrm>
            <a:off x="6968664" y="933370"/>
            <a:ext cx="688394" cy="369332"/>
          </a:xfrm>
          <a:prstGeom prst="rect">
            <a:avLst/>
          </a:prstGeom>
          <a:noFill/>
        </p:spPr>
        <p:txBody>
          <a:bodyPr wrap="none" rtlCol="0">
            <a:spAutoFit/>
          </a:bodyPr>
          <a:lstStyle/>
          <a:p>
            <a:r>
              <a:rPr lang="en-US" b="1" dirty="0">
                <a:solidFill>
                  <a:schemeClr val="bg1"/>
                </a:solidFill>
              </a:rPr>
              <a:t>APA3</a:t>
            </a:r>
          </a:p>
        </p:txBody>
      </p:sp>
      <p:sp>
        <p:nvSpPr>
          <p:cNvPr id="24" name="TextBox 23">
            <a:extLst>
              <a:ext uri="{FF2B5EF4-FFF2-40B4-BE49-F238E27FC236}">
                <a16:creationId xmlns:a16="http://schemas.microsoft.com/office/drawing/2014/main" id="{57258CD3-3204-FAF1-7AA8-0AC644A7D8AD}"/>
              </a:ext>
            </a:extLst>
          </p:cNvPr>
          <p:cNvSpPr txBox="1"/>
          <p:nvPr/>
        </p:nvSpPr>
        <p:spPr>
          <a:xfrm>
            <a:off x="10541157" y="933370"/>
            <a:ext cx="688394" cy="369332"/>
          </a:xfrm>
          <a:prstGeom prst="rect">
            <a:avLst/>
          </a:prstGeom>
          <a:noFill/>
        </p:spPr>
        <p:txBody>
          <a:bodyPr wrap="none" rtlCol="0">
            <a:spAutoFit/>
          </a:bodyPr>
          <a:lstStyle/>
          <a:p>
            <a:r>
              <a:rPr lang="en-US" b="1" dirty="0">
                <a:solidFill>
                  <a:schemeClr val="bg1"/>
                </a:solidFill>
              </a:rPr>
              <a:t>APA2</a:t>
            </a:r>
          </a:p>
        </p:txBody>
      </p:sp>
      <p:sp>
        <p:nvSpPr>
          <p:cNvPr id="5" name="Content Placeholder 5">
            <a:extLst>
              <a:ext uri="{FF2B5EF4-FFF2-40B4-BE49-F238E27FC236}">
                <a16:creationId xmlns:a16="http://schemas.microsoft.com/office/drawing/2014/main" id="{20843981-A67E-AFD3-7D0C-B24DA58DCBC5}"/>
              </a:ext>
            </a:extLst>
          </p:cNvPr>
          <p:cNvSpPr txBox="1">
            <a:spLocks/>
          </p:cNvSpPr>
          <p:nvPr/>
        </p:nvSpPr>
        <p:spPr>
          <a:xfrm>
            <a:off x="5781132" y="4642964"/>
            <a:ext cx="6300032" cy="1476963"/>
          </a:xfrm>
          <a:prstGeom prst="rect">
            <a:avLst/>
          </a:prstGeom>
        </p:spPr>
        <p:txBody>
          <a:bodyPr lIns="0" rIns="0">
            <a:normAutofit fontScale="92500" lnSpcReduction="10000"/>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Wingdings" pitchFamily="2" charset="2"/>
              <a:buChar char="v"/>
            </a:pPr>
            <a:r>
              <a:rPr lang="en-GB" dirty="0"/>
              <a:t>Instead of pushing charge away from the gap, grounded diverter draws drifting charge towards it.</a:t>
            </a:r>
          </a:p>
          <a:p>
            <a:pPr lvl="1">
              <a:buFont typeface="Wingdings" pitchFamily="2" charset="2"/>
              <a:buChar char="v"/>
            </a:pPr>
            <a:r>
              <a:rPr lang="en-GB" dirty="0"/>
              <a:t>Charge loss and spatial distortions present</a:t>
            </a:r>
          </a:p>
          <a:p>
            <a:pPr lvl="1">
              <a:buFont typeface="Wingdings" pitchFamily="2" charset="2"/>
              <a:buChar char="v"/>
            </a:pPr>
            <a:r>
              <a:rPr lang="en-GB" sz="2000" dirty="0"/>
              <a:t>Broken tracks (!)</a:t>
            </a:r>
            <a:endParaRPr lang="en-US" sz="2000" dirty="0"/>
          </a:p>
        </p:txBody>
      </p:sp>
      <p:sp>
        <p:nvSpPr>
          <p:cNvPr id="6" name="Oval 5">
            <a:extLst>
              <a:ext uri="{FF2B5EF4-FFF2-40B4-BE49-F238E27FC236}">
                <a16:creationId xmlns:a16="http://schemas.microsoft.com/office/drawing/2014/main" id="{6262FB96-0B02-C3C8-C817-82EA35DB4840}"/>
              </a:ext>
            </a:extLst>
          </p:cNvPr>
          <p:cNvSpPr/>
          <p:nvPr/>
        </p:nvSpPr>
        <p:spPr>
          <a:xfrm>
            <a:off x="8891820" y="1809299"/>
            <a:ext cx="409497" cy="265310"/>
          </a:xfrm>
          <a:prstGeom prst="ellipse">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09858DF-FE52-79D8-4A21-40FF895530F0}"/>
              </a:ext>
            </a:extLst>
          </p:cNvPr>
          <p:cNvSpPr/>
          <p:nvPr/>
        </p:nvSpPr>
        <p:spPr>
          <a:xfrm>
            <a:off x="8891820" y="3540547"/>
            <a:ext cx="409497" cy="265310"/>
          </a:xfrm>
          <a:prstGeom prst="ellipse">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3734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76332-B4D8-AC4E-9505-9F6D3A92B6B9}"/>
              </a:ext>
            </a:extLst>
          </p:cNvPr>
          <p:cNvSpPr>
            <a:spLocks noGrp="1"/>
          </p:cNvSpPr>
          <p:nvPr>
            <p:ph type="title"/>
          </p:nvPr>
        </p:nvSpPr>
        <p:spPr>
          <a:xfrm>
            <a:off x="609600" y="2781898"/>
            <a:ext cx="10972800" cy="647102"/>
          </a:xfrm>
        </p:spPr>
        <p:txBody>
          <a:bodyPr/>
          <a:lstStyle/>
          <a:p>
            <a:pPr algn="ctr"/>
            <a:r>
              <a:rPr lang="en-US" dirty="0"/>
              <a:t>Pion Charge Exchange Cross-section</a:t>
            </a:r>
          </a:p>
        </p:txBody>
      </p:sp>
      <p:sp>
        <p:nvSpPr>
          <p:cNvPr id="3" name="Date Placeholder 2">
            <a:extLst>
              <a:ext uri="{FF2B5EF4-FFF2-40B4-BE49-F238E27FC236}">
                <a16:creationId xmlns:a16="http://schemas.microsoft.com/office/drawing/2014/main" id="{5B357F34-703A-C842-962B-948D209ACA77}"/>
              </a:ext>
            </a:extLst>
          </p:cNvPr>
          <p:cNvSpPr>
            <a:spLocks noGrp="1"/>
          </p:cNvSpPr>
          <p:nvPr>
            <p:ph type="dt" sz="half" idx="2"/>
          </p:nvPr>
        </p:nvSpPr>
        <p:spPr/>
        <p:txBody>
          <a:bodyPr/>
          <a:lstStyle/>
          <a:p>
            <a:pPr>
              <a:defRPr/>
            </a:pPr>
            <a:r>
              <a:rPr lang="en-GB">
                <a:latin typeface="Helvetica"/>
              </a:rPr>
              <a:t>21/02/2024</a:t>
            </a:r>
            <a:endParaRPr lang="en-US">
              <a:latin typeface="Helvetica"/>
              <a:cs typeface="Helvetica"/>
            </a:endParaRPr>
          </a:p>
        </p:txBody>
      </p:sp>
      <p:sp>
        <p:nvSpPr>
          <p:cNvPr id="4" name="Slide Number Placeholder 3">
            <a:extLst>
              <a:ext uri="{FF2B5EF4-FFF2-40B4-BE49-F238E27FC236}">
                <a16:creationId xmlns:a16="http://schemas.microsoft.com/office/drawing/2014/main" id="{E3B4160A-87A6-CC4C-AD04-47F933DFD0D5}"/>
              </a:ext>
            </a:extLst>
          </p:cNvPr>
          <p:cNvSpPr>
            <a:spLocks noGrp="1"/>
          </p:cNvSpPr>
          <p:nvPr>
            <p:ph type="sldNum" sz="quarter" idx="4"/>
          </p:nvPr>
        </p:nvSpPr>
        <p:spPr/>
        <p:txBody>
          <a:bodyPr/>
          <a:lstStyle/>
          <a:p>
            <a:pPr>
              <a:defRPr/>
            </a:pPr>
            <a:fld id="{0C39C72E-2A13-EB4D-AD45-6D4E6ACAED8D}" type="slidenum">
              <a:rPr lang="en-US" smtClean="0"/>
              <a:pPr>
                <a:defRPr/>
              </a:pPr>
              <a:t>16</a:t>
            </a:fld>
            <a:endParaRPr lang="en-US"/>
          </a:p>
        </p:txBody>
      </p:sp>
      <p:sp>
        <p:nvSpPr>
          <p:cNvPr id="7" name="Footer Placeholder 6">
            <a:extLst>
              <a:ext uri="{FF2B5EF4-FFF2-40B4-BE49-F238E27FC236}">
                <a16:creationId xmlns:a16="http://schemas.microsoft.com/office/drawing/2014/main" id="{8668E69C-BECA-144D-AFE6-32862819C293}"/>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p:spTree>
    <p:extLst>
      <p:ext uri="{BB962C8B-B14F-4D97-AF65-F5344CB8AC3E}">
        <p14:creationId xmlns:p14="http://schemas.microsoft.com/office/powerpoint/2010/main" val="1831277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7505F9-AE66-F648-B64C-6C8FAC5E7E19}"/>
              </a:ext>
            </a:extLst>
          </p:cNvPr>
          <p:cNvPicPr>
            <a:picLocks noChangeAspect="1"/>
          </p:cNvPicPr>
          <p:nvPr/>
        </p:nvPicPr>
        <p:blipFill rotWithShape="1">
          <a:blip r:embed="rId3"/>
          <a:srcRect l="2826" r="8913" b="35216"/>
          <a:stretch/>
        </p:blipFill>
        <p:spPr>
          <a:xfrm>
            <a:off x="680850" y="22715"/>
            <a:ext cx="10429458" cy="3608874"/>
          </a:xfrm>
          <a:prstGeom prst="rect">
            <a:avLst/>
          </a:prstGeom>
        </p:spPr>
      </p:pic>
      <p:sp>
        <p:nvSpPr>
          <p:cNvPr id="3" name="Date Placeholder 2">
            <a:extLst>
              <a:ext uri="{FF2B5EF4-FFF2-40B4-BE49-F238E27FC236}">
                <a16:creationId xmlns:a16="http://schemas.microsoft.com/office/drawing/2014/main" id="{3341615A-66F4-9D46-A731-626BCAB05801}"/>
              </a:ext>
            </a:extLst>
          </p:cNvPr>
          <p:cNvSpPr>
            <a:spLocks noGrp="1"/>
          </p:cNvSpPr>
          <p:nvPr>
            <p:ph type="dt" sz="half" idx="2"/>
          </p:nvPr>
        </p:nvSpPr>
        <p:spPr/>
        <p:txBody>
          <a:bodyPr/>
          <a:lstStyle/>
          <a:p>
            <a:pPr>
              <a:defRPr/>
            </a:pPr>
            <a:r>
              <a:rPr lang="en-GB">
                <a:latin typeface="Helvetica"/>
              </a:rPr>
              <a:t>21/02/2024</a:t>
            </a:r>
            <a:endParaRPr lang="en-US" dirty="0">
              <a:latin typeface="Helvetica"/>
              <a:cs typeface="Helvetica"/>
            </a:endParaRPr>
          </a:p>
        </p:txBody>
      </p:sp>
      <p:sp>
        <p:nvSpPr>
          <p:cNvPr id="4" name="Slide Number Placeholder 3">
            <a:extLst>
              <a:ext uri="{FF2B5EF4-FFF2-40B4-BE49-F238E27FC236}">
                <a16:creationId xmlns:a16="http://schemas.microsoft.com/office/drawing/2014/main" id="{B1D816A5-7007-8840-B10E-BF331729CA62}"/>
              </a:ext>
            </a:extLst>
          </p:cNvPr>
          <p:cNvSpPr>
            <a:spLocks noGrp="1"/>
          </p:cNvSpPr>
          <p:nvPr>
            <p:ph type="sldNum" sz="quarter" idx="4"/>
          </p:nvPr>
        </p:nvSpPr>
        <p:spPr/>
        <p:txBody>
          <a:bodyPr/>
          <a:lstStyle/>
          <a:p>
            <a:pPr>
              <a:defRPr/>
            </a:pPr>
            <a:fld id="{0C39C72E-2A13-EB4D-AD45-6D4E6ACAED8D}" type="slidenum">
              <a:rPr lang="en-US" smtClean="0"/>
              <a:pPr>
                <a:defRPr/>
              </a:pPr>
              <a:t>17</a:t>
            </a:fld>
            <a:endParaRPr lang="en-US" dirty="0"/>
          </a:p>
        </p:txBody>
      </p:sp>
      <p:sp>
        <p:nvSpPr>
          <p:cNvPr id="7" name="Footer Placeholder 6">
            <a:extLst>
              <a:ext uri="{FF2B5EF4-FFF2-40B4-BE49-F238E27FC236}">
                <a16:creationId xmlns:a16="http://schemas.microsoft.com/office/drawing/2014/main" id="{480D258F-AB92-9047-B3D5-9D41EF15D154}"/>
              </a:ext>
            </a:extLst>
          </p:cNvPr>
          <p:cNvSpPr>
            <a:spLocks noGrp="1"/>
          </p:cNvSpPr>
          <p:nvPr>
            <p:ph type="ftr" sz="quarter" idx="3"/>
          </p:nvPr>
        </p:nvSpPr>
        <p:spPr/>
        <p:txBody>
          <a:bodyPr/>
          <a:lstStyle/>
          <a:p>
            <a:pPr>
              <a:defRPr/>
            </a:pPr>
            <a:r>
              <a:rPr lang="de-DE"/>
              <a:t>Kang Yang | Pion Charge-Exchange Differential Cross Section in ProtoDUNE-SP</a:t>
            </a:r>
            <a:endParaRPr lang="en-US" dirty="0"/>
          </a:p>
        </p:txBody>
      </p:sp>
      <p:cxnSp>
        <p:nvCxnSpPr>
          <p:cNvPr id="59" name="Straight Arrow Connector 58">
            <a:extLst>
              <a:ext uri="{FF2B5EF4-FFF2-40B4-BE49-F238E27FC236}">
                <a16:creationId xmlns:a16="http://schemas.microsoft.com/office/drawing/2014/main" id="{EC594C53-E6A5-4441-AA5B-89F8CF12D967}"/>
              </a:ext>
            </a:extLst>
          </p:cNvPr>
          <p:cNvCxnSpPr>
            <a:cxnSpLocks/>
          </p:cNvCxnSpPr>
          <p:nvPr/>
        </p:nvCxnSpPr>
        <p:spPr>
          <a:xfrm flipH="1" flipV="1">
            <a:off x="1205604" y="3764032"/>
            <a:ext cx="1" cy="2060314"/>
          </a:xfrm>
          <a:prstGeom prst="straightConnector1">
            <a:avLst/>
          </a:prstGeom>
          <a:ln w="12700">
            <a:solidFill>
              <a:schemeClr val="tx1"/>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69CAA2E2-FD4E-EE4D-A6E9-9E7DAFA3D0B9}"/>
              </a:ext>
            </a:extLst>
          </p:cNvPr>
          <p:cNvCxnSpPr>
            <a:cxnSpLocks/>
          </p:cNvCxnSpPr>
          <p:nvPr/>
        </p:nvCxnSpPr>
        <p:spPr>
          <a:xfrm>
            <a:off x="1209897" y="5824345"/>
            <a:ext cx="2665447" cy="1"/>
          </a:xfrm>
          <a:prstGeom prst="straightConnector1">
            <a:avLst/>
          </a:prstGeom>
          <a:ln w="12700">
            <a:solidFill>
              <a:schemeClr val="tx1"/>
            </a:solidFill>
            <a:prstDash val="solid"/>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1" name="Rectangle 60">
                <a:extLst>
                  <a:ext uri="{FF2B5EF4-FFF2-40B4-BE49-F238E27FC236}">
                    <a16:creationId xmlns:a16="http://schemas.microsoft.com/office/drawing/2014/main" id="{1FCF992C-AF03-294D-80CD-5E7AB87B44A7}"/>
                  </a:ext>
                </a:extLst>
              </p:cNvPr>
              <p:cNvSpPr/>
              <p:nvPr/>
            </p:nvSpPr>
            <p:spPr>
              <a:xfrm>
                <a:off x="1290767" y="4043950"/>
                <a:ext cx="1134250" cy="846883"/>
              </a:xfrm>
              <a:prstGeom prst="rect">
                <a:avLst/>
              </a:prstGeom>
              <a:solidFill>
                <a:schemeClr val="accent3">
                  <a:lumMod val="20000"/>
                  <a:lumOff val="80000"/>
                </a:schemeClr>
              </a:solid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lumMod val="75000"/>
                        <a:lumOff val="25000"/>
                      </a:schemeClr>
                    </a:solidFill>
                  </a:rPr>
                  <a:t>Pion Prod.</a:t>
                </a:r>
                <a:r>
                  <a:rPr lang="en-US" sz="1200" b="1" dirty="0"/>
                  <a:t> </a:t>
                </a:r>
                <a:r>
                  <a:rPr lang="en-US" sz="1200" dirty="0">
                    <a:solidFill>
                      <a:schemeClr val="tx1">
                        <a:lumMod val="75000"/>
                        <a:lumOff val="25000"/>
                      </a:schemeClr>
                    </a:solidFill>
                  </a:rPr>
                  <a:t>(</a:t>
                </a:r>
                <a14:m>
                  <m:oMath xmlns:m="http://schemas.openxmlformats.org/officeDocument/2006/math">
                    <m:sSup>
                      <m:sSupPr>
                        <m:ctrlPr>
                          <a:rPr lang="en-US" sz="1200" i="1" dirty="0">
                            <a:solidFill>
                              <a:schemeClr val="tx1">
                                <a:lumMod val="75000"/>
                                <a:lumOff val="25000"/>
                              </a:schemeClr>
                            </a:solidFill>
                            <a:latin typeface="Cambria Math" panose="02040503050406030204" pitchFamily="18" charset="0"/>
                          </a:rPr>
                        </m:ctrlPr>
                      </m:sSupPr>
                      <m:e>
                        <m:r>
                          <a:rPr lang="en-US" sz="1200" dirty="0">
                            <a:solidFill>
                              <a:schemeClr val="tx1">
                                <a:lumMod val="75000"/>
                                <a:lumOff val="25000"/>
                              </a:schemeClr>
                            </a:solidFill>
                            <a:latin typeface="Cambria Math" panose="02040503050406030204" pitchFamily="18" charset="0"/>
                          </a:rPr>
                          <m:t>𝝅</m:t>
                        </m:r>
                      </m:e>
                      <m:sup>
                        <m:r>
                          <a:rPr lang="en-GB" sz="1200" dirty="0">
                            <a:solidFill>
                              <a:schemeClr val="tx1">
                                <a:lumMod val="75000"/>
                                <a:lumOff val="25000"/>
                              </a:schemeClr>
                            </a:solidFill>
                            <a:latin typeface="Cambria Math" panose="02040503050406030204" pitchFamily="18" charset="0"/>
                          </a:rPr>
                          <m:t>0</m:t>
                        </m:r>
                      </m:sup>
                    </m:sSup>
                  </m:oMath>
                </a14:m>
                <a:r>
                  <a:rPr lang="en-US" sz="1200" dirty="0">
                    <a:solidFill>
                      <a:schemeClr val="tx1">
                        <a:lumMod val="75000"/>
                        <a:lumOff val="25000"/>
                      </a:schemeClr>
                    </a:solidFill>
                  </a:rPr>
                  <a:t> = 0)  (Background)</a:t>
                </a:r>
                <a:endParaRPr lang="en-US" sz="1200" dirty="0"/>
              </a:p>
            </p:txBody>
          </p:sp>
        </mc:Choice>
        <mc:Fallback xmlns="">
          <p:sp>
            <p:nvSpPr>
              <p:cNvPr id="61" name="Rectangle 60">
                <a:extLst>
                  <a:ext uri="{FF2B5EF4-FFF2-40B4-BE49-F238E27FC236}">
                    <a16:creationId xmlns:a16="http://schemas.microsoft.com/office/drawing/2014/main" id="{1FCF992C-AF03-294D-80CD-5E7AB87B44A7}"/>
                  </a:ext>
                </a:extLst>
              </p:cNvPr>
              <p:cNvSpPr>
                <a:spLocks noRot="1" noChangeAspect="1" noMove="1" noResize="1" noEditPoints="1" noAdjustHandles="1" noChangeArrowheads="1" noChangeShapeType="1" noTextEdit="1"/>
              </p:cNvSpPr>
              <p:nvPr/>
            </p:nvSpPr>
            <p:spPr>
              <a:xfrm>
                <a:off x="1290767" y="4043950"/>
                <a:ext cx="1134250" cy="846883"/>
              </a:xfrm>
              <a:prstGeom prst="rect">
                <a:avLst/>
              </a:prstGeom>
              <a:blipFill>
                <a:blip r:embed="rId5"/>
                <a:stretch>
                  <a:fillRect/>
                </a:stretch>
              </a:blipFill>
              <a:ln w="19050">
                <a:solidFill>
                  <a:schemeClr val="bg1">
                    <a:lumMod val="50000"/>
                  </a:schemeClr>
                </a:soli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4A747EB5-907B-F748-85B4-1CA90EFDB418}"/>
                  </a:ext>
                </a:extLst>
              </p:cNvPr>
              <p:cNvSpPr/>
              <p:nvPr/>
            </p:nvSpPr>
            <p:spPr>
              <a:xfrm>
                <a:off x="2425017" y="4043950"/>
                <a:ext cx="1134250" cy="846883"/>
              </a:xfrm>
              <a:prstGeom prst="rect">
                <a:avLst/>
              </a:prstGeom>
              <a:solidFill>
                <a:schemeClr val="accent4">
                  <a:lumMod val="20000"/>
                  <a:lumOff val="80000"/>
                </a:schemeClr>
              </a:solid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lumMod val="75000"/>
                        <a:lumOff val="25000"/>
                      </a:schemeClr>
                    </a:solidFill>
                  </a:rPr>
                  <a:t> Pion Prod.</a:t>
                </a:r>
              </a:p>
              <a:p>
                <a:pPr algn="ctr"/>
                <a:r>
                  <a:rPr lang="en-US" sz="1200" dirty="0">
                    <a:solidFill>
                      <a:schemeClr val="tx1">
                        <a:lumMod val="75000"/>
                        <a:lumOff val="25000"/>
                      </a:schemeClr>
                    </a:solidFill>
                  </a:rPr>
                  <a:t>(</a:t>
                </a:r>
                <a14:m>
                  <m:oMath xmlns:m="http://schemas.openxmlformats.org/officeDocument/2006/math">
                    <m:sSup>
                      <m:sSupPr>
                        <m:ctrlPr>
                          <a:rPr lang="en-US" sz="1200" i="1" dirty="0">
                            <a:solidFill>
                              <a:schemeClr val="tx1">
                                <a:lumMod val="75000"/>
                                <a:lumOff val="25000"/>
                              </a:schemeClr>
                            </a:solidFill>
                            <a:latin typeface="Cambria Math" panose="02040503050406030204" pitchFamily="18" charset="0"/>
                          </a:rPr>
                        </m:ctrlPr>
                      </m:sSupPr>
                      <m:e>
                        <m:r>
                          <a:rPr lang="en-US" sz="1200" dirty="0">
                            <a:solidFill>
                              <a:schemeClr val="tx1">
                                <a:lumMod val="75000"/>
                                <a:lumOff val="25000"/>
                              </a:schemeClr>
                            </a:solidFill>
                            <a:latin typeface="Cambria Math" panose="02040503050406030204" pitchFamily="18" charset="0"/>
                          </a:rPr>
                          <m:t>𝝅</m:t>
                        </m:r>
                      </m:e>
                      <m:sup>
                        <m:r>
                          <a:rPr lang="en-GB" sz="1200" dirty="0">
                            <a:solidFill>
                              <a:schemeClr val="tx1">
                                <a:lumMod val="75000"/>
                                <a:lumOff val="25000"/>
                              </a:schemeClr>
                            </a:solidFill>
                            <a:latin typeface="Cambria Math" panose="02040503050406030204" pitchFamily="18" charset="0"/>
                          </a:rPr>
                          <m:t>0</m:t>
                        </m:r>
                      </m:sup>
                    </m:sSup>
                  </m:oMath>
                </a14:m>
                <a:r>
                  <a:rPr lang="en-US" sz="1200" dirty="0">
                    <a:solidFill>
                      <a:schemeClr val="tx1">
                        <a:lumMod val="75000"/>
                        <a:lumOff val="25000"/>
                      </a:schemeClr>
                    </a:solidFill>
                  </a:rPr>
                  <a:t> </a:t>
                </a:r>
                <a14:m>
                  <m:oMath xmlns:m="http://schemas.openxmlformats.org/officeDocument/2006/math">
                    <m:r>
                      <a:rPr lang="en-US" sz="1000" dirty="0">
                        <a:solidFill>
                          <a:schemeClr val="tx1">
                            <a:lumMod val="75000"/>
                            <a:lumOff val="25000"/>
                          </a:schemeClr>
                        </a:solidFill>
                        <a:latin typeface="Cambria Math" panose="02040503050406030204" pitchFamily="18" charset="0"/>
                      </a:rPr>
                      <m:t>≥</m:t>
                    </m:r>
                  </m:oMath>
                </a14:m>
                <a:r>
                  <a:rPr lang="en-US" sz="1000" dirty="0">
                    <a:solidFill>
                      <a:schemeClr val="tx1">
                        <a:lumMod val="75000"/>
                        <a:lumOff val="25000"/>
                      </a:schemeClr>
                    </a:solidFill>
                  </a:rPr>
                  <a:t> </a:t>
                </a:r>
                <a:r>
                  <a:rPr lang="en-US" sz="1200" dirty="0">
                    <a:solidFill>
                      <a:schemeClr val="tx1">
                        <a:lumMod val="75000"/>
                        <a:lumOff val="25000"/>
                      </a:schemeClr>
                    </a:solidFill>
                  </a:rPr>
                  <a:t>1)</a:t>
                </a:r>
              </a:p>
              <a:p>
                <a:pPr algn="ctr"/>
                <a:r>
                  <a:rPr lang="en-US" sz="1200" dirty="0">
                    <a:solidFill>
                      <a:schemeClr val="tx1">
                        <a:lumMod val="75000"/>
                        <a:lumOff val="25000"/>
                      </a:schemeClr>
                    </a:solidFill>
                  </a:rPr>
                  <a:t>(Background)</a:t>
                </a:r>
              </a:p>
            </p:txBody>
          </p:sp>
        </mc:Choice>
        <mc:Fallback xmlns="">
          <p:sp>
            <p:nvSpPr>
              <p:cNvPr id="62" name="Rectangle 61">
                <a:extLst>
                  <a:ext uri="{FF2B5EF4-FFF2-40B4-BE49-F238E27FC236}">
                    <a16:creationId xmlns:a16="http://schemas.microsoft.com/office/drawing/2014/main" id="{4A747EB5-907B-F748-85B4-1CA90EFDB418}"/>
                  </a:ext>
                </a:extLst>
              </p:cNvPr>
              <p:cNvSpPr>
                <a:spLocks noRot="1" noChangeAspect="1" noMove="1" noResize="1" noEditPoints="1" noAdjustHandles="1" noChangeArrowheads="1" noChangeShapeType="1" noTextEdit="1"/>
              </p:cNvSpPr>
              <p:nvPr/>
            </p:nvSpPr>
            <p:spPr>
              <a:xfrm>
                <a:off x="2425017" y="4043950"/>
                <a:ext cx="1134250" cy="846883"/>
              </a:xfrm>
              <a:prstGeom prst="rect">
                <a:avLst/>
              </a:prstGeom>
              <a:blipFill>
                <a:blip r:embed="rId6"/>
                <a:stretch>
                  <a:fillRect/>
                </a:stretch>
              </a:blipFill>
              <a:ln w="19050">
                <a:solidFill>
                  <a:schemeClr val="bg1">
                    <a:lumMod val="50000"/>
                  </a:schemeClr>
                </a:solidFill>
              </a:ln>
              <a:effectLst/>
            </p:spPr>
            <p:txBody>
              <a:bodyPr/>
              <a:lstStyle/>
              <a:p>
                <a:r>
                  <a:rPr lang="en-US">
                    <a:noFill/>
                  </a:rPr>
                  <a:t> </a:t>
                </a:r>
              </a:p>
            </p:txBody>
          </p:sp>
        </mc:Fallback>
      </mc:AlternateContent>
      <p:sp>
        <p:nvSpPr>
          <p:cNvPr id="63" name="Rectangle 62">
            <a:extLst>
              <a:ext uri="{FF2B5EF4-FFF2-40B4-BE49-F238E27FC236}">
                <a16:creationId xmlns:a16="http://schemas.microsoft.com/office/drawing/2014/main" id="{43A4AAC9-ACBE-524D-96C5-5B83FFE774D4}"/>
              </a:ext>
            </a:extLst>
          </p:cNvPr>
          <p:cNvSpPr/>
          <p:nvPr/>
        </p:nvSpPr>
        <p:spPr>
          <a:xfrm>
            <a:off x="1290767" y="4891410"/>
            <a:ext cx="1134250" cy="846883"/>
          </a:xfrm>
          <a:prstGeom prst="rect">
            <a:avLst/>
          </a:prstGeom>
          <a:solidFill>
            <a:schemeClr val="accent5">
              <a:lumMod val="20000"/>
              <a:lumOff val="80000"/>
            </a:schemeClr>
          </a:solid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lumMod val="75000"/>
                    <a:lumOff val="25000"/>
                  </a:schemeClr>
                </a:solidFill>
              </a:rPr>
              <a:t> Absorption (Background)</a:t>
            </a:r>
          </a:p>
        </p:txBody>
      </p:sp>
      <p:sp>
        <p:nvSpPr>
          <p:cNvPr id="64" name="Rectangle 63">
            <a:extLst>
              <a:ext uri="{FF2B5EF4-FFF2-40B4-BE49-F238E27FC236}">
                <a16:creationId xmlns:a16="http://schemas.microsoft.com/office/drawing/2014/main" id="{DD67FCFB-0DC8-B04C-A61F-CA818CF337D9}"/>
              </a:ext>
            </a:extLst>
          </p:cNvPr>
          <p:cNvSpPr/>
          <p:nvPr/>
        </p:nvSpPr>
        <p:spPr>
          <a:xfrm>
            <a:off x="2425017" y="4890833"/>
            <a:ext cx="1134250" cy="846883"/>
          </a:xfrm>
          <a:prstGeom prst="rect">
            <a:avLst/>
          </a:prstGeom>
          <a:solidFill>
            <a:schemeClr val="accent6">
              <a:lumMod val="20000"/>
              <a:lumOff val="80000"/>
            </a:schemeClr>
          </a:solid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70C0"/>
                </a:solidFill>
              </a:rPr>
              <a:t> Charge Exc. (Signal)</a:t>
            </a:r>
          </a:p>
        </p:txBody>
      </p: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434CEF90-93A9-C349-B906-10E2B5EC0263}"/>
                  </a:ext>
                </a:extLst>
              </p:cNvPr>
              <p:cNvSpPr txBox="1"/>
              <p:nvPr/>
            </p:nvSpPr>
            <p:spPr>
              <a:xfrm rot="16200000">
                <a:off x="-67143" y="4750248"/>
                <a:ext cx="1775294" cy="279307"/>
              </a:xfrm>
              <a:prstGeom prst="rect">
                <a:avLst/>
              </a:prstGeom>
              <a:noFill/>
            </p:spPr>
            <p:txBody>
              <a:bodyPr wrap="none" rtlCol="0">
                <a:spAutoFit/>
              </a:bodyPr>
              <a:lstStyle/>
              <a:p>
                <a:r>
                  <a:rPr lang="en-US" sz="1200" dirty="0">
                    <a:solidFill>
                      <a:schemeClr val="tx1">
                        <a:lumMod val="75000"/>
                        <a:lumOff val="25000"/>
                      </a:schemeClr>
                    </a:solidFill>
                  </a:rPr>
                  <a:t>Number of </a:t>
                </a:r>
                <a14:m>
                  <m:oMath xmlns:m="http://schemas.openxmlformats.org/officeDocument/2006/math">
                    <m:sSup>
                      <m:sSupPr>
                        <m:ctrlPr>
                          <a:rPr lang="en-US" sz="1200" i="1" dirty="0" smtClean="0">
                            <a:solidFill>
                              <a:schemeClr val="tx1">
                                <a:lumMod val="75000"/>
                                <a:lumOff val="25000"/>
                              </a:schemeClr>
                            </a:solidFill>
                            <a:latin typeface="Cambria Math" panose="02040503050406030204" pitchFamily="18" charset="0"/>
                          </a:rPr>
                        </m:ctrlPr>
                      </m:sSupPr>
                      <m:e>
                        <m:r>
                          <a:rPr lang="en-US" sz="1200" dirty="0">
                            <a:solidFill>
                              <a:schemeClr val="tx1">
                                <a:lumMod val="75000"/>
                                <a:lumOff val="25000"/>
                              </a:schemeClr>
                            </a:solidFill>
                            <a:latin typeface="Cambria Math" panose="02040503050406030204" pitchFamily="18" charset="0"/>
                          </a:rPr>
                          <m:t>𝝅</m:t>
                        </m:r>
                      </m:e>
                      <m:sup>
                        <m:r>
                          <a:rPr lang="en-US" sz="1200" i="1" dirty="0" smtClean="0">
                            <a:solidFill>
                              <a:schemeClr val="tx1">
                                <a:lumMod val="75000"/>
                                <a:lumOff val="25000"/>
                              </a:schemeClr>
                            </a:solidFill>
                            <a:latin typeface="Cambria Math" panose="02040503050406030204" pitchFamily="18" charset="0"/>
                            <a:ea typeface="Cambria Math" panose="02040503050406030204" pitchFamily="18" charset="0"/>
                          </a:rPr>
                          <m:t>±</m:t>
                        </m:r>
                      </m:sup>
                    </m:sSup>
                  </m:oMath>
                </a14:m>
                <a:r>
                  <a:rPr lang="en-US" sz="1200" dirty="0">
                    <a:solidFill>
                      <a:schemeClr val="tx1">
                        <a:lumMod val="75000"/>
                        <a:lumOff val="25000"/>
                      </a:schemeClr>
                    </a:solidFill>
                  </a:rPr>
                  <a:t> candidate </a:t>
                </a:r>
              </a:p>
            </p:txBody>
          </p:sp>
        </mc:Choice>
        <mc:Fallback xmlns="">
          <p:sp>
            <p:nvSpPr>
              <p:cNvPr id="65" name="TextBox 64">
                <a:extLst>
                  <a:ext uri="{FF2B5EF4-FFF2-40B4-BE49-F238E27FC236}">
                    <a16:creationId xmlns:a16="http://schemas.microsoft.com/office/drawing/2014/main" id="{434CEF90-93A9-C349-B906-10E2B5EC0263}"/>
                  </a:ext>
                </a:extLst>
              </p:cNvPr>
              <p:cNvSpPr txBox="1">
                <a:spLocks noRot="1" noChangeAspect="1" noMove="1" noResize="1" noEditPoints="1" noAdjustHandles="1" noChangeArrowheads="1" noChangeShapeType="1" noTextEdit="1"/>
              </p:cNvSpPr>
              <p:nvPr/>
            </p:nvSpPr>
            <p:spPr>
              <a:xfrm rot="16200000">
                <a:off x="-67143" y="4750248"/>
                <a:ext cx="1775294" cy="279307"/>
              </a:xfrm>
              <a:prstGeom prst="rect">
                <a:avLst/>
              </a:prstGeom>
              <a:blipFill>
                <a:blip r:embed="rId7"/>
                <a:stretch>
                  <a:fillRect r="-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C6ABF9E8-3126-7746-B191-47248B115A7E}"/>
                  </a:ext>
                </a:extLst>
              </p:cNvPr>
              <p:cNvSpPr txBox="1"/>
              <p:nvPr/>
            </p:nvSpPr>
            <p:spPr>
              <a:xfrm>
                <a:off x="1613320" y="6030999"/>
                <a:ext cx="1713354" cy="465833"/>
              </a:xfrm>
              <a:prstGeom prst="rect">
                <a:avLst/>
              </a:prstGeom>
              <a:noFill/>
            </p:spPr>
            <p:txBody>
              <a:bodyPr wrap="none" rtlCol="0">
                <a:spAutoFit/>
              </a:bodyPr>
              <a:lstStyle/>
              <a:p>
                <a:r>
                  <a:rPr lang="en-US" sz="1200" dirty="0">
                    <a:solidFill>
                      <a:schemeClr val="tx1">
                        <a:lumMod val="75000"/>
                        <a:lumOff val="25000"/>
                      </a:schemeClr>
                    </a:solidFill>
                  </a:rPr>
                  <a:t>Number of </a:t>
                </a:r>
                <a14:m>
                  <m:oMath xmlns:m="http://schemas.openxmlformats.org/officeDocument/2006/math">
                    <m:sSup>
                      <m:sSupPr>
                        <m:ctrlPr>
                          <a:rPr lang="en-GB" sz="1200" i="1">
                            <a:solidFill>
                              <a:schemeClr val="tx1">
                                <a:lumMod val="75000"/>
                                <a:lumOff val="25000"/>
                              </a:schemeClr>
                            </a:solidFill>
                            <a:latin typeface="Cambria Math" panose="02040503050406030204" pitchFamily="18" charset="0"/>
                          </a:rPr>
                        </m:ctrlPr>
                      </m:sSupPr>
                      <m:e>
                        <m:r>
                          <a:rPr lang="en-GB" sz="1200">
                            <a:solidFill>
                              <a:schemeClr val="tx1">
                                <a:lumMod val="75000"/>
                                <a:lumOff val="25000"/>
                              </a:schemeClr>
                            </a:solidFill>
                            <a:latin typeface="Cambria Math" panose="02040503050406030204" pitchFamily="18" charset="0"/>
                          </a:rPr>
                          <m:t>𝜋</m:t>
                        </m:r>
                      </m:e>
                      <m:sup>
                        <m:r>
                          <a:rPr lang="en-GB" sz="1200">
                            <a:solidFill>
                              <a:schemeClr val="tx1">
                                <a:lumMod val="75000"/>
                                <a:lumOff val="25000"/>
                              </a:schemeClr>
                            </a:solidFill>
                            <a:latin typeface="Cambria Math" panose="02040503050406030204" pitchFamily="18" charset="0"/>
                          </a:rPr>
                          <m:t>0</m:t>
                        </m:r>
                      </m:sup>
                    </m:sSup>
                  </m:oMath>
                </a14:m>
                <a:r>
                  <a:rPr lang="en-GB" sz="1200" dirty="0">
                    <a:solidFill>
                      <a:schemeClr val="tx1">
                        <a:lumMod val="75000"/>
                        <a:lumOff val="25000"/>
                      </a:schemeClr>
                    </a:solidFill>
                  </a:rPr>
                  <a:t> </a:t>
                </a:r>
                <a:r>
                  <a:rPr lang="en-US" sz="1200" dirty="0">
                    <a:solidFill>
                      <a:schemeClr val="tx1">
                        <a:lumMod val="75000"/>
                        <a:lumOff val="25000"/>
                      </a:schemeClr>
                    </a:solidFill>
                  </a:rPr>
                  <a:t>candidate</a:t>
                </a:r>
              </a:p>
              <a:p>
                <a:endParaRPr lang="en-US" sz="1200" dirty="0">
                  <a:solidFill>
                    <a:schemeClr val="tx1">
                      <a:lumMod val="75000"/>
                      <a:lumOff val="25000"/>
                    </a:schemeClr>
                  </a:solidFill>
                </a:endParaRPr>
              </a:p>
            </p:txBody>
          </p:sp>
        </mc:Choice>
        <mc:Fallback xmlns="">
          <p:sp>
            <p:nvSpPr>
              <p:cNvPr id="66" name="TextBox 65">
                <a:extLst>
                  <a:ext uri="{FF2B5EF4-FFF2-40B4-BE49-F238E27FC236}">
                    <a16:creationId xmlns:a16="http://schemas.microsoft.com/office/drawing/2014/main" id="{C6ABF9E8-3126-7746-B191-47248B115A7E}"/>
                  </a:ext>
                </a:extLst>
              </p:cNvPr>
              <p:cNvSpPr txBox="1">
                <a:spLocks noRot="1" noChangeAspect="1" noMove="1" noResize="1" noEditPoints="1" noAdjustHandles="1" noChangeArrowheads="1" noChangeShapeType="1" noTextEdit="1"/>
              </p:cNvSpPr>
              <p:nvPr/>
            </p:nvSpPr>
            <p:spPr>
              <a:xfrm>
                <a:off x="1613320" y="6030999"/>
                <a:ext cx="1713354" cy="465833"/>
              </a:xfrm>
              <a:prstGeom prst="rect">
                <a:avLst/>
              </a:prstGeom>
              <a:blipFill>
                <a:blip r:embed="rId8"/>
                <a:stretch>
                  <a:fillRect/>
                </a:stretch>
              </a:blipFill>
            </p:spPr>
            <p:txBody>
              <a:bodyPr/>
              <a:lstStyle/>
              <a:p>
                <a:r>
                  <a:rPr lang="en-US">
                    <a:noFill/>
                  </a:rPr>
                  <a:t> </a:t>
                </a:r>
              </a:p>
            </p:txBody>
          </p:sp>
        </mc:Fallback>
      </mc:AlternateContent>
      <p:sp>
        <p:nvSpPr>
          <p:cNvPr id="67" name="TextBox 66">
            <a:extLst>
              <a:ext uri="{FF2B5EF4-FFF2-40B4-BE49-F238E27FC236}">
                <a16:creationId xmlns:a16="http://schemas.microsoft.com/office/drawing/2014/main" id="{7F71296A-C5B2-E642-83A3-3A3B52892BD8}"/>
              </a:ext>
            </a:extLst>
          </p:cNvPr>
          <p:cNvSpPr txBox="1"/>
          <p:nvPr/>
        </p:nvSpPr>
        <p:spPr>
          <a:xfrm rot="16200000">
            <a:off x="876677" y="5182274"/>
            <a:ext cx="263214" cy="276999"/>
          </a:xfrm>
          <a:prstGeom prst="rect">
            <a:avLst/>
          </a:prstGeom>
          <a:noFill/>
        </p:spPr>
        <p:txBody>
          <a:bodyPr wrap="none" rtlCol="0">
            <a:spAutoFit/>
          </a:bodyPr>
          <a:lstStyle/>
          <a:p>
            <a:r>
              <a:rPr lang="en-US" sz="1200" dirty="0">
                <a:solidFill>
                  <a:schemeClr val="tx1">
                    <a:lumMod val="75000"/>
                    <a:lumOff val="25000"/>
                  </a:schemeClr>
                </a:solidFill>
              </a:rPr>
              <a:t>0</a:t>
            </a:r>
          </a:p>
        </p:txBody>
      </p:sp>
      <p:sp>
        <p:nvSpPr>
          <p:cNvPr id="68" name="TextBox 67">
            <a:extLst>
              <a:ext uri="{FF2B5EF4-FFF2-40B4-BE49-F238E27FC236}">
                <a16:creationId xmlns:a16="http://schemas.microsoft.com/office/drawing/2014/main" id="{A06BBC11-E013-CD40-8480-695D592AF46C}"/>
              </a:ext>
            </a:extLst>
          </p:cNvPr>
          <p:cNvSpPr txBox="1"/>
          <p:nvPr/>
        </p:nvSpPr>
        <p:spPr>
          <a:xfrm rot="16200000">
            <a:off x="836812" y="4328478"/>
            <a:ext cx="375424" cy="276999"/>
          </a:xfrm>
          <a:prstGeom prst="rect">
            <a:avLst/>
          </a:prstGeom>
          <a:noFill/>
        </p:spPr>
        <p:txBody>
          <a:bodyPr wrap="none" rtlCol="0">
            <a:spAutoFit/>
          </a:bodyPr>
          <a:lstStyle/>
          <a:p>
            <a:r>
              <a:rPr lang="en-US" sz="1200" dirty="0">
                <a:solidFill>
                  <a:schemeClr val="tx1">
                    <a:lumMod val="75000"/>
                    <a:lumOff val="25000"/>
                  </a:schemeClr>
                </a:solidFill>
              </a:rPr>
              <a:t>1 +</a:t>
            </a:r>
          </a:p>
        </p:txBody>
      </p:sp>
      <p:sp>
        <p:nvSpPr>
          <p:cNvPr id="69" name="TextBox 68">
            <a:extLst>
              <a:ext uri="{FF2B5EF4-FFF2-40B4-BE49-F238E27FC236}">
                <a16:creationId xmlns:a16="http://schemas.microsoft.com/office/drawing/2014/main" id="{65050A49-C7B6-B541-B5C1-7CF723F1D7B7}"/>
              </a:ext>
            </a:extLst>
          </p:cNvPr>
          <p:cNvSpPr txBox="1"/>
          <p:nvPr/>
        </p:nvSpPr>
        <p:spPr>
          <a:xfrm>
            <a:off x="1670180" y="5849941"/>
            <a:ext cx="263214" cy="276999"/>
          </a:xfrm>
          <a:prstGeom prst="rect">
            <a:avLst/>
          </a:prstGeom>
          <a:noFill/>
        </p:spPr>
        <p:txBody>
          <a:bodyPr wrap="none" rtlCol="0">
            <a:spAutoFit/>
          </a:bodyPr>
          <a:lstStyle/>
          <a:p>
            <a:r>
              <a:rPr lang="en-US" sz="1200" dirty="0">
                <a:solidFill>
                  <a:schemeClr val="tx1">
                    <a:lumMod val="75000"/>
                    <a:lumOff val="25000"/>
                  </a:schemeClr>
                </a:solidFill>
              </a:rPr>
              <a:t>0</a:t>
            </a:r>
          </a:p>
        </p:txBody>
      </p:sp>
      <p:sp>
        <p:nvSpPr>
          <p:cNvPr id="70" name="TextBox 69">
            <a:extLst>
              <a:ext uri="{FF2B5EF4-FFF2-40B4-BE49-F238E27FC236}">
                <a16:creationId xmlns:a16="http://schemas.microsoft.com/office/drawing/2014/main" id="{9250AF5E-9B57-0146-98BC-887239B2C84B}"/>
              </a:ext>
            </a:extLst>
          </p:cNvPr>
          <p:cNvSpPr txBox="1"/>
          <p:nvPr/>
        </p:nvSpPr>
        <p:spPr>
          <a:xfrm>
            <a:off x="2804430" y="5849940"/>
            <a:ext cx="375424" cy="276999"/>
          </a:xfrm>
          <a:prstGeom prst="rect">
            <a:avLst/>
          </a:prstGeom>
          <a:noFill/>
        </p:spPr>
        <p:txBody>
          <a:bodyPr wrap="none" rtlCol="0">
            <a:spAutoFit/>
          </a:bodyPr>
          <a:lstStyle/>
          <a:p>
            <a:r>
              <a:rPr lang="en-US" sz="1200" dirty="0">
                <a:solidFill>
                  <a:schemeClr val="tx1">
                    <a:lumMod val="75000"/>
                    <a:lumOff val="25000"/>
                  </a:schemeClr>
                </a:solidFill>
              </a:rPr>
              <a:t>1 +</a:t>
            </a:r>
          </a:p>
        </p:txBody>
      </p:sp>
      <p:sp>
        <p:nvSpPr>
          <p:cNvPr id="58" name="Title 1">
            <a:extLst>
              <a:ext uri="{FF2B5EF4-FFF2-40B4-BE49-F238E27FC236}">
                <a16:creationId xmlns:a16="http://schemas.microsoft.com/office/drawing/2014/main" id="{57922E71-6645-D640-AC36-660DB22055FA}"/>
              </a:ext>
            </a:extLst>
          </p:cNvPr>
          <p:cNvSpPr>
            <a:spLocks noGrp="1"/>
          </p:cNvSpPr>
          <p:nvPr>
            <p:ph type="title"/>
          </p:nvPr>
        </p:nvSpPr>
        <p:spPr>
          <a:xfrm>
            <a:off x="609600" y="149754"/>
            <a:ext cx="10972800" cy="647102"/>
          </a:xfrm>
          <a:solidFill>
            <a:schemeClr val="bg1"/>
          </a:solidFill>
        </p:spPr>
        <p:txBody>
          <a:bodyPr/>
          <a:lstStyle/>
          <a:p>
            <a:r>
              <a:rPr lang="en-US" dirty="0"/>
              <a:t>Signal &amp; Background Definition</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28A6FFAC-1F2D-494D-B9D7-BD6B5205190B}"/>
                  </a:ext>
                </a:extLst>
              </p:cNvPr>
              <p:cNvSpPr>
                <a:spLocks noGrp="1"/>
              </p:cNvSpPr>
              <p:nvPr>
                <p:ph idx="11"/>
              </p:nvPr>
            </p:nvSpPr>
            <p:spPr>
              <a:xfrm>
                <a:off x="4693516" y="4002254"/>
                <a:ext cx="6817631" cy="2124680"/>
              </a:xfrm>
            </p:spPr>
            <p:txBody>
              <a:bodyPr/>
              <a:lstStyle/>
              <a:p>
                <a:r>
                  <a:rPr lang="en-US" dirty="0"/>
                  <a:t>Analysis strategy:</a:t>
                </a:r>
              </a:p>
              <a:p>
                <a:pPr lvl="1">
                  <a:buFont typeface="Wingdings" pitchFamily="2" charset="2"/>
                  <a:buChar char="Ø"/>
                </a:pPr>
                <a:r>
                  <a:rPr lang="en-US" b="1" dirty="0"/>
                  <a:t>Total charge exchange cross-section </a:t>
                </a:r>
                <a:r>
                  <a:rPr lang="en-US" dirty="0"/>
                  <a:t>as a function of beam </a:t>
                </a:r>
                <a14:m>
                  <m:oMath xmlns:m="http://schemas.openxmlformats.org/officeDocument/2006/math">
                    <m:sSup>
                      <m:sSupPr>
                        <m:ctrlPr>
                          <a:rPr lang="en-GB"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𝜋</m:t>
                        </m:r>
                      </m:e>
                      <m:sup>
                        <m:r>
                          <a:rPr lang="en-GB" b="0" i="1" smtClean="0">
                            <a:latin typeface="Cambria Math" panose="02040503050406030204" pitchFamily="18" charset="0"/>
                            <a:ea typeface="Cambria Math" panose="02040503050406030204" pitchFamily="18" charset="0"/>
                          </a:rPr>
                          <m:t>+</m:t>
                        </m:r>
                      </m:sup>
                    </m:sSup>
                  </m:oMath>
                </a14:m>
                <a:r>
                  <a:rPr lang="en-GB" dirty="0"/>
                  <a:t> kinetic energy.</a:t>
                </a:r>
              </a:p>
              <a:p>
                <a:pPr lvl="1">
                  <a:buFont typeface="Wingdings" pitchFamily="2" charset="2"/>
                  <a:buChar char="Ø"/>
                </a:pPr>
                <a:r>
                  <a:rPr lang="en-US" b="1" dirty="0"/>
                  <a:t>Differential charge exchange cross-section </a:t>
                </a:r>
                <a:r>
                  <a:rPr lang="en-US" dirty="0"/>
                  <a:t>with daughter </a:t>
                </a:r>
                <a14:m>
                  <m:oMath xmlns:m="http://schemas.openxmlformats.org/officeDocument/2006/math">
                    <m:sSup>
                      <m:sSupPr>
                        <m:ctrlPr>
                          <a:rPr lang="en-GB" b="0" i="1" smtClean="0">
                            <a:latin typeface="Cambria Math" panose="02040503050406030204" pitchFamily="18" charset="0"/>
                            <a:ea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𝜋</m:t>
                        </m:r>
                      </m:e>
                      <m:sup>
                        <m:r>
                          <a:rPr lang="en-GB" b="0" i="1" smtClean="0">
                            <a:latin typeface="Cambria Math" panose="02040503050406030204" pitchFamily="18" charset="0"/>
                            <a:ea typeface="Cambria Math" panose="02040503050406030204" pitchFamily="18" charset="0"/>
                          </a:rPr>
                          <m:t>0</m:t>
                        </m:r>
                      </m:sup>
                    </m:sSup>
                  </m:oMath>
                </a14:m>
                <a:r>
                  <a:rPr lang="en-US" dirty="0"/>
                  <a:t> kinematics at a particular beam energy.</a:t>
                </a:r>
              </a:p>
            </p:txBody>
          </p:sp>
        </mc:Choice>
        <mc:Fallback xmlns="">
          <p:sp>
            <p:nvSpPr>
              <p:cNvPr id="5" name="Content Placeholder 4">
                <a:extLst>
                  <a:ext uri="{FF2B5EF4-FFF2-40B4-BE49-F238E27FC236}">
                    <a16:creationId xmlns:a16="http://schemas.microsoft.com/office/drawing/2014/main" id="{28A6FFAC-1F2D-494D-B9D7-BD6B5205190B}"/>
                  </a:ext>
                </a:extLst>
              </p:cNvPr>
              <p:cNvSpPr>
                <a:spLocks noGrp="1" noRot="1" noChangeAspect="1" noMove="1" noResize="1" noEditPoints="1" noAdjustHandles="1" noChangeArrowheads="1" noChangeShapeType="1" noTextEdit="1"/>
              </p:cNvSpPr>
              <p:nvPr>
                <p:ph idx="11"/>
              </p:nvPr>
            </p:nvSpPr>
            <p:spPr>
              <a:xfrm>
                <a:off x="4693516" y="4002254"/>
                <a:ext cx="6817631" cy="2124680"/>
              </a:xfrm>
              <a:blipFill>
                <a:blip r:embed="rId9"/>
                <a:stretch>
                  <a:fillRect l="-2416" t="-1786" r="-2788"/>
                </a:stretch>
              </a:blipFill>
            </p:spPr>
            <p:txBody>
              <a:bodyPr/>
              <a:lstStyle/>
              <a:p>
                <a:r>
                  <a:rPr lang="en-US">
                    <a:noFill/>
                  </a:rPr>
                  <a:t> </a:t>
                </a:r>
              </a:p>
            </p:txBody>
          </p:sp>
        </mc:Fallback>
      </mc:AlternateContent>
    </p:spTree>
    <p:extLst>
      <p:ext uri="{BB962C8B-B14F-4D97-AF65-F5344CB8AC3E}">
        <p14:creationId xmlns:p14="http://schemas.microsoft.com/office/powerpoint/2010/main" val="145855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C71BD1-D06F-C784-DE70-E740AF1BABFE}"/>
              </a:ext>
            </a:extLst>
          </p:cNvPr>
          <p:cNvPicPr>
            <a:picLocks noChangeAspect="1"/>
          </p:cNvPicPr>
          <p:nvPr/>
        </p:nvPicPr>
        <p:blipFill>
          <a:blip r:embed="rId3"/>
          <a:stretch>
            <a:fillRect/>
          </a:stretch>
        </p:blipFill>
        <p:spPr>
          <a:xfrm>
            <a:off x="735043" y="827153"/>
            <a:ext cx="9570919" cy="5383642"/>
          </a:xfrm>
          <a:prstGeom prst="rect">
            <a:avLst/>
          </a:prstGeom>
        </p:spPr>
      </p:pic>
      <p:sp>
        <p:nvSpPr>
          <p:cNvPr id="3" name="Date Placeholder 2">
            <a:extLst>
              <a:ext uri="{FF2B5EF4-FFF2-40B4-BE49-F238E27FC236}">
                <a16:creationId xmlns:a16="http://schemas.microsoft.com/office/drawing/2014/main" id="{ECEBEE4D-F0C2-A24B-869C-530F5E6B2DC3}"/>
              </a:ext>
            </a:extLst>
          </p:cNvPr>
          <p:cNvSpPr>
            <a:spLocks noGrp="1"/>
          </p:cNvSpPr>
          <p:nvPr>
            <p:ph type="dt" sz="half" idx="2"/>
          </p:nvPr>
        </p:nvSpPr>
        <p:spPr/>
        <p:txBody>
          <a:bodyPr/>
          <a:lstStyle/>
          <a:p>
            <a:pPr>
              <a:defRPr/>
            </a:pPr>
            <a:r>
              <a:rPr lang="en-GB">
                <a:latin typeface="Helvetica"/>
              </a:rPr>
              <a:t>21/02/2024</a:t>
            </a:r>
            <a:endParaRPr lang="en-US">
              <a:latin typeface="Helvetica"/>
              <a:cs typeface="Helvetica"/>
            </a:endParaRPr>
          </a:p>
        </p:txBody>
      </p:sp>
      <p:sp>
        <p:nvSpPr>
          <p:cNvPr id="4" name="Slide Number Placeholder 3">
            <a:extLst>
              <a:ext uri="{FF2B5EF4-FFF2-40B4-BE49-F238E27FC236}">
                <a16:creationId xmlns:a16="http://schemas.microsoft.com/office/drawing/2014/main" id="{31B98DEA-5E3F-D148-8F5D-02EF1BF59E74}"/>
              </a:ext>
            </a:extLst>
          </p:cNvPr>
          <p:cNvSpPr>
            <a:spLocks noGrp="1"/>
          </p:cNvSpPr>
          <p:nvPr>
            <p:ph type="sldNum" sz="quarter" idx="4"/>
          </p:nvPr>
        </p:nvSpPr>
        <p:spPr/>
        <p:txBody>
          <a:bodyPr/>
          <a:lstStyle/>
          <a:p>
            <a:pPr>
              <a:defRPr/>
            </a:pPr>
            <a:fld id="{0C39C72E-2A13-EB4D-AD45-6D4E6ACAED8D}" type="slidenum">
              <a:rPr lang="en-US" smtClean="0"/>
              <a:pPr>
                <a:defRPr/>
              </a:pPr>
              <a:t>18</a:t>
            </a:fld>
            <a:endParaRPr lang="en-US"/>
          </a:p>
        </p:txBody>
      </p:sp>
      <p:sp>
        <p:nvSpPr>
          <p:cNvPr id="7" name="Footer Placeholder 6">
            <a:extLst>
              <a:ext uri="{FF2B5EF4-FFF2-40B4-BE49-F238E27FC236}">
                <a16:creationId xmlns:a16="http://schemas.microsoft.com/office/drawing/2014/main" id="{4E994888-2AB3-D54B-BABE-E177AA739B48}"/>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p:sp>
        <p:nvSpPr>
          <p:cNvPr id="6" name="Title 1">
            <a:extLst>
              <a:ext uri="{FF2B5EF4-FFF2-40B4-BE49-F238E27FC236}">
                <a16:creationId xmlns:a16="http://schemas.microsoft.com/office/drawing/2014/main" id="{F26F8FC5-3B7E-D244-BA39-51AB2734B2A6}"/>
              </a:ext>
            </a:extLst>
          </p:cNvPr>
          <p:cNvSpPr>
            <a:spLocks noGrp="1"/>
          </p:cNvSpPr>
          <p:nvPr>
            <p:ph type="title"/>
          </p:nvPr>
        </p:nvSpPr>
        <p:spPr>
          <a:xfrm>
            <a:off x="609600" y="149754"/>
            <a:ext cx="10972800" cy="647102"/>
          </a:xfrm>
          <a:solidFill>
            <a:schemeClr val="bg1"/>
          </a:solidFill>
        </p:spPr>
        <p:txBody>
          <a:bodyPr/>
          <a:lstStyle/>
          <a:p>
            <a:r>
              <a:rPr lang="en-US" dirty="0"/>
              <a:t>Event Selection </a:t>
            </a:r>
          </a:p>
        </p:txBody>
      </p:sp>
      <p:sp>
        <p:nvSpPr>
          <p:cNvPr id="2" name="TextBox 1">
            <a:extLst>
              <a:ext uri="{FF2B5EF4-FFF2-40B4-BE49-F238E27FC236}">
                <a16:creationId xmlns:a16="http://schemas.microsoft.com/office/drawing/2014/main" id="{472B9EA8-116A-7A4A-B129-0E49A9AB63D8}"/>
              </a:ext>
            </a:extLst>
          </p:cNvPr>
          <p:cNvSpPr txBox="1"/>
          <p:nvPr/>
        </p:nvSpPr>
        <p:spPr>
          <a:xfrm>
            <a:off x="9990731" y="5939624"/>
            <a:ext cx="1619226" cy="369332"/>
          </a:xfrm>
          <a:prstGeom prst="rect">
            <a:avLst/>
          </a:prstGeom>
          <a:noFill/>
        </p:spPr>
        <p:txBody>
          <a:bodyPr wrap="none" rtlCol="0">
            <a:spAutoFit/>
          </a:bodyPr>
          <a:lstStyle/>
          <a:p>
            <a:r>
              <a:rPr lang="en-US" dirty="0">
                <a:hlinkClick r:id="rId4"/>
              </a:rPr>
              <a:t>Event Selection</a:t>
            </a:r>
            <a:endParaRPr lang="en-US" dirty="0"/>
          </a:p>
        </p:txBody>
      </p:sp>
    </p:spTree>
    <p:extLst>
      <p:ext uri="{BB962C8B-B14F-4D97-AF65-F5344CB8AC3E}">
        <p14:creationId xmlns:p14="http://schemas.microsoft.com/office/powerpoint/2010/main" val="3195373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87245-78E6-DF4B-8A23-5078E1A1BE3E}"/>
              </a:ext>
            </a:extLst>
          </p:cNvPr>
          <p:cNvSpPr>
            <a:spLocks noGrp="1"/>
          </p:cNvSpPr>
          <p:nvPr>
            <p:ph type="title"/>
          </p:nvPr>
        </p:nvSpPr>
        <p:spPr/>
        <p:txBody>
          <a:bodyPr/>
          <a:lstStyle/>
          <a:p>
            <a:r>
              <a:rPr lang="en-US" dirty="0"/>
              <a:t>Thin-Slice Method</a:t>
            </a:r>
          </a:p>
        </p:txBody>
      </p:sp>
      <p:sp>
        <p:nvSpPr>
          <p:cNvPr id="3" name="Date Placeholder 2">
            <a:extLst>
              <a:ext uri="{FF2B5EF4-FFF2-40B4-BE49-F238E27FC236}">
                <a16:creationId xmlns:a16="http://schemas.microsoft.com/office/drawing/2014/main" id="{8147B3E9-4069-C34A-AB40-5344501D70F1}"/>
              </a:ext>
            </a:extLst>
          </p:cNvPr>
          <p:cNvSpPr>
            <a:spLocks noGrp="1"/>
          </p:cNvSpPr>
          <p:nvPr>
            <p:ph type="dt" sz="half" idx="2"/>
          </p:nvPr>
        </p:nvSpPr>
        <p:spPr/>
        <p:txBody>
          <a:bodyPr/>
          <a:lstStyle/>
          <a:p>
            <a:pPr>
              <a:defRPr/>
            </a:pPr>
            <a:r>
              <a:rPr lang="en-GB">
                <a:latin typeface="Helvetica"/>
              </a:rPr>
              <a:t>21/02/2024</a:t>
            </a:r>
            <a:endParaRPr lang="en-US">
              <a:latin typeface="Helvetica"/>
              <a:cs typeface="Helvetica"/>
            </a:endParaRPr>
          </a:p>
        </p:txBody>
      </p:sp>
      <p:sp>
        <p:nvSpPr>
          <p:cNvPr id="4" name="Slide Number Placeholder 3">
            <a:extLst>
              <a:ext uri="{FF2B5EF4-FFF2-40B4-BE49-F238E27FC236}">
                <a16:creationId xmlns:a16="http://schemas.microsoft.com/office/drawing/2014/main" id="{B1741621-11CE-D641-8F6E-CABBDACB71BE}"/>
              </a:ext>
            </a:extLst>
          </p:cNvPr>
          <p:cNvSpPr>
            <a:spLocks noGrp="1"/>
          </p:cNvSpPr>
          <p:nvPr>
            <p:ph type="sldNum" sz="quarter" idx="4"/>
          </p:nvPr>
        </p:nvSpPr>
        <p:spPr/>
        <p:txBody>
          <a:bodyPr/>
          <a:lstStyle/>
          <a:p>
            <a:pPr>
              <a:defRPr/>
            </a:pPr>
            <a:fld id="{0C39C72E-2A13-EB4D-AD45-6D4E6ACAED8D}" type="slidenum">
              <a:rPr lang="en-US" smtClean="0"/>
              <a:pPr>
                <a:defRPr/>
              </a:pPr>
              <a:t>19</a:t>
            </a:fld>
            <a:endParaRPr lang="en-US"/>
          </a:p>
        </p:txBody>
      </p:sp>
      <p:sp>
        <p:nvSpPr>
          <p:cNvPr id="7" name="Footer Placeholder 6">
            <a:extLst>
              <a:ext uri="{FF2B5EF4-FFF2-40B4-BE49-F238E27FC236}">
                <a16:creationId xmlns:a16="http://schemas.microsoft.com/office/drawing/2014/main" id="{C69FFDB0-C4A8-BA44-B2AE-BD6157ADBFAC}"/>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p:pic>
        <p:nvPicPr>
          <p:cNvPr id="13" name="Content Placeholder 12">
            <a:extLst>
              <a:ext uri="{FF2B5EF4-FFF2-40B4-BE49-F238E27FC236}">
                <a16:creationId xmlns:a16="http://schemas.microsoft.com/office/drawing/2014/main" id="{F716D57A-C6F4-E747-9E78-26F5D9E8A89D}"/>
              </a:ext>
            </a:extLst>
          </p:cNvPr>
          <p:cNvPicPr>
            <a:picLocks noGrp="1" noChangeAspect="1"/>
          </p:cNvPicPr>
          <p:nvPr>
            <p:ph idx="11"/>
          </p:nvPr>
        </p:nvPicPr>
        <p:blipFill>
          <a:blip r:embed="rId3"/>
          <a:stretch>
            <a:fillRect/>
          </a:stretch>
        </p:blipFill>
        <p:spPr>
          <a:xfrm>
            <a:off x="863788" y="975778"/>
            <a:ext cx="4151355" cy="3087439"/>
          </a:xfrm>
        </p:spPr>
      </p:pic>
      <p:sp>
        <p:nvSpPr>
          <p:cNvPr id="16" name="TextBox 15">
            <a:extLst>
              <a:ext uri="{FF2B5EF4-FFF2-40B4-BE49-F238E27FC236}">
                <a16:creationId xmlns:a16="http://schemas.microsoft.com/office/drawing/2014/main" id="{B11AF3EA-AB86-DE41-8EAF-EFCA7BA2A2ED}"/>
              </a:ext>
            </a:extLst>
          </p:cNvPr>
          <p:cNvSpPr txBox="1"/>
          <p:nvPr/>
        </p:nvSpPr>
        <p:spPr>
          <a:xfrm>
            <a:off x="7320905" y="649409"/>
            <a:ext cx="4600161" cy="399148"/>
          </a:xfrm>
          <a:prstGeom prst="rect">
            <a:avLst/>
          </a:prstGeom>
          <a:solidFill>
            <a:schemeClr val="bg1"/>
          </a:solidFill>
        </p:spPr>
        <p:txBody>
          <a:bodyPr wrap="square" rtlCol="0">
            <a:spAutoFit/>
          </a:bodyPr>
          <a:lstStyle/>
          <a:p>
            <a:endParaRPr lang="en-US"/>
          </a:p>
        </p:txBody>
      </p:sp>
      <p:sp>
        <p:nvSpPr>
          <p:cNvPr id="18" name="TextBox 17">
            <a:extLst>
              <a:ext uri="{FF2B5EF4-FFF2-40B4-BE49-F238E27FC236}">
                <a16:creationId xmlns:a16="http://schemas.microsoft.com/office/drawing/2014/main" id="{F52437C2-892F-6B46-A83D-F455716A937D}"/>
              </a:ext>
            </a:extLst>
          </p:cNvPr>
          <p:cNvSpPr txBox="1"/>
          <p:nvPr/>
        </p:nvSpPr>
        <p:spPr>
          <a:xfrm rot="16200000">
            <a:off x="9251178" y="2747672"/>
            <a:ext cx="4071106" cy="571464"/>
          </a:xfrm>
          <a:prstGeom prst="rect">
            <a:avLst/>
          </a:prstGeom>
          <a:solidFill>
            <a:schemeClr val="bg1"/>
          </a:solidFill>
        </p:spPr>
        <p:txBody>
          <a:bodyPr wrap="square" rtlCol="0">
            <a:spAutoFit/>
          </a:bodyPr>
          <a:lstStyle/>
          <a:p>
            <a:endParaRPr lang="en-US"/>
          </a:p>
        </p:txBody>
      </p:sp>
      <p:sp>
        <p:nvSpPr>
          <p:cNvPr id="19" name="TextBox 18">
            <a:extLst>
              <a:ext uri="{FF2B5EF4-FFF2-40B4-BE49-F238E27FC236}">
                <a16:creationId xmlns:a16="http://schemas.microsoft.com/office/drawing/2014/main" id="{F214446C-743E-F240-8946-779F91A4E88F}"/>
              </a:ext>
            </a:extLst>
          </p:cNvPr>
          <p:cNvSpPr txBox="1"/>
          <p:nvPr/>
        </p:nvSpPr>
        <p:spPr>
          <a:xfrm rot="18902213">
            <a:off x="10137743" y="3077967"/>
            <a:ext cx="1618367" cy="468017"/>
          </a:xfrm>
          <a:prstGeom prst="rect">
            <a:avLst/>
          </a:prstGeom>
          <a:solidFill>
            <a:schemeClr val="bg1"/>
          </a:solidFill>
        </p:spPr>
        <p:txBody>
          <a:bodyPr wrap="square" rtlCol="0">
            <a:spAutoFit/>
          </a:bodyPr>
          <a:lstStyle/>
          <a:p>
            <a:endParaRPr lang="en-US"/>
          </a:p>
        </p:txBody>
      </p:sp>
      <p:sp>
        <p:nvSpPr>
          <p:cNvPr id="21" name="TextBox 20">
            <a:extLst>
              <a:ext uri="{FF2B5EF4-FFF2-40B4-BE49-F238E27FC236}">
                <a16:creationId xmlns:a16="http://schemas.microsoft.com/office/drawing/2014/main" id="{793C5590-52C9-5C46-9D8C-6A5235C8D557}"/>
              </a:ext>
            </a:extLst>
          </p:cNvPr>
          <p:cNvSpPr txBox="1"/>
          <p:nvPr/>
        </p:nvSpPr>
        <p:spPr>
          <a:xfrm>
            <a:off x="8823498" y="3846444"/>
            <a:ext cx="1399375" cy="468084"/>
          </a:xfrm>
          <a:prstGeom prst="rect">
            <a:avLst/>
          </a:prstGeom>
          <a:solidFill>
            <a:schemeClr val="bg1"/>
          </a:solidFill>
        </p:spPr>
        <p:txBody>
          <a:bodyPr wrap="square" rtlCol="0">
            <a:spAutoFit/>
          </a:bodyPr>
          <a:lstStyle/>
          <a:p>
            <a:endParaRPr lang="en-US"/>
          </a:p>
        </p:txBody>
      </p:sp>
      <mc:AlternateContent xmlns:mc="http://schemas.openxmlformats.org/markup-compatibility/2006" xmlns:a14="http://schemas.microsoft.com/office/drawing/2010/main">
        <mc:Choice Requires="a14">
          <p:sp>
            <p:nvSpPr>
              <p:cNvPr id="22" name="Content Placeholder 5">
                <a:extLst>
                  <a:ext uri="{FF2B5EF4-FFF2-40B4-BE49-F238E27FC236}">
                    <a16:creationId xmlns:a16="http://schemas.microsoft.com/office/drawing/2014/main" id="{49B292A5-4DD5-B049-9B29-8DEEA7A4E04D}"/>
                  </a:ext>
                </a:extLst>
              </p:cNvPr>
              <p:cNvSpPr txBox="1">
                <a:spLocks/>
              </p:cNvSpPr>
              <p:nvPr/>
            </p:nvSpPr>
            <p:spPr>
              <a:xfrm>
                <a:off x="605368" y="4422422"/>
                <a:ext cx="11315698" cy="2127127"/>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000" dirty="0"/>
                  <a:t>Interaction probability </a:t>
                </a:r>
                <a14:m>
                  <m:oMath xmlns:m="http://schemas.openxmlformats.org/officeDocument/2006/math">
                    <m:f>
                      <m:fPr>
                        <m:ctrlPr>
                          <a:rPr lang="en-GB" sz="2000" i="1" smtClean="0">
                            <a:latin typeface="Cambria Math" panose="02040503050406030204" pitchFamily="18" charset="0"/>
                          </a:rPr>
                        </m:ctrlPr>
                      </m:fPr>
                      <m:num>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𝑁</m:t>
                            </m:r>
                          </m:e>
                          <m:sub>
                            <m:r>
                              <a:rPr lang="en-GB" sz="2000" b="0" i="1" smtClean="0">
                                <a:latin typeface="Cambria Math" panose="02040503050406030204" pitchFamily="18" charset="0"/>
                              </a:rPr>
                              <m:t>𝑖𝑛𝑡</m:t>
                            </m:r>
                          </m:sub>
                        </m:sSub>
                      </m:num>
                      <m:den>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𝑁</m:t>
                            </m:r>
                          </m:e>
                          <m:sub>
                            <m:r>
                              <a:rPr lang="en-GB" sz="2000" b="0" i="1" smtClean="0">
                                <a:latin typeface="Cambria Math" panose="02040503050406030204" pitchFamily="18" charset="0"/>
                              </a:rPr>
                              <m:t>𝑖𝑛𝑐</m:t>
                            </m:r>
                          </m:sub>
                        </m:sSub>
                      </m:den>
                    </m:f>
                    <m:sSub>
                      <m:sSubPr>
                        <m:ctrlPr>
                          <a:rPr lang="en-GB" sz="2000" i="1" smtClean="0">
                            <a:latin typeface="Cambria Math" panose="02040503050406030204" pitchFamily="18" charset="0"/>
                          </a:rPr>
                        </m:ctrlPr>
                      </m:sSubPr>
                      <m:e>
                        <m:r>
                          <a:rPr lang="en-GB" sz="2000" b="0" i="1" smtClean="0">
                            <a:latin typeface="Cambria Math" panose="02040503050406030204" pitchFamily="18" charset="0"/>
                          </a:rPr>
                          <m:t>=</m:t>
                        </m:r>
                        <m:r>
                          <a:rPr lang="en-GB" sz="2000" b="0" i="1" smtClean="0">
                            <a:latin typeface="Cambria Math" panose="02040503050406030204" pitchFamily="18" charset="0"/>
                          </a:rPr>
                          <m:t>𝑃</m:t>
                        </m:r>
                      </m:e>
                      <m:sub>
                        <m:r>
                          <a:rPr lang="en-GB" sz="2000" b="0" i="1" smtClean="0">
                            <a:latin typeface="Cambria Math" panose="02040503050406030204" pitchFamily="18" charset="0"/>
                          </a:rPr>
                          <m:t>𝐼𝑛𝑡</m:t>
                        </m:r>
                      </m:sub>
                    </m:sSub>
                    <m:r>
                      <a:rPr lang="en-GB" sz="2000" b="0" i="1" smtClean="0">
                        <a:latin typeface="Cambria Math" panose="02040503050406030204" pitchFamily="18" charset="0"/>
                      </a:rPr>
                      <m:t>=1− </m:t>
                    </m:r>
                    <m:sSup>
                      <m:sSupPr>
                        <m:ctrlPr>
                          <a:rPr lang="en-GB" sz="2000" b="0" i="1" smtClean="0">
                            <a:latin typeface="Cambria Math" panose="02040503050406030204" pitchFamily="18" charset="0"/>
                          </a:rPr>
                        </m:ctrlPr>
                      </m:sSupPr>
                      <m:e>
                        <m:r>
                          <a:rPr lang="en-GB" sz="2000" b="0" i="1" smtClean="0">
                            <a:latin typeface="Cambria Math" panose="02040503050406030204" pitchFamily="18" charset="0"/>
                          </a:rPr>
                          <m:t>𝑒</m:t>
                        </m:r>
                      </m:e>
                      <m:sup>
                        <m:r>
                          <a:rPr lang="en-GB" sz="2000" b="0" i="1" smtClean="0">
                            <a:latin typeface="Cambria Math" panose="02040503050406030204" pitchFamily="18" charset="0"/>
                          </a:rPr>
                          <m:t>−</m:t>
                        </m:r>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𝜎</m:t>
                            </m:r>
                          </m:e>
                          <m:sub>
                            <m:r>
                              <a:rPr lang="en-GB" sz="2000" b="0" i="1" smtClean="0">
                                <a:latin typeface="Cambria Math" panose="02040503050406030204" pitchFamily="18" charset="0"/>
                              </a:rPr>
                              <m:t>𝑇𝑜𝑡</m:t>
                            </m:r>
                          </m:sub>
                        </m:sSub>
                        <m:r>
                          <a:rPr lang="en-GB" sz="2000" b="0" i="1" smtClean="0">
                            <a:latin typeface="Cambria Math" panose="02040503050406030204" pitchFamily="18" charset="0"/>
                          </a:rPr>
                          <m:t> </m:t>
                        </m:r>
                        <m:r>
                          <a:rPr lang="en-GB" sz="2000" b="0" i="1" smtClean="0">
                            <a:latin typeface="Cambria Math" panose="02040503050406030204" pitchFamily="18" charset="0"/>
                          </a:rPr>
                          <m:t>𝑛</m:t>
                        </m:r>
                        <m:r>
                          <a:rPr lang="en-GB" sz="2000" b="0" i="1" smtClean="0">
                            <a:latin typeface="Cambria Math" panose="02040503050406030204" pitchFamily="18" charset="0"/>
                          </a:rPr>
                          <m:t> </m:t>
                        </m:r>
                        <m:r>
                          <a:rPr lang="en-GB" sz="2000" b="0" i="1" smtClean="0">
                            <a:latin typeface="Cambria Math" panose="02040503050406030204" pitchFamily="18" charset="0"/>
                            <a:ea typeface="Cambria Math" panose="02040503050406030204" pitchFamily="18" charset="0"/>
                          </a:rPr>
                          <m:t>𝛿</m:t>
                        </m:r>
                        <m:r>
                          <a:rPr lang="en-GB" sz="2000" b="0" i="1" smtClean="0">
                            <a:latin typeface="Cambria Math" panose="02040503050406030204" pitchFamily="18" charset="0"/>
                            <a:ea typeface="Cambria Math" panose="02040503050406030204" pitchFamily="18" charset="0"/>
                          </a:rPr>
                          <m:t>𝑋</m:t>
                        </m:r>
                      </m:sup>
                    </m:sSup>
                  </m:oMath>
                </a14:m>
                <a:r>
                  <a:rPr lang="en-US" sz="2000" dirty="0"/>
                  <a:t>, </a:t>
                </a:r>
                <a14:m>
                  <m:oMath xmlns:m="http://schemas.openxmlformats.org/officeDocument/2006/math">
                    <m:r>
                      <a:rPr lang="en-US" sz="2000" i="1" smtClean="0">
                        <a:latin typeface="Cambria Math" panose="02040503050406030204" pitchFamily="18" charset="0"/>
                      </a:rPr>
                      <m:t>𝑛</m:t>
                    </m:r>
                    <m:r>
                      <a:rPr lang="en-GB" sz="2000" b="0" i="1" smtClean="0">
                        <a:latin typeface="Cambria Math" panose="02040503050406030204" pitchFamily="18" charset="0"/>
                      </a:rPr>
                      <m:t>=</m:t>
                    </m:r>
                    <m:f>
                      <m:fPr>
                        <m:ctrlPr>
                          <a:rPr lang="en-GB" sz="2000" b="0" i="1" smtClean="0">
                            <a:latin typeface="Cambria Math" panose="02040503050406030204" pitchFamily="18" charset="0"/>
                          </a:rPr>
                        </m:ctrlPr>
                      </m:fPr>
                      <m:num>
                        <m:r>
                          <a:rPr lang="en-GB" sz="2000" b="0" i="1" smtClean="0">
                            <a:latin typeface="Cambria Math" panose="02040503050406030204" pitchFamily="18" charset="0"/>
                            <a:ea typeface="Cambria Math" panose="02040503050406030204" pitchFamily="18" charset="0"/>
                          </a:rPr>
                          <m:t>𝜌</m:t>
                        </m:r>
                        <m:sSub>
                          <m:sSubPr>
                            <m:ctrlPr>
                              <a:rPr lang="en-GB" sz="2000" b="0" i="1" smtClean="0">
                                <a:latin typeface="Cambria Math" panose="02040503050406030204" pitchFamily="18" charset="0"/>
                                <a:ea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𝑁</m:t>
                            </m:r>
                          </m:e>
                          <m:sub>
                            <m:r>
                              <a:rPr lang="en-GB" sz="2000" b="0" i="1" smtClean="0">
                                <a:latin typeface="Cambria Math" panose="02040503050406030204" pitchFamily="18" charset="0"/>
                                <a:ea typeface="Cambria Math" panose="02040503050406030204" pitchFamily="18" charset="0"/>
                              </a:rPr>
                              <m:t>𝐴</m:t>
                            </m:r>
                          </m:sub>
                        </m:sSub>
                      </m:num>
                      <m:den>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𝑚</m:t>
                            </m:r>
                          </m:e>
                          <m:sub>
                            <m:r>
                              <a:rPr lang="en-GB" sz="2000" b="0" i="1" smtClean="0">
                                <a:latin typeface="Cambria Math" panose="02040503050406030204" pitchFamily="18" charset="0"/>
                              </a:rPr>
                              <m:t>𝐴𝑟</m:t>
                            </m:r>
                          </m:sub>
                        </m:sSub>
                      </m:den>
                    </m:f>
                  </m:oMath>
                </a14:m>
                <a:r>
                  <a:rPr lang="en-US" sz="2000" dirty="0"/>
                  <a:t> is the density of the target.</a:t>
                </a:r>
              </a:p>
              <a:p>
                <a:r>
                  <a:rPr lang="en-GB" sz="2000" dirty="0"/>
                  <a:t>The interaction length of pions in liquid argon is of the order of ∼ 50 cm.</a:t>
                </a:r>
                <a:endParaRPr lang="en-US" sz="2000" dirty="0"/>
              </a:p>
            </p:txBody>
          </p:sp>
        </mc:Choice>
        <mc:Fallback xmlns="">
          <p:sp>
            <p:nvSpPr>
              <p:cNvPr id="22" name="Content Placeholder 5">
                <a:extLst>
                  <a:ext uri="{FF2B5EF4-FFF2-40B4-BE49-F238E27FC236}">
                    <a16:creationId xmlns:a16="http://schemas.microsoft.com/office/drawing/2014/main" id="{49B292A5-4DD5-B049-9B29-8DEEA7A4E04D}"/>
                  </a:ext>
                </a:extLst>
              </p:cNvPr>
              <p:cNvSpPr txBox="1">
                <a:spLocks noRot="1" noChangeAspect="1" noMove="1" noResize="1" noEditPoints="1" noAdjustHandles="1" noChangeArrowheads="1" noChangeShapeType="1" noTextEdit="1"/>
              </p:cNvSpPr>
              <p:nvPr/>
            </p:nvSpPr>
            <p:spPr>
              <a:xfrm>
                <a:off x="605368" y="4422422"/>
                <a:ext cx="11315698" cy="2127127"/>
              </a:xfrm>
              <a:prstGeom prst="rect">
                <a:avLst/>
              </a:prstGeom>
              <a:blipFill>
                <a:blip r:embed="rId4"/>
                <a:stretch>
                  <a:fillRect l="-1233"/>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A804F566-1ACD-757B-0B5C-A162DF582D95}"/>
              </a:ext>
            </a:extLst>
          </p:cNvPr>
          <p:cNvSpPr txBox="1"/>
          <p:nvPr/>
        </p:nvSpPr>
        <p:spPr>
          <a:xfrm>
            <a:off x="3350786" y="3376404"/>
            <a:ext cx="2379023" cy="369332"/>
          </a:xfrm>
          <a:prstGeom prst="rect">
            <a:avLst/>
          </a:prstGeom>
          <a:noFill/>
          <a:ln w="25400">
            <a:solidFill>
              <a:schemeClr val="tx1"/>
            </a:solidFill>
          </a:ln>
        </p:spPr>
        <p:txBody>
          <a:bodyPr wrap="square" rtlCol="0">
            <a:spAutoFit/>
          </a:bodyPr>
          <a:lstStyle/>
          <a:p>
            <a:pPr algn="ctr"/>
            <a:r>
              <a:rPr lang="en-US" dirty="0"/>
              <a:t>T</a:t>
            </a:r>
            <a:r>
              <a:rPr lang="en-US" sz="1800" dirty="0"/>
              <a:t>hin target experiment</a:t>
            </a:r>
            <a:endParaRPr lang="en-GB" sz="1800" dirty="0"/>
          </a:p>
        </p:txBody>
      </p:sp>
      <p:sp>
        <p:nvSpPr>
          <p:cNvPr id="6" name="Content Placeholder 5">
            <a:extLst>
              <a:ext uri="{FF2B5EF4-FFF2-40B4-BE49-F238E27FC236}">
                <a16:creationId xmlns:a16="http://schemas.microsoft.com/office/drawing/2014/main" id="{171927DF-56B5-13C8-D955-C4449F12D280}"/>
              </a:ext>
            </a:extLst>
          </p:cNvPr>
          <p:cNvSpPr txBox="1">
            <a:spLocks/>
          </p:cNvSpPr>
          <p:nvPr/>
        </p:nvSpPr>
        <p:spPr>
          <a:xfrm>
            <a:off x="603251" y="5561266"/>
            <a:ext cx="11315698" cy="2127127"/>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000" dirty="0"/>
              <a:t>Treat the argon volume as a sequence of many adjacent thin targets.</a:t>
            </a:r>
          </a:p>
        </p:txBody>
      </p:sp>
      <p:pic>
        <p:nvPicPr>
          <p:cNvPr id="9" name="Picture 8">
            <a:extLst>
              <a:ext uri="{FF2B5EF4-FFF2-40B4-BE49-F238E27FC236}">
                <a16:creationId xmlns:a16="http://schemas.microsoft.com/office/drawing/2014/main" id="{3203028C-91E7-BFC8-7C5A-B8684F5D2ACA}"/>
              </a:ext>
            </a:extLst>
          </p:cNvPr>
          <p:cNvPicPr>
            <a:picLocks noChangeAspect="1"/>
          </p:cNvPicPr>
          <p:nvPr/>
        </p:nvPicPr>
        <p:blipFill>
          <a:blip r:embed="rId5"/>
          <a:stretch>
            <a:fillRect/>
          </a:stretch>
        </p:blipFill>
        <p:spPr>
          <a:xfrm>
            <a:off x="6346508" y="840557"/>
            <a:ext cx="5488780" cy="3087439"/>
          </a:xfrm>
          <a:prstGeom prst="rect">
            <a:avLst/>
          </a:prstGeom>
        </p:spPr>
      </p:pic>
    </p:spTree>
    <p:extLst>
      <p:ext uri="{BB962C8B-B14F-4D97-AF65-F5344CB8AC3E}">
        <p14:creationId xmlns:p14="http://schemas.microsoft.com/office/powerpoint/2010/main" val="152356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B1929-37B6-D544-AF79-AE6663AEE92F}"/>
              </a:ext>
            </a:extLst>
          </p:cNvPr>
          <p:cNvSpPr>
            <a:spLocks noGrp="1"/>
          </p:cNvSpPr>
          <p:nvPr>
            <p:ph type="title"/>
          </p:nvPr>
        </p:nvSpPr>
        <p:spPr/>
        <p:txBody>
          <a:bodyPr/>
          <a:lstStyle/>
          <a:p>
            <a:r>
              <a:rPr lang="en-US" dirty="0"/>
              <a:t>Neutrinos in Standard Model</a:t>
            </a:r>
          </a:p>
        </p:txBody>
      </p:sp>
      <p:sp>
        <p:nvSpPr>
          <p:cNvPr id="3" name="Date Placeholder 2">
            <a:extLst>
              <a:ext uri="{FF2B5EF4-FFF2-40B4-BE49-F238E27FC236}">
                <a16:creationId xmlns:a16="http://schemas.microsoft.com/office/drawing/2014/main" id="{8E60CB2F-E59F-354A-88F5-ED3EF756B7C6}"/>
              </a:ext>
            </a:extLst>
          </p:cNvPr>
          <p:cNvSpPr>
            <a:spLocks noGrp="1"/>
          </p:cNvSpPr>
          <p:nvPr>
            <p:ph type="dt" sz="half" idx="2"/>
          </p:nvPr>
        </p:nvSpPr>
        <p:spPr/>
        <p:txBody>
          <a:bodyPr/>
          <a:lstStyle/>
          <a:p>
            <a:pPr>
              <a:defRPr/>
            </a:pPr>
            <a:r>
              <a:rPr lang="en-GB">
                <a:latin typeface="Helvetica"/>
              </a:rPr>
              <a:t>21/02/2024</a:t>
            </a:r>
            <a:endParaRPr lang="en-US">
              <a:latin typeface="Helvetica"/>
              <a:cs typeface="Helvetica"/>
            </a:endParaRPr>
          </a:p>
        </p:txBody>
      </p:sp>
      <p:sp>
        <p:nvSpPr>
          <p:cNvPr id="4" name="Slide Number Placeholder 3">
            <a:extLst>
              <a:ext uri="{FF2B5EF4-FFF2-40B4-BE49-F238E27FC236}">
                <a16:creationId xmlns:a16="http://schemas.microsoft.com/office/drawing/2014/main" id="{6CBFDD05-C22C-5440-B54A-276233C86CF9}"/>
              </a:ext>
            </a:extLst>
          </p:cNvPr>
          <p:cNvSpPr>
            <a:spLocks noGrp="1"/>
          </p:cNvSpPr>
          <p:nvPr>
            <p:ph type="sldNum" sz="quarter" idx="4"/>
          </p:nvPr>
        </p:nvSpPr>
        <p:spPr/>
        <p:txBody>
          <a:bodyPr/>
          <a:lstStyle/>
          <a:p>
            <a:pPr>
              <a:defRPr/>
            </a:pPr>
            <a:fld id="{0C39C72E-2A13-EB4D-AD45-6D4E6ACAED8D}" type="slidenum">
              <a:rPr lang="en-US" smtClean="0"/>
              <a:pPr>
                <a:defRPr/>
              </a:pPr>
              <a:t>2</a:t>
            </a:fld>
            <a:endParaRPr lang="en-US"/>
          </a:p>
        </p:txBody>
      </p:sp>
      <p:sp>
        <p:nvSpPr>
          <p:cNvPr id="6" name="Content Placeholder 5">
            <a:extLst>
              <a:ext uri="{FF2B5EF4-FFF2-40B4-BE49-F238E27FC236}">
                <a16:creationId xmlns:a16="http://schemas.microsoft.com/office/drawing/2014/main" id="{28E99502-2ACC-7E42-85F3-F3019B75EC3C}"/>
              </a:ext>
            </a:extLst>
          </p:cNvPr>
          <p:cNvSpPr>
            <a:spLocks noGrp="1"/>
          </p:cNvSpPr>
          <p:nvPr>
            <p:ph idx="12"/>
          </p:nvPr>
        </p:nvSpPr>
        <p:spPr>
          <a:xfrm>
            <a:off x="6647489" y="1597271"/>
            <a:ext cx="5321000" cy="5031626"/>
          </a:xfrm>
        </p:spPr>
        <p:txBody>
          <a:bodyPr/>
          <a:lstStyle/>
          <a:p>
            <a:r>
              <a:rPr lang="en-US" sz="2000" dirty="0"/>
              <a:t>The Standard Model contains two types of matter particles:</a:t>
            </a:r>
          </a:p>
          <a:p>
            <a:pPr lvl="1">
              <a:buFont typeface="Wingdings" pitchFamily="2" charset="2"/>
              <a:buChar char="v"/>
            </a:pPr>
            <a:r>
              <a:rPr lang="en-US" sz="1800" b="1" dirty="0"/>
              <a:t>Hadrons</a:t>
            </a:r>
            <a:r>
              <a:rPr lang="en-US" sz="1800" dirty="0"/>
              <a:t> (composed of quarks)</a:t>
            </a:r>
          </a:p>
          <a:p>
            <a:pPr lvl="1">
              <a:buFont typeface="Wingdings" pitchFamily="2" charset="2"/>
              <a:buChar char="v"/>
            </a:pPr>
            <a:r>
              <a:rPr lang="en-US" sz="1800" b="1" dirty="0"/>
              <a:t>Leptons</a:t>
            </a:r>
            <a:r>
              <a:rPr lang="en-US" sz="1800" dirty="0"/>
              <a:t> (elementary particles)</a:t>
            </a:r>
          </a:p>
          <a:p>
            <a:pPr lvl="1">
              <a:buFont typeface="Wingdings" pitchFamily="2" charset="2"/>
              <a:buChar char="v"/>
            </a:pPr>
            <a:endParaRPr lang="en-US" sz="1800" dirty="0"/>
          </a:p>
          <a:p>
            <a:pPr marL="332232" indent="-342900">
              <a:buFont typeface="Arial" panose="020B0604020202020204" pitchFamily="34" charset="0"/>
              <a:buChar char="•"/>
            </a:pPr>
            <a:r>
              <a:rPr lang="en-US" sz="2000" dirty="0"/>
              <a:t>Neutrinos are leptons </a:t>
            </a:r>
            <a:r>
              <a:rPr lang="en-US" sz="2000" b="1" dirty="0"/>
              <a:t>without electrical charge</a:t>
            </a:r>
            <a:r>
              <a:rPr lang="en-US" sz="2000" dirty="0"/>
              <a:t>.</a:t>
            </a:r>
          </a:p>
          <a:p>
            <a:pPr lvl="1">
              <a:buFont typeface="Wingdings" pitchFamily="2" charset="2"/>
              <a:buChar char="v"/>
            </a:pPr>
            <a:r>
              <a:rPr lang="en-US" sz="1800" dirty="0"/>
              <a:t>Feel only the weak force. </a:t>
            </a:r>
          </a:p>
          <a:p>
            <a:pPr lvl="1">
              <a:buFont typeface="Wingdings" pitchFamily="2" charset="2"/>
              <a:buChar char="v"/>
            </a:pPr>
            <a:r>
              <a:rPr lang="en-US" sz="1800" dirty="0"/>
              <a:t>Very difficult to detect.</a:t>
            </a:r>
          </a:p>
          <a:p>
            <a:pPr lvl="1">
              <a:buFont typeface="Wingdings" pitchFamily="2" charset="2"/>
              <a:buChar char="v"/>
            </a:pPr>
            <a:r>
              <a:rPr lang="en-US" sz="1800" dirty="0"/>
              <a:t>Extremely low mass</a:t>
            </a:r>
          </a:p>
          <a:p>
            <a:pPr marL="332232" indent="-342900">
              <a:buFont typeface="Arial" panose="020B0604020202020204" pitchFamily="34" charset="0"/>
              <a:buChar char="•"/>
            </a:pPr>
            <a:endParaRPr lang="en-US" dirty="0"/>
          </a:p>
        </p:txBody>
      </p:sp>
      <p:sp>
        <p:nvSpPr>
          <p:cNvPr id="7" name="Footer Placeholder 6">
            <a:extLst>
              <a:ext uri="{FF2B5EF4-FFF2-40B4-BE49-F238E27FC236}">
                <a16:creationId xmlns:a16="http://schemas.microsoft.com/office/drawing/2014/main" id="{5B733586-82BE-F04D-8325-859CA5B5BC8F}"/>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p:pic>
        <p:nvPicPr>
          <p:cNvPr id="11" name="Content Placeholder 10" descr="A close-up of a wooden board with letters&#10;&#10;Description automatically generated">
            <a:extLst>
              <a:ext uri="{FF2B5EF4-FFF2-40B4-BE49-F238E27FC236}">
                <a16:creationId xmlns:a16="http://schemas.microsoft.com/office/drawing/2014/main" id="{51026F17-528C-56A8-770A-DC6D7836A79F}"/>
              </a:ext>
            </a:extLst>
          </p:cNvPr>
          <p:cNvPicPr>
            <a:picLocks noGrp="1" noChangeAspect="1"/>
          </p:cNvPicPr>
          <p:nvPr>
            <p:ph idx="11"/>
          </p:nvPr>
        </p:nvPicPr>
        <p:blipFill>
          <a:blip r:embed="rId3"/>
          <a:stretch>
            <a:fillRect/>
          </a:stretch>
        </p:blipFill>
        <p:spPr>
          <a:xfrm>
            <a:off x="492481" y="1767545"/>
            <a:ext cx="5588083" cy="3193189"/>
          </a:xfrm>
        </p:spPr>
      </p:pic>
      <p:sp>
        <p:nvSpPr>
          <p:cNvPr id="12" name="TextBox 11">
            <a:extLst>
              <a:ext uri="{FF2B5EF4-FFF2-40B4-BE49-F238E27FC236}">
                <a16:creationId xmlns:a16="http://schemas.microsoft.com/office/drawing/2014/main" id="{5C1752F4-338F-2D96-80C5-E7E8AE68CAAA}"/>
              </a:ext>
            </a:extLst>
          </p:cNvPr>
          <p:cNvSpPr txBox="1"/>
          <p:nvPr/>
        </p:nvSpPr>
        <p:spPr>
          <a:xfrm>
            <a:off x="415097" y="5002844"/>
            <a:ext cx="1820563" cy="307777"/>
          </a:xfrm>
          <a:prstGeom prst="rect">
            <a:avLst/>
          </a:prstGeom>
          <a:noFill/>
        </p:spPr>
        <p:txBody>
          <a:bodyPr wrap="none" rtlCol="0">
            <a:spAutoFit/>
          </a:bodyPr>
          <a:lstStyle/>
          <a:p>
            <a:r>
              <a:rPr lang="en-US" sz="1400" dirty="0">
                <a:hlinkClick r:id="rId4"/>
              </a:rPr>
              <a:t>@Symmetry magazine</a:t>
            </a:r>
            <a:endParaRPr lang="en-US" sz="1400" dirty="0"/>
          </a:p>
        </p:txBody>
      </p:sp>
    </p:spTree>
    <p:extLst>
      <p:ext uri="{BB962C8B-B14F-4D97-AF65-F5344CB8AC3E}">
        <p14:creationId xmlns:p14="http://schemas.microsoft.com/office/powerpoint/2010/main" val="3807944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1421D7B7-EA68-9343-A962-D3558687B221}"/>
                  </a:ext>
                </a:extLst>
              </p:cNvPr>
              <p:cNvSpPr txBox="1"/>
              <p:nvPr/>
            </p:nvSpPr>
            <p:spPr>
              <a:xfrm>
                <a:off x="-45724" y="2341077"/>
                <a:ext cx="609946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rPr>
                            <m:t>𝐸</m:t>
                          </m:r>
                        </m:e>
                        <m:sub>
                          <m:r>
                            <a:rPr lang="en-GB" b="0" i="1" smtClean="0">
                              <a:latin typeface="Cambria Math" panose="02040503050406030204" pitchFamily="18" charset="0"/>
                            </a:rPr>
                            <m:t>𝐸𝑙𝑜𝑠𝑠</m:t>
                          </m:r>
                        </m:sub>
                      </m:sSub>
                    </m:oMath>
                  </m:oMathPara>
                </a14:m>
                <a:endParaRPr lang="en-US" dirty="0"/>
              </a:p>
            </p:txBody>
          </p:sp>
        </mc:Choice>
        <mc:Fallback xmlns="">
          <p:sp>
            <p:nvSpPr>
              <p:cNvPr id="35" name="TextBox 34">
                <a:extLst>
                  <a:ext uri="{FF2B5EF4-FFF2-40B4-BE49-F238E27FC236}">
                    <a16:creationId xmlns:a16="http://schemas.microsoft.com/office/drawing/2014/main" id="{1421D7B7-EA68-9343-A962-D3558687B221}"/>
                  </a:ext>
                </a:extLst>
              </p:cNvPr>
              <p:cNvSpPr txBox="1">
                <a:spLocks noRot="1" noChangeAspect="1" noMove="1" noResize="1" noEditPoints="1" noAdjustHandles="1" noChangeArrowheads="1" noChangeShapeType="1" noTextEdit="1"/>
              </p:cNvSpPr>
              <p:nvPr/>
            </p:nvSpPr>
            <p:spPr>
              <a:xfrm>
                <a:off x="-45724" y="2341077"/>
                <a:ext cx="6099462"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A34E11E6-7582-E347-9418-18EA23948800}"/>
                  </a:ext>
                </a:extLst>
              </p:cNvPr>
              <p:cNvSpPr txBox="1"/>
              <p:nvPr/>
            </p:nvSpPr>
            <p:spPr>
              <a:xfrm>
                <a:off x="1105535" y="4995908"/>
                <a:ext cx="2999343" cy="923330"/>
              </a:xfrm>
              <a:prstGeom prst="rect">
                <a:avLst/>
              </a:prstGeom>
              <a:solidFill>
                <a:schemeClr val="bg1">
                  <a:alpha val="25000"/>
                </a:schemeClr>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i="1">
                              <a:latin typeface="Cambria Math" panose="02040503050406030204" pitchFamily="18" charset="0"/>
                            </a:rPr>
                            <m:t>𝐾𝐸</m:t>
                          </m:r>
                        </m:e>
                        <m:sub>
                          <m:r>
                            <a:rPr lang="en-GB" b="0" i="1" smtClean="0">
                              <a:latin typeface="Cambria Math" panose="02040503050406030204" pitchFamily="18" charset="0"/>
                            </a:rPr>
                            <m:t>𝑖𝑛𝑖𝑡𝑖𝑎𝑙</m:t>
                          </m:r>
                        </m:sub>
                      </m:sSub>
                      <m:r>
                        <a:rPr lang="en-GB" i="1">
                          <a:latin typeface="Cambria Math" panose="02040503050406030204" pitchFamily="18" charset="0"/>
                        </a:rPr>
                        <m:t>=</m:t>
                      </m:r>
                      <m:r>
                        <a:rPr lang="en-GB" i="1">
                          <a:latin typeface="Cambria Math" panose="02040503050406030204" pitchFamily="18" charset="0"/>
                        </a:rPr>
                        <m:t>𝐾</m:t>
                      </m:r>
                      <m:sSub>
                        <m:sSubPr>
                          <m:ctrlPr>
                            <a:rPr lang="en-GB" i="1">
                              <a:latin typeface="Cambria Math" panose="02040503050406030204" pitchFamily="18" charset="0"/>
                            </a:rPr>
                          </m:ctrlPr>
                        </m:sSubPr>
                        <m:e>
                          <m:r>
                            <a:rPr lang="en-GB" i="1">
                              <a:latin typeface="Cambria Math" panose="02040503050406030204" pitchFamily="18" charset="0"/>
                            </a:rPr>
                            <m:t>𝐸</m:t>
                          </m:r>
                        </m:e>
                        <m:sub>
                          <m:r>
                            <a:rPr lang="en-GB" i="1">
                              <a:latin typeface="Cambria Math" panose="02040503050406030204" pitchFamily="18" charset="0"/>
                            </a:rPr>
                            <m:t>𝑖𝑛𝑠𝑡</m:t>
                          </m:r>
                        </m:sub>
                      </m:sSub>
                      <m:r>
                        <a:rPr lang="en-GB" i="1">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𝐸</m:t>
                          </m:r>
                        </m:e>
                        <m:sub>
                          <m:r>
                            <a:rPr lang="en-GB" i="1">
                              <a:latin typeface="Cambria Math" panose="02040503050406030204" pitchFamily="18" charset="0"/>
                            </a:rPr>
                            <m:t>𝐸𝑙𝑜𝑠𝑠</m:t>
                          </m:r>
                        </m:sub>
                      </m:sSub>
                    </m:oMath>
                  </m:oMathPara>
                </a14:m>
                <a:endParaRPr lang="en-US" dirty="0"/>
              </a:p>
              <a:p>
                <a:endParaRPr lang="en-GB"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 </m:t>
                      </m:r>
                    </m:oMath>
                  </m:oMathPara>
                </a14:m>
                <a:endParaRPr lang="en-US" dirty="0"/>
              </a:p>
            </p:txBody>
          </p:sp>
        </mc:Choice>
        <mc:Fallback xmlns="">
          <p:sp>
            <p:nvSpPr>
              <p:cNvPr id="32" name="TextBox 31">
                <a:extLst>
                  <a:ext uri="{FF2B5EF4-FFF2-40B4-BE49-F238E27FC236}">
                    <a16:creationId xmlns:a16="http://schemas.microsoft.com/office/drawing/2014/main" id="{A34E11E6-7582-E347-9418-18EA23948800}"/>
                  </a:ext>
                </a:extLst>
              </p:cNvPr>
              <p:cNvSpPr txBox="1">
                <a:spLocks noRot="1" noChangeAspect="1" noMove="1" noResize="1" noEditPoints="1" noAdjustHandles="1" noChangeArrowheads="1" noChangeShapeType="1" noTextEdit="1"/>
              </p:cNvSpPr>
              <p:nvPr/>
            </p:nvSpPr>
            <p:spPr>
              <a:xfrm>
                <a:off x="1105535" y="4995908"/>
                <a:ext cx="2999343" cy="923330"/>
              </a:xfrm>
              <a:prstGeom prst="rect">
                <a:avLst/>
              </a:prstGeom>
              <a:blipFill>
                <a:blip r:embed="rId4"/>
                <a:stretch>
                  <a:fillRect b="-5405"/>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ACD65F7B-1DEC-9548-A25F-11918CC886A3}"/>
              </a:ext>
            </a:extLst>
          </p:cNvPr>
          <p:cNvSpPr txBox="1"/>
          <p:nvPr/>
        </p:nvSpPr>
        <p:spPr>
          <a:xfrm>
            <a:off x="1172293" y="5021965"/>
            <a:ext cx="2851065" cy="369332"/>
          </a:xfrm>
          <a:prstGeom prst="rect">
            <a:avLst/>
          </a:prstGeom>
          <a:solidFill>
            <a:schemeClr val="accent4">
              <a:lumMod val="75000"/>
              <a:alpha val="25000"/>
            </a:schemeClr>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39149625-10CC-A245-8E88-4AAE2F3A13A9}"/>
              </a:ext>
            </a:extLst>
          </p:cNvPr>
          <p:cNvSpPr>
            <a:spLocks noGrp="1"/>
          </p:cNvSpPr>
          <p:nvPr>
            <p:ph type="title"/>
          </p:nvPr>
        </p:nvSpPr>
        <p:spPr/>
        <p:txBody>
          <a:bodyPr/>
          <a:lstStyle/>
          <a:p>
            <a:r>
              <a:rPr lang="en-US" sz="4000" dirty="0"/>
              <a:t>Measure the Initial Energy</a:t>
            </a:r>
          </a:p>
        </p:txBody>
      </p:sp>
      <p:sp>
        <p:nvSpPr>
          <p:cNvPr id="3" name="Date Placeholder 2">
            <a:extLst>
              <a:ext uri="{FF2B5EF4-FFF2-40B4-BE49-F238E27FC236}">
                <a16:creationId xmlns:a16="http://schemas.microsoft.com/office/drawing/2014/main" id="{8F4660FD-7907-354D-95B8-2A8A6A00AFE3}"/>
              </a:ext>
            </a:extLst>
          </p:cNvPr>
          <p:cNvSpPr>
            <a:spLocks noGrp="1"/>
          </p:cNvSpPr>
          <p:nvPr>
            <p:ph type="dt" sz="half" idx="2"/>
          </p:nvPr>
        </p:nvSpPr>
        <p:spPr/>
        <p:txBody>
          <a:bodyPr/>
          <a:lstStyle/>
          <a:p>
            <a:pPr>
              <a:defRPr/>
            </a:pPr>
            <a:r>
              <a:rPr lang="en-GB">
                <a:latin typeface="Helvetica"/>
              </a:rPr>
              <a:t>21/02/2024</a:t>
            </a:r>
            <a:endParaRPr lang="en-US">
              <a:latin typeface="Helvetica"/>
              <a:cs typeface="Helvetica"/>
            </a:endParaRPr>
          </a:p>
        </p:txBody>
      </p:sp>
      <p:sp>
        <p:nvSpPr>
          <p:cNvPr id="4" name="Slide Number Placeholder 3">
            <a:extLst>
              <a:ext uri="{FF2B5EF4-FFF2-40B4-BE49-F238E27FC236}">
                <a16:creationId xmlns:a16="http://schemas.microsoft.com/office/drawing/2014/main" id="{179EB042-6FA5-3D42-8B32-A46CD3052562}"/>
              </a:ext>
            </a:extLst>
          </p:cNvPr>
          <p:cNvSpPr>
            <a:spLocks noGrp="1"/>
          </p:cNvSpPr>
          <p:nvPr>
            <p:ph type="sldNum" sz="quarter" idx="4"/>
          </p:nvPr>
        </p:nvSpPr>
        <p:spPr/>
        <p:txBody>
          <a:bodyPr/>
          <a:lstStyle/>
          <a:p>
            <a:pPr>
              <a:defRPr/>
            </a:pPr>
            <a:fld id="{0C39C72E-2A13-EB4D-AD45-6D4E6ACAED8D}" type="slidenum">
              <a:rPr lang="en-US" smtClean="0"/>
              <a:pPr>
                <a:defRPr/>
              </a:pPr>
              <a:t>20</a:t>
            </a:fld>
            <a:endParaRPr lang="en-US"/>
          </a:p>
        </p:txBody>
      </p:sp>
      <p:sp>
        <p:nvSpPr>
          <p:cNvPr id="7" name="Footer Placeholder 6">
            <a:extLst>
              <a:ext uri="{FF2B5EF4-FFF2-40B4-BE49-F238E27FC236}">
                <a16:creationId xmlns:a16="http://schemas.microsoft.com/office/drawing/2014/main" id="{42D97E29-8151-FB4F-9631-F1E6B403167D}"/>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p:sp>
        <p:nvSpPr>
          <p:cNvPr id="8" name="Rectangle 7">
            <a:extLst>
              <a:ext uri="{FF2B5EF4-FFF2-40B4-BE49-F238E27FC236}">
                <a16:creationId xmlns:a16="http://schemas.microsoft.com/office/drawing/2014/main" id="{AE71515E-E54C-9E45-9FD2-BA87FF0E52F6}"/>
              </a:ext>
            </a:extLst>
          </p:cNvPr>
          <p:cNvSpPr/>
          <p:nvPr/>
        </p:nvSpPr>
        <p:spPr>
          <a:xfrm>
            <a:off x="4322516" y="2000980"/>
            <a:ext cx="2832410" cy="1962615"/>
          </a:xfrm>
          <a:prstGeom prst="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3C19179-3523-F444-BFD5-50F9AF79CD99}"/>
              </a:ext>
            </a:extLst>
          </p:cNvPr>
          <p:cNvSpPr txBox="1"/>
          <p:nvPr/>
        </p:nvSpPr>
        <p:spPr>
          <a:xfrm>
            <a:off x="6379939" y="2157097"/>
            <a:ext cx="538930" cy="369332"/>
          </a:xfrm>
          <a:prstGeom prst="rect">
            <a:avLst/>
          </a:prstGeom>
          <a:noFill/>
          <a:ln w="12700">
            <a:solidFill>
              <a:schemeClr val="tx1"/>
            </a:solidFill>
          </a:ln>
        </p:spPr>
        <p:txBody>
          <a:bodyPr wrap="none" rtlCol="0">
            <a:spAutoFit/>
          </a:bodyPr>
          <a:lstStyle/>
          <a:p>
            <a:r>
              <a:rPr lang="en-US"/>
              <a:t>TPC</a:t>
            </a:r>
          </a:p>
        </p:txBody>
      </p:sp>
      <p:sp>
        <p:nvSpPr>
          <p:cNvPr id="10" name="Rectangle 9">
            <a:extLst>
              <a:ext uri="{FF2B5EF4-FFF2-40B4-BE49-F238E27FC236}">
                <a16:creationId xmlns:a16="http://schemas.microsoft.com/office/drawing/2014/main" id="{6E97A5CC-F2B7-FA4E-9814-DDC87F583727}"/>
              </a:ext>
            </a:extLst>
          </p:cNvPr>
          <p:cNvSpPr/>
          <p:nvPr/>
        </p:nvSpPr>
        <p:spPr>
          <a:xfrm>
            <a:off x="3932224" y="1632990"/>
            <a:ext cx="3646448" cy="2687444"/>
          </a:xfrm>
          <a:prstGeom prst="rect">
            <a:avLst/>
          </a:prstGeom>
          <a:noFill/>
          <a:ln w="2540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CE6CADF-6279-DC47-95DC-1271215BE485}"/>
              </a:ext>
            </a:extLst>
          </p:cNvPr>
          <p:cNvSpPr txBox="1"/>
          <p:nvPr/>
        </p:nvSpPr>
        <p:spPr>
          <a:xfrm>
            <a:off x="6379939" y="1125744"/>
            <a:ext cx="953979" cy="369332"/>
          </a:xfrm>
          <a:prstGeom prst="rect">
            <a:avLst/>
          </a:prstGeom>
          <a:noFill/>
          <a:ln w="12700">
            <a:solidFill>
              <a:schemeClr val="tx1"/>
            </a:solidFill>
          </a:ln>
        </p:spPr>
        <p:txBody>
          <a:bodyPr wrap="none" rtlCol="0">
            <a:spAutoFit/>
          </a:bodyPr>
          <a:lstStyle/>
          <a:p>
            <a:r>
              <a:rPr lang="en-US"/>
              <a:t>Cryostat</a:t>
            </a:r>
          </a:p>
        </p:txBody>
      </p:sp>
      <p:sp>
        <p:nvSpPr>
          <p:cNvPr id="12" name="Rectangle 11">
            <a:extLst>
              <a:ext uri="{FF2B5EF4-FFF2-40B4-BE49-F238E27FC236}">
                <a16:creationId xmlns:a16="http://schemas.microsoft.com/office/drawing/2014/main" id="{E671D804-D6F9-4E49-B0A9-A90DD60FE254}"/>
              </a:ext>
            </a:extLst>
          </p:cNvPr>
          <p:cNvSpPr/>
          <p:nvPr/>
        </p:nvSpPr>
        <p:spPr>
          <a:xfrm>
            <a:off x="1186655" y="1632990"/>
            <a:ext cx="351227" cy="2678221"/>
          </a:xfrm>
          <a:prstGeom prst="rect">
            <a:avLst/>
          </a:prstGeom>
          <a:solidFill>
            <a:srgbClr val="00B0F0">
              <a:alpha val="32839"/>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252585F-C5FF-FA4B-97B0-17870CF2D34F}"/>
              </a:ext>
            </a:extLst>
          </p:cNvPr>
          <p:cNvSpPr txBox="1"/>
          <p:nvPr/>
        </p:nvSpPr>
        <p:spPr>
          <a:xfrm>
            <a:off x="720082" y="1112847"/>
            <a:ext cx="1469248" cy="369332"/>
          </a:xfrm>
          <a:prstGeom prst="rect">
            <a:avLst/>
          </a:prstGeom>
          <a:noFill/>
          <a:ln w="12700">
            <a:solidFill>
              <a:schemeClr val="tx1"/>
            </a:solidFill>
          </a:ln>
        </p:spPr>
        <p:txBody>
          <a:bodyPr wrap="none" rtlCol="0">
            <a:spAutoFit/>
          </a:bodyPr>
          <a:lstStyle/>
          <a:p>
            <a:r>
              <a:rPr lang="en-US"/>
              <a:t>Spectrometer</a:t>
            </a:r>
          </a:p>
        </p:txBody>
      </p:sp>
      <p:cxnSp>
        <p:nvCxnSpPr>
          <p:cNvPr id="15" name="Straight Arrow Connector 14">
            <a:extLst>
              <a:ext uri="{FF2B5EF4-FFF2-40B4-BE49-F238E27FC236}">
                <a16:creationId xmlns:a16="http://schemas.microsoft.com/office/drawing/2014/main" id="{7D861C2A-67EF-1840-A082-41FB1ABEF566}"/>
              </a:ext>
            </a:extLst>
          </p:cNvPr>
          <p:cNvCxnSpPr>
            <a:cxnSpLocks/>
          </p:cNvCxnSpPr>
          <p:nvPr/>
        </p:nvCxnSpPr>
        <p:spPr>
          <a:xfrm>
            <a:off x="838025" y="2992581"/>
            <a:ext cx="5246384" cy="0"/>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29874E8-196D-894A-9AD2-7AA5079DCF54}"/>
                  </a:ext>
                </a:extLst>
              </p:cNvPr>
              <p:cNvSpPr txBox="1"/>
              <p:nvPr/>
            </p:nvSpPr>
            <p:spPr>
              <a:xfrm>
                <a:off x="105005" y="2574839"/>
                <a:ext cx="1000530" cy="369332"/>
              </a:xfrm>
              <a:prstGeom prst="rect">
                <a:avLst/>
              </a:prstGeom>
              <a:noFill/>
            </p:spPr>
            <p:txBody>
              <a:bodyPr wrap="none" rtlCol="0">
                <a:spAutoFit/>
              </a:bodyPr>
              <a:lstStyle/>
              <a:p>
                <a14:m>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𝜋</m:t>
                        </m:r>
                      </m:e>
                      <m:sup>
                        <m:r>
                          <a:rPr lang="en-GB" b="0" i="1" smtClean="0">
                            <a:latin typeface="Cambria Math" panose="02040503050406030204" pitchFamily="18" charset="0"/>
                          </a:rPr>
                          <m:t>+</m:t>
                        </m:r>
                      </m:sup>
                    </m:sSup>
                  </m:oMath>
                </a14:m>
                <a:r>
                  <a:rPr lang="en-US"/>
                  <a:t>Beam</a:t>
                </a:r>
              </a:p>
            </p:txBody>
          </p:sp>
        </mc:Choice>
        <mc:Fallback xmlns="">
          <p:sp>
            <p:nvSpPr>
              <p:cNvPr id="16" name="TextBox 15">
                <a:extLst>
                  <a:ext uri="{FF2B5EF4-FFF2-40B4-BE49-F238E27FC236}">
                    <a16:creationId xmlns:a16="http://schemas.microsoft.com/office/drawing/2014/main" id="{A29874E8-196D-894A-9AD2-7AA5079DCF54}"/>
                  </a:ext>
                </a:extLst>
              </p:cNvPr>
              <p:cNvSpPr txBox="1">
                <a:spLocks noRot="1" noChangeAspect="1" noMove="1" noResize="1" noEditPoints="1" noAdjustHandles="1" noChangeArrowheads="1" noChangeShapeType="1" noTextEdit="1"/>
              </p:cNvSpPr>
              <p:nvPr/>
            </p:nvSpPr>
            <p:spPr>
              <a:xfrm>
                <a:off x="105005" y="2574839"/>
                <a:ext cx="1000530" cy="369332"/>
              </a:xfrm>
              <a:prstGeom prst="rect">
                <a:avLst/>
              </a:prstGeom>
              <a:blipFill>
                <a:blip r:embed="rId5"/>
                <a:stretch>
                  <a:fillRect t="-6667" r="-5063"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C07186F-BA52-4441-8340-D7BAD42B8B5D}"/>
                  </a:ext>
                </a:extLst>
              </p:cNvPr>
              <p:cNvSpPr txBox="1"/>
              <p:nvPr/>
            </p:nvSpPr>
            <p:spPr>
              <a:xfrm>
                <a:off x="1606783" y="3040992"/>
                <a:ext cx="804127" cy="369332"/>
              </a:xfrm>
              <a:prstGeom prst="rect">
                <a:avLst/>
              </a:prstGeom>
              <a:solidFill>
                <a:schemeClr val="accent2">
                  <a:alpha val="25000"/>
                </a:schemeClr>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𝐾𝐸</m:t>
                          </m:r>
                        </m:e>
                        <m:sub>
                          <m:r>
                            <a:rPr lang="en-GB" b="0" i="1" smtClean="0">
                              <a:latin typeface="Cambria Math" panose="02040503050406030204" pitchFamily="18" charset="0"/>
                            </a:rPr>
                            <m:t>𝑖𝑛𝑠𝑡</m:t>
                          </m:r>
                        </m:sub>
                      </m:sSub>
                      <m:r>
                        <a:rPr lang="en-US" i="1" smtClean="0">
                          <a:latin typeface="Cambria Math" panose="02040503050406030204" pitchFamily="18" charset="0"/>
                        </a:rPr>
                        <m:t> </m:t>
                      </m:r>
                    </m:oMath>
                  </m:oMathPara>
                </a14:m>
                <a:endParaRPr lang="en-US"/>
              </a:p>
            </p:txBody>
          </p:sp>
        </mc:Choice>
        <mc:Fallback xmlns="">
          <p:sp>
            <p:nvSpPr>
              <p:cNvPr id="17" name="TextBox 16">
                <a:extLst>
                  <a:ext uri="{FF2B5EF4-FFF2-40B4-BE49-F238E27FC236}">
                    <a16:creationId xmlns:a16="http://schemas.microsoft.com/office/drawing/2014/main" id="{DC07186F-BA52-4441-8340-D7BAD42B8B5D}"/>
                  </a:ext>
                </a:extLst>
              </p:cNvPr>
              <p:cNvSpPr txBox="1">
                <a:spLocks noRot="1" noChangeAspect="1" noMove="1" noResize="1" noEditPoints="1" noAdjustHandles="1" noChangeArrowheads="1" noChangeShapeType="1" noTextEdit="1"/>
              </p:cNvSpPr>
              <p:nvPr/>
            </p:nvSpPr>
            <p:spPr>
              <a:xfrm>
                <a:off x="1606783" y="3040992"/>
                <a:ext cx="804127" cy="369332"/>
              </a:xfrm>
              <a:prstGeom prst="rect">
                <a:avLst/>
              </a:prstGeom>
              <a:blipFill>
                <a:blip r:embed="rId6"/>
                <a:stretch>
                  <a:fillRect r="-10938"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938A68A-2BBD-4C4E-BB02-8524AEB58325}"/>
                  </a:ext>
                </a:extLst>
              </p:cNvPr>
              <p:cNvSpPr txBox="1"/>
              <p:nvPr/>
            </p:nvSpPr>
            <p:spPr>
              <a:xfrm>
                <a:off x="4350955" y="3040992"/>
                <a:ext cx="970132" cy="369332"/>
              </a:xfrm>
              <a:prstGeom prst="rect">
                <a:avLst/>
              </a:prstGeom>
              <a:solidFill>
                <a:schemeClr val="accent2">
                  <a:alpha val="25000"/>
                </a:schemeClr>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𝐾𝐸</m:t>
                          </m:r>
                        </m:e>
                        <m:sub>
                          <m:r>
                            <a:rPr lang="en-GB" b="0" i="1" smtClean="0">
                              <a:latin typeface="Cambria Math" panose="02040503050406030204" pitchFamily="18" charset="0"/>
                            </a:rPr>
                            <m:t>𝑖𝑛𝑖𝑡𝑖𝑎𝑙</m:t>
                          </m:r>
                        </m:sub>
                      </m:sSub>
                      <m:r>
                        <a:rPr lang="en-US" i="1" smtClean="0">
                          <a:latin typeface="Cambria Math" panose="02040503050406030204" pitchFamily="18" charset="0"/>
                        </a:rPr>
                        <m:t> </m:t>
                      </m:r>
                    </m:oMath>
                  </m:oMathPara>
                </a14:m>
                <a:endParaRPr lang="en-US" dirty="0"/>
              </a:p>
            </p:txBody>
          </p:sp>
        </mc:Choice>
        <mc:Fallback xmlns="">
          <p:sp>
            <p:nvSpPr>
              <p:cNvPr id="18" name="TextBox 17">
                <a:extLst>
                  <a:ext uri="{FF2B5EF4-FFF2-40B4-BE49-F238E27FC236}">
                    <a16:creationId xmlns:a16="http://schemas.microsoft.com/office/drawing/2014/main" id="{B938A68A-2BBD-4C4E-BB02-8524AEB58325}"/>
                  </a:ext>
                </a:extLst>
              </p:cNvPr>
              <p:cNvSpPr txBox="1">
                <a:spLocks noRot="1" noChangeAspect="1" noMove="1" noResize="1" noEditPoints="1" noAdjustHandles="1" noChangeArrowheads="1" noChangeShapeType="1" noTextEdit="1"/>
              </p:cNvSpPr>
              <p:nvPr/>
            </p:nvSpPr>
            <p:spPr>
              <a:xfrm>
                <a:off x="4350955" y="3040992"/>
                <a:ext cx="970132" cy="369332"/>
              </a:xfrm>
              <a:prstGeom prst="rect">
                <a:avLst/>
              </a:prstGeom>
              <a:blipFill>
                <a:blip r:embed="rId7"/>
                <a:stretch>
                  <a:fillRect r="-11538" b="-16667"/>
                </a:stretch>
              </a:blipFill>
            </p:spPr>
            <p:txBody>
              <a:bodyPr/>
              <a:lstStyle/>
              <a:p>
                <a:r>
                  <a:rPr lang="en-US">
                    <a:noFill/>
                  </a:rPr>
                  <a:t> </a:t>
                </a:r>
              </a:p>
            </p:txBody>
          </p:sp>
        </mc:Fallback>
      </mc:AlternateContent>
      <p:sp>
        <p:nvSpPr>
          <p:cNvPr id="26" name="Oval 25">
            <a:extLst>
              <a:ext uri="{FF2B5EF4-FFF2-40B4-BE49-F238E27FC236}">
                <a16:creationId xmlns:a16="http://schemas.microsoft.com/office/drawing/2014/main" id="{015CF237-39D9-6347-B740-A88CCE51CD9F}"/>
              </a:ext>
            </a:extLst>
          </p:cNvPr>
          <p:cNvSpPr/>
          <p:nvPr/>
        </p:nvSpPr>
        <p:spPr>
          <a:xfrm>
            <a:off x="1333119" y="2959315"/>
            <a:ext cx="61341" cy="6652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56E6C98-CFBE-9D41-9F3F-FC5A2313AE21}"/>
              </a:ext>
            </a:extLst>
          </p:cNvPr>
          <p:cNvSpPr/>
          <p:nvPr/>
        </p:nvSpPr>
        <p:spPr>
          <a:xfrm>
            <a:off x="4291845" y="2959314"/>
            <a:ext cx="61341" cy="6652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66AD2DD-6C5C-5A48-B5AC-C2F115DB096D}"/>
              </a:ext>
            </a:extLst>
          </p:cNvPr>
          <p:cNvSpPr/>
          <p:nvPr/>
        </p:nvSpPr>
        <p:spPr>
          <a:xfrm>
            <a:off x="6053738" y="2959314"/>
            <a:ext cx="61341" cy="6652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Left Brace 36">
            <a:extLst>
              <a:ext uri="{FF2B5EF4-FFF2-40B4-BE49-F238E27FC236}">
                <a16:creationId xmlns:a16="http://schemas.microsoft.com/office/drawing/2014/main" id="{A5BA69AC-121C-AE4E-AB43-3A1C30A5569F}"/>
              </a:ext>
            </a:extLst>
          </p:cNvPr>
          <p:cNvSpPr/>
          <p:nvPr/>
        </p:nvSpPr>
        <p:spPr>
          <a:xfrm rot="5400000">
            <a:off x="2744630" y="1398288"/>
            <a:ext cx="154134" cy="2937582"/>
          </a:xfrm>
          <a:prstGeom prst="leftBrace">
            <a:avLst/>
          </a:prstGeom>
          <a:ln>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2" name="Straight Arrow Connector 41">
            <a:extLst>
              <a:ext uri="{FF2B5EF4-FFF2-40B4-BE49-F238E27FC236}">
                <a16:creationId xmlns:a16="http://schemas.microsoft.com/office/drawing/2014/main" id="{2FA6B86B-66C0-8E45-900F-1E733939F51E}"/>
              </a:ext>
            </a:extLst>
          </p:cNvPr>
          <p:cNvCxnSpPr>
            <a:cxnSpLocks/>
            <a:stCxn id="28" idx="3"/>
          </p:cNvCxnSpPr>
          <p:nvPr/>
        </p:nvCxnSpPr>
        <p:spPr>
          <a:xfrm flipH="1">
            <a:off x="2461037" y="3016100"/>
            <a:ext cx="1839791" cy="1890693"/>
          </a:xfrm>
          <a:prstGeom prst="straightConnector1">
            <a:avLst/>
          </a:prstGeom>
          <a:ln>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sp>
        <p:nvSpPr>
          <p:cNvPr id="69" name="TextBox 68">
            <a:extLst>
              <a:ext uri="{FF2B5EF4-FFF2-40B4-BE49-F238E27FC236}">
                <a16:creationId xmlns:a16="http://schemas.microsoft.com/office/drawing/2014/main" id="{2000D092-96BB-184A-97D4-A861D0FC411C}"/>
              </a:ext>
            </a:extLst>
          </p:cNvPr>
          <p:cNvSpPr txBox="1"/>
          <p:nvPr/>
        </p:nvSpPr>
        <p:spPr>
          <a:xfrm>
            <a:off x="2179567" y="5838030"/>
            <a:ext cx="2640911" cy="369332"/>
          </a:xfrm>
          <a:prstGeom prst="rect">
            <a:avLst/>
          </a:prstGeom>
          <a:noFill/>
          <a:ln w="12700">
            <a:noFill/>
          </a:ln>
        </p:spPr>
        <p:txBody>
          <a:bodyPr wrap="square" rtlCol="0">
            <a:spAutoFit/>
          </a:bodyPr>
          <a:lstStyle/>
          <a:p>
            <a:r>
              <a:rPr lang="en-US"/>
              <a:t>Estimate from simulations</a:t>
            </a:r>
          </a:p>
        </p:txBody>
      </p:sp>
      <p:cxnSp>
        <p:nvCxnSpPr>
          <p:cNvPr id="70" name="Straight Arrow Connector 69">
            <a:extLst>
              <a:ext uri="{FF2B5EF4-FFF2-40B4-BE49-F238E27FC236}">
                <a16:creationId xmlns:a16="http://schemas.microsoft.com/office/drawing/2014/main" id="{09A2F5B9-90A9-9E42-BE9D-A5633DAD5593}"/>
              </a:ext>
            </a:extLst>
          </p:cNvPr>
          <p:cNvCxnSpPr>
            <a:cxnSpLocks/>
            <a:stCxn id="69" idx="0"/>
          </p:cNvCxnSpPr>
          <p:nvPr/>
        </p:nvCxnSpPr>
        <p:spPr>
          <a:xfrm flipV="1">
            <a:off x="3500023" y="5468698"/>
            <a:ext cx="0" cy="369332"/>
          </a:xfrm>
          <a:prstGeom prst="straightConnector1">
            <a:avLst/>
          </a:prstGeom>
          <a:ln>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sp>
        <p:nvSpPr>
          <p:cNvPr id="76" name="TextBox 75">
            <a:extLst>
              <a:ext uri="{FF2B5EF4-FFF2-40B4-BE49-F238E27FC236}">
                <a16:creationId xmlns:a16="http://schemas.microsoft.com/office/drawing/2014/main" id="{74A571B5-12BC-AD40-910D-C9B4B6300855}"/>
              </a:ext>
            </a:extLst>
          </p:cNvPr>
          <p:cNvSpPr txBox="1"/>
          <p:nvPr/>
        </p:nvSpPr>
        <p:spPr>
          <a:xfrm>
            <a:off x="1485293" y="3442125"/>
            <a:ext cx="2050116" cy="584775"/>
          </a:xfrm>
          <a:prstGeom prst="rect">
            <a:avLst/>
          </a:prstGeom>
          <a:noFill/>
        </p:spPr>
        <p:txBody>
          <a:bodyPr wrap="square" rtlCol="0">
            <a:spAutoFit/>
          </a:bodyPr>
          <a:lstStyle/>
          <a:p>
            <a:r>
              <a:rPr lang="en-US" sz="1600">
                <a:solidFill>
                  <a:srgbClr val="00B050"/>
                </a:solidFill>
              </a:rPr>
              <a:t>(with energy resolution ~ 50MeV)</a:t>
            </a:r>
          </a:p>
        </p:txBody>
      </p:sp>
      <p:sp>
        <p:nvSpPr>
          <p:cNvPr id="43" name="Left Brace 42">
            <a:extLst>
              <a:ext uri="{FF2B5EF4-FFF2-40B4-BE49-F238E27FC236}">
                <a16:creationId xmlns:a16="http://schemas.microsoft.com/office/drawing/2014/main" id="{A085F0BD-89ED-0543-82E4-3445B895B4FA}"/>
              </a:ext>
            </a:extLst>
          </p:cNvPr>
          <p:cNvSpPr/>
          <p:nvPr/>
        </p:nvSpPr>
        <p:spPr>
          <a:xfrm rot="5400000">
            <a:off x="8376018" y="2246261"/>
            <a:ext cx="134022" cy="541055"/>
          </a:xfrm>
          <a:prstGeom prst="leftBrace">
            <a:avLst/>
          </a:prstGeom>
          <a:ln>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63B0DF7-2E72-CB4E-849D-F2D105966C9E}"/>
                  </a:ext>
                </a:extLst>
              </p:cNvPr>
              <p:cNvSpPr txBox="1"/>
              <p:nvPr/>
            </p:nvSpPr>
            <p:spPr>
              <a:xfrm>
                <a:off x="8837733" y="2332122"/>
                <a:ext cx="2869761" cy="338554"/>
              </a:xfrm>
              <a:prstGeom prst="rect">
                <a:avLst/>
              </a:prstGeom>
              <a:noFill/>
            </p:spPr>
            <p:txBody>
              <a:bodyPr wrap="square" rtlCol="0">
                <a:spAutoFit/>
              </a:bodyPr>
              <a:lstStyle/>
              <a:p>
                <a14:m>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m:t>
                        </m:r>
                        <m:r>
                          <a:rPr lang="en-GB" sz="1600" i="1">
                            <a:latin typeface="Cambria Math" panose="02040503050406030204" pitchFamily="18" charset="0"/>
                          </a:rPr>
                          <m:t>𝐸</m:t>
                        </m:r>
                      </m:e>
                      <m:sub>
                        <m:r>
                          <a:rPr lang="en-GB" sz="1600" i="1">
                            <a:latin typeface="Cambria Math" panose="02040503050406030204" pitchFamily="18" charset="0"/>
                          </a:rPr>
                          <m:t>𝐸𝑙𝑜𝑠𝑠</m:t>
                        </m:r>
                      </m:sub>
                    </m:sSub>
                  </m:oMath>
                </a14:m>
                <a:r>
                  <a:rPr lang="en-US" sz="1600" dirty="0"/>
                  <a:t> - Upstream Energy Loss</a:t>
                </a:r>
              </a:p>
            </p:txBody>
          </p:sp>
        </mc:Choice>
        <mc:Fallback xmlns="">
          <p:sp>
            <p:nvSpPr>
              <p:cNvPr id="5" name="TextBox 4">
                <a:extLst>
                  <a:ext uri="{FF2B5EF4-FFF2-40B4-BE49-F238E27FC236}">
                    <a16:creationId xmlns:a16="http://schemas.microsoft.com/office/drawing/2014/main" id="{263B0DF7-2E72-CB4E-849D-F2D105966C9E}"/>
                  </a:ext>
                </a:extLst>
              </p:cNvPr>
              <p:cNvSpPr txBox="1">
                <a:spLocks noRot="1" noChangeAspect="1" noMove="1" noResize="1" noEditPoints="1" noAdjustHandles="1" noChangeArrowheads="1" noChangeShapeType="1" noTextEdit="1"/>
              </p:cNvSpPr>
              <p:nvPr/>
            </p:nvSpPr>
            <p:spPr>
              <a:xfrm>
                <a:off x="8837733" y="2332122"/>
                <a:ext cx="2869761" cy="338554"/>
              </a:xfrm>
              <a:prstGeom prst="rect">
                <a:avLst/>
              </a:prstGeom>
              <a:blipFill>
                <a:blip r:embed="rId12"/>
                <a:stretch>
                  <a:fillRect t="-3571" b="-21429"/>
                </a:stretch>
              </a:blipFill>
            </p:spPr>
            <p:txBody>
              <a:bodyPr/>
              <a:lstStyle/>
              <a:p>
                <a:r>
                  <a:rPr lang="en-US">
                    <a:noFill/>
                  </a:rPr>
                  <a:t> </a:t>
                </a:r>
              </a:p>
            </p:txBody>
          </p:sp>
        </mc:Fallback>
      </mc:AlternateContent>
      <p:cxnSp>
        <p:nvCxnSpPr>
          <p:cNvPr id="22" name="Curved Connector 21">
            <a:extLst>
              <a:ext uri="{FF2B5EF4-FFF2-40B4-BE49-F238E27FC236}">
                <a16:creationId xmlns:a16="http://schemas.microsoft.com/office/drawing/2014/main" id="{72F7BD34-E9EE-A44C-558D-B87BF237B70D}"/>
              </a:ext>
            </a:extLst>
          </p:cNvPr>
          <p:cNvCxnSpPr>
            <a:cxnSpLocks/>
          </p:cNvCxnSpPr>
          <p:nvPr/>
        </p:nvCxnSpPr>
        <p:spPr>
          <a:xfrm rot="16200000" flipV="1">
            <a:off x="6271800" y="2902734"/>
            <a:ext cx="312870" cy="533869"/>
          </a:xfrm>
          <a:prstGeom prst="curvedConnector2">
            <a:avLst/>
          </a:prstGeom>
          <a:ln>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0F9C2191-D50D-70B7-73F6-7C176A433ABD}"/>
              </a:ext>
            </a:extLst>
          </p:cNvPr>
          <p:cNvSpPr txBox="1"/>
          <p:nvPr/>
        </p:nvSpPr>
        <p:spPr>
          <a:xfrm>
            <a:off x="6002997" y="3325442"/>
            <a:ext cx="2168550" cy="338554"/>
          </a:xfrm>
          <a:prstGeom prst="rect">
            <a:avLst/>
          </a:prstGeom>
          <a:noFill/>
        </p:spPr>
        <p:txBody>
          <a:bodyPr wrap="square" rtlCol="0">
            <a:spAutoFit/>
          </a:bodyPr>
          <a:lstStyle/>
          <a:p>
            <a:r>
              <a:rPr lang="en-US" sz="1600" dirty="0"/>
              <a:t>Interaction point</a:t>
            </a:r>
          </a:p>
        </p:txBody>
      </p:sp>
      <p:sp>
        <p:nvSpPr>
          <p:cNvPr id="25" name="Content Placeholder 5">
            <a:extLst>
              <a:ext uri="{FF2B5EF4-FFF2-40B4-BE49-F238E27FC236}">
                <a16:creationId xmlns:a16="http://schemas.microsoft.com/office/drawing/2014/main" id="{CE5112C2-2D66-5EF7-AC99-06ED57BCF467}"/>
              </a:ext>
            </a:extLst>
          </p:cNvPr>
          <p:cNvSpPr txBox="1">
            <a:spLocks/>
          </p:cNvSpPr>
          <p:nvPr/>
        </p:nvSpPr>
        <p:spPr>
          <a:xfrm>
            <a:off x="5223983" y="4769334"/>
            <a:ext cx="6635166" cy="1476963"/>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Wingdings" pitchFamily="2" charset="2"/>
              <a:buChar char="Ø"/>
            </a:pPr>
            <a:r>
              <a:rPr lang="en-GB" dirty="0"/>
              <a:t>Beam entering the TPC via the beam plug</a:t>
            </a:r>
          </a:p>
          <a:p>
            <a:pPr lvl="1">
              <a:buFont typeface="Wingdings" pitchFamily="2" charset="2"/>
              <a:buChar char="Ø"/>
            </a:pPr>
            <a:r>
              <a:rPr lang="en-GB" sz="2000" dirty="0"/>
              <a:t>T</a:t>
            </a:r>
            <a:r>
              <a:rPr lang="en-GB" dirty="0"/>
              <a:t>o minimize the upstream energy loss of beam particles before they enter the TPC</a:t>
            </a:r>
            <a:endParaRPr lang="en-US" sz="2000" dirty="0"/>
          </a:p>
        </p:txBody>
      </p:sp>
    </p:spTree>
    <p:extLst>
      <p:ext uri="{BB962C8B-B14F-4D97-AF65-F5344CB8AC3E}">
        <p14:creationId xmlns:p14="http://schemas.microsoft.com/office/powerpoint/2010/main" val="189202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2" grpId="0" animBg="1"/>
      <p:bldP spid="21" grpId="0" animBg="1"/>
      <p:bldP spid="18" grpId="0" animBg="1"/>
      <p:bldP spid="28" grpId="0" animBg="1"/>
      <p:bldP spid="37" grpId="0" animBg="1"/>
      <p:bldP spid="69" grpId="0"/>
      <p:bldP spid="43" grpId="0" animBg="1"/>
      <p:bldP spid="5"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C0E404-8FC1-4EDA-0782-6749EF3C253B}"/>
              </a:ext>
            </a:extLst>
          </p:cNvPr>
          <p:cNvPicPr>
            <a:picLocks noChangeAspect="1"/>
          </p:cNvPicPr>
          <p:nvPr/>
        </p:nvPicPr>
        <p:blipFill>
          <a:blip r:embed="rId3"/>
          <a:stretch>
            <a:fillRect/>
          </a:stretch>
        </p:blipFill>
        <p:spPr>
          <a:xfrm rot="5400000">
            <a:off x="1214226" y="12446"/>
            <a:ext cx="3645763" cy="5647944"/>
          </a:xfrm>
          <a:prstGeom prst="rect">
            <a:avLst/>
          </a:prstGeom>
        </p:spPr>
      </p:pic>
      <p:pic>
        <p:nvPicPr>
          <p:cNvPr id="11" name="Content Placeholder 10">
            <a:extLst>
              <a:ext uri="{FF2B5EF4-FFF2-40B4-BE49-F238E27FC236}">
                <a16:creationId xmlns:a16="http://schemas.microsoft.com/office/drawing/2014/main" id="{7F934FCA-70D4-E971-8130-01A5FDEE6087}"/>
              </a:ext>
            </a:extLst>
          </p:cNvPr>
          <p:cNvPicPr>
            <a:picLocks noGrp="1" noChangeAspect="1"/>
          </p:cNvPicPr>
          <p:nvPr>
            <p:ph idx="12"/>
          </p:nvPr>
        </p:nvPicPr>
        <p:blipFill>
          <a:blip r:embed="rId4"/>
          <a:stretch>
            <a:fillRect/>
          </a:stretch>
        </p:blipFill>
        <p:spPr>
          <a:xfrm rot="5400000">
            <a:off x="5755290" y="497148"/>
            <a:ext cx="3166474" cy="3264347"/>
          </a:xfrm>
        </p:spPr>
      </p:pic>
      <p:sp>
        <p:nvSpPr>
          <p:cNvPr id="2" name="Title 1">
            <a:extLst>
              <a:ext uri="{FF2B5EF4-FFF2-40B4-BE49-F238E27FC236}">
                <a16:creationId xmlns:a16="http://schemas.microsoft.com/office/drawing/2014/main" id="{324C5F81-CCA0-19BC-A180-2B0B2E6D1618}"/>
              </a:ext>
            </a:extLst>
          </p:cNvPr>
          <p:cNvSpPr>
            <a:spLocks noGrp="1"/>
          </p:cNvSpPr>
          <p:nvPr>
            <p:ph type="title"/>
          </p:nvPr>
        </p:nvSpPr>
        <p:spPr/>
        <p:txBody>
          <a:bodyPr/>
          <a:lstStyle/>
          <a:p>
            <a:r>
              <a:rPr lang="en-US" dirty="0"/>
              <a:t>Beam Scraper </a:t>
            </a:r>
          </a:p>
        </p:txBody>
      </p:sp>
      <p:sp>
        <p:nvSpPr>
          <p:cNvPr id="3" name="Date Placeholder 2">
            <a:extLst>
              <a:ext uri="{FF2B5EF4-FFF2-40B4-BE49-F238E27FC236}">
                <a16:creationId xmlns:a16="http://schemas.microsoft.com/office/drawing/2014/main" id="{504A499F-2CAD-28BC-09CF-6D9AAA71E822}"/>
              </a:ext>
            </a:extLst>
          </p:cNvPr>
          <p:cNvSpPr>
            <a:spLocks noGrp="1"/>
          </p:cNvSpPr>
          <p:nvPr>
            <p:ph type="dt" sz="half" idx="2"/>
          </p:nvPr>
        </p:nvSpPr>
        <p:spPr/>
        <p:txBody>
          <a:bodyPr/>
          <a:lstStyle/>
          <a:p>
            <a:pPr>
              <a:defRPr/>
            </a:pPr>
            <a:r>
              <a:rPr lang="en-GB">
                <a:latin typeface="Helvetica"/>
              </a:rPr>
              <a:t>21/02/2024</a:t>
            </a:r>
            <a:endParaRPr lang="en-US" dirty="0">
              <a:latin typeface="Helvetica"/>
              <a:cs typeface="Helvetica"/>
            </a:endParaRPr>
          </a:p>
        </p:txBody>
      </p:sp>
      <p:sp>
        <p:nvSpPr>
          <p:cNvPr id="4" name="Slide Number Placeholder 3">
            <a:extLst>
              <a:ext uri="{FF2B5EF4-FFF2-40B4-BE49-F238E27FC236}">
                <a16:creationId xmlns:a16="http://schemas.microsoft.com/office/drawing/2014/main" id="{4A93C084-E643-BE94-D0B1-56CBD7E129BF}"/>
              </a:ext>
            </a:extLst>
          </p:cNvPr>
          <p:cNvSpPr>
            <a:spLocks noGrp="1"/>
          </p:cNvSpPr>
          <p:nvPr>
            <p:ph type="sldNum" sz="quarter" idx="4"/>
          </p:nvPr>
        </p:nvSpPr>
        <p:spPr/>
        <p:txBody>
          <a:bodyPr/>
          <a:lstStyle/>
          <a:p>
            <a:pPr>
              <a:defRPr/>
            </a:pPr>
            <a:fld id="{0C39C72E-2A13-EB4D-AD45-6D4E6ACAED8D}" type="slidenum">
              <a:rPr lang="en-US" smtClean="0"/>
              <a:pPr>
                <a:defRPr/>
              </a:pPr>
              <a:t>21</a:t>
            </a:fld>
            <a:endParaRPr lang="en-US"/>
          </a:p>
        </p:txBody>
      </p:sp>
      <p:pic>
        <p:nvPicPr>
          <p:cNvPr id="9" name="Content Placeholder 8">
            <a:extLst>
              <a:ext uri="{FF2B5EF4-FFF2-40B4-BE49-F238E27FC236}">
                <a16:creationId xmlns:a16="http://schemas.microsoft.com/office/drawing/2014/main" id="{7B58D978-8068-07FF-E880-8A3B3EEBE84F}"/>
              </a:ext>
            </a:extLst>
          </p:cNvPr>
          <p:cNvPicPr>
            <a:picLocks noGrp="1" noChangeAspect="1"/>
          </p:cNvPicPr>
          <p:nvPr>
            <p:ph idx="11"/>
          </p:nvPr>
        </p:nvPicPr>
        <p:blipFill>
          <a:blip r:embed="rId5"/>
          <a:stretch>
            <a:fillRect/>
          </a:stretch>
        </p:blipFill>
        <p:spPr>
          <a:xfrm rot="5400000">
            <a:off x="8838049" y="495697"/>
            <a:ext cx="3166472" cy="3264345"/>
          </a:xfrm>
        </p:spPr>
      </p:pic>
      <p:sp>
        <p:nvSpPr>
          <p:cNvPr id="7" name="Footer Placeholder 6">
            <a:extLst>
              <a:ext uri="{FF2B5EF4-FFF2-40B4-BE49-F238E27FC236}">
                <a16:creationId xmlns:a16="http://schemas.microsoft.com/office/drawing/2014/main" id="{6F636C81-C892-42F0-F1F0-0706C01BA024}"/>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p:sp>
        <p:nvSpPr>
          <p:cNvPr id="16" name="TextBox 15">
            <a:extLst>
              <a:ext uri="{FF2B5EF4-FFF2-40B4-BE49-F238E27FC236}">
                <a16:creationId xmlns:a16="http://schemas.microsoft.com/office/drawing/2014/main" id="{2F4FC3BA-06AD-B6C1-BD13-806A90368418}"/>
              </a:ext>
            </a:extLst>
          </p:cNvPr>
          <p:cNvSpPr txBox="1"/>
          <p:nvPr/>
        </p:nvSpPr>
        <p:spPr>
          <a:xfrm>
            <a:off x="1312419" y="3343226"/>
            <a:ext cx="1388393" cy="369332"/>
          </a:xfrm>
          <a:prstGeom prst="rect">
            <a:avLst/>
          </a:prstGeom>
          <a:noFill/>
          <a:ln w="25400">
            <a:solidFill>
              <a:srgbClr val="00B050"/>
            </a:solidFill>
          </a:ln>
        </p:spPr>
        <p:txBody>
          <a:bodyPr wrap="none" rtlCol="0">
            <a:spAutoFit/>
          </a:bodyPr>
          <a:lstStyle/>
          <a:p>
            <a:r>
              <a:rPr lang="en-US" dirty="0">
                <a:solidFill>
                  <a:srgbClr val="00B050"/>
                </a:solidFill>
              </a:rPr>
              <a:t>Green Points</a:t>
            </a:r>
          </a:p>
        </p:txBody>
      </p:sp>
      <p:sp>
        <p:nvSpPr>
          <p:cNvPr id="17" name="TextBox 16">
            <a:extLst>
              <a:ext uri="{FF2B5EF4-FFF2-40B4-BE49-F238E27FC236}">
                <a16:creationId xmlns:a16="http://schemas.microsoft.com/office/drawing/2014/main" id="{DF8FC5E7-EEEF-D37E-7634-1E3ADEF346DB}"/>
              </a:ext>
            </a:extLst>
          </p:cNvPr>
          <p:cNvSpPr txBox="1"/>
          <p:nvPr/>
        </p:nvSpPr>
        <p:spPr>
          <a:xfrm>
            <a:off x="3824517" y="3527892"/>
            <a:ext cx="1170962" cy="369332"/>
          </a:xfrm>
          <a:prstGeom prst="rect">
            <a:avLst/>
          </a:prstGeom>
          <a:noFill/>
          <a:ln w="25400">
            <a:solidFill>
              <a:srgbClr val="FF0000"/>
            </a:solidFill>
          </a:ln>
        </p:spPr>
        <p:txBody>
          <a:bodyPr wrap="none" rtlCol="0">
            <a:spAutoFit/>
          </a:bodyPr>
          <a:lstStyle/>
          <a:p>
            <a:r>
              <a:rPr lang="en-US" dirty="0">
                <a:solidFill>
                  <a:srgbClr val="FF0000"/>
                </a:solidFill>
              </a:rPr>
              <a:t>Red Points</a:t>
            </a:r>
          </a:p>
        </p:txBody>
      </p:sp>
      <p:sp>
        <p:nvSpPr>
          <p:cNvPr id="18" name="Left Arrow 17">
            <a:extLst>
              <a:ext uri="{FF2B5EF4-FFF2-40B4-BE49-F238E27FC236}">
                <a16:creationId xmlns:a16="http://schemas.microsoft.com/office/drawing/2014/main" id="{CE1C0601-046D-7602-B22E-B28B109EB6D6}"/>
              </a:ext>
            </a:extLst>
          </p:cNvPr>
          <p:cNvSpPr/>
          <p:nvPr/>
        </p:nvSpPr>
        <p:spPr>
          <a:xfrm rot="10800000">
            <a:off x="3462684" y="2513237"/>
            <a:ext cx="471488" cy="185737"/>
          </a:xfrm>
          <a:prstGeom prst="lef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Content Placeholder 5">
                <a:extLst>
                  <a:ext uri="{FF2B5EF4-FFF2-40B4-BE49-F238E27FC236}">
                    <a16:creationId xmlns:a16="http://schemas.microsoft.com/office/drawing/2014/main" id="{2A9AE558-DC98-B828-C322-5CA8088B4229}"/>
                  </a:ext>
                </a:extLst>
              </p:cNvPr>
              <p:cNvSpPr txBox="1">
                <a:spLocks/>
              </p:cNvSpPr>
              <p:nvPr/>
            </p:nvSpPr>
            <p:spPr>
              <a:xfrm>
                <a:off x="380844" y="5059125"/>
                <a:ext cx="6635166" cy="1476963"/>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Arial" panose="020B0604020202020204" pitchFamily="34" charset="0"/>
                  <a:buChar char="•"/>
                </a:pPr>
                <a:r>
                  <a:rPr lang="en-GB" sz="2000" dirty="0"/>
                  <a:t> </a:t>
                </a:r>
                <a:r>
                  <a:rPr lang="en-GB" dirty="0"/>
                  <a:t>B</a:t>
                </a:r>
                <a:r>
                  <a:rPr lang="en-GB" sz="2000" dirty="0"/>
                  <a:t>eam scraper events</a:t>
                </a:r>
              </a:p>
              <a:p>
                <a:pPr lvl="2">
                  <a:buFont typeface="Wingdings" pitchFamily="2" charset="2"/>
                  <a:buChar char="v"/>
                </a:pPr>
                <a:r>
                  <a:rPr lang="en-GB" dirty="0"/>
                  <a:t> </a:t>
                </a:r>
                <a14:m>
                  <m:oMath xmlns:m="http://schemas.openxmlformats.org/officeDocument/2006/math">
                    <m:sSub>
                      <m:sSubPr>
                        <m:ctrlPr>
                          <a:rPr lang="en-GB" sz="1800" i="1" smtClean="0">
                            <a:latin typeface="Cambria Math" panose="02040503050406030204" pitchFamily="18" charset="0"/>
                          </a:rPr>
                        </m:ctrlPr>
                      </m:sSubPr>
                      <m:e>
                        <m:r>
                          <a:rPr lang="en-GB" sz="1800" i="1">
                            <a:latin typeface="Cambria Math" panose="02040503050406030204" pitchFamily="18" charset="0"/>
                            <a:ea typeface="Cambria Math" panose="02040503050406030204" pitchFamily="18" charset="0"/>
                          </a:rPr>
                          <m:t>∆</m:t>
                        </m:r>
                        <m:r>
                          <a:rPr lang="en-GB" sz="1800" i="1">
                            <a:latin typeface="Cambria Math" panose="02040503050406030204" pitchFamily="18" charset="0"/>
                          </a:rPr>
                          <m:t>𝐸</m:t>
                        </m:r>
                      </m:e>
                      <m:sub>
                        <m:r>
                          <a:rPr lang="en-GB" sz="1800" i="1">
                            <a:latin typeface="Cambria Math" panose="02040503050406030204" pitchFamily="18" charset="0"/>
                          </a:rPr>
                          <m:t>𝐸𝑙𝑜𝑠𝑠</m:t>
                        </m:r>
                      </m:sub>
                    </m:sSub>
                  </m:oMath>
                </a14:m>
                <a:r>
                  <a:rPr lang="en-US" dirty="0"/>
                  <a:t> is 3</a:t>
                </a:r>
                <a14:m>
                  <m:oMath xmlns:m="http://schemas.openxmlformats.org/officeDocument/2006/math">
                    <m:r>
                      <a:rPr lang="en-US" i="1" smtClean="0">
                        <a:latin typeface="Cambria Math" panose="02040503050406030204" pitchFamily="18" charset="0"/>
                        <a:ea typeface="Cambria Math" panose="02040503050406030204" pitchFamily="18" charset="0"/>
                      </a:rPr>
                      <m:t>𝜎</m:t>
                    </m:r>
                  </m:oMath>
                </a14:m>
                <a:r>
                  <a:rPr lang="en-US" dirty="0"/>
                  <a:t> away from the fitted mean value</a:t>
                </a:r>
              </a:p>
            </p:txBody>
          </p:sp>
        </mc:Choice>
        <mc:Fallback xmlns="">
          <p:sp>
            <p:nvSpPr>
              <p:cNvPr id="21" name="Content Placeholder 5">
                <a:extLst>
                  <a:ext uri="{FF2B5EF4-FFF2-40B4-BE49-F238E27FC236}">
                    <a16:creationId xmlns:a16="http://schemas.microsoft.com/office/drawing/2014/main" id="{2A9AE558-DC98-B828-C322-5CA8088B4229}"/>
                  </a:ext>
                </a:extLst>
              </p:cNvPr>
              <p:cNvSpPr txBox="1">
                <a:spLocks noRot="1" noChangeAspect="1" noMove="1" noResize="1" noEditPoints="1" noAdjustHandles="1" noChangeArrowheads="1" noChangeShapeType="1" noTextEdit="1"/>
              </p:cNvSpPr>
              <p:nvPr/>
            </p:nvSpPr>
            <p:spPr>
              <a:xfrm>
                <a:off x="380844" y="5059125"/>
                <a:ext cx="6635166" cy="1476963"/>
              </a:xfrm>
              <a:prstGeom prst="rect">
                <a:avLst/>
              </a:prstGeom>
              <a:blipFill>
                <a:blip r:embed="rId6"/>
                <a:stretch>
                  <a:fillRect t="-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Content Placeholder 5">
                <a:extLst>
                  <a:ext uri="{FF2B5EF4-FFF2-40B4-BE49-F238E27FC236}">
                    <a16:creationId xmlns:a16="http://schemas.microsoft.com/office/drawing/2014/main" id="{DD7AA4E4-70F6-5C07-A24D-B23E753F8251}"/>
                  </a:ext>
                </a:extLst>
              </p:cNvPr>
              <p:cNvSpPr txBox="1">
                <a:spLocks/>
              </p:cNvSpPr>
              <p:nvPr/>
            </p:nvSpPr>
            <p:spPr>
              <a:xfrm>
                <a:off x="6060069" y="4105986"/>
                <a:ext cx="5647946" cy="2013942"/>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Arial" panose="020B0604020202020204" pitchFamily="34" charset="0"/>
                  <a:buChar char="•"/>
                </a:pPr>
                <a:r>
                  <a:rPr lang="en-GB" dirty="0"/>
                  <a:t>Scarper events </a:t>
                </a:r>
                <a:r>
                  <a:rPr lang="en-GB" b="1" dirty="0"/>
                  <a:t>do not </a:t>
                </a:r>
                <a:r>
                  <a:rPr lang="en-GB" dirty="0"/>
                  <a:t>enter TPC through the beam plug:</a:t>
                </a:r>
              </a:p>
              <a:p>
                <a:pPr lvl="2">
                  <a:buFont typeface="Wingdings" pitchFamily="2" charset="2"/>
                  <a:buChar char="v"/>
                </a:pPr>
                <a:r>
                  <a:rPr lang="en-GB" dirty="0"/>
                  <a:t>More </a:t>
                </a:r>
                <a14:m>
                  <m:oMath xmlns:m="http://schemas.openxmlformats.org/officeDocument/2006/math">
                    <m:sSub>
                      <m:sSubPr>
                        <m:ctrlPr>
                          <a:rPr lang="en-GB" sz="1800" i="1" smtClean="0">
                            <a:latin typeface="Cambria Math" panose="02040503050406030204" pitchFamily="18" charset="0"/>
                          </a:rPr>
                        </m:ctrlPr>
                      </m:sSubPr>
                      <m:e>
                        <m:r>
                          <a:rPr lang="en-GB" sz="1800" i="1">
                            <a:latin typeface="Cambria Math" panose="02040503050406030204" pitchFamily="18" charset="0"/>
                            <a:ea typeface="Cambria Math" panose="02040503050406030204" pitchFamily="18" charset="0"/>
                          </a:rPr>
                          <m:t>∆</m:t>
                        </m:r>
                        <m:r>
                          <a:rPr lang="en-GB" sz="1800" i="1">
                            <a:latin typeface="Cambria Math" panose="02040503050406030204" pitchFamily="18" charset="0"/>
                          </a:rPr>
                          <m:t>𝐸</m:t>
                        </m:r>
                      </m:e>
                      <m:sub>
                        <m:r>
                          <a:rPr lang="en-GB" sz="1800" i="1">
                            <a:latin typeface="Cambria Math" panose="02040503050406030204" pitchFamily="18" charset="0"/>
                          </a:rPr>
                          <m:t>𝐸𝑙𝑜𝑠𝑠</m:t>
                        </m:r>
                      </m:sub>
                    </m:sSub>
                  </m:oMath>
                </a14:m>
                <a:r>
                  <a:rPr lang="en-US" dirty="0"/>
                  <a:t> </a:t>
                </a:r>
                <a:r>
                  <a:rPr lang="en-GB" dirty="0"/>
                  <a:t>upstream energy loss</a:t>
                </a:r>
              </a:p>
              <a:p>
                <a:pPr lvl="1">
                  <a:buFont typeface="Arial" panose="020B0604020202020204" pitchFamily="34" charset="0"/>
                  <a:buChar char="•"/>
                </a:pPr>
                <a:r>
                  <a:rPr lang="en-GB" dirty="0"/>
                  <a:t>The circular shape of the beam plug is visible.</a:t>
                </a:r>
                <a:endParaRPr lang="en-US" sz="2000" dirty="0"/>
              </a:p>
            </p:txBody>
          </p:sp>
        </mc:Choice>
        <mc:Fallback xmlns="">
          <p:sp>
            <p:nvSpPr>
              <p:cNvPr id="22" name="Content Placeholder 5">
                <a:extLst>
                  <a:ext uri="{FF2B5EF4-FFF2-40B4-BE49-F238E27FC236}">
                    <a16:creationId xmlns:a16="http://schemas.microsoft.com/office/drawing/2014/main" id="{DD7AA4E4-70F6-5C07-A24D-B23E753F8251}"/>
                  </a:ext>
                </a:extLst>
              </p:cNvPr>
              <p:cNvSpPr txBox="1">
                <a:spLocks noRot="1" noChangeAspect="1" noMove="1" noResize="1" noEditPoints="1" noAdjustHandles="1" noChangeArrowheads="1" noChangeShapeType="1" noTextEdit="1"/>
              </p:cNvSpPr>
              <p:nvPr/>
            </p:nvSpPr>
            <p:spPr>
              <a:xfrm>
                <a:off x="6060069" y="4105986"/>
                <a:ext cx="5647946" cy="2013942"/>
              </a:xfrm>
              <a:prstGeom prst="rect">
                <a:avLst/>
              </a:prstGeom>
              <a:blipFill>
                <a:blip r:embed="rId7"/>
                <a:stretch>
                  <a:fillRect t="-1887"/>
                </a:stretch>
              </a:blipFill>
            </p:spPr>
            <p:txBody>
              <a:bodyPr/>
              <a:lstStyle/>
              <a:p>
                <a:r>
                  <a:rPr lang="en-US">
                    <a:noFill/>
                  </a:rPr>
                  <a:t> </a:t>
                </a:r>
              </a:p>
            </p:txBody>
          </p:sp>
        </mc:Fallback>
      </mc:AlternateContent>
    </p:spTree>
    <p:extLst>
      <p:ext uri="{BB962C8B-B14F-4D97-AF65-F5344CB8AC3E}">
        <p14:creationId xmlns:p14="http://schemas.microsoft.com/office/powerpoint/2010/main" val="331048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DE0F20E0-F7C0-024D-A326-711D477A503F}"/>
                  </a:ext>
                </a:extLst>
              </p:cNvPr>
              <p:cNvSpPr txBox="1"/>
              <p:nvPr/>
            </p:nvSpPr>
            <p:spPr>
              <a:xfrm>
                <a:off x="3117728" y="5006943"/>
                <a:ext cx="6099462" cy="9455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i="1">
                              <a:latin typeface="Cambria Math" panose="02040503050406030204" pitchFamily="18" charset="0"/>
                            </a:rPr>
                            <m:t>𝐾𝐸</m:t>
                          </m:r>
                        </m:e>
                        <m:sub>
                          <m:r>
                            <a:rPr lang="en-GB" b="0" i="1" smtClean="0">
                              <a:latin typeface="Cambria Math" panose="02040503050406030204" pitchFamily="18" charset="0"/>
                            </a:rPr>
                            <m:t>𝑖𝑛𝑡</m:t>
                          </m:r>
                        </m:sub>
                      </m:sSub>
                      <m:r>
                        <a:rPr lang="en-GB" i="1">
                          <a:latin typeface="Cambria Math" panose="02040503050406030204" pitchFamily="18" charset="0"/>
                        </a:rPr>
                        <m:t>=</m:t>
                      </m:r>
                      <m:r>
                        <a:rPr lang="en-GB" i="1">
                          <a:latin typeface="Cambria Math" panose="02040503050406030204" pitchFamily="18" charset="0"/>
                        </a:rPr>
                        <m:t>𝐾</m:t>
                      </m:r>
                      <m:sSub>
                        <m:sSubPr>
                          <m:ctrlPr>
                            <a:rPr lang="en-GB" i="1">
                              <a:latin typeface="Cambria Math" panose="02040503050406030204" pitchFamily="18" charset="0"/>
                            </a:rPr>
                          </m:ctrlPr>
                        </m:sSubPr>
                        <m:e>
                          <m:r>
                            <a:rPr lang="en-GB" i="1">
                              <a:latin typeface="Cambria Math" panose="02040503050406030204" pitchFamily="18" charset="0"/>
                            </a:rPr>
                            <m:t>𝐸</m:t>
                          </m:r>
                        </m:e>
                        <m:sub>
                          <m:r>
                            <a:rPr lang="en-GB" b="0" i="1" smtClean="0">
                              <a:latin typeface="Cambria Math" panose="02040503050406030204" pitchFamily="18" charset="0"/>
                            </a:rPr>
                            <m:t>𝑖𝑛𝑖𝑡𝑖𝑎𝑙</m:t>
                          </m:r>
                        </m:sub>
                      </m:sSub>
                      <m:r>
                        <a:rPr lang="en-GB" i="1">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𝐸</m:t>
                          </m:r>
                        </m:e>
                        <m:sub>
                          <m:r>
                            <a:rPr lang="en-GB" b="0" i="1" smtClean="0">
                              <a:latin typeface="Cambria Math" panose="02040503050406030204" pitchFamily="18" charset="0"/>
                            </a:rPr>
                            <m:t>𝑑𝑒𝑝𝑜𝑠𝑖𝑡</m:t>
                          </m:r>
                        </m:sub>
                      </m:sSub>
                    </m:oMath>
                  </m:oMathPara>
                </a14:m>
                <a:endParaRPr lang="en-US" dirty="0"/>
              </a:p>
              <a:p>
                <a:endParaRPr lang="en-GB"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 </m:t>
                      </m:r>
                    </m:oMath>
                  </m:oMathPara>
                </a14:m>
                <a:endParaRPr lang="en-US" dirty="0"/>
              </a:p>
            </p:txBody>
          </p:sp>
        </mc:Choice>
        <mc:Fallback xmlns="">
          <p:sp>
            <p:nvSpPr>
              <p:cNvPr id="47" name="TextBox 46">
                <a:extLst>
                  <a:ext uri="{FF2B5EF4-FFF2-40B4-BE49-F238E27FC236}">
                    <a16:creationId xmlns:a16="http://schemas.microsoft.com/office/drawing/2014/main" id="{DE0F20E0-F7C0-024D-A326-711D477A503F}"/>
                  </a:ext>
                </a:extLst>
              </p:cNvPr>
              <p:cNvSpPr txBox="1">
                <a:spLocks noRot="1" noChangeAspect="1" noMove="1" noResize="1" noEditPoints="1" noAdjustHandles="1" noChangeArrowheads="1" noChangeShapeType="1" noTextEdit="1"/>
              </p:cNvSpPr>
              <p:nvPr/>
            </p:nvSpPr>
            <p:spPr>
              <a:xfrm>
                <a:off x="3117728" y="5006943"/>
                <a:ext cx="6099462" cy="945580"/>
              </a:xfrm>
              <a:prstGeom prst="rect">
                <a:avLst/>
              </a:prstGeom>
              <a:blipFill>
                <a:blip r:embed="rId3"/>
                <a:stretch>
                  <a:fillRect b="-6667"/>
                </a:stretch>
              </a:blipFill>
            </p:spPr>
            <p:txBody>
              <a:bodyPr/>
              <a:lstStyle/>
              <a:p>
                <a:r>
                  <a:rPr lang="en-US">
                    <a:noFill/>
                  </a:rPr>
                  <a:t> </a:t>
                </a:r>
              </a:p>
            </p:txBody>
          </p:sp>
        </mc:Fallback>
      </mc:AlternateContent>
      <p:sp>
        <p:nvSpPr>
          <p:cNvPr id="51" name="TextBox 50">
            <a:extLst>
              <a:ext uri="{FF2B5EF4-FFF2-40B4-BE49-F238E27FC236}">
                <a16:creationId xmlns:a16="http://schemas.microsoft.com/office/drawing/2014/main" id="{750293F3-AC0D-5545-9249-0A7E9D8BDB9B}"/>
              </a:ext>
            </a:extLst>
          </p:cNvPr>
          <p:cNvSpPr txBox="1"/>
          <p:nvPr/>
        </p:nvSpPr>
        <p:spPr>
          <a:xfrm>
            <a:off x="4644928" y="5015481"/>
            <a:ext cx="2999343" cy="369332"/>
          </a:xfrm>
          <a:prstGeom prst="rect">
            <a:avLst/>
          </a:prstGeom>
          <a:solidFill>
            <a:schemeClr val="accent4">
              <a:lumMod val="75000"/>
              <a:alpha val="25000"/>
            </a:schemeClr>
          </a:solidFill>
        </p:spPr>
        <p:txBody>
          <a:bodyPr wrap="square" rtlCol="0">
            <a:spAutoFit/>
          </a:bodyPr>
          <a:lstStyle/>
          <a:p>
            <a:endParaRPr lang="en-US"/>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EC22F5BA-010C-3E41-9AB7-DB713596FE8C}"/>
                  </a:ext>
                </a:extLst>
              </p:cNvPr>
              <p:cNvSpPr txBox="1"/>
              <p:nvPr/>
            </p:nvSpPr>
            <p:spPr>
              <a:xfrm>
                <a:off x="2211861" y="2341077"/>
                <a:ext cx="6099462" cy="3907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𝐸</m:t>
                          </m:r>
                        </m:e>
                        <m:sub>
                          <m:r>
                            <a:rPr lang="en-GB" b="0" i="1" smtClean="0">
                              <a:latin typeface="Cambria Math" panose="02040503050406030204" pitchFamily="18" charset="0"/>
                            </a:rPr>
                            <m:t>𝑑𝑒𝑝𝑜𝑠𝑖𝑡</m:t>
                          </m:r>
                        </m:sub>
                      </m:sSub>
                    </m:oMath>
                  </m:oMathPara>
                </a14:m>
                <a:endParaRPr lang="en-US"/>
              </a:p>
            </p:txBody>
          </p:sp>
        </mc:Choice>
        <mc:Fallback xmlns="">
          <p:sp>
            <p:nvSpPr>
              <p:cNvPr id="39" name="TextBox 38">
                <a:extLst>
                  <a:ext uri="{FF2B5EF4-FFF2-40B4-BE49-F238E27FC236}">
                    <a16:creationId xmlns:a16="http://schemas.microsoft.com/office/drawing/2014/main" id="{EC22F5BA-010C-3E41-9AB7-DB713596FE8C}"/>
                  </a:ext>
                </a:extLst>
              </p:cNvPr>
              <p:cNvSpPr txBox="1">
                <a:spLocks noRot="1" noChangeAspect="1" noMove="1" noResize="1" noEditPoints="1" noAdjustHandles="1" noChangeArrowheads="1" noChangeShapeType="1" noTextEdit="1"/>
              </p:cNvSpPr>
              <p:nvPr/>
            </p:nvSpPr>
            <p:spPr>
              <a:xfrm>
                <a:off x="2211861" y="2341077"/>
                <a:ext cx="6099462" cy="390748"/>
              </a:xfrm>
              <a:prstGeom prst="rect">
                <a:avLst/>
              </a:prstGeom>
              <a:blipFill>
                <a:blip r:embed="rId4"/>
                <a:stretch>
                  <a:fillRect b="-6250"/>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39149625-10CC-A245-8E88-4AAE2F3A13A9}"/>
              </a:ext>
            </a:extLst>
          </p:cNvPr>
          <p:cNvSpPr>
            <a:spLocks noGrp="1"/>
          </p:cNvSpPr>
          <p:nvPr>
            <p:ph type="title"/>
          </p:nvPr>
        </p:nvSpPr>
        <p:spPr/>
        <p:txBody>
          <a:bodyPr/>
          <a:lstStyle/>
          <a:p>
            <a:r>
              <a:rPr lang="en-US" sz="4000" dirty="0"/>
              <a:t>Measure the Interacting Energy</a:t>
            </a:r>
          </a:p>
        </p:txBody>
      </p:sp>
      <p:sp>
        <p:nvSpPr>
          <p:cNvPr id="3" name="Date Placeholder 2">
            <a:extLst>
              <a:ext uri="{FF2B5EF4-FFF2-40B4-BE49-F238E27FC236}">
                <a16:creationId xmlns:a16="http://schemas.microsoft.com/office/drawing/2014/main" id="{8F4660FD-7907-354D-95B8-2A8A6A00AFE3}"/>
              </a:ext>
            </a:extLst>
          </p:cNvPr>
          <p:cNvSpPr>
            <a:spLocks noGrp="1"/>
          </p:cNvSpPr>
          <p:nvPr>
            <p:ph type="dt" sz="half" idx="2"/>
          </p:nvPr>
        </p:nvSpPr>
        <p:spPr/>
        <p:txBody>
          <a:bodyPr/>
          <a:lstStyle/>
          <a:p>
            <a:pPr>
              <a:defRPr/>
            </a:pPr>
            <a:r>
              <a:rPr lang="en-GB">
                <a:latin typeface="Helvetica"/>
              </a:rPr>
              <a:t>21/02/2024</a:t>
            </a:r>
            <a:endParaRPr lang="en-US">
              <a:latin typeface="Helvetica"/>
              <a:cs typeface="Helvetica"/>
            </a:endParaRPr>
          </a:p>
        </p:txBody>
      </p:sp>
      <p:sp>
        <p:nvSpPr>
          <p:cNvPr id="4" name="Slide Number Placeholder 3">
            <a:extLst>
              <a:ext uri="{FF2B5EF4-FFF2-40B4-BE49-F238E27FC236}">
                <a16:creationId xmlns:a16="http://schemas.microsoft.com/office/drawing/2014/main" id="{179EB042-6FA5-3D42-8B32-A46CD3052562}"/>
              </a:ext>
            </a:extLst>
          </p:cNvPr>
          <p:cNvSpPr>
            <a:spLocks noGrp="1"/>
          </p:cNvSpPr>
          <p:nvPr>
            <p:ph type="sldNum" sz="quarter" idx="4"/>
          </p:nvPr>
        </p:nvSpPr>
        <p:spPr/>
        <p:txBody>
          <a:bodyPr/>
          <a:lstStyle/>
          <a:p>
            <a:pPr>
              <a:defRPr/>
            </a:pPr>
            <a:fld id="{0C39C72E-2A13-EB4D-AD45-6D4E6ACAED8D}" type="slidenum">
              <a:rPr lang="en-US" smtClean="0"/>
              <a:pPr>
                <a:defRPr/>
              </a:pPr>
              <a:t>22</a:t>
            </a:fld>
            <a:endParaRPr lang="en-US"/>
          </a:p>
        </p:txBody>
      </p:sp>
      <p:sp>
        <p:nvSpPr>
          <p:cNvPr id="7" name="Footer Placeholder 6">
            <a:extLst>
              <a:ext uri="{FF2B5EF4-FFF2-40B4-BE49-F238E27FC236}">
                <a16:creationId xmlns:a16="http://schemas.microsoft.com/office/drawing/2014/main" id="{42D97E29-8151-FB4F-9631-F1E6B403167D}"/>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p:sp>
        <p:nvSpPr>
          <p:cNvPr id="8" name="Rectangle 7">
            <a:extLst>
              <a:ext uri="{FF2B5EF4-FFF2-40B4-BE49-F238E27FC236}">
                <a16:creationId xmlns:a16="http://schemas.microsoft.com/office/drawing/2014/main" id="{AE71515E-E54C-9E45-9FD2-BA87FF0E52F6}"/>
              </a:ext>
            </a:extLst>
          </p:cNvPr>
          <p:cNvSpPr/>
          <p:nvPr/>
        </p:nvSpPr>
        <p:spPr>
          <a:xfrm>
            <a:off x="4322516" y="2000980"/>
            <a:ext cx="2832410" cy="1962615"/>
          </a:xfrm>
          <a:prstGeom prst="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3C19179-3523-F444-BFD5-50F9AF79CD99}"/>
              </a:ext>
            </a:extLst>
          </p:cNvPr>
          <p:cNvSpPr txBox="1"/>
          <p:nvPr/>
        </p:nvSpPr>
        <p:spPr>
          <a:xfrm>
            <a:off x="6379939" y="2157097"/>
            <a:ext cx="538930" cy="369332"/>
          </a:xfrm>
          <a:prstGeom prst="rect">
            <a:avLst/>
          </a:prstGeom>
          <a:noFill/>
          <a:ln w="12700">
            <a:solidFill>
              <a:schemeClr val="tx1"/>
            </a:solidFill>
          </a:ln>
        </p:spPr>
        <p:txBody>
          <a:bodyPr wrap="none" rtlCol="0">
            <a:spAutoFit/>
          </a:bodyPr>
          <a:lstStyle/>
          <a:p>
            <a:r>
              <a:rPr lang="en-US"/>
              <a:t>TPC</a:t>
            </a:r>
          </a:p>
        </p:txBody>
      </p:sp>
      <p:sp>
        <p:nvSpPr>
          <p:cNvPr id="10" name="Rectangle 9">
            <a:extLst>
              <a:ext uri="{FF2B5EF4-FFF2-40B4-BE49-F238E27FC236}">
                <a16:creationId xmlns:a16="http://schemas.microsoft.com/office/drawing/2014/main" id="{6E97A5CC-F2B7-FA4E-9814-DDC87F583727}"/>
              </a:ext>
            </a:extLst>
          </p:cNvPr>
          <p:cNvSpPr/>
          <p:nvPr/>
        </p:nvSpPr>
        <p:spPr>
          <a:xfrm>
            <a:off x="3932224" y="1632990"/>
            <a:ext cx="3646448" cy="2687444"/>
          </a:xfrm>
          <a:prstGeom prst="rect">
            <a:avLst/>
          </a:prstGeom>
          <a:noFill/>
          <a:ln w="2540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CE6CADF-6279-DC47-95DC-1271215BE485}"/>
              </a:ext>
            </a:extLst>
          </p:cNvPr>
          <p:cNvSpPr txBox="1"/>
          <p:nvPr/>
        </p:nvSpPr>
        <p:spPr>
          <a:xfrm>
            <a:off x="6379939" y="1125744"/>
            <a:ext cx="953979" cy="369332"/>
          </a:xfrm>
          <a:prstGeom prst="rect">
            <a:avLst/>
          </a:prstGeom>
          <a:noFill/>
          <a:ln w="12700">
            <a:solidFill>
              <a:schemeClr val="tx1"/>
            </a:solidFill>
          </a:ln>
        </p:spPr>
        <p:txBody>
          <a:bodyPr wrap="none" rtlCol="0">
            <a:spAutoFit/>
          </a:bodyPr>
          <a:lstStyle/>
          <a:p>
            <a:r>
              <a:rPr lang="en-US"/>
              <a:t>Cryostat</a:t>
            </a:r>
          </a:p>
        </p:txBody>
      </p:sp>
      <p:sp>
        <p:nvSpPr>
          <p:cNvPr id="12" name="Rectangle 11">
            <a:extLst>
              <a:ext uri="{FF2B5EF4-FFF2-40B4-BE49-F238E27FC236}">
                <a16:creationId xmlns:a16="http://schemas.microsoft.com/office/drawing/2014/main" id="{E671D804-D6F9-4E49-B0A9-A90DD60FE254}"/>
              </a:ext>
            </a:extLst>
          </p:cNvPr>
          <p:cNvSpPr/>
          <p:nvPr/>
        </p:nvSpPr>
        <p:spPr>
          <a:xfrm>
            <a:off x="1186655" y="1632990"/>
            <a:ext cx="351227" cy="2678221"/>
          </a:xfrm>
          <a:prstGeom prst="rect">
            <a:avLst/>
          </a:prstGeom>
          <a:solidFill>
            <a:srgbClr val="00B0F0">
              <a:alpha val="32839"/>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252585F-C5FF-FA4B-97B0-17870CF2D34F}"/>
              </a:ext>
            </a:extLst>
          </p:cNvPr>
          <p:cNvSpPr txBox="1"/>
          <p:nvPr/>
        </p:nvSpPr>
        <p:spPr>
          <a:xfrm>
            <a:off x="720082" y="1112847"/>
            <a:ext cx="1469248" cy="369332"/>
          </a:xfrm>
          <a:prstGeom prst="rect">
            <a:avLst/>
          </a:prstGeom>
          <a:noFill/>
          <a:ln w="12700">
            <a:solidFill>
              <a:schemeClr val="tx1"/>
            </a:solidFill>
          </a:ln>
        </p:spPr>
        <p:txBody>
          <a:bodyPr wrap="none" rtlCol="0">
            <a:spAutoFit/>
          </a:bodyPr>
          <a:lstStyle/>
          <a:p>
            <a:r>
              <a:rPr lang="en-US"/>
              <a:t>Spectrometer</a:t>
            </a:r>
          </a:p>
        </p:txBody>
      </p:sp>
      <p:cxnSp>
        <p:nvCxnSpPr>
          <p:cNvPr id="15" name="Straight Arrow Connector 14">
            <a:extLst>
              <a:ext uri="{FF2B5EF4-FFF2-40B4-BE49-F238E27FC236}">
                <a16:creationId xmlns:a16="http://schemas.microsoft.com/office/drawing/2014/main" id="{7D861C2A-67EF-1840-A082-41FB1ABEF566}"/>
              </a:ext>
            </a:extLst>
          </p:cNvPr>
          <p:cNvCxnSpPr>
            <a:cxnSpLocks/>
          </p:cNvCxnSpPr>
          <p:nvPr/>
        </p:nvCxnSpPr>
        <p:spPr>
          <a:xfrm>
            <a:off x="838025" y="2992581"/>
            <a:ext cx="5246384" cy="0"/>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29874E8-196D-894A-9AD2-7AA5079DCF54}"/>
                  </a:ext>
                </a:extLst>
              </p:cNvPr>
              <p:cNvSpPr txBox="1"/>
              <p:nvPr/>
            </p:nvSpPr>
            <p:spPr>
              <a:xfrm>
                <a:off x="105005" y="2574839"/>
                <a:ext cx="1000530" cy="369332"/>
              </a:xfrm>
              <a:prstGeom prst="rect">
                <a:avLst/>
              </a:prstGeom>
              <a:noFill/>
            </p:spPr>
            <p:txBody>
              <a:bodyPr wrap="none" rtlCol="0">
                <a:spAutoFit/>
              </a:bodyPr>
              <a:lstStyle/>
              <a:p>
                <a14:m>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𝜋</m:t>
                        </m:r>
                      </m:e>
                      <m:sup>
                        <m:r>
                          <a:rPr lang="en-GB" b="0" i="1" smtClean="0">
                            <a:latin typeface="Cambria Math" panose="02040503050406030204" pitchFamily="18" charset="0"/>
                          </a:rPr>
                          <m:t>+</m:t>
                        </m:r>
                      </m:sup>
                    </m:sSup>
                  </m:oMath>
                </a14:m>
                <a:r>
                  <a:rPr lang="en-US"/>
                  <a:t>Beam</a:t>
                </a:r>
              </a:p>
            </p:txBody>
          </p:sp>
        </mc:Choice>
        <mc:Fallback xmlns="">
          <p:sp>
            <p:nvSpPr>
              <p:cNvPr id="16" name="TextBox 15">
                <a:extLst>
                  <a:ext uri="{FF2B5EF4-FFF2-40B4-BE49-F238E27FC236}">
                    <a16:creationId xmlns:a16="http://schemas.microsoft.com/office/drawing/2014/main" id="{A29874E8-196D-894A-9AD2-7AA5079DCF54}"/>
                  </a:ext>
                </a:extLst>
              </p:cNvPr>
              <p:cNvSpPr txBox="1">
                <a:spLocks noRot="1" noChangeAspect="1" noMove="1" noResize="1" noEditPoints="1" noAdjustHandles="1" noChangeArrowheads="1" noChangeShapeType="1" noTextEdit="1"/>
              </p:cNvSpPr>
              <p:nvPr/>
            </p:nvSpPr>
            <p:spPr>
              <a:xfrm>
                <a:off x="105005" y="2574839"/>
                <a:ext cx="1000530" cy="369332"/>
              </a:xfrm>
              <a:prstGeom prst="rect">
                <a:avLst/>
              </a:prstGeom>
              <a:blipFill>
                <a:blip r:embed="rId5"/>
                <a:stretch>
                  <a:fillRect t="-6667" r="-5063"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938A68A-2BBD-4C4E-BB02-8524AEB58325}"/>
                  </a:ext>
                </a:extLst>
              </p:cNvPr>
              <p:cNvSpPr txBox="1"/>
              <p:nvPr/>
            </p:nvSpPr>
            <p:spPr>
              <a:xfrm>
                <a:off x="4350955" y="3040992"/>
                <a:ext cx="970132" cy="369332"/>
              </a:xfrm>
              <a:prstGeom prst="rect">
                <a:avLst/>
              </a:prstGeom>
              <a:solidFill>
                <a:schemeClr val="accent2">
                  <a:alpha val="25000"/>
                </a:schemeClr>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𝐾𝐸</m:t>
                          </m:r>
                        </m:e>
                        <m:sub>
                          <m:r>
                            <a:rPr lang="en-GB" b="0" i="1" smtClean="0">
                              <a:latin typeface="Cambria Math" panose="02040503050406030204" pitchFamily="18" charset="0"/>
                            </a:rPr>
                            <m:t>𝑖𝑛𝑖𝑡𝑖𝑎𝑙</m:t>
                          </m:r>
                        </m:sub>
                      </m:sSub>
                      <m:r>
                        <a:rPr lang="en-US" i="1" smtClean="0">
                          <a:latin typeface="Cambria Math" panose="02040503050406030204" pitchFamily="18" charset="0"/>
                        </a:rPr>
                        <m:t> </m:t>
                      </m:r>
                    </m:oMath>
                  </m:oMathPara>
                </a14:m>
                <a:endParaRPr lang="en-US" dirty="0"/>
              </a:p>
            </p:txBody>
          </p:sp>
        </mc:Choice>
        <mc:Fallback xmlns="">
          <p:sp>
            <p:nvSpPr>
              <p:cNvPr id="18" name="TextBox 17">
                <a:extLst>
                  <a:ext uri="{FF2B5EF4-FFF2-40B4-BE49-F238E27FC236}">
                    <a16:creationId xmlns:a16="http://schemas.microsoft.com/office/drawing/2014/main" id="{B938A68A-2BBD-4C4E-BB02-8524AEB58325}"/>
                  </a:ext>
                </a:extLst>
              </p:cNvPr>
              <p:cNvSpPr txBox="1">
                <a:spLocks noRot="1" noChangeAspect="1" noMove="1" noResize="1" noEditPoints="1" noAdjustHandles="1" noChangeArrowheads="1" noChangeShapeType="1" noTextEdit="1"/>
              </p:cNvSpPr>
              <p:nvPr/>
            </p:nvSpPr>
            <p:spPr>
              <a:xfrm>
                <a:off x="4350955" y="3040992"/>
                <a:ext cx="970132" cy="369332"/>
              </a:xfrm>
              <a:prstGeom prst="rect">
                <a:avLst/>
              </a:prstGeom>
              <a:blipFill>
                <a:blip r:embed="rId7"/>
                <a:stretch>
                  <a:fillRect r="-11538"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49B3088-9886-1F4A-AA3F-7CC5DAC5A7AC}"/>
                  </a:ext>
                </a:extLst>
              </p:cNvPr>
              <p:cNvSpPr txBox="1"/>
              <p:nvPr/>
            </p:nvSpPr>
            <p:spPr>
              <a:xfrm>
                <a:off x="6146331" y="3053944"/>
                <a:ext cx="677158" cy="369332"/>
              </a:xfrm>
              <a:prstGeom prst="rect">
                <a:avLst/>
              </a:prstGeom>
              <a:solidFill>
                <a:schemeClr val="accent2">
                  <a:alpha val="25000"/>
                </a:schemeClr>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𝐾𝐸</m:t>
                          </m:r>
                        </m:e>
                        <m:sub>
                          <m:r>
                            <a:rPr lang="en-GB" b="0" i="1" smtClean="0">
                              <a:latin typeface="Cambria Math" panose="02040503050406030204" pitchFamily="18" charset="0"/>
                            </a:rPr>
                            <m:t>𝑖𝑛𝑡</m:t>
                          </m:r>
                        </m:sub>
                      </m:sSub>
                      <m:r>
                        <a:rPr lang="en-US" i="1" smtClean="0">
                          <a:latin typeface="Cambria Math" panose="02040503050406030204" pitchFamily="18" charset="0"/>
                        </a:rPr>
                        <m:t> </m:t>
                      </m:r>
                    </m:oMath>
                  </m:oMathPara>
                </a14:m>
                <a:endParaRPr lang="en-US" dirty="0"/>
              </a:p>
            </p:txBody>
          </p:sp>
        </mc:Choice>
        <mc:Fallback xmlns="">
          <p:sp>
            <p:nvSpPr>
              <p:cNvPr id="19" name="TextBox 18">
                <a:extLst>
                  <a:ext uri="{FF2B5EF4-FFF2-40B4-BE49-F238E27FC236}">
                    <a16:creationId xmlns:a16="http://schemas.microsoft.com/office/drawing/2014/main" id="{F49B3088-9886-1F4A-AA3F-7CC5DAC5A7AC}"/>
                  </a:ext>
                </a:extLst>
              </p:cNvPr>
              <p:cNvSpPr txBox="1">
                <a:spLocks noRot="1" noChangeAspect="1" noMove="1" noResize="1" noEditPoints="1" noAdjustHandles="1" noChangeArrowheads="1" noChangeShapeType="1" noTextEdit="1"/>
              </p:cNvSpPr>
              <p:nvPr/>
            </p:nvSpPr>
            <p:spPr>
              <a:xfrm>
                <a:off x="6146331" y="3053944"/>
                <a:ext cx="677158" cy="369332"/>
              </a:xfrm>
              <a:prstGeom prst="rect">
                <a:avLst/>
              </a:prstGeom>
              <a:blipFill>
                <a:blip r:embed="rId8"/>
                <a:stretch>
                  <a:fillRect r="-18182" b="-16667"/>
                </a:stretch>
              </a:blipFill>
            </p:spPr>
            <p:txBody>
              <a:bodyPr/>
              <a:lstStyle/>
              <a:p>
                <a:r>
                  <a:rPr lang="en-US">
                    <a:noFill/>
                  </a:rPr>
                  <a:t> </a:t>
                </a:r>
              </a:p>
            </p:txBody>
          </p:sp>
        </mc:Fallback>
      </mc:AlternateContent>
      <p:sp>
        <p:nvSpPr>
          <p:cNvPr id="26" name="Oval 25">
            <a:extLst>
              <a:ext uri="{FF2B5EF4-FFF2-40B4-BE49-F238E27FC236}">
                <a16:creationId xmlns:a16="http://schemas.microsoft.com/office/drawing/2014/main" id="{015CF237-39D9-6347-B740-A88CCE51CD9F}"/>
              </a:ext>
            </a:extLst>
          </p:cNvPr>
          <p:cNvSpPr/>
          <p:nvPr/>
        </p:nvSpPr>
        <p:spPr>
          <a:xfrm>
            <a:off x="1333119" y="2959315"/>
            <a:ext cx="61341" cy="6652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56E6C98-CFBE-9D41-9F3F-FC5A2313AE21}"/>
              </a:ext>
            </a:extLst>
          </p:cNvPr>
          <p:cNvSpPr/>
          <p:nvPr/>
        </p:nvSpPr>
        <p:spPr>
          <a:xfrm>
            <a:off x="4291845" y="2959314"/>
            <a:ext cx="61341" cy="6652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66AD2DD-6C5C-5A48-B5AC-C2F115DB096D}"/>
              </a:ext>
            </a:extLst>
          </p:cNvPr>
          <p:cNvSpPr/>
          <p:nvPr/>
        </p:nvSpPr>
        <p:spPr>
          <a:xfrm>
            <a:off x="6053738" y="2959314"/>
            <a:ext cx="61341" cy="6652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Left Brace 39">
            <a:extLst>
              <a:ext uri="{FF2B5EF4-FFF2-40B4-BE49-F238E27FC236}">
                <a16:creationId xmlns:a16="http://schemas.microsoft.com/office/drawing/2014/main" id="{8F300343-EB0D-BE42-BC57-1B51F9D69B9B}"/>
              </a:ext>
            </a:extLst>
          </p:cNvPr>
          <p:cNvSpPr/>
          <p:nvPr/>
        </p:nvSpPr>
        <p:spPr>
          <a:xfrm rot="5400000">
            <a:off x="5138002" y="1992960"/>
            <a:ext cx="161589" cy="1731223"/>
          </a:xfrm>
          <a:prstGeom prst="leftBrac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4" name="Straight Arrow Connector 43">
            <a:extLst>
              <a:ext uri="{FF2B5EF4-FFF2-40B4-BE49-F238E27FC236}">
                <a16:creationId xmlns:a16="http://schemas.microsoft.com/office/drawing/2014/main" id="{3D3A3681-24CD-4146-B604-7B4DBE5780A7}"/>
              </a:ext>
            </a:extLst>
          </p:cNvPr>
          <p:cNvCxnSpPr>
            <a:cxnSpLocks/>
          </p:cNvCxnSpPr>
          <p:nvPr/>
        </p:nvCxnSpPr>
        <p:spPr>
          <a:xfrm flipH="1">
            <a:off x="6053738" y="3072532"/>
            <a:ext cx="20282" cy="1707285"/>
          </a:xfrm>
          <a:prstGeom prst="straightConnector1">
            <a:avLst/>
          </a:prstGeom>
          <a:ln>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sp>
        <p:nvSpPr>
          <p:cNvPr id="49" name="Left Brace 48">
            <a:extLst>
              <a:ext uri="{FF2B5EF4-FFF2-40B4-BE49-F238E27FC236}">
                <a16:creationId xmlns:a16="http://schemas.microsoft.com/office/drawing/2014/main" id="{265E0045-D384-F049-9F70-7EFD71DCA528}"/>
              </a:ext>
            </a:extLst>
          </p:cNvPr>
          <p:cNvSpPr/>
          <p:nvPr/>
        </p:nvSpPr>
        <p:spPr>
          <a:xfrm>
            <a:off x="7710385" y="4815368"/>
            <a:ext cx="303421" cy="831986"/>
          </a:xfrm>
          <a:prstGeom prst="leftBrac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B8E7F2ED-AF96-3748-8147-D339F6E45103}"/>
                  </a:ext>
                </a:extLst>
              </p:cNvPr>
              <p:cNvSpPr txBox="1"/>
              <p:nvPr/>
            </p:nvSpPr>
            <p:spPr>
              <a:xfrm>
                <a:off x="8399460" y="4452128"/>
                <a:ext cx="963597" cy="7264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en-US" i="1" smtClean="0">
                              <a:latin typeface="Cambria Math" panose="02040503050406030204" pitchFamily="18" charset="0"/>
                            </a:rPr>
                          </m:ctrlPr>
                        </m:naryPr>
                        <m:sub/>
                        <m:sup/>
                        <m:e>
                          <m:sSub>
                            <m:sSubPr>
                              <m:ctrlPr>
                                <a:rPr lang="en-GB" b="0" i="1" smtClean="0">
                                  <a:latin typeface="Cambria Math" panose="02040503050406030204" pitchFamily="18" charset="0"/>
                                </a:rPr>
                              </m:ctrlPr>
                            </m:sSubPr>
                            <m:e>
                              <m:f>
                                <m:fPr>
                                  <m:ctrlPr>
                                    <a:rPr lang="en-GB" b="0" i="1" smtClean="0">
                                      <a:latin typeface="Cambria Math" panose="02040503050406030204" pitchFamily="18" charset="0"/>
                                    </a:rPr>
                                  </m:ctrlPr>
                                </m:fPr>
                                <m:num>
                                  <m:r>
                                    <a:rPr lang="en-GB" b="0" i="1" smtClean="0">
                                      <a:latin typeface="Cambria Math" panose="02040503050406030204" pitchFamily="18" charset="0"/>
                                    </a:rPr>
                                    <m:t>𝑑𝐸</m:t>
                                  </m:r>
                                </m:num>
                                <m:den>
                                  <m:r>
                                    <a:rPr lang="en-GB" b="0" i="1" smtClean="0">
                                      <a:latin typeface="Cambria Math" panose="02040503050406030204" pitchFamily="18" charset="0"/>
                                    </a:rPr>
                                    <m:t>𝑑𝑥</m:t>
                                  </m:r>
                                </m:den>
                              </m:f>
                            </m:e>
                            <m:sub>
                              <m:r>
                                <a:rPr lang="en-GB" b="0" i="1" smtClean="0">
                                  <a:latin typeface="Cambria Math" panose="02040503050406030204" pitchFamily="18" charset="0"/>
                                </a:rPr>
                                <m:t> </m:t>
                              </m:r>
                            </m:sub>
                          </m:sSub>
                          <m:r>
                            <a:rPr lang="en-GB" b="0" i="1" smtClean="0">
                              <a:latin typeface="Cambria Math" panose="02040503050406030204" pitchFamily="18" charset="0"/>
                            </a:rPr>
                            <m:t> </m:t>
                          </m:r>
                          <m:r>
                            <a:rPr lang="en-GB" b="0" i="1" smtClean="0">
                              <a:latin typeface="Cambria Math" panose="02040503050406030204" pitchFamily="18" charset="0"/>
                            </a:rPr>
                            <m:t>𝑑𝑥</m:t>
                          </m:r>
                        </m:e>
                      </m:nary>
                    </m:oMath>
                  </m:oMathPara>
                </a14:m>
                <a:endParaRPr lang="en-US"/>
              </a:p>
            </p:txBody>
          </p:sp>
        </mc:Choice>
        <mc:Fallback xmlns="">
          <p:sp>
            <p:nvSpPr>
              <p:cNvPr id="52" name="TextBox 51">
                <a:extLst>
                  <a:ext uri="{FF2B5EF4-FFF2-40B4-BE49-F238E27FC236}">
                    <a16:creationId xmlns:a16="http://schemas.microsoft.com/office/drawing/2014/main" id="{B8E7F2ED-AF96-3748-8147-D339F6E45103}"/>
                  </a:ext>
                </a:extLst>
              </p:cNvPr>
              <p:cNvSpPr txBox="1">
                <a:spLocks noRot="1" noChangeAspect="1" noMove="1" noResize="1" noEditPoints="1" noAdjustHandles="1" noChangeArrowheads="1" noChangeShapeType="1" noTextEdit="1"/>
              </p:cNvSpPr>
              <p:nvPr/>
            </p:nvSpPr>
            <p:spPr>
              <a:xfrm>
                <a:off x="8399460" y="4452128"/>
                <a:ext cx="963597" cy="726481"/>
              </a:xfrm>
              <a:prstGeom prst="rect">
                <a:avLst/>
              </a:prstGeom>
              <a:blipFill>
                <a:blip r:embed="rId10"/>
                <a:stretch>
                  <a:fillRect l="-98701" t="-150847" r="-6494" b="-2135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42DF4C04-4D39-834B-B1DD-71BDFD670965}"/>
                  </a:ext>
                </a:extLst>
              </p:cNvPr>
              <p:cNvSpPr txBox="1"/>
              <p:nvPr/>
            </p:nvSpPr>
            <p:spPr>
              <a:xfrm>
                <a:off x="8457603" y="5291942"/>
                <a:ext cx="1029834" cy="6706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i="1" smtClean="0">
                              <a:latin typeface="Cambria Math" panose="02040503050406030204" pitchFamily="18" charset="0"/>
                            </a:rPr>
                          </m:ctrlPr>
                        </m:naryPr>
                        <m:sub/>
                        <m:sup/>
                        <m:e>
                          <m:r>
                            <a:rPr lang="en-US"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𝐸</m:t>
                              </m:r>
                            </m:e>
                            <m:sub>
                              <m:r>
                                <a:rPr lang="en-GB" b="0" i="1" smtClean="0">
                                  <a:latin typeface="Cambria Math" panose="02040503050406030204" pitchFamily="18" charset="0"/>
                                  <a:ea typeface="Cambria Math" panose="02040503050406030204" pitchFamily="18" charset="0"/>
                                </a:rPr>
                                <m:t>𝑐𝑎𝑙𝑜</m:t>
                              </m:r>
                            </m:sub>
                          </m:sSub>
                        </m:e>
                      </m:nary>
                    </m:oMath>
                  </m:oMathPara>
                </a14:m>
                <a:endParaRPr lang="en-US"/>
              </a:p>
            </p:txBody>
          </p:sp>
        </mc:Choice>
        <mc:Fallback xmlns="">
          <p:sp>
            <p:nvSpPr>
              <p:cNvPr id="53" name="TextBox 52">
                <a:extLst>
                  <a:ext uri="{FF2B5EF4-FFF2-40B4-BE49-F238E27FC236}">
                    <a16:creationId xmlns:a16="http://schemas.microsoft.com/office/drawing/2014/main" id="{42DF4C04-4D39-834B-B1DD-71BDFD670965}"/>
                  </a:ext>
                </a:extLst>
              </p:cNvPr>
              <p:cNvSpPr txBox="1">
                <a:spLocks noRot="1" noChangeAspect="1" noMove="1" noResize="1" noEditPoints="1" noAdjustHandles="1" noChangeArrowheads="1" noChangeShapeType="1" noTextEdit="1"/>
              </p:cNvSpPr>
              <p:nvPr/>
            </p:nvSpPr>
            <p:spPr>
              <a:xfrm>
                <a:off x="8457603" y="5291942"/>
                <a:ext cx="1029834" cy="670696"/>
              </a:xfrm>
              <a:prstGeom prst="rect">
                <a:avLst/>
              </a:prstGeom>
              <a:blipFill>
                <a:blip r:embed="rId11"/>
                <a:stretch>
                  <a:fillRect l="-79268" t="-144444" r="-1220" b="-198148"/>
                </a:stretch>
              </a:blipFill>
            </p:spPr>
            <p:txBody>
              <a:bodyPr/>
              <a:lstStyle/>
              <a:p>
                <a:r>
                  <a:rPr lang="en-US">
                    <a:noFill/>
                  </a:rPr>
                  <a:t> </a:t>
                </a:r>
              </a:p>
            </p:txBody>
          </p:sp>
        </mc:Fallback>
      </mc:AlternateContent>
      <p:cxnSp>
        <p:nvCxnSpPr>
          <p:cNvPr id="60" name="Straight Arrow Connector 59">
            <a:extLst>
              <a:ext uri="{FF2B5EF4-FFF2-40B4-BE49-F238E27FC236}">
                <a16:creationId xmlns:a16="http://schemas.microsoft.com/office/drawing/2014/main" id="{A9D9B750-6B17-CF4F-A8AF-1A7417B05ED3}"/>
              </a:ext>
            </a:extLst>
          </p:cNvPr>
          <p:cNvCxnSpPr>
            <a:cxnSpLocks/>
          </p:cNvCxnSpPr>
          <p:nvPr/>
        </p:nvCxnSpPr>
        <p:spPr>
          <a:xfrm flipH="1">
            <a:off x="9458382" y="4815368"/>
            <a:ext cx="609957" cy="0"/>
          </a:xfrm>
          <a:prstGeom prst="straightConnector1">
            <a:avLst/>
          </a:prstGeom>
          <a:ln>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sp>
        <p:nvSpPr>
          <p:cNvPr id="65" name="TextBox 64">
            <a:extLst>
              <a:ext uri="{FF2B5EF4-FFF2-40B4-BE49-F238E27FC236}">
                <a16:creationId xmlns:a16="http://schemas.microsoft.com/office/drawing/2014/main" id="{25713D8F-394F-6C43-B5C2-AA01FE586D4A}"/>
              </a:ext>
            </a:extLst>
          </p:cNvPr>
          <p:cNvSpPr txBox="1"/>
          <p:nvPr/>
        </p:nvSpPr>
        <p:spPr>
          <a:xfrm>
            <a:off x="10152356" y="4605610"/>
            <a:ext cx="1921778" cy="369332"/>
          </a:xfrm>
          <a:prstGeom prst="rect">
            <a:avLst/>
          </a:prstGeom>
          <a:noFill/>
          <a:ln w="12700">
            <a:noFill/>
          </a:ln>
        </p:spPr>
        <p:txBody>
          <a:bodyPr wrap="square" rtlCol="0">
            <a:spAutoFit/>
          </a:bodyPr>
          <a:lstStyle/>
          <a:p>
            <a:r>
              <a:rPr lang="en-GB" dirty="0"/>
              <a:t>Range based</a:t>
            </a:r>
            <a:endParaRPr lang="en-US" dirty="0"/>
          </a:p>
        </p:txBody>
      </p:sp>
      <p:cxnSp>
        <p:nvCxnSpPr>
          <p:cNvPr id="66" name="Straight Arrow Connector 65">
            <a:extLst>
              <a:ext uri="{FF2B5EF4-FFF2-40B4-BE49-F238E27FC236}">
                <a16:creationId xmlns:a16="http://schemas.microsoft.com/office/drawing/2014/main" id="{DAE4DC14-8916-C54A-829E-A99E9430361C}"/>
              </a:ext>
            </a:extLst>
          </p:cNvPr>
          <p:cNvCxnSpPr>
            <a:cxnSpLocks/>
          </p:cNvCxnSpPr>
          <p:nvPr/>
        </p:nvCxnSpPr>
        <p:spPr>
          <a:xfrm flipH="1">
            <a:off x="9512837" y="5673504"/>
            <a:ext cx="595661" cy="0"/>
          </a:xfrm>
          <a:prstGeom prst="straightConnector1">
            <a:avLst/>
          </a:prstGeom>
          <a:ln>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sp>
        <p:nvSpPr>
          <p:cNvPr id="68" name="TextBox 67">
            <a:extLst>
              <a:ext uri="{FF2B5EF4-FFF2-40B4-BE49-F238E27FC236}">
                <a16:creationId xmlns:a16="http://schemas.microsoft.com/office/drawing/2014/main" id="{411A6540-C45D-E840-9C4B-EA9CCCA0308C}"/>
              </a:ext>
            </a:extLst>
          </p:cNvPr>
          <p:cNvSpPr txBox="1"/>
          <p:nvPr/>
        </p:nvSpPr>
        <p:spPr>
          <a:xfrm>
            <a:off x="10152356" y="5484186"/>
            <a:ext cx="1921778" cy="369332"/>
          </a:xfrm>
          <a:prstGeom prst="rect">
            <a:avLst/>
          </a:prstGeom>
          <a:noFill/>
          <a:ln w="12700">
            <a:noFill/>
          </a:ln>
        </p:spPr>
        <p:txBody>
          <a:bodyPr wrap="square" rtlCol="0">
            <a:spAutoFit/>
          </a:bodyPr>
          <a:lstStyle/>
          <a:p>
            <a:r>
              <a:rPr lang="en-GB" dirty="0"/>
              <a:t>Calorimetry Based</a:t>
            </a:r>
            <a:endParaRPr lang="en-US" dirty="0"/>
          </a:p>
        </p:txBody>
      </p:sp>
      <p:sp>
        <p:nvSpPr>
          <p:cNvPr id="77" name="TextBox 76">
            <a:extLst>
              <a:ext uri="{FF2B5EF4-FFF2-40B4-BE49-F238E27FC236}">
                <a16:creationId xmlns:a16="http://schemas.microsoft.com/office/drawing/2014/main" id="{9F1A8793-4120-834C-A6E5-030604D71F25}"/>
              </a:ext>
            </a:extLst>
          </p:cNvPr>
          <p:cNvSpPr txBox="1"/>
          <p:nvPr/>
        </p:nvSpPr>
        <p:spPr>
          <a:xfrm>
            <a:off x="4290488" y="3417874"/>
            <a:ext cx="2050116" cy="584775"/>
          </a:xfrm>
          <a:prstGeom prst="rect">
            <a:avLst/>
          </a:prstGeom>
          <a:noFill/>
        </p:spPr>
        <p:txBody>
          <a:bodyPr wrap="square" rtlCol="0">
            <a:spAutoFit/>
          </a:bodyPr>
          <a:lstStyle/>
          <a:p>
            <a:r>
              <a:rPr lang="en-US" sz="1600" dirty="0">
                <a:solidFill>
                  <a:srgbClr val="00B050"/>
                </a:solidFill>
              </a:rPr>
              <a:t>(with energy resolution ~ 1MeV)</a:t>
            </a:r>
          </a:p>
        </p:txBody>
      </p:sp>
      <p:sp>
        <p:nvSpPr>
          <p:cNvPr id="45" name="Left Brace 44">
            <a:extLst>
              <a:ext uri="{FF2B5EF4-FFF2-40B4-BE49-F238E27FC236}">
                <a16:creationId xmlns:a16="http://schemas.microsoft.com/office/drawing/2014/main" id="{6A2B3BAC-B964-D349-AFC8-D3D3F99C9986}"/>
              </a:ext>
            </a:extLst>
          </p:cNvPr>
          <p:cNvSpPr/>
          <p:nvPr/>
        </p:nvSpPr>
        <p:spPr>
          <a:xfrm rot="5400000">
            <a:off x="8376018" y="2708975"/>
            <a:ext cx="134022" cy="541055"/>
          </a:xfrm>
          <a:prstGeom prst="leftBrac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accent6"/>
              </a:solidFill>
            </a:endParaRP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085E619F-788E-4446-8059-F33E1BAC9DDE}"/>
                  </a:ext>
                </a:extLst>
              </p:cNvPr>
              <p:cNvSpPr txBox="1"/>
              <p:nvPr/>
            </p:nvSpPr>
            <p:spPr>
              <a:xfrm>
                <a:off x="8837733" y="2801917"/>
                <a:ext cx="3103385" cy="357534"/>
              </a:xfrm>
              <a:prstGeom prst="rect">
                <a:avLst/>
              </a:prstGeom>
              <a:noFill/>
            </p:spPr>
            <p:txBody>
              <a:bodyPr wrap="square" rtlCol="0">
                <a:spAutoFit/>
              </a:bodyPr>
              <a:lstStyle/>
              <a:p>
                <a14:m>
                  <m:oMath xmlns:m="http://schemas.openxmlformats.org/officeDocument/2006/math">
                    <m:sSub>
                      <m:sSubPr>
                        <m:ctrlPr>
                          <a:rPr lang="en-GB" sz="1600" i="1" smtClean="0">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m:t>
                        </m:r>
                        <m:r>
                          <a:rPr lang="en-GB" sz="1600" i="1">
                            <a:latin typeface="Cambria Math" panose="02040503050406030204" pitchFamily="18" charset="0"/>
                          </a:rPr>
                          <m:t>𝐸</m:t>
                        </m:r>
                      </m:e>
                      <m:sub>
                        <m:r>
                          <a:rPr lang="en-GB" sz="1600" b="0" i="1" smtClean="0">
                            <a:latin typeface="Cambria Math" panose="02040503050406030204" pitchFamily="18" charset="0"/>
                          </a:rPr>
                          <m:t>𝑑𝑒𝑝𝑜𝑠𝑖𝑡</m:t>
                        </m:r>
                      </m:sub>
                    </m:sSub>
                  </m:oMath>
                </a14:m>
                <a:r>
                  <a:rPr lang="en-US" sz="1600"/>
                  <a:t> - Energy Deposit in TPC</a:t>
                </a:r>
              </a:p>
            </p:txBody>
          </p:sp>
        </mc:Choice>
        <mc:Fallback xmlns="">
          <p:sp>
            <p:nvSpPr>
              <p:cNvPr id="46" name="TextBox 45">
                <a:extLst>
                  <a:ext uri="{FF2B5EF4-FFF2-40B4-BE49-F238E27FC236}">
                    <a16:creationId xmlns:a16="http://schemas.microsoft.com/office/drawing/2014/main" id="{085E619F-788E-4446-8059-F33E1BAC9DDE}"/>
                  </a:ext>
                </a:extLst>
              </p:cNvPr>
              <p:cNvSpPr txBox="1">
                <a:spLocks noRot="1" noChangeAspect="1" noMove="1" noResize="1" noEditPoints="1" noAdjustHandles="1" noChangeArrowheads="1" noChangeShapeType="1" noTextEdit="1"/>
              </p:cNvSpPr>
              <p:nvPr/>
            </p:nvSpPr>
            <p:spPr>
              <a:xfrm>
                <a:off x="8837733" y="2801917"/>
                <a:ext cx="3103385" cy="357534"/>
              </a:xfrm>
              <a:prstGeom prst="rect">
                <a:avLst/>
              </a:prstGeom>
              <a:blipFill>
                <a:blip r:embed="rId13"/>
                <a:stretch>
                  <a:fillRect t="-3448" b="-13793"/>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8E5C40DC-6AB2-8A4A-B329-7A9389EEA3C3}"/>
              </a:ext>
            </a:extLst>
          </p:cNvPr>
          <p:cNvSpPr txBox="1"/>
          <p:nvPr/>
        </p:nvSpPr>
        <p:spPr>
          <a:xfrm>
            <a:off x="8026502" y="4605610"/>
            <a:ext cx="359394" cy="369332"/>
          </a:xfrm>
          <a:prstGeom prst="rect">
            <a:avLst/>
          </a:prstGeom>
          <a:noFill/>
        </p:spPr>
        <p:txBody>
          <a:bodyPr wrap="none" rtlCol="0">
            <a:spAutoFit/>
          </a:bodyPr>
          <a:lstStyle/>
          <a:p>
            <a:r>
              <a:rPr lang="en-US"/>
              <a:t>1.</a:t>
            </a:r>
          </a:p>
        </p:txBody>
      </p:sp>
      <p:sp>
        <p:nvSpPr>
          <p:cNvPr id="50" name="TextBox 49">
            <a:extLst>
              <a:ext uri="{FF2B5EF4-FFF2-40B4-BE49-F238E27FC236}">
                <a16:creationId xmlns:a16="http://schemas.microsoft.com/office/drawing/2014/main" id="{4A802F57-25FC-B64D-9D0D-87A2CE86593B}"/>
              </a:ext>
            </a:extLst>
          </p:cNvPr>
          <p:cNvSpPr txBox="1"/>
          <p:nvPr/>
        </p:nvSpPr>
        <p:spPr>
          <a:xfrm>
            <a:off x="8028561" y="5422952"/>
            <a:ext cx="359394" cy="369332"/>
          </a:xfrm>
          <a:prstGeom prst="rect">
            <a:avLst/>
          </a:prstGeom>
          <a:noFill/>
        </p:spPr>
        <p:txBody>
          <a:bodyPr wrap="none" rtlCol="0">
            <a:spAutoFit/>
          </a:bodyPr>
          <a:lstStyle/>
          <a:p>
            <a:r>
              <a:rPr lang="en-US"/>
              <a:t>2.</a:t>
            </a:r>
          </a:p>
        </p:txBody>
      </p:sp>
      <p:sp>
        <p:nvSpPr>
          <p:cNvPr id="6" name="Content Placeholder 5">
            <a:extLst>
              <a:ext uri="{FF2B5EF4-FFF2-40B4-BE49-F238E27FC236}">
                <a16:creationId xmlns:a16="http://schemas.microsoft.com/office/drawing/2014/main" id="{D88A17EA-23F5-848C-E050-ED2442FB3CBA}"/>
              </a:ext>
            </a:extLst>
          </p:cNvPr>
          <p:cNvSpPr txBox="1">
            <a:spLocks/>
          </p:cNvSpPr>
          <p:nvPr/>
        </p:nvSpPr>
        <p:spPr>
          <a:xfrm>
            <a:off x="274621" y="4638492"/>
            <a:ext cx="4147957" cy="1476963"/>
          </a:xfrm>
          <a:prstGeom prst="rect">
            <a:avLst/>
          </a:prstGeom>
        </p:spPr>
        <p:txBody>
          <a:bodyPr lIns="0" rIns="0">
            <a:normAutofit lnSpcReduction="10000"/>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Wingdings" pitchFamily="2" charset="2"/>
              <a:buChar char="Ø"/>
            </a:pPr>
            <a:r>
              <a:rPr lang="en-GB" dirty="0"/>
              <a:t>Get energy at interaction point from:</a:t>
            </a:r>
          </a:p>
          <a:p>
            <a:pPr lvl="2">
              <a:buFont typeface="Wingdings" pitchFamily="2" charset="2"/>
              <a:buChar char="v"/>
            </a:pPr>
            <a:r>
              <a:rPr lang="en-GB" dirty="0"/>
              <a:t>Initial energy</a:t>
            </a:r>
          </a:p>
          <a:p>
            <a:pPr lvl="2">
              <a:buFont typeface="Wingdings" pitchFamily="2" charset="2"/>
              <a:buChar char="v"/>
            </a:pPr>
            <a:r>
              <a:rPr lang="en-GB" dirty="0"/>
              <a:t>Energy deposit in the detector</a:t>
            </a:r>
            <a:endParaRPr lang="en-US" dirty="0"/>
          </a:p>
        </p:txBody>
      </p:sp>
      <p:cxnSp>
        <p:nvCxnSpPr>
          <p:cNvPr id="14" name="Curved Connector 13">
            <a:extLst>
              <a:ext uri="{FF2B5EF4-FFF2-40B4-BE49-F238E27FC236}">
                <a16:creationId xmlns:a16="http://schemas.microsoft.com/office/drawing/2014/main" id="{88FB3166-99F6-21A4-BBF6-AC5542D1ED86}"/>
              </a:ext>
            </a:extLst>
          </p:cNvPr>
          <p:cNvCxnSpPr>
            <a:cxnSpLocks/>
            <a:stCxn id="22" idx="0"/>
          </p:cNvCxnSpPr>
          <p:nvPr/>
        </p:nvCxnSpPr>
        <p:spPr>
          <a:xfrm rot="16200000" flipV="1">
            <a:off x="6491278" y="2683258"/>
            <a:ext cx="535624" cy="1195575"/>
          </a:xfrm>
          <a:prstGeom prst="curvedConnector2">
            <a:avLst/>
          </a:prstGeom>
          <a:ln>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F98BA7D4-499E-4A74-D858-F48E002D6700}"/>
              </a:ext>
            </a:extLst>
          </p:cNvPr>
          <p:cNvSpPr txBox="1"/>
          <p:nvPr/>
        </p:nvSpPr>
        <p:spPr>
          <a:xfrm>
            <a:off x="6272602" y="3548858"/>
            <a:ext cx="2168550" cy="338554"/>
          </a:xfrm>
          <a:prstGeom prst="rect">
            <a:avLst/>
          </a:prstGeom>
          <a:noFill/>
        </p:spPr>
        <p:txBody>
          <a:bodyPr wrap="square" rtlCol="0">
            <a:spAutoFit/>
          </a:bodyPr>
          <a:lstStyle/>
          <a:p>
            <a:r>
              <a:rPr lang="en-US" sz="1600" dirty="0"/>
              <a:t>          Interaction point</a:t>
            </a:r>
          </a:p>
        </p:txBody>
      </p:sp>
    </p:spTree>
    <p:extLst>
      <p:ext uri="{BB962C8B-B14F-4D97-AF65-F5344CB8AC3E}">
        <p14:creationId xmlns:p14="http://schemas.microsoft.com/office/powerpoint/2010/main" val="327909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1" grpId="0" animBg="1"/>
      <p:bldP spid="39" grpId="0"/>
      <p:bldP spid="19" grpId="0" animBg="1"/>
      <p:bldP spid="40" grpId="0" animBg="1"/>
      <p:bldP spid="49" grpId="0" animBg="1"/>
      <p:bldP spid="52" grpId="0"/>
      <p:bldP spid="53" grpId="0"/>
      <p:bldP spid="65" grpId="0"/>
      <p:bldP spid="68" grpId="0"/>
      <p:bldP spid="77" grpId="0"/>
      <p:bldP spid="45" grpId="0" animBg="1"/>
      <p:bldP spid="46" grpId="0"/>
      <p:bldP spid="20" grpId="0"/>
      <p:bldP spid="50"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D55FD-E642-F440-AAA0-7330BAFF4D14}"/>
              </a:ext>
            </a:extLst>
          </p:cNvPr>
          <p:cNvSpPr>
            <a:spLocks noGrp="1"/>
          </p:cNvSpPr>
          <p:nvPr>
            <p:ph type="title"/>
          </p:nvPr>
        </p:nvSpPr>
        <p:spPr/>
        <p:txBody>
          <a:bodyPr/>
          <a:lstStyle/>
          <a:p>
            <a:r>
              <a:rPr lang="en-US" sz="4000" dirty="0"/>
              <a:t>How to Compute Incident &amp; Interacting Flux</a:t>
            </a:r>
          </a:p>
        </p:txBody>
      </p:sp>
      <p:sp>
        <p:nvSpPr>
          <p:cNvPr id="3" name="Date Placeholder 2">
            <a:extLst>
              <a:ext uri="{FF2B5EF4-FFF2-40B4-BE49-F238E27FC236}">
                <a16:creationId xmlns:a16="http://schemas.microsoft.com/office/drawing/2014/main" id="{08529AB0-E79A-8B45-B1A7-2E286F09CAA9}"/>
              </a:ext>
            </a:extLst>
          </p:cNvPr>
          <p:cNvSpPr>
            <a:spLocks noGrp="1"/>
          </p:cNvSpPr>
          <p:nvPr>
            <p:ph type="dt" sz="half" idx="2"/>
          </p:nvPr>
        </p:nvSpPr>
        <p:spPr/>
        <p:txBody>
          <a:bodyPr/>
          <a:lstStyle/>
          <a:p>
            <a:pPr>
              <a:defRPr/>
            </a:pPr>
            <a:r>
              <a:rPr lang="en-GB">
                <a:latin typeface="Helvetica"/>
              </a:rPr>
              <a:t>21/02/2024</a:t>
            </a:r>
            <a:endParaRPr lang="en-US" dirty="0">
              <a:latin typeface="Helvetica"/>
              <a:cs typeface="Helvetica"/>
            </a:endParaRPr>
          </a:p>
        </p:txBody>
      </p:sp>
      <p:sp>
        <p:nvSpPr>
          <p:cNvPr id="4" name="Slide Number Placeholder 3">
            <a:extLst>
              <a:ext uri="{FF2B5EF4-FFF2-40B4-BE49-F238E27FC236}">
                <a16:creationId xmlns:a16="http://schemas.microsoft.com/office/drawing/2014/main" id="{90FA0B19-C102-2A4F-AF84-1CC6BA487ACB}"/>
              </a:ext>
            </a:extLst>
          </p:cNvPr>
          <p:cNvSpPr>
            <a:spLocks noGrp="1"/>
          </p:cNvSpPr>
          <p:nvPr>
            <p:ph type="sldNum" sz="quarter" idx="4"/>
          </p:nvPr>
        </p:nvSpPr>
        <p:spPr/>
        <p:txBody>
          <a:bodyPr/>
          <a:lstStyle/>
          <a:p>
            <a:pPr>
              <a:defRPr/>
            </a:pPr>
            <a:fld id="{0C39C72E-2A13-EB4D-AD45-6D4E6ACAED8D}" type="slidenum">
              <a:rPr lang="en-US" smtClean="0"/>
              <a:pPr>
                <a:defRPr/>
              </a:pPr>
              <a:t>23</a:t>
            </a:fld>
            <a:endParaRPr lang="en-US" dirty="0"/>
          </a:p>
        </p:txBody>
      </p:sp>
      <p:sp>
        <p:nvSpPr>
          <p:cNvPr id="7" name="Footer Placeholder 6">
            <a:extLst>
              <a:ext uri="{FF2B5EF4-FFF2-40B4-BE49-F238E27FC236}">
                <a16:creationId xmlns:a16="http://schemas.microsoft.com/office/drawing/2014/main" id="{45F25829-82AF-3842-BAF8-01FB8D1D6621}"/>
              </a:ext>
            </a:extLst>
          </p:cNvPr>
          <p:cNvSpPr>
            <a:spLocks noGrp="1"/>
          </p:cNvSpPr>
          <p:nvPr>
            <p:ph type="ftr" sz="quarter" idx="3"/>
          </p:nvPr>
        </p:nvSpPr>
        <p:spPr/>
        <p:txBody>
          <a:bodyPr/>
          <a:lstStyle/>
          <a:p>
            <a:pPr>
              <a:defRPr/>
            </a:pPr>
            <a:r>
              <a:rPr lang="de-DE"/>
              <a:t>Kang Yang | Pion Charge-Exchange Differential Cross Section in ProtoDUNE-SP</a:t>
            </a:r>
            <a:endParaRPr lang="en-US" dirty="0"/>
          </a:p>
        </p:txBody>
      </p:sp>
      <p:pic>
        <p:nvPicPr>
          <p:cNvPr id="12" name="Content Placeholder 8">
            <a:extLst>
              <a:ext uri="{FF2B5EF4-FFF2-40B4-BE49-F238E27FC236}">
                <a16:creationId xmlns:a16="http://schemas.microsoft.com/office/drawing/2014/main" id="{D00C1920-FE59-0B47-911F-0B85CC624A8D}"/>
              </a:ext>
            </a:extLst>
          </p:cNvPr>
          <p:cNvPicPr>
            <a:picLocks noGrp="1" noChangeAspect="1"/>
          </p:cNvPicPr>
          <p:nvPr>
            <p:ph idx="11"/>
          </p:nvPr>
        </p:nvPicPr>
        <p:blipFill>
          <a:blip r:embed="rId3"/>
          <a:stretch>
            <a:fillRect/>
          </a:stretch>
        </p:blipFill>
        <p:spPr>
          <a:xfrm rot="10800000">
            <a:off x="1663822" y="1261620"/>
            <a:ext cx="2931360" cy="2167380"/>
          </a:xfr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2713FA6-B4F9-C34B-B15C-F86F607E65F0}"/>
                  </a:ext>
                </a:extLst>
              </p:cNvPr>
              <p:cNvSpPr txBox="1"/>
              <p:nvPr/>
            </p:nvSpPr>
            <p:spPr>
              <a:xfrm>
                <a:off x="3958001" y="3315808"/>
                <a:ext cx="44069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ea typeface="Cambria Math" panose="02040503050406030204" pitchFamily="18" charset="0"/>
                        </a:rPr>
                        <m:t>𝛿</m:t>
                      </m:r>
                      <m:r>
                        <a:rPr lang="en-GB" sz="1400" b="0" i="1" smtClean="0">
                          <a:latin typeface="Cambria Math" panose="02040503050406030204" pitchFamily="18" charset="0"/>
                          <a:ea typeface="Cambria Math" panose="02040503050406030204" pitchFamily="18" charset="0"/>
                        </a:rPr>
                        <m:t>𝐸</m:t>
                      </m:r>
                    </m:oMath>
                  </m:oMathPara>
                </a14:m>
                <a:endParaRPr lang="en-US" sz="1400" dirty="0"/>
              </a:p>
            </p:txBody>
          </p:sp>
        </mc:Choice>
        <mc:Fallback xmlns="">
          <p:sp>
            <p:nvSpPr>
              <p:cNvPr id="17" name="TextBox 16">
                <a:extLst>
                  <a:ext uri="{FF2B5EF4-FFF2-40B4-BE49-F238E27FC236}">
                    <a16:creationId xmlns:a16="http://schemas.microsoft.com/office/drawing/2014/main" id="{A2713FA6-B4F9-C34B-B15C-F86F607E65F0}"/>
                  </a:ext>
                </a:extLst>
              </p:cNvPr>
              <p:cNvSpPr txBox="1">
                <a:spLocks noRot="1" noChangeAspect="1" noMove="1" noResize="1" noEditPoints="1" noAdjustHandles="1" noChangeArrowheads="1" noChangeShapeType="1" noTextEdit="1"/>
              </p:cNvSpPr>
              <p:nvPr/>
            </p:nvSpPr>
            <p:spPr>
              <a:xfrm>
                <a:off x="3958001" y="3315808"/>
                <a:ext cx="440697" cy="307777"/>
              </a:xfrm>
              <a:prstGeom prst="rect">
                <a:avLst/>
              </a:prstGeom>
              <a:blipFill>
                <a:blip r:embed="rId4"/>
                <a:stretch>
                  <a:fillRect/>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99188ADC-29EF-D442-8A5E-4989753A45A6}"/>
              </a:ext>
            </a:extLst>
          </p:cNvPr>
          <p:cNvSpPr txBox="1"/>
          <p:nvPr/>
        </p:nvSpPr>
        <p:spPr>
          <a:xfrm>
            <a:off x="3686150" y="913147"/>
            <a:ext cx="704039" cy="307777"/>
          </a:xfrm>
          <a:prstGeom prst="rect">
            <a:avLst/>
          </a:prstGeom>
          <a:noFill/>
        </p:spPr>
        <p:txBody>
          <a:bodyPr wrap="none" rtlCol="0">
            <a:spAutoFit/>
          </a:bodyPr>
          <a:lstStyle/>
          <a:p>
            <a:r>
              <a:rPr lang="en-US" sz="1400" dirty="0"/>
              <a:t>LArTPC</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317CA3D-EDB3-6244-90D6-5028E2A60CD5}"/>
                  </a:ext>
                </a:extLst>
              </p:cNvPr>
              <p:cNvSpPr txBox="1"/>
              <p:nvPr/>
            </p:nvSpPr>
            <p:spPr>
              <a:xfrm>
                <a:off x="1751392" y="897759"/>
                <a:ext cx="1504643" cy="338554"/>
              </a:xfrm>
              <a:prstGeom prst="rect">
                <a:avLst/>
              </a:prstGeom>
              <a:noFill/>
            </p:spPr>
            <p:txBody>
              <a:bodyPr wrap="none" rtlCol="0">
                <a:spAutoFit/>
              </a:bodyPr>
              <a:lstStyle/>
              <a:p>
                <a:r>
                  <a:rPr lang="en-US" sz="1600" dirty="0"/>
                  <a:t>1 GeV Beam </a:t>
                </a:r>
                <a14:m>
                  <m:oMath xmlns:m="http://schemas.openxmlformats.org/officeDocument/2006/math">
                    <m:sSup>
                      <m:sSupPr>
                        <m:ctrlPr>
                          <a:rPr lang="en-US" sz="1600" i="1" smtClean="0">
                            <a:latin typeface="Cambria Math" panose="02040503050406030204" pitchFamily="18" charset="0"/>
                          </a:rPr>
                        </m:ctrlPr>
                      </m:sSupPr>
                      <m:e>
                        <m:r>
                          <a:rPr lang="en-US" sz="1600" i="1" smtClean="0">
                            <a:latin typeface="Cambria Math" panose="02040503050406030204" pitchFamily="18" charset="0"/>
                            <a:ea typeface="Cambria Math" panose="02040503050406030204" pitchFamily="18" charset="0"/>
                          </a:rPr>
                          <m:t>𝜋</m:t>
                        </m:r>
                      </m:e>
                      <m:sup>
                        <m:r>
                          <a:rPr lang="en-GB" sz="1600" b="0" i="1" smtClean="0">
                            <a:latin typeface="Cambria Math" panose="02040503050406030204" pitchFamily="18" charset="0"/>
                          </a:rPr>
                          <m:t>+</m:t>
                        </m:r>
                      </m:sup>
                    </m:sSup>
                  </m:oMath>
                </a14:m>
                <a:endParaRPr lang="en-US" sz="1600" dirty="0"/>
              </a:p>
            </p:txBody>
          </p:sp>
        </mc:Choice>
        <mc:Fallback xmlns="">
          <p:sp>
            <p:nvSpPr>
              <p:cNvPr id="19" name="TextBox 18">
                <a:extLst>
                  <a:ext uri="{FF2B5EF4-FFF2-40B4-BE49-F238E27FC236}">
                    <a16:creationId xmlns:a16="http://schemas.microsoft.com/office/drawing/2014/main" id="{5317CA3D-EDB3-6244-90D6-5028E2A60CD5}"/>
                  </a:ext>
                </a:extLst>
              </p:cNvPr>
              <p:cNvSpPr txBox="1">
                <a:spLocks noRot="1" noChangeAspect="1" noMove="1" noResize="1" noEditPoints="1" noAdjustHandles="1" noChangeArrowheads="1" noChangeShapeType="1" noTextEdit="1"/>
              </p:cNvSpPr>
              <p:nvPr/>
            </p:nvSpPr>
            <p:spPr>
              <a:xfrm>
                <a:off x="1751392" y="897759"/>
                <a:ext cx="1504643" cy="338554"/>
              </a:xfrm>
              <a:prstGeom prst="rect">
                <a:avLst/>
              </a:prstGeom>
              <a:blipFill>
                <a:blip r:embed="rId5"/>
                <a:stretch>
                  <a:fillRect l="-1667" t="-3571" b="-21429"/>
                </a:stretch>
              </a:blipFill>
            </p:spPr>
            <p:txBody>
              <a:bodyPr/>
              <a:lstStyle/>
              <a:p>
                <a:r>
                  <a:rPr lang="en-US">
                    <a:noFill/>
                  </a:rPr>
                  <a:t> </a:t>
                </a:r>
              </a:p>
            </p:txBody>
          </p:sp>
        </mc:Fallback>
      </mc:AlternateContent>
      <p:cxnSp>
        <p:nvCxnSpPr>
          <p:cNvPr id="20" name="Straight Arrow Connector 19">
            <a:extLst>
              <a:ext uri="{FF2B5EF4-FFF2-40B4-BE49-F238E27FC236}">
                <a16:creationId xmlns:a16="http://schemas.microsoft.com/office/drawing/2014/main" id="{E6BCF093-7C65-B54F-B57B-5EDF21769EFB}"/>
              </a:ext>
            </a:extLst>
          </p:cNvPr>
          <p:cNvCxnSpPr>
            <a:cxnSpLocks/>
          </p:cNvCxnSpPr>
          <p:nvPr/>
        </p:nvCxnSpPr>
        <p:spPr>
          <a:xfrm flipV="1">
            <a:off x="1815276" y="3735079"/>
            <a:ext cx="1" cy="760609"/>
          </a:xfrm>
          <a:prstGeom prst="straightConnector1">
            <a:avLst/>
          </a:prstGeom>
          <a:ln w="12700">
            <a:solidFill>
              <a:schemeClr val="tx1"/>
            </a:solidFill>
            <a:prstDash val="dash"/>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A6DAFA4B-8D7D-5543-9CA8-DB036A699A9F}"/>
              </a:ext>
            </a:extLst>
          </p:cNvPr>
          <p:cNvCxnSpPr>
            <a:cxnSpLocks/>
          </p:cNvCxnSpPr>
          <p:nvPr/>
        </p:nvCxnSpPr>
        <p:spPr>
          <a:xfrm flipV="1">
            <a:off x="1815276" y="4498276"/>
            <a:ext cx="2817383" cy="9531"/>
          </a:xfrm>
          <a:prstGeom prst="straightConnector1">
            <a:avLst/>
          </a:prstGeom>
          <a:ln w="12700">
            <a:solidFill>
              <a:schemeClr val="tx1"/>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E22873EE-81ED-B849-AD8A-328C602BECC8}"/>
              </a:ext>
            </a:extLst>
          </p:cNvPr>
          <p:cNvSpPr/>
          <p:nvPr/>
        </p:nvSpPr>
        <p:spPr>
          <a:xfrm>
            <a:off x="4092926" y="3996958"/>
            <a:ext cx="247807" cy="486224"/>
          </a:xfrm>
          <a:prstGeom prst="rect">
            <a:avLst/>
          </a:prstGeom>
          <a:solidFill>
            <a:srgbClr val="F37C2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6B4CCDC-D479-4447-8543-3974CD21B3C2}"/>
              </a:ext>
            </a:extLst>
          </p:cNvPr>
          <p:cNvSpPr/>
          <p:nvPr/>
        </p:nvSpPr>
        <p:spPr>
          <a:xfrm>
            <a:off x="3845119" y="4329696"/>
            <a:ext cx="247807" cy="154594"/>
          </a:xfrm>
          <a:prstGeom prst="rect">
            <a:avLst/>
          </a:prstGeom>
          <a:solidFill>
            <a:srgbClr val="F37C2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2B228587-EB98-654F-97EC-3C36A705DB87}"/>
              </a:ext>
            </a:extLst>
          </p:cNvPr>
          <p:cNvSpPr/>
          <p:nvPr/>
        </p:nvSpPr>
        <p:spPr>
          <a:xfrm>
            <a:off x="3595551" y="4173652"/>
            <a:ext cx="247807" cy="310638"/>
          </a:xfrm>
          <a:prstGeom prst="rect">
            <a:avLst/>
          </a:prstGeom>
          <a:solidFill>
            <a:srgbClr val="F37C2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B0FE1DD-7EF4-2A4B-8746-CAC290D39354}"/>
              </a:ext>
            </a:extLst>
          </p:cNvPr>
          <p:cNvSpPr/>
          <p:nvPr/>
        </p:nvSpPr>
        <p:spPr>
          <a:xfrm>
            <a:off x="3345983" y="4329625"/>
            <a:ext cx="247807" cy="154735"/>
          </a:xfrm>
          <a:prstGeom prst="rect">
            <a:avLst/>
          </a:prstGeom>
          <a:solidFill>
            <a:srgbClr val="F37C2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BDB8F02-8272-FB43-B28B-1EC1FB158CEB}"/>
              </a:ext>
            </a:extLst>
          </p:cNvPr>
          <p:cNvSpPr txBox="1"/>
          <p:nvPr/>
        </p:nvSpPr>
        <p:spPr>
          <a:xfrm>
            <a:off x="524331" y="3792749"/>
            <a:ext cx="1017715" cy="584775"/>
          </a:xfrm>
          <a:prstGeom prst="rect">
            <a:avLst/>
          </a:prstGeom>
          <a:noFill/>
        </p:spPr>
        <p:txBody>
          <a:bodyPr wrap="none" rtlCol="0">
            <a:spAutoFit/>
          </a:bodyPr>
          <a:lstStyle/>
          <a:p>
            <a:r>
              <a:rPr lang="en-US" sz="1600" dirty="0"/>
              <a:t>Initial </a:t>
            </a:r>
          </a:p>
          <a:p>
            <a:r>
              <a:rPr lang="en-US" sz="1600" dirty="0"/>
              <a:t>histogram</a:t>
            </a:r>
          </a:p>
        </p:txBody>
      </p:sp>
      <p:cxnSp>
        <p:nvCxnSpPr>
          <p:cNvPr id="27" name="Straight Arrow Connector 26">
            <a:extLst>
              <a:ext uri="{FF2B5EF4-FFF2-40B4-BE49-F238E27FC236}">
                <a16:creationId xmlns:a16="http://schemas.microsoft.com/office/drawing/2014/main" id="{29495CB9-6FB9-4B48-91BF-7C9E3A574568}"/>
              </a:ext>
            </a:extLst>
          </p:cNvPr>
          <p:cNvCxnSpPr>
            <a:cxnSpLocks/>
          </p:cNvCxnSpPr>
          <p:nvPr/>
        </p:nvCxnSpPr>
        <p:spPr>
          <a:xfrm flipV="1">
            <a:off x="1838476" y="5089862"/>
            <a:ext cx="1" cy="760609"/>
          </a:xfrm>
          <a:prstGeom prst="straightConnector1">
            <a:avLst/>
          </a:prstGeom>
          <a:ln w="12700">
            <a:solidFill>
              <a:schemeClr val="tx1"/>
            </a:solidFill>
            <a:prstDash val="dash"/>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23F27216-28D6-194B-A47A-E6874C88AF55}"/>
              </a:ext>
            </a:extLst>
          </p:cNvPr>
          <p:cNvCxnSpPr>
            <a:cxnSpLocks/>
          </p:cNvCxnSpPr>
          <p:nvPr/>
        </p:nvCxnSpPr>
        <p:spPr>
          <a:xfrm>
            <a:off x="1838476" y="5850354"/>
            <a:ext cx="2794183" cy="13648"/>
          </a:xfrm>
          <a:prstGeom prst="straightConnector1">
            <a:avLst/>
          </a:prstGeom>
          <a:ln w="12700">
            <a:solidFill>
              <a:schemeClr val="tx1"/>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29" name="Rectangle 28">
            <a:extLst>
              <a:ext uri="{FF2B5EF4-FFF2-40B4-BE49-F238E27FC236}">
                <a16:creationId xmlns:a16="http://schemas.microsoft.com/office/drawing/2014/main" id="{E471A46C-DBA7-F34A-B174-51F423DDF3AE}"/>
              </a:ext>
            </a:extLst>
          </p:cNvPr>
          <p:cNvSpPr/>
          <p:nvPr/>
        </p:nvSpPr>
        <p:spPr>
          <a:xfrm>
            <a:off x="2851378" y="5536009"/>
            <a:ext cx="247807" cy="310638"/>
          </a:xfrm>
          <a:prstGeom prst="rect">
            <a:avLst/>
          </a:prstGeom>
          <a:solidFill>
            <a:srgbClr val="7030A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8C6B4B31-A4EE-8D4D-AD20-CBDA38701DC0}"/>
              </a:ext>
            </a:extLst>
          </p:cNvPr>
          <p:cNvSpPr txBox="1"/>
          <p:nvPr/>
        </p:nvSpPr>
        <p:spPr>
          <a:xfrm>
            <a:off x="513856" y="5233270"/>
            <a:ext cx="1017715" cy="584775"/>
          </a:xfrm>
          <a:prstGeom prst="rect">
            <a:avLst/>
          </a:prstGeom>
          <a:noFill/>
        </p:spPr>
        <p:txBody>
          <a:bodyPr wrap="none" rtlCol="0">
            <a:spAutoFit/>
          </a:bodyPr>
          <a:lstStyle/>
          <a:p>
            <a:r>
              <a:rPr lang="en-US" sz="1600" dirty="0"/>
              <a:t>Beam Int </a:t>
            </a:r>
          </a:p>
          <a:p>
            <a:r>
              <a:rPr lang="en-US" sz="1600" dirty="0"/>
              <a:t>histogram</a:t>
            </a:r>
          </a:p>
        </p:txBody>
      </p:sp>
      <p:sp>
        <p:nvSpPr>
          <p:cNvPr id="31" name="Rectangle 30">
            <a:extLst>
              <a:ext uri="{FF2B5EF4-FFF2-40B4-BE49-F238E27FC236}">
                <a16:creationId xmlns:a16="http://schemas.microsoft.com/office/drawing/2014/main" id="{D304438D-FDC5-134E-AB02-187BE235DBC3}"/>
              </a:ext>
            </a:extLst>
          </p:cNvPr>
          <p:cNvSpPr/>
          <p:nvPr/>
        </p:nvSpPr>
        <p:spPr>
          <a:xfrm>
            <a:off x="3347974" y="5536736"/>
            <a:ext cx="247807" cy="310638"/>
          </a:xfrm>
          <a:prstGeom prst="rect">
            <a:avLst/>
          </a:prstGeom>
          <a:solidFill>
            <a:srgbClr val="7030A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C5EF3B66-49F5-204E-941E-7117A0EE17E5}"/>
              </a:ext>
            </a:extLst>
          </p:cNvPr>
          <p:cNvSpPr/>
          <p:nvPr/>
        </p:nvSpPr>
        <p:spPr>
          <a:xfrm>
            <a:off x="1848765" y="5692055"/>
            <a:ext cx="247807" cy="148467"/>
          </a:xfrm>
          <a:prstGeom prst="rect">
            <a:avLst/>
          </a:prstGeom>
          <a:solidFill>
            <a:srgbClr val="7030A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37C23"/>
              </a:solidFill>
            </a:endParaRPr>
          </a:p>
        </p:txBody>
      </p:sp>
      <p:sp>
        <p:nvSpPr>
          <p:cNvPr id="33" name="Rectangle 32">
            <a:extLst>
              <a:ext uri="{FF2B5EF4-FFF2-40B4-BE49-F238E27FC236}">
                <a16:creationId xmlns:a16="http://schemas.microsoft.com/office/drawing/2014/main" id="{80187CE4-1522-8449-9573-58044E87FE22}"/>
              </a:ext>
            </a:extLst>
          </p:cNvPr>
          <p:cNvSpPr/>
          <p:nvPr/>
        </p:nvSpPr>
        <p:spPr>
          <a:xfrm>
            <a:off x="2349582" y="5693467"/>
            <a:ext cx="247807" cy="148467"/>
          </a:xfrm>
          <a:prstGeom prst="rect">
            <a:avLst/>
          </a:prstGeom>
          <a:solidFill>
            <a:srgbClr val="7030A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37C23"/>
              </a:solidFill>
            </a:endParaRPr>
          </a:p>
        </p:txBody>
      </p:sp>
      <p:sp>
        <p:nvSpPr>
          <p:cNvPr id="34" name="Rectangle 33">
            <a:extLst>
              <a:ext uri="{FF2B5EF4-FFF2-40B4-BE49-F238E27FC236}">
                <a16:creationId xmlns:a16="http://schemas.microsoft.com/office/drawing/2014/main" id="{A22F16B5-C672-D149-A3B6-E606E4B1C189}"/>
              </a:ext>
            </a:extLst>
          </p:cNvPr>
          <p:cNvSpPr/>
          <p:nvPr/>
        </p:nvSpPr>
        <p:spPr>
          <a:xfrm>
            <a:off x="2099324" y="5692055"/>
            <a:ext cx="247807" cy="148467"/>
          </a:xfrm>
          <a:prstGeom prst="rect">
            <a:avLst/>
          </a:prstGeom>
          <a:solidFill>
            <a:srgbClr val="7030A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37C23"/>
              </a:solidFill>
            </a:endParaRPr>
          </a:p>
        </p:txBody>
      </p: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BDF97073-6E34-304B-A89C-CB3648468488}"/>
                  </a:ext>
                </a:extLst>
              </p:cNvPr>
              <p:cNvSpPr/>
              <p:nvPr/>
            </p:nvSpPr>
            <p:spPr>
              <a:xfrm>
                <a:off x="2117353" y="3804782"/>
                <a:ext cx="65588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E95125"/>
                              </a:solidFill>
                              <a:latin typeface="Cambria Math" panose="02040503050406030204" pitchFamily="18" charset="0"/>
                            </a:rPr>
                          </m:ctrlPr>
                        </m:sSubPr>
                        <m:e>
                          <m:r>
                            <a:rPr lang="en-GB" b="1" i="1">
                              <a:solidFill>
                                <a:srgbClr val="E95125"/>
                              </a:solidFill>
                              <a:latin typeface="Cambria Math" panose="02040503050406030204" pitchFamily="18" charset="0"/>
                            </a:rPr>
                            <m:t>𝑵</m:t>
                          </m:r>
                        </m:e>
                        <m:sub>
                          <m:r>
                            <a:rPr lang="en-GB" b="1" i="1">
                              <a:solidFill>
                                <a:srgbClr val="E95125"/>
                              </a:solidFill>
                              <a:latin typeface="Cambria Math" panose="02040503050406030204" pitchFamily="18" charset="0"/>
                            </a:rPr>
                            <m:t>𝒊</m:t>
                          </m:r>
                          <m:r>
                            <a:rPr lang="en-GB" b="1" i="1" smtClean="0">
                              <a:solidFill>
                                <a:srgbClr val="E95125"/>
                              </a:solidFill>
                              <a:latin typeface="Cambria Math" panose="02040503050406030204" pitchFamily="18" charset="0"/>
                            </a:rPr>
                            <m:t>𝒏𝒊</m:t>
                          </m:r>
                        </m:sub>
                      </m:sSub>
                    </m:oMath>
                  </m:oMathPara>
                </a14:m>
                <a:endParaRPr lang="en-US" b="1" dirty="0">
                  <a:solidFill>
                    <a:srgbClr val="E95125"/>
                  </a:solidFill>
                </a:endParaRPr>
              </a:p>
            </p:txBody>
          </p:sp>
        </mc:Choice>
        <mc:Fallback xmlns="">
          <p:sp>
            <p:nvSpPr>
              <p:cNvPr id="35" name="Rectangle 34">
                <a:extLst>
                  <a:ext uri="{FF2B5EF4-FFF2-40B4-BE49-F238E27FC236}">
                    <a16:creationId xmlns:a16="http://schemas.microsoft.com/office/drawing/2014/main" id="{BDF97073-6E34-304B-A89C-CB3648468488}"/>
                  </a:ext>
                </a:extLst>
              </p:cNvPr>
              <p:cNvSpPr>
                <a:spLocks noRot="1" noChangeAspect="1" noMove="1" noResize="1" noEditPoints="1" noAdjustHandles="1" noChangeArrowheads="1" noChangeShapeType="1" noTextEdit="1"/>
              </p:cNvSpPr>
              <p:nvPr/>
            </p:nvSpPr>
            <p:spPr>
              <a:xfrm>
                <a:off x="2117353" y="3804782"/>
                <a:ext cx="655885"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05E67CED-345F-AA4D-9F1E-EFECF88F28C8}"/>
                  </a:ext>
                </a:extLst>
              </p:cNvPr>
              <p:cNvSpPr/>
              <p:nvPr/>
            </p:nvSpPr>
            <p:spPr>
              <a:xfrm>
                <a:off x="2104277" y="4942477"/>
                <a:ext cx="118167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7030A0"/>
                              </a:solidFill>
                              <a:latin typeface="Cambria Math" panose="02040503050406030204" pitchFamily="18" charset="0"/>
                            </a:rPr>
                          </m:ctrlPr>
                        </m:sSubPr>
                        <m:e>
                          <m:r>
                            <a:rPr lang="en-GB" b="1" i="1">
                              <a:solidFill>
                                <a:srgbClr val="7030A0"/>
                              </a:solidFill>
                              <a:latin typeface="Cambria Math" panose="02040503050406030204" pitchFamily="18" charset="0"/>
                            </a:rPr>
                            <m:t>𝑵</m:t>
                          </m:r>
                        </m:e>
                        <m:sub>
                          <m:r>
                            <a:rPr lang="en-GB" b="1" i="1" smtClean="0">
                              <a:solidFill>
                                <a:srgbClr val="7030A0"/>
                              </a:solidFill>
                              <a:latin typeface="Cambria Math" panose="02040503050406030204" pitchFamily="18" charset="0"/>
                            </a:rPr>
                            <m:t>𝒃𝒆𝒂𝒎</m:t>
                          </m:r>
                          <m:r>
                            <a:rPr lang="en-GB" b="1" i="1" smtClean="0">
                              <a:solidFill>
                                <a:srgbClr val="7030A0"/>
                              </a:solidFill>
                              <a:latin typeface="Cambria Math" panose="02040503050406030204" pitchFamily="18" charset="0"/>
                            </a:rPr>
                            <m:t>_</m:t>
                          </m:r>
                          <m:r>
                            <a:rPr lang="en-GB" b="1" i="1" smtClean="0">
                              <a:solidFill>
                                <a:srgbClr val="7030A0"/>
                              </a:solidFill>
                              <a:latin typeface="Cambria Math" panose="02040503050406030204" pitchFamily="18" charset="0"/>
                            </a:rPr>
                            <m:t>𝒊𝒏𝒕</m:t>
                          </m:r>
                        </m:sub>
                      </m:sSub>
                    </m:oMath>
                  </m:oMathPara>
                </a14:m>
                <a:endParaRPr lang="en-US" b="1" dirty="0">
                  <a:solidFill>
                    <a:srgbClr val="7030A0"/>
                  </a:solidFill>
                </a:endParaRPr>
              </a:p>
            </p:txBody>
          </p:sp>
        </mc:Choice>
        <mc:Fallback xmlns="">
          <p:sp>
            <p:nvSpPr>
              <p:cNvPr id="36" name="Rectangle 35">
                <a:extLst>
                  <a:ext uri="{FF2B5EF4-FFF2-40B4-BE49-F238E27FC236}">
                    <a16:creationId xmlns:a16="http://schemas.microsoft.com/office/drawing/2014/main" id="{05E67CED-345F-AA4D-9F1E-EFECF88F28C8}"/>
                  </a:ext>
                </a:extLst>
              </p:cNvPr>
              <p:cNvSpPr>
                <a:spLocks noRot="1" noChangeAspect="1" noMove="1" noResize="1" noEditPoints="1" noAdjustHandles="1" noChangeArrowheads="1" noChangeShapeType="1" noTextEdit="1"/>
              </p:cNvSpPr>
              <p:nvPr/>
            </p:nvSpPr>
            <p:spPr>
              <a:xfrm>
                <a:off x="2104277" y="4942477"/>
                <a:ext cx="1181670" cy="369332"/>
              </a:xfrm>
              <a:prstGeom prst="rect">
                <a:avLst/>
              </a:prstGeom>
              <a:blipFill>
                <a:blip r:embed="rId7"/>
                <a:stretch>
                  <a:fillRect b="-13333"/>
                </a:stretch>
              </a:blipFill>
            </p:spPr>
            <p:txBody>
              <a:bodyPr/>
              <a:lstStyle/>
              <a:p>
                <a:r>
                  <a:rPr lang="en-US">
                    <a:noFill/>
                  </a:rPr>
                  <a:t> </a:t>
                </a:r>
              </a:p>
            </p:txBody>
          </p:sp>
        </mc:Fallback>
      </mc:AlternateContent>
      <p:sp>
        <p:nvSpPr>
          <p:cNvPr id="37" name="Notched Right Arrow 36">
            <a:extLst>
              <a:ext uri="{FF2B5EF4-FFF2-40B4-BE49-F238E27FC236}">
                <a16:creationId xmlns:a16="http://schemas.microsoft.com/office/drawing/2014/main" id="{2EEC62C0-C119-FB4F-B03B-E8223A6D2447}"/>
              </a:ext>
            </a:extLst>
          </p:cNvPr>
          <p:cNvSpPr/>
          <p:nvPr/>
        </p:nvSpPr>
        <p:spPr>
          <a:xfrm>
            <a:off x="5380350" y="5127595"/>
            <a:ext cx="487018" cy="408414"/>
          </a:xfrm>
          <a:prstGeom prst="notchedRightArrow">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8" name="Straight Arrow Connector 37">
            <a:extLst>
              <a:ext uri="{FF2B5EF4-FFF2-40B4-BE49-F238E27FC236}">
                <a16:creationId xmlns:a16="http://schemas.microsoft.com/office/drawing/2014/main" id="{7FA1498E-551B-3441-931B-837CE3FA8F62}"/>
              </a:ext>
            </a:extLst>
          </p:cNvPr>
          <p:cNvCxnSpPr>
            <a:cxnSpLocks/>
          </p:cNvCxnSpPr>
          <p:nvPr/>
        </p:nvCxnSpPr>
        <p:spPr>
          <a:xfrm flipV="1">
            <a:off x="7678050" y="4571812"/>
            <a:ext cx="9434" cy="1280410"/>
          </a:xfrm>
          <a:prstGeom prst="straightConnector1">
            <a:avLst/>
          </a:prstGeom>
          <a:ln w="12700">
            <a:solidFill>
              <a:schemeClr val="tx1"/>
            </a:solidFill>
            <a:prstDash val="dash"/>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AEBE4CEB-591C-304D-8F31-0AA80ECBBC56}"/>
                  </a:ext>
                </a:extLst>
              </p:cNvPr>
              <p:cNvSpPr/>
              <p:nvPr/>
            </p:nvSpPr>
            <p:spPr>
              <a:xfrm>
                <a:off x="7712059" y="4555669"/>
                <a:ext cx="67832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C00000"/>
                              </a:solidFill>
                              <a:latin typeface="Cambria Math" panose="02040503050406030204" pitchFamily="18" charset="0"/>
                            </a:rPr>
                          </m:ctrlPr>
                        </m:sSubPr>
                        <m:e>
                          <m:r>
                            <a:rPr lang="en-GB" b="1" i="1">
                              <a:solidFill>
                                <a:srgbClr val="C00000"/>
                              </a:solidFill>
                              <a:latin typeface="Cambria Math" panose="02040503050406030204" pitchFamily="18" charset="0"/>
                            </a:rPr>
                            <m:t>𝑵</m:t>
                          </m:r>
                        </m:e>
                        <m:sub>
                          <m:r>
                            <a:rPr lang="en-GB" b="1" i="1">
                              <a:solidFill>
                                <a:srgbClr val="C00000"/>
                              </a:solidFill>
                              <a:latin typeface="Cambria Math" panose="02040503050406030204" pitchFamily="18" charset="0"/>
                            </a:rPr>
                            <m:t>𝒊𝒏𝒄</m:t>
                          </m:r>
                        </m:sub>
                      </m:sSub>
                    </m:oMath>
                  </m:oMathPara>
                </a14:m>
                <a:endParaRPr lang="en-US" b="1" dirty="0"/>
              </a:p>
            </p:txBody>
          </p:sp>
        </mc:Choice>
        <mc:Fallback xmlns="">
          <p:sp>
            <p:nvSpPr>
              <p:cNvPr id="39" name="Rectangle 38">
                <a:extLst>
                  <a:ext uri="{FF2B5EF4-FFF2-40B4-BE49-F238E27FC236}">
                    <a16:creationId xmlns:a16="http://schemas.microsoft.com/office/drawing/2014/main" id="{AEBE4CEB-591C-304D-8F31-0AA80ECBBC56}"/>
                  </a:ext>
                </a:extLst>
              </p:cNvPr>
              <p:cNvSpPr>
                <a:spLocks noRot="1" noChangeAspect="1" noMove="1" noResize="1" noEditPoints="1" noAdjustHandles="1" noChangeArrowheads="1" noChangeShapeType="1" noTextEdit="1"/>
              </p:cNvSpPr>
              <p:nvPr/>
            </p:nvSpPr>
            <p:spPr>
              <a:xfrm>
                <a:off x="7712059" y="4555669"/>
                <a:ext cx="678326"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A0CEB722-934C-DC4A-BF9F-1B4784078DB8}"/>
                  </a:ext>
                </a:extLst>
              </p:cNvPr>
              <p:cNvSpPr txBox="1"/>
              <p:nvPr/>
            </p:nvSpPr>
            <p:spPr>
              <a:xfrm>
                <a:off x="4364460" y="4718025"/>
                <a:ext cx="3002489" cy="358303"/>
              </a:xfrm>
              <a:prstGeom prst="rect">
                <a:avLst/>
              </a:prstGeom>
              <a:noFill/>
            </p:spPr>
            <p:txBody>
              <a:bodyPr wrap="none" rtlCol="0">
                <a:spAutoFit/>
              </a:bodyPr>
              <a:lstStyle/>
              <a:p>
                <a14:m>
                  <m:oMath xmlns:m="http://schemas.openxmlformats.org/officeDocument/2006/math">
                    <m:sSubSup>
                      <m:sSubSupPr>
                        <m:ctrlPr>
                          <a:rPr lang="en-GB" sz="1600" b="1" i="1" smtClean="0">
                            <a:solidFill>
                              <a:srgbClr val="C00000"/>
                            </a:solidFill>
                            <a:latin typeface="Cambria Math" panose="02040503050406030204" pitchFamily="18" charset="0"/>
                          </a:rPr>
                        </m:ctrlPr>
                      </m:sSubSupPr>
                      <m:e>
                        <m:r>
                          <a:rPr lang="en-GB" sz="1600" b="1" i="1" smtClean="0">
                            <a:solidFill>
                              <a:srgbClr val="C00000"/>
                            </a:solidFill>
                            <a:latin typeface="Cambria Math" panose="02040503050406030204" pitchFamily="18" charset="0"/>
                          </a:rPr>
                          <m:t>𝑵</m:t>
                        </m:r>
                      </m:e>
                      <m:sub>
                        <m:r>
                          <a:rPr lang="en-GB" sz="1600" b="1" i="1" smtClean="0">
                            <a:solidFill>
                              <a:srgbClr val="C00000"/>
                            </a:solidFill>
                            <a:latin typeface="Cambria Math" panose="02040503050406030204" pitchFamily="18" charset="0"/>
                          </a:rPr>
                          <m:t>𝒊𝒏𝒄</m:t>
                        </m:r>
                      </m:sub>
                      <m:sup>
                        <m:r>
                          <a:rPr lang="en-GB" sz="1600" b="1" i="1" smtClean="0">
                            <a:solidFill>
                              <a:srgbClr val="C00000"/>
                            </a:solidFill>
                            <a:latin typeface="Cambria Math" panose="02040503050406030204" pitchFamily="18" charset="0"/>
                          </a:rPr>
                          <m:t>𝒊</m:t>
                        </m:r>
                      </m:sup>
                    </m:sSubSup>
                  </m:oMath>
                </a14:m>
                <a:r>
                  <a:rPr lang="en-US" sz="1600" b="1" dirty="0"/>
                  <a:t> = </a:t>
                </a:r>
                <a14:m>
                  <m:oMath xmlns:m="http://schemas.openxmlformats.org/officeDocument/2006/math">
                    <m:nary>
                      <m:naryPr>
                        <m:chr m:val="∑"/>
                        <m:ctrlPr>
                          <a:rPr lang="en-US" sz="1600" b="1" i="1" smtClean="0">
                            <a:latin typeface="Cambria Math" panose="02040503050406030204" pitchFamily="18" charset="0"/>
                          </a:rPr>
                        </m:ctrlPr>
                      </m:naryPr>
                      <m:sub>
                        <m:r>
                          <m:rPr>
                            <m:brk m:alnAt="23"/>
                          </m:rPr>
                          <a:rPr lang="en-GB" sz="1600" b="1" i="1" smtClean="0">
                            <a:latin typeface="Cambria Math" panose="02040503050406030204" pitchFamily="18" charset="0"/>
                          </a:rPr>
                          <m:t>𝒊</m:t>
                        </m:r>
                      </m:sub>
                      <m:sup>
                        <m:r>
                          <a:rPr lang="en-GB" sz="1600" b="1" i="1" smtClean="0">
                            <a:latin typeface="Cambria Math" panose="02040503050406030204" pitchFamily="18" charset="0"/>
                          </a:rPr>
                          <m:t>𝑵</m:t>
                        </m:r>
                      </m:sup>
                      <m:e>
                        <m:sSubSup>
                          <m:sSubSupPr>
                            <m:ctrlPr>
                              <a:rPr lang="en-GB" sz="1600" b="1" i="1" smtClean="0">
                                <a:solidFill>
                                  <a:srgbClr val="E95125"/>
                                </a:solidFill>
                                <a:latin typeface="Cambria Math" panose="02040503050406030204" pitchFamily="18" charset="0"/>
                              </a:rPr>
                            </m:ctrlPr>
                          </m:sSubSupPr>
                          <m:e>
                            <m:r>
                              <a:rPr lang="en-GB" sz="1600" b="1" i="1">
                                <a:solidFill>
                                  <a:srgbClr val="E95125"/>
                                </a:solidFill>
                                <a:latin typeface="Cambria Math" panose="02040503050406030204" pitchFamily="18" charset="0"/>
                              </a:rPr>
                              <m:t>𝑵</m:t>
                            </m:r>
                          </m:e>
                          <m:sub>
                            <m:r>
                              <a:rPr lang="en-GB" sz="1600" b="1" i="1">
                                <a:solidFill>
                                  <a:srgbClr val="E95125"/>
                                </a:solidFill>
                                <a:latin typeface="Cambria Math" panose="02040503050406030204" pitchFamily="18" charset="0"/>
                              </a:rPr>
                              <m:t>𝒊𝒏</m:t>
                            </m:r>
                            <m:r>
                              <a:rPr lang="en-GB" sz="1600" b="1" i="1" smtClean="0">
                                <a:solidFill>
                                  <a:srgbClr val="E95125"/>
                                </a:solidFill>
                                <a:latin typeface="Cambria Math" panose="02040503050406030204" pitchFamily="18" charset="0"/>
                              </a:rPr>
                              <m:t>𝒊</m:t>
                            </m:r>
                          </m:sub>
                          <m:sup>
                            <m:r>
                              <a:rPr lang="en-GB" sz="1600" b="1" i="1" smtClean="0">
                                <a:solidFill>
                                  <a:srgbClr val="E95125"/>
                                </a:solidFill>
                                <a:latin typeface="Cambria Math" panose="02040503050406030204" pitchFamily="18" charset="0"/>
                              </a:rPr>
                              <m:t> </m:t>
                            </m:r>
                          </m:sup>
                        </m:sSubSup>
                      </m:e>
                    </m:nary>
                    <m:r>
                      <a:rPr lang="en-GB" sz="1600" b="1" i="1" smtClean="0">
                        <a:latin typeface="Cambria Math" panose="02040503050406030204" pitchFamily="18" charset="0"/>
                      </a:rPr>
                      <m:t> −</m:t>
                    </m:r>
                    <m:nary>
                      <m:naryPr>
                        <m:chr m:val="∑"/>
                        <m:ctrlPr>
                          <a:rPr lang="en-US" sz="1600" b="1" i="1" smtClean="0">
                            <a:latin typeface="Cambria Math" panose="02040503050406030204" pitchFamily="18" charset="0"/>
                          </a:rPr>
                        </m:ctrlPr>
                      </m:naryPr>
                      <m:sub>
                        <m:r>
                          <m:rPr>
                            <m:brk m:alnAt="23"/>
                          </m:rPr>
                          <a:rPr lang="en-GB" sz="1600" b="1" i="1">
                            <a:latin typeface="Cambria Math" panose="02040503050406030204" pitchFamily="18" charset="0"/>
                          </a:rPr>
                          <m:t>𝒊</m:t>
                        </m:r>
                        <m:r>
                          <a:rPr lang="en-GB" sz="1600" b="1" i="1" smtClean="0">
                            <a:latin typeface="Cambria Math" panose="02040503050406030204" pitchFamily="18" charset="0"/>
                          </a:rPr>
                          <m:t>+</m:t>
                        </m:r>
                        <m:r>
                          <a:rPr lang="en-GB" sz="1600" b="1" i="1" smtClean="0">
                            <a:latin typeface="Cambria Math" panose="02040503050406030204" pitchFamily="18" charset="0"/>
                          </a:rPr>
                          <m:t>𝟏</m:t>
                        </m:r>
                      </m:sub>
                      <m:sup>
                        <m:r>
                          <a:rPr lang="en-GB" sz="1600" b="1" i="1">
                            <a:latin typeface="Cambria Math" panose="02040503050406030204" pitchFamily="18" charset="0"/>
                          </a:rPr>
                          <m:t>𝑵</m:t>
                        </m:r>
                      </m:sup>
                      <m:e>
                        <m:sSubSup>
                          <m:sSubSupPr>
                            <m:ctrlPr>
                              <a:rPr lang="en-GB" sz="1600" b="1" i="1" smtClean="0">
                                <a:solidFill>
                                  <a:srgbClr val="7030A0"/>
                                </a:solidFill>
                                <a:latin typeface="Cambria Math" panose="02040503050406030204" pitchFamily="18" charset="0"/>
                              </a:rPr>
                            </m:ctrlPr>
                          </m:sSubSupPr>
                          <m:e>
                            <m:r>
                              <a:rPr lang="en-GB" sz="1600" b="1" i="1">
                                <a:solidFill>
                                  <a:srgbClr val="7030A0"/>
                                </a:solidFill>
                                <a:latin typeface="Cambria Math" panose="02040503050406030204" pitchFamily="18" charset="0"/>
                              </a:rPr>
                              <m:t>𝑵</m:t>
                            </m:r>
                          </m:e>
                          <m:sub>
                            <m:r>
                              <a:rPr lang="en-GB" sz="1600" b="1" i="1" smtClean="0">
                                <a:solidFill>
                                  <a:srgbClr val="7030A0"/>
                                </a:solidFill>
                                <a:latin typeface="Cambria Math" panose="02040503050406030204" pitchFamily="18" charset="0"/>
                              </a:rPr>
                              <m:t>𝒃𝒆𝒂𝒎</m:t>
                            </m:r>
                            <m:r>
                              <a:rPr lang="en-GB" sz="1600" b="1" i="1" smtClean="0">
                                <a:solidFill>
                                  <a:srgbClr val="7030A0"/>
                                </a:solidFill>
                                <a:latin typeface="Cambria Math" panose="02040503050406030204" pitchFamily="18" charset="0"/>
                              </a:rPr>
                              <m:t>_</m:t>
                            </m:r>
                            <m:r>
                              <a:rPr lang="en-GB" sz="1600" b="1" i="1">
                                <a:solidFill>
                                  <a:srgbClr val="7030A0"/>
                                </a:solidFill>
                                <a:latin typeface="Cambria Math" panose="02040503050406030204" pitchFamily="18" charset="0"/>
                              </a:rPr>
                              <m:t>𝒊𝒏</m:t>
                            </m:r>
                            <m:r>
                              <a:rPr lang="en-GB" sz="1600" b="1" i="1" smtClean="0">
                                <a:solidFill>
                                  <a:srgbClr val="7030A0"/>
                                </a:solidFill>
                                <a:latin typeface="Cambria Math" panose="02040503050406030204" pitchFamily="18" charset="0"/>
                              </a:rPr>
                              <m:t>𝒕</m:t>
                            </m:r>
                          </m:sub>
                          <m:sup>
                            <m:r>
                              <a:rPr lang="en-GB" sz="1600" b="1" i="1">
                                <a:solidFill>
                                  <a:srgbClr val="7030A0"/>
                                </a:solidFill>
                                <a:latin typeface="Cambria Math" panose="02040503050406030204" pitchFamily="18" charset="0"/>
                              </a:rPr>
                              <m:t> </m:t>
                            </m:r>
                          </m:sup>
                        </m:sSubSup>
                      </m:e>
                    </m:nary>
                  </m:oMath>
                </a14:m>
                <a:endParaRPr lang="en-US" sz="1600" b="1" dirty="0"/>
              </a:p>
            </p:txBody>
          </p:sp>
        </mc:Choice>
        <mc:Fallback xmlns="">
          <p:sp>
            <p:nvSpPr>
              <p:cNvPr id="40" name="TextBox 39">
                <a:extLst>
                  <a:ext uri="{FF2B5EF4-FFF2-40B4-BE49-F238E27FC236}">
                    <a16:creationId xmlns:a16="http://schemas.microsoft.com/office/drawing/2014/main" id="{A0CEB722-934C-DC4A-BF9F-1B4784078DB8}"/>
                  </a:ext>
                </a:extLst>
              </p:cNvPr>
              <p:cNvSpPr txBox="1">
                <a:spLocks noRot="1" noChangeAspect="1" noMove="1" noResize="1" noEditPoints="1" noAdjustHandles="1" noChangeArrowheads="1" noChangeShapeType="1" noTextEdit="1"/>
              </p:cNvSpPr>
              <p:nvPr/>
            </p:nvSpPr>
            <p:spPr>
              <a:xfrm>
                <a:off x="4364460" y="4718025"/>
                <a:ext cx="3002489" cy="358303"/>
              </a:xfrm>
              <a:prstGeom prst="rect">
                <a:avLst/>
              </a:prstGeom>
              <a:blipFill>
                <a:blip r:embed="rId9"/>
                <a:stretch>
                  <a:fillRect t="-96552" b="-168966"/>
                </a:stretch>
              </a:blipFill>
            </p:spPr>
            <p:txBody>
              <a:bodyPr/>
              <a:lstStyle/>
              <a:p>
                <a:r>
                  <a:rPr lang="en-US">
                    <a:noFill/>
                  </a:rPr>
                  <a:t> </a:t>
                </a:r>
              </a:p>
            </p:txBody>
          </p:sp>
        </mc:Fallback>
      </mc:AlternateContent>
      <p:cxnSp>
        <p:nvCxnSpPr>
          <p:cNvPr id="41" name="Straight Arrow Connector 40">
            <a:extLst>
              <a:ext uri="{FF2B5EF4-FFF2-40B4-BE49-F238E27FC236}">
                <a16:creationId xmlns:a16="http://schemas.microsoft.com/office/drawing/2014/main" id="{F2C0AB08-3674-DD44-9387-CC9C7DDBC8AD}"/>
              </a:ext>
            </a:extLst>
          </p:cNvPr>
          <p:cNvCxnSpPr>
            <a:cxnSpLocks/>
          </p:cNvCxnSpPr>
          <p:nvPr/>
        </p:nvCxnSpPr>
        <p:spPr>
          <a:xfrm flipV="1">
            <a:off x="7678050" y="5854212"/>
            <a:ext cx="2978387" cy="2486"/>
          </a:xfrm>
          <a:prstGeom prst="straightConnector1">
            <a:avLst/>
          </a:prstGeom>
          <a:ln w="12700">
            <a:solidFill>
              <a:schemeClr val="tx1"/>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42" name="Rectangle 41">
            <a:extLst>
              <a:ext uri="{FF2B5EF4-FFF2-40B4-BE49-F238E27FC236}">
                <a16:creationId xmlns:a16="http://schemas.microsoft.com/office/drawing/2014/main" id="{CE024677-28EA-B445-AB48-CEEC59B18479}"/>
              </a:ext>
            </a:extLst>
          </p:cNvPr>
          <p:cNvSpPr/>
          <p:nvPr/>
        </p:nvSpPr>
        <p:spPr>
          <a:xfrm>
            <a:off x="9958377" y="5337139"/>
            <a:ext cx="251999" cy="486224"/>
          </a:xfrm>
          <a:prstGeom prst="rect">
            <a:avLst/>
          </a:prstGeom>
          <a:solidFill>
            <a:srgbClr val="C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E2528489-D0D3-784A-8521-11AB281A16EC}"/>
              </a:ext>
            </a:extLst>
          </p:cNvPr>
          <p:cNvSpPr/>
          <p:nvPr/>
        </p:nvSpPr>
        <p:spPr>
          <a:xfrm>
            <a:off x="9708249" y="5186415"/>
            <a:ext cx="251526" cy="636315"/>
          </a:xfrm>
          <a:prstGeom prst="rect">
            <a:avLst/>
          </a:prstGeom>
          <a:solidFill>
            <a:srgbClr val="C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5E1F54C9-2348-DF49-8A40-12C09CBAA112}"/>
              </a:ext>
            </a:extLst>
          </p:cNvPr>
          <p:cNvSpPr/>
          <p:nvPr/>
        </p:nvSpPr>
        <p:spPr>
          <a:xfrm>
            <a:off x="9459176" y="4878136"/>
            <a:ext cx="251526" cy="947432"/>
          </a:xfrm>
          <a:prstGeom prst="rect">
            <a:avLst/>
          </a:prstGeom>
          <a:solidFill>
            <a:srgbClr val="C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72F293D4-5087-0044-82AF-D8ECC1745586}"/>
              </a:ext>
            </a:extLst>
          </p:cNvPr>
          <p:cNvSpPr/>
          <p:nvPr/>
        </p:nvSpPr>
        <p:spPr>
          <a:xfrm>
            <a:off x="9208745" y="4752153"/>
            <a:ext cx="251999" cy="1077665"/>
          </a:xfrm>
          <a:prstGeom prst="rect">
            <a:avLst/>
          </a:prstGeom>
          <a:solidFill>
            <a:srgbClr val="C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43A1F29-A093-F943-B934-94B96398DCC1}"/>
              </a:ext>
            </a:extLst>
          </p:cNvPr>
          <p:cNvSpPr/>
          <p:nvPr/>
        </p:nvSpPr>
        <p:spPr>
          <a:xfrm>
            <a:off x="8700551" y="5039759"/>
            <a:ext cx="251999" cy="793441"/>
          </a:xfrm>
          <a:prstGeom prst="rect">
            <a:avLst/>
          </a:prstGeom>
          <a:solidFill>
            <a:srgbClr val="C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4D3BC0E4-E5D3-F34B-AEF1-E07ABAC1ED05}"/>
              </a:ext>
            </a:extLst>
          </p:cNvPr>
          <p:cNvSpPr/>
          <p:nvPr/>
        </p:nvSpPr>
        <p:spPr>
          <a:xfrm>
            <a:off x="8954362" y="5039759"/>
            <a:ext cx="251999" cy="793441"/>
          </a:xfrm>
          <a:prstGeom prst="rect">
            <a:avLst/>
          </a:prstGeom>
          <a:solidFill>
            <a:srgbClr val="C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2281B39-0637-794C-A982-F462EDD73B18}"/>
              </a:ext>
            </a:extLst>
          </p:cNvPr>
          <p:cNvSpPr/>
          <p:nvPr/>
        </p:nvSpPr>
        <p:spPr>
          <a:xfrm>
            <a:off x="8450730" y="5344521"/>
            <a:ext cx="251999" cy="486224"/>
          </a:xfrm>
          <a:prstGeom prst="rect">
            <a:avLst/>
          </a:prstGeom>
          <a:solidFill>
            <a:srgbClr val="C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BC315C96-CDDB-024A-9E78-1B8894504BC1}"/>
              </a:ext>
            </a:extLst>
          </p:cNvPr>
          <p:cNvSpPr/>
          <p:nvPr/>
        </p:nvSpPr>
        <p:spPr>
          <a:xfrm>
            <a:off x="8202219" y="5343594"/>
            <a:ext cx="251999" cy="486224"/>
          </a:xfrm>
          <a:prstGeom prst="rect">
            <a:avLst/>
          </a:prstGeom>
          <a:solidFill>
            <a:srgbClr val="C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F257A220-2F34-7345-98AA-8FCF867726E9}"/>
              </a:ext>
            </a:extLst>
          </p:cNvPr>
          <p:cNvSpPr/>
          <p:nvPr/>
        </p:nvSpPr>
        <p:spPr>
          <a:xfrm>
            <a:off x="7951570" y="5503257"/>
            <a:ext cx="251999" cy="331200"/>
          </a:xfrm>
          <a:prstGeom prst="rect">
            <a:avLst/>
          </a:prstGeom>
          <a:solidFill>
            <a:srgbClr val="C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50EE6EE2-33E4-2140-B8AF-0C13F9F690CE}"/>
              </a:ext>
            </a:extLst>
          </p:cNvPr>
          <p:cNvSpPr/>
          <p:nvPr/>
        </p:nvSpPr>
        <p:spPr>
          <a:xfrm>
            <a:off x="7699210" y="5665956"/>
            <a:ext cx="251999" cy="166021"/>
          </a:xfrm>
          <a:prstGeom prst="rect">
            <a:avLst/>
          </a:prstGeom>
          <a:solidFill>
            <a:srgbClr val="C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5999D2B8-196B-B240-9A3C-0E4F9406537B}"/>
              </a:ext>
            </a:extLst>
          </p:cNvPr>
          <p:cNvSpPr txBox="1"/>
          <p:nvPr/>
        </p:nvSpPr>
        <p:spPr>
          <a:xfrm>
            <a:off x="6387105" y="5218061"/>
            <a:ext cx="1017715" cy="584775"/>
          </a:xfrm>
          <a:prstGeom prst="rect">
            <a:avLst/>
          </a:prstGeom>
          <a:noFill/>
        </p:spPr>
        <p:txBody>
          <a:bodyPr wrap="none" rtlCol="0">
            <a:spAutoFit/>
          </a:bodyPr>
          <a:lstStyle/>
          <a:p>
            <a:r>
              <a:rPr lang="en-US" sz="1600" dirty="0"/>
              <a:t>Incident </a:t>
            </a:r>
          </a:p>
          <a:p>
            <a:r>
              <a:rPr lang="en-US" sz="1600" dirty="0"/>
              <a:t>histogram</a:t>
            </a:r>
          </a:p>
        </p:txBody>
      </p:sp>
      <p:cxnSp>
        <p:nvCxnSpPr>
          <p:cNvPr id="53" name="Straight Arrow Connector 52">
            <a:extLst>
              <a:ext uri="{FF2B5EF4-FFF2-40B4-BE49-F238E27FC236}">
                <a16:creationId xmlns:a16="http://schemas.microsoft.com/office/drawing/2014/main" id="{0B51F95F-3EE5-1647-9005-C9F8AF36D5DD}"/>
              </a:ext>
            </a:extLst>
          </p:cNvPr>
          <p:cNvCxnSpPr>
            <a:cxnSpLocks/>
          </p:cNvCxnSpPr>
          <p:nvPr/>
        </p:nvCxnSpPr>
        <p:spPr>
          <a:xfrm flipV="1">
            <a:off x="7692969" y="3744414"/>
            <a:ext cx="0" cy="447594"/>
          </a:xfrm>
          <a:prstGeom prst="straightConnector1">
            <a:avLst/>
          </a:prstGeom>
          <a:ln w="12700">
            <a:solidFill>
              <a:schemeClr val="tx1"/>
            </a:solidFill>
            <a:prstDash val="dash"/>
            <a:tailEnd type="triangle"/>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0D255A2D-C7C1-EE42-B883-EC1707E1BF83}"/>
              </a:ext>
            </a:extLst>
          </p:cNvPr>
          <p:cNvCxnSpPr>
            <a:cxnSpLocks/>
          </p:cNvCxnSpPr>
          <p:nvPr/>
        </p:nvCxnSpPr>
        <p:spPr>
          <a:xfrm flipV="1">
            <a:off x="7687932" y="4189522"/>
            <a:ext cx="2978387" cy="2486"/>
          </a:xfrm>
          <a:prstGeom prst="straightConnector1">
            <a:avLst/>
          </a:prstGeom>
          <a:ln w="12700">
            <a:solidFill>
              <a:schemeClr val="tx1"/>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55" name="Rectangle 54">
            <a:extLst>
              <a:ext uri="{FF2B5EF4-FFF2-40B4-BE49-F238E27FC236}">
                <a16:creationId xmlns:a16="http://schemas.microsoft.com/office/drawing/2014/main" id="{DA073475-6206-D947-AEE8-1D4087B13450}"/>
              </a:ext>
            </a:extLst>
          </p:cNvPr>
          <p:cNvSpPr/>
          <p:nvPr/>
        </p:nvSpPr>
        <p:spPr>
          <a:xfrm>
            <a:off x="9210840" y="3852325"/>
            <a:ext cx="247807" cy="322709"/>
          </a:xfrm>
          <a:prstGeom prst="rect">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276765C9-85EF-E04E-B4E8-C4F6576D4AFE}"/>
              </a:ext>
            </a:extLst>
          </p:cNvPr>
          <p:cNvSpPr/>
          <p:nvPr/>
        </p:nvSpPr>
        <p:spPr>
          <a:xfrm>
            <a:off x="8698524" y="4032840"/>
            <a:ext cx="247807" cy="148467"/>
          </a:xfrm>
          <a:prstGeom prst="rect">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F1E64CF5-B442-E846-B101-C86CF83A56E3}"/>
              </a:ext>
            </a:extLst>
          </p:cNvPr>
          <p:cNvSpPr/>
          <p:nvPr/>
        </p:nvSpPr>
        <p:spPr>
          <a:xfrm>
            <a:off x="8206411" y="4032840"/>
            <a:ext cx="247807" cy="148467"/>
          </a:xfrm>
          <a:prstGeom prst="rect">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8" name="Straight Connector 57">
            <a:extLst>
              <a:ext uri="{FF2B5EF4-FFF2-40B4-BE49-F238E27FC236}">
                <a16:creationId xmlns:a16="http://schemas.microsoft.com/office/drawing/2014/main" id="{BD8F7D13-A771-B84C-A2AA-26FF6A409D08}"/>
              </a:ext>
            </a:extLst>
          </p:cNvPr>
          <p:cNvCxnSpPr/>
          <p:nvPr/>
        </p:nvCxnSpPr>
        <p:spPr>
          <a:xfrm>
            <a:off x="7451712" y="4377524"/>
            <a:ext cx="3479800" cy="0"/>
          </a:xfrm>
          <a:prstGeom prst="line">
            <a:avLst/>
          </a:prstGeom>
          <a:effectLst/>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F6F1D8B3-B8BB-934E-8FAD-600B0F602BD7}"/>
                  </a:ext>
                </a:extLst>
              </p:cNvPr>
              <p:cNvSpPr txBox="1"/>
              <p:nvPr/>
            </p:nvSpPr>
            <p:spPr>
              <a:xfrm>
                <a:off x="11098089" y="4243764"/>
                <a:ext cx="967501"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 </m:t>
                      </m:r>
                      <m:r>
                        <a:rPr lang="en-GB" b="0" i="1" smtClean="0">
                          <a:latin typeface="Cambria Math" panose="02040503050406030204" pitchFamily="18" charset="0"/>
                          <a:ea typeface="Cambria Math" panose="02040503050406030204" pitchFamily="18" charset="0"/>
                        </a:rPr>
                        <m:t>𝜎</m:t>
                      </m:r>
                      <m:r>
                        <a:rPr lang="en-GB" b="0"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𝐸</m:t>
                          </m:r>
                        </m:e>
                        <m:sub>
                          <m:r>
                            <a:rPr lang="en-GB" b="0" i="1" smtClean="0">
                              <a:latin typeface="Cambria Math" panose="02040503050406030204" pitchFamily="18" charset="0"/>
                              <a:ea typeface="Cambria Math" panose="02040503050406030204" pitchFamily="18" charset="0"/>
                            </a:rPr>
                            <m:t>𝑖</m:t>
                          </m:r>
                        </m:sub>
                      </m:sSub>
                      <m:r>
                        <a:rPr lang="en-GB"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59" name="TextBox 58">
                <a:extLst>
                  <a:ext uri="{FF2B5EF4-FFF2-40B4-BE49-F238E27FC236}">
                    <a16:creationId xmlns:a16="http://schemas.microsoft.com/office/drawing/2014/main" id="{F6F1D8B3-B8BB-934E-8FAD-600B0F602BD7}"/>
                  </a:ext>
                </a:extLst>
              </p:cNvPr>
              <p:cNvSpPr txBox="1">
                <a:spLocks noRot="1" noChangeAspect="1" noMove="1" noResize="1" noEditPoints="1" noAdjustHandles="1" noChangeArrowheads="1" noChangeShapeType="1" noTextEdit="1"/>
              </p:cNvSpPr>
              <p:nvPr/>
            </p:nvSpPr>
            <p:spPr>
              <a:xfrm>
                <a:off x="11098089" y="4243764"/>
                <a:ext cx="967501" cy="276999"/>
              </a:xfrm>
              <a:prstGeom prst="rect">
                <a:avLst/>
              </a:prstGeom>
              <a:blipFill>
                <a:blip r:embed="rId10"/>
                <a:stretch>
                  <a:fillRect t="-8696" r="-3947" b="-34783"/>
                </a:stretch>
              </a:blipFill>
            </p:spPr>
            <p:txBody>
              <a:bodyPr/>
              <a:lstStyle/>
              <a:p>
                <a:r>
                  <a:rPr lang="en-US">
                    <a:noFill/>
                  </a:rPr>
                  <a:t> </a:t>
                </a:r>
              </a:p>
            </p:txBody>
          </p:sp>
        </mc:Fallback>
      </mc:AlternateContent>
      <p:sp>
        <p:nvSpPr>
          <p:cNvPr id="60" name="TextBox 59">
            <a:extLst>
              <a:ext uri="{FF2B5EF4-FFF2-40B4-BE49-F238E27FC236}">
                <a16:creationId xmlns:a16="http://schemas.microsoft.com/office/drawing/2014/main" id="{20CC8ACC-A9E0-C346-86F8-02A6C3EB2B0A}"/>
              </a:ext>
            </a:extLst>
          </p:cNvPr>
          <p:cNvSpPr txBox="1"/>
          <p:nvPr/>
        </p:nvSpPr>
        <p:spPr>
          <a:xfrm>
            <a:off x="6390169" y="3698394"/>
            <a:ext cx="1128514" cy="584775"/>
          </a:xfrm>
          <a:prstGeom prst="rect">
            <a:avLst/>
          </a:prstGeom>
          <a:noFill/>
        </p:spPr>
        <p:txBody>
          <a:bodyPr wrap="none" rtlCol="0">
            <a:spAutoFit/>
          </a:bodyPr>
          <a:lstStyle/>
          <a:p>
            <a:r>
              <a:rPr lang="en-US" sz="1600" dirty="0"/>
              <a:t>Interacting </a:t>
            </a:r>
          </a:p>
          <a:p>
            <a:r>
              <a:rPr lang="en-US" sz="1600" dirty="0"/>
              <a:t>histogram</a:t>
            </a:r>
          </a:p>
        </p:txBody>
      </p:sp>
      <mc:AlternateContent xmlns:mc="http://schemas.openxmlformats.org/markup-compatibility/2006" xmlns:a14="http://schemas.microsoft.com/office/drawing/2010/main">
        <mc:Choice Requires="a14">
          <p:sp>
            <p:nvSpPr>
              <p:cNvPr id="61" name="Rectangle 60">
                <a:extLst>
                  <a:ext uri="{FF2B5EF4-FFF2-40B4-BE49-F238E27FC236}">
                    <a16:creationId xmlns:a16="http://schemas.microsoft.com/office/drawing/2014/main" id="{681CCD16-0261-5547-AE4D-3DEB2E93259A}"/>
                  </a:ext>
                </a:extLst>
              </p:cNvPr>
              <p:cNvSpPr/>
              <p:nvPr/>
            </p:nvSpPr>
            <p:spPr>
              <a:xfrm>
                <a:off x="7724113" y="3455395"/>
                <a:ext cx="66390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00B050"/>
                              </a:solidFill>
                              <a:latin typeface="Cambria Math" panose="02040503050406030204" pitchFamily="18" charset="0"/>
                            </a:rPr>
                          </m:ctrlPr>
                        </m:sSubPr>
                        <m:e>
                          <m:r>
                            <a:rPr lang="en-GB" b="1" i="1">
                              <a:solidFill>
                                <a:srgbClr val="00B050"/>
                              </a:solidFill>
                              <a:latin typeface="Cambria Math" panose="02040503050406030204" pitchFamily="18" charset="0"/>
                            </a:rPr>
                            <m:t>𝑵</m:t>
                          </m:r>
                        </m:e>
                        <m:sub>
                          <m:r>
                            <a:rPr lang="en-GB" b="1" i="1">
                              <a:solidFill>
                                <a:srgbClr val="00B050"/>
                              </a:solidFill>
                              <a:latin typeface="Cambria Math" panose="02040503050406030204" pitchFamily="18" charset="0"/>
                            </a:rPr>
                            <m:t>𝒊𝒏𝒕</m:t>
                          </m:r>
                        </m:sub>
                      </m:sSub>
                    </m:oMath>
                  </m:oMathPara>
                </a14:m>
                <a:endParaRPr lang="en-US" b="1" dirty="0">
                  <a:solidFill>
                    <a:srgbClr val="00B050"/>
                  </a:solidFill>
                </a:endParaRPr>
              </a:p>
            </p:txBody>
          </p:sp>
        </mc:Choice>
        <mc:Fallback xmlns="">
          <p:sp>
            <p:nvSpPr>
              <p:cNvPr id="61" name="Rectangle 60">
                <a:extLst>
                  <a:ext uri="{FF2B5EF4-FFF2-40B4-BE49-F238E27FC236}">
                    <a16:creationId xmlns:a16="http://schemas.microsoft.com/office/drawing/2014/main" id="{681CCD16-0261-5547-AE4D-3DEB2E93259A}"/>
                  </a:ext>
                </a:extLst>
              </p:cNvPr>
              <p:cNvSpPr>
                <a:spLocks noRot="1" noChangeAspect="1" noMove="1" noResize="1" noEditPoints="1" noAdjustHandles="1" noChangeArrowheads="1" noChangeShapeType="1" noTextEdit="1"/>
              </p:cNvSpPr>
              <p:nvPr/>
            </p:nvSpPr>
            <p:spPr>
              <a:xfrm>
                <a:off x="7724113" y="3455395"/>
                <a:ext cx="663900" cy="369332"/>
              </a:xfrm>
              <a:prstGeom prst="rect">
                <a:avLst/>
              </a:prstGeom>
              <a:blipFill>
                <a:blip r:embed="rId11"/>
                <a:stretch>
                  <a:fillRect/>
                </a:stretch>
              </a:blipFill>
            </p:spPr>
            <p:txBody>
              <a:bodyPr/>
              <a:lstStyle/>
              <a:p>
                <a:r>
                  <a:rPr lang="en-US">
                    <a:noFill/>
                  </a:rPr>
                  <a:t> </a:t>
                </a:r>
              </a:p>
            </p:txBody>
          </p:sp>
        </mc:Fallback>
      </mc:AlternateContent>
      <p:sp>
        <p:nvSpPr>
          <p:cNvPr id="62" name="Rectangle 61">
            <a:extLst>
              <a:ext uri="{FF2B5EF4-FFF2-40B4-BE49-F238E27FC236}">
                <a16:creationId xmlns:a16="http://schemas.microsoft.com/office/drawing/2014/main" id="{53547492-3CBA-6644-AADC-4D1A5E04E63B}"/>
              </a:ext>
            </a:extLst>
          </p:cNvPr>
          <p:cNvSpPr/>
          <p:nvPr/>
        </p:nvSpPr>
        <p:spPr>
          <a:xfrm>
            <a:off x="3914419" y="1529397"/>
            <a:ext cx="87164" cy="80036"/>
          </a:xfrm>
          <a:prstGeom prst="rect">
            <a:avLst/>
          </a:prstGeom>
          <a:solidFill>
            <a:schemeClr val="accent6"/>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DAFB7200-DE2D-0248-9E90-82B908A42A5D}"/>
              </a:ext>
            </a:extLst>
          </p:cNvPr>
          <p:cNvSpPr/>
          <p:nvPr/>
        </p:nvSpPr>
        <p:spPr>
          <a:xfrm>
            <a:off x="4173247" y="1764293"/>
            <a:ext cx="87164" cy="80036"/>
          </a:xfrm>
          <a:prstGeom prst="rect">
            <a:avLst/>
          </a:prstGeom>
          <a:solidFill>
            <a:schemeClr val="accent6"/>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B3EC5B36-96E6-3247-BF72-D99A40671145}"/>
              </a:ext>
            </a:extLst>
          </p:cNvPr>
          <p:cNvSpPr/>
          <p:nvPr/>
        </p:nvSpPr>
        <p:spPr>
          <a:xfrm>
            <a:off x="3413604" y="2007849"/>
            <a:ext cx="87164" cy="80036"/>
          </a:xfrm>
          <a:prstGeom prst="rect">
            <a:avLst/>
          </a:prstGeom>
          <a:solidFill>
            <a:schemeClr val="accent6"/>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0E5E5063-6409-DC4D-8AA1-20232CEDB857}"/>
              </a:ext>
            </a:extLst>
          </p:cNvPr>
          <p:cNvSpPr/>
          <p:nvPr/>
        </p:nvSpPr>
        <p:spPr>
          <a:xfrm>
            <a:off x="3669965" y="2283849"/>
            <a:ext cx="87164" cy="80036"/>
          </a:xfrm>
          <a:prstGeom prst="rect">
            <a:avLst/>
          </a:prstGeom>
          <a:solidFill>
            <a:schemeClr val="accent6"/>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11F9DAAB-1BA9-4F43-8E44-B66F495E6E28}"/>
              </a:ext>
            </a:extLst>
          </p:cNvPr>
          <p:cNvSpPr/>
          <p:nvPr/>
        </p:nvSpPr>
        <p:spPr>
          <a:xfrm>
            <a:off x="4173247" y="2511489"/>
            <a:ext cx="87164" cy="80036"/>
          </a:xfrm>
          <a:prstGeom prst="rect">
            <a:avLst/>
          </a:prstGeom>
          <a:solidFill>
            <a:schemeClr val="accent6"/>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11774E13-D6C6-5043-A66A-1977D459BF49}"/>
              </a:ext>
            </a:extLst>
          </p:cNvPr>
          <p:cNvSpPr/>
          <p:nvPr/>
        </p:nvSpPr>
        <p:spPr>
          <a:xfrm>
            <a:off x="3669965" y="2778468"/>
            <a:ext cx="87164" cy="80036"/>
          </a:xfrm>
          <a:prstGeom prst="rect">
            <a:avLst/>
          </a:prstGeom>
          <a:solidFill>
            <a:schemeClr val="accent6"/>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425540EF-DD8C-AD4C-AD61-DE9CFBE489DC}"/>
              </a:ext>
            </a:extLst>
          </p:cNvPr>
          <p:cNvSpPr/>
          <p:nvPr/>
        </p:nvSpPr>
        <p:spPr>
          <a:xfrm>
            <a:off x="4173247" y="3057720"/>
            <a:ext cx="87164" cy="80036"/>
          </a:xfrm>
          <a:prstGeom prst="rect">
            <a:avLst/>
          </a:prstGeom>
          <a:solidFill>
            <a:schemeClr val="accent6"/>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A1335B45-B861-1143-8BD5-0F12DB59F06B}"/>
              </a:ext>
            </a:extLst>
          </p:cNvPr>
          <p:cNvSpPr/>
          <p:nvPr/>
        </p:nvSpPr>
        <p:spPr>
          <a:xfrm>
            <a:off x="4601716" y="1391996"/>
            <a:ext cx="87164" cy="80036"/>
          </a:xfrm>
          <a:prstGeom prst="rect">
            <a:avLst/>
          </a:prstGeom>
          <a:solidFill>
            <a:schemeClr val="accent6"/>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0" name="TextBox 69">
            <a:extLst>
              <a:ext uri="{FF2B5EF4-FFF2-40B4-BE49-F238E27FC236}">
                <a16:creationId xmlns:a16="http://schemas.microsoft.com/office/drawing/2014/main" id="{97C2988D-CF63-EF42-BA95-919E1634D9EF}"/>
              </a:ext>
            </a:extLst>
          </p:cNvPr>
          <p:cNvSpPr txBox="1"/>
          <p:nvPr/>
        </p:nvSpPr>
        <p:spPr>
          <a:xfrm>
            <a:off x="4708117" y="1278125"/>
            <a:ext cx="1136017" cy="307777"/>
          </a:xfrm>
          <a:prstGeom prst="rect">
            <a:avLst/>
          </a:prstGeom>
          <a:noFill/>
        </p:spPr>
        <p:txBody>
          <a:bodyPr wrap="none" rtlCol="0">
            <a:spAutoFit/>
          </a:bodyPr>
          <a:lstStyle/>
          <a:p>
            <a:r>
              <a:rPr lang="en-US" sz="1400" dirty="0"/>
              <a:t>Initial Energy</a:t>
            </a:r>
          </a:p>
        </p:txBody>
      </p:sp>
      <p:sp>
        <p:nvSpPr>
          <p:cNvPr id="72" name="TextBox 71">
            <a:extLst>
              <a:ext uri="{FF2B5EF4-FFF2-40B4-BE49-F238E27FC236}">
                <a16:creationId xmlns:a16="http://schemas.microsoft.com/office/drawing/2014/main" id="{C8FEC417-9B04-DB4A-B132-0D876EA92018}"/>
              </a:ext>
            </a:extLst>
          </p:cNvPr>
          <p:cNvSpPr txBox="1"/>
          <p:nvPr/>
        </p:nvSpPr>
        <p:spPr>
          <a:xfrm>
            <a:off x="4686799" y="1596229"/>
            <a:ext cx="1970348" cy="307777"/>
          </a:xfrm>
          <a:prstGeom prst="rect">
            <a:avLst/>
          </a:prstGeom>
          <a:noFill/>
        </p:spPr>
        <p:txBody>
          <a:bodyPr wrap="none" rtlCol="0">
            <a:spAutoFit/>
          </a:bodyPr>
          <a:lstStyle/>
          <a:p>
            <a:r>
              <a:rPr lang="en-US" sz="1400" dirty="0"/>
              <a:t>Beam Interacting Energy</a:t>
            </a:r>
          </a:p>
        </p:txBody>
      </p:sp>
      <p:sp>
        <p:nvSpPr>
          <p:cNvPr id="73" name="Oval 72">
            <a:extLst>
              <a:ext uri="{FF2B5EF4-FFF2-40B4-BE49-F238E27FC236}">
                <a16:creationId xmlns:a16="http://schemas.microsoft.com/office/drawing/2014/main" id="{B78960D4-C6A4-8543-AF73-A63DD582EE7D}"/>
              </a:ext>
            </a:extLst>
          </p:cNvPr>
          <p:cNvSpPr/>
          <p:nvPr/>
        </p:nvSpPr>
        <p:spPr>
          <a:xfrm>
            <a:off x="4602692" y="2012808"/>
            <a:ext cx="94766" cy="90603"/>
          </a:xfrm>
          <a:prstGeom prst="ellipse">
            <a:avLst/>
          </a:prstGeom>
          <a:solidFill>
            <a:srgbClr val="00B05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4" name="TextBox 73">
            <a:extLst>
              <a:ext uri="{FF2B5EF4-FFF2-40B4-BE49-F238E27FC236}">
                <a16:creationId xmlns:a16="http://schemas.microsoft.com/office/drawing/2014/main" id="{BC53483C-0B85-D94C-BA74-162A9B5ACA93}"/>
              </a:ext>
            </a:extLst>
          </p:cNvPr>
          <p:cNvSpPr txBox="1"/>
          <p:nvPr/>
        </p:nvSpPr>
        <p:spPr>
          <a:xfrm>
            <a:off x="4708116" y="1901075"/>
            <a:ext cx="2002664" cy="523220"/>
          </a:xfrm>
          <a:prstGeom prst="rect">
            <a:avLst/>
          </a:prstGeom>
          <a:noFill/>
        </p:spPr>
        <p:txBody>
          <a:bodyPr wrap="none" rtlCol="0">
            <a:spAutoFit/>
          </a:bodyPr>
          <a:lstStyle/>
          <a:p>
            <a:r>
              <a:rPr lang="en-US" sz="1400" dirty="0"/>
              <a:t>Interacting Energy </a:t>
            </a:r>
          </a:p>
          <a:p>
            <a:r>
              <a:rPr lang="en-US" sz="1400" dirty="0"/>
              <a:t>(Signal Charge Exchange)</a:t>
            </a:r>
          </a:p>
        </p:txBody>
      </p:sp>
      <p:pic>
        <p:nvPicPr>
          <p:cNvPr id="75" name="Content Placeholder 8">
            <a:extLst>
              <a:ext uri="{FF2B5EF4-FFF2-40B4-BE49-F238E27FC236}">
                <a16:creationId xmlns:a16="http://schemas.microsoft.com/office/drawing/2014/main" id="{EF205646-2920-C54D-886D-4845C9D84B02}"/>
              </a:ext>
            </a:extLst>
          </p:cNvPr>
          <p:cNvPicPr>
            <a:picLocks noChangeAspect="1"/>
          </p:cNvPicPr>
          <p:nvPr/>
        </p:nvPicPr>
        <p:blipFill>
          <a:blip r:embed="rId3"/>
          <a:stretch>
            <a:fillRect/>
          </a:stretch>
        </p:blipFill>
        <p:spPr>
          <a:xfrm rot="10800000">
            <a:off x="7550212" y="1287088"/>
            <a:ext cx="2931360" cy="2167380"/>
          </a:xfrm>
          <a:prstGeom prst="rect">
            <a:avLst/>
          </a:prstGeom>
        </p:spPr>
      </p:pic>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C74FDB2F-7F47-ED4E-A53B-3B880E450ACB}"/>
                  </a:ext>
                </a:extLst>
              </p:cNvPr>
              <p:cNvSpPr txBox="1"/>
              <p:nvPr/>
            </p:nvSpPr>
            <p:spPr>
              <a:xfrm>
                <a:off x="9844391" y="3341276"/>
                <a:ext cx="44069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ea typeface="Cambria Math" panose="02040503050406030204" pitchFamily="18" charset="0"/>
                        </a:rPr>
                        <m:t>𝛿</m:t>
                      </m:r>
                      <m:r>
                        <a:rPr lang="en-GB" sz="1400" b="0" i="1" smtClean="0">
                          <a:latin typeface="Cambria Math" panose="02040503050406030204" pitchFamily="18" charset="0"/>
                          <a:ea typeface="Cambria Math" panose="02040503050406030204" pitchFamily="18" charset="0"/>
                        </a:rPr>
                        <m:t>𝐸</m:t>
                      </m:r>
                    </m:oMath>
                  </m:oMathPara>
                </a14:m>
                <a:endParaRPr lang="en-US" sz="1400" dirty="0"/>
              </a:p>
            </p:txBody>
          </p:sp>
        </mc:Choice>
        <mc:Fallback xmlns="">
          <p:sp>
            <p:nvSpPr>
              <p:cNvPr id="76" name="TextBox 75">
                <a:extLst>
                  <a:ext uri="{FF2B5EF4-FFF2-40B4-BE49-F238E27FC236}">
                    <a16:creationId xmlns:a16="http://schemas.microsoft.com/office/drawing/2014/main" id="{C74FDB2F-7F47-ED4E-A53B-3B880E450ACB}"/>
                  </a:ext>
                </a:extLst>
              </p:cNvPr>
              <p:cNvSpPr txBox="1">
                <a:spLocks noRot="1" noChangeAspect="1" noMove="1" noResize="1" noEditPoints="1" noAdjustHandles="1" noChangeArrowheads="1" noChangeShapeType="1" noTextEdit="1"/>
              </p:cNvSpPr>
              <p:nvPr/>
            </p:nvSpPr>
            <p:spPr>
              <a:xfrm>
                <a:off x="9844391" y="3341276"/>
                <a:ext cx="440697" cy="307777"/>
              </a:xfrm>
              <a:prstGeom prst="rect">
                <a:avLst/>
              </a:prstGeom>
              <a:blipFill>
                <a:blip r:embed="rId12"/>
                <a:stretch>
                  <a:fillRect/>
                </a:stretch>
              </a:blipFill>
            </p:spPr>
            <p:txBody>
              <a:bodyPr/>
              <a:lstStyle/>
              <a:p>
                <a:r>
                  <a:rPr lang="en-US">
                    <a:noFill/>
                  </a:rPr>
                  <a:t> </a:t>
                </a:r>
              </a:p>
            </p:txBody>
          </p:sp>
        </mc:Fallback>
      </mc:AlternateContent>
      <p:sp>
        <p:nvSpPr>
          <p:cNvPr id="77" name="TextBox 76">
            <a:extLst>
              <a:ext uri="{FF2B5EF4-FFF2-40B4-BE49-F238E27FC236}">
                <a16:creationId xmlns:a16="http://schemas.microsoft.com/office/drawing/2014/main" id="{DFAFD1CC-8A35-F74C-B3B5-4232D998018D}"/>
              </a:ext>
            </a:extLst>
          </p:cNvPr>
          <p:cNvSpPr txBox="1"/>
          <p:nvPr/>
        </p:nvSpPr>
        <p:spPr>
          <a:xfrm>
            <a:off x="9572540" y="938615"/>
            <a:ext cx="704039" cy="307777"/>
          </a:xfrm>
          <a:prstGeom prst="rect">
            <a:avLst/>
          </a:prstGeom>
          <a:noFill/>
        </p:spPr>
        <p:txBody>
          <a:bodyPr wrap="none" rtlCol="0">
            <a:spAutoFit/>
          </a:bodyPr>
          <a:lstStyle/>
          <a:p>
            <a:r>
              <a:rPr lang="en-US" sz="1400" dirty="0"/>
              <a:t>LArTPC</a:t>
            </a:r>
          </a:p>
        </p:txBody>
      </p:sp>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7B4048FC-EE89-FC41-92DD-90100A1B16A2}"/>
                  </a:ext>
                </a:extLst>
              </p:cNvPr>
              <p:cNvSpPr txBox="1"/>
              <p:nvPr/>
            </p:nvSpPr>
            <p:spPr>
              <a:xfrm>
                <a:off x="7637782" y="923227"/>
                <a:ext cx="1504643" cy="338554"/>
              </a:xfrm>
              <a:prstGeom prst="rect">
                <a:avLst/>
              </a:prstGeom>
              <a:noFill/>
            </p:spPr>
            <p:txBody>
              <a:bodyPr wrap="none" rtlCol="0">
                <a:spAutoFit/>
              </a:bodyPr>
              <a:lstStyle/>
              <a:p>
                <a:r>
                  <a:rPr lang="en-US" sz="1600" dirty="0"/>
                  <a:t>1 GeV Beam </a:t>
                </a:r>
                <a14:m>
                  <m:oMath xmlns:m="http://schemas.openxmlformats.org/officeDocument/2006/math">
                    <m:sSup>
                      <m:sSupPr>
                        <m:ctrlPr>
                          <a:rPr lang="en-US" sz="1600" i="1" smtClean="0">
                            <a:latin typeface="Cambria Math" panose="02040503050406030204" pitchFamily="18" charset="0"/>
                          </a:rPr>
                        </m:ctrlPr>
                      </m:sSupPr>
                      <m:e>
                        <m:r>
                          <a:rPr lang="en-US" sz="1600" i="1" smtClean="0">
                            <a:latin typeface="Cambria Math" panose="02040503050406030204" pitchFamily="18" charset="0"/>
                            <a:ea typeface="Cambria Math" panose="02040503050406030204" pitchFamily="18" charset="0"/>
                          </a:rPr>
                          <m:t>𝜋</m:t>
                        </m:r>
                      </m:e>
                      <m:sup>
                        <m:r>
                          <a:rPr lang="en-GB" sz="1600" b="0" i="1" smtClean="0">
                            <a:latin typeface="Cambria Math" panose="02040503050406030204" pitchFamily="18" charset="0"/>
                          </a:rPr>
                          <m:t>+</m:t>
                        </m:r>
                      </m:sup>
                    </m:sSup>
                  </m:oMath>
                </a14:m>
                <a:endParaRPr lang="en-US" sz="1600" dirty="0"/>
              </a:p>
            </p:txBody>
          </p:sp>
        </mc:Choice>
        <mc:Fallback xmlns="">
          <p:sp>
            <p:nvSpPr>
              <p:cNvPr id="78" name="TextBox 77">
                <a:extLst>
                  <a:ext uri="{FF2B5EF4-FFF2-40B4-BE49-F238E27FC236}">
                    <a16:creationId xmlns:a16="http://schemas.microsoft.com/office/drawing/2014/main" id="{7B4048FC-EE89-FC41-92DD-90100A1B16A2}"/>
                  </a:ext>
                </a:extLst>
              </p:cNvPr>
              <p:cNvSpPr txBox="1">
                <a:spLocks noRot="1" noChangeAspect="1" noMove="1" noResize="1" noEditPoints="1" noAdjustHandles="1" noChangeArrowheads="1" noChangeShapeType="1" noTextEdit="1"/>
              </p:cNvSpPr>
              <p:nvPr/>
            </p:nvSpPr>
            <p:spPr>
              <a:xfrm>
                <a:off x="7637782" y="923227"/>
                <a:ext cx="1504643" cy="338554"/>
              </a:xfrm>
              <a:prstGeom prst="rect">
                <a:avLst/>
              </a:prstGeom>
              <a:blipFill>
                <a:blip r:embed="rId13"/>
                <a:stretch>
                  <a:fillRect l="-1681" t="-3571" b="-21429"/>
                </a:stretch>
              </a:blipFill>
            </p:spPr>
            <p:txBody>
              <a:bodyPr/>
              <a:lstStyle/>
              <a:p>
                <a:r>
                  <a:rPr lang="en-US">
                    <a:noFill/>
                  </a:rPr>
                  <a:t> </a:t>
                </a:r>
              </a:p>
            </p:txBody>
          </p:sp>
        </mc:Fallback>
      </mc:AlternateContent>
      <p:sp>
        <p:nvSpPr>
          <p:cNvPr id="79" name="Rectangle 78">
            <a:extLst>
              <a:ext uri="{FF2B5EF4-FFF2-40B4-BE49-F238E27FC236}">
                <a16:creationId xmlns:a16="http://schemas.microsoft.com/office/drawing/2014/main" id="{4460F74E-A9D1-6747-86AB-F205D873A6CF}"/>
              </a:ext>
            </a:extLst>
          </p:cNvPr>
          <p:cNvSpPr/>
          <p:nvPr/>
        </p:nvSpPr>
        <p:spPr>
          <a:xfrm>
            <a:off x="9800809" y="1554865"/>
            <a:ext cx="87164" cy="80036"/>
          </a:xfrm>
          <a:prstGeom prst="rect">
            <a:avLst/>
          </a:prstGeom>
          <a:solidFill>
            <a:schemeClr val="accent6"/>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9961F91D-1DCE-9D41-B0CC-86BA8C84156A}"/>
              </a:ext>
            </a:extLst>
          </p:cNvPr>
          <p:cNvSpPr/>
          <p:nvPr/>
        </p:nvSpPr>
        <p:spPr>
          <a:xfrm>
            <a:off x="10059637" y="1789761"/>
            <a:ext cx="87164" cy="80036"/>
          </a:xfrm>
          <a:prstGeom prst="rect">
            <a:avLst/>
          </a:prstGeom>
          <a:solidFill>
            <a:schemeClr val="accent6"/>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F07100CB-662F-8E47-B139-335EA5D90AF6}"/>
              </a:ext>
            </a:extLst>
          </p:cNvPr>
          <p:cNvSpPr/>
          <p:nvPr/>
        </p:nvSpPr>
        <p:spPr>
          <a:xfrm>
            <a:off x="9299994" y="2033317"/>
            <a:ext cx="87164" cy="80036"/>
          </a:xfrm>
          <a:prstGeom prst="rect">
            <a:avLst/>
          </a:prstGeom>
          <a:solidFill>
            <a:schemeClr val="accent6"/>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2" name="Rectangle 81">
            <a:extLst>
              <a:ext uri="{FF2B5EF4-FFF2-40B4-BE49-F238E27FC236}">
                <a16:creationId xmlns:a16="http://schemas.microsoft.com/office/drawing/2014/main" id="{9FB83107-FCA8-2741-81B8-52905C60250F}"/>
              </a:ext>
            </a:extLst>
          </p:cNvPr>
          <p:cNvSpPr/>
          <p:nvPr/>
        </p:nvSpPr>
        <p:spPr>
          <a:xfrm>
            <a:off x="9556355" y="2309317"/>
            <a:ext cx="87164" cy="80036"/>
          </a:xfrm>
          <a:prstGeom prst="rect">
            <a:avLst/>
          </a:prstGeom>
          <a:solidFill>
            <a:schemeClr val="accent6"/>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D193ABFA-47A1-8846-A535-8DF4B7621D4B}"/>
              </a:ext>
            </a:extLst>
          </p:cNvPr>
          <p:cNvSpPr/>
          <p:nvPr/>
        </p:nvSpPr>
        <p:spPr>
          <a:xfrm>
            <a:off x="10059637" y="2536957"/>
            <a:ext cx="87164" cy="80036"/>
          </a:xfrm>
          <a:prstGeom prst="rect">
            <a:avLst/>
          </a:prstGeom>
          <a:solidFill>
            <a:schemeClr val="accent6"/>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4" name="Rectangle 83">
            <a:extLst>
              <a:ext uri="{FF2B5EF4-FFF2-40B4-BE49-F238E27FC236}">
                <a16:creationId xmlns:a16="http://schemas.microsoft.com/office/drawing/2014/main" id="{324F15A3-4D33-3945-A6ED-63544AAFAE55}"/>
              </a:ext>
            </a:extLst>
          </p:cNvPr>
          <p:cNvSpPr/>
          <p:nvPr/>
        </p:nvSpPr>
        <p:spPr>
          <a:xfrm>
            <a:off x="9556355" y="2803936"/>
            <a:ext cx="87164" cy="80036"/>
          </a:xfrm>
          <a:prstGeom prst="rect">
            <a:avLst/>
          </a:prstGeom>
          <a:solidFill>
            <a:schemeClr val="accent6"/>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5" name="Rectangle 84">
            <a:extLst>
              <a:ext uri="{FF2B5EF4-FFF2-40B4-BE49-F238E27FC236}">
                <a16:creationId xmlns:a16="http://schemas.microsoft.com/office/drawing/2014/main" id="{44767509-AA6D-EE4C-89AB-224B890B492B}"/>
              </a:ext>
            </a:extLst>
          </p:cNvPr>
          <p:cNvSpPr/>
          <p:nvPr/>
        </p:nvSpPr>
        <p:spPr>
          <a:xfrm>
            <a:off x="10059637" y="3083188"/>
            <a:ext cx="87164" cy="80036"/>
          </a:xfrm>
          <a:prstGeom prst="rect">
            <a:avLst/>
          </a:prstGeom>
          <a:solidFill>
            <a:schemeClr val="accent6"/>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6" name="TextBox 85">
            <a:extLst>
              <a:ext uri="{FF2B5EF4-FFF2-40B4-BE49-F238E27FC236}">
                <a16:creationId xmlns:a16="http://schemas.microsoft.com/office/drawing/2014/main" id="{1D6BBCD3-2696-0249-AD7E-E3432E13041D}"/>
              </a:ext>
            </a:extLst>
          </p:cNvPr>
          <p:cNvSpPr txBox="1"/>
          <p:nvPr/>
        </p:nvSpPr>
        <p:spPr>
          <a:xfrm>
            <a:off x="4672879" y="4326411"/>
            <a:ext cx="285656" cy="338554"/>
          </a:xfrm>
          <a:prstGeom prst="rect">
            <a:avLst/>
          </a:prstGeom>
          <a:noFill/>
        </p:spPr>
        <p:txBody>
          <a:bodyPr wrap="none" rtlCol="0">
            <a:spAutoFit/>
          </a:bodyPr>
          <a:lstStyle/>
          <a:p>
            <a:r>
              <a:rPr lang="en-US" sz="1600" dirty="0"/>
              <a:t>E</a:t>
            </a:r>
            <a:endParaRPr lang="en-US" dirty="0"/>
          </a:p>
        </p:txBody>
      </p:sp>
      <p:sp>
        <p:nvSpPr>
          <p:cNvPr id="87" name="TextBox 86">
            <a:extLst>
              <a:ext uri="{FF2B5EF4-FFF2-40B4-BE49-F238E27FC236}">
                <a16:creationId xmlns:a16="http://schemas.microsoft.com/office/drawing/2014/main" id="{E7BB47EF-60DE-D848-8140-A7B92BC40CD7}"/>
              </a:ext>
            </a:extLst>
          </p:cNvPr>
          <p:cNvSpPr txBox="1"/>
          <p:nvPr/>
        </p:nvSpPr>
        <p:spPr>
          <a:xfrm>
            <a:off x="4637614" y="5690390"/>
            <a:ext cx="285656" cy="338554"/>
          </a:xfrm>
          <a:prstGeom prst="rect">
            <a:avLst/>
          </a:prstGeom>
          <a:noFill/>
        </p:spPr>
        <p:txBody>
          <a:bodyPr wrap="none" rtlCol="0">
            <a:spAutoFit/>
          </a:bodyPr>
          <a:lstStyle/>
          <a:p>
            <a:r>
              <a:rPr lang="en-US" sz="1600" dirty="0"/>
              <a:t>E</a:t>
            </a:r>
            <a:endParaRPr lang="en-US" dirty="0"/>
          </a:p>
        </p:txBody>
      </p:sp>
      <p:sp>
        <p:nvSpPr>
          <p:cNvPr id="88" name="TextBox 87">
            <a:extLst>
              <a:ext uri="{FF2B5EF4-FFF2-40B4-BE49-F238E27FC236}">
                <a16:creationId xmlns:a16="http://schemas.microsoft.com/office/drawing/2014/main" id="{5BD1B050-41D8-B641-B004-AE9E2062B16A}"/>
              </a:ext>
            </a:extLst>
          </p:cNvPr>
          <p:cNvSpPr txBox="1"/>
          <p:nvPr/>
        </p:nvSpPr>
        <p:spPr>
          <a:xfrm>
            <a:off x="10655746" y="4004375"/>
            <a:ext cx="285656" cy="338554"/>
          </a:xfrm>
          <a:prstGeom prst="rect">
            <a:avLst/>
          </a:prstGeom>
          <a:noFill/>
        </p:spPr>
        <p:txBody>
          <a:bodyPr wrap="none" rtlCol="0">
            <a:spAutoFit/>
          </a:bodyPr>
          <a:lstStyle/>
          <a:p>
            <a:r>
              <a:rPr lang="en-US" sz="1600" dirty="0"/>
              <a:t>E</a:t>
            </a:r>
            <a:endParaRPr lang="en-US" dirty="0"/>
          </a:p>
        </p:txBody>
      </p:sp>
      <p:sp>
        <p:nvSpPr>
          <p:cNvPr id="89" name="TextBox 88">
            <a:extLst>
              <a:ext uri="{FF2B5EF4-FFF2-40B4-BE49-F238E27FC236}">
                <a16:creationId xmlns:a16="http://schemas.microsoft.com/office/drawing/2014/main" id="{470FB2A8-DCAA-7648-BE63-A1FC3E6D7606}"/>
              </a:ext>
            </a:extLst>
          </p:cNvPr>
          <p:cNvSpPr txBox="1"/>
          <p:nvPr/>
        </p:nvSpPr>
        <p:spPr>
          <a:xfrm>
            <a:off x="10666319" y="5690390"/>
            <a:ext cx="285656" cy="338554"/>
          </a:xfrm>
          <a:prstGeom prst="rect">
            <a:avLst/>
          </a:prstGeom>
          <a:noFill/>
        </p:spPr>
        <p:txBody>
          <a:bodyPr wrap="none" rtlCol="0">
            <a:spAutoFit/>
          </a:bodyPr>
          <a:lstStyle/>
          <a:p>
            <a:r>
              <a:rPr lang="en-US" sz="1600" dirty="0"/>
              <a:t>E</a:t>
            </a:r>
            <a:endParaRPr lang="en-US" dirty="0"/>
          </a:p>
        </p:txBody>
      </p:sp>
      <p:sp>
        <p:nvSpPr>
          <p:cNvPr id="90" name="Oval 89">
            <a:extLst>
              <a:ext uri="{FF2B5EF4-FFF2-40B4-BE49-F238E27FC236}">
                <a16:creationId xmlns:a16="http://schemas.microsoft.com/office/drawing/2014/main" id="{72F1A727-AAA5-6346-AEEA-987BEA32B127}"/>
              </a:ext>
            </a:extLst>
          </p:cNvPr>
          <p:cNvSpPr/>
          <p:nvPr/>
        </p:nvSpPr>
        <p:spPr>
          <a:xfrm>
            <a:off x="2155095" y="1525956"/>
            <a:ext cx="94766" cy="90603"/>
          </a:xfrm>
          <a:prstGeom prst="ellipse">
            <a:avLst/>
          </a:prstGeom>
          <a:solidFill>
            <a:srgbClr val="7030A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0449F11A-4742-1D49-925B-3CEFDA4D4E20}"/>
              </a:ext>
            </a:extLst>
          </p:cNvPr>
          <p:cNvSpPr/>
          <p:nvPr/>
        </p:nvSpPr>
        <p:spPr>
          <a:xfrm>
            <a:off x="1899161" y="2773268"/>
            <a:ext cx="94766" cy="90603"/>
          </a:xfrm>
          <a:prstGeom prst="ellipse">
            <a:avLst/>
          </a:prstGeom>
          <a:solidFill>
            <a:srgbClr val="7030A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2E65D410-3D3E-FB4C-BBC7-547E62B9BAB1}"/>
              </a:ext>
            </a:extLst>
          </p:cNvPr>
          <p:cNvSpPr/>
          <p:nvPr/>
        </p:nvSpPr>
        <p:spPr>
          <a:xfrm>
            <a:off x="2904038" y="2513584"/>
            <a:ext cx="94766" cy="90603"/>
          </a:xfrm>
          <a:prstGeom prst="ellipse">
            <a:avLst/>
          </a:prstGeom>
          <a:solidFill>
            <a:srgbClr val="7030A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FCB58799-2DD7-2A48-A1E2-45BAAD50271C}"/>
              </a:ext>
            </a:extLst>
          </p:cNvPr>
          <p:cNvSpPr/>
          <p:nvPr/>
        </p:nvSpPr>
        <p:spPr>
          <a:xfrm>
            <a:off x="8042201" y="1545902"/>
            <a:ext cx="94766" cy="90603"/>
          </a:xfrm>
          <a:prstGeom prst="ellipse">
            <a:avLst/>
          </a:prstGeom>
          <a:solidFill>
            <a:srgbClr val="7030A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6A2837F4-902C-4A43-9C55-7476DA26D700}"/>
              </a:ext>
            </a:extLst>
          </p:cNvPr>
          <p:cNvSpPr/>
          <p:nvPr/>
        </p:nvSpPr>
        <p:spPr>
          <a:xfrm>
            <a:off x="7786267" y="2798965"/>
            <a:ext cx="94766" cy="90603"/>
          </a:xfrm>
          <a:prstGeom prst="ellipse">
            <a:avLst/>
          </a:prstGeom>
          <a:solidFill>
            <a:srgbClr val="7030A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F95130F3-DD18-5744-85DA-F422513D443E}"/>
              </a:ext>
            </a:extLst>
          </p:cNvPr>
          <p:cNvSpPr/>
          <p:nvPr/>
        </p:nvSpPr>
        <p:spPr>
          <a:xfrm>
            <a:off x="8791144" y="2533530"/>
            <a:ext cx="94766" cy="90603"/>
          </a:xfrm>
          <a:prstGeom prst="ellipse">
            <a:avLst/>
          </a:prstGeom>
          <a:solidFill>
            <a:srgbClr val="7030A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7E4E587F-C6D1-6849-8FDC-B8FBE0EF403B}"/>
              </a:ext>
            </a:extLst>
          </p:cNvPr>
          <p:cNvSpPr/>
          <p:nvPr/>
        </p:nvSpPr>
        <p:spPr>
          <a:xfrm>
            <a:off x="3415482" y="1754588"/>
            <a:ext cx="94766" cy="90603"/>
          </a:xfrm>
          <a:prstGeom prst="ellipse">
            <a:avLst/>
          </a:prstGeom>
          <a:solidFill>
            <a:srgbClr val="7030A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579C207E-9236-1C43-88EE-3240665709C6}"/>
              </a:ext>
            </a:extLst>
          </p:cNvPr>
          <p:cNvSpPr/>
          <p:nvPr/>
        </p:nvSpPr>
        <p:spPr>
          <a:xfrm>
            <a:off x="2893830" y="2004323"/>
            <a:ext cx="94766" cy="90603"/>
          </a:xfrm>
          <a:prstGeom prst="ellipse">
            <a:avLst/>
          </a:prstGeom>
          <a:solidFill>
            <a:srgbClr val="7030A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794BF8F1-B633-0C4B-80E9-60028DE4FB19}"/>
              </a:ext>
            </a:extLst>
          </p:cNvPr>
          <p:cNvSpPr/>
          <p:nvPr/>
        </p:nvSpPr>
        <p:spPr>
          <a:xfrm>
            <a:off x="2408947" y="2276857"/>
            <a:ext cx="94766" cy="90603"/>
          </a:xfrm>
          <a:prstGeom prst="ellipse">
            <a:avLst/>
          </a:prstGeom>
          <a:solidFill>
            <a:srgbClr val="7030A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762223F5-D093-7B4C-B964-53FD56E9E28F}"/>
              </a:ext>
            </a:extLst>
          </p:cNvPr>
          <p:cNvSpPr/>
          <p:nvPr/>
        </p:nvSpPr>
        <p:spPr>
          <a:xfrm>
            <a:off x="3422462" y="3043748"/>
            <a:ext cx="94766" cy="90603"/>
          </a:xfrm>
          <a:prstGeom prst="ellipse">
            <a:avLst/>
          </a:prstGeom>
          <a:solidFill>
            <a:srgbClr val="7030A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461143E6-FEA3-704F-A137-07C8CF0EAFAA}"/>
              </a:ext>
            </a:extLst>
          </p:cNvPr>
          <p:cNvSpPr/>
          <p:nvPr/>
        </p:nvSpPr>
        <p:spPr>
          <a:xfrm>
            <a:off x="4594114" y="1708327"/>
            <a:ext cx="94766" cy="90603"/>
          </a:xfrm>
          <a:prstGeom prst="ellipse">
            <a:avLst/>
          </a:prstGeom>
          <a:solidFill>
            <a:srgbClr val="7030A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3" name="TextBox 102">
            <a:extLst>
              <a:ext uri="{FF2B5EF4-FFF2-40B4-BE49-F238E27FC236}">
                <a16:creationId xmlns:a16="http://schemas.microsoft.com/office/drawing/2014/main" id="{FE4D48BB-9DCF-9948-AE91-140A5F71C7EF}"/>
              </a:ext>
            </a:extLst>
          </p:cNvPr>
          <p:cNvSpPr txBox="1"/>
          <p:nvPr/>
        </p:nvSpPr>
        <p:spPr>
          <a:xfrm>
            <a:off x="5099843" y="2826574"/>
            <a:ext cx="1656800" cy="307777"/>
          </a:xfrm>
          <a:prstGeom prst="rect">
            <a:avLst/>
          </a:prstGeom>
          <a:noFill/>
        </p:spPr>
        <p:txBody>
          <a:bodyPr wrap="none" rtlCol="0">
            <a:spAutoFit/>
          </a:bodyPr>
          <a:lstStyle/>
          <a:p>
            <a:r>
              <a:rPr lang="en-US" sz="1400" b="1" dirty="0"/>
              <a:t>4 CEX signal events</a:t>
            </a:r>
          </a:p>
        </p:txBody>
      </p:sp>
      <p:cxnSp>
        <p:nvCxnSpPr>
          <p:cNvPr id="9" name="Straight Arrow Connector 8">
            <a:extLst>
              <a:ext uri="{FF2B5EF4-FFF2-40B4-BE49-F238E27FC236}">
                <a16:creationId xmlns:a16="http://schemas.microsoft.com/office/drawing/2014/main" id="{B7631C21-EEC9-C84E-9117-AB34A767D80C}"/>
              </a:ext>
            </a:extLst>
          </p:cNvPr>
          <p:cNvCxnSpPr>
            <a:cxnSpLocks/>
          </p:cNvCxnSpPr>
          <p:nvPr/>
        </p:nvCxnSpPr>
        <p:spPr>
          <a:xfrm flipH="1">
            <a:off x="3026053" y="1569415"/>
            <a:ext cx="73132" cy="0"/>
          </a:xfrm>
          <a:prstGeom prst="straightConnector1">
            <a:avLst/>
          </a:prstGeom>
          <a:ln>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101" name="Straight Arrow Connector 100">
            <a:extLst>
              <a:ext uri="{FF2B5EF4-FFF2-40B4-BE49-F238E27FC236}">
                <a16:creationId xmlns:a16="http://schemas.microsoft.com/office/drawing/2014/main" id="{8B0B45BF-34A3-854C-9B0F-E2320D1DD641}"/>
              </a:ext>
            </a:extLst>
          </p:cNvPr>
          <p:cNvCxnSpPr>
            <a:cxnSpLocks/>
          </p:cNvCxnSpPr>
          <p:nvPr/>
        </p:nvCxnSpPr>
        <p:spPr>
          <a:xfrm flipH="1">
            <a:off x="3713547" y="1806245"/>
            <a:ext cx="73132" cy="0"/>
          </a:xfrm>
          <a:prstGeom prst="straightConnector1">
            <a:avLst/>
          </a:prstGeom>
          <a:ln>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102" name="Straight Arrow Connector 101">
            <a:extLst>
              <a:ext uri="{FF2B5EF4-FFF2-40B4-BE49-F238E27FC236}">
                <a16:creationId xmlns:a16="http://schemas.microsoft.com/office/drawing/2014/main" id="{24EB70E2-E3FD-F547-A133-980EACDEDB3D}"/>
              </a:ext>
            </a:extLst>
          </p:cNvPr>
          <p:cNvCxnSpPr>
            <a:cxnSpLocks/>
          </p:cNvCxnSpPr>
          <p:nvPr/>
        </p:nvCxnSpPr>
        <p:spPr>
          <a:xfrm flipH="1">
            <a:off x="3129502" y="2052007"/>
            <a:ext cx="73132" cy="0"/>
          </a:xfrm>
          <a:prstGeom prst="straightConnector1">
            <a:avLst/>
          </a:prstGeom>
          <a:ln>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104" name="Straight Arrow Connector 103">
            <a:extLst>
              <a:ext uri="{FF2B5EF4-FFF2-40B4-BE49-F238E27FC236}">
                <a16:creationId xmlns:a16="http://schemas.microsoft.com/office/drawing/2014/main" id="{AC602F40-595F-0646-97DC-33CF5E6A22AA}"/>
              </a:ext>
            </a:extLst>
          </p:cNvPr>
          <p:cNvCxnSpPr>
            <a:cxnSpLocks/>
          </p:cNvCxnSpPr>
          <p:nvPr/>
        </p:nvCxnSpPr>
        <p:spPr>
          <a:xfrm flipH="1">
            <a:off x="2941249" y="2325333"/>
            <a:ext cx="73132" cy="0"/>
          </a:xfrm>
          <a:prstGeom prst="straightConnector1">
            <a:avLst/>
          </a:prstGeom>
          <a:ln>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105" name="Straight Arrow Connector 104">
            <a:extLst>
              <a:ext uri="{FF2B5EF4-FFF2-40B4-BE49-F238E27FC236}">
                <a16:creationId xmlns:a16="http://schemas.microsoft.com/office/drawing/2014/main" id="{CEAB7D45-57CE-2947-98C3-C6CA26E18BD1}"/>
              </a:ext>
            </a:extLst>
          </p:cNvPr>
          <p:cNvCxnSpPr>
            <a:cxnSpLocks/>
          </p:cNvCxnSpPr>
          <p:nvPr/>
        </p:nvCxnSpPr>
        <p:spPr>
          <a:xfrm flipH="1">
            <a:off x="3444096" y="2554682"/>
            <a:ext cx="73132" cy="0"/>
          </a:xfrm>
          <a:prstGeom prst="straightConnector1">
            <a:avLst/>
          </a:prstGeom>
          <a:ln>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106" name="Straight Arrow Connector 105">
            <a:extLst>
              <a:ext uri="{FF2B5EF4-FFF2-40B4-BE49-F238E27FC236}">
                <a16:creationId xmlns:a16="http://schemas.microsoft.com/office/drawing/2014/main" id="{453E29FF-3B99-614E-BE58-D603640E227B}"/>
              </a:ext>
            </a:extLst>
          </p:cNvPr>
          <p:cNvCxnSpPr>
            <a:cxnSpLocks/>
          </p:cNvCxnSpPr>
          <p:nvPr/>
        </p:nvCxnSpPr>
        <p:spPr>
          <a:xfrm flipH="1">
            <a:off x="2807206" y="2821661"/>
            <a:ext cx="73132" cy="0"/>
          </a:xfrm>
          <a:prstGeom prst="straightConnector1">
            <a:avLst/>
          </a:prstGeom>
          <a:ln>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107" name="Straight Arrow Connector 106">
            <a:extLst>
              <a:ext uri="{FF2B5EF4-FFF2-40B4-BE49-F238E27FC236}">
                <a16:creationId xmlns:a16="http://schemas.microsoft.com/office/drawing/2014/main" id="{8746F636-1DB2-DC42-90C4-DD2838D597AD}"/>
              </a:ext>
            </a:extLst>
          </p:cNvPr>
          <p:cNvCxnSpPr>
            <a:cxnSpLocks/>
          </p:cNvCxnSpPr>
          <p:nvPr/>
        </p:nvCxnSpPr>
        <p:spPr>
          <a:xfrm flipH="1">
            <a:off x="3841287" y="3095528"/>
            <a:ext cx="73132" cy="0"/>
          </a:xfrm>
          <a:prstGeom prst="straightConnector1">
            <a:avLst/>
          </a:prstGeom>
          <a:ln>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a:extLst>
              <a:ext uri="{FF2B5EF4-FFF2-40B4-BE49-F238E27FC236}">
                <a16:creationId xmlns:a16="http://schemas.microsoft.com/office/drawing/2014/main" id="{30E4B8D1-3A90-104F-B321-5113E4052870}"/>
              </a:ext>
            </a:extLst>
          </p:cNvPr>
          <p:cNvCxnSpPr>
            <a:cxnSpLocks/>
          </p:cNvCxnSpPr>
          <p:nvPr/>
        </p:nvCxnSpPr>
        <p:spPr>
          <a:xfrm flipH="1">
            <a:off x="8916859" y="1594427"/>
            <a:ext cx="73132" cy="0"/>
          </a:xfrm>
          <a:prstGeom prst="straightConnector1">
            <a:avLst/>
          </a:prstGeom>
          <a:ln>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108">
            <a:extLst>
              <a:ext uri="{FF2B5EF4-FFF2-40B4-BE49-F238E27FC236}">
                <a16:creationId xmlns:a16="http://schemas.microsoft.com/office/drawing/2014/main" id="{9A4ED349-F0E6-124D-9C17-07E56F0D3585}"/>
              </a:ext>
            </a:extLst>
          </p:cNvPr>
          <p:cNvCxnSpPr>
            <a:cxnSpLocks/>
          </p:cNvCxnSpPr>
          <p:nvPr/>
        </p:nvCxnSpPr>
        <p:spPr>
          <a:xfrm flipH="1">
            <a:off x="9604353" y="1831257"/>
            <a:ext cx="73132" cy="0"/>
          </a:xfrm>
          <a:prstGeom prst="straightConnector1">
            <a:avLst/>
          </a:prstGeom>
          <a:ln>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a:extLst>
              <a:ext uri="{FF2B5EF4-FFF2-40B4-BE49-F238E27FC236}">
                <a16:creationId xmlns:a16="http://schemas.microsoft.com/office/drawing/2014/main" id="{E2827EE6-0DDB-1148-8ACE-F569482933D5}"/>
              </a:ext>
            </a:extLst>
          </p:cNvPr>
          <p:cNvCxnSpPr>
            <a:cxnSpLocks/>
          </p:cNvCxnSpPr>
          <p:nvPr/>
        </p:nvCxnSpPr>
        <p:spPr>
          <a:xfrm flipH="1">
            <a:off x="8989991" y="2077534"/>
            <a:ext cx="73132" cy="0"/>
          </a:xfrm>
          <a:prstGeom prst="straightConnector1">
            <a:avLst/>
          </a:prstGeom>
          <a:ln>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111" name="Straight Arrow Connector 110">
            <a:extLst>
              <a:ext uri="{FF2B5EF4-FFF2-40B4-BE49-F238E27FC236}">
                <a16:creationId xmlns:a16="http://schemas.microsoft.com/office/drawing/2014/main" id="{2B2013B2-D826-6044-B2B3-68816B049D95}"/>
              </a:ext>
            </a:extLst>
          </p:cNvPr>
          <p:cNvCxnSpPr>
            <a:cxnSpLocks/>
          </p:cNvCxnSpPr>
          <p:nvPr/>
        </p:nvCxnSpPr>
        <p:spPr>
          <a:xfrm flipH="1">
            <a:off x="8823347" y="2350345"/>
            <a:ext cx="73132" cy="0"/>
          </a:xfrm>
          <a:prstGeom prst="straightConnector1">
            <a:avLst/>
          </a:prstGeom>
          <a:ln>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a:extLst>
              <a:ext uri="{FF2B5EF4-FFF2-40B4-BE49-F238E27FC236}">
                <a16:creationId xmlns:a16="http://schemas.microsoft.com/office/drawing/2014/main" id="{023F5AA9-FEE8-B34B-B092-727AF7D9FDE9}"/>
              </a:ext>
            </a:extLst>
          </p:cNvPr>
          <p:cNvCxnSpPr>
            <a:cxnSpLocks/>
          </p:cNvCxnSpPr>
          <p:nvPr/>
        </p:nvCxnSpPr>
        <p:spPr>
          <a:xfrm flipH="1">
            <a:off x="9334902" y="2579694"/>
            <a:ext cx="73132" cy="0"/>
          </a:xfrm>
          <a:prstGeom prst="straightConnector1">
            <a:avLst/>
          </a:prstGeom>
          <a:ln>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a:extLst>
              <a:ext uri="{FF2B5EF4-FFF2-40B4-BE49-F238E27FC236}">
                <a16:creationId xmlns:a16="http://schemas.microsoft.com/office/drawing/2014/main" id="{AED8B2AE-C284-AA45-8004-6EFCE9498301}"/>
              </a:ext>
            </a:extLst>
          </p:cNvPr>
          <p:cNvCxnSpPr>
            <a:cxnSpLocks/>
          </p:cNvCxnSpPr>
          <p:nvPr/>
        </p:nvCxnSpPr>
        <p:spPr>
          <a:xfrm flipH="1">
            <a:off x="8698012" y="2846673"/>
            <a:ext cx="73132" cy="0"/>
          </a:xfrm>
          <a:prstGeom prst="straightConnector1">
            <a:avLst/>
          </a:prstGeom>
          <a:ln>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a:extLst>
              <a:ext uri="{FF2B5EF4-FFF2-40B4-BE49-F238E27FC236}">
                <a16:creationId xmlns:a16="http://schemas.microsoft.com/office/drawing/2014/main" id="{DD41168C-EBB3-8348-B147-AC62D74B197F}"/>
              </a:ext>
            </a:extLst>
          </p:cNvPr>
          <p:cNvCxnSpPr>
            <a:cxnSpLocks/>
          </p:cNvCxnSpPr>
          <p:nvPr/>
        </p:nvCxnSpPr>
        <p:spPr>
          <a:xfrm flipH="1">
            <a:off x="9732093" y="3124894"/>
            <a:ext cx="73132" cy="0"/>
          </a:xfrm>
          <a:prstGeom prst="straightConnector1">
            <a:avLst/>
          </a:prstGeom>
          <a:ln>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176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8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8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9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9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9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8"/>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09"/>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10"/>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11"/>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12"/>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13"/>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14"/>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03"/>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78"/>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77"/>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88"/>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37"/>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38"/>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41"/>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42"/>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43"/>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44"/>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45"/>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46"/>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47"/>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48"/>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49"/>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50"/>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51"/>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52"/>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89"/>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40"/>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39"/>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nodeType="clickEffect">
                                  <p:stCondLst>
                                    <p:cond delay="0"/>
                                  </p:stCondLst>
                                  <p:childTnLst>
                                    <p:set>
                                      <p:cBhvr>
                                        <p:cTn id="144" dur="1" fill="hold">
                                          <p:stCondLst>
                                            <p:cond delay="0"/>
                                          </p:stCondLst>
                                        </p:cTn>
                                        <p:tgtEl>
                                          <p:spTgt spid="58"/>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p:bldP spid="29" grpId="0" animBg="1"/>
      <p:bldP spid="30" grpId="0"/>
      <p:bldP spid="31" grpId="0" animBg="1"/>
      <p:bldP spid="32" grpId="0" animBg="1"/>
      <p:bldP spid="33" grpId="0" animBg="1"/>
      <p:bldP spid="34" grpId="0" animBg="1"/>
      <p:bldP spid="35" grpId="0"/>
      <p:bldP spid="36" grpId="0"/>
      <p:bldP spid="37" grpId="0" animBg="1"/>
      <p:bldP spid="39" grpId="0"/>
      <p:bldP spid="40" grpId="0"/>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p:bldP spid="55" grpId="0" animBg="1"/>
      <p:bldP spid="56" grpId="0" animBg="1"/>
      <p:bldP spid="57" grpId="0" animBg="1"/>
      <p:bldP spid="59" grpId="0"/>
      <p:bldP spid="60" grpId="0"/>
      <p:bldP spid="61" grpId="0"/>
      <p:bldP spid="76" grpId="0"/>
      <p:bldP spid="77" grpId="0"/>
      <p:bldP spid="78" grpId="0"/>
      <p:bldP spid="79" grpId="0" animBg="1"/>
      <p:bldP spid="80" grpId="0" animBg="1"/>
      <p:bldP spid="81" grpId="0" animBg="1"/>
      <p:bldP spid="82" grpId="0" animBg="1"/>
      <p:bldP spid="83" grpId="0" animBg="1"/>
      <p:bldP spid="84" grpId="0" animBg="1"/>
      <p:bldP spid="85" grpId="0" animBg="1"/>
      <p:bldP spid="86" grpId="0"/>
      <p:bldP spid="87" grpId="0"/>
      <p:bldP spid="88" grpId="0"/>
      <p:bldP spid="89" grpId="0"/>
      <p:bldP spid="93" grpId="0" animBg="1"/>
      <p:bldP spid="94" grpId="0" animBg="1"/>
      <p:bldP spid="95" grpId="0" animBg="1"/>
      <p:bldP spid="10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74DC1-5624-C91F-CE3B-92C3E7C0C660}"/>
              </a:ext>
            </a:extLst>
          </p:cNvPr>
          <p:cNvSpPr>
            <a:spLocks noGrp="1"/>
          </p:cNvSpPr>
          <p:nvPr>
            <p:ph type="title"/>
          </p:nvPr>
        </p:nvSpPr>
        <p:spPr/>
        <p:txBody>
          <a:bodyPr/>
          <a:lstStyle/>
          <a:p>
            <a:r>
              <a:rPr lang="en-US" dirty="0"/>
              <a:t>Electron Diverter (Grounded)</a:t>
            </a:r>
          </a:p>
        </p:txBody>
      </p:sp>
      <p:sp>
        <p:nvSpPr>
          <p:cNvPr id="3" name="Date Placeholder 2">
            <a:extLst>
              <a:ext uri="{FF2B5EF4-FFF2-40B4-BE49-F238E27FC236}">
                <a16:creationId xmlns:a16="http://schemas.microsoft.com/office/drawing/2014/main" id="{40994A53-053A-8834-9100-9373B8C7C1B3}"/>
              </a:ext>
            </a:extLst>
          </p:cNvPr>
          <p:cNvSpPr>
            <a:spLocks noGrp="1"/>
          </p:cNvSpPr>
          <p:nvPr>
            <p:ph type="dt" sz="half" idx="2"/>
          </p:nvPr>
        </p:nvSpPr>
        <p:spPr/>
        <p:txBody>
          <a:bodyPr/>
          <a:lstStyle/>
          <a:p>
            <a:pPr>
              <a:defRPr/>
            </a:pPr>
            <a:r>
              <a:rPr lang="en-GB">
                <a:latin typeface="Helvetica"/>
              </a:rPr>
              <a:t>21/02/2024</a:t>
            </a:r>
            <a:endParaRPr lang="en-US">
              <a:latin typeface="Helvetica"/>
              <a:cs typeface="Helvetica"/>
            </a:endParaRPr>
          </a:p>
        </p:txBody>
      </p:sp>
      <p:sp>
        <p:nvSpPr>
          <p:cNvPr id="4" name="Slide Number Placeholder 3">
            <a:extLst>
              <a:ext uri="{FF2B5EF4-FFF2-40B4-BE49-F238E27FC236}">
                <a16:creationId xmlns:a16="http://schemas.microsoft.com/office/drawing/2014/main" id="{35FADDC6-FB50-EDCF-B752-43D1BEB100A6}"/>
              </a:ext>
            </a:extLst>
          </p:cNvPr>
          <p:cNvSpPr>
            <a:spLocks noGrp="1"/>
          </p:cNvSpPr>
          <p:nvPr>
            <p:ph type="sldNum" sz="quarter" idx="4"/>
          </p:nvPr>
        </p:nvSpPr>
        <p:spPr/>
        <p:txBody>
          <a:bodyPr/>
          <a:lstStyle/>
          <a:p>
            <a:pPr>
              <a:defRPr/>
            </a:pPr>
            <a:fld id="{0C39C72E-2A13-EB4D-AD45-6D4E6ACAED8D}" type="slidenum">
              <a:rPr lang="en-US" smtClean="0"/>
              <a:pPr>
                <a:defRPr/>
              </a:pPr>
              <a:t>24</a:t>
            </a:fld>
            <a:endParaRPr lang="en-US"/>
          </a:p>
        </p:txBody>
      </p:sp>
      <p:pic>
        <p:nvPicPr>
          <p:cNvPr id="9" name="Content Placeholder 8">
            <a:extLst>
              <a:ext uri="{FF2B5EF4-FFF2-40B4-BE49-F238E27FC236}">
                <a16:creationId xmlns:a16="http://schemas.microsoft.com/office/drawing/2014/main" id="{506F6E3D-68CB-1997-C395-132F23E68B6C}"/>
              </a:ext>
            </a:extLst>
          </p:cNvPr>
          <p:cNvPicPr>
            <a:picLocks noGrp="1" noChangeAspect="1"/>
          </p:cNvPicPr>
          <p:nvPr>
            <p:ph idx="11"/>
          </p:nvPr>
        </p:nvPicPr>
        <p:blipFill>
          <a:blip r:embed="rId3"/>
          <a:stretch>
            <a:fillRect/>
          </a:stretch>
        </p:blipFill>
        <p:spPr>
          <a:xfrm rot="5400000">
            <a:off x="1400918" y="-315967"/>
            <a:ext cx="4477532" cy="6936505"/>
          </a:xfrm>
        </p:spPr>
      </p:pic>
      <p:sp>
        <p:nvSpPr>
          <p:cNvPr id="7" name="Footer Placeholder 6">
            <a:extLst>
              <a:ext uri="{FF2B5EF4-FFF2-40B4-BE49-F238E27FC236}">
                <a16:creationId xmlns:a16="http://schemas.microsoft.com/office/drawing/2014/main" id="{DC22E77C-6753-F72C-6666-4AC2E7B20AB6}"/>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p:sp>
        <p:nvSpPr>
          <p:cNvPr id="11" name="TextBox 10">
            <a:extLst>
              <a:ext uri="{FF2B5EF4-FFF2-40B4-BE49-F238E27FC236}">
                <a16:creationId xmlns:a16="http://schemas.microsoft.com/office/drawing/2014/main" id="{7EED36EB-C6B2-191D-84C0-116105C14127}"/>
              </a:ext>
            </a:extLst>
          </p:cNvPr>
          <p:cNvSpPr txBox="1"/>
          <p:nvPr/>
        </p:nvSpPr>
        <p:spPr>
          <a:xfrm>
            <a:off x="706091" y="5759815"/>
            <a:ext cx="2679131" cy="369332"/>
          </a:xfrm>
          <a:prstGeom prst="rect">
            <a:avLst/>
          </a:prstGeom>
          <a:noFill/>
          <a:ln w="25400">
            <a:solidFill>
              <a:srgbClr val="0070C0"/>
            </a:solidFill>
          </a:ln>
        </p:spPr>
        <p:txBody>
          <a:bodyPr wrap="none" rtlCol="0">
            <a:spAutoFit/>
          </a:bodyPr>
          <a:lstStyle/>
          <a:p>
            <a:r>
              <a:rPr lang="en-US" dirty="0"/>
              <a:t>Boundary of APA3 ~ 2.3 m </a:t>
            </a:r>
          </a:p>
        </p:txBody>
      </p:sp>
      <p:cxnSp>
        <p:nvCxnSpPr>
          <p:cNvPr id="15" name="Straight Arrow Connector 14">
            <a:extLst>
              <a:ext uri="{FF2B5EF4-FFF2-40B4-BE49-F238E27FC236}">
                <a16:creationId xmlns:a16="http://schemas.microsoft.com/office/drawing/2014/main" id="{9720B684-76F8-38EB-3C2E-191C785DEB53}"/>
              </a:ext>
            </a:extLst>
          </p:cNvPr>
          <p:cNvCxnSpPr>
            <a:stCxn id="11" idx="0"/>
          </p:cNvCxnSpPr>
          <p:nvPr/>
        </p:nvCxnSpPr>
        <p:spPr>
          <a:xfrm flipV="1">
            <a:off x="2045657" y="4500563"/>
            <a:ext cx="1369056" cy="1259252"/>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9" name="Content Placeholder 5">
            <a:extLst>
              <a:ext uri="{FF2B5EF4-FFF2-40B4-BE49-F238E27FC236}">
                <a16:creationId xmlns:a16="http://schemas.microsoft.com/office/drawing/2014/main" id="{2FE589C1-A3CA-BB88-59F2-108C51CAE0A8}"/>
              </a:ext>
            </a:extLst>
          </p:cNvPr>
          <p:cNvSpPr txBox="1">
            <a:spLocks/>
          </p:cNvSpPr>
          <p:nvPr/>
        </p:nvSpPr>
        <p:spPr>
          <a:xfrm>
            <a:off x="7107937" y="1283373"/>
            <a:ext cx="4860552" cy="5031626"/>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Beam end Z position of all beam events</a:t>
            </a:r>
          </a:p>
          <a:p>
            <a:endParaRPr lang="en-US" sz="2000" dirty="0"/>
          </a:p>
          <a:p>
            <a:pPr lvl="1">
              <a:buFont typeface="Wingdings" pitchFamily="2" charset="2"/>
              <a:buChar char="v"/>
            </a:pPr>
            <a:endParaRPr lang="en-GB" dirty="0"/>
          </a:p>
          <a:p>
            <a:pPr lvl="1">
              <a:buFont typeface="Wingdings" pitchFamily="2" charset="2"/>
              <a:buChar char="v"/>
            </a:pPr>
            <a:endParaRPr lang="en-GB" dirty="0"/>
          </a:p>
          <a:p>
            <a:pPr lvl="1">
              <a:buFont typeface="Wingdings" pitchFamily="2" charset="2"/>
              <a:buChar char="v"/>
            </a:pPr>
            <a:endParaRPr lang="en-US" dirty="0"/>
          </a:p>
          <a:p>
            <a:pPr marL="274638" lvl="1" indent="0">
              <a:buNone/>
            </a:pPr>
            <a:endParaRPr lang="en-US" sz="2000" dirty="0"/>
          </a:p>
        </p:txBody>
      </p:sp>
      <p:sp>
        <p:nvSpPr>
          <p:cNvPr id="20" name="Content Placeholder 5">
            <a:extLst>
              <a:ext uri="{FF2B5EF4-FFF2-40B4-BE49-F238E27FC236}">
                <a16:creationId xmlns:a16="http://schemas.microsoft.com/office/drawing/2014/main" id="{DF8CDD27-FD7B-A413-11EE-214949B16315}"/>
              </a:ext>
            </a:extLst>
          </p:cNvPr>
          <p:cNvSpPr txBox="1">
            <a:spLocks/>
          </p:cNvSpPr>
          <p:nvPr/>
        </p:nvSpPr>
        <p:spPr>
          <a:xfrm>
            <a:off x="7107937" y="3454488"/>
            <a:ext cx="4860552" cy="5031626"/>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74638" lvl="1" indent="0">
              <a:buNone/>
            </a:pPr>
            <a:endParaRPr lang="en-GB" dirty="0"/>
          </a:p>
          <a:p>
            <a:pPr marL="332232" indent="-342900"/>
            <a:r>
              <a:rPr lang="en-GB" dirty="0"/>
              <a:t>Tracks to prematurely "break" when they cross one APA boundary</a:t>
            </a:r>
          </a:p>
          <a:p>
            <a:pPr marL="332232" indent="-342900"/>
            <a:r>
              <a:rPr lang="en-GB" dirty="0"/>
              <a:t>Limits the lowest beam energy range in the following cross-section measurement.</a:t>
            </a:r>
          </a:p>
          <a:p>
            <a:pPr lvl="1">
              <a:buFont typeface="Wingdings" pitchFamily="2" charset="2"/>
              <a:buChar char="v"/>
            </a:pPr>
            <a:endParaRPr lang="en-GB" dirty="0"/>
          </a:p>
          <a:p>
            <a:pPr lvl="1">
              <a:buFont typeface="Wingdings" pitchFamily="2" charset="2"/>
              <a:buChar char="v"/>
            </a:pPr>
            <a:endParaRPr lang="en-US" dirty="0"/>
          </a:p>
          <a:p>
            <a:pPr marL="274638" lvl="1" indent="0">
              <a:buNone/>
            </a:pPr>
            <a:endParaRPr lang="en-US" sz="2000" dirty="0"/>
          </a:p>
        </p:txBody>
      </p:sp>
      <p:sp>
        <p:nvSpPr>
          <p:cNvPr id="22" name="Content Placeholder 5">
            <a:extLst>
              <a:ext uri="{FF2B5EF4-FFF2-40B4-BE49-F238E27FC236}">
                <a16:creationId xmlns:a16="http://schemas.microsoft.com/office/drawing/2014/main" id="{5344F5F4-A9A2-16E7-1EF4-590344A2D0B4}"/>
              </a:ext>
            </a:extLst>
          </p:cNvPr>
          <p:cNvSpPr txBox="1">
            <a:spLocks/>
          </p:cNvSpPr>
          <p:nvPr/>
        </p:nvSpPr>
        <p:spPr>
          <a:xfrm>
            <a:off x="7107937" y="1676620"/>
            <a:ext cx="4860552" cy="2074765"/>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000" dirty="0"/>
          </a:p>
          <a:p>
            <a:r>
              <a:rPr lang="en-US" sz="2000" dirty="0"/>
              <a:t>Grounded electron diverter:</a:t>
            </a:r>
          </a:p>
          <a:p>
            <a:pPr lvl="1">
              <a:buFont typeface="Wingdings" pitchFamily="2" charset="2"/>
              <a:buChar char="v"/>
            </a:pPr>
            <a:r>
              <a:rPr lang="en-GB" dirty="0"/>
              <a:t>Single track reconstructed as two</a:t>
            </a:r>
          </a:p>
          <a:p>
            <a:pPr lvl="1">
              <a:buFont typeface="Wingdings" pitchFamily="2" charset="2"/>
              <a:buChar char="v"/>
            </a:pPr>
            <a:r>
              <a:rPr lang="en-GB" dirty="0"/>
              <a:t>Not well simulated </a:t>
            </a:r>
          </a:p>
          <a:p>
            <a:pPr lvl="1">
              <a:buFont typeface="Wingdings" pitchFamily="2" charset="2"/>
              <a:buChar char="v"/>
            </a:pPr>
            <a:endParaRPr lang="en-GB" dirty="0"/>
          </a:p>
          <a:p>
            <a:pPr lvl="1">
              <a:buFont typeface="Wingdings" pitchFamily="2" charset="2"/>
              <a:buChar char="v"/>
            </a:pPr>
            <a:endParaRPr lang="en-GB" dirty="0"/>
          </a:p>
          <a:p>
            <a:pPr lvl="1">
              <a:buFont typeface="Wingdings" pitchFamily="2" charset="2"/>
              <a:buChar char="v"/>
            </a:pPr>
            <a:endParaRPr lang="en-US" dirty="0"/>
          </a:p>
          <a:p>
            <a:pPr marL="274638" lvl="1" indent="0">
              <a:buNone/>
            </a:pPr>
            <a:endParaRPr lang="en-US" sz="2000" dirty="0"/>
          </a:p>
        </p:txBody>
      </p:sp>
    </p:spTree>
    <p:extLst>
      <p:ext uri="{BB962C8B-B14F-4D97-AF65-F5344CB8AC3E}">
        <p14:creationId xmlns:p14="http://schemas.microsoft.com/office/powerpoint/2010/main" val="166856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2F5E0-02E1-9549-A627-81040FF68CA6}"/>
              </a:ext>
            </a:extLst>
          </p:cNvPr>
          <p:cNvSpPr>
            <a:spLocks noGrp="1"/>
          </p:cNvSpPr>
          <p:nvPr>
            <p:ph type="title"/>
          </p:nvPr>
        </p:nvSpPr>
        <p:spPr/>
        <p:txBody>
          <a:bodyPr/>
          <a:lstStyle/>
          <a:p>
            <a:r>
              <a:rPr lang="en-US"/>
              <a:t>Initial &amp; Beam Interacting Energy</a:t>
            </a:r>
          </a:p>
        </p:txBody>
      </p:sp>
      <p:sp>
        <p:nvSpPr>
          <p:cNvPr id="3" name="Date Placeholder 2">
            <a:extLst>
              <a:ext uri="{FF2B5EF4-FFF2-40B4-BE49-F238E27FC236}">
                <a16:creationId xmlns:a16="http://schemas.microsoft.com/office/drawing/2014/main" id="{1697AD59-CFA6-D24F-90A1-36DF0649B99A}"/>
              </a:ext>
            </a:extLst>
          </p:cNvPr>
          <p:cNvSpPr>
            <a:spLocks noGrp="1"/>
          </p:cNvSpPr>
          <p:nvPr>
            <p:ph type="dt" sz="half" idx="2"/>
          </p:nvPr>
        </p:nvSpPr>
        <p:spPr/>
        <p:txBody>
          <a:bodyPr/>
          <a:lstStyle/>
          <a:p>
            <a:pPr>
              <a:defRPr/>
            </a:pPr>
            <a:r>
              <a:rPr lang="en-GB">
                <a:latin typeface="Helvetica"/>
              </a:rPr>
              <a:t>21/02/2024</a:t>
            </a:r>
            <a:endParaRPr lang="en-US">
              <a:latin typeface="Helvetica"/>
              <a:cs typeface="Helvetica"/>
            </a:endParaRPr>
          </a:p>
        </p:txBody>
      </p:sp>
      <p:sp>
        <p:nvSpPr>
          <p:cNvPr id="4" name="Slide Number Placeholder 3">
            <a:extLst>
              <a:ext uri="{FF2B5EF4-FFF2-40B4-BE49-F238E27FC236}">
                <a16:creationId xmlns:a16="http://schemas.microsoft.com/office/drawing/2014/main" id="{A2A996E3-B473-E04D-A6A9-5B21F12FB0AE}"/>
              </a:ext>
            </a:extLst>
          </p:cNvPr>
          <p:cNvSpPr>
            <a:spLocks noGrp="1"/>
          </p:cNvSpPr>
          <p:nvPr>
            <p:ph type="sldNum" sz="quarter" idx="4"/>
          </p:nvPr>
        </p:nvSpPr>
        <p:spPr/>
        <p:txBody>
          <a:bodyPr/>
          <a:lstStyle/>
          <a:p>
            <a:pPr>
              <a:defRPr/>
            </a:pPr>
            <a:fld id="{0C39C72E-2A13-EB4D-AD45-6D4E6ACAED8D}" type="slidenum">
              <a:rPr lang="en-US" smtClean="0"/>
              <a:pPr>
                <a:defRPr/>
              </a:pPr>
              <a:t>25</a:t>
            </a:fld>
            <a:endParaRPr lang="en-US"/>
          </a:p>
        </p:txBody>
      </p:sp>
      <p:sp>
        <p:nvSpPr>
          <p:cNvPr id="7" name="Footer Placeholder 6">
            <a:extLst>
              <a:ext uri="{FF2B5EF4-FFF2-40B4-BE49-F238E27FC236}">
                <a16:creationId xmlns:a16="http://schemas.microsoft.com/office/drawing/2014/main" id="{5D5649B0-B5D8-524F-87D9-800CE9FD7B8F}"/>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p:sp>
        <p:nvSpPr>
          <p:cNvPr id="8" name="Content Placeholder 5">
            <a:extLst>
              <a:ext uri="{FF2B5EF4-FFF2-40B4-BE49-F238E27FC236}">
                <a16:creationId xmlns:a16="http://schemas.microsoft.com/office/drawing/2014/main" id="{89D54652-7E80-714D-8624-F2CAF7E44060}"/>
              </a:ext>
            </a:extLst>
          </p:cNvPr>
          <p:cNvSpPr txBox="1">
            <a:spLocks/>
          </p:cNvSpPr>
          <p:nvPr/>
        </p:nvSpPr>
        <p:spPr>
          <a:xfrm>
            <a:off x="605368" y="4929809"/>
            <a:ext cx="10977032" cy="1317538"/>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The leading background is the </a:t>
            </a:r>
            <a:r>
              <a:rPr lang="en-US" dirty="0">
                <a:solidFill>
                  <a:srgbClr val="C00000"/>
                </a:solidFill>
              </a:rPr>
              <a:t>beam muon</a:t>
            </a:r>
            <a:r>
              <a:rPr lang="en-US" dirty="0"/>
              <a:t> </a:t>
            </a:r>
            <a:r>
              <a:rPr lang="en-US" dirty="0">
                <a:solidFill>
                  <a:srgbClr val="C00000"/>
                </a:solidFill>
              </a:rPr>
              <a:t>(4.9%) </a:t>
            </a:r>
            <a:r>
              <a:rPr lang="en-US" dirty="0"/>
              <a:t>followed by the </a:t>
            </a:r>
            <a:r>
              <a:rPr lang="en-US" dirty="0">
                <a:solidFill>
                  <a:srgbClr val="C00000"/>
                </a:solidFill>
              </a:rPr>
              <a:t>misidentified secondary pions (4.1%).</a:t>
            </a:r>
          </a:p>
          <a:p>
            <a:r>
              <a:rPr lang="en-US" dirty="0"/>
              <a:t>The beam pion sample purity after all cuts is </a:t>
            </a:r>
            <a:r>
              <a:rPr lang="en-US" dirty="0">
                <a:solidFill>
                  <a:srgbClr val="00B050"/>
                </a:solidFill>
              </a:rPr>
              <a:t>89.1%.</a:t>
            </a:r>
            <a:endParaRPr lang="en-US" dirty="0"/>
          </a:p>
        </p:txBody>
      </p:sp>
      <p:pic>
        <p:nvPicPr>
          <p:cNvPr id="16" name="Content Placeholder 15">
            <a:extLst>
              <a:ext uri="{FF2B5EF4-FFF2-40B4-BE49-F238E27FC236}">
                <a16:creationId xmlns:a16="http://schemas.microsoft.com/office/drawing/2014/main" id="{5B7DAF71-4B98-954C-80C0-C8DD2C51CEC0}"/>
              </a:ext>
            </a:extLst>
          </p:cNvPr>
          <p:cNvPicPr>
            <a:picLocks noGrp="1" noChangeAspect="1"/>
          </p:cNvPicPr>
          <p:nvPr>
            <p:ph idx="11"/>
          </p:nvPr>
        </p:nvPicPr>
        <p:blipFill>
          <a:blip r:embed="rId3"/>
          <a:stretch>
            <a:fillRect/>
          </a:stretch>
        </p:blipFill>
        <p:spPr>
          <a:xfrm rot="5400000">
            <a:off x="1209600" y="-272593"/>
            <a:ext cx="3894704" cy="6033600"/>
          </a:xfrm>
        </p:spPr>
      </p:pic>
      <p:pic>
        <p:nvPicPr>
          <p:cNvPr id="18" name="Content Placeholder 17">
            <a:extLst>
              <a:ext uri="{FF2B5EF4-FFF2-40B4-BE49-F238E27FC236}">
                <a16:creationId xmlns:a16="http://schemas.microsoft.com/office/drawing/2014/main" id="{3768B41C-4B79-EA45-9233-3C62B13C8C44}"/>
              </a:ext>
            </a:extLst>
          </p:cNvPr>
          <p:cNvPicPr>
            <a:picLocks noGrp="1" noChangeAspect="1"/>
          </p:cNvPicPr>
          <p:nvPr>
            <p:ph idx="12"/>
          </p:nvPr>
        </p:nvPicPr>
        <p:blipFill>
          <a:blip r:embed="rId4"/>
          <a:stretch>
            <a:fillRect/>
          </a:stretch>
        </p:blipFill>
        <p:spPr>
          <a:xfrm rot="5400000">
            <a:off x="7087696" y="-272593"/>
            <a:ext cx="3894704" cy="6033600"/>
          </a:xfrm>
        </p:spPr>
      </p:pic>
      <p:pic>
        <p:nvPicPr>
          <p:cNvPr id="9" name="Picture 8">
            <a:extLst>
              <a:ext uri="{FF2B5EF4-FFF2-40B4-BE49-F238E27FC236}">
                <a16:creationId xmlns:a16="http://schemas.microsoft.com/office/drawing/2014/main" id="{135AABD8-F5E2-454E-8F91-80F017654A0A}"/>
              </a:ext>
            </a:extLst>
          </p:cNvPr>
          <p:cNvPicPr>
            <a:picLocks noChangeAspect="1"/>
          </p:cNvPicPr>
          <p:nvPr/>
        </p:nvPicPr>
        <p:blipFill>
          <a:blip r:embed="rId5"/>
          <a:stretch>
            <a:fillRect/>
          </a:stretch>
        </p:blipFill>
        <p:spPr>
          <a:xfrm>
            <a:off x="3156952" y="1308354"/>
            <a:ext cx="774700" cy="228600"/>
          </a:xfrm>
          <a:prstGeom prst="rect">
            <a:avLst/>
          </a:prstGeom>
        </p:spPr>
      </p:pic>
      <p:pic>
        <p:nvPicPr>
          <p:cNvPr id="10" name="Picture 9">
            <a:extLst>
              <a:ext uri="{FF2B5EF4-FFF2-40B4-BE49-F238E27FC236}">
                <a16:creationId xmlns:a16="http://schemas.microsoft.com/office/drawing/2014/main" id="{A078B84B-D1AB-CB4B-8622-F7FA9023DCFD}"/>
              </a:ext>
            </a:extLst>
          </p:cNvPr>
          <p:cNvPicPr>
            <a:picLocks noChangeAspect="1"/>
          </p:cNvPicPr>
          <p:nvPr/>
        </p:nvPicPr>
        <p:blipFill>
          <a:blip r:embed="rId5"/>
          <a:stretch>
            <a:fillRect/>
          </a:stretch>
        </p:blipFill>
        <p:spPr>
          <a:xfrm>
            <a:off x="9087708" y="1295800"/>
            <a:ext cx="774700" cy="228600"/>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754D6E0-B4DB-C34A-A1CF-CD5AD20E7667}"/>
                  </a:ext>
                </a:extLst>
              </p:cNvPr>
              <p:cNvSpPr txBox="1"/>
              <p:nvPr/>
            </p:nvSpPr>
            <p:spPr>
              <a:xfrm>
                <a:off x="7814792" y="5665524"/>
                <a:ext cx="3320533" cy="395621"/>
              </a:xfrm>
              <a:custGeom>
                <a:avLst/>
                <a:gdLst>
                  <a:gd name="connsiteX0" fmla="*/ 0 w 3320533"/>
                  <a:gd name="connsiteY0" fmla="*/ 0 h 395621"/>
                  <a:gd name="connsiteX1" fmla="*/ 520217 w 3320533"/>
                  <a:gd name="connsiteY1" fmla="*/ 0 h 395621"/>
                  <a:gd name="connsiteX2" fmla="*/ 974023 w 3320533"/>
                  <a:gd name="connsiteY2" fmla="*/ 0 h 395621"/>
                  <a:gd name="connsiteX3" fmla="*/ 1593856 w 3320533"/>
                  <a:gd name="connsiteY3" fmla="*/ 0 h 395621"/>
                  <a:gd name="connsiteX4" fmla="*/ 2114073 w 3320533"/>
                  <a:gd name="connsiteY4" fmla="*/ 0 h 395621"/>
                  <a:gd name="connsiteX5" fmla="*/ 2634290 w 3320533"/>
                  <a:gd name="connsiteY5" fmla="*/ 0 h 395621"/>
                  <a:gd name="connsiteX6" fmla="*/ 3320533 w 3320533"/>
                  <a:gd name="connsiteY6" fmla="*/ 0 h 395621"/>
                  <a:gd name="connsiteX7" fmla="*/ 3320533 w 3320533"/>
                  <a:gd name="connsiteY7" fmla="*/ 395621 h 395621"/>
                  <a:gd name="connsiteX8" fmla="*/ 2767111 w 3320533"/>
                  <a:gd name="connsiteY8" fmla="*/ 395621 h 395621"/>
                  <a:gd name="connsiteX9" fmla="*/ 2313305 w 3320533"/>
                  <a:gd name="connsiteY9" fmla="*/ 395621 h 395621"/>
                  <a:gd name="connsiteX10" fmla="*/ 1759882 w 3320533"/>
                  <a:gd name="connsiteY10" fmla="*/ 395621 h 395621"/>
                  <a:gd name="connsiteX11" fmla="*/ 1206460 w 3320533"/>
                  <a:gd name="connsiteY11" fmla="*/ 395621 h 395621"/>
                  <a:gd name="connsiteX12" fmla="*/ 686243 w 3320533"/>
                  <a:gd name="connsiteY12" fmla="*/ 395621 h 395621"/>
                  <a:gd name="connsiteX13" fmla="*/ 0 w 3320533"/>
                  <a:gd name="connsiteY13" fmla="*/ 395621 h 395621"/>
                  <a:gd name="connsiteX14" fmla="*/ 0 w 3320533"/>
                  <a:gd name="connsiteY14" fmla="*/ 0 h 395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20533" h="395621" extrusionOk="0">
                    <a:moveTo>
                      <a:pt x="0" y="0"/>
                    </a:moveTo>
                    <a:cubicBezTo>
                      <a:pt x="104219" y="-3701"/>
                      <a:pt x="356730" y="33078"/>
                      <a:pt x="520217" y="0"/>
                    </a:cubicBezTo>
                    <a:cubicBezTo>
                      <a:pt x="683704" y="-33078"/>
                      <a:pt x="757292" y="36643"/>
                      <a:pt x="974023" y="0"/>
                    </a:cubicBezTo>
                    <a:cubicBezTo>
                      <a:pt x="1190754" y="-36643"/>
                      <a:pt x="1437482" y="35907"/>
                      <a:pt x="1593856" y="0"/>
                    </a:cubicBezTo>
                    <a:cubicBezTo>
                      <a:pt x="1750230" y="-35907"/>
                      <a:pt x="1884912" y="14960"/>
                      <a:pt x="2114073" y="0"/>
                    </a:cubicBezTo>
                    <a:cubicBezTo>
                      <a:pt x="2343234" y="-14960"/>
                      <a:pt x="2455143" y="44317"/>
                      <a:pt x="2634290" y="0"/>
                    </a:cubicBezTo>
                    <a:cubicBezTo>
                      <a:pt x="2813437" y="-44317"/>
                      <a:pt x="3159314" y="42553"/>
                      <a:pt x="3320533" y="0"/>
                    </a:cubicBezTo>
                    <a:cubicBezTo>
                      <a:pt x="3366754" y="98538"/>
                      <a:pt x="3316232" y="249654"/>
                      <a:pt x="3320533" y="395621"/>
                    </a:cubicBezTo>
                    <a:cubicBezTo>
                      <a:pt x="3052465" y="444854"/>
                      <a:pt x="2890450" y="387180"/>
                      <a:pt x="2767111" y="395621"/>
                    </a:cubicBezTo>
                    <a:cubicBezTo>
                      <a:pt x="2643772" y="404062"/>
                      <a:pt x="2536727" y="375662"/>
                      <a:pt x="2313305" y="395621"/>
                    </a:cubicBezTo>
                    <a:cubicBezTo>
                      <a:pt x="2089883" y="415580"/>
                      <a:pt x="1889784" y="342016"/>
                      <a:pt x="1759882" y="395621"/>
                    </a:cubicBezTo>
                    <a:cubicBezTo>
                      <a:pt x="1629980" y="449226"/>
                      <a:pt x="1465919" y="393535"/>
                      <a:pt x="1206460" y="395621"/>
                    </a:cubicBezTo>
                    <a:cubicBezTo>
                      <a:pt x="947001" y="397707"/>
                      <a:pt x="919282" y="373012"/>
                      <a:pt x="686243" y="395621"/>
                    </a:cubicBezTo>
                    <a:cubicBezTo>
                      <a:pt x="453204" y="418230"/>
                      <a:pt x="185324" y="386028"/>
                      <a:pt x="0" y="395621"/>
                    </a:cubicBezTo>
                    <a:cubicBezTo>
                      <a:pt x="-22192" y="288643"/>
                      <a:pt x="9755" y="120805"/>
                      <a:pt x="0" y="0"/>
                    </a:cubicBezTo>
                    <a:close/>
                  </a:path>
                </a:pathLst>
              </a:custGeom>
              <a:noFill/>
              <a:ln w="25400">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14:m>
                  <m:oMath xmlns:m="http://schemas.openxmlformats.org/officeDocument/2006/math">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𝑁</m:t>
                        </m:r>
                      </m:e>
                      <m:sub>
                        <m:r>
                          <a:rPr lang="en-GB" b="0" i="1" smtClean="0">
                            <a:latin typeface="Cambria Math" panose="02040503050406030204" pitchFamily="18" charset="0"/>
                          </a:rPr>
                          <m:t>𝑖𝑛𝑐</m:t>
                        </m:r>
                      </m:sub>
                      <m:sup>
                        <m:r>
                          <a:rPr lang="en-GB" b="0" i="1" smtClean="0">
                            <a:latin typeface="Cambria Math" panose="02040503050406030204" pitchFamily="18" charset="0"/>
                          </a:rPr>
                          <m:t>𝑖</m:t>
                        </m:r>
                      </m:sup>
                    </m:sSubSup>
                  </m:oMath>
                </a14:m>
                <a:r>
                  <a:rPr lang="en-US" dirty="0"/>
                  <a:t> = </a:t>
                </a:r>
                <a14:m>
                  <m:oMath xmlns:m="http://schemas.openxmlformats.org/officeDocument/2006/math">
                    <m:nary>
                      <m:naryPr>
                        <m:chr m:val="∑"/>
                        <m:ctrlPr>
                          <a:rPr lang="en-US" i="1" smtClean="0">
                            <a:latin typeface="Cambria Math" panose="02040503050406030204" pitchFamily="18" charset="0"/>
                          </a:rPr>
                        </m:ctrlPr>
                      </m:naryPr>
                      <m:sub>
                        <m:r>
                          <m:rPr>
                            <m:brk m:alnAt="23"/>
                          </m:rPr>
                          <a:rPr lang="en-GB" b="0" i="1" smtClean="0">
                            <a:latin typeface="Cambria Math" panose="02040503050406030204" pitchFamily="18" charset="0"/>
                          </a:rPr>
                          <m:t>𝑖</m:t>
                        </m:r>
                      </m:sub>
                      <m:sup>
                        <m:r>
                          <a:rPr lang="en-GB" b="0" i="1" smtClean="0">
                            <a:latin typeface="Cambria Math" panose="02040503050406030204" pitchFamily="18" charset="0"/>
                          </a:rPr>
                          <m:t>𝑁</m:t>
                        </m:r>
                      </m:sup>
                      <m:e>
                        <m:sSubSup>
                          <m:sSubSupPr>
                            <m:ctrlPr>
                              <a:rPr lang="en-GB" i="1">
                                <a:latin typeface="Cambria Math" panose="02040503050406030204" pitchFamily="18" charset="0"/>
                              </a:rPr>
                            </m:ctrlPr>
                          </m:sSubSupPr>
                          <m:e>
                            <m:r>
                              <a:rPr lang="en-GB" i="1">
                                <a:latin typeface="Cambria Math" panose="02040503050406030204" pitchFamily="18" charset="0"/>
                              </a:rPr>
                              <m:t>𝑁</m:t>
                            </m:r>
                          </m:e>
                          <m:sub>
                            <m:r>
                              <a:rPr lang="en-GB" i="1">
                                <a:latin typeface="Cambria Math" panose="02040503050406030204" pitchFamily="18" charset="0"/>
                              </a:rPr>
                              <m:t>𝑖𝑛</m:t>
                            </m:r>
                            <m:r>
                              <a:rPr lang="en-GB" b="0" i="1" smtClean="0">
                                <a:latin typeface="Cambria Math" panose="02040503050406030204" pitchFamily="18" charset="0"/>
                              </a:rPr>
                              <m:t>𝑖</m:t>
                            </m:r>
                          </m:sub>
                          <m:sup>
                            <m:r>
                              <a:rPr lang="en-GB" b="0" i="1" smtClean="0">
                                <a:latin typeface="Cambria Math" panose="02040503050406030204" pitchFamily="18" charset="0"/>
                              </a:rPr>
                              <m:t> </m:t>
                            </m:r>
                          </m:sup>
                        </m:sSubSup>
                      </m:e>
                    </m:nary>
                    <m:r>
                      <a:rPr lang="en-GB" b="0" i="1" smtClean="0">
                        <a:latin typeface="Cambria Math" panose="02040503050406030204" pitchFamily="18" charset="0"/>
                      </a:rPr>
                      <m:t> −</m:t>
                    </m:r>
                    <m:nary>
                      <m:naryPr>
                        <m:chr m:val="∑"/>
                        <m:ctrlPr>
                          <a:rPr lang="en-US" i="1">
                            <a:latin typeface="Cambria Math" panose="02040503050406030204" pitchFamily="18" charset="0"/>
                          </a:rPr>
                        </m:ctrlPr>
                      </m:naryPr>
                      <m:sub>
                        <m:r>
                          <m:rPr>
                            <m:brk m:alnAt="23"/>
                          </m:rPr>
                          <a:rPr lang="en-GB" i="1">
                            <a:latin typeface="Cambria Math" panose="02040503050406030204" pitchFamily="18" charset="0"/>
                          </a:rPr>
                          <m:t>𝑖</m:t>
                        </m:r>
                        <m:r>
                          <a:rPr lang="en-GB" b="0" i="1" smtClean="0">
                            <a:latin typeface="Cambria Math" panose="02040503050406030204" pitchFamily="18" charset="0"/>
                          </a:rPr>
                          <m:t>+1</m:t>
                        </m:r>
                      </m:sub>
                      <m:sup>
                        <m:r>
                          <a:rPr lang="en-GB" i="1">
                            <a:latin typeface="Cambria Math" panose="02040503050406030204" pitchFamily="18" charset="0"/>
                          </a:rPr>
                          <m:t>𝑁</m:t>
                        </m:r>
                      </m:sup>
                      <m:e>
                        <m:sSubSup>
                          <m:sSubSupPr>
                            <m:ctrlPr>
                              <a:rPr lang="en-GB" i="1">
                                <a:latin typeface="Cambria Math" panose="02040503050406030204" pitchFamily="18" charset="0"/>
                              </a:rPr>
                            </m:ctrlPr>
                          </m:sSubSupPr>
                          <m:e>
                            <m:r>
                              <a:rPr lang="en-GB" i="1">
                                <a:latin typeface="Cambria Math" panose="02040503050406030204" pitchFamily="18" charset="0"/>
                              </a:rPr>
                              <m:t>𝑁</m:t>
                            </m:r>
                          </m:e>
                          <m:sub>
                            <m:r>
                              <a:rPr lang="en-GB" b="0" i="1" smtClean="0">
                                <a:latin typeface="Cambria Math" panose="02040503050406030204" pitchFamily="18" charset="0"/>
                              </a:rPr>
                              <m:t>𝑏𝑒𝑎𝑚</m:t>
                            </m:r>
                            <m:r>
                              <a:rPr lang="en-GB" b="0" i="1" smtClean="0">
                                <a:latin typeface="Cambria Math" panose="02040503050406030204" pitchFamily="18" charset="0"/>
                              </a:rPr>
                              <m:t>_</m:t>
                            </m:r>
                            <m:r>
                              <a:rPr lang="en-GB" i="1">
                                <a:latin typeface="Cambria Math" panose="02040503050406030204" pitchFamily="18" charset="0"/>
                              </a:rPr>
                              <m:t>𝑖𝑛</m:t>
                            </m:r>
                            <m:r>
                              <a:rPr lang="en-GB" b="0" i="1" smtClean="0">
                                <a:latin typeface="Cambria Math" panose="02040503050406030204" pitchFamily="18" charset="0"/>
                              </a:rPr>
                              <m:t>𝑡</m:t>
                            </m:r>
                          </m:sub>
                          <m:sup>
                            <m:r>
                              <a:rPr lang="en-GB" i="1">
                                <a:latin typeface="Cambria Math" panose="02040503050406030204" pitchFamily="18" charset="0"/>
                              </a:rPr>
                              <m:t> </m:t>
                            </m:r>
                          </m:sup>
                        </m:sSubSup>
                      </m:e>
                    </m:nary>
                  </m:oMath>
                </a14:m>
                <a:endParaRPr lang="en-US" dirty="0"/>
              </a:p>
            </p:txBody>
          </p:sp>
        </mc:Choice>
        <mc:Fallback xmlns="">
          <p:sp>
            <p:nvSpPr>
              <p:cNvPr id="11" name="TextBox 10">
                <a:extLst>
                  <a:ext uri="{FF2B5EF4-FFF2-40B4-BE49-F238E27FC236}">
                    <a16:creationId xmlns:a16="http://schemas.microsoft.com/office/drawing/2014/main" id="{3754D6E0-B4DB-C34A-A1CF-CD5AD20E7667}"/>
                  </a:ext>
                </a:extLst>
              </p:cNvPr>
              <p:cNvSpPr txBox="1">
                <a:spLocks noRot="1" noChangeAspect="1" noMove="1" noResize="1" noEditPoints="1" noAdjustHandles="1" noChangeArrowheads="1" noChangeShapeType="1" noTextEdit="1"/>
              </p:cNvSpPr>
              <p:nvPr/>
            </p:nvSpPr>
            <p:spPr>
              <a:xfrm>
                <a:off x="7814792" y="5665524"/>
                <a:ext cx="3320533" cy="395621"/>
              </a:xfrm>
              <a:prstGeom prst="rect">
                <a:avLst/>
              </a:prstGeom>
              <a:blipFill>
                <a:blip r:embed="rId6"/>
                <a:stretch>
                  <a:fillRect t="-76316" b="-123684"/>
                </a:stretch>
              </a:blipFill>
              <a:ln w="25400">
                <a:solidFill>
                  <a:schemeClr val="tx1"/>
                </a:solidFill>
                <a:extLst>
                  <a:ext uri="{C807C97D-BFC1-408E-A445-0C87EB9F89A2}">
                    <ask:lineSketchStyleProps xmlns:ask="http://schemas.microsoft.com/office/drawing/2018/sketchyshapes" sd="1219033472">
                      <a:custGeom>
                        <a:avLst/>
                        <a:gdLst>
                          <a:gd name="connsiteX0" fmla="*/ 0 w 3320533"/>
                          <a:gd name="connsiteY0" fmla="*/ 0 h 395621"/>
                          <a:gd name="connsiteX1" fmla="*/ 520217 w 3320533"/>
                          <a:gd name="connsiteY1" fmla="*/ 0 h 395621"/>
                          <a:gd name="connsiteX2" fmla="*/ 974023 w 3320533"/>
                          <a:gd name="connsiteY2" fmla="*/ 0 h 395621"/>
                          <a:gd name="connsiteX3" fmla="*/ 1593856 w 3320533"/>
                          <a:gd name="connsiteY3" fmla="*/ 0 h 395621"/>
                          <a:gd name="connsiteX4" fmla="*/ 2114073 w 3320533"/>
                          <a:gd name="connsiteY4" fmla="*/ 0 h 395621"/>
                          <a:gd name="connsiteX5" fmla="*/ 2634290 w 3320533"/>
                          <a:gd name="connsiteY5" fmla="*/ 0 h 395621"/>
                          <a:gd name="connsiteX6" fmla="*/ 3320533 w 3320533"/>
                          <a:gd name="connsiteY6" fmla="*/ 0 h 395621"/>
                          <a:gd name="connsiteX7" fmla="*/ 3320533 w 3320533"/>
                          <a:gd name="connsiteY7" fmla="*/ 395621 h 395621"/>
                          <a:gd name="connsiteX8" fmla="*/ 2767111 w 3320533"/>
                          <a:gd name="connsiteY8" fmla="*/ 395621 h 395621"/>
                          <a:gd name="connsiteX9" fmla="*/ 2313305 w 3320533"/>
                          <a:gd name="connsiteY9" fmla="*/ 395621 h 395621"/>
                          <a:gd name="connsiteX10" fmla="*/ 1759882 w 3320533"/>
                          <a:gd name="connsiteY10" fmla="*/ 395621 h 395621"/>
                          <a:gd name="connsiteX11" fmla="*/ 1206460 w 3320533"/>
                          <a:gd name="connsiteY11" fmla="*/ 395621 h 395621"/>
                          <a:gd name="connsiteX12" fmla="*/ 686243 w 3320533"/>
                          <a:gd name="connsiteY12" fmla="*/ 395621 h 395621"/>
                          <a:gd name="connsiteX13" fmla="*/ 0 w 3320533"/>
                          <a:gd name="connsiteY13" fmla="*/ 395621 h 395621"/>
                          <a:gd name="connsiteX14" fmla="*/ 0 w 3320533"/>
                          <a:gd name="connsiteY14" fmla="*/ 0 h 395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20533" h="395621" extrusionOk="0">
                            <a:moveTo>
                              <a:pt x="0" y="0"/>
                            </a:moveTo>
                            <a:cubicBezTo>
                              <a:pt x="104219" y="-3701"/>
                              <a:pt x="356730" y="33078"/>
                              <a:pt x="520217" y="0"/>
                            </a:cubicBezTo>
                            <a:cubicBezTo>
                              <a:pt x="683704" y="-33078"/>
                              <a:pt x="757292" y="36643"/>
                              <a:pt x="974023" y="0"/>
                            </a:cubicBezTo>
                            <a:cubicBezTo>
                              <a:pt x="1190754" y="-36643"/>
                              <a:pt x="1437482" y="35907"/>
                              <a:pt x="1593856" y="0"/>
                            </a:cubicBezTo>
                            <a:cubicBezTo>
                              <a:pt x="1750230" y="-35907"/>
                              <a:pt x="1884912" y="14960"/>
                              <a:pt x="2114073" y="0"/>
                            </a:cubicBezTo>
                            <a:cubicBezTo>
                              <a:pt x="2343234" y="-14960"/>
                              <a:pt x="2455143" y="44317"/>
                              <a:pt x="2634290" y="0"/>
                            </a:cubicBezTo>
                            <a:cubicBezTo>
                              <a:pt x="2813437" y="-44317"/>
                              <a:pt x="3159314" y="42553"/>
                              <a:pt x="3320533" y="0"/>
                            </a:cubicBezTo>
                            <a:cubicBezTo>
                              <a:pt x="3366754" y="98538"/>
                              <a:pt x="3316232" y="249654"/>
                              <a:pt x="3320533" y="395621"/>
                            </a:cubicBezTo>
                            <a:cubicBezTo>
                              <a:pt x="3052465" y="444854"/>
                              <a:pt x="2890450" y="387180"/>
                              <a:pt x="2767111" y="395621"/>
                            </a:cubicBezTo>
                            <a:cubicBezTo>
                              <a:pt x="2643772" y="404062"/>
                              <a:pt x="2536727" y="375662"/>
                              <a:pt x="2313305" y="395621"/>
                            </a:cubicBezTo>
                            <a:cubicBezTo>
                              <a:pt x="2089883" y="415580"/>
                              <a:pt x="1889784" y="342016"/>
                              <a:pt x="1759882" y="395621"/>
                            </a:cubicBezTo>
                            <a:cubicBezTo>
                              <a:pt x="1629980" y="449226"/>
                              <a:pt x="1465919" y="393535"/>
                              <a:pt x="1206460" y="395621"/>
                            </a:cubicBezTo>
                            <a:cubicBezTo>
                              <a:pt x="947001" y="397707"/>
                              <a:pt x="919282" y="373012"/>
                              <a:pt x="686243" y="395621"/>
                            </a:cubicBezTo>
                            <a:cubicBezTo>
                              <a:pt x="453204" y="418230"/>
                              <a:pt x="185324" y="386028"/>
                              <a:pt x="0" y="395621"/>
                            </a:cubicBezTo>
                            <a:cubicBezTo>
                              <a:pt x="-22192" y="288643"/>
                              <a:pt x="9755" y="120805"/>
                              <a:pt x="0" y="0"/>
                            </a:cubicBezTo>
                            <a:close/>
                          </a:path>
                        </a:pathLst>
                      </a:custGeom>
                      <ask:type>
                        <ask:lineSketchScribble/>
                      </ask:type>
                    </ask:lineSketchStyleProps>
                  </a:ext>
                </a:extLst>
              </a:ln>
            </p:spPr>
            <p:txBody>
              <a:bodyPr/>
              <a:lstStyle/>
              <a:p>
                <a:r>
                  <a:rPr lang="en-US">
                    <a:noFill/>
                  </a:rPr>
                  <a:t> </a:t>
                </a:r>
              </a:p>
            </p:txBody>
          </p:sp>
        </mc:Fallback>
      </mc:AlternateContent>
      <p:sp>
        <p:nvSpPr>
          <p:cNvPr id="12" name="TextBox 11">
            <a:extLst>
              <a:ext uri="{FF2B5EF4-FFF2-40B4-BE49-F238E27FC236}">
                <a16:creationId xmlns:a16="http://schemas.microsoft.com/office/drawing/2014/main" id="{EAAF1F82-3EFE-BD4D-9C2A-1101A791A5B6}"/>
              </a:ext>
            </a:extLst>
          </p:cNvPr>
          <p:cNvSpPr txBox="1"/>
          <p:nvPr/>
        </p:nvSpPr>
        <p:spPr>
          <a:xfrm>
            <a:off x="6931138" y="2685034"/>
            <a:ext cx="1946938" cy="369332"/>
          </a:xfrm>
          <a:prstGeom prst="rect">
            <a:avLst/>
          </a:prstGeom>
          <a:solidFill>
            <a:schemeClr val="accent2">
              <a:alpha val="25000"/>
            </a:schemeClr>
          </a:solidFill>
        </p:spPr>
        <p:txBody>
          <a:bodyPr wrap="square" rtlCol="0">
            <a:spAutoFit/>
          </a:bodyPr>
          <a:lstStyle/>
          <a:p>
            <a:r>
              <a:rPr lang="en-US" dirty="0"/>
              <a:t>Beam Interacting E</a:t>
            </a:r>
          </a:p>
        </p:txBody>
      </p:sp>
      <p:sp>
        <p:nvSpPr>
          <p:cNvPr id="13" name="TextBox 12">
            <a:extLst>
              <a:ext uri="{FF2B5EF4-FFF2-40B4-BE49-F238E27FC236}">
                <a16:creationId xmlns:a16="http://schemas.microsoft.com/office/drawing/2014/main" id="{A6801CA6-E10A-F148-BD2A-38DD20718ECD}"/>
              </a:ext>
            </a:extLst>
          </p:cNvPr>
          <p:cNvSpPr txBox="1"/>
          <p:nvPr/>
        </p:nvSpPr>
        <p:spPr>
          <a:xfrm>
            <a:off x="1132262" y="2685034"/>
            <a:ext cx="910851" cy="369332"/>
          </a:xfrm>
          <a:prstGeom prst="rect">
            <a:avLst/>
          </a:prstGeom>
          <a:solidFill>
            <a:schemeClr val="accent2">
              <a:alpha val="25000"/>
            </a:schemeClr>
          </a:solidFill>
        </p:spPr>
        <p:txBody>
          <a:bodyPr wrap="square" rtlCol="0">
            <a:spAutoFit/>
          </a:bodyPr>
          <a:lstStyle/>
          <a:p>
            <a:r>
              <a:rPr lang="en-US" dirty="0"/>
              <a:t>Initial E</a:t>
            </a:r>
          </a:p>
        </p:txBody>
      </p:sp>
    </p:spTree>
    <p:extLst>
      <p:ext uri="{BB962C8B-B14F-4D97-AF65-F5344CB8AC3E}">
        <p14:creationId xmlns:p14="http://schemas.microsoft.com/office/powerpoint/2010/main" val="129496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A picture containing text, screenshot, font, number&#10;&#10;Description automatically generated">
            <a:extLst>
              <a:ext uri="{FF2B5EF4-FFF2-40B4-BE49-F238E27FC236}">
                <a16:creationId xmlns:a16="http://schemas.microsoft.com/office/drawing/2014/main" id="{C69DA7FE-9958-6A4B-B889-4CDF79420F9A}"/>
              </a:ext>
            </a:extLst>
          </p:cNvPr>
          <p:cNvPicPr>
            <a:picLocks noChangeAspect="1"/>
          </p:cNvPicPr>
          <p:nvPr/>
        </p:nvPicPr>
        <p:blipFill>
          <a:blip r:embed="rId3"/>
          <a:stretch>
            <a:fillRect/>
          </a:stretch>
        </p:blipFill>
        <p:spPr>
          <a:xfrm>
            <a:off x="7535151" y="815479"/>
            <a:ext cx="3354557" cy="2431813"/>
          </a:xfrm>
          <a:prstGeom prst="rect">
            <a:avLst/>
          </a:prstGeom>
        </p:spPr>
      </p:pic>
      <p:pic>
        <p:nvPicPr>
          <p:cNvPr id="47" name="Content Placeholder 10">
            <a:extLst>
              <a:ext uri="{FF2B5EF4-FFF2-40B4-BE49-F238E27FC236}">
                <a16:creationId xmlns:a16="http://schemas.microsoft.com/office/drawing/2014/main" id="{92C47B1F-63DF-0B4A-BA2B-AC8665C7E954}"/>
              </a:ext>
            </a:extLst>
          </p:cNvPr>
          <p:cNvPicPr>
            <a:picLocks noChangeAspect="1"/>
          </p:cNvPicPr>
          <p:nvPr/>
        </p:nvPicPr>
        <p:blipFill>
          <a:blip r:embed="rId4"/>
          <a:stretch>
            <a:fillRect/>
          </a:stretch>
        </p:blipFill>
        <p:spPr>
          <a:xfrm rot="5400000">
            <a:off x="1496433" y="-649116"/>
            <a:ext cx="4643672" cy="7193887"/>
          </a:xfrm>
          <a:prstGeom prst="rect">
            <a:avLst/>
          </a:prstGeom>
        </p:spPr>
      </p:pic>
      <p:sp>
        <p:nvSpPr>
          <p:cNvPr id="2" name="Title 1">
            <a:extLst>
              <a:ext uri="{FF2B5EF4-FFF2-40B4-BE49-F238E27FC236}">
                <a16:creationId xmlns:a16="http://schemas.microsoft.com/office/drawing/2014/main" id="{B935D347-5824-C244-94A9-B52E894CA3C4}"/>
              </a:ext>
            </a:extLst>
          </p:cNvPr>
          <p:cNvSpPr>
            <a:spLocks noGrp="1"/>
          </p:cNvSpPr>
          <p:nvPr>
            <p:ph type="title"/>
          </p:nvPr>
        </p:nvSpPr>
        <p:spPr/>
        <p:txBody>
          <a:bodyPr/>
          <a:lstStyle/>
          <a:p>
            <a:r>
              <a:rPr lang="en-US" dirty="0"/>
              <a:t>Sideband Bck. Tuning</a:t>
            </a:r>
          </a:p>
        </p:txBody>
      </p:sp>
      <p:sp>
        <p:nvSpPr>
          <p:cNvPr id="3" name="Date Placeholder 2">
            <a:extLst>
              <a:ext uri="{FF2B5EF4-FFF2-40B4-BE49-F238E27FC236}">
                <a16:creationId xmlns:a16="http://schemas.microsoft.com/office/drawing/2014/main" id="{023A5B19-1363-8343-AAF7-4E6CEFAF2BAD}"/>
              </a:ext>
            </a:extLst>
          </p:cNvPr>
          <p:cNvSpPr>
            <a:spLocks noGrp="1"/>
          </p:cNvSpPr>
          <p:nvPr>
            <p:ph type="dt" sz="half" idx="2"/>
          </p:nvPr>
        </p:nvSpPr>
        <p:spPr/>
        <p:txBody>
          <a:bodyPr/>
          <a:lstStyle/>
          <a:p>
            <a:pPr>
              <a:defRPr/>
            </a:pPr>
            <a:r>
              <a:rPr lang="en-GB">
                <a:latin typeface="Helvetica"/>
              </a:rPr>
              <a:t>21/02/2024</a:t>
            </a:r>
            <a:endParaRPr lang="en-US" dirty="0">
              <a:latin typeface="Helvetica"/>
              <a:cs typeface="Helvetica"/>
            </a:endParaRPr>
          </a:p>
        </p:txBody>
      </p:sp>
      <p:sp>
        <p:nvSpPr>
          <p:cNvPr id="4" name="Slide Number Placeholder 3">
            <a:extLst>
              <a:ext uri="{FF2B5EF4-FFF2-40B4-BE49-F238E27FC236}">
                <a16:creationId xmlns:a16="http://schemas.microsoft.com/office/drawing/2014/main" id="{8A7FDAE7-E639-414C-BE1D-24FF12DED65E}"/>
              </a:ext>
            </a:extLst>
          </p:cNvPr>
          <p:cNvSpPr>
            <a:spLocks noGrp="1"/>
          </p:cNvSpPr>
          <p:nvPr>
            <p:ph type="sldNum" sz="quarter" idx="4"/>
          </p:nvPr>
        </p:nvSpPr>
        <p:spPr/>
        <p:txBody>
          <a:bodyPr/>
          <a:lstStyle/>
          <a:p>
            <a:pPr>
              <a:defRPr/>
            </a:pPr>
            <a:fld id="{0C39C72E-2A13-EB4D-AD45-6D4E6ACAED8D}" type="slidenum">
              <a:rPr lang="en-US" smtClean="0"/>
              <a:pPr>
                <a:defRPr/>
              </a:pPr>
              <a:t>26</a:t>
            </a:fld>
            <a:endParaRPr lang="en-US" dirty="0"/>
          </a:p>
        </p:txBody>
      </p:sp>
      <p:sp>
        <p:nvSpPr>
          <p:cNvPr id="7" name="Footer Placeholder 6">
            <a:extLst>
              <a:ext uri="{FF2B5EF4-FFF2-40B4-BE49-F238E27FC236}">
                <a16:creationId xmlns:a16="http://schemas.microsoft.com/office/drawing/2014/main" id="{A9CCD53C-C70F-8747-B833-7FE9F1B9DFB5}"/>
              </a:ext>
            </a:extLst>
          </p:cNvPr>
          <p:cNvSpPr>
            <a:spLocks noGrp="1"/>
          </p:cNvSpPr>
          <p:nvPr>
            <p:ph type="ftr" sz="quarter" idx="3"/>
          </p:nvPr>
        </p:nvSpPr>
        <p:spPr/>
        <p:txBody>
          <a:bodyPr/>
          <a:lstStyle/>
          <a:p>
            <a:pPr>
              <a:defRPr/>
            </a:pPr>
            <a:r>
              <a:rPr lang="de-DE"/>
              <a:t>Kang Yang | Pion Charge-Exchange Differential Cross Section in ProtoDUNE-SP</a:t>
            </a:r>
            <a:endParaRPr lang="en-US" dirty="0"/>
          </a:p>
        </p:txBody>
      </p:sp>
      <p:pic>
        <p:nvPicPr>
          <p:cNvPr id="64" name="Picture 63">
            <a:extLst>
              <a:ext uri="{FF2B5EF4-FFF2-40B4-BE49-F238E27FC236}">
                <a16:creationId xmlns:a16="http://schemas.microsoft.com/office/drawing/2014/main" id="{EC99289C-B4BD-6D49-81DE-DCDD83A6D853}"/>
              </a:ext>
            </a:extLst>
          </p:cNvPr>
          <p:cNvPicPr>
            <a:picLocks noChangeAspect="1"/>
          </p:cNvPicPr>
          <p:nvPr/>
        </p:nvPicPr>
        <p:blipFill>
          <a:blip r:embed="rId5"/>
          <a:stretch>
            <a:fillRect/>
          </a:stretch>
        </p:blipFill>
        <p:spPr>
          <a:xfrm>
            <a:off x="4189278" y="1208198"/>
            <a:ext cx="774700" cy="228600"/>
          </a:xfrm>
          <a:prstGeom prst="rect">
            <a:avLst/>
          </a:prstGeom>
        </p:spPr>
      </p:pic>
      <p:sp>
        <p:nvSpPr>
          <p:cNvPr id="6" name="Rectangle 5">
            <a:extLst>
              <a:ext uri="{FF2B5EF4-FFF2-40B4-BE49-F238E27FC236}">
                <a16:creationId xmlns:a16="http://schemas.microsoft.com/office/drawing/2014/main" id="{7721B483-4844-CA51-4A7F-C16FAED9E3B2}"/>
              </a:ext>
            </a:extLst>
          </p:cNvPr>
          <p:cNvSpPr/>
          <p:nvPr/>
        </p:nvSpPr>
        <p:spPr>
          <a:xfrm>
            <a:off x="1540298" y="3036084"/>
            <a:ext cx="1073948" cy="619736"/>
          </a:xfrm>
          <a:prstGeom prst="rect">
            <a:avLst/>
          </a:prstGeom>
          <a:solidFill>
            <a:schemeClr val="accent6">
              <a:lumMod val="20000"/>
              <a:lumOff val="80000"/>
            </a:schemeClr>
          </a:solid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70C0"/>
                </a:solidFill>
              </a:rPr>
              <a:t> Charge Exc. (Signal)</a:t>
            </a:r>
          </a:p>
        </p:txBody>
      </p:sp>
      <p:pic>
        <p:nvPicPr>
          <p:cNvPr id="8" name="Content Placeholder 12">
            <a:extLst>
              <a:ext uri="{FF2B5EF4-FFF2-40B4-BE49-F238E27FC236}">
                <a16:creationId xmlns:a16="http://schemas.microsoft.com/office/drawing/2014/main" id="{52685DA6-A2B4-06D2-5AE3-4552FC9C8F97}"/>
              </a:ext>
            </a:extLst>
          </p:cNvPr>
          <p:cNvPicPr>
            <a:picLocks noChangeAspect="1"/>
          </p:cNvPicPr>
          <p:nvPr/>
        </p:nvPicPr>
        <p:blipFill>
          <a:blip r:embed="rId6"/>
          <a:stretch>
            <a:fillRect/>
          </a:stretch>
        </p:blipFill>
        <p:spPr>
          <a:xfrm rot="5400000">
            <a:off x="8327510" y="74094"/>
            <a:ext cx="2632144" cy="4077668"/>
          </a:xfrm>
          <a:prstGeom prst="rect">
            <a:avLst/>
          </a:prstGeom>
        </p:spPr>
      </p:pic>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BB06AA9C-BB88-478D-FE7A-58A099C6E820}"/>
                  </a:ext>
                </a:extLst>
              </p:cNvPr>
              <p:cNvSpPr/>
              <p:nvPr/>
            </p:nvSpPr>
            <p:spPr>
              <a:xfrm>
                <a:off x="8255444" y="2009773"/>
                <a:ext cx="963416" cy="522070"/>
              </a:xfrm>
              <a:prstGeom prst="rect">
                <a:avLst/>
              </a:prstGeom>
              <a:solidFill>
                <a:schemeClr val="accent3">
                  <a:lumMod val="20000"/>
                  <a:lumOff val="80000"/>
                </a:schemeClr>
              </a:solid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tx1">
                        <a:lumMod val="75000"/>
                        <a:lumOff val="25000"/>
                      </a:schemeClr>
                    </a:solidFill>
                  </a:rPr>
                  <a:t>Pion Prod.</a:t>
                </a:r>
                <a:r>
                  <a:rPr lang="en-US" sz="1000" b="1" dirty="0"/>
                  <a:t> </a:t>
                </a:r>
                <a:r>
                  <a:rPr lang="en-US" sz="1000" dirty="0">
                    <a:solidFill>
                      <a:schemeClr val="tx1">
                        <a:lumMod val="75000"/>
                        <a:lumOff val="25000"/>
                      </a:schemeClr>
                    </a:solidFill>
                  </a:rPr>
                  <a:t>(</a:t>
                </a:r>
                <a14:m>
                  <m:oMath xmlns:m="http://schemas.openxmlformats.org/officeDocument/2006/math">
                    <m:sSup>
                      <m:sSupPr>
                        <m:ctrlPr>
                          <a:rPr lang="en-US" sz="1000" i="1" dirty="0">
                            <a:solidFill>
                              <a:schemeClr val="tx1">
                                <a:lumMod val="75000"/>
                                <a:lumOff val="25000"/>
                              </a:schemeClr>
                            </a:solidFill>
                            <a:latin typeface="Cambria Math" panose="02040503050406030204" pitchFamily="18" charset="0"/>
                          </a:rPr>
                        </m:ctrlPr>
                      </m:sSupPr>
                      <m:e>
                        <m:r>
                          <a:rPr lang="en-US" sz="1000" dirty="0">
                            <a:solidFill>
                              <a:schemeClr val="tx1">
                                <a:lumMod val="75000"/>
                                <a:lumOff val="25000"/>
                              </a:schemeClr>
                            </a:solidFill>
                            <a:latin typeface="Cambria Math" panose="02040503050406030204" pitchFamily="18" charset="0"/>
                          </a:rPr>
                          <m:t>𝝅</m:t>
                        </m:r>
                      </m:e>
                      <m:sup>
                        <m:r>
                          <a:rPr lang="en-GB" sz="1000" dirty="0">
                            <a:solidFill>
                              <a:schemeClr val="tx1">
                                <a:lumMod val="75000"/>
                                <a:lumOff val="25000"/>
                              </a:schemeClr>
                            </a:solidFill>
                            <a:latin typeface="Cambria Math" panose="02040503050406030204" pitchFamily="18" charset="0"/>
                          </a:rPr>
                          <m:t>0</m:t>
                        </m:r>
                      </m:sup>
                    </m:sSup>
                  </m:oMath>
                </a14:m>
                <a:r>
                  <a:rPr lang="en-US" sz="1000" dirty="0">
                    <a:solidFill>
                      <a:schemeClr val="tx1">
                        <a:lumMod val="75000"/>
                        <a:lumOff val="25000"/>
                      </a:schemeClr>
                    </a:solidFill>
                  </a:rPr>
                  <a:t> = 0)  (Background)</a:t>
                </a:r>
                <a:endParaRPr lang="en-US" sz="1000" dirty="0"/>
              </a:p>
            </p:txBody>
          </p:sp>
        </mc:Choice>
        <mc:Fallback xmlns="">
          <p:sp>
            <p:nvSpPr>
              <p:cNvPr id="9" name="Rectangle 8">
                <a:extLst>
                  <a:ext uri="{FF2B5EF4-FFF2-40B4-BE49-F238E27FC236}">
                    <a16:creationId xmlns:a16="http://schemas.microsoft.com/office/drawing/2014/main" id="{BB06AA9C-BB88-478D-FE7A-58A099C6E820}"/>
                  </a:ext>
                </a:extLst>
              </p:cNvPr>
              <p:cNvSpPr>
                <a:spLocks noRot="1" noChangeAspect="1" noMove="1" noResize="1" noEditPoints="1" noAdjustHandles="1" noChangeArrowheads="1" noChangeShapeType="1" noTextEdit="1"/>
              </p:cNvSpPr>
              <p:nvPr/>
            </p:nvSpPr>
            <p:spPr>
              <a:xfrm>
                <a:off x="8255444" y="2009773"/>
                <a:ext cx="963416" cy="522070"/>
              </a:xfrm>
              <a:prstGeom prst="rect">
                <a:avLst/>
              </a:prstGeom>
              <a:blipFill>
                <a:blip r:embed="rId7"/>
                <a:stretch>
                  <a:fillRect b="-6818"/>
                </a:stretch>
              </a:blipFill>
              <a:ln w="19050">
                <a:solidFill>
                  <a:schemeClr val="bg1">
                    <a:lumMod val="50000"/>
                  </a:schemeClr>
                </a:solidFill>
              </a:ln>
              <a:effectLst/>
            </p:spPr>
            <p:txBody>
              <a:bodyPr/>
              <a:lstStyle/>
              <a:p>
                <a:r>
                  <a:rPr lang="en-US">
                    <a:noFill/>
                  </a:rPr>
                  <a:t> </a:t>
                </a:r>
              </a:p>
            </p:txBody>
          </p:sp>
        </mc:Fallback>
      </mc:AlternateContent>
      <p:pic>
        <p:nvPicPr>
          <p:cNvPr id="10" name="Picture 9">
            <a:extLst>
              <a:ext uri="{FF2B5EF4-FFF2-40B4-BE49-F238E27FC236}">
                <a16:creationId xmlns:a16="http://schemas.microsoft.com/office/drawing/2014/main" id="{46FC86C1-D690-BBFE-3404-D11EE7ED3801}"/>
              </a:ext>
            </a:extLst>
          </p:cNvPr>
          <p:cNvPicPr>
            <a:picLocks noChangeAspect="1"/>
          </p:cNvPicPr>
          <p:nvPr/>
        </p:nvPicPr>
        <p:blipFill>
          <a:blip r:embed="rId8"/>
          <a:stretch>
            <a:fillRect/>
          </a:stretch>
        </p:blipFill>
        <p:spPr>
          <a:xfrm rot="5400000">
            <a:off x="8304879" y="2835391"/>
            <a:ext cx="2632145" cy="4077669"/>
          </a:xfrm>
          <a:prstGeom prst="rect">
            <a:avLst/>
          </a:prstGeom>
        </p:spPr>
      </p:pic>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75BA3A60-0401-7845-8E96-A698A51E9458}"/>
                  </a:ext>
                </a:extLst>
              </p:cNvPr>
              <p:cNvSpPr/>
              <p:nvPr/>
            </p:nvSpPr>
            <p:spPr>
              <a:xfrm>
                <a:off x="8255444" y="4874225"/>
                <a:ext cx="963416" cy="522070"/>
              </a:xfrm>
              <a:prstGeom prst="rect">
                <a:avLst/>
              </a:prstGeom>
              <a:solidFill>
                <a:schemeClr val="accent4">
                  <a:lumMod val="20000"/>
                  <a:lumOff val="80000"/>
                </a:schemeClr>
              </a:solid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tx1">
                        <a:lumMod val="75000"/>
                        <a:lumOff val="25000"/>
                      </a:schemeClr>
                    </a:solidFill>
                  </a:rPr>
                  <a:t> Pion Prod.</a:t>
                </a:r>
              </a:p>
              <a:p>
                <a:pPr algn="ctr"/>
                <a:r>
                  <a:rPr lang="en-US" sz="1000" dirty="0">
                    <a:solidFill>
                      <a:schemeClr val="tx1">
                        <a:lumMod val="75000"/>
                        <a:lumOff val="25000"/>
                      </a:schemeClr>
                    </a:solidFill>
                  </a:rPr>
                  <a:t>(</a:t>
                </a:r>
                <a14:m>
                  <m:oMath xmlns:m="http://schemas.openxmlformats.org/officeDocument/2006/math">
                    <m:sSup>
                      <m:sSupPr>
                        <m:ctrlPr>
                          <a:rPr lang="en-US" sz="1000" i="1" dirty="0">
                            <a:solidFill>
                              <a:schemeClr val="tx1">
                                <a:lumMod val="75000"/>
                                <a:lumOff val="25000"/>
                              </a:schemeClr>
                            </a:solidFill>
                            <a:latin typeface="Cambria Math" panose="02040503050406030204" pitchFamily="18" charset="0"/>
                          </a:rPr>
                        </m:ctrlPr>
                      </m:sSupPr>
                      <m:e>
                        <m:r>
                          <a:rPr lang="en-US" sz="1000" dirty="0">
                            <a:solidFill>
                              <a:schemeClr val="tx1">
                                <a:lumMod val="75000"/>
                                <a:lumOff val="25000"/>
                              </a:schemeClr>
                            </a:solidFill>
                            <a:latin typeface="Cambria Math" panose="02040503050406030204" pitchFamily="18" charset="0"/>
                          </a:rPr>
                          <m:t>𝝅</m:t>
                        </m:r>
                      </m:e>
                      <m:sup>
                        <m:r>
                          <a:rPr lang="en-GB" sz="1000" dirty="0">
                            <a:solidFill>
                              <a:schemeClr val="tx1">
                                <a:lumMod val="75000"/>
                                <a:lumOff val="25000"/>
                              </a:schemeClr>
                            </a:solidFill>
                            <a:latin typeface="Cambria Math" panose="02040503050406030204" pitchFamily="18" charset="0"/>
                          </a:rPr>
                          <m:t>0</m:t>
                        </m:r>
                      </m:sup>
                    </m:sSup>
                  </m:oMath>
                </a14:m>
                <a:r>
                  <a:rPr lang="en-US" sz="1000" dirty="0">
                    <a:solidFill>
                      <a:schemeClr val="tx1">
                        <a:lumMod val="75000"/>
                        <a:lumOff val="25000"/>
                      </a:schemeClr>
                    </a:solidFill>
                  </a:rPr>
                  <a:t> </a:t>
                </a:r>
                <a14:m>
                  <m:oMath xmlns:m="http://schemas.openxmlformats.org/officeDocument/2006/math">
                    <m:r>
                      <a:rPr lang="en-US" sz="1000" dirty="0">
                        <a:solidFill>
                          <a:schemeClr val="tx1">
                            <a:lumMod val="75000"/>
                            <a:lumOff val="25000"/>
                          </a:schemeClr>
                        </a:solidFill>
                        <a:latin typeface="Cambria Math" panose="02040503050406030204" pitchFamily="18" charset="0"/>
                      </a:rPr>
                      <m:t>≥</m:t>
                    </m:r>
                  </m:oMath>
                </a14:m>
                <a:r>
                  <a:rPr lang="en-US" sz="1000" dirty="0">
                    <a:solidFill>
                      <a:schemeClr val="tx1">
                        <a:lumMod val="75000"/>
                        <a:lumOff val="25000"/>
                      </a:schemeClr>
                    </a:solidFill>
                  </a:rPr>
                  <a:t> 1)</a:t>
                </a:r>
              </a:p>
              <a:p>
                <a:pPr algn="ctr"/>
                <a:r>
                  <a:rPr lang="en-US" sz="1000" dirty="0">
                    <a:solidFill>
                      <a:schemeClr val="tx1">
                        <a:lumMod val="75000"/>
                        <a:lumOff val="25000"/>
                      </a:schemeClr>
                    </a:solidFill>
                  </a:rPr>
                  <a:t>(Background)</a:t>
                </a:r>
              </a:p>
            </p:txBody>
          </p:sp>
        </mc:Choice>
        <mc:Fallback xmlns="">
          <p:sp>
            <p:nvSpPr>
              <p:cNvPr id="11" name="Rectangle 10">
                <a:extLst>
                  <a:ext uri="{FF2B5EF4-FFF2-40B4-BE49-F238E27FC236}">
                    <a16:creationId xmlns:a16="http://schemas.microsoft.com/office/drawing/2014/main" id="{75BA3A60-0401-7845-8E96-A698A51E9458}"/>
                  </a:ext>
                </a:extLst>
              </p:cNvPr>
              <p:cNvSpPr>
                <a:spLocks noRot="1" noChangeAspect="1" noMove="1" noResize="1" noEditPoints="1" noAdjustHandles="1" noChangeArrowheads="1" noChangeShapeType="1" noTextEdit="1"/>
              </p:cNvSpPr>
              <p:nvPr/>
            </p:nvSpPr>
            <p:spPr>
              <a:xfrm>
                <a:off x="8255444" y="4874225"/>
                <a:ext cx="963416" cy="522070"/>
              </a:xfrm>
              <a:prstGeom prst="rect">
                <a:avLst/>
              </a:prstGeom>
              <a:blipFill>
                <a:blip r:embed="rId9"/>
                <a:stretch>
                  <a:fillRect b="-6977"/>
                </a:stretch>
              </a:blipFill>
              <a:ln w="19050">
                <a:solidFill>
                  <a:schemeClr val="bg1">
                    <a:lumMod val="50000"/>
                  </a:schemeClr>
                </a:solidFill>
              </a:ln>
              <a:effectLst/>
            </p:spPr>
            <p:txBody>
              <a:bodyPr/>
              <a:lstStyle/>
              <a:p>
                <a:r>
                  <a:rPr lang="en-US">
                    <a:noFill/>
                  </a:rPr>
                  <a:t> </a:t>
                </a:r>
              </a:p>
            </p:txBody>
          </p:sp>
        </mc:Fallback>
      </mc:AlternateContent>
      <p:sp>
        <p:nvSpPr>
          <p:cNvPr id="12" name="Rectangle 11">
            <a:extLst>
              <a:ext uri="{FF2B5EF4-FFF2-40B4-BE49-F238E27FC236}">
                <a16:creationId xmlns:a16="http://schemas.microsoft.com/office/drawing/2014/main" id="{B204A8AE-F2A4-CD9F-D5FC-50CBE432DD18}"/>
              </a:ext>
            </a:extLst>
          </p:cNvPr>
          <p:cNvSpPr/>
          <p:nvPr/>
        </p:nvSpPr>
        <p:spPr bwMode="auto">
          <a:xfrm>
            <a:off x="7543800" y="667703"/>
            <a:ext cx="4054828" cy="5590221"/>
          </a:xfrm>
          <a:prstGeom prst="rect">
            <a:avLst/>
          </a:prstGeom>
          <a:noFill/>
          <a:ln w="63500" cap="flat" cmpd="sng" algn="ctr">
            <a:solidFill>
              <a:srgbClr val="5B9BD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a typeface="MS Pゴシック" pitchFamily="-92" charset="-128"/>
            </a:endParaRPr>
          </a:p>
        </p:txBody>
      </p:sp>
      <p:sp>
        <p:nvSpPr>
          <p:cNvPr id="13" name="TextBox 12">
            <a:extLst>
              <a:ext uri="{FF2B5EF4-FFF2-40B4-BE49-F238E27FC236}">
                <a16:creationId xmlns:a16="http://schemas.microsoft.com/office/drawing/2014/main" id="{A236E93A-8B8E-F276-AD10-427737CCE33F}"/>
              </a:ext>
            </a:extLst>
          </p:cNvPr>
          <p:cNvSpPr txBox="1"/>
          <p:nvPr/>
        </p:nvSpPr>
        <p:spPr>
          <a:xfrm>
            <a:off x="8114779" y="293591"/>
            <a:ext cx="3271601" cy="400110"/>
          </a:xfrm>
          <a:prstGeom prst="rect">
            <a:avLst/>
          </a:prstGeom>
          <a:noFill/>
        </p:spPr>
        <p:txBody>
          <a:bodyPr wrap="none" rtlCol="0">
            <a:spAutoFit/>
          </a:bodyPr>
          <a:lstStyle/>
          <a:p>
            <a:r>
              <a:rPr lang="en-US" sz="2000" dirty="0">
                <a:latin typeface="Calibri Regular"/>
              </a:rPr>
              <a:t>Fit </a:t>
            </a:r>
            <a:r>
              <a:rPr lang="en-US" sz="2000" dirty="0">
                <a:solidFill>
                  <a:schemeClr val="tx1">
                    <a:lumMod val="75000"/>
                    <a:lumOff val="25000"/>
                  </a:schemeClr>
                </a:solidFill>
              </a:rPr>
              <a:t>Background</a:t>
            </a:r>
            <a:r>
              <a:rPr lang="en-US" sz="2000" dirty="0">
                <a:latin typeface="Calibri Regular"/>
              </a:rPr>
              <a:t> scaling factors</a:t>
            </a:r>
          </a:p>
        </p:txBody>
      </p:sp>
      <p:pic>
        <p:nvPicPr>
          <p:cNvPr id="14" name="Picture 13">
            <a:extLst>
              <a:ext uri="{FF2B5EF4-FFF2-40B4-BE49-F238E27FC236}">
                <a16:creationId xmlns:a16="http://schemas.microsoft.com/office/drawing/2014/main" id="{8C310615-A7A8-BAD3-A3AF-3D6A22E56AEC}"/>
              </a:ext>
            </a:extLst>
          </p:cNvPr>
          <p:cNvPicPr>
            <a:picLocks noChangeAspect="1"/>
          </p:cNvPicPr>
          <p:nvPr/>
        </p:nvPicPr>
        <p:blipFill>
          <a:blip r:embed="rId5"/>
          <a:stretch>
            <a:fillRect/>
          </a:stretch>
        </p:blipFill>
        <p:spPr>
          <a:xfrm>
            <a:off x="9678006" y="1086205"/>
            <a:ext cx="774700" cy="228600"/>
          </a:xfrm>
          <a:prstGeom prst="rect">
            <a:avLst/>
          </a:prstGeom>
        </p:spPr>
      </p:pic>
      <p:pic>
        <p:nvPicPr>
          <p:cNvPr id="15" name="Picture 14">
            <a:extLst>
              <a:ext uri="{FF2B5EF4-FFF2-40B4-BE49-F238E27FC236}">
                <a16:creationId xmlns:a16="http://schemas.microsoft.com/office/drawing/2014/main" id="{3E7AD977-B598-E316-AD67-1FC0BE37FAFA}"/>
              </a:ext>
            </a:extLst>
          </p:cNvPr>
          <p:cNvPicPr>
            <a:picLocks noChangeAspect="1"/>
          </p:cNvPicPr>
          <p:nvPr/>
        </p:nvPicPr>
        <p:blipFill>
          <a:blip r:embed="rId5"/>
          <a:stretch>
            <a:fillRect/>
          </a:stretch>
        </p:blipFill>
        <p:spPr>
          <a:xfrm>
            <a:off x="9678006" y="3832649"/>
            <a:ext cx="774700" cy="228600"/>
          </a:xfrm>
          <a:prstGeom prst="rect">
            <a:avLst/>
          </a:prstGeom>
        </p:spPr>
      </p:pic>
      <mc:AlternateContent xmlns:mc="http://schemas.openxmlformats.org/markup-compatibility/2006" xmlns:a14="http://schemas.microsoft.com/office/drawing/2010/main">
        <mc:Choice Requires="a14">
          <p:sp>
            <p:nvSpPr>
              <p:cNvPr id="16" name="Content Placeholder 5">
                <a:extLst>
                  <a:ext uri="{FF2B5EF4-FFF2-40B4-BE49-F238E27FC236}">
                    <a16:creationId xmlns:a16="http://schemas.microsoft.com/office/drawing/2014/main" id="{5361A0AF-A2B2-4BDE-4AE6-D4EDC8ABBDBE}"/>
                  </a:ext>
                </a:extLst>
              </p:cNvPr>
              <p:cNvSpPr txBox="1">
                <a:spLocks/>
              </p:cNvSpPr>
              <p:nvPr/>
            </p:nvSpPr>
            <p:spPr>
              <a:xfrm>
                <a:off x="593371" y="4935705"/>
                <a:ext cx="6693253" cy="1572032"/>
              </a:xfrm>
              <a:prstGeom prst="rect">
                <a:avLst/>
              </a:prstGeom>
            </p:spPr>
            <p:txBody>
              <a:bodyPr lIns="0" rIns="0">
                <a:normAutofit fontScale="85000" lnSpcReduction="10000"/>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dirty="0"/>
                  <a:t> </a:t>
                </a:r>
              </a:p>
              <a:p>
                <a:r>
                  <a:rPr lang="en-GB" dirty="0"/>
                  <a:t>Keep the signal part unchanged, simultaneously vary the </a:t>
                </a:r>
                <a14:m>
                  <m:oMath xmlns:m="http://schemas.openxmlformats.org/officeDocument/2006/math">
                    <m:sSup>
                      <m:sSupPr>
                        <m:ctrlPr>
                          <a:rPr lang="en-GB" i="1" smtClean="0">
                            <a:solidFill>
                              <a:srgbClr val="92D050"/>
                            </a:solidFill>
                            <a:latin typeface="Cambria Math" panose="02040503050406030204" pitchFamily="18" charset="0"/>
                          </a:rPr>
                        </m:ctrlPr>
                      </m:sSupPr>
                      <m:e>
                        <m:r>
                          <a:rPr lang="en-GB" i="1" smtClean="0">
                            <a:solidFill>
                              <a:srgbClr val="92D050"/>
                            </a:solidFill>
                            <a:latin typeface="Cambria Math" panose="02040503050406030204" pitchFamily="18" charset="0"/>
                            <a:ea typeface="Cambria Math" panose="02040503050406030204" pitchFamily="18" charset="0"/>
                          </a:rPr>
                          <m:t>𝜋</m:t>
                        </m:r>
                      </m:e>
                      <m:sup>
                        <m:r>
                          <a:rPr lang="en-GB" b="0" i="1" smtClean="0">
                            <a:solidFill>
                              <a:srgbClr val="92D050"/>
                            </a:solidFill>
                            <a:latin typeface="Cambria Math" panose="02040503050406030204" pitchFamily="18" charset="0"/>
                          </a:rPr>
                          <m:t>0</m:t>
                        </m:r>
                      </m:sup>
                    </m:sSup>
                    <m:r>
                      <a:rPr lang="en-GB" b="0" i="1" smtClean="0">
                        <a:solidFill>
                          <a:srgbClr val="92D050"/>
                        </a:solidFill>
                        <a:latin typeface="Cambria Math" panose="02040503050406030204" pitchFamily="18" charset="0"/>
                      </a:rPr>
                      <m:t>=0</m:t>
                    </m:r>
                  </m:oMath>
                </a14:m>
                <a:r>
                  <a:rPr lang="en-GB" dirty="0">
                    <a:solidFill>
                      <a:srgbClr val="92D050"/>
                    </a:solidFill>
                  </a:rPr>
                  <a:t> </a:t>
                </a:r>
                <a:r>
                  <a:rPr lang="en-GB" dirty="0"/>
                  <a:t>and </a:t>
                </a:r>
                <a14:m>
                  <m:oMath xmlns:m="http://schemas.openxmlformats.org/officeDocument/2006/math">
                    <m:sSup>
                      <m:sSupPr>
                        <m:ctrlPr>
                          <a:rPr lang="en-GB" i="1" smtClean="0">
                            <a:solidFill>
                              <a:srgbClr val="7030A0"/>
                            </a:solidFill>
                            <a:latin typeface="Cambria Math" panose="02040503050406030204" pitchFamily="18" charset="0"/>
                          </a:rPr>
                        </m:ctrlPr>
                      </m:sSupPr>
                      <m:e>
                        <m:r>
                          <a:rPr lang="en-GB" i="1">
                            <a:solidFill>
                              <a:srgbClr val="7030A0"/>
                            </a:solidFill>
                            <a:latin typeface="Cambria Math" panose="02040503050406030204" pitchFamily="18" charset="0"/>
                            <a:ea typeface="Cambria Math" panose="02040503050406030204" pitchFamily="18" charset="0"/>
                          </a:rPr>
                          <m:t>𝜋</m:t>
                        </m:r>
                      </m:e>
                      <m:sup>
                        <m:r>
                          <a:rPr lang="en-GB" i="1">
                            <a:solidFill>
                              <a:srgbClr val="7030A0"/>
                            </a:solidFill>
                            <a:latin typeface="Cambria Math" panose="02040503050406030204" pitchFamily="18" charset="0"/>
                          </a:rPr>
                          <m:t>0</m:t>
                        </m:r>
                      </m:sup>
                    </m:sSup>
                    <m:r>
                      <a:rPr lang="en-GB" i="1" dirty="0" smtClean="0">
                        <a:solidFill>
                          <a:srgbClr val="7030A0"/>
                        </a:solidFill>
                        <a:latin typeface="Cambria Math" panose="02040503050406030204" pitchFamily="18" charset="0"/>
                        <a:ea typeface="Cambria Math" panose="02040503050406030204" pitchFamily="18" charset="0"/>
                      </a:rPr>
                      <m:t>≥</m:t>
                    </m:r>
                    <m:r>
                      <a:rPr lang="en-GB" b="0" i="1" dirty="0" smtClean="0">
                        <a:solidFill>
                          <a:srgbClr val="7030A0"/>
                        </a:solidFill>
                        <a:latin typeface="Cambria Math" panose="02040503050406030204" pitchFamily="18" charset="0"/>
                        <a:ea typeface="Cambria Math" panose="02040503050406030204" pitchFamily="18" charset="0"/>
                      </a:rPr>
                      <m:t>1</m:t>
                    </m:r>
                  </m:oMath>
                </a14:m>
                <a:r>
                  <a:rPr lang="en-GB" dirty="0">
                    <a:solidFill>
                      <a:srgbClr val="7030A0"/>
                    </a:solidFill>
                  </a:rPr>
                  <a:t> </a:t>
                </a:r>
                <a:r>
                  <a:rPr lang="en-GB" dirty="0"/>
                  <a:t>pion production backgrounds to minimise the </a:t>
                </a:r>
                <a14:m>
                  <m:oMath xmlns:m="http://schemas.openxmlformats.org/officeDocument/2006/math">
                    <m:sSup>
                      <m:sSupPr>
                        <m:ctrlPr>
                          <a:rPr lang="en-GB" i="1" dirty="0" smtClean="0">
                            <a:latin typeface="Cambria Math" panose="02040503050406030204" pitchFamily="18" charset="0"/>
                          </a:rPr>
                        </m:ctrlPr>
                      </m:sSupPr>
                      <m:e>
                        <m:r>
                          <a:rPr lang="en-GB" i="1" dirty="0" smtClean="0">
                            <a:latin typeface="Cambria Math" panose="02040503050406030204" pitchFamily="18" charset="0"/>
                            <a:ea typeface="Cambria Math" panose="02040503050406030204" pitchFamily="18" charset="0"/>
                          </a:rPr>
                          <m:t>𝜒</m:t>
                        </m:r>
                      </m:e>
                      <m:sup>
                        <m:r>
                          <a:rPr lang="en-GB" b="0" i="1" dirty="0" smtClean="0">
                            <a:latin typeface="Cambria Math" panose="02040503050406030204" pitchFamily="18" charset="0"/>
                          </a:rPr>
                          <m:t>2</m:t>
                        </m:r>
                      </m:sup>
                    </m:sSup>
                  </m:oMath>
                </a14:m>
                <a:r>
                  <a:rPr lang="en-GB" dirty="0"/>
                  <a:t>between data and MC.</a:t>
                </a:r>
                <a:endParaRPr lang="en-US" dirty="0"/>
              </a:p>
            </p:txBody>
          </p:sp>
        </mc:Choice>
        <mc:Fallback xmlns="">
          <p:sp>
            <p:nvSpPr>
              <p:cNvPr id="16" name="Content Placeholder 5">
                <a:extLst>
                  <a:ext uri="{FF2B5EF4-FFF2-40B4-BE49-F238E27FC236}">
                    <a16:creationId xmlns:a16="http://schemas.microsoft.com/office/drawing/2014/main" id="{5361A0AF-A2B2-4BDE-4AE6-D4EDC8ABBDBE}"/>
                  </a:ext>
                </a:extLst>
              </p:cNvPr>
              <p:cNvSpPr txBox="1">
                <a:spLocks noRot="1" noChangeAspect="1" noMove="1" noResize="1" noEditPoints="1" noAdjustHandles="1" noChangeArrowheads="1" noChangeShapeType="1" noTextEdit="1"/>
              </p:cNvSpPr>
              <p:nvPr/>
            </p:nvSpPr>
            <p:spPr>
              <a:xfrm>
                <a:off x="593371" y="4935705"/>
                <a:ext cx="6693253" cy="1572032"/>
              </a:xfrm>
              <a:prstGeom prst="rect">
                <a:avLst/>
              </a:prstGeom>
              <a:blipFill>
                <a:blip r:embed="rId10"/>
                <a:stretch>
                  <a:fillRect l="-1894"/>
                </a:stretch>
              </a:blipFill>
            </p:spPr>
            <p:txBody>
              <a:bodyPr/>
              <a:lstStyle/>
              <a:p>
                <a:r>
                  <a:rPr lang="en-US">
                    <a:noFill/>
                  </a:rPr>
                  <a:t> </a:t>
                </a:r>
              </a:p>
            </p:txBody>
          </p:sp>
        </mc:Fallback>
      </mc:AlternateContent>
    </p:spTree>
    <p:extLst>
      <p:ext uri="{BB962C8B-B14F-4D97-AF65-F5344CB8AC3E}">
        <p14:creationId xmlns:p14="http://schemas.microsoft.com/office/powerpoint/2010/main" val="364070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D676FCB0-40FE-B34D-8E85-F4591F948298}"/>
              </a:ext>
            </a:extLst>
          </p:cNvPr>
          <p:cNvPicPr>
            <a:picLocks noGrp="1" noChangeAspect="1"/>
          </p:cNvPicPr>
          <p:nvPr>
            <p:ph idx="11"/>
          </p:nvPr>
        </p:nvPicPr>
        <p:blipFill>
          <a:blip r:embed="rId3"/>
          <a:stretch>
            <a:fillRect/>
          </a:stretch>
        </p:blipFill>
        <p:spPr>
          <a:xfrm rot="5400000">
            <a:off x="1209600" y="-272591"/>
            <a:ext cx="3894704" cy="6033599"/>
          </a:xfrm>
        </p:spPr>
      </p:pic>
      <p:sp>
        <p:nvSpPr>
          <p:cNvPr id="2" name="Title 1">
            <a:extLst>
              <a:ext uri="{FF2B5EF4-FFF2-40B4-BE49-F238E27FC236}">
                <a16:creationId xmlns:a16="http://schemas.microsoft.com/office/drawing/2014/main" id="{112E8CBA-9489-5B42-AC10-770882952882}"/>
              </a:ext>
            </a:extLst>
          </p:cNvPr>
          <p:cNvSpPr>
            <a:spLocks noGrp="1"/>
          </p:cNvSpPr>
          <p:nvPr>
            <p:ph type="title"/>
          </p:nvPr>
        </p:nvSpPr>
        <p:spPr/>
        <p:txBody>
          <a:bodyPr/>
          <a:lstStyle/>
          <a:p>
            <a:r>
              <a:rPr lang="en-US" dirty="0"/>
              <a:t>CEX Interacting Energy</a:t>
            </a:r>
          </a:p>
        </p:txBody>
      </p:sp>
      <p:sp>
        <p:nvSpPr>
          <p:cNvPr id="3" name="Date Placeholder 2">
            <a:extLst>
              <a:ext uri="{FF2B5EF4-FFF2-40B4-BE49-F238E27FC236}">
                <a16:creationId xmlns:a16="http://schemas.microsoft.com/office/drawing/2014/main" id="{C5E8CAD7-9CFC-3C47-B7C1-5D9B1D99ED63}"/>
              </a:ext>
            </a:extLst>
          </p:cNvPr>
          <p:cNvSpPr>
            <a:spLocks noGrp="1"/>
          </p:cNvSpPr>
          <p:nvPr>
            <p:ph type="dt" sz="half" idx="2"/>
          </p:nvPr>
        </p:nvSpPr>
        <p:spPr/>
        <p:txBody>
          <a:bodyPr/>
          <a:lstStyle/>
          <a:p>
            <a:pPr>
              <a:defRPr/>
            </a:pPr>
            <a:r>
              <a:rPr lang="en-GB">
                <a:latin typeface="Helvetica"/>
              </a:rPr>
              <a:t>21/02/2024</a:t>
            </a:r>
            <a:endParaRPr lang="en-US">
              <a:latin typeface="Helvetica"/>
              <a:cs typeface="Helvetica"/>
            </a:endParaRPr>
          </a:p>
        </p:txBody>
      </p:sp>
      <p:sp>
        <p:nvSpPr>
          <p:cNvPr id="4" name="Slide Number Placeholder 3">
            <a:extLst>
              <a:ext uri="{FF2B5EF4-FFF2-40B4-BE49-F238E27FC236}">
                <a16:creationId xmlns:a16="http://schemas.microsoft.com/office/drawing/2014/main" id="{BACB7A6B-D57C-5241-876C-479EE72ED371}"/>
              </a:ext>
            </a:extLst>
          </p:cNvPr>
          <p:cNvSpPr>
            <a:spLocks noGrp="1"/>
          </p:cNvSpPr>
          <p:nvPr>
            <p:ph type="sldNum" sz="quarter" idx="4"/>
          </p:nvPr>
        </p:nvSpPr>
        <p:spPr/>
        <p:txBody>
          <a:bodyPr/>
          <a:lstStyle/>
          <a:p>
            <a:pPr>
              <a:defRPr/>
            </a:pPr>
            <a:fld id="{0C39C72E-2A13-EB4D-AD45-6D4E6ACAED8D}" type="slidenum">
              <a:rPr lang="en-US" smtClean="0"/>
              <a:pPr>
                <a:defRPr/>
              </a:pPr>
              <a:t>27</a:t>
            </a:fld>
            <a:endParaRPr lang="en-US"/>
          </a:p>
        </p:txBody>
      </p:sp>
      <p:sp>
        <p:nvSpPr>
          <p:cNvPr id="7" name="Footer Placeholder 6">
            <a:extLst>
              <a:ext uri="{FF2B5EF4-FFF2-40B4-BE49-F238E27FC236}">
                <a16:creationId xmlns:a16="http://schemas.microsoft.com/office/drawing/2014/main" id="{84E3AF23-CE46-C541-8718-6C06F961DF62}"/>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mc:AlternateContent xmlns:mc="http://schemas.openxmlformats.org/markup-compatibility/2006" xmlns:a14="http://schemas.microsoft.com/office/drawing/2010/main">
        <mc:Choice Requires="a14">
          <p:graphicFrame>
            <p:nvGraphicFramePr>
              <p:cNvPr id="12" name="Table 8">
                <a:extLst>
                  <a:ext uri="{FF2B5EF4-FFF2-40B4-BE49-F238E27FC236}">
                    <a16:creationId xmlns:a16="http://schemas.microsoft.com/office/drawing/2014/main" id="{79C2CD1B-1804-E145-9325-F842811B0106}"/>
                  </a:ext>
                </a:extLst>
              </p:cNvPr>
              <p:cNvGraphicFramePr>
                <a:graphicFrameLocks/>
              </p:cNvGraphicFramePr>
              <p:nvPr>
                <p:extLst>
                  <p:ext uri="{D42A27DB-BD31-4B8C-83A1-F6EECF244321}">
                    <p14:modId xmlns:p14="http://schemas.microsoft.com/office/powerpoint/2010/main" val="2252803608"/>
                  </p:ext>
                </p:extLst>
              </p:nvPr>
            </p:nvGraphicFramePr>
            <p:xfrm>
              <a:off x="722850" y="5357905"/>
              <a:ext cx="4825553" cy="688658"/>
            </p:xfrm>
            <a:graphic>
              <a:graphicData uri="http://schemas.openxmlformats.org/drawingml/2006/table">
                <a:tbl>
                  <a:tblPr firstRow="1" bandRow="1">
                    <a:tableStyleId>{9D7B26C5-4107-4FEC-AEDC-1716B250A1EF}</a:tableStyleId>
                  </a:tblPr>
                  <a:tblGrid>
                    <a:gridCol w="772711">
                      <a:extLst>
                        <a:ext uri="{9D8B030D-6E8A-4147-A177-3AD203B41FA5}">
                          <a16:colId xmlns:a16="http://schemas.microsoft.com/office/drawing/2014/main" val="897610846"/>
                        </a:ext>
                      </a:extLst>
                    </a:gridCol>
                    <a:gridCol w="1020262">
                      <a:extLst>
                        <a:ext uri="{9D8B030D-6E8A-4147-A177-3AD203B41FA5}">
                          <a16:colId xmlns:a16="http://schemas.microsoft.com/office/drawing/2014/main" val="891760145"/>
                        </a:ext>
                      </a:extLst>
                    </a:gridCol>
                    <a:gridCol w="993872">
                      <a:extLst>
                        <a:ext uri="{9D8B030D-6E8A-4147-A177-3AD203B41FA5}">
                          <a16:colId xmlns:a16="http://schemas.microsoft.com/office/drawing/2014/main" val="869924311"/>
                        </a:ext>
                      </a:extLst>
                    </a:gridCol>
                    <a:gridCol w="981129">
                      <a:extLst>
                        <a:ext uri="{9D8B030D-6E8A-4147-A177-3AD203B41FA5}">
                          <a16:colId xmlns:a16="http://schemas.microsoft.com/office/drawing/2014/main" val="1684155444"/>
                        </a:ext>
                      </a:extLst>
                    </a:gridCol>
                    <a:gridCol w="1057579">
                      <a:extLst>
                        <a:ext uri="{9D8B030D-6E8A-4147-A177-3AD203B41FA5}">
                          <a16:colId xmlns:a16="http://schemas.microsoft.com/office/drawing/2014/main" val="1072934448"/>
                        </a:ext>
                      </a:extLst>
                    </a:gridCol>
                  </a:tblGrid>
                  <a:tr h="0">
                    <a:tc>
                      <a:txBody>
                        <a:bodyPr/>
                        <a:lstStyle/>
                        <a:p>
                          <a:pPr algn="ctr"/>
                          <a:r>
                            <a:rPr lang="en-US" sz="1400"/>
                            <a:t>        </a:t>
                          </a:r>
                        </a:p>
                      </a:txBody>
                      <a:tcPr/>
                    </a:tc>
                    <a:tc>
                      <a:txBody>
                        <a:bodyPr/>
                        <a:lstStyle/>
                        <a:p>
                          <a:pPr algn="ctr"/>
                          <a14:m>
                            <m:oMathPara xmlns:m="http://schemas.openxmlformats.org/officeDocument/2006/math">
                              <m:oMathParaPr>
                                <m:jc m:val="centerGroup"/>
                              </m:oMathParaPr>
                              <m:oMath xmlns:m="http://schemas.openxmlformats.org/officeDocument/2006/math">
                                <m:sSubSup>
                                  <m:sSubSupPr>
                                    <m:ctrlPr>
                                      <a:rPr lang="en-GB" sz="1400" b="1" i="1" kern="1200" smtClean="0">
                                        <a:solidFill>
                                          <a:schemeClr val="dk1"/>
                                        </a:solidFill>
                                        <a:effectLst/>
                                        <a:latin typeface="Cambria Math" panose="02040503050406030204" pitchFamily="18" charset="0"/>
                                        <a:ea typeface="+mn-ea"/>
                                        <a:cs typeface="+mn-cs"/>
                                      </a:rPr>
                                    </m:ctrlPr>
                                  </m:sSubSupPr>
                                  <m:e>
                                    <m:r>
                                      <a:rPr lang="en-GB" sz="1400" b="1" i="1" kern="1200" smtClean="0">
                                        <a:solidFill>
                                          <a:schemeClr val="dk1"/>
                                        </a:solidFill>
                                        <a:effectLst/>
                                        <a:latin typeface="Cambria Math" panose="02040503050406030204" pitchFamily="18" charset="0"/>
                                        <a:ea typeface="Cambria Math" panose="02040503050406030204" pitchFamily="18" charset="0"/>
                                        <a:cs typeface="+mn-cs"/>
                                      </a:rPr>
                                      <m:t>𝜶</m:t>
                                    </m:r>
                                  </m:e>
                                  <m:sub>
                                    <m:sSup>
                                      <m:sSupPr>
                                        <m:ctrlPr>
                                          <a:rPr lang="en-GB" sz="1400" b="1" i="1" kern="1200" smtClean="0">
                                            <a:solidFill>
                                              <a:schemeClr val="dk1"/>
                                            </a:solidFill>
                                            <a:effectLst/>
                                            <a:latin typeface="Cambria Math" panose="02040503050406030204" pitchFamily="18" charset="0"/>
                                            <a:ea typeface="+mn-ea"/>
                                            <a:cs typeface="+mn-cs"/>
                                          </a:rPr>
                                        </m:ctrlPr>
                                      </m:sSupPr>
                                      <m:e>
                                        <m:r>
                                          <a:rPr lang="en-GB" sz="1400" b="1" i="1" kern="1200" smtClean="0">
                                            <a:solidFill>
                                              <a:schemeClr val="dk1"/>
                                            </a:solidFill>
                                            <a:effectLst/>
                                            <a:latin typeface="Cambria Math" panose="02040503050406030204" pitchFamily="18" charset="0"/>
                                            <a:ea typeface="Cambria Math" panose="02040503050406030204" pitchFamily="18" charset="0"/>
                                            <a:cs typeface="+mn-cs"/>
                                          </a:rPr>
                                          <m:t>𝝅</m:t>
                                        </m:r>
                                      </m:e>
                                      <m:sup>
                                        <m:r>
                                          <a:rPr lang="en-GB" sz="1400" b="1" i="1" kern="1200" smtClean="0">
                                            <a:solidFill>
                                              <a:schemeClr val="dk1"/>
                                            </a:solidFill>
                                            <a:effectLst/>
                                            <a:latin typeface="Cambria Math" panose="02040503050406030204" pitchFamily="18" charset="0"/>
                                            <a:ea typeface="+mn-ea"/>
                                            <a:cs typeface="+mn-cs"/>
                                          </a:rPr>
                                          <m:t>𝟎</m:t>
                                        </m:r>
                                      </m:sup>
                                    </m:sSup>
                                    <m:r>
                                      <a:rPr lang="en-GB" sz="1400" b="1" i="1" kern="1200" smtClean="0">
                                        <a:solidFill>
                                          <a:schemeClr val="dk1"/>
                                        </a:solidFill>
                                        <a:effectLst/>
                                        <a:latin typeface="Cambria Math" panose="02040503050406030204" pitchFamily="18" charset="0"/>
                                        <a:ea typeface="+mn-ea"/>
                                        <a:cs typeface="+mn-cs"/>
                                      </a:rPr>
                                      <m:t>≥</m:t>
                                    </m:r>
                                    <m:r>
                                      <a:rPr lang="en-GB" sz="1400" b="1" i="1" kern="1200" smtClean="0">
                                        <a:solidFill>
                                          <a:schemeClr val="dk1"/>
                                        </a:solidFill>
                                        <a:effectLst/>
                                        <a:latin typeface="Cambria Math" panose="02040503050406030204" pitchFamily="18" charset="0"/>
                                        <a:ea typeface="+mn-ea"/>
                                        <a:cs typeface="+mn-cs"/>
                                      </a:rPr>
                                      <m:t>𝟏</m:t>
                                    </m:r>
                                  </m:sub>
                                  <m:sup>
                                    <m:r>
                                      <a:rPr lang="en-GB" sz="1400" b="1" i="1" kern="1200" smtClean="0">
                                        <a:solidFill>
                                          <a:schemeClr val="dk1"/>
                                        </a:solidFill>
                                        <a:effectLst/>
                                        <a:latin typeface="Cambria Math" panose="02040503050406030204" pitchFamily="18" charset="0"/>
                                        <a:ea typeface="+mn-ea"/>
                                        <a:cs typeface="+mn-cs"/>
                                      </a:rPr>
                                      <m:t>&lt;</m:t>
                                    </m:r>
                                    <m:r>
                                      <a:rPr lang="en-GB" sz="1400" b="1" i="1" kern="1200" smtClean="0">
                                        <a:solidFill>
                                          <a:schemeClr val="dk1"/>
                                        </a:solidFill>
                                        <a:effectLst/>
                                        <a:latin typeface="Cambria Math" panose="02040503050406030204" pitchFamily="18" charset="0"/>
                                        <a:ea typeface="+mn-ea"/>
                                        <a:cs typeface="+mn-cs"/>
                                      </a:rPr>
                                      <m:t>𝟕𝟎𝟎</m:t>
                                    </m:r>
                                    <m:r>
                                      <a:rPr lang="en-GB" sz="1400" b="1" i="1" kern="1200" smtClean="0">
                                        <a:solidFill>
                                          <a:schemeClr val="dk1"/>
                                        </a:solidFill>
                                        <a:effectLst/>
                                        <a:latin typeface="Cambria Math" panose="02040503050406030204" pitchFamily="18" charset="0"/>
                                        <a:ea typeface="+mn-ea"/>
                                        <a:cs typeface="+mn-cs"/>
                                      </a:rPr>
                                      <m:t>𝑴𝒆𝑽</m:t>
                                    </m:r>
                                  </m:sup>
                                </m:sSubSup>
                              </m:oMath>
                            </m:oMathPara>
                          </a14:m>
                          <a:endParaRPr lang="en-GB" sz="1400" b="1" i="0" kern="1200">
                            <a:solidFill>
                              <a:schemeClr val="dk1"/>
                            </a:solidFill>
                            <a:effectLst/>
                            <a:latin typeface="+mn-lt"/>
                            <a:ea typeface="+mn-ea"/>
                            <a:cs typeface="+mn-cs"/>
                          </a:endParaRPr>
                        </a:p>
                      </a:txBody>
                      <a:tcPr/>
                    </a:tc>
                    <a:tc>
                      <a:txBody>
                        <a:bodyPr/>
                        <a:lstStyle/>
                        <a:p>
                          <a:pPr algn="ctr"/>
                          <a14:m>
                            <m:oMathPara xmlns:m="http://schemas.openxmlformats.org/officeDocument/2006/math">
                              <m:oMathParaPr>
                                <m:jc m:val="centerGroup"/>
                              </m:oMathParaPr>
                              <m:oMath xmlns:m="http://schemas.openxmlformats.org/officeDocument/2006/math">
                                <m:sSubSup>
                                  <m:sSubSupPr>
                                    <m:ctrlPr>
                                      <a:rPr lang="en-GB" sz="1400" b="1" i="1" kern="1200" smtClean="0">
                                        <a:solidFill>
                                          <a:schemeClr val="dk1"/>
                                        </a:solidFill>
                                        <a:effectLst/>
                                        <a:latin typeface="Cambria Math" panose="02040503050406030204" pitchFamily="18" charset="0"/>
                                        <a:ea typeface="+mn-ea"/>
                                        <a:cs typeface="+mn-cs"/>
                                      </a:rPr>
                                    </m:ctrlPr>
                                  </m:sSubSupPr>
                                  <m:e>
                                    <m:r>
                                      <a:rPr lang="en-GB" sz="1400" b="1" i="1" kern="1200" smtClean="0">
                                        <a:solidFill>
                                          <a:schemeClr val="dk1"/>
                                        </a:solidFill>
                                        <a:effectLst/>
                                        <a:latin typeface="Cambria Math" panose="02040503050406030204" pitchFamily="18" charset="0"/>
                                        <a:ea typeface="Cambria Math" panose="02040503050406030204" pitchFamily="18" charset="0"/>
                                        <a:cs typeface="+mn-cs"/>
                                      </a:rPr>
                                      <m:t>𝜶</m:t>
                                    </m:r>
                                  </m:e>
                                  <m:sub>
                                    <m:sSup>
                                      <m:sSupPr>
                                        <m:ctrlPr>
                                          <a:rPr lang="en-GB" sz="1400" b="1" i="1" kern="1200" smtClean="0">
                                            <a:solidFill>
                                              <a:schemeClr val="dk1"/>
                                            </a:solidFill>
                                            <a:effectLst/>
                                            <a:latin typeface="Cambria Math" panose="02040503050406030204" pitchFamily="18" charset="0"/>
                                            <a:ea typeface="+mn-ea"/>
                                            <a:cs typeface="+mn-cs"/>
                                          </a:rPr>
                                        </m:ctrlPr>
                                      </m:sSupPr>
                                      <m:e>
                                        <m:r>
                                          <a:rPr lang="en-GB" sz="1400" b="1" i="1" kern="1200" smtClean="0">
                                            <a:solidFill>
                                              <a:schemeClr val="dk1"/>
                                            </a:solidFill>
                                            <a:effectLst/>
                                            <a:latin typeface="Cambria Math" panose="02040503050406030204" pitchFamily="18" charset="0"/>
                                            <a:ea typeface="Cambria Math" panose="02040503050406030204" pitchFamily="18" charset="0"/>
                                            <a:cs typeface="+mn-cs"/>
                                          </a:rPr>
                                          <m:t>𝝅</m:t>
                                        </m:r>
                                      </m:e>
                                      <m:sup>
                                        <m:r>
                                          <a:rPr lang="en-GB" sz="1400" b="1" i="1" kern="1200" smtClean="0">
                                            <a:solidFill>
                                              <a:schemeClr val="dk1"/>
                                            </a:solidFill>
                                            <a:effectLst/>
                                            <a:latin typeface="Cambria Math" panose="02040503050406030204" pitchFamily="18" charset="0"/>
                                            <a:ea typeface="+mn-ea"/>
                                            <a:cs typeface="+mn-cs"/>
                                          </a:rPr>
                                          <m:t>𝟎</m:t>
                                        </m:r>
                                      </m:sup>
                                    </m:sSup>
                                    <m:r>
                                      <a:rPr lang="en-GB" sz="1400" b="1" i="1" kern="1200" smtClean="0">
                                        <a:solidFill>
                                          <a:schemeClr val="dk1"/>
                                        </a:solidFill>
                                        <a:effectLst/>
                                        <a:latin typeface="Cambria Math" panose="02040503050406030204" pitchFamily="18" charset="0"/>
                                        <a:ea typeface="+mn-ea"/>
                                        <a:cs typeface="+mn-cs"/>
                                      </a:rPr>
                                      <m:t>≥</m:t>
                                    </m:r>
                                    <m:r>
                                      <a:rPr lang="en-GB" sz="1400" b="1" i="1" kern="1200" smtClean="0">
                                        <a:solidFill>
                                          <a:schemeClr val="dk1"/>
                                        </a:solidFill>
                                        <a:effectLst/>
                                        <a:latin typeface="Cambria Math" panose="02040503050406030204" pitchFamily="18" charset="0"/>
                                        <a:ea typeface="+mn-ea"/>
                                        <a:cs typeface="+mn-cs"/>
                                      </a:rPr>
                                      <m:t>𝟏</m:t>
                                    </m:r>
                                  </m:sub>
                                  <m:sup>
                                    <m:r>
                                      <a:rPr lang="en-GB" sz="1400" b="1" i="1" kern="1200" smtClean="0">
                                        <a:solidFill>
                                          <a:schemeClr val="dk1"/>
                                        </a:solidFill>
                                        <a:effectLst/>
                                        <a:latin typeface="Cambria Math" panose="02040503050406030204" pitchFamily="18" charset="0"/>
                                        <a:ea typeface="+mn-ea"/>
                                        <a:cs typeface="+mn-cs"/>
                                      </a:rPr>
                                      <m:t>&gt;</m:t>
                                    </m:r>
                                    <m:r>
                                      <a:rPr lang="en-GB" sz="1400" b="1" i="1" kern="1200" smtClean="0">
                                        <a:solidFill>
                                          <a:schemeClr val="dk1"/>
                                        </a:solidFill>
                                        <a:effectLst/>
                                        <a:latin typeface="Cambria Math" panose="02040503050406030204" pitchFamily="18" charset="0"/>
                                        <a:ea typeface="+mn-ea"/>
                                        <a:cs typeface="+mn-cs"/>
                                      </a:rPr>
                                      <m:t>𝟕𝟎𝟎</m:t>
                                    </m:r>
                                    <m:r>
                                      <a:rPr lang="en-GB" sz="1400" b="1" i="1" kern="1200" smtClean="0">
                                        <a:solidFill>
                                          <a:schemeClr val="dk1"/>
                                        </a:solidFill>
                                        <a:effectLst/>
                                        <a:latin typeface="Cambria Math" panose="02040503050406030204" pitchFamily="18" charset="0"/>
                                        <a:ea typeface="+mn-ea"/>
                                        <a:cs typeface="+mn-cs"/>
                                      </a:rPr>
                                      <m:t>𝑴𝒆𝑽</m:t>
                                    </m:r>
                                  </m:sup>
                                </m:sSubSup>
                              </m:oMath>
                            </m:oMathPara>
                          </a14:m>
                          <a:endParaRPr lang="en-GB" sz="1400" b="1" i="0" kern="1200">
                            <a:solidFill>
                              <a:schemeClr val="dk1"/>
                            </a:solidFill>
                            <a:effectLst/>
                            <a:latin typeface="+mn-lt"/>
                            <a:ea typeface="+mn-ea"/>
                            <a:cs typeface="+mn-cs"/>
                          </a:endParaRPr>
                        </a:p>
                      </a:txBody>
                      <a:tcPr/>
                    </a:tc>
                    <a:tc>
                      <a:txBody>
                        <a:bodyPr/>
                        <a:lstStyle/>
                        <a:p>
                          <a:pPr algn="ctr"/>
                          <a14:m>
                            <m:oMathPara xmlns:m="http://schemas.openxmlformats.org/officeDocument/2006/math">
                              <m:oMathParaPr>
                                <m:jc m:val="centerGroup"/>
                              </m:oMathParaPr>
                              <m:oMath xmlns:m="http://schemas.openxmlformats.org/officeDocument/2006/math">
                                <m:sSubSup>
                                  <m:sSubSupPr>
                                    <m:ctrlPr>
                                      <a:rPr lang="en-GB" sz="1400" b="1" i="1" kern="1200" smtClean="0">
                                        <a:solidFill>
                                          <a:schemeClr val="dk1"/>
                                        </a:solidFill>
                                        <a:effectLst/>
                                        <a:latin typeface="Cambria Math" panose="02040503050406030204" pitchFamily="18" charset="0"/>
                                        <a:ea typeface="+mn-ea"/>
                                        <a:cs typeface="+mn-cs"/>
                                      </a:rPr>
                                    </m:ctrlPr>
                                  </m:sSubSupPr>
                                  <m:e>
                                    <m:r>
                                      <a:rPr lang="en-GB" sz="1400" b="1" i="1" kern="1200" smtClean="0">
                                        <a:solidFill>
                                          <a:schemeClr val="dk1"/>
                                        </a:solidFill>
                                        <a:effectLst/>
                                        <a:latin typeface="Cambria Math" panose="02040503050406030204" pitchFamily="18" charset="0"/>
                                        <a:ea typeface="Cambria Math" panose="02040503050406030204" pitchFamily="18" charset="0"/>
                                        <a:cs typeface="+mn-cs"/>
                                      </a:rPr>
                                      <m:t>𝜶</m:t>
                                    </m:r>
                                  </m:e>
                                  <m:sub>
                                    <m:sSup>
                                      <m:sSupPr>
                                        <m:ctrlPr>
                                          <a:rPr lang="en-GB" sz="1400" b="1" i="1" kern="1200" smtClean="0">
                                            <a:solidFill>
                                              <a:schemeClr val="dk1"/>
                                            </a:solidFill>
                                            <a:effectLst/>
                                            <a:latin typeface="Cambria Math" panose="02040503050406030204" pitchFamily="18" charset="0"/>
                                            <a:ea typeface="+mn-ea"/>
                                            <a:cs typeface="+mn-cs"/>
                                          </a:rPr>
                                        </m:ctrlPr>
                                      </m:sSupPr>
                                      <m:e>
                                        <m:r>
                                          <a:rPr lang="en-GB" sz="1400" b="1" i="1" kern="1200" smtClean="0">
                                            <a:solidFill>
                                              <a:schemeClr val="dk1"/>
                                            </a:solidFill>
                                            <a:effectLst/>
                                            <a:latin typeface="Cambria Math" panose="02040503050406030204" pitchFamily="18" charset="0"/>
                                            <a:ea typeface="Cambria Math" panose="02040503050406030204" pitchFamily="18" charset="0"/>
                                            <a:cs typeface="+mn-cs"/>
                                          </a:rPr>
                                          <m:t>𝝅</m:t>
                                        </m:r>
                                      </m:e>
                                      <m:sup>
                                        <m:r>
                                          <a:rPr lang="en-GB" sz="1400" b="1" i="1" kern="1200" smtClean="0">
                                            <a:solidFill>
                                              <a:schemeClr val="dk1"/>
                                            </a:solidFill>
                                            <a:effectLst/>
                                            <a:latin typeface="Cambria Math" panose="02040503050406030204" pitchFamily="18" charset="0"/>
                                            <a:ea typeface="+mn-ea"/>
                                            <a:cs typeface="+mn-cs"/>
                                          </a:rPr>
                                          <m:t>𝟎</m:t>
                                        </m:r>
                                      </m:sup>
                                    </m:sSup>
                                    <m:r>
                                      <a:rPr lang="en-GB" sz="1400" b="1" i="1" kern="1200" smtClean="0">
                                        <a:solidFill>
                                          <a:schemeClr val="dk1"/>
                                        </a:solidFill>
                                        <a:effectLst/>
                                        <a:latin typeface="Cambria Math" panose="02040503050406030204" pitchFamily="18" charset="0"/>
                                        <a:ea typeface="+mn-ea"/>
                                        <a:cs typeface="+mn-cs"/>
                                      </a:rPr>
                                      <m:t>=</m:t>
                                    </m:r>
                                    <m:r>
                                      <a:rPr lang="en-GB" sz="1400" b="1" i="1" kern="1200" smtClean="0">
                                        <a:solidFill>
                                          <a:schemeClr val="dk1"/>
                                        </a:solidFill>
                                        <a:effectLst/>
                                        <a:latin typeface="Cambria Math" panose="02040503050406030204" pitchFamily="18" charset="0"/>
                                        <a:ea typeface="+mn-ea"/>
                                        <a:cs typeface="+mn-cs"/>
                                      </a:rPr>
                                      <m:t>𝟎</m:t>
                                    </m:r>
                                  </m:sub>
                                  <m:sup>
                                    <m:r>
                                      <a:rPr lang="en-GB" sz="1400" b="1" i="1" kern="1200" smtClean="0">
                                        <a:solidFill>
                                          <a:schemeClr val="dk1"/>
                                        </a:solidFill>
                                        <a:effectLst/>
                                        <a:latin typeface="Cambria Math" panose="02040503050406030204" pitchFamily="18" charset="0"/>
                                        <a:ea typeface="+mn-ea"/>
                                        <a:cs typeface="+mn-cs"/>
                                      </a:rPr>
                                      <m:t>&lt;</m:t>
                                    </m:r>
                                    <m:r>
                                      <a:rPr lang="en-GB" sz="1400" b="1" i="1" kern="1200" smtClean="0">
                                        <a:solidFill>
                                          <a:schemeClr val="dk1"/>
                                        </a:solidFill>
                                        <a:effectLst/>
                                        <a:latin typeface="Cambria Math" panose="02040503050406030204" pitchFamily="18" charset="0"/>
                                        <a:ea typeface="+mn-ea"/>
                                        <a:cs typeface="+mn-cs"/>
                                      </a:rPr>
                                      <m:t>𝟕𝟎𝟎</m:t>
                                    </m:r>
                                    <m:r>
                                      <a:rPr lang="en-GB" sz="1400" b="1" i="1" kern="1200" smtClean="0">
                                        <a:solidFill>
                                          <a:schemeClr val="dk1"/>
                                        </a:solidFill>
                                        <a:effectLst/>
                                        <a:latin typeface="Cambria Math" panose="02040503050406030204" pitchFamily="18" charset="0"/>
                                        <a:ea typeface="+mn-ea"/>
                                        <a:cs typeface="+mn-cs"/>
                                      </a:rPr>
                                      <m:t>𝑴𝒆𝑽</m:t>
                                    </m:r>
                                  </m:sup>
                                </m:sSubSup>
                              </m:oMath>
                            </m:oMathPara>
                          </a14:m>
                          <a:endParaRPr lang="en-GB" sz="1400" b="1" i="0" kern="1200">
                            <a:solidFill>
                              <a:schemeClr val="dk1"/>
                            </a:solidFill>
                            <a:effectLst/>
                            <a:latin typeface="+mn-lt"/>
                            <a:ea typeface="+mn-ea"/>
                            <a:cs typeface="+mn-cs"/>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lang="en-GB" sz="1400" b="1" i="1" kern="1200" smtClean="0">
                                        <a:solidFill>
                                          <a:schemeClr val="dk1"/>
                                        </a:solidFill>
                                        <a:effectLst/>
                                        <a:latin typeface="Cambria Math" panose="02040503050406030204" pitchFamily="18" charset="0"/>
                                        <a:ea typeface="+mn-ea"/>
                                        <a:cs typeface="+mn-cs"/>
                                      </a:rPr>
                                    </m:ctrlPr>
                                  </m:sSubSupPr>
                                  <m:e>
                                    <m:r>
                                      <a:rPr lang="en-GB" sz="1400" b="1" i="1" kern="1200" smtClean="0">
                                        <a:solidFill>
                                          <a:schemeClr val="dk1"/>
                                        </a:solidFill>
                                        <a:effectLst/>
                                        <a:latin typeface="Cambria Math" panose="02040503050406030204" pitchFamily="18" charset="0"/>
                                        <a:ea typeface="Cambria Math" panose="02040503050406030204" pitchFamily="18" charset="0"/>
                                        <a:cs typeface="+mn-cs"/>
                                      </a:rPr>
                                      <m:t>𝜶</m:t>
                                    </m:r>
                                  </m:e>
                                  <m:sub>
                                    <m:sSup>
                                      <m:sSupPr>
                                        <m:ctrlPr>
                                          <a:rPr lang="en-GB" sz="1400" b="1" i="1" kern="1200" smtClean="0">
                                            <a:solidFill>
                                              <a:schemeClr val="dk1"/>
                                            </a:solidFill>
                                            <a:effectLst/>
                                            <a:latin typeface="Cambria Math" panose="02040503050406030204" pitchFamily="18" charset="0"/>
                                            <a:ea typeface="+mn-ea"/>
                                            <a:cs typeface="+mn-cs"/>
                                          </a:rPr>
                                        </m:ctrlPr>
                                      </m:sSupPr>
                                      <m:e>
                                        <m:r>
                                          <a:rPr lang="en-GB" sz="1400" b="1" i="1" kern="1200" smtClean="0">
                                            <a:solidFill>
                                              <a:schemeClr val="dk1"/>
                                            </a:solidFill>
                                            <a:effectLst/>
                                            <a:latin typeface="Cambria Math" panose="02040503050406030204" pitchFamily="18" charset="0"/>
                                            <a:ea typeface="Cambria Math" panose="02040503050406030204" pitchFamily="18" charset="0"/>
                                            <a:cs typeface="+mn-cs"/>
                                          </a:rPr>
                                          <m:t>𝝅</m:t>
                                        </m:r>
                                      </m:e>
                                      <m:sup>
                                        <m:r>
                                          <a:rPr lang="en-GB" sz="1400" b="1" i="1" kern="1200" smtClean="0">
                                            <a:solidFill>
                                              <a:schemeClr val="dk1"/>
                                            </a:solidFill>
                                            <a:effectLst/>
                                            <a:latin typeface="Cambria Math" panose="02040503050406030204" pitchFamily="18" charset="0"/>
                                            <a:ea typeface="+mn-ea"/>
                                            <a:cs typeface="+mn-cs"/>
                                          </a:rPr>
                                          <m:t>𝟎</m:t>
                                        </m:r>
                                      </m:sup>
                                    </m:sSup>
                                    <m:r>
                                      <a:rPr lang="en-GB" sz="1400" b="1" i="1" kern="1200" smtClean="0">
                                        <a:solidFill>
                                          <a:schemeClr val="dk1"/>
                                        </a:solidFill>
                                        <a:effectLst/>
                                        <a:latin typeface="Cambria Math" panose="02040503050406030204" pitchFamily="18" charset="0"/>
                                        <a:ea typeface="+mn-ea"/>
                                        <a:cs typeface="+mn-cs"/>
                                      </a:rPr>
                                      <m:t>=</m:t>
                                    </m:r>
                                    <m:r>
                                      <a:rPr lang="en-GB" sz="1400" b="1" i="1" kern="1200" smtClean="0">
                                        <a:solidFill>
                                          <a:schemeClr val="dk1"/>
                                        </a:solidFill>
                                        <a:effectLst/>
                                        <a:latin typeface="Cambria Math" panose="02040503050406030204" pitchFamily="18" charset="0"/>
                                        <a:ea typeface="+mn-ea"/>
                                        <a:cs typeface="+mn-cs"/>
                                      </a:rPr>
                                      <m:t>𝟎</m:t>
                                    </m:r>
                                  </m:sub>
                                  <m:sup>
                                    <m:r>
                                      <a:rPr lang="en-GB" sz="1400" b="1" i="1" kern="1200" smtClean="0">
                                        <a:solidFill>
                                          <a:schemeClr val="dk1"/>
                                        </a:solidFill>
                                        <a:effectLst/>
                                        <a:latin typeface="Cambria Math" panose="02040503050406030204" pitchFamily="18" charset="0"/>
                                        <a:ea typeface="+mn-ea"/>
                                        <a:cs typeface="+mn-cs"/>
                                      </a:rPr>
                                      <m:t>&gt;</m:t>
                                    </m:r>
                                    <m:r>
                                      <a:rPr lang="en-GB" sz="1400" b="1" i="1" kern="1200" smtClean="0">
                                        <a:solidFill>
                                          <a:schemeClr val="dk1"/>
                                        </a:solidFill>
                                        <a:effectLst/>
                                        <a:latin typeface="Cambria Math" panose="02040503050406030204" pitchFamily="18" charset="0"/>
                                        <a:ea typeface="+mn-ea"/>
                                        <a:cs typeface="+mn-cs"/>
                                      </a:rPr>
                                      <m:t>𝟕𝟎𝟎</m:t>
                                    </m:r>
                                    <m:r>
                                      <a:rPr lang="en-GB" sz="1400" b="1" i="1" kern="1200" smtClean="0">
                                        <a:solidFill>
                                          <a:schemeClr val="dk1"/>
                                        </a:solidFill>
                                        <a:effectLst/>
                                        <a:latin typeface="Cambria Math" panose="02040503050406030204" pitchFamily="18" charset="0"/>
                                        <a:ea typeface="+mn-ea"/>
                                        <a:cs typeface="+mn-cs"/>
                                      </a:rPr>
                                      <m:t>𝑴𝒆𝑽</m:t>
                                    </m:r>
                                  </m:sup>
                                </m:sSubSup>
                              </m:oMath>
                            </m:oMathPara>
                          </a14:m>
                          <a:endParaRPr lang="en-GB" sz="1400" b="1" i="0" kern="1200">
                            <a:solidFill>
                              <a:schemeClr val="dk1"/>
                            </a:solidFill>
                            <a:effectLst/>
                            <a:latin typeface="+mn-lt"/>
                            <a:ea typeface="+mn-ea"/>
                            <a:cs typeface="+mn-cs"/>
                          </a:endParaRPr>
                        </a:p>
                      </a:txBody>
                      <a:tcPr/>
                    </a:tc>
                    <a:extLst>
                      <a:ext uri="{0D108BD9-81ED-4DB2-BD59-A6C34878D82A}">
                        <a16:rowId xmlns:a16="http://schemas.microsoft.com/office/drawing/2014/main" val="3798646663"/>
                      </a:ext>
                    </a:extLst>
                  </a:tr>
                  <a:tr h="0">
                    <a:tc>
                      <a:txBody>
                        <a:bodyPr/>
                        <a:lstStyle/>
                        <a:p>
                          <a:pPr algn="ctr"/>
                          <a:r>
                            <a:rPr lang="en-GB" sz="1600" b="0" i="0" kern="1200">
                              <a:solidFill>
                                <a:schemeClr val="dk1"/>
                              </a:solidFill>
                              <a:effectLst/>
                              <a:latin typeface="+mn-lt"/>
                              <a:ea typeface="+mn-ea"/>
                              <a:cs typeface="+mn-cs"/>
                            </a:rPr>
                            <a:t>MC</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kern="1200">
                              <a:effectLst/>
                            </a:rPr>
                            <a:t>2.20</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a:t>0.71</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a:t>1.02</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t>0.97</a:t>
                          </a:r>
                        </a:p>
                      </a:txBody>
                      <a:tcPr/>
                    </a:tc>
                    <a:extLst>
                      <a:ext uri="{0D108BD9-81ED-4DB2-BD59-A6C34878D82A}">
                        <a16:rowId xmlns:a16="http://schemas.microsoft.com/office/drawing/2014/main" val="1330784230"/>
                      </a:ext>
                    </a:extLst>
                  </a:tr>
                </a:tbl>
              </a:graphicData>
            </a:graphic>
          </p:graphicFrame>
        </mc:Choice>
        <mc:Fallback xmlns="">
          <p:graphicFrame>
            <p:nvGraphicFramePr>
              <p:cNvPr id="12" name="Table 8">
                <a:extLst>
                  <a:ext uri="{FF2B5EF4-FFF2-40B4-BE49-F238E27FC236}">
                    <a16:creationId xmlns:a16="http://schemas.microsoft.com/office/drawing/2014/main" id="{79C2CD1B-1804-E145-9325-F842811B0106}"/>
                  </a:ext>
                </a:extLst>
              </p:cNvPr>
              <p:cNvGraphicFramePr>
                <a:graphicFrameLocks/>
              </p:cNvGraphicFramePr>
              <p:nvPr>
                <p:extLst>
                  <p:ext uri="{D42A27DB-BD31-4B8C-83A1-F6EECF244321}">
                    <p14:modId xmlns:p14="http://schemas.microsoft.com/office/powerpoint/2010/main" val="2252803608"/>
                  </p:ext>
                </p:extLst>
              </p:nvPr>
            </p:nvGraphicFramePr>
            <p:xfrm>
              <a:off x="722850" y="5357905"/>
              <a:ext cx="4825553" cy="688658"/>
            </p:xfrm>
            <a:graphic>
              <a:graphicData uri="http://schemas.openxmlformats.org/drawingml/2006/table">
                <a:tbl>
                  <a:tblPr firstRow="1" bandRow="1">
                    <a:tableStyleId>{9D7B26C5-4107-4FEC-AEDC-1716B250A1EF}</a:tableStyleId>
                  </a:tblPr>
                  <a:tblGrid>
                    <a:gridCol w="772711">
                      <a:extLst>
                        <a:ext uri="{9D8B030D-6E8A-4147-A177-3AD203B41FA5}">
                          <a16:colId xmlns:a16="http://schemas.microsoft.com/office/drawing/2014/main" val="897610846"/>
                        </a:ext>
                      </a:extLst>
                    </a:gridCol>
                    <a:gridCol w="1020262">
                      <a:extLst>
                        <a:ext uri="{9D8B030D-6E8A-4147-A177-3AD203B41FA5}">
                          <a16:colId xmlns:a16="http://schemas.microsoft.com/office/drawing/2014/main" val="891760145"/>
                        </a:ext>
                      </a:extLst>
                    </a:gridCol>
                    <a:gridCol w="993872">
                      <a:extLst>
                        <a:ext uri="{9D8B030D-6E8A-4147-A177-3AD203B41FA5}">
                          <a16:colId xmlns:a16="http://schemas.microsoft.com/office/drawing/2014/main" val="869924311"/>
                        </a:ext>
                      </a:extLst>
                    </a:gridCol>
                    <a:gridCol w="981129">
                      <a:extLst>
                        <a:ext uri="{9D8B030D-6E8A-4147-A177-3AD203B41FA5}">
                          <a16:colId xmlns:a16="http://schemas.microsoft.com/office/drawing/2014/main" val="1684155444"/>
                        </a:ext>
                      </a:extLst>
                    </a:gridCol>
                    <a:gridCol w="1057579">
                      <a:extLst>
                        <a:ext uri="{9D8B030D-6E8A-4147-A177-3AD203B41FA5}">
                          <a16:colId xmlns:a16="http://schemas.microsoft.com/office/drawing/2014/main" val="1072934448"/>
                        </a:ext>
                      </a:extLst>
                    </a:gridCol>
                  </a:tblGrid>
                  <a:tr h="353378">
                    <a:tc>
                      <a:txBody>
                        <a:bodyPr/>
                        <a:lstStyle/>
                        <a:p>
                          <a:pPr algn="ctr"/>
                          <a:r>
                            <a:rPr lang="en-US" sz="1400"/>
                            <a:t>        </a:t>
                          </a:r>
                        </a:p>
                      </a:txBody>
                      <a:tcPr/>
                    </a:tc>
                    <a:tc>
                      <a:txBody>
                        <a:bodyPr/>
                        <a:lstStyle/>
                        <a:p>
                          <a:endParaRPr lang="en-US"/>
                        </a:p>
                      </a:txBody>
                      <a:tcPr>
                        <a:blipFill>
                          <a:blip r:embed="rId4"/>
                          <a:stretch>
                            <a:fillRect l="-75309" t="-3448" r="-296296" b="-113793"/>
                          </a:stretch>
                        </a:blipFill>
                      </a:tcPr>
                    </a:tc>
                    <a:tc>
                      <a:txBody>
                        <a:bodyPr/>
                        <a:lstStyle/>
                        <a:p>
                          <a:endParaRPr lang="en-US"/>
                        </a:p>
                      </a:txBody>
                      <a:tcPr>
                        <a:blipFill>
                          <a:blip r:embed="rId4"/>
                          <a:stretch>
                            <a:fillRect l="-182051" t="-3448" r="-207692" b="-113793"/>
                          </a:stretch>
                        </a:blipFill>
                      </a:tcPr>
                    </a:tc>
                    <a:tc>
                      <a:txBody>
                        <a:bodyPr/>
                        <a:lstStyle/>
                        <a:p>
                          <a:endParaRPr lang="en-US"/>
                        </a:p>
                      </a:txBody>
                      <a:tcPr>
                        <a:blipFill>
                          <a:blip r:embed="rId4"/>
                          <a:stretch>
                            <a:fillRect l="-285714" t="-3448" r="-110390" b="-113793"/>
                          </a:stretch>
                        </a:blipFill>
                      </a:tcPr>
                    </a:tc>
                    <a:tc>
                      <a:txBody>
                        <a:bodyPr/>
                        <a:lstStyle/>
                        <a:p>
                          <a:endParaRPr lang="en-US"/>
                        </a:p>
                      </a:txBody>
                      <a:tcPr>
                        <a:blipFill>
                          <a:blip r:embed="rId4"/>
                          <a:stretch>
                            <a:fillRect l="-353571" t="-3448" r="-1190" b="-113793"/>
                          </a:stretch>
                        </a:blipFill>
                      </a:tcPr>
                    </a:tc>
                    <a:extLst>
                      <a:ext uri="{0D108BD9-81ED-4DB2-BD59-A6C34878D82A}">
                        <a16:rowId xmlns:a16="http://schemas.microsoft.com/office/drawing/2014/main" val="3798646663"/>
                      </a:ext>
                    </a:extLst>
                  </a:tr>
                  <a:tr h="335280">
                    <a:tc>
                      <a:txBody>
                        <a:bodyPr/>
                        <a:lstStyle/>
                        <a:p>
                          <a:pPr algn="ctr"/>
                          <a:r>
                            <a:rPr lang="en-GB" sz="1600" b="0" i="0" kern="1200">
                              <a:solidFill>
                                <a:schemeClr val="dk1"/>
                              </a:solidFill>
                              <a:effectLst/>
                              <a:latin typeface="+mn-lt"/>
                              <a:ea typeface="+mn-ea"/>
                              <a:cs typeface="+mn-cs"/>
                            </a:rPr>
                            <a:t>MC</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kern="1200">
                              <a:effectLst/>
                            </a:rPr>
                            <a:t>2.20</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a:t>0.71</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a:t>1.02</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t>0.97</a:t>
                          </a:r>
                        </a:p>
                      </a:txBody>
                      <a:tcPr/>
                    </a:tc>
                    <a:extLst>
                      <a:ext uri="{0D108BD9-81ED-4DB2-BD59-A6C34878D82A}">
                        <a16:rowId xmlns:a16="http://schemas.microsoft.com/office/drawing/2014/main" val="1330784230"/>
                      </a:ext>
                    </a:extLst>
                  </a:tr>
                </a:tbl>
              </a:graphicData>
            </a:graphic>
          </p:graphicFrame>
        </mc:Fallback>
      </mc:AlternateContent>
      <p:sp>
        <p:nvSpPr>
          <p:cNvPr id="14" name="TextBox 13">
            <a:extLst>
              <a:ext uri="{FF2B5EF4-FFF2-40B4-BE49-F238E27FC236}">
                <a16:creationId xmlns:a16="http://schemas.microsoft.com/office/drawing/2014/main" id="{ACAB11D9-CEE3-5342-9BDE-A2E37FF95B5A}"/>
              </a:ext>
            </a:extLst>
          </p:cNvPr>
          <p:cNvSpPr txBox="1"/>
          <p:nvPr/>
        </p:nvSpPr>
        <p:spPr>
          <a:xfrm>
            <a:off x="643337" y="4871970"/>
            <a:ext cx="6096000" cy="369332"/>
          </a:xfrm>
          <a:prstGeom prst="rect">
            <a:avLst/>
          </a:prstGeom>
          <a:noFill/>
        </p:spPr>
        <p:txBody>
          <a:bodyPr wrap="square">
            <a:spAutoFit/>
          </a:bodyPr>
          <a:lstStyle/>
          <a:p>
            <a:r>
              <a:rPr lang="en-US" b="1">
                <a:solidFill>
                  <a:srgbClr val="E95125"/>
                </a:solidFill>
              </a:rPr>
              <a:t>Fitted Parameters :</a:t>
            </a:r>
          </a:p>
        </p:txBody>
      </p:sp>
      <p:sp>
        <p:nvSpPr>
          <p:cNvPr id="15" name="Content Placeholder 5">
            <a:extLst>
              <a:ext uri="{FF2B5EF4-FFF2-40B4-BE49-F238E27FC236}">
                <a16:creationId xmlns:a16="http://schemas.microsoft.com/office/drawing/2014/main" id="{742D5570-C819-4B47-9D56-A0E3715ABFE0}"/>
              </a:ext>
            </a:extLst>
          </p:cNvPr>
          <p:cNvSpPr txBox="1">
            <a:spLocks/>
          </p:cNvSpPr>
          <p:nvPr/>
        </p:nvSpPr>
        <p:spPr>
          <a:xfrm>
            <a:off x="6096000" y="5235727"/>
            <a:ext cx="6096000" cy="1317538"/>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GB" sz="2000" dirty="0"/>
              <a:t>We can now subtract the estimated background from the MC and do the unfolding.</a:t>
            </a:r>
            <a:endParaRPr lang="en-GB" sz="1800" dirty="0"/>
          </a:p>
          <a:p>
            <a:endParaRPr lang="en-US" dirty="0"/>
          </a:p>
        </p:txBody>
      </p:sp>
      <p:pic>
        <p:nvPicPr>
          <p:cNvPr id="17" name="Content Placeholder 16">
            <a:extLst>
              <a:ext uri="{FF2B5EF4-FFF2-40B4-BE49-F238E27FC236}">
                <a16:creationId xmlns:a16="http://schemas.microsoft.com/office/drawing/2014/main" id="{A2986ECF-BC83-9148-B47D-D10F16F3FDBC}"/>
              </a:ext>
            </a:extLst>
          </p:cNvPr>
          <p:cNvPicPr>
            <a:picLocks noGrp="1" noChangeAspect="1"/>
          </p:cNvPicPr>
          <p:nvPr>
            <p:ph idx="12"/>
          </p:nvPr>
        </p:nvPicPr>
        <p:blipFill>
          <a:blip r:embed="rId5"/>
          <a:stretch>
            <a:fillRect/>
          </a:stretch>
        </p:blipFill>
        <p:spPr>
          <a:xfrm rot="5400000">
            <a:off x="7087696" y="-185444"/>
            <a:ext cx="3894704" cy="6033600"/>
          </a:xfrm>
        </p:spPr>
      </p:pic>
      <p:pic>
        <p:nvPicPr>
          <p:cNvPr id="11" name="Picture 10">
            <a:extLst>
              <a:ext uri="{FF2B5EF4-FFF2-40B4-BE49-F238E27FC236}">
                <a16:creationId xmlns:a16="http://schemas.microsoft.com/office/drawing/2014/main" id="{87CD4356-3B13-8143-A127-4D9DA0E6EDB3}"/>
              </a:ext>
            </a:extLst>
          </p:cNvPr>
          <p:cNvPicPr>
            <a:picLocks noChangeAspect="1"/>
          </p:cNvPicPr>
          <p:nvPr/>
        </p:nvPicPr>
        <p:blipFill>
          <a:blip r:embed="rId6"/>
          <a:stretch>
            <a:fillRect/>
          </a:stretch>
        </p:blipFill>
        <p:spPr>
          <a:xfrm>
            <a:off x="4060324" y="1329658"/>
            <a:ext cx="774700" cy="228600"/>
          </a:xfrm>
          <a:prstGeom prst="rect">
            <a:avLst/>
          </a:prstGeom>
        </p:spPr>
      </p:pic>
      <p:pic>
        <p:nvPicPr>
          <p:cNvPr id="13" name="Picture 12">
            <a:extLst>
              <a:ext uri="{FF2B5EF4-FFF2-40B4-BE49-F238E27FC236}">
                <a16:creationId xmlns:a16="http://schemas.microsoft.com/office/drawing/2014/main" id="{D53DCC69-5519-5941-83FC-A83524E19469}"/>
              </a:ext>
            </a:extLst>
          </p:cNvPr>
          <p:cNvPicPr>
            <a:picLocks noChangeAspect="1"/>
          </p:cNvPicPr>
          <p:nvPr/>
        </p:nvPicPr>
        <p:blipFill>
          <a:blip r:embed="rId6"/>
          <a:stretch>
            <a:fillRect/>
          </a:stretch>
        </p:blipFill>
        <p:spPr>
          <a:xfrm>
            <a:off x="10093924" y="1329658"/>
            <a:ext cx="774700" cy="228600"/>
          </a:xfrm>
          <a:prstGeom prst="rect">
            <a:avLst/>
          </a:prstGeom>
        </p:spPr>
      </p:pic>
      <p:sp>
        <p:nvSpPr>
          <p:cNvPr id="18" name="TextBox 17">
            <a:extLst>
              <a:ext uri="{FF2B5EF4-FFF2-40B4-BE49-F238E27FC236}">
                <a16:creationId xmlns:a16="http://schemas.microsoft.com/office/drawing/2014/main" id="{19C6D631-9D50-1543-AD76-95C1A9D33DD3}"/>
              </a:ext>
            </a:extLst>
          </p:cNvPr>
          <p:cNvSpPr txBox="1"/>
          <p:nvPr/>
        </p:nvSpPr>
        <p:spPr>
          <a:xfrm>
            <a:off x="6931138" y="2831356"/>
            <a:ext cx="1767385" cy="369332"/>
          </a:xfrm>
          <a:prstGeom prst="rect">
            <a:avLst/>
          </a:prstGeom>
          <a:solidFill>
            <a:schemeClr val="accent2">
              <a:alpha val="25000"/>
            </a:schemeClr>
          </a:solidFill>
        </p:spPr>
        <p:txBody>
          <a:bodyPr wrap="square" rtlCol="0">
            <a:spAutoFit/>
          </a:bodyPr>
          <a:lstStyle/>
          <a:p>
            <a:r>
              <a:rPr lang="en-US" dirty="0"/>
              <a:t>CEX Interacting E</a:t>
            </a:r>
          </a:p>
        </p:txBody>
      </p:sp>
    </p:spTree>
    <p:extLst>
      <p:ext uri="{BB962C8B-B14F-4D97-AF65-F5344CB8AC3E}">
        <p14:creationId xmlns:p14="http://schemas.microsoft.com/office/powerpoint/2010/main" val="66924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58AA2-EF07-9B45-8C97-C9FA763893A9}"/>
              </a:ext>
            </a:extLst>
          </p:cNvPr>
          <p:cNvSpPr>
            <a:spLocks noGrp="1"/>
          </p:cNvSpPr>
          <p:nvPr>
            <p:ph type="title"/>
          </p:nvPr>
        </p:nvSpPr>
        <p:spPr/>
        <p:txBody>
          <a:bodyPr/>
          <a:lstStyle/>
          <a:p>
            <a:r>
              <a:rPr lang="en-US" dirty="0"/>
              <a:t>Total Charge Exchange Cross Section</a:t>
            </a:r>
          </a:p>
        </p:txBody>
      </p:sp>
      <p:sp>
        <p:nvSpPr>
          <p:cNvPr id="3" name="Date Placeholder 2">
            <a:extLst>
              <a:ext uri="{FF2B5EF4-FFF2-40B4-BE49-F238E27FC236}">
                <a16:creationId xmlns:a16="http://schemas.microsoft.com/office/drawing/2014/main" id="{C44ACC6A-62E0-9B40-A6E2-A17E38F30571}"/>
              </a:ext>
            </a:extLst>
          </p:cNvPr>
          <p:cNvSpPr>
            <a:spLocks noGrp="1"/>
          </p:cNvSpPr>
          <p:nvPr>
            <p:ph type="dt" sz="half" idx="2"/>
          </p:nvPr>
        </p:nvSpPr>
        <p:spPr/>
        <p:txBody>
          <a:bodyPr/>
          <a:lstStyle/>
          <a:p>
            <a:pPr>
              <a:defRPr/>
            </a:pPr>
            <a:r>
              <a:rPr lang="en-GB">
                <a:latin typeface="Helvetica"/>
              </a:rPr>
              <a:t>21/02/2024</a:t>
            </a:r>
            <a:endParaRPr lang="en-US">
              <a:latin typeface="Helvetica"/>
              <a:cs typeface="Helvetica"/>
            </a:endParaRPr>
          </a:p>
        </p:txBody>
      </p:sp>
      <p:sp>
        <p:nvSpPr>
          <p:cNvPr id="4" name="Slide Number Placeholder 3">
            <a:extLst>
              <a:ext uri="{FF2B5EF4-FFF2-40B4-BE49-F238E27FC236}">
                <a16:creationId xmlns:a16="http://schemas.microsoft.com/office/drawing/2014/main" id="{8AF0AC7F-92E4-E343-9268-89188FBC38DF}"/>
              </a:ext>
            </a:extLst>
          </p:cNvPr>
          <p:cNvSpPr>
            <a:spLocks noGrp="1"/>
          </p:cNvSpPr>
          <p:nvPr>
            <p:ph type="sldNum" sz="quarter" idx="4"/>
          </p:nvPr>
        </p:nvSpPr>
        <p:spPr/>
        <p:txBody>
          <a:bodyPr/>
          <a:lstStyle/>
          <a:p>
            <a:pPr>
              <a:defRPr/>
            </a:pPr>
            <a:fld id="{0C39C72E-2A13-EB4D-AD45-6D4E6ACAED8D}" type="slidenum">
              <a:rPr lang="en-US" smtClean="0"/>
              <a:pPr>
                <a:defRPr/>
              </a:pPr>
              <a:t>28</a:t>
            </a:fld>
            <a:endParaRPr lang="en-US"/>
          </a:p>
        </p:txBody>
      </p:sp>
      <p:sp>
        <p:nvSpPr>
          <p:cNvPr id="7" name="Footer Placeholder 6">
            <a:extLst>
              <a:ext uri="{FF2B5EF4-FFF2-40B4-BE49-F238E27FC236}">
                <a16:creationId xmlns:a16="http://schemas.microsoft.com/office/drawing/2014/main" id="{E8092DA7-C2EA-4E47-8DE1-43F5B6E719FB}"/>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p:pic>
        <p:nvPicPr>
          <p:cNvPr id="8" name="Content Placeholder 12">
            <a:extLst>
              <a:ext uri="{FF2B5EF4-FFF2-40B4-BE49-F238E27FC236}">
                <a16:creationId xmlns:a16="http://schemas.microsoft.com/office/drawing/2014/main" id="{B744D93B-8B2B-6149-9DE2-8E1B2AD4BBAF}"/>
              </a:ext>
            </a:extLst>
          </p:cNvPr>
          <p:cNvPicPr>
            <a:picLocks noChangeAspect="1"/>
          </p:cNvPicPr>
          <p:nvPr/>
        </p:nvPicPr>
        <p:blipFill>
          <a:blip r:embed="rId3"/>
          <a:stretch>
            <a:fillRect/>
          </a:stretch>
        </p:blipFill>
        <p:spPr>
          <a:xfrm rot="5400000">
            <a:off x="1209600" y="-272592"/>
            <a:ext cx="3894704" cy="6033600"/>
          </a:xfrm>
          <a:prstGeom prst="rect">
            <a:avLst/>
          </a:prstGeom>
        </p:spPr>
      </p:pic>
      <p:pic>
        <p:nvPicPr>
          <p:cNvPr id="10" name="Content Placeholder 8">
            <a:extLst>
              <a:ext uri="{FF2B5EF4-FFF2-40B4-BE49-F238E27FC236}">
                <a16:creationId xmlns:a16="http://schemas.microsoft.com/office/drawing/2014/main" id="{319AB190-8B0C-CA4A-BB76-3C84DE061263}"/>
              </a:ext>
            </a:extLst>
          </p:cNvPr>
          <p:cNvPicPr>
            <a:picLocks noGrp="1" noChangeAspect="1"/>
          </p:cNvPicPr>
          <p:nvPr>
            <p:ph idx="11"/>
          </p:nvPr>
        </p:nvPicPr>
        <p:blipFill>
          <a:blip r:embed="rId4"/>
          <a:stretch>
            <a:fillRect/>
          </a:stretch>
        </p:blipFill>
        <p:spPr>
          <a:xfrm rot="5400000">
            <a:off x="7087696" y="-272592"/>
            <a:ext cx="3894704" cy="6033600"/>
          </a:xfrm>
        </p:spPr>
      </p:pic>
      <p:sp>
        <p:nvSpPr>
          <p:cNvPr id="15" name="Content Placeholder 5">
            <a:extLst>
              <a:ext uri="{FF2B5EF4-FFF2-40B4-BE49-F238E27FC236}">
                <a16:creationId xmlns:a16="http://schemas.microsoft.com/office/drawing/2014/main" id="{4C9D7406-CB91-ED4B-934E-F8882021C105}"/>
              </a:ext>
            </a:extLst>
          </p:cNvPr>
          <p:cNvSpPr txBox="1">
            <a:spLocks/>
          </p:cNvSpPr>
          <p:nvPr/>
        </p:nvSpPr>
        <p:spPr>
          <a:xfrm>
            <a:off x="605367" y="4969381"/>
            <a:ext cx="11446481" cy="1738865"/>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Simulation refers as the reconstructed Monte-Carlo events.  </a:t>
            </a:r>
          </a:p>
          <a:p>
            <a:pPr marL="0" indent="0">
              <a:buNone/>
            </a:pPr>
            <a:br>
              <a:rPr lang="en-US" dirty="0"/>
            </a:br>
            <a:r>
              <a:rPr lang="en-GB" dirty="0"/>
              <a:t> </a:t>
            </a:r>
          </a:p>
          <a:p>
            <a:endParaRPr lang="en-US" dirty="0"/>
          </a:p>
        </p:txBody>
      </p:sp>
      <p:sp>
        <p:nvSpPr>
          <p:cNvPr id="5" name="Content Placeholder 5">
            <a:extLst>
              <a:ext uri="{FF2B5EF4-FFF2-40B4-BE49-F238E27FC236}">
                <a16:creationId xmlns:a16="http://schemas.microsoft.com/office/drawing/2014/main" id="{359D0C8F-9208-8838-35BA-AD5501F6E48A}"/>
              </a:ext>
            </a:extLst>
          </p:cNvPr>
          <p:cNvSpPr txBox="1">
            <a:spLocks/>
          </p:cNvSpPr>
          <p:nvPr/>
        </p:nvSpPr>
        <p:spPr>
          <a:xfrm>
            <a:off x="605367" y="5497360"/>
            <a:ext cx="11446481" cy="1738865"/>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The four major sources of the systematic uncertainties are shown.</a:t>
            </a:r>
          </a:p>
          <a:p>
            <a:endParaRPr lang="en-US" dirty="0"/>
          </a:p>
        </p:txBody>
      </p:sp>
    </p:spTree>
    <p:extLst>
      <p:ext uri="{BB962C8B-B14F-4D97-AF65-F5344CB8AC3E}">
        <p14:creationId xmlns:p14="http://schemas.microsoft.com/office/powerpoint/2010/main" val="15625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76332-B4D8-AC4E-9505-9F6D3A92B6B9}"/>
              </a:ext>
            </a:extLst>
          </p:cNvPr>
          <p:cNvSpPr>
            <a:spLocks noGrp="1"/>
          </p:cNvSpPr>
          <p:nvPr>
            <p:ph type="title"/>
          </p:nvPr>
        </p:nvSpPr>
        <p:spPr>
          <a:xfrm>
            <a:off x="605368" y="2781898"/>
            <a:ext cx="10972800" cy="647102"/>
          </a:xfrm>
        </p:spPr>
        <p:txBody>
          <a:bodyPr/>
          <a:lstStyle/>
          <a:p>
            <a:pPr algn="ctr"/>
            <a:r>
              <a:rPr lang="en-US" dirty="0"/>
              <a:t>Pion CEX Differential Cross-section</a:t>
            </a:r>
          </a:p>
        </p:txBody>
      </p:sp>
      <p:sp>
        <p:nvSpPr>
          <p:cNvPr id="3" name="Date Placeholder 2">
            <a:extLst>
              <a:ext uri="{FF2B5EF4-FFF2-40B4-BE49-F238E27FC236}">
                <a16:creationId xmlns:a16="http://schemas.microsoft.com/office/drawing/2014/main" id="{5B357F34-703A-C842-962B-948D209ACA77}"/>
              </a:ext>
            </a:extLst>
          </p:cNvPr>
          <p:cNvSpPr>
            <a:spLocks noGrp="1"/>
          </p:cNvSpPr>
          <p:nvPr>
            <p:ph type="dt" sz="half" idx="2"/>
          </p:nvPr>
        </p:nvSpPr>
        <p:spPr/>
        <p:txBody>
          <a:bodyPr/>
          <a:lstStyle/>
          <a:p>
            <a:pPr>
              <a:defRPr/>
            </a:pPr>
            <a:r>
              <a:rPr lang="en-GB">
                <a:latin typeface="Helvetica"/>
              </a:rPr>
              <a:t>21/02/2024</a:t>
            </a:r>
            <a:endParaRPr lang="en-US">
              <a:latin typeface="Helvetica"/>
              <a:cs typeface="Helvetica"/>
            </a:endParaRPr>
          </a:p>
        </p:txBody>
      </p:sp>
      <p:sp>
        <p:nvSpPr>
          <p:cNvPr id="4" name="Slide Number Placeholder 3">
            <a:extLst>
              <a:ext uri="{FF2B5EF4-FFF2-40B4-BE49-F238E27FC236}">
                <a16:creationId xmlns:a16="http://schemas.microsoft.com/office/drawing/2014/main" id="{E3B4160A-87A6-CC4C-AD04-47F933DFD0D5}"/>
              </a:ext>
            </a:extLst>
          </p:cNvPr>
          <p:cNvSpPr>
            <a:spLocks noGrp="1"/>
          </p:cNvSpPr>
          <p:nvPr>
            <p:ph type="sldNum" sz="quarter" idx="4"/>
          </p:nvPr>
        </p:nvSpPr>
        <p:spPr/>
        <p:txBody>
          <a:bodyPr/>
          <a:lstStyle/>
          <a:p>
            <a:pPr>
              <a:defRPr/>
            </a:pPr>
            <a:fld id="{0C39C72E-2A13-EB4D-AD45-6D4E6ACAED8D}" type="slidenum">
              <a:rPr lang="en-US" smtClean="0"/>
              <a:pPr>
                <a:defRPr/>
              </a:pPr>
              <a:t>29</a:t>
            </a:fld>
            <a:endParaRPr lang="en-US"/>
          </a:p>
        </p:txBody>
      </p:sp>
      <p:sp>
        <p:nvSpPr>
          <p:cNvPr id="7" name="Footer Placeholder 6">
            <a:extLst>
              <a:ext uri="{FF2B5EF4-FFF2-40B4-BE49-F238E27FC236}">
                <a16:creationId xmlns:a16="http://schemas.microsoft.com/office/drawing/2014/main" id="{8668E69C-BECA-144D-AFE6-32862819C293}"/>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p:spTree>
    <p:extLst>
      <p:ext uri="{BB962C8B-B14F-4D97-AF65-F5344CB8AC3E}">
        <p14:creationId xmlns:p14="http://schemas.microsoft.com/office/powerpoint/2010/main" val="792335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47B45-5C8B-5149-B679-C5A69BE7A2C6}"/>
              </a:ext>
            </a:extLst>
          </p:cNvPr>
          <p:cNvSpPr>
            <a:spLocks noGrp="1"/>
          </p:cNvSpPr>
          <p:nvPr>
            <p:ph type="title"/>
          </p:nvPr>
        </p:nvSpPr>
        <p:spPr/>
        <p:txBody>
          <a:bodyPr/>
          <a:lstStyle/>
          <a:p>
            <a:r>
              <a:rPr lang="en-US" dirty="0"/>
              <a:t>Neutrino Sources</a:t>
            </a:r>
          </a:p>
        </p:txBody>
      </p:sp>
      <p:sp>
        <p:nvSpPr>
          <p:cNvPr id="3" name="Date Placeholder 2">
            <a:extLst>
              <a:ext uri="{FF2B5EF4-FFF2-40B4-BE49-F238E27FC236}">
                <a16:creationId xmlns:a16="http://schemas.microsoft.com/office/drawing/2014/main" id="{E8ACADC9-6B56-B24B-9CD6-E34479CCF263}"/>
              </a:ext>
            </a:extLst>
          </p:cNvPr>
          <p:cNvSpPr>
            <a:spLocks noGrp="1"/>
          </p:cNvSpPr>
          <p:nvPr>
            <p:ph type="dt" sz="half" idx="2"/>
          </p:nvPr>
        </p:nvSpPr>
        <p:spPr/>
        <p:txBody>
          <a:bodyPr/>
          <a:lstStyle/>
          <a:p>
            <a:pPr>
              <a:defRPr/>
            </a:pPr>
            <a:r>
              <a:rPr lang="en-GB">
                <a:latin typeface="Helvetica"/>
              </a:rPr>
              <a:t>21/02/2024</a:t>
            </a:r>
            <a:endParaRPr lang="en-US">
              <a:latin typeface="Helvetica"/>
              <a:cs typeface="Helvetica"/>
            </a:endParaRPr>
          </a:p>
        </p:txBody>
      </p:sp>
      <p:sp>
        <p:nvSpPr>
          <p:cNvPr id="4" name="Slide Number Placeholder 3">
            <a:extLst>
              <a:ext uri="{FF2B5EF4-FFF2-40B4-BE49-F238E27FC236}">
                <a16:creationId xmlns:a16="http://schemas.microsoft.com/office/drawing/2014/main" id="{54F63384-A50F-F64E-88D6-83FD6377E732}"/>
              </a:ext>
            </a:extLst>
          </p:cNvPr>
          <p:cNvSpPr>
            <a:spLocks noGrp="1"/>
          </p:cNvSpPr>
          <p:nvPr>
            <p:ph type="sldNum" sz="quarter" idx="4"/>
          </p:nvPr>
        </p:nvSpPr>
        <p:spPr/>
        <p:txBody>
          <a:bodyPr/>
          <a:lstStyle/>
          <a:p>
            <a:pPr>
              <a:defRPr/>
            </a:pPr>
            <a:fld id="{0C39C72E-2A13-EB4D-AD45-6D4E6ACAED8D}" type="slidenum">
              <a:rPr lang="en-US" smtClean="0"/>
              <a:pPr>
                <a:defRPr/>
              </a:pPr>
              <a:t>3</a:t>
            </a:fld>
            <a:endParaRPr lang="en-US"/>
          </a:p>
        </p:txBody>
      </p:sp>
      <p:sp>
        <p:nvSpPr>
          <p:cNvPr id="6" name="Content Placeholder 5">
            <a:extLst>
              <a:ext uri="{FF2B5EF4-FFF2-40B4-BE49-F238E27FC236}">
                <a16:creationId xmlns:a16="http://schemas.microsoft.com/office/drawing/2014/main" id="{BA2D97E4-2423-D34F-89D4-7D4CE1A84560}"/>
              </a:ext>
            </a:extLst>
          </p:cNvPr>
          <p:cNvSpPr>
            <a:spLocks noGrp="1"/>
          </p:cNvSpPr>
          <p:nvPr>
            <p:ph idx="12"/>
          </p:nvPr>
        </p:nvSpPr>
        <p:spPr>
          <a:xfrm>
            <a:off x="7031628" y="1064288"/>
            <a:ext cx="4760569" cy="1650337"/>
          </a:xfrm>
        </p:spPr>
        <p:txBody>
          <a:bodyPr/>
          <a:lstStyle/>
          <a:p>
            <a:r>
              <a:rPr lang="en-US" b="1" dirty="0"/>
              <a:t>Artificial neutrino sources</a:t>
            </a:r>
          </a:p>
          <a:p>
            <a:pPr lvl="1">
              <a:buFont typeface="Wingdings" pitchFamily="2" charset="2"/>
              <a:buChar char="v"/>
            </a:pPr>
            <a:r>
              <a:rPr lang="en-US" dirty="0"/>
              <a:t>Reactor neutrinos</a:t>
            </a:r>
          </a:p>
          <a:p>
            <a:pPr lvl="1">
              <a:buFont typeface="Wingdings" pitchFamily="2" charset="2"/>
              <a:buChar char="v"/>
            </a:pPr>
            <a:r>
              <a:rPr lang="en-US" dirty="0"/>
              <a:t>Accelerator neutrinos</a:t>
            </a:r>
          </a:p>
          <a:p>
            <a:pPr lvl="1">
              <a:buFont typeface="Wingdings" pitchFamily="2" charset="2"/>
              <a:buChar char="v"/>
            </a:pPr>
            <a:endParaRPr lang="en-US" dirty="0"/>
          </a:p>
          <a:p>
            <a:endParaRPr lang="en-US" dirty="0"/>
          </a:p>
        </p:txBody>
      </p:sp>
      <p:sp>
        <p:nvSpPr>
          <p:cNvPr id="7" name="Footer Placeholder 6">
            <a:extLst>
              <a:ext uri="{FF2B5EF4-FFF2-40B4-BE49-F238E27FC236}">
                <a16:creationId xmlns:a16="http://schemas.microsoft.com/office/drawing/2014/main" id="{E40E9431-8C17-2543-B7A2-A016A2A80A64}"/>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p:grpSp>
        <p:nvGrpSpPr>
          <p:cNvPr id="11" name="Group 10">
            <a:extLst>
              <a:ext uri="{FF2B5EF4-FFF2-40B4-BE49-F238E27FC236}">
                <a16:creationId xmlns:a16="http://schemas.microsoft.com/office/drawing/2014/main" id="{46BDC545-202C-164B-A0C5-22C4040C0A32}"/>
              </a:ext>
            </a:extLst>
          </p:cNvPr>
          <p:cNvGrpSpPr/>
          <p:nvPr/>
        </p:nvGrpSpPr>
        <p:grpSpPr>
          <a:xfrm>
            <a:off x="212044" y="1250491"/>
            <a:ext cx="6568041" cy="4396863"/>
            <a:chOff x="459939" y="1049338"/>
            <a:chExt cx="6568041" cy="4396863"/>
          </a:xfrm>
        </p:grpSpPr>
        <p:pic>
          <p:nvPicPr>
            <p:cNvPr id="12" name="Picture 11">
              <a:extLst>
                <a:ext uri="{FF2B5EF4-FFF2-40B4-BE49-F238E27FC236}">
                  <a16:creationId xmlns:a16="http://schemas.microsoft.com/office/drawing/2014/main" id="{AE75F5EB-4E18-0447-A4A1-C04012F14370}"/>
                </a:ext>
              </a:extLst>
            </p:cNvPr>
            <p:cNvPicPr>
              <a:picLocks noChangeAspect="1"/>
            </p:cNvPicPr>
            <p:nvPr/>
          </p:nvPicPr>
          <p:blipFill>
            <a:blip r:embed="rId3">
              <a:lum/>
              <a:alphaModFix/>
            </a:blip>
            <a:stretch>
              <a:fillRect/>
            </a:stretch>
          </p:blipFill>
          <p:spPr>
            <a:xfrm>
              <a:off x="459939" y="1049338"/>
              <a:ext cx="6568041" cy="4396863"/>
            </a:xfrm>
            <a:prstGeom prst="rect">
              <a:avLst/>
            </a:prstGeom>
            <a:noFill/>
            <a:ln>
              <a:noFill/>
            </a:ln>
          </p:spPr>
        </p:pic>
        <p:sp>
          <p:nvSpPr>
            <p:cNvPr id="13" name="TextBox 12">
              <a:extLst>
                <a:ext uri="{FF2B5EF4-FFF2-40B4-BE49-F238E27FC236}">
                  <a16:creationId xmlns:a16="http://schemas.microsoft.com/office/drawing/2014/main" id="{4C376CE5-82F2-1543-9112-6090F4FDAF3E}"/>
                </a:ext>
              </a:extLst>
            </p:cNvPr>
            <p:cNvSpPr txBox="1"/>
            <p:nvPr/>
          </p:nvSpPr>
          <p:spPr>
            <a:xfrm>
              <a:off x="1266977" y="1172260"/>
              <a:ext cx="2092927" cy="292459"/>
            </a:xfrm>
            <a:prstGeom prst="rect">
              <a:avLst/>
            </a:prstGeom>
            <a:noFill/>
            <a:ln>
              <a:noFill/>
            </a:ln>
          </p:spPr>
          <p:txBody>
            <a:bodyPr vert="horz" wrap="none" lIns="81646" tIns="40823" rIns="81646" bIns="40823" anchorCtr="0" compatLnSpc="0"/>
            <a:lstStyle/>
            <a:p>
              <a:pPr hangingPunct="0"/>
              <a:r>
                <a:rPr lang="en-US" sz="1000" dirty="0" err="1">
                  <a:latin typeface="Times New Roman" pitchFamily="18"/>
                  <a:ea typeface="AR PL KaitiM GB" pitchFamily="2"/>
                  <a:cs typeface="Lohit Hindi" pitchFamily="2"/>
                </a:rPr>
                <a:t>Formaggio</a:t>
              </a:r>
              <a:r>
                <a:rPr lang="en-US" sz="1000" dirty="0">
                  <a:latin typeface="Times New Roman" pitchFamily="18"/>
                  <a:ea typeface="AR PL KaitiM GB" pitchFamily="2"/>
                  <a:cs typeface="Lohit Hindi" pitchFamily="2"/>
                </a:rPr>
                <a:t> &amp; Zeller, Rev. Mod. Phys. 84, 1307 (2012)</a:t>
              </a:r>
            </a:p>
          </p:txBody>
        </p:sp>
      </p:grpSp>
      <p:sp>
        <p:nvSpPr>
          <p:cNvPr id="5" name="Rectangle 4">
            <a:extLst>
              <a:ext uri="{FF2B5EF4-FFF2-40B4-BE49-F238E27FC236}">
                <a16:creationId xmlns:a16="http://schemas.microsoft.com/office/drawing/2014/main" id="{C826EAF2-A60E-4750-A621-9133D3F1C31E}"/>
              </a:ext>
            </a:extLst>
          </p:cNvPr>
          <p:cNvSpPr/>
          <p:nvPr/>
        </p:nvSpPr>
        <p:spPr>
          <a:xfrm>
            <a:off x="5888736" y="1699051"/>
            <a:ext cx="414528" cy="540880"/>
          </a:xfrm>
          <a:prstGeom prst="rect">
            <a:avLst/>
          </a:prstGeom>
          <a:noFill/>
          <a:ln w="254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F66F5CB-7098-261D-657C-61E548B24C1F}"/>
                  </a:ext>
                </a:extLst>
              </p:cNvPr>
              <p:cNvSpPr txBox="1"/>
              <p:nvPr/>
            </p:nvSpPr>
            <p:spPr>
              <a:xfrm>
                <a:off x="4728859" y="4113080"/>
                <a:ext cx="1574405" cy="646331"/>
              </a:xfrm>
              <a:prstGeom prst="rect">
                <a:avLst/>
              </a:prstGeom>
              <a:noFill/>
              <a:ln w="25400">
                <a:solidFill>
                  <a:srgbClr val="C00000"/>
                </a:solidFill>
              </a:ln>
            </p:spPr>
            <p:txBody>
              <a:bodyPr wrap="none" rtlCol="0">
                <a:spAutoFit/>
              </a:bodyPr>
              <a:lstStyle/>
              <a:p>
                <a14:m>
                  <m:oMath xmlns:m="http://schemas.openxmlformats.org/officeDocument/2006/math">
                    <m:sSup>
                      <m:sSupPr>
                        <m:ctrlPr>
                          <a:rPr lang="en-US" i="1" smtClean="0">
                            <a:latin typeface="Cambria Math" panose="02040503050406030204" pitchFamily="18" charset="0"/>
                          </a:rPr>
                        </m:ctrlPr>
                      </m:sSupPr>
                      <m:e>
                        <m:r>
                          <a:rPr lang="en-GB" b="0" i="1" smtClean="0">
                            <a:latin typeface="Cambria Math" panose="02040503050406030204" pitchFamily="18" charset="0"/>
                          </a:rPr>
                          <m:t>𝑊</m:t>
                        </m:r>
                      </m:e>
                      <m:sup>
                        <m:r>
                          <a:rPr lang="en-GB" b="0" i="1" smtClean="0">
                            <a:latin typeface="Cambria Math" panose="02040503050406030204" pitchFamily="18" charset="0"/>
                          </a:rPr>
                          <m:t>−</m:t>
                        </m:r>
                      </m:sup>
                    </m:sSup>
                  </m:oMath>
                </a14:m>
                <a:r>
                  <a:rPr lang="en-US" dirty="0"/>
                  <a:t> resonance</a:t>
                </a:r>
              </a:p>
              <a:p>
                <a:r>
                  <a:rPr lang="en-GB" b="0" dirty="0"/>
                  <a:t>(</a:t>
                </a:r>
                <a14:m>
                  <m:oMath xmlns:m="http://schemas.openxmlformats.org/officeDocument/2006/math">
                    <m:sSub>
                      <m:sSubPr>
                        <m:ctrlPr>
                          <a:rPr lang="en-GB" b="0"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i="1" smtClean="0">
                                <a:latin typeface="Cambria Math" panose="02040503050406030204" pitchFamily="18" charset="0"/>
                                <a:ea typeface="Cambria Math" panose="02040503050406030204" pitchFamily="18" charset="0"/>
                              </a:rPr>
                              <m:t>𝜈</m:t>
                            </m:r>
                          </m:e>
                        </m:acc>
                      </m:e>
                      <m:sub>
                        <m:r>
                          <a:rPr lang="en-GB" b="0" i="1" smtClean="0">
                            <a:latin typeface="Cambria Math" panose="02040503050406030204" pitchFamily="18" charset="0"/>
                          </a:rPr>
                          <m:t>𝑒</m:t>
                        </m:r>
                      </m:sub>
                    </m:sSub>
                    <m:sSup>
                      <m:sSupPr>
                        <m:ctrlPr>
                          <a:rPr lang="en-GB" b="0" i="1" smtClean="0">
                            <a:latin typeface="Cambria Math" panose="02040503050406030204" pitchFamily="18" charset="0"/>
                          </a:rPr>
                        </m:ctrlPr>
                      </m:sSupPr>
                      <m:e>
                        <m:r>
                          <a:rPr lang="en-GB" b="0" i="1" smtClean="0">
                            <a:latin typeface="Cambria Math" panose="02040503050406030204" pitchFamily="18" charset="0"/>
                          </a:rPr>
                          <m:t>𝑒</m:t>
                        </m:r>
                      </m:e>
                      <m:sup>
                        <m:r>
                          <a:rPr lang="en-GB" b="0" i="1" smtClean="0">
                            <a:latin typeface="Cambria Math" panose="02040503050406030204" pitchFamily="18" charset="0"/>
                          </a:rPr>
                          <m:t>−</m:t>
                        </m:r>
                      </m:sup>
                    </m:sSup>
                    <m:r>
                      <a:rPr lang="en-GB" b="0" i="1" smtClean="0">
                        <a:latin typeface="Cambria Math" panose="02040503050406030204" pitchFamily="18" charset="0"/>
                        <a:ea typeface="Cambria Math" panose="02040503050406030204" pitchFamily="18" charset="0"/>
                      </a:rPr>
                      <m:t>→</m:t>
                    </m:r>
                  </m:oMath>
                </a14:m>
                <a:r>
                  <a:rPr lang="en-US" dirty="0"/>
                  <a:t> </a:t>
                </a:r>
                <a14:m>
                  <m:oMath xmlns:m="http://schemas.openxmlformats.org/officeDocument/2006/math">
                    <m:sSub>
                      <m:sSubPr>
                        <m:ctrlPr>
                          <a:rPr lang="en-GB"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ea typeface="Cambria Math" panose="02040503050406030204" pitchFamily="18" charset="0"/>
                              </a:rPr>
                              <m:t>𝜈</m:t>
                            </m:r>
                          </m:e>
                        </m:acc>
                      </m:e>
                      <m:sub>
                        <m:r>
                          <a:rPr lang="en-GB" i="1">
                            <a:latin typeface="Cambria Math" panose="02040503050406030204" pitchFamily="18" charset="0"/>
                          </a:rPr>
                          <m:t>𝑒</m:t>
                        </m:r>
                      </m:sub>
                    </m:sSub>
                    <m:sSup>
                      <m:sSupPr>
                        <m:ctrlPr>
                          <a:rPr lang="en-GB" b="0" i="1" smtClean="0">
                            <a:latin typeface="Cambria Math" panose="02040503050406030204" pitchFamily="18" charset="0"/>
                          </a:rPr>
                        </m:ctrlPr>
                      </m:sSupPr>
                      <m:e>
                        <m:r>
                          <a:rPr lang="en-GB" i="1">
                            <a:latin typeface="Cambria Math" panose="02040503050406030204" pitchFamily="18" charset="0"/>
                          </a:rPr>
                          <m:t>𝑒</m:t>
                        </m:r>
                      </m:e>
                      <m:sup>
                        <m:r>
                          <a:rPr lang="en-GB" b="0" i="1" smtClean="0">
                            <a:latin typeface="Cambria Math" panose="02040503050406030204" pitchFamily="18" charset="0"/>
                          </a:rPr>
                          <m:t>−</m:t>
                        </m:r>
                      </m:sup>
                    </m:sSup>
                  </m:oMath>
                </a14:m>
                <a:r>
                  <a:rPr lang="en-US" dirty="0"/>
                  <a:t>)</a:t>
                </a:r>
              </a:p>
            </p:txBody>
          </p:sp>
        </mc:Choice>
        <mc:Fallback xmlns="">
          <p:sp>
            <p:nvSpPr>
              <p:cNvPr id="8" name="TextBox 7">
                <a:extLst>
                  <a:ext uri="{FF2B5EF4-FFF2-40B4-BE49-F238E27FC236}">
                    <a16:creationId xmlns:a16="http://schemas.microsoft.com/office/drawing/2014/main" id="{7F66F5CB-7098-261D-657C-61E548B24C1F}"/>
                  </a:ext>
                </a:extLst>
              </p:cNvPr>
              <p:cNvSpPr txBox="1">
                <a:spLocks noRot="1" noChangeAspect="1" noMove="1" noResize="1" noEditPoints="1" noAdjustHandles="1" noChangeArrowheads="1" noChangeShapeType="1" noTextEdit="1"/>
              </p:cNvSpPr>
              <p:nvPr/>
            </p:nvSpPr>
            <p:spPr>
              <a:xfrm>
                <a:off x="4728859" y="4113080"/>
                <a:ext cx="1574405" cy="646331"/>
              </a:xfrm>
              <a:prstGeom prst="rect">
                <a:avLst/>
              </a:prstGeom>
              <a:blipFill>
                <a:blip r:embed="rId4"/>
                <a:stretch>
                  <a:fillRect l="-2362" t="-3774" r="-1575" b="-13208"/>
                </a:stretch>
              </a:blipFill>
              <a:ln w="25400">
                <a:solidFill>
                  <a:srgbClr val="C00000"/>
                </a:solidFill>
              </a:ln>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F35B7119-3F99-E85E-B066-DB98923590DB}"/>
              </a:ext>
            </a:extLst>
          </p:cNvPr>
          <p:cNvCxnSpPr>
            <a:cxnSpLocks/>
            <a:stCxn id="5" idx="2"/>
            <a:endCxn id="8" idx="0"/>
          </p:cNvCxnSpPr>
          <p:nvPr/>
        </p:nvCxnSpPr>
        <p:spPr>
          <a:xfrm flipH="1">
            <a:off x="5516062" y="2239931"/>
            <a:ext cx="579938" cy="1873149"/>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Content Placeholder 5">
            <a:extLst>
              <a:ext uri="{FF2B5EF4-FFF2-40B4-BE49-F238E27FC236}">
                <a16:creationId xmlns:a16="http://schemas.microsoft.com/office/drawing/2014/main" id="{1DC0CA81-240A-BF0C-1EC2-E54751996395}"/>
              </a:ext>
            </a:extLst>
          </p:cNvPr>
          <p:cNvSpPr txBox="1">
            <a:spLocks/>
          </p:cNvSpPr>
          <p:nvPr/>
        </p:nvSpPr>
        <p:spPr>
          <a:xfrm>
            <a:off x="7031627" y="2502125"/>
            <a:ext cx="4760569" cy="3291587"/>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Wingdings" pitchFamily="2" charset="2"/>
              <a:buChar char="v"/>
            </a:pPr>
            <a:endParaRPr lang="en-US" dirty="0"/>
          </a:p>
          <a:p>
            <a:pPr marL="332232" indent="-342900"/>
            <a:r>
              <a:rPr lang="en-US" b="1" dirty="0"/>
              <a:t>Astrophysical neutrino sources</a:t>
            </a:r>
          </a:p>
          <a:p>
            <a:pPr lvl="1">
              <a:buFont typeface="Wingdings" pitchFamily="2" charset="2"/>
              <a:buChar char="v"/>
            </a:pPr>
            <a:r>
              <a:rPr lang="en-US" dirty="0"/>
              <a:t>Solar neutrinos</a:t>
            </a:r>
          </a:p>
          <a:p>
            <a:pPr lvl="1">
              <a:buFont typeface="Wingdings" pitchFamily="2" charset="2"/>
              <a:buChar char="v"/>
            </a:pPr>
            <a:r>
              <a:rPr lang="en-GB" dirty="0"/>
              <a:t>Atmospheric neutrinos</a:t>
            </a:r>
            <a:endParaRPr lang="en-US" dirty="0"/>
          </a:p>
          <a:p>
            <a:pPr lvl="1">
              <a:buFont typeface="Wingdings" pitchFamily="2" charset="2"/>
              <a:buChar char="v"/>
            </a:pPr>
            <a:r>
              <a:rPr lang="en-US" dirty="0"/>
              <a:t>Supernova neutrinos</a:t>
            </a:r>
          </a:p>
          <a:p>
            <a:pPr lvl="1">
              <a:buFont typeface="Wingdings" pitchFamily="2" charset="2"/>
              <a:buChar char="v"/>
            </a:pPr>
            <a:r>
              <a:rPr lang="en-US" dirty="0"/>
              <a:t>Neutrinos from astrophysical accelerators</a:t>
            </a:r>
          </a:p>
          <a:p>
            <a:pPr lvl="1">
              <a:buFont typeface="Wingdings" pitchFamily="2" charset="2"/>
              <a:buChar char="v"/>
            </a:pPr>
            <a:endParaRPr lang="en-US" dirty="0"/>
          </a:p>
          <a:p>
            <a:pPr lvl="1">
              <a:buFont typeface="Wingdings" pitchFamily="2" charset="2"/>
              <a:buChar char="v"/>
            </a:pPr>
            <a:endParaRPr lang="en-US" dirty="0"/>
          </a:p>
          <a:p>
            <a:endParaRPr lang="en-US" dirty="0"/>
          </a:p>
        </p:txBody>
      </p:sp>
    </p:spTree>
    <p:extLst>
      <p:ext uri="{BB962C8B-B14F-4D97-AF65-F5344CB8AC3E}">
        <p14:creationId xmlns:p14="http://schemas.microsoft.com/office/powerpoint/2010/main" val="287372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animBg="1"/>
      <p:bldP spid="8" grpId="0" animBg="1"/>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E222A-453D-D1B1-49CE-D4B3DC959C5B}"/>
              </a:ext>
            </a:extLst>
          </p:cNvPr>
          <p:cNvSpPr>
            <a:spLocks noGrp="1"/>
          </p:cNvSpPr>
          <p:nvPr>
            <p:ph type="title"/>
          </p:nvPr>
        </p:nvSpPr>
        <p:spPr/>
        <p:txBody>
          <a:bodyPr/>
          <a:lstStyle/>
          <a:p>
            <a:r>
              <a:rPr lang="en-US" dirty="0"/>
              <a:t>Showers in TPC</a:t>
            </a:r>
          </a:p>
        </p:txBody>
      </p:sp>
      <p:sp>
        <p:nvSpPr>
          <p:cNvPr id="3" name="Date Placeholder 2">
            <a:extLst>
              <a:ext uri="{FF2B5EF4-FFF2-40B4-BE49-F238E27FC236}">
                <a16:creationId xmlns:a16="http://schemas.microsoft.com/office/drawing/2014/main" id="{E8D2A30F-A4B0-A833-31AF-F54F718DFD80}"/>
              </a:ext>
            </a:extLst>
          </p:cNvPr>
          <p:cNvSpPr>
            <a:spLocks noGrp="1"/>
          </p:cNvSpPr>
          <p:nvPr>
            <p:ph type="dt" sz="half" idx="2"/>
          </p:nvPr>
        </p:nvSpPr>
        <p:spPr/>
        <p:txBody>
          <a:bodyPr/>
          <a:lstStyle/>
          <a:p>
            <a:pPr>
              <a:defRPr/>
            </a:pPr>
            <a:r>
              <a:rPr lang="en-GB">
                <a:latin typeface="Helvetica"/>
              </a:rPr>
              <a:t>21/02/2024</a:t>
            </a:r>
            <a:endParaRPr lang="en-US">
              <a:latin typeface="Helvetica"/>
              <a:cs typeface="Helvetica"/>
            </a:endParaRPr>
          </a:p>
        </p:txBody>
      </p:sp>
      <p:sp>
        <p:nvSpPr>
          <p:cNvPr id="4" name="Slide Number Placeholder 3">
            <a:extLst>
              <a:ext uri="{FF2B5EF4-FFF2-40B4-BE49-F238E27FC236}">
                <a16:creationId xmlns:a16="http://schemas.microsoft.com/office/drawing/2014/main" id="{489E3873-5E31-9D28-46F2-051D30019B8F}"/>
              </a:ext>
            </a:extLst>
          </p:cNvPr>
          <p:cNvSpPr>
            <a:spLocks noGrp="1"/>
          </p:cNvSpPr>
          <p:nvPr>
            <p:ph type="sldNum" sz="quarter" idx="4"/>
          </p:nvPr>
        </p:nvSpPr>
        <p:spPr/>
        <p:txBody>
          <a:bodyPr/>
          <a:lstStyle/>
          <a:p>
            <a:pPr>
              <a:defRPr/>
            </a:pPr>
            <a:fld id="{0C39C72E-2A13-EB4D-AD45-6D4E6ACAED8D}" type="slidenum">
              <a:rPr lang="en-US" smtClean="0"/>
              <a:pPr>
                <a:defRPr/>
              </a:pPr>
              <a:t>30</a:t>
            </a:fld>
            <a:endParaRPr lang="en-US"/>
          </a:p>
        </p:txBody>
      </p:sp>
      <p:pic>
        <p:nvPicPr>
          <p:cNvPr id="9" name="Content Placeholder 8" descr="A blue screen with red and yellow dots&#10;&#10;Description automatically generated">
            <a:extLst>
              <a:ext uri="{FF2B5EF4-FFF2-40B4-BE49-F238E27FC236}">
                <a16:creationId xmlns:a16="http://schemas.microsoft.com/office/drawing/2014/main" id="{2E2D21CE-40D1-EC99-78C6-27A0833CA2AC}"/>
              </a:ext>
            </a:extLst>
          </p:cNvPr>
          <p:cNvPicPr>
            <a:picLocks noGrp="1" noChangeAspect="1"/>
          </p:cNvPicPr>
          <p:nvPr>
            <p:ph idx="11"/>
          </p:nvPr>
        </p:nvPicPr>
        <p:blipFill>
          <a:blip r:embed="rId3"/>
          <a:stretch>
            <a:fillRect/>
          </a:stretch>
        </p:blipFill>
        <p:spPr>
          <a:xfrm>
            <a:off x="161951" y="1165156"/>
            <a:ext cx="6279735" cy="2843853"/>
          </a:xfrm>
        </p:spPr>
      </p:pic>
      <p:pic>
        <p:nvPicPr>
          <p:cNvPr id="11" name="Content Placeholder 10" descr="A blue screen with a blue background&#10;&#10;Description automatically generated">
            <a:extLst>
              <a:ext uri="{FF2B5EF4-FFF2-40B4-BE49-F238E27FC236}">
                <a16:creationId xmlns:a16="http://schemas.microsoft.com/office/drawing/2014/main" id="{5D2BAF62-90A2-726F-8386-3B19A67A4005}"/>
              </a:ext>
            </a:extLst>
          </p:cNvPr>
          <p:cNvPicPr>
            <a:picLocks noGrp="1" noChangeAspect="1"/>
          </p:cNvPicPr>
          <p:nvPr>
            <p:ph idx="12"/>
          </p:nvPr>
        </p:nvPicPr>
        <p:blipFill>
          <a:blip r:embed="rId4"/>
          <a:stretch>
            <a:fillRect/>
          </a:stretch>
        </p:blipFill>
        <p:spPr>
          <a:xfrm>
            <a:off x="6304722" y="1165155"/>
            <a:ext cx="5887278" cy="2843854"/>
          </a:xfrm>
        </p:spPr>
      </p:pic>
      <p:sp>
        <p:nvSpPr>
          <p:cNvPr id="7" name="Footer Placeholder 6">
            <a:extLst>
              <a:ext uri="{FF2B5EF4-FFF2-40B4-BE49-F238E27FC236}">
                <a16:creationId xmlns:a16="http://schemas.microsoft.com/office/drawing/2014/main" id="{913A98F4-54B3-FA83-FC4F-6FE598025A06}"/>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p:sp>
        <p:nvSpPr>
          <p:cNvPr id="12" name="TextBox 11">
            <a:extLst>
              <a:ext uri="{FF2B5EF4-FFF2-40B4-BE49-F238E27FC236}">
                <a16:creationId xmlns:a16="http://schemas.microsoft.com/office/drawing/2014/main" id="{DF435175-B0F7-7359-F7DC-21854E43AE38}"/>
              </a:ext>
            </a:extLst>
          </p:cNvPr>
          <p:cNvSpPr txBox="1"/>
          <p:nvPr/>
        </p:nvSpPr>
        <p:spPr>
          <a:xfrm>
            <a:off x="3527747" y="1446129"/>
            <a:ext cx="1706878" cy="369332"/>
          </a:xfrm>
          <a:prstGeom prst="rect">
            <a:avLst/>
          </a:prstGeom>
          <a:noFill/>
        </p:spPr>
        <p:txBody>
          <a:bodyPr wrap="none" rtlCol="0">
            <a:spAutoFit/>
          </a:bodyPr>
          <a:lstStyle/>
          <a:p>
            <a:r>
              <a:rPr lang="en-US" b="1" dirty="0">
                <a:solidFill>
                  <a:schemeClr val="bg1"/>
                </a:solidFill>
              </a:rPr>
              <a:t>0.5 GeV Shower</a:t>
            </a:r>
          </a:p>
        </p:txBody>
      </p:sp>
      <p:sp>
        <p:nvSpPr>
          <p:cNvPr id="13" name="TextBox 12">
            <a:extLst>
              <a:ext uri="{FF2B5EF4-FFF2-40B4-BE49-F238E27FC236}">
                <a16:creationId xmlns:a16="http://schemas.microsoft.com/office/drawing/2014/main" id="{78F40E42-6A08-6A1D-C06B-0BF3DAF87ABC}"/>
              </a:ext>
            </a:extLst>
          </p:cNvPr>
          <p:cNvSpPr txBox="1"/>
          <p:nvPr/>
        </p:nvSpPr>
        <p:spPr>
          <a:xfrm>
            <a:off x="9542826" y="1446129"/>
            <a:ext cx="1528945" cy="369332"/>
          </a:xfrm>
          <a:prstGeom prst="rect">
            <a:avLst/>
          </a:prstGeom>
          <a:noFill/>
        </p:spPr>
        <p:txBody>
          <a:bodyPr wrap="none" rtlCol="0">
            <a:spAutoFit/>
          </a:bodyPr>
          <a:lstStyle/>
          <a:p>
            <a:r>
              <a:rPr lang="en-US" b="1" dirty="0">
                <a:solidFill>
                  <a:schemeClr val="bg1"/>
                </a:solidFill>
              </a:rPr>
              <a:t>6 GeV Shower</a:t>
            </a:r>
          </a:p>
        </p:txBody>
      </p:sp>
      <p:sp>
        <p:nvSpPr>
          <p:cNvPr id="14" name="Oval 13">
            <a:extLst>
              <a:ext uri="{FF2B5EF4-FFF2-40B4-BE49-F238E27FC236}">
                <a16:creationId xmlns:a16="http://schemas.microsoft.com/office/drawing/2014/main" id="{397BA6F5-1313-D263-84E3-7453027CEB0E}"/>
              </a:ext>
            </a:extLst>
          </p:cNvPr>
          <p:cNvSpPr/>
          <p:nvPr/>
        </p:nvSpPr>
        <p:spPr>
          <a:xfrm>
            <a:off x="4325765" y="2583363"/>
            <a:ext cx="853439" cy="369331"/>
          </a:xfrm>
          <a:prstGeom prst="ellipse">
            <a:avLst/>
          </a:prstGeom>
          <a:noFill/>
          <a:ln w="127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80652E2-76FC-6A0B-A270-2E79BCD54FC8}"/>
              </a:ext>
            </a:extLst>
          </p:cNvPr>
          <p:cNvSpPr/>
          <p:nvPr/>
        </p:nvSpPr>
        <p:spPr>
          <a:xfrm rot="2609192">
            <a:off x="3211891" y="2169378"/>
            <a:ext cx="972490" cy="1191213"/>
          </a:xfrm>
          <a:prstGeom prst="ellipse">
            <a:avLst/>
          </a:prstGeom>
          <a:noFill/>
          <a:ln w="127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Content Placeholder 5">
                <a:extLst>
                  <a:ext uri="{FF2B5EF4-FFF2-40B4-BE49-F238E27FC236}">
                    <a16:creationId xmlns:a16="http://schemas.microsoft.com/office/drawing/2014/main" id="{C1B68076-2BC4-E6D4-5FC4-7330E63260AB}"/>
                  </a:ext>
                </a:extLst>
              </p:cNvPr>
              <p:cNvSpPr txBox="1">
                <a:spLocks/>
              </p:cNvSpPr>
              <p:nvPr/>
            </p:nvSpPr>
            <p:spPr>
              <a:xfrm>
                <a:off x="605368" y="4422880"/>
                <a:ext cx="9411468" cy="1977982"/>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Showers with different energy look quite different in the detector.</a:t>
                </a:r>
              </a:p>
              <a:p>
                <a:r>
                  <a:rPr lang="en-GB" dirty="0"/>
                  <a:t>Low energy showers are more stochastic and segmented:</a:t>
                </a:r>
              </a:p>
              <a:p>
                <a:pPr lvl="1">
                  <a:buFont typeface="Wingdings" pitchFamily="2" charset="2"/>
                  <a:buChar char="v"/>
                </a:pPr>
                <a:r>
                  <a:rPr lang="en-GB" dirty="0"/>
                  <a:t> Difficult to reconstruct </a:t>
                </a:r>
                <a14:m>
                  <m:oMath xmlns:m="http://schemas.openxmlformats.org/officeDocument/2006/math">
                    <m:r>
                      <a:rPr lang="en-GB" i="1" dirty="0" smtClean="0">
                        <a:latin typeface="Cambria Math" panose="02040503050406030204" pitchFamily="18" charset="0"/>
                        <a:ea typeface="Cambria Math" panose="02040503050406030204" pitchFamily="18" charset="0"/>
                      </a:rPr>
                      <m:t>⟹</m:t>
                    </m:r>
                  </m:oMath>
                </a14:m>
                <a:r>
                  <a:rPr lang="en-GB" dirty="0"/>
                  <a:t> energy reconstruction bias</a:t>
                </a:r>
                <a:endParaRPr lang="en-US" dirty="0"/>
              </a:p>
            </p:txBody>
          </p:sp>
        </mc:Choice>
        <mc:Fallback xmlns="">
          <p:sp>
            <p:nvSpPr>
              <p:cNvPr id="16" name="Content Placeholder 5">
                <a:extLst>
                  <a:ext uri="{FF2B5EF4-FFF2-40B4-BE49-F238E27FC236}">
                    <a16:creationId xmlns:a16="http://schemas.microsoft.com/office/drawing/2014/main" id="{C1B68076-2BC4-E6D4-5FC4-7330E63260AB}"/>
                  </a:ext>
                </a:extLst>
              </p:cNvPr>
              <p:cNvSpPr txBox="1">
                <a:spLocks noRot="1" noChangeAspect="1" noMove="1" noResize="1" noEditPoints="1" noAdjustHandles="1" noChangeArrowheads="1" noChangeShapeType="1" noTextEdit="1"/>
              </p:cNvSpPr>
              <p:nvPr/>
            </p:nvSpPr>
            <p:spPr>
              <a:xfrm>
                <a:off x="605368" y="4422880"/>
                <a:ext cx="9411468" cy="1977982"/>
              </a:xfrm>
              <a:prstGeom prst="rect">
                <a:avLst/>
              </a:prstGeom>
              <a:blipFill>
                <a:blip r:embed="rId5"/>
                <a:stretch>
                  <a:fillRect l="-1617" t="-1911"/>
                </a:stretch>
              </a:blipFill>
            </p:spPr>
            <p:txBody>
              <a:bodyPr/>
              <a:lstStyle/>
              <a:p>
                <a:r>
                  <a:rPr lang="en-US">
                    <a:noFill/>
                  </a:rPr>
                  <a:t> </a:t>
                </a:r>
              </a:p>
            </p:txBody>
          </p:sp>
        </mc:Fallback>
      </mc:AlternateContent>
    </p:spTree>
    <p:extLst>
      <p:ext uri="{BB962C8B-B14F-4D97-AF65-F5344CB8AC3E}">
        <p14:creationId xmlns:p14="http://schemas.microsoft.com/office/powerpoint/2010/main" val="3876186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7D659-7A7E-6311-29BE-E2E63AE99EC6}"/>
              </a:ext>
            </a:extLst>
          </p:cNvPr>
          <p:cNvSpPr>
            <a:spLocks noGrp="1"/>
          </p:cNvSpPr>
          <p:nvPr>
            <p:ph type="title"/>
          </p:nvPr>
        </p:nvSpPr>
        <p:spPr/>
        <p:txBody>
          <a:bodyPr/>
          <a:lstStyle/>
          <a:p>
            <a:r>
              <a:rPr lang="en-US" dirty="0"/>
              <a:t>Neutral Pion Energy</a:t>
            </a:r>
          </a:p>
        </p:txBody>
      </p:sp>
      <p:sp>
        <p:nvSpPr>
          <p:cNvPr id="3" name="Date Placeholder 2">
            <a:extLst>
              <a:ext uri="{FF2B5EF4-FFF2-40B4-BE49-F238E27FC236}">
                <a16:creationId xmlns:a16="http://schemas.microsoft.com/office/drawing/2014/main" id="{F63524A9-8B91-A8E8-1C00-81FCCA1D8FAB}"/>
              </a:ext>
            </a:extLst>
          </p:cNvPr>
          <p:cNvSpPr>
            <a:spLocks noGrp="1"/>
          </p:cNvSpPr>
          <p:nvPr>
            <p:ph type="dt" sz="half" idx="2"/>
          </p:nvPr>
        </p:nvSpPr>
        <p:spPr/>
        <p:txBody>
          <a:bodyPr/>
          <a:lstStyle/>
          <a:p>
            <a:pPr>
              <a:defRPr/>
            </a:pPr>
            <a:r>
              <a:rPr lang="en-GB">
                <a:latin typeface="Helvetica"/>
              </a:rPr>
              <a:t>21/02/2024</a:t>
            </a:r>
            <a:endParaRPr lang="en-US">
              <a:latin typeface="Helvetica"/>
              <a:cs typeface="Helvetica"/>
            </a:endParaRPr>
          </a:p>
        </p:txBody>
      </p:sp>
      <p:sp>
        <p:nvSpPr>
          <p:cNvPr id="4" name="Slide Number Placeholder 3">
            <a:extLst>
              <a:ext uri="{FF2B5EF4-FFF2-40B4-BE49-F238E27FC236}">
                <a16:creationId xmlns:a16="http://schemas.microsoft.com/office/drawing/2014/main" id="{CB0AC5E5-ACF9-3494-C866-55BF22353CD9}"/>
              </a:ext>
            </a:extLst>
          </p:cNvPr>
          <p:cNvSpPr>
            <a:spLocks noGrp="1"/>
          </p:cNvSpPr>
          <p:nvPr>
            <p:ph type="sldNum" sz="quarter" idx="4"/>
          </p:nvPr>
        </p:nvSpPr>
        <p:spPr/>
        <p:txBody>
          <a:bodyPr/>
          <a:lstStyle/>
          <a:p>
            <a:pPr>
              <a:defRPr/>
            </a:pPr>
            <a:fld id="{0C39C72E-2A13-EB4D-AD45-6D4E6ACAED8D}" type="slidenum">
              <a:rPr lang="en-US" smtClean="0"/>
              <a:pPr>
                <a:defRPr/>
              </a:pPr>
              <a:t>31</a:t>
            </a:fld>
            <a:endParaRPr lang="en-US"/>
          </a:p>
        </p:txBody>
      </p:sp>
      <p:sp>
        <p:nvSpPr>
          <p:cNvPr id="7" name="Footer Placeholder 6">
            <a:extLst>
              <a:ext uri="{FF2B5EF4-FFF2-40B4-BE49-F238E27FC236}">
                <a16:creationId xmlns:a16="http://schemas.microsoft.com/office/drawing/2014/main" id="{63B6E3DC-CFBE-EF94-6F40-78F64AEB1CC4}"/>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p:pic>
        <p:nvPicPr>
          <p:cNvPr id="9" name="Picture 8">
            <a:extLst>
              <a:ext uri="{FF2B5EF4-FFF2-40B4-BE49-F238E27FC236}">
                <a16:creationId xmlns:a16="http://schemas.microsoft.com/office/drawing/2014/main" id="{41EF3A6B-A085-A355-690F-E2F2CB7C3633}"/>
              </a:ext>
            </a:extLst>
          </p:cNvPr>
          <p:cNvPicPr>
            <a:picLocks noChangeAspect="1"/>
          </p:cNvPicPr>
          <p:nvPr/>
        </p:nvPicPr>
        <p:blipFill>
          <a:blip r:embed="rId3"/>
          <a:stretch>
            <a:fillRect/>
          </a:stretch>
        </p:blipFill>
        <p:spPr>
          <a:xfrm rot="5400000">
            <a:off x="1215573" y="150"/>
            <a:ext cx="4426857" cy="6858000"/>
          </a:xfrm>
          <a:prstGeom prst="rect">
            <a:avLst/>
          </a:prstGeom>
        </p:spPr>
      </p:pic>
      <mc:AlternateContent xmlns:mc="http://schemas.openxmlformats.org/markup-compatibility/2006" xmlns:a14="http://schemas.microsoft.com/office/drawing/2010/main">
        <mc:Choice Requires="a14">
          <p:sp>
            <p:nvSpPr>
              <p:cNvPr id="10" name="Content Placeholder 5">
                <a:extLst>
                  <a:ext uri="{FF2B5EF4-FFF2-40B4-BE49-F238E27FC236}">
                    <a16:creationId xmlns:a16="http://schemas.microsoft.com/office/drawing/2014/main" id="{5C8F6FC3-844F-A156-4CC9-A010526B6792}"/>
                  </a:ext>
                </a:extLst>
              </p:cNvPr>
              <p:cNvSpPr txBox="1">
                <a:spLocks/>
              </p:cNvSpPr>
              <p:nvPr/>
            </p:nvSpPr>
            <p:spPr>
              <a:xfrm>
                <a:off x="6674467" y="1215421"/>
                <a:ext cx="4907933" cy="5183629"/>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000" dirty="0"/>
                  <a:t>The majority of </a:t>
                </a:r>
                <a14:m>
                  <m:oMath xmlns:m="http://schemas.openxmlformats.org/officeDocument/2006/math">
                    <m:sSup>
                      <m:sSupPr>
                        <m:ctrlPr>
                          <a:rPr lang="en-GB" sz="2000" b="1" i="1" dirty="0" smtClean="0">
                            <a:latin typeface="Cambria Math" panose="02040503050406030204" pitchFamily="18" charset="0"/>
                            <a:ea typeface="Cambria Math" panose="02040503050406030204" pitchFamily="18" charset="0"/>
                          </a:rPr>
                        </m:ctrlPr>
                      </m:sSupPr>
                      <m:e>
                        <m:r>
                          <a:rPr lang="en-US" sz="2000" i="1" dirty="0">
                            <a:latin typeface="Cambria Math" panose="02040503050406030204" pitchFamily="18" charset="0"/>
                            <a:ea typeface="Cambria Math" panose="02040503050406030204" pitchFamily="18" charset="0"/>
                          </a:rPr>
                          <m:t>𝜋</m:t>
                        </m:r>
                      </m:e>
                      <m:sup>
                        <m:r>
                          <a:rPr lang="en-GB" sz="2000" b="1" i="1" dirty="0">
                            <a:latin typeface="Cambria Math" panose="02040503050406030204" pitchFamily="18" charset="0"/>
                            <a:ea typeface="Cambria Math" panose="02040503050406030204" pitchFamily="18" charset="0"/>
                          </a:rPr>
                          <m:t>𝟎</m:t>
                        </m:r>
                      </m:sup>
                    </m:sSup>
                    <m:r>
                      <a:rPr lang="en-GB" sz="2000" b="0" i="0" dirty="0" smtClean="0">
                        <a:latin typeface="Cambria Math" panose="02040503050406030204" pitchFamily="18" charset="0"/>
                        <a:ea typeface="Cambria Math" panose="02040503050406030204" pitchFamily="18" charset="0"/>
                      </a:rPr>
                      <m:t> </m:t>
                    </m:r>
                  </m:oMath>
                </a14:m>
                <a:r>
                  <a:rPr lang="en-GB" sz="2000" dirty="0"/>
                  <a:t>have energies ranging from 200 to 500 MeV</a:t>
                </a:r>
              </a:p>
              <a:p>
                <a:endParaRPr lang="en-GB" sz="2000" dirty="0"/>
              </a:p>
              <a:p>
                <a:r>
                  <a:rPr lang="en-GB" sz="2000" dirty="0"/>
                  <a:t>Low energy sub-leading shower:</a:t>
                </a:r>
              </a:p>
              <a:p>
                <a:pPr lvl="1">
                  <a:buFont typeface="Wingdings" pitchFamily="2" charset="2"/>
                  <a:buChar char="v"/>
                </a:pPr>
                <a:r>
                  <a:rPr lang="en-GB" sz="1800" dirty="0"/>
                  <a:t>Less than 100 MeV (!) </a:t>
                </a:r>
              </a:p>
              <a:p>
                <a:pPr lvl="1">
                  <a:buFont typeface="Wingdings" pitchFamily="2" charset="2"/>
                  <a:buChar char="v"/>
                </a:pPr>
                <a:r>
                  <a:rPr lang="en-GB" sz="1800" dirty="0"/>
                  <a:t>Specific shower selections have been developed </a:t>
                </a:r>
              </a:p>
              <a:p>
                <a:pPr lvl="1">
                  <a:buFont typeface="Wingdings" pitchFamily="2" charset="2"/>
                  <a:buChar char="v"/>
                </a:pPr>
                <a:endParaRPr lang="en-GB" sz="1800" dirty="0"/>
              </a:p>
              <a:p>
                <a:pPr>
                  <a:buFont typeface="Arial" panose="020B0604020202020204" pitchFamily="34" charset="0"/>
                  <a:buChar char="•"/>
                </a:pPr>
                <a:r>
                  <a:rPr lang="en-GB" sz="2000" dirty="0"/>
                  <a:t>Need two reconstructed showers to get a neutral pion</a:t>
                </a:r>
              </a:p>
              <a:p>
                <a:pPr lvl="1">
                  <a:buFont typeface="Wingdings" pitchFamily="2" charset="2"/>
                  <a:buChar char="v"/>
                </a:pPr>
                <a:r>
                  <a:rPr lang="en-GB" sz="1800" dirty="0"/>
                  <a:t>This really reduces the selection efficiency for pion charge exchange events. </a:t>
                </a:r>
              </a:p>
              <a:p>
                <a:endParaRPr lang="en-US" dirty="0"/>
              </a:p>
            </p:txBody>
          </p:sp>
        </mc:Choice>
        <mc:Fallback xmlns="">
          <p:sp>
            <p:nvSpPr>
              <p:cNvPr id="10" name="Content Placeholder 5">
                <a:extLst>
                  <a:ext uri="{FF2B5EF4-FFF2-40B4-BE49-F238E27FC236}">
                    <a16:creationId xmlns:a16="http://schemas.microsoft.com/office/drawing/2014/main" id="{5C8F6FC3-844F-A156-4CC9-A010526B6792}"/>
                  </a:ext>
                </a:extLst>
              </p:cNvPr>
              <p:cNvSpPr txBox="1">
                <a:spLocks noRot="1" noChangeAspect="1" noMove="1" noResize="1" noEditPoints="1" noAdjustHandles="1" noChangeArrowheads="1" noChangeShapeType="1" noTextEdit="1"/>
              </p:cNvSpPr>
              <p:nvPr/>
            </p:nvSpPr>
            <p:spPr>
              <a:xfrm>
                <a:off x="6674467" y="1215421"/>
                <a:ext cx="4907933" cy="5183629"/>
              </a:xfrm>
              <a:prstGeom prst="rect">
                <a:avLst/>
              </a:prstGeom>
              <a:blipFill>
                <a:blip r:embed="rId4"/>
                <a:stretch>
                  <a:fillRect l="-2835" t="-244" r="-3866"/>
                </a:stretch>
              </a:blipFill>
            </p:spPr>
            <p:txBody>
              <a:bodyPr/>
              <a:lstStyle/>
              <a:p>
                <a:r>
                  <a:rPr lang="en-US">
                    <a:noFill/>
                  </a:rPr>
                  <a:t> </a:t>
                </a:r>
              </a:p>
            </p:txBody>
          </p:sp>
        </mc:Fallback>
      </mc:AlternateContent>
    </p:spTree>
    <p:extLst>
      <p:ext uri="{BB962C8B-B14F-4D97-AF65-F5344CB8AC3E}">
        <p14:creationId xmlns:p14="http://schemas.microsoft.com/office/powerpoint/2010/main" val="32230082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821CE22-884E-3944-AB7F-F95BC4D0ED28}"/>
              </a:ext>
            </a:extLst>
          </p:cNvPr>
          <p:cNvPicPr>
            <a:picLocks noChangeAspect="1"/>
          </p:cNvPicPr>
          <p:nvPr/>
        </p:nvPicPr>
        <p:blipFill rotWithShape="1">
          <a:blip r:embed="rId3"/>
          <a:srcRect l="12703" r="14658"/>
          <a:stretch/>
        </p:blipFill>
        <p:spPr>
          <a:xfrm>
            <a:off x="605368" y="862219"/>
            <a:ext cx="5034604" cy="3898710"/>
          </a:xfrm>
          <a:prstGeom prst="rect">
            <a:avLst/>
          </a:prstGeom>
        </p:spPr>
      </p:pic>
      <p:sp>
        <p:nvSpPr>
          <p:cNvPr id="2" name="Title 1">
            <a:extLst>
              <a:ext uri="{FF2B5EF4-FFF2-40B4-BE49-F238E27FC236}">
                <a16:creationId xmlns:a16="http://schemas.microsoft.com/office/drawing/2014/main" id="{396C8D03-270F-97B2-826E-A7DDAEB4C801}"/>
              </a:ext>
            </a:extLst>
          </p:cNvPr>
          <p:cNvSpPr>
            <a:spLocks noGrp="1"/>
          </p:cNvSpPr>
          <p:nvPr>
            <p:ph type="title"/>
          </p:nvPr>
        </p:nvSpPr>
        <p:spPr/>
        <p:txBody>
          <a:bodyPr/>
          <a:lstStyle/>
          <a:p>
            <a:r>
              <a:rPr lang="en-US" dirty="0"/>
              <a:t>Energy Correction</a:t>
            </a:r>
          </a:p>
        </p:txBody>
      </p:sp>
      <p:sp>
        <p:nvSpPr>
          <p:cNvPr id="3" name="Date Placeholder 2">
            <a:extLst>
              <a:ext uri="{FF2B5EF4-FFF2-40B4-BE49-F238E27FC236}">
                <a16:creationId xmlns:a16="http://schemas.microsoft.com/office/drawing/2014/main" id="{E409EA54-B33A-2311-C3DA-3C45F09B4F90}"/>
              </a:ext>
            </a:extLst>
          </p:cNvPr>
          <p:cNvSpPr>
            <a:spLocks noGrp="1"/>
          </p:cNvSpPr>
          <p:nvPr>
            <p:ph type="dt" sz="half" idx="2"/>
          </p:nvPr>
        </p:nvSpPr>
        <p:spPr/>
        <p:txBody>
          <a:bodyPr/>
          <a:lstStyle/>
          <a:p>
            <a:pPr>
              <a:defRPr/>
            </a:pPr>
            <a:r>
              <a:rPr lang="en-GB">
                <a:latin typeface="Helvetica"/>
              </a:rPr>
              <a:t>21/02/2024</a:t>
            </a:r>
            <a:endParaRPr lang="en-US">
              <a:latin typeface="Helvetica"/>
              <a:cs typeface="Helvetica"/>
            </a:endParaRPr>
          </a:p>
        </p:txBody>
      </p:sp>
      <p:sp>
        <p:nvSpPr>
          <p:cNvPr id="4" name="Slide Number Placeholder 3">
            <a:extLst>
              <a:ext uri="{FF2B5EF4-FFF2-40B4-BE49-F238E27FC236}">
                <a16:creationId xmlns:a16="http://schemas.microsoft.com/office/drawing/2014/main" id="{32AE2FFF-8804-B627-5A34-F4C2F40D9E89}"/>
              </a:ext>
            </a:extLst>
          </p:cNvPr>
          <p:cNvSpPr>
            <a:spLocks noGrp="1"/>
          </p:cNvSpPr>
          <p:nvPr>
            <p:ph type="sldNum" sz="quarter" idx="4"/>
          </p:nvPr>
        </p:nvSpPr>
        <p:spPr/>
        <p:txBody>
          <a:bodyPr/>
          <a:lstStyle/>
          <a:p>
            <a:pPr>
              <a:defRPr/>
            </a:pPr>
            <a:fld id="{0C39C72E-2A13-EB4D-AD45-6D4E6ACAED8D}" type="slidenum">
              <a:rPr lang="en-US" smtClean="0"/>
              <a:pPr>
                <a:defRPr/>
              </a:pPr>
              <a:t>32</a:t>
            </a:fld>
            <a:endParaRPr lang="en-US"/>
          </a:p>
        </p:txBody>
      </p:sp>
      <p:sp>
        <p:nvSpPr>
          <p:cNvPr id="7" name="Footer Placeholder 6">
            <a:extLst>
              <a:ext uri="{FF2B5EF4-FFF2-40B4-BE49-F238E27FC236}">
                <a16:creationId xmlns:a16="http://schemas.microsoft.com/office/drawing/2014/main" id="{FFFEA272-5D8D-2ABF-EF65-F5EC1C0CE0D1}"/>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p:pic>
        <p:nvPicPr>
          <p:cNvPr id="15" name="Picture 14">
            <a:extLst>
              <a:ext uri="{FF2B5EF4-FFF2-40B4-BE49-F238E27FC236}">
                <a16:creationId xmlns:a16="http://schemas.microsoft.com/office/drawing/2014/main" id="{6B6C29CE-1933-52E5-94F6-481D1C3559F7}"/>
              </a:ext>
            </a:extLst>
          </p:cNvPr>
          <p:cNvPicPr>
            <a:picLocks noChangeAspect="1"/>
          </p:cNvPicPr>
          <p:nvPr/>
        </p:nvPicPr>
        <p:blipFill>
          <a:blip r:embed="rId4"/>
          <a:stretch>
            <a:fillRect/>
          </a:stretch>
        </p:blipFill>
        <p:spPr>
          <a:xfrm rot="5400000">
            <a:off x="7067158" y="-366944"/>
            <a:ext cx="3613072" cy="5293571"/>
          </a:xfrm>
          <a:prstGeom prst="rect">
            <a:avLst/>
          </a:prstGeom>
        </p:spPr>
      </p:pic>
      <p:sp>
        <p:nvSpPr>
          <p:cNvPr id="20" name="Content Placeholder 5">
            <a:extLst>
              <a:ext uri="{FF2B5EF4-FFF2-40B4-BE49-F238E27FC236}">
                <a16:creationId xmlns:a16="http://schemas.microsoft.com/office/drawing/2014/main" id="{BAC39554-89FF-7751-7718-1C6CF6F2505F}"/>
              </a:ext>
            </a:extLst>
          </p:cNvPr>
          <p:cNvSpPr txBox="1">
            <a:spLocks/>
          </p:cNvSpPr>
          <p:nvPr/>
        </p:nvSpPr>
        <p:spPr>
          <a:xfrm>
            <a:off x="605369" y="4760929"/>
            <a:ext cx="5490632" cy="1677336"/>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000" dirty="0"/>
              <a:t>A large shower energy bias is found in the whole energy range.</a:t>
            </a:r>
          </a:p>
          <a:p>
            <a:r>
              <a:rPr lang="en-GB" sz="2000" dirty="0"/>
              <a:t>Need MC-driven energy correction to improve the shower energy.</a:t>
            </a:r>
          </a:p>
          <a:p>
            <a:endParaRPr lang="en-GB" dirty="0"/>
          </a:p>
          <a:p>
            <a:endParaRPr lang="en-GB" dirty="0"/>
          </a:p>
        </p:txBody>
      </p:sp>
      <p:sp>
        <p:nvSpPr>
          <p:cNvPr id="21" name="Content Placeholder 4">
            <a:extLst>
              <a:ext uri="{FF2B5EF4-FFF2-40B4-BE49-F238E27FC236}">
                <a16:creationId xmlns:a16="http://schemas.microsoft.com/office/drawing/2014/main" id="{95AC4C41-1696-6B23-5D67-0B9AC88CB4DA}"/>
              </a:ext>
            </a:extLst>
          </p:cNvPr>
          <p:cNvSpPr txBox="1">
            <a:spLocks/>
          </p:cNvSpPr>
          <p:nvPr/>
        </p:nvSpPr>
        <p:spPr>
          <a:xfrm>
            <a:off x="6552029" y="4345505"/>
            <a:ext cx="4643329" cy="1962001"/>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000" dirty="0"/>
              <a:t>Each date point is the mean fractional bias in that rec. energy bin</a:t>
            </a:r>
          </a:p>
          <a:p>
            <a:pPr lvl="1">
              <a:buFont typeface="Wingdings" pitchFamily="2" charset="2"/>
              <a:buChar char="v"/>
            </a:pPr>
            <a:r>
              <a:rPr lang="en-GB" sz="1800" dirty="0">
                <a:solidFill>
                  <a:srgbClr val="C00000"/>
                </a:solidFill>
              </a:rPr>
              <a:t>Input: </a:t>
            </a:r>
            <a:r>
              <a:rPr lang="en-GB" sz="1800" dirty="0"/>
              <a:t>raw shower energy</a:t>
            </a:r>
          </a:p>
          <a:p>
            <a:pPr lvl="1">
              <a:buFont typeface="Wingdings" pitchFamily="2" charset="2"/>
              <a:buChar char="v"/>
            </a:pPr>
            <a:r>
              <a:rPr lang="en-GB" sz="1800" dirty="0">
                <a:solidFill>
                  <a:srgbClr val="00B050"/>
                </a:solidFill>
              </a:rPr>
              <a:t>Output: </a:t>
            </a:r>
            <a:r>
              <a:rPr lang="en-GB" sz="1800" dirty="0"/>
              <a:t>correction factor </a:t>
            </a:r>
            <a:r>
              <a:rPr lang="en-GB" sz="1800" b="1" dirty="0"/>
              <a:t>(event by event)</a:t>
            </a:r>
          </a:p>
        </p:txBody>
      </p:sp>
      <p:sp>
        <p:nvSpPr>
          <p:cNvPr id="24" name="TextBox 23">
            <a:extLst>
              <a:ext uri="{FF2B5EF4-FFF2-40B4-BE49-F238E27FC236}">
                <a16:creationId xmlns:a16="http://schemas.microsoft.com/office/drawing/2014/main" id="{75EE82BE-FAC0-1AE7-2AAE-CB33FD9AD2FB}"/>
              </a:ext>
            </a:extLst>
          </p:cNvPr>
          <p:cNvSpPr txBox="1"/>
          <p:nvPr/>
        </p:nvSpPr>
        <p:spPr>
          <a:xfrm>
            <a:off x="2171928" y="4518840"/>
            <a:ext cx="1928733" cy="261610"/>
          </a:xfrm>
          <a:prstGeom prst="rect">
            <a:avLst/>
          </a:prstGeom>
          <a:solidFill>
            <a:schemeClr val="bg1"/>
          </a:solidFill>
        </p:spPr>
        <p:txBody>
          <a:bodyPr wrap="none" rtlCol="0">
            <a:spAutoFit/>
          </a:bodyPr>
          <a:lstStyle/>
          <a:p>
            <a:r>
              <a:rPr lang="en-US" sz="1100" b="1" dirty="0"/>
              <a:t>Shower Energy Rec./Truth – 1</a:t>
            </a:r>
          </a:p>
        </p:txBody>
      </p:sp>
    </p:spTree>
    <p:extLst>
      <p:ext uri="{BB962C8B-B14F-4D97-AF65-F5344CB8AC3E}">
        <p14:creationId xmlns:p14="http://schemas.microsoft.com/office/powerpoint/2010/main" val="162501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FD687B89-6975-D846-83BD-305C574AB2CD}"/>
                  </a:ext>
                </a:extLst>
              </p:cNvPr>
              <p:cNvSpPr txBox="1"/>
              <p:nvPr/>
            </p:nvSpPr>
            <p:spPr>
              <a:xfrm>
                <a:off x="6862181" y="2570078"/>
                <a:ext cx="3142064" cy="646331"/>
              </a:xfrm>
              <a:prstGeom prst="rect">
                <a:avLst/>
              </a:prstGeom>
              <a:noFill/>
            </p:spPr>
            <p:txBody>
              <a:bodyPr wrap="square" rtlCol="0">
                <a:spAutoFit/>
              </a:bodyPr>
              <a:lstStyle/>
              <a:p>
                <a:r>
                  <a:rPr lang="en-US" dirty="0"/>
                  <a:t>Shower Energy:  </a:t>
                </a:r>
                <a14:m>
                  <m:oMath xmlns:m="http://schemas.openxmlformats.org/officeDocument/2006/math">
                    <m:sSub>
                      <m:sSubPr>
                        <m:ctrlPr>
                          <a:rPr lang="en-GB" b="1" i="1">
                            <a:latin typeface="Cambria Math" panose="02040503050406030204" pitchFamily="18" charset="0"/>
                          </a:rPr>
                        </m:ctrlPr>
                      </m:sSubPr>
                      <m:e>
                        <m:r>
                          <a:rPr lang="en-GB" b="1" i="1">
                            <a:latin typeface="Cambria Math" panose="02040503050406030204" pitchFamily="18" charset="0"/>
                          </a:rPr>
                          <m:t>𝑬</m:t>
                        </m:r>
                      </m:e>
                      <m:sub>
                        <m:r>
                          <a:rPr lang="en-GB" b="1" i="1">
                            <a:latin typeface="Cambria Math" panose="02040503050406030204" pitchFamily="18" charset="0"/>
                          </a:rPr>
                          <m:t>𝟏</m:t>
                        </m:r>
                      </m:sub>
                    </m:sSub>
                    <m:r>
                      <a:rPr lang="en-GB" b="1" i="1" smtClean="0">
                        <a:latin typeface="Cambria Math" panose="02040503050406030204" pitchFamily="18" charset="0"/>
                      </a:rPr>
                      <m:t> </m:t>
                    </m:r>
                  </m:oMath>
                </a14:m>
                <a:r>
                  <a:rPr lang="en-US" dirty="0"/>
                  <a:t>and</a:t>
                </a:r>
                <a:r>
                  <a:rPr lang="en-US" b="1" dirty="0"/>
                  <a:t> </a:t>
                </a:r>
                <a14:m>
                  <m:oMath xmlns:m="http://schemas.openxmlformats.org/officeDocument/2006/math">
                    <m:sSub>
                      <m:sSubPr>
                        <m:ctrlPr>
                          <a:rPr lang="en-GB" b="1" i="1">
                            <a:latin typeface="Cambria Math" panose="02040503050406030204" pitchFamily="18" charset="0"/>
                          </a:rPr>
                        </m:ctrlPr>
                      </m:sSubPr>
                      <m:e>
                        <m:r>
                          <a:rPr lang="en-GB" b="1" i="1">
                            <a:latin typeface="Cambria Math" panose="02040503050406030204" pitchFamily="18" charset="0"/>
                          </a:rPr>
                          <m:t>𝑬</m:t>
                        </m:r>
                      </m:e>
                      <m:sub>
                        <m:r>
                          <a:rPr lang="en-GB" b="1" i="1" smtClean="0">
                            <a:latin typeface="Cambria Math" panose="02040503050406030204" pitchFamily="18" charset="0"/>
                          </a:rPr>
                          <m:t>𝟐</m:t>
                        </m:r>
                      </m:sub>
                    </m:sSub>
                  </m:oMath>
                </a14:m>
                <a:endParaRPr lang="en-US" b="1" dirty="0"/>
              </a:p>
              <a:p>
                <a:endParaRPr lang="en-US" dirty="0"/>
              </a:p>
            </p:txBody>
          </p:sp>
        </mc:Choice>
        <mc:Fallback xmlns="">
          <p:sp>
            <p:nvSpPr>
              <p:cNvPr id="98" name="TextBox 97">
                <a:extLst>
                  <a:ext uri="{FF2B5EF4-FFF2-40B4-BE49-F238E27FC236}">
                    <a16:creationId xmlns:a16="http://schemas.microsoft.com/office/drawing/2014/main" id="{FD687B89-6975-D846-83BD-305C574AB2CD}"/>
                  </a:ext>
                </a:extLst>
              </p:cNvPr>
              <p:cNvSpPr txBox="1">
                <a:spLocks noRot="1" noChangeAspect="1" noMove="1" noResize="1" noEditPoints="1" noAdjustHandles="1" noChangeArrowheads="1" noChangeShapeType="1" noTextEdit="1"/>
              </p:cNvSpPr>
              <p:nvPr/>
            </p:nvSpPr>
            <p:spPr>
              <a:xfrm>
                <a:off x="6862181" y="2570078"/>
                <a:ext cx="3142064" cy="646331"/>
              </a:xfrm>
              <a:prstGeom prst="rect">
                <a:avLst/>
              </a:prstGeom>
              <a:blipFill>
                <a:blip r:embed="rId3"/>
                <a:stretch>
                  <a:fillRect l="-1613" t="-3846"/>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554E2370-597A-EF42-8212-5D2C13A7B7DC}"/>
              </a:ext>
            </a:extLst>
          </p:cNvPr>
          <p:cNvSpPr>
            <a:spLocks noGrp="1"/>
          </p:cNvSpPr>
          <p:nvPr>
            <p:ph type="title"/>
          </p:nvPr>
        </p:nvSpPr>
        <p:spPr/>
        <p:txBody>
          <a:bodyPr/>
          <a:lstStyle/>
          <a:p>
            <a:r>
              <a:rPr lang="en-US" dirty="0"/>
              <a:t>Kinematic Fitting </a:t>
            </a:r>
          </a:p>
        </p:txBody>
      </p:sp>
      <p:sp>
        <p:nvSpPr>
          <p:cNvPr id="3" name="Date Placeholder 2">
            <a:extLst>
              <a:ext uri="{FF2B5EF4-FFF2-40B4-BE49-F238E27FC236}">
                <a16:creationId xmlns:a16="http://schemas.microsoft.com/office/drawing/2014/main" id="{F41906C9-519F-4A45-9391-CFC51CD78699}"/>
              </a:ext>
            </a:extLst>
          </p:cNvPr>
          <p:cNvSpPr>
            <a:spLocks noGrp="1"/>
          </p:cNvSpPr>
          <p:nvPr>
            <p:ph type="dt" sz="half" idx="2"/>
          </p:nvPr>
        </p:nvSpPr>
        <p:spPr/>
        <p:txBody>
          <a:bodyPr/>
          <a:lstStyle/>
          <a:p>
            <a:pPr>
              <a:defRPr/>
            </a:pPr>
            <a:r>
              <a:rPr lang="en-GB">
                <a:latin typeface="Helvetica"/>
              </a:rPr>
              <a:t>21/02/2024</a:t>
            </a:r>
            <a:endParaRPr lang="en-US">
              <a:latin typeface="Helvetica"/>
              <a:cs typeface="Helvetica"/>
            </a:endParaRPr>
          </a:p>
        </p:txBody>
      </p:sp>
      <p:sp>
        <p:nvSpPr>
          <p:cNvPr id="4" name="Slide Number Placeholder 3">
            <a:extLst>
              <a:ext uri="{FF2B5EF4-FFF2-40B4-BE49-F238E27FC236}">
                <a16:creationId xmlns:a16="http://schemas.microsoft.com/office/drawing/2014/main" id="{8E5B5FDC-C6CE-9646-8AB1-71C4F70911F1}"/>
              </a:ext>
            </a:extLst>
          </p:cNvPr>
          <p:cNvSpPr>
            <a:spLocks noGrp="1"/>
          </p:cNvSpPr>
          <p:nvPr>
            <p:ph type="sldNum" sz="quarter" idx="4"/>
          </p:nvPr>
        </p:nvSpPr>
        <p:spPr/>
        <p:txBody>
          <a:bodyPr/>
          <a:lstStyle/>
          <a:p>
            <a:pPr>
              <a:defRPr/>
            </a:pPr>
            <a:fld id="{0C39C72E-2A13-EB4D-AD45-6D4E6ACAED8D}" type="slidenum">
              <a:rPr lang="en-US" smtClean="0"/>
              <a:pPr>
                <a:defRPr/>
              </a:pPr>
              <a:t>33</a:t>
            </a:fld>
            <a:endParaRPr lang="en-US"/>
          </a:p>
        </p:txBody>
      </p:sp>
      <p:sp>
        <p:nvSpPr>
          <p:cNvPr id="7" name="Footer Placeholder 6">
            <a:extLst>
              <a:ext uri="{FF2B5EF4-FFF2-40B4-BE49-F238E27FC236}">
                <a16:creationId xmlns:a16="http://schemas.microsoft.com/office/drawing/2014/main" id="{DE4C43EF-61E5-6340-BE7F-8702490ED9E7}"/>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p:grpSp>
        <p:nvGrpSpPr>
          <p:cNvPr id="28" name="Group 27">
            <a:extLst>
              <a:ext uri="{FF2B5EF4-FFF2-40B4-BE49-F238E27FC236}">
                <a16:creationId xmlns:a16="http://schemas.microsoft.com/office/drawing/2014/main" id="{F22323DE-21E4-D449-880F-2310A0FB63FB}"/>
              </a:ext>
            </a:extLst>
          </p:cNvPr>
          <p:cNvGrpSpPr/>
          <p:nvPr/>
        </p:nvGrpSpPr>
        <p:grpSpPr>
          <a:xfrm>
            <a:off x="195086" y="1107228"/>
            <a:ext cx="5417726" cy="3507004"/>
            <a:chOff x="6370224" y="1888334"/>
            <a:chExt cx="4276800" cy="2639266"/>
          </a:xfrm>
        </p:grpSpPr>
        <p:pic>
          <p:nvPicPr>
            <p:cNvPr id="29" name="Picture 28">
              <a:extLst>
                <a:ext uri="{FF2B5EF4-FFF2-40B4-BE49-F238E27FC236}">
                  <a16:creationId xmlns:a16="http://schemas.microsoft.com/office/drawing/2014/main" id="{0C532FE0-40FB-B945-93AB-128357006FA1}"/>
                </a:ext>
              </a:extLst>
            </p:cNvPr>
            <p:cNvPicPr>
              <a:picLocks noChangeAspect="1"/>
            </p:cNvPicPr>
            <p:nvPr/>
          </p:nvPicPr>
          <p:blipFill>
            <a:blip r:embed="rId4"/>
            <a:stretch>
              <a:fillRect/>
            </a:stretch>
          </p:blipFill>
          <p:spPr>
            <a:xfrm>
              <a:off x="6370224" y="1888334"/>
              <a:ext cx="4276800" cy="2639266"/>
            </a:xfrm>
            <a:prstGeom prst="rect">
              <a:avLst/>
            </a:prstGeom>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8AFC6DC5-D5AB-4647-A285-311CED67960D}"/>
                    </a:ext>
                  </a:extLst>
                </p:cNvPr>
                <p:cNvSpPr txBox="1"/>
                <p:nvPr/>
              </p:nvSpPr>
              <p:spPr>
                <a:xfrm>
                  <a:off x="7033246" y="3222332"/>
                  <a:ext cx="685509" cy="184666"/>
                </a:xfrm>
                <a:prstGeom prst="rect">
                  <a:avLst/>
                </a:prstGeom>
                <a:noFill/>
              </p:spPr>
              <p:txBody>
                <a:bodyPr wrap="square" lIns="0" tIns="0" rIns="0" bIns="0" rtlCol="0">
                  <a:spAutoFit/>
                </a:bodyPr>
                <a:lstStyle/>
                <a:p>
                  <a:r>
                    <a:rPr lang="en-GB" sz="1200" b="1" dirty="0">
                      <a:solidFill>
                        <a:schemeClr val="bg1"/>
                      </a:solidFill>
                    </a:rPr>
                    <a:t>beam </a:t>
                  </a:r>
                  <a14:m>
                    <m:oMath xmlns:m="http://schemas.openxmlformats.org/officeDocument/2006/math">
                      <m:sSup>
                        <m:sSupPr>
                          <m:ctrlPr>
                            <a:rPr lang="en-GB" sz="1200" b="1" i="1" smtClean="0">
                              <a:solidFill>
                                <a:schemeClr val="bg1"/>
                              </a:solidFill>
                              <a:latin typeface="Cambria Math" panose="02040503050406030204" pitchFamily="18" charset="0"/>
                            </a:rPr>
                          </m:ctrlPr>
                        </m:sSupPr>
                        <m:e>
                          <m:r>
                            <a:rPr lang="en-GB" sz="1200" b="1" i="1" smtClean="0">
                              <a:solidFill>
                                <a:schemeClr val="bg1"/>
                              </a:solidFill>
                              <a:latin typeface="Cambria Math" panose="02040503050406030204" pitchFamily="18" charset="0"/>
                              <a:ea typeface="Cambria Math" panose="02040503050406030204" pitchFamily="18" charset="0"/>
                            </a:rPr>
                            <m:t>𝝅</m:t>
                          </m:r>
                        </m:e>
                        <m:sup>
                          <m:r>
                            <a:rPr lang="en-GB" sz="1200" b="1" i="1" smtClean="0">
                              <a:solidFill>
                                <a:schemeClr val="bg1"/>
                              </a:solidFill>
                              <a:latin typeface="Cambria Math" panose="02040503050406030204" pitchFamily="18" charset="0"/>
                              <a:ea typeface="Cambria Math" panose="02040503050406030204" pitchFamily="18" charset="0"/>
                            </a:rPr>
                            <m:t>+</m:t>
                          </m:r>
                        </m:sup>
                      </m:sSup>
                    </m:oMath>
                  </a14:m>
                  <a:endParaRPr lang="en-US" sz="1200" b="1" dirty="0"/>
                </a:p>
              </p:txBody>
            </p:sp>
          </mc:Choice>
          <mc:Fallback xmlns="">
            <p:sp>
              <p:nvSpPr>
                <p:cNvPr id="16" name="TextBox 15">
                  <a:extLst>
                    <a:ext uri="{FF2B5EF4-FFF2-40B4-BE49-F238E27FC236}">
                      <a16:creationId xmlns:a16="http://schemas.microsoft.com/office/drawing/2014/main" id="{20937857-0A53-A130-8A1B-3838DCE868DD}"/>
                    </a:ext>
                  </a:extLst>
                </p:cNvPr>
                <p:cNvSpPr txBox="1">
                  <a:spLocks noRot="1" noChangeAspect="1" noMove="1" noResize="1" noEditPoints="1" noAdjustHandles="1" noChangeArrowheads="1" noChangeShapeType="1" noTextEdit="1"/>
                </p:cNvSpPr>
                <p:nvPr/>
              </p:nvSpPr>
              <p:spPr>
                <a:xfrm>
                  <a:off x="7033246" y="3222332"/>
                  <a:ext cx="685509" cy="184666"/>
                </a:xfrm>
                <a:prstGeom prst="rect">
                  <a:avLst/>
                </a:prstGeom>
                <a:blipFill>
                  <a:blip r:embed="rId7"/>
                  <a:stretch>
                    <a:fillRect l="-14545" t="-18750" b="-43750"/>
                  </a:stretch>
                </a:blipFill>
              </p:spPr>
              <p:txBody>
                <a:bodyPr/>
                <a:lstStyle/>
                <a:p>
                  <a:r>
                    <a:rPr lang="en-GB">
                      <a:noFill/>
                    </a:rPr>
                    <a:t> </a:t>
                  </a:r>
                </a:p>
              </p:txBody>
            </p:sp>
          </mc:Fallback>
        </mc:AlternateContent>
        <p:sp>
          <p:nvSpPr>
            <p:cNvPr id="31" name="TextBox 30">
              <a:extLst>
                <a:ext uri="{FF2B5EF4-FFF2-40B4-BE49-F238E27FC236}">
                  <a16:creationId xmlns:a16="http://schemas.microsoft.com/office/drawing/2014/main" id="{B9C38494-FE97-D14F-A656-E8C0FCC9A4A2}"/>
                </a:ext>
              </a:extLst>
            </p:cNvPr>
            <p:cNvSpPr txBox="1"/>
            <p:nvPr/>
          </p:nvSpPr>
          <p:spPr>
            <a:xfrm>
              <a:off x="8435645" y="3628182"/>
              <a:ext cx="94578" cy="184666"/>
            </a:xfrm>
            <a:prstGeom prst="rect">
              <a:avLst/>
            </a:prstGeom>
            <a:noFill/>
          </p:spPr>
          <p:txBody>
            <a:bodyPr wrap="none" lIns="0" tIns="0" rIns="0" bIns="0" rtlCol="0">
              <a:spAutoFit/>
            </a:bodyPr>
            <a:lstStyle/>
            <a:p>
              <a:r>
                <a:rPr lang="en-US" altLang="zh-CN" sz="1200" b="1" dirty="0">
                  <a:solidFill>
                    <a:schemeClr val="bg1"/>
                  </a:solidFill>
                </a:rPr>
                <a:t>p</a:t>
              </a:r>
              <a:endParaRPr lang="en-US" sz="1200" b="1" dirty="0">
                <a:solidFill>
                  <a:schemeClr val="bg1"/>
                </a:solidFill>
              </a:endParaRPr>
            </a:p>
          </p:txBody>
        </p:sp>
        <p:sp>
          <p:nvSpPr>
            <p:cNvPr id="32" name="TextBox 31">
              <a:extLst>
                <a:ext uri="{FF2B5EF4-FFF2-40B4-BE49-F238E27FC236}">
                  <a16:creationId xmlns:a16="http://schemas.microsoft.com/office/drawing/2014/main" id="{F03638EB-029D-DA44-888A-BC102B8A18E1}"/>
                </a:ext>
              </a:extLst>
            </p:cNvPr>
            <p:cNvSpPr txBox="1"/>
            <p:nvPr/>
          </p:nvSpPr>
          <p:spPr>
            <a:xfrm>
              <a:off x="6758622" y="2069765"/>
              <a:ext cx="3474028" cy="276999"/>
            </a:xfrm>
            <a:prstGeom prst="rect">
              <a:avLst/>
            </a:prstGeom>
            <a:noFill/>
          </p:spPr>
          <p:txBody>
            <a:bodyPr wrap="none" rtlCol="0">
              <a:spAutoFit/>
            </a:bodyPr>
            <a:lstStyle/>
            <a:p>
              <a:r>
                <a:rPr lang="en-US" altLang="zh-CN" sz="1200" b="1" dirty="0">
                  <a:solidFill>
                    <a:srgbClr val="FFFF00"/>
                  </a:solidFill>
                </a:rPr>
                <a:t>C</a:t>
              </a:r>
              <a:r>
                <a:rPr lang="en-US" sz="1200" b="1" dirty="0">
                  <a:solidFill>
                    <a:srgbClr val="FFFF00"/>
                  </a:solidFill>
                </a:rPr>
                <a:t>harge</a:t>
              </a:r>
              <a:r>
                <a:rPr lang="en-US" altLang="zh-CN" sz="1200" b="1" dirty="0">
                  <a:solidFill>
                    <a:srgbClr val="FFFF00"/>
                  </a:solidFill>
                </a:rPr>
                <a:t>-</a:t>
              </a:r>
              <a:r>
                <a:rPr lang="en-US" sz="1200" b="1" dirty="0">
                  <a:solidFill>
                    <a:srgbClr val="FFFF00"/>
                  </a:solidFill>
                </a:rPr>
                <a:t>exchange </a:t>
              </a:r>
              <a:r>
                <a:rPr lang="en-US" altLang="zh-CN" sz="1200" b="1" dirty="0">
                  <a:solidFill>
                    <a:srgbClr val="FFFF00"/>
                  </a:solidFill>
                </a:rPr>
                <a:t>scattering</a:t>
              </a:r>
              <a:r>
                <a:rPr lang="zh-CN" altLang="en-US" sz="1200" b="1" dirty="0">
                  <a:solidFill>
                    <a:srgbClr val="FFFF00"/>
                  </a:solidFill>
                </a:rPr>
                <a:t> </a:t>
              </a:r>
              <a:r>
                <a:rPr lang="en-US" sz="1200" b="1" dirty="0">
                  <a:solidFill>
                    <a:srgbClr val="FFFF00"/>
                  </a:solidFill>
                </a:rPr>
                <a:t>candidate (data)</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28EB46CF-EA2D-A44B-B5FB-390AC55DD88A}"/>
                    </a:ext>
                  </a:extLst>
                </p:cNvPr>
                <p:cNvSpPr txBox="1"/>
                <p:nvPr/>
              </p:nvSpPr>
              <p:spPr>
                <a:xfrm>
                  <a:off x="9071884" y="2793714"/>
                  <a:ext cx="136256"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1" i="1" smtClean="0">
                            <a:solidFill>
                              <a:schemeClr val="bg1"/>
                            </a:solidFill>
                            <a:latin typeface="Cambria Math" panose="02040503050406030204" pitchFamily="18" charset="0"/>
                            <a:ea typeface="Cambria Math" panose="02040503050406030204" pitchFamily="18" charset="0"/>
                          </a:rPr>
                          <m:t>𝜸</m:t>
                        </m:r>
                      </m:oMath>
                    </m:oMathPara>
                  </a14:m>
                  <a:endParaRPr lang="en-US" sz="1200" b="1" dirty="0">
                    <a:solidFill>
                      <a:schemeClr val="bg1"/>
                    </a:solidFill>
                  </a:endParaRPr>
                </a:p>
              </p:txBody>
            </p:sp>
          </mc:Choice>
          <mc:Fallback xmlns="">
            <p:sp>
              <p:nvSpPr>
                <p:cNvPr id="19" name="TextBox 18">
                  <a:extLst>
                    <a:ext uri="{FF2B5EF4-FFF2-40B4-BE49-F238E27FC236}">
                      <a16:creationId xmlns:a16="http://schemas.microsoft.com/office/drawing/2014/main" id="{BDA15AC4-8DE5-4D99-D715-7F1B0468593D}"/>
                    </a:ext>
                  </a:extLst>
                </p:cNvPr>
                <p:cNvSpPr txBox="1">
                  <a:spLocks noRot="1" noChangeAspect="1" noMove="1" noResize="1" noEditPoints="1" noAdjustHandles="1" noChangeArrowheads="1" noChangeShapeType="1" noTextEdit="1"/>
                </p:cNvSpPr>
                <p:nvPr/>
              </p:nvSpPr>
              <p:spPr>
                <a:xfrm>
                  <a:off x="9071884" y="2793714"/>
                  <a:ext cx="136256" cy="184666"/>
                </a:xfrm>
                <a:prstGeom prst="rect">
                  <a:avLst/>
                </a:prstGeom>
                <a:blipFill>
                  <a:blip r:embed="rId8"/>
                  <a:stretch>
                    <a:fillRect l="-16667" r="-16667" b="-20000"/>
                  </a:stretch>
                </a:blipFill>
              </p:spPr>
              <p:txBody>
                <a:bodyPr/>
                <a:lstStyle/>
                <a:p>
                  <a:r>
                    <a:rPr lang="en-GB">
                      <a:noFill/>
                    </a:rPr>
                    <a:t> </a:t>
                  </a:r>
                </a:p>
              </p:txBody>
            </p:sp>
          </mc:Fallback>
        </mc:AlternateContent>
        <p:sp>
          <p:nvSpPr>
            <p:cNvPr id="34" name="TextBox 33">
              <a:extLst>
                <a:ext uri="{FF2B5EF4-FFF2-40B4-BE49-F238E27FC236}">
                  <a16:creationId xmlns:a16="http://schemas.microsoft.com/office/drawing/2014/main" id="{7631D397-C42C-404C-8B0F-7361139965D3}"/>
                </a:ext>
              </a:extLst>
            </p:cNvPr>
            <p:cNvSpPr txBox="1"/>
            <p:nvPr/>
          </p:nvSpPr>
          <p:spPr>
            <a:xfrm>
              <a:off x="7346036" y="3922096"/>
              <a:ext cx="619080" cy="276999"/>
            </a:xfrm>
            <a:prstGeom prst="rect">
              <a:avLst/>
            </a:prstGeom>
            <a:noFill/>
          </p:spPr>
          <p:txBody>
            <a:bodyPr wrap="none" rtlCol="0">
              <a:spAutoFit/>
            </a:bodyPr>
            <a:lstStyle/>
            <a:p>
              <a:r>
                <a:rPr lang="en-US" altLang="zh-CN" sz="1200" b="1" dirty="0">
                  <a:solidFill>
                    <a:schemeClr val="bg1"/>
                  </a:solidFill>
                </a:rPr>
                <a:t>47</a:t>
              </a:r>
              <a:r>
                <a:rPr lang="en-US" sz="1200" b="1" dirty="0">
                  <a:solidFill>
                    <a:schemeClr val="bg1"/>
                  </a:solidFill>
                </a:rPr>
                <a:t> cm</a:t>
              </a:r>
            </a:p>
          </p:txBody>
        </p:sp>
        <p:cxnSp>
          <p:nvCxnSpPr>
            <p:cNvPr id="35" name="Straight Arrow Connector 34">
              <a:extLst>
                <a:ext uri="{FF2B5EF4-FFF2-40B4-BE49-F238E27FC236}">
                  <a16:creationId xmlns:a16="http://schemas.microsoft.com/office/drawing/2014/main" id="{F5C497F4-69D5-BD40-A02C-0FC6C746876A}"/>
                </a:ext>
              </a:extLst>
            </p:cNvPr>
            <p:cNvCxnSpPr>
              <a:cxnSpLocks/>
            </p:cNvCxnSpPr>
            <p:nvPr/>
          </p:nvCxnSpPr>
          <p:spPr>
            <a:xfrm>
              <a:off x="7021976" y="4160299"/>
              <a:ext cx="1267200" cy="0"/>
            </a:xfrm>
            <a:prstGeom prst="straightConnector1">
              <a:avLst/>
            </a:prstGeom>
            <a:ln w="190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76188514-969A-9749-97F8-84595333CBB8}"/>
                    </a:ext>
                  </a:extLst>
                </p:cNvPr>
                <p:cNvSpPr txBox="1"/>
                <p:nvPr/>
              </p:nvSpPr>
              <p:spPr>
                <a:xfrm>
                  <a:off x="7123426" y="2487998"/>
                  <a:ext cx="1312219" cy="2151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200" b="1" i="1" smtClean="0">
                                <a:solidFill>
                                  <a:srgbClr val="FFFF00"/>
                                </a:solidFill>
                                <a:latin typeface="Cambria Math" panose="02040503050406030204" pitchFamily="18" charset="0"/>
                                <a:ea typeface="Cambria Math" panose="02040503050406030204" pitchFamily="18" charset="0"/>
                              </a:rPr>
                            </m:ctrlPr>
                          </m:sSupPr>
                          <m:e>
                            <m:r>
                              <a:rPr lang="en-GB" sz="1200" b="1" i="1" smtClean="0">
                                <a:solidFill>
                                  <a:srgbClr val="FFFF00"/>
                                </a:solidFill>
                                <a:latin typeface="Cambria Math" panose="02040503050406030204" pitchFamily="18" charset="0"/>
                                <a:ea typeface="Cambria Math" panose="02040503050406030204" pitchFamily="18" charset="0"/>
                              </a:rPr>
                              <m:t>𝝅</m:t>
                            </m:r>
                          </m:e>
                          <m:sup>
                            <m:r>
                              <a:rPr lang="en-GB" sz="1200" b="1" i="1" smtClean="0">
                                <a:solidFill>
                                  <a:srgbClr val="FFFF00"/>
                                </a:solidFill>
                                <a:latin typeface="Cambria Math" panose="02040503050406030204" pitchFamily="18" charset="0"/>
                                <a:ea typeface="Cambria Math" panose="02040503050406030204" pitchFamily="18" charset="0"/>
                              </a:rPr>
                              <m:t>+</m:t>
                            </m:r>
                          </m:sup>
                        </m:sSup>
                        <m:r>
                          <a:rPr lang="en-GB" sz="1200" b="1" i="0" smtClean="0">
                            <a:solidFill>
                              <a:srgbClr val="FFFF00"/>
                            </a:solidFill>
                            <a:latin typeface="Cambria Math" panose="02040503050406030204" pitchFamily="18" charset="0"/>
                            <a:ea typeface="Cambria Math" panose="02040503050406030204" pitchFamily="18" charset="0"/>
                          </a:rPr>
                          <m:t>𝐧</m:t>
                        </m:r>
                        <m:r>
                          <a:rPr lang="en-GB" sz="1200" b="1" i="0" smtClean="0">
                            <a:solidFill>
                              <a:srgbClr val="FFFF00"/>
                            </a:solidFill>
                            <a:latin typeface="Cambria Math" panose="02040503050406030204" pitchFamily="18" charset="0"/>
                            <a:ea typeface="Cambria Math" panose="02040503050406030204" pitchFamily="18" charset="0"/>
                          </a:rPr>
                          <m:t> </m:t>
                        </m:r>
                        <m:d>
                          <m:dPr>
                            <m:ctrlPr>
                              <a:rPr lang="en-GB" sz="1200" b="1" i="1" smtClean="0">
                                <a:solidFill>
                                  <a:srgbClr val="FFFF00"/>
                                </a:solidFill>
                                <a:latin typeface="Cambria Math" panose="02040503050406030204" pitchFamily="18" charset="0"/>
                                <a:ea typeface="Cambria Math" panose="02040503050406030204" pitchFamily="18" charset="0"/>
                              </a:rPr>
                            </m:ctrlPr>
                          </m:dPr>
                          <m:e>
                            <m:sPre>
                              <m:sPrePr>
                                <m:ctrlPr>
                                  <a:rPr lang="en-GB" sz="1200" b="1" i="1" smtClean="0">
                                    <a:solidFill>
                                      <a:srgbClr val="FFFF00"/>
                                    </a:solidFill>
                                    <a:latin typeface="Cambria Math" panose="02040503050406030204" pitchFamily="18" charset="0"/>
                                    <a:ea typeface="Cambria Math" panose="02040503050406030204" pitchFamily="18" charset="0"/>
                                  </a:rPr>
                                </m:ctrlPr>
                              </m:sPrePr>
                              <m:sub/>
                              <m:sup>
                                <m:r>
                                  <a:rPr lang="en-GB" sz="1200" b="1" i="0" smtClean="0">
                                    <a:solidFill>
                                      <a:srgbClr val="FFFF00"/>
                                    </a:solidFill>
                                    <a:latin typeface="Cambria Math" panose="02040503050406030204" pitchFamily="18" charset="0"/>
                                  </a:rPr>
                                  <m:t>𝟒𝟎</m:t>
                                </m:r>
                              </m:sup>
                              <m:e>
                                <m:r>
                                  <a:rPr lang="en-GB" sz="1200" b="1" i="0" smtClean="0">
                                    <a:solidFill>
                                      <a:srgbClr val="FFFF00"/>
                                    </a:solidFill>
                                    <a:latin typeface="Cambria Math" panose="02040503050406030204" pitchFamily="18" charset="0"/>
                                  </a:rPr>
                                  <m:t>𝐀𝐫</m:t>
                                </m:r>
                              </m:e>
                            </m:sPre>
                          </m:e>
                        </m:d>
                        <m:r>
                          <a:rPr lang="en-GB" sz="1200" b="1" i="1" smtClean="0">
                            <a:solidFill>
                              <a:srgbClr val="FFFF00"/>
                            </a:solidFill>
                            <a:latin typeface="Cambria Math" panose="02040503050406030204" pitchFamily="18" charset="0"/>
                            <a:ea typeface="Cambria Math" panose="02040503050406030204" pitchFamily="18" charset="0"/>
                          </a:rPr>
                          <m:t>→</m:t>
                        </m:r>
                        <m:sSup>
                          <m:sSupPr>
                            <m:ctrlPr>
                              <a:rPr lang="en-GB" sz="1200" b="1" i="1">
                                <a:solidFill>
                                  <a:srgbClr val="FFFF00"/>
                                </a:solidFill>
                                <a:latin typeface="Cambria Math" panose="02040503050406030204" pitchFamily="18" charset="0"/>
                                <a:ea typeface="Cambria Math" panose="02040503050406030204" pitchFamily="18" charset="0"/>
                              </a:rPr>
                            </m:ctrlPr>
                          </m:sSupPr>
                          <m:e>
                            <m:r>
                              <a:rPr lang="en-GB" sz="1200" b="1" i="1">
                                <a:solidFill>
                                  <a:srgbClr val="FFFF00"/>
                                </a:solidFill>
                                <a:latin typeface="Cambria Math" panose="02040503050406030204" pitchFamily="18" charset="0"/>
                                <a:ea typeface="Cambria Math" panose="02040503050406030204" pitchFamily="18" charset="0"/>
                              </a:rPr>
                              <m:t>𝝅</m:t>
                            </m:r>
                          </m:e>
                          <m:sup>
                            <m:r>
                              <a:rPr lang="en-GB" sz="1200" b="1" i="1" smtClean="0">
                                <a:solidFill>
                                  <a:srgbClr val="FFFF00"/>
                                </a:solidFill>
                                <a:latin typeface="Cambria Math" panose="02040503050406030204" pitchFamily="18" charset="0"/>
                                <a:ea typeface="Cambria Math" panose="02040503050406030204" pitchFamily="18" charset="0"/>
                              </a:rPr>
                              <m:t>𝟎</m:t>
                            </m:r>
                          </m:sup>
                        </m:sSup>
                        <m:r>
                          <a:rPr lang="en-GB" sz="1200" b="1" i="0">
                            <a:solidFill>
                              <a:srgbClr val="FFFF00"/>
                            </a:solidFill>
                            <a:latin typeface="Cambria Math" panose="02040503050406030204" pitchFamily="18" charset="0"/>
                            <a:ea typeface="Cambria Math" panose="02040503050406030204" pitchFamily="18" charset="0"/>
                          </a:rPr>
                          <m:t>𝐩</m:t>
                        </m:r>
                      </m:oMath>
                    </m:oMathPara>
                  </a14:m>
                  <a:endParaRPr lang="en-GB" sz="1200" b="1" dirty="0">
                    <a:solidFill>
                      <a:srgbClr val="FFFF00"/>
                    </a:solidFill>
                  </a:endParaRPr>
                </a:p>
              </p:txBody>
            </p:sp>
          </mc:Choice>
          <mc:Fallback xmlns="">
            <p:sp>
              <p:nvSpPr>
                <p:cNvPr id="22" name="TextBox 21">
                  <a:extLst>
                    <a:ext uri="{FF2B5EF4-FFF2-40B4-BE49-F238E27FC236}">
                      <a16:creationId xmlns:a16="http://schemas.microsoft.com/office/drawing/2014/main" id="{F5CA3BC5-A09D-4038-7AAD-1AB7AC0F0501}"/>
                    </a:ext>
                  </a:extLst>
                </p:cNvPr>
                <p:cNvSpPr txBox="1">
                  <a:spLocks noRot="1" noChangeAspect="1" noMove="1" noResize="1" noEditPoints="1" noAdjustHandles="1" noChangeArrowheads="1" noChangeShapeType="1" noTextEdit="1"/>
                </p:cNvSpPr>
                <p:nvPr/>
              </p:nvSpPr>
              <p:spPr>
                <a:xfrm>
                  <a:off x="7123426" y="2487998"/>
                  <a:ext cx="1312219" cy="215187"/>
                </a:xfrm>
                <a:prstGeom prst="rect">
                  <a:avLst/>
                </a:prstGeom>
                <a:blipFill>
                  <a:blip r:embed="rId9"/>
                  <a:stretch>
                    <a:fillRect l="-962" r="-1923" b="-352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7F74B7A5-B8DC-1841-BA88-A7A6C32465CE}"/>
                    </a:ext>
                  </a:extLst>
                </p:cNvPr>
                <p:cNvSpPr txBox="1"/>
                <p:nvPr/>
              </p:nvSpPr>
              <p:spPr>
                <a:xfrm>
                  <a:off x="9299698" y="3531428"/>
                  <a:ext cx="136256"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1" i="1" smtClean="0">
                            <a:solidFill>
                              <a:schemeClr val="bg1"/>
                            </a:solidFill>
                            <a:latin typeface="Cambria Math" panose="02040503050406030204" pitchFamily="18" charset="0"/>
                            <a:ea typeface="Cambria Math" panose="02040503050406030204" pitchFamily="18" charset="0"/>
                          </a:rPr>
                          <m:t>𝜸</m:t>
                        </m:r>
                      </m:oMath>
                    </m:oMathPara>
                  </a14:m>
                  <a:endParaRPr lang="en-US" sz="1200" b="1" dirty="0">
                    <a:solidFill>
                      <a:schemeClr val="bg1"/>
                    </a:solidFill>
                  </a:endParaRPr>
                </a:p>
              </p:txBody>
            </p:sp>
          </mc:Choice>
          <mc:Fallback xmlns="">
            <p:sp>
              <p:nvSpPr>
                <p:cNvPr id="23" name="TextBox 22">
                  <a:extLst>
                    <a:ext uri="{FF2B5EF4-FFF2-40B4-BE49-F238E27FC236}">
                      <a16:creationId xmlns:a16="http://schemas.microsoft.com/office/drawing/2014/main" id="{84938279-AF2B-9C7F-C862-10F196CE1D4C}"/>
                    </a:ext>
                  </a:extLst>
                </p:cNvPr>
                <p:cNvSpPr txBox="1">
                  <a:spLocks noRot="1" noChangeAspect="1" noMove="1" noResize="1" noEditPoints="1" noAdjustHandles="1" noChangeArrowheads="1" noChangeShapeType="1" noTextEdit="1"/>
                </p:cNvSpPr>
                <p:nvPr/>
              </p:nvSpPr>
              <p:spPr>
                <a:xfrm>
                  <a:off x="9299698" y="3531428"/>
                  <a:ext cx="136256" cy="184666"/>
                </a:xfrm>
                <a:prstGeom prst="rect">
                  <a:avLst/>
                </a:prstGeom>
                <a:blipFill>
                  <a:blip r:embed="rId8"/>
                  <a:stretch>
                    <a:fillRect l="-16667" r="-16667" b="-20000"/>
                  </a:stretch>
                </a:blipFill>
              </p:spPr>
              <p:txBody>
                <a:bodyPr/>
                <a:lstStyle/>
                <a:p>
                  <a:r>
                    <a:rPr lang="en-GB">
                      <a:noFill/>
                    </a:rPr>
                    <a:t> </a:t>
                  </a:r>
                </a:p>
              </p:txBody>
            </p:sp>
          </mc:Fallback>
        </mc:AlternateContent>
      </p:grpSp>
      <p:cxnSp>
        <p:nvCxnSpPr>
          <p:cNvPr id="39" name="Straight Arrow Connector 38">
            <a:extLst>
              <a:ext uri="{FF2B5EF4-FFF2-40B4-BE49-F238E27FC236}">
                <a16:creationId xmlns:a16="http://schemas.microsoft.com/office/drawing/2014/main" id="{8C618501-8CC4-974B-84F9-B95958EE8B62}"/>
              </a:ext>
            </a:extLst>
          </p:cNvPr>
          <p:cNvCxnSpPr>
            <a:cxnSpLocks/>
          </p:cNvCxnSpPr>
          <p:nvPr/>
        </p:nvCxnSpPr>
        <p:spPr>
          <a:xfrm flipV="1">
            <a:off x="3152735" y="2381318"/>
            <a:ext cx="1158008" cy="559234"/>
          </a:xfrm>
          <a:prstGeom prst="straightConnector1">
            <a:avLst/>
          </a:prstGeom>
          <a:ln>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41" name="Straight Arrow Connector 40">
            <a:extLst>
              <a:ext uri="{FF2B5EF4-FFF2-40B4-BE49-F238E27FC236}">
                <a16:creationId xmlns:a16="http://schemas.microsoft.com/office/drawing/2014/main" id="{70D579FD-C1E3-4C45-A9BB-FC15FA359D95}"/>
              </a:ext>
            </a:extLst>
          </p:cNvPr>
          <p:cNvCxnSpPr>
            <a:cxnSpLocks/>
          </p:cNvCxnSpPr>
          <p:nvPr/>
        </p:nvCxnSpPr>
        <p:spPr>
          <a:xfrm>
            <a:off x="3245246" y="3148485"/>
            <a:ext cx="1181837" cy="67924"/>
          </a:xfrm>
          <a:prstGeom prst="straightConnector1">
            <a:avLst/>
          </a:prstGeom>
          <a:ln>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44" name="Straight Connector 43">
            <a:extLst>
              <a:ext uri="{FF2B5EF4-FFF2-40B4-BE49-F238E27FC236}">
                <a16:creationId xmlns:a16="http://schemas.microsoft.com/office/drawing/2014/main" id="{EF90D68C-A470-8C4F-ADEE-C351135448B8}"/>
              </a:ext>
            </a:extLst>
          </p:cNvPr>
          <p:cNvCxnSpPr>
            <a:cxnSpLocks/>
          </p:cNvCxnSpPr>
          <p:nvPr/>
        </p:nvCxnSpPr>
        <p:spPr>
          <a:xfrm flipH="1">
            <a:off x="2735842" y="2940552"/>
            <a:ext cx="416893" cy="184646"/>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FF2E4F8A-5900-EE4B-855A-D85DA9E55F97}"/>
              </a:ext>
            </a:extLst>
          </p:cNvPr>
          <p:cNvCxnSpPr>
            <a:cxnSpLocks/>
          </p:cNvCxnSpPr>
          <p:nvPr/>
        </p:nvCxnSpPr>
        <p:spPr>
          <a:xfrm flipH="1" flipV="1">
            <a:off x="2735843" y="3125198"/>
            <a:ext cx="509403" cy="23287"/>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29AA1800-CB69-1542-9C68-DE89A00314F4}"/>
                  </a:ext>
                </a:extLst>
              </p:cNvPr>
              <p:cNvSpPr txBox="1"/>
              <p:nvPr/>
            </p:nvSpPr>
            <p:spPr>
              <a:xfrm>
                <a:off x="3102724" y="2938077"/>
                <a:ext cx="125001"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400" i="1" smtClean="0">
                          <a:solidFill>
                            <a:schemeClr val="tx1"/>
                          </a:solidFill>
                          <a:latin typeface="Cambria Math" panose="02040503050406030204" pitchFamily="18" charset="0"/>
                          <a:ea typeface="Cambria Math" panose="02040503050406030204" pitchFamily="18" charset="0"/>
                        </a:rPr>
                        <m:t>𝜃</m:t>
                      </m:r>
                    </m:oMath>
                  </m:oMathPara>
                </a14:m>
                <a:endParaRPr lang="en-US" sz="1400" dirty="0">
                  <a:solidFill>
                    <a:srgbClr val="C00000"/>
                  </a:solidFill>
                </a:endParaRPr>
              </a:p>
            </p:txBody>
          </p:sp>
        </mc:Choice>
        <mc:Fallback xmlns="">
          <p:sp>
            <p:nvSpPr>
              <p:cNvPr id="50" name="TextBox 49">
                <a:extLst>
                  <a:ext uri="{FF2B5EF4-FFF2-40B4-BE49-F238E27FC236}">
                    <a16:creationId xmlns:a16="http://schemas.microsoft.com/office/drawing/2014/main" id="{29AA1800-CB69-1542-9C68-DE89A00314F4}"/>
                  </a:ext>
                </a:extLst>
              </p:cNvPr>
              <p:cNvSpPr txBox="1">
                <a:spLocks noRot="1" noChangeAspect="1" noMove="1" noResize="1" noEditPoints="1" noAdjustHandles="1" noChangeArrowheads="1" noChangeShapeType="1" noTextEdit="1"/>
              </p:cNvSpPr>
              <p:nvPr/>
            </p:nvSpPr>
            <p:spPr>
              <a:xfrm>
                <a:off x="3102724" y="2938077"/>
                <a:ext cx="125001" cy="215444"/>
              </a:xfrm>
              <a:prstGeom prst="rect">
                <a:avLst/>
              </a:prstGeom>
              <a:blipFill>
                <a:blip r:embed="rId10"/>
                <a:stretch>
                  <a:fillRect l="-40000" r="-50000" b="-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3CE2FDA8-F6D0-8C4E-83F8-6797CAA4EB2C}"/>
                  </a:ext>
                </a:extLst>
              </p:cNvPr>
              <p:cNvSpPr txBox="1"/>
              <p:nvPr/>
            </p:nvSpPr>
            <p:spPr>
              <a:xfrm>
                <a:off x="4239368" y="2135097"/>
                <a:ext cx="254044"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600" i="1" smtClean="0">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𝐸</m:t>
                          </m:r>
                        </m:e>
                        <m:sub>
                          <m:r>
                            <a:rPr lang="en-GB" sz="1600" i="1">
                              <a:solidFill>
                                <a:schemeClr val="tx1"/>
                              </a:solidFill>
                              <a:latin typeface="Cambria Math" panose="02040503050406030204" pitchFamily="18" charset="0"/>
                            </a:rPr>
                            <m:t>1</m:t>
                          </m:r>
                        </m:sub>
                      </m:sSub>
                    </m:oMath>
                  </m:oMathPara>
                </a14:m>
                <a:endParaRPr lang="en-US" sz="1600" dirty="0"/>
              </a:p>
            </p:txBody>
          </p:sp>
        </mc:Choice>
        <mc:Fallback xmlns="">
          <p:sp>
            <p:nvSpPr>
              <p:cNvPr id="51" name="TextBox 50">
                <a:extLst>
                  <a:ext uri="{FF2B5EF4-FFF2-40B4-BE49-F238E27FC236}">
                    <a16:creationId xmlns:a16="http://schemas.microsoft.com/office/drawing/2014/main" id="{3CE2FDA8-F6D0-8C4E-83F8-6797CAA4EB2C}"/>
                  </a:ext>
                </a:extLst>
              </p:cNvPr>
              <p:cNvSpPr txBox="1">
                <a:spLocks noRot="1" noChangeAspect="1" noMove="1" noResize="1" noEditPoints="1" noAdjustHandles="1" noChangeArrowheads="1" noChangeShapeType="1" noTextEdit="1"/>
              </p:cNvSpPr>
              <p:nvPr/>
            </p:nvSpPr>
            <p:spPr>
              <a:xfrm>
                <a:off x="4239368" y="2135097"/>
                <a:ext cx="254044" cy="246221"/>
              </a:xfrm>
              <a:prstGeom prst="rect">
                <a:avLst/>
              </a:prstGeom>
              <a:blipFill>
                <a:blip r:embed="rId11"/>
                <a:stretch>
                  <a:fillRect l="-19048" r="-9524"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2280B1AF-579B-6D4D-B6E1-82B858403F40}"/>
                  </a:ext>
                </a:extLst>
              </p:cNvPr>
              <p:cNvSpPr txBox="1"/>
              <p:nvPr/>
            </p:nvSpPr>
            <p:spPr>
              <a:xfrm>
                <a:off x="4451543" y="3062170"/>
                <a:ext cx="25878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600" i="1" smtClean="0">
                              <a:solidFill>
                                <a:schemeClr val="tx1"/>
                              </a:solidFill>
                              <a:latin typeface="Cambria Math" panose="02040503050406030204" pitchFamily="18" charset="0"/>
                            </a:rPr>
                          </m:ctrlPr>
                        </m:sSubPr>
                        <m:e>
                          <m:r>
                            <a:rPr lang="en-GB" sz="1600" i="1">
                              <a:solidFill>
                                <a:schemeClr val="tx1"/>
                              </a:solidFill>
                              <a:latin typeface="Cambria Math" panose="02040503050406030204" pitchFamily="18" charset="0"/>
                            </a:rPr>
                            <m:t>𝐸</m:t>
                          </m:r>
                        </m:e>
                        <m:sub>
                          <m:r>
                            <a:rPr lang="en-GB" sz="1600" b="0" i="1" smtClean="0">
                              <a:solidFill>
                                <a:schemeClr val="tx1"/>
                              </a:solidFill>
                              <a:latin typeface="Cambria Math" panose="02040503050406030204" pitchFamily="18" charset="0"/>
                            </a:rPr>
                            <m:t>2</m:t>
                          </m:r>
                        </m:sub>
                      </m:sSub>
                    </m:oMath>
                  </m:oMathPara>
                </a14:m>
                <a:endParaRPr lang="en-US" sz="1600" dirty="0"/>
              </a:p>
            </p:txBody>
          </p:sp>
        </mc:Choice>
        <mc:Fallback xmlns="">
          <p:sp>
            <p:nvSpPr>
              <p:cNvPr id="52" name="TextBox 51">
                <a:extLst>
                  <a:ext uri="{FF2B5EF4-FFF2-40B4-BE49-F238E27FC236}">
                    <a16:creationId xmlns:a16="http://schemas.microsoft.com/office/drawing/2014/main" id="{2280B1AF-579B-6D4D-B6E1-82B858403F40}"/>
                  </a:ext>
                </a:extLst>
              </p:cNvPr>
              <p:cNvSpPr txBox="1">
                <a:spLocks noRot="1" noChangeAspect="1" noMove="1" noResize="1" noEditPoints="1" noAdjustHandles="1" noChangeArrowheads="1" noChangeShapeType="1" noTextEdit="1"/>
              </p:cNvSpPr>
              <p:nvPr/>
            </p:nvSpPr>
            <p:spPr>
              <a:xfrm>
                <a:off x="4451543" y="3062170"/>
                <a:ext cx="258789" cy="246221"/>
              </a:xfrm>
              <a:prstGeom prst="rect">
                <a:avLst/>
              </a:prstGeom>
              <a:blipFill>
                <a:blip r:embed="rId12"/>
                <a:stretch>
                  <a:fillRect l="-18182" r="-4545" b="-14286"/>
                </a:stretch>
              </a:blipFill>
            </p:spPr>
            <p:txBody>
              <a:bodyPr/>
              <a:lstStyle/>
              <a:p>
                <a:r>
                  <a:rPr lang="en-US">
                    <a:noFill/>
                  </a:rPr>
                  <a:t> </a:t>
                </a:r>
              </a:p>
            </p:txBody>
          </p:sp>
        </mc:Fallback>
      </mc:AlternateContent>
      <p:sp>
        <p:nvSpPr>
          <p:cNvPr id="72" name="Arc 71">
            <a:extLst>
              <a:ext uri="{FF2B5EF4-FFF2-40B4-BE49-F238E27FC236}">
                <a16:creationId xmlns:a16="http://schemas.microsoft.com/office/drawing/2014/main" id="{2248F554-00CC-8C45-869A-5C0F99916F40}"/>
              </a:ext>
            </a:extLst>
          </p:cNvPr>
          <p:cNvSpPr/>
          <p:nvPr/>
        </p:nvSpPr>
        <p:spPr>
          <a:xfrm rot="2143597">
            <a:off x="2849564" y="2997454"/>
            <a:ext cx="189449" cy="165994"/>
          </a:xfrm>
          <a:prstGeom prst="arc">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5" name="Oval 84">
            <a:extLst>
              <a:ext uri="{FF2B5EF4-FFF2-40B4-BE49-F238E27FC236}">
                <a16:creationId xmlns:a16="http://schemas.microsoft.com/office/drawing/2014/main" id="{5F7C2218-2586-7449-9734-17AE284EAE2F}"/>
              </a:ext>
            </a:extLst>
          </p:cNvPr>
          <p:cNvSpPr/>
          <p:nvPr/>
        </p:nvSpPr>
        <p:spPr>
          <a:xfrm>
            <a:off x="7252990" y="1114053"/>
            <a:ext cx="936000" cy="936000"/>
          </a:xfrm>
          <a:prstGeom prst="ellipse">
            <a:avLst/>
          </a:prstGeom>
          <a:solidFill>
            <a:srgbClr val="E95125"/>
          </a:solidFill>
          <a:ln>
            <a:noFill/>
          </a:ln>
          <a:effectLst/>
          <a:scene3d>
            <a:camera prst="orthographicFront"/>
            <a:lightRig rig="threePt" dir="t"/>
          </a:scene3d>
          <a:sp3d>
            <a:bevelT w="469900" h="469900"/>
            <a:bevelB w="469900" h="469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6" name="Straight Arrow Connector 85">
            <a:extLst>
              <a:ext uri="{FF2B5EF4-FFF2-40B4-BE49-F238E27FC236}">
                <a16:creationId xmlns:a16="http://schemas.microsoft.com/office/drawing/2014/main" id="{EE7B3E36-1460-5444-A264-CF4CF20F9D6A}"/>
              </a:ext>
            </a:extLst>
          </p:cNvPr>
          <p:cNvCxnSpPr>
            <a:cxnSpLocks/>
          </p:cNvCxnSpPr>
          <p:nvPr/>
        </p:nvCxnSpPr>
        <p:spPr>
          <a:xfrm>
            <a:off x="8188990" y="1582053"/>
            <a:ext cx="1058127" cy="0"/>
          </a:xfrm>
          <a:prstGeom prst="straightConnector1">
            <a:avLst/>
          </a:prstGeom>
          <a:ln w="38100">
            <a:solidFill>
              <a:schemeClr val="tx1"/>
            </a:solidFill>
            <a:prstDash val="dash"/>
            <a:headEnd w="sm" len="med"/>
            <a:tailEnd type="triangle" w="lg" len="lg"/>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5075DF06-2CC3-E141-9036-B751C50D83FB}"/>
                  </a:ext>
                </a:extLst>
              </p:cNvPr>
              <p:cNvSpPr txBox="1"/>
              <p:nvPr/>
            </p:nvSpPr>
            <p:spPr>
              <a:xfrm>
                <a:off x="6661961" y="1378503"/>
                <a:ext cx="541559" cy="4070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sz="2000" b="1" i="1">
                              <a:latin typeface="Cambria Math" panose="02040503050406030204" pitchFamily="18" charset="0"/>
                            </a:rPr>
                          </m:ctrlPr>
                        </m:sSupPr>
                        <m:e>
                          <m:r>
                            <a:rPr lang="en-GB" sz="2000" b="1" i="1">
                              <a:latin typeface="Cambria Math" panose="02040503050406030204" pitchFamily="18" charset="0"/>
                              <a:ea typeface="Cambria Math" panose="02040503050406030204" pitchFamily="18" charset="0"/>
                            </a:rPr>
                            <m:t>𝝅</m:t>
                          </m:r>
                        </m:e>
                        <m:sup>
                          <m:r>
                            <a:rPr lang="en-GB" sz="2000" b="1" i="1">
                              <a:latin typeface="Cambria Math" panose="02040503050406030204" pitchFamily="18" charset="0"/>
                            </a:rPr>
                            <m:t>𝟎</m:t>
                          </m:r>
                        </m:sup>
                      </m:sSup>
                    </m:oMath>
                  </m:oMathPara>
                </a14:m>
                <a:endParaRPr lang="en-US" b="1"/>
              </a:p>
            </p:txBody>
          </p:sp>
        </mc:Choice>
        <mc:Fallback xmlns="">
          <p:sp>
            <p:nvSpPr>
              <p:cNvPr id="87" name="TextBox 86">
                <a:extLst>
                  <a:ext uri="{FF2B5EF4-FFF2-40B4-BE49-F238E27FC236}">
                    <a16:creationId xmlns:a16="http://schemas.microsoft.com/office/drawing/2014/main" id="{5075DF06-2CC3-E141-9036-B751C50D83FB}"/>
                  </a:ext>
                </a:extLst>
              </p:cNvPr>
              <p:cNvSpPr txBox="1">
                <a:spLocks noRot="1" noChangeAspect="1" noMove="1" noResize="1" noEditPoints="1" noAdjustHandles="1" noChangeArrowheads="1" noChangeShapeType="1" noTextEdit="1"/>
              </p:cNvSpPr>
              <p:nvPr/>
            </p:nvSpPr>
            <p:spPr>
              <a:xfrm>
                <a:off x="6661961" y="1378503"/>
                <a:ext cx="541559" cy="407099"/>
              </a:xfrm>
              <a:prstGeom prst="rect">
                <a:avLst/>
              </a:prstGeom>
              <a:blipFill>
                <a:blip r:embed="rId13"/>
                <a:stretch>
                  <a:fillRect/>
                </a:stretch>
              </a:blipFill>
            </p:spPr>
            <p:txBody>
              <a:bodyPr/>
              <a:lstStyle/>
              <a:p>
                <a:r>
                  <a:rPr lang="en-US">
                    <a:noFill/>
                  </a:rPr>
                  <a:t> </a:t>
                </a:r>
              </a:p>
            </p:txBody>
          </p:sp>
        </mc:Fallback>
      </mc:AlternateContent>
      <p:cxnSp>
        <p:nvCxnSpPr>
          <p:cNvPr id="88" name="Straight Arrow Connector 87">
            <a:extLst>
              <a:ext uri="{FF2B5EF4-FFF2-40B4-BE49-F238E27FC236}">
                <a16:creationId xmlns:a16="http://schemas.microsoft.com/office/drawing/2014/main" id="{2C30346D-173D-6F48-B792-26ED196778BA}"/>
              </a:ext>
            </a:extLst>
          </p:cNvPr>
          <p:cNvCxnSpPr>
            <a:cxnSpLocks/>
          </p:cNvCxnSpPr>
          <p:nvPr/>
        </p:nvCxnSpPr>
        <p:spPr>
          <a:xfrm flipV="1">
            <a:off x="9247117" y="644535"/>
            <a:ext cx="1174044" cy="937518"/>
          </a:xfrm>
          <a:prstGeom prst="straightConnector1">
            <a:avLst/>
          </a:prstGeom>
          <a:ln w="38100">
            <a:solidFill>
              <a:srgbClr val="E95125"/>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a:extLst>
              <a:ext uri="{FF2B5EF4-FFF2-40B4-BE49-F238E27FC236}">
                <a16:creationId xmlns:a16="http://schemas.microsoft.com/office/drawing/2014/main" id="{D89EFEF5-CD6B-5849-87FF-872CDCA469F4}"/>
              </a:ext>
            </a:extLst>
          </p:cNvPr>
          <p:cNvCxnSpPr>
            <a:cxnSpLocks/>
          </p:cNvCxnSpPr>
          <p:nvPr/>
        </p:nvCxnSpPr>
        <p:spPr>
          <a:xfrm>
            <a:off x="9247117" y="1582052"/>
            <a:ext cx="1670755" cy="925149"/>
          </a:xfrm>
          <a:prstGeom prst="straightConnector1">
            <a:avLst/>
          </a:prstGeom>
          <a:ln w="38100">
            <a:solidFill>
              <a:srgbClr val="E95125"/>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E6E1D9A8-86C0-A146-8A62-95CF6CFF30AC}"/>
                  </a:ext>
                </a:extLst>
              </p:cNvPr>
              <p:cNvSpPr txBox="1"/>
              <p:nvPr/>
            </p:nvSpPr>
            <p:spPr>
              <a:xfrm>
                <a:off x="10421161" y="219509"/>
                <a:ext cx="519116"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1" i="1" smtClean="0">
                              <a:latin typeface="Cambria Math" panose="02040503050406030204" pitchFamily="18" charset="0"/>
                              <a:ea typeface="Cambria Math" panose="02040503050406030204" pitchFamily="18" charset="0"/>
                            </a:rPr>
                          </m:ctrlPr>
                        </m:sSubPr>
                        <m:e>
                          <m:r>
                            <a:rPr lang="en-US" sz="2000" b="1" i="1">
                              <a:latin typeface="Cambria Math" panose="02040503050406030204" pitchFamily="18" charset="0"/>
                              <a:ea typeface="Cambria Math" panose="02040503050406030204" pitchFamily="18" charset="0"/>
                            </a:rPr>
                            <m:t>𝜸</m:t>
                          </m:r>
                        </m:e>
                        <m:sub>
                          <m:r>
                            <a:rPr lang="en-GB" sz="2000" b="1" i="1" smtClean="0">
                              <a:latin typeface="Cambria Math" panose="02040503050406030204" pitchFamily="18" charset="0"/>
                              <a:ea typeface="Cambria Math" panose="02040503050406030204" pitchFamily="18" charset="0"/>
                            </a:rPr>
                            <m:t>𝟏</m:t>
                          </m:r>
                        </m:sub>
                      </m:sSub>
                    </m:oMath>
                  </m:oMathPara>
                </a14:m>
                <a:endParaRPr lang="en-US" sz="2000" b="1"/>
              </a:p>
            </p:txBody>
          </p:sp>
        </mc:Choice>
        <mc:Fallback xmlns="">
          <p:sp>
            <p:nvSpPr>
              <p:cNvPr id="90" name="TextBox 89">
                <a:extLst>
                  <a:ext uri="{FF2B5EF4-FFF2-40B4-BE49-F238E27FC236}">
                    <a16:creationId xmlns:a16="http://schemas.microsoft.com/office/drawing/2014/main" id="{E6E1D9A8-86C0-A146-8A62-95CF6CFF30AC}"/>
                  </a:ext>
                </a:extLst>
              </p:cNvPr>
              <p:cNvSpPr txBox="1">
                <a:spLocks noRot="1" noChangeAspect="1" noMove="1" noResize="1" noEditPoints="1" noAdjustHandles="1" noChangeArrowheads="1" noChangeShapeType="1" noTextEdit="1"/>
              </p:cNvSpPr>
              <p:nvPr/>
            </p:nvSpPr>
            <p:spPr>
              <a:xfrm>
                <a:off x="10421161" y="219509"/>
                <a:ext cx="519116" cy="400110"/>
              </a:xfrm>
              <a:prstGeom prst="rect">
                <a:avLst/>
              </a:prstGeom>
              <a:blipFill>
                <a:blip r:embed="rId14"/>
                <a:stretch>
                  <a:fillRect b="-9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0B8C0911-5A10-5F44-8FA2-9BE024EDB8F9}"/>
                  </a:ext>
                </a:extLst>
              </p:cNvPr>
              <p:cNvSpPr txBox="1"/>
              <p:nvPr/>
            </p:nvSpPr>
            <p:spPr>
              <a:xfrm>
                <a:off x="10833782" y="2493134"/>
                <a:ext cx="519116"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1" i="1" smtClean="0">
                              <a:latin typeface="Cambria Math" panose="02040503050406030204" pitchFamily="18" charset="0"/>
                              <a:ea typeface="Cambria Math" panose="02040503050406030204" pitchFamily="18" charset="0"/>
                            </a:rPr>
                          </m:ctrlPr>
                        </m:sSubPr>
                        <m:e>
                          <m:r>
                            <a:rPr lang="en-US" sz="2000" b="1" i="1">
                              <a:latin typeface="Cambria Math" panose="02040503050406030204" pitchFamily="18" charset="0"/>
                              <a:ea typeface="Cambria Math" panose="02040503050406030204" pitchFamily="18" charset="0"/>
                            </a:rPr>
                            <m:t>𝜸</m:t>
                          </m:r>
                        </m:e>
                        <m:sub>
                          <m:r>
                            <a:rPr lang="en-GB" sz="2000" b="1" i="1" smtClean="0">
                              <a:latin typeface="Cambria Math" panose="02040503050406030204" pitchFamily="18" charset="0"/>
                              <a:ea typeface="Cambria Math" panose="02040503050406030204" pitchFamily="18" charset="0"/>
                            </a:rPr>
                            <m:t>𝟐</m:t>
                          </m:r>
                        </m:sub>
                      </m:sSub>
                    </m:oMath>
                  </m:oMathPara>
                </a14:m>
                <a:endParaRPr lang="en-US" sz="2000" b="1"/>
              </a:p>
            </p:txBody>
          </p:sp>
        </mc:Choice>
        <mc:Fallback xmlns="">
          <p:sp>
            <p:nvSpPr>
              <p:cNvPr id="91" name="TextBox 90">
                <a:extLst>
                  <a:ext uri="{FF2B5EF4-FFF2-40B4-BE49-F238E27FC236}">
                    <a16:creationId xmlns:a16="http://schemas.microsoft.com/office/drawing/2014/main" id="{0B8C0911-5A10-5F44-8FA2-9BE024EDB8F9}"/>
                  </a:ext>
                </a:extLst>
              </p:cNvPr>
              <p:cNvSpPr txBox="1">
                <a:spLocks noRot="1" noChangeAspect="1" noMove="1" noResize="1" noEditPoints="1" noAdjustHandles="1" noChangeArrowheads="1" noChangeShapeType="1" noTextEdit="1"/>
              </p:cNvSpPr>
              <p:nvPr/>
            </p:nvSpPr>
            <p:spPr>
              <a:xfrm>
                <a:off x="10833782" y="2493134"/>
                <a:ext cx="519116" cy="400110"/>
              </a:xfrm>
              <a:prstGeom prst="rect">
                <a:avLst/>
              </a:prstGeom>
              <a:blipFill>
                <a:blip r:embed="rId15"/>
                <a:stretch>
                  <a:fillRect b="-3030"/>
                </a:stretch>
              </a:blipFill>
            </p:spPr>
            <p:txBody>
              <a:bodyPr/>
              <a:lstStyle/>
              <a:p>
                <a:r>
                  <a:rPr lang="en-US">
                    <a:noFill/>
                  </a:rPr>
                  <a:t> </a:t>
                </a:r>
              </a:p>
            </p:txBody>
          </p:sp>
        </mc:Fallback>
      </mc:AlternateContent>
      <p:sp>
        <p:nvSpPr>
          <p:cNvPr id="92" name="Arc 91">
            <a:extLst>
              <a:ext uri="{FF2B5EF4-FFF2-40B4-BE49-F238E27FC236}">
                <a16:creationId xmlns:a16="http://schemas.microsoft.com/office/drawing/2014/main" id="{EF3E17AB-121A-8C42-8DA8-2FB41D803066}"/>
              </a:ext>
            </a:extLst>
          </p:cNvPr>
          <p:cNvSpPr/>
          <p:nvPr/>
        </p:nvSpPr>
        <p:spPr>
          <a:xfrm rot="2736534">
            <a:off x="9056291" y="1258251"/>
            <a:ext cx="625576" cy="697438"/>
          </a:xfrm>
          <a:prstGeom prst="arc">
            <a:avLst>
              <a:gd name="adj1" fmla="val 15740549"/>
              <a:gd name="adj2" fmla="val 20905913"/>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3" name="Straight Connector 92">
            <a:extLst>
              <a:ext uri="{FF2B5EF4-FFF2-40B4-BE49-F238E27FC236}">
                <a16:creationId xmlns:a16="http://schemas.microsoft.com/office/drawing/2014/main" id="{81D7F414-6033-BF47-BD73-BE0E52D2A5C4}"/>
              </a:ext>
            </a:extLst>
          </p:cNvPr>
          <p:cNvCxnSpPr/>
          <p:nvPr/>
        </p:nvCxnSpPr>
        <p:spPr>
          <a:xfrm flipV="1">
            <a:off x="9300364" y="1542091"/>
            <a:ext cx="1586665" cy="28412"/>
          </a:xfrm>
          <a:prstGeom prst="line">
            <a:avLst/>
          </a:prstGeom>
          <a:ln w="12700">
            <a:prstDash val="dash"/>
          </a:ln>
          <a:effectLst/>
        </p:spPr>
        <p:style>
          <a:lnRef idx="2">
            <a:schemeClr val="accent1"/>
          </a:lnRef>
          <a:fillRef idx="0">
            <a:schemeClr val="accent1"/>
          </a:fillRef>
          <a:effectRef idx="1">
            <a:schemeClr val="accent1"/>
          </a:effectRef>
          <a:fontRef idx="minor">
            <a:schemeClr val="tx1"/>
          </a:fontRef>
        </p:style>
      </p:cxnSp>
      <p:sp>
        <p:nvSpPr>
          <p:cNvPr id="94" name="TextBox 93">
            <a:extLst>
              <a:ext uri="{FF2B5EF4-FFF2-40B4-BE49-F238E27FC236}">
                <a16:creationId xmlns:a16="http://schemas.microsoft.com/office/drawing/2014/main" id="{3288594E-ACBA-0C4F-B3C0-F2C7F96E6A55}"/>
              </a:ext>
            </a:extLst>
          </p:cNvPr>
          <p:cNvSpPr txBox="1"/>
          <p:nvPr/>
        </p:nvSpPr>
        <p:spPr>
          <a:xfrm>
            <a:off x="9668697" y="1116128"/>
            <a:ext cx="519116" cy="400110"/>
          </a:xfrm>
          <a:prstGeom prst="rect">
            <a:avLst/>
          </a:prstGeom>
          <a:noFill/>
        </p:spPr>
        <p:txBody>
          <a:bodyPr wrap="square" rtlCol="0">
            <a:spAutoFit/>
          </a:bodyPr>
          <a:lstStyle/>
          <a:p>
            <a:endParaRPr lang="en-US" sz="2000" b="1" dirty="0"/>
          </a:p>
        </p:txBody>
      </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2862FA81-31F5-7846-B22E-902563653BD9}"/>
                  </a:ext>
                </a:extLst>
              </p:cNvPr>
              <p:cNvSpPr txBox="1"/>
              <p:nvPr/>
            </p:nvSpPr>
            <p:spPr>
              <a:xfrm>
                <a:off x="6862181" y="2199391"/>
                <a:ext cx="3142064" cy="369332"/>
              </a:xfrm>
              <a:prstGeom prst="rect">
                <a:avLst/>
              </a:prstGeom>
              <a:noFill/>
            </p:spPr>
            <p:txBody>
              <a:bodyPr wrap="square" rtlCol="0">
                <a:spAutoFit/>
              </a:bodyPr>
              <a:lstStyle/>
              <a:p>
                <a:r>
                  <a:rPr lang="en-US" dirty="0"/>
                  <a:t>Opening Angle:  </a:t>
                </a:r>
                <a14:m>
                  <m:oMath xmlns:m="http://schemas.openxmlformats.org/officeDocument/2006/math">
                    <m:r>
                      <a:rPr lang="en-US" b="1" i="1" smtClean="0">
                        <a:latin typeface="Cambria Math" panose="02040503050406030204" pitchFamily="18" charset="0"/>
                        <a:ea typeface="Cambria Math" panose="02040503050406030204" pitchFamily="18" charset="0"/>
                      </a:rPr>
                      <m:t>𝜽</m:t>
                    </m:r>
                  </m:oMath>
                </a14:m>
                <a:r>
                  <a:rPr lang="en-US" dirty="0"/>
                  <a:t> </a:t>
                </a:r>
              </a:p>
            </p:txBody>
          </p:sp>
        </mc:Choice>
        <mc:Fallback xmlns="">
          <p:sp>
            <p:nvSpPr>
              <p:cNvPr id="97" name="TextBox 96">
                <a:extLst>
                  <a:ext uri="{FF2B5EF4-FFF2-40B4-BE49-F238E27FC236}">
                    <a16:creationId xmlns:a16="http://schemas.microsoft.com/office/drawing/2014/main" id="{2862FA81-31F5-7846-B22E-902563653BD9}"/>
                  </a:ext>
                </a:extLst>
              </p:cNvPr>
              <p:cNvSpPr txBox="1">
                <a:spLocks noRot="1" noChangeAspect="1" noMove="1" noResize="1" noEditPoints="1" noAdjustHandles="1" noChangeArrowheads="1" noChangeShapeType="1" noTextEdit="1"/>
              </p:cNvSpPr>
              <p:nvPr/>
            </p:nvSpPr>
            <p:spPr>
              <a:xfrm>
                <a:off x="6862181" y="2199391"/>
                <a:ext cx="3142064" cy="369332"/>
              </a:xfrm>
              <a:prstGeom prst="rect">
                <a:avLst/>
              </a:prstGeom>
              <a:blipFill>
                <a:blip r:embed="rId16"/>
                <a:stretch>
                  <a:fillRect l="-1613"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C3B4D5EB-EB49-E946-A4D3-8A6117103D64}"/>
                  </a:ext>
                </a:extLst>
              </p:cNvPr>
              <p:cNvSpPr txBox="1"/>
              <p:nvPr/>
            </p:nvSpPr>
            <p:spPr>
              <a:xfrm>
                <a:off x="9691061" y="1282843"/>
                <a:ext cx="6094324" cy="369332"/>
              </a:xfrm>
              <a:prstGeom prst="rect">
                <a:avLst/>
              </a:prstGeom>
              <a:noFill/>
            </p:spPr>
            <p:txBody>
              <a:bodyPr wrap="square">
                <a:spAutoFit/>
              </a:bodyPr>
              <a:lstStyle/>
              <a:p>
                <a14:m>
                  <m:oMath xmlns:m="http://schemas.openxmlformats.org/officeDocument/2006/math">
                    <m:r>
                      <a:rPr lang="en-US" b="1" i="1" smtClean="0">
                        <a:latin typeface="Cambria Math" panose="02040503050406030204" pitchFamily="18" charset="0"/>
                        <a:ea typeface="Cambria Math" panose="02040503050406030204" pitchFamily="18" charset="0"/>
                      </a:rPr>
                      <m:t>𝜽</m:t>
                    </m:r>
                  </m:oMath>
                </a14:m>
                <a:r>
                  <a:rPr lang="en-US" dirty="0"/>
                  <a:t> </a:t>
                </a:r>
              </a:p>
            </p:txBody>
          </p:sp>
        </mc:Choice>
        <mc:Fallback xmlns="">
          <p:sp>
            <p:nvSpPr>
              <p:cNvPr id="104" name="TextBox 103">
                <a:extLst>
                  <a:ext uri="{FF2B5EF4-FFF2-40B4-BE49-F238E27FC236}">
                    <a16:creationId xmlns:a16="http://schemas.microsoft.com/office/drawing/2014/main" id="{C3B4D5EB-EB49-E946-A4D3-8A6117103D64}"/>
                  </a:ext>
                </a:extLst>
              </p:cNvPr>
              <p:cNvSpPr txBox="1">
                <a:spLocks noRot="1" noChangeAspect="1" noMove="1" noResize="1" noEditPoints="1" noAdjustHandles="1" noChangeArrowheads="1" noChangeShapeType="1" noTextEdit="1"/>
              </p:cNvSpPr>
              <p:nvPr/>
            </p:nvSpPr>
            <p:spPr>
              <a:xfrm>
                <a:off x="9691061" y="1282843"/>
                <a:ext cx="6094324" cy="369332"/>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EA2CED6C-7119-4C46-AB3E-2660AF342BCD}"/>
                  </a:ext>
                </a:extLst>
              </p:cNvPr>
              <p:cNvSpPr txBox="1"/>
              <p:nvPr/>
            </p:nvSpPr>
            <p:spPr>
              <a:xfrm>
                <a:off x="662809" y="5075025"/>
                <a:ext cx="7892980" cy="951030"/>
              </a:xfrm>
              <a:prstGeom prst="rect">
                <a:avLst/>
              </a:prstGeom>
              <a:noFill/>
            </p:spPr>
            <p:txBody>
              <a:bodyPr wrap="square">
                <a:spAutoFit/>
              </a:bodyPr>
              <a:lstStyle/>
              <a:p>
                <a:r>
                  <a:rPr lang="en-US" dirty="0">
                    <a:solidFill>
                      <a:srgbClr val="3C5A77"/>
                    </a:solidFill>
                    <a:latin typeface="Arial" panose="020B0604020202020204" pitchFamily="34" charset="0"/>
                  </a:rPr>
                  <a:t>Invariant mass of two photons:</a:t>
                </a:r>
              </a:p>
              <a:p>
                <a:endParaRPr lang="en-US" dirty="0"/>
              </a:p>
              <a:p>
                <a:pPr lvl="1">
                  <a:buFont typeface="Wingdings" pitchFamily="2" charset="2"/>
                  <a:buChar char="v"/>
                </a:pPr>
                <a14:m>
                  <m:oMath xmlns:m="http://schemas.openxmlformats.org/officeDocument/2006/math">
                    <m:r>
                      <a:rPr lang="en-GB" b="0" i="1" smtClean="0">
                        <a:solidFill>
                          <a:srgbClr val="E95125"/>
                        </a:solidFill>
                        <a:latin typeface="Cambria Math" panose="02040503050406030204" pitchFamily="18" charset="0"/>
                      </a:rPr>
                      <m:t> </m:t>
                    </m:r>
                    <m:sSubSup>
                      <m:sSubSupPr>
                        <m:ctrlPr>
                          <a:rPr lang="en-US" i="1" smtClean="0">
                            <a:solidFill>
                              <a:srgbClr val="E95125"/>
                            </a:solidFill>
                            <a:latin typeface="Cambria Math" panose="02040503050406030204" pitchFamily="18" charset="0"/>
                          </a:rPr>
                        </m:ctrlPr>
                      </m:sSubSupPr>
                      <m:e>
                        <m:r>
                          <a:rPr lang="en-GB" b="0" i="1" smtClean="0">
                            <a:solidFill>
                              <a:srgbClr val="E95125"/>
                            </a:solidFill>
                            <a:latin typeface="Cambria Math" panose="02040503050406030204" pitchFamily="18" charset="0"/>
                          </a:rPr>
                          <m:t>𝑚</m:t>
                        </m:r>
                      </m:e>
                      <m:sub>
                        <m:r>
                          <a:rPr lang="en-US" i="1">
                            <a:solidFill>
                              <a:srgbClr val="E95125"/>
                            </a:solidFill>
                            <a:latin typeface="Cambria Math" panose="02040503050406030204" pitchFamily="18" charset="0"/>
                            <a:ea typeface="Cambria Math" panose="02040503050406030204" pitchFamily="18" charset="0"/>
                          </a:rPr>
                          <m:t>𝛾𝛾</m:t>
                        </m:r>
                      </m:sub>
                      <m:sup>
                        <m:r>
                          <a:rPr lang="en-GB" b="0" i="1" smtClean="0">
                            <a:solidFill>
                              <a:srgbClr val="E95125"/>
                            </a:solidFill>
                            <a:latin typeface="Cambria Math" panose="02040503050406030204" pitchFamily="18" charset="0"/>
                          </a:rPr>
                          <m:t>2</m:t>
                        </m:r>
                      </m:sup>
                    </m:sSubSup>
                    <m:r>
                      <a:rPr lang="en-GB" b="0" i="1" smtClean="0">
                        <a:solidFill>
                          <a:srgbClr val="E95125"/>
                        </a:solidFill>
                        <a:latin typeface="Cambria Math" panose="02040503050406030204" pitchFamily="18" charset="0"/>
                      </a:rPr>
                      <m:t>=2</m:t>
                    </m:r>
                    <m:sSub>
                      <m:sSubPr>
                        <m:ctrlPr>
                          <a:rPr lang="en-US" i="1">
                            <a:solidFill>
                              <a:srgbClr val="E95125"/>
                            </a:solidFill>
                            <a:latin typeface="Cambria Math" panose="02040503050406030204" pitchFamily="18" charset="0"/>
                          </a:rPr>
                        </m:ctrlPr>
                      </m:sSubPr>
                      <m:e>
                        <m:r>
                          <a:rPr lang="en-GB" i="1">
                            <a:solidFill>
                              <a:srgbClr val="E95125"/>
                            </a:solidFill>
                            <a:latin typeface="Cambria Math" panose="02040503050406030204" pitchFamily="18" charset="0"/>
                          </a:rPr>
                          <m:t>𝐸</m:t>
                        </m:r>
                      </m:e>
                      <m:sub>
                        <m:r>
                          <a:rPr lang="en-GB" i="1">
                            <a:solidFill>
                              <a:srgbClr val="E95125"/>
                            </a:solidFill>
                            <a:latin typeface="Cambria Math" panose="02040503050406030204" pitchFamily="18" charset="0"/>
                          </a:rPr>
                          <m:t>1</m:t>
                        </m:r>
                      </m:sub>
                    </m:sSub>
                    <m:sSub>
                      <m:sSubPr>
                        <m:ctrlPr>
                          <a:rPr lang="en-US" i="1">
                            <a:solidFill>
                              <a:srgbClr val="E95125"/>
                            </a:solidFill>
                            <a:latin typeface="Cambria Math" panose="02040503050406030204" pitchFamily="18" charset="0"/>
                          </a:rPr>
                        </m:ctrlPr>
                      </m:sSubPr>
                      <m:e>
                        <m:r>
                          <a:rPr lang="en-GB" i="1">
                            <a:solidFill>
                              <a:srgbClr val="E95125"/>
                            </a:solidFill>
                            <a:latin typeface="Cambria Math" panose="02040503050406030204" pitchFamily="18" charset="0"/>
                          </a:rPr>
                          <m:t>𝐸</m:t>
                        </m:r>
                      </m:e>
                      <m:sub>
                        <m:r>
                          <a:rPr lang="en-GB" b="0" i="1" smtClean="0">
                            <a:solidFill>
                              <a:srgbClr val="E95125"/>
                            </a:solidFill>
                            <a:latin typeface="Cambria Math" panose="02040503050406030204" pitchFamily="18" charset="0"/>
                          </a:rPr>
                          <m:t>2</m:t>
                        </m:r>
                      </m:sub>
                    </m:sSub>
                    <m:r>
                      <a:rPr lang="en-GB" b="0" i="1" smtClean="0">
                        <a:solidFill>
                          <a:srgbClr val="E95125"/>
                        </a:solidFill>
                        <a:latin typeface="Cambria Math" panose="02040503050406030204" pitchFamily="18" charset="0"/>
                      </a:rPr>
                      <m:t>(1−</m:t>
                    </m:r>
                    <m:r>
                      <m:rPr>
                        <m:sty m:val="p"/>
                      </m:rPr>
                      <a:rPr lang="en-GB">
                        <a:solidFill>
                          <a:srgbClr val="E95125"/>
                        </a:solidFill>
                        <a:latin typeface="Cambria Math" panose="02040503050406030204" pitchFamily="18" charset="0"/>
                      </a:rPr>
                      <m:t>c</m:t>
                    </m:r>
                    <m:r>
                      <a:rPr lang="en-GB" i="1">
                        <a:solidFill>
                          <a:srgbClr val="E95125"/>
                        </a:solidFill>
                        <a:latin typeface="Cambria Math" panose="02040503050406030204" pitchFamily="18" charset="0"/>
                      </a:rPr>
                      <m:t>𝑜𝑠</m:t>
                    </m:r>
                    <m:r>
                      <a:rPr lang="en-GB" i="1">
                        <a:solidFill>
                          <a:srgbClr val="E95125"/>
                        </a:solidFill>
                        <a:latin typeface="Cambria Math" panose="02040503050406030204" pitchFamily="18" charset="0"/>
                      </a:rPr>
                      <m:t>(</m:t>
                    </m:r>
                    <m:r>
                      <a:rPr lang="en-US" i="1">
                        <a:solidFill>
                          <a:srgbClr val="E95125"/>
                        </a:solidFill>
                        <a:latin typeface="Cambria Math" panose="02040503050406030204" pitchFamily="18" charset="0"/>
                        <a:ea typeface="Cambria Math" panose="02040503050406030204" pitchFamily="18" charset="0"/>
                      </a:rPr>
                      <m:t>𝜃</m:t>
                    </m:r>
                    <m:r>
                      <a:rPr lang="en-GB" i="1">
                        <a:solidFill>
                          <a:srgbClr val="E95125"/>
                        </a:solidFill>
                        <a:latin typeface="Cambria Math" panose="02040503050406030204" pitchFamily="18" charset="0"/>
                      </a:rPr>
                      <m:t>)</m:t>
                    </m:r>
                    <m:r>
                      <a:rPr lang="en-GB" b="0" i="1" smtClean="0">
                        <a:solidFill>
                          <a:srgbClr val="E95125"/>
                        </a:solidFill>
                        <a:latin typeface="Cambria Math" panose="02040503050406030204" pitchFamily="18" charset="0"/>
                      </a:rPr>
                      <m:t>)</m:t>
                    </m:r>
                  </m:oMath>
                </a14:m>
                <a:endParaRPr lang="en-US" dirty="0"/>
              </a:p>
            </p:txBody>
          </p:sp>
        </mc:Choice>
        <mc:Fallback xmlns="">
          <p:sp>
            <p:nvSpPr>
              <p:cNvPr id="106" name="TextBox 105">
                <a:extLst>
                  <a:ext uri="{FF2B5EF4-FFF2-40B4-BE49-F238E27FC236}">
                    <a16:creationId xmlns:a16="http://schemas.microsoft.com/office/drawing/2014/main" id="{EA2CED6C-7119-4C46-AB3E-2660AF342BCD}"/>
                  </a:ext>
                </a:extLst>
              </p:cNvPr>
              <p:cNvSpPr txBox="1">
                <a:spLocks noRot="1" noChangeAspect="1" noMove="1" noResize="1" noEditPoints="1" noAdjustHandles="1" noChangeArrowheads="1" noChangeShapeType="1" noTextEdit="1"/>
              </p:cNvSpPr>
              <p:nvPr/>
            </p:nvSpPr>
            <p:spPr>
              <a:xfrm>
                <a:off x="662809" y="5075025"/>
                <a:ext cx="7892980" cy="951030"/>
              </a:xfrm>
              <a:prstGeom prst="rect">
                <a:avLst/>
              </a:prstGeom>
              <a:blipFill>
                <a:blip r:embed="rId19"/>
                <a:stretch>
                  <a:fillRect l="-643" t="-2632" b="-5263"/>
                </a:stretch>
              </a:blipFill>
            </p:spPr>
            <p:txBody>
              <a:bodyPr/>
              <a:lstStyle/>
              <a:p>
                <a:r>
                  <a:rPr lang="en-US">
                    <a:noFill/>
                  </a:rPr>
                  <a:t> </a:t>
                </a:r>
              </a:p>
            </p:txBody>
          </p:sp>
        </mc:Fallback>
      </mc:AlternateContent>
      <p:sp>
        <p:nvSpPr>
          <p:cNvPr id="48" name="Content Placeholder 14">
            <a:extLst>
              <a:ext uri="{FF2B5EF4-FFF2-40B4-BE49-F238E27FC236}">
                <a16:creationId xmlns:a16="http://schemas.microsoft.com/office/drawing/2014/main" id="{FFF84B1E-78A1-1D40-B30F-039E57D23C2E}"/>
              </a:ext>
            </a:extLst>
          </p:cNvPr>
          <p:cNvSpPr txBox="1">
            <a:spLocks/>
          </p:cNvSpPr>
          <p:nvPr/>
        </p:nvSpPr>
        <p:spPr>
          <a:xfrm>
            <a:off x="6283920" y="3993685"/>
            <a:ext cx="5298479" cy="2094117"/>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b="0" i="0" dirty="0">
                <a:effectLst/>
                <a:latin typeface="Arial" panose="020B0604020202020204" pitchFamily="34" charset="0"/>
              </a:rPr>
              <a:t>Use the </a:t>
            </a:r>
            <a:r>
              <a:rPr lang="en-US" b="0" i="0" dirty="0">
                <a:effectLst/>
                <a:latin typeface="Arial" panose="020B0604020202020204" pitchFamily="34" charset="0"/>
              </a:rPr>
              <a:t>i</a:t>
            </a:r>
            <a:r>
              <a:rPr lang="en-US" dirty="0"/>
              <a:t>nvariant mass of two photons as a constraint. </a:t>
            </a:r>
          </a:p>
          <a:p>
            <a:r>
              <a:rPr lang="en-US" b="0" i="0" dirty="0">
                <a:effectLst/>
                <a:latin typeface="Arial" panose="020B0604020202020204" pitchFamily="34" charset="0"/>
              </a:rPr>
              <a:t>Vary </a:t>
            </a:r>
            <a:r>
              <a:rPr lang="en-US" dirty="0">
                <a:latin typeface="Arial" panose="020B0604020202020204" pitchFamily="34" charset="0"/>
              </a:rPr>
              <a:t>both reconstructed </a:t>
            </a:r>
            <a:r>
              <a:rPr lang="en-US" dirty="0">
                <a:solidFill>
                  <a:srgbClr val="C00000"/>
                </a:solidFill>
                <a:latin typeface="Arial" panose="020B0604020202020204" pitchFamily="34" charset="0"/>
              </a:rPr>
              <a:t>shower energy </a:t>
            </a:r>
            <a:r>
              <a:rPr lang="en-US" dirty="0">
                <a:latin typeface="Arial" panose="020B0604020202020204" pitchFamily="34" charset="0"/>
              </a:rPr>
              <a:t>and the </a:t>
            </a:r>
            <a:r>
              <a:rPr lang="en-US" dirty="0">
                <a:solidFill>
                  <a:srgbClr val="C00000"/>
                </a:solidFill>
                <a:latin typeface="Arial" panose="020B0604020202020204" pitchFamily="34" charset="0"/>
              </a:rPr>
              <a:t>opening angle</a:t>
            </a:r>
            <a:r>
              <a:rPr lang="en-US" dirty="0">
                <a:latin typeface="Arial" panose="020B0604020202020204" pitchFamily="34" charset="0"/>
              </a:rPr>
              <a:t>, </a:t>
            </a:r>
            <a:r>
              <a:rPr lang="en-US" b="1" dirty="0">
                <a:latin typeface="Arial" panose="020B0604020202020204" pitchFamily="34" charset="0"/>
              </a:rPr>
              <a:t>subjected to the measurement uncertainty.</a:t>
            </a:r>
            <a:endParaRPr lang="en-GB" b="1" i="0" dirty="0">
              <a:effectLst/>
              <a:latin typeface="Arial" panose="020B0604020202020204" pitchFamily="34" charset="0"/>
            </a:endParaRPr>
          </a:p>
        </p:txBody>
      </p:sp>
      <p:sp>
        <p:nvSpPr>
          <p:cNvPr id="42" name="TextBox 41">
            <a:extLst>
              <a:ext uri="{FF2B5EF4-FFF2-40B4-BE49-F238E27FC236}">
                <a16:creationId xmlns:a16="http://schemas.microsoft.com/office/drawing/2014/main" id="{90D6C404-E2F2-1C4F-83FE-0B3EFAD1FF9C}"/>
              </a:ext>
            </a:extLst>
          </p:cNvPr>
          <p:cNvSpPr txBox="1"/>
          <p:nvPr/>
        </p:nvSpPr>
        <p:spPr>
          <a:xfrm>
            <a:off x="741046" y="4537268"/>
            <a:ext cx="6098058" cy="261610"/>
          </a:xfrm>
          <a:prstGeom prst="rect">
            <a:avLst/>
          </a:prstGeom>
          <a:noFill/>
        </p:spPr>
        <p:txBody>
          <a:bodyPr wrap="square">
            <a:spAutoFit/>
          </a:bodyPr>
          <a:lstStyle/>
          <a:p>
            <a:r>
              <a:rPr lang="en-GB" sz="1100" b="0" i="0" dirty="0">
                <a:solidFill>
                  <a:srgbClr val="1D1C1D"/>
                </a:solidFill>
                <a:effectLst/>
                <a:latin typeface="Slack-Lato"/>
              </a:rPr>
              <a:t>Reconstruction by </a:t>
            </a:r>
            <a:r>
              <a:rPr lang="en-GB" sz="1100" dirty="0">
                <a:effectLst/>
                <a:latin typeface="URWPalladioL"/>
              </a:rPr>
              <a:t>Pandora Software Development Kit </a:t>
            </a:r>
            <a:r>
              <a:rPr lang="en-GB" sz="1100" b="0" u="none" strike="noStrike" dirty="0">
                <a:effectLst/>
                <a:hlinkClick r:id="rId20"/>
              </a:rPr>
              <a:t>arXiv:2206.14521</a:t>
            </a:r>
            <a:r>
              <a:rPr lang="en-GB" sz="1100" dirty="0">
                <a:effectLst/>
                <a:latin typeface="URWPalladioL"/>
              </a:rPr>
              <a:t>  </a:t>
            </a:r>
            <a:endParaRPr lang="en-GB" sz="1100" dirty="0"/>
          </a:p>
        </p:txBody>
      </p:sp>
    </p:spTree>
    <p:extLst>
      <p:ext uri="{BB962C8B-B14F-4D97-AF65-F5344CB8AC3E}">
        <p14:creationId xmlns:p14="http://schemas.microsoft.com/office/powerpoint/2010/main" val="241764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72" grpId="0" animBg="1"/>
      <p:bldP spid="106" grpId="0"/>
      <p:bldP spid="4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7B2ABF9F-38BA-8382-0D06-74D910C4752A}"/>
              </a:ext>
            </a:extLst>
          </p:cNvPr>
          <p:cNvPicPr>
            <a:picLocks noGrp="1" noChangeAspect="1"/>
          </p:cNvPicPr>
          <p:nvPr>
            <p:ph idx="11"/>
          </p:nvPr>
        </p:nvPicPr>
        <p:blipFill>
          <a:blip r:embed="rId3"/>
          <a:stretch>
            <a:fillRect/>
          </a:stretch>
        </p:blipFill>
        <p:spPr>
          <a:xfrm rot="5400000">
            <a:off x="1404000" y="432000"/>
            <a:ext cx="3905345" cy="6033600"/>
          </a:xfrm>
        </p:spPr>
      </p:pic>
      <p:sp>
        <p:nvSpPr>
          <p:cNvPr id="2" name="Title 1">
            <a:extLst>
              <a:ext uri="{FF2B5EF4-FFF2-40B4-BE49-F238E27FC236}">
                <a16:creationId xmlns:a16="http://schemas.microsoft.com/office/drawing/2014/main" id="{9401A165-BB8D-2C41-9BBC-E8EE45615592}"/>
              </a:ext>
            </a:extLst>
          </p:cNvPr>
          <p:cNvSpPr>
            <a:spLocks noGrp="1"/>
          </p:cNvSpPr>
          <p:nvPr>
            <p:ph type="title"/>
          </p:nvPr>
        </p:nvSpPr>
        <p:spPr/>
        <p:txBody>
          <a:bodyPr/>
          <a:lstStyle/>
          <a:p>
            <a:r>
              <a:rPr lang="en-US" dirty="0"/>
              <a:t>Kinematic Fitting</a:t>
            </a:r>
          </a:p>
        </p:txBody>
      </p:sp>
      <p:sp>
        <p:nvSpPr>
          <p:cNvPr id="3" name="Date Placeholder 2">
            <a:extLst>
              <a:ext uri="{FF2B5EF4-FFF2-40B4-BE49-F238E27FC236}">
                <a16:creationId xmlns:a16="http://schemas.microsoft.com/office/drawing/2014/main" id="{BF13FA19-A9E0-1E4D-B092-FD2AA22C2E52}"/>
              </a:ext>
            </a:extLst>
          </p:cNvPr>
          <p:cNvSpPr>
            <a:spLocks noGrp="1"/>
          </p:cNvSpPr>
          <p:nvPr>
            <p:ph type="dt" sz="half" idx="2"/>
          </p:nvPr>
        </p:nvSpPr>
        <p:spPr/>
        <p:txBody>
          <a:bodyPr/>
          <a:lstStyle/>
          <a:p>
            <a:pPr>
              <a:defRPr/>
            </a:pPr>
            <a:r>
              <a:rPr lang="en-GB">
                <a:latin typeface="Helvetica"/>
              </a:rPr>
              <a:t>21/02/2024</a:t>
            </a:r>
            <a:endParaRPr lang="en-US">
              <a:latin typeface="Helvetica"/>
              <a:cs typeface="Helvetica"/>
            </a:endParaRPr>
          </a:p>
        </p:txBody>
      </p:sp>
      <p:sp>
        <p:nvSpPr>
          <p:cNvPr id="4" name="Slide Number Placeholder 3">
            <a:extLst>
              <a:ext uri="{FF2B5EF4-FFF2-40B4-BE49-F238E27FC236}">
                <a16:creationId xmlns:a16="http://schemas.microsoft.com/office/drawing/2014/main" id="{01808D08-04D6-6D47-B5CB-69C6B8FD79BB}"/>
              </a:ext>
            </a:extLst>
          </p:cNvPr>
          <p:cNvSpPr>
            <a:spLocks noGrp="1"/>
          </p:cNvSpPr>
          <p:nvPr>
            <p:ph type="sldNum" sz="quarter" idx="4"/>
          </p:nvPr>
        </p:nvSpPr>
        <p:spPr/>
        <p:txBody>
          <a:bodyPr/>
          <a:lstStyle/>
          <a:p>
            <a:pPr>
              <a:defRPr/>
            </a:pPr>
            <a:fld id="{0C39C72E-2A13-EB4D-AD45-6D4E6ACAED8D}" type="slidenum">
              <a:rPr lang="en-US" smtClean="0"/>
              <a:pPr>
                <a:defRPr/>
              </a:pPr>
              <a:t>34</a:t>
            </a:fld>
            <a:endParaRPr lang="en-US"/>
          </a:p>
        </p:txBody>
      </p:sp>
      <p:sp>
        <p:nvSpPr>
          <p:cNvPr id="7" name="Footer Placeholder 6">
            <a:extLst>
              <a:ext uri="{FF2B5EF4-FFF2-40B4-BE49-F238E27FC236}">
                <a16:creationId xmlns:a16="http://schemas.microsoft.com/office/drawing/2014/main" id="{976B43A0-8975-9F48-949E-324F9F96B292}"/>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p:sp>
        <p:nvSpPr>
          <p:cNvPr id="20" name="Content Placeholder 4">
            <a:extLst>
              <a:ext uri="{FF2B5EF4-FFF2-40B4-BE49-F238E27FC236}">
                <a16:creationId xmlns:a16="http://schemas.microsoft.com/office/drawing/2014/main" id="{5D2AAC28-6B8A-CB4C-890B-FC4B9FDB9DEE}"/>
              </a:ext>
            </a:extLst>
          </p:cNvPr>
          <p:cNvSpPr txBox="1">
            <a:spLocks/>
          </p:cNvSpPr>
          <p:nvPr/>
        </p:nvSpPr>
        <p:spPr>
          <a:xfrm>
            <a:off x="605368" y="4523879"/>
            <a:ext cx="10967155" cy="2241021"/>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graphicFrame>
        <p:nvGraphicFramePr>
          <p:cNvPr id="13" name="Table 8">
            <a:extLst>
              <a:ext uri="{FF2B5EF4-FFF2-40B4-BE49-F238E27FC236}">
                <a16:creationId xmlns:a16="http://schemas.microsoft.com/office/drawing/2014/main" id="{DDC13128-21DA-7646-B62A-A3D273A31791}"/>
              </a:ext>
            </a:extLst>
          </p:cNvPr>
          <p:cNvGraphicFramePr>
            <a:graphicFrameLocks/>
          </p:cNvGraphicFramePr>
          <p:nvPr>
            <p:extLst>
              <p:ext uri="{D42A27DB-BD31-4B8C-83A1-F6EECF244321}">
                <p14:modId xmlns:p14="http://schemas.microsoft.com/office/powerpoint/2010/main" val="1133823080"/>
              </p:ext>
            </p:extLst>
          </p:nvPr>
        </p:nvGraphicFramePr>
        <p:xfrm>
          <a:off x="7006281" y="5370580"/>
          <a:ext cx="4576119" cy="639959"/>
        </p:xfrm>
        <a:graphic>
          <a:graphicData uri="http://schemas.openxmlformats.org/drawingml/2006/table">
            <a:tbl>
              <a:tblPr firstRow="1" bandRow="1">
                <a:tableStyleId>{9D7B26C5-4107-4FEC-AEDC-1716B250A1EF}</a:tableStyleId>
              </a:tblPr>
              <a:tblGrid>
                <a:gridCol w="1403221">
                  <a:extLst>
                    <a:ext uri="{9D8B030D-6E8A-4147-A177-3AD203B41FA5}">
                      <a16:colId xmlns:a16="http://schemas.microsoft.com/office/drawing/2014/main" val="891760145"/>
                    </a:ext>
                  </a:extLst>
                </a:gridCol>
                <a:gridCol w="1618350">
                  <a:extLst>
                    <a:ext uri="{9D8B030D-6E8A-4147-A177-3AD203B41FA5}">
                      <a16:colId xmlns:a16="http://schemas.microsoft.com/office/drawing/2014/main" val="869924311"/>
                    </a:ext>
                  </a:extLst>
                </a:gridCol>
                <a:gridCol w="1554548">
                  <a:extLst>
                    <a:ext uri="{9D8B030D-6E8A-4147-A177-3AD203B41FA5}">
                      <a16:colId xmlns:a16="http://schemas.microsoft.com/office/drawing/2014/main" val="2381549694"/>
                    </a:ext>
                  </a:extLst>
                </a:gridCol>
              </a:tblGrid>
              <a:tr h="280573">
                <a:tc>
                  <a:txBody>
                    <a:bodyPr/>
                    <a:lstStyle/>
                    <a:p>
                      <a:pPr algn="ctr"/>
                      <a:r>
                        <a:rPr lang="en-GB" sz="1400" b="1" i="0" kern="1200" dirty="0">
                          <a:solidFill>
                            <a:schemeClr val="dk1"/>
                          </a:solidFill>
                          <a:effectLst/>
                          <a:latin typeface="+mn-lt"/>
                          <a:ea typeface="+mn-ea"/>
                          <a:cs typeface="+mn-cs"/>
                        </a:rPr>
                        <a:t>MINERvA </a:t>
                      </a:r>
                      <a:r>
                        <a:rPr lang="en-GB" sz="1400" b="1" i="0" kern="1200" dirty="0">
                          <a:solidFill>
                            <a:schemeClr val="accent1"/>
                          </a:solidFill>
                          <a:effectLst/>
                          <a:latin typeface="+mn-lt"/>
                          <a:ea typeface="+mn-ea"/>
                          <a:cs typeface="+mn-cs"/>
                        </a:rPr>
                        <a:t>[1]</a:t>
                      </a:r>
                    </a:p>
                  </a:txBody>
                  <a:tcPr/>
                </a:tc>
                <a:tc>
                  <a:txBody>
                    <a:bodyPr/>
                    <a:lstStyle/>
                    <a:p>
                      <a:pPr algn="ctr"/>
                      <a:r>
                        <a:rPr lang="en-GB" sz="1400" b="1" i="0" kern="1200" dirty="0">
                          <a:solidFill>
                            <a:schemeClr val="dk1"/>
                          </a:solidFill>
                          <a:effectLst/>
                          <a:latin typeface="+mn-lt"/>
                          <a:ea typeface="+mn-ea"/>
                          <a:cs typeface="+mn-cs"/>
                        </a:rPr>
                        <a:t>MicroBooNE </a:t>
                      </a:r>
                      <a:r>
                        <a:rPr lang="en-GB" sz="1400" b="1" i="0" kern="1200" dirty="0">
                          <a:solidFill>
                            <a:schemeClr val="accent1"/>
                          </a:solidFill>
                          <a:effectLst/>
                          <a:latin typeface="+mn-lt"/>
                          <a:ea typeface="+mn-ea"/>
                          <a:cs typeface="+mn-cs"/>
                        </a:rPr>
                        <a:t>[2]</a:t>
                      </a:r>
                    </a:p>
                  </a:txBody>
                  <a:tcPr/>
                </a:tc>
                <a:tc>
                  <a:txBody>
                    <a:bodyPr/>
                    <a:lstStyle/>
                    <a:p>
                      <a:pPr algn="ctr"/>
                      <a:r>
                        <a:rPr lang="en-GB" sz="1400" b="1" i="0" kern="1200" dirty="0">
                          <a:solidFill>
                            <a:schemeClr val="dk1"/>
                          </a:solidFill>
                          <a:effectLst/>
                          <a:latin typeface="+mn-lt"/>
                          <a:ea typeface="+mn-ea"/>
                          <a:cs typeface="+mn-cs"/>
                        </a:rPr>
                        <a:t>ProtoDUNE-SP</a:t>
                      </a:r>
                    </a:p>
                  </a:txBody>
                  <a:tcPr/>
                </a:tc>
                <a:extLst>
                  <a:ext uri="{0D108BD9-81ED-4DB2-BD59-A6C34878D82A}">
                    <a16:rowId xmlns:a16="http://schemas.microsoft.com/office/drawing/2014/main" val="3798646663"/>
                  </a:ext>
                </a:extLst>
              </a:tr>
              <a:tr h="335159">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kern="1200" dirty="0">
                          <a:effectLst/>
                        </a:rPr>
                        <a:t>19%</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dirty="0"/>
                        <a:t>10%</a:t>
                      </a:r>
                      <a:endParaRPr lang="en-US" sz="140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12%</a:t>
                      </a:r>
                    </a:p>
                  </a:txBody>
                  <a:tcPr/>
                </a:tc>
                <a:extLst>
                  <a:ext uri="{0D108BD9-81ED-4DB2-BD59-A6C34878D82A}">
                    <a16:rowId xmlns:a16="http://schemas.microsoft.com/office/drawing/2014/main" val="1330784230"/>
                  </a:ext>
                </a:extLst>
              </a:tr>
            </a:tbl>
          </a:graphicData>
        </a:graphic>
      </p:graphicFrame>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6275EAF-FA9D-0243-B719-84B61144F2AC}"/>
                  </a:ext>
                </a:extLst>
              </p:cNvPr>
              <p:cNvSpPr txBox="1"/>
              <p:nvPr/>
            </p:nvSpPr>
            <p:spPr>
              <a:xfrm>
                <a:off x="6898106" y="4831570"/>
                <a:ext cx="6096000" cy="375552"/>
              </a:xfrm>
              <a:prstGeom prst="rect">
                <a:avLst/>
              </a:prstGeom>
              <a:noFill/>
            </p:spPr>
            <p:txBody>
              <a:bodyPr wrap="square">
                <a:spAutoFit/>
              </a:bodyPr>
              <a:lstStyle/>
              <a:p>
                <a14:m>
                  <m:oMath xmlns:m="http://schemas.openxmlformats.org/officeDocument/2006/math">
                    <m:sSup>
                      <m:sSupPr>
                        <m:ctrlPr>
                          <a:rPr lang="en-GB" b="1" i="1" dirty="0" smtClean="0">
                            <a:solidFill>
                              <a:srgbClr val="E95125"/>
                            </a:solidFill>
                            <a:latin typeface="Cambria Math" panose="02040503050406030204" pitchFamily="18" charset="0"/>
                          </a:rPr>
                        </m:ctrlPr>
                      </m:sSupPr>
                      <m:e>
                        <m:r>
                          <a:rPr lang="en-GB" b="1" i="1" dirty="0" smtClean="0">
                            <a:solidFill>
                              <a:srgbClr val="E95125"/>
                            </a:solidFill>
                            <a:latin typeface="Cambria Math" panose="02040503050406030204" pitchFamily="18" charset="0"/>
                          </a:rPr>
                          <m:t>𝜋</m:t>
                        </m:r>
                      </m:e>
                      <m:sup>
                        <m:r>
                          <a:rPr lang="en-GB" b="1" i="1" dirty="0" smtClean="0">
                            <a:solidFill>
                              <a:srgbClr val="E95125"/>
                            </a:solidFill>
                            <a:latin typeface="Cambria Math" panose="02040503050406030204" pitchFamily="18" charset="0"/>
                          </a:rPr>
                          <m:t>𝟎</m:t>
                        </m:r>
                      </m:sup>
                    </m:sSup>
                    <m:r>
                      <a:rPr lang="en-GB" b="1" i="1" dirty="0" smtClean="0">
                        <a:solidFill>
                          <a:srgbClr val="E95125"/>
                        </a:solidFill>
                        <a:latin typeface="Cambria Math" panose="02040503050406030204" pitchFamily="18" charset="0"/>
                      </a:rPr>
                      <m:t> </m:t>
                    </m:r>
                  </m:oMath>
                </a14:m>
                <a:r>
                  <a:rPr lang="en-GB" b="1" dirty="0">
                    <a:solidFill>
                      <a:srgbClr val="E95125"/>
                    </a:solidFill>
                  </a:rPr>
                  <a:t>energy resolution </a:t>
                </a:r>
                <a:r>
                  <a:rPr lang="en-US" b="1" dirty="0">
                    <a:solidFill>
                      <a:srgbClr val="E95125"/>
                    </a:solidFill>
                  </a:rPr>
                  <a:t>:</a:t>
                </a:r>
              </a:p>
            </p:txBody>
          </p:sp>
        </mc:Choice>
        <mc:Fallback xmlns="">
          <p:sp>
            <p:nvSpPr>
              <p:cNvPr id="14" name="TextBox 13">
                <a:extLst>
                  <a:ext uri="{FF2B5EF4-FFF2-40B4-BE49-F238E27FC236}">
                    <a16:creationId xmlns:a16="http://schemas.microsoft.com/office/drawing/2014/main" id="{36275EAF-FA9D-0243-B719-84B61144F2AC}"/>
                  </a:ext>
                </a:extLst>
              </p:cNvPr>
              <p:cNvSpPr txBox="1">
                <a:spLocks noRot="1" noChangeAspect="1" noMove="1" noResize="1" noEditPoints="1" noAdjustHandles="1" noChangeArrowheads="1" noChangeShapeType="1" noTextEdit="1"/>
              </p:cNvSpPr>
              <p:nvPr/>
            </p:nvSpPr>
            <p:spPr>
              <a:xfrm>
                <a:off x="6898106" y="4831570"/>
                <a:ext cx="6096000" cy="375552"/>
              </a:xfrm>
              <a:prstGeom prst="rect">
                <a:avLst/>
              </a:prstGeom>
              <a:blipFill>
                <a:blip r:embed="rId4"/>
                <a:stretch>
                  <a:fillRect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Content Placeholder 5">
                <a:extLst>
                  <a:ext uri="{FF2B5EF4-FFF2-40B4-BE49-F238E27FC236}">
                    <a16:creationId xmlns:a16="http://schemas.microsoft.com/office/drawing/2014/main" id="{BC9D5B46-D258-DB46-871F-536FB7FCE5DD}"/>
                  </a:ext>
                </a:extLst>
              </p:cNvPr>
              <p:cNvSpPr txBox="1">
                <a:spLocks/>
              </p:cNvSpPr>
              <p:nvPr/>
            </p:nvSpPr>
            <p:spPr>
              <a:xfrm>
                <a:off x="6940880" y="1944932"/>
                <a:ext cx="4706920" cy="3398610"/>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000" dirty="0"/>
                  <a:t>The </a:t>
                </a:r>
                <a14:m>
                  <m:oMath xmlns:m="http://schemas.openxmlformats.org/officeDocument/2006/math">
                    <m:sSup>
                      <m:sSupPr>
                        <m:ctrlPr>
                          <a:rPr lang="en-GB" sz="2000" i="1" smtClean="0">
                            <a:latin typeface="Cambria Math" panose="02040503050406030204" pitchFamily="18" charset="0"/>
                          </a:rPr>
                        </m:ctrlPr>
                      </m:sSupPr>
                      <m:e>
                        <m:r>
                          <a:rPr lang="en-GB" sz="2000" i="1" smtClean="0">
                            <a:latin typeface="Cambria Math" panose="02040503050406030204" pitchFamily="18" charset="0"/>
                            <a:ea typeface="Cambria Math" panose="02040503050406030204" pitchFamily="18" charset="0"/>
                          </a:rPr>
                          <m:t>𝜋</m:t>
                        </m:r>
                      </m:e>
                      <m:sup>
                        <m:r>
                          <a:rPr lang="en-GB" sz="2000" b="0" i="1" smtClean="0">
                            <a:latin typeface="Cambria Math" panose="02040503050406030204" pitchFamily="18" charset="0"/>
                          </a:rPr>
                          <m:t>0</m:t>
                        </m:r>
                      </m:sup>
                    </m:sSup>
                  </m:oMath>
                </a14:m>
                <a:r>
                  <a:rPr lang="en-GB" sz="2000" dirty="0"/>
                  <a:t> energy resolution is </a:t>
                </a:r>
                <a:r>
                  <a:rPr lang="en-GB" sz="2000" b="1" dirty="0"/>
                  <a:t>improved from 18% to 12% </a:t>
                </a:r>
                <a:r>
                  <a:rPr lang="en-GB" sz="2000" dirty="0"/>
                  <a:t>(see in legend).</a:t>
                </a:r>
              </a:p>
              <a:p>
                <a:endParaRPr lang="en-GB" sz="2000" dirty="0"/>
              </a:p>
              <a:p>
                <a:r>
                  <a:rPr lang="en-GB" sz="2000" dirty="0"/>
                  <a:t>KF has a larger impact on events where the </a:t>
                </a:r>
                <a14:m>
                  <m:oMath xmlns:m="http://schemas.openxmlformats.org/officeDocument/2006/math">
                    <m:sSup>
                      <m:sSupPr>
                        <m:ctrlPr>
                          <a:rPr lang="en-GB" sz="2000" i="1">
                            <a:latin typeface="Cambria Math" panose="02040503050406030204" pitchFamily="18" charset="0"/>
                          </a:rPr>
                        </m:ctrlPr>
                      </m:sSupPr>
                      <m:e>
                        <m:r>
                          <a:rPr lang="en-GB" sz="2000" i="1">
                            <a:latin typeface="Cambria Math" panose="02040503050406030204" pitchFamily="18" charset="0"/>
                            <a:ea typeface="Cambria Math" panose="02040503050406030204" pitchFamily="18" charset="0"/>
                          </a:rPr>
                          <m:t>𝜋</m:t>
                        </m:r>
                      </m:e>
                      <m:sup>
                        <m:r>
                          <a:rPr lang="en-GB" sz="2000" i="1">
                            <a:latin typeface="Cambria Math" panose="02040503050406030204" pitchFamily="18" charset="0"/>
                          </a:rPr>
                          <m:t>0</m:t>
                        </m:r>
                      </m:sup>
                    </m:sSup>
                  </m:oMath>
                </a14:m>
                <a:r>
                  <a:rPr lang="en-GB" sz="2000" dirty="0"/>
                  <a:t> energy is overestimated. </a:t>
                </a:r>
                <a:endParaRPr lang="en-US" sz="2000" dirty="0"/>
              </a:p>
            </p:txBody>
          </p:sp>
        </mc:Choice>
        <mc:Fallback xmlns="">
          <p:sp>
            <p:nvSpPr>
              <p:cNvPr id="15" name="Content Placeholder 5">
                <a:extLst>
                  <a:ext uri="{FF2B5EF4-FFF2-40B4-BE49-F238E27FC236}">
                    <a16:creationId xmlns:a16="http://schemas.microsoft.com/office/drawing/2014/main" id="{BC9D5B46-D258-DB46-871F-536FB7FCE5DD}"/>
                  </a:ext>
                </a:extLst>
              </p:cNvPr>
              <p:cNvSpPr txBox="1">
                <a:spLocks noRot="1" noChangeAspect="1" noMove="1" noResize="1" noEditPoints="1" noAdjustHandles="1" noChangeArrowheads="1" noChangeShapeType="1" noTextEdit="1"/>
              </p:cNvSpPr>
              <p:nvPr/>
            </p:nvSpPr>
            <p:spPr>
              <a:xfrm>
                <a:off x="6940880" y="1944932"/>
                <a:ext cx="4706920" cy="3398610"/>
              </a:xfrm>
              <a:prstGeom prst="rect">
                <a:avLst/>
              </a:prstGeom>
              <a:blipFill>
                <a:blip r:embed="rId5"/>
                <a:stretch>
                  <a:fillRect l="-2957" t="-746" r="-1613"/>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B925FDFC-CC96-3F47-91C0-FD6DC6CAEDBE}"/>
              </a:ext>
            </a:extLst>
          </p:cNvPr>
          <p:cNvSpPr txBox="1"/>
          <p:nvPr/>
        </p:nvSpPr>
        <p:spPr>
          <a:xfrm>
            <a:off x="8168784" y="249919"/>
            <a:ext cx="3669594" cy="430887"/>
          </a:xfrm>
          <a:prstGeom prst="rect">
            <a:avLst/>
          </a:prstGeom>
          <a:noFill/>
        </p:spPr>
        <p:txBody>
          <a:bodyPr wrap="none" rtlCol="0">
            <a:spAutoFit/>
          </a:bodyPr>
          <a:lstStyle/>
          <a:p>
            <a:r>
              <a:rPr lang="en-US" sz="1100" dirty="0">
                <a:solidFill>
                  <a:schemeClr val="accent1"/>
                </a:solidFill>
              </a:rPr>
              <a:t>[1] </a:t>
            </a:r>
            <a:r>
              <a:rPr lang="en-US" sz="1100" dirty="0" err="1"/>
              <a:t>MINERvA</a:t>
            </a:r>
            <a:r>
              <a:rPr lang="en-US" sz="1100" dirty="0"/>
              <a:t> Collaboration, </a:t>
            </a:r>
            <a:r>
              <a:rPr lang="en-GB" sz="1100" b="0" i="1" dirty="0" err="1">
                <a:effectLst/>
                <a:latin typeface="-apple-system"/>
              </a:rPr>
              <a:t>Phys.Rev.D</a:t>
            </a:r>
            <a:r>
              <a:rPr lang="en-GB" sz="1100" b="0" i="0" dirty="0">
                <a:effectLst/>
                <a:latin typeface="-apple-system"/>
              </a:rPr>
              <a:t> 102 (2020) 7, 072007</a:t>
            </a:r>
            <a:br>
              <a:rPr lang="en-US" sz="1100" dirty="0"/>
            </a:br>
            <a:r>
              <a:rPr lang="en-US" sz="1100" dirty="0">
                <a:solidFill>
                  <a:schemeClr val="accent1"/>
                </a:solidFill>
              </a:rPr>
              <a:t>[2]</a:t>
            </a:r>
            <a:r>
              <a:rPr lang="en-GB" sz="1100" dirty="0">
                <a:solidFill>
                  <a:schemeClr val="accent1"/>
                </a:solidFill>
              </a:rPr>
              <a:t> </a:t>
            </a:r>
            <a:r>
              <a:rPr lang="en-GB" sz="1100" dirty="0"/>
              <a:t>MicroBooNE Collaboration, </a:t>
            </a:r>
            <a:r>
              <a:rPr lang="en-GB" sz="1100" b="0" i="1" dirty="0">
                <a:effectLst/>
                <a:latin typeface="-apple-system"/>
              </a:rPr>
              <a:t>JINST</a:t>
            </a:r>
            <a:r>
              <a:rPr lang="en-GB" sz="1100" b="0" i="0" dirty="0">
                <a:effectLst/>
                <a:latin typeface="-apple-system"/>
              </a:rPr>
              <a:t> 15 (2020) 02, P02007</a:t>
            </a:r>
            <a:endParaRPr lang="en-US" sz="1100" dirty="0"/>
          </a:p>
        </p:txBody>
      </p:sp>
    </p:spTree>
    <p:extLst>
      <p:ext uri="{BB962C8B-B14F-4D97-AF65-F5344CB8AC3E}">
        <p14:creationId xmlns:p14="http://schemas.microsoft.com/office/powerpoint/2010/main" val="28510921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7E1E1051-7366-2E4C-8096-6F08F6AE64FD}"/>
                  </a:ext>
                </a:extLst>
              </p:cNvPr>
              <p:cNvSpPr>
                <a:spLocks noGrp="1"/>
              </p:cNvSpPr>
              <p:nvPr>
                <p:ph type="title"/>
              </p:nvPr>
            </p:nvSpPr>
            <p:spPr/>
            <p:txBody>
              <a:bodyPr/>
              <a:lstStyle/>
              <a:p>
                <a:r>
                  <a:rPr lang="en-US" dirty="0"/>
                  <a:t>Reconstructed </a:t>
                </a:r>
                <a14:m>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𝝅</m:t>
                        </m:r>
                      </m:e>
                      <m:sup>
                        <m:r>
                          <a:rPr lang="en-GB" b="1" i="1" smtClean="0">
                            <a:latin typeface="Cambria Math" panose="02040503050406030204" pitchFamily="18" charset="0"/>
                          </a:rPr>
                          <m:t>𝟎</m:t>
                        </m:r>
                      </m:sup>
                    </m:sSup>
                  </m:oMath>
                </a14:m>
                <a:r>
                  <a:rPr lang="en-US" dirty="0"/>
                  <a:t> Mass</a:t>
                </a:r>
              </a:p>
            </p:txBody>
          </p:sp>
        </mc:Choice>
        <mc:Fallback xmlns="">
          <p:sp>
            <p:nvSpPr>
              <p:cNvPr id="2" name="Title 1">
                <a:extLst>
                  <a:ext uri="{FF2B5EF4-FFF2-40B4-BE49-F238E27FC236}">
                    <a16:creationId xmlns:a16="http://schemas.microsoft.com/office/drawing/2014/main" id="{7E1E1051-7366-2E4C-8096-6F08F6AE64FD}"/>
                  </a:ext>
                </a:extLst>
              </p:cNvPr>
              <p:cNvSpPr>
                <a:spLocks noGrp="1" noRot="1" noChangeAspect="1" noMove="1" noResize="1" noEditPoints="1" noAdjustHandles="1" noChangeArrowheads="1" noChangeShapeType="1" noTextEdit="1"/>
              </p:cNvSpPr>
              <p:nvPr>
                <p:ph type="title"/>
              </p:nvPr>
            </p:nvSpPr>
            <p:spPr>
              <a:blipFill>
                <a:blip r:embed="rId3"/>
                <a:stretch>
                  <a:fillRect l="-3121" t="-25490" b="-58824"/>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EEFAD1FF-7F59-5045-9805-57B40952D301}"/>
              </a:ext>
            </a:extLst>
          </p:cNvPr>
          <p:cNvSpPr>
            <a:spLocks noGrp="1"/>
          </p:cNvSpPr>
          <p:nvPr>
            <p:ph type="dt" sz="half" idx="2"/>
          </p:nvPr>
        </p:nvSpPr>
        <p:spPr/>
        <p:txBody>
          <a:bodyPr/>
          <a:lstStyle/>
          <a:p>
            <a:pPr>
              <a:defRPr/>
            </a:pPr>
            <a:r>
              <a:rPr lang="en-GB">
                <a:latin typeface="Helvetica"/>
              </a:rPr>
              <a:t>21/02/2024</a:t>
            </a:r>
            <a:endParaRPr lang="en-US">
              <a:latin typeface="Helvetica"/>
              <a:cs typeface="Helvetica"/>
            </a:endParaRPr>
          </a:p>
        </p:txBody>
      </p:sp>
      <p:sp>
        <p:nvSpPr>
          <p:cNvPr id="4" name="Slide Number Placeholder 3">
            <a:extLst>
              <a:ext uri="{FF2B5EF4-FFF2-40B4-BE49-F238E27FC236}">
                <a16:creationId xmlns:a16="http://schemas.microsoft.com/office/drawing/2014/main" id="{0677A70F-FEAD-B544-97E7-BC0619DE6896}"/>
              </a:ext>
            </a:extLst>
          </p:cNvPr>
          <p:cNvSpPr>
            <a:spLocks noGrp="1"/>
          </p:cNvSpPr>
          <p:nvPr>
            <p:ph type="sldNum" sz="quarter" idx="4"/>
          </p:nvPr>
        </p:nvSpPr>
        <p:spPr/>
        <p:txBody>
          <a:bodyPr/>
          <a:lstStyle/>
          <a:p>
            <a:pPr>
              <a:defRPr/>
            </a:pPr>
            <a:fld id="{0C39C72E-2A13-EB4D-AD45-6D4E6ACAED8D}" type="slidenum">
              <a:rPr lang="en-US" smtClean="0"/>
              <a:pPr>
                <a:defRPr/>
              </a:pPr>
              <a:t>35</a:t>
            </a:fld>
            <a:endParaRPr lang="en-US"/>
          </a:p>
        </p:txBody>
      </p:sp>
      <p:pic>
        <p:nvPicPr>
          <p:cNvPr id="9" name="Content Placeholder 8">
            <a:extLst>
              <a:ext uri="{FF2B5EF4-FFF2-40B4-BE49-F238E27FC236}">
                <a16:creationId xmlns:a16="http://schemas.microsoft.com/office/drawing/2014/main" id="{BAEC677D-58BB-CD42-911C-4F2AD962CDB3}"/>
              </a:ext>
            </a:extLst>
          </p:cNvPr>
          <p:cNvPicPr>
            <a:picLocks noGrp="1" noChangeAspect="1"/>
          </p:cNvPicPr>
          <p:nvPr>
            <p:ph idx="11"/>
          </p:nvPr>
        </p:nvPicPr>
        <p:blipFill>
          <a:blip r:embed="rId4"/>
          <a:stretch>
            <a:fillRect/>
          </a:stretch>
        </p:blipFill>
        <p:spPr>
          <a:xfrm rot="5400000">
            <a:off x="1405454" y="431262"/>
            <a:ext cx="3894705" cy="6033600"/>
          </a:xfrm>
        </p:spPr>
      </p:pic>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84E78E45-2EE9-E14B-83B4-9A3E06D16FB6}"/>
                  </a:ext>
                </a:extLst>
              </p:cNvPr>
              <p:cNvSpPr>
                <a:spLocks noGrp="1"/>
              </p:cNvSpPr>
              <p:nvPr>
                <p:ph idx="12"/>
              </p:nvPr>
            </p:nvSpPr>
            <p:spPr>
              <a:xfrm>
                <a:off x="6261400" y="1517923"/>
                <a:ext cx="5321000" cy="5031626"/>
              </a:xfrm>
            </p:spPr>
            <p:txBody>
              <a:bodyPr>
                <a:normAutofit/>
              </a:bodyPr>
              <a:lstStyle/>
              <a:p>
                <a:r>
                  <a:rPr lang="en-US" dirty="0"/>
                  <a:t>The reconstructed </a:t>
                </a:r>
                <a14:m>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𝑚</m:t>
                        </m:r>
                      </m:e>
                      <m:sub>
                        <m:r>
                          <a:rPr lang="en-US" i="1" smtClean="0">
                            <a:latin typeface="Cambria Math" panose="02040503050406030204" pitchFamily="18" charset="0"/>
                            <a:ea typeface="Cambria Math" panose="02040503050406030204" pitchFamily="18" charset="0"/>
                          </a:rPr>
                          <m:t>𝛾𝛾</m:t>
                        </m:r>
                      </m:sub>
                    </m:sSub>
                  </m:oMath>
                </a14:m>
                <a:r>
                  <a:rPr lang="en-US" dirty="0"/>
                  <a:t> invariant mass of all selected neutral pions. </a:t>
                </a:r>
              </a:p>
              <a:p>
                <a:endParaRPr lang="en-US" dirty="0"/>
              </a:p>
              <a:p>
                <a:r>
                  <a:rPr lang="en-US" dirty="0"/>
                  <a:t>A mass window [50, 250] MeV is used to reduce background. </a:t>
                </a:r>
              </a:p>
              <a:p>
                <a:endParaRPr lang="en-US" dirty="0"/>
              </a:p>
              <a:p>
                <a:endParaRPr lang="en-US" dirty="0"/>
              </a:p>
              <a:p>
                <a:endParaRPr lang="en-US" dirty="0"/>
              </a:p>
            </p:txBody>
          </p:sp>
        </mc:Choice>
        <mc:Fallback xmlns="">
          <p:sp>
            <p:nvSpPr>
              <p:cNvPr id="6" name="Content Placeholder 5">
                <a:extLst>
                  <a:ext uri="{FF2B5EF4-FFF2-40B4-BE49-F238E27FC236}">
                    <a16:creationId xmlns:a16="http://schemas.microsoft.com/office/drawing/2014/main" id="{84E78E45-2EE9-E14B-83B4-9A3E06D16FB6}"/>
                  </a:ext>
                </a:extLst>
              </p:cNvPr>
              <p:cNvSpPr>
                <a:spLocks noGrp="1" noRot="1" noChangeAspect="1" noMove="1" noResize="1" noEditPoints="1" noAdjustHandles="1" noChangeArrowheads="1" noChangeShapeType="1" noTextEdit="1"/>
              </p:cNvSpPr>
              <p:nvPr>
                <p:ph idx="12"/>
              </p:nvPr>
            </p:nvSpPr>
            <p:spPr>
              <a:xfrm>
                <a:off x="6261400" y="1517923"/>
                <a:ext cx="5321000" cy="5031626"/>
              </a:xfrm>
              <a:blipFill>
                <a:blip r:embed="rId5"/>
                <a:stretch>
                  <a:fillRect l="-2850" t="-504" r="-3800"/>
                </a:stretch>
              </a:blipFill>
            </p:spPr>
            <p:txBody>
              <a:bodyPr/>
              <a:lstStyle/>
              <a:p>
                <a:r>
                  <a:rPr lang="en-US">
                    <a:noFill/>
                  </a:rPr>
                  <a:t> </a:t>
                </a:r>
              </a:p>
            </p:txBody>
          </p:sp>
        </mc:Fallback>
      </mc:AlternateContent>
      <p:sp>
        <p:nvSpPr>
          <p:cNvPr id="7" name="Footer Placeholder 6">
            <a:extLst>
              <a:ext uri="{FF2B5EF4-FFF2-40B4-BE49-F238E27FC236}">
                <a16:creationId xmlns:a16="http://schemas.microsoft.com/office/drawing/2014/main" id="{F9BAD423-5DF2-0542-84C4-93A8A6EEE8B0}"/>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mc:AlternateContent xmlns:mc="http://schemas.openxmlformats.org/markup-compatibility/2006" xmlns:a14="http://schemas.microsoft.com/office/drawing/2010/main">
        <mc:Choice Requires="a14">
          <p:graphicFrame>
            <p:nvGraphicFramePr>
              <p:cNvPr id="10" name="Table 8">
                <a:extLst>
                  <a:ext uri="{FF2B5EF4-FFF2-40B4-BE49-F238E27FC236}">
                    <a16:creationId xmlns:a16="http://schemas.microsoft.com/office/drawing/2014/main" id="{F44522B4-8BE4-7549-A68A-7C808215D582}"/>
                  </a:ext>
                </a:extLst>
              </p:cNvPr>
              <p:cNvGraphicFramePr>
                <a:graphicFrameLocks/>
              </p:cNvGraphicFramePr>
              <p:nvPr>
                <p:extLst>
                  <p:ext uri="{D42A27DB-BD31-4B8C-83A1-F6EECF244321}">
                    <p14:modId xmlns:p14="http://schemas.microsoft.com/office/powerpoint/2010/main" val="1120974640"/>
                  </p:ext>
                </p:extLst>
              </p:nvPr>
            </p:nvGraphicFramePr>
            <p:xfrm>
              <a:off x="6936159" y="5291827"/>
              <a:ext cx="4437474" cy="626618"/>
            </p:xfrm>
            <a:graphic>
              <a:graphicData uri="http://schemas.openxmlformats.org/drawingml/2006/table">
                <a:tbl>
                  <a:tblPr firstRow="1" bandRow="1">
                    <a:tableStyleId>{9D7B26C5-4107-4FEC-AEDC-1716B250A1EF}</a:tableStyleId>
                  </a:tblPr>
                  <a:tblGrid>
                    <a:gridCol w="930186">
                      <a:extLst>
                        <a:ext uri="{9D8B030D-6E8A-4147-A177-3AD203B41FA5}">
                          <a16:colId xmlns:a16="http://schemas.microsoft.com/office/drawing/2014/main" val="897610846"/>
                        </a:ext>
                      </a:extLst>
                    </a:gridCol>
                    <a:gridCol w="1853852">
                      <a:extLst>
                        <a:ext uri="{9D8B030D-6E8A-4147-A177-3AD203B41FA5}">
                          <a16:colId xmlns:a16="http://schemas.microsoft.com/office/drawing/2014/main" val="891760145"/>
                        </a:ext>
                      </a:extLst>
                    </a:gridCol>
                    <a:gridCol w="1653436">
                      <a:extLst>
                        <a:ext uri="{9D8B030D-6E8A-4147-A177-3AD203B41FA5}">
                          <a16:colId xmlns:a16="http://schemas.microsoft.com/office/drawing/2014/main" val="869924311"/>
                        </a:ext>
                      </a:extLst>
                    </a:gridCol>
                  </a:tblGrid>
                  <a:tr h="0">
                    <a:tc>
                      <a:txBody>
                        <a:bodyPr/>
                        <a:lstStyle/>
                        <a:p>
                          <a:pPr algn="ctr"/>
                          <a:r>
                            <a:rPr lang="en-US" sz="1400"/>
                            <a:t>        </a:t>
                          </a:r>
                        </a:p>
                      </a:txBody>
                      <a:tcPr/>
                    </a:tc>
                    <a:tc>
                      <a:txBody>
                        <a:bodyPr/>
                        <a:lstStyle/>
                        <a:p>
                          <a:pPr algn="ctr"/>
                          <a:r>
                            <a:rPr lang="en-GB" sz="1400" b="1" i="0" kern="1200" dirty="0">
                              <a:solidFill>
                                <a:schemeClr val="dk1"/>
                              </a:solidFill>
                              <a:effectLst/>
                              <a:latin typeface="+mn-lt"/>
                              <a:ea typeface="+mn-ea"/>
                              <a:cs typeface="+mn-cs"/>
                            </a:rPr>
                            <a:t>MC</a:t>
                          </a:r>
                        </a:p>
                      </a:txBody>
                      <a:tcPr/>
                    </a:tc>
                    <a:tc>
                      <a:txBody>
                        <a:bodyPr/>
                        <a:lstStyle/>
                        <a:p>
                          <a:pPr algn="ctr"/>
                          <a:r>
                            <a:rPr lang="en-GB" sz="1400" b="1" i="0" kern="1200" dirty="0">
                              <a:solidFill>
                                <a:schemeClr val="dk1"/>
                              </a:solidFill>
                              <a:effectLst/>
                              <a:latin typeface="+mn-lt"/>
                              <a:ea typeface="+mn-ea"/>
                              <a:cs typeface="+mn-cs"/>
                            </a:rPr>
                            <a:t>Data</a:t>
                          </a:r>
                        </a:p>
                      </a:txBody>
                      <a:tcPr/>
                    </a:tc>
                    <a:extLst>
                      <a:ext uri="{0D108BD9-81ED-4DB2-BD59-A6C34878D82A}">
                        <a16:rowId xmlns:a16="http://schemas.microsoft.com/office/drawing/2014/main" val="3798646663"/>
                      </a:ext>
                    </a:extLst>
                  </a:tr>
                  <a:tr h="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400" i="1" kern="1200" smtClean="0">
                                        <a:solidFill>
                                          <a:schemeClr val="tx1"/>
                                        </a:solidFill>
                                        <a:effectLst/>
                                        <a:latin typeface="Cambria Math" panose="02040503050406030204" pitchFamily="18" charset="0"/>
                                        <a:ea typeface="+mn-ea"/>
                                        <a:cs typeface="+mn-cs"/>
                                      </a:rPr>
                                    </m:ctrlPr>
                                  </m:sSubPr>
                                  <m:e>
                                    <m:r>
                                      <a:rPr lang="en-GB" sz="1400" kern="1200">
                                        <a:solidFill>
                                          <a:schemeClr val="tx1"/>
                                        </a:solidFill>
                                        <a:effectLst/>
                                        <a:latin typeface="Cambria Math" panose="02040503050406030204" pitchFamily="18" charset="0"/>
                                        <a:ea typeface="+mn-ea"/>
                                        <a:cs typeface="+mn-cs"/>
                                      </a:rPr>
                                      <m:t>𝑚</m:t>
                                    </m:r>
                                  </m:e>
                                  <m:sub>
                                    <m:r>
                                      <a:rPr lang="en-US" sz="1400" kern="1200">
                                        <a:solidFill>
                                          <a:schemeClr val="tx1"/>
                                        </a:solidFill>
                                        <a:effectLst/>
                                        <a:latin typeface="Cambria Math" panose="02040503050406030204" pitchFamily="18" charset="0"/>
                                        <a:ea typeface="+mn-ea"/>
                                        <a:cs typeface="+mn-cs"/>
                                      </a:rPr>
                                      <m:t>𝛾𝛾</m:t>
                                    </m:r>
                                  </m:sub>
                                </m:sSub>
                                <m:r>
                                  <a:rPr lang="en-US" sz="1400" kern="1200" smtClean="0">
                                    <a:solidFill>
                                      <a:schemeClr val="tx1"/>
                                    </a:solidFill>
                                    <a:effectLst/>
                                    <a:latin typeface="Cambria Math" panose="02040503050406030204" pitchFamily="18" charset="0"/>
                                    <a:ea typeface="+mn-ea"/>
                                    <a:cs typeface="+mn-cs"/>
                                  </a:rPr>
                                  <m:t> </m:t>
                                </m:r>
                              </m:oMath>
                            </m:oMathPara>
                          </a14:m>
                          <a:endParaRPr lang="en-GB" sz="1400" kern="1200" dirty="0">
                            <a:solidFill>
                              <a:schemeClr val="tx1"/>
                            </a:solidFill>
                            <a:effectLst/>
                            <a:latin typeface="+mn-lt"/>
                            <a:ea typeface="+mn-ea"/>
                            <a:cs typeface="+mn-cs"/>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kern="1200" dirty="0">
                              <a:effectLst/>
                            </a:rPr>
                            <a:t>(139.4</a:t>
                          </a:r>
                          <a14:m>
                            <m:oMath xmlns:m="http://schemas.openxmlformats.org/officeDocument/2006/math">
                              <m:r>
                                <a:rPr lang="en-GB" sz="1400" i="1" kern="1200" smtClean="0">
                                  <a:effectLst/>
                                  <a:latin typeface="Cambria Math" panose="02040503050406030204" pitchFamily="18" charset="0"/>
                                  <a:ea typeface="Cambria Math" panose="02040503050406030204" pitchFamily="18" charset="0"/>
                                </a:rPr>
                                <m:t>±</m:t>
                              </m:r>
                            </m:oMath>
                          </a14:m>
                          <a:r>
                            <a:rPr lang="en-GB" sz="1400" kern="1200" dirty="0">
                              <a:effectLst/>
                            </a:rPr>
                            <a:t>3.56) MeV</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dirty="0"/>
                            <a:t>(143.4</a:t>
                          </a:r>
                          <a14:m>
                            <m:oMath xmlns:m="http://schemas.openxmlformats.org/officeDocument/2006/math">
                              <m:r>
                                <a:rPr lang="en-GB" sz="1400" i="1" kern="1200" smtClean="0">
                                  <a:effectLst/>
                                  <a:latin typeface="Cambria Math" panose="02040503050406030204" pitchFamily="18" charset="0"/>
                                  <a:ea typeface="Cambria Math" panose="02040503050406030204" pitchFamily="18" charset="0"/>
                                </a:rPr>
                                <m:t>±</m:t>
                              </m:r>
                            </m:oMath>
                          </a14:m>
                          <a:r>
                            <a:rPr lang="en-US" sz="1400" dirty="0"/>
                            <a:t>2.60) MeV</a:t>
                          </a:r>
                        </a:p>
                      </a:txBody>
                      <a:tcPr/>
                    </a:tc>
                    <a:extLst>
                      <a:ext uri="{0D108BD9-81ED-4DB2-BD59-A6C34878D82A}">
                        <a16:rowId xmlns:a16="http://schemas.microsoft.com/office/drawing/2014/main" val="1330784230"/>
                      </a:ext>
                    </a:extLst>
                  </a:tr>
                </a:tbl>
              </a:graphicData>
            </a:graphic>
          </p:graphicFrame>
        </mc:Choice>
        <mc:Fallback xmlns="">
          <p:graphicFrame>
            <p:nvGraphicFramePr>
              <p:cNvPr id="10" name="Table 8">
                <a:extLst>
                  <a:ext uri="{FF2B5EF4-FFF2-40B4-BE49-F238E27FC236}">
                    <a16:creationId xmlns:a16="http://schemas.microsoft.com/office/drawing/2014/main" id="{F44522B4-8BE4-7549-A68A-7C808215D582}"/>
                  </a:ext>
                </a:extLst>
              </p:cNvPr>
              <p:cNvGraphicFramePr>
                <a:graphicFrameLocks/>
              </p:cNvGraphicFramePr>
              <p:nvPr>
                <p:extLst>
                  <p:ext uri="{D42A27DB-BD31-4B8C-83A1-F6EECF244321}">
                    <p14:modId xmlns:p14="http://schemas.microsoft.com/office/powerpoint/2010/main" val="1120974640"/>
                  </p:ext>
                </p:extLst>
              </p:nvPr>
            </p:nvGraphicFramePr>
            <p:xfrm>
              <a:off x="6936159" y="5291827"/>
              <a:ext cx="4437474" cy="626872"/>
            </p:xfrm>
            <a:graphic>
              <a:graphicData uri="http://schemas.openxmlformats.org/drawingml/2006/table">
                <a:tbl>
                  <a:tblPr firstRow="1" bandRow="1">
                    <a:tableStyleId>{9D7B26C5-4107-4FEC-AEDC-1716B250A1EF}</a:tableStyleId>
                  </a:tblPr>
                  <a:tblGrid>
                    <a:gridCol w="930186">
                      <a:extLst>
                        <a:ext uri="{9D8B030D-6E8A-4147-A177-3AD203B41FA5}">
                          <a16:colId xmlns:a16="http://schemas.microsoft.com/office/drawing/2014/main" val="897610846"/>
                        </a:ext>
                      </a:extLst>
                    </a:gridCol>
                    <a:gridCol w="1853852">
                      <a:extLst>
                        <a:ext uri="{9D8B030D-6E8A-4147-A177-3AD203B41FA5}">
                          <a16:colId xmlns:a16="http://schemas.microsoft.com/office/drawing/2014/main" val="891760145"/>
                        </a:ext>
                      </a:extLst>
                    </a:gridCol>
                    <a:gridCol w="1653436">
                      <a:extLst>
                        <a:ext uri="{9D8B030D-6E8A-4147-A177-3AD203B41FA5}">
                          <a16:colId xmlns:a16="http://schemas.microsoft.com/office/drawing/2014/main" val="869924311"/>
                        </a:ext>
                      </a:extLst>
                    </a:gridCol>
                  </a:tblGrid>
                  <a:tr h="304800">
                    <a:tc>
                      <a:txBody>
                        <a:bodyPr/>
                        <a:lstStyle/>
                        <a:p>
                          <a:pPr algn="ctr"/>
                          <a:r>
                            <a:rPr lang="en-US" sz="1400"/>
                            <a:t>        </a:t>
                          </a:r>
                        </a:p>
                      </a:txBody>
                      <a:tcPr/>
                    </a:tc>
                    <a:tc>
                      <a:txBody>
                        <a:bodyPr/>
                        <a:lstStyle/>
                        <a:p>
                          <a:pPr algn="ctr"/>
                          <a:r>
                            <a:rPr lang="en-GB" sz="1400" b="1" i="0" kern="1200" dirty="0">
                              <a:solidFill>
                                <a:schemeClr val="dk1"/>
                              </a:solidFill>
                              <a:effectLst/>
                              <a:latin typeface="+mn-lt"/>
                              <a:ea typeface="+mn-ea"/>
                              <a:cs typeface="+mn-cs"/>
                            </a:rPr>
                            <a:t>MC</a:t>
                          </a:r>
                        </a:p>
                      </a:txBody>
                      <a:tcPr/>
                    </a:tc>
                    <a:tc>
                      <a:txBody>
                        <a:bodyPr/>
                        <a:lstStyle/>
                        <a:p>
                          <a:pPr algn="ctr"/>
                          <a:r>
                            <a:rPr lang="en-GB" sz="1400" b="1" i="0" kern="1200" dirty="0">
                              <a:solidFill>
                                <a:schemeClr val="dk1"/>
                              </a:solidFill>
                              <a:effectLst/>
                              <a:latin typeface="+mn-lt"/>
                              <a:ea typeface="+mn-ea"/>
                              <a:cs typeface="+mn-cs"/>
                            </a:rPr>
                            <a:t>Data</a:t>
                          </a:r>
                        </a:p>
                      </a:txBody>
                      <a:tcPr/>
                    </a:tc>
                    <a:extLst>
                      <a:ext uri="{0D108BD9-81ED-4DB2-BD59-A6C34878D82A}">
                        <a16:rowId xmlns:a16="http://schemas.microsoft.com/office/drawing/2014/main" val="3798646663"/>
                      </a:ext>
                    </a:extLst>
                  </a:tr>
                  <a:tr h="322072">
                    <a:tc>
                      <a:txBody>
                        <a:bodyPr/>
                        <a:lstStyle/>
                        <a:p>
                          <a:endParaRPr lang="en-US"/>
                        </a:p>
                      </a:txBody>
                      <a:tcPr>
                        <a:blipFill>
                          <a:blip r:embed="rId6"/>
                          <a:stretch>
                            <a:fillRect l="-1370" t="-100000" r="-380822" b="-11538"/>
                          </a:stretch>
                        </a:blipFill>
                      </a:tcPr>
                    </a:tc>
                    <a:tc>
                      <a:txBody>
                        <a:bodyPr/>
                        <a:lstStyle/>
                        <a:p>
                          <a:endParaRPr lang="en-US"/>
                        </a:p>
                      </a:txBody>
                      <a:tcPr>
                        <a:blipFill>
                          <a:blip r:embed="rId6"/>
                          <a:stretch>
                            <a:fillRect l="-50340" t="-100000" r="-89116" b="-11538"/>
                          </a:stretch>
                        </a:blipFill>
                      </a:tcPr>
                    </a:tc>
                    <a:tc>
                      <a:txBody>
                        <a:bodyPr/>
                        <a:lstStyle/>
                        <a:p>
                          <a:endParaRPr lang="en-US"/>
                        </a:p>
                      </a:txBody>
                      <a:tcPr>
                        <a:blipFill>
                          <a:blip r:embed="rId6"/>
                          <a:stretch>
                            <a:fillRect l="-170000" t="-100000" r="-769" b="-11538"/>
                          </a:stretch>
                        </a:blipFill>
                      </a:tcPr>
                    </a:tc>
                    <a:extLst>
                      <a:ext uri="{0D108BD9-81ED-4DB2-BD59-A6C34878D82A}">
                        <a16:rowId xmlns:a16="http://schemas.microsoft.com/office/drawing/2014/main" val="1330784230"/>
                      </a:ext>
                    </a:extLst>
                  </a:tr>
                </a:tbl>
              </a:graphicData>
            </a:graphic>
          </p:graphicFrame>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F1179CE-84A0-CE45-BF46-F62859B56B7E}"/>
                  </a:ext>
                </a:extLst>
              </p:cNvPr>
              <p:cNvSpPr txBox="1"/>
              <p:nvPr/>
            </p:nvSpPr>
            <p:spPr>
              <a:xfrm>
                <a:off x="6788414" y="4666511"/>
                <a:ext cx="6096000" cy="391517"/>
              </a:xfrm>
              <a:prstGeom prst="rect">
                <a:avLst/>
              </a:prstGeom>
              <a:noFill/>
            </p:spPr>
            <p:txBody>
              <a:bodyPr wrap="square">
                <a:spAutoFit/>
              </a:bodyPr>
              <a:lstStyle/>
              <a:p>
                <a14:m>
                  <m:oMath xmlns:m="http://schemas.openxmlformats.org/officeDocument/2006/math">
                    <m:sSub>
                      <m:sSubPr>
                        <m:ctrlPr>
                          <a:rPr lang="en-US" b="1" i="1">
                            <a:solidFill>
                              <a:srgbClr val="E95125"/>
                            </a:solidFill>
                            <a:latin typeface="Cambria Math" panose="02040503050406030204" pitchFamily="18" charset="0"/>
                          </a:rPr>
                        </m:ctrlPr>
                      </m:sSubPr>
                      <m:e>
                        <m:r>
                          <a:rPr lang="en-GB" b="1">
                            <a:solidFill>
                              <a:srgbClr val="E95125"/>
                            </a:solidFill>
                            <a:latin typeface="Cambria Math" panose="02040503050406030204" pitchFamily="18" charset="0"/>
                          </a:rPr>
                          <m:t>𝑚</m:t>
                        </m:r>
                      </m:e>
                      <m:sub>
                        <m:r>
                          <a:rPr lang="en-US" b="1">
                            <a:solidFill>
                              <a:srgbClr val="E95125"/>
                            </a:solidFill>
                            <a:latin typeface="Cambria Math" panose="02040503050406030204" pitchFamily="18" charset="0"/>
                          </a:rPr>
                          <m:t>𝛾𝛾</m:t>
                        </m:r>
                      </m:sub>
                    </m:sSub>
                    <m:r>
                      <a:rPr lang="en-US" i="1">
                        <a:latin typeface="Cambria Math" panose="02040503050406030204" pitchFamily="18" charset="0"/>
                        <a:ea typeface="Cambria Math" panose="02040503050406030204" pitchFamily="18" charset="0"/>
                      </a:rPr>
                      <m:t> </m:t>
                    </m:r>
                  </m:oMath>
                </a14:m>
                <a:r>
                  <a:rPr lang="en-US" b="1" dirty="0">
                    <a:solidFill>
                      <a:srgbClr val="E95125"/>
                    </a:solidFill>
                  </a:rPr>
                  <a:t>Gaussian Fit:</a:t>
                </a:r>
              </a:p>
            </p:txBody>
          </p:sp>
        </mc:Choice>
        <mc:Fallback xmlns="">
          <p:sp>
            <p:nvSpPr>
              <p:cNvPr id="11" name="TextBox 10">
                <a:extLst>
                  <a:ext uri="{FF2B5EF4-FFF2-40B4-BE49-F238E27FC236}">
                    <a16:creationId xmlns:a16="http://schemas.microsoft.com/office/drawing/2014/main" id="{3F1179CE-84A0-CE45-BF46-F62859B56B7E}"/>
                  </a:ext>
                </a:extLst>
              </p:cNvPr>
              <p:cNvSpPr txBox="1">
                <a:spLocks noRot="1" noChangeAspect="1" noMove="1" noResize="1" noEditPoints="1" noAdjustHandles="1" noChangeArrowheads="1" noChangeShapeType="1" noTextEdit="1"/>
              </p:cNvSpPr>
              <p:nvPr/>
            </p:nvSpPr>
            <p:spPr>
              <a:xfrm>
                <a:off x="6788414" y="4666511"/>
                <a:ext cx="6096000" cy="391517"/>
              </a:xfrm>
              <a:prstGeom prst="rect">
                <a:avLst/>
              </a:prstGeom>
              <a:blipFill>
                <a:blip r:embed="rId7"/>
                <a:stretch>
                  <a:fillRect t="-6250" b="-187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DFBF8FD-FE2C-2244-A8F7-C75CC0EC0221}"/>
                  </a:ext>
                </a:extLst>
              </p:cNvPr>
              <p:cNvSpPr txBox="1"/>
              <p:nvPr/>
            </p:nvSpPr>
            <p:spPr>
              <a:xfrm>
                <a:off x="1131051" y="5693626"/>
                <a:ext cx="3290637" cy="375552"/>
              </a:xfrm>
              <a:custGeom>
                <a:avLst/>
                <a:gdLst>
                  <a:gd name="connsiteX0" fmla="*/ 0 w 3290637"/>
                  <a:gd name="connsiteY0" fmla="*/ 0 h 375552"/>
                  <a:gd name="connsiteX1" fmla="*/ 515533 w 3290637"/>
                  <a:gd name="connsiteY1" fmla="*/ 0 h 375552"/>
                  <a:gd name="connsiteX2" fmla="*/ 965254 w 3290637"/>
                  <a:gd name="connsiteY2" fmla="*/ 0 h 375552"/>
                  <a:gd name="connsiteX3" fmla="*/ 1579506 w 3290637"/>
                  <a:gd name="connsiteY3" fmla="*/ 0 h 375552"/>
                  <a:gd name="connsiteX4" fmla="*/ 2095039 w 3290637"/>
                  <a:gd name="connsiteY4" fmla="*/ 0 h 375552"/>
                  <a:gd name="connsiteX5" fmla="*/ 2610572 w 3290637"/>
                  <a:gd name="connsiteY5" fmla="*/ 0 h 375552"/>
                  <a:gd name="connsiteX6" fmla="*/ 3290637 w 3290637"/>
                  <a:gd name="connsiteY6" fmla="*/ 0 h 375552"/>
                  <a:gd name="connsiteX7" fmla="*/ 3290637 w 3290637"/>
                  <a:gd name="connsiteY7" fmla="*/ 375552 h 375552"/>
                  <a:gd name="connsiteX8" fmla="*/ 2742198 w 3290637"/>
                  <a:gd name="connsiteY8" fmla="*/ 375552 h 375552"/>
                  <a:gd name="connsiteX9" fmla="*/ 2292477 w 3290637"/>
                  <a:gd name="connsiteY9" fmla="*/ 375552 h 375552"/>
                  <a:gd name="connsiteX10" fmla="*/ 1744038 w 3290637"/>
                  <a:gd name="connsiteY10" fmla="*/ 375552 h 375552"/>
                  <a:gd name="connsiteX11" fmla="*/ 1195598 w 3290637"/>
                  <a:gd name="connsiteY11" fmla="*/ 375552 h 375552"/>
                  <a:gd name="connsiteX12" fmla="*/ 680065 w 3290637"/>
                  <a:gd name="connsiteY12" fmla="*/ 375552 h 375552"/>
                  <a:gd name="connsiteX13" fmla="*/ 0 w 3290637"/>
                  <a:gd name="connsiteY13" fmla="*/ 375552 h 375552"/>
                  <a:gd name="connsiteX14" fmla="*/ 0 w 3290637"/>
                  <a:gd name="connsiteY14" fmla="*/ 0 h 37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0637" h="375552" extrusionOk="0">
                    <a:moveTo>
                      <a:pt x="0" y="0"/>
                    </a:moveTo>
                    <a:cubicBezTo>
                      <a:pt x="202271" y="-50641"/>
                      <a:pt x="386782" y="41919"/>
                      <a:pt x="515533" y="0"/>
                    </a:cubicBezTo>
                    <a:cubicBezTo>
                      <a:pt x="644284" y="-41919"/>
                      <a:pt x="825911" y="21914"/>
                      <a:pt x="965254" y="0"/>
                    </a:cubicBezTo>
                    <a:cubicBezTo>
                      <a:pt x="1104597" y="-21914"/>
                      <a:pt x="1386340" y="14187"/>
                      <a:pt x="1579506" y="0"/>
                    </a:cubicBezTo>
                    <a:cubicBezTo>
                      <a:pt x="1772672" y="-14187"/>
                      <a:pt x="1957800" y="49212"/>
                      <a:pt x="2095039" y="0"/>
                    </a:cubicBezTo>
                    <a:cubicBezTo>
                      <a:pt x="2232278" y="-49212"/>
                      <a:pt x="2504403" y="26811"/>
                      <a:pt x="2610572" y="0"/>
                    </a:cubicBezTo>
                    <a:cubicBezTo>
                      <a:pt x="2716741" y="-26811"/>
                      <a:pt x="3150039" y="38582"/>
                      <a:pt x="3290637" y="0"/>
                    </a:cubicBezTo>
                    <a:cubicBezTo>
                      <a:pt x="3291215" y="155078"/>
                      <a:pt x="3266100" y="230203"/>
                      <a:pt x="3290637" y="375552"/>
                    </a:cubicBezTo>
                    <a:cubicBezTo>
                      <a:pt x="3131961" y="425480"/>
                      <a:pt x="2855303" y="329805"/>
                      <a:pt x="2742198" y="375552"/>
                    </a:cubicBezTo>
                    <a:cubicBezTo>
                      <a:pt x="2629093" y="421299"/>
                      <a:pt x="2437520" y="368777"/>
                      <a:pt x="2292477" y="375552"/>
                    </a:cubicBezTo>
                    <a:cubicBezTo>
                      <a:pt x="2147434" y="382327"/>
                      <a:pt x="1872867" y="327432"/>
                      <a:pt x="1744038" y="375552"/>
                    </a:cubicBezTo>
                    <a:cubicBezTo>
                      <a:pt x="1615209" y="423672"/>
                      <a:pt x="1314389" y="357104"/>
                      <a:pt x="1195598" y="375552"/>
                    </a:cubicBezTo>
                    <a:cubicBezTo>
                      <a:pt x="1076807" y="394000"/>
                      <a:pt x="873013" y="357347"/>
                      <a:pt x="680065" y="375552"/>
                    </a:cubicBezTo>
                    <a:cubicBezTo>
                      <a:pt x="487117" y="393757"/>
                      <a:pt x="264773" y="332242"/>
                      <a:pt x="0" y="375552"/>
                    </a:cubicBezTo>
                    <a:cubicBezTo>
                      <a:pt x="-38123" y="295065"/>
                      <a:pt x="22190" y="123212"/>
                      <a:pt x="0" y="0"/>
                    </a:cubicBezTo>
                    <a:close/>
                  </a:path>
                </a:pathLst>
              </a:custGeom>
              <a:noFill/>
              <a:ln w="25400">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r>
                  <a:rPr lang="en-US" dirty="0"/>
                  <a:t>All </a:t>
                </a:r>
                <a14:m>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𝝅</m:t>
                        </m:r>
                      </m:e>
                      <m:sup>
                        <m:r>
                          <a:rPr lang="en-GB" b="1" i="1" smtClean="0">
                            <a:latin typeface="Cambria Math" panose="02040503050406030204" pitchFamily="18" charset="0"/>
                          </a:rPr>
                          <m:t>𝟎</m:t>
                        </m:r>
                      </m:sup>
                    </m:sSup>
                  </m:oMath>
                </a14:m>
                <a:r>
                  <a:rPr lang="en-US" dirty="0"/>
                  <a:t> before event topology cuts</a:t>
                </a:r>
              </a:p>
            </p:txBody>
          </p:sp>
        </mc:Choice>
        <mc:Fallback xmlns="">
          <p:sp>
            <p:nvSpPr>
              <p:cNvPr id="12" name="TextBox 11">
                <a:extLst>
                  <a:ext uri="{FF2B5EF4-FFF2-40B4-BE49-F238E27FC236}">
                    <a16:creationId xmlns:a16="http://schemas.microsoft.com/office/drawing/2014/main" id="{0DFBF8FD-FE2C-2244-A8F7-C75CC0EC0221}"/>
                  </a:ext>
                </a:extLst>
              </p:cNvPr>
              <p:cNvSpPr txBox="1">
                <a:spLocks noRot="1" noChangeAspect="1" noMove="1" noResize="1" noEditPoints="1" noAdjustHandles="1" noChangeArrowheads="1" noChangeShapeType="1" noTextEdit="1"/>
              </p:cNvSpPr>
              <p:nvPr/>
            </p:nvSpPr>
            <p:spPr>
              <a:xfrm>
                <a:off x="1131051" y="5693626"/>
                <a:ext cx="3290637" cy="375552"/>
              </a:xfrm>
              <a:prstGeom prst="rect">
                <a:avLst/>
              </a:prstGeom>
              <a:blipFill>
                <a:blip r:embed="rId8"/>
                <a:stretch>
                  <a:fillRect l="-758" r="-758" b="-13889"/>
                </a:stretch>
              </a:blipFill>
              <a:ln w="25400">
                <a:solidFill>
                  <a:schemeClr val="tx1"/>
                </a:solidFill>
                <a:extLst>
                  <a:ext uri="{C807C97D-BFC1-408E-A445-0C87EB9F89A2}">
                    <ask:lineSketchStyleProps xmlns:ask="http://schemas.microsoft.com/office/drawing/2018/sketchyshapes" sd="1219033472">
                      <a:custGeom>
                        <a:avLst/>
                        <a:gdLst>
                          <a:gd name="connsiteX0" fmla="*/ 0 w 3290637"/>
                          <a:gd name="connsiteY0" fmla="*/ 0 h 375552"/>
                          <a:gd name="connsiteX1" fmla="*/ 515533 w 3290637"/>
                          <a:gd name="connsiteY1" fmla="*/ 0 h 375552"/>
                          <a:gd name="connsiteX2" fmla="*/ 965254 w 3290637"/>
                          <a:gd name="connsiteY2" fmla="*/ 0 h 375552"/>
                          <a:gd name="connsiteX3" fmla="*/ 1579506 w 3290637"/>
                          <a:gd name="connsiteY3" fmla="*/ 0 h 375552"/>
                          <a:gd name="connsiteX4" fmla="*/ 2095039 w 3290637"/>
                          <a:gd name="connsiteY4" fmla="*/ 0 h 375552"/>
                          <a:gd name="connsiteX5" fmla="*/ 2610572 w 3290637"/>
                          <a:gd name="connsiteY5" fmla="*/ 0 h 375552"/>
                          <a:gd name="connsiteX6" fmla="*/ 3290637 w 3290637"/>
                          <a:gd name="connsiteY6" fmla="*/ 0 h 375552"/>
                          <a:gd name="connsiteX7" fmla="*/ 3290637 w 3290637"/>
                          <a:gd name="connsiteY7" fmla="*/ 375552 h 375552"/>
                          <a:gd name="connsiteX8" fmla="*/ 2742198 w 3290637"/>
                          <a:gd name="connsiteY8" fmla="*/ 375552 h 375552"/>
                          <a:gd name="connsiteX9" fmla="*/ 2292477 w 3290637"/>
                          <a:gd name="connsiteY9" fmla="*/ 375552 h 375552"/>
                          <a:gd name="connsiteX10" fmla="*/ 1744038 w 3290637"/>
                          <a:gd name="connsiteY10" fmla="*/ 375552 h 375552"/>
                          <a:gd name="connsiteX11" fmla="*/ 1195598 w 3290637"/>
                          <a:gd name="connsiteY11" fmla="*/ 375552 h 375552"/>
                          <a:gd name="connsiteX12" fmla="*/ 680065 w 3290637"/>
                          <a:gd name="connsiteY12" fmla="*/ 375552 h 375552"/>
                          <a:gd name="connsiteX13" fmla="*/ 0 w 3290637"/>
                          <a:gd name="connsiteY13" fmla="*/ 375552 h 375552"/>
                          <a:gd name="connsiteX14" fmla="*/ 0 w 3290637"/>
                          <a:gd name="connsiteY14" fmla="*/ 0 h 37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0637" h="375552" extrusionOk="0">
                            <a:moveTo>
                              <a:pt x="0" y="0"/>
                            </a:moveTo>
                            <a:cubicBezTo>
                              <a:pt x="202271" y="-50641"/>
                              <a:pt x="386782" y="41919"/>
                              <a:pt x="515533" y="0"/>
                            </a:cubicBezTo>
                            <a:cubicBezTo>
                              <a:pt x="644284" y="-41919"/>
                              <a:pt x="825911" y="21914"/>
                              <a:pt x="965254" y="0"/>
                            </a:cubicBezTo>
                            <a:cubicBezTo>
                              <a:pt x="1104597" y="-21914"/>
                              <a:pt x="1386340" y="14187"/>
                              <a:pt x="1579506" y="0"/>
                            </a:cubicBezTo>
                            <a:cubicBezTo>
                              <a:pt x="1772672" y="-14187"/>
                              <a:pt x="1957800" y="49212"/>
                              <a:pt x="2095039" y="0"/>
                            </a:cubicBezTo>
                            <a:cubicBezTo>
                              <a:pt x="2232278" y="-49212"/>
                              <a:pt x="2504403" y="26811"/>
                              <a:pt x="2610572" y="0"/>
                            </a:cubicBezTo>
                            <a:cubicBezTo>
                              <a:pt x="2716741" y="-26811"/>
                              <a:pt x="3150039" y="38582"/>
                              <a:pt x="3290637" y="0"/>
                            </a:cubicBezTo>
                            <a:cubicBezTo>
                              <a:pt x="3291215" y="155078"/>
                              <a:pt x="3266100" y="230203"/>
                              <a:pt x="3290637" y="375552"/>
                            </a:cubicBezTo>
                            <a:cubicBezTo>
                              <a:pt x="3131961" y="425480"/>
                              <a:pt x="2855303" y="329805"/>
                              <a:pt x="2742198" y="375552"/>
                            </a:cubicBezTo>
                            <a:cubicBezTo>
                              <a:pt x="2629093" y="421299"/>
                              <a:pt x="2437520" y="368777"/>
                              <a:pt x="2292477" y="375552"/>
                            </a:cubicBezTo>
                            <a:cubicBezTo>
                              <a:pt x="2147434" y="382327"/>
                              <a:pt x="1872867" y="327432"/>
                              <a:pt x="1744038" y="375552"/>
                            </a:cubicBezTo>
                            <a:cubicBezTo>
                              <a:pt x="1615209" y="423672"/>
                              <a:pt x="1314389" y="357104"/>
                              <a:pt x="1195598" y="375552"/>
                            </a:cubicBezTo>
                            <a:cubicBezTo>
                              <a:pt x="1076807" y="394000"/>
                              <a:pt x="873013" y="357347"/>
                              <a:pt x="680065" y="375552"/>
                            </a:cubicBezTo>
                            <a:cubicBezTo>
                              <a:pt x="487117" y="393757"/>
                              <a:pt x="264773" y="332242"/>
                              <a:pt x="0" y="375552"/>
                            </a:cubicBezTo>
                            <a:cubicBezTo>
                              <a:pt x="-38123" y="295065"/>
                              <a:pt x="22190" y="123212"/>
                              <a:pt x="0" y="0"/>
                            </a:cubicBezTo>
                            <a:close/>
                          </a:path>
                        </a:pathLst>
                      </a:custGeom>
                      <ask:type>
                        <ask:lineSketchScribble/>
                      </ask:type>
                    </ask:lineSketchStyleProps>
                  </a:ext>
                </a:extLst>
              </a:ln>
            </p:spPr>
            <p:txBody>
              <a:bodyPr/>
              <a:lstStyle/>
              <a:p>
                <a:r>
                  <a:rPr lang="en-US">
                    <a:noFill/>
                  </a:rPr>
                  <a:t> </a:t>
                </a:r>
              </a:p>
            </p:txBody>
          </p:sp>
        </mc:Fallback>
      </mc:AlternateContent>
      <p:pic>
        <p:nvPicPr>
          <p:cNvPr id="13" name="Picture 12">
            <a:extLst>
              <a:ext uri="{FF2B5EF4-FFF2-40B4-BE49-F238E27FC236}">
                <a16:creationId xmlns:a16="http://schemas.microsoft.com/office/drawing/2014/main" id="{5C8B7D38-3523-854E-9D02-25E9266BB7BA}"/>
              </a:ext>
            </a:extLst>
          </p:cNvPr>
          <p:cNvPicPr>
            <a:picLocks noChangeAspect="1"/>
          </p:cNvPicPr>
          <p:nvPr/>
        </p:nvPicPr>
        <p:blipFill>
          <a:blip r:embed="rId9"/>
          <a:stretch>
            <a:fillRect/>
          </a:stretch>
        </p:blipFill>
        <p:spPr>
          <a:xfrm>
            <a:off x="4034338" y="3261815"/>
            <a:ext cx="774700" cy="228600"/>
          </a:xfrm>
          <a:prstGeom prst="rect">
            <a:avLst/>
          </a:prstGeom>
        </p:spPr>
      </p:pic>
    </p:spTree>
    <p:extLst>
      <p:ext uri="{BB962C8B-B14F-4D97-AF65-F5344CB8AC3E}">
        <p14:creationId xmlns:p14="http://schemas.microsoft.com/office/powerpoint/2010/main" val="23439878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7E1E1051-7366-2E4C-8096-6F08F6AE64FD}"/>
                  </a:ext>
                </a:extLst>
              </p:cNvPr>
              <p:cNvSpPr>
                <a:spLocks noGrp="1"/>
              </p:cNvSpPr>
              <p:nvPr>
                <p:ph type="title"/>
              </p:nvPr>
            </p:nvSpPr>
            <p:spPr/>
            <p:txBody>
              <a:bodyPr/>
              <a:lstStyle/>
              <a:p>
                <a:r>
                  <a:rPr lang="en-US" dirty="0"/>
                  <a:t>Reconstructed </a:t>
                </a:r>
                <a14:m>
                  <m:oMath xmlns:m="http://schemas.openxmlformats.org/officeDocument/2006/math">
                    <m:sSub>
                      <m:sSubPr>
                        <m:ctrlPr>
                          <a:rPr lang="en-US" i="1" dirty="0" smtClean="0">
                            <a:latin typeface="Cambria Math" panose="02040503050406030204" pitchFamily="18" charset="0"/>
                            <a:ea typeface="Cambria Math" panose="02040503050406030204" pitchFamily="18" charset="0"/>
                          </a:rPr>
                        </m:ctrlPr>
                      </m:sSubPr>
                      <m:e>
                        <m:r>
                          <a:rPr lang="en-GB" b="1" i="1" dirty="0" smtClean="0">
                            <a:latin typeface="Cambria Math" panose="02040503050406030204" pitchFamily="18" charset="0"/>
                            <a:ea typeface="Cambria Math" panose="02040503050406030204" pitchFamily="18" charset="0"/>
                          </a:rPr>
                          <m:t>𝑻</m:t>
                        </m:r>
                      </m:e>
                      <m:sub>
                        <m:sSup>
                          <m:sSupPr>
                            <m:ctrlPr>
                              <a:rPr lang="en-GB" b="1" i="1" dirty="0" smtClean="0">
                                <a:latin typeface="Cambria Math" panose="02040503050406030204" pitchFamily="18" charset="0"/>
                                <a:ea typeface="Cambria Math" panose="02040503050406030204" pitchFamily="18" charset="0"/>
                              </a:rPr>
                            </m:ctrlPr>
                          </m:sSupPr>
                          <m:e>
                            <m:r>
                              <a:rPr lang="en-US" i="1" dirty="0">
                                <a:latin typeface="Cambria Math" panose="02040503050406030204" pitchFamily="18" charset="0"/>
                                <a:ea typeface="Cambria Math" panose="02040503050406030204" pitchFamily="18" charset="0"/>
                              </a:rPr>
                              <m:t>𝜋</m:t>
                            </m:r>
                          </m:e>
                          <m:sup>
                            <m:r>
                              <a:rPr lang="en-GB" b="1" i="1" dirty="0" smtClean="0">
                                <a:latin typeface="Cambria Math" panose="02040503050406030204" pitchFamily="18" charset="0"/>
                                <a:ea typeface="Cambria Math" panose="02040503050406030204" pitchFamily="18" charset="0"/>
                              </a:rPr>
                              <m:t>𝟎</m:t>
                            </m:r>
                          </m:sup>
                        </m:sSup>
                      </m:sub>
                    </m:sSub>
                  </m:oMath>
                </a14:m>
                <a:endParaRPr lang="en-US" dirty="0"/>
              </a:p>
            </p:txBody>
          </p:sp>
        </mc:Choice>
        <mc:Fallback xmlns="">
          <p:sp>
            <p:nvSpPr>
              <p:cNvPr id="2" name="Title 1">
                <a:extLst>
                  <a:ext uri="{FF2B5EF4-FFF2-40B4-BE49-F238E27FC236}">
                    <a16:creationId xmlns:a16="http://schemas.microsoft.com/office/drawing/2014/main" id="{7E1E1051-7366-2E4C-8096-6F08F6AE64FD}"/>
                  </a:ext>
                </a:extLst>
              </p:cNvPr>
              <p:cNvSpPr>
                <a:spLocks noGrp="1" noRot="1" noChangeAspect="1" noMove="1" noResize="1" noEditPoints="1" noAdjustHandles="1" noChangeArrowheads="1" noChangeShapeType="1" noTextEdit="1"/>
              </p:cNvSpPr>
              <p:nvPr>
                <p:ph type="title"/>
              </p:nvPr>
            </p:nvSpPr>
            <p:spPr>
              <a:blipFill>
                <a:blip r:embed="rId3"/>
                <a:stretch>
                  <a:fillRect l="-3121" t="-25490" b="-58824"/>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EEFAD1FF-7F59-5045-9805-57B40952D301}"/>
              </a:ext>
            </a:extLst>
          </p:cNvPr>
          <p:cNvSpPr>
            <a:spLocks noGrp="1"/>
          </p:cNvSpPr>
          <p:nvPr>
            <p:ph type="dt" sz="half" idx="2"/>
          </p:nvPr>
        </p:nvSpPr>
        <p:spPr/>
        <p:txBody>
          <a:bodyPr/>
          <a:lstStyle/>
          <a:p>
            <a:pPr>
              <a:defRPr/>
            </a:pPr>
            <a:r>
              <a:rPr lang="en-GB">
                <a:latin typeface="Helvetica"/>
              </a:rPr>
              <a:t>21/02/2024</a:t>
            </a:r>
            <a:endParaRPr lang="en-US">
              <a:latin typeface="Helvetica"/>
              <a:cs typeface="Helvetica"/>
            </a:endParaRPr>
          </a:p>
        </p:txBody>
      </p:sp>
      <p:sp>
        <p:nvSpPr>
          <p:cNvPr id="4" name="Slide Number Placeholder 3">
            <a:extLst>
              <a:ext uri="{FF2B5EF4-FFF2-40B4-BE49-F238E27FC236}">
                <a16:creationId xmlns:a16="http://schemas.microsoft.com/office/drawing/2014/main" id="{0677A70F-FEAD-B544-97E7-BC0619DE6896}"/>
              </a:ext>
            </a:extLst>
          </p:cNvPr>
          <p:cNvSpPr>
            <a:spLocks noGrp="1"/>
          </p:cNvSpPr>
          <p:nvPr>
            <p:ph type="sldNum" sz="quarter" idx="4"/>
          </p:nvPr>
        </p:nvSpPr>
        <p:spPr/>
        <p:txBody>
          <a:bodyPr/>
          <a:lstStyle/>
          <a:p>
            <a:pPr>
              <a:defRPr/>
            </a:pPr>
            <a:fld id="{0C39C72E-2A13-EB4D-AD45-6D4E6ACAED8D}" type="slidenum">
              <a:rPr lang="en-US" smtClean="0"/>
              <a:pPr>
                <a:defRPr/>
              </a:pPr>
              <a:t>36</a:t>
            </a:fld>
            <a:endParaRPr lang="en-US"/>
          </a:p>
        </p:txBody>
      </p:sp>
      <p:sp>
        <p:nvSpPr>
          <p:cNvPr id="7" name="Footer Placeholder 6">
            <a:extLst>
              <a:ext uri="{FF2B5EF4-FFF2-40B4-BE49-F238E27FC236}">
                <a16:creationId xmlns:a16="http://schemas.microsoft.com/office/drawing/2014/main" id="{F9BAD423-5DF2-0542-84C4-93A8A6EEE8B0}"/>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mc:AlternateContent xmlns:mc="http://schemas.openxmlformats.org/markup-compatibility/2006" xmlns:a14="http://schemas.microsoft.com/office/drawing/2010/main">
        <mc:Choice Requires="a14">
          <p:sp>
            <p:nvSpPr>
              <p:cNvPr id="10" name="Content Placeholder 5">
                <a:extLst>
                  <a:ext uri="{FF2B5EF4-FFF2-40B4-BE49-F238E27FC236}">
                    <a16:creationId xmlns:a16="http://schemas.microsoft.com/office/drawing/2014/main" id="{9E91D944-13B0-B345-88B0-92224BC5F4E9}"/>
                  </a:ext>
                </a:extLst>
              </p:cNvPr>
              <p:cNvSpPr>
                <a:spLocks noGrp="1"/>
              </p:cNvSpPr>
              <p:nvPr>
                <p:ph idx="12"/>
              </p:nvPr>
            </p:nvSpPr>
            <p:spPr>
              <a:xfrm>
                <a:off x="6261400" y="1826374"/>
                <a:ext cx="5321000" cy="5031626"/>
              </a:xfrm>
            </p:spPr>
            <p:txBody>
              <a:bodyPr/>
              <a:lstStyle/>
              <a:p>
                <a:r>
                  <a:rPr lang="en-US" dirty="0"/>
                  <a:t>The reconstructed</a:t>
                </a:r>
                <a14:m>
                  <m:oMath xmlns:m="http://schemas.openxmlformats.org/officeDocument/2006/math">
                    <m:sSub>
                      <m:sSubPr>
                        <m:ctrlPr>
                          <a:rPr lang="en-US" i="1" dirty="0">
                            <a:latin typeface="Cambria Math" panose="02040503050406030204" pitchFamily="18" charset="0"/>
                            <a:ea typeface="Cambria Math" panose="02040503050406030204" pitchFamily="18" charset="0"/>
                          </a:rPr>
                        </m:ctrlPr>
                      </m:sSubPr>
                      <m:e>
                        <m:r>
                          <a:rPr lang="en-GB" b="1" i="1" dirty="0" smtClean="0">
                            <a:latin typeface="Cambria Math" panose="02040503050406030204" pitchFamily="18" charset="0"/>
                            <a:ea typeface="Cambria Math" panose="02040503050406030204" pitchFamily="18" charset="0"/>
                          </a:rPr>
                          <m:t> </m:t>
                        </m:r>
                        <m:r>
                          <a:rPr lang="en-GB" b="1" i="1" dirty="0">
                            <a:latin typeface="Cambria Math" panose="02040503050406030204" pitchFamily="18" charset="0"/>
                            <a:ea typeface="Cambria Math" panose="02040503050406030204" pitchFamily="18" charset="0"/>
                          </a:rPr>
                          <m:t>𝑻</m:t>
                        </m:r>
                      </m:e>
                      <m:sub>
                        <m:sSup>
                          <m:sSupPr>
                            <m:ctrlPr>
                              <a:rPr lang="en-GB" b="1" i="1" dirty="0">
                                <a:latin typeface="Cambria Math" panose="02040503050406030204" pitchFamily="18" charset="0"/>
                                <a:ea typeface="Cambria Math" panose="02040503050406030204" pitchFamily="18" charset="0"/>
                              </a:rPr>
                            </m:ctrlPr>
                          </m:sSupPr>
                          <m:e>
                            <m:r>
                              <a:rPr lang="en-US" i="1" dirty="0">
                                <a:latin typeface="Cambria Math" panose="02040503050406030204" pitchFamily="18" charset="0"/>
                                <a:ea typeface="Cambria Math" panose="02040503050406030204" pitchFamily="18" charset="0"/>
                              </a:rPr>
                              <m:t>𝜋</m:t>
                            </m:r>
                          </m:e>
                          <m:sup>
                            <m:r>
                              <a:rPr lang="en-GB" b="1" i="1" dirty="0">
                                <a:latin typeface="Cambria Math" panose="02040503050406030204" pitchFamily="18" charset="0"/>
                                <a:ea typeface="Cambria Math" panose="02040503050406030204" pitchFamily="18" charset="0"/>
                              </a:rPr>
                              <m:t>𝟎</m:t>
                            </m:r>
                          </m:sup>
                        </m:sSup>
                      </m:sub>
                    </m:sSub>
                  </m:oMath>
                </a14:m>
                <a:r>
                  <a:rPr lang="en-US" dirty="0"/>
                  <a:t> kinetic energy of selected change exchange events.</a:t>
                </a:r>
              </a:p>
              <a:p>
                <a:endParaRPr lang="en-US" dirty="0"/>
              </a:p>
              <a:p>
                <a:r>
                  <a:rPr lang="en-US" dirty="0"/>
                  <a:t>Pion production with </a:t>
                </a:r>
                <a14:m>
                  <m:oMath xmlns:m="http://schemas.openxmlformats.org/officeDocument/2006/math">
                    <m:sSup>
                      <m:sSupPr>
                        <m:ctrlPr>
                          <a:rPr lang="en-GB" b="1" i="1" dirty="0" smtClean="0">
                            <a:latin typeface="Cambria Math" panose="02040503050406030204" pitchFamily="18" charset="0"/>
                            <a:ea typeface="Cambria Math" panose="02040503050406030204" pitchFamily="18" charset="0"/>
                          </a:rPr>
                        </m:ctrlPr>
                      </m:sSupPr>
                      <m:e>
                        <m:r>
                          <a:rPr lang="en-US" i="1" dirty="0">
                            <a:latin typeface="Cambria Math" panose="02040503050406030204" pitchFamily="18" charset="0"/>
                            <a:ea typeface="Cambria Math" panose="02040503050406030204" pitchFamily="18" charset="0"/>
                          </a:rPr>
                          <m:t>𝜋</m:t>
                        </m:r>
                      </m:e>
                      <m:sup>
                        <m:r>
                          <a:rPr lang="en-GB" b="1" i="1" dirty="0">
                            <a:latin typeface="Cambria Math" panose="02040503050406030204" pitchFamily="18" charset="0"/>
                            <a:ea typeface="Cambria Math" panose="02040503050406030204" pitchFamily="18" charset="0"/>
                          </a:rPr>
                          <m:t>𝟎</m:t>
                        </m:r>
                      </m:sup>
                    </m:sSup>
                    <m:r>
                      <a:rPr lang="en-GB" b="0" i="0" dirty="0" smtClean="0">
                        <a:latin typeface="Cambria Math" panose="02040503050406030204" pitchFamily="18" charset="0"/>
                        <a:ea typeface="Cambria Math" panose="02040503050406030204" pitchFamily="18" charset="0"/>
                      </a:rPr>
                      <m:t> </m:t>
                    </m:r>
                  </m:oMath>
                </a14:m>
                <a:r>
                  <a:rPr lang="en-US" dirty="0"/>
                  <a:t>is the largest background.</a:t>
                </a:r>
              </a:p>
              <a:p>
                <a:endParaRPr lang="en-US" dirty="0"/>
              </a:p>
              <a:p>
                <a14:m>
                  <m:oMath xmlns:m="http://schemas.openxmlformats.org/officeDocument/2006/math">
                    <m:sSub>
                      <m:sSubPr>
                        <m:ctrlPr>
                          <a:rPr lang="en-US" i="1" dirty="0" smtClean="0">
                            <a:latin typeface="Cambria Math" panose="02040503050406030204" pitchFamily="18" charset="0"/>
                            <a:ea typeface="Cambria Math" panose="02040503050406030204" pitchFamily="18" charset="0"/>
                          </a:rPr>
                        </m:ctrlPr>
                      </m:sSubPr>
                      <m:e>
                        <m:r>
                          <a:rPr lang="en-GB" b="1" i="1" dirty="0" smtClean="0">
                            <a:latin typeface="Cambria Math" panose="02040503050406030204" pitchFamily="18" charset="0"/>
                            <a:ea typeface="Cambria Math" panose="02040503050406030204" pitchFamily="18" charset="0"/>
                          </a:rPr>
                          <m:t> </m:t>
                        </m:r>
                        <m:r>
                          <a:rPr lang="en-GB" b="1" i="1" dirty="0">
                            <a:latin typeface="Cambria Math" panose="02040503050406030204" pitchFamily="18" charset="0"/>
                            <a:ea typeface="Cambria Math" panose="02040503050406030204" pitchFamily="18" charset="0"/>
                          </a:rPr>
                          <m:t>𝑻</m:t>
                        </m:r>
                      </m:e>
                      <m:sub>
                        <m:sSup>
                          <m:sSupPr>
                            <m:ctrlPr>
                              <a:rPr lang="en-GB" b="1" i="1" dirty="0">
                                <a:latin typeface="Cambria Math" panose="02040503050406030204" pitchFamily="18" charset="0"/>
                                <a:ea typeface="Cambria Math" panose="02040503050406030204" pitchFamily="18" charset="0"/>
                              </a:rPr>
                            </m:ctrlPr>
                          </m:sSupPr>
                          <m:e>
                            <m:r>
                              <a:rPr lang="en-US" i="1" dirty="0">
                                <a:latin typeface="Cambria Math" panose="02040503050406030204" pitchFamily="18" charset="0"/>
                                <a:ea typeface="Cambria Math" panose="02040503050406030204" pitchFamily="18" charset="0"/>
                              </a:rPr>
                              <m:t>𝜋</m:t>
                            </m:r>
                          </m:e>
                          <m:sup>
                            <m:r>
                              <a:rPr lang="en-GB" b="1" i="1" dirty="0">
                                <a:latin typeface="Cambria Math" panose="02040503050406030204" pitchFamily="18" charset="0"/>
                                <a:ea typeface="Cambria Math" panose="02040503050406030204" pitchFamily="18" charset="0"/>
                              </a:rPr>
                              <m:t>𝟎</m:t>
                            </m:r>
                          </m:sup>
                        </m:sSup>
                      </m:sub>
                    </m:sSub>
                    <m:r>
                      <a:rPr lang="en-GB" b="1" i="1" dirty="0">
                        <a:latin typeface="Cambria Math" panose="02040503050406030204" pitchFamily="18" charset="0"/>
                        <a:ea typeface="Cambria Math" panose="02040503050406030204" pitchFamily="18" charset="0"/>
                      </a:rPr>
                      <m:t> </m:t>
                    </m:r>
                  </m:oMath>
                </a14:m>
                <a:r>
                  <a:rPr lang="en-US" dirty="0"/>
                  <a:t> is peaked around 250 MeV.</a:t>
                </a:r>
              </a:p>
              <a:p>
                <a:endParaRPr lang="en-US" dirty="0"/>
              </a:p>
            </p:txBody>
          </p:sp>
        </mc:Choice>
        <mc:Fallback xmlns="">
          <p:sp>
            <p:nvSpPr>
              <p:cNvPr id="10" name="Content Placeholder 5">
                <a:extLst>
                  <a:ext uri="{FF2B5EF4-FFF2-40B4-BE49-F238E27FC236}">
                    <a16:creationId xmlns:a16="http://schemas.microsoft.com/office/drawing/2014/main" id="{9E91D944-13B0-B345-88B0-92224BC5F4E9}"/>
                  </a:ext>
                </a:extLst>
              </p:cNvPr>
              <p:cNvSpPr>
                <a:spLocks noGrp="1" noRot="1" noChangeAspect="1" noMove="1" noResize="1" noEditPoints="1" noAdjustHandles="1" noChangeArrowheads="1" noChangeShapeType="1" noTextEdit="1"/>
              </p:cNvSpPr>
              <p:nvPr>
                <p:ph idx="12"/>
              </p:nvPr>
            </p:nvSpPr>
            <p:spPr>
              <a:xfrm>
                <a:off x="6261400" y="1826374"/>
                <a:ext cx="5321000" cy="5031626"/>
              </a:xfrm>
              <a:blipFill>
                <a:blip r:embed="rId5"/>
                <a:stretch>
                  <a:fillRect l="-2850" t="-758" r="-9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72A6E7C-791C-2D4B-9566-98053E5AB1F7}"/>
                  </a:ext>
                </a:extLst>
              </p:cNvPr>
              <p:cNvSpPr txBox="1"/>
              <p:nvPr/>
            </p:nvSpPr>
            <p:spPr>
              <a:xfrm>
                <a:off x="698564" y="5721078"/>
                <a:ext cx="5799081" cy="375552"/>
              </a:xfrm>
              <a:custGeom>
                <a:avLst/>
                <a:gdLst>
                  <a:gd name="connsiteX0" fmla="*/ 0 w 5799081"/>
                  <a:gd name="connsiteY0" fmla="*/ 0 h 375552"/>
                  <a:gd name="connsiteX1" fmla="*/ 521917 w 5799081"/>
                  <a:gd name="connsiteY1" fmla="*/ 0 h 375552"/>
                  <a:gd name="connsiteX2" fmla="*/ 927853 w 5799081"/>
                  <a:gd name="connsiteY2" fmla="*/ 0 h 375552"/>
                  <a:gd name="connsiteX3" fmla="*/ 1623743 w 5799081"/>
                  <a:gd name="connsiteY3" fmla="*/ 0 h 375552"/>
                  <a:gd name="connsiteX4" fmla="*/ 2145660 w 5799081"/>
                  <a:gd name="connsiteY4" fmla="*/ 0 h 375552"/>
                  <a:gd name="connsiteX5" fmla="*/ 2667577 w 5799081"/>
                  <a:gd name="connsiteY5" fmla="*/ 0 h 375552"/>
                  <a:gd name="connsiteX6" fmla="*/ 3363467 w 5799081"/>
                  <a:gd name="connsiteY6" fmla="*/ 0 h 375552"/>
                  <a:gd name="connsiteX7" fmla="*/ 3827393 w 5799081"/>
                  <a:gd name="connsiteY7" fmla="*/ 0 h 375552"/>
                  <a:gd name="connsiteX8" fmla="*/ 4523283 w 5799081"/>
                  <a:gd name="connsiteY8" fmla="*/ 0 h 375552"/>
                  <a:gd name="connsiteX9" fmla="*/ 5219173 w 5799081"/>
                  <a:gd name="connsiteY9" fmla="*/ 0 h 375552"/>
                  <a:gd name="connsiteX10" fmla="*/ 5799081 w 5799081"/>
                  <a:gd name="connsiteY10" fmla="*/ 0 h 375552"/>
                  <a:gd name="connsiteX11" fmla="*/ 5799081 w 5799081"/>
                  <a:gd name="connsiteY11" fmla="*/ 375552 h 375552"/>
                  <a:gd name="connsiteX12" fmla="*/ 5161182 w 5799081"/>
                  <a:gd name="connsiteY12" fmla="*/ 375552 h 375552"/>
                  <a:gd name="connsiteX13" fmla="*/ 4465292 w 5799081"/>
                  <a:gd name="connsiteY13" fmla="*/ 375552 h 375552"/>
                  <a:gd name="connsiteX14" fmla="*/ 3769403 w 5799081"/>
                  <a:gd name="connsiteY14" fmla="*/ 375552 h 375552"/>
                  <a:gd name="connsiteX15" fmla="*/ 3305476 w 5799081"/>
                  <a:gd name="connsiteY15" fmla="*/ 375552 h 375552"/>
                  <a:gd name="connsiteX16" fmla="*/ 2725568 w 5799081"/>
                  <a:gd name="connsiteY16" fmla="*/ 375552 h 375552"/>
                  <a:gd name="connsiteX17" fmla="*/ 2029678 w 5799081"/>
                  <a:gd name="connsiteY17" fmla="*/ 375552 h 375552"/>
                  <a:gd name="connsiteX18" fmla="*/ 1449770 w 5799081"/>
                  <a:gd name="connsiteY18" fmla="*/ 375552 h 375552"/>
                  <a:gd name="connsiteX19" fmla="*/ 1043835 w 5799081"/>
                  <a:gd name="connsiteY19" fmla="*/ 375552 h 375552"/>
                  <a:gd name="connsiteX20" fmla="*/ 579908 w 5799081"/>
                  <a:gd name="connsiteY20" fmla="*/ 375552 h 375552"/>
                  <a:gd name="connsiteX21" fmla="*/ 0 w 5799081"/>
                  <a:gd name="connsiteY21" fmla="*/ 375552 h 375552"/>
                  <a:gd name="connsiteX22" fmla="*/ 0 w 5799081"/>
                  <a:gd name="connsiteY22" fmla="*/ 0 h 37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99081" h="375552" extrusionOk="0">
                    <a:moveTo>
                      <a:pt x="0" y="0"/>
                    </a:moveTo>
                    <a:cubicBezTo>
                      <a:pt x="254664" y="-13948"/>
                      <a:pt x="392977" y="23774"/>
                      <a:pt x="521917" y="0"/>
                    </a:cubicBezTo>
                    <a:cubicBezTo>
                      <a:pt x="650857" y="-23774"/>
                      <a:pt x="797379" y="34175"/>
                      <a:pt x="927853" y="0"/>
                    </a:cubicBezTo>
                    <a:cubicBezTo>
                      <a:pt x="1058327" y="-34175"/>
                      <a:pt x="1304222" y="74974"/>
                      <a:pt x="1623743" y="0"/>
                    </a:cubicBezTo>
                    <a:cubicBezTo>
                      <a:pt x="1943264" y="-74974"/>
                      <a:pt x="1921442" y="42706"/>
                      <a:pt x="2145660" y="0"/>
                    </a:cubicBezTo>
                    <a:cubicBezTo>
                      <a:pt x="2369878" y="-42706"/>
                      <a:pt x="2438238" y="26850"/>
                      <a:pt x="2667577" y="0"/>
                    </a:cubicBezTo>
                    <a:cubicBezTo>
                      <a:pt x="2896916" y="-26850"/>
                      <a:pt x="3212666" y="57303"/>
                      <a:pt x="3363467" y="0"/>
                    </a:cubicBezTo>
                    <a:cubicBezTo>
                      <a:pt x="3514268" y="-57303"/>
                      <a:pt x="3694253" y="53677"/>
                      <a:pt x="3827393" y="0"/>
                    </a:cubicBezTo>
                    <a:cubicBezTo>
                      <a:pt x="3960533" y="-53677"/>
                      <a:pt x="4316539" y="34198"/>
                      <a:pt x="4523283" y="0"/>
                    </a:cubicBezTo>
                    <a:cubicBezTo>
                      <a:pt x="4730027" y="-34198"/>
                      <a:pt x="4969605" y="24672"/>
                      <a:pt x="5219173" y="0"/>
                    </a:cubicBezTo>
                    <a:cubicBezTo>
                      <a:pt x="5468741" y="-24672"/>
                      <a:pt x="5568680" y="11271"/>
                      <a:pt x="5799081" y="0"/>
                    </a:cubicBezTo>
                    <a:cubicBezTo>
                      <a:pt x="5802896" y="95100"/>
                      <a:pt x="5773627" y="230032"/>
                      <a:pt x="5799081" y="375552"/>
                    </a:cubicBezTo>
                    <a:cubicBezTo>
                      <a:pt x="5637024" y="430199"/>
                      <a:pt x="5361063" y="317855"/>
                      <a:pt x="5161182" y="375552"/>
                    </a:cubicBezTo>
                    <a:cubicBezTo>
                      <a:pt x="4961301" y="433249"/>
                      <a:pt x="4697732" y="375507"/>
                      <a:pt x="4465292" y="375552"/>
                    </a:cubicBezTo>
                    <a:cubicBezTo>
                      <a:pt x="4232852" y="375597"/>
                      <a:pt x="4106552" y="294804"/>
                      <a:pt x="3769403" y="375552"/>
                    </a:cubicBezTo>
                    <a:cubicBezTo>
                      <a:pt x="3432254" y="456300"/>
                      <a:pt x="3531898" y="327155"/>
                      <a:pt x="3305476" y="375552"/>
                    </a:cubicBezTo>
                    <a:cubicBezTo>
                      <a:pt x="3079054" y="423949"/>
                      <a:pt x="2952888" y="354018"/>
                      <a:pt x="2725568" y="375552"/>
                    </a:cubicBezTo>
                    <a:cubicBezTo>
                      <a:pt x="2498248" y="397086"/>
                      <a:pt x="2270931" y="320690"/>
                      <a:pt x="2029678" y="375552"/>
                    </a:cubicBezTo>
                    <a:cubicBezTo>
                      <a:pt x="1788425" y="430414"/>
                      <a:pt x="1726981" y="371586"/>
                      <a:pt x="1449770" y="375552"/>
                    </a:cubicBezTo>
                    <a:cubicBezTo>
                      <a:pt x="1172559" y="379518"/>
                      <a:pt x="1191524" y="355422"/>
                      <a:pt x="1043835" y="375552"/>
                    </a:cubicBezTo>
                    <a:cubicBezTo>
                      <a:pt x="896146" y="395682"/>
                      <a:pt x="707528" y="345981"/>
                      <a:pt x="579908" y="375552"/>
                    </a:cubicBezTo>
                    <a:cubicBezTo>
                      <a:pt x="452288" y="405123"/>
                      <a:pt x="138801" y="331821"/>
                      <a:pt x="0" y="375552"/>
                    </a:cubicBezTo>
                    <a:cubicBezTo>
                      <a:pt x="-31141" y="194764"/>
                      <a:pt x="30674" y="94096"/>
                      <a:pt x="0" y="0"/>
                    </a:cubicBezTo>
                    <a:close/>
                  </a:path>
                </a:pathLst>
              </a:custGeom>
              <a:noFill/>
              <a:ln w="25400">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r>
                  <a:rPr lang="en-US" dirty="0"/>
                  <a:t>Selected </a:t>
                </a:r>
                <a14:m>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𝝅</m:t>
                        </m:r>
                      </m:e>
                      <m:sup>
                        <m:r>
                          <a:rPr lang="en-GB" b="1" i="1" smtClean="0">
                            <a:latin typeface="Cambria Math" panose="02040503050406030204" pitchFamily="18" charset="0"/>
                          </a:rPr>
                          <m:t>𝟎</m:t>
                        </m:r>
                      </m:sup>
                    </m:sSup>
                  </m:oMath>
                </a14:m>
                <a:r>
                  <a:rPr lang="en-US" dirty="0"/>
                  <a:t> after event topology cuts and kinematic fitting</a:t>
                </a:r>
              </a:p>
            </p:txBody>
          </p:sp>
        </mc:Choice>
        <mc:Fallback xmlns="">
          <p:sp>
            <p:nvSpPr>
              <p:cNvPr id="11" name="TextBox 10">
                <a:extLst>
                  <a:ext uri="{FF2B5EF4-FFF2-40B4-BE49-F238E27FC236}">
                    <a16:creationId xmlns:a16="http://schemas.microsoft.com/office/drawing/2014/main" id="{E72A6E7C-791C-2D4B-9566-98053E5AB1F7}"/>
                  </a:ext>
                </a:extLst>
              </p:cNvPr>
              <p:cNvSpPr txBox="1">
                <a:spLocks noRot="1" noChangeAspect="1" noMove="1" noResize="1" noEditPoints="1" noAdjustHandles="1" noChangeArrowheads="1" noChangeShapeType="1" noTextEdit="1"/>
              </p:cNvSpPr>
              <p:nvPr/>
            </p:nvSpPr>
            <p:spPr>
              <a:xfrm>
                <a:off x="698564" y="5721078"/>
                <a:ext cx="5799081" cy="375552"/>
              </a:xfrm>
              <a:prstGeom prst="rect">
                <a:avLst/>
              </a:prstGeom>
              <a:blipFill>
                <a:blip r:embed="rId6"/>
                <a:stretch>
                  <a:fillRect l="-651" b="-10526"/>
                </a:stretch>
              </a:blipFill>
              <a:ln w="25400">
                <a:solidFill>
                  <a:schemeClr val="tx1"/>
                </a:solidFill>
                <a:extLst>
                  <a:ext uri="{C807C97D-BFC1-408E-A445-0C87EB9F89A2}">
                    <ask:lineSketchStyleProps xmlns:ask="http://schemas.microsoft.com/office/drawing/2018/sketchyshapes" sd="1219033472">
                      <a:custGeom>
                        <a:avLst/>
                        <a:gdLst>
                          <a:gd name="connsiteX0" fmla="*/ 0 w 5799081"/>
                          <a:gd name="connsiteY0" fmla="*/ 0 h 375552"/>
                          <a:gd name="connsiteX1" fmla="*/ 521917 w 5799081"/>
                          <a:gd name="connsiteY1" fmla="*/ 0 h 375552"/>
                          <a:gd name="connsiteX2" fmla="*/ 927853 w 5799081"/>
                          <a:gd name="connsiteY2" fmla="*/ 0 h 375552"/>
                          <a:gd name="connsiteX3" fmla="*/ 1623743 w 5799081"/>
                          <a:gd name="connsiteY3" fmla="*/ 0 h 375552"/>
                          <a:gd name="connsiteX4" fmla="*/ 2145660 w 5799081"/>
                          <a:gd name="connsiteY4" fmla="*/ 0 h 375552"/>
                          <a:gd name="connsiteX5" fmla="*/ 2667577 w 5799081"/>
                          <a:gd name="connsiteY5" fmla="*/ 0 h 375552"/>
                          <a:gd name="connsiteX6" fmla="*/ 3363467 w 5799081"/>
                          <a:gd name="connsiteY6" fmla="*/ 0 h 375552"/>
                          <a:gd name="connsiteX7" fmla="*/ 3827393 w 5799081"/>
                          <a:gd name="connsiteY7" fmla="*/ 0 h 375552"/>
                          <a:gd name="connsiteX8" fmla="*/ 4523283 w 5799081"/>
                          <a:gd name="connsiteY8" fmla="*/ 0 h 375552"/>
                          <a:gd name="connsiteX9" fmla="*/ 5219173 w 5799081"/>
                          <a:gd name="connsiteY9" fmla="*/ 0 h 375552"/>
                          <a:gd name="connsiteX10" fmla="*/ 5799081 w 5799081"/>
                          <a:gd name="connsiteY10" fmla="*/ 0 h 375552"/>
                          <a:gd name="connsiteX11" fmla="*/ 5799081 w 5799081"/>
                          <a:gd name="connsiteY11" fmla="*/ 375552 h 375552"/>
                          <a:gd name="connsiteX12" fmla="*/ 5161182 w 5799081"/>
                          <a:gd name="connsiteY12" fmla="*/ 375552 h 375552"/>
                          <a:gd name="connsiteX13" fmla="*/ 4465292 w 5799081"/>
                          <a:gd name="connsiteY13" fmla="*/ 375552 h 375552"/>
                          <a:gd name="connsiteX14" fmla="*/ 3769403 w 5799081"/>
                          <a:gd name="connsiteY14" fmla="*/ 375552 h 375552"/>
                          <a:gd name="connsiteX15" fmla="*/ 3305476 w 5799081"/>
                          <a:gd name="connsiteY15" fmla="*/ 375552 h 375552"/>
                          <a:gd name="connsiteX16" fmla="*/ 2725568 w 5799081"/>
                          <a:gd name="connsiteY16" fmla="*/ 375552 h 375552"/>
                          <a:gd name="connsiteX17" fmla="*/ 2029678 w 5799081"/>
                          <a:gd name="connsiteY17" fmla="*/ 375552 h 375552"/>
                          <a:gd name="connsiteX18" fmla="*/ 1449770 w 5799081"/>
                          <a:gd name="connsiteY18" fmla="*/ 375552 h 375552"/>
                          <a:gd name="connsiteX19" fmla="*/ 1043835 w 5799081"/>
                          <a:gd name="connsiteY19" fmla="*/ 375552 h 375552"/>
                          <a:gd name="connsiteX20" fmla="*/ 579908 w 5799081"/>
                          <a:gd name="connsiteY20" fmla="*/ 375552 h 375552"/>
                          <a:gd name="connsiteX21" fmla="*/ 0 w 5799081"/>
                          <a:gd name="connsiteY21" fmla="*/ 375552 h 375552"/>
                          <a:gd name="connsiteX22" fmla="*/ 0 w 5799081"/>
                          <a:gd name="connsiteY22" fmla="*/ 0 h 37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99081" h="375552" extrusionOk="0">
                            <a:moveTo>
                              <a:pt x="0" y="0"/>
                            </a:moveTo>
                            <a:cubicBezTo>
                              <a:pt x="254664" y="-13948"/>
                              <a:pt x="392977" y="23774"/>
                              <a:pt x="521917" y="0"/>
                            </a:cubicBezTo>
                            <a:cubicBezTo>
                              <a:pt x="650857" y="-23774"/>
                              <a:pt x="797379" y="34175"/>
                              <a:pt x="927853" y="0"/>
                            </a:cubicBezTo>
                            <a:cubicBezTo>
                              <a:pt x="1058327" y="-34175"/>
                              <a:pt x="1304222" y="74974"/>
                              <a:pt x="1623743" y="0"/>
                            </a:cubicBezTo>
                            <a:cubicBezTo>
                              <a:pt x="1943264" y="-74974"/>
                              <a:pt x="1921442" y="42706"/>
                              <a:pt x="2145660" y="0"/>
                            </a:cubicBezTo>
                            <a:cubicBezTo>
                              <a:pt x="2369878" y="-42706"/>
                              <a:pt x="2438238" y="26850"/>
                              <a:pt x="2667577" y="0"/>
                            </a:cubicBezTo>
                            <a:cubicBezTo>
                              <a:pt x="2896916" y="-26850"/>
                              <a:pt x="3212666" y="57303"/>
                              <a:pt x="3363467" y="0"/>
                            </a:cubicBezTo>
                            <a:cubicBezTo>
                              <a:pt x="3514268" y="-57303"/>
                              <a:pt x="3694253" y="53677"/>
                              <a:pt x="3827393" y="0"/>
                            </a:cubicBezTo>
                            <a:cubicBezTo>
                              <a:pt x="3960533" y="-53677"/>
                              <a:pt x="4316539" y="34198"/>
                              <a:pt x="4523283" y="0"/>
                            </a:cubicBezTo>
                            <a:cubicBezTo>
                              <a:pt x="4730027" y="-34198"/>
                              <a:pt x="4969605" y="24672"/>
                              <a:pt x="5219173" y="0"/>
                            </a:cubicBezTo>
                            <a:cubicBezTo>
                              <a:pt x="5468741" y="-24672"/>
                              <a:pt x="5568680" y="11271"/>
                              <a:pt x="5799081" y="0"/>
                            </a:cubicBezTo>
                            <a:cubicBezTo>
                              <a:pt x="5802896" y="95100"/>
                              <a:pt x="5773627" y="230032"/>
                              <a:pt x="5799081" y="375552"/>
                            </a:cubicBezTo>
                            <a:cubicBezTo>
                              <a:pt x="5637024" y="430199"/>
                              <a:pt x="5361063" y="317855"/>
                              <a:pt x="5161182" y="375552"/>
                            </a:cubicBezTo>
                            <a:cubicBezTo>
                              <a:pt x="4961301" y="433249"/>
                              <a:pt x="4697732" y="375507"/>
                              <a:pt x="4465292" y="375552"/>
                            </a:cubicBezTo>
                            <a:cubicBezTo>
                              <a:pt x="4232852" y="375597"/>
                              <a:pt x="4106552" y="294804"/>
                              <a:pt x="3769403" y="375552"/>
                            </a:cubicBezTo>
                            <a:cubicBezTo>
                              <a:pt x="3432254" y="456300"/>
                              <a:pt x="3531898" y="327155"/>
                              <a:pt x="3305476" y="375552"/>
                            </a:cubicBezTo>
                            <a:cubicBezTo>
                              <a:pt x="3079054" y="423949"/>
                              <a:pt x="2952888" y="354018"/>
                              <a:pt x="2725568" y="375552"/>
                            </a:cubicBezTo>
                            <a:cubicBezTo>
                              <a:pt x="2498248" y="397086"/>
                              <a:pt x="2270931" y="320690"/>
                              <a:pt x="2029678" y="375552"/>
                            </a:cubicBezTo>
                            <a:cubicBezTo>
                              <a:pt x="1788425" y="430414"/>
                              <a:pt x="1726981" y="371586"/>
                              <a:pt x="1449770" y="375552"/>
                            </a:cubicBezTo>
                            <a:cubicBezTo>
                              <a:pt x="1172559" y="379518"/>
                              <a:pt x="1191524" y="355422"/>
                              <a:pt x="1043835" y="375552"/>
                            </a:cubicBezTo>
                            <a:cubicBezTo>
                              <a:pt x="896146" y="395682"/>
                              <a:pt x="707528" y="345981"/>
                              <a:pt x="579908" y="375552"/>
                            </a:cubicBezTo>
                            <a:cubicBezTo>
                              <a:pt x="452288" y="405123"/>
                              <a:pt x="138801" y="331821"/>
                              <a:pt x="0" y="375552"/>
                            </a:cubicBezTo>
                            <a:cubicBezTo>
                              <a:pt x="-31141" y="194764"/>
                              <a:pt x="30674" y="94096"/>
                              <a:pt x="0" y="0"/>
                            </a:cubicBezTo>
                            <a:close/>
                          </a:path>
                        </a:pathLst>
                      </a:custGeom>
                      <ask:type>
                        <ask:lineSketchScribble/>
                      </ask:type>
                    </ask:lineSketchStyleProps>
                  </a:ext>
                </a:extLst>
              </a:ln>
            </p:spPr>
            <p:txBody>
              <a:bodyPr/>
              <a:lstStyle/>
              <a:p>
                <a:r>
                  <a:rPr lang="en-US">
                    <a:noFill/>
                  </a:rPr>
                  <a:t> </a:t>
                </a:r>
              </a:p>
            </p:txBody>
          </p:sp>
        </mc:Fallback>
      </mc:AlternateContent>
      <p:pic>
        <p:nvPicPr>
          <p:cNvPr id="12" name="Picture 11">
            <a:extLst>
              <a:ext uri="{FF2B5EF4-FFF2-40B4-BE49-F238E27FC236}">
                <a16:creationId xmlns:a16="http://schemas.microsoft.com/office/drawing/2014/main" id="{0DCB4563-2114-D843-9D6A-59D1C17B02E8}"/>
              </a:ext>
            </a:extLst>
          </p:cNvPr>
          <p:cNvPicPr>
            <a:picLocks noChangeAspect="1"/>
          </p:cNvPicPr>
          <p:nvPr/>
        </p:nvPicPr>
        <p:blipFill>
          <a:blip r:embed="rId7"/>
          <a:stretch>
            <a:fillRect/>
          </a:stretch>
        </p:blipFill>
        <p:spPr>
          <a:xfrm>
            <a:off x="4034338" y="3261815"/>
            <a:ext cx="774700" cy="228600"/>
          </a:xfrm>
          <a:prstGeom prst="rect">
            <a:avLst/>
          </a:prstGeom>
        </p:spPr>
      </p:pic>
      <p:pic>
        <p:nvPicPr>
          <p:cNvPr id="13" name="Content Placeholder 12">
            <a:extLst>
              <a:ext uri="{FF2B5EF4-FFF2-40B4-BE49-F238E27FC236}">
                <a16:creationId xmlns:a16="http://schemas.microsoft.com/office/drawing/2014/main" id="{D749F4CD-7355-9420-7DC4-50E55996E808}"/>
              </a:ext>
            </a:extLst>
          </p:cNvPr>
          <p:cNvPicPr>
            <a:picLocks noGrp="1" noChangeAspect="1"/>
          </p:cNvPicPr>
          <p:nvPr>
            <p:ph idx="11"/>
          </p:nvPr>
        </p:nvPicPr>
        <p:blipFill>
          <a:blip r:embed="rId8"/>
          <a:stretch>
            <a:fillRect/>
          </a:stretch>
        </p:blipFill>
        <p:spPr>
          <a:xfrm rot="5400000">
            <a:off x="1404000" y="432000"/>
            <a:ext cx="3894704" cy="6033600"/>
          </a:xfrm>
        </p:spPr>
      </p:pic>
    </p:spTree>
    <p:extLst>
      <p:ext uri="{BB962C8B-B14F-4D97-AF65-F5344CB8AC3E}">
        <p14:creationId xmlns:p14="http://schemas.microsoft.com/office/powerpoint/2010/main" val="16701099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164E5AAF-2C3F-A548-85F1-6A698B3ED611}"/>
                  </a:ext>
                </a:extLst>
              </p:cNvPr>
              <p:cNvSpPr>
                <a:spLocks noGrp="1"/>
              </p:cNvSpPr>
              <p:nvPr>
                <p:ph type="title"/>
              </p:nvPr>
            </p:nvSpPr>
            <p:spPr/>
            <p:txBody>
              <a:bodyPr/>
              <a:lstStyle/>
              <a:p>
                <a:r>
                  <a:rPr lang="en-US" dirty="0"/>
                  <a:t>Differential Cross-section </a:t>
                </a:r>
                <a14:m>
                  <m:oMath xmlns:m="http://schemas.openxmlformats.org/officeDocument/2006/math">
                    <m:sSub>
                      <m:sSubPr>
                        <m:ctrlPr>
                          <a:rPr lang="en-US" i="1" dirty="0" smtClean="0">
                            <a:latin typeface="Cambria Math" panose="02040503050406030204" pitchFamily="18" charset="0"/>
                            <a:ea typeface="Cambria Math" panose="02040503050406030204" pitchFamily="18" charset="0"/>
                          </a:rPr>
                        </m:ctrlPr>
                      </m:sSubPr>
                      <m:e>
                        <m:r>
                          <a:rPr lang="en-GB" b="1" i="1" dirty="0" smtClean="0">
                            <a:latin typeface="Cambria Math" panose="02040503050406030204" pitchFamily="18" charset="0"/>
                            <a:ea typeface="Cambria Math" panose="02040503050406030204" pitchFamily="18" charset="0"/>
                          </a:rPr>
                          <m:t>𝑻</m:t>
                        </m:r>
                      </m:e>
                      <m:sub>
                        <m:sSup>
                          <m:sSupPr>
                            <m:ctrlPr>
                              <a:rPr lang="en-GB" b="1" i="1" dirty="0" smtClean="0">
                                <a:latin typeface="Cambria Math" panose="02040503050406030204" pitchFamily="18" charset="0"/>
                                <a:ea typeface="Cambria Math" panose="02040503050406030204" pitchFamily="18" charset="0"/>
                              </a:rPr>
                            </m:ctrlPr>
                          </m:sSupPr>
                          <m:e>
                            <m:r>
                              <a:rPr lang="en-US" i="1" dirty="0">
                                <a:latin typeface="Cambria Math" panose="02040503050406030204" pitchFamily="18" charset="0"/>
                                <a:ea typeface="Cambria Math" panose="02040503050406030204" pitchFamily="18" charset="0"/>
                              </a:rPr>
                              <m:t>𝜋</m:t>
                            </m:r>
                          </m:e>
                          <m:sup>
                            <m:r>
                              <a:rPr lang="en-GB" b="1" i="1" dirty="0" smtClean="0">
                                <a:latin typeface="Cambria Math" panose="02040503050406030204" pitchFamily="18" charset="0"/>
                                <a:ea typeface="Cambria Math" panose="02040503050406030204" pitchFamily="18" charset="0"/>
                              </a:rPr>
                              <m:t>𝟎</m:t>
                            </m:r>
                          </m:sup>
                        </m:sSup>
                      </m:sub>
                    </m:sSub>
                  </m:oMath>
                </a14:m>
                <a:r>
                  <a:rPr lang="en-US" dirty="0"/>
                  <a:t> </a:t>
                </a:r>
              </a:p>
            </p:txBody>
          </p:sp>
        </mc:Choice>
        <mc:Fallback xmlns="">
          <p:sp>
            <p:nvSpPr>
              <p:cNvPr id="2" name="Title 1">
                <a:extLst>
                  <a:ext uri="{FF2B5EF4-FFF2-40B4-BE49-F238E27FC236}">
                    <a16:creationId xmlns:a16="http://schemas.microsoft.com/office/drawing/2014/main" id="{164E5AAF-2C3F-A548-85F1-6A698B3ED611}"/>
                  </a:ext>
                </a:extLst>
              </p:cNvPr>
              <p:cNvSpPr>
                <a:spLocks noGrp="1" noRot="1" noChangeAspect="1" noMove="1" noResize="1" noEditPoints="1" noAdjustHandles="1" noChangeArrowheads="1" noChangeShapeType="1" noTextEdit="1"/>
              </p:cNvSpPr>
              <p:nvPr>
                <p:ph type="title"/>
              </p:nvPr>
            </p:nvSpPr>
            <p:spPr>
              <a:blipFill>
                <a:blip r:embed="rId3"/>
                <a:stretch>
                  <a:fillRect l="-3121" t="-25490" b="-58824"/>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FEEE0753-CC25-9444-9363-9F7D5AAA3A12}"/>
              </a:ext>
            </a:extLst>
          </p:cNvPr>
          <p:cNvSpPr>
            <a:spLocks noGrp="1"/>
          </p:cNvSpPr>
          <p:nvPr>
            <p:ph type="dt" sz="half" idx="2"/>
          </p:nvPr>
        </p:nvSpPr>
        <p:spPr/>
        <p:txBody>
          <a:bodyPr/>
          <a:lstStyle/>
          <a:p>
            <a:pPr>
              <a:defRPr/>
            </a:pPr>
            <a:r>
              <a:rPr lang="en-GB">
                <a:latin typeface="Helvetica"/>
              </a:rPr>
              <a:t>21/02/2024</a:t>
            </a:r>
            <a:endParaRPr lang="en-US">
              <a:latin typeface="Helvetica"/>
              <a:cs typeface="Helvetica"/>
            </a:endParaRPr>
          </a:p>
        </p:txBody>
      </p:sp>
      <p:sp>
        <p:nvSpPr>
          <p:cNvPr id="4" name="Slide Number Placeholder 3">
            <a:extLst>
              <a:ext uri="{FF2B5EF4-FFF2-40B4-BE49-F238E27FC236}">
                <a16:creationId xmlns:a16="http://schemas.microsoft.com/office/drawing/2014/main" id="{B3F362E2-FF20-6F41-81D9-7C6BD8D93AC5}"/>
              </a:ext>
            </a:extLst>
          </p:cNvPr>
          <p:cNvSpPr>
            <a:spLocks noGrp="1"/>
          </p:cNvSpPr>
          <p:nvPr>
            <p:ph type="sldNum" sz="quarter" idx="4"/>
          </p:nvPr>
        </p:nvSpPr>
        <p:spPr/>
        <p:txBody>
          <a:bodyPr/>
          <a:lstStyle/>
          <a:p>
            <a:pPr>
              <a:defRPr/>
            </a:pPr>
            <a:fld id="{0C39C72E-2A13-EB4D-AD45-6D4E6ACAED8D}" type="slidenum">
              <a:rPr lang="en-US" smtClean="0"/>
              <a:pPr>
                <a:defRPr/>
              </a:pPr>
              <a:t>37</a:t>
            </a:fld>
            <a:endParaRPr lang="en-US"/>
          </a:p>
        </p:txBody>
      </p:sp>
      <p:pic>
        <p:nvPicPr>
          <p:cNvPr id="9" name="Content Placeholder 8">
            <a:extLst>
              <a:ext uri="{FF2B5EF4-FFF2-40B4-BE49-F238E27FC236}">
                <a16:creationId xmlns:a16="http://schemas.microsoft.com/office/drawing/2014/main" id="{8745E1D8-7EC6-A748-91B4-BC6E62FA83BB}"/>
              </a:ext>
            </a:extLst>
          </p:cNvPr>
          <p:cNvPicPr>
            <a:picLocks noGrp="1" noChangeAspect="1"/>
          </p:cNvPicPr>
          <p:nvPr>
            <p:ph idx="11"/>
          </p:nvPr>
        </p:nvPicPr>
        <p:blipFill>
          <a:blip r:embed="rId4"/>
          <a:stretch>
            <a:fillRect/>
          </a:stretch>
        </p:blipFill>
        <p:spPr>
          <a:xfrm rot="5400000">
            <a:off x="1226507" y="-17122"/>
            <a:ext cx="3820438" cy="5918548"/>
          </a:xfrm>
        </p:spPr>
      </p:pic>
      <p:sp>
        <p:nvSpPr>
          <p:cNvPr id="7" name="Footer Placeholder 6">
            <a:extLst>
              <a:ext uri="{FF2B5EF4-FFF2-40B4-BE49-F238E27FC236}">
                <a16:creationId xmlns:a16="http://schemas.microsoft.com/office/drawing/2014/main" id="{2C89F00A-803A-4443-95CD-6AE3309DEA91}"/>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mc:AlternateContent xmlns:mc="http://schemas.openxmlformats.org/markup-compatibility/2006" xmlns:a14="http://schemas.microsoft.com/office/drawing/2010/main">
        <mc:Choice Requires="a14">
          <p:sp>
            <p:nvSpPr>
              <p:cNvPr id="23" name="Content Placeholder 22">
                <a:extLst>
                  <a:ext uri="{FF2B5EF4-FFF2-40B4-BE49-F238E27FC236}">
                    <a16:creationId xmlns:a16="http://schemas.microsoft.com/office/drawing/2014/main" id="{FC261714-09B1-F24A-B766-4121BF441C87}"/>
                  </a:ext>
                </a:extLst>
              </p:cNvPr>
              <p:cNvSpPr txBox="1">
                <a:spLocks/>
              </p:cNvSpPr>
              <p:nvPr/>
            </p:nvSpPr>
            <p:spPr>
              <a:xfrm>
                <a:off x="6229689" y="1080758"/>
                <a:ext cx="5321000" cy="5031626"/>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differential cross-section as a function of daughter </a:t>
                </a:r>
                <a14:m>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𝜋</m:t>
                        </m:r>
                      </m:e>
                      <m:sup>
                        <m:r>
                          <a:rPr lang="en-GB" i="1" smtClean="0">
                            <a:latin typeface="Cambria Math" panose="02040503050406030204" pitchFamily="18" charset="0"/>
                          </a:rPr>
                          <m:t>0</m:t>
                        </m:r>
                      </m:sup>
                    </m:sSup>
                  </m:oMath>
                </a14:m>
                <a:r>
                  <a:rPr lang="en-US" dirty="0"/>
                  <a:t> kinetic energy (beam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𝜋</m:t>
                        </m:r>
                      </m:e>
                      <m:sup>
                        <m:r>
                          <a:rPr lang="en-GB" i="1" smtClean="0">
                            <a:latin typeface="Cambria Math" panose="02040503050406030204" pitchFamily="18" charset="0"/>
                            <a:ea typeface="Cambria Math" panose="02040503050406030204" pitchFamily="18" charset="0"/>
                          </a:rPr>
                          <m:t>+</m:t>
                        </m:r>
                      </m:sup>
                    </m:sSup>
                  </m:oMath>
                </a14:m>
                <a:r>
                  <a:rPr lang="en-US" dirty="0"/>
                  <a:t> interacts with kinetic energy 650 - 800 MeV). </a:t>
                </a:r>
              </a:p>
              <a:p>
                <a:r>
                  <a:rPr lang="en-US" dirty="0"/>
                  <a:t>Consider the following three regions:</a:t>
                </a:r>
              </a:p>
              <a:p>
                <a:pPr lvl="1">
                  <a:buFont typeface="Wingdings" pitchFamily="2" charset="2"/>
                  <a:buChar char="v"/>
                </a:pPr>
                <a:r>
                  <a:rPr lang="en-US" dirty="0"/>
                  <a:t>Low </a:t>
                </a:r>
                <a14:m>
                  <m:oMath xmlns:m="http://schemas.openxmlformats.org/officeDocument/2006/math">
                    <m:sSub>
                      <m:sSubPr>
                        <m:ctrlPr>
                          <a:rPr lang="en-GB" i="1" smtClean="0">
                            <a:latin typeface="Cambria Math" panose="02040503050406030204" pitchFamily="18" charset="0"/>
                          </a:rPr>
                        </m:ctrlPr>
                      </m:sSubPr>
                      <m:e>
                        <m:r>
                          <a:rPr lang="en-GB" smtClean="0">
                            <a:latin typeface="Cambria Math" panose="02040503050406030204" pitchFamily="18" charset="0"/>
                          </a:rPr>
                          <m:t>𝐓</m:t>
                        </m:r>
                      </m:e>
                      <m:sub>
                        <m:sSup>
                          <m:sSupPr>
                            <m:ctrlPr>
                              <a:rPr lang="en-GB" i="1">
                                <a:latin typeface="Cambria Math" panose="02040503050406030204" pitchFamily="18" charset="0"/>
                              </a:rPr>
                            </m:ctrlPr>
                          </m:sSupPr>
                          <m:e>
                            <m:r>
                              <a:rPr lang="en-GB">
                                <a:latin typeface="Cambria Math" panose="02040503050406030204" pitchFamily="18" charset="0"/>
                              </a:rPr>
                              <m:t>𝜋</m:t>
                            </m:r>
                          </m:e>
                          <m:sup>
                            <m:r>
                              <a:rPr lang="en-GB">
                                <a:latin typeface="Cambria Math" panose="02040503050406030204" pitchFamily="18" charset="0"/>
                              </a:rPr>
                              <m:t>0</m:t>
                            </m:r>
                          </m:sup>
                        </m:sSup>
                      </m:sub>
                    </m:sSub>
                  </m:oMath>
                </a14:m>
                <a:r>
                  <a:rPr lang="en-US" dirty="0"/>
                  <a:t> : </a:t>
                </a:r>
                <a14:m>
                  <m:oMath xmlns:m="http://schemas.openxmlformats.org/officeDocument/2006/math">
                    <m:sSub>
                      <m:sSubPr>
                        <m:ctrlPr>
                          <a:rPr lang="en-GB" i="1">
                            <a:latin typeface="Cambria Math" panose="02040503050406030204" pitchFamily="18" charset="0"/>
                          </a:rPr>
                        </m:ctrlPr>
                      </m:sSubPr>
                      <m:e>
                        <m:r>
                          <a:rPr lang="en-GB">
                            <a:latin typeface="Cambria Math" panose="02040503050406030204" pitchFamily="18" charset="0"/>
                          </a:rPr>
                          <m:t>𝐓</m:t>
                        </m:r>
                      </m:e>
                      <m:sub>
                        <m:sSup>
                          <m:sSupPr>
                            <m:ctrlPr>
                              <a:rPr lang="en-GB" i="1">
                                <a:latin typeface="Cambria Math" panose="02040503050406030204" pitchFamily="18" charset="0"/>
                              </a:rPr>
                            </m:ctrlPr>
                          </m:sSupPr>
                          <m:e>
                            <m:r>
                              <a:rPr lang="en-GB">
                                <a:latin typeface="Cambria Math" panose="02040503050406030204" pitchFamily="18" charset="0"/>
                              </a:rPr>
                              <m:t>𝜋</m:t>
                            </m:r>
                          </m:e>
                          <m:sup>
                            <m:r>
                              <a:rPr lang="en-GB">
                                <a:latin typeface="Cambria Math" panose="02040503050406030204" pitchFamily="18" charset="0"/>
                              </a:rPr>
                              <m:t>0</m:t>
                            </m:r>
                          </m:sup>
                        </m:sSup>
                      </m:sub>
                    </m:sSub>
                  </m:oMath>
                </a14:m>
                <a:r>
                  <a:rPr lang="en-US" dirty="0"/>
                  <a:t> &lt; 150 MeV</a:t>
                </a:r>
              </a:p>
              <a:p>
                <a:pPr lvl="1">
                  <a:buFont typeface="Wingdings" pitchFamily="2" charset="2"/>
                  <a:buChar char="v"/>
                </a:pPr>
                <a:r>
                  <a:rPr lang="en-US" dirty="0"/>
                  <a:t>Middle </a:t>
                </a:r>
                <a14:m>
                  <m:oMath xmlns:m="http://schemas.openxmlformats.org/officeDocument/2006/math">
                    <m:sSub>
                      <m:sSubPr>
                        <m:ctrlPr>
                          <a:rPr lang="en-GB" i="1" smtClean="0">
                            <a:latin typeface="Cambria Math" panose="02040503050406030204" pitchFamily="18" charset="0"/>
                          </a:rPr>
                        </m:ctrlPr>
                      </m:sSubPr>
                      <m:e>
                        <m:r>
                          <a:rPr lang="en-GB" smtClean="0">
                            <a:latin typeface="Cambria Math" panose="02040503050406030204" pitchFamily="18" charset="0"/>
                          </a:rPr>
                          <m:t>𝐓</m:t>
                        </m:r>
                      </m:e>
                      <m:sub>
                        <m:sSup>
                          <m:sSupPr>
                            <m:ctrlPr>
                              <a:rPr lang="en-GB" i="1">
                                <a:latin typeface="Cambria Math" panose="02040503050406030204" pitchFamily="18" charset="0"/>
                              </a:rPr>
                            </m:ctrlPr>
                          </m:sSupPr>
                          <m:e>
                            <m:r>
                              <a:rPr lang="en-GB">
                                <a:latin typeface="Cambria Math" panose="02040503050406030204" pitchFamily="18" charset="0"/>
                              </a:rPr>
                              <m:t>𝜋</m:t>
                            </m:r>
                          </m:e>
                          <m:sup>
                            <m:r>
                              <a:rPr lang="en-GB">
                                <a:latin typeface="Cambria Math" panose="02040503050406030204" pitchFamily="18" charset="0"/>
                              </a:rPr>
                              <m:t>0</m:t>
                            </m:r>
                          </m:sup>
                        </m:sSup>
                      </m:sub>
                    </m:sSub>
                  </m:oMath>
                </a14:m>
                <a:r>
                  <a:rPr lang="en-US" dirty="0"/>
                  <a:t> : 200 &lt;</a:t>
                </a:r>
                <a14:m>
                  <m:oMath xmlns:m="http://schemas.openxmlformats.org/officeDocument/2006/math">
                    <m:sSub>
                      <m:sSubPr>
                        <m:ctrlPr>
                          <a:rPr lang="en-GB" i="1">
                            <a:latin typeface="Cambria Math" panose="02040503050406030204" pitchFamily="18" charset="0"/>
                          </a:rPr>
                        </m:ctrlPr>
                      </m:sSubPr>
                      <m:e>
                        <m:r>
                          <a:rPr lang="en-GB" smtClean="0">
                            <a:latin typeface="Cambria Math" panose="02040503050406030204" pitchFamily="18" charset="0"/>
                          </a:rPr>
                          <m:t> </m:t>
                        </m:r>
                        <m:r>
                          <a:rPr lang="en-GB">
                            <a:latin typeface="Cambria Math" panose="02040503050406030204" pitchFamily="18" charset="0"/>
                          </a:rPr>
                          <m:t>𝐓</m:t>
                        </m:r>
                      </m:e>
                      <m:sub>
                        <m:sSup>
                          <m:sSupPr>
                            <m:ctrlPr>
                              <a:rPr lang="en-GB" i="1">
                                <a:latin typeface="Cambria Math" panose="02040503050406030204" pitchFamily="18" charset="0"/>
                              </a:rPr>
                            </m:ctrlPr>
                          </m:sSupPr>
                          <m:e>
                            <m:r>
                              <a:rPr lang="en-GB">
                                <a:latin typeface="Cambria Math" panose="02040503050406030204" pitchFamily="18" charset="0"/>
                              </a:rPr>
                              <m:t>𝜋</m:t>
                            </m:r>
                          </m:e>
                          <m:sup>
                            <m:r>
                              <a:rPr lang="en-GB">
                                <a:latin typeface="Cambria Math" panose="02040503050406030204" pitchFamily="18" charset="0"/>
                              </a:rPr>
                              <m:t>0</m:t>
                            </m:r>
                          </m:sup>
                        </m:sSup>
                      </m:sub>
                    </m:sSub>
                  </m:oMath>
                </a14:m>
                <a:r>
                  <a:rPr lang="en-US" dirty="0"/>
                  <a:t> &lt; 400 MeV</a:t>
                </a:r>
              </a:p>
              <a:p>
                <a:pPr lvl="1">
                  <a:buFont typeface="Wingdings" pitchFamily="2" charset="2"/>
                  <a:buChar char="v"/>
                </a:pPr>
                <a:r>
                  <a:rPr lang="en-US" dirty="0"/>
                  <a:t>High </a:t>
                </a:r>
                <a14:m>
                  <m:oMath xmlns:m="http://schemas.openxmlformats.org/officeDocument/2006/math">
                    <m:sSub>
                      <m:sSubPr>
                        <m:ctrlPr>
                          <a:rPr lang="en-GB" i="1" smtClean="0">
                            <a:latin typeface="Cambria Math" panose="02040503050406030204" pitchFamily="18" charset="0"/>
                          </a:rPr>
                        </m:ctrlPr>
                      </m:sSubPr>
                      <m:e>
                        <m:r>
                          <a:rPr lang="en-GB" smtClean="0">
                            <a:latin typeface="Cambria Math" panose="02040503050406030204" pitchFamily="18" charset="0"/>
                          </a:rPr>
                          <m:t>𝐓</m:t>
                        </m:r>
                      </m:e>
                      <m:sub>
                        <m:sSup>
                          <m:sSupPr>
                            <m:ctrlPr>
                              <a:rPr lang="en-GB" i="1">
                                <a:latin typeface="Cambria Math" panose="02040503050406030204" pitchFamily="18" charset="0"/>
                              </a:rPr>
                            </m:ctrlPr>
                          </m:sSupPr>
                          <m:e>
                            <m:r>
                              <a:rPr lang="en-GB">
                                <a:latin typeface="Cambria Math" panose="02040503050406030204" pitchFamily="18" charset="0"/>
                              </a:rPr>
                              <m:t>𝜋</m:t>
                            </m:r>
                          </m:e>
                          <m:sup>
                            <m:r>
                              <a:rPr lang="en-GB">
                                <a:latin typeface="Cambria Math" panose="02040503050406030204" pitchFamily="18" charset="0"/>
                              </a:rPr>
                              <m:t>0</m:t>
                            </m:r>
                          </m:sup>
                        </m:sSup>
                      </m:sub>
                    </m:sSub>
                  </m:oMath>
                </a14:m>
                <a:r>
                  <a:rPr lang="en-US" dirty="0"/>
                  <a:t> : </a:t>
                </a:r>
                <a14:m>
                  <m:oMath xmlns:m="http://schemas.openxmlformats.org/officeDocument/2006/math">
                    <m:sSub>
                      <m:sSubPr>
                        <m:ctrlPr>
                          <a:rPr lang="en-GB" i="1">
                            <a:latin typeface="Cambria Math" panose="02040503050406030204" pitchFamily="18" charset="0"/>
                          </a:rPr>
                        </m:ctrlPr>
                      </m:sSubPr>
                      <m:e>
                        <m:r>
                          <a:rPr lang="en-GB">
                            <a:latin typeface="Cambria Math" panose="02040503050406030204" pitchFamily="18" charset="0"/>
                          </a:rPr>
                          <m:t> </m:t>
                        </m:r>
                        <m:r>
                          <a:rPr lang="en-GB">
                            <a:latin typeface="Cambria Math" panose="02040503050406030204" pitchFamily="18" charset="0"/>
                          </a:rPr>
                          <m:t>𝐓</m:t>
                        </m:r>
                      </m:e>
                      <m:sub>
                        <m:sSup>
                          <m:sSupPr>
                            <m:ctrlPr>
                              <a:rPr lang="en-GB" i="1">
                                <a:latin typeface="Cambria Math" panose="02040503050406030204" pitchFamily="18" charset="0"/>
                              </a:rPr>
                            </m:ctrlPr>
                          </m:sSupPr>
                          <m:e>
                            <m:r>
                              <a:rPr lang="en-GB">
                                <a:latin typeface="Cambria Math" panose="02040503050406030204" pitchFamily="18" charset="0"/>
                              </a:rPr>
                              <m:t>𝜋</m:t>
                            </m:r>
                          </m:e>
                          <m:sup>
                            <m:r>
                              <a:rPr lang="en-GB">
                                <a:latin typeface="Cambria Math" panose="02040503050406030204" pitchFamily="18" charset="0"/>
                              </a:rPr>
                              <m:t>0</m:t>
                            </m:r>
                          </m:sup>
                        </m:sSup>
                      </m:sub>
                    </m:sSub>
                  </m:oMath>
                </a14:m>
                <a:r>
                  <a:rPr lang="en-US" dirty="0"/>
                  <a:t> &gt; 650 MeV</a:t>
                </a:r>
              </a:p>
              <a:p>
                <a:pPr marL="332232" indent="-342900"/>
                <a:r>
                  <a:rPr lang="en-GB" dirty="0"/>
                  <a:t>Corresponds to different </a:t>
                </a:r>
                <a14:m>
                  <m:oMath xmlns:m="http://schemas.openxmlformats.org/officeDocument/2006/math">
                    <m:sSup>
                      <m:sSupPr>
                        <m:ctrlPr>
                          <a:rPr lang="en-GB" i="1" smtClean="0">
                            <a:latin typeface="Cambria Math" panose="02040503050406030204" pitchFamily="18" charset="0"/>
                          </a:rPr>
                        </m:ctrlPr>
                      </m:sSupPr>
                      <m:e>
                        <m:r>
                          <a:rPr lang="en-GB">
                            <a:latin typeface="Cambria Math" panose="02040503050406030204" pitchFamily="18" charset="0"/>
                          </a:rPr>
                          <m:t>𝜋</m:t>
                        </m:r>
                      </m:e>
                      <m:sup>
                        <m:r>
                          <a:rPr lang="en-GB">
                            <a:latin typeface="Cambria Math" panose="02040503050406030204" pitchFamily="18" charset="0"/>
                          </a:rPr>
                          <m:t>0</m:t>
                        </m:r>
                      </m:sup>
                    </m:sSup>
                  </m:oMath>
                </a14:m>
                <a:r>
                  <a:rPr lang="en-US" dirty="0"/>
                  <a:t> kinematics.</a:t>
                </a:r>
              </a:p>
              <a:p>
                <a:endParaRPr lang="en-US" dirty="0"/>
              </a:p>
            </p:txBody>
          </p:sp>
        </mc:Choice>
        <mc:Fallback xmlns="">
          <p:sp>
            <p:nvSpPr>
              <p:cNvPr id="23" name="Content Placeholder 22">
                <a:extLst>
                  <a:ext uri="{FF2B5EF4-FFF2-40B4-BE49-F238E27FC236}">
                    <a16:creationId xmlns:a16="http://schemas.microsoft.com/office/drawing/2014/main" id="{FC261714-09B1-F24A-B766-4121BF441C87}"/>
                  </a:ext>
                </a:extLst>
              </p:cNvPr>
              <p:cNvSpPr txBox="1">
                <a:spLocks noRot="1" noChangeAspect="1" noMove="1" noResize="1" noEditPoints="1" noAdjustHandles="1" noChangeArrowheads="1" noChangeShapeType="1" noTextEdit="1"/>
              </p:cNvSpPr>
              <p:nvPr/>
            </p:nvSpPr>
            <p:spPr>
              <a:xfrm>
                <a:off x="6229689" y="1080758"/>
                <a:ext cx="5321000" cy="5031626"/>
              </a:xfrm>
              <a:prstGeom prst="rect">
                <a:avLst/>
              </a:prstGeom>
              <a:blipFill>
                <a:blip r:embed="rId5"/>
                <a:stretch>
                  <a:fillRect l="-3095" t="-503" r="-952"/>
                </a:stretch>
              </a:blipFill>
            </p:spPr>
            <p:txBody>
              <a:bodyPr/>
              <a:lstStyle/>
              <a:p>
                <a:r>
                  <a:rPr lang="en-US">
                    <a:noFill/>
                  </a:rPr>
                  <a:t> </a:t>
                </a:r>
              </a:p>
            </p:txBody>
          </p:sp>
        </mc:Fallback>
      </mc:AlternateContent>
      <p:sp>
        <p:nvSpPr>
          <p:cNvPr id="24" name="Content Placeholder 5">
            <a:extLst>
              <a:ext uri="{FF2B5EF4-FFF2-40B4-BE49-F238E27FC236}">
                <a16:creationId xmlns:a16="http://schemas.microsoft.com/office/drawing/2014/main" id="{B829CE1D-956E-5E4C-A2E4-6B3E642899B8}"/>
              </a:ext>
            </a:extLst>
          </p:cNvPr>
          <p:cNvSpPr txBox="1">
            <a:spLocks/>
          </p:cNvSpPr>
          <p:nvPr/>
        </p:nvSpPr>
        <p:spPr>
          <a:xfrm>
            <a:off x="605367" y="4929809"/>
            <a:ext cx="11281833" cy="1619740"/>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br>
              <a:rPr lang="en-US" dirty="0"/>
            </a:br>
            <a:r>
              <a:rPr lang="en-GB" dirty="0"/>
              <a:t> </a:t>
            </a:r>
          </a:p>
          <a:p>
            <a:endParaRPr lang="en-US" dirty="0"/>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D5B94FE-5F55-4E44-A361-2B4C3D63C2C6}"/>
                  </a:ext>
                </a:extLst>
              </p:cNvPr>
              <p:cNvSpPr txBox="1"/>
              <p:nvPr/>
            </p:nvSpPr>
            <p:spPr>
              <a:xfrm>
                <a:off x="605368" y="5692468"/>
                <a:ext cx="3719352" cy="313419"/>
              </a:xfrm>
              <a:prstGeom prst="rect">
                <a:avLst/>
              </a:prstGeom>
              <a:solidFill>
                <a:schemeClr val="accent6">
                  <a:lumMod val="75000"/>
                  <a:alpha val="25000"/>
                </a:schemeClr>
              </a:solidFill>
            </p:spPr>
            <p:txBody>
              <a:bodyPr wrap="none" rtlCol="0">
                <a:spAutoFit/>
              </a:bodyPr>
              <a:lstStyle/>
              <a:p>
                <a14:m>
                  <m:oMath xmlns:m="http://schemas.openxmlformats.org/officeDocument/2006/math">
                    <m:sSup>
                      <m:sSupPr>
                        <m:ctrlPr>
                          <a:rPr lang="en-US" sz="1400" i="1" smtClean="0">
                            <a:latin typeface="Cambria Math" panose="02040503050406030204" pitchFamily="18" charset="0"/>
                          </a:rPr>
                        </m:ctrlPr>
                      </m:sSupPr>
                      <m:e>
                        <m:r>
                          <a:rPr lang="en-US" sz="1400" i="1" smtClean="0">
                            <a:latin typeface="Cambria Math" panose="02040503050406030204" pitchFamily="18" charset="0"/>
                            <a:ea typeface="Cambria Math" panose="02040503050406030204" pitchFamily="18" charset="0"/>
                          </a:rPr>
                          <m:t>𝜋</m:t>
                        </m:r>
                      </m:e>
                      <m:sup>
                        <m:r>
                          <a:rPr lang="en-GB" sz="1400" b="0" i="1" smtClean="0">
                            <a:latin typeface="Cambria Math" panose="02040503050406030204" pitchFamily="18" charset="0"/>
                          </a:rPr>
                          <m:t>+</m:t>
                        </m:r>
                      </m:sup>
                    </m:sSup>
                    <m:r>
                      <a:rPr lang="en-GB" sz="1400" b="0" i="1" smtClean="0">
                        <a:latin typeface="Cambria Math" panose="02040503050406030204" pitchFamily="18" charset="0"/>
                      </a:rPr>
                      <m:t>+</m:t>
                    </m:r>
                    <m:sSubSup>
                      <m:sSubSupPr>
                        <m:ctrlPr>
                          <a:rPr lang="en-US" sz="1400" i="1" dirty="0">
                            <a:latin typeface="Cambria Math" panose="02040503050406030204" pitchFamily="18" charset="0"/>
                          </a:rPr>
                        </m:ctrlPr>
                      </m:sSubSupPr>
                      <m:e>
                        <m:r>
                          <a:rPr lang="en-GB" sz="1400" i="1" dirty="0">
                            <a:latin typeface="Cambria Math" panose="02040503050406030204" pitchFamily="18" charset="0"/>
                          </a:rPr>
                          <m:t> </m:t>
                        </m:r>
                      </m:e>
                      <m:sub>
                        <m:r>
                          <a:rPr lang="en-GB" sz="1400" i="1" dirty="0">
                            <a:latin typeface="Cambria Math" panose="02040503050406030204" pitchFamily="18" charset="0"/>
                          </a:rPr>
                          <m:t>1</m:t>
                        </m:r>
                        <m:r>
                          <a:rPr lang="en-GB" sz="1400" b="0" i="1" dirty="0" smtClean="0">
                            <a:latin typeface="Cambria Math" panose="02040503050406030204" pitchFamily="18" charset="0"/>
                          </a:rPr>
                          <m:t>8</m:t>
                        </m:r>
                      </m:sub>
                      <m:sup>
                        <m:r>
                          <a:rPr lang="en-GB" sz="1400" i="1" dirty="0">
                            <a:latin typeface="Cambria Math" panose="02040503050406030204" pitchFamily="18" charset="0"/>
                          </a:rPr>
                          <m:t>4</m:t>
                        </m:r>
                        <m:r>
                          <a:rPr lang="en-GB" sz="1400" b="0" i="1" dirty="0" smtClean="0">
                            <a:latin typeface="Cambria Math" panose="02040503050406030204" pitchFamily="18" charset="0"/>
                          </a:rPr>
                          <m:t>0</m:t>
                        </m:r>
                      </m:sup>
                    </m:sSubSup>
                    <m:r>
                      <a:rPr lang="en-GB" sz="1400" b="0" i="1" smtClean="0">
                        <a:latin typeface="Cambria Math" panose="02040503050406030204" pitchFamily="18" charset="0"/>
                      </a:rPr>
                      <m:t>𝐴𝑟</m:t>
                    </m:r>
                  </m:oMath>
                </a14:m>
                <a:r>
                  <a:rPr lang="en-US" sz="1400" dirty="0"/>
                  <a:t> </a:t>
                </a:r>
                <a14:m>
                  <m:oMath xmlns:m="http://schemas.openxmlformats.org/officeDocument/2006/math">
                    <m:r>
                      <a:rPr lang="en-US" sz="1400" i="1" dirty="0" smtClean="0">
                        <a:latin typeface="Cambria Math" panose="02040503050406030204" pitchFamily="18" charset="0"/>
                        <a:ea typeface="Cambria Math" panose="02040503050406030204" pitchFamily="18" charset="0"/>
                      </a:rPr>
                      <m:t>→</m:t>
                    </m:r>
                  </m:oMath>
                </a14:m>
                <a:r>
                  <a:rPr lang="en-US" sz="1400" dirty="0"/>
                  <a:t> </a:t>
                </a:r>
                <a14:m>
                  <m:oMath xmlns:m="http://schemas.openxmlformats.org/officeDocument/2006/math">
                    <m:sSubSup>
                      <m:sSubSupPr>
                        <m:ctrlPr>
                          <a:rPr lang="en-US" sz="1400" i="1" dirty="0" smtClean="0">
                            <a:latin typeface="Cambria Math" panose="02040503050406030204" pitchFamily="18" charset="0"/>
                          </a:rPr>
                        </m:ctrlPr>
                      </m:sSubSupPr>
                      <m:e>
                        <m:r>
                          <a:rPr lang="en-GB" sz="1400" b="0" i="1" dirty="0" smtClean="0">
                            <a:latin typeface="Cambria Math" panose="02040503050406030204" pitchFamily="18" charset="0"/>
                          </a:rPr>
                          <m:t> </m:t>
                        </m:r>
                      </m:e>
                      <m:sub>
                        <m:r>
                          <a:rPr lang="en-GB" sz="1400" b="0" i="1" dirty="0" smtClean="0">
                            <a:latin typeface="Cambria Math" panose="02040503050406030204" pitchFamily="18" charset="0"/>
                          </a:rPr>
                          <m:t>12</m:t>
                        </m:r>
                      </m:sub>
                      <m:sup>
                        <m:r>
                          <a:rPr lang="en-GB" sz="1400" b="0" i="1" dirty="0" smtClean="0">
                            <a:latin typeface="Cambria Math" panose="02040503050406030204" pitchFamily="18" charset="0"/>
                          </a:rPr>
                          <m:t>24</m:t>
                        </m:r>
                      </m:sup>
                    </m:sSubSup>
                    <m:r>
                      <a:rPr lang="en-GB" sz="1400" b="0" i="1" dirty="0" smtClean="0">
                        <a:latin typeface="Cambria Math" panose="02040503050406030204" pitchFamily="18" charset="0"/>
                      </a:rPr>
                      <m:t>𝑀𝑔</m:t>
                    </m:r>
                  </m:oMath>
                </a14:m>
                <a:r>
                  <a:rPr lang="en-US" sz="1400" dirty="0"/>
                  <a:t> + </a:t>
                </a:r>
                <a14:m>
                  <m:oMath xmlns:m="http://schemas.openxmlformats.org/officeDocument/2006/math">
                    <m:sSubSup>
                      <m:sSubSupPr>
                        <m:ctrlPr>
                          <a:rPr lang="en-US" sz="1400" i="1" dirty="0">
                            <a:latin typeface="Cambria Math" panose="02040503050406030204" pitchFamily="18" charset="0"/>
                          </a:rPr>
                        </m:ctrlPr>
                      </m:sSubSupPr>
                      <m:e>
                        <m:r>
                          <a:rPr lang="en-GB" sz="1400" i="1" dirty="0">
                            <a:latin typeface="Cambria Math" panose="02040503050406030204" pitchFamily="18" charset="0"/>
                          </a:rPr>
                          <m:t> </m:t>
                        </m:r>
                      </m:e>
                      <m:sub>
                        <m:r>
                          <a:rPr lang="en-GB" sz="1400" i="1" dirty="0">
                            <a:latin typeface="Cambria Math" panose="02040503050406030204" pitchFamily="18" charset="0"/>
                          </a:rPr>
                          <m:t>1</m:t>
                        </m:r>
                      </m:sub>
                      <m:sup>
                        <m:r>
                          <a:rPr lang="en-GB" sz="1400" b="0" i="1" dirty="0" smtClean="0">
                            <a:latin typeface="Cambria Math" panose="02040503050406030204" pitchFamily="18" charset="0"/>
                          </a:rPr>
                          <m:t>2</m:t>
                        </m:r>
                      </m:sup>
                    </m:sSubSup>
                    <m:r>
                      <a:rPr lang="en-GB" sz="1400" b="0" i="1" dirty="0" smtClean="0">
                        <a:latin typeface="Cambria Math" panose="02040503050406030204" pitchFamily="18" charset="0"/>
                      </a:rPr>
                      <m:t>𝐷</m:t>
                    </m:r>
                  </m:oMath>
                </a14:m>
                <a:r>
                  <a:rPr lang="en-US" sz="1400" dirty="0"/>
                  <a:t> + </a:t>
                </a:r>
                <a14:m>
                  <m:oMath xmlns:m="http://schemas.openxmlformats.org/officeDocument/2006/math">
                    <m:sSubSup>
                      <m:sSubSupPr>
                        <m:ctrlPr>
                          <a:rPr lang="en-US" sz="1400" i="1" dirty="0">
                            <a:latin typeface="Cambria Math" panose="02040503050406030204" pitchFamily="18" charset="0"/>
                          </a:rPr>
                        </m:ctrlPr>
                      </m:sSubSupPr>
                      <m:e>
                        <m:r>
                          <a:rPr lang="en-GB" sz="1400" i="1" dirty="0">
                            <a:latin typeface="Cambria Math" panose="02040503050406030204" pitchFamily="18" charset="0"/>
                          </a:rPr>
                          <m:t> </m:t>
                        </m:r>
                      </m:e>
                      <m:sub>
                        <m:r>
                          <a:rPr lang="en-GB" sz="1400" i="1" dirty="0">
                            <a:latin typeface="Cambria Math" panose="02040503050406030204" pitchFamily="18" charset="0"/>
                          </a:rPr>
                          <m:t>1</m:t>
                        </m:r>
                      </m:sub>
                      <m:sup>
                        <m:r>
                          <a:rPr lang="en-GB" sz="1400" i="1" dirty="0">
                            <a:latin typeface="Cambria Math" panose="02040503050406030204" pitchFamily="18" charset="0"/>
                          </a:rPr>
                          <m:t>2</m:t>
                        </m:r>
                      </m:sup>
                    </m:sSubSup>
                    <m:r>
                      <a:rPr lang="en-GB" sz="1400" i="1" dirty="0">
                        <a:latin typeface="Cambria Math" panose="02040503050406030204" pitchFamily="18" charset="0"/>
                      </a:rPr>
                      <m:t>𝐷</m:t>
                    </m:r>
                  </m:oMath>
                </a14:m>
                <a:r>
                  <a:rPr lang="en-US" sz="1400" dirty="0"/>
                  <a:t> + 5p + 7n + </a:t>
                </a:r>
                <a14:m>
                  <m:oMath xmlns:m="http://schemas.openxmlformats.org/officeDocument/2006/math">
                    <m:sSup>
                      <m:sSupPr>
                        <m:ctrlPr>
                          <a:rPr lang="en-GB" sz="1400" i="1" dirty="0">
                            <a:latin typeface="Cambria Math" panose="02040503050406030204" pitchFamily="18" charset="0"/>
                          </a:rPr>
                        </m:ctrlPr>
                      </m:sSupPr>
                      <m:e>
                        <m:r>
                          <a:rPr lang="en-GB" sz="1400" dirty="0">
                            <a:latin typeface="Cambria Math" panose="02040503050406030204" pitchFamily="18" charset="0"/>
                          </a:rPr>
                          <m:t>𝜋</m:t>
                        </m:r>
                      </m:e>
                      <m:sup>
                        <m:r>
                          <a:rPr lang="en-GB" sz="1400" dirty="0">
                            <a:latin typeface="Cambria Math" panose="02040503050406030204" pitchFamily="18" charset="0"/>
                          </a:rPr>
                          <m:t>0</m:t>
                        </m:r>
                      </m:sup>
                    </m:sSup>
                  </m:oMath>
                </a14:m>
                <a:r>
                  <a:rPr lang="en-US" sz="1400" dirty="0"/>
                  <a:t>  </a:t>
                </a:r>
              </a:p>
            </p:txBody>
          </p:sp>
        </mc:Choice>
        <mc:Fallback xmlns="">
          <p:sp>
            <p:nvSpPr>
              <p:cNvPr id="26" name="TextBox 25">
                <a:extLst>
                  <a:ext uri="{FF2B5EF4-FFF2-40B4-BE49-F238E27FC236}">
                    <a16:creationId xmlns:a16="http://schemas.microsoft.com/office/drawing/2014/main" id="{8D5B94FE-5F55-4E44-A361-2B4C3D63C2C6}"/>
                  </a:ext>
                </a:extLst>
              </p:cNvPr>
              <p:cNvSpPr txBox="1">
                <a:spLocks noRot="1" noChangeAspect="1" noMove="1" noResize="1" noEditPoints="1" noAdjustHandles="1" noChangeArrowheads="1" noChangeShapeType="1" noTextEdit="1"/>
              </p:cNvSpPr>
              <p:nvPr/>
            </p:nvSpPr>
            <p:spPr>
              <a:xfrm>
                <a:off x="605368" y="5692468"/>
                <a:ext cx="3719352" cy="313419"/>
              </a:xfrm>
              <a:prstGeom prst="rect">
                <a:avLst/>
              </a:prstGeom>
              <a:blipFill>
                <a:blip r:embed="rId6"/>
                <a:stretch>
                  <a:fillRect b="-24000"/>
                </a:stretch>
              </a:blipFill>
            </p:spPr>
            <p:txBody>
              <a:bodyPr/>
              <a:lstStyle/>
              <a:p>
                <a:r>
                  <a:rPr lang="en-US">
                    <a:noFill/>
                  </a:rPr>
                  <a:t> </a:t>
                </a:r>
              </a:p>
            </p:txBody>
          </p:sp>
        </mc:Fallback>
      </mc:AlternateContent>
      <p:sp>
        <p:nvSpPr>
          <p:cNvPr id="27" name="Right Brace 26">
            <a:extLst>
              <a:ext uri="{FF2B5EF4-FFF2-40B4-BE49-F238E27FC236}">
                <a16:creationId xmlns:a16="http://schemas.microsoft.com/office/drawing/2014/main" id="{02A4D570-4694-8C4C-9281-8F3316E10AC1}"/>
              </a:ext>
            </a:extLst>
          </p:cNvPr>
          <p:cNvSpPr/>
          <p:nvPr/>
        </p:nvSpPr>
        <p:spPr>
          <a:xfrm rot="16200000">
            <a:off x="2247018" y="5029553"/>
            <a:ext cx="226812" cy="1099018"/>
          </a:xfrm>
          <a:prstGeom prst="rightBrac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8" name="TextBox 27">
            <a:extLst>
              <a:ext uri="{FF2B5EF4-FFF2-40B4-BE49-F238E27FC236}">
                <a16:creationId xmlns:a16="http://schemas.microsoft.com/office/drawing/2014/main" id="{D8C4193B-B5E4-384A-8806-CDCD2B4F7BBC}"/>
              </a:ext>
            </a:extLst>
          </p:cNvPr>
          <p:cNvSpPr txBox="1"/>
          <p:nvPr/>
        </p:nvSpPr>
        <p:spPr>
          <a:xfrm>
            <a:off x="1889481" y="5118027"/>
            <a:ext cx="973343" cy="338554"/>
          </a:xfrm>
          <a:prstGeom prst="rect">
            <a:avLst/>
          </a:prstGeom>
          <a:noFill/>
        </p:spPr>
        <p:txBody>
          <a:bodyPr wrap="none" rtlCol="0">
            <a:spAutoFit/>
          </a:bodyPr>
          <a:lstStyle/>
          <a:p>
            <a:r>
              <a:rPr lang="en-US" sz="1600" dirty="0">
                <a:solidFill>
                  <a:schemeClr val="bg1">
                    <a:lumMod val="50000"/>
                  </a:schemeClr>
                </a:solidFill>
              </a:rPr>
              <a:t>3 nucleus</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FA96DD67-0708-6A47-B59C-83D31124E6DD}"/>
                  </a:ext>
                </a:extLst>
              </p:cNvPr>
              <p:cNvSpPr txBox="1"/>
              <p:nvPr/>
            </p:nvSpPr>
            <p:spPr>
              <a:xfrm>
                <a:off x="4636336" y="5689427"/>
                <a:ext cx="3186706" cy="313419"/>
              </a:xfrm>
              <a:prstGeom prst="rect">
                <a:avLst/>
              </a:prstGeom>
              <a:solidFill>
                <a:srgbClr val="00B0F0">
                  <a:alpha val="25000"/>
                </a:srgbClr>
              </a:solidFill>
            </p:spPr>
            <p:txBody>
              <a:bodyPr wrap="none" rtlCol="0">
                <a:spAutoFit/>
              </a:bodyPr>
              <a:lstStyle/>
              <a:p>
                <a14:m>
                  <m:oMath xmlns:m="http://schemas.openxmlformats.org/officeDocument/2006/math">
                    <m:sSup>
                      <m:sSupPr>
                        <m:ctrlPr>
                          <a:rPr lang="en-US" sz="1400" i="1" smtClean="0">
                            <a:latin typeface="Cambria Math" panose="02040503050406030204" pitchFamily="18" charset="0"/>
                          </a:rPr>
                        </m:ctrlPr>
                      </m:sSupPr>
                      <m:e>
                        <m:r>
                          <a:rPr lang="en-US" sz="1400" i="1" smtClean="0">
                            <a:latin typeface="Cambria Math" panose="02040503050406030204" pitchFamily="18" charset="0"/>
                            <a:ea typeface="Cambria Math" panose="02040503050406030204" pitchFamily="18" charset="0"/>
                          </a:rPr>
                          <m:t>𝜋</m:t>
                        </m:r>
                      </m:e>
                      <m:sup>
                        <m:r>
                          <a:rPr lang="en-GB" sz="1400" b="0" i="1" smtClean="0">
                            <a:latin typeface="Cambria Math" panose="02040503050406030204" pitchFamily="18" charset="0"/>
                          </a:rPr>
                          <m:t>+</m:t>
                        </m:r>
                      </m:sup>
                    </m:sSup>
                    <m:r>
                      <a:rPr lang="en-GB" sz="1400" b="0" i="1" smtClean="0">
                        <a:latin typeface="Cambria Math" panose="02040503050406030204" pitchFamily="18" charset="0"/>
                      </a:rPr>
                      <m:t>+</m:t>
                    </m:r>
                    <m:sSubSup>
                      <m:sSubSupPr>
                        <m:ctrlPr>
                          <a:rPr lang="en-US" sz="1400" i="1" dirty="0">
                            <a:latin typeface="Cambria Math" panose="02040503050406030204" pitchFamily="18" charset="0"/>
                          </a:rPr>
                        </m:ctrlPr>
                      </m:sSubSupPr>
                      <m:e>
                        <m:r>
                          <a:rPr lang="en-GB" sz="1400" i="1" dirty="0">
                            <a:latin typeface="Cambria Math" panose="02040503050406030204" pitchFamily="18" charset="0"/>
                          </a:rPr>
                          <m:t> </m:t>
                        </m:r>
                      </m:e>
                      <m:sub>
                        <m:r>
                          <a:rPr lang="en-GB" sz="1400" i="1" dirty="0">
                            <a:latin typeface="Cambria Math" panose="02040503050406030204" pitchFamily="18" charset="0"/>
                          </a:rPr>
                          <m:t>1</m:t>
                        </m:r>
                        <m:r>
                          <a:rPr lang="en-GB" sz="1400" b="0" i="1" dirty="0" smtClean="0">
                            <a:latin typeface="Cambria Math" panose="02040503050406030204" pitchFamily="18" charset="0"/>
                          </a:rPr>
                          <m:t>8</m:t>
                        </m:r>
                      </m:sub>
                      <m:sup>
                        <m:r>
                          <a:rPr lang="en-GB" sz="1400" i="1" dirty="0">
                            <a:latin typeface="Cambria Math" panose="02040503050406030204" pitchFamily="18" charset="0"/>
                          </a:rPr>
                          <m:t>4</m:t>
                        </m:r>
                        <m:r>
                          <a:rPr lang="en-GB" sz="1400" b="0" i="1" dirty="0" smtClean="0">
                            <a:latin typeface="Cambria Math" panose="02040503050406030204" pitchFamily="18" charset="0"/>
                          </a:rPr>
                          <m:t>0</m:t>
                        </m:r>
                      </m:sup>
                    </m:sSubSup>
                    <m:r>
                      <a:rPr lang="en-GB" sz="1400" b="0" i="1" smtClean="0">
                        <a:latin typeface="Cambria Math" panose="02040503050406030204" pitchFamily="18" charset="0"/>
                      </a:rPr>
                      <m:t>𝐴𝑟</m:t>
                    </m:r>
                  </m:oMath>
                </a14:m>
                <a:r>
                  <a:rPr lang="en-US" sz="1400" dirty="0"/>
                  <a:t> </a:t>
                </a:r>
                <a14:m>
                  <m:oMath xmlns:m="http://schemas.openxmlformats.org/officeDocument/2006/math">
                    <m:r>
                      <a:rPr lang="en-US" sz="1400" i="1" dirty="0" smtClean="0">
                        <a:latin typeface="Cambria Math" panose="02040503050406030204" pitchFamily="18" charset="0"/>
                        <a:ea typeface="Cambria Math" panose="02040503050406030204" pitchFamily="18" charset="0"/>
                      </a:rPr>
                      <m:t>→</m:t>
                    </m:r>
                  </m:oMath>
                </a14:m>
                <a:r>
                  <a:rPr lang="en-US" sz="1400" dirty="0"/>
                  <a:t> </a:t>
                </a:r>
                <a14:m>
                  <m:oMath xmlns:m="http://schemas.openxmlformats.org/officeDocument/2006/math">
                    <m:sSubSup>
                      <m:sSubSupPr>
                        <m:ctrlPr>
                          <a:rPr lang="en-US" sz="1400" i="1" dirty="0" smtClean="0">
                            <a:latin typeface="Cambria Math" panose="02040503050406030204" pitchFamily="18" charset="0"/>
                          </a:rPr>
                        </m:ctrlPr>
                      </m:sSubSupPr>
                      <m:e>
                        <m:r>
                          <a:rPr lang="en-GB" sz="1400" b="0" i="1" dirty="0" smtClean="0">
                            <a:latin typeface="Cambria Math" panose="02040503050406030204" pitchFamily="18" charset="0"/>
                          </a:rPr>
                          <m:t> </m:t>
                        </m:r>
                      </m:e>
                      <m:sub>
                        <m:r>
                          <a:rPr lang="en-GB" sz="1400" b="0" i="1" dirty="0" smtClean="0">
                            <a:latin typeface="Cambria Math" panose="02040503050406030204" pitchFamily="18" charset="0"/>
                          </a:rPr>
                          <m:t>14</m:t>
                        </m:r>
                      </m:sub>
                      <m:sup>
                        <m:r>
                          <a:rPr lang="en-GB" sz="1400" b="0" i="1" dirty="0" smtClean="0">
                            <a:latin typeface="Cambria Math" panose="02040503050406030204" pitchFamily="18" charset="0"/>
                          </a:rPr>
                          <m:t>28</m:t>
                        </m:r>
                      </m:sup>
                    </m:sSubSup>
                    <m:r>
                      <a:rPr lang="en-GB" sz="1400" b="0" i="1" dirty="0" smtClean="0">
                        <a:latin typeface="Cambria Math" panose="02040503050406030204" pitchFamily="18" charset="0"/>
                      </a:rPr>
                      <m:t>𝑆𝑖</m:t>
                    </m:r>
                  </m:oMath>
                </a14:m>
                <a:r>
                  <a:rPr lang="en-US" sz="1400" dirty="0"/>
                  <a:t> + </a:t>
                </a:r>
                <a14:m>
                  <m:oMath xmlns:m="http://schemas.openxmlformats.org/officeDocument/2006/math">
                    <m:sSubSup>
                      <m:sSubSupPr>
                        <m:ctrlPr>
                          <a:rPr lang="en-US" sz="1400" i="1" dirty="0">
                            <a:latin typeface="Cambria Math" panose="02040503050406030204" pitchFamily="18" charset="0"/>
                          </a:rPr>
                        </m:ctrlPr>
                      </m:sSubSupPr>
                      <m:e>
                        <m:r>
                          <a:rPr lang="en-GB" sz="1400" i="1" dirty="0">
                            <a:latin typeface="Cambria Math" panose="02040503050406030204" pitchFamily="18" charset="0"/>
                          </a:rPr>
                          <m:t> </m:t>
                        </m:r>
                      </m:e>
                      <m:sub>
                        <m:r>
                          <a:rPr lang="en-GB" sz="1400" i="1" dirty="0">
                            <a:latin typeface="Cambria Math" panose="02040503050406030204" pitchFamily="18" charset="0"/>
                          </a:rPr>
                          <m:t>1</m:t>
                        </m:r>
                      </m:sub>
                      <m:sup>
                        <m:r>
                          <a:rPr lang="en-GB" sz="1400" i="1" dirty="0">
                            <a:latin typeface="Cambria Math" panose="02040503050406030204" pitchFamily="18" charset="0"/>
                          </a:rPr>
                          <m:t>2</m:t>
                        </m:r>
                      </m:sup>
                    </m:sSubSup>
                    <m:r>
                      <a:rPr lang="en-GB" sz="1400" i="1" dirty="0">
                        <a:latin typeface="Cambria Math" panose="02040503050406030204" pitchFamily="18" charset="0"/>
                      </a:rPr>
                      <m:t>𝐷</m:t>
                    </m:r>
                  </m:oMath>
                </a14:m>
                <a:r>
                  <a:rPr lang="en-US" sz="1400" dirty="0"/>
                  <a:t> + 4p + 6n + </a:t>
                </a:r>
                <a14:m>
                  <m:oMath xmlns:m="http://schemas.openxmlformats.org/officeDocument/2006/math">
                    <m:sSup>
                      <m:sSupPr>
                        <m:ctrlPr>
                          <a:rPr lang="en-GB" sz="1400" i="1" dirty="0">
                            <a:latin typeface="Cambria Math" panose="02040503050406030204" pitchFamily="18" charset="0"/>
                          </a:rPr>
                        </m:ctrlPr>
                      </m:sSupPr>
                      <m:e>
                        <m:r>
                          <a:rPr lang="en-GB" sz="1400" dirty="0">
                            <a:latin typeface="Cambria Math" panose="02040503050406030204" pitchFamily="18" charset="0"/>
                          </a:rPr>
                          <m:t>𝜋</m:t>
                        </m:r>
                      </m:e>
                      <m:sup>
                        <m:r>
                          <a:rPr lang="en-GB" sz="1400" dirty="0">
                            <a:latin typeface="Cambria Math" panose="02040503050406030204" pitchFamily="18" charset="0"/>
                          </a:rPr>
                          <m:t>0</m:t>
                        </m:r>
                      </m:sup>
                    </m:sSup>
                  </m:oMath>
                </a14:m>
                <a:r>
                  <a:rPr lang="en-US" sz="1400" dirty="0"/>
                  <a:t>  </a:t>
                </a:r>
              </a:p>
            </p:txBody>
          </p:sp>
        </mc:Choice>
        <mc:Fallback xmlns="">
          <p:sp>
            <p:nvSpPr>
              <p:cNvPr id="29" name="TextBox 28">
                <a:extLst>
                  <a:ext uri="{FF2B5EF4-FFF2-40B4-BE49-F238E27FC236}">
                    <a16:creationId xmlns:a16="http://schemas.microsoft.com/office/drawing/2014/main" id="{FA96DD67-0708-6A47-B59C-83D31124E6DD}"/>
                  </a:ext>
                </a:extLst>
              </p:cNvPr>
              <p:cNvSpPr txBox="1">
                <a:spLocks noRot="1" noChangeAspect="1" noMove="1" noResize="1" noEditPoints="1" noAdjustHandles="1" noChangeArrowheads="1" noChangeShapeType="1" noTextEdit="1"/>
              </p:cNvSpPr>
              <p:nvPr/>
            </p:nvSpPr>
            <p:spPr>
              <a:xfrm>
                <a:off x="4636336" y="5689427"/>
                <a:ext cx="3186706" cy="313419"/>
              </a:xfrm>
              <a:prstGeom prst="rect">
                <a:avLst/>
              </a:prstGeom>
              <a:blipFill>
                <a:blip r:embed="rId7"/>
                <a:stretch>
                  <a:fillRect b="-23077"/>
                </a:stretch>
              </a:blipFill>
            </p:spPr>
            <p:txBody>
              <a:bodyPr/>
              <a:lstStyle/>
              <a:p>
                <a:r>
                  <a:rPr lang="en-US">
                    <a:noFill/>
                  </a:rPr>
                  <a:t> </a:t>
                </a:r>
              </a:p>
            </p:txBody>
          </p:sp>
        </mc:Fallback>
      </mc:AlternateContent>
      <p:sp>
        <p:nvSpPr>
          <p:cNvPr id="30" name="Right Brace 29">
            <a:extLst>
              <a:ext uri="{FF2B5EF4-FFF2-40B4-BE49-F238E27FC236}">
                <a16:creationId xmlns:a16="http://schemas.microsoft.com/office/drawing/2014/main" id="{DADA0A96-6AE3-7442-9BC7-145C5F84FD75}"/>
              </a:ext>
            </a:extLst>
          </p:cNvPr>
          <p:cNvSpPr/>
          <p:nvPr/>
        </p:nvSpPr>
        <p:spPr>
          <a:xfrm rot="16200000">
            <a:off x="6040441" y="5249281"/>
            <a:ext cx="248507" cy="658525"/>
          </a:xfrm>
          <a:prstGeom prst="rightBrac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1" name="TextBox 30">
            <a:extLst>
              <a:ext uri="{FF2B5EF4-FFF2-40B4-BE49-F238E27FC236}">
                <a16:creationId xmlns:a16="http://schemas.microsoft.com/office/drawing/2014/main" id="{53FC9E25-1030-D449-ADE0-13EAC675F800}"/>
              </a:ext>
            </a:extLst>
          </p:cNvPr>
          <p:cNvSpPr txBox="1"/>
          <p:nvPr/>
        </p:nvSpPr>
        <p:spPr>
          <a:xfrm>
            <a:off x="5716575" y="5115332"/>
            <a:ext cx="973343" cy="338554"/>
          </a:xfrm>
          <a:prstGeom prst="rect">
            <a:avLst/>
          </a:prstGeom>
          <a:noFill/>
        </p:spPr>
        <p:txBody>
          <a:bodyPr wrap="none" rtlCol="0">
            <a:spAutoFit/>
          </a:bodyPr>
          <a:lstStyle/>
          <a:p>
            <a:r>
              <a:rPr lang="en-US" sz="1600" dirty="0">
                <a:solidFill>
                  <a:schemeClr val="bg1">
                    <a:lumMod val="50000"/>
                  </a:schemeClr>
                </a:solidFill>
              </a:rPr>
              <a:t>2 nucleus</a:t>
            </a: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2D776AB8-EEEA-244A-B862-EE7318874317}"/>
                  </a:ext>
                </a:extLst>
              </p:cNvPr>
              <p:cNvSpPr txBox="1"/>
              <p:nvPr/>
            </p:nvSpPr>
            <p:spPr>
              <a:xfrm>
                <a:off x="8129515" y="5689427"/>
                <a:ext cx="2627258" cy="313547"/>
              </a:xfrm>
              <a:prstGeom prst="rect">
                <a:avLst/>
              </a:prstGeom>
              <a:solidFill>
                <a:schemeClr val="accent3">
                  <a:lumMod val="50000"/>
                  <a:alpha val="25000"/>
                </a:schemeClr>
              </a:solidFill>
            </p:spPr>
            <p:txBody>
              <a:bodyPr wrap="none" rtlCol="0">
                <a:spAutoFit/>
              </a:bodyPr>
              <a:lstStyle/>
              <a:p>
                <a14:m>
                  <m:oMath xmlns:m="http://schemas.openxmlformats.org/officeDocument/2006/math">
                    <m:sSup>
                      <m:sSupPr>
                        <m:ctrlPr>
                          <a:rPr lang="en-US" sz="1400" i="1" smtClean="0">
                            <a:latin typeface="Cambria Math" panose="02040503050406030204" pitchFamily="18" charset="0"/>
                          </a:rPr>
                        </m:ctrlPr>
                      </m:sSupPr>
                      <m:e>
                        <m:r>
                          <a:rPr lang="en-US" sz="1400" i="1" smtClean="0">
                            <a:latin typeface="Cambria Math" panose="02040503050406030204" pitchFamily="18" charset="0"/>
                            <a:ea typeface="Cambria Math" panose="02040503050406030204" pitchFamily="18" charset="0"/>
                          </a:rPr>
                          <m:t>𝜋</m:t>
                        </m:r>
                      </m:e>
                      <m:sup>
                        <m:r>
                          <a:rPr lang="en-GB" sz="1400" b="0" i="1" smtClean="0">
                            <a:latin typeface="Cambria Math" panose="02040503050406030204" pitchFamily="18" charset="0"/>
                          </a:rPr>
                          <m:t>+</m:t>
                        </m:r>
                      </m:sup>
                    </m:sSup>
                    <m:r>
                      <a:rPr lang="en-GB" sz="1400" b="0" i="1" smtClean="0">
                        <a:latin typeface="Cambria Math" panose="02040503050406030204" pitchFamily="18" charset="0"/>
                      </a:rPr>
                      <m:t>+</m:t>
                    </m:r>
                    <m:sSubSup>
                      <m:sSubSupPr>
                        <m:ctrlPr>
                          <a:rPr lang="en-US" sz="1400" i="1" dirty="0">
                            <a:latin typeface="Cambria Math" panose="02040503050406030204" pitchFamily="18" charset="0"/>
                          </a:rPr>
                        </m:ctrlPr>
                      </m:sSubSupPr>
                      <m:e>
                        <m:r>
                          <a:rPr lang="en-GB" sz="1400" i="1" dirty="0">
                            <a:latin typeface="Cambria Math" panose="02040503050406030204" pitchFamily="18" charset="0"/>
                          </a:rPr>
                          <m:t> </m:t>
                        </m:r>
                      </m:e>
                      <m:sub>
                        <m:r>
                          <a:rPr lang="en-GB" sz="1400" i="1" dirty="0">
                            <a:latin typeface="Cambria Math" panose="02040503050406030204" pitchFamily="18" charset="0"/>
                          </a:rPr>
                          <m:t>1</m:t>
                        </m:r>
                        <m:r>
                          <a:rPr lang="en-GB" sz="1400" b="0" i="1" dirty="0" smtClean="0">
                            <a:latin typeface="Cambria Math" panose="02040503050406030204" pitchFamily="18" charset="0"/>
                          </a:rPr>
                          <m:t>8</m:t>
                        </m:r>
                      </m:sub>
                      <m:sup>
                        <m:r>
                          <a:rPr lang="en-GB" sz="1400" i="1" dirty="0">
                            <a:latin typeface="Cambria Math" panose="02040503050406030204" pitchFamily="18" charset="0"/>
                          </a:rPr>
                          <m:t>4</m:t>
                        </m:r>
                        <m:r>
                          <a:rPr lang="en-GB" sz="1400" b="0" i="1" dirty="0" smtClean="0">
                            <a:latin typeface="Cambria Math" panose="02040503050406030204" pitchFamily="18" charset="0"/>
                          </a:rPr>
                          <m:t>0</m:t>
                        </m:r>
                      </m:sup>
                    </m:sSubSup>
                    <m:r>
                      <a:rPr lang="en-GB" sz="1400" b="0" i="1" smtClean="0">
                        <a:latin typeface="Cambria Math" panose="02040503050406030204" pitchFamily="18" charset="0"/>
                      </a:rPr>
                      <m:t>𝐴𝑟</m:t>
                    </m:r>
                  </m:oMath>
                </a14:m>
                <a:r>
                  <a:rPr lang="en-US" sz="1400" dirty="0"/>
                  <a:t> </a:t>
                </a:r>
                <a14:m>
                  <m:oMath xmlns:m="http://schemas.openxmlformats.org/officeDocument/2006/math">
                    <m:r>
                      <a:rPr lang="en-US" sz="1400" i="1" dirty="0" smtClean="0">
                        <a:latin typeface="Cambria Math" panose="02040503050406030204" pitchFamily="18" charset="0"/>
                        <a:ea typeface="Cambria Math" panose="02040503050406030204" pitchFamily="18" charset="0"/>
                      </a:rPr>
                      <m:t>→</m:t>
                    </m:r>
                  </m:oMath>
                </a14:m>
                <a:r>
                  <a:rPr lang="en-US" sz="1400" dirty="0"/>
                  <a:t> </a:t>
                </a:r>
                <a14:m>
                  <m:oMath xmlns:m="http://schemas.openxmlformats.org/officeDocument/2006/math">
                    <m:sSubSup>
                      <m:sSubSupPr>
                        <m:ctrlPr>
                          <a:rPr lang="en-US" sz="1400" i="1" dirty="0" smtClean="0">
                            <a:latin typeface="Cambria Math" panose="02040503050406030204" pitchFamily="18" charset="0"/>
                          </a:rPr>
                        </m:ctrlPr>
                      </m:sSubSupPr>
                      <m:e>
                        <m:r>
                          <a:rPr lang="en-GB" sz="1400" b="0" i="1" dirty="0" smtClean="0">
                            <a:latin typeface="Cambria Math" panose="02040503050406030204" pitchFamily="18" charset="0"/>
                          </a:rPr>
                          <m:t> </m:t>
                        </m:r>
                      </m:e>
                      <m:sub>
                        <m:r>
                          <a:rPr lang="en-GB" sz="1400" b="0" i="1" dirty="0" smtClean="0">
                            <a:latin typeface="Cambria Math" panose="02040503050406030204" pitchFamily="18" charset="0"/>
                          </a:rPr>
                          <m:t>18</m:t>
                        </m:r>
                      </m:sub>
                      <m:sup>
                        <m:r>
                          <a:rPr lang="en-GB" sz="1400" b="0" i="1" dirty="0" smtClean="0">
                            <a:latin typeface="Cambria Math" panose="02040503050406030204" pitchFamily="18" charset="0"/>
                          </a:rPr>
                          <m:t>38</m:t>
                        </m:r>
                      </m:sup>
                    </m:sSubSup>
                    <m:r>
                      <a:rPr lang="en-GB" sz="1400" b="0" i="1" dirty="0" smtClean="0">
                        <a:latin typeface="Cambria Math" panose="02040503050406030204" pitchFamily="18" charset="0"/>
                      </a:rPr>
                      <m:t>𝐴𝑟</m:t>
                    </m:r>
                  </m:oMath>
                </a14:m>
                <a:r>
                  <a:rPr lang="en-US" sz="1400" dirty="0"/>
                  <a:t> + p + n + </a:t>
                </a:r>
                <a14:m>
                  <m:oMath xmlns:m="http://schemas.openxmlformats.org/officeDocument/2006/math">
                    <m:sSup>
                      <m:sSupPr>
                        <m:ctrlPr>
                          <a:rPr lang="en-GB" sz="1400" i="1" dirty="0">
                            <a:latin typeface="Cambria Math" panose="02040503050406030204" pitchFamily="18" charset="0"/>
                          </a:rPr>
                        </m:ctrlPr>
                      </m:sSupPr>
                      <m:e>
                        <m:r>
                          <a:rPr lang="en-GB" sz="1400" dirty="0">
                            <a:latin typeface="Cambria Math" panose="02040503050406030204" pitchFamily="18" charset="0"/>
                          </a:rPr>
                          <m:t>𝜋</m:t>
                        </m:r>
                      </m:e>
                      <m:sup>
                        <m:r>
                          <a:rPr lang="en-GB" sz="1400" dirty="0">
                            <a:latin typeface="Cambria Math" panose="02040503050406030204" pitchFamily="18" charset="0"/>
                          </a:rPr>
                          <m:t>0</m:t>
                        </m:r>
                      </m:sup>
                    </m:sSup>
                  </m:oMath>
                </a14:m>
                <a:r>
                  <a:rPr lang="en-US" sz="1400" dirty="0"/>
                  <a:t>  </a:t>
                </a:r>
              </a:p>
            </p:txBody>
          </p:sp>
        </mc:Choice>
        <mc:Fallback xmlns="">
          <p:sp>
            <p:nvSpPr>
              <p:cNvPr id="32" name="TextBox 31">
                <a:extLst>
                  <a:ext uri="{FF2B5EF4-FFF2-40B4-BE49-F238E27FC236}">
                    <a16:creationId xmlns:a16="http://schemas.microsoft.com/office/drawing/2014/main" id="{2D776AB8-EEEA-244A-B862-EE7318874317}"/>
                  </a:ext>
                </a:extLst>
              </p:cNvPr>
              <p:cNvSpPr txBox="1">
                <a:spLocks noRot="1" noChangeAspect="1" noMove="1" noResize="1" noEditPoints="1" noAdjustHandles="1" noChangeArrowheads="1" noChangeShapeType="1" noTextEdit="1"/>
              </p:cNvSpPr>
              <p:nvPr/>
            </p:nvSpPr>
            <p:spPr>
              <a:xfrm>
                <a:off x="8129515" y="5689427"/>
                <a:ext cx="2627258" cy="313547"/>
              </a:xfrm>
              <a:prstGeom prst="rect">
                <a:avLst/>
              </a:prstGeom>
              <a:blipFill>
                <a:blip r:embed="rId8"/>
                <a:stretch>
                  <a:fillRect b="-2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417A382C-3C8D-7640-81C7-3706128CEB3C}"/>
                  </a:ext>
                </a:extLst>
              </p:cNvPr>
              <p:cNvSpPr txBox="1"/>
              <p:nvPr/>
            </p:nvSpPr>
            <p:spPr>
              <a:xfrm>
                <a:off x="380585" y="5148806"/>
                <a:ext cx="1178633" cy="372731"/>
              </a:xfrm>
              <a:prstGeom prst="rect">
                <a:avLst/>
              </a:prstGeom>
              <a:noFill/>
            </p:spPr>
            <p:txBody>
              <a:bodyPr wrap="square">
                <a:spAutoFit/>
              </a:bodyPr>
              <a:lstStyle/>
              <a:p>
                <a:r>
                  <a:rPr lang="en-US" dirty="0"/>
                  <a:t>Low </a:t>
                </a:r>
                <a14:m>
                  <m:oMath xmlns:m="http://schemas.openxmlformats.org/officeDocument/2006/math">
                    <m:sSub>
                      <m:sSubPr>
                        <m:ctrlPr>
                          <a:rPr lang="en-GB" i="1" dirty="0" smtClean="0">
                            <a:latin typeface="Cambria Math" panose="02040503050406030204" pitchFamily="18" charset="0"/>
                          </a:rPr>
                        </m:ctrlPr>
                      </m:sSubPr>
                      <m:e>
                        <m:r>
                          <a:rPr lang="en-GB" dirty="0" smtClean="0">
                            <a:latin typeface="Cambria Math" panose="02040503050406030204" pitchFamily="18" charset="0"/>
                          </a:rPr>
                          <m:t>𝐓</m:t>
                        </m:r>
                      </m:e>
                      <m:sub>
                        <m:sSup>
                          <m:sSupPr>
                            <m:ctrlPr>
                              <a:rPr lang="en-GB" i="1" dirty="0">
                                <a:latin typeface="Cambria Math" panose="02040503050406030204" pitchFamily="18" charset="0"/>
                              </a:rPr>
                            </m:ctrlPr>
                          </m:sSupPr>
                          <m:e>
                            <m:r>
                              <a:rPr lang="en-GB" dirty="0">
                                <a:latin typeface="Cambria Math" panose="02040503050406030204" pitchFamily="18" charset="0"/>
                              </a:rPr>
                              <m:t>𝜋</m:t>
                            </m:r>
                          </m:e>
                          <m:sup>
                            <m:r>
                              <a:rPr lang="en-GB" dirty="0">
                                <a:latin typeface="Cambria Math" panose="02040503050406030204" pitchFamily="18" charset="0"/>
                              </a:rPr>
                              <m:t>0</m:t>
                            </m:r>
                          </m:sup>
                        </m:sSup>
                      </m:sub>
                    </m:sSub>
                  </m:oMath>
                </a14:m>
                <a:r>
                  <a:rPr lang="en-US" dirty="0"/>
                  <a:t> : </a:t>
                </a:r>
              </a:p>
            </p:txBody>
          </p:sp>
        </mc:Choice>
        <mc:Fallback xmlns="">
          <p:sp>
            <p:nvSpPr>
              <p:cNvPr id="33" name="TextBox 32">
                <a:extLst>
                  <a:ext uri="{FF2B5EF4-FFF2-40B4-BE49-F238E27FC236}">
                    <a16:creationId xmlns:a16="http://schemas.microsoft.com/office/drawing/2014/main" id="{417A382C-3C8D-7640-81C7-3706128CEB3C}"/>
                  </a:ext>
                </a:extLst>
              </p:cNvPr>
              <p:cNvSpPr txBox="1">
                <a:spLocks noRot="1" noChangeAspect="1" noMove="1" noResize="1" noEditPoints="1" noAdjustHandles="1" noChangeArrowheads="1" noChangeShapeType="1" noTextEdit="1"/>
              </p:cNvSpPr>
              <p:nvPr/>
            </p:nvSpPr>
            <p:spPr>
              <a:xfrm>
                <a:off x="380585" y="5148806"/>
                <a:ext cx="1178633" cy="372731"/>
              </a:xfrm>
              <a:prstGeom prst="rect">
                <a:avLst/>
              </a:prstGeom>
              <a:blipFill>
                <a:blip r:embed="rId9"/>
                <a:stretch>
                  <a:fillRect l="-4255"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FD5D1860-76D2-DE4B-8F1D-9DFFC74042C1}"/>
                  </a:ext>
                </a:extLst>
              </p:cNvPr>
              <p:cNvSpPr txBox="1"/>
              <p:nvPr/>
            </p:nvSpPr>
            <p:spPr>
              <a:xfrm>
                <a:off x="4349605" y="5141440"/>
                <a:ext cx="1371305" cy="372731"/>
              </a:xfrm>
              <a:prstGeom prst="rect">
                <a:avLst/>
              </a:prstGeom>
              <a:noFill/>
            </p:spPr>
            <p:txBody>
              <a:bodyPr wrap="square">
                <a:spAutoFit/>
              </a:bodyPr>
              <a:lstStyle/>
              <a:p>
                <a:r>
                  <a:rPr lang="en-US" dirty="0"/>
                  <a:t>Middle </a:t>
                </a:r>
                <a14:m>
                  <m:oMath xmlns:m="http://schemas.openxmlformats.org/officeDocument/2006/math">
                    <m:sSub>
                      <m:sSubPr>
                        <m:ctrlPr>
                          <a:rPr lang="en-GB" i="1" dirty="0" smtClean="0">
                            <a:latin typeface="Cambria Math" panose="02040503050406030204" pitchFamily="18" charset="0"/>
                          </a:rPr>
                        </m:ctrlPr>
                      </m:sSubPr>
                      <m:e>
                        <m:r>
                          <a:rPr lang="en-GB" dirty="0" smtClean="0">
                            <a:latin typeface="Cambria Math" panose="02040503050406030204" pitchFamily="18" charset="0"/>
                          </a:rPr>
                          <m:t>𝐓</m:t>
                        </m:r>
                      </m:e>
                      <m:sub>
                        <m:sSup>
                          <m:sSupPr>
                            <m:ctrlPr>
                              <a:rPr lang="en-GB" i="1" dirty="0">
                                <a:latin typeface="Cambria Math" panose="02040503050406030204" pitchFamily="18" charset="0"/>
                              </a:rPr>
                            </m:ctrlPr>
                          </m:sSupPr>
                          <m:e>
                            <m:r>
                              <a:rPr lang="en-GB" dirty="0">
                                <a:latin typeface="Cambria Math" panose="02040503050406030204" pitchFamily="18" charset="0"/>
                              </a:rPr>
                              <m:t>𝜋</m:t>
                            </m:r>
                          </m:e>
                          <m:sup>
                            <m:r>
                              <a:rPr lang="en-GB" dirty="0">
                                <a:latin typeface="Cambria Math" panose="02040503050406030204" pitchFamily="18" charset="0"/>
                              </a:rPr>
                              <m:t>0</m:t>
                            </m:r>
                          </m:sup>
                        </m:sSup>
                      </m:sub>
                    </m:sSub>
                  </m:oMath>
                </a14:m>
                <a:r>
                  <a:rPr lang="en-US" dirty="0"/>
                  <a:t> : </a:t>
                </a:r>
              </a:p>
            </p:txBody>
          </p:sp>
        </mc:Choice>
        <mc:Fallback xmlns="">
          <p:sp>
            <p:nvSpPr>
              <p:cNvPr id="34" name="TextBox 33">
                <a:extLst>
                  <a:ext uri="{FF2B5EF4-FFF2-40B4-BE49-F238E27FC236}">
                    <a16:creationId xmlns:a16="http://schemas.microsoft.com/office/drawing/2014/main" id="{FD5D1860-76D2-DE4B-8F1D-9DFFC74042C1}"/>
                  </a:ext>
                </a:extLst>
              </p:cNvPr>
              <p:cNvSpPr txBox="1">
                <a:spLocks noRot="1" noChangeAspect="1" noMove="1" noResize="1" noEditPoints="1" noAdjustHandles="1" noChangeArrowheads="1" noChangeShapeType="1" noTextEdit="1"/>
              </p:cNvSpPr>
              <p:nvPr/>
            </p:nvSpPr>
            <p:spPr>
              <a:xfrm>
                <a:off x="4349605" y="5141440"/>
                <a:ext cx="1371305" cy="372731"/>
              </a:xfrm>
              <a:prstGeom prst="rect">
                <a:avLst/>
              </a:prstGeom>
              <a:blipFill>
                <a:blip r:embed="rId10"/>
                <a:stretch>
                  <a:fillRect l="-3670" t="-6452" r="-5505" b="-22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BB73F9B7-B00E-A548-83FA-C8E5CB060EEE}"/>
                  </a:ext>
                </a:extLst>
              </p:cNvPr>
              <p:cNvSpPr txBox="1"/>
              <p:nvPr/>
            </p:nvSpPr>
            <p:spPr>
              <a:xfrm>
                <a:off x="7924287" y="5139650"/>
                <a:ext cx="1178633" cy="372731"/>
              </a:xfrm>
              <a:prstGeom prst="rect">
                <a:avLst/>
              </a:prstGeom>
              <a:noFill/>
            </p:spPr>
            <p:txBody>
              <a:bodyPr wrap="square">
                <a:spAutoFit/>
              </a:bodyPr>
              <a:lstStyle/>
              <a:p>
                <a:r>
                  <a:rPr lang="en-US" dirty="0"/>
                  <a:t>High </a:t>
                </a:r>
                <a14:m>
                  <m:oMath xmlns:m="http://schemas.openxmlformats.org/officeDocument/2006/math">
                    <m:sSub>
                      <m:sSubPr>
                        <m:ctrlPr>
                          <a:rPr lang="en-GB" i="1" dirty="0" smtClean="0">
                            <a:latin typeface="Cambria Math" panose="02040503050406030204" pitchFamily="18" charset="0"/>
                          </a:rPr>
                        </m:ctrlPr>
                      </m:sSubPr>
                      <m:e>
                        <m:r>
                          <a:rPr lang="en-GB" dirty="0" smtClean="0">
                            <a:latin typeface="Cambria Math" panose="02040503050406030204" pitchFamily="18" charset="0"/>
                          </a:rPr>
                          <m:t>𝐓</m:t>
                        </m:r>
                      </m:e>
                      <m:sub>
                        <m:sSup>
                          <m:sSupPr>
                            <m:ctrlPr>
                              <a:rPr lang="en-GB" i="1" dirty="0">
                                <a:latin typeface="Cambria Math" panose="02040503050406030204" pitchFamily="18" charset="0"/>
                              </a:rPr>
                            </m:ctrlPr>
                          </m:sSupPr>
                          <m:e>
                            <m:r>
                              <a:rPr lang="en-GB" dirty="0">
                                <a:latin typeface="Cambria Math" panose="02040503050406030204" pitchFamily="18" charset="0"/>
                              </a:rPr>
                              <m:t>𝜋</m:t>
                            </m:r>
                          </m:e>
                          <m:sup>
                            <m:r>
                              <a:rPr lang="en-GB" dirty="0">
                                <a:latin typeface="Cambria Math" panose="02040503050406030204" pitchFamily="18" charset="0"/>
                              </a:rPr>
                              <m:t>0</m:t>
                            </m:r>
                          </m:sup>
                        </m:sSup>
                      </m:sub>
                    </m:sSub>
                  </m:oMath>
                </a14:m>
                <a:r>
                  <a:rPr lang="en-US" dirty="0"/>
                  <a:t> : </a:t>
                </a:r>
              </a:p>
            </p:txBody>
          </p:sp>
        </mc:Choice>
        <mc:Fallback xmlns="">
          <p:sp>
            <p:nvSpPr>
              <p:cNvPr id="35" name="TextBox 34">
                <a:extLst>
                  <a:ext uri="{FF2B5EF4-FFF2-40B4-BE49-F238E27FC236}">
                    <a16:creationId xmlns:a16="http://schemas.microsoft.com/office/drawing/2014/main" id="{BB73F9B7-B00E-A548-83FA-C8E5CB060EEE}"/>
                  </a:ext>
                </a:extLst>
              </p:cNvPr>
              <p:cNvSpPr txBox="1">
                <a:spLocks noRot="1" noChangeAspect="1" noMove="1" noResize="1" noEditPoints="1" noAdjustHandles="1" noChangeArrowheads="1" noChangeShapeType="1" noTextEdit="1"/>
              </p:cNvSpPr>
              <p:nvPr/>
            </p:nvSpPr>
            <p:spPr>
              <a:xfrm>
                <a:off x="7924287" y="5139650"/>
                <a:ext cx="1178633" cy="372731"/>
              </a:xfrm>
              <a:prstGeom prst="rect">
                <a:avLst/>
              </a:prstGeom>
              <a:blipFill>
                <a:blip r:embed="rId11"/>
                <a:stretch>
                  <a:fillRect l="-4301" t="-6667" r="-3226" b="-26667"/>
                </a:stretch>
              </a:blipFill>
            </p:spPr>
            <p:txBody>
              <a:bodyPr/>
              <a:lstStyle/>
              <a:p>
                <a:r>
                  <a:rPr lang="en-US">
                    <a:noFill/>
                  </a:rPr>
                  <a:t> </a:t>
                </a:r>
              </a:p>
            </p:txBody>
          </p:sp>
        </mc:Fallback>
      </mc:AlternateContent>
    </p:spTree>
    <p:extLst>
      <p:ext uri="{BB962C8B-B14F-4D97-AF65-F5344CB8AC3E}">
        <p14:creationId xmlns:p14="http://schemas.microsoft.com/office/powerpoint/2010/main" val="83341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p:bldP spid="29" grpId="0" animBg="1"/>
      <p:bldP spid="30" grpId="0" animBg="1"/>
      <p:bldP spid="31" grpId="0"/>
      <p:bldP spid="32" grpId="0" animBg="1"/>
      <p:bldP spid="33" grpId="0"/>
      <p:bldP spid="34" grpId="0"/>
      <p:bldP spid="3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164E5AAF-2C3F-A548-85F1-6A698B3ED611}"/>
                  </a:ext>
                </a:extLst>
              </p:cNvPr>
              <p:cNvSpPr>
                <a:spLocks noGrp="1"/>
              </p:cNvSpPr>
              <p:nvPr>
                <p:ph type="title"/>
              </p:nvPr>
            </p:nvSpPr>
            <p:spPr/>
            <p:txBody>
              <a:bodyPr/>
              <a:lstStyle/>
              <a:p>
                <a:r>
                  <a:rPr lang="en-US" dirty="0"/>
                  <a:t>Differential Cross-section </a:t>
                </a:r>
                <a14:m>
                  <m:oMath xmlns:m="http://schemas.openxmlformats.org/officeDocument/2006/math">
                    <m:sSub>
                      <m:sSubPr>
                        <m:ctrlPr>
                          <a:rPr lang="en-US" i="1" dirty="0" smtClean="0">
                            <a:latin typeface="Cambria Math" panose="02040503050406030204" pitchFamily="18" charset="0"/>
                            <a:ea typeface="Cambria Math" panose="02040503050406030204" pitchFamily="18" charset="0"/>
                          </a:rPr>
                        </m:ctrlPr>
                      </m:sSubPr>
                      <m:e>
                        <m:r>
                          <a:rPr lang="en-GB" b="1" i="1" dirty="0" smtClean="0">
                            <a:latin typeface="Cambria Math" panose="02040503050406030204" pitchFamily="18" charset="0"/>
                            <a:ea typeface="Cambria Math" panose="02040503050406030204" pitchFamily="18" charset="0"/>
                          </a:rPr>
                          <m:t>𝑻</m:t>
                        </m:r>
                      </m:e>
                      <m:sub>
                        <m:sSup>
                          <m:sSupPr>
                            <m:ctrlPr>
                              <a:rPr lang="en-GB" b="1" i="1" dirty="0" smtClean="0">
                                <a:latin typeface="Cambria Math" panose="02040503050406030204" pitchFamily="18" charset="0"/>
                                <a:ea typeface="Cambria Math" panose="02040503050406030204" pitchFamily="18" charset="0"/>
                              </a:rPr>
                            </m:ctrlPr>
                          </m:sSupPr>
                          <m:e>
                            <m:r>
                              <a:rPr lang="en-US" i="1" dirty="0">
                                <a:latin typeface="Cambria Math" panose="02040503050406030204" pitchFamily="18" charset="0"/>
                                <a:ea typeface="Cambria Math" panose="02040503050406030204" pitchFamily="18" charset="0"/>
                              </a:rPr>
                              <m:t>𝜋</m:t>
                            </m:r>
                          </m:e>
                          <m:sup>
                            <m:r>
                              <a:rPr lang="en-GB" b="1" i="1" dirty="0" smtClean="0">
                                <a:latin typeface="Cambria Math" panose="02040503050406030204" pitchFamily="18" charset="0"/>
                                <a:ea typeface="Cambria Math" panose="02040503050406030204" pitchFamily="18" charset="0"/>
                              </a:rPr>
                              <m:t>𝟎</m:t>
                            </m:r>
                          </m:sup>
                        </m:sSup>
                      </m:sub>
                    </m:sSub>
                  </m:oMath>
                </a14:m>
                <a:r>
                  <a:rPr lang="en-US" dirty="0"/>
                  <a:t> </a:t>
                </a:r>
              </a:p>
            </p:txBody>
          </p:sp>
        </mc:Choice>
        <mc:Fallback xmlns="">
          <p:sp>
            <p:nvSpPr>
              <p:cNvPr id="2" name="Title 1">
                <a:extLst>
                  <a:ext uri="{FF2B5EF4-FFF2-40B4-BE49-F238E27FC236}">
                    <a16:creationId xmlns:a16="http://schemas.microsoft.com/office/drawing/2014/main" id="{164E5AAF-2C3F-A548-85F1-6A698B3ED611}"/>
                  </a:ext>
                </a:extLst>
              </p:cNvPr>
              <p:cNvSpPr>
                <a:spLocks noGrp="1" noRot="1" noChangeAspect="1" noMove="1" noResize="1" noEditPoints="1" noAdjustHandles="1" noChangeArrowheads="1" noChangeShapeType="1" noTextEdit="1"/>
              </p:cNvSpPr>
              <p:nvPr>
                <p:ph type="title"/>
              </p:nvPr>
            </p:nvSpPr>
            <p:spPr>
              <a:blipFill>
                <a:blip r:embed="rId3"/>
                <a:stretch>
                  <a:fillRect l="-3121" t="-25490" b="-58824"/>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FEEE0753-CC25-9444-9363-9F7D5AAA3A12}"/>
              </a:ext>
            </a:extLst>
          </p:cNvPr>
          <p:cNvSpPr>
            <a:spLocks noGrp="1"/>
          </p:cNvSpPr>
          <p:nvPr>
            <p:ph type="dt" sz="half" idx="2"/>
          </p:nvPr>
        </p:nvSpPr>
        <p:spPr/>
        <p:txBody>
          <a:bodyPr/>
          <a:lstStyle/>
          <a:p>
            <a:pPr>
              <a:defRPr/>
            </a:pPr>
            <a:r>
              <a:rPr lang="en-GB">
                <a:latin typeface="Helvetica"/>
              </a:rPr>
              <a:t>21/02/2024</a:t>
            </a:r>
            <a:endParaRPr lang="en-US">
              <a:latin typeface="Helvetica"/>
              <a:cs typeface="Helvetica"/>
            </a:endParaRPr>
          </a:p>
        </p:txBody>
      </p:sp>
      <p:sp>
        <p:nvSpPr>
          <p:cNvPr id="4" name="Slide Number Placeholder 3">
            <a:extLst>
              <a:ext uri="{FF2B5EF4-FFF2-40B4-BE49-F238E27FC236}">
                <a16:creationId xmlns:a16="http://schemas.microsoft.com/office/drawing/2014/main" id="{B3F362E2-FF20-6F41-81D9-7C6BD8D93AC5}"/>
              </a:ext>
            </a:extLst>
          </p:cNvPr>
          <p:cNvSpPr>
            <a:spLocks noGrp="1"/>
          </p:cNvSpPr>
          <p:nvPr>
            <p:ph type="sldNum" sz="quarter" idx="4"/>
          </p:nvPr>
        </p:nvSpPr>
        <p:spPr/>
        <p:txBody>
          <a:bodyPr/>
          <a:lstStyle/>
          <a:p>
            <a:pPr>
              <a:defRPr/>
            </a:pPr>
            <a:fld id="{0C39C72E-2A13-EB4D-AD45-6D4E6ACAED8D}" type="slidenum">
              <a:rPr lang="en-US" smtClean="0"/>
              <a:pPr>
                <a:defRPr/>
              </a:pPr>
              <a:t>38</a:t>
            </a:fld>
            <a:endParaRPr lang="en-US"/>
          </a:p>
        </p:txBody>
      </p:sp>
      <p:pic>
        <p:nvPicPr>
          <p:cNvPr id="9" name="Content Placeholder 8">
            <a:extLst>
              <a:ext uri="{FF2B5EF4-FFF2-40B4-BE49-F238E27FC236}">
                <a16:creationId xmlns:a16="http://schemas.microsoft.com/office/drawing/2014/main" id="{8745E1D8-7EC6-A748-91B4-BC6E62FA83BB}"/>
              </a:ext>
            </a:extLst>
          </p:cNvPr>
          <p:cNvPicPr>
            <a:picLocks noGrp="1" noChangeAspect="1"/>
          </p:cNvPicPr>
          <p:nvPr>
            <p:ph idx="11"/>
          </p:nvPr>
        </p:nvPicPr>
        <p:blipFill>
          <a:blip r:embed="rId4"/>
          <a:stretch>
            <a:fillRect/>
          </a:stretch>
        </p:blipFill>
        <p:spPr>
          <a:xfrm rot="5400000">
            <a:off x="1226507" y="-17122"/>
            <a:ext cx="3820438" cy="5918548"/>
          </a:xfrm>
        </p:spPr>
      </p:pic>
      <p:sp>
        <p:nvSpPr>
          <p:cNvPr id="7" name="Footer Placeholder 6">
            <a:extLst>
              <a:ext uri="{FF2B5EF4-FFF2-40B4-BE49-F238E27FC236}">
                <a16:creationId xmlns:a16="http://schemas.microsoft.com/office/drawing/2014/main" id="{2C89F00A-803A-4443-95CD-6AE3309DEA91}"/>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p:pic>
        <p:nvPicPr>
          <p:cNvPr id="24" name="Content Placeholder 7">
            <a:extLst>
              <a:ext uri="{FF2B5EF4-FFF2-40B4-BE49-F238E27FC236}">
                <a16:creationId xmlns:a16="http://schemas.microsoft.com/office/drawing/2014/main" id="{DFCEA185-AE5B-B149-B3BB-FBD5C5E57BFD}"/>
              </a:ext>
            </a:extLst>
          </p:cNvPr>
          <p:cNvPicPr>
            <a:picLocks noGrp="1" noChangeAspect="1"/>
          </p:cNvPicPr>
          <p:nvPr>
            <p:ph idx="12"/>
          </p:nvPr>
        </p:nvPicPr>
        <p:blipFill>
          <a:blip r:embed="rId5"/>
          <a:stretch>
            <a:fillRect/>
          </a:stretch>
        </p:blipFill>
        <p:spPr>
          <a:xfrm rot="5400000">
            <a:off x="7050396" y="72623"/>
            <a:ext cx="3894704" cy="6033600"/>
          </a:xfrm>
        </p:spPr>
      </p:pic>
      <p:cxnSp>
        <p:nvCxnSpPr>
          <p:cNvPr id="25" name="Straight Arrow Connector 24">
            <a:extLst>
              <a:ext uri="{FF2B5EF4-FFF2-40B4-BE49-F238E27FC236}">
                <a16:creationId xmlns:a16="http://schemas.microsoft.com/office/drawing/2014/main" id="{EC7734F2-5C63-2C4B-A7C3-18A4F138E09C}"/>
              </a:ext>
            </a:extLst>
          </p:cNvPr>
          <p:cNvCxnSpPr>
            <a:cxnSpLocks/>
          </p:cNvCxnSpPr>
          <p:nvPr/>
        </p:nvCxnSpPr>
        <p:spPr>
          <a:xfrm flipV="1">
            <a:off x="8986733" y="1858933"/>
            <a:ext cx="627055" cy="64299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6" name="Arc 25">
            <a:extLst>
              <a:ext uri="{FF2B5EF4-FFF2-40B4-BE49-F238E27FC236}">
                <a16:creationId xmlns:a16="http://schemas.microsoft.com/office/drawing/2014/main" id="{0EF3EE73-3CD9-5645-BF72-3EE9D66CF7CF}"/>
              </a:ext>
            </a:extLst>
          </p:cNvPr>
          <p:cNvSpPr/>
          <p:nvPr/>
        </p:nvSpPr>
        <p:spPr>
          <a:xfrm>
            <a:off x="9062279" y="2319181"/>
            <a:ext cx="259161" cy="276079"/>
          </a:xfrm>
          <a:prstGeom prst="arc">
            <a:avLst>
              <a:gd name="adj1" fmla="val 16200000"/>
              <a:gd name="adj2" fmla="val 845915"/>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B31FE680-FA4B-3046-A866-FFD96EDAC63D}"/>
              </a:ext>
            </a:extLst>
          </p:cNvPr>
          <p:cNvCxnSpPr>
            <a:cxnSpLocks/>
          </p:cNvCxnSpPr>
          <p:nvPr/>
        </p:nvCxnSpPr>
        <p:spPr>
          <a:xfrm flipV="1">
            <a:off x="8986733" y="2513791"/>
            <a:ext cx="675279" cy="9839"/>
          </a:xfrm>
          <a:prstGeom prst="straightConnector1">
            <a:avLst/>
          </a:prstGeom>
          <a:ln>
            <a:solidFill>
              <a:schemeClr val="tx1"/>
            </a:solidFill>
            <a:prstDash val="dash"/>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EAD97F4A-CB3A-424E-A8D8-73DD9CA9B914}"/>
                  </a:ext>
                </a:extLst>
              </p:cNvPr>
              <p:cNvSpPr txBox="1"/>
              <p:nvPr/>
            </p:nvSpPr>
            <p:spPr>
              <a:xfrm>
                <a:off x="9579987" y="1632566"/>
                <a:ext cx="578299" cy="3727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𝑝</m:t>
                          </m:r>
                        </m:e>
                        <m:sub>
                          <m:sSup>
                            <m:sSupPr>
                              <m:ctrlPr>
                                <a:rPr lang="en-GB" b="0" i="1" smtClean="0">
                                  <a:solidFill>
                                    <a:schemeClr val="tx1"/>
                                  </a:solidFill>
                                  <a:latin typeface="Cambria Math" panose="02040503050406030204" pitchFamily="18" charset="0"/>
                                  <a:ea typeface="Cambria Math" panose="02040503050406030204" pitchFamily="18" charset="0"/>
                                </a:rPr>
                              </m:ctrlPr>
                            </m:sSupPr>
                            <m:e>
                              <m:r>
                                <a:rPr lang="en-US" i="1" smtClean="0">
                                  <a:solidFill>
                                    <a:schemeClr val="tx1"/>
                                  </a:solidFill>
                                  <a:latin typeface="Cambria Math" panose="02040503050406030204" pitchFamily="18" charset="0"/>
                                  <a:ea typeface="Cambria Math" panose="02040503050406030204" pitchFamily="18" charset="0"/>
                                </a:rPr>
                                <m:t>𝜋</m:t>
                              </m:r>
                            </m:e>
                            <m:sup>
                              <m:r>
                                <a:rPr lang="en-GB" b="0" i="1" smtClean="0">
                                  <a:solidFill>
                                    <a:schemeClr val="tx1"/>
                                  </a:solidFill>
                                  <a:latin typeface="Cambria Math" panose="02040503050406030204" pitchFamily="18" charset="0"/>
                                  <a:ea typeface="Cambria Math" panose="02040503050406030204" pitchFamily="18" charset="0"/>
                                </a:rPr>
                                <m:t>0</m:t>
                              </m:r>
                            </m:sup>
                          </m:sSup>
                        </m:sub>
                      </m:sSub>
                    </m:oMath>
                  </m:oMathPara>
                </a14:m>
                <a:endParaRPr lang="en-US">
                  <a:solidFill>
                    <a:schemeClr val="tx1"/>
                  </a:solidFill>
                </a:endParaRPr>
              </a:p>
            </p:txBody>
          </p:sp>
        </mc:Choice>
        <mc:Fallback xmlns="">
          <p:sp>
            <p:nvSpPr>
              <p:cNvPr id="28" name="TextBox 27">
                <a:extLst>
                  <a:ext uri="{FF2B5EF4-FFF2-40B4-BE49-F238E27FC236}">
                    <a16:creationId xmlns:a16="http://schemas.microsoft.com/office/drawing/2014/main" id="{EAD97F4A-CB3A-424E-A8D8-73DD9CA9B914}"/>
                  </a:ext>
                </a:extLst>
              </p:cNvPr>
              <p:cNvSpPr txBox="1">
                <a:spLocks noRot="1" noChangeAspect="1" noMove="1" noResize="1" noEditPoints="1" noAdjustHandles="1" noChangeArrowheads="1" noChangeShapeType="1" noTextEdit="1"/>
              </p:cNvSpPr>
              <p:nvPr/>
            </p:nvSpPr>
            <p:spPr>
              <a:xfrm>
                <a:off x="9579987" y="1632566"/>
                <a:ext cx="578299" cy="372731"/>
              </a:xfrm>
              <a:prstGeom prst="rect">
                <a:avLst/>
              </a:prstGeom>
              <a:blipFill>
                <a:blip r:embed="rId6"/>
                <a:stretch>
                  <a:fillRect b="-6667"/>
                </a:stretch>
              </a:blipFill>
            </p:spPr>
            <p:txBody>
              <a:bodyPr/>
              <a:lstStyle/>
              <a:p>
                <a:r>
                  <a:rPr lang="en-US">
                    <a:noFill/>
                  </a:rPr>
                  <a:t> </a:t>
                </a:r>
              </a:p>
            </p:txBody>
          </p:sp>
        </mc:Fallback>
      </mc:AlternateContent>
      <p:cxnSp>
        <p:nvCxnSpPr>
          <p:cNvPr id="29" name="Straight Arrow Connector 28">
            <a:extLst>
              <a:ext uri="{FF2B5EF4-FFF2-40B4-BE49-F238E27FC236}">
                <a16:creationId xmlns:a16="http://schemas.microsoft.com/office/drawing/2014/main" id="{6C77A0B5-7C07-6B4B-A738-F76FFCD7CDCE}"/>
              </a:ext>
            </a:extLst>
          </p:cNvPr>
          <p:cNvCxnSpPr>
            <a:cxnSpLocks/>
          </p:cNvCxnSpPr>
          <p:nvPr/>
        </p:nvCxnSpPr>
        <p:spPr>
          <a:xfrm>
            <a:off x="9792353" y="2513791"/>
            <a:ext cx="486885" cy="0"/>
          </a:xfrm>
          <a:prstGeom prst="straightConnector1">
            <a:avLst/>
          </a:prstGeom>
          <a:ln>
            <a:prstDash val="solid"/>
            <a:tailEnd type="triangle"/>
          </a:ln>
          <a:effectLst/>
        </p:spPr>
        <p:style>
          <a:lnRef idx="2">
            <a:schemeClr val="dk1"/>
          </a:lnRef>
          <a:fillRef idx="0">
            <a:schemeClr val="dk1"/>
          </a:fillRef>
          <a:effectRef idx="1">
            <a:schemeClr val="dk1"/>
          </a:effectRef>
          <a:fontRef idx="minor">
            <a:schemeClr val="tx1"/>
          </a:fontRef>
        </p:style>
      </p:cxnSp>
      <p:sp>
        <p:nvSpPr>
          <p:cNvPr id="30" name="TextBox 29">
            <a:extLst>
              <a:ext uri="{FF2B5EF4-FFF2-40B4-BE49-F238E27FC236}">
                <a16:creationId xmlns:a16="http://schemas.microsoft.com/office/drawing/2014/main" id="{EAD95BE4-651D-E345-9AC1-2503606A0D46}"/>
              </a:ext>
            </a:extLst>
          </p:cNvPr>
          <p:cNvSpPr txBox="1"/>
          <p:nvPr/>
        </p:nvSpPr>
        <p:spPr>
          <a:xfrm>
            <a:off x="10279238" y="2290924"/>
            <a:ext cx="750014" cy="369332"/>
          </a:xfrm>
          <a:prstGeom prst="rect">
            <a:avLst/>
          </a:prstGeom>
          <a:noFill/>
        </p:spPr>
        <p:txBody>
          <a:bodyPr wrap="none" rtlCol="0">
            <a:spAutoFit/>
          </a:bodyPr>
          <a:lstStyle/>
          <a:p>
            <a:r>
              <a:rPr lang="en-US"/>
              <a:t>z-axis </a:t>
            </a: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8611135-B4B1-1C4C-97FC-01ABCF4FC313}"/>
                  </a:ext>
                </a:extLst>
              </p:cNvPr>
              <p:cNvSpPr txBox="1"/>
              <p:nvPr/>
            </p:nvSpPr>
            <p:spPr>
              <a:xfrm>
                <a:off x="6613235" y="2556716"/>
                <a:ext cx="6097554" cy="39023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𝑝</m:t>
                          </m:r>
                        </m:e>
                        <m:sub>
                          <m:sSup>
                            <m:sSupPr>
                              <m:ctrlPr>
                                <a:rPr lang="en-GB" b="0" i="1" smtClean="0">
                                  <a:latin typeface="Cambria Math" panose="02040503050406030204" pitchFamily="18" charset="0"/>
                                  <a:ea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𝜋</m:t>
                              </m:r>
                            </m:e>
                            <m:sup>
                              <m:r>
                                <a:rPr lang="en-GB" b="0" i="1" smtClean="0">
                                  <a:latin typeface="Cambria Math" panose="02040503050406030204" pitchFamily="18" charset="0"/>
                                  <a:ea typeface="Cambria Math" panose="02040503050406030204" pitchFamily="18" charset="0"/>
                                </a:rPr>
                                <m:t>0</m:t>
                              </m:r>
                            </m:sup>
                          </m:sSup>
                        </m:sub>
                        <m:sup>
                          <m:r>
                            <a:rPr lang="en-GB" b="0" i="1" smtClean="0">
                              <a:latin typeface="Cambria Math" panose="02040503050406030204" pitchFamily="18" charset="0"/>
                            </a:rPr>
                            <m:t>𝑧</m:t>
                          </m:r>
                        </m:sup>
                      </m:sSubSup>
                    </m:oMath>
                  </m:oMathPara>
                </a14:m>
                <a:endParaRPr lang="en-US"/>
              </a:p>
            </p:txBody>
          </p:sp>
        </mc:Choice>
        <mc:Fallback xmlns="">
          <p:sp>
            <p:nvSpPr>
              <p:cNvPr id="31" name="TextBox 30">
                <a:extLst>
                  <a:ext uri="{FF2B5EF4-FFF2-40B4-BE49-F238E27FC236}">
                    <a16:creationId xmlns:a16="http://schemas.microsoft.com/office/drawing/2014/main" id="{F8611135-B4B1-1C4C-97FC-01ABCF4FC313}"/>
                  </a:ext>
                </a:extLst>
              </p:cNvPr>
              <p:cNvSpPr txBox="1">
                <a:spLocks noRot="1" noChangeAspect="1" noMove="1" noResize="1" noEditPoints="1" noAdjustHandles="1" noChangeArrowheads="1" noChangeShapeType="1" noTextEdit="1"/>
              </p:cNvSpPr>
              <p:nvPr/>
            </p:nvSpPr>
            <p:spPr>
              <a:xfrm>
                <a:off x="6613235" y="2556716"/>
                <a:ext cx="6097554" cy="390235"/>
              </a:xfrm>
              <a:prstGeom prst="rect">
                <a:avLst/>
              </a:prstGeom>
              <a:blipFill>
                <a:blip r:embed="rId7"/>
                <a:stretch>
                  <a:fillRect b="-32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E666C3F2-773B-494F-9A9C-734D125492A0}"/>
                  </a:ext>
                </a:extLst>
              </p:cNvPr>
              <p:cNvSpPr txBox="1"/>
              <p:nvPr/>
            </p:nvSpPr>
            <p:spPr>
              <a:xfrm>
                <a:off x="6365699" y="2180553"/>
                <a:ext cx="6096000"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200" i="1" smtClean="0">
                              <a:solidFill>
                                <a:schemeClr val="tx1"/>
                              </a:solidFill>
                              <a:latin typeface="Cambria Math" panose="02040503050406030204" pitchFamily="18" charset="0"/>
                            </a:rPr>
                          </m:ctrlPr>
                        </m:sSubPr>
                        <m:e>
                          <m:r>
                            <a:rPr lang="en-US" sz="1200" i="1">
                              <a:solidFill>
                                <a:schemeClr val="tx1"/>
                              </a:solidFill>
                              <a:latin typeface="Cambria Math" panose="02040503050406030204" pitchFamily="18" charset="0"/>
                              <a:ea typeface="Cambria Math" panose="02040503050406030204" pitchFamily="18" charset="0"/>
                            </a:rPr>
                            <m:t>𝜃</m:t>
                          </m:r>
                        </m:e>
                        <m:sub>
                          <m:r>
                            <a:rPr lang="en-GB" sz="1200" b="0" i="1" smtClean="0">
                              <a:solidFill>
                                <a:schemeClr val="tx1"/>
                              </a:solidFill>
                              <a:latin typeface="Cambria Math" panose="02040503050406030204" pitchFamily="18" charset="0"/>
                              <a:ea typeface="Cambria Math" panose="02040503050406030204" pitchFamily="18" charset="0"/>
                            </a:rPr>
                            <m:t> </m:t>
                          </m:r>
                        </m:sub>
                      </m:sSub>
                    </m:oMath>
                  </m:oMathPara>
                </a14:m>
                <a:endParaRPr lang="en-US" sz="1200">
                  <a:solidFill>
                    <a:schemeClr val="tx1"/>
                  </a:solidFill>
                </a:endParaRPr>
              </a:p>
            </p:txBody>
          </p:sp>
        </mc:Choice>
        <mc:Fallback xmlns="">
          <p:sp>
            <p:nvSpPr>
              <p:cNvPr id="32" name="TextBox 31">
                <a:extLst>
                  <a:ext uri="{FF2B5EF4-FFF2-40B4-BE49-F238E27FC236}">
                    <a16:creationId xmlns:a16="http://schemas.microsoft.com/office/drawing/2014/main" id="{E666C3F2-773B-494F-9A9C-734D125492A0}"/>
                  </a:ext>
                </a:extLst>
              </p:cNvPr>
              <p:cNvSpPr txBox="1">
                <a:spLocks noRot="1" noChangeAspect="1" noMove="1" noResize="1" noEditPoints="1" noAdjustHandles="1" noChangeArrowheads="1" noChangeShapeType="1" noTextEdit="1"/>
              </p:cNvSpPr>
              <p:nvPr/>
            </p:nvSpPr>
            <p:spPr>
              <a:xfrm>
                <a:off x="6365699" y="2180553"/>
                <a:ext cx="6096000" cy="276999"/>
              </a:xfrm>
              <a:prstGeom prst="rect">
                <a:avLst/>
              </a:prstGeom>
              <a:blipFill>
                <a:blip r:embed="rId8"/>
                <a:stretch>
                  <a:fillRect b="-8696"/>
                </a:stretch>
              </a:blipFill>
            </p:spPr>
            <p:txBody>
              <a:bodyPr/>
              <a:lstStyle/>
              <a:p>
                <a:r>
                  <a:rPr lang="en-US">
                    <a:noFill/>
                  </a:rPr>
                  <a:t> </a:t>
                </a:r>
              </a:p>
            </p:txBody>
          </p:sp>
        </mc:Fallback>
      </mc:AlternateContent>
      <p:sp>
        <p:nvSpPr>
          <p:cNvPr id="33" name="TextBox 32">
            <a:extLst>
              <a:ext uri="{FF2B5EF4-FFF2-40B4-BE49-F238E27FC236}">
                <a16:creationId xmlns:a16="http://schemas.microsoft.com/office/drawing/2014/main" id="{10401DA0-2760-C847-BC68-E9A27C6175E0}"/>
              </a:ext>
            </a:extLst>
          </p:cNvPr>
          <p:cNvSpPr txBox="1"/>
          <p:nvPr/>
        </p:nvSpPr>
        <p:spPr>
          <a:xfrm>
            <a:off x="7053288" y="3101349"/>
            <a:ext cx="2138571" cy="338554"/>
          </a:xfrm>
          <a:prstGeom prst="rect">
            <a:avLst/>
          </a:prstGeom>
          <a:solidFill>
            <a:schemeClr val="accent2">
              <a:alpha val="25000"/>
            </a:schemeClr>
          </a:solidFill>
        </p:spPr>
        <p:txBody>
          <a:bodyPr wrap="square" rtlCol="0">
            <a:spAutoFit/>
          </a:bodyPr>
          <a:lstStyle/>
          <a:p>
            <a:r>
              <a:rPr lang="en-US" sz="1600" dirty="0"/>
              <a:t>Truth Level Information</a:t>
            </a:r>
          </a:p>
        </p:txBody>
      </p:sp>
      <mc:AlternateContent xmlns:mc="http://schemas.openxmlformats.org/markup-compatibility/2006" xmlns:a14="http://schemas.microsoft.com/office/drawing/2010/main">
        <mc:Choice Requires="a14">
          <p:sp>
            <p:nvSpPr>
              <p:cNvPr id="34" name="Content Placeholder 5">
                <a:extLst>
                  <a:ext uri="{FF2B5EF4-FFF2-40B4-BE49-F238E27FC236}">
                    <a16:creationId xmlns:a16="http://schemas.microsoft.com/office/drawing/2014/main" id="{E42E17A3-2F6A-AA42-B91E-122512027627}"/>
                  </a:ext>
                </a:extLst>
              </p:cNvPr>
              <p:cNvSpPr txBox="1">
                <a:spLocks/>
              </p:cNvSpPr>
              <p:nvPr/>
            </p:nvSpPr>
            <p:spPr>
              <a:xfrm>
                <a:off x="605367" y="4929809"/>
                <a:ext cx="11281833" cy="1619740"/>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000" dirty="0"/>
                  <a:t>Low </a:t>
                </a:r>
                <a14:m>
                  <m:oMath xmlns:m="http://schemas.openxmlformats.org/officeDocument/2006/math">
                    <m:sSub>
                      <m:sSubPr>
                        <m:ctrlPr>
                          <a:rPr lang="en-GB" sz="2000" i="1" smtClean="0">
                            <a:latin typeface="Cambria Math" panose="02040503050406030204" pitchFamily="18" charset="0"/>
                          </a:rPr>
                        </m:ctrlPr>
                      </m:sSubPr>
                      <m:e>
                        <m:r>
                          <a:rPr lang="en-GB" sz="2000" smtClean="0">
                            <a:latin typeface="Cambria Math" panose="02040503050406030204" pitchFamily="18" charset="0"/>
                          </a:rPr>
                          <m:t>𝐓</m:t>
                        </m:r>
                      </m:e>
                      <m:sub>
                        <m:sSup>
                          <m:sSupPr>
                            <m:ctrlPr>
                              <a:rPr lang="en-GB" sz="2000" i="1">
                                <a:latin typeface="Cambria Math" panose="02040503050406030204" pitchFamily="18" charset="0"/>
                              </a:rPr>
                            </m:ctrlPr>
                          </m:sSupPr>
                          <m:e>
                            <m:r>
                              <a:rPr lang="en-GB" sz="2000">
                                <a:latin typeface="Cambria Math" panose="02040503050406030204" pitchFamily="18" charset="0"/>
                              </a:rPr>
                              <m:t>𝜋</m:t>
                            </m:r>
                          </m:e>
                          <m:sup>
                            <m:r>
                              <a:rPr lang="en-GB" sz="2000">
                                <a:latin typeface="Cambria Math" panose="02040503050406030204" pitchFamily="18" charset="0"/>
                              </a:rPr>
                              <m:t>0</m:t>
                            </m:r>
                          </m:sup>
                        </m:sSup>
                      </m:sub>
                    </m:sSub>
                  </m:oMath>
                </a14:m>
                <a:r>
                  <a:rPr lang="en-GB" sz="2000" dirty="0"/>
                  <a:t> : </a:t>
                </a:r>
                <a14:m>
                  <m:oMath xmlns:m="http://schemas.openxmlformats.org/officeDocument/2006/math">
                    <m:sSup>
                      <m:sSupPr>
                        <m:ctrlPr>
                          <a:rPr lang="en-GB" sz="2000" i="1">
                            <a:latin typeface="Cambria Math" panose="02040503050406030204" pitchFamily="18" charset="0"/>
                          </a:rPr>
                        </m:ctrlPr>
                      </m:sSupPr>
                      <m:e>
                        <m:r>
                          <a:rPr lang="en-GB" sz="2000">
                            <a:latin typeface="Cambria Math" panose="02040503050406030204" pitchFamily="18" charset="0"/>
                          </a:rPr>
                          <m:t>𝜋</m:t>
                        </m:r>
                      </m:e>
                      <m:sup>
                        <m:r>
                          <a:rPr lang="en-GB" sz="2000">
                            <a:latin typeface="Cambria Math" panose="02040503050406030204" pitchFamily="18" charset="0"/>
                          </a:rPr>
                          <m:t>0</m:t>
                        </m:r>
                      </m:sup>
                    </m:sSup>
                  </m:oMath>
                </a14:m>
                <a:r>
                  <a:rPr lang="en-GB" sz="2000" dirty="0"/>
                  <a:t> was produced with no prefer direction.  </a:t>
                </a:r>
              </a:p>
              <a:p>
                <a:r>
                  <a:rPr lang="en-GB" sz="2000" dirty="0"/>
                  <a:t>Middle </a:t>
                </a:r>
                <a14:m>
                  <m:oMath xmlns:m="http://schemas.openxmlformats.org/officeDocument/2006/math">
                    <m:sSub>
                      <m:sSubPr>
                        <m:ctrlPr>
                          <a:rPr lang="en-GB" sz="2000" i="1" smtClean="0">
                            <a:latin typeface="Cambria Math" panose="02040503050406030204" pitchFamily="18" charset="0"/>
                          </a:rPr>
                        </m:ctrlPr>
                      </m:sSubPr>
                      <m:e>
                        <m:r>
                          <a:rPr lang="en-GB" sz="2000" smtClean="0">
                            <a:latin typeface="Cambria Math" panose="02040503050406030204" pitchFamily="18" charset="0"/>
                          </a:rPr>
                          <m:t>𝐓</m:t>
                        </m:r>
                      </m:e>
                      <m:sub>
                        <m:sSup>
                          <m:sSupPr>
                            <m:ctrlPr>
                              <a:rPr lang="en-GB" sz="2000" i="1">
                                <a:latin typeface="Cambria Math" panose="02040503050406030204" pitchFamily="18" charset="0"/>
                              </a:rPr>
                            </m:ctrlPr>
                          </m:sSupPr>
                          <m:e>
                            <m:r>
                              <a:rPr lang="en-GB" sz="2000">
                                <a:latin typeface="Cambria Math" panose="02040503050406030204" pitchFamily="18" charset="0"/>
                              </a:rPr>
                              <m:t>𝜋</m:t>
                            </m:r>
                          </m:e>
                          <m:sup>
                            <m:r>
                              <a:rPr lang="en-GB" sz="2000">
                                <a:latin typeface="Cambria Math" panose="02040503050406030204" pitchFamily="18" charset="0"/>
                              </a:rPr>
                              <m:t>0</m:t>
                            </m:r>
                          </m:sup>
                        </m:sSup>
                      </m:sub>
                    </m:sSub>
                  </m:oMath>
                </a14:m>
                <a:r>
                  <a:rPr lang="en-GB" sz="2000" dirty="0"/>
                  <a:t> : </a:t>
                </a:r>
                <a14:m>
                  <m:oMath xmlns:m="http://schemas.openxmlformats.org/officeDocument/2006/math">
                    <m:sSup>
                      <m:sSupPr>
                        <m:ctrlPr>
                          <a:rPr lang="en-GB" sz="2000" i="1">
                            <a:latin typeface="Cambria Math" panose="02040503050406030204" pitchFamily="18" charset="0"/>
                          </a:rPr>
                        </m:ctrlPr>
                      </m:sSupPr>
                      <m:e>
                        <m:r>
                          <a:rPr lang="en-GB" sz="2000">
                            <a:latin typeface="Cambria Math" panose="02040503050406030204" pitchFamily="18" charset="0"/>
                          </a:rPr>
                          <m:t>𝜋</m:t>
                        </m:r>
                      </m:e>
                      <m:sup>
                        <m:r>
                          <a:rPr lang="en-GB" sz="2000">
                            <a:latin typeface="Cambria Math" panose="02040503050406030204" pitchFamily="18" charset="0"/>
                          </a:rPr>
                          <m:t>0</m:t>
                        </m:r>
                      </m:sup>
                    </m:sSup>
                  </m:oMath>
                </a14:m>
                <a:r>
                  <a:rPr lang="en-GB" sz="2000" dirty="0"/>
                  <a:t> was produced with a forward direction.  </a:t>
                </a:r>
              </a:p>
              <a:p>
                <a:r>
                  <a:rPr lang="en-GB" sz="2000" dirty="0"/>
                  <a:t>High </a:t>
                </a:r>
                <a14:m>
                  <m:oMath xmlns:m="http://schemas.openxmlformats.org/officeDocument/2006/math">
                    <m:sSub>
                      <m:sSubPr>
                        <m:ctrlPr>
                          <a:rPr lang="en-GB" sz="2000" i="1" smtClean="0">
                            <a:latin typeface="Cambria Math" panose="02040503050406030204" pitchFamily="18" charset="0"/>
                          </a:rPr>
                        </m:ctrlPr>
                      </m:sSubPr>
                      <m:e>
                        <m:r>
                          <a:rPr lang="en-GB" sz="2000" smtClean="0">
                            <a:latin typeface="Cambria Math" panose="02040503050406030204" pitchFamily="18" charset="0"/>
                          </a:rPr>
                          <m:t>𝐓</m:t>
                        </m:r>
                      </m:e>
                      <m:sub>
                        <m:sSup>
                          <m:sSupPr>
                            <m:ctrlPr>
                              <a:rPr lang="en-GB" sz="2000" i="1">
                                <a:latin typeface="Cambria Math" panose="02040503050406030204" pitchFamily="18" charset="0"/>
                              </a:rPr>
                            </m:ctrlPr>
                          </m:sSupPr>
                          <m:e>
                            <m:r>
                              <a:rPr lang="en-GB" sz="2000">
                                <a:latin typeface="Cambria Math" panose="02040503050406030204" pitchFamily="18" charset="0"/>
                              </a:rPr>
                              <m:t>𝜋</m:t>
                            </m:r>
                          </m:e>
                          <m:sup>
                            <m:r>
                              <a:rPr lang="en-GB" sz="2000">
                                <a:latin typeface="Cambria Math" panose="02040503050406030204" pitchFamily="18" charset="0"/>
                              </a:rPr>
                              <m:t>0</m:t>
                            </m:r>
                          </m:sup>
                        </m:sSup>
                      </m:sub>
                    </m:sSub>
                  </m:oMath>
                </a14:m>
                <a:r>
                  <a:rPr lang="en-GB" sz="2000" dirty="0"/>
                  <a:t> : Most of the </a:t>
                </a:r>
                <a14:m>
                  <m:oMath xmlns:m="http://schemas.openxmlformats.org/officeDocument/2006/math">
                    <m:sSup>
                      <m:sSupPr>
                        <m:ctrlPr>
                          <a:rPr lang="en-GB" sz="2000" i="1">
                            <a:latin typeface="Cambria Math" panose="02040503050406030204" pitchFamily="18" charset="0"/>
                          </a:rPr>
                        </m:ctrlPr>
                      </m:sSupPr>
                      <m:e>
                        <m:r>
                          <a:rPr lang="en-GB" sz="2000">
                            <a:latin typeface="Cambria Math" panose="02040503050406030204" pitchFamily="18" charset="0"/>
                          </a:rPr>
                          <m:t>𝜋</m:t>
                        </m:r>
                      </m:e>
                      <m:sup>
                        <m:r>
                          <a:rPr lang="en-GB" sz="2000">
                            <a:latin typeface="Cambria Math" panose="02040503050406030204" pitchFamily="18" charset="0"/>
                          </a:rPr>
                          <m:t>0</m:t>
                        </m:r>
                      </m:sup>
                    </m:sSup>
                  </m:oMath>
                </a14:m>
                <a:r>
                  <a:rPr lang="en-GB" sz="2000" dirty="0"/>
                  <a:t> was produced along the beam direction.  </a:t>
                </a:r>
              </a:p>
              <a:p>
                <a:endParaRPr lang="en-US" sz="2000" dirty="0"/>
              </a:p>
            </p:txBody>
          </p:sp>
        </mc:Choice>
        <mc:Fallback xmlns="">
          <p:sp>
            <p:nvSpPr>
              <p:cNvPr id="34" name="Content Placeholder 5">
                <a:extLst>
                  <a:ext uri="{FF2B5EF4-FFF2-40B4-BE49-F238E27FC236}">
                    <a16:creationId xmlns:a16="http://schemas.microsoft.com/office/drawing/2014/main" id="{E42E17A3-2F6A-AA42-B91E-122512027627}"/>
                  </a:ext>
                </a:extLst>
              </p:cNvPr>
              <p:cNvSpPr txBox="1">
                <a:spLocks noRot="1" noChangeAspect="1" noMove="1" noResize="1" noEditPoints="1" noAdjustHandles="1" noChangeArrowheads="1" noChangeShapeType="1" noTextEdit="1"/>
              </p:cNvSpPr>
              <p:nvPr/>
            </p:nvSpPr>
            <p:spPr>
              <a:xfrm>
                <a:off x="605367" y="4929809"/>
                <a:ext cx="11281833" cy="1619740"/>
              </a:xfrm>
              <a:prstGeom prst="rect">
                <a:avLst/>
              </a:prstGeom>
              <a:blipFill>
                <a:blip r:embed="rId9"/>
                <a:stretch>
                  <a:fillRect l="-1236" t="-1563"/>
                </a:stretch>
              </a:blipFill>
            </p:spPr>
            <p:txBody>
              <a:bodyPr/>
              <a:lstStyle/>
              <a:p>
                <a:r>
                  <a:rPr lang="en-US">
                    <a:noFill/>
                  </a:rPr>
                  <a:t> </a:t>
                </a:r>
              </a:p>
            </p:txBody>
          </p:sp>
        </mc:Fallback>
      </mc:AlternateContent>
    </p:spTree>
    <p:extLst>
      <p:ext uri="{BB962C8B-B14F-4D97-AF65-F5344CB8AC3E}">
        <p14:creationId xmlns:p14="http://schemas.microsoft.com/office/powerpoint/2010/main" val="2535810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C0832501-C06C-2F48-835C-9F1E32EDAA9F}"/>
                  </a:ext>
                </a:extLst>
              </p:cNvPr>
              <p:cNvSpPr>
                <a:spLocks noGrp="1"/>
              </p:cNvSpPr>
              <p:nvPr>
                <p:ph type="title"/>
              </p:nvPr>
            </p:nvSpPr>
            <p:spPr/>
            <p:txBody>
              <a:bodyPr/>
              <a:lstStyle/>
              <a:p>
                <a:r>
                  <a:rPr lang="en-US" dirty="0"/>
                  <a:t>Differential Cross-section </a:t>
                </a:r>
                <a14:m>
                  <m:oMath xmlns:m="http://schemas.openxmlformats.org/officeDocument/2006/math">
                    <m:sSub>
                      <m:sSubPr>
                        <m:ctrlPr>
                          <a:rPr lang="en-US" i="1" dirty="0" smtClean="0">
                            <a:latin typeface="Cambria Math" panose="02040503050406030204" pitchFamily="18" charset="0"/>
                            <a:ea typeface="Cambria Math" panose="02040503050406030204" pitchFamily="18" charset="0"/>
                          </a:rPr>
                        </m:ctrlPr>
                      </m:sSubPr>
                      <m:e>
                        <m:r>
                          <a:rPr lang="en-US" i="1" dirty="0" smtClean="0">
                            <a:latin typeface="Cambria Math" panose="02040503050406030204" pitchFamily="18" charset="0"/>
                            <a:ea typeface="Cambria Math" panose="02040503050406030204" pitchFamily="18" charset="0"/>
                          </a:rPr>
                          <m:t>𝜽</m:t>
                        </m:r>
                      </m:e>
                      <m:sub>
                        <m:sSup>
                          <m:sSupPr>
                            <m:ctrlPr>
                              <a:rPr lang="en-GB" b="1" i="1" dirty="0" smtClean="0">
                                <a:latin typeface="Cambria Math" panose="02040503050406030204" pitchFamily="18" charset="0"/>
                                <a:ea typeface="Cambria Math" panose="02040503050406030204" pitchFamily="18" charset="0"/>
                              </a:rPr>
                            </m:ctrlPr>
                          </m:sSupPr>
                          <m:e>
                            <m:r>
                              <a:rPr lang="en-US" i="1" dirty="0">
                                <a:latin typeface="Cambria Math" panose="02040503050406030204" pitchFamily="18" charset="0"/>
                                <a:ea typeface="Cambria Math" panose="02040503050406030204" pitchFamily="18" charset="0"/>
                              </a:rPr>
                              <m:t>𝜋</m:t>
                            </m:r>
                          </m:e>
                          <m:sup>
                            <m:r>
                              <a:rPr lang="en-GB" b="1" i="1" dirty="0" smtClean="0">
                                <a:latin typeface="Cambria Math" panose="02040503050406030204" pitchFamily="18" charset="0"/>
                                <a:ea typeface="Cambria Math" panose="02040503050406030204" pitchFamily="18" charset="0"/>
                              </a:rPr>
                              <m:t>𝟎</m:t>
                            </m:r>
                          </m:sup>
                        </m:sSup>
                      </m:sub>
                    </m:sSub>
                  </m:oMath>
                </a14:m>
                <a:r>
                  <a:rPr lang="en-US" dirty="0"/>
                  <a:t> </a:t>
                </a:r>
              </a:p>
            </p:txBody>
          </p:sp>
        </mc:Choice>
        <mc:Fallback xmlns="">
          <p:sp>
            <p:nvSpPr>
              <p:cNvPr id="2" name="Title 1">
                <a:extLst>
                  <a:ext uri="{FF2B5EF4-FFF2-40B4-BE49-F238E27FC236}">
                    <a16:creationId xmlns:a16="http://schemas.microsoft.com/office/drawing/2014/main" id="{C0832501-C06C-2F48-835C-9F1E32EDAA9F}"/>
                  </a:ext>
                </a:extLst>
              </p:cNvPr>
              <p:cNvSpPr>
                <a:spLocks noGrp="1" noRot="1" noChangeAspect="1" noMove="1" noResize="1" noEditPoints="1" noAdjustHandles="1" noChangeArrowheads="1" noChangeShapeType="1" noTextEdit="1"/>
              </p:cNvSpPr>
              <p:nvPr>
                <p:ph type="title"/>
              </p:nvPr>
            </p:nvSpPr>
            <p:spPr>
              <a:blipFill>
                <a:blip r:embed="rId3"/>
                <a:stretch>
                  <a:fillRect l="-3121" t="-25490" b="-58824"/>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A9BA8531-5CEA-FC43-9A58-A8D96BAA82FC}"/>
              </a:ext>
            </a:extLst>
          </p:cNvPr>
          <p:cNvSpPr>
            <a:spLocks noGrp="1"/>
          </p:cNvSpPr>
          <p:nvPr>
            <p:ph type="dt" sz="half" idx="2"/>
          </p:nvPr>
        </p:nvSpPr>
        <p:spPr/>
        <p:txBody>
          <a:bodyPr/>
          <a:lstStyle/>
          <a:p>
            <a:pPr>
              <a:defRPr/>
            </a:pPr>
            <a:r>
              <a:rPr lang="en-GB">
                <a:latin typeface="Helvetica"/>
              </a:rPr>
              <a:t>21/02/2024</a:t>
            </a:r>
            <a:endParaRPr lang="en-US">
              <a:latin typeface="Helvetica"/>
              <a:cs typeface="Helvetica"/>
            </a:endParaRPr>
          </a:p>
        </p:txBody>
      </p:sp>
      <p:sp>
        <p:nvSpPr>
          <p:cNvPr id="4" name="Slide Number Placeholder 3">
            <a:extLst>
              <a:ext uri="{FF2B5EF4-FFF2-40B4-BE49-F238E27FC236}">
                <a16:creationId xmlns:a16="http://schemas.microsoft.com/office/drawing/2014/main" id="{E986D851-01FD-EE42-98CA-0A463F18E0F0}"/>
              </a:ext>
            </a:extLst>
          </p:cNvPr>
          <p:cNvSpPr>
            <a:spLocks noGrp="1"/>
          </p:cNvSpPr>
          <p:nvPr>
            <p:ph type="sldNum" sz="quarter" idx="4"/>
          </p:nvPr>
        </p:nvSpPr>
        <p:spPr/>
        <p:txBody>
          <a:bodyPr/>
          <a:lstStyle/>
          <a:p>
            <a:pPr>
              <a:defRPr/>
            </a:pPr>
            <a:fld id="{0C39C72E-2A13-EB4D-AD45-6D4E6ACAED8D}" type="slidenum">
              <a:rPr lang="en-US" smtClean="0"/>
              <a:pPr>
                <a:defRPr/>
              </a:pPr>
              <a:t>39</a:t>
            </a:fld>
            <a:endParaRPr lang="en-US"/>
          </a:p>
        </p:txBody>
      </p:sp>
      <p:pic>
        <p:nvPicPr>
          <p:cNvPr id="9" name="Content Placeholder 8">
            <a:extLst>
              <a:ext uri="{FF2B5EF4-FFF2-40B4-BE49-F238E27FC236}">
                <a16:creationId xmlns:a16="http://schemas.microsoft.com/office/drawing/2014/main" id="{1ECF21A9-01CE-2D4D-9C9B-697A1F8D5D9B}"/>
              </a:ext>
            </a:extLst>
          </p:cNvPr>
          <p:cNvPicPr>
            <a:picLocks noGrp="1" noChangeAspect="1"/>
          </p:cNvPicPr>
          <p:nvPr>
            <p:ph idx="11"/>
          </p:nvPr>
        </p:nvPicPr>
        <p:blipFill>
          <a:blip r:embed="rId4"/>
          <a:stretch>
            <a:fillRect/>
          </a:stretch>
        </p:blipFill>
        <p:spPr>
          <a:xfrm rot="5400000">
            <a:off x="1524008" y="-12516"/>
            <a:ext cx="3587029" cy="5556955"/>
          </a:xfrm>
        </p:spPr>
      </p:pic>
      <p:pic>
        <p:nvPicPr>
          <p:cNvPr id="11" name="Content Placeholder 10">
            <a:extLst>
              <a:ext uri="{FF2B5EF4-FFF2-40B4-BE49-F238E27FC236}">
                <a16:creationId xmlns:a16="http://schemas.microsoft.com/office/drawing/2014/main" id="{E660B620-10F2-4F4C-8C58-31597B8290AD}"/>
              </a:ext>
            </a:extLst>
          </p:cNvPr>
          <p:cNvPicPr>
            <a:picLocks noGrp="1" noChangeAspect="1"/>
          </p:cNvPicPr>
          <p:nvPr>
            <p:ph idx="12"/>
          </p:nvPr>
        </p:nvPicPr>
        <p:blipFill>
          <a:blip r:embed="rId5"/>
          <a:stretch>
            <a:fillRect/>
          </a:stretch>
        </p:blipFill>
        <p:spPr>
          <a:xfrm rot="5400000">
            <a:off x="7391319" y="8451"/>
            <a:ext cx="3587029" cy="5556956"/>
          </a:xfrm>
        </p:spPr>
      </p:pic>
      <p:sp>
        <p:nvSpPr>
          <p:cNvPr id="7" name="Footer Placeholder 6">
            <a:extLst>
              <a:ext uri="{FF2B5EF4-FFF2-40B4-BE49-F238E27FC236}">
                <a16:creationId xmlns:a16="http://schemas.microsoft.com/office/drawing/2014/main" id="{2CCCAA48-7F16-2145-B1FC-04EB700F612F}"/>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mc:AlternateContent xmlns:mc="http://schemas.openxmlformats.org/markup-compatibility/2006" xmlns:a14="http://schemas.microsoft.com/office/drawing/2010/main">
        <mc:Choice Requires="a14">
          <p:sp>
            <p:nvSpPr>
              <p:cNvPr id="12" name="Content Placeholder 5">
                <a:extLst>
                  <a:ext uri="{FF2B5EF4-FFF2-40B4-BE49-F238E27FC236}">
                    <a16:creationId xmlns:a16="http://schemas.microsoft.com/office/drawing/2014/main" id="{7D17D8D5-6FA1-DC4A-8134-381644F3EA14}"/>
                  </a:ext>
                </a:extLst>
              </p:cNvPr>
              <p:cNvSpPr txBox="1">
                <a:spLocks/>
              </p:cNvSpPr>
              <p:nvPr/>
            </p:nvSpPr>
            <p:spPr>
              <a:xfrm>
                <a:off x="605368" y="4772823"/>
                <a:ext cx="10517744" cy="1465139"/>
              </a:xfrm>
              <a:prstGeom prst="rect">
                <a:avLst/>
              </a:prstGeom>
            </p:spPr>
            <p:txBody>
              <a:bodyPr lIns="0" rIns="0">
                <a:no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Daughter </a:t>
                </a:r>
                <a14:m>
                  <m:oMath xmlns:m="http://schemas.openxmlformats.org/officeDocument/2006/math">
                    <m:sSup>
                      <m:sSupPr>
                        <m:ctrlPr>
                          <a:rPr lang="en-US" sz="2000" i="1" smtClean="0">
                            <a:latin typeface="Cambria Math" panose="02040503050406030204" pitchFamily="18" charset="0"/>
                          </a:rPr>
                        </m:ctrlPr>
                      </m:sSupPr>
                      <m:e>
                        <m:r>
                          <a:rPr lang="en-US" sz="2000" i="1" smtClean="0">
                            <a:latin typeface="Cambria Math" panose="02040503050406030204" pitchFamily="18" charset="0"/>
                            <a:ea typeface="Cambria Math" panose="02040503050406030204" pitchFamily="18" charset="0"/>
                          </a:rPr>
                          <m:t>𝜋</m:t>
                        </m:r>
                      </m:e>
                      <m:sup>
                        <m:r>
                          <a:rPr lang="en-GB" sz="2000" b="0" i="1" smtClean="0">
                            <a:latin typeface="Cambria Math" panose="02040503050406030204" pitchFamily="18" charset="0"/>
                          </a:rPr>
                          <m:t>0</m:t>
                        </m:r>
                      </m:sup>
                    </m:sSup>
                  </m:oMath>
                </a14:m>
                <a:r>
                  <a:rPr lang="en-US" sz="2000" dirty="0"/>
                  <a:t> prefers to be produced in the forward direction. </a:t>
                </a:r>
              </a:p>
              <a:p>
                <a:r>
                  <a:rPr lang="en-US" sz="2000" dirty="0"/>
                  <a:t>Current results are limited by the statistical errors.</a:t>
                </a:r>
              </a:p>
              <a:p>
                <a:r>
                  <a:rPr lang="en-US" sz="2000" dirty="0"/>
                  <a:t>Consistent with the GEANT4 prediction.</a:t>
                </a:r>
              </a:p>
              <a:p>
                <a:pPr marL="0" indent="0">
                  <a:buNone/>
                </a:pPr>
                <a:endParaRPr lang="en-US" sz="2000" dirty="0"/>
              </a:p>
            </p:txBody>
          </p:sp>
        </mc:Choice>
        <mc:Fallback xmlns="">
          <p:sp>
            <p:nvSpPr>
              <p:cNvPr id="12" name="Content Placeholder 5">
                <a:extLst>
                  <a:ext uri="{FF2B5EF4-FFF2-40B4-BE49-F238E27FC236}">
                    <a16:creationId xmlns:a16="http://schemas.microsoft.com/office/drawing/2014/main" id="{7D17D8D5-6FA1-DC4A-8134-381644F3EA14}"/>
                  </a:ext>
                </a:extLst>
              </p:cNvPr>
              <p:cNvSpPr txBox="1">
                <a:spLocks noRot="1" noChangeAspect="1" noMove="1" noResize="1" noEditPoints="1" noAdjustHandles="1" noChangeArrowheads="1" noChangeShapeType="1" noTextEdit="1"/>
              </p:cNvSpPr>
              <p:nvPr/>
            </p:nvSpPr>
            <p:spPr>
              <a:xfrm>
                <a:off x="605368" y="4772823"/>
                <a:ext cx="10517744" cy="1465139"/>
              </a:xfrm>
              <a:prstGeom prst="rect">
                <a:avLst/>
              </a:prstGeom>
              <a:blipFill>
                <a:blip r:embed="rId6"/>
                <a:stretch>
                  <a:fillRect l="-1325" t="-855"/>
                </a:stretch>
              </a:blipFill>
            </p:spPr>
            <p:txBody>
              <a:bodyPr/>
              <a:lstStyle/>
              <a:p>
                <a:r>
                  <a:rPr lang="en-US">
                    <a:noFill/>
                  </a:rPr>
                  <a:t> </a:t>
                </a:r>
              </a:p>
            </p:txBody>
          </p:sp>
        </mc:Fallback>
      </mc:AlternateContent>
    </p:spTree>
    <p:extLst>
      <p:ext uri="{BB962C8B-B14F-4D97-AF65-F5344CB8AC3E}">
        <p14:creationId xmlns:p14="http://schemas.microsoft.com/office/powerpoint/2010/main" val="1567203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D6D6B-84E4-ED43-9EAC-0D0D446DA133}"/>
              </a:ext>
            </a:extLst>
          </p:cNvPr>
          <p:cNvSpPr>
            <a:spLocks noGrp="1"/>
          </p:cNvSpPr>
          <p:nvPr>
            <p:ph type="title"/>
          </p:nvPr>
        </p:nvSpPr>
        <p:spPr/>
        <p:txBody>
          <a:bodyPr/>
          <a:lstStyle/>
          <a:p>
            <a:r>
              <a:rPr lang="en-US" dirty="0"/>
              <a:t>Neutrino Detection</a:t>
            </a:r>
          </a:p>
        </p:txBody>
      </p:sp>
      <p:sp>
        <p:nvSpPr>
          <p:cNvPr id="3" name="Date Placeholder 2">
            <a:extLst>
              <a:ext uri="{FF2B5EF4-FFF2-40B4-BE49-F238E27FC236}">
                <a16:creationId xmlns:a16="http://schemas.microsoft.com/office/drawing/2014/main" id="{6F42767D-9CD1-1749-AE12-4D0D7869FDA3}"/>
              </a:ext>
            </a:extLst>
          </p:cNvPr>
          <p:cNvSpPr>
            <a:spLocks noGrp="1"/>
          </p:cNvSpPr>
          <p:nvPr>
            <p:ph type="dt" sz="half" idx="2"/>
          </p:nvPr>
        </p:nvSpPr>
        <p:spPr/>
        <p:txBody>
          <a:bodyPr/>
          <a:lstStyle/>
          <a:p>
            <a:pPr>
              <a:defRPr/>
            </a:pPr>
            <a:r>
              <a:rPr lang="en-GB">
                <a:latin typeface="Helvetica"/>
              </a:rPr>
              <a:t>21/02/2024</a:t>
            </a:r>
            <a:endParaRPr lang="en-US">
              <a:latin typeface="Helvetica"/>
              <a:cs typeface="Helvetica"/>
            </a:endParaRPr>
          </a:p>
        </p:txBody>
      </p:sp>
      <p:sp>
        <p:nvSpPr>
          <p:cNvPr id="4" name="Slide Number Placeholder 3">
            <a:extLst>
              <a:ext uri="{FF2B5EF4-FFF2-40B4-BE49-F238E27FC236}">
                <a16:creationId xmlns:a16="http://schemas.microsoft.com/office/drawing/2014/main" id="{8B648766-36B6-C44C-AC66-B25F1D159CA4}"/>
              </a:ext>
            </a:extLst>
          </p:cNvPr>
          <p:cNvSpPr>
            <a:spLocks noGrp="1"/>
          </p:cNvSpPr>
          <p:nvPr>
            <p:ph type="sldNum" sz="quarter" idx="4"/>
          </p:nvPr>
        </p:nvSpPr>
        <p:spPr/>
        <p:txBody>
          <a:bodyPr/>
          <a:lstStyle/>
          <a:p>
            <a:pPr>
              <a:defRPr/>
            </a:pPr>
            <a:fld id="{0C39C72E-2A13-EB4D-AD45-6D4E6ACAED8D}" type="slidenum">
              <a:rPr lang="en-US" smtClean="0"/>
              <a:pPr>
                <a:defRPr/>
              </a:pPr>
              <a:t>4</a:t>
            </a:fld>
            <a:endParaRPr lang="en-US"/>
          </a:p>
        </p:txBody>
      </p:sp>
      <p:sp>
        <p:nvSpPr>
          <p:cNvPr id="5" name="Content Placeholder 4">
            <a:extLst>
              <a:ext uri="{FF2B5EF4-FFF2-40B4-BE49-F238E27FC236}">
                <a16:creationId xmlns:a16="http://schemas.microsoft.com/office/drawing/2014/main" id="{7C31E793-F1F5-314D-AC71-C6EBA4AC2A5A}"/>
              </a:ext>
            </a:extLst>
          </p:cNvPr>
          <p:cNvSpPr>
            <a:spLocks noGrp="1"/>
          </p:cNvSpPr>
          <p:nvPr>
            <p:ph idx="11"/>
          </p:nvPr>
        </p:nvSpPr>
        <p:spPr/>
        <p:txBody>
          <a:bodyPr/>
          <a:lstStyle/>
          <a:p>
            <a:r>
              <a:rPr lang="en-US" dirty="0"/>
              <a:t>Can only detect the presence of a neutrino if it interacts:</a:t>
            </a:r>
          </a:p>
          <a:p>
            <a:pPr lvl="1">
              <a:buFont typeface="Wingdings" pitchFamily="2" charset="2"/>
              <a:buChar char="v"/>
            </a:pPr>
            <a:r>
              <a:rPr lang="en-US" b="1" dirty="0"/>
              <a:t>Charged-current interactions</a:t>
            </a:r>
            <a:r>
              <a:rPr lang="en-US" dirty="0"/>
              <a:t>, where the neutrino converts into the corresponding charged lepton.</a:t>
            </a:r>
          </a:p>
          <a:p>
            <a:pPr lvl="1">
              <a:buFont typeface="Wingdings" pitchFamily="2" charset="2"/>
              <a:buChar char="v"/>
            </a:pPr>
            <a:r>
              <a:rPr lang="en-US" b="1" dirty="0"/>
              <a:t>Neutral-current interactions</a:t>
            </a:r>
            <a:r>
              <a:rPr lang="en-US" dirty="0"/>
              <a:t>, where the neutrino remains a neutrino, but transfers energy. (target recoils or breaks up)</a:t>
            </a:r>
          </a:p>
        </p:txBody>
      </p:sp>
      <p:sp>
        <p:nvSpPr>
          <p:cNvPr id="6" name="Content Placeholder 5">
            <a:extLst>
              <a:ext uri="{FF2B5EF4-FFF2-40B4-BE49-F238E27FC236}">
                <a16:creationId xmlns:a16="http://schemas.microsoft.com/office/drawing/2014/main" id="{E5BF4CAF-1A62-1C4E-9EB7-6A418780D6E7}"/>
              </a:ext>
            </a:extLst>
          </p:cNvPr>
          <p:cNvSpPr>
            <a:spLocks noGrp="1"/>
          </p:cNvSpPr>
          <p:nvPr>
            <p:ph idx="12"/>
          </p:nvPr>
        </p:nvSpPr>
        <p:spPr/>
        <p:txBody>
          <a:bodyPr/>
          <a:lstStyle/>
          <a:p>
            <a:r>
              <a:rPr lang="en-US" b="1" dirty="0"/>
              <a:t>Radiochemical experiments</a:t>
            </a:r>
          </a:p>
          <a:p>
            <a:pPr marL="628206" lvl="1" indent="-342900">
              <a:buFont typeface="Wingdings" pitchFamily="2" charset="2"/>
              <a:buChar char="v"/>
            </a:pPr>
            <a:r>
              <a:rPr lang="en-US" dirty="0"/>
              <a:t>Homestake, SAGE</a:t>
            </a:r>
          </a:p>
          <a:p>
            <a:r>
              <a:rPr lang="en-US" b="1" dirty="0"/>
              <a:t>Liquid scintillator experiments</a:t>
            </a:r>
          </a:p>
          <a:p>
            <a:pPr lvl="1">
              <a:buFont typeface="Wingdings" pitchFamily="2" charset="2"/>
              <a:buChar char="v"/>
            </a:pPr>
            <a:r>
              <a:rPr lang="en-US" dirty="0"/>
              <a:t>KamLAND, MiniBooNE</a:t>
            </a:r>
          </a:p>
          <a:p>
            <a:r>
              <a:rPr lang="en-US" b="1" dirty="0"/>
              <a:t>Tracking experiments</a:t>
            </a:r>
          </a:p>
          <a:p>
            <a:pPr lvl="1">
              <a:buFont typeface="Wingdings" pitchFamily="2" charset="2"/>
              <a:buChar char="v"/>
            </a:pPr>
            <a:r>
              <a:rPr lang="en-US" dirty="0"/>
              <a:t>MINERvA, MicroBooNE, DUNE</a:t>
            </a:r>
          </a:p>
          <a:p>
            <a:r>
              <a:rPr lang="en-US" b="1" dirty="0"/>
              <a:t>Cherenkov experiments</a:t>
            </a:r>
          </a:p>
          <a:p>
            <a:pPr lvl="1">
              <a:buFont typeface="Wingdings" pitchFamily="2" charset="2"/>
              <a:buChar char="v"/>
            </a:pPr>
            <a:r>
              <a:rPr lang="en-US" dirty="0"/>
              <a:t>T2K, SNO</a:t>
            </a:r>
          </a:p>
          <a:p>
            <a:endParaRPr lang="en-US" dirty="0"/>
          </a:p>
        </p:txBody>
      </p:sp>
      <p:sp>
        <p:nvSpPr>
          <p:cNvPr id="7" name="Footer Placeholder 6">
            <a:extLst>
              <a:ext uri="{FF2B5EF4-FFF2-40B4-BE49-F238E27FC236}">
                <a16:creationId xmlns:a16="http://schemas.microsoft.com/office/drawing/2014/main" id="{098307FF-9160-104B-8ED5-5989C8DF0840}"/>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p:pic>
        <p:nvPicPr>
          <p:cNvPr id="8" name="Picture 7" descr="A picture containing line, diagram&#10;&#10;Description automatically generated">
            <a:extLst>
              <a:ext uri="{FF2B5EF4-FFF2-40B4-BE49-F238E27FC236}">
                <a16:creationId xmlns:a16="http://schemas.microsoft.com/office/drawing/2014/main" id="{A0E2FF21-732B-CB4C-9B41-3576F2682ADA}"/>
              </a:ext>
            </a:extLst>
          </p:cNvPr>
          <p:cNvPicPr>
            <a:picLocks noChangeAspect="1"/>
          </p:cNvPicPr>
          <p:nvPr/>
        </p:nvPicPr>
        <p:blipFill>
          <a:blip r:embed="rId3"/>
          <a:stretch>
            <a:fillRect/>
          </a:stretch>
        </p:blipFill>
        <p:spPr>
          <a:xfrm>
            <a:off x="755560" y="4718620"/>
            <a:ext cx="1748154" cy="1191144"/>
          </a:xfrm>
          <a:prstGeom prst="rect">
            <a:avLst/>
          </a:prstGeom>
        </p:spPr>
      </p:pic>
      <p:sp>
        <p:nvSpPr>
          <p:cNvPr id="9" name="TextBox 8">
            <a:extLst>
              <a:ext uri="{FF2B5EF4-FFF2-40B4-BE49-F238E27FC236}">
                <a16:creationId xmlns:a16="http://schemas.microsoft.com/office/drawing/2014/main" id="{E4B7FA34-9CB0-3342-BA01-F86B1B1A1DDF}"/>
              </a:ext>
            </a:extLst>
          </p:cNvPr>
          <p:cNvSpPr txBox="1"/>
          <p:nvPr/>
        </p:nvSpPr>
        <p:spPr>
          <a:xfrm>
            <a:off x="939242" y="5007974"/>
            <a:ext cx="348916" cy="369332"/>
          </a:xfrm>
          <a:prstGeom prst="rect">
            <a:avLst/>
          </a:prstGeom>
          <a:solidFill>
            <a:schemeClr val="bg1"/>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3612EA88-7FBE-334E-8DDC-4A251419681E}"/>
              </a:ext>
            </a:extLst>
          </p:cNvPr>
          <p:cNvSpPr txBox="1"/>
          <p:nvPr/>
        </p:nvSpPr>
        <p:spPr>
          <a:xfrm>
            <a:off x="1929506" y="4977638"/>
            <a:ext cx="348916" cy="369332"/>
          </a:xfrm>
          <a:prstGeom prst="rect">
            <a:avLst/>
          </a:prstGeom>
          <a:solidFill>
            <a:schemeClr val="bg1"/>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38D06D75-1117-094C-8BF8-E2680EFDEDE6}"/>
              </a:ext>
            </a:extLst>
          </p:cNvPr>
          <p:cNvSpPr txBox="1"/>
          <p:nvPr/>
        </p:nvSpPr>
        <p:spPr>
          <a:xfrm>
            <a:off x="1901236" y="5737754"/>
            <a:ext cx="197602" cy="186999"/>
          </a:xfrm>
          <a:prstGeom prst="rect">
            <a:avLst/>
          </a:prstGeom>
          <a:solidFill>
            <a:schemeClr val="bg1"/>
          </a:solidFill>
        </p:spPr>
        <p:txBody>
          <a:bodyPr wrap="square" rtlCol="0">
            <a:spAutoFit/>
          </a:bodyPr>
          <a:lstStyle/>
          <a:p>
            <a:endParaRPr lang="en-US" dirty="0"/>
          </a:p>
        </p:txBody>
      </p:sp>
      <p:sp>
        <p:nvSpPr>
          <p:cNvPr id="12" name="TextBox 11">
            <a:extLst>
              <a:ext uri="{FF2B5EF4-FFF2-40B4-BE49-F238E27FC236}">
                <a16:creationId xmlns:a16="http://schemas.microsoft.com/office/drawing/2014/main" id="{200EE0AC-0F8F-924B-B55F-F24C9FC93A95}"/>
              </a:ext>
            </a:extLst>
          </p:cNvPr>
          <p:cNvSpPr txBox="1"/>
          <p:nvPr/>
        </p:nvSpPr>
        <p:spPr>
          <a:xfrm>
            <a:off x="1130796" y="5745584"/>
            <a:ext cx="197602" cy="186999"/>
          </a:xfrm>
          <a:prstGeom prst="rect">
            <a:avLst/>
          </a:prstGeom>
          <a:solidFill>
            <a:schemeClr val="bg1"/>
          </a:solidFill>
        </p:spPr>
        <p:txBody>
          <a:bodyPr wrap="square" rtlCol="0">
            <a:spAutoFit/>
          </a:bodyPr>
          <a:lstStyle/>
          <a:p>
            <a:endParaRPr lang="en-US" dirty="0"/>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0E0F057-D4B9-A64F-80AF-7756AEF0E39B}"/>
                  </a:ext>
                </a:extLst>
              </p:cNvPr>
              <p:cNvSpPr txBox="1"/>
              <p:nvPr/>
            </p:nvSpPr>
            <p:spPr>
              <a:xfrm>
                <a:off x="2293379" y="4739263"/>
                <a:ext cx="50180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𝜇</m:t>
                          </m:r>
                        </m:e>
                        <m:sup>
                          <m:r>
                            <a:rPr lang="en-GB" b="0" i="1" smtClean="0">
                              <a:latin typeface="Cambria Math" panose="02040503050406030204" pitchFamily="18" charset="0"/>
                            </a:rPr>
                            <m:t>−</m:t>
                          </m:r>
                        </m:sup>
                      </m:sSup>
                    </m:oMath>
                  </m:oMathPara>
                </a14:m>
                <a:endParaRPr lang="en-US" dirty="0"/>
              </a:p>
            </p:txBody>
          </p:sp>
        </mc:Choice>
        <mc:Fallback xmlns="">
          <p:sp>
            <p:nvSpPr>
              <p:cNvPr id="13" name="TextBox 12">
                <a:extLst>
                  <a:ext uri="{FF2B5EF4-FFF2-40B4-BE49-F238E27FC236}">
                    <a16:creationId xmlns:a16="http://schemas.microsoft.com/office/drawing/2014/main" id="{40E0F057-D4B9-A64F-80AF-7756AEF0E39B}"/>
                  </a:ext>
                </a:extLst>
              </p:cNvPr>
              <p:cNvSpPr txBox="1">
                <a:spLocks noRot="1" noChangeAspect="1" noMove="1" noResize="1" noEditPoints="1" noAdjustHandles="1" noChangeArrowheads="1" noChangeShapeType="1" noTextEdit="1"/>
              </p:cNvSpPr>
              <p:nvPr/>
            </p:nvSpPr>
            <p:spPr>
              <a:xfrm>
                <a:off x="2293379" y="4739263"/>
                <a:ext cx="501804" cy="369332"/>
              </a:xfrm>
              <a:prstGeom prst="rect">
                <a:avLst/>
              </a:prstGeom>
              <a:blipFill>
                <a:blip r:embed="rId4"/>
                <a:stretch>
                  <a:fillRect b="-6452"/>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F6631F80-BFEB-3D46-824D-2EDC0A498A0B}"/>
              </a:ext>
            </a:extLst>
          </p:cNvPr>
          <p:cNvSpPr txBox="1"/>
          <p:nvPr/>
        </p:nvSpPr>
        <p:spPr>
          <a:xfrm>
            <a:off x="1369291" y="5253470"/>
            <a:ext cx="197602" cy="186999"/>
          </a:xfrm>
          <a:prstGeom prst="rect">
            <a:avLst/>
          </a:prstGeom>
          <a:solidFill>
            <a:schemeClr val="bg1"/>
          </a:solidFill>
        </p:spPr>
        <p:txBody>
          <a:bodyPr wrap="square" rtlCol="0">
            <a:spAutoFit/>
          </a:bodyPr>
          <a:lstStyle/>
          <a:p>
            <a:endParaRPr lang="en-US" dirty="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3288216-1ED1-864B-8E07-CC6E9C114D21}"/>
                  </a:ext>
                </a:extLst>
              </p:cNvPr>
              <p:cNvSpPr txBox="1"/>
              <p:nvPr/>
            </p:nvSpPr>
            <p:spPr>
              <a:xfrm>
                <a:off x="1234827" y="5171991"/>
                <a:ext cx="40164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𝑊</m:t>
                      </m:r>
                    </m:oMath>
                  </m:oMathPara>
                </a14:m>
                <a:endParaRPr lang="en-US" dirty="0"/>
              </a:p>
            </p:txBody>
          </p:sp>
        </mc:Choice>
        <mc:Fallback xmlns="">
          <p:sp>
            <p:nvSpPr>
              <p:cNvPr id="15" name="TextBox 14">
                <a:extLst>
                  <a:ext uri="{FF2B5EF4-FFF2-40B4-BE49-F238E27FC236}">
                    <a16:creationId xmlns:a16="http://schemas.microsoft.com/office/drawing/2014/main" id="{B3288216-1ED1-864B-8E07-CC6E9C114D21}"/>
                  </a:ext>
                </a:extLst>
              </p:cNvPr>
              <p:cNvSpPr txBox="1">
                <a:spLocks noRot="1" noChangeAspect="1" noMove="1" noResize="1" noEditPoints="1" noAdjustHandles="1" noChangeArrowheads="1" noChangeShapeType="1" noTextEdit="1"/>
              </p:cNvSpPr>
              <p:nvPr/>
            </p:nvSpPr>
            <p:spPr>
              <a:xfrm>
                <a:off x="1234827" y="5171991"/>
                <a:ext cx="401648" cy="3077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06CF3DB-6491-3740-808F-F33EF5AFD0F6}"/>
                  </a:ext>
                </a:extLst>
              </p:cNvPr>
              <p:cNvSpPr txBox="1"/>
              <p:nvPr/>
            </p:nvSpPr>
            <p:spPr>
              <a:xfrm>
                <a:off x="2347366" y="5607765"/>
                <a:ext cx="3745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𝑝</m:t>
                      </m:r>
                    </m:oMath>
                  </m:oMathPara>
                </a14:m>
                <a:endParaRPr lang="en-US" dirty="0"/>
              </a:p>
            </p:txBody>
          </p:sp>
        </mc:Choice>
        <mc:Fallback xmlns="">
          <p:sp>
            <p:nvSpPr>
              <p:cNvPr id="16" name="TextBox 15">
                <a:extLst>
                  <a:ext uri="{FF2B5EF4-FFF2-40B4-BE49-F238E27FC236}">
                    <a16:creationId xmlns:a16="http://schemas.microsoft.com/office/drawing/2014/main" id="{406CF3DB-6491-3740-808F-F33EF5AFD0F6}"/>
                  </a:ext>
                </a:extLst>
              </p:cNvPr>
              <p:cNvSpPr txBox="1">
                <a:spLocks noRot="1" noChangeAspect="1" noMove="1" noResize="1" noEditPoints="1" noAdjustHandles="1" noChangeArrowheads="1" noChangeShapeType="1" noTextEdit="1"/>
              </p:cNvSpPr>
              <p:nvPr/>
            </p:nvSpPr>
            <p:spPr>
              <a:xfrm>
                <a:off x="2347366" y="5607765"/>
                <a:ext cx="374590" cy="369332"/>
              </a:xfrm>
              <a:prstGeom prst="rect">
                <a:avLst/>
              </a:prstGeom>
              <a:blipFill>
                <a:blip r:embed="rId6"/>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70A2B1A-FEA7-4441-AD7D-4A97E763DD82}"/>
                  </a:ext>
                </a:extLst>
              </p:cNvPr>
              <p:cNvSpPr txBox="1"/>
              <p:nvPr/>
            </p:nvSpPr>
            <p:spPr>
              <a:xfrm>
                <a:off x="491450" y="4718620"/>
                <a:ext cx="459100" cy="3916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𝜈</m:t>
                          </m:r>
                        </m:e>
                        <m:sub>
                          <m:r>
                            <a:rPr lang="en-US" i="1" smtClean="0">
                              <a:latin typeface="Cambria Math" panose="02040503050406030204" pitchFamily="18" charset="0"/>
                              <a:ea typeface="Cambria Math" panose="02040503050406030204" pitchFamily="18" charset="0"/>
                            </a:rPr>
                            <m:t>𝜇</m:t>
                          </m:r>
                        </m:sub>
                      </m:sSub>
                    </m:oMath>
                  </m:oMathPara>
                </a14:m>
                <a:endParaRPr lang="en-US" dirty="0"/>
              </a:p>
            </p:txBody>
          </p:sp>
        </mc:Choice>
        <mc:Fallback xmlns="">
          <p:sp>
            <p:nvSpPr>
              <p:cNvPr id="17" name="TextBox 16">
                <a:extLst>
                  <a:ext uri="{FF2B5EF4-FFF2-40B4-BE49-F238E27FC236}">
                    <a16:creationId xmlns:a16="http://schemas.microsoft.com/office/drawing/2014/main" id="{070A2B1A-FEA7-4441-AD7D-4A97E763DD82}"/>
                  </a:ext>
                </a:extLst>
              </p:cNvPr>
              <p:cNvSpPr txBox="1">
                <a:spLocks noRot="1" noChangeAspect="1" noMove="1" noResize="1" noEditPoints="1" noAdjustHandles="1" noChangeArrowheads="1" noChangeShapeType="1" noTextEdit="1"/>
              </p:cNvSpPr>
              <p:nvPr/>
            </p:nvSpPr>
            <p:spPr>
              <a:xfrm>
                <a:off x="491450" y="4718620"/>
                <a:ext cx="459100" cy="391646"/>
              </a:xfrm>
              <a:prstGeom prst="rect">
                <a:avLst/>
              </a:prstGeom>
              <a:blipFill>
                <a:blip r:embed="rId7"/>
                <a:stretch>
                  <a:fillRect b="-3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C0C6FF6-B78E-354F-A04A-0CAC22A32ED3}"/>
                  </a:ext>
                </a:extLst>
              </p:cNvPr>
              <p:cNvSpPr txBox="1"/>
              <p:nvPr/>
            </p:nvSpPr>
            <p:spPr>
              <a:xfrm>
                <a:off x="509147" y="5649371"/>
                <a:ext cx="3745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𝑛</m:t>
                      </m:r>
                    </m:oMath>
                  </m:oMathPara>
                </a14:m>
                <a:endParaRPr lang="en-US" dirty="0"/>
              </a:p>
            </p:txBody>
          </p:sp>
        </mc:Choice>
        <mc:Fallback xmlns="">
          <p:sp>
            <p:nvSpPr>
              <p:cNvPr id="18" name="TextBox 17">
                <a:extLst>
                  <a:ext uri="{FF2B5EF4-FFF2-40B4-BE49-F238E27FC236}">
                    <a16:creationId xmlns:a16="http://schemas.microsoft.com/office/drawing/2014/main" id="{3C0C6FF6-B78E-354F-A04A-0CAC22A32ED3}"/>
                  </a:ext>
                </a:extLst>
              </p:cNvPr>
              <p:cNvSpPr txBox="1">
                <a:spLocks noRot="1" noChangeAspect="1" noMove="1" noResize="1" noEditPoints="1" noAdjustHandles="1" noChangeArrowheads="1" noChangeShapeType="1" noTextEdit="1"/>
              </p:cNvSpPr>
              <p:nvPr/>
            </p:nvSpPr>
            <p:spPr>
              <a:xfrm>
                <a:off x="509147" y="5649371"/>
                <a:ext cx="374590" cy="369332"/>
              </a:xfrm>
              <a:prstGeom prst="rect">
                <a:avLst/>
              </a:prstGeom>
              <a:blipFill>
                <a:blip r:embed="rId8"/>
                <a:stretch>
                  <a:fillRect/>
                </a:stretch>
              </a:blipFill>
            </p:spPr>
            <p:txBody>
              <a:bodyPr/>
              <a:lstStyle/>
              <a:p>
                <a:r>
                  <a:rPr lang="en-US">
                    <a:noFill/>
                  </a:rPr>
                  <a:t> </a:t>
                </a:r>
              </a:p>
            </p:txBody>
          </p:sp>
        </mc:Fallback>
      </mc:AlternateContent>
      <p:pic>
        <p:nvPicPr>
          <p:cNvPr id="20" name="Picture 19" descr="A picture containing line, diagram&#10;&#10;Description automatically generated">
            <a:extLst>
              <a:ext uri="{FF2B5EF4-FFF2-40B4-BE49-F238E27FC236}">
                <a16:creationId xmlns:a16="http://schemas.microsoft.com/office/drawing/2014/main" id="{25ED5F58-3212-0047-89F9-0F7B7612E876}"/>
              </a:ext>
            </a:extLst>
          </p:cNvPr>
          <p:cNvPicPr>
            <a:picLocks noChangeAspect="1"/>
          </p:cNvPicPr>
          <p:nvPr/>
        </p:nvPicPr>
        <p:blipFill>
          <a:blip r:embed="rId9"/>
          <a:stretch>
            <a:fillRect/>
          </a:stretch>
        </p:blipFill>
        <p:spPr>
          <a:xfrm>
            <a:off x="3737757" y="4718620"/>
            <a:ext cx="1748154" cy="1206847"/>
          </a:xfrm>
          <a:prstGeom prst="rect">
            <a:avLst/>
          </a:prstGeom>
        </p:spPr>
      </p:pic>
      <p:sp>
        <p:nvSpPr>
          <p:cNvPr id="21" name="TextBox 20">
            <a:extLst>
              <a:ext uri="{FF2B5EF4-FFF2-40B4-BE49-F238E27FC236}">
                <a16:creationId xmlns:a16="http://schemas.microsoft.com/office/drawing/2014/main" id="{FCA5D421-959F-7847-99B7-D4C1B365F671}"/>
              </a:ext>
            </a:extLst>
          </p:cNvPr>
          <p:cNvSpPr txBox="1"/>
          <p:nvPr/>
        </p:nvSpPr>
        <p:spPr>
          <a:xfrm>
            <a:off x="4137547" y="4975305"/>
            <a:ext cx="197602" cy="186999"/>
          </a:xfrm>
          <a:prstGeom prst="rect">
            <a:avLst/>
          </a:prstGeom>
          <a:solidFill>
            <a:schemeClr val="bg1"/>
          </a:solidFill>
        </p:spPr>
        <p:txBody>
          <a:bodyPr wrap="square" rtlCol="0">
            <a:spAutoFit/>
          </a:bodyPr>
          <a:lstStyle/>
          <a:p>
            <a:endParaRPr lang="en-US" dirty="0"/>
          </a:p>
        </p:txBody>
      </p:sp>
      <p:sp>
        <p:nvSpPr>
          <p:cNvPr id="22" name="TextBox 21">
            <a:extLst>
              <a:ext uri="{FF2B5EF4-FFF2-40B4-BE49-F238E27FC236}">
                <a16:creationId xmlns:a16="http://schemas.microsoft.com/office/drawing/2014/main" id="{37650CD7-0D0A-3F45-BB56-8E60B4E8666B}"/>
              </a:ext>
            </a:extLst>
          </p:cNvPr>
          <p:cNvSpPr txBox="1"/>
          <p:nvPr/>
        </p:nvSpPr>
        <p:spPr>
          <a:xfrm>
            <a:off x="4126560" y="5790098"/>
            <a:ext cx="197602" cy="186999"/>
          </a:xfrm>
          <a:prstGeom prst="rect">
            <a:avLst/>
          </a:prstGeom>
          <a:solidFill>
            <a:schemeClr val="bg1"/>
          </a:solidFill>
        </p:spPr>
        <p:txBody>
          <a:bodyPr wrap="square" rtlCol="0">
            <a:spAutoFit/>
          </a:bodyPr>
          <a:lstStyle/>
          <a:p>
            <a:endParaRPr lang="en-US" dirty="0"/>
          </a:p>
        </p:txBody>
      </p:sp>
      <p:sp>
        <p:nvSpPr>
          <p:cNvPr id="23" name="TextBox 22">
            <a:extLst>
              <a:ext uri="{FF2B5EF4-FFF2-40B4-BE49-F238E27FC236}">
                <a16:creationId xmlns:a16="http://schemas.microsoft.com/office/drawing/2014/main" id="{5883A20C-D035-7747-BB5D-B8F38691890F}"/>
              </a:ext>
            </a:extLst>
          </p:cNvPr>
          <p:cNvSpPr txBox="1"/>
          <p:nvPr/>
        </p:nvSpPr>
        <p:spPr>
          <a:xfrm>
            <a:off x="4842244" y="5790097"/>
            <a:ext cx="197602" cy="186999"/>
          </a:xfrm>
          <a:prstGeom prst="rect">
            <a:avLst/>
          </a:prstGeom>
          <a:solidFill>
            <a:schemeClr val="bg1"/>
          </a:solidFill>
        </p:spPr>
        <p:txBody>
          <a:bodyPr wrap="square" rtlCol="0">
            <a:spAutoFit/>
          </a:bodyPr>
          <a:lstStyle/>
          <a:p>
            <a:endParaRPr lang="en-US" dirty="0"/>
          </a:p>
        </p:txBody>
      </p:sp>
      <p:sp>
        <p:nvSpPr>
          <p:cNvPr id="24" name="TextBox 23">
            <a:extLst>
              <a:ext uri="{FF2B5EF4-FFF2-40B4-BE49-F238E27FC236}">
                <a16:creationId xmlns:a16="http://schemas.microsoft.com/office/drawing/2014/main" id="{96F4C62A-AF1A-644F-96F7-CEE656DB57B5}"/>
              </a:ext>
            </a:extLst>
          </p:cNvPr>
          <p:cNvSpPr txBox="1"/>
          <p:nvPr/>
        </p:nvSpPr>
        <p:spPr>
          <a:xfrm>
            <a:off x="4941045" y="4992430"/>
            <a:ext cx="197602" cy="186999"/>
          </a:xfrm>
          <a:prstGeom prst="rect">
            <a:avLst/>
          </a:prstGeom>
          <a:solidFill>
            <a:schemeClr val="bg1"/>
          </a:solidFill>
        </p:spPr>
        <p:txBody>
          <a:bodyPr wrap="square" rtlCol="0">
            <a:spAutoFit/>
          </a:bodyPr>
          <a:lstStyle/>
          <a:p>
            <a:endParaRPr lang="en-US" dirty="0"/>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84F174FB-0260-474B-A5E2-0A3E4FC0286A}"/>
                  </a:ext>
                </a:extLst>
              </p:cNvPr>
              <p:cNvSpPr txBox="1"/>
              <p:nvPr/>
            </p:nvSpPr>
            <p:spPr>
              <a:xfrm>
                <a:off x="3467540" y="4696879"/>
                <a:ext cx="459100" cy="3916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𝜈</m:t>
                          </m:r>
                        </m:e>
                        <m:sub>
                          <m:r>
                            <a:rPr lang="en-US" i="1" smtClean="0">
                              <a:latin typeface="Cambria Math" panose="02040503050406030204" pitchFamily="18" charset="0"/>
                              <a:ea typeface="Cambria Math" panose="02040503050406030204" pitchFamily="18" charset="0"/>
                            </a:rPr>
                            <m:t>𝜇</m:t>
                          </m:r>
                        </m:sub>
                      </m:sSub>
                    </m:oMath>
                  </m:oMathPara>
                </a14:m>
                <a:endParaRPr lang="en-US" dirty="0"/>
              </a:p>
            </p:txBody>
          </p:sp>
        </mc:Choice>
        <mc:Fallback xmlns="">
          <p:sp>
            <p:nvSpPr>
              <p:cNvPr id="25" name="TextBox 24">
                <a:extLst>
                  <a:ext uri="{FF2B5EF4-FFF2-40B4-BE49-F238E27FC236}">
                    <a16:creationId xmlns:a16="http://schemas.microsoft.com/office/drawing/2014/main" id="{84F174FB-0260-474B-A5E2-0A3E4FC0286A}"/>
                  </a:ext>
                </a:extLst>
              </p:cNvPr>
              <p:cNvSpPr txBox="1">
                <a:spLocks noRot="1" noChangeAspect="1" noMove="1" noResize="1" noEditPoints="1" noAdjustHandles="1" noChangeArrowheads="1" noChangeShapeType="1" noTextEdit="1"/>
              </p:cNvSpPr>
              <p:nvPr/>
            </p:nvSpPr>
            <p:spPr>
              <a:xfrm>
                <a:off x="3467540" y="4696879"/>
                <a:ext cx="459100" cy="391646"/>
              </a:xfrm>
              <a:prstGeom prst="rect">
                <a:avLst/>
              </a:prstGeom>
              <a:blipFill>
                <a:blip r:embed="rId10"/>
                <a:stretch>
                  <a:fillRect b="-3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3BC55A3F-CD5A-7540-A2FF-599BD088F5F3}"/>
                  </a:ext>
                </a:extLst>
              </p:cNvPr>
              <p:cNvSpPr txBox="1"/>
              <p:nvPr/>
            </p:nvSpPr>
            <p:spPr>
              <a:xfrm>
                <a:off x="5308887" y="4694283"/>
                <a:ext cx="459100" cy="3916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𝜈</m:t>
                          </m:r>
                        </m:e>
                        <m:sub>
                          <m:r>
                            <a:rPr lang="en-US" i="1" smtClean="0">
                              <a:latin typeface="Cambria Math" panose="02040503050406030204" pitchFamily="18" charset="0"/>
                              <a:ea typeface="Cambria Math" panose="02040503050406030204" pitchFamily="18" charset="0"/>
                            </a:rPr>
                            <m:t>𝜇</m:t>
                          </m:r>
                        </m:sub>
                      </m:sSub>
                    </m:oMath>
                  </m:oMathPara>
                </a14:m>
                <a:endParaRPr lang="en-US" dirty="0"/>
              </a:p>
            </p:txBody>
          </p:sp>
        </mc:Choice>
        <mc:Fallback xmlns="">
          <p:sp>
            <p:nvSpPr>
              <p:cNvPr id="26" name="TextBox 25">
                <a:extLst>
                  <a:ext uri="{FF2B5EF4-FFF2-40B4-BE49-F238E27FC236}">
                    <a16:creationId xmlns:a16="http://schemas.microsoft.com/office/drawing/2014/main" id="{3BC55A3F-CD5A-7540-A2FF-599BD088F5F3}"/>
                  </a:ext>
                </a:extLst>
              </p:cNvPr>
              <p:cNvSpPr txBox="1">
                <a:spLocks noRot="1" noChangeAspect="1" noMove="1" noResize="1" noEditPoints="1" noAdjustHandles="1" noChangeArrowheads="1" noChangeShapeType="1" noTextEdit="1"/>
              </p:cNvSpPr>
              <p:nvPr/>
            </p:nvSpPr>
            <p:spPr>
              <a:xfrm>
                <a:off x="5308887" y="4694283"/>
                <a:ext cx="459100" cy="391646"/>
              </a:xfrm>
              <a:prstGeom prst="rect">
                <a:avLst/>
              </a:prstGeom>
              <a:blipFill>
                <a:blip r:embed="rId11"/>
                <a:stretch>
                  <a:fillRect b="-3125"/>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369F1C2D-064C-C54C-A52F-9F55B972D3B4}"/>
              </a:ext>
            </a:extLst>
          </p:cNvPr>
          <p:cNvSpPr txBox="1"/>
          <p:nvPr/>
        </p:nvSpPr>
        <p:spPr>
          <a:xfrm>
            <a:off x="4335149" y="5206747"/>
            <a:ext cx="197602" cy="186999"/>
          </a:xfrm>
          <a:prstGeom prst="rect">
            <a:avLst/>
          </a:prstGeom>
          <a:solidFill>
            <a:schemeClr val="bg1"/>
          </a:solidFill>
        </p:spPr>
        <p:txBody>
          <a:bodyPr wrap="square" rtlCol="0">
            <a:spAutoFit/>
          </a:bodyPr>
          <a:lstStyle/>
          <a:p>
            <a:endParaRPr lang="en-US" dirty="0"/>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52CDCAF-8C48-0148-839A-B99A24735CE9}"/>
                  </a:ext>
                </a:extLst>
              </p:cNvPr>
              <p:cNvSpPr txBox="1"/>
              <p:nvPr/>
            </p:nvSpPr>
            <p:spPr>
              <a:xfrm>
                <a:off x="4281617" y="5156729"/>
                <a:ext cx="33489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𝑍</m:t>
                      </m:r>
                    </m:oMath>
                  </m:oMathPara>
                </a14:m>
                <a:endParaRPr lang="en-US" dirty="0"/>
              </a:p>
            </p:txBody>
          </p:sp>
        </mc:Choice>
        <mc:Fallback xmlns="">
          <p:sp>
            <p:nvSpPr>
              <p:cNvPr id="29" name="TextBox 28">
                <a:extLst>
                  <a:ext uri="{FF2B5EF4-FFF2-40B4-BE49-F238E27FC236}">
                    <a16:creationId xmlns:a16="http://schemas.microsoft.com/office/drawing/2014/main" id="{752CDCAF-8C48-0148-839A-B99A24735CE9}"/>
                  </a:ext>
                </a:extLst>
              </p:cNvPr>
              <p:cNvSpPr txBox="1">
                <a:spLocks noRot="1" noChangeAspect="1" noMove="1" noResize="1" noEditPoints="1" noAdjustHandles="1" noChangeArrowheads="1" noChangeShapeType="1" noTextEdit="1"/>
              </p:cNvSpPr>
              <p:nvPr/>
            </p:nvSpPr>
            <p:spPr>
              <a:xfrm>
                <a:off x="4281617" y="5156729"/>
                <a:ext cx="334899" cy="307777"/>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C1C846A-71EA-A84D-B8F7-AFC6C98AD5F8}"/>
                  </a:ext>
                </a:extLst>
              </p:cNvPr>
              <p:cNvSpPr txBox="1"/>
              <p:nvPr/>
            </p:nvSpPr>
            <p:spPr>
              <a:xfrm>
                <a:off x="3442709" y="5649371"/>
                <a:ext cx="3745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𝑛</m:t>
                      </m:r>
                    </m:oMath>
                  </m:oMathPara>
                </a14:m>
                <a:endParaRPr lang="en-US" dirty="0"/>
              </a:p>
            </p:txBody>
          </p:sp>
        </mc:Choice>
        <mc:Fallback xmlns="">
          <p:sp>
            <p:nvSpPr>
              <p:cNvPr id="30" name="TextBox 29">
                <a:extLst>
                  <a:ext uri="{FF2B5EF4-FFF2-40B4-BE49-F238E27FC236}">
                    <a16:creationId xmlns:a16="http://schemas.microsoft.com/office/drawing/2014/main" id="{1C1C846A-71EA-A84D-B8F7-AFC6C98AD5F8}"/>
                  </a:ext>
                </a:extLst>
              </p:cNvPr>
              <p:cNvSpPr txBox="1">
                <a:spLocks noRot="1" noChangeAspect="1" noMove="1" noResize="1" noEditPoints="1" noAdjustHandles="1" noChangeArrowheads="1" noChangeShapeType="1" noTextEdit="1"/>
              </p:cNvSpPr>
              <p:nvPr/>
            </p:nvSpPr>
            <p:spPr>
              <a:xfrm>
                <a:off x="3442709" y="5649371"/>
                <a:ext cx="374590"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CC8D4140-879E-C848-A128-13148A97927A}"/>
                  </a:ext>
                </a:extLst>
              </p:cNvPr>
              <p:cNvSpPr txBox="1"/>
              <p:nvPr/>
            </p:nvSpPr>
            <p:spPr>
              <a:xfrm>
                <a:off x="5374878" y="5662915"/>
                <a:ext cx="3745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𝑛</m:t>
                      </m:r>
                    </m:oMath>
                  </m:oMathPara>
                </a14:m>
                <a:endParaRPr lang="en-US" dirty="0"/>
              </a:p>
            </p:txBody>
          </p:sp>
        </mc:Choice>
        <mc:Fallback xmlns="">
          <p:sp>
            <p:nvSpPr>
              <p:cNvPr id="31" name="TextBox 30">
                <a:extLst>
                  <a:ext uri="{FF2B5EF4-FFF2-40B4-BE49-F238E27FC236}">
                    <a16:creationId xmlns:a16="http://schemas.microsoft.com/office/drawing/2014/main" id="{CC8D4140-879E-C848-A128-13148A97927A}"/>
                  </a:ext>
                </a:extLst>
              </p:cNvPr>
              <p:cNvSpPr txBox="1">
                <a:spLocks noRot="1" noChangeAspect="1" noMove="1" noResize="1" noEditPoints="1" noAdjustHandles="1" noChangeArrowheads="1" noChangeShapeType="1" noTextEdit="1"/>
              </p:cNvSpPr>
              <p:nvPr/>
            </p:nvSpPr>
            <p:spPr>
              <a:xfrm>
                <a:off x="5374878" y="5662915"/>
                <a:ext cx="374590" cy="369332"/>
              </a:xfrm>
              <a:prstGeom prst="rect">
                <a:avLst/>
              </a:prstGeom>
              <a:blipFill>
                <a:blip r:embed="rId13"/>
                <a:stretch>
                  <a:fillRect/>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9D805E4D-3FFB-674A-85E4-133C7F57E403}"/>
              </a:ext>
            </a:extLst>
          </p:cNvPr>
          <p:cNvSpPr txBox="1"/>
          <p:nvPr/>
        </p:nvSpPr>
        <p:spPr>
          <a:xfrm>
            <a:off x="876635" y="4257233"/>
            <a:ext cx="6100010" cy="369332"/>
          </a:xfrm>
          <a:prstGeom prst="rect">
            <a:avLst/>
          </a:prstGeom>
          <a:noFill/>
        </p:spPr>
        <p:txBody>
          <a:bodyPr wrap="square">
            <a:spAutoFit/>
          </a:bodyPr>
          <a:lstStyle/>
          <a:p>
            <a:r>
              <a:rPr lang="en-US" b="1" dirty="0"/>
              <a:t>Charged-current</a:t>
            </a:r>
            <a:endParaRPr lang="en-US" dirty="0"/>
          </a:p>
        </p:txBody>
      </p:sp>
      <p:sp>
        <p:nvSpPr>
          <p:cNvPr id="35" name="TextBox 34">
            <a:extLst>
              <a:ext uri="{FF2B5EF4-FFF2-40B4-BE49-F238E27FC236}">
                <a16:creationId xmlns:a16="http://schemas.microsoft.com/office/drawing/2014/main" id="{1B33CF2C-97FA-5940-99DF-389C23F9C685}"/>
              </a:ext>
            </a:extLst>
          </p:cNvPr>
          <p:cNvSpPr txBox="1"/>
          <p:nvPr/>
        </p:nvSpPr>
        <p:spPr>
          <a:xfrm>
            <a:off x="3857050" y="4266231"/>
            <a:ext cx="6100010" cy="369332"/>
          </a:xfrm>
          <a:prstGeom prst="rect">
            <a:avLst/>
          </a:prstGeom>
          <a:noFill/>
        </p:spPr>
        <p:txBody>
          <a:bodyPr wrap="square">
            <a:spAutoFit/>
          </a:bodyPr>
          <a:lstStyle/>
          <a:p>
            <a:r>
              <a:rPr lang="en-US" b="1" dirty="0"/>
              <a:t>Neutral-current</a:t>
            </a:r>
            <a:endParaRPr lang="en-US" dirty="0"/>
          </a:p>
        </p:txBody>
      </p:sp>
    </p:spTree>
    <p:extLst>
      <p:ext uri="{BB962C8B-B14F-4D97-AF65-F5344CB8AC3E}">
        <p14:creationId xmlns:p14="http://schemas.microsoft.com/office/powerpoint/2010/main" val="381039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031F2-969C-5546-AEF7-5EEEFE430FFB}"/>
              </a:ext>
            </a:extLst>
          </p:cNvPr>
          <p:cNvSpPr>
            <a:spLocks noGrp="1"/>
          </p:cNvSpPr>
          <p:nvPr>
            <p:ph type="title"/>
          </p:nvPr>
        </p:nvSpPr>
        <p:spPr/>
        <p:txBody>
          <a:bodyPr/>
          <a:lstStyle/>
          <a:p>
            <a:r>
              <a:rPr lang="en-US" dirty="0"/>
              <a:t>Summary</a:t>
            </a:r>
          </a:p>
        </p:txBody>
      </p:sp>
      <p:sp>
        <p:nvSpPr>
          <p:cNvPr id="3" name="Date Placeholder 2">
            <a:extLst>
              <a:ext uri="{FF2B5EF4-FFF2-40B4-BE49-F238E27FC236}">
                <a16:creationId xmlns:a16="http://schemas.microsoft.com/office/drawing/2014/main" id="{A2CFBCBC-1368-674A-846C-29B4EF2C3254}"/>
              </a:ext>
            </a:extLst>
          </p:cNvPr>
          <p:cNvSpPr>
            <a:spLocks noGrp="1"/>
          </p:cNvSpPr>
          <p:nvPr>
            <p:ph type="dt" sz="half" idx="2"/>
          </p:nvPr>
        </p:nvSpPr>
        <p:spPr/>
        <p:txBody>
          <a:bodyPr/>
          <a:lstStyle/>
          <a:p>
            <a:pPr>
              <a:defRPr/>
            </a:pPr>
            <a:r>
              <a:rPr lang="en-GB">
                <a:latin typeface="Helvetica"/>
              </a:rPr>
              <a:t>21/02/2024</a:t>
            </a:r>
            <a:endParaRPr lang="en-US">
              <a:latin typeface="Helvetica"/>
              <a:cs typeface="Helvetica"/>
            </a:endParaRPr>
          </a:p>
        </p:txBody>
      </p:sp>
      <p:sp>
        <p:nvSpPr>
          <p:cNvPr id="4" name="Slide Number Placeholder 3">
            <a:extLst>
              <a:ext uri="{FF2B5EF4-FFF2-40B4-BE49-F238E27FC236}">
                <a16:creationId xmlns:a16="http://schemas.microsoft.com/office/drawing/2014/main" id="{60EDEA99-932B-8948-B740-B2D9122490E6}"/>
              </a:ext>
            </a:extLst>
          </p:cNvPr>
          <p:cNvSpPr>
            <a:spLocks noGrp="1"/>
          </p:cNvSpPr>
          <p:nvPr>
            <p:ph type="sldNum" sz="quarter" idx="4"/>
          </p:nvPr>
        </p:nvSpPr>
        <p:spPr/>
        <p:txBody>
          <a:bodyPr/>
          <a:lstStyle/>
          <a:p>
            <a:pPr>
              <a:defRPr/>
            </a:pPr>
            <a:fld id="{0C39C72E-2A13-EB4D-AD45-6D4E6ACAED8D}" type="slidenum">
              <a:rPr lang="en-US" smtClean="0"/>
              <a:pPr>
                <a:defRPr/>
              </a:pPr>
              <a:t>40</a:t>
            </a:fld>
            <a:endParaRPr lang="en-US"/>
          </a:p>
        </p:txBody>
      </p:sp>
      <p:sp>
        <p:nvSpPr>
          <p:cNvPr id="7" name="Footer Placeholder 6">
            <a:extLst>
              <a:ext uri="{FF2B5EF4-FFF2-40B4-BE49-F238E27FC236}">
                <a16:creationId xmlns:a16="http://schemas.microsoft.com/office/drawing/2014/main" id="{6D314350-A149-A443-BEED-5684D3B259BA}"/>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mc:AlternateContent xmlns:mc="http://schemas.openxmlformats.org/markup-compatibility/2006" xmlns:a14="http://schemas.microsoft.com/office/drawing/2010/main">
        <mc:Choice Requires="a14">
          <p:sp>
            <p:nvSpPr>
              <p:cNvPr id="8" name="Content Placeholder 4">
                <a:extLst>
                  <a:ext uri="{FF2B5EF4-FFF2-40B4-BE49-F238E27FC236}">
                    <a16:creationId xmlns:a16="http://schemas.microsoft.com/office/drawing/2014/main" id="{0D910E7F-D7A0-4F47-A331-094DB12740A2}"/>
                  </a:ext>
                </a:extLst>
              </p:cNvPr>
              <p:cNvSpPr>
                <a:spLocks noGrp="1"/>
              </p:cNvSpPr>
              <p:nvPr>
                <p:ph idx="11"/>
              </p:nvPr>
            </p:nvSpPr>
            <p:spPr>
              <a:xfrm>
                <a:off x="605368" y="960949"/>
                <a:ext cx="10972799" cy="5688368"/>
              </a:xfrm>
            </p:spPr>
            <p:txBody>
              <a:bodyPr>
                <a:normAutofit/>
              </a:bodyPr>
              <a:lstStyle/>
              <a:p>
                <a:r>
                  <a:rPr lang="en-US" dirty="0"/>
                  <a:t>The ProtoDUNE-SP has produced not only technical tests and calibrations, but also provided physics results.</a:t>
                </a:r>
              </a:p>
              <a:p>
                <a:pPr lvl="1">
                  <a:buFont typeface="Wingdings" pitchFamily="2" charset="2"/>
                  <a:buChar char="v"/>
                </a:pPr>
                <a:r>
                  <a:rPr lang="en-GB" sz="1700" dirty="0"/>
                  <a:t>First results on ProtoDUNE-SP detector performance</a:t>
                </a:r>
                <a:r>
                  <a:rPr lang="en-GB" sz="1800" dirty="0"/>
                  <a:t>: </a:t>
                </a:r>
                <a:r>
                  <a:rPr lang="en-GB" sz="1400" dirty="0">
                    <a:latin typeface="-apple-system"/>
                    <a:hlinkClick r:id="rId3"/>
                  </a:rPr>
                  <a:t>DUNE Collaboration, </a:t>
                </a:r>
                <a:r>
                  <a:rPr lang="en-GB" sz="1400" b="0" i="1" dirty="0">
                    <a:effectLst/>
                    <a:latin typeface="-apple-system"/>
                    <a:hlinkClick r:id="rId3"/>
                  </a:rPr>
                  <a:t>JINST</a:t>
                </a:r>
                <a:r>
                  <a:rPr lang="en-GB" sz="1400" b="0" i="0" dirty="0">
                    <a:effectLst/>
                    <a:latin typeface="-apple-system"/>
                    <a:hlinkClick r:id="rId3"/>
                  </a:rPr>
                  <a:t> 15 (2020) 12, P12004</a:t>
                </a:r>
                <a:endParaRPr lang="en-GB" sz="1600" b="0" i="0" dirty="0">
                  <a:effectLst/>
                  <a:latin typeface="-apple-system"/>
                </a:endParaRPr>
              </a:p>
              <a:p>
                <a:pPr lvl="1">
                  <a:buFont typeface="Wingdings" pitchFamily="2" charset="2"/>
                  <a:buChar char="v"/>
                </a:pPr>
                <a:r>
                  <a:rPr lang="en-US" sz="1700" dirty="0"/>
                  <a:t>Design, construction and operation of the ProtoDUNE-SP LArTPC</a:t>
                </a:r>
                <a:r>
                  <a:rPr lang="en-US" sz="1800" dirty="0"/>
                  <a:t>: </a:t>
                </a:r>
                <a:r>
                  <a:rPr lang="en-US" sz="1400" dirty="0">
                    <a:latin typeface="-apple-system"/>
                    <a:hlinkClick r:id="rId4"/>
                  </a:rPr>
                  <a:t>DUNE Collaboration, </a:t>
                </a:r>
                <a:r>
                  <a:rPr lang="en-GB" sz="1400" b="0" i="1" dirty="0">
                    <a:effectLst/>
                    <a:latin typeface="-apple-system"/>
                    <a:hlinkClick r:id="rId4"/>
                  </a:rPr>
                  <a:t>JINST</a:t>
                </a:r>
                <a:r>
                  <a:rPr lang="en-GB" sz="1400" b="0" i="0" dirty="0">
                    <a:effectLst/>
                    <a:latin typeface="-apple-system"/>
                    <a:hlinkClick r:id="rId4"/>
                  </a:rPr>
                  <a:t> 17 (2022) 01, P01005</a:t>
                </a:r>
                <a:endParaRPr lang="en-GB" sz="1400" b="0" i="0" dirty="0">
                  <a:effectLst/>
                  <a:latin typeface="-apple-system"/>
                </a:endParaRPr>
              </a:p>
              <a:p>
                <a:pPr lvl="1">
                  <a:buFont typeface="Wingdings" pitchFamily="2" charset="2"/>
                  <a:buChar char="v"/>
                </a:pPr>
                <a:r>
                  <a:rPr lang="en-US" sz="1700" dirty="0"/>
                  <a:t>Identification and reconstruction of low-energy electrons in the ProtoDUNE-SP detector</a:t>
                </a:r>
                <a:r>
                  <a:rPr lang="en-US" dirty="0"/>
                  <a:t>: </a:t>
                </a:r>
                <a:r>
                  <a:rPr lang="en-US" sz="1400" dirty="0">
                    <a:hlinkClick r:id="rId5"/>
                  </a:rPr>
                  <a:t>Phys. Rev. D 107, 092012 (2023)</a:t>
                </a:r>
                <a:endParaRPr lang="en-US" sz="1400" dirty="0"/>
              </a:p>
              <a:p>
                <a:pPr lvl="1">
                  <a:buFont typeface="Wingdings" pitchFamily="2" charset="2"/>
                  <a:buChar char="v"/>
                </a:pPr>
                <a:r>
                  <a:rPr lang="en-US" sz="1700" dirty="0"/>
                  <a:t>Reconstruction of interactions in the ProtoDUNE-SP detector with Pandora:  </a:t>
                </a:r>
                <a:r>
                  <a:rPr lang="en-US" sz="1400" dirty="0">
                    <a:hlinkClick r:id="rId6"/>
                  </a:rPr>
                  <a:t>Eur. Phys. J. C 83, 618 (2023)</a:t>
                </a:r>
                <a:endParaRPr lang="en-US" sz="1400" dirty="0"/>
              </a:p>
              <a:p>
                <a:pPr lvl="1">
                  <a:buFont typeface="Wingdings" pitchFamily="2" charset="2"/>
                  <a:buChar char="v"/>
                </a:pPr>
                <a:endParaRPr lang="en-US" sz="1400" dirty="0"/>
              </a:p>
              <a:p>
                <a:r>
                  <a:rPr lang="en-US" dirty="0"/>
                  <a:t>Several cross-section measurements using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ea typeface="Cambria Math" panose="02040503050406030204" pitchFamily="18" charset="0"/>
                          </a:rPr>
                          <m:t>𝜋</m:t>
                        </m:r>
                      </m:e>
                      <m:sup>
                        <m:r>
                          <a:rPr lang="en-GB" b="0" i="1" dirty="0" smtClean="0">
                            <a:latin typeface="Cambria Math" panose="02040503050406030204" pitchFamily="18" charset="0"/>
                          </a:rPr>
                          <m:t>+</m:t>
                        </m:r>
                      </m:sup>
                    </m:sSup>
                  </m:oMath>
                </a14:m>
                <a:r>
                  <a:rPr lang="en-US" dirty="0"/>
                  <a:t>, </a:t>
                </a:r>
                <a14:m>
                  <m:oMath xmlns:m="http://schemas.openxmlformats.org/officeDocument/2006/math">
                    <m:sSup>
                      <m:sSupPr>
                        <m:ctrlPr>
                          <a:rPr lang="en-US" i="1" dirty="0">
                            <a:latin typeface="Cambria Math" panose="02040503050406030204" pitchFamily="18" charset="0"/>
                          </a:rPr>
                        </m:ctrlPr>
                      </m:sSupPr>
                      <m:e>
                        <m:r>
                          <a:rPr lang="en-GB" b="0" i="1" dirty="0" smtClean="0">
                            <a:latin typeface="Cambria Math" panose="02040503050406030204" pitchFamily="18" charset="0"/>
                          </a:rPr>
                          <m:t>𝐾</m:t>
                        </m:r>
                      </m:e>
                      <m:sup>
                        <m:r>
                          <a:rPr lang="en-GB" i="1" dirty="0">
                            <a:latin typeface="Cambria Math" panose="02040503050406030204" pitchFamily="18" charset="0"/>
                          </a:rPr>
                          <m:t>+</m:t>
                        </m:r>
                      </m:sup>
                    </m:sSup>
                  </m:oMath>
                </a14:m>
                <a:r>
                  <a:rPr lang="en-US" dirty="0"/>
                  <a:t>, and proton beams with an argon target will be coming up soon.</a:t>
                </a:r>
              </a:p>
              <a:p>
                <a:endParaRPr lang="en-US" dirty="0"/>
              </a:p>
              <a:p>
                <a:r>
                  <a:rPr lang="en-US" dirty="0"/>
                  <a:t>Stay tuned! </a:t>
                </a:r>
              </a:p>
              <a:p>
                <a:pPr lvl="1">
                  <a:buFont typeface="Wingdings" pitchFamily="2" charset="2"/>
                  <a:buChar char="v"/>
                </a:pPr>
                <a:endParaRPr lang="en-US" sz="1800" dirty="0"/>
              </a:p>
              <a:p>
                <a:pPr lvl="1">
                  <a:buFont typeface="Wingdings" pitchFamily="2" charset="2"/>
                  <a:buChar char="v"/>
                </a:pPr>
                <a:endParaRPr lang="en-US" dirty="0"/>
              </a:p>
            </p:txBody>
          </p:sp>
        </mc:Choice>
        <mc:Fallback xmlns="">
          <p:sp>
            <p:nvSpPr>
              <p:cNvPr id="8" name="Content Placeholder 4">
                <a:extLst>
                  <a:ext uri="{FF2B5EF4-FFF2-40B4-BE49-F238E27FC236}">
                    <a16:creationId xmlns:a16="http://schemas.microsoft.com/office/drawing/2014/main" id="{0D910E7F-D7A0-4F47-A331-094DB12740A2}"/>
                  </a:ext>
                </a:extLst>
              </p:cNvPr>
              <p:cNvSpPr>
                <a:spLocks noGrp="1" noRot="1" noChangeAspect="1" noMove="1" noResize="1" noEditPoints="1" noAdjustHandles="1" noChangeArrowheads="1" noChangeShapeType="1" noTextEdit="1"/>
              </p:cNvSpPr>
              <p:nvPr>
                <p:ph idx="11"/>
              </p:nvPr>
            </p:nvSpPr>
            <p:spPr>
              <a:xfrm>
                <a:off x="605368" y="960949"/>
                <a:ext cx="10972799" cy="5688368"/>
              </a:xfrm>
              <a:blipFill>
                <a:blip r:embed="rId7"/>
                <a:stretch>
                  <a:fillRect l="-1387" t="-668"/>
                </a:stretch>
              </a:blipFill>
            </p:spPr>
            <p:txBody>
              <a:bodyPr/>
              <a:lstStyle/>
              <a:p>
                <a:r>
                  <a:rPr lang="en-US">
                    <a:noFill/>
                  </a:rPr>
                  <a:t> </a:t>
                </a:r>
              </a:p>
            </p:txBody>
          </p:sp>
        </mc:Fallback>
      </mc:AlternateContent>
    </p:spTree>
    <p:extLst>
      <p:ext uri="{BB962C8B-B14F-4D97-AF65-F5344CB8AC3E}">
        <p14:creationId xmlns:p14="http://schemas.microsoft.com/office/powerpoint/2010/main" val="5240393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9475A-38F0-1B4B-B3FA-40CA6632D0CC}"/>
              </a:ext>
            </a:extLst>
          </p:cNvPr>
          <p:cNvSpPr>
            <a:spLocks noGrp="1"/>
          </p:cNvSpPr>
          <p:nvPr>
            <p:ph type="title"/>
          </p:nvPr>
        </p:nvSpPr>
        <p:spPr>
          <a:xfrm>
            <a:off x="609600" y="2722175"/>
            <a:ext cx="10972800" cy="647102"/>
          </a:xfrm>
        </p:spPr>
        <p:txBody>
          <a:bodyPr/>
          <a:lstStyle/>
          <a:p>
            <a:pPr algn="ctr"/>
            <a:r>
              <a:rPr lang="en-US" dirty="0"/>
              <a:t>Back-Up</a:t>
            </a:r>
          </a:p>
        </p:txBody>
      </p:sp>
      <p:sp>
        <p:nvSpPr>
          <p:cNvPr id="3" name="Date Placeholder 2">
            <a:extLst>
              <a:ext uri="{FF2B5EF4-FFF2-40B4-BE49-F238E27FC236}">
                <a16:creationId xmlns:a16="http://schemas.microsoft.com/office/drawing/2014/main" id="{B58BA494-4B07-944A-943C-047B5D3C59F4}"/>
              </a:ext>
            </a:extLst>
          </p:cNvPr>
          <p:cNvSpPr>
            <a:spLocks noGrp="1"/>
          </p:cNvSpPr>
          <p:nvPr>
            <p:ph type="dt" sz="half" idx="2"/>
          </p:nvPr>
        </p:nvSpPr>
        <p:spPr/>
        <p:txBody>
          <a:bodyPr/>
          <a:lstStyle/>
          <a:p>
            <a:pPr>
              <a:defRPr/>
            </a:pPr>
            <a:r>
              <a:rPr lang="en-GB">
                <a:latin typeface="Helvetica"/>
              </a:rPr>
              <a:t>21/02/2024</a:t>
            </a:r>
            <a:endParaRPr lang="en-US" dirty="0">
              <a:latin typeface="Helvetica"/>
              <a:cs typeface="Helvetica"/>
            </a:endParaRPr>
          </a:p>
        </p:txBody>
      </p:sp>
      <p:sp>
        <p:nvSpPr>
          <p:cNvPr id="4" name="Slide Number Placeholder 3">
            <a:extLst>
              <a:ext uri="{FF2B5EF4-FFF2-40B4-BE49-F238E27FC236}">
                <a16:creationId xmlns:a16="http://schemas.microsoft.com/office/drawing/2014/main" id="{90ED44BE-7E1E-6940-98AB-A163A9253E6A}"/>
              </a:ext>
            </a:extLst>
          </p:cNvPr>
          <p:cNvSpPr>
            <a:spLocks noGrp="1"/>
          </p:cNvSpPr>
          <p:nvPr>
            <p:ph type="sldNum" sz="quarter" idx="4"/>
          </p:nvPr>
        </p:nvSpPr>
        <p:spPr/>
        <p:txBody>
          <a:bodyPr/>
          <a:lstStyle/>
          <a:p>
            <a:pPr>
              <a:defRPr/>
            </a:pPr>
            <a:fld id="{0C39C72E-2A13-EB4D-AD45-6D4E6ACAED8D}" type="slidenum">
              <a:rPr lang="en-US" smtClean="0"/>
              <a:pPr>
                <a:defRPr/>
              </a:pPr>
              <a:t>41</a:t>
            </a:fld>
            <a:endParaRPr lang="en-US" dirty="0"/>
          </a:p>
        </p:txBody>
      </p:sp>
      <p:sp>
        <p:nvSpPr>
          <p:cNvPr id="7" name="Footer Placeholder 6">
            <a:extLst>
              <a:ext uri="{FF2B5EF4-FFF2-40B4-BE49-F238E27FC236}">
                <a16:creationId xmlns:a16="http://schemas.microsoft.com/office/drawing/2014/main" id="{84E8EA3E-1269-3D45-92BF-D55163D77F76}"/>
              </a:ext>
            </a:extLst>
          </p:cNvPr>
          <p:cNvSpPr>
            <a:spLocks noGrp="1"/>
          </p:cNvSpPr>
          <p:nvPr>
            <p:ph type="ftr" sz="quarter" idx="3"/>
          </p:nvPr>
        </p:nvSpPr>
        <p:spPr/>
        <p:txBody>
          <a:bodyPr/>
          <a:lstStyle/>
          <a:p>
            <a:pPr>
              <a:defRPr/>
            </a:pPr>
            <a:r>
              <a:rPr lang="de-DE"/>
              <a:t>Kang Yang | Pion Charge-Exchange Differential Cross Section in ProtoDUNE-SP</a:t>
            </a:r>
            <a:endParaRPr lang="en-US" dirty="0"/>
          </a:p>
        </p:txBody>
      </p:sp>
    </p:spTree>
    <p:extLst>
      <p:ext uri="{BB962C8B-B14F-4D97-AF65-F5344CB8AC3E}">
        <p14:creationId xmlns:p14="http://schemas.microsoft.com/office/powerpoint/2010/main" val="30600087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Content Placeholder 8">
            <a:extLst>
              <a:ext uri="{FF2B5EF4-FFF2-40B4-BE49-F238E27FC236}">
                <a16:creationId xmlns:a16="http://schemas.microsoft.com/office/drawing/2014/main" id="{15D67A66-6780-8C40-A6CB-C81E0A0C6BEE}"/>
              </a:ext>
            </a:extLst>
          </p:cNvPr>
          <p:cNvPicPr>
            <a:picLocks noGrp="1" noChangeAspect="1"/>
          </p:cNvPicPr>
          <p:nvPr>
            <p:ph idx="12"/>
          </p:nvPr>
        </p:nvPicPr>
        <p:blipFill>
          <a:blip r:embed="rId3"/>
          <a:stretch>
            <a:fillRect/>
          </a:stretch>
        </p:blipFill>
        <p:spPr>
          <a:xfrm>
            <a:off x="3166671" y="769244"/>
            <a:ext cx="8239693" cy="2722502"/>
          </a:xfrm>
        </p:spPr>
      </p:pic>
      <p:sp>
        <p:nvSpPr>
          <p:cNvPr id="2" name="Title 1">
            <a:extLst>
              <a:ext uri="{FF2B5EF4-FFF2-40B4-BE49-F238E27FC236}">
                <a16:creationId xmlns:a16="http://schemas.microsoft.com/office/drawing/2014/main" id="{4D6CC659-DFB9-C044-8CCF-11028E56F8BD}"/>
              </a:ext>
            </a:extLst>
          </p:cNvPr>
          <p:cNvSpPr>
            <a:spLocks noGrp="1"/>
          </p:cNvSpPr>
          <p:nvPr>
            <p:ph type="title"/>
          </p:nvPr>
        </p:nvSpPr>
        <p:spPr/>
        <p:txBody>
          <a:bodyPr/>
          <a:lstStyle/>
          <a:p>
            <a:r>
              <a:rPr lang="en-US" dirty="0"/>
              <a:t>DUNE Beam</a:t>
            </a:r>
          </a:p>
        </p:txBody>
      </p:sp>
      <p:sp>
        <p:nvSpPr>
          <p:cNvPr id="3" name="Date Placeholder 2">
            <a:extLst>
              <a:ext uri="{FF2B5EF4-FFF2-40B4-BE49-F238E27FC236}">
                <a16:creationId xmlns:a16="http://schemas.microsoft.com/office/drawing/2014/main" id="{3341615A-66F4-9D46-A731-626BCAB05801}"/>
              </a:ext>
            </a:extLst>
          </p:cNvPr>
          <p:cNvSpPr>
            <a:spLocks noGrp="1"/>
          </p:cNvSpPr>
          <p:nvPr>
            <p:ph type="dt" sz="half" idx="2"/>
          </p:nvPr>
        </p:nvSpPr>
        <p:spPr/>
        <p:txBody>
          <a:bodyPr/>
          <a:lstStyle/>
          <a:p>
            <a:pPr>
              <a:defRPr/>
            </a:pPr>
            <a:r>
              <a:rPr lang="en-GB">
                <a:latin typeface="Helvetica"/>
              </a:rPr>
              <a:t>21/02/2024</a:t>
            </a:r>
            <a:endParaRPr lang="en-US" dirty="0">
              <a:latin typeface="Helvetica"/>
              <a:cs typeface="Helvetica"/>
            </a:endParaRPr>
          </a:p>
        </p:txBody>
      </p:sp>
      <p:sp>
        <p:nvSpPr>
          <p:cNvPr id="4" name="Slide Number Placeholder 3">
            <a:extLst>
              <a:ext uri="{FF2B5EF4-FFF2-40B4-BE49-F238E27FC236}">
                <a16:creationId xmlns:a16="http://schemas.microsoft.com/office/drawing/2014/main" id="{B1D816A5-7007-8840-B10E-BF331729CA62}"/>
              </a:ext>
            </a:extLst>
          </p:cNvPr>
          <p:cNvSpPr>
            <a:spLocks noGrp="1"/>
          </p:cNvSpPr>
          <p:nvPr>
            <p:ph type="sldNum" sz="quarter" idx="4"/>
          </p:nvPr>
        </p:nvSpPr>
        <p:spPr/>
        <p:txBody>
          <a:bodyPr/>
          <a:lstStyle/>
          <a:p>
            <a:pPr>
              <a:defRPr/>
            </a:pPr>
            <a:fld id="{0C39C72E-2A13-EB4D-AD45-6D4E6ACAED8D}" type="slidenum">
              <a:rPr lang="en-US" smtClean="0"/>
              <a:pPr>
                <a:defRPr/>
              </a:pPr>
              <a:t>42</a:t>
            </a:fld>
            <a:endParaRPr lang="en-US" dirty="0"/>
          </a:p>
        </p:txBody>
      </p:sp>
      <p:sp>
        <p:nvSpPr>
          <p:cNvPr id="7" name="Footer Placeholder 6">
            <a:extLst>
              <a:ext uri="{FF2B5EF4-FFF2-40B4-BE49-F238E27FC236}">
                <a16:creationId xmlns:a16="http://schemas.microsoft.com/office/drawing/2014/main" id="{480D258F-AB92-9047-B3D5-9D41EF15D154}"/>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p:sp>
        <p:nvSpPr>
          <p:cNvPr id="10" name="Content Placeholder 4">
            <a:extLst>
              <a:ext uri="{FF2B5EF4-FFF2-40B4-BE49-F238E27FC236}">
                <a16:creationId xmlns:a16="http://schemas.microsoft.com/office/drawing/2014/main" id="{6985A5A5-6E43-E64C-BC5D-73F89F012437}"/>
              </a:ext>
            </a:extLst>
          </p:cNvPr>
          <p:cNvSpPr>
            <a:spLocks noGrp="1"/>
          </p:cNvSpPr>
          <p:nvPr>
            <p:ph idx="11"/>
          </p:nvPr>
        </p:nvSpPr>
        <p:spPr>
          <a:xfrm>
            <a:off x="443029" y="1078561"/>
            <a:ext cx="2575000" cy="2350439"/>
          </a:xfrm>
        </p:spPr>
        <p:txBody>
          <a:bodyPr/>
          <a:lstStyle/>
          <a:p>
            <a:r>
              <a:rPr lang="en-US" dirty="0"/>
              <a:t>1000+ scientists</a:t>
            </a:r>
          </a:p>
          <a:p>
            <a:r>
              <a:rPr lang="en-US" dirty="0"/>
              <a:t>170+ laboratories and universities</a:t>
            </a:r>
          </a:p>
          <a:p>
            <a:r>
              <a:rPr lang="en-US" dirty="0"/>
              <a:t>30+ countries</a:t>
            </a:r>
          </a:p>
        </p:txBody>
      </p:sp>
      <p:pic>
        <p:nvPicPr>
          <p:cNvPr id="28" name="Picture 27">
            <a:extLst>
              <a:ext uri="{FF2B5EF4-FFF2-40B4-BE49-F238E27FC236}">
                <a16:creationId xmlns:a16="http://schemas.microsoft.com/office/drawing/2014/main" id="{44B354CA-9C48-8F4B-841B-2C08147C8832}"/>
              </a:ext>
            </a:extLst>
          </p:cNvPr>
          <p:cNvPicPr>
            <a:picLocks noChangeAspect="1"/>
          </p:cNvPicPr>
          <p:nvPr/>
        </p:nvPicPr>
        <p:blipFill rotWithShape="1">
          <a:blip r:embed="rId4">
            <a:lum/>
            <a:alphaModFix/>
          </a:blip>
          <a:srcRect t="17739" b="14107"/>
          <a:stretch/>
        </p:blipFill>
        <p:spPr>
          <a:xfrm>
            <a:off x="5457095" y="4410134"/>
            <a:ext cx="5344484" cy="1150706"/>
          </a:xfrm>
          <a:prstGeom prst="rect">
            <a:avLst/>
          </a:prstGeom>
          <a:noFill/>
          <a:ln>
            <a:noFill/>
          </a:ln>
        </p:spPr>
      </p:pic>
      <p:sp>
        <p:nvSpPr>
          <p:cNvPr id="29" name="Rectangle 28">
            <a:extLst>
              <a:ext uri="{FF2B5EF4-FFF2-40B4-BE49-F238E27FC236}">
                <a16:creationId xmlns:a16="http://schemas.microsoft.com/office/drawing/2014/main" id="{BB29F690-ED50-E441-8698-E620235CFAE8}"/>
              </a:ext>
            </a:extLst>
          </p:cNvPr>
          <p:cNvSpPr/>
          <p:nvPr/>
        </p:nvSpPr>
        <p:spPr>
          <a:xfrm>
            <a:off x="5406327" y="5295859"/>
            <a:ext cx="511679" cy="246221"/>
          </a:xfrm>
          <a:prstGeom prst="rect">
            <a:avLst/>
          </a:prstGeom>
        </p:spPr>
        <p:txBody>
          <a:bodyPr wrap="none">
            <a:spAutoFit/>
          </a:bodyPr>
          <a:lstStyle/>
          <a:p>
            <a:r>
              <a:rPr lang="en-US" sz="1000" dirty="0">
                <a:solidFill>
                  <a:schemeClr val="bg1"/>
                </a:solidFill>
              </a:rPr>
              <a:t>LBNF</a:t>
            </a:r>
          </a:p>
        </p:txBody>
      </p:sp>
      <p:pic>
        <p:nvPicPr>
          <p:cNvPr id="11" name="Picture 10" descr="A picture containing line, antenna&#10;&#10;Description automatically generated">
            <a:extLst>
              <a:ext uri="{FF2B5EF4-FFF2-40B4-BE49-F238E27FC236}">
                <a16:creationId xmlns:a16="http://schemas.microsoft.com/office/drawing/2014/main" id="{0B75DF6C-3B20-8946-AB19-C12ADB3E8593}"/>
              </a:ext>
            </a:extLst>
          </p:cNvPr>
          <p:cNvPicPr>
            <a:picLocks noChangeAspect="1"/>
          </p:cNvPicPr>
          <p:nvPr/>
        </p:nvPicPr>
        <p:blipFill>
          <a:blip r:embed="rId5"/>
          <a:stretch>
            <a:fillRect/>
          </a:stretch>
        </p:blipFill>
        <p:spPr>
          <a:xfrm>
            <a:off x="720689" y="4100307"/>
            <a:ext cx="3403934" cy="1811268"/>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79B65FB-500A-AA46-B31B-F7F000A98D73}"/>
                  </a:ext>
                </a:extLst>
              </p:cNvPr>
              <p:cNvSpPr txBox="1"/>
              <p:nvPr/>
            </p:nvSpPr>
            <p:spPr>
              <a:xfrm>
                <a:off x="1172293" y="4639564"/>
                <a:ext cx="953531" cy="276999"/>
              </a:xfrm>
              <a:prstGeom prst="rect">
                <a:avLst/>
              </a:prstGeom>
              <a:noFill/>
            </p:spPr>
            <p:txBody>
              <a:bodyPr wrap="none" lIns="0" tIns="0" rIns="0" bIns="0" rtlCol="0">
                <a:spAutoFit/>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𝜋</m:t>
                    </m:r>
                  </m:oMath>
                </a14:m>
                <a:r>
                  <a:rPr lang="en-US" dirty="0"/>
                  <a:t> (</a:t>
                </a:r>
                <a14:m>
                  <m:oMath xmlns:m="http://schemas.openxmlformats.org/officeDocument/2006/math">
                    <m:sSub>
                      <m:sSubPr>
                        <m:ctrlPr>
                          <a:rPr lang="en-US" i="1" dirty="0" smtClean="0">
                            <a:latin typeface="Cambria Math" panose="02040503050406030204" pitchFamily="18" charset="0"/>
                          </a:rPr>
                        </m:ctrlPr>
                      </m:sSubPr>
                      <m:e>
                        <m:r>
                          <a:rPr lang="en-GB" b="0" i="1" dirty="0" smtClean="0">
                            <a:latin typeface="Cambria Math" panose="02040503050406030204" pitchFamily="18" charset="0"/>
                          </a:rPr>
                          <m:t>𝑚</m:t>
                        </m:r>
                      </m:e>
                      <m:sub>
                        <m:r>
                          <a:rPr lang="en-US" i="1" dirty="0" smtClean="0">
                            <a:latin typeface="Cambria Math" panose="02040503050406030204" pitchFamily="18" charset="0"/>
                            <a:ea typeface="Cambria Math" panose="02040503050406030204" pitchFamily="18" charset="0"/>
                          </a:rPr>
                          <m:t>𝜋</m:t>
                        </m:r>
                      </m:sub>
                    </m:sSub>
                  </m:oMath>
                </a14:m>
                <a:r>
                  <a:rPr lang="en-US" dirty="0"/>
                  <a:t>,</a:t>
                </a:r>
                <a14:m>
                  <m:oMath xmlns:m="http://schemas.openxmlformats.org/officeDocument/2006/math">
                    <m:sSub>
                      <m:sSubPr>
                        <m:ctrlPr>
                          <a:rPr lang="en-US" i="1" dirty="0" smtClean="0">
                            <a:latin typeface="Cambria Math" panose="02040503050406030204" pitchFamily="18" charset="0"/>
                          </a:rPr>
                        </m:ctrlPr>
                      </m:sSubPr>
                      <m:e>
                        <m:r>
                          <a:rPr lang="en-GB" b="0" i="1" dirty="0" smtClean="0">
                            <a:latin typeface="Cambria Math" panose="02040503050406030204" pitchFamily="18" charset="0"/>
                          </a:rPr>
                          <m:t>𝑝</m:t>
                        </m:r>
                      </m:e>
                      <m:sub>
                        <m:r>
                          <a:rPr lang="en-US" i="1" dirty="0" smtClean="0">
                            <a:latin typeface="Cambria Math" panose="02040503050406030204" pitchFamily="18" charset="0"/>
                            <a:ea typeface="Cambria Math" panose="02040503050406030204" pitchFamily="18" charset="0"/>
                          </a:rPr>
                          <m:t>𝜋</m:t>
                        </m:r>
                      </m:sub>
                    </m:sSub>
                  </m:oMath>
                </a14:m>
                <a:r>
                  <a:rPr lang="en-US" dirty="0"/>
                  <a:t>)</a:t>
                </a:r>
              </a:p>
            </p:txBody>
          </p:sp>
        </mc:Choice>
        <mc:Fallback xmlns="">
          <p:sp>
            <p:nvSpPr>
              <p:cNvPr id="15" name="TextBox 14">
                <a:extLst>
                  <a:ext uri="{FF2B5EF4-FFF2-40B4-BE49-F238E27FC236}">
                    <a16:creationId xmlns:a16="http://schemas.microsoft.com/office/drawing/2014/main" id="{E79B65FB-500A-AA46-B31B-F7F000A98D73}"/>
                  </a:ext>
                </a:extLst>
              </p:cNvPr>
              <p:cNvSpPr txBox="1">
                <a:spLocks noRot="1" noChangeAspect="1" noMove="1" noResize="1" noEditPoints="1" noAdjustHandles="1" noChangeArrowheads="1" noChangeShapeType="1" noTextEdit="1"/>
              </p:cNvSpPr>
              <p:nvPr/>
            </p:nvSpPr>
            <p:spPr>
              <a:xfrm>
                <a:off x="1172293" y="4639564"/>
                <a:ext cx="953531" cy="276999"/>
              </a:xfrm>
              <a:prstGeom prst="rect">
                <a:avLst/>
              </a:prstGeom>
              <a:blipFill>
                <a:blip r:embed="rId6"/>
                <a:stretch>
                  <a:fillRect l="-6579" t="-26087" r="-14474" b="-478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027D7242-6276-6F40-AC1A-3F507F7A37FF}"/>
                  </a:ext>
                </a:extLst>
              </p:cNvPr>
              <p:cNvSpPr txBox="1"/>
              <p:nvPr/>
            </p:nvSpPr>
            <p:spPr>
              <a:xfrm>
                <a:off x="3258678" y="4094852"/>
                <a:ext cx="560282" cy="276999"/>
              </a:xfrm>
              <a:prstGeom prst="rect">
                <a:avLst/>
              </a:prstGeom>
              <a:noFill/>
            </p:spPr>
            <p:txBody>
              <a:bodyPr wrap="none" lIns="0" tIns="0" rIns="0" bIns="0" rtlCol="0">
                <a:spAutoFit/>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𝜈</m:t>
                    </m:r>
                  </m:oMath>
                </a14:m>
                <a:r>
                  <a:rPr lang="en-US" dirty="0"/>
                  <a:t> (</a:t>
                </a:r>
                <a14:m>
                  <m:oMath xmlns:m="http://schemas.openxmlformats.org/officeDocument/2006/math">
                    <m:sSub>
                      <m:sSubPr>
                        <m:ctrlPr>
                          <a:rPr lang="en-US" i="1" dirty="0" smtClean="0">
                            <a:latin typeface="Cambria Math" panose="02040503050406030204" pitchFamily="18" charset="0"/>
                          </a:rPr>
                        </m:ctrlPr>
                      </m:sSubPr>
                      <m:e>
                        <m:r>
                          <a:rPr lang="en-GB" b="0" i="1" dirty="0" smtClean="0">
                            <a:latin typeface="Cambria Math" panose="02040503050406030204" pitchFamily="18" charset="0"/>
                          </a:rPr>
                          <m:t>𝐸</m:t>
                        </m:r>
                      </m:e>
                      <m:sub>
                        <m:r>
                          <a:rPr lang="en-US" i="1" dirty="0" smtClean="0">
                            <a:latin typeface="Cambria Math" panose="02040503050406030204" pitchFamily="18" charset="0"/>
                            <a:ea typeface="Cambria Math" panose="02040503050406030204" pitchFamily="18" charset="0"/>
                          </a:rPr>
                          <m:t>𝜈</m:t>
                        </m:r>
                      </m:sub>
                    </m:sSub>
                  </m:oMath>
                </a14:m>
                <a:r>
                  <a:rPr lang="en-US" dirty="0"/>
                  <a:t>)</a:t>
                </a:r>
              </a:p>
            </p:txBody>
          </p:sp>
        </mc:Choice>
        <mc:Fallback xmlns="">
          <p:sp>
            <p:nvSpPr>
              <p:cNvPr id="38" name="TextBox 37">
                <a:extLst>
                  <a:ext uri="{FF2B5EF4-FFF2-40B4-BE49-F238E27FC236}">
                    <a16:creationId xmlns:a16="http://schemas.microsoft.com/office/drawing/2014/main" id="{027D7242-6276-6F40-AC1A-3F507F7A37FF}"/>
                  </a:ext>
                </a:extLst>
              </p:cNvPr>
              <p:cNvSpPr txBox="1">
                <a:spLocks noRot="1" noChangeAspect="1" noMove="1" noResize="1" noEditPoints="1" noAdjustHandles="1" noChangeArrowheads="1" noChangeShapeType="1" noTextEdit="1"/>
              </p:cNvSpPr>
              <p:nvPr/>
            </p:nvSpPr>
            <p:spPr>
              <a:xfrm>
                <a:off x="3258678" y="4094852"/>
                <a:ext cx="560282" cy="276999"/>
              </a:xfrm>
              <a:prstGeom prst="rect">
                <a:avLst/>
              </a:prstGeom>
              <a:blipFill>
                <a:blip r:embed="rId7"/>
                <a:stretch>
                  <a:fillRect l="-8889" t="-26087" r="-24444" b="-478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E6D3832E-B9FD-2240-8FBF-8EB2B7777A95}"/>
                  </a:ext>
                </a:extLst>
              </p:cNvPr>
              <p:cNvSpPr txBox="1"/>
              <p:nvPr/>
            </p:nvSpPr>
            <p:spPr>
              <a:xfrm>
                <a:off x="3062053" y="5768815"/>
                <a:ext cx="934743" cy="299313"/>
              </a:xfrm>
              <a:prstGeom prst="rect">
                <a:avLst/>
              </a:prstGeom>
              <a:noFill/>
            </p:spPr>
            <p:txBody>
              <a:bodyPr wrap="none" lIns="0" tIns="0" rIns="0" bIns="0" rtlCol="0">
                <a:spAutoFit/>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𝜇</m:t>
                    </m:r>
                  </m:oMath>
                </a14:m>
                <a:r>
                  <a:rPr lang="en-US" dirty="0"/>
                  <a:t> (</a:t>
                </a:r>
                <a14:m>
                  <m:oMath xmlns:m="http://schemas.openxmlformats.org/officeDocument/2006/math">
                    <m:sSub>
                      <m:sSubPr>
                        <m:ctrlPr>
                          <a:rPr lang="en-US" i="1" dirty="0" smtClean="0">
                            <a:latin typeface="Cambria Math" panose="02040503050406030204" pitchFamily="18" charset="0"/>
                          </a:rPr>
                        </m:ctrlPr>
                      </m:sSubPr>
                      <m:e>
                        <m:r>
                          <a:rPr lang="en-GB" b="0" i="1" dirty="0" smtClean="0">
                            <a:latin typeface="Cambria Math" panose="02040503050406030204" pitchFamily="18" charset="0"/>
                          </a:rPr>
                          <m:t>𝑚</m:t>
                        </m:r>
                      </m:e>
                      <m:sub>
                        <m:r>
                          <a:rPr lang="en-US" i="1" dirty="0" smtClean="0">
                            <a:latin typeface="Cambria Math" panose="02040503050406030204" pitchFamily="18" charset="0"/>
                            <a:ea typeface="Cambria Math" panose="02040503050406030204" pitchFamily="18" charset="0"/>
                          </a:rPr>
                          <m:t>𝜇</m:t>
                        </m:r>
                      </m:sub>
                    </m:sSub>
                  </m:oMath>
                </a14:m>
                <a:r>
                  <a:rPr lang="en-US" dirty="0"/>
                  <a:t>,</a:t>
                </a:r>
                <a14:m>
                  <m:oMath xmlns:m="http://schemas.openxmlformats.org/officeDocument/2006/math">
                    <m:sSub>
                      <m:sSubPr>
                        <m:ctrlPr>
                          <a:rPr lang="en-US" i="1" dirty="0" smtClean="0">
                            <a:latin typeface="Cambria Math" panose="02040503050406030204" pitchFamily="18" charset="0"/>
                          </a:rPr>
                        </m:ctrlPr>
                      </m:sSubPr>
                      <m:e>
                        <m:r>
                          <a:rPr lang="en-GB" b="0" i="1" dirty="0" smtClean="0">
                            <a:latin typeface="Cambria Math" panose="02040503050406030204" pitchFamily="18" charset="0"/>
                          </a:rPr>
                          <m:t>𝑝</m:t>
                        </m:r>
                      </m:e>
                      <m:sub>
                        <m:r>
                          <a:rPr lang="en-US" i="1" dirty="0" smtClean="0">
                            <a:latin typeface="Cambria Math" panose="02040503050406030204" pitchFamily="18" charset="0"/>
                            <a:ea typeface="Cambria Math" panose="02040503050406030204" pitchFamily="18" charset="0"/>
                          </a:rPr>
                          <m:t>𝜇</m:t>
                        </m:r>
                      </m:sub>
                    </m:sSub>
                  </m:oMath>
                </a14:m>
                <a:r>
                  <a:rPr lang="en-US" dirty="0"/>
                  <a:t>)</a:t>
                </a:r>
              </a:p>
            </p:txBody>
          </p:sp>
        </mc:Choice>
        <mc:Fallback xmlns="">
          <p:sp>
            <p:nvSpPr>
              <p:cNvPr id="39" name="TextBox 38">
                <a:extLst>
                  <a:ext uri="{FF2B5EF4-FFF2-40B4-BE49-F238E27FC236}">
                    <a16:creationId xmlns:a16="http://schemas.microsoft.com/office/drawing/2014/main" id="{E6D3832E-B9FD-2240-8FBF-8EB2B7777A95}"/>
                  </a:ext>
                </a:extLst>
              </p:cNvPr>
              <p:cNvSpPr txBox="1">
                <a:spLocks noRot="1" noChangeAspect="1" noMove="1" noResize="1" noEditPoints="1" noAdjustHandles="1" noChangeArrowheads="1" noChangeShapeType="1" noTextEdit="1"/>
              </p:cNvSpPr>
              <p:nvPr/>
            </p:nvSpPr>
            <p:spPr>
              <a:xfrm>
                <a:off x="3062053" y="5768815"/>
                <a:ext cx="934743" cy="299313"/>
              </a:xfrm>
              <a:prstGeom prst="rect">
                <a:avLst/>
              </a:prstGeom>
              <a:blipFill>
                <a:blip r:embed="rId8"/>
                <a:stretch>
                  <a:fillRect l="-8000" t="-25000" r="-14667" b="-4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65CA05A-E957-3E4F-AF20-44B5B4A34A44}"/>
                  </a:ext>
                </a:extLst>
              </p:cNvPr>
              <p:cNvSpPr txBox="1"/>
              <p:nvPr/>
            </p:nvSpPr>
            <p:spPr>
              <a:xfrm>
                <a:off x="2935735" y="4766031"/>
                <a:ext cx="1894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𝜃</m:t>
                      </m:r>
                    </m:oMath>
                  </m:oMathPara>
                </a14:m>
                <a:endParaRPr lang="en-US" dirty="0"/>
              </a:p>
            </p:txBody>
          </p:sp>
        </mc:Choice>
        <mc:Fallback xmlns="">
          <p:sp>
            <p:nvSpPr>
              <p:cNvPr id="17" name="TextBox 16">
                <a:extLst>
                  <a:ext uri="{FF2B5EF4-FFF2-40B4-BE49-F238E27FC236}">
                    <a16:creationId xmlns:a16="http://schemas.microsoft.com/office/drawing/2014/main" id="{E65CA05A-E957-3E4F-AF20-44B5B4A34A44}"/>
                  </a:ext>
                </a:extLst>
              </p:cNvPr>
              <p:cNvSpPr txBox="1">
                <a:spLocks noRot="1" noChangeAspect="1" noMove="1" noResize="1" noEditPoints="1" noAdjustHandles="1" noChangeArrowheads="1" noChangeShapeType="1" noTextEdit="1"/>
              </p:cNvSpPr>
              <p:nvPr/>
            </p:nvSpPr>
            <p:spPr>
              <a:xfrm>
                <a:off x="2935735" y="4766031"/>
                <a:ext cx="189474" cy="276999"/>
              </a:xfrm>
              <a:prstGeom prst="rect">
                <a:avLst/>
              </a:prstGeom>
              <a:blipFill>
                <a:blip r:embed="rId9"/>
                <a:stretch>
                  <a:fillRect l="-25000" r="-18750" b="-9091"/>
                </a:stretch>
              </a:blipFill>
            </p:spPr>
            <p:txBody>
              <a:bodyPr/>
              <a:lstStyle/>
              <a:p>
                <a:r>
                  <a:rPr lang="en-US">
                    <a:noFill/>
                  </a:rPr>
                  <a:t> </a:t>
                </a:r>
              </a:p>
            </p:txBody>
          </p:sp>
        </mc:Fallback>
      </mc:AlternateContent>
      <p:sp>
        <p:nvSpPr>
          <p:cNvPr id="40" name="Arc 39">
            <a:extLst>
              <a:ext uri="{FF2B5EF4-FFF2-40B4-BE49-F238E27FC236}">
                <a16:creationId xmlns:a16="http://schemas.microsoft.com/office/drawing/2014/main" id="{3D725134-1DAD-094B-A46F-D5F1EDEE1949}"/>
              </a:ext>
            </a:extLst>
          </p:cNvPr>
          <p:cNvSpPr/>
          <p:nvPr/>
        </p:nvSpPr>
        <p:spPr>
          <a:xfrm rot="2736534">
            <a:off x="2281266" y="4796523"/>
            <a:ext cx="625576" cy="697438"/>
          </a:xfrm>
          <a:prstGeom prst="arc">
            <a:avLst>
              <a:gd name="adj1" fmla="val 15740549"/>
              <a:gd name="adj2" fmla="val 17639533"/>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C4584C21-D91F-D042-A177-C44D7FE4FB40}"/>
              </a:ext>
            </a:extLst>
          </p:cNvPr>
          <p:cNvCxnSpPr>
            <a:cxnSpLocks/>
          </p:cNvCxnSpPr>
          <p:nvPr/>
        </p:nvCxnSpPr>
        <p:spPr>
          <a:xfrm flipH="1">
            <a:off x="5457096" y="1682581"/>
            <a:ext cx="2845699" cy="268927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83D83EBE-CC06-A340-AA41-895CBB7949FC}"/>
              </a:ext>
            </a:extLst>
          </p:cNvPr>
          <p:cNvCxnSpPr>
            <a:cxnSpLocks/>
          </p:cNvCxnSpPr>
          <p:nvPr/>
        </p:nvCxnSpPr>
        <p:spPr>
          <a:xfrm>
            <a:off x="8692896" y="1682581"/>
            <a:ext cx="2108683" cy="2727553"/>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04338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CC659-DFB9-C044-8CCF-11028E56F8BD}"/>
              </a:ext>
            </a:extLst>
          </p:cNvPr>
          <p:cNvSpPr>
            <a:spLocks noGrp="1"/>
          </p:cNvSpPr>
          <p:nvPr>
            <p:ph type="title"/>
          </p:nvPr>
        </p:nvSpPr>
        <p:spPr/>
        <p:txBody>
          <a:bodyPr/>
          <a:lstStyle/>
          <a:p>
            <a:r>
              <a:rPr lang="en-US" dirty="0"/>
              <a:t>DUNE FD</a:t>
            </a:r>
          </a:p>
        </p:txBody>
      </p:sp>
      <p:sp>
        <p:nvSpPr>
          <p:cNvPr id="3" name="Date Placeholder 2">
            <a:extLst>
              <a:ext uri="{FF2B5EF4-FFF2-40B4-BE49-F238E27FC236}">
                <a16:creationId xmlns:a16="http://schemas.microsoft.com/office/drawing/2014/main" id="{3341615A-66F4-9D46-A731-626BCAB05801}"/>
              </a:ext>
            </a:extLst>
          </p:cNvPr>
          <p:cNvSpPr>
            <a:spLocks noGrp="1"/>
          </p:cNvSpPr>
          <p:nvPr>
            <p:ph type="dt" sz="half" idx="2"/>
          </p:nvPr>
        </p:nvSpPr>
        <p:spPr/>
        <p:txBody>
          <a:bodyPr/>
          <a:lstStyle/>
          <a:p>
            <a:pPr>
              <a:defRPr/>
            </a:pPr>
            <a:r>
              <a:rPr lang="en-GB">
                <a:latin typeface="Helvetica"/>
              </a:rPr>
              <a:t>21/02/2024</a:t>
            </a:r>
            <a:endParaRPr lang="en-US" dirty="0">
              <a:latin typeface="Helvetica"/>
              <a:cs typeface="Helvetica"/>
            </a:endParaRPr>
          </a:p>
        </p:txBody>
      </p:sp>
      <p:sp>
        <p:nvSpPr>
          <p:cNvPr id="4" name="Slide Number Placeholder 3">
            <a:extLst>
              <a:ext uri="{FF2B5EF4-FFF2-40B4-BE49-F238E27FC236}">
                <a16:creationId xmlns:a16="http://schemas.microsoft.com/office/drawing/2014/main" id="{B1D816A5-7007-8840-B10E-BF331729CA62}"/>
              </a:ext>
            </a:extLst>
          </p:cNvPr>
          <p:cNvSpPr>
            <a:spLocks noGrp="1"/>
          </p:cNvSpPr>
          <p:nvPr>
            <p:ph type="sldNum" sz="quarter" idx="4"/>
          </p:nvPr>
        </p:nvSpPr>
        <p:spPr/>
        <p:txBody>
          <a:bodyPr/>
          <a:lstStyle/>
          <a:p>
            <a:pPr>
              <a:defRPr/>
            </a:pPr>
            <a:fld id="{0C39C72E-2A13-EB4D-AD45-6D4E6ACAED8D}" type="slidenum">
              <a:rPr lang="en-US" smtClean="0"/>
              <a:pPr>
                <a:defRPr/>
              </a:pPr>
              <a:t>43</a:t>
            </a:fld>
            <a:endParaRPr lang="en-US" dirty="0"/>
          </a:p>
        </p:txBody>
      </p:sp>
      <p:pic>
        <p:nvPicPr>
          <p:cNvPr id="9" name="Content Placeholder 8">
            <a:extLst>
              <a:ext uri="{FF2B5EF4-FFF2-40B4-BE49-F238E27FC236}">
                <a16:creationId xmlns:a16="http://schemas.microsoft.com/office/drawing/2014/main" id="{4FAB295D-4ABF-7641-BB65-3F974FD6C52C}"/>
              </a:ext>
            </a:extLst>
          </p:cNvPr>
          <p:cNvPicPr>
            <a:picLocks noGrp="1" noChangeAspect="1"/>
          </p:cNvPicPr>
          <p:nvPr>
            <p:ph idx="12"/>
          </p:nvPr>
        </p:nvPicPr>
        <p:blipFill>
          <a:blip r:embed="rId3"/>
          <a:stretch>
            <a:fillRect/>
          </a:stretch>
        </p:blipFill>
        <p:spPr>
          <a:xfrm>
            <a:off x="3180368" y="358476"/>
            <a:ext cx="8239693" cy="2722502"/>
          </a:xfrm>
        </p:spPr>
      </p:pic>
      <p:sp>
        <p:nvSpPr>
          <p:cNvPr id="7" name="Footer Placeholder 6">
            <a:extLst>
              <a:ext uri="{FF2B5EF4-FFF2-40B4-BE49-F238E27FC236}">
                <a16:creationId xmlns:a16="http://schemas.microsoft.com/office/drawing/2014/main" id="{480D258F-AB92-9047-B3D5-9D41EF15D154}"/>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p:sp>
        <p:nvSpPr>
          <p:cNvPr id="10" name="Content Placeholder 4">
            <a:extLst>
              <a:ext uri="{FF2B5EF4-FFF2-40B4-BE49-F238E27FC236}">
                <a16:creationId xmlns:a16="http://schemas.microsoft.com/office/drawing/2014/main" id="{6985A5A5-6E43-E64C-BC5D-73F89F012437}"/>
              </a:ext>
            </a:extLst>
          </p:cNvPr>
          <p:cNvSpPr>
            <a:spLocks noGrp="1"/>
          </p:cNvSpPr>
          <p:nvPr>
            <p:ph idx="11"/>
          </p:nvPr>
        </p:nvSpPr>
        <p:spPr>
          <a:xfrm>
            <a:off x="443029" y="1078561"/>
            <a:ext cx="2575000" cy="2350439"/>
          </a:xfrm>
        </p:spPr>
        <p:txBody>
          <a:bodyPr/>
          <a:lstStyle/>
          <a:p>
            <a:r>
              <a:rPr lang="en-US" dirty="0"/>
              <a:t>1000+ scientists</a:t>
            </a:r>
          </a:p>
          <a:p>
            <a:r>
              <a:rPr lang="en-US" dirty="0"/>
              <a:t>170+ laboratories and universities</a:t>
            </a:r>
          </a:p>
          <a:p>
            <a:r>
              <a:rPr lang="en-US" dirty="0"/>
              <a:t>30+ countries</a:t>
            </a:r>
          </a:p>
        </p:txBody>
      </p:sp>
      <p:pic>
        <p:nvPicPr>
          <p:cNvPr id="12" name="Picture 11">
            <a:extLst>
              <a:ext uri="{FF2B5EF4-FFF2-40B4-BE49-F238E27FC236}">
                <a16:creationId xmlns:a16="http://schemas.microsoft.com/office/drawing/2014/main" id="{7D71802B-0CB3-724A-8C54-05A2A1A99BDF}"/>
              </a:ext>
            </a:extLst>
          </p:cNvPr>
          <p:cNvPicPr>
            <a:picLocks noChangeAspect="1"/>
          </p:cNvPicPr>
          <p:nvPr/>
        </p:nvPicPr>
        <p:blipFill>
          <a:blip r:embed="rId4"/>
          <a:stretch>
            <a:fillRect/>
          </a:stretch>
        </p:blipFill>
        <p:spPr>
          <a:xfrm>
            <a:off x="742694" y="3776210"/>
            <a:ext cx="5174402" cy="2078107"/>
          </a:xfrm>
          <a:prstGeom prst="rect">
            <a:avLst/>
          </a:prstGeom>
        </p:spPr>
      </p:pic>
      <p:cxnSp>
        <p:nvCxnSpPr>
          <p:cNvPr id="13" name="Straight Connector 12">
            <a:extLst>
              <a:ext uri="{FF2B5EF4-FFF2-40B4-BE49-F238E27FC236}">
                <a16:creationId xmlns:a16="http://schemas.microsoft.com/office/drawing/2014/main" id="{176B23BC-C906-2840-B6C9-8A90D5E3AEB7}"/>
              </a:ext>
            </a:extLst>
          </p:cNvPr>
          <p:cNvCxnSpPr>
            <a:cxnSpLocks/>
          </p:cNvCxnSpPr>
          <p:nvPr/>
        </p:nvCxnSpPr>
        <p:spPr>
          <a:xfrm>
            <a:off x="4177189" y="1844199"/>
            <a:ext cx="136394" cy="320464"/>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3B2D60F-4F9F-B347-8C9C-368973BB5ED5}"/>
              </a:ext>
            </a:extLst>
          </p:cNvPr>
          <p:cNvCxnSpPr>
            <a:cxnSpLocks/>
          </p:cNvCxnSpPr>
          <p:nvPr/>
        </p:nvCxnSpPr>
        <p:spPr>
          <a:xfrm flipV="1">
            <a:off x="4187128" y="1749425"/>
            <a:ext cx="288794" cy="126393"/>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4D015C7-8642-FA49-82C1-2EF9EAE45A26}"/>
              </a:ext>
            </a:extLst>
          </p:cNvPr>
          <p:cNvCxnSpPr>
            <a:cxnSpLocks/>
          </p:cNvCxnSpPr>
          <p:nvPr/>
        </p:nvCxnSpPr>
        <p:spPr>
          <a:xfrm flipV="1">
            <a:off x="4276028" y="2028825"/>
            <a:ext cx="302322" cy="12105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F1D8632-EEF1-B843-AFBE-5535997CFC1D}"/>
              </a:ext>
            </a:extLst>
          </p:cNvPr>
          <p:cNvCxnSpPr>
            <a:cxnSpLocks/>
          </p:cNvCxnSpPr>
          <p:nvPr/>
        </p:nvCxnSpPr>
        <p:spPr>
          <a:xfrm>
            <a:off x="4442508" y="1743075"/>
            <a:ext cx="136394" cy="320464"/>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9D2CEFC-6675-DA47-9FAD-F67272A1A808}"/>
              </a:ext>
            </a:extLst>
          </p:cNvPr>
          <p:cNvCxnSpPr>
            <a:cxnSpLocks/>
          </p:cNvCxnSpPr>
          <p:nvPr/>
        </p:nvCxnSpPr>
        <p:spPr>
          <a:xfrm flipH="1">
            <a:off x="2093852" y="1957550"/>
            <a:ext cx="2134590" cy="1678155"/>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638C0AB-AA1F-204D-801C-4265686CE985}"/>
              </a:ext>
            </a:extLst>
          </p:cNvPr>
          <p:cNvCxnSpPr>
            <a:cxnSpLocks/>
          </p:cNvCxnSpPr>
          <p:nvPr/>
        </p:nvCxnSpPr>
        <p:spPr>
          <a:xfrm>
            <a:off x="4531830" y="2063539"/>
            <a:ext cx="301900" cy="2537644"/>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6" name="Content Placeholder 4">
            <a:extLst>
              <a:ext uri="{FF2B5EF4-FFF2-40B4-BE49-F238E27FC236}">
                <a16:creationId xmlns:a16="http://schemas.microsoft.com/office/drawing/2014/main" id="{39CFF3E9-171B-7348-A935-C10C7DDF94AF}"/>
              </a:ext>
            </a:extLst>
          </p:cNvPr>
          <p:cNvSpPr txBox="1">
            <a:spLocks/>
          </p:cNvSpPr>
          <p:nvPr/>
        </p:nvSpPr>
        <p:spPr>
          <a:xfrm>
            <a:off x="443029" y="5779439"/>
            <a:ext cx="2132132" cy="709757"/>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a:t>4 independent modules</a:t>
            </a:r>
          </a:p>
        </p:txBody>
      </p:sp>
      <p:cxnSp>
        <p:nvCxnSpPr>
          <p:cNvPr id="37" name="Straight Arrow Connector 36">
            <a:extLst>
              <a:ext uri="{FF2B5EF4-FFF2-40B4-BE49-F238E27FC236}">
                <a16:creationId xmlns:a16="http://schemas.microsoft.com/office/drawing/2014/main" id="{EFE2F068-2190-C947-9788-891881BBBA48}"/>
              </a:ext>
            </a:extLst>
          </p:cNvPr>
          <p:cNvCxnSpPr>
            <a:cxnSpLocks/>
          </p:cNvCxnSpPr>
          <p:nvPr/>
        </p:nvCxnSpPr>
        <p:spPr>
          <a:xfrm flipV="1">
            <a:off x="1437648" y="5155661"/>
            <a:ext cx="789986" cy="623778"/>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BE63CCB-BCC8-CA46-9BA0-EBADFDAE90E1}"/>
              </a:ext>
            </a:extLst>
          </p:cNvPr>
          <p:cNvCxnSpPr>
            <a:cxnSpLocks/>
          </p:cNvCxnSpPr>
          <p:nvPr/>
        </p:nvCxnSpPr>
        <p:spPr>
          <a:xfrm flipV="1">
            <a:off x="1437648" y="5564223"/>
            <a:ext cx="1651828" cy="215216"/>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52" name="Picture 51">
            <a:extLst>
              <a:ext uri="{FF2B5EF4-FFF2-40B4-BE49-F238E27FC236}">
                <a16:creationId xmlns:a16="http://schemas.microsoft.com/office/drawing/2014/main" id="{85EE3797-07BD-B34F-BEC4-DF50272DEEFB}"/>
              </a:ext>
            </a:extLst>
          </p:cNvPr>
          <p:cNvPicPr>
            <a:picLocks noChangeAspect="1"/>
          </p:cNvPicPr>
          <p:nvPr/>
        </p:nvPicPr>
        <p:blipFill>
          <a:blip r:embed="rId5"/>
          <a:stretch>
            <a:fillRect/>
          </a:stretch>
        </p:blipFill>
        <p:spPr>
          <a:xfrm>
            <a:off x="6488914" y="3429000"/>
            <a:ext cx="5174402" cy="2591128"/>
          </a:xfrm>
          <a:prstGeom prst="rect">
            <a:avLst/>
          </a:prstGeom>
        </p:spPr>
      </p:pic>
      <p:cxnSp>
        <p:nvCxnSpPr>
          <p:cNvPr id="54" name="Straight Arrow Connector 53">
            <a:extLst>
              <a:ext uri="{FF2B5EF4-FFF2-40B4-BE49-F238E27FC236}">
                <a16:creationId xmlns:a16="http://schemas.microsoft.com/office/drawing/2014/main" id="{76536A12-4F42-034F-887C-36B9B4A7C5AA}"/>
              </a:ext>
            </a:extLst>
          </p:cNvPr>
          <p:cNvCxnSpPr/>
          <p:nvPr/>
        </p:nvCxnSpPr>
        <p:spPr>
          <a:xfrm flipV="1">
            <a:off x="7723762" y="4931923"/>
            <a:ext cx="3696299" cy="1202394"/>
          </a:xfrm>
          <a:prstGeom prst="straightConnector1">
            <a:avLst/>
          </a:prstGeom>
          <a:ln>
            <a:headEnd type="triangle"/>
            <a:tailEnd type="triangle"/>
          </a:ln>
          <a:effectLst/>
        </p:spPr>
        <p:style>
          <a:lnRef idx="2">
            <a:schemeClr val="dk1"/>
          </a:lnRef>
          <a:fillRef idx="0">
            <a:schemeClr val="dk1"/>
          </a:fillRef>
          <a:effectRef idx="1">
            <a:schemeClr val="dk1"/>
          </a:effectRef>
          <a:fontRef idx="minor">
            <a:schemeClr val="tx1"/>
          </a:fontRef>
        </p:style>
      </p:cxnSp>
      <p:sp>
        <p:nvSpPr>
          <p:cNvPr id="55" name="TextBox 54">
            <a:extLst>
              <a:ext uri="{FF2B5EF4-FFF2-40B4-BE49-F238E27FC236}">
                <a16:creationId xmlns:a16="http://schemas.microsoft.com/office/drawing/2014/main" id="{778EF67C-DA41-4245-82DC-40749F6C6465}"/>
              </a:ext>
            </a:extLst>
          </p:cNvPr>
          <p:cNvSpPr txBox="1"/>
          <p:nvPr/>
        </p:nvSpPr>
        <p:spPr>
          <a:xfrm>
            <a:off x="8569019" y="5892557"/>
            <a:ext cx="655949" cy="369332"/>
          </a:xfrm>
          <a:prstGeom prst="rect">
            <a:avLst/>
          </a:prstGeom>
          <a:noFill/>
        </p:spPr>
        <p:txBody>
          <a:bodyPr wrap="none" rtlCol="0">
            <a:spAutoFit/>
          </a:bodyPr>
          <a:lstStyle/>
          <a:p>
            <a:r>
              <a:rPr lang="en-US"/>
              <a:t>66 m</a:t>
            </a:r>
          </a:p>
        </p:txBody>
      </p:sp>
      <p:cxnSp>
        <p:nvCxnSpPr>
          <p:cNvPr id="56" name="Straight Arrow Connector 55">
            <a:extLst>
              <a:ext uri="{FF2B5EF4-FFF2-40B4-BE49-F238E27FC236}">
                <a16:creationId xmlns:a16="http://schemas.microsoft.com/office/drawing/2014/main" id="{8E6DC1F3-2A89-784E-B5AF-CDD54385AF3B}"/>
              </a:ext>
            </a:extLst>
          </p:cNvPr>
          <p:cNvCxnSpPr>
            <a:cxnSpLocks/>
          </p:cNvCxnSpPr>
          <p:nvPr/>
        </p:nvCxnSpPr>
        <p:spPr>
          <a:xfrm>
            <a:off x="6701471" y="5637471"/>
            <a:ext cx="441151" cy="397676"/>
          </a:xfrm>
          <a:prstGeom prst="straightConnector1">
            <a:avLst/>
          </a:prstGeom>
          <a:ln>
            <a:headEnd type="triangle"/>
            <a:tailEnd type="triangle"/>
          </a:ln>
          <a:effectLst/>
        </p:spPr>
        <p:style>
          <a:lnRef idx="2">
            <a:schemeClr val="dk1"/>
          </a:lnRef>
          <a:fillRef idx="0">
            <a:schemeClr val="dk1"/>
          </a:fillRef>
          <a:effectRef idx="1">
            <a:schemeClr val="dk1"/>
          </a:effectRef>
          <a:fontRef idx="minor">
            <a:schemeClr val="tx1"/>
          </a:fontRef>
        </p:style>
      </p:cxnSp>
      <p:sp>
        <p:nvSpPr>
          <p:cNvPr id="57" name="TextBox 56">
            <a:extLst>
              <a:ext uri="{FF2B5EF4-FFF2-40B4-BE49-F238E27FC236}">
                <a16:creationId xmlns:a16="http://schemas.microsoft.com/office/drawing/2014/main" id="{C5B69586-4B2A-154B-8E14-E83D9248E256}"/>
              </a:ext>
            </a:extLst>
          </p:cNvPr>
          <p:cNvSpPr txBox="1"/>
          <p:nvPr/>
        </p:nvSpPr>
        <p:spPr>
          <a:xfrm>
            <a:off x="6407732" y="5850481"/>
            <a:ext cx="655949" cy="369332"/>
          </a:xfrm>
          <a:prstGeom prst="rect">
            <a:avLst/>
          </a:prstGeom>
          <a:noFill/>
        </p:spPr>
        <p:txBody>
          <a:bodyPr wrap="none" rtlCol="0">
            <a:spAutoFit/>
          </a:bodyPr>
          <a:lstStyle/>
          <a:p>
            <a:r>
              <a:rPr lang="en-US"/>
              <a:t>19 m</a:t>
            </a:r>
          </a:p>
        </p:txBody>
      </p:sp>
      <p:cxnSp>
        <p:nvCxnSpPr>
          <p:cNvPr id="61" name="Straight Arrow Connector 60">
            <a:extLst>
              <a:ext uri="{FF2B5EF4-FFF2-40B4-BE49-F238E27FC236}">
                <a16:creationId xmlns:a16="http://schemas.microsoft.com/office/drawing/2014/main" id="{ABA26A8D-8F99-1F44-95E1-D301C19FBDFF}"/>
              </a:ext>
            </a:extLst>
          </p:cNvPr>
          <p:cNvCxnSpPr>
            <a:cxnSpLocks/>
          </p:cNvCxnSpPr>
          <p:nvPr/>
        </p:nvCxnSpPr>
        <p:spPr>
          <a:xfrm>
            <a:off x="6454837" y="3877251"/>
            <a:ext cx="65294" cy="1549788"/>
          </a:xfrm>
          <a:prstGeom prst="straightConnector1">
            <a:avLst/>
          </a:prstGeom>
          <a:ln>
            <a:headEnd type="triangle"/>
            <a:tailEnd type="triangle"/>
          </a:ln>
          <a:effectLst/>
        </p:spPr>
        <p:style>
          <a:lnRef idx="2">
            <a:schemeClr val="dk1"/>
          </a:lnRef>
          <a:fillRef idx="0">
            <a:schemeClr val="dk1"/>
          </a:fillRef>
          <a:effectRef idx="1">
            <a:schemeClr val="dk1"/>
          </a:effectRef>
          <a:fontRef idx="minor">
            <a:schemeClr val="tx1"/>
          </a:fontRef>
        </p:style>
      </p:cxnSp>
      <p:sp>
        <p:nvSpPr>
          <p:cNvPr id="65" name="TextBox 64">
            <a:extLst>
              <a:ext uri="{FF2B5EF4-FFF2-40B4-BE49-F238E27FC236}">
                <a16:creationId xmlns:a16="http://schemas.microsoft.com/office/drawing/2014/main" id="{E9CB9324-B3A8-524B-8AB1-DDEDF7898521}"/>
              </a:ext>
            </a:extLst>
          </p:cNvPr>
          <p:cNvSpPr txBox="1"/>
          <p:nvPr/>
        </p:nvSpPr>
        <p:spPr>
          <a:xfrm>
            <a:off x="5798888" y="4384486"/>
            <a:ext cx="655949" cy="369332"/>
          </a:xfrm>
          <a:prstGeom prst="rect">
            <a:avLst/>
          </a:prstGeom>
          <a:noFill/>
        </p:spPr>
        <p:txBody>
          <a:bodyPr wrap="none" rtlCol="0">
            <a:spAutoFit/>
          </a:bodyPr>
          <a:lstStyle/>
          <a:p>
            <a:r>
              <a:rPr lang="en-US"/>
              <a:t>18 m</a:t>
            </a:r>
          </a:p>
        </p:txBody>
      </p:sp>
      <p:sp>
        <p:nvSpPr>
          <p:cNvPr id="67" name="Content Placeholder 4">
            <a:extLst>
              <a:ext uri="{FF2B5EF4-FFF2-40B4-BE49-F238E27FC236}">
                <a16:creationId xmlns:a16="http://schemas.microsoft.com/office/drawing/2014/main" id="{D120E1C4-8E49-3248-B46C-785B699FFE9F}"/>
              </a:ext>
            </a:extLst>
          </p:cNvPr>
          <p:cNvSpPr txBox="1">
            <a:spLocks/>
          </p:cNvSpPr>
          <p:nvPr/>
        </p:nvSpPr>
        <p:spPr>
          <a:xfrm>
            <a:off x="9652811" y="5575081"/>
            <a:ext cx="2304243" cy="709757"/>
          </a:xfrm>
          <a:prstGeom prst="rect">
            <a:avLst/>
          </a:prstGeom>
        </p:spPr>
        <p:txBody>
          <a:bodyPr lIns="0" rIns="0">
            <a:normAutofit lnSpcReduction="10000"/>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a:solidFill>
                  <a:schemeClr val="tx1"/>
                </a:solidFill>
              </a:rPr>
              <a:t>17k ton </a:t>
            </a:r>
            <a:r>
              <a:rPr lang="en-US" sz="1600" err="1">
                <a:solidFill>
                  <a:schemeClr val="tx1"/>
                </a:solidFill>
              </a:rPr>
              <a:t>LAr</a:t>
            </a:r>
            <a:r>
              <a:rPr lang="en-US" sz="1600">
                <a:solidFill>
                  <a:schemeClr val="tx1"/>
                </a:solidFill>
              </a:rPr>
              <a:t> (10k active)</a:t>
            </a:r>
          </a:p>
          <a:p>
            <a:pPr marL="0" indent="0">
              <a:buNone/>
            </a:pPr>
            <a:r>
              <a:rPr lang="en-US" sz="1600">
                <a:solidFill>
                  <a:schemeClr val="tx1"/>
                </a:solidFill>
              </a:rPr>
              <a:t>1.5 km underground </a:t>
            </a:r>
          </a:p>
        </p:txBody>
      </p:sp>
      <p:cxnSp>
        <p:nvCxnSpPr>
          <p:cNvPr id="75" name="Straight Arrow Connector 74">
            <a:extLst>
              <a:ext uri="{FF2B5EF4-FFF2-40B4-BE49-F238E27FC236}">
                <a16:creationId xmlns:a16="http://schemas.microsoft.com/office/drawing/2014/main" id="{8BD59FE4-60BE-B042-BCF9-C00B36B2D989}"/>
              </a:ext>
            </a:extLst>
          </p:cNvPr>
          <p:cNvCxnSpPr>
            <a:cxnSpLocks/>
          </p:cNvCxnSpPr>
          <p:nvPr/>
        </p:nvCxnSpPr>
        <p:spPr>
          <a:xfrm flipV="1">
            <a:off x="4164017" y="4993826"/>
            <a:ext cx="1753079" cy="107608"/>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5140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CC659-DFB9-C044-8CCF-11028E56F8BD}"/>
              </a:ext>
            </a:extLst>
          </p:cNvPr>
          <p:cNvSpPr>
            <a:spLocks noGrp="1"/>
          </p:cNvSpPr>
          <p:nvPr>
            <p:ph type="title"/>
          </p:nvPr>
        </p:nvSpPr>
        <p:spPr/>
        <p:txBody>
          <a:bodyPr/>
          <a:lstStyle/>
          <a:p>
            <a:r>
              <a:rPr lang="en-US" dirty="0"/>
              <a:t>DUNE ND</a:t>
            </a:r>
          </a:p>
        </p:txBody>
      </p:sp>
      <p:sp>
        <p:nvSpPr>
          <p:cNvPr id="3" name="Date Placeholder 2">
            <a:extLst>
              <a:ext uri="{FF2B5EF4-FFF2-40B4-BE49-F238E27FC236}">
                <a16:creationId xmlns:a16="http://schemas.microsoft.com/office/drawing/2014/main" id="{3341615A-66F4-9D46-A731-626BCAB05801}"/>
              </a:ext>
            </a:extLst>
          </p:cNvPr>
          <p:cNvSpPr>
            <a:spLocks noGrp="1"/>
          </p:cNvSpPr>
          <p:nvPr>
            <p:ph type="dt" sz="half" idx="2"/>
          </p:nvPr>
        </p:nvSpPr>
        <p:spPr/>
        <p:txBody>
          <a:bodyPr/>
          <a:lstStyle/>
          <a:p>
            <a:pPr>
              <a:defRPr/>
            </a:pPr>
            <a:r>
              <a:rPr lang="en-GB">
                <a:latin typeface="Helvetica"/>
              </a:rPr>
              <a:t>21/02/2024</a:t>
            </a:r>
            <a:endParaRPr lang="en-US">
              <a:latin typeface="Helvetica"/>
              <a:cs typeface="Helvetica"/>
            </a:endParaRPr>
          </a:p>
        </p:txBody>
      </p:sp>
      <p:sp>
        <p:nvSpPr>
          <p:cNvPr id="4" name="Slide Number Placeholder 3">
            <a:extLst>
              <a:ext uri="{FF2B5EF4-FFF2-40B4-BE49-F238E27FC236}">
                <a16:creationId xmlns:a16="http://schemas.microsoft.com/office/drawing/2014/main" id="{B1D816A5-7007-8840-B10E-BF331729CA62}"/>
              </a:ext>
            </a:extLst>
          </p:cNvPr>
          <p:cNvSpPr>
            <a:spLocks noGrp="1"/>
          </p:cNvSpPr>
          <p:nvPr>
            <p:ph type="sldNum" sz="quarter" idx="4"/>
          </p:nvPr>
        </p:nvSpPr>
        <p:spPr/>
        <p:txBody>
          <a:bodyPr/>
          <a:lstStyle/>
          <a:p>
            <a:pPr>
              <a:defRPr/>
            </a:pPr>
            <a:fld id="{0C39C72E-2A13-EB4D-AD45-6D4E6ACAED8D}" type="slidenum">
              <a:rPr lang="en-US" smtClean="0"/>
              <a:pPr>
                <a:defRPr/>
              </a:pPr>
              <a:t>44</a:t>
            </a:fld>
            <a:endParaRPr lang="en-US"/>
          </a:p>
        </p:txBody>
      </p:sp>
      <p:pic>
        <p:nvPicPr>
          <p:cNvPr id="9" name="Content Placeholder 8">
            <a:extLst>
              <a:ext uri="{FF2B5EF4-FFF2-40B4-BE49-F238E27FC236}">
                <a16:creationId xmlns:a16="http://schemas.microsoft.com/office/drawing/2014/main" id="{4FAB295D-4ABF-7641-BB65-3F974FD6C52C}"/>
              </a:ext>
            </a:extLst>
          </p:cNvPr>
          <p:cNvPicPr>
            <a:picLocks noGrp="1" noChangeAspect="1"/>
          </p:cNvPicPr>
          <p:nvPr>
            <p:ph idx="12"/>
          </p:nvPr>
        </p:nvPicPr>
        <p:blipFill>
          <a:blip r:embed="rId3"/>
          <a:stretch>
            <a:fillRect/>
          </a:stretch>
        </p:blipFill>
        <p:spPr>
          <a:xfrm>
            <a:off x="3180368" y="358476"/>
            <a:ext cx="8239693" cy="2722502"/>
          </a:xfrm>
        </p:spPr>
      </p:pic>
      <p:sp>
        <p:nvSpPr>
          <p:cNvPr id="7" name="Footer Placeholder 6">
            <a:extLst>
              <a:ext uri="{FF2B5EF4-FFF2-40B4-BE49-F238E27FC236}">
                <a16:creationId xmlns:a16="http://schemas.microsoft.com/office/drawing/2014/main" id="{480D258F-AB92-9047-B3D5-9D41EF15D154}"/>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p:cxnSp>
        <p:nvCxnSpPr>
          <p:cNvPr id="13" name="Straight Connector 12">
            <a:extLst>
              <a:ext uri="{FF2B5EF4-FFF2-40B4-BE49-F238E27FC236}">
                <a16:creationId xmlns:a16="http://schemas.microsoft.com/office/drawing/2014/main" id="{176B23BC-C906-2840-B6C9-8A90D5E3AEB7}"/>
              </a:ext>
            </a:extLst>
          </p:cNvPr>
          <p:cNvCxnSpPr>
            <a:cxnSpLocks/>
          </p:cNvCxnSpPr>
          <p:nvPr/>
        </p:nvCxnSpPr>
        <p:spPr>
          <a:xfrm>
            <a:off x="7643395" y="1078994"/>
            <a:ext cx="136394" cy="320464"/>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3B2D60F-4F9F-B347-8C9C-368973BB5ED5}"/>
              </a:ext>
            </a:extLst>
          </p:cNvPr>
          <p:cNvCxnSpPr>
            <a:cxnSpLocks/>
          </p:cNvCxnSpPr>
          <p:nvPr/>
        </p:nvCxnSpPr>
        <p:spPr>
          <a:xfrm flipV="1">
            <a:off x="7653334" y="984220"/>
            <a:ext cx="288794" cy="126393"/>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4D015C7-8642-FA49-82C1-2EF9EAE45A26}"/>
              </a:ext>
            </a:extLst>
          </p:cNvPr>
          <p:cNvCxnSpPr>
            <a:cxnSpLocks/>
          </p:cNvCxnSpPr>
          <p:nvPr/>
        </p:nvCxnSpPr>
        <p:spPr>
          <a:xfrm flipV="1">
            <a:off x="7742234" y="1263620"/>
            <a:ext cx="302322" cy="12105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F1D8632-EEF1-B843-AFBE-5535997CFC1D}"/>
              </a:ext>
            </a:extLst>
          </p:cNvPr>
          <p:cNvCxnSpPr>
            <a:cxnSpLocks/>
          </p:cNvCxnSpPr>
          <p:nvPr/>
        </p:nvCxnSpPr>
        <p:spPr>
          <a:xfrm>
            <a:off x="7908714" y="977870"/>
            <a:ext cx="136394" cy="320464"/>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7B911970-B4DA-D54B-8EB2-5CD4C9A92CD4}"/>
              </a:ext>
            </a:extLst>
          </p:cNvPr>
          <p:cNvPicPr>
            <a:picLocks noChangeAspect="1"/>
          </p:cNvPicPr>
          <p:nvPr/>
        </p:nvPicPr>
        <p:blipFill>
          <a:blip r:embed="rId4"/>
          <a:stretch>
            <a:fillRect/>
          </a:stretch>
        </p:blipFill>
        <p:spPr>
          <a:xfrm>
            <a:off x="5244589" y="3514300"/>
            <a:ext cx="6739745" cy="2589696"/>
          </a:xfrm>
          <a:prstGeom prst="rect">
            <a:avLst/>
          </a:prstGeom>
        </p:spPr>
      </p:pic>
      <p:cxnSp>
        <p:nvCxnSpPr>
          <p:cNvPr id="43" name="Straight Arrow Connector 42">
            <a:extLst>
              <a:ext uri="{FF2B5EF4-FFF2-40B4-BE49-F238E27FC236}">
                <a16:creationId xmlns:a16="http://schemas.microsoft.com/office/drawing/2014/main" id="{502504D8-A57C-4D46-8FFE-5B25825850B4}"/>
              </a:ext>
            </a:extLst>
          </p:cNvPr>
          <p:cNvCxnSpPr>
            <a:cxnSpLocks/>
          </p:cNvCxnSpPr>
          <p:nvPr/>
        </p:nvCxnSpPr>
        <p:spPr>
          <a:xfrm flipH="1">
            <a:off x="4800316" y="1263620"/>
            <a:ext cx="2843079" cy="2190044"/>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5B7708D-1EDD-C245-BAF7-9EAABFF4665A}"/>
              </a:ext>
            </a:extLst>
          </p:cNvPr>
          <p:cNvCxnSpPr>
            <a:cxnSpLocks/>
          </p:cNvCxnSpPr>
          <p:nvPr/>
        </p:nvCxnSpPr>
        <p:spPr>
          <a:xfrm>
            <a:off x="8081533" y="1138102"/>
            <a:ext cx="2874837" cy="2290898"/>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3503E8E9-7945-E34C-9A2C-73EFA118AC4E}"/>
              </a:ext>
            </a:extLst>
          </p:cNvPr>
          <p:cNvPicPr>
            <a:picLocks noChangeAspect="1"/>
          </p:cNvPicPr>
          <p:nvPr/>
        </p:nvPicPr>
        <p:blipFill>
          <a:blip r:embed="rId5"/>
          <a:stretch>
            <a:fillRect/>
          </a:stretch>
        </p:blipFill>
        <p:spPr>
          <a:xfrm>
            <a:off x="182610" y="3502935"/>
            <a:ext cx="4780977" cy="2722501"/>
          </a:xfrm>
          <a:prstGeom prst="rect">
            <a:avLst/>
          </a:prstGeom>
        </p:spPr>
      </p:pic>
      <p:sp>
        <p:nvSpPr>
          <p:cNvPr id="18" name="Content Placeholder 4">
            <a:extLst>
              <a:ext uri="{FF2B5EF4-FFF2-40B4-BE49-F238E27FC236}">
                <a16:creationId xmlns:a16="http://schemas.microsoft.com/office/drawing/2014/main" id="{B810CD08-DA37-0142-BBC5-D716C0662019}"/>
              </a:ext>
            </a:extLst>
          </p:cNvPr>
          <p:cNvSpPr txBox="1">
            <a:spLocks/>
          </p:cNvSpPr>
          <p:nvPr/>
        </p:nvSpPr>
        <p:spPr>
          <a:xfrm>
            <a:off x="443029" y="1078561"/>
            <a:ext cx="2575000" cy="2350439"/>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1000+ scientists</a:t>
            </a:r>
          </a:p>
          <a:p>
            <a:r>
              <a:rPr lang="en-US"/>
              <a:t>170+ laboratories and universities</a:t>
            </a:r>
          </a:p>
          <a:p>
            <a:r>
              <a:rPr lang="en-US"/>
              <a:t>30+ countries</a:t>
            </a:r>
            <a:endParaRPr lang="en-US" dirty="0"/>
          </a:p>
        </p:txBody>
      </p:sp>
      <p:cxnSp>
        <p:nvCxnSpPr>
          <p:cNvPr id="10" name="Straight Arrow Connector 9">
            <a:extLst>
              <a:ext uri="{FF2B5EF4-FFF2-40B4-BE49-F238E27FC236}">
                <a16:creationId xmlns:a16="http://schemas.microsoft.com/office/drawing/2014/main" id="{CCF70E0E-0D28-FA47-871F-8ACFE3AECEB0}"/>
              </a:ext>
            </a:extLst>
          </p:cNvPr>
          <p:cNvCxnSpPr/>
          <p:nvPr/>
        </p:nvCxnSpPr>
        <p:spPr>
          <a:xfrm flipH="1">
            <a:off x="4049486" y="5364480"/>
            <a:ext cx="592183" cy="0"/>
          </a:xfrm>
          <a:prstGeom prst="straightConnector1">
            <a:avLst/>
          </a:prstGeom>
          <a:ln w="2540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4BB60030-9D67-1444-AB0F-5742914DC249}"/>
              </a:ext>
            </a:extLst>
          </p:cNvPr>
          <p:cNvSpPr txBox="1"/>
          <p:nvPr/>
        </p:nvSpPr>
        <p:spPr>
          <a:xfrm>
            <a:off x="4193639" y="5438416"/>
            <a:ext cx="774571" cy="261610"/>
          </a:xfrm>
          <a:prstGeom prst="rect">
            <a:avLst/>
          </a:prstGeom>
          <a:noFill/>
        </p:spPr>
        <p:txBody>
          <a:bodyPr wrap="none" rtlCol="0">
            <a:spAutoFit/>
          </a:bodyPr>
          <a:lstStyle/>
          <a:p>
            <a:r>
              <a:rPr lang="en-US" sz="1100" b="1" dirty="0"/>
              <a:t>Beam axis</a:t>
            </a:r>
          </a:p>
        </p:txBody>
      </p:sp>
      <p:cxnSp>
        <p:nvCxnSpPr>
          <p:cNvPr id="21" name="Straight Arrow Connector 20">
            <a:extLst>
              <a:ext uri="{FF2B5EF4-FFF2-40B4-BE49-F238E27FC236}">
                <a16:creationId xmlns:a16="http://schemas.microsoft.com/office/drawing/2014/main" id="{15DEEC0B-23B6-EF4F-B316-FB81F81E0957}"/>
              </a:ext>
            </a:extLst>
          </p:cNvPr>
          <p:cNvCxnSpPr>
            <a:cxnSpLocks/>
          </p:cNvCxnSpPr>
          <p:nvPr/>
        </p:nvCxnSpPr>
        <p:spPr>
          <a:xfrm flipH="1" flipV="1">
            <a:off x="6883616" y="5578353"/>
            <a:ext cx="423900" cy="192356"/>
          </a:xfrm>
          <a:prstGeom prst="straightConnector1">
            <a:avLst/>
          </a:prstGeom>
          <a:ln w="2540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1F530D59-D0E7-3842-AE08-5A6AAB8EF0F7}"/>
              </a:ext>
            </a:extLst>
          </p:cNvPr>
          <p:cNvCxnSpPr>
            <a:cxnSpLocks/>
          </p:cNvCxnSpPr>
          <p:nvPr/>
        </p:nvCxnSpPr>
        <p:spPr>
          <a:xfrm flipH="1" flipV="1">
            <a:off x="10263310" y="5586037"/>
            <a:ext cx="423900" cy="192356"/>
          </a:xfrm>
          <a:prstGeom prst="straightConnector1">
            <a:avLst/>
          </a:prstGeom>
          <a:ln w="2540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42518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ED79C-68A1-834F-8E57-792A40E46170}"/>
              </a:ext>
            </a:extLst>
          </p:cNvPr>
          <p:cNvSpPr>
            <a:spLocks noGrp="1"/>
          </p:cNvSpPr>
          <p:nvPr>
            <p:ph type="title"/>
          </p:nvPr>
        </p:nvSpPr>
        <p:spPr/>
        <p:txBody>
          <a:bodyPr/>
          <a:lstStyle/>
          <a:p>
            <a:r>
              <a:rPr lang="en-US" dirty="0"/>
              <a:t>DUNE Physics Program</a:t>
            </a:r>
          </a:p>
        </p:txBody>
      </p:sp>
      <p:sp>
        <p:nvSpPr>
          <p:cNvPr id="3" name="Date Placeholder 2">
            <a:extLst>
              <a:ext uri="{FF2B5EF4-FFF2-40B4-BE49-F238E27FC236}">
                <a16:creationId xmlns:a16="http://schemas.microsoft.com/office/drawing/2014/main" id="{5FB339CE-6838-5748-8C98-A145CBF63E68}"/>
              </a:ext>
            </a:extLst>
          </p:cNvPr>
          <p:cNvSpPr>
            <a:spLocks noGrp="1"/>
          </p:cNvSpPr>
          <p:nvPr>
            <p:ph type="dt" sz="half" idx="2"/>
          </p:nvPr>
        </p:nvSpPr>
        <p:spPr/>
        <p:txBody>
          <a:bodyPr/>
          <a:lstStyle/>
          <a:p>
            <a:pPr>
              <a:defRPr/>
            </a:pPr>
            <a:r>
              <a:rPr lang="en-GB">
                <a:latin typeface="Helvetica"/>
              </a:rPr>
              <a:t>21/02/2024</a:t>
            </a:r>
            <a:endParaRPr lang="en-US">
              <a:latin typeface="Helvetica"/>
              <a:cs typeface="Helvetica"/>
            </a:endParaRPr>
          </a:p>
        </p:txBody>
      </p:sp>
      <p:sp>
        <p:nvSpPr>
          <p:cNvPr id="4" name="Slide Number Placeholder 3">
            <a:extLst>
              <a:ext uri="{FF2B5EF4-FFF2-40B4-BE49-F238E27FC236}">
                <a16:creationId xmlns:a16="http://schemas.microsoft.com/office/drawing/2014/main" id="{6A05070A-BC2C-E040-A0DD-A9C77D8868C5}"/>
              </a:ext>
            </a:extLst>
          </p:cNvPr>
          <p:cNvSpPr>
            <a:spLocks noGrp="1"/>
          </p:cNvSpPr>
          <p:nvPr>
            <p:ph type="sldNum" sz="quarter" idx="4"/>
          </p:nvPr>
        </p:nvSpPr>
        <p:spPr/>
        <p:txBody>
          <a:bodyPr/>
          <a:lstStyle/>
          <a:p>
            <a:pPr>
              <a:defRPr/>
            </a:pPr>
            <a:fld id="{0C39C72E-2A13-EB4D-AD45-6D4E6ACAED8D}" type="slidenum">
              <a:rPr lang="en-US" smtClean="0"/>
              <a:pPr>
                <a:defRPr/>
              </a:pPr>
              <a:t>45</a:t>
            </a:fld>
            <a:endParaRPr lang="en-US"/>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20A82573-1C80-AB48-AFA3-ECF8059BFDB1}"/>
                  </a:ext>
                </a:extLst>
              </p:cNvPr>
              <p:cNvSpPr>
                <a:spLocks noGrp="1"/>
              </p:cNvSpPr>
              <p:nvPr>
                <p:ph idx="11"/>
              </p:nvPr>
            </p:nvSpPr>
            <p:spPr/>
            <p:txBody>
              <a:bodyPr/>
              <a:lstStyle/>
              <a:p>
                <a:r>
                  <a:rPr lang="en-GB" b="0" i="0" dirty="0">
                    <a:effectLst/>
                    <a:latin typeface="Arial" panose="020B0604020202020204" pitchFamily="34" charset="0"/>
                  </a:rPr>
                  <a:t>The primary goals are to:</a:t>
                </a:r>
              </a:p>
              <a:p>
                <a:pPr lvl="1">
                  <a:buFont typeface="Wingdings" pitchFamily="2" charset="2"/>
                  <a:buChar char="v"/>
                </a:pPr>
                <a:r>
                  <a:rPr lang="en-GB" b="0" i="0" dirty="0">
                    <a:effectLst/>
                    <a:latin typeface="Arial" panose="020B0604020202020204" pitchFamily="34" charset="0"/>
                  </a:rPr>
                  <a:t>Measure the neutrino oscillation by looking for the appearance of </a:t>
                </a:r>
                <a14:m>
                  <m:oMath xmlns:m="http://schemas.openxmlformats.org/officeDocument/2006/math">
                    <m:sSub>
                      <m:sSubPr>
                        <m:ctrlPr>
                          <a:rPr lang="el-GR" b="0" i="1" dirty="0" smtClean="0">
                            <a:effectLst/>
                            <a:latin typeface="Cambria Math" panose="02040503050406030204" pitchFamily="18" charset="0"/>
                          </a:rPr>
                        </m:ctrlPr>
                      </m:sSubPr>
                      <m:e>
                        <m:r>
                          <a:rPr lang="el-GR" i="1" dirty="0">
                            <a:latin typeface="Cambria Math" panose="02040503050406030204" pitchFamily="18" charset="0"/>
                          </a:rPr>
                          <m:t>𝜈</m:t>
                        </m:r>
                      </m:e>
                      <m:sub>
                        <m:r>
                          <a:rPr lang="en-GB" b="0" i="1" dirty="0" smtClean="0">
                            <a:effectLst/>
                            <a:latin typeface="Cambria Math" panose="02040503050406030204" pitchFamily="18" charset="0"/>
                          </a:rPr>
                          <m:t>𝑒</m:t>
                        </m:r>
                      </m:sub>
                    </m:sSub>
                  </m:oMath>
                </a14:m>
                <a:r>
                  <a:rPr lang="en-GB" b="0" i="0" dirty="0">
                    <a:effectLst/>
                    <a:latin typeface="Arial" panose="020B0604020202020204" pitchFamily="34" charset="0"/>
                  </a:rPr>
                  <a:t>(</a:t>
                </a:r>
                <a14:m>
                  <m:oMath xmlns:m="http://schemas.openxmlformats.org/officeDocument/2006/math">
                    <m:acc>
                      <m:accPr>
                        <m:chr m:val="̅"/>
                        <m:ctrlPr>
                          <a:rPr lang="en-GB" b="0" i="1" dirty="0" smtClean="0">
                            <a:effectLst/>
                            <a:latin typeface="Cambria Math" panose="02040503050406030204" pitchFamily="18" charset="0"/>
                          </a:rPr>
                        </m:ctrlPr>
                      </m:accPr>
                      <m:e>
                        <m:sSub>
                          <m:sSubPr>
                            <m:ctrlPr>
                              <a:rPr lang="en-GB" b="0" i="1" dirty="0" smtClean="0">
                                <a:effectLst/>
                                <a:latin typeface="Cambria Math" panose="02040503050406030204" pitchFamily="18" charset="0"/>
                              </a:rPr>
                            </m:ctrlPr>
                          </m:sSubPr>
                          <m:e>
                            <m:r>
                              <a:rPr lang="en-GB" b="0" i="1" dirty="0" smtClean="0">
                                <a:effectLst/>
                                <a:latin typeface="Cambria Math" panose="02040503050406030204" pitchFamily="18" charset="0"/>
                                <a:ea typeface="Cambria Math" panose="02040503050406030204" pitchFamily="18" charset="0"/>
                              </a:rPr>
                              <m:t>𝜈</m:t>
                            </m:r>
                          </m:e>
                          <m:sub>
                            <m:r>
                              <a:rPr lang="en-GB" b="0" i="1" dirty="0" smtClean="0">
                                <a:effectLst/>
                                <a:latin typeface="Cambria Math" panose="02040503050406030204" pitchFamily="18" charset="0"/>
                              </a:rPr>
                              <m:t> </m:t>
                            </m:r>
                          </m:sub>
                        </m:sSub>
                      </m:e>
                    </m:acc>
                    <m:sPre>
                      <m:sPrePr>
                        <m:ctrlPr>
                          <a:rPr lang="en-GB" b="0" i="1" dirty="0" smtClean="0">
                            <a:effectLst/>
                            <a:latin typeface="Cambria Math" panose="02040503050406030204" pitchFamily="18" charset="0"/>
                          </a:rPr>
                        </m:ctrlPr>
                      </m:sPrePr>
                      <m:sub>
                        <m:r>
                          <a:rPr lang="en-GB" b="0" i="1" dirty="0" smtClean="0">
                            <a:effectLst/>
                            <a:latin typeface="Cambria Math" panose="02040503050406030204" pitchFamily="18" charset="0"/>
                          </a:rPr>
                          <m:t>𝑒</m:t>
                        </m:r>
                      </m:sub>
                      <m:sup>
                        <m:r>
                          <a:rPr lang="en-GB" b="0" i="1" smtClean="0">
                            <a:latin typeface="Cambria Math" panose="02040503050406030204" pitchFamily="18" charset="0"/>
                          </a:rPr>
                          <m:t> </m:t>
                        </m:r>
                      </m:sup>
                      <m:e>
                        <m:r>
                          <a:rPr lang="en-GB" b="0" i="1" smtClean="0">
                            <a:latin typeface="Cambria Math" panose="02040503050406030204" pitchFamily="18" charset="0"/>
                          </a:rPr>
                          <m:t> </m:t>
                        </m:r>
                      </m:e>
                    </m:sPre>
                  </m:oMath>
                </a14:m>
                <a:r>
                  <a:rPr lang="en-GB" b="0" i="0" dirty="0">
                    <a:effectLst/>
                    <a:latin typeface="Arial" panose="020B0604020202020204" pitchFamily="34" charset="0"/>
                  </a:rPr>
                  <a:t>)</a:t>
                </a:r>
                <a:br>
                  <a:rPr lang="en-GB" dirty="0"/>
                </a:br>
                <a:r>
                  <a:rPr lang="en-GB" b="0" i="0" dirty="0">
                    <a:effectLst/>
                    <a:latin typeface="Arial" panose="020B0604020202020204" pitchFamily="34" charset="0"/>
                  </a:rPr>
                  <a:t>from a pure </a:t>
                </a:r>
                <a14:m>
                  <m:oMath xmlns:m="http://schemas.openxmlformats.org/officeDocument/2006/math">
                    <m:sSub>
                      <m:sSubPr>
                        <m:ctrlPr>
                          <a:rPr lang="el-GR" i="1" dirty="0">
                            <a:latin typeface="Cambria Math" panose="02040503050406030204" pitchFamily="18" charset="0"/>
                          </a:rPr>
                        </m:ctrlPr>
                      </m:sSubPr>
                      <m:e>
                        <m:r>
                          <a:rPr lang="el-GR" i="1" dirty="0">
                            <a:latin typeface="Cambria Math" panose="02040503050406030204" pitchFamily="18" charset="0"/>
                          </a:rPr>
                          <m:t>𝜈</m:t>
                        </m:r>
                      </m:e>
                      <m:sub>
                        <m:r>
                          <a:rPr lang="el-GR" i="1" dirty="0" smtClean="0">
                            <a:latin typeface="Cambria Math" panose="02040503050406030204" pitchFamily="18" charset="0"/>
                            <a:ea typeface="Cambria Math" panose="02040503050406030204" pitchFamily="18" charset="0"/>
                          </a:rPr>
                          <m:t>𝜇</m:t>
                        </m:r>
                      </m:sub>
                    </m:sSub>
                  </m:oMath>
                </a14:m>
                <a:r>
                  <a:rPr lang="en-GB" dirty="0">
                    <a:latin typeface="Arial" panose="020B0604020202020204" pitchFamily="34" charset="0"/>
                  </a:rPr>
                  <a:t>(</a:t>
                </a:r>
                <a14:m>
                  <m:oMath xmlns:m="http://schemas.openxmlformats.org/officeDocument/2006/math">
                    <m:acc>
                      <m:accPr>
                        <m:chr m:val="̅"/>
                        <m:ctrlPr>
                          <a:rPr lang="en-GB" i="1" dirty="0">
                            <a:latin typeface="Cambria Math" panose="02040503050406030204" pitchFamily="18" charset="0"/>
                          </a:rPr>
                        </m:ctrlPr>
                      </m:accPr>
                      <m:e>
                        <m:sSub>
                          <m:sSubPr>
                            <m:ctrlPr>
                              <a:rPr lang="en-GB" i="1" dirty="0">
                                <a:latin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𝜈</m:t>
                            </m:r>
                          </m:e>
                          <m:sub>
                            <m:r>
                              <a:rPr lang="en-GB" i="1" dirty="0">
                                <a:latin typeface="Cambria Math" panose="02040503050406030204" pitchFamily="18" charset="0"/>
                              </a:rPr>
                              <m:t> </m:t>
                            </m:r>
                          </m:sub>
                        </m:sSub>
                      </m:e>
                    </m:acc>
                    <m:sPre>
                      <m:sPrePr>
                        <m:ctrlPr>
                          <a:rPr lang="en-GB" i="1" dirty="0">
                            <a:latin typeface="Cambria Math" panose="02040503050406030204" pitchFamily="18" charset="0"/>
                          </a:rPr>
                        </m:ctrlPr>
                      </m:sPrePr>
                      <m:sub>
                        <m:r>
                          <a:rPr lang="en-GB" i="1" dirty="0" smtClean="0">
                            <a:latin typeface="Cambria Math" panose="02040503050406030204" pitchFamily="18" charset="0"/>
                            <a:ea typeface="Cambria Math" panose="02040503050406030204" pitchFamily="18" charset="0"/>
                          </a:rPr>
                          <m:t>𝜇</m:t>
                        </m:r>
                      </m:sub>
                      <m:sup>
                        <m:r>
                          <a:rPr lang="en-GB" i="1">
                            <a:latin typeface="Cambria Math" panose="02040503050406030204" pitchFamily="18" charset="0"/>
                          </a:rPr>
                          <m:t> </m:t>
                        </m:r>
                      </m:sup>
                      <m:e>
                        <m:r>
                          <a:rPr lang="en-GB" i="1">
                            <a:latin typeface="Cambria Math" panose="02040503050406030204" pitchFamily="18" charset="0"/>
                          </a:rPr>
                          <m:t> </m:t>
                        </m:r>
                      </m:e>
                    </m:sPre>
                  </m:oMath>
                </a14:m>
                <a:r>
                  <a:rPr lang="en-GB" dirty="0">
                    <a:latin typeface="Arial" panose="020B0604020202020204" pitchFamily="34" charset="0"/>
                  </a:rPr>
                  <a:t>) </a:t>
                </a:r>
                <a:r>
                  <a:rPr lang="en-GB" b="0" i="0" dirty="0">
                    <a:effectLst/>
                    <a:latin typeface="Arial" panose="020B0604020202020204" pitchFamily="34" charset="0"/>
                  </a:rPr>
                  <a:t>beam, including measurements of charge-parity (CP) phase and the determination of neutrino mass hierarchy.</a:t>
                </a:r>
              </a:p>
              <a:p>
                <a:pPr lvl="1">
                  <a:buFont typeface="Wingdings" pitchFamily="2" charset="2"/>
                  <a:buChar char="v"/>
                </a:pPr>
                <a:endParaRPr lang="en-GB" b="0" i="0" dirty="0">
                  <a:effectLst/>
                  <a:latin typeface="Arial" panose="020B0604020202020204" pitchFamily="34" charset="0"/>
                </a:endParaRPr>
              </a:p>
              <a:p>
                <a:pPr lvl="1">
                  <a:buFont typeface="Wingdings" pitchFamily="2" charset="2"/>
                  <a:buChar char="v"/>
                </a:pPr>
                <a:r>
                  <a:rPr lang="en-GB" b="0" i="0" dirty="0">
                    <a:effectLst/>
                    <a:latin typeface="Arial" panose="020B0604020202020204" pitchFamily="34" charset="0"/>
                  </a:rPr>
                  <a:t>Search for proton decay.</a:t>
                </a:r>
              </a:p>
              <a:p>
                <a:pPr lvl="1">
                  <a:buFont typeface="Wingdings" pitchFamily="2" charset="2"/>
                  <a:buChar char="v"/>
                </a:pPr>
                <a:endParaRPr lang="en-GB" b="0" i="0" dirty="0">
                  <a:effectLst/>
                  <a:latin typeface="Arial" panose="020B0604020202020204" pitchFamily="34" charset="0"/>
                </a:endParaRPr>
              </a:p>
              <a:p>
                <a:pPr lvl="1">
                  <a:buFont typeface="Wingdings" pitchFamily="2" charset="2"/>
                  <a:buChar char="v"/>
                </a:pPr>
                <a:r>
                  <a:rPr lang="en-GB" b="0" i="0" dirty="0">
                    <a:effectLst/>
                    <a:latin typeface="Arial" panose="020B0604020202020204" pitchFamily="34" charset="0"/>
                  </a:rPr>
                  <a:t>Observe the core-collapse supernova </a:t>
                </a:r>
                <a14:m>
                  <m:oMath xmlns:m="http://schemas.openxmlformats.org/officeDocument/2006/math">
                    <m:sSub>
                      <m:sSubPr>
                        <m:ctrlPr>
                          <a:rPr lang="el-GR" b="0" i="1" dirty="0" smtClean="0">
                            <a:effectLst/>
                            <a:latin typeface="Cambria Math" panose="02040503050406030204" pitchFamily="18" charset="0"/>
                          </a:rPr>
                        </m:ctrlPr>
                      </m:sSubPr>
                      <m:e>
                        <m:r>
                          <a:rPr lang="el-GR" b="0" i="1" dirty="0" smtClean="0">
                            <a:effectLst/>
                            <a:latin typeface="Cambria Math" panose="02040503050406030204" pitchFamily="18" charset="0"/>
                            <a:ea typeface="Cambria Math" panose="02040503050406030204" pitchFamily="18" charset="0"/>
                          </a:rPr>
                          <m:t>𝜈</m:t>
                        </m:r>
                      </m:e>
                      <m:sub>
                        <m:r>
                          <a:rPr lang="en-GB" b="0" i="1" dirty="0" smtClean="0">
                            <a:effectLst/>
                            <a:latin typeface="Cambria Math" panose="02040503050406030204" pitchFamily="18" charset="0"/>
                          </a:rPr>
                          <m:t>𝑒</m:t>
                        </m:r>
                      </m:sub>
                    </m:sSub>
                    <m:r>
                      <a:rPr lang="en-GB" b="0" i="1" dirty="0">
                        <a:effectLst/>
                        <a:latin typeface="Cambria Math" panose="02040503050406030204" pitchFamily="18" charset="0"/>
                      </a:rPr>
                      <m:t> </m:t>
                    </m:r>
                  </m:oMath>
                </a14:m>
                <a:r>
                  <a:rPr lang="en-GB" b="0" i="0" dirty="0">
                    <a:effectLst/>
                    <a:latin typeface="Arial" panose="020B0604020202020204" pitchFamily="34" charset="0"/>
                  </a:rPr>
                  <a:t>neutrinos.</a:t>
                </a:r>
                <a:endParaRPr lang="en-US" dirty="0"/>
              </a:p>
            </p:txBody>
          </p:sp>
        </mc:Choice>
        <mc:Fallback xmlns="">
          <p:sp>
            <p:nvSpPr>
              <p:cNvPr id="5" name="Content Placeholder 4">
                <a:extLst>
                  <a:ext uri="{FF2B5EF4-FFF2-40B4-BE49-F238E27FC236}">
                    <a16:creationId xmlns:a16="http://schemas.microsoft.com/office/drawing/2014/main" id="{20A82573-1C80-AB48-AFA3-ECF8059BFDB1}"/>
                  </a:ext>
                </a:extLst>
              </p:cNvPr>
              <p:cNvSpPr>
                <a:spLocks noGrp="1" noRot="1" noChangeAspect="1" noMove="1" noResize="1" noEditPoints="1" noAdjustHandles="1" noChangeArrowheads="1" noChangeShapeType="1" noTextEdit="1"/>
              </p:cNvSpPr>
              <p:nvPr>
                <p:ph idx="11"/>
              </p:nvPr>
            </p:nvSpPr>
            <p:spPr>
              <a:blipFill>
                <a:blip r:embed="rId3"/>
                <a:stretch>
                  <a:fillRect l="-2857" t="-756"/>
                </a:stretch>
              </a:blipFill>
            </p:spPr>
            <p:txBody>
              <a:bodyPr/>
              <a:lstStyle/>
              <a:p>
                <a:r>
                  <a:rPr lang="en-US">
                    <a:noFill/>
                  </a:rPr>
                  <a:t> </a:t>
                </a:r>
              </a:p>
            </p:txBody>
          </p:sp>
        </mc:Fallback>
      </mc:AlternateContent>
      <p:pic>
        <p:nvPicPr>
          <p:cNvPr id="9" name="Content Placeholder 8" descr="A picture containing cartoon, design, illustration&#10;&#10;Description automatically generated">
            <a:extLst>
              <a:ext uri="{FF2B5EF4-FFF2-40B4-BE49-F238E27FC236}">
                <a16:creationId xmlns:a16="http://schemas.microsoft.com/office/drawing/2014/main" id="{493A9326-C84F-1042-A2D8-D9CF23AD98B7}"/>
              </a:ext>
            </a:extLst>
          </p:cNvPr>
          <p:cNvPicPr>
            <a:picLocks noGrp="1" noChangeAspect="1"/>
          </p:cNvPicPr>
          <p:nvPr>
            <p:ph idx="12"/>
          </p:nvPr>
        </p:nvPicPr>
        <p:blipFill>
          <a:blip r:embed="rId4"/>
          <a:stretch>
            <a:fillRect/>
          </a:stretch>
        </p:blipFill>
        <p:spPr>
          <a:xfrm>
            <a:off x="6265634" y="1207770"/>
            <a:ext cx="5321300" cy="4515319"/>
          </a:xfrm>
        </p:spPr>
      </p:pic>
      <p:sp>
        <p:nvSpPr>
          <p:cNvPr id="7" name="Footer Placeholder 6">
            <a:extLst>
              <a:ext uri="{FF2B5EF4-FFF2-40B4-BE49-F238E27FC236}">
                <a16:creationId xmlns:a16="http://schemas.microsoft.com/office/drawing/2014/main" id="{E27FD31D-5D11-A541-95F8-05501EEBAD0F}"/>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p:spTree>
    <p:extLst>
      <p:ext uri="{BB962C8B-B14F-4D97-AF65-F5344CB8AC3E}">
        <p14:creationId xmlns:p14="http://schemas.microsoft.com/office/powerpoint/2010/main" val="35779329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E868-43C5-F747-8D4B-0B7FB4404CFF}"/>
              </a:ext>
            </a:extLst>
          </p:cNvPr>
          <p:cNvSpPr>
            <a:spLocks noGrp="1"/>
          </p:cNvSpPr>
          <p:nvPr>
            <p:ph type="title"/>
          </p:nvPr>
        </p:nvSpPr>
        <p:spPr/>
        <p:txBody>
          <a:bodyPr/>
          <a:lstStyle/>
          <a:p>
            <a:br>
              <a:rPr lang="en-GB" dirty="0">
                <a:effectLst/>
                <a:latin typeface="Helvetica Neue" panose="02000503000000020004" pitchFamily="2" charset="0"/>
              </a:rPr>
            </a:br>
            <a:endParaRPr lang="en-US" dirty="0"/>
          </a:p>
        </p:txBody>
      </p:sp>
      <p:sp>
        <p:nvSpPr>
          <p:cNvPr id="3" name="Date Placeholder 2">
            <a:extLst>
              <a:ext uri="{FF2B5EF4-FFF2-40B4-BE49-F238E27FC236}">
                <a16:creationId xmlns:a16="http://schemas.microsoft.com/office/drawing/2014/main" id="{0A33E3BD-2064-7543-A21D-C5B86B467B85}"/>
              </a:ext>
            </a:extLst>
          </p:cNvPr>
          <p:cNvSpPr>
            <a:spLocks noGrp="1"/>
          </p:cNvSpPr>
          <p:nvPr>
            <p:ph type="dt" sz="half" idx="2"/>
          </p:nvPr>
        </p:nvSpPr>
        <p:spPr/>
        <p:txBody>
          <a:bodyPr/>
          <a:lstStyle/>
          <a:p>
            <a:pPr>
              <a:defRPr/>
            </a:pPr>
            <a:r>
              <a:rPr lang="en-GB">
                <a:latin typeface="Helvetica"/>
              </a:rPr>
              <a:t>21/02/2024</a:t>
            </a:r>
            <a:endParaRPr lang="en-US" dirty="0">
              <a:latin typeface="Helvetica"/>
              <a:cs typeface="Helvetica"/>
            </a:endParaRPr>
          </a:p>
        </p:txBody>
      </p:sp>
      <p:sp>
        <p:nvSpPr>
          <p:cNvPr id="4" name="Slide Number Placeholder 3">
            <a:extLst>
              <a:ext uri="{FF2B5EF4-FFF2-40B4-BE49-F238E27FC236}">
                <a16:creationId xmlns:a16="http://schemas.microsoft.com/office/drawing/2014/main" id="{5F5AB2EA-95C8-684E-9BD7-0635048A7798}"/>
              </a:ext>
            </a:extLst>
          </p:cNvPr>
          <p:cNvSpPr>
            <a:spLocks noGrp="1"/>
          </p:cNvSpPr>
          <p:nvPr>
            <p:ph type="sldNum" sz="quarter" idx="4"/>
          </p:nvPr>
        </p:nvSpPr>
        <p:spPr/>
        <p:txBody>
          <a:bodyPr/>
          <a:lstStyle/>
          <a:p>
            <a:pPr>
              <a:defRPr/>
            </a:pPr>
            <a:fld id="{0C39C72E-2A13-EB4D-AD45-6D4E6ACAED8D}" type="slidenum">
              <a:rPr lang="en-US" smtClean="0"/>
              <a:pPr>
                <a:defRPr/>
              </a:pPr>
              <a:t>46</a:t>
            </a:fld>
            <a:endParaRPr lang="en-US" dirty="0"/>
          </a:p>
        </p:txBody>
      </p:sp>
      <p:sp>
        <p:nvSpPr>
          <p:cNvPr id="7" name="Footer Placeholder 6">
            <a:extLst>
              <a:ext uri="{FF2B5EF4-FFF2-40B4-BE49-F238E27FC236}">
                <a16:creationId xmlns:a16="http://schemas.microsoft.com/office/drawing/2014/main" id="{408250FD-1A4C-AC41-8710-83566D0192F8}"/>
              </a:ext>
            </a:extLst>
          </p:cNvPr>
          <p:cNvSpPr>
            <a:spLocks noGrp="1"/>
          </p:cNvSpPr>
          <p:nvPr>
            <p:ph type="ftr" sz="quarter" idx="3"/>
          </p:nvPr>
        </p:nvSpPr>
        <p:spPr/>
        <p:txBody>
          <a:bodyPr/>
          <a:lstStyle/>
          <a:p>
            <a:pPr>
              <a:defRPr/>
            </a:pPr>
            <a:r>
              <a:rPr lang="de-DE"/>
              <a:t>Kang Yang | Pion Charge-Exchange Differential Cross Section in ProtoDUNE-SP</a:t>
            </a:r>
            <a:endParaRPr lang="en-US" dirty="0"/>
          </a:p>
        </p:txBody>
      </p:sp>
      <p:pic>
        <p:nvPicPr>
          <p:cNvPr id="13" name="Content Placeholder 12">
            <a:extLst>
              <a:ext uri="{FF2B5EF4-FFF2-40B4-BE49-F238E27FC236}">
                <a16:creationId xmlns:a16="http://schemas.microsoft.com/office/drawing/2014/main" id="{58DA94AD-90A1-DF4A-BE3C-93CF9358FC49}"/>
              </a:ext>
            </a:extLst>
          </p:cNvPr>
          <p:cNvPicPr>
            <a:picLocks noGrp="1" noChangeAspect="1"/>
          </p:cNvPicPr>
          <p:nvPr>
            <p:ph idx="11"/>
          </p:nvPr>
        </p:nvPicPr>
        <p:blipFill rotWithShape="1">
          <a:blip r:embed="rId2"/>
          <a:srcRect b="43210"/>
          <a:stretch/>
        </p:blipFill>
        <p:spPr>
          <a:xfrm>
            <a:off x="578508" y="0"/>
            <a:ext cx="11034984" cy="6157913"/>
          </a:xfrm>
        </p:spPr>
      </p:pic>
      <p:sp>
        <p:nvSpPr>
          <p:cNvPr id="18" name="Title 1">
            <a:extLst>
              <a:ext uri="{FF2B5EF4-FFF2-40B4-BE49-F238E27FC236}">
                <a16:creationId xmlns:a16="http://schemas.microsoft.com/office/drawing/2014/main" id="{6DF6CCD0-D05D-EB4C-87D7-1B7409CE8F62}"/>
              </a:ext>
            </a:extLst>
          </p:cNvPr>
          <p:cNvSpPr txBox="1">
            <a:spLocks/>
          </p:cNvSpPr>
          <p:nvPr/>
        </p:nvSpPr>
        <p:spPr>
          <a:xfrm>
            <a:off x="609600" y="153734"/>
            <a:ext cx="10972800" cy="1138563"/>
          </a:xfrm>
          <a:prstGeom prst="rect">
            <a:avLst/>
          </a:prstGeom>
          <a:solidFill>
            <a:schemeClr val="bg1"/>
          </a:solidFill>
        </p:spPr>
        <p:txBody>
          <a:bodyPr vert="horz" lIns="0" tIns="0" rIns="0" bIns="0"/>
          <a:lstStyle>
            <a:lvl1pPr algn="l" defTabSz="457200" rtl="0" fontAlgn="base">
              <a:spcBef>
                <a:spcPct val="0"/>
              </a:spcBef>
              <a:spcAft>
                <a:spcPct val="0"/>
              </a:spcAft>
              <a:defRPr sz="4400" b="1" i="0" kern="1200" baseline="0">
                <a:solidFill>
                  <a:srgbClr val="E95125"/>
                </a:solidFill>
                <a:latin typeface="Helvetica"/>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a:lstStyle>
          <a:p>
            <a:r>
              <a:rPr lang="en-US" dirty="0"/>
              <a:t>Cross-section Measurement Roadmap</a:t>
            </a:r>
          </a:p>
        </p:txBody>
      </p:sp>
    </p:spTree>
    <p:extLst>
      <p:ext uri="{BB962C8B-B14F-4D97-AF65-F5344CB8AC3E}">
        <p14:creationId xmlns:p14="http://schemas.microsoft.com/office/powerpoint/2010/main" val="35389494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DEA8D87-2EA9-F943-956A-9EFCB3160254}"/>
              </a:ext>
            </a:extLst>
          </p:cNvPr>
          <p:cNvSpPr>
            <a:spLocks noGrp="1"/>
          </p:cNvSpPr>
          <p:nvPr>
            <p:ph type="title"/>
          </p:nvPr>
        </p:nvSpPr>
        <p:spPr>
          <a:xfrm>
            <a:off x="609600" y="149754"/>
            <a:ext cx="10972800" cy="647102"/>
          </a:xfrm>
          <a:prstGeom prst="rect">
            <a:avLst/>
          </a:prstGeom>
        </p:spPr>
        <p:txBody>
          <a:bodyPr>
            <a:normAutofit fontScale="90000"/>
          </a:bodyPr>
          <a:lstStyle/>
          <a:p>
            <a:r>
              <a:rPr lang="en-GB" dirty="0"/>
              <a:t>Lagrange Multiplier Method</a:t>
            </a:r>
            <a:br>
              <a:rPr lang="en-GB" dirty="0"/>
            </a:br>
            <a:endParaRPr lang="en-US" dirty="0"/>
          </a:p>
        </p:txBody>
      </p:sp>
      <p:sp>
        <p:nvSpPr>
          <p:cNvPr id="3" name="Slide Number Placeholder 2">
            <a:extLst>
              <a:ext uri="{FF2B5EF4-FFF2-40B4-BE49-F238E27FC236}">
                <a16:creationId xmlns:a16="http://schemas.microsoft.com/office/drawing/2014/main" id="{8D1E9581-FD3A-344E-8499-4FDB1D21B412}"/>
              </a:ext>
            </a:extLst>
          </p:cNvPr>
          <p:cNvSpPr>
            <a:spLocks noGrp="1"/>
          </p:cNvSpPr>
          <p:nvPr>
            <p:ph type="sldNum" sz="quarter" idx="4"/>
          </p:nvPr>
        </p:nvSpPr>
        <p:spPr>
          <a:prstGeom prst="rect">
            <a:avLst/>
          </a:prstGeom>
        </p:spPr>
        <p:txBody>
          <a:bodyPr/>
          <a:lstStyle/>
          <a:p>
            <a:pPr>
              <a:defRPr/>
            </a:pPr>
            <a:fld id="{0C39C72E-2A13-EB4D-AD45-6D4E6ACAED8D}" type="slidenum">
              <a:rPr lang="en-US" smtClean="0"/>
              <a:pPr>
                <a:defRPr/>
              </a:pPr>
              <a:t>47</a:t>
            </a:fld>
            <a:endParaRPr lang="en-US"/>
          </a:p>
        </p:txBody>
      </p:sp>
      <mc:AlternateContent xmlns:mc="http://schemas.openxmlformats.org/markup-compatibility/2006" xmlns:a14="http://schemas.microsoft.com/office/drawing/2010/main">
        <mc:Choice Requires="a14">
          <p:sp>
            <p:nvSpPr>
              <p:cNvPr id="14" name="Content Placeholder 3">
                <a:extLst>
                  <a:ext uri="{FF2B5EF4-FFF2-40B4-BE49-F238E27FC236}">
                    <a16:creationId xmlns:a16="http://schemas.microsoft.com/office/drawing/2014/main" id="{896DB162-CEC4-4B42-87B7-EE37000D15E0}"/>
                  </a:ext>
                </a:extLst>
              </p:cNvPr>
              <p:cNvSpPr>
                <a:spLocks noGrp="1"/>
              </p:cNvSpPr>
              <p:nvPr>
                <p:ph idx="11"/>
              </p:nvPr>
            </p:nvSpPr>
            <p:spPr>
              <a:xfrm>
                <a:off x="605368" y="1106127"/>
                <a:ext cx="7983461" cy="5031626"/>
              </a:xfrm>
              <a:prstGeom prst="rect">
                <a:avLst/>
              </a:prstGeom>
            </p:spPr>
            <p:txBody>
              <a:bodyPr>
                <a:normAutofit/>
              </a:bodyPr>
              <a:lstStyle/>
              <a:p>
                <a:r>
                  <a:rPr lang="en-US" dirty="0"/>
                  <a:t>Minimize the function </a:t>
                </a:r>
                <a14:m>
                  <m:oMath xmlns:m="http://schemas.openxmlformats.org/officeDocument/2006/math">
                    <m:r>
                      <a:rPr lang="en-GB" b="0" i="1" smtClean="0">
                        <a:latin typeface="Cambria Math" panose="02040503050406030204" pitchFamily="18" charset="0"/>
                      </a:rPr>
                      <m:t>𝑓</m:t>
                    </m:r>
                    <m:r>
                      <a:rPr lang="en-GB" b="0" i="1" smtClean="0">
                        <a:latin typeface="Cambria Math" panose="02040503050406030204" pitchFamily="18" charset="0"/>
                      </a:rPr>
                      <m:t>(</m:t>
                    </m:r>
                    <m:r>
                      <a:rPr lang="en-GB" b="0" i="1" smtClean="0">
                        <a:latin typeface="Cambria Math" panose="02040503050406030204" pitchFamily="18" charset="0"/>
                      </a:rPr>
                      <m:t>𝑥</m:t>
                    </m:r>
                    <m:r>
                      <a:rPr lang="en-GB" b="0" i="1" smtClean="0">
                        <a:latin typeface="Cambria Math" panose="02040503050406030204" pitchFamily="18" charset="0"/>
                      </a:rPr>
                      <m:t>,</m:t>
                    </m:r>
                    <m:r>
                      <a:rPr lang="en-GB" b="0" i="1" smtClean="0">
                        <a:latin typeface="Cambria Math" panose="02040503050406030204" pitchFamily="18" charset="0"/>
                      </a:rPr>
                      <m:t>𝑦</m:t>
                    </m:r>
                    <m:r>
                      <a:rPr lang="en-GB" b="0" i="1" smtClean="0">
                        <a:latin typeface="Cambria Math" panose="02040503050406030204" pitchFamily="18" charset="0"/>
                      </a:rPr>
                      <m:t>)</m:t>
                    </m:r>
                    <m:r>
                      <a:rPr lang="en-GB" b="0" i="0" smtClean="0">
                        <a:latin typeface="Cambria Math" panose="02040503050406030204" pitchFamily="18" charset="0"/>
                      </a:rPr>
                      <m:t>=8</m:t>
                    </m:r>
                    <m:sSup>
                      <m:sSupPr>
                        <m:ctrlPr>
                          <a:rPr lang="en-GB" b="0" i="1" smtClean="0">
                            <a:latin typeface="Cambria Math" panose="02040503050406030204" pitchFamily="18" charset="0"/>
                          </a:rPr>
                        </m:ctrlPr>
                      </m:sSupPr>
                      <m:e>
                        <m:r>
                          <m:rPr>
                            <m:sty m:val="p"/>
                          </m:rPr>
                          <a:rPr lang="en-GB" b="0" i="0" smtClean="0">
                            <a:latin typeface="Cambria Math" panose="02040503050406030204" pitchFamily="18" charset="0"/>
                          </a:rPr>
                          <m:t>x</m:t>
                        </m:r>
                      </m:e>
                      <m:sup>
                        <m:r>
                          <a:rPr lang="en-GB" b="0" i="0" smtClean="0">
                            <a:latin typeface="Cambria Math" panose="02040503050406030204" pitchFamily="18" charset="0"/>
                          </a:rPr>
                          <m:t>2</m:t>
                        </m:r>
                      </m:sup>
                    </m:sSup>
                    <m:r>
                      <a:rPr lang="en-GB" b="0" i="0" smtClean="0">
                        <a:latin typeface="Cambria Math" panose="02040503050406030204" pitchFamily="18" charset="0"/>
                      </a:rPr>
                      <m:t>−2</m:t>
                    </m:r>
                    <m:r>
                      <m:rPr>
                        <m:sty m:val="p"/>
                      </m:rPr>
                      <a:rPr lang="en-GB" b="0" i="0" smtClean="0">
                        <a:latin typeface="Cambria Math" panose="02040503050406030204" pitchFamily="18" charset="0"/>
                      </a:rPr>
                      <m:t>y</m:t>
                    </m:r>
                  </m:oMath>
                </a14:m>
                <a:r>
                  <a:rPr lang="en-US" dirty="0"/>
                  <a:t> subject to the </a:t>
                </a:r>
                <a:r>
                  <a:rPr lang="en-US" dirty="0">
                    <a:solidFill>
                      <a:schemeClr val="accent2"/>
                    </a:solidFill>
                  </a:rPr>
                  <a:t>constraint</a:t>
                </a:r>
                <a:r>
                  <a:rPr lang="en-US" dirty="0"/>
                  <a:t>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𝑔</m:t>
                        </m:r>
                        <m:r>
                          <a:rPr lang="en-GB" b="0" i="1" smtClean="0">
                            <a:latin typeface="Cambria Math" panose="02040503050406030204" pitchFamily="18" charset="0"/>
                          </a:rPr>
                          <m:t>(</m:t>
                        </m:r>
                        <m:r>
                          <a:rPr lang="en-GB" b="0" i="1" smtClean="0">
                            <a:latin typeface="Cambria Math" panose="02040503050406030204" pitchFamily="18" charset="0"/>
                          </a:rPr>
                          <m:t>𝑥</m:t>
                        </m:r>
                        <m:r>
                          <a:rPr lang="en-GB" b="0" i="1" smtClean="0">
                            <a:latin typeface="Cambria Math" panose="02040503050406030204" pitchFamily="18" charset="0"/>
                          </a:rPr>
                          <m:t>,</m:t>
                        </m:r>
                        <m:r>
                          <a:rPr lang="en-GB" b="0" i="1" smtClean="0">
                            <a:latin typeface="Cambria Math" panose="02040503050406030204" pitchFamily="18" charset="0"/>
                          </a:rPr>
                          <m:t>𝑦</m:t>
                        </m:r>
                        <m:r>
                          <a:rPr lang="en-GB" b="0" i="1" smtClean="0">
                            <a:latin typeface="Cambria Math" panose="02040503050406030204" pitchFamily="18" charset="0"/>
                          </a:rPr>
                          <m:t>)=</m:t>
                        </m:r>
                        <m:r>
                          <a:rPr lang="en-GB" b="0" i="1" smtClean="0">
                            <a:latin typeface="Cambria Math" panose="02040503050406030204" pitchFamily="18" charset="0"/>
                          </a:rPr>
                          <m:t>𝑥</m:t>
                        </m:r>
                      </m:e>
                      <m:sup>
                        <m:r>
                          <a:rPr lang="en-GB" b="0" i="1" smtClean="0">
                            <a:latin typeface="Cambria Math" panose="02040503050406030204" pitchFamily="18" charset="0"/>
                          </a:rPr>
                          <m:t>2</m:t>
                        </m:r>
                      </m:sup>
                    </m:sSup>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𝑦</m:t>
                        </m:r>
                      </m:e>
                      <m:sup>
                        <m:r>
                          <a:rPr lang="en-GB" b="0" i="1" smtClean="0">
                            <a:latin typeface="Cambria Math" panose="02040503050406030204" pitchFamily="18" charset="0"/>
                          </a:rPr>
                          <m:t>2</m:t>
                        </m:r>
                      </m:sup>
                    </m:sSup>
                    <m:r>
                      <a:rPr lang="en-GB" b="0" i="1" smtClean="0">
                        <a:latin typeface="Cambria Math" panose="02040503050406030204" pitchFamily="18" charset="0"/>
                      </a:rPr>
                      <m:t>−1=0</m:t>
                    </m:r>
                  </m:oMath>
                </a14:m>
                <a:r>
                  <a:rPr lang="en-US" dirty="0"/>
                  <a:t>. </a:t>
                </a:r>
              </a:p>
              <a:p>
                <a:r>
                  <a:rPr lang="en-US" dirty="0"/>
                  <a:t>Need to find a point where the two graphs are tangent.</a:t>
                </a:r>
              </a:p>
              <a:p>
                <a:pPr lvl="1"/>
                <a:r>
                  <a:rPr lang="en-US" dirty="0"/>
                  <a:t>Mathematically we represent it as:</a:t>
                </a:r>
              </a:p>
              <a:p>
                <a:pPr lvl="1"/>
                <a:endParaRPr lang="en-US" dirty="0"/>
              </a:p>
              <a:p>
                <a:pPr lvl="1"/>
                <a:endParaRPr lang="en-US" dirty="0"/>
              </a:p>
              <a:p>
                <a:pPr marL="342900" indent="-342900"/>
                <a:r>
                  <a:rPr lang="en-US" dirty="0"/>
                  <a:t>This scalar </a:t>
                </a:r>
                <a14:m>
                  <m:oMath xmlns:m="http://schemas.openxmlformats.org/officeDocument/2006/math">
                    <m:r>
                      <a:rPr lang="en-US" i="1" smtClean="0">
                        <a:latin typeface="Cambria Math" panose="02040503050406030204" pitchFamily="18" charset="0"/>
                        <a:ea typeface="Cambria Math" panose="02040503050406030204" pitchFamily="18" charset="0"/>
                      </a:rPr>
                      <m:t>𝜆</m:t>
                    </m:r>
                  </m:oMath>
                </a14:m>
                <a:r>
                  <a:rPr lang="en-US" dirty="0"/>
                  <a:t> is the </a:t>
                </a:r>
                <a:r>
                  <a:rPr lang="en-US" dirty="0">
                    <a:solidFill>
                      <a:schemeClr val="accent2"/>
                    </a:solidFill>
                  </a:rPr>
                  <a:t>Lagrange Multiplier.</a:t>
                </a:r>
              </a:p>
              <a:p>
                <a:pPr marL="342900" indent="-342900"/>
                <a:r>
                  <a:rPr lang="en-US" dirty="0"/>
                  <a:t>Construct the function </a:t>
                </a:r>
                <a14:m>
                  <m:oMath xmlns:m="http://schemas.openxmlformats.org/officeDocument/2006/math">
                    <m:r>
                      <a:rPr lang="en-GB" b="0" i="1" smtClean="0">
                        <a:latin typeface="Cambria Math" panose="02040503050406030204" pitchFamily="18" charset="0"/>
                      </a:rPr>
                      <m:t>𝐿</m:t>
                    </m:r>
                    <m:d>
                      <m:dPr>
                        <m:ctrlPr>
                          <a:rPr lang="en-GB" b="0" i="1" smtClean="0">
                            <a:latin typeface="Cambria Math" panose="02040503050406030204" pitchFamily="18" charset="0"/>
                          </a:rPr>
                        </m:ctrlPr>
                      </m:dPr>
                      <m:e>
                        <m:r>
                          <a:rPr lang="en-GB" b="0" i="1" smtClean="0">
                            <a:latin typeface="Cambria Math" panose="02040503050406030204" pitchFamily="18" charset="0"/>
                          </a:rPr>
                          <m:t>𝑥</m:t>
                        </m:r>
                        <m:r>
                          <a:rPr lang="en-GB" b="0" i="1" smtClean="0">
                            <a:latin typeface="Cambria Math" panose="02040503050406030204" pitchFamily="18" charset="0"/>
                          </a:rPr>
                          <m:t>,</m:t>
                        </m:r>
                        <m:r>
                          <a:rPr lang="en-GB" b="0" i="1" smtClean="0">
                            <a:latin typeface="Cambria Math" panose="02040503050406030204" pitchFamily="18" charset="0"/>
                          </a:rPr>
                          <m:t>𝑦</m:t>
                        </m:r>
                        <m:r>
                          <a:rPr lang="en-GB" b="0" i="1" smtClean="0">
                            <a:latin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𝜆</m:t>
                        </m:r>
                      </m:e>
                    </m:d>
                    <m:r>
                      <a:rPr lang="en-GB" b="0" i="1" smtClean="0">
                        <a:latin typeface="Cambria Math" panose="02040503050406030204" pitchFamily="18" charset="0"/>
                      </a:rPr>
                      <m:t>=</m:t>
                    </m:r>
                    <m:r>
                      <a:rPr lang="en-GB" b="0" i="1" smtClean="0">
                        <a:latin typeface="Cambria Math" panose="02040503050406030204" pitchFamily="18" charset="0"/>
                      </a:rPr>
                      <m:t>𝑓</m:t>
                    </m:r>
                    <m:d>
                      <m:dPr>
                        <m:ctrlPr>
                          <a:rPr lang="en-GB" b="0" i="1" smtClean="0">
                            <a:latin typeface="Cambria Math" panose="02040503050406030204" pitchFamily="18" charset="0"/>
                          </a:rPr>
                        </m:ctrlPr>
                      </m:dPr>
                      <m:e>
                        <m:r>
                          <a:rPr lang="en-GB" b="0" i="1" smtClean="0">
                            <a:latin typeface="Cambria Math" panose="02040503050406030204" pitchFamily="18" charset="0"/>
                          </a:rPr>
                          <m:t>𝑥</m:t>
                        </m:r>
                        <m:r>
                          <a:rPr lang="en-GB" b="0" i="1" smtClean="0">
                            <a:latin typeface="Cambria Math" panose="02040503050406030204" pitchFamily="18" charset="0"/>
                          </a:rPr>
                          <m:t>,</m:t>
                        </m:r>
                        <m:r>
                          <a:rPr lang="en-GB" b="0" i="1" smtClean="0">
                            <a:latin typeface="Cambria Math" panose="02040503050406030204" pitchFamily="18" charset="0"/>
                          </a:rPr>
                          <m:t>𝑦</m:t>
                        </m:r>
                      </m:e>
                    </m:d>
                    <m:r>
                      <a:rPr lang="en-GB" b="0" i="1" smtClean="0">
                        <a:latin typeface="Cambria Math" panose="02040503050406030204" pitchFamily="18" charset="0"/>
                      </a:rPr>
                      <m:t>− </m:t>
                    </m:r>
                  </m:oMath>
                </a14:m>
                <a:r>
                  <a:rPr lang="en-US" dirty="0"/>
                  <a:t> </a:t>
                </a:r>
                <a14:m>
                  <m:oMath xmlns:m="http://schemas.openxmlformats.org/officeDocument/2006/math">
                    <m:r>
                      <a:rPr lang="en-US" i="1" smtClean="0">
                        <a:latin typeface="Cambria Math" panose="02040503050406030204" pitchFamily="18" charset="0"/>
                        <a:ea typeface="Cambria Math" panose="02040503050406030204" pitchFamily="18" charset="0"/>
                      </a:rPr>
                      <m:t>𝜆</m:t>
                    </m:r>
                    <m:r>
                      <a:rPr lang="en-GB" b="0" i="1" smtClean="0">
                        <a:latin typeface="Cambria Math" panose="02040503050406030204" pitchFamily="18" charset="0"/>
                        <a:ea typeface="Cambria Math" panose="02040503050406030204" pitchFamily="18" charset="0"/>
                      </a:rPr>
                      <m:t> </m:t>
                    </m:r>
                    <m:r>
                      <a:rPr lang="en-GB" b="0" i="1" smtClean="0">
                        <a:latin typeface="Cambria Math" panose="02040503050406030204" pitchFamily="18" charset="0"/>
                        <a:ea typeface="Cambria Math" panose="02040503050406030204" pitchFamily="18" charset="0"/>
                      </a:rPr>
                      <m:t>𝑔</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𝑥</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𝑦</m:t>
                    </m:r>
                    <m:r>
                      <a:rPr lang="en-GB" b="0" i="1" smtClean="0">
                        <a:latin typeface="Cambria Math" panose="02040503050406030204" pitchFamily="18" charset="0"/>
                        <a:ea typeface="Cambria Math" panose="02040503050406030204" pitchFamily="18" charset="0"/>
                      </a:rPr>
                      <m:t>)</m:t>
                    </m:r>
                  </m:oMath>
                </a14:m>
                <a:endParaRPr lang="en-US" dirty="0"/>
              </a:p>
              <a:p>
                <a:pPr marL="342900" indent="-342900"/>
                <a:r>
                  <a:rPr lang="en-US" dirty="0"/>
                  <a:t>Set all partial derivatives to zero.</a:t>
                </a:r>
              </a:p>
              <a:p>
                <a:pPr marL="342900" indent="-342900"/>
                <a:r>
                  <a:rPr lang="en-US" dirty="0"/>
                  <a:t>Solve a set of linear equations to obtain </a:t>
                </a:r>
                <a14:m>
                  <m:oMath xmlns:m="http://schemas.openxmlformats.org/officeDocument/2006/math">
                    <m:d>
                      <m:dPr>
                        <m:ctrlPr>
                          <a:rPr lang="en-GB" i="1">
                            <a:solidFill>
                              <a:schemeClr val="accent2"/>
                            </a:solidFill>
                            <a:latin typeface="Cambria Math" panose="02040503050406030204" pitchFamily="18" charset="0"/>
                            <a:ea typeface="Cambria Math" panose="02040503050406030204" pitchFamily="18" charset="0"/>
                          </a:rPr>
                        </m:ctrlPr>
                      </m:dPr>
                      <m:e>
                        <m:sSub>
                          <m:sSubPr>
                            <m:ctrlPr>
                              <a:rPr lang="en-GB" i="1">
                                <a:solidFill>
                                  <a:schemeClr val="accent2"/>
                                </a:solidFill>
                                <a:latin typeface="Cambria Math" panose="02040503050406030204" pitchFamily="18" charset="0"/>
                                <a:ea typeface="Cambria Math" panose="02040503050406030204" pitchFamily="18" charset="0"/>
                              </a:rPr>
                            </m:ctrlPr>
                          </m:sSubPr>
                          <m:e>
                            <m:r>
                              <a:rPr lang="en-GB" i="1">
                                <a:solidFill>
                                  <a:schemeClr val="accent2"/>
                                </a:solidFill>
                                <a:latin typeface="Cambria Math" panose="02040503050406030204" pitchFamily="18" charset="0"/>
                                <a:ea typeface="Cambria Math" panose="02040503050406030204" pitchFamily="18" charset="0"/>
                              </a:rPr>
                              <m:t>𝑥</m:t>
                            </m:r>
                          </m:e>
                          <m:sub>
                            <m:r>
                              <a:rPr lang="en-GB" i="1">
                                <a:solidFill>
                                  <a:schemeClr val="accent2"/>
                                </a:solidFill>
                                <a:latin typeface="Cambria Math" panose="02040503050406030204" pitchFamily="18" charset="0"/>
                                <a:ea typeface="Cambria Math" panose="02040503050406030204" pitchFamily="18" charset="0"/>
                              </a:rPr>
                              <m:t>𝑚</m:t>
                            </m:r>
                          </m:sub>
                        </m:sSub>
                        <m:r>
                          <a:rPr lang="en-GB" i="1">
                            <a:solidFill>
                              <a:schemeClr val="accent2"/>
                            </a:solidFill>
                            <a:latin typeface="Cambria Math" panose="02040503050406030204" pitchFamily="18" charset="0"/>
                            <a:ea typeface="Cambria Math" panose="02040503050406030204" pitchFamily="18" charset="0"/>
                          </a:rPr>
                          <m:t>,</m:t>
                        </m:r>
                        <m:sSub>
                          <m:sSubPr>
                            <m:ctrlPr>
                              <a:rPr lang="en-GB" i="1">
                                <a:solidFill>
                                  <a:schemeClr val="accent2"/>
                                </a:solidFill>
                                <a:latin typeface="Cambria Math" panose="02040503050406030204" pitchFamily="18" charset="0"/>
                                <a:ea typeface="Cambria Math" panose="02040503050406030204" pitchFamily="18" charset="0"/>
                              </a:rPr>
                            </m:ctrlPr>
                          </m:sSubPr>
                          <m:e>
                            <m:r>
                              <a:rPr lang="en-GB" i="1">
                                <a:solidFill>
                                  <a:schemeClr val="accent2"/>
                                </a:solidFill>
                                <a:latin typeface="Cambria Math" panose="02040503050406030204" pitchFamily="18" charset="0"/>
                                <a:ea typeface="Cambria Math" panose="02040503050406030204" pitchFamily="18" charset="0"/>
                              </a:rPr>
                              <m:t>𝑦</m:t>
                            </m:r>
                          </m:e>
                          <m:sub>
                            <m:r>
                              <a:rPr lang="en-GB" i="1">
                                <a:solidFill>
                                  <a:schemeClr val="accent2"/>
                                </a:solidFill>
                                <a:latin typeface="Cambria Math" panose="02040503050406030204" pitchFamily="18" charset="0"/>
                                <a:ea typeface="Cambria Math" panose="02040503050406030204" pitchFamily="18" charset="0"/>
                              </a:rPr>
                              <m:t>𝑚</m:t>
                            </m:r>
                          </m:sub>
                        </m:sSub>
                      </m:e>
                    </m:d>
                    <m:r>
                      <a:rPr lang="en-GB" b="0" i="1" smtClean="0">
                        <a:solidFill>
                          <a:schemeClr val="accent2"/>
                        </a:solidFill>
                        <a:latin typeface="Cambria Math" panose="02040503050406030204" pitchFamily="18" charset="0"/>
                        <a:ea typeface="Cambria Math" panose="02040503050406030204" pitchFamily="18" charset="0"/>
                      </a:rPr>
                      <m:t>.</m:t>
                    </m:r>
                  </m:oMath>
                </a14:m>
                <a:endParaRPr lang="en-US" dirty="0">
                  <a:solidFill>
                    <a:schemeClr val="accent2"/>
                  </a:solidFill>
                </a:endParaRPr>
              </a:p>
              <a:p>
                <a:pPr marL="342900" indent="-342900"/>
                <a:endParaRPr lang="en-US" dirty="0"/>
              </a:p>
            </p:txBody>
          </p:sp>
        </mc:Choice>
        <mc:Fallback xmlns="">
          <p:sp>
            <p:nvSpPr>
              <p:cNvPr id="14" name="Content Placeholder 3">
                <a:extLst>
                  <a:ext uri="{FF2B5EF4-FFF2-40B4-BE49-F238E27FC236}">
                    <a16:creationId xmlns:a16="http://schemas.microsoft.com/office/drawing/2014/main" id="{896DB162-CEC4-4B42-87B7-EE37000D15E0}"/>
                  </a:ext>
                </a:extLst>
              </p:cNvPr>
              <p:cNvSpPr>
                <a:spLocks noGrp="1" noRot="1" noChangeAspect="1" noMove="1" noResize="1" noEditPoints="1" noAdjustHandles="1" noChangeArrowheads="1" noChangeShapeType="1" noTextEdit="1"/>
              </p:cNvSpPr>
              <p:nvPr>
                <p:ph idx="11"/>
              </p:nvPr>
            </p:nvSpPr>
            <p:spPr>
              <a:xfrm>
                <a:off x="605368" y="1106127"/>
                <a:ext cx="7983461" cy="5031626"/>
              </a:xfrm>
              <a:prstGeom prst="rect">
                <a:avLst/>
              </a:prstGeom>
              <a:blipFill>
                <a:blip r:embed="rId3"/>
                <a:stretch>
                  <a:fillRect l="-1905" t="-503"/>
                </a:stretch>
              </a:blipFill>
            </p:spPr>
            <p:txBody>
              <a:bodyPr/>
              <a:lstStyle/>
              <a:p>
                <a:r>
                  <a:rPr lang="en-US">
                    <a:noFill/>
                  </a:rPr>
                  <a:t> </a:t>
                </a:r>
              </a:p>
            </p:txBody>
          </p:sp>
        </mc:Fallback>
      </mc:AlternateContent>
      <p:sp>
        <p:nvSpPr>
          <p:cNvPr id="34" name="Date Placeholder 5">
            <a:extLst>
              <a:ext uri="{FF2B5EF4-FFF2-40B4-BE49-F238E27FC236}">
                <a16:creationId xmlns:a16="http://schemas.microsoft.com/office/drawing/2014/main" id="{EC4894F6-E19A-284B-BDEE-599A791E5280}"/>
              </a:ext>
            </a:extLst>
          </p:cNvPr>
          <p:cNvSpPr>
            <a:spLocks noGrp="1"/>
          </p:cNvSpPr>
          <p:nvPr>
            <p:ph type="dt" sz="half" idx="2"/>
          </p:nvPr>
        </p:nvSpPr>
        <p:spPr>
          <a:prstGeom prst="rect">
            <a:avLst/>
          </a:prstGeom>
        </p:spPr>
        <p:txBody>
          <a:bodyPr/>
          <a:lstStyle/>
          <a:p>
            <a:r>
              <a:rPr lang="en-GB"/>
              <a:t>21/02/2024</a:t>
            </a:r>
            <a:endParaRPr lang="en-GB" dirty="0"/>
          </a:p>
        </p:txBody>
      </p:sp>
      <p:sp>
        <p:nvSpPr>
          <p:cNvPr id="32" name="Footer Placeholder 6">
            <a:extLst>
              <a:ext uri="{FF2B5EF4-FFF2-40B4-BE49-F238E27FC236}">
                <a16:creationId xmlns:a16="http://schemas.microsoft.com/office/drawing/2014/main" id="{31D1FE2D-7B20-434D-9E58-D4F4A943899D}"/>
              </a:ext>
            </a:extLst>
          </p:cNvPr>
          <p:cNvSpPr>
            <a:spLocks noGrp="1"/>
          </p:cNvSpPr>
          <p:nvPr>
            <p:ph type="ftr" sz="quarter" idx="3"/>
          </p:nvPr>
        </p:nvSpPr>
        <p:spPr>
          <a:prstGeom prst="rect">
            <a:avLst/>
          </a:prstGeom>
        </p:spPr>
        <p:txBody>
          <a:bodyPr/>
          <a:lstStyle/>
          <a:p>
            <a:pPr>
              <a:defRPr/>
            </a:pPr>
            <a:r>
              <a:rPr lang="en-GB"/>
              <a:t>Kang Yang | Pion Charge-Exchange Differential Cross Section in ProtoDUNE-SP</a:t>
            </a:r>
            <a:endParaRPr lang="en-GB" dirty="0"/>
          </a:p>
        </p:txBody>
      </p:sp>
      <p:pic>
        <p:nvPicPr>
          <p:cNvPr id="13" name="Picture 12">
            <a:extLst>
              <a:ext uri="{FF2B5EF4-FFF2-40B4-BE49-F238E27FC236}">
                <a16:creationId xmlns:a16="http://schemas.microsoft.com/office/drawing/2014/main" id="{986AE09C-046C-3948-965B-44728F0CAF45}"/>
              </a:ext>
            </a:extLst>
          </p:cNvPr>
          <p:cNvPicPr>
            <a:picLocks noChangeAspect="1"/>
          </p:cNvPicPr>
          <p:nvPr/>
        </p:nvPicPr>
        <p:blipFill rotWithShape="1">
          <a:blip r:embed="rId4"/>
          <a:srcRect t="726" b="-1"/>
          <a:stretch/>
        </p:blipFill>
        <p:spPr>
          <a:xfrm>
            <a:off x="7612071" y="1428749"/>
            <a:ext cx="3970329" cy="4406971"/>
          </a:xfrm>
          <a:prstGeom prst="rect">
            <a:avLst/>
          </a:prstGeom>
        </p:spPr>
      </p:pic>
      <p:cxnSp>
        <p:nvCxnSpPr>
          <p:cNvPr id="18" name="Straight Arrow Connector 17">
            <a:extLst>
              <a:ext uri="{FF2B5EF4-FFF2-40B4-BE49-F238E27FC236}">
                <a16:creationId xmlns:a16="http://schemas.microsoft.com/office/drawing/2014/main" id="{70AE409F-267B-4944-8532-E47CAC9BCCCF}"/>
              </a:ext>
            </a:extLst>
          </p:cNvPr>
          <p:cNvCxnSpPr/>
          <p:nvPr/>
        </p:nvCxnSpPr>
        <p:spPr>
          <a:xfrm flipH="1">
            <a:off x="10025743" y="3788229"/>
            <a:ext cx="881743" cy="2068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CF132166-DCBC-C54F-8F93-594FFF0F9669}"/>
              </a:ext>
            </a:extLst>
          </p:cNvPr>
          <p:cNvCxnSpPr/>
          <p:nvPr/>
        </p:nvCxnSpPr>
        <p:spPr>
          <a:xfrm flipH="1">
            <a:off x="10025742" y="2634344"/>
            <a:ext cx="881743" cy="2068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1546C2F6-3EB7-6749-B130-5D2E239FA48F}"/>
              </a:ext>
            </a:extLst>
          </p:cNvPr>
          <p:cNvCxnSpPr>
            <a:cxnSpLocks/>
          </p:cNvCxnSpPr>
          <p:nvPr/>
        </p:nvCxnSpPr>
        <p:spPr>
          <a:xfrm flipV="1">
            <a:off x="8463644" y="2329544"/>
            <a:ext cx="854527" cy="5116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C5F98F0-D7B2-4241-AA96-463DC975EEE0}"/>
                  </a:ext>
                </a:extLst>
              </p:cNvPr>
              <p:cNvSpPr txBox="1"/>
              <p:nvPr/>
            </p:nvSpPr>
            <p:spPr>
              <a:xfrm>
                <a:off x="7369336" y="2773872"/>
                <a:ext cx="148104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𝑓</m:t>
                      </m:r>
                      <m:d>
                        <m:dPr>
                          <m:ctrlPr>
                            <a:rPr lang="en-GB" i="1">
                              <a:latin typeface="Cambria Math" panose="02040503050406030204" pitchFamily="18" charset="0"/>
                            </a:rPr>
                          </m:ctrlPr>
                        </m:dPr>
                        <m:e>
                          <m:r>
                            <m:rPr>
                              <m:sty m:val="p"/>
                            </m:rPr>
                            <a:rPr lang="en-GB">
                              <a:latin typeface="Cambria Math" panose="02040503050406030204" pitchFamily="18" charset="0"/>
                            </a:rPr>
                            <m:t>x</m:t>
                          </m:r>
                          <m:r>
                            <a:rPr lang="en-GB">
                              <a:latin typeface="Cambria Math" panose="02040503050406030204" pitchFamily="18" charset="0"/>
                            </a:rPr>
                            <m:t>,</m:t>
                          </m:r>
                          <m:r>
                            <m:rPr>
                              <m:sty m:val="p"/>
                            </m:rPr>
                            <a:rPr lang="en-GB">
                              <a:latin typeface="Cambria Math" panose="02040503050406030204" pitchFamily="18" charset="0"/>
                            </a:rPr>
                            <m:t>y</m:t>
                          </m:r>
                        </m:e>
                      </m:d>
                      <m:r>
                        <a:rPr lang="en-GB">
                          <a:latin typeface="Cambria Math" panose="02040503050406030204" pitchFamily="18" charset="0"/>
                        </a:rPr>
                        <m:t>=−4</m:t>
                      </m:r>
                    </m:oMath>
                  </m:oMathPara>
                </a14:m>
                <a:endParaRPr lang="en-US"/>
              </a:p>
            </p:txBody>
          </p:sp>
        </mc:Choice>
        <mc:Fallback xmlns="">
          <p:sp>
            <p:nvSpPr>
              <p:cNvPr id="24" name="TextBox 23">
                <a:extLst>
                  <a:ext uri="{FF2B5EF4-FFF2-40B4-BE49-F238E27FC236}">
                    <a16:creationId xmlns:a16="http://schemas.microsoft.com/office/drawing/2014/main" id="{6C5F98F0-D7B2-4241-AA96-463DC975EEE0}"/>
                  </a:ext>
                </a:extLst>
              </p:cNvPr>
              <p:cNvSpPr txBox="1">
                <a:spLocks noRot="1" noChangeAspect="1" noMove="1" noResize="1" noEditPoints="1" noAdjustHandles="1" noChangeArrowheads="1" noChangeShapeType="1" noTextEdit="1"/>
              </p:cNvSpPr>
              <p:nvPr/>
            </p:nvSpPr>
            <p:spPr>
              <a:xfrm>
                <a:off x="7369336" y="2773872"/>
                <a:ext cx="1481046" cy="369332"/>
              </a:xfrm>
              <a:prstGeom prst="rect">
                <a:avLst/>
              </a:prstGeom>
              <a:blipFill>
                <a:blip r:embed="rId6"/>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F5D9BEE5-75F9-8E45-9DC2-F24DB4695A6C}"/>
                  </a:ext>
                </a:extLst>
              </p:cNvPr>
              <p:cNvSpPr txBox="1"/>
              <p:nvPr/>
            </p:nvSpPr>
            <p:spPr>
              <a:xfrm>
                <a:off x="10466613" y="3301531"/>
                <a:ext cx="130792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𝑓</m:t>
                      </m:r>
                      <m:d>
                        <m:dPr>
                          <m:ctrlPr>
                            <a:rPr lang="en-GB" i="1">
                              <a:latin typeface="Cambria Math" panose="02040503050406030204" pitchFamily="18" charset="0"/>
                            </a:rPr>
                          </m:ctrlPr>
                        </m:dPr>
                        <m:e>
                          <m:r>
                            <m:rPr>
                              <m:sty m:val="p"/>
                            </m:rPr>
                            <a:rPr lang="en-GB">
                              <a:latin typeface="Cambria Math" panose="02040503050406030204" pitchFamily="18" charset="0"/>
                            </a:rPr>
                            <m:t>x</m:t>
                          </m:r>
                          <m:r>
                            <a:rPr lang="en-GB">
                              <a:latin typeface="Cambria Math" panose="02040503050406030204" pitchFamily="18" charset="0"/>
                            </a:rPr>
                            <m:t>,</m:t>
                          </m:r>
                          <m:r>
                            <m:rPr>
                              <m:sty m:val="p"/>
                            </m:rPr>
                            <a:rPr lang="en-GB">
                              <a:latin typeface="Cambria Math" panose="02040503050406030204" pitchFamily="18" charset="0"/>
                            </a:rPr>
                            <m:t>y</m:t>
                          </m:r>
                        </m:e>
                      </m:d>
                      <m:r>
                        <a:rPr lang="en-GB">
                          <a:latin typeface="Cambria Math" panose="02040503050406030204" pitchFamily="18" charset="0"/>
                        </a:rPr>
                        <m:t>=</m:t>
                      </m:r>
                      <m:r>
                        <a:rPr lang="en-GB" b="0" i="0" smtClean="0">
                          <a:latin typeface="Cambria Math" panose="02040503050406030204" pitchFamily="18" charset="0"/>
                        </a:rPr>
                        <m:t>1</m:t>
                      </m:r>
                    </m:oMath>
                  </m:oMathPara>
                </a14:m>
                <a:endParaRPr lang="en-US"/>
              </a:p>
            </p:txBody>
          </p:sp>
        </mc:Choice>
        <mc:Fallback xmlns="">
          <p:sp>
            <p:nvSpPr>
              <p:cNvPr id="25" name="TextBox 24">
                <a:extLst>
                  <a:ext uri="{FF2B5EF4-FFF2-40B4-BE49-F238E27FC236}">
                    <a16:creationId xmlns:a16="http://schemas.microsoft.com/office/drawing/2014/main" id="{F5D9BEE5-75F9-8E45-9DC2-F24DB4695A6C}"/>
                  </a:ext>
                </a:extLst>
              </p:cNvPr>
              <p:cNvSpPr txBox="1">
                <a:spLocks noRot="1" noChangeAspect="1" noMove="1" noResize="1" noEditPoints="1" noAdjustHandles="1" noChangeArrowheads="1" noChangeShapeType="1" noTextEdit="1"/>
              </p:cNvSpPr>
              <p:nvPr/>
            </p:nvSpPr>
            <p:spPr>
              <a:xfrm>
                <a:off x="10466613" y="3301531"/>
                <a:ext cx="1307922" cy="369332"/>
              </a:xfrm>
              <a:prstGeom prst="rect">
                <a:avLst/>
              </a:prstGeom>
              <a:blipFill>
                <a:blip r:embed="rId7"/>
                <a:stretch>
                  <a:fillRect b="-17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ABE81AB-177F-2943-B39A-0972059EE907}"/>
                  </a:ext>
                </a:extLst>
              </p:cNvPr>
              <p:cNvSpPr txBox="1"/>
              <p:nvPr/>
            </p:nvSpPr>
            <p:spPr>
              <a:xfrm>
                <a:off x="10455140" y="2170179"/>
                <a:ext cx="148104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𝑓</m:t>
                      </m:r>
                      <m:d>
                        <m:dPr>
                          <m:ctrlPr>
                            <a:rPr lang="en-GB" i="1">
                              <a:latin typeface="Cambria Math" panose="02040503050406030204" pitchFamily="18" charset="0"/>
                            </a:rPr>
                          </m:ctrlPr>
                        </m:dPr>
                        <m:e>
                          <m:r>
                            <m:rPr>
                              <m:sty m:val="p"/>
                            </m:rPr>
                            <a:rPr lang="en-GB">
                              <a:latin typeface="Cambria Math" panose="02040503050406030204" pitchFamily="18" charset="0"/>
                            </a:rPr>
                            <m:t>x</m:t>
                          </m:r>
                          <m:r>
                            <a:rPr lang="en-GB">
                              <a:latin typeface="Cambria Math" panose="02040503050406030204" pitchFamily="18" charset="0"/>
                            </a:rPr>
                            <m:t>,</m:t>
                          </m:r>
                          <m:r>
                            <m:rPr>
                              <m:sty m:val="p"/>
                            </m:rPr>
                            <a:rPr lang="en-GB">
                              <a:latin typeface="Cambria Math" panose="02040503050406030204" pitchFamily="18" charset="0"/>
                            </a:rPr>
                            <m:t>y</m:t>
                          </m:r>
                        </m:e>
                      </m:d>
                      <m:r>
                        <a:rPr lang="en-GB">
                          <a:latin typeface="Cambria Math" panose="02040503050406030204" pitchFamily="18" charset="0"/>
                        </a:rPr>
                        <m:t>=</m:t>
                      </m:r>
                      <m:r>
                        <a:rPr lang="en-GB" b="0" i="0" smtClean="0">
                          <a:latin typeface="Cambria Math" panose="02040503050406030204" pitchFamily="18" charset="0"/>
                        </a:rPr>
                        <m:t>−2</m:t>
                      </m:r>
                    </m:oMath>
                  </m:oMathPara>
                </a14:m>
                <a:endParaRPr lang="en-US"/>
              </a:p>
            </p:txBody>
          </p:sp>
        </mc:Choice>
        <mc:Fallback xmlns="">
          <p:sp>
            <p:nvSpPr>
              <p:cNvPr id="26" name="TextBox 25">
                <a:extLst>
                  <a:ext uri="{FF2B5EF4-FFF2-40B4-BE49-F238E27FC236}">
                    <a16:creationId xmlns:a16="http://schemas.microsoft.com/office/drawing/2014/main" id="{6ABE81AB-177F-2943-B39A-0972059EE907}"/>
                  </a:ext>
                </a:extLst>
              </p:cNvPr>
              <p:cNvSpPr txBox="1">
                <a:spLocks noRot="1" noChangeAspect="1" noMove="1" noResize="1" noEditPoints="1" noAdjustHandles="1" noChangeArrowheads="1" noChangeShapeType="1" noTextEdit="1"/>
              </p:cNvSpPr>
              <p:nvPr/>
            </p:nvSpPr>
            <p:spPr>
              <a:xfrm>
                <a:off x="10455140" y="2170179"/>
                <a:ext cx="1481046" cy="369332"/>
              </a:xfrm>
              <a:prstGeom prst="rect">
                <a:avLst/>
              </a:prstGeom>
              <a:blipFill>
                <a:blip r:embed="rId8"/>
                <a:stretch>
                  <a:fillRect b="-12903"/>
                </a:stretch>
              </a:blipFill>
            </p:spPr>
            <p:txBody>
              <a:bodyPr/>
              <a:lstStyle/>
              <a:p>
                <a:r>
                  <a:rPr lang="en-US">
                    <a:noFill/>
                  </a:rPr>
                  <a:t> </a:t>
                </a:r>
              </a:p>
            </p:txBody>
          </p:sp>
        </mc:Fallback>
      </mc:AlternateContent>
      <p:cxnSp>
        <p:nvCxnSpPr>
          <p:cNvPr id="27" name="Straight Arrow Connector 26">
            <a:extLst>
              <a:ext uri="{FF2B5EF4-FFF2-40B4-BE49-F238E27FC236}">
                <a16:creationId xmlns:a16="http://schemas.microsoft.com/office/drawing/2014/main" id="{048EEECD-DD13-D044-95AC-A822F81945C3}"/>
              </a:ext>
            </a:extLst>
          </p:cNvPr>
          <p:cNvCxnSpPr>
            <a:cxnSpLocks/>
          </p:cNvCxnSpPr>
          <p:nvPr/>
        </p:nvCxnSpPr>
        <p:spPr>
          <a:xfrm flipV="1">
            <a:off x="8526237" y="4938213"/>
            <a:ext cx="427263" cy="29781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5E06FCEA-D770-3840-980F-CB797145508F}"/>
                  </a:ext>
                </a:extLst>
              </p:cNvPr>
              <p:cNvSpPr txBox="1"/>
              <p:nvPr/>
            </p:nvSpPr>
            <p:spPr>
              <a:xfrm>
                <a:off x="7883419" y="5295382"/>
                <a:ext cx="319940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i="1">
                              <a:latin typeface="Cambria Math" panose="02040503050406030204" pitchFamily="18" charset="0"/>
                            </a:rPr>
                            <m:t>𝑔</m:t>
                          </m:r>
                          <m:d>
                            <m:dPr>
                              <m:ctrlPr>
                                <a:rPr lang="en-GB" i="1">
                                  <a:latin typeface="Cambria Math" panose="02040503050406030204" pitchFamily="18" charset="0"/>
                                </a:rPr>
                              </m:ctrlPr>
                            </m:dPr>
                            <m:e>
                              <m:r>
                                <a:rPr lang="en-GB" i="1">
                                  <a:latin typeface="Cambria Math" panose="02040503050406030204" pitchFamily="18" charset="0"/>
                                </a:rPr>
                                <m:t>𝑥</m:t>
                              </m:r>
                              <m:r>
                                <a:rPr lang="en-GB" i="1">
                                  <a:latin typeface="Cambria Math" panose="02040503050406030204" pitchFamily="18" charset="0"/>
                                </a:rPr>
                                <m:t>,</m:t>
                              </m:r>
                              <m:r>
                                <a:rPr lang="en-GB" i="1">
                                  <a:latin typeface="Cambria Math" panose="02040503050406030204" pitchFamily="18" charset="0"/>
                                </a:rPr>
                                <m:t>𝑦</m:t>
                              </m:r>
                            </m:e>
                          </m:d>
                          <m:r>
                            <a:rPr lang="en-GB" i="1">
                              <a:latin typeface="Cambria Math" panose="02040503050406030204" pitchFamily="18" charset="0"/>
                            </a:rPr>
                            <m:t>=</m:t>
                          </m:r>
                          <m:r>
                            <a:rPr lang="en-GB" b="0" i="1" smtClean="0">
                              <a:latin typeface="Cambria Math" panose="02040503050406030204" pitchFamily="18" charset="0"/>
                            </a:rPr>
                            <m:t>1 (</m:t>
                          </m:r>
                          <m:r>
                            <a:rPr lang="en-GB" i="1">
                              <a:latin typeface="Cambria Math" panose="02040503050406030204" pitchFamily="18" charset="0"/>
                            </a:rPr>
                            <m:t>𝑥</m:t>
                          </m:r>
                        </m:e>
                        <m:sup>
                          <m:r>
                            <a:rPr lang="en-GB" i="1">
                              <a:latin typeface="Cambria Math" panose="02040503050406030204" pitchFamily="18" charset="0"/>
                            </a:rPr>
                            <m:t>2</m:t>
                          </m:r>
                        </m:sup>
                      </m:sSup>
                      <m:r>
                        <a:rPr lang="en-GB" i="1">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𝑦</m:t>
                          </m:r>
                        </m:e>
                        <m:sup>
                          <m:r>
                            <a:rPr lang="en-GB" i="1">
                              <a:latin typeface="Cambria Math" panose="02040503050406030204" pitchFamily="18" charset="0"/>
                            </a:rPr>
                            <m:t>2</m:t>
                          </m:r>
                        </m:sup>
                      </m:sSup>
                      <m:r>
                        <a:rPr lang="en-GB" b="0" i="1" smtClean="0">
                          <a:latin typeface="Cambria Math" panose="02040503050406030204" pitchFamily="18" charset="0"/>
                        </a:rPr>
                        <m:t>−1</m:t>
                      </m:r>
                      <m:r>
                        <a:rPr lang="en-GB" i="1">
                          <a:latin typeface="Cambria Math" panose="02040503050406030204" pitchFamily="18" charset="0"/>
                        </a:rPr>
                        <m:t>=</m:t>
                      </m:r>
                      <m:r>
                        <a:rPr lang="en-GB" b="0" i="1" smtClean="0">
                          <a:latin typeface="Cambria Math" panose="02040503050406030204" pitchFamily="18" charset="0"/>
                        </a:rPr>
                        <m:t>0)</m:t>
                      </m:r>
                    </m:oMath>
                  </m:oMathPara>
                </a14:m>
                <a:endParaRPr lang="en-US" dirty="0"/>
              </a:p>
            </p:txBody>
          </p:sp>
        </mc:Choice>
        <mc:Fallback xmlns="">
          <p:sp>
            <p:nvSpPr>
              <p:cNvPr id="29" name="TextBox 28">
                <a:extLst>
                  <a:ext uri="{FF2B5EF4-FFF2-40B4-BE49-F238E27FC236}">
                    <a16:creationId xmlns:a16="http://schemas.microsoft.com/office/drawing/2014/main" id="{5E06FCEA-D770-3840-980F-CB797145508F}"/>
                  </a:ext>
                </a:extLst>
              </p:cNvPr>
              <p:cNvSpPr txBox="1">
                <a:spLocks noRot="1" noChangeAspect="1" noMove="1" noResize="1" noEditPoints="1" noAdjustHandles="1" noChangeArrowheads="1" noChangeShapeType="1" noTextEdit="1"/>
              </p:cNvSpPr>
              <p:nvPr/>
            </p:nvSpPr>
            <p:spPr>
              <a:xfrm>
                <a:off x="7883419" y="5295382"/>
                <a:ext cx="3199402" cy="369332"/>
              </a:xfrm>
              <a:prstGeom prst="rect">
                <a:avLst/>
              </a:prstGeom>
              <a:blipFill>
                <a:blip r:embed="rId9"/>
                <a:stretch>
                  <a:fillRect b="-17241"/>
                </a:stretch>
              </a:blipFill>
            </p:spPr>
            <p:txBody>
              <a:bodyPr/>
              <a:lstStyle/>
              <a:p>
                <a:r>
                  <a:rPr lang="en-US">
                    <a:noFill/>
                  </a:rPr>
                  <a:t> </a:t>
                </a:r>
              </a:p>
            </p:txBody>
          </p:sp>
        </mc:Fallback>
      </mc:AlternateContent>
      <p:cxnSp>
        <p:nvCxnSpPr>
          <p:cNvPr id="33" name="Straight Arrow Connector 32">
            <a:extLst>
              <a:ext uri="{FF2B5EF4-FFF2-40B4-BE49-F238E27FC236}">
                <a16:creationId xmlns:a16="http://schemas.microsoft.com/office/drawing/2014/main" id="{EA3675D2-DB0F-824E-96BD-17C49CCD02EF}"/>
              </a:ext>
            </a:extLst>
          </p:cNvPr>
          <p:cNvCxnSpPr>
            <a:cxnSpLocks/>
          </p:cNvCxnSpPr>
          <p:nvPr/>
        </p:nvCxnSpPr>
        <p:spPr>
          <a:xfrm flipV="1">
            <a:off x="9597235" y="2937604"/>
            <a:ext cx="0" cy="495394"/>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23E911D7-4AFD-A547-BB77-C29CFE3897DA}"/>
              </a:ext>
            </a:extLst>
          </p:cNvPr>
          <p:cNvCxnSpPr>
            <a:cxnSpLocks/>
          </p:cNvCxnSpPr>
          <p:nvPr/>
        </p:nvCxnSpPr>
        <p:spPr>
          <a:xfrm flipV="1">
            <a:off x="9597235" y="3086006"/>
            <a:ext cx="0" cy="342994"/>
          </a:xfrm>
          <a:prstGeom prst="straightConnector1">
            <a:avLst/>
          </a:prstGeom>
          <a:ln>
            <a:solidFill>
              <a:srgbClr val="F37C23"/>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FA9F5BD8-3E55-254D-A3A5-5A6C3503A9E9}"/>
                  </a:ext>
                </a:extLst>
              </p:cNvPr>
              <p:cNvSpPr txBox="1"/>
              <p:nvPr/>
            </p:nvSpPr>
            <p:spPr>
              <a:xfrm>
                <a:off x="2036171" y="3086006"/>
                <a:ext cx="405982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1" i="0" smtClean="0">
                          <a:solidFill>
                            <a:srgbClr val="E95125"/>
                          </a:solidFill>
                          <a:latin typeface="Cambria Math" panose="02040503050406030204" pitchFamily="18" charset="0"/>
                          <a:ea typeface="Cambria Math" panose="02040503050406030204" pitchFamily="18" charset="0"/>
                        </a:rPr>
                        <m:t>𝛁</m:t>
                      </m:r>
                      <m:r>
                        <a:rPr lang="en-GB" sz="2400" b="1" i="1" smtClean="0">
                          <a:solidFill>
                            <a:srgbClr val="E95125"/>
                          </a:solidFill>
                          <a:latin typeface="Cambria Math" panose="02040503050406030204" pitchFamily="18" charset="0"/>
                          <a:ea typeface="Cambria Math" panose="02040503050406030204" pitchFamily="18" charset="0"/>
                        </a:rPr>
                        <m:t> </m:t>
                      </m:r>
                      <m:r>
                        <a:rPr lang="en-GB" sz="2400" b="1" i="1" smtClean="0">
                          <a:solidFill>
                            <a:srgbClr val="E95125"/>
                          </a:solidFill>
                          <a:latin typeface="Cambria Math" panose="02040503050406030204" pitchFamily="18" charset="0"/>
                          <a:ea typeface="Cambria Math" panose="02040503050406030204" pitchFamily="18" charset="0"/>
                        </a:rPr>
                        <m:t>𝒇</m:t>
                      </m:r>
                      <m:r>
                        <a:rPr lang="en-GB" sz="2400" b="0" i="1" smtClean="0">
                          <a:solidFill>
                            <a:srgbClr val="E95125"/>
                          </a:solidFill>
                          <a:latin typeface="Cambria Math" panose="02040503050406030204" pitchFamily="18" charset="0"/>
                          <a:ea typeface="Cambria Math" panose="02040503050406030204" pitchFamily="18" charset="0"/>
                        </a:rPr>
                        <m:t>(</m:t>
                      </m:r>
                      <m:sSub>
                        <m:sSubPr>
                          <m:ctrlPr>
                            <a:rPr lang="en-GB" sz="2400" b="0" i="1" smtClean="0">
                              <a:solidFill>
                                <a:srgbClr val="E95125"/>
                              </a:solidFill>
                              <a:latin typeface="Cambria Math" panose="02040503050406030204" pitchFamily="18" charset="0"/>
                              <a:ea typeface="Cambria Math" panose="02040503050406030204" pitchFamily="18" charset="0"/>
                            </a:rPr>
                          </m:ctrlPr>
                        </m:sSubPr>
                        <m:e>
                          <m:r>
                            <a:rPr lang="en-GB" sz="2400" i="1" smtClean="0">
                              <a:solidFill>
                                <a:srgbClr val="E95125"/>
                              </a:solidFill>
                              <a:latin typeface="Cambria Math" panose="02040503050406030204" pitchFamily="18" charset="0"/>
                              <a:ea typeface="Cambria Math" panose="02040503050406030204" pitchFamily="18" charset="0"/>
                            </a:rPr>
                            <m:t>𝑥</m:t>
                          </m:r>
                        </m:e>
                        <m:sub>
                          <m:r>
                            <a:rPr lang="en-GB" sz="2400" b="0" i="1" smtClean="0">
                              <a:solidFill>
                                <a:srgbClr val="E95125"/>
                              </a:solidFill>
                              <a:latin typeface="Cambria Math" panose="02040503050406030204" pitchFamily="18" charset="0"/>
                              <a:ea typeface="Cambria Math" panose="02040503050406030204" pitchFamily="18" charset="0"/>
                            </a:rPr>
                            <m:t>𝑚</m:t>
                          </m:r>
                        </m:sub>
                      </m:sSub>
                      <m:r>
                        <a:rPr lang="en-GB" sz="2400" i="1" smtClean="0">
                          <a:solidFill>
                            <a:srgbClr val="E95125"/>
                          </a:solidFill>
                          <a:latin typeface="Cambria Math" panose="02040503050406030204" pitchFamily="18" charset="0"/>
                          <a:ea typeface="Cambria Math" panose="02040503050406030204" pitchFamily="18" charset="0"/>
                        </a:rPr>
                        <m:t>,</m:t>
                      </m:r>
                      <m:sSub>
                        <m:sSubPr>
                          <m:ctrlPr>
                            <a:rPr lang="en-GB" sz="2400" b="0" i="1" smtClean="0">
                              <a:solidFill>
                                <a:srgbClr val="E95125"/>
                              </a:solidFill>
                              <a:latin typeface="Cambria Math" panose="02040503050406030204" pitchFamily="18" charset="0"/>
                              <a:ea typeface="Cambria Math" panose="02040503050406030204" pitchFamily="18" charset="0"/>
                            </a:rPr>
                          </m:ctrlPr>
                        </m:sSubPr>
                        <m:e>
                          <m:r>
                            <a:rPr lang="en-GB" sz="2400" i="1" smtClean="0">
                              <a:solidFill>
                                <a:srgbClr val="E95125"/>
                              </a:solidFill>
                              <a:latin typeface="Cambria Math" panose="02040503050406030204" pitchFamily="18" charset="0"/>
                              <a:ea typeface="Cambria Math" panose="02040503050406030204" pitchFamily="18" charset="0"/>
                            </a:rPr>
                            <m:t>𝑦</m:t>
                          </m:r>
                        </m:e>
                        <m:sub>
                          <m:r>
                            <m:rPr>
                              <m:sty m:val="p"/>
                            </m:rPr>
                            <a:rPr lang="en-GB" sz="2400" b="0" i="0" smtClean="0">
                              <a:solidFill>
                                <a:srgbClr val="E95125"/>
                              </a:solidFill>
                              <a:latin typeface="Cambria Math" panose="02040503050406030204" pitchFamily="18" charset="0"/>
                              <a:ea typeface="Cambria Math" panose="02040503050406030204" pitchFamily="18" charset="0"/>
                            </a:rPr>
                            <m:t>m</m:t>
                          </m:r>
                        </m:sub>
                      </m:sSub>
                      <m:r>
                        <a:rPr lang="en-GB" sz="2400" b="0" i="0" smtClean="0">
                          <a:solidFill>
                            <a:srgbClr val="E95125"/>
                          </a:solidFill>
                          <a:latin typeface="Cambria Math" panose="02040503050406030204" pitchFamily="18" charset="0"/>
                          <a:ea typeface="Cambria Math" panose="02040503050406030204" pitchFamily="18" charset="0"/>
                        </a:rPr>
                        <m:t>)</m:t>
                      </m:r>
                      <m:r>
                        <a:rPr lang="en-GB" sz="2400" b="0" i="0" smtClean="0">
                          <a:latin typeface="Cambria Math" panose="02040503050406030204" pitchFamily="18" charset="0"/>
                          <a:ea typeface="Cambria Math" panose="02040503050406030204" pitchFamily="18" charset="0"/>
                        </a:rPr>
                        <m:t>= </m:t>
                      </m:r>
                      <m:r>
                        <a:rPr lang="el-GR" sz="2400" b="0" i="1" smtClean="0">
                          <a:solidFill>
                            <a:srgbClr val="C00000"/>
                          </a:solidFill>
                          <a:latin typeface="Cambria Math" panose="02040503050406030204" pitchFamily="18" charset="0"/>
                          <a:ea typeface="Cambria Math" panose="02040503050406030204" pitchFamily="18" charset="0"/>
                        </a:rPr>
                        <m:t>𝜆</m:t>
                      </m:r>
                      <m:r>
                        <a:rPr lang="en-GB" sz="2400" b="1" i="1" smtClean="0">
                          <a:latin typeface="Cambria Math" panose="02040503050406030204" pitchFamily="18" charset="0"/>
                          <a:ea typeface="Cambria Math" panose="02040503050406030204" pitchFamily="18" charset="0"/>
                        </a:rPr>
                        <m:t> </m:t>
                      </m:r>
                      <m:r>
                        <a:rPr lang="en-GB" sz="2400" b="1" i="1" smtClean="0">
                          <a:solidFill>
                            <a:srgbClr val="00B050"/>
                          </a:solidFill>
                          <a:latin typeface="Cambria Math" panose="02040503050406030204" pitchFamily="18" charset="0"/>
                          <a:ea typeface="Cambria Math" panose="02040503050406030204" pitchFamily="18" charset="0"/>
                        </a:rPr>
                        <m:t>𝜵</m:t>
                      </m:r>
                      <m:r>
                        <a:rPr lang="en-GB" sz="2400" b="1" i="1" smtClean="0">
                          <a:solidFill>
                            <a:srgbClr val="00B050"/>
                          </a:solidFill>
                          <a:latin typeface="Cambria Math" panose="02040503050406030204" pitchFamily="18" charset="0"/>
                          <a:ea typeface="Cambria Math" panose="02040503050406030204" pitchFamily="18" charset="0"/>
                        </a:rPr>
                        <m:t>𝒈</m:t>
                      </m:r>
                      <m:r>
                        <a:rPr lang="en-GB" sz="2400" i="1">
                          <a:solidFill>
                            <a:srgbClr val="00B050"/>
                          </a:solidFill>
                          <a:latin typeface="Cambria Math" panose="02040503050406030204" pitchFamily="18" charset="0"/>
                          <a:ea typeface="Cambria Math" panose="02040503050406030204" pitchFamily="18" charset="0"/>
                        </a:rPr>
                        <m:t>(</m:t>
                      </m:r>
                      <m:sSub>
                        <m:sSubPr>
                          <m:ctrlPr>
                            <a:rPr lang="en-GB" sz="2400" i="1">
                              <a:solidFill>
                                <a:srgbClr val="00B050"/>
                              </a:solidFill>
                              <a:latin typeface="Cambria Math" panose="02040503050406030204" pitchFamily="18" charset="0"/>
                              <a:ea typeface="Cambria Math" panose="02040503050406030204" pitchFamily="18" charset="0"/>
                            </a:rPr>
                          </m:ctrlPr>
                        </m:sSubPr>
                        <m:e>
                          <m:r>
                            <a:rPr lang="en-GB" sz="2400" i="1">
                              <a:solidFill>
                                <a:srgbClr val="00B050"/>
                              </a:solidFill>
                              <a:latin typeface="Cambria Math" panose="02040503050406030204" pitchFamily="18" charset="0"/>
                              <a:ea typeface="Cambria Math" panose="02040503050406030204" pitchFamily="18" charset="0"/>
                            </a:rPr>
                            <m:t>𝑥</m:t>
                          </m:r>
                        </m:e>
                        <m:sub>
                          <m:r>
                            <a:rPr lang="en-GB" sz="2400" i="1">
                              <a:solidFill>
                                <a:srgbClr val="00B050"/>
                              </a:solidFill>
                              <a:latin typeface="Cambria Math" panose="02040503050406030204" pitchFamily="18" charset="0"/>
                              <a:ea typeface="Cambria Math" panose="02040503050406030204" pitchFamily="18" charset="0"/>
                            </a:rPr>
                            <m:t>𝑚</m:t>
                          </m:r>
                        </m:sub>
                      </m:sSub>
                      <m:r>
                        <a:rPr lang="en-GB" sz="2400" i="1">
                          <a:solidFill>
                            <a:srgbClr val="00B050"/>
                          </a:solidFill>
                          <a:latin typeface="Cambria Math" panose="02040503050406030204" pitchFamily="18" charset="0"/>
                          <a:ea typeface="Cambria Math" panose="02040503050406030204" pitchFamily="18" charset="0"/>
                        </a:rPr>
                        <m:t>,</m:t>
                      </m:r>
                      <m:sSub>
                        <m:sSubPr>
                          <m:ctrlPr>
                            <a:rPr lang="en-GB" sz="2400" i="1">
                              <a:solidFill>
                                <a:srgbClr val="00B050"/>
                              </a:solidFill>
                              <a:latin typeface="Cambria Math" panose="02040503050406030204" pitchFamily="18" charset="0"/>
                              <a:ea typeface="Cambria Math" panose="02040503050406030204" pitchFamily="18" charset="0"/>
                            </a:rPr>
                          </m:ctrlPr>
                        </m:sSubPr>
                        <m:e>
                          <m:r>
                            <a:rPr lang="en-GB" sz="2400" i="1">
                              <a:solidFill>
                                <a:srgbClr val="00B050"/>
                              </a:solidFill>
                              <a:latin typeface="Cambria Math" panose="02040503050406030204" pitchFamily="18" charset="0"/>
                              <a:ea typeface="Cambria Math" panose="02040503050406030204" pitchFamily="18" charset="0"/>
                            </a:rPr>
                            <m:t>𝑦</m:t>
                          </m:r>
                        </m:e>
                        <m:sub>
                          <m:r>
                            <a:rPr lang="en-GB" sz="2400" i="1">
                              <a:solidFill>
                                <a:srgbClr val="00B050"/>
                              </a:solidFill>
                              <a:latin typeface="Cambria Math" panose="02040503050406030204" pitchFamily="18" charset="0"/>
                              <a:ea typeface="Cambria Math" panose="02040503050406030204" pitchFamily="18" charset="0"/>
                            </a:rPr>
                            <m:t>𝑚</m:t>
                          </m:r>
                        </m:sub>
                      </m:sSub>
                      <m:r>
                        <a:rPr lang="en-GB" sz="2400" i="1">
                          <a:solidFill>
                            <a:srgbClr val="00B050"/>
                          </a:solidFill>
                          <a:latin typeface="Cambria Math" panose="02040503050406030204" pitchFamily="18" charset="0"/>
                          <a:ea typeface="Cambria Math" panose="02040503050406030204" pitchFamily="18" charset="0"/>
                        </a:rPr>
                        <m:t>)</m:t>
                      </m:r>
                    </m:oMath>
                  </m:oMathPara>
                </a14:m>
                <a:endParaRPr lang="en-US" sz="2400" dirty="0"/>
              </a:p>
            </p:txBody>
          </p:sp>
        </mc:Choice>
        <mc:Fallback xmlns="">
          <p:sp>
            <p:nvSpPr>
              <p:cNvPr id="35" name="TextBox 34">
                <a:extLst>
                  <a:ext uri="{FF2B5EF4-FFF2-40B4-BE49-F238E27FC236}">
                    <a16:creationId xmlns:a16="http://schemas.microsoft.com/office/drawing/2014/main" id="{FA9F5BD8-3E55-254D-A3A5-5A6C3503A9E9}"/>
                  </a:ext>
                </a:extLst>
              </p:cNvPr>
              <p:cNvSpPr txBox="1">
                <a:spLocks noRot="1" noChangeAspect="1" noMove="1" noResize="1" noEditPoints="1" noAdjustHandles="1" noChangeArrowheads="1" noChangeShapeType="1" noTextEdit="1"/>
              </p:cNvSpPr>
              <p:nvPr/>
            </p:nvSpPr>
            <p:spPr>
              <a:xfrm>
                <a:off x="2036171" y="3086006"/>
                <a:ext cx="4059829" cy="461665"/>
              </a:xfrm>
              <a:prstGeom prst="rect">
                <a:avLst/>
              </a:prstGeom>
              <a:blipFill>
                <a:blip r:embed="rId10"/>
                <a:stretch>
                  <a:fillRect b="-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27BB52E5-CD78-4248-888F-C8A956F3ABF0}"/>
                  </a:ext>
                </a:extLst>
              </p:cNvPr>
              <p:cNvSpPr/>
              <p:nvPr/>
            </p:nvSpPr>
            <p:spPr>
              <a:xfrm>
                <a:off x="7717380" y="3341776"/>
                <a:ext cx="108632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i="1" smtClean="0">
                          <a:solidFill>
                            <a:schemeClr val="accent2"/>
                          </a:solidFill>
                          <a:latin typeface="Cambria Math" panose="02040503050406030204" pitchFamily="18" charset="0"/>
                          <a:ea typeface="Cambria Math" panose="02040503050406030204" pitchFamily="18" charset="0"/>
                        </a:rPr>
                        <m:t>(</m:t>
                      </m:r>
                      <m:sSub>
                        <m:sSubPr>
                          <m:ctrlPr>
                            <a:rPr lang="en-GB" i="1">
                              <a:solidFill>
                                <a:schemeClr val="accent2"/>
                              </a:solidFill>
                              <a:latin typeface="Cambria Math" panose="02040503050406030204" pitchFamily="18" charset="0"/>
                              <a:ea typeface="Cambria Math" panose="02040503050406030204" pitchFamily="18" charset="0"/>
                            </a:rPr>
                          </m:ctrlPr>
                        </m:sSubPr>
                        <m:e>
                          <m:r>
                            <a:rPr lang="en-GB" i="1">
                              <a:solidFill>
                                <a:schemeClr val="accent2"/>
                              </a:solidFill>
                              <a:latin typeface="Cambria Math" panose="02040503050406030204" pitchFamily="18" charset="0"/>
                              <a:ea typeface="Cambria Math" panose="02040503050406030204" pitchFamily="18" charset="0"/>
                            </a:rPr>
                            <m:t>𝑥</m:t>
                          </m:r>
                        </m:e>
                        <m:sub>
                          <m:r>
                            <a:rPr lang="en-GB" i="1">
                              <a:solidFill>
                                <a:schemeClr val="accent2"/>
                              </a:solidFill>
                              <a:latin typeface="Cambria Math" panose="02040503050406030204" pitchFamily="18" charset="0"/>
                              <a:ea typeface="Cambria Math" panose="02040503050406030204" pitchFamily="18" charset="0"/>
                            </a:rPr>
                            <m:t>𝑚</m:t>
                          </m:r>
                        </m:sub>
                      </m:sSub>
                      <m:r>
                        <a:rPr lang="en-GB" i="1">
                          <a:solidFill>
                            <a:schemeClr val="accent2"/>
                          </a:solidFill>
                          <a:latin typeface="Cambria Math" panose="02040503050406030204" pitchFamily="18" charset="0"/>
                          <a:ea typeface="Cambria Math" panose="02040503050406030204" pitchFamily="18" charset="0"/>
                        </a:rPr>
                        <m:t>,</m:t>
                      </m:r>
                      <m:sSub>
                        <m:sSubPr>
                          <m:ctrlPr>
                            <a:rPr lang="en-GB" i="1">
                              <a:solidFill>
                                <a:schemeClr val="accent2"/>
                              </a:solidFill>
                              <a:latin typeface="Cambria Math" panose="02040503050406030204" pitchFamily="18" charset="0"/>
                              <a:ea typeface="Cambria Math" panose="02040503050406030204" pitchFamily="18" charset="0"/>
                            </a:rPr>
                          </m:ctrlPr>
                        </m:sSubPr>
                        <m:e>
                          <m:r>
                            <a:rPr lang="en-GB" i="1">
                              <a:solidFill>
                                <a:schemeClr val="accent2"/>
                              </a:solidFill>
                              <a:latin typeface="Cambria Math" panose="02040503050406030204" pitchFamily="18" charset="0"/>
                              <a:ea typeface="Cambria Math" panose="02040503050406030204" pitchFamily="18" charset="0"/>
                            </a:rPr>
                            <m:t>𝑦</m:t>
                          </m:r>
                        </m:e>
                        <m:sub>
                          <m:r>
                            <a:rPr lang="en-GB" i="1">
                              <a:solidFill>
                                <a:schemeClr val="accent2"/>
                              </a:solidFill>
                              <a:latin typeface="Cambria Math" panose="02040503050406030204" pitchFamily="18" charset="0"/>
                              <a:ea typeface="Cambria Math" panose="02040503050406030204" pitchFamily="18" charset="0"/>
                            </a:rPr>
                            <m:t>𝑚</m:t>
                          </m:r>
                        </m:sub>
                      </m:sSub>
                      <m:r>
                        <a:rPr lang="en-GB" i="1">
                          <a:solidFill>
                            <a:schemeClr val="accent2"/>
                          </a:solidFill>
                          <a:latin typeface="Cambria Math" panose="02040503050406030204" pitchFamily="18" charset="0"/>
                          <a:ea typeface="Cambria Math" panose="02040503050406030204" pitchFamily="18" charset="0"/>
                        </a:rPr>
                        <m:t>)</m:t>
                      </m:r>
                    </m:oMath>
                  </m:oMathPara>
                </a14:m>
                <a:endParaRPr lang="en-US" dirty="0">
                  <a:solidFill>
                    <a:schemeClr val="accent2"/>
                  </a:solidFill>
                </a:endParaRPr>
              </a:p>
            </p:txBody>
          </p:sp>
        </mc:Choice>
        <mc:Fallback xmlns="">
          <p:sp>
            <p:nvSpPr>
              <p:cNvPr id="2" name="Rectangle 1">
                <a:extLst>
                  <a:ext uri="{FF2B5EF4-FFF2-40B4-BE49-F238E27FC236}">
                    <a16:creationId xmlns:a16="http://schemas.microsoft.com/office/drawing/2014/main" id="{27BB52E5-CD78-4248-888F-C8A956F3ABF0}"/>
                  </a:ext>
                </a:extLst>
              </p:cNvPr>
              <p:cNvSpPr>
                <a:spLocks noRot="1" noChangeAspect="1" noMove="1" noResize="1" noEditPoints="1" noAdjustHandles="1" noChangeArrowheads="1" noChangeShapeType="1" noTextEdit="1"/>
              </p:cNvSpPr>
              <p:nvPr/>
            </p:nvSpPr>
            <p:spPr>
              <a:xfrm>
                <a:off x="7717380" y="3341776"/>
                <a:ext cx="1086323" cy="369332"/>
              </a:xfrm>
              <a:prstGeom prst="rect">
                <a:avLst/>
              </a:prstGeom>
              <a:blipFill>
                <a:blip r:embed="rId11"/>
                <a:stretch>
                  <a:fillRect b="-13333"/>
                </a:stretch>
              </a:blipFill>
            </p:spPr>
            <p:txBody>
              <a:bodyPr/>
              <a:lstStyle/>
              <a:p>
                <a:r>
                  <a:rPr lang="en-US">
                    <a:noFill/>
                  </a:rPr>
                  <a:t> </a:t>
                </a:r>
              </a:p>
            </p:txBody>
          </p:sp>
        </mc:Fallback>
      </mc:AlternateContent>
      <p:cxnSp>
        <p:nvCxnSpPr>
          <p:cNvPr id="5" name="Straight Arrow Connector 4">
            <a:extLst>
              <a:ext uri="{FF2B5EF4-FFF2-40B4-BE49-F238E27FC236}">
                <a16:creationId xmlns:a16="http://schemas.microsoft.com/office/drawing/2014/main" id="{F11757DD-95DA-6C47-B5C9-D74F853479DE}"/>
              </a:ext>
            </a:extLst>
          </p:cNvPr>
          <p:cNvCxnSpPr/>
          <p:nvPr/>
        </p:nvCxnSpPr>
        <p:spPr>
          <a:xfrm flipV="1">
            <a:off x="8831564" y="3429000"/>
            <a:ext cx="765671" cy="97442"/>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A6A17221-5098-C54A-8347-81830CE3115D}"/>
              </a:ext>
            </a:extLst>
          </p:cNvPr>
          <p:cNvSpPr/>
          <p:nvPr/>
        </p:nvSpPr>
        <p:spPr>
          <a:xfrm>
            <a:off x="7758910" y="3341776"/>
            <a:ext cx="980958" cy="369332"/>
          </a:xfrm>
          <a:prstGeom prst="rect">
            <a:avLst/>
          </a:prstGeom>
          <a:noFill/>
          <a:ln w="254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64AB275-FC15-244E-A000-C4B0B8A38F1B}"/>
              </a:ext>
            </a:extLst>
          </p:cNvPr>
          <p:cNvSpPr txBox="1"/>
          <p:nvPr/>
        </p:nvSpPr>
        <p:spPr>
          <a:xfrm>
            <a:off x="8870241" y="770518"/>
            <a:ext cx="1453988" cy="369332"/>
          </a:xfrm>
          <a:prstGeom prst="rect">
            <a:avLst/>
          </a:prstGeom>
          <a:noFill/>
        </p:spPr>
        <p:txBody>
          <a:bodyPr wrap="none" rtlCol="0">
            <a:spAutoFit/>
          </a:bodyPr>
          <a:lstStyle/>
          <a:p>
            <a:r>
              <a:rPr lang="en-US" b="1" dirty="0">
                <a:solidFill>
                  <a:srgbClr val="7030A0"/>
                </a:solidFill>
              </a:rPr>
              <a:t>Visualization</a:t>
            </a:r>
            <a:r>
              <a:rPr lang="en-US" dirty="0"/>
              <a:t> </a:t>
            </a:r>
          </a:p>
        </p:txBody>
      </p:sp>
    </p:spTree>
    <p:extLst>
      <p:ext uri="{BB962C8B-B14F-4D97-AF65-F5344CB8AC3E}">
        <p14:creationId xmlns:p14="http://schemas.microsoft.com/office/powerpoint/2010/main" val="370802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itle 1">
                <a:extLst>
                  <a:ext uri="{FF2B5EF4-FFF2-40B4-BE49-F238E27FC236}">
                    <a16:creationId xmlns:a16="http://schemas.microsoft.com/office/drawing/2014/main" id="{ADEA8D87-2EA9-F943-956A-9EFCB3160254}"/>
                  </a:ext>
                </a:extLst>
              </p:cNvPr>
              <p:cNvSpPr>
                <a:spLocks noGrp="1"/>
              </p:cNvSpPr>
              <p:nvPr>
                <p:ph type="title"/>
              </p:nvPr>
            </p:nvSpPr>
            <p:spPr>
              <a:xfrm>
                <a:off x="609600" y="149754"/>
                <a:ext cx="10972800" cy="647102"/>
              </a:xfrm>
              <a:prstGeom prst="rect">
                <a:avLst/>
              </a:prstGeom>
            </p:spPr>
            <p:txBody>
              <a:bodyPr/>
              <a:lstStyle/>
              <a:p>
                <a14:m>
                  <m:oMath xmlns:m="http://schemas.openxmlformats.org/officeDocument/2006/math">
                    <m:sSup>
                      <m:sSupPr>
                        <m:ctrlPr>
                          <a:rPr lang="en-GB" b="0"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𝜒</m:t>
                        </m:r>
                      </m:e>
                      <m:sup>
                        <m:r>
                          <a:rPr lang="en-GB" b="0" i="1">
                            <a:latin typeface="Cambria Math" panose="02040503050406030204" pitchFamily="18" charset="0"/>
                            <a:ea typeface="Cambria Math" panose="02040503050406030204" pitchFamily="18" charset="0"/>
                          </a:rPr>
                          <m:t>2</m:t>
                        </m:r>
                      </m:sup>
                    </m:sSup>
                  </m:oMath>
                </a14:m>
                <a:r>
                  <a:rPr lang="en-US" dirty="0"/>
                  <a:t> Calaculation</a:t>
                </a:r>
              </a:p>
            </p:txBody>
          </p:sp>
        </mc:Choice>
        <mc:Fallback xmlns="">
          <p:sp>
            <p:nvSpPr>
              <p:cNvPr id="8" name="Title 1">
                <a:extLst>
                  <a:ext uri="{FF2B5EF4-FFF2-40B4-BE49-F238E27FC236}">
                    <a16:creationId xmlns:a16="http://schemas.microsoft.com/office/drawing/2014/main" id="{ADEA8D87-2EA9-F943-956A-9EFCB3160254}"/>
                  </a:ext>
                </a:extLst>
              </p:cNvPr>
              <p:cNvSpPr>
                <a:spLocks noGrp="1" noRot="1" noChangeAspect="1" noMove="1" noResize="1" noEditPoints="1" noAdjustHandles="1" noChangeArrowheads="1" noChangeShapeType="1" noTextEdit="1"/>
              </p:cNvSpPr>
              <p:nvPr>
                <p:ph type="title"/>
              </p:nvPr>
            </p:nvSpPr>
            <p:spPr>
              <a:xfrm>
                <a:off x="609600" y="149754"/>
                <a:ext cx="10972800" cy="647102"/>
              </a:xfrm>
              <a:prstGeom prst="rect">
                <a:avLst/>
              </a:prstGeom>
              <a:blipFill>
                <a:blip r:embed="rId3"/>
                <a:stretch>
                  <a:fillRect l="-1734" t="-27451" b="-56863"/>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8D1E9581-FD3A-344E-8499-4FDB1D21B412}"/>
              </a:ext>
            </a:extLst>
          </p:cNvPr>
          <p:cNvSpPr>
            <a:spLocks noGrp="1"/>
          </p:cNvSpPr>
          <p:nvPr>
            <p:ph type="sldNum" sz="quarter" idx="4"/>
          </p:nvPr>
        </p:nvSpPr>
        <p:spPr>
          <a:prstGeom prst="rect">
            <a:avLst/>
          </a:prstGeom>
        </p:spPr>
        <p:txBody>
          <a:bodyPr/>
          <a:lstStyle/>
          <a:p>
            <a:pPr>
              <a:defRPr/>
            </a:pPr>
            <a:fld id="{0C39C72E-2A13-EB4D-AD45-6D4E6ACAED8D}" type="slidenum">
              <a:rPr lang="en-US" smtClean="0"/>
              <a:pPr>
                <a:defRPr/>
              </a:pPr>
              <a:t>48</a:t>
            </a:fld>
            <a:endParaRPr lang="en-US"/>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AFDA1692-E8B4-3D49-8A15-198C529AEA32}"/>
                  </a:ext>
                </a:extLst>
              </p:cNvPr>
              <p:cNvSpPr>
                <a:spLocks noGrp="1"/>
              </p:cNvSpPr>
              <p:nvPr>
                <p:ph idx="11"/>
              </p:nvPr>
            </p:nvSpPr>
            <p:spPr>
              <a:xfrm>
                <a:off x="605368" y="1076826"/>
                <a:ext cx="10972799" cy="5359381"/>
              </a:xfrm>
              <a:prstGeom prst="rect">
                <a:avLst/>
              </a:prstGeom>
            </p:spPr>
            <p:txBody>
              <a:bodyPr>
                <a:normAutofit/>
              </a:bodyPr>
              <a:lstStyle/>
              <a:p>
                <a:r>
                  <a:rPr lang="en-US" dirty="0"/>
                  <a:t>Let </a:t>
                </a:r>
                <a14:m>
                  <m:oMath xmlns:m="http://schemas.openxmlformats.org/officeDocument/2006/math">
                    <m:r>
                      <a:rPr lang="en-US" b="1" i="1">
                        <a:latin typeface="Cambria Math" panose="02040503050406030204" pitchFamily="18" charset="0"/>
                        <a:ea typeface="Cambria Math" panose="02040503050406030204" pitchFamily="18" charset="0"/>
                      </a:rPr>
                      <m:t>𝜶</m:t>
                    </m:r>
                  </m:oMath>
                </a14:m>
                <a:r>
                  <a:rPr lang="en-US" dirty="0"/>
                  <a:t> be a column vector representing a set of </a:t>
                </a:r>
                <a:r>
                  <a:rPr lang="en-US" dirty="0">
                    <a:solidFill>
                      <a:srgbClr val="C00000"/>
                    </a:solidFill>
                  </a:rPr>
                  <a:t>true values </a:t>
                </a:r>
                <a:r>
                  <a:rPr lang="en-US" dirty="0"/>
                  <a:t>and</a:t>
                </a:r>
                <a14:m>
                  <m:oMath xmlns:m="http://schemas.openxmlformats.org/officeDocument/2006/math">
                    <m:sSub>
                      <m:sSubPr>
                        <m:ctrlPr>
                          <a:rPr lang="en-GB" b="1" i="1">
                            <a:latin typeface="Cambria Math" panose="02040503050406030204" pitchFamily="18" charset="0"/>
                            <a:ea typeface="Cambria Math" panose="02040503050406030204" pitchFamily="18" charset="0"/>
                          </a:rPr>
                        </m:ctrlPr>
                      </m:sSubPr>
                      <m:e>
                        <m:r>
                          <a:rPr lang="en-GB" b="1" i="1" smtClean="0">
                            <a:latin typeface="Cambria Math" panose="02040503050406030204" pitchFamily="18" charset="0"/>
                            <a:ea typeface="Cambria Math" panose="02040503050406030204" pitchFamily="18" charset="0"/>
                          </a:rPr>
                          <m:t> </m:t>
                        </m:r>
                        <m:r>
                          <a:rPr lang="en-US" b="1" i="1">
                            <a:latin typeface="Cambria Math" panose="02040503050406030204" pitchFamily="18" charset="0"/>
                            <a:ea typeface="Cambria Math" panose="02040503050406030204" pitchFamily="18" charset="0"/>
                          </a:rPr>
                          <m:t>𝜶</m:t>
                        </m:r>
                      </m:e>
                      <m:sub>
                        <m:r>
                          <a:rPr lang="en-GB" i="1">
                            <a:latin typeface="Cambria Math" panose="02040503050406030204" pitchFamily="18" charset="0"/>
                            <a:ea typeface="Cambria Math" panose="02040503050406030204" pitchFamily="18" charset="0"/>
                          </a:rPr>
                          <m:t>0</m:t>
                        </m:r>
                      </m:sub>
                    </m:sSub>
                  </m:oMath>
                </a14:m>
                <a:r>
                  <a:rPr lang="en-US" dirty="0"/>
                  <a:t>representing the </a:t>
                </a:r>
                <a:r>
                  <a:rPr lang="en-US" dirty="0">
                    <a:solidFill>
                      <a:srgbClr val="C00000"/>
                    </a:solidFill>
                  </a:rPr>
                  <a:t>measured parameters </a:t>
                </a:r>
                <a:r>
                  <a:rPr lang="en-US" dirty="0"/>
                  <a:t>without any constraint.  </a:t>
                </a:r>
              </a:p>
              <a:p>
                <a:endParaRPr lang="en-US" dirty="0"/>
              </a:p>
              <a:p>
                <a:endParaRPr lang="en-US" dirty="0"/>
              </a:p>
              <a:p>
                <a:endParaRPr lang="en-US" dirty="0"/>
              </a:p>
              <a:p>
                <a:r>
                  <a:rPr lang="en-US" dirty="0"/>
                  <a:t>How well we measured parameters</a:t>
                </a:r>
                <a14:m>
                  <m:oMath xmlns:m="http://schemas.openxmlformats.org/officeDocument/2006/math">
                    <m:sSub>
                      <m:sSubPr>
                        <m:ctrlPr>
                          <a:rPr lang="en-GB" b="1" i="1">
                            <a:latin typeface="Cambria Math" panose="02040503050406030204" pitchFamily="18" charset="0"/>
                            <a:ea typeface="Cambria Math" panose="02040503050406030204" pitchFamily="18" charset="0"/>
                          </a:rPr>
                        </m:ctrlPr>
                      </m:sSubPr>
                      <m:e>
                        <m:r>
                          <a:rPr lang="en-GB" b="1" i="1" smtClean="0">
                            <a:latin typeface="Cambria Math" panose="02040503050406030204" pitchFamily="18" charset="0"/>
                            <a:ea typeface="Cambria Math" panose="02040503050406030204" pitchFamily="18" charset="0"/>
                          </a:rPr>
                          <m:t> </m:t>
                        </m:r>
                        <m:r>
                          <a:rPr lang="en-US" b="1" i="1">
                            <a:latin typeface="Cambria Math" panose="02040503050406030204" pitchFamily="18" charset="0"/>
                            <a:ea typeface="Cambria Math" panose="02040503050406030204" pitchFamily="18" charset="0"/>
                          </a:rPr>
                          <m:t>𝜶</m:t>
                        </m:r>
                      </m:e>
                      <m:sub>
                        <m:r>
                          <a:rPr lang="en-GB" i="1">
                            <a:latin typeface="Cambria Math" panose="02040503050406030204" pitchFamily="18" charset="0"/>
                            <a:ea typeface="Cambria Math" panose="02040503050406030204" pitchFamily="18" charset="0"/>
                          </a:rPr>
                          <m:t>0</m:t>
                        </m:r>
                      </m:sub>
                    </m:sSub>
                  </m:oMath>
                </a14:m>
                <a:r>
                  <a:rPr lang="en-US" dirty="0"/>
                  <a:t>, which are subjected to an experimental resolution </a:t>
                </a:r>
                <a14:m>
                  <m:oMath xmlns:m="http://schemas.openxmlformats.org/officeDocument/2006/math">
                    <m:r>
                      <a:rPr lang="en-US" i="1" smtClean="0">
                        <a:latin typeface="Cambria Math" panose="02040503050406030204" pitchFamily="18" charset="0"/>
                        <a:ea typeface="Cambria Math" panose="02040503050406030204" pitchFamily="18" charset="0"/>
                      </a:rPr>
                      <m:t>𝜎</m:t>
                    </m:r>
                  </m:oMath>
                </a14:m>
                <a:r>
                  <a:rPr lang="en-US" dirty="0"/>
                  <a:t>, match the true values </a:t>
                </a:r>
                <a14:m>
                  <m:oMath xmlns:m="http://schemas.openxmlformats.org/officeDocument/2006/math">
                    <m:r>
                      <a:rPr lang="en-US" b="1" i="1">
                        <a:latin typeface="Cambria Math" panose="02040503050406030204" pitchFamily="18" charset="0"/>
                        <a:ea typeface="Cambria Math" panose="02040503050406030204" pitchFamily="18" charset="0"/>
                      </a:rPr>
                      <m:t>𝜶</m:t>
                    </m:r>
                  </m:oMath>
                </a14:m>
                <a:r>
                  <a:rPr lang="en-US" dirty="0"/>
                  <a:t> can be quantified by computing the value of </a:t>
                </a:r>
                <a14:m>
                  <m:oMath xmlns:m="http://schemas.openxmlformats.org/officeDocument/2006/math">
                    <m:sSup>
                      <m:sSupPr>
                        <m:ctrlPr>
                          <a:rPr lang="en-GB" b="0" i="1" smtClean="0">
                            <a:latin typeface="Cambria Math" panose="02040503050406030204" pitchFamily="18" charset="0"/>
                            <a:ea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𝜒</m:t>
                        </m:r>
                      </m:e>
                      <m:sup>
                        <m:r>
                          <a:rPr lang="en-GB" b="0" i="1" smtClean="0">
                            <a:latin typeface="Cambria Math" panose="02040503050406030204" pitchFamily="18" charset="0"/>
                            <a:ea typeface="Cambria Math" panose="02040503050406030204" pitchFamily="18" charset="0"/>
                          </a:rPr>
                          <m:t>2</m:t>
                        </m:r>
                      </m:sup>
                    </m:sSup>
                  </m:oMath>
                </a14:m>
                <a:r>
                  <a:rPr lang="en-US" dirty="0"/>
                  <a:t>,</a:t>
                </a:r>
              </a:p>
              <a:p>
                <a:endParaRPr lang="en-US" dirty="0"/>
              </a:p>
              <a:p>
                <a:endParaRPr lang="en-US" dirty="0"/>
              </a:p>
              <a:p>
                <a14:m>
                  <m:oMath xmlns:m="http://schemas.openxmlformats.org/officeDocument/2006/math">
                    <m:sSubSup>
                      <m:sSubSupPr>
                        <m:ctrlPr>
                          <a:rPr lang="en-GB" sz="2400" i="1">
                            <a:latin typeface="Cambria Math" panose="02040503050406030204" pitchFamily="18" charset="0"/>
                            <a:ea typeface="Cambria Math" panose="02040503050406030204" pitchFamily="18" charset="0"/>
                          </a:rPr>
                        </m:ctrlPr>
                      </m:sSubSupPr>
                      <m:e>
                        <m:r>
                          <a:rPr lang="en-GB" sz="2400" i="1">
                            <a:latin typeface="Cambria Math" panose="02040503050406030204" pitchFamily="18" charset="0"/>
                            <a:ea typeface="Cambria Math" panose="02040503050406030204" pitchFamily="18" charset="0"/>
                          </a:rPr>
                          <m:t>𝑉</m:t>
                        </m:r>
                      </m:e>
                      <m:sub>
                        <m:sSub>
                          <m:sSubPr>
                            <m:ctrlPr>
                              <a:rPr lang="en-GB" sz="2400" i="1">
                                <a:latin typeface="Cambria Math" panose="02040503050406030204" pitchFamily="18" charset="0"/>
                                <a:ea typeface="Cambria Math" panose="02040503050406030204" pitchFamily="18" charset="0"/>
                              </a:rPr>
                            </m:ctrlPr>
                          </m:sSubPr>
                          <m:e>
                            <m:r>
                              <a:rPr lang="en-GB" sz="2400" i="1">
                                <a:latin typeface="Cambria Math" panose="02040503050406030204" pitchFamily="18" charset="0"/>
                                <a:ea typeface="Cambria Math" panose="02040503050406030204" pitchFamily="18" charset="0"/>
                              </a:rPr>
                              <m:t>𝛼</m:t>
                            </m:r>
                          </m:e>
                          <m:sub>
                            <m:r>
                              <a:rPr lang="en-GB" sz="2400" i="1">
                                <a:latin typeface="Cambria Math" panose="02040503050406030204" pitchFamily="18" charset="0"/>
                                <a:ea typeface="Cambria Math" panose="02040503050406030204" pitchFamily="18" charset="0"/>
                              </a:rPr>
                              <m:t>0</m:t>
                            </m:r>
                          </m:sub>
                        </m:sSub>
                      </m:sub>
                      <m:sup>
                        <m:r>
                          <a:rPr lang="en-GB" sz="2400" i="1">
                            <a:latin typeface="Cambria Math" panose="02040503050406030204" pitchFamily="18" charset="0"/>
                            <a:ea typeface="Cambria Math" panose="02040503050406030204" pitchFamily="18" charset="0"/>
                          </a:rPr>
                          <m:t>−1</m:t>
                        </m:r>
                      </m:sup>
                    </m:sSubSup>
                  </m:oMath>
                </a14:m>
                <a:r>
                  <a:rPr lang="en-US" dirty="0"/>
                  <a:t> is the inverse of the covariance matrices (</a:t>
                </a:r>
                <a14:m>
                  <m:oMath xmlns:m="http://schemas.openxmlformats.org/officeDocument/2006/math">
                    <m:sSub>
                      <m:sSubPr>
                        <m:ctrlPr>
                          <a:rPr lang="en-GB" sz="2400" i="1">
                            <a:latin typeface="Cambria Math" panose="02040503050406030204" pitchFamily="18" charset="0"/>
                          </a:rPr>
                        </m:ctrlPr>
                      </m:sSubPr>
                      <m:e>
                        <m:r>
                          <a:rPr lang="en-GB" sz="2400" i="1">
                            <a:latin typeface="Cambria Math" panose="02040503050406030204" pitchFamily="18" charset="0"/>
                          </a:rPr>
                          <m:t>𝑉</m:t>
                        </m:r>
                      </m:e>
                      <m:sub>
                        <m:sSub>
                          <m:sSubPr>
                            <m:ctrlPr>
                              <a:rPr lang="en-GB" sz="2400" i="1">
                                <a:latin typeface="Cambria Math" panose="02040503050406030204" pitchFamily="18" charset="0"/>
                                <a:ea typeface="Cambria Math" panose="02040503050406030204" pitchFamily="18" charset="0"/>
                              </a:rPr>
                            </m:ctrlPr>
                          </m:sSubPr>
                          <m:e>
                            <m:r>
                              <a:rPr lang="en-GB" sz="2400" i="1">
                                <a:latin typeface="Cambria Math" panose="02040503050406030204" pitchFamily="18" charset="0"/>
                                <a:ea typeface="Cambria Math" panose="02040503050406030204" pitchFamily="18" charset="0"/>
                              </a:rPr>
                              <m:t>𝛼</m:t>
                            </m:r>
                          </m:e>
                          <m:sub>
                            <m:r>
                              <a:rPr lang="en-GB" sz="2400" i="1">
                                <a:latin typeface="Cambria Math" panose="02040503050406030204" pitchFamily="18" charset="0"/>
                                <a:ea typeface="Cambria Math" panose="02040503050406030204" pitchFamily="18" charset="0"/>
                              </a:rPr>
                              <m:t>0</m:t>
                            </m:r>
                          </m:sub>
                        </m:sSub>
                      </m:sub>
                    </m:sSub>
                    <m:r>
                      <m:rPr>
                        <m:nor/>
                      </m:rPr>
                      <a:rPr lang="en-US" dirty="0"/>
                      <m:t>= </m:t>
                    </m:r>
                    <m:r>
                      <m:rPr>
                        <m:nor/>
                      </m:rPr>
                      <a:rPr lang="en-US" dirty="0"/>
                      <m:t>diag</m:t>
                    </m:r>
                    <m:r>
                      <m:rPr>
                        <m:nor/>
                      </m:rPr>
                      <a:rPr lang="en-US" dirty="0"/>
                      <m:t>(</m:t>
                    </m:r>
                    <m:sSubSup>
                      <m:sSubSupPr>
                        <m:ctrlPr>
                          <a:rPr lang="en-GB"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r>
                          <a:rPr lang="en-GB" i="1">
                            <a:latin typeface="Cambria Math" panose="02040503050406030204" pitchFamily="18" charset="0"/>
                            <a:ea typeface="Cambria Math" panose="02040503050406030204" pitchFamily="18" charset="0"/>
                          </a:rPr>
                          <m:t>𝑖</m:t>
                        </m:r>
                      </m:sub>
                      <m:sup>
                        <m:r>
                          <a:rPr lang="en-GB" i="1">
                            <a:latin typeface="Cambria Math" panose="02040503050406030204" pitchFamily="18" charset="0"/>
                            <a:ea typeface="Cambria Math" panose="02040503050406030204" pitchFamily="18" charset="0"/>
                          </a:rPr>
                          <m:t>2</m:t>
                        </m:r>
                      </m:sup>
                    </m:sSubSup>
                    <m:r>
                      <m:rPr>
                        <m:nor/>
                      </m:rPr>
                      <a:rPr lang="en-US" dirty="0"/>
                      <m:t>)</m:t>
                    </m:r>
                    <m:r>
                      <m:rPr>
                        <m:nor/>
                      </m:rPr>
                      <a:rPr lang="en-GB" b="0" i="0" dirty="0" smtClean="0"/>
                      <m:t> </m:t>
                    </m:r>
                    <m:r>
                      <m:rPr>
                        <m:nor/>
                      </m:rPr>
                      <a:rPr lang="en-GB" b="0" i="0" dirty="0" smtClean="0"/>
                      <m:t>for</m:t>
                    </m:r>
                    <m:r>
                      <m:rPr>
                        <m:nor/>
                      </m:rPr>
                      <a:rPr lang="en-GB" b="0" i="0" dirty="0" smtClean="0"/>
                      <m:t> </m:t>
                    </m:r>
                    <m:r>
                      <m:rPr>
                        <m:nor/>
                      </m:rPr>
                      <a:rPr lang="en-GB" b="0" i="0" dirty="0" smtClean="0"/>
                      <m:t>independent</m:t>
                    </m:r>
                    <m:r>
                      <m:rPr>
                        <m:nor/>
                      </m:rPr>
                      <a:rPr lang="en-GB" b="0" i="0" dirty="0" smtClean="0"/>
                      <m:t> </m:t>
                    </m:r>
                    <m:r>
                      <m:rPr>
                        <m:nor/>
                      </m:rPr>
                      <a:rPr lang="en-GB" b="0" i="0" dirty="0" smtClean="0"/>
                      <m:t>values</m:t>
                    </m:r>
                    <m:r>
                      <m:rPr>
                        <m:nor/>
                      </m:rPr>
                      <a:rPr lang="en-US" dirty="0"/>
                      <m:t>)</m:t>
                    </m:r>
                  </m:oMath>
                </a14:m>
                <a:endParaRPr lang="en-US" dirty="0"/>
              </a:p>
              <a:p>
                <a:pPr marL="0" indent="0">
                  <a:buNone/>
                </a:pPr>
                <a:endParaRPr lang="en-US" dirty="0"/>
              </a:p>
              <a:p>
                <a:pPr marL="0" indent="0">
                  <a:buNone/>
                </a:pPr>
                <a:endParaRPr lang="en-US" dirty="0"/>
              </a:p>
            </p:txBody>
          </p:sp>
        </mc:Choice>
        <mc:Fallback xmlns="">
          <p:sp>
            <p:nvSpPr>
              <p:cNvPr id="4" name="Content Placeholder 3">
                <a:extLst>
                  <a:ext uri="{FF2B5EF4-FFF2-40B4-BE49-F238E27FC236}">
                    <a16:creationId xmlns:a16="http://schemas.microsoft.com/office/drawing/2014/main" id="{AFDA1692-E8B4-3D49-8A15-198C529AEA32}"/>
                  </a:ext>
                </a:extLst>
              </p:cNvPr>
              <p:cNvSpPr>
                <a:spLocks noGrp="1" noRot="1" noChangeAspect="1" noMove="1" noResize="1" noEditPoints="1" noAdjustHandles="1" noChangeArrowheads="1" noChangeShapeType="1" noTextEdit="1"/>
              </p:cNvSpPr>
              <p:nvPr>
                <p:ph idx="11"/>
              </p:nvPr>
            </p:nvSpPr>
            <p:spPr>
              <a:xfrm>
                <a:off x="605368" y="1076826"/>
                <a:ext cx="10972799" cy="5359381"/>
              </a:xfrm>
              <a:prstGeom prst="rect">
                <a:avLst/>
              </a:prstGeom>
              <a:blipFill>
                <a:blip r:embed="rId4"/>
                <a:stretch>
                  <a:fillRect l="-1503" t="-709"/>
                </a:stretch>
              </a:blipFill>
            </p:spPr>
            <p:txBody>
              <a:bodyPr/>
              <a:lstStyle/>
              <a:p>
                <a:r>
                  <a:rPr lang="en-US">
                    <a:noFill/>
                  </a:rPr>
                  <a:t> </a:t>
                </a:r>
              </a:p>
            </p:txBody>
          </p:sp>
        </mc:Fallback>
      </mc:AlternateContent>
      <p:sp>
        <p:nvSpPr>
          <p:cNvPr id="15" name="Date Placeholder 5">
            <a:extLst>
              <a:ext uri="{FF2B5EF4-FFF2-40B4-BE49-F238E27FC236}">
                <a16:creationId xmlns:a16="http://schemas.microsoft.com/office/drawing/2014/main" id="{6960C81B-D920-F34A-AD6F-D7BE1C328A36}"/>
              </a:ext>
            </a:extLst>
          </p:cNvPr>
          <p:cNvSpPr>
            <a:spLocks noGrp="1"/>
          </p:cNvSpPr>
          <p:nvPr>
            <p:ph type="dt" sz="half" idx="2"/>
          </p:nvPr>
        </p:nvSpPr>
        <p:spPr>
          <a:prstGeom prst="rect">
            <a:avLst/>
          </a:prstGeom>
        </p:spPr>
        <p:txBody>
          <a:bodyPr/>
          <a:lstStyle/>
          <a:p>
            <a:r>
              <a:rPr lang="en-GB"/>
              <a:t>21/02/2024</a:t>
            </a:r>
            <a:endParaRPr lang="en-GB" dirty="0"/>
          </a:p>
        </p:txBody>
      </p:sp>
      <p:sp>
        <p:nvSpPr>
          <p:cNvPr id="14" name="Footer Placeholder 6">
            <a:extLst>
              <a:ext uri="{FF2B5EF4-FFF2-40B4-BE49-F238E27FC236}">
                <a16:creationId xmlns:a16="http://schemas.microsoft.com/office/drawing/2014/main" id="{C8B05ADA-6022-9949-8ADB-36BC3B08A7E7}"/>
              </a:ext>
            </a:extLst>
          </p:cNvPr>
          <p:cNvSpPr>
            <a:spLocks noGrp="1"/>
          </p:cNvSpPr>
          <p:nvPr>
            <p:ph type="ftr" sz="quarter" idx="3"/>
          </p:nvPr>
        </p:nvSpPr>
        <p:spPr>
          <a:prstGeom prst="rect">
            <a:avLst/>
          </a:prstGeom>
        </p:spPr>
        <p:txBody>
          <a:bodyPr/>
          <a:lstStyle/>
          <a:p>
            <a:pPr>
              <a:defRPr/>
            </a:pPr>
            <a:r>
              <a:rPr lang="en-GB"/>
              <a:t>Kang Yang | Pion Charge-Exchange Differential Cross Section in ProtoDUNE-SP</a:t>
            </a:r>
            <a:endParaRPr lang="en-GB"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F2FC38F-C85A-9042-B295-F5633A7FCDD2}"/>
                  </a:ext>
                </a:extLst>
              </p:cNvPr>
              <p:cNvSpPr txBox="1"/>
              <p:nvPr/>
            </p:nvSpPr>
            <p:spPr>
              <a:xfrm>
                <a:off x="3237493" y="1962618"/>
                <a:ext cx="1229888" cy="11496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1" i="1" smtClean="0">
                          <a:latin typeface="Cambria Math" panose="02040503050406030204" pitchFamily="18" charset="0"/>
                          <a:ea typeface="Cambria Math" panose="02040503050406030204" pitchFamily="18" charset="0"/>
                        </a:rPr>
                        <m:t>𝜶</m:t>
                      </m:r>
                      <m:r>
                        <a:rPr lang="en-GB" sz="2000" b="0" i="1" smtClean="0">
                          <a:latin typeface="Cambria Math" panose="02040503050406030204" pitchFamily="18" charset="0"/>
                          <a:ea typeface="Cambria Math" panose="02040503050406030204" pitchFamily="18" charset="0"/>
                        </a:rPr>
                        <m:t>=</m:t>
                      </m:r>
                      <m:d>
                        <m:dPr>
                          <m:ctrlPr>
                            <a:rPr lang="en-US" sz="2000" i="1" smtClean="0">
                              <a:latin typeface="Cambria Math" panose="02040503050406030204" pitchFamily="18" charset="0"/>
                            </a:rPr>
                          </m:ctrlPr>
                        </m:dPr>
                        <m:e>
                          <m:m>
                            <m:mPr>
                              <m:mcs>
                                <m:mc>
                                  <m:mcPr>
                                    <m:count m:val="1"/>
                                    <m:mcJc m:val="center"/>
                                  </m:mcPr>
                                </m:mc>
                              </m:mcs>
                              <m:ctrlPr>
                                <a:rPr lang="en-US" sz="2000" i="1" smtClean="0">
                                  <a:latin typeface="Cambria Math" panose="02040503050406030204" pitchFamily="18" charset="0"/>
                                </a:rPr>
                              </m:ctrlPr>
                            </m:mPr>
                            <m:mr>
                              <m:e>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𝛼</m:t>
                                    </m:r>
                                  </m:e>
                                  <m:sub>
                                    <m:r>
                                      <a:rPr lang="en-GB" sz="2000" b="0" i="1" smtClean="0">
                                        <a:latin typeface="Cambria Math" panose="02040503050406030204" pitchFamily="18" charset="0"/>
                                      </a:rPr>
                                      <m:t>1</m:t>
                                    </m:r>
                                  </m:sub>
                                </m:sSub>
                              </m:e>
                            </m:mr>
                            <m:mr>
                              <m:e>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𝛼</m:t>
                                    </m:r>
                                  </m:e>
                                  <m:sub>
                                    <m:r>
                                      <a:rPr lang="en-GB" sz="2000" b="0" i="1" smtClean="0">
                                        <a:latin typeface="Cambria Math" panose="02040503050406030204" pitchFamily="18" charset="0"/>
                                        <a:ea typeface="Cambria Math" panose="02040503050406030204" pitchFamily="18" charset="0"/>
                                      </a:rPr>
                                      <m:t>2</m:t>
                                    </m:r>
                                  </m:sub>
                                </m:sSub>
                              </m:e>
                            </m:mr>
                            <m:mr>
                              <m:e>
                                <m:m>
                                  <m:mPr>
                                    <m:mcs>
                                      <m:mc>
                                        <m:mcPr>
                                          <m:count m:val="1"/>
                                          <m:mcJc m:val="center"/>
                                        </m:mcPr>
                                      </m:mc>
                                    </m:mcs>
                                    <m:ctrlPr>
                                      <a:rPr lang="en-US" sz="2000" i="1" smtClean="0">
                                        <a:latin typeface="Cambria Math" panose="02040503050406030204" pitchFamily="18" charset="0"/>
                                      </a:rPr>
                                    </m:ctrlPr>
                                  </m:mPr>
                                  <m:mr>
                                    <m:e>
                                      <m:r>
                                        <m:rPr>
                                          <m:brk m:alnAt="7"/>
                                        </m:rPr>
                                        <a:rPr lang="en-US" sz="2000" i="1" smtClean="0">
                                          <a:latin typeface="Cambria Math" panose="02040503050406030204" pitchFamily="18" charset="0"/>
                                        </a:rPr>
                                        <m:t>⋮</m:t>
                                      </m:r>
                                    </m:e>
                                  </m:mr>
                                  <m:mr>
                                    <m:e>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𝛼</m:t>
                                          </m:r>
                                        </m:e>
                                        <m:sub>
                                          <m:r>
                                            <a:rPr lang="en-GB" sz="2000" b="0" i="1" smtClean="0">
                                              <a:latin typeface="Cambria Math" panose="02040503050406030204" pitchFamily="18" charset="0"/>
                                              <a:ea typeface="Cambria Math" panose="02040503050406030204" pitchFamily="18" charset="0"/>
                                            </a:rPr>
                                            <m:t>𝑛</m:t>
                                          </m:r>
                                        </m:sub>
                                      </m:sSub>
                                    </m:e>
                                  </m:mr>
                                </m:m>
                              </m:e>
                            </m:mr>
                          </m:m>
                        </m:e>
                      </m:d>
                    </m:oMath>
                  </m:oMathPara>
                </a14:m>
                <a:endParaRPr lang="en-US" sz="2000" dirty="0"/>
              </a:p>
            </p:txBody>
          </p:sp>
        </mc:Choice>
        <mc:Fallback xmlns="">
          <p:sp>
            <p:nvSpPr>
              <p:cNvPr id="2" name="TextBox 1">
                <a:extLst>
                  <a:ext uri="{FF2B5EF4-FFF2-40B4-BE49-F238E27FC236}">
                    <a16:creationId xmlns:a16="http://schemas.microsoft.com/office/drawing/2014/main" id="{1F2FC38F-C85A-9042-B295-F5633A7FCDD2}"/>
                  </a:ext>
                </a:extLst>
              </p:cNvPr>
              <p:cNvSpPr txBox="1">
                <a:spLocks noRot="1" noChangeAspect="1" noMove="1" noResize="1" noEditPoints="1" noAdjustHandles="1" noChangeArrowheads="1" noChangeShapeType="1" noTextEdit="1"/>
              </p:cNvSpPr>
              <p:nvPr/>
            </p:nvSpPr>
            <p:spPr>
              <a:xfrm>
                <a:off x="3237493" y="1962618"/>
                <a:ext cx="1229888" cy="1149674"/>
              </a:xfrm>
              <a:prstGeom prst="rect">
                <a:avLst/>
              </a:prstGeom>
              <a:blipFill>
                <a:blip r:embed="rId5"/>
                <a:stretch>
                  <a:fillRect l="-2041" b="-1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9E6A4F2-1935-FF45-A282-647FC85BC668}"/>
                  </a:ext>
                </a:extLst>
              </p:cNvPr>
              <p:cNvSpPr txBox="1"/>
              <p:nvPr/>
            </p:nvSpPr>
            <p:spPr>
              <a:xfrm>
                <a:off x="7064563" y="1901928"/>
                <a:ext cx="1362232" cy="12710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000" b="1" i="1" smtClean="0">
                              <a:latin typeface="Cambria Math" panose="02040503050406030204" pitchFamily="18" charset="0"/>
                              <a:ea typeface="Cambria Math" panose="02040503050406030204" pitchFamily="18" charset="0"/>
                            </a:rPr>
                          </m:ctrlPr>
                        </m:sSubPr>
                        <m:e>
                          <m:r>
                            <a:rPr lang="en-US" sz="2000" b="1" i="1" smtClean="0">
                              <a:latin typeface="Cambria Math" panose="02040503050406030204" pitchFamily="18" charset="0"/>
                              <a:ea typeface="Cambria Math" panose="02040503050406030204" pitchFamily="18" charset="0"/>
                            </a:rPr>
                            <m:t>𝜶</m:t>
                          </m:r>
                        </m:e>
                        <m:sub>
                          <m:r>
                            <a:rPr lang="en-GB" sz="2000" b="0" i="1" smtClean="0">
                              <a:latin typeface="Cambria Math" panose="02040503050406030204" pitchFamily="18" charset="0"/>
                              <a:ea typeface="Cambria Math" panose="02040503050406030204" pitchFamily="18" charset="0"/>
                            </a:rPr>
                            <m:t>0</m:t>
                          </m:r>
                        </m:sub>
                      </m:sSub>
                      <m:r>
                        <a:rPr lang="en-GB" sz="2000" b="0" i="1" smtClean="0">
                          <a:latin typeface="Cambria Math" panose="02040503050406030204" pitchFamily="18" charset="0"/>
                          <a:ea typeface="Cambria Math" panose="02040503050406030204" pitchFamily="18" charset="0"/>
                        </a:rPr>
                        <m:t>=</m:t>
                      </m:r>
                      <m:d>
                        <m:dPr>
                          <m:ctrlPr>
                            <a:rPr lang="en-US" sz="2000" i="1" smtClean="0">
                              <a:latin typeface="Cambria Math" panose="02040503050406030204" pitchFamily="18" charset="0"/>
                            </a:rPr>
                          </m:ctrlPr>
                        </m:dPr>
                        <m:e>
                          <m:m>
                            <m:mPr>
                              <m:mcs>
                                <m:mc>
                                  <m:mcPr>
                                    <m:count m:val="1"/>
                                    <m:mcJc m:val="center"/>
                                  </m:mcPr>
                                </m:mc>
                              </m:mcs>
                              <m:ctrlPr>
                                <a:rPr lang="en-US" sz="2000" i="1" smtClean="0">
                                  <a:latin typeface="Cambria Math" panose="02040503050406030204" pitchFamily="18" charset="0"/>
                                </a:rPr>
                              </m:ctrlPr>
                            </m:mPr>
                            <m:mr>
                              <m:e>
                                <m:sSubSup>
                                  <m:sSubSupPr>
                                    <m:ctrlPr>
                                      <a:rPr lang="en-GB" sz="2000" i="1" smtClean="0">
                                        <a:latin typeface="Cambria Math" panose="02040503050406030204" pitchFamily="18" charset="0"/>
                                        <a:ea typeface="Cambria Math" panose="02040503050406030204" pitchFamily="18" charset="0"/>
                                      </a:rPr>
                                    </m:ctrlPr>
                                  </m:sSubSupPr>
                                  <m:e>
                                    <m:r>
                                      <a:rPr lang="en-US" sz="2000" b="0" i="1">
                                        <a:latin typeface="Cambria Math" panose="02040503050406030204" pitchFamily="18" charset="0"/>
                                        <a:ea typeface="Cambria Math" panose="02040503050406030204" pitchFamily="18" charset="0"/>
                                      </a:rPr>
                                      <m:t>𝛼</m:t>
                                    </m:r>
                                  </m:e>
                                  <m:sub>
                                    <m:r>
                                      <a:rPr lang="en-GB" sz="2000" b="0" i="1" smtClean="0">
                                        <a:latin typeface="Cambria Math" panose="02040503050406030204" pitchFamily="18" charset="0"/>
                                        <a:ea typeface="Cambria Math" panose="02040503050406030204" pitchFamily="18" charset="0"/>
                                      </a:rPr>
                                      <m:t>1</m:t>
                                    </m:r>
                                  </m:sub>
                                  <m:sup>
                                    <m:r>
                                      <a:rPr lang="en-GB" sz="2000" b="0" i="1" smtClean="0">
                                        <a:latin typeface="Cambria Math" panose="02040503050406030204" pitchFamily="18" charset="0"/>
                                        <a:ea typeface="Cambria Math" panose="02040503050406030204" pitchFamily="18" charset="0"/>
                                      </a:rPr>
                                      <m:t>0</m:t>
                                    </m:r>
                                  </m:sup>
                                </m:sSubSup>
                              </m:e>
                            </m:mr>
                            <m:mr>
                              <m:e>
                                <m:sSubSup>
                                  <m:sSubSupPr>
                                    <m:ctrlPr>
                                      <a:rPr lang="en-GB" sz="2000" i="1">
                                        <a:latin typeface="Cambria Math" panose="02040503050406030204" pitchFamily="18" charset="0"/>
                                        <a:ea typeface="Cambria Math" panose="02040503050406030204" pitchFamily="18" charset="0"/>
                                      </a:rPr>
                                    </m:ctrlPr>
                                  </m:sSubSupPr>
                                  <m:e>
                                    <m:r>
                                      <a:rPr lang="en-US" sz="2000" b="0" i="1">
                                        <a:latin typeface="Cambria Math" panose="02040503050406030204" pitchFamily="18" charset="0"/>
                                        <a:ea typeface="Cambria Math" panose="02040503050406030204" pitchFamily="18" charset="0"/>
                                      </a:rPr>
                                      <m:t>𝛼</m:t>
                                    </m:r>
                                  </m:e>
                                  <m:sub>
                                    <m:r>
                                      <a:rPr lang="en-GB" sz="2000" b="0" i="1" smtClean="0">
                                        <a:latin typeface="Cambria Math" panose="02040503050406030204" pitchFamily="18" charset="0"/>
                                        <a:ea typeface="Cambria Math" panose="02040503050406030204" pitchFamily="18" charset="0"/>
                                      </a:rPr>
                                      <m:t>2</m:t>
                                    </m:r>
                                  </m:sub>
                                  <m:sup>
                                    <m:r>
                                      <a:rPr lang="en-GB" sz="2000" b="0" i="1">
                                        <a:latin typeface="Cambria Math" panose="02040503050406030204" pitchFamily="18" charset="0"/>
                                        <a:ea typeface="Cambria Math" panose="02040503050406030204" pitchFamily="18" charset="0"/>
                                      </a:rPr>
                                      <m:t>0</m:t>
                                    </m:r>
                                  </m:sup>
                                </m:sSubSup>
                              </m:e>
                            </m:mr>
                            <m:mr>
                              <m:e>
                                <m:m>
                                  <m:mPr>
                                    <m:mcs>
                                      <m:mc>
                                        <m:mcPr>
                                          <m:count m:val="1"/>
                                          <m:mcJc m:val="center"/>
                                        </m:mcPr>
                                      </m:mc>
                                    </m:mcs>
                                    <m:ctrlPr>
                                      <a:rPr lang="en-US" sz="2000" i="1" smtClean="0">
                                        <a:latin typeface="Cambria Math" panose="02040503050406030204" pitchFamily="18" charset="0"/>
                                      </a:rPr>
                                    </m:ctrlPr>
                                  </m:mPr>
                                  <m:mr>
                                    <m:e>
                                      <m:r>
                                        <m:rPr>
                                          <m:brk m:alnAt="7"/>
                                        </m:rPr>
                                        <a:rPr lang="en-US" sz="2000" b="0" i="1" smtClean="0">
                                          <a:latin typeface="Cambria Math" panose="02040503050406030204" pitchFamily="18" charset="0"/>
                                        </a:rPr>
                                        <m:t>⋮</m:t>
                                      </m:r>
                                    </m:e>
                                  </m:mr>
                                  <m:mr>
                                    <m:e>
                                      <m:sSubSup>
                                        <m:sSubSupPr>
                                          <m:ctrlPr>
                                            <a:rPr lang="en-GB" sz="2000" i="1">
                                              <a:latin typeface="Cambria Math" panose="02040503050406030204" pitchFamily="18" charset="0"/>
                                              <a:ea typeface="Cambria Math" panose="02040503050406030204" pitchFamily="18" charset="0"/>
                                            </a:rPr>
                                          </m:ctrlPr>
                                        </m:sSubSupPr>
                                        <m:e>
                                          <m:r>
                                            <a:rPr lang="en-US" sz="2000" b="0" i="1">
                                              <a:latin typeface="Cambria Math" panose="02040503050406030204" pitchFamily="18" charset="0"/>
                                              <a:ea typeface="Cambria Math" panose="02040503050406030204" pitchFamily="18" charset="0"/>
                                            </a:rPr>
                                            <m:t>𝛼</m:t>
                                          </m:r>
                                        </m:e>
                                        <m:sub>
                                          <m:r>
                                            <a:rPr lang="en-GB" sz="2000" b="0" i="1" smtClean="0">
                                              <a:latin typeface="Cambria Math" panose="02040503050406030204" pitchFamily="18" charset="0"/>
                                              <a:ea typeface="Cambria Math" panose="02040503050406030204" pitchFamily="18" charset="0"/>
                                            </a:rPr>
                                            <m:t>𝑛</m:t>
                                          </m:r>
                                        </m:sub>
                                        <m:sup>
                                          <m:r>
                                            <a:rPr lang="en-GB" sz="2000" b="0" i="1">
                                              <a:latin typeface="Cambria Math" panose="02040503050406030204" pitchFamily="18" charset="0"/>
                                              <a:ea typeface="Cambria Math" panose="02040503050406030204" pitchFamily="18" charset="0"/>
                                            </a:rPr>
                                            <m:t>0</m:t>
                                          </m:r>
                                        </m:sup>
                                      </m:sSubSup>
                                    </m:e>
                                  </m:mr>
                                </m:m>
                              </m:e>
                            </m:mr>
                          </m:m>
                        </m:e>
                      </m:d>
                    </m:oMath>
                  </m:oMathPara>
                </a14:m>
                <a:endParaRPr lang="en-US"/>
              </a:p>
            </p:txBody>
          </p:sp>
        </mc:Choice>
        <mc:Fallback xmlns="">
          <p:sp>
            <p:nvSpPr>
              <p:cNvPr id="9" name="TextBox 8">
                <a:extLst>
                  <a:ext uri="{FF2B5EF4-FFF2-40B4-BE49-F238E27FC236}">
                    <a16:creationId xmlns:a16="http://schemas.microsoft.com/office/drawing/2014/main" id="{19E6A4F2-1935-FF45-A282-647FC85BC668}"/>
                  </a:ext>
                </a:extLst>
              </p:cNvPr>
              <p:cNvSpPr txBox="1">
                <a:spLocks noRot="1" noChangeAspect="1" noMove="1" noResize="1" noEditPoints="1" noAdjustHandles="1" noChangeArrowheads="1" noChangeShapeType="1" noTextEdit="1"/>
              </p:cNvSpPr>
              <p:nvPr/>
            </p:nvSpPr>
            <p:spPr>
              <a:xfrm>
                <a:off x="7064563" y="1901928"/>
                <a:ext cx="1362232" cy="1271054"/>
              </a:xfrm>
              <a:prstGeom prst="rect">
                <a:avLst/>
              </a:prstGeom>
              <a:blipFill>
                <a:blip r:embed="rId6"/>
                <a:stretch>
                  <a:fillRect l="-2778" b="-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CBF42A8-BAC5-3D4E-9338-46AA9D3B7475}"/>
                  </a:ext>
                </a:extLst>
              </p:cNvPr>
              <p:cNvSpPr txBox="1"/>
              <p:nvPr/>
            </p:nvSpPr>
            <p:spPr>
              <a:xfrm>
                <a:off x="4467381" y="4400461"/>
                <a:ext cx="3257238" cy="43447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sz="2000" b="0" i="1" smtClean="0">
                              <a:latin typeface="Cambria Math" panose="02040503050406030204" pitchFamily="18" charset="0"/>
                              <a:ea typeface="Cambria Math" panose="02040503050406030204" pitchFamily="18" charset="0"/>
                            </a:rPr>
                          </m:ctrlPr>
                        </m:sSupPr>
                        <m:e>
                          <m:r>
                            <a:rPr lang="en-US" sz="2000" i="1" smtClean="0">
                              <a:latin typeface="Cambria Math" panose="02040503050406030204" pitchFamily="18" charset="0"/>
                              <a:ea typeface="Cambria Math" panose="02040503050406030204" pitchFamily="18" charset="0"/>
                            </a:rPr>
                            <m:t>𝜒</m:t>
                          </m:r>
                        </m:e>
                        <m:sup>
                          <m:r>
                            <a:rPr lang="en-GB" sz="2000" b="0" i="1" smtClean="0">
                              <a:latin typeface="Cambria Math" panose="02040503050406030204" pitchFamily="18" charset="0"/>
                              <a:ea typeface="Cambria Math" panose="02040503050406030204" pitchFamily="18" charset="0"/>
                            </a:rPr>
                            <m:t>2</m:t>
                          </m:r>
                        </m:sup>
                      </m:sSup>
                      <m:r>
                        <a:rPr lang="en-GB" sz="2000" b="0" i="1" smtClean="0">
                          <a:latin typeface="Cambria Math" panose="02040503050406030204" pitchFamily="18" charset="0"/>
                          <a:ea typeface="Cambria Math" panose="02040503050406030204" pitchFamily="18" charset="0"/>
                        </a:rPr>
                        <m:t>=</m:t>
                      </m:r>
                      <m:d>
                        <m:dPr>
                          <m:ctrlPr>
                            <a:rPr lang="en-GB" sz="2000" b="0" i="1" smtClean="0">
                              <a:latin typeface="Cambria Math" panose="02040503050406030204" pitchFamily="18" charset="0"/>
                              <a:ea typeface="Cambria Math" panose="02040503050406030204" pitchFamily="18" charset="0"/>
                            </a:rPr>
                          </m:ctrlPr>
                        </m:dPr>
                        <m:e>
                          <m:r>
                            <a:rPr lang="en-GB" sz="2000" b="1" i="1" smtClean="0">
                              <a:latin typeface="Cambria Math" panose="02040503050406030204" pitchFamily="18" charset="0"/>
                              <a:ea typeface="Cambria Math" panose="02040503050406030204" pitchFamily="18" charset="0"/>
                            </a:rPr>
                            <m:t>𝜶</m:t>
                          </m:r>
                          <m:r>
                            <a:rPr lang="en-GB" sz="2000" b="0" i="1" smtClean="0">
                              <a:latin typeface="Cambria Math" panose="02040503050406030204" pitchFamily="18" charset="0"/>
                              <a:ea typeface="Cambria Math" panose="02040503050406030204" pitchFamily="18" charset="0"/>
                            </a:rPr>
                            <m:t>−</m:t>
                          </m:r>
                          <m:sSub>
                            <m:sSubPr>
                              <m:ctrlPr>
                                <a:rPr lang="en-GB" sz="2000" b="1" i="1" smtClean="0">
                                  <a:latin typeface="Cambria Math" panose="02040503050406030204" pitchFamily="18" charset="0"/>
                                  <a:ea typeface="Cambria Math" panose="02040503050406030204" pitchFamily="18" charset="0"/>
                                </a:rPr>
                              </m:ctrlPr>
                            </m:sSubPr>
                            <m:e>
                              <m:r>
                                <a:rPr lang="en-GB" sz="2000" b="1" i="1" smtClean="0">
                                  <a:latin typeface="Cambria Math" panose="02040503050406030204" pitchFamily="18" charset="0"/>
                                  <a:ea typeface="Cambria Math" panose="02040503050406030204" pitchFamily="18" charset="0"/>
                                </a:rPr>
                                <m:t>𝜶</m:t>
                              </m:r>
                            </m:e>
                            <m:sub>
                              <m:r>
                                <a:rPr lang="en-GB" sz="2000" b="1" i="1" smtClean="0">
                                  <a:latin typeface="Cambria Math" panose="02040503050406030204" pitchFamily="18" charset="0"/>
                                  <a:ea typeface="Cambria Math" panose="02040503050406030204" pitchFamily="18" charset="0"/>
                                </a:rPr>
                                <m:t>𝟎</m:t>
                              </m:r>
                            </m:sub>
                          </m:sSub>
                        </m:e>
                      </m:d>
                      <m:sSubSup>
                        <m:sSubSupPr>
                          <m:ctrlPr>
                            <a:rPr lang="en-GB" sz="2000" b="0" i="1" smtClean="0">
                              <a:latin typeface="Cambria Math" panose="02040503050406030204" pitchFamily="18" charset="0"/>
                              <a:ea typeface="Cambria Math" panose="02040503050406030204" pitchFamily="18" charset="0"/>
                            </a:rPr>
                          </m:ctrlPr>
                        </m:sSubSupPr>
                        <m:e>
                          <m:r>
                            <a:rPr lang="en-GB" sz="2000" b="0" i="1" smtClean="0">
                              <a:latin typeface="Cambria Math" panose="02040503050406030204" pitchFamily="18" charset="0"/>
                              <a:ea typeface="Cambria Math" panose="02040503050406030204" pitchFamily="18" charset="0"/>
                            </a:rPr>
                            <m:t>𝑉</m:t>
                          </m:r>
                        </m:e>
                        <m:sub>
                          <m:sSub>
                            <m:sSubPr>
                              <m:ctrlPr>
                                <a:rPr lang="en-GB" sz="2000" i="1">
                                  <a:latin typeface="Cambria Math" panose="02040503050406030204" pitchFamily="18" charset="0"/>
                                  <a:ea typeface="Cambria Math" panose="02040503050406030204" pitchFamily="18" charset="0"/>
                                </a:rPr>
                              </m:ctrlPr>
                            </m:sSubPr>
                            <m:e>
                              <m:r>
                                <a:rPr lang="en-GB" sz="2000" i="1">
                                  <a:latin typeface="Cambria Math" panose="02040503050406030204" pitchFamily="18" charset="0"/>
                                  <a:ea typeface="Cambria Math" panose="02040503050406030204" pitchFamily="18" charset="0"/>
                                </a:rPr>
                                <m:t>𝛼</m:t>
                              </m:r>
                            </m:e>
                            <m:sub>
                              <m:r>
                                <a:rPr lang="en-GB" sz="2000" i="1">
                                  <a:latin typeface="Cambria Math" panose="02040503050406030204" pitchFamily="18" charset="0"/>
                                  <a:ea typeface="Cambria Math" panose="02040503050406030204" pitchFamily="18" charset="0"/>
                                </a:rPr>
                                <m:t>0</m:t>
                              </m:r>
                            </m:sub>
                          </m:sSub>
                        </m:sub>
                        <m:sup>
                          <m:r>
                            <a:rPr lang="en-GB" sz="2000" b="0" i="1" smtClean="0">
                              <a:latin typeface="Cambria Math" panose="02040503050406030204" pitchFamily="18" charset="0"/>
                              <a:ea typeface="Cambria Math" panose="02040503050406030204" pitchFamily="18" charset="0"/>
                            </a:rPr>
                            <m:t>−1</m:t>
                          </m:r>
                        </m:sup>
                      </m:sSubSup>
                      <m:d>
                        <m:dPr>
                          <m:ctrlPr>
                            <a:rPr lang="en-GB" sz="2000" i="1">
                              <a:latin typeface="Cambria Math" panose="02040503050406030204" pitchFamily="18" charset="0"/>
                              <a:ea typeface="Cambria Math" panose="02040503050406030204" pitchFamily="18" charset="0"/>
                            </a:rPr>
                          </m:ctrlPr>
                        </m:dPr>
                        <m:e>
                          <m:r>
                            <a:rPr lang="en-GB" sz="2000" b="1" i="1">
                              <a:latin typeface="Cambria Math" panose="02040503050406030204" pitchFamily="18" charset="0"/>
                              <a:ea typeface="Cambria Math" panose="02040503050406030204" pitchFamily="18" charset="0"/>
                            </a:rPr>
                            <m:t>𝜶</m:t>
                          </m:r>
                          <m:r>
                            <a:rPr lang="en-GB" sz="2000" b="0" i="1">
                              <a:latin typeface="Cambria Math" panose="02040503050406030204" pitchFamily="18" charset="0"/>
                              <a:ea typeface="Cambria Math" panose="02040503050406030204" pitchFamily="18" charset="0"/>
                            </a:rPr>
                            <m:t>−</m:t>
                          </m:r>
                          <m:sSub>
                            <m:sSubPr>
                              <m:ctrlPr>
                                <a:rPr lang="en-GB" sz="2000" b="1" i="1">
                                  <a:latin typeface="Cambria Math" panose="02040503050406030204" pitchFamily="18" charset="0"/>
                                  <a:ea typeface="Cambria Math" panose="02040503050406030204" pitchFamily="18" charset="0"/>
                                </a:rPr>
                              </m:ctrlPr>
                            </m:sSubPr>
                            <m:e>
                              <m:r>
                                <a:rPr lang="en-GB" sz="2000" b="1" i="1">
                                  <a:latin typeface="Cambria Math" panose="02040503050406030204" pitchFamily="18" charset="0"/>
                                  <a:ea typeface="Cambria Math" panose="02040503050406030204" pitchFamily="18" charset="0"/>
                                </a:rPr>
                                <m:t>𝜶</m:t>
                              </m:r>
                            </m:e>
                            <m:sub>
                              <m:r>
                                <a:rPr lang="en-GB" sz="2000" b="1" i="1">
                                  <a:latin typeface="Cambria Math" panose="02040503050406030204" pitchFamily="18" charset="0"/>
                                  <a:ea typeface="Cambria Math" panose="02040503050406030204" pitchFamily="18" charset="0"/>
                                </a:rPr>
                                <m:t>𝟎</m:t>
                              </m:r>
                            </m:sub>
                          </m:sSub>
                        </m:e>
                      </m:d>
                    </m:oMath>
                  </m:oMathPara>
                </a14:m>
                <a:endParaRPr lang="en-US" sz="2000" dirty="0"/>
              </a:p>
            </p:txBody>
          </p:sp>
        </mc:Choice>
        <mc:Fallback xmlns="">
          <p:sp>
            <p:nvSpPr>
              <p:cNvPr id="5" name="TextBox 4">
                <a:extLst>
                  <a:ext uri="{FF2B5EF4-FFF2-40B4-BE49-F238E27FC236}">
                    <a16:creationId xmlns:a16="http://schemas.microsoft.com/office/drawing/2014/main" id="{1CBF42A8-BAC5-3D4E-9338-46AA9D3B7475}"/>
                  </a:ext>
                </a:extLst>
              </p:cNvPr>
              <p:cNvSpPr txBox="1">
                <a:spLocks noRot="1" noChangeAspect="1" noMove="1" noResize="1" noEditPoints="1" noAdjustHandles="1" noChangeArrowheads="1" noChangeShapeType="1" noTextEdit="1"/>
              </p:cNvSpPr>
              <p:nvPr/>
            </p:nvSpPr>
            <p:spPr>
              <a:xfrm>
                <a:off x="4467381" y="4400461"/>
                <a:ext cx="3257238" cy="434478"/>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097935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Content Placeholder 3">
                <a:extLst>
                  <a:ext uri="{FF2B5EF4-FFF2-40B4-BE49-F238E27FC236}">
                    <a16:creationId xmlns:a16="http://schemas.microsoft.com/office/drawing/2014/main" id="{ADDA5DF0-F1A7-0440-9E50-EFFA58122CB8}"/>
                  </a:ext>
                </a:extLst>
              </p:cNvPr>
              <p:cNvSpPr>
                <a:spLocks noGrp="1"/>
              </p:cNvSpPr>
              <p:nvPr>
                <p:ph idx="11"/>
              </p:nvPr>
            </p:nvSpPr>
            <p:spPr>
              <a:xfrm>
                <a:off x="605368" y="913187"/>
                <a:ext cx="11081110" cy="5031626"/>
              </a:xfrm>
              <a:prstGeom prst="rect">
                <a:avLst/>
              </a:prstGeom>
            </p:spPr>
            <p:txBody>
              <a:bodyPr>
                <a:normAutofit fontScale="92500"/>
              </a:bodyPr>
              <a:lstStyle/>
              <a:p>
                <a:r>
                  <a:rPr lang="en-US" dirty="0"/>
                  <a:t>Measuring the energies of three particles </a:t>
                </a:r>
                <a:r>
                  <a:rPr lang="en-US" dirty="0">
                    <a:solidFill>
                      <a:srgbClr val="C00000"/>
                    </a:solidFill>
                  </a:rPr>
                  <a:t>(</a:t>
                </a:r>
                <a14:m>
                  <m:oMath xmlns:m="http://schemas.openxmlformats.org/officeDocument/2006/math">
                    <m:sSub>
                      <m:sSubPr>
                        <m:ctrlPr>
                          <a:rPr lang="en-GB" b="0" i="1" smtClean="0">
                            <a:solidFill>
                              <a:srgbClr val="C00000"/>
                            </a:solidFill>
                            <a:latin typeface="Cambria Math" panose="02040503050406030204" pitchFamily="18" charset="0"/>
                          </a:rPr>
                        </m:ctrlPr>
                      </m:sSubPr>
                      <m:e>
                        <m:r>
                          <a:rPr lang="en-GB" b="0" i="1" smtClean="0">
                            <a:solidFill>
                              <a:srgbClr val="C00000"/>
                            </a:solidFill>
                            <a:latin typeface="Cambria Math" panose="02040503050406030204" pitchFamily="18" charset="0"/>
                          </a:rPr>
                          <m:t>𝐸</m:t>
                        </m:r>
                      </m:e>
                      <m:sub>
                        <m:r>
                          <a:rPr lang="en-GB" b="0" i="1" smtClean="0">
                            <a:solidFill>
                              <a:srgbClr val="C00000"/>
                            </a:solidFill>
                            <a:latin typeface="Cambria Math" panose="02040503050406030204" pitchFamily="18" charset="0"/>
                          </a:rPr>
                          <m:t>1</m:t>
                        </m:r>
                      </m:sub>
                    </m:sSub>
                    <m:r>
                      <a:rPr lang="en-GB" b="0" i="1" smtClean="0">
                        <a:solidFill>
                          <a:srgbClr val="C00000"/>
                        </a:solidFill>
                        <a:latin typeface="Cambria Math" panose="02040503050406030204" pitchFamily="18" charset="0"/>
                      </a:rPr>
                      <m:t>,</m:t>
                    </m:r>
                    <m:sSub>
                      <m:sSubPr>
                        <m:ctrlPr>
                          <a:rPr lang="en-GB" b="0" i="1" smtClean="0">
                            <a:solidFill>
                              <a:srgbClr val="C00000"/>
                            </a:solidFill>
                            <a:latin typeface="Cambria Math" panose="02040503050406030204" pitchFamily="18" charset="0"/>
                          </a:rPr>
                        </m:ctrlPr>
                      </m:sSubPr>
                      <m:e>
                        <m:r>
                          <a:rPr lang="en-GB" b="0" i="1" smtClean="0">
                            <a:solidFill>
                              <a:srgbClr val="C00000"/>
                            </a:solidFill>
                            <a:latin typeface="Cambria Math" panose="02040503050406030204" pitchFamily="18" charset="0"/>
                          </a:rPr>
                          <m:t>𝐸</m:t>
                        </m:r>
                      </m:e>
                      <m:sub>
                        <m:r>
                          <a:rPr lang="en-GB" b="0" i="1" smtClean="0">
                            <a:solidFill>
                              <a:srgbClr val="C00000"/>
                            </a:solidFill>
                            <a:latin typeface="Cambria Math" panose="02040503050406030204" pitchFamily="18" charset="0"/>
                          </a:rPr>
                          <m:t>2</m:t>
                        </m:r>
                      </m:sub>
                    </m:sSub>
                    <m:r>
                      <a:rPr lang="en-GB" b="0" i="1" smtClean="0">
                        <a:solidFill>
                          <a:srgbClr val="C00000"/>
                        </a:solidFill>
                        <a:latin typeface="Cambria Math" panose="02040503050406030204" pitchFamily="18" charset="0"/>
                      </a:rPr>
                      <m:t>,</m:t>
                    </m:r>
                    <m:sSub>
                      <m:sSubPr>
                        <m:ctrlPr>
                          <a:rPr lang="en-GB" b="0" i="1" smtClean="0">
                            <a:solidFill>
                              <a:srgbClr val="C00000"/>
                            </a:solidFill>
                            <a:latin typeface="Cambria Math" panose="02040503050406030204" pitchFamily="18" charset="0"/>
                          </a:rPr>
                        </m:ctrlPr>
                      </m:sSubPr>
                      <m:e>
                        <m:r>
                          <a:rPr lang="en-GB" b="0" i="1" smtClean="0">
                            <a:solidFill>
                              <a:srgbClr val="C00000"/>
                            </a:solidFill>
                            <a:latin typeface="Cambria Math" panose="02040503050406030204" pitchFamily="18" charset="0"/>
                          </a:rPr>
                          <m:t>𝐸</m:t>
                        </m:r>
                      </m:e>
                      <m:sub>
                        <m:r>
                          <a:rPr lang="en-GB" b="0" i="1" smtClean="0">
                            <a:solidFill>
                              <a:srgbClr val="C00000"/>
                            </a:solidFill>
                            <a:latin typeface="Cambria Math" panose="02040503050406030204" pitchFamily="18" charset="0"/>
                          </a:rPr>
                          <m:t>3</m:t>
                        </m:r>
                      </m:sub>
                    </m:sSub>
                  </m:oMath>
                </a14:m>
                <a:r>
                  <a:rPr lang="en-US" dirty="0">
                    <a:solidFill>
                      <a:srgbClr val="C00000"/>
                    </a:solidFill>
                  </a:rPr>
                  <a:t>) in unit of MeV </a:t>
                </a:r>
                <a:r>
                  <a:rPr lang="en-US" dirty="0"/>
                  <a:t>and their true values are </a:t>
                </a:r>
                <a:r>
                  <a:rPr lang="en-US" dirty="0">
                    <a:solidFill>
                      <a:srgbClr val="C00000"/>
                    </a:solidFill>
                  </a:rPr>
                  <a:t>(4,9,16</a:t>
                </a:r>
                <a:r>
                  <a:rPr lang="en-US" dirty="0">
                    <a:solidFill>
                      <a:schemeClr val="accent2"/>
                    </a:solidFill>
                  </a:rPr>
                  <a:t>) </a:t>
                </a:r>
                <a:r>
                  <a:rPr lang="en-US" dirty="0">
                    <a:solidFill>
                      <a:srgbClr val="C00000"/>
                    </a:solidFill>
                  </a:rPr>
                  <a:t>MeV</a:t>
                </a:r>
                <a:r>
                  <a:rPr lang="en-US" dirty="0"/>
                  <a:t>. These measured energies have an uncertainty </a:t>
                </a:r>
                <a:r>
                  <a:rPr lang="en-US" dirty="0">
                    <a:solidFill>
                      <a:srgbClr val="C00000"/>
                    </a:solidFill>
                  </a:rPr>
                  <a:t>(</a:t>
                </a:r>
                <a14:m>
                  <m:oMath xmlns:m="http://schemas.openxmlformats.org/officeDocument/2006/math">
                    <m:sSub>
                      <m:sSubPr>
                        <m:ctrlPr>
                          <a:rPr lang="en-GB" b="0" i="1" smtClean="0">
                            <a:solidFill>
                              <a:srgbClr val="C00000"/>
                            </a:solidFill>
                            <a:latin typeface="Cambria Math" panose="02040503050406030204" pitchFamily="18" charset="0"/>
                            <a:ea typeface="Cambria Math" panose="02040503050406030204" pitchFamily="18" charset="0"/>
                          </a:rPr>
                        </m:ctrlPr>
                      </m:sSubPr>
                      <m:e>
                        <m:r>
                          <a:rPr lang="en-US" i="1" smtClean="0">
                            <a:solidFill>
                              <a:srgbClr val="C00000"/>
                            </a:solidFill>
                            <a:latin typeface="Cambria Math" panose="02040503050406030204" pitchFamily="18" charset="0"/>
                            <a:ea typeface="Cambria Math" panose="02040503050406030204" pitchFamily="18" charset="0"/>
                          </a:rPr>
                          <m:t>𝜎</m:t>
                        </m:r>
                      </m:e>
                      <m:sub>
                        <m:r>
                          <a:rPr lang="en-GB" b="0" i="1" smtClean="0">
                            <a:solidFill>
                              <a:srgbClr val="C00000"/>
                            </a:solidFill>
                            <a:latin typeface="Cambria Math" panose="02040503050406030204" pitchFamily="18" charset="0"/>
                            <a:ea typeface="Cambria Math" panose="02040503050406030204" pitchFamily="18" charset="0"/>
                          </a:rPr>
                          <m:t>1</m:t>
                        </m:r>
                      </m:sub>
                    </m:sSub>
                    <m:r>
                      <a:rPr lang="en-GB" b="0" i="1" smtClean="0">
                        <a:solidFill>
                          <a:srgbClr val="C00000"/>
                        </a:solidFill>
                        <a:latin typeface="Cambria Math" panose="02040503050406030204" pitchFamily="18" charset="0"/>
                        <a:ea typeface="Cambria Math" panose="02040503050406030204" pitchFamily="18" charset="0"/>
                      </a:rPr>
                      <m:t>,</m:t>
                    </m:r>
                    <m:sSub>
                      <m:sSubPr>
                        <m:ctrlPr>
                          <a:rPr lang="en-GB" b="0" i="1" smtClean="0">
                            <a:solidFill>
                              <a:srgbClr val="C00000"/>
                            </a:solidFill>
                            <a:latin typeface="Cambria Math" panose="02040503050406030204" pitchFamily="18" charset="0"/>
                            <a:ea typeface="Cambria Math" panose="02040503050406030204" pitchFamily="18" charset="0"/>
                          </a:rPr>
                        </m:ctrlPr>
                      </m:sSubPr>
                      <m:e>
                        <m:r>
                          <a:rPr lang="en-GB" b="0" i="1" smtClean="0">
                            <a:solidFill>
                              <a:srgbClr val="C00000"/>
                            </a:solidFill>
                            <a:latin typeface="Cambria Math" panose="02040503050406030204" pitchFamily="18" charset="0"/>
                            <a:ea typeface="Cambria Math" panose="02040503050406030204" pitchFamily="18" charset="0"/>
                          </a:rPr>
                          <m:t>𝜎</m:t>
                        </m:r>
                      </m:e>
                      <m:sub>
                        <m:r>
                          <a:rPr lang="en-GB" b="0" i="1" smtClean="0">
                            <a:solidFill>
                              <a:srgbClr val="C00000"/>
                            </a:solidFill>
                            <a:latin typeface="Cambria Math" panose="02040503050406030204" pitchFamily="18" charset="0"/>
                            <a:ea typeface="Cambria Math" panose="02040503050406030204" pitchFamily="18" charset="0"/>
                          </a:rPr>
                          <m:t>2</m:t>
                        </m:r>
                      </m:sub>
                    </m:sSub>
                    <m:r>
                      <a:rPr lang="en-GB" b="0" i="1" smtClean="0">
                        <a:solidFill>
                          <a:srgbClr val="C00000"/>
                        </a:solidFill>
                        <a:latin typeface="Cambria Math" panose="02040503050406030204" pitchFamily="18" charset="0"/>
                        <a:ea typeface="Cambria Math" panose="02040503050406030204" pitchFamily="18" charset="0"/>
                      </a:rPr>
                      <m:t>,</m:t>
                    </m:r>
                    <m:sSub>
                      <m:sSubPr>
                        <m:ctrlPr>
                          <a:rPr lang="en-GB" b="0" i="1" smtClean="0">
                            <a:solidFill>
                              <a:srgbClr val="C00000"/>
                            </a:solidFill>
                            <a:latin typeface="Cambria Math" panose="02040503050406030204" pitchFamily="18" charset="0"/>
                            <a:ea typeface="Cambria Math" panose="02040503050406030204" pitchFamily="18" charset="0"/>
                          </a:rPr>
                        </m:ctrlPr>
                      </m:sSubPr>
                      <m:e>
                        <m:r>
                          <a:rPr lang="en-GB" b="0" i="1" smtClean="0">
                            <a:solidFill>
                              <a:srgbClr val="C00000"/>
                            </a:solidFill>
                            <a:latin typeface="Cambria Math" panose="02040503050406030204" pitchFamily="18" charset="0"/>
                            <a:ea typeface="Cambria Math" panose="02040503050406030204" pitchFamily="18" charset="0"/>
                          </a:rPr>
                          <m:t>𝜎</m:t>
                        </m:r>
                      </m:e>
                      <m:sub>
                        <m:r>
                          <a:rPr lang="en-GB" b="0" i="1" smtClean="0">
                            <a:solidFill>
                              <a:srgbClr val="C00000"/>
                            </a:solidFill>
                            <a:latin typeface="Cambria Math" panose="02040503050406030204" pitchFamily="18" charset="0"/>
                            <a:ea typeface="Cambria Math" panose="02040503050406030204" pitchFamily="18" charset="0"/>
                          </a:rPr>
                          <m:t>3</m:t>
                        </m:r>
                      </m:sub>
                    </m:sSub>
                  </m:oMath>
                </a14:m>
                <a:r>
                  <a:rPr lang="en-US" dirty="0">
                    <a:solidFill>
                      <a:srgbClr val="C00000"/>
                    </a:solidFill>
                  </a:rPr>
                  <a:t>) = (0.5,1,1) MeV. </a:t>
                </a:r>
                <a:endParaRPr lang="en-US" dirty="0"/>
              </a:p>
              <a:p>
                <a:r>
                  <a:rPr lang="en-US" dirty="0"/>
                  <a:t>One constraint equation can be used to improve the resolution,</a:t>
                </a:r>
              </a:p>
              <a:p>
                <a:pPr marL="0" indent="0">
                  <a:buNone/>
                </a:pPr>
                <a:endParaRPr lang="en-US" dirty="0"/>
              </a:p>
              <a:p>
                <a:r>
                  <a:rPr lang="en-US" dirty="0"/>
                  <a:t>The covariance matrix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𝑉</m:t>
                        </m:r>
                      </m:e>
                      <m: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0</m:t>
                            </m:r>
                          </m:sub>
                        </m:sSub>
                      </m:sub>
                    </m:sSub>
                    <m:r>
                      <a:rPr lang="en-GB" i="1">
                        <a:latin typeface="Cambria Math" panose="02040503050406030204" pitchFamily="18" charset="0"/>
                        <a:ea typeface="Cambria Math" panose="02040503050406030204" pitchFamily="18" charset="0"/>
                      </a:rPr>
                      <m:t> </m:t>
                    </m:r>
                  </m:oMath>
                </a14:m>
                <a:r>
                  <a:rPr lang="en-US" dirty="0"/>
                  <a:t>are computed to be,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mc:Choice>
        <mc:Fallback xmlns="">
          <p:sp>
            <p:nvSpPr>
              <p:cNvPr id="9" name="Content Placeholder 3">
                <a:extLst>
                  <a:ext uri="{FF2B5EF4-FFF2-40B4-BE49-F238E27FC236}">
                    <a16:creationId xmlns:a16="http://schemas.microsoft.com/office/drawing/2014/main" id="{ADDA5DF0-F1A7-0440-9E50-EFFA58122CB8}"/>
                  </a:ext>
                </a:extLst>
              </p:cNvPr>
              <p:cNvSpPr>
                <a:spLocks noGrp="1" noRot="1" noChangeAspect="1" noMove="1" noResize="1" noEditPoints="1" noAdjustHandles="1" noChangeArrowheads="1" noChangeShapeType="1" noTextEdit="1"/>
              </p:cNvSpPr>
              <p:nvPr>
                <p:ph idx="11"/>
              </p:nvPr>
            </p:nvSpPr>
            <p:spPr>
              <a:xfrm>
                <a:off x="605368" y="913187"/>
                <a:ext cx="11081110" cy="5031626"/>
              </a:xfrm>
              <a:prstGeom prst="rect">
                <a:avLst/>
              </a:prstGeom>
              <a:blipFill>
                <a:blip r:embed="rId3"/>
                <a:stretch>
                  <a:fillRect l="-1259" t="-504"/>
                </a:stretch>
              </a:blipFill>
            </p:spPr>
            <p:txBody>
              <a:bodyPr/>
              <a:lstStyle/>
              <a:p>
                <a:r>
                  <a:rPr lang="en-US">
                    <a:noFill/>
                  </a:rPr>
                  <a:t> </a:t>
                </a:r>
              </a:p>
            </p:txBody>
          </p:sp>
        </mc:Fallback>
      </mc:AlternateContent>
      <p:sp>
        <p:nvSpPr>
          <p:cNvPr id="8" name="Title 1">
            <a:extLst>
              <a:ext uri="{FF2B5EF4-FFF2-40B4-BE49-F238E27FC236}">
                <a16:creationId xmlns:a16="http://schemas.microsoft.com/office/drawing/2014/main" id="{ADEA8D87-2EA9-F943-956A-9EFCB3160254}"/>
              </a:ext>
            </a:extLst>
          </p:cNvPr>
          <p:cNvSpPr>
            <a:spLocks noGrp="1"/>
          </p:cNvSpPr>
          <p:nvPr>
            <p:ph type="title"/>
          </p:nvPr>
        </p:nvSpPr>
        <p:spPr>
          <a:xfrm>
            <a:off x="609600" y="149754"/>
            <a:ext cx="10972800" cy="647102"/>
          </a:xfrm>
          <a:prstGeom prst="rect">
            <a:avLst/>
          </a:prstGeom>
        </p:spPr>
        <p:txBody>
          <a:bodyPr/>
          <a:lstStyle/>
          <a:p>
            <a:r>
              <a:rPr lang="en-US" dirty="0"/>
              <a:t>Toy Example</a:t>
            </a:r>
          </a:p>
        </p:txBody>
      </p:sp>
      <p:sp>
        <p:nvSpPr>
          <p:cNvPr id="3" name="Slide Number Placeholder 2">
            <a:extLst>
              <a:ext uri="{FF2B5EF4-FFF2-40B4-BE49-F238E27FC236}">
                <a16:creationId xmlns:a16="http://schemas.microsoft.com/office/drawing/2014/main" id="{8D1E9581-FD3A-344E-8499-4FDB1D21B412}"/>
              </a:ext>
            </a:extLst>
          </p:cNvPr>
          <p:cNvSpPr>
            <a:spLocks noGrp="1"/>
          </p:cNvSpPr>
          <p:nvPr>
            <p:ph type="sldNum" sz="quarter" idx="4"/>
          </p:nvPr>
        </p:nvSpPr>
        <p:spPr>
          <a:prstGeom prst="rect">
            <a:avLst/>
          </a:prstGeom>
        </p:spPr>
        <p:txBody>
          <a:bodyPr/>
          <a:lstStyle/>
          <a:p>
            <a:pPr>
              <a:defRPr/>
            </a:pPr>
            <a:fld id="{0C39C72E-2A13-EB4D-AD45-6D4E6ACAED8D}" type="slidenum">
              <a:rPr lang="en-US" smtClean="0"/>
              <a:pPr>
                <a:defRPr/>
              </a:pPr>
              <a:t>49</a:t>
            </a:fld>
            <a:endParaRPr lang="en-US"/>
          </a:p>
        </p:txBody>
      </p:sp>
      <p:sp>
        <p:nvSpPr>
          <p:cNvPr id="30" name="Date Placeholder 5">
            <a:extLst>
              <a:ext uri="{FF2B5EF4-FFF2-40B4-BE49-F238E27FC236}">
                <a16:creationId xmlns:a16="http://schemas.microsoft.com/office/drawing/2014/main" id="{C873334C-6A01-7B43-A560-46F752E58810}"/>
              </a:ext>
            </a:extLst>
          </p:cNvPr>
          <p:cNvSpPr>
            <a:spLocks noGrp="1"/>
          </p:cNvSpPr>
          <p:nvPr>
            <p:ph type="dt" sz="half" idx="2"/>
          </p:nvPr>
        </p:nvSpPr>
        <p:spPr>
          <a:prstGeom prst="rect">
            <a:avLst/>
          </a:prstGeom>
        </p:spPr>
        <p:txBody>
          <a:bodyPr/>
          <a:lstStyle/>
          <a:p>
            <a:r>
              <a:rPr lang="en-GB"/>
              <a:t>21/02/2024</a:t>
            </a:r>
            <a:endParaRPr lang="en-GB" dirty="0"/>
          </a:p>
        </p:txBody>
      </p:sp>
      <p:sp>
        <p:nvSpPr>
          <p:cNvPr id="27" name="Footer Placeholder 6">
            <a:extLst>
              <a:ext uri="{FF2B5EF4-FFF2-40B4-BE49-F238E27FC236}">
                <a16:creationId xmlns:a16="http://schemas.microsoft.com/office/drawing/2014/main" id="{B6601EAF-6337-454E-92E7-D758D2B54C53}"/>
              </a:ext>
            </a:extLst>
          </p:cNvPr>
          <p:cNvSpPr>
            <a:spLocks noGrp="1"/>
          </p:cNvSpPr>
          <p:nvPr>
            <p:ph type="ftr" sz="quarter" idx="3"/>
          </p:nvPr>
        </p:nvSpPr>
        <p:spPr>
          <a:prstGeom prst="rect">
            <a:avLst/>
          </a:prstGeom>
        </p:spPr>
        <p:txBody>
          <a:bodyPr/>
          <a:lstStyle/>
          <a:p>
            <a:pPr>
              <a:defRPr/>
            </a:pPr>
            <a:r>
              <a:rPr lang="en-GB"/>
              <a:t>Kang Yang | Pion Charge-Exchange Differential Cross Section in ProtoDUNE-SP</a:t>
            </a:r>
            <a:endParaRPr lang="en-GB"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C8D9E79-131C-9B43-AB24-0A9DF631466A}"/>
                  </a:ext>
                </a:extLst>
              </p:cNvPr>
              <p:cNvSpPr txBox="1"/>
              <p:nvPr/>
            </p:nvSpPr>
            <p:spPr>
              <a:xfrm>
                <a:off x="1752319" y="2140434"/>
                <a:ext cx="2928559" cy="92845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𝐸</m:t>
                          </m:r>
                        </m:e>
                        <m:sub>
                          <m:r>
                            <a:rPr lang="en-GB" b="0" i="1" smtClean="0">
                              <a:latin typeface="Cambria Math" panose="02040503050406030204" pitchFamily="18" charset="0"/>
                            </a:rPr>
                            <m:t>1</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𝐸</m:t>
                          </m:r>
                        </m:e>
                        <m:sub>
                          <m:r>
                            <a:rPr lang="en-GB" b="0" i="1" smtClean="0">
                              <a:latin typeface="Cambria Math" panose="02040503050406030204" pitchFamily="18" charset="0"/>
                            </a:rPr>
                            <m:t>2</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𝐸</m:t>
                          </m:r>
                        </m:e>
                        <m:sub>
                          <m:r>
                            <a:rPr lang="en-GB" b="0" i="1" smtClean="0">
                              <a:latin typeface="Cambria Math" panose="02040503050406030204" pitchFamily="18" charset="0"/>
                            </a:rPr>
                            <m:t>3</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𝐸</m:t>
                          </m:r>
                        </m:e>
                        <m:sub>
                          <m:r>
                            <a:rPr lang="en-GB" b="0" i="1" smtClean="0">
                              <a:latin typeface="Cambria Math" panose="02040503050406030204" pitchFamily="18" charset="0"/>
                            </a:rPr>
                            <m:t>𝑠𝑢𝑚</m:t>
                          </m:r>
                        </m:sub>
                      </m:sSub>
                      <m:r>
                        <a:rPr lang="en-GB" b="0" i="1" smtClean="0">
                          <a:latin typeface="Cambria Math" panose="02040503050406030204" pitchFamily="18" charset="0"/>
                        </a:rPr>
                        <m:t>=29</m:t>
                      </m:r>
                    </m:oMath>
                  </m:oMathPara>
                </a14:m>
                <a:endParaRPr lang="en-GB" b="0" dirty="0"/>
              </a:p>
              <a:p>
                <a:endParaRPr lang="en-GB" b="0" dirty="0"/>
              </a:p>
              <a:p>
                <a:endParaRPr lang="en-US" dirty="0"/>
              </a:p>
            </p:txBody>
          </p:sp>
        </mc:Choice>
        <mc:Fallback xmlns="">
          <p:sp>
            <p:nvSpPr>
              <p:cNvPr id="2" name="TextBox 1">
                <a:extLst>
                  <a:ext uri="{FF2B5EF4-FFF2-40B4-BE49-F238E27FC236}">
                    <a16:creationId xmlns:a16="http://schemas.microsoft.com/office/drawing/2014/main" id="{1C8D9E79-131C-9B43-AB24-0A9DF631466A}"/>
                  </a:ext>
                </a:extLst>
              </p:cNvPr>
              <p:cNvSpPr txBox="1">
                <a:spLocks noRot="1" noChangeAspect="1" noMove="1" noResize="1" noEditPoints="1" noAdjustHandles="1" noChangeArrowheads="1" noChangeShapeType="1" noTextEdit="1"/>
              </p:cNvSpPr>
              <p:nvPr/>
            </p:nvSpPr>
            <p:spPr>
              <a:xfrm>
                <a:off x="1752319" y="2140434"/>
                <a:ext cx="2928559" cy="928459"/>
              </a:xfrm>
              <a:prstGeom prst="rect">
                <a:avLst/>
              </a:prstGeom>
              <a:blipFill>
                <a:blip r:embed="rId4"/>
                <a:stretch>
                  <a:fillRect/>
                </a:stretch>
              </a:blipFill>
            </p:spPr>
            <p:txBody>
              <a:bodyPr/>
              <a:lstStyle/>
              <a:p>
                <a:r>
                  <a:rPr lang="en-US">
                    <a:noFill/>
                  </a:rPr>
                  <a:t> </a:t>
                </a:r>
              </a:p>
            </p:txBody>
          </p:sp>
        </mc:Fallback>
      </mc:AlternateContent>
      <p:sp>
        <p:nvSpPr>
          <p:cNvPr id="10" name="Right Arrow 9">
            <a:extLst>
              <a:ext uri="{FF2B5EF4-FFF2-40B4-BE49-F238E27FC236}">
                <a16:creationId xmlns:a16="http://schemas.microsoft.com/office/drawing/2014/main" id="{C2333C50-582B-6A43-AC7B-ADD34760F100}"/>
              </a:ext>
            </a:extLst>
          </p:cNvPr>
          <p:cNvSpPr/>
          <p:nvPr/>
        </p:nvSpPr>
        <p:spPr>
          <a:xfrm>
            <a:off x="5545523" y="2208633"/>
            <a:ext cx="735981" cy="289931"/>
          </a:xfrm>
          <a:prstGeom prst="rightArrow">
            <a:avLst/>
          </a:prstGeom>
          <a:solidFill>
            <a:srgbClr val="E951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226E50B-828C-7E40-98D3-5B8FC300D6E9}"/>
                  </a:ext>
                </a:extLst>
              </p:cNvPr>
              <p:cNvSpPr txBox="1"/>
              <p:nvPr/>
            </p:nvSpPr>
            <p:spPr>
              <a:xfrm>
                <a:off x="6900465" y="2140432"/>
                <a:ext cx="2928687" cy="9233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𝐻</m:t>
                              </m:r>
                            </m:e>
                            <m:sub>
                              <m:r>
                                <a:rPr lang="en-GB" b="0" i="1" smtClean="0">
                                  <a:latin typeface="Cambria Math" panose="02040503050406030204" pitchFamily="18" charset="0"/>
                                </a:rPr>
                                <m:t>1</m:t>
                              </m:r>
                            </m:sub>
                          </m:sSub>
                          <m:r>
                            <a:rPr lang="en-GB" b="0" i="1" smtClean="0">
                              <a:latin typeface="Cambria Math" panose="02040503050406030204" pitchFamily="18" charset="0"/>
                            </a:rPr>
                            <m:t>= </m:t>
                          </m:r>
                          <m:r>
                            <a:rPr lang="en-GB" b="0" i="1" smtClean="0">
                              <a:latin typeface="Cambria Math" panose="02040503050406030204" pitchFamily="18" charset="0"/>
                            </a:rPr>
                            <m:t>𝐸</m:t>
                          </m:r>
                        </m:e>
                        <m:sub>
                          <m:r>
                            <a:rPr lang="en-GB" b="0" i="1" smtClean="0">
                              <a:latin typeface="Cambria Math" panose="02040503050406030204" pitchFamily="18" charset="0"/>
                            </a:rPr>
                            <m:t>1</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𝐸</m:t>
                          </m:r>
                        </m:e>
                        <m:sub>
                          <m:r>
                            <a:rPr lang="en-GB" b="0" i="1" smtClean="0">
                              <a:latin typeface="Cambria Math" panose="02040503050406030204" pitchFamily="18" charset="0"/>
                            </a:rPr>
                            <m:t>2</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𝐸</m:t>
                          </m:r>
                        </m:e>
                        <m:sub>
                          <m:r>
                            <a:rPr lang="en-GB" b="0" i="1" smtClean="0">
                              <a:latin typeface="Cambria Math" panose="02040503050406030204" pitchFamily="18" charset="0"/>
                            </a:rPr>
                            <m:t>3</m:t>
                          </m:r>
                        </m:sub>
                      </m:sSub>
                      <m:r>
                        <a:rPr lang="en-GB" b="0" i="1" smtClean="0">
                          <a:latin typeface="Cambria Math" panose="02040503050406030204" pitchFamily="18" charset="0"/>
                        </a:rPr>
                        <m:t>−29</m:t>
                      </m:r>
                    </m:oMath>
                  </m:oMathPara>
                </a14:m>
                <a:endParaRPr lang="en-GB" b="0" dirty="0"/>
              </a:p>
              <a:p>
                <a:endParaRPr lang="en-GB" b="0" dirty="0"/>
              </a:p>
              <a:p>
                <a:endParaRPr lang="en-US" dirty="0"/>
              </a:p>
            </p:txBody>
          </p:sp>
        </mc:Choice>
        <mc:Fallback xmlns="">
          <p:sp>
            <p:nvSpPr>
              <p:cNvPr id="11" name="TextBox 10">
                <a:extLst>
                  <a:ext uri="{FF2B5EF4-FFF2-40B4-BE49-F238E27FC236}">
                    <a16:creationId xmlns:a16="http://schemas.microsoft.com/office/drawing/2014/main" id="{3226E50B-828C-7E40-98D3-5B8FC300D6E9}"/>
                  </a:ext>
                </a:extLst>
              </p:cNvPr>
              <p:cNvSpPr txBox="1">
                <a:spLocks noRot="1" noChangeAspect="1" noMove="1" noResize="1" noEditPoints="1" noAdjustHandles="1" noChangeArrowheads="1" noChangeShapeType="1" noTextEdit="1"/>
              </p:cNvSpPr>
              <p:nvPr/>
            </p:nvSpPr>
            <p:spPr>
              <a:xfrm>
                <a:off x="6900465" y="2140432"/>
                <a:ext cx="2928687" cy="92333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B7B6517-BA09-824D-957D-69C333EBBA98}"/>
                  </a:ext>
                </a:extLst>
              </p:cNvPr>
              <p:cNvSpPr txBox="1"/>
              <p:nvPr/>
            </p:nvSpPr>
            <p:spPr>
              <a:xfrm>
                <a:off x="1532069" y="3317646"/>
                <a:ext cx="1943289" cy="9226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𝑉</m:t>
                          </m:r>
                        </m:e>
                        <m:sub>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𝛼</m:t>
                              </m:r>
                            </m:e>
                            <m:sub>
                              <m:r>
                                <a:rPr lang="en-GB" b="0" i="1" smtClean="0">
                                  <a:latin typeface="Cambria Math" panose="02040503050406030204" pitchFamily="18" charset="0"/>
                                  <a:ea typeface="Cambria Math" panose="02040503050406030204" pitchFamily="18" charset="0"/>
                                </a:rPr>
                                <m:t>0</m:t>
                              </m:r>
                            </m:sub>
                          </m:sSub>
                        </m:sub>
                      </m:sSub>
                      <m:r>
                        <a:rPr lang="en-GB" b="0" i="1" smtClean="0">
                          <a:latin typeface="Cambria Math" panose="02040503050406030204" pitchFamily="18" charset="0"/>
                          <a:ea typeface="Cambria Math" panose="02040503050406030204" pitchFamily="18" charset="0"/>
                        </a:rPr>
                        <m:t>=</m:t>
                      </m:r>
                      <m:d>
                        <m:dPr>
                          <m:ctrlPr>
                            <a:rPr lang="en-US" i="1" smtClean="0">
                              <a:latin typeface="Cambria Math" panose="02040503050406030204" pitchFamily="18" charset="0"/>
                            </a:rPr>
                          </m:ctrlPr>
                        </m:dPr>
                        <m:e>
                          <m:eqArr>
                            <m:eqArrPr>
                              <m:ctrlPr>
                                <a:rPr lang="en-US" i="1" smtClean="0">
                                  <a:latin typeface="Cambria Math" panose="02040503050406030204" pitchFamily="18" charset="0"/>
                                </a:rPr>
                              </m:ctrlPr>
                            </m:eqArrPr>
                            <m:e>
                              <m:m>
                                <m:mPr>
                                  <m:mcs>
                                    <m:mc>
                                      <m:mcPr>
                                        <m:count m:val="2"/>
                                        <m:mcJc m:val="center"/>
                                      </m:mcPr>
                                    </m:mc>
                                  </m:mcs>
                                  <m:ctrlPr>
                                    <a:rPr lang="en-US" i="1" smtClean="0">
                                      <a:latin typeface="Cambria Math" panose="02040503050406030204" pitchFamily="18" charset="0"/>
                                    </a:rPr>
                                  </m:ctrlPr>
                                </m:mPr>
                                <m:mr>
                                  <m:e>
                                    <m:m>
                                      <m:mPr>
                                        <m:mcs>
                                          <m:mc>
                                            <m:mcPr>
                                              <m:count m:val="2"/>
                                              <m:mcJc m:val="center"/>
                                            </m:mcPr>
                                          </m:mc>
                                        </m:mcs>
                                        <m:ctrlPr>
                                          <a:rPr lang="en-US" i="1" smtClean="0">
                                            <a:latin typeface="Cambria Math" panose="02040503050406030204" pitchFamily="18" charset="0"/>
                                          </a:rPr>
                                        </m:ctrlPr>
                                      </m:mPr>
                                      <m:mr>
                                        <m:e>
                                          <m:sSubSup>
                                            <m:sSubSupPr>
                                              <m:ctrlPr>
                                                <a:rPr lang="en-GB" b="0" i="1" smtClean="0">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r>
                                                <a:rPr lang="en-GB" i="1">
                                                  <a:latin typeface="Cambria Math" panose="02040503050406030204" pitchFamily="18" charset="0"/>
                                                  <a:ea typeface="Cambria Math" panose="02040503050406030204" pitchFamily="18" charset="0"/>
                                                </a:rPr>
                                                <m:t>1</m:t>
                                              </m:r>
                                            </m:sub>
                                            <m:sup>
                                              <m:r>
                                                <a:rPr lang="en-GB" b="0" i="1" smtClean="0">
                                                  <a:latin typeface="Cambria Math" panose="02040503050406030204" pitchFamily="18" charset="0"/>
                                                  <a:ea typeface="Cambria Math" panose="02040503050406030204" pitchFamily="18" charset="0"/>
                                                </a:rPr>
                                                <m:t>2</m:t>
                                              </m:r>
                                            </m:sup>
                                          </m:sSubSup>
                                        </m:e>
                                        <m:e>
                                          <m:r>
                                            <a:rPr lang="en-GB" b="0" i="1" smtClean="0">
                                              <a:latin typeface="Cambria Math" panose="02040503050406030204" pitchFamily="18" charset="0"/>
                                            </a:rPr>
                                            <m:t>0</m:t>
                                          </m:r>
                                        </m:e>
                                      </m:mr>
                                    </m:m>
                                  </m:e>
                                  <m:e>
                                    <m:r>
                                      <a:rPr lang="en-GB" b="0" i="1" smtClean="0">
                                        <a:latin typeface="Cambria Math" panose="02040503050406030204" pitchFamily="18" charset="0"/>
                                      </a:rPr>
                                      <m:t>0</m:t>
                                    </m:r>
                                  </m:e>
                                </m:mr>
                                <m:mr>
                                  <m:e>
                                    <m:m>
                                      <m:mPr>
                                        <m:mcs>
                                          <m:mc>
                                            <m:mcPr>
                                              <m:count m:val="2"/>
                                              <m:mcJc m:val="center"/>
                                            </m:mcPr>
                                          </m:mc>
                                        </m:mcs>
                                        <m:ctrlPr>
                                          <a:rPr lang="en-US" i="1" smtClean="0">
                                            <a:latin typeface="Cambria Math" panose="02040503050406030204" pitchFamily="18" charset="0"/>
                                          </a:rPr>
                                        </m:ctrlPr>
                                      </m:mPr>
                                      <m:mr>
                                        <m:e>
                                          <m:r>
                                            <m:rPr>
                                              <m:brk m:alnAt="7"/>
                                            </m:rPr>
                                            <a:rPr lang="en-GB" b="0" i="1" smtClean="0">
                                              <a:latin typeface="Cambria Math" panose="02040503050406030204" pitchFamily="18" charset="0"/>
                                            </a:rPr>
                                            <m:t>0</m:t>
                                          </m:r>
                                        </m:e>
                                        <m:e>
                                          <m:sSubSup>
                                            <m:sSubSupPr>
                                              <m:ctrlPr>
                                                <a:rPr lang="en-GB"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r>
                                                <a:rPr lang="en-GB" b="0" i="1" smtClean="0">
                                                  <a:latin typeface="Cambria Math" panose="02040503050406030204" pitchFamily="18" charset="0"/>
                                                  <a:ea typeface="Cambria Math" panose="02040503050406030204" pitchFamily="18" charset="0"/>
                                                </a:rPr>
                                                <m:t>2</m:t>
                                              </m:r>
                                            </m:sub>
                                            <m:sup>
                                              <m:r>
                                                <a:rPr lang="en-GB" i="1">
                                                  <a:latin typeface="Cambria Math" panose="02040503050406030204" pitchFamily="18" charset="0"/>
                                                  <a:ea typeface="Cambria Math" panose="02040503050406030204" pitchFamily="18" charset="0"/>
                                                </a:rPr>
                                                <m:t>2</m:t>
                                              </m:r>
                                            </m:sup>
                                          </m:sSubSup>
                                        </m:e>
                                      </m:mr>
                                    </m:m>
                                  </m:e>
                                  <m:e>
                                    <m:r>
                                      <a:rPr lang="en-GB" b="0" i="1" smtClean="0">
                                        <a:latin typeface="Cambria Math" panose="02040503050406030204" pitchFamily="18" charset="0"/>
                                      </a:rPr>
                                      <m:t>0</m:t>
                                    </m:r>
                                  </m:e>
                                </m:mr>
                              </m:m>
                            </m:e>
                            <m:e>
                              <m:m>
                                <m:mPr>
                                  <m:mcs>
                                    <m:mc>
                                      <m:mcPr>
                                        <m:count m:val="3"/>
                                        <m:mcJc m:val="center"/>
                                      </m:mcPr>
                                    </m:mc>
                                  </m:mcs>
                                  <m:ctrlPr>
                                    <a:rPr lang="en-US" i="1" smtClean="0">
                                      <a:latin typeface="Cambria Math" panose="02040503050406030204" pitchFamily="18" charset="0"/>
                                    </a:rPr>
                                  </m:ctrlPr>
                                </m:mPr>
                                <m:mr>
                                  <m:e>
                                    <m:r>
                                      <m:rPr>
                                        <m:brk m:alnAt="7"/>
                                      </m:rPr>
                                      <a:rPr lang="en-GB" b="0" i="1" smtClean="0">
                                        <a:latin typeface="Cambria Math" panose="02040503050406030204" pitchFamily="18" charset="0"/>
                                      </a:rPr>
                                      <m:t>0</m:t>
                                    </m:r>
                                  </m:e>
                                  <m:e>
                                    <m:r>
                                      <a:rPr lang="en-GB" b="0" i="1" smtClean="0">
                                        <a:latin typeface="Cambria Math" panose="02040503050406030204" pitchFamily="18" charset="0"/>
                                      </a:rPr>
                                      <m:t>0</m:t>
                                    </m:r>
                                  </m:e>
                                  <m:e>
                                    <m:sSubSup>
                                      <m:sSubSupPr>
                                        <m:ctrlPr>
                                          <a:rPr lang="en-GB" i="1" smtClean="0">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r>
                                          <a:rPr lang="en-GB" b="0" i="1" smtClean="0">
                                            <a:latin typeface="Cambria Math" panose="02040503050406030204" pitchFamily="18" charset="0"/>
                                            <a:ea typeface="Cambria Math" panose="02040503050406030204" pitchFamily="18" charset="0"/>
                                          </a:rPr>
                                          <m:t>3</m:t>
                                        </m:r>
                                      </m:sub>
                                      <m:sup>
                                        <m:r>
                                          <a:rPr lang="en-GB" i="1">
                                            <a:latin typeface="Cambria Math" panose="02040503050406030204" pitchFamily="18" charset="0"/>
                                            <a:ea typeface="Cambria Math" panose="02040503050406030204" pitchFamily="18" charset="0"/>
                                          </a:rPr>
                                          <m:t>2</m:t>
                                        </m:r>
                                      </m:sup>
                                    </m:sSubSup>
                                  </m:e>
                                </m:mr>
                              </m:m>
                            </m:e>
                          </m:eqArr>
                        </m:e>
                      </m:d>
                    </m:oMath>
                  </m:oMathPara>
                </a14:m>
                <a:endParaRPr lang="en-US" dirty="0"/>
              </a:p>
            </p:txBody>
          </p:sp>
        </mc:Choice>
        <mc:Fallback xmlns="">
          <p:sp>
            <p:nvSpPr>
              <p:cNvPr id="12" name="TextBox 11">
                <a:extLst>
                  <a:ext uri="{FF2B5EF4-FFF2-40B4-BE49-F238E27FC236}">
                    <a16:creationId xmlns:a16="http://schemas.microsoft.com/office/drawing/2014/main" id="{9B7B6517-BA09-824D-957D-69C333EBBA98}"/>
                  </a:ext>
                </a:extLst>
              </p:cNvPr>
              <p:cNvSpPr txBox="1">
                <a:spLocks noRot="1" noChangeAspect="1" noMove="1" noResize="1" noEditPoints="1" noAdjustHandles="1" noChangeArrowheads="1" noChangeShapeType="1" noTextEdit="1"/>
              </p:cNvSpPr>
              <p:nvPr/>
            </p:nvSpPr>
            <p:spPr>
              <a:xfrm>
                <a:off x="1532069" y="3317646"/>
                <a:ext cx="1943289" cy="922625"/>
              </a:xfrm>
              <a:prstGeom prst="rect">
                <a:avLst/>
              </a:prstGeom>
              <a:blipFill>
                <a:blip r:embed="rId6"/>
                <a:stretch>
                  <a:fillRect l="-1948" b="-40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09691A7-83E6-9844-BE73-6B389FF042A0}"/>
                  </a:ext>
                </a:extLst>
              </p:cNvPr>
              <p:cNvSpPr txBox="1"/>
              <p:nvPr/>
            </p:nvSpPr>
            <p:spPr>
              <a:xfrm>
                <a:off x="1495201" y="4933626"/>
                <a:ext cx="1693862" cy="81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𝜎</m:t>
                      </m:r>
                      <m:r>
                        <a:rPr lang="en-GB" b="0" i="1" smtClean="0">
                          <a:latin typeface="Cambria Math" panose="02040503050406030204" pitchFamily="18" charset="0"/>
                          <a:ea typeface="Cambria Math" panose="02040503050406030204" pitchFamily="18" charset="0"/>
                        </a:rPr>
                        <m:t>=</m:t>
                      </m:r>
                      <m:rad>
                        <m:radPr>
                          <m:degHide m:val="on"/>
                          <m:ctrlPr>
                            <a:rPr lang="en-GB" b="0" i="1" smtClean="0">
                              <a:latin typeface="Cambria Math" panose="02040503050406030204" pitchFamily="18" charset="0"/>
                              <a:ea typeface="Cambria Math" panose="02040503050406030204" pitchFamily="18" charset="0"/>
                            </a:rPr>
                          </m:ctrlPr>
                        </m:radPr>
                        <m:deg/>
                        <m:e>
                          <m:f>
                            <m:fPr>
                              <m:ctrlPr>
                                <a:rPr lang="en-GB" b="0" i="1" smtClean="0">
                                  <a:latin typeface="Cambria Math" panose="02040503050406030204" pitchFamily="18" charset="0"/>
                                  <a:ea typeface="Cambria Math" panose="02040503050406030204" pitchFamily="18" charset="0"/>
                                </a:rPr>
                              </m:ctrlPr>
                            </m:fPr>
                            <m:num>
                              <m:nary>
                                <m:naryPr>
                                  <m:chr m:val="∑"/>
                                  <m:subHide m:val="on"/>
                                  <m:supHide m:val="on"/>
                                  <m:ctrlPr>
                                    <a:rPr lang="en-GB" b="0" i="1" smtClean="0">
                                      <a:latin typeface="Cambria Math" panose="02040503050406030204" pitchFamily="18" charset="0"/>
                                      <a:ea typeface="Cambria Math" panose="02040503050406030204" pitchFamily="18" charset="0"/>
                                    </a:rPr>
                                  </m:ctrlPr>
                                </m:naryPr>
                                <m:sub/>
                                <m:sup/>
                                <m:e>
                                  <m:sSup>
                                    <m:sSupPr>
                                      <m:ctrlPr>
                                        <a:rPr lang="en-GB" b="0" i="1" smtClean="0">
                                          <a:latin typeface="Cambria Math" panose="02040503050406030204" pitchFamily="18" charset="0"/>
                                          <a:ea typeface="Cambria Math" panose="02040503050406030204" pitchFamily="18" charset="0"/>
                                        </a:rPr>
                                      </m:ctrlPr>
                                    </m:sSup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𝑥</m:t>
                                          </m:r>
                                        </m:e>
                                        <m:sub>
                                          <m:r>
                                            <a:rPr lang="en-GB" i="1">
                                              <a:latin typeface="Cambria Math" panose="02040503050406030204" pitchFamily="18" charset="0"/>
                                              <a:ea typeface="Cambria Math" panose="02040503050406030204" pitchFamily="18" charset="0"/>
                                            </a:rPr>
                                            <m:t>𝑖</m:t>
                                          </m:r>
                                        </m:sub>
                                      </m:sSub>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𝜇</m:t>
                                      </m:r>
                                      <m:r>
                                        <a:rPr lang="en-GB" i="1">
                                          <a:latin typeface="Cambria Math" panose="02040503050406030204" pitchFamily="18" charset="0"/>
                                          <a:ea typeface="Cambria Math" panose="02040503050406030204" pitchFamily="18" charset="0"/>
                                        </a:rPr>
                                        <m:t>)</m:t>
                                      </m:r>
                                    </m:e>
                                    <m:sup>
                                      <m:r>
                                        <a:rPr lang="en-GB" b="0" i="1" smtClean="0">
                                          <a:latin typeface="Cambria Math" panose="02040503050406030204" pitchFamily="18" charset="0"/>
                                          <a:ea typeface="Cambria Math" panose="02040503050406030204" pitchFamily="18" charset="0"/>
                                        </a:rPr>
                                        <m:t>2</m:t>
                                      </m:r>
                                    </m:sup>
                                  </m:sSup>
                                </m:e>
                              </m:nary>
                            </m:num>
                            <m:den>
                              <m:r>
                                <a:rPr lang="en-GB" b="0" i="1" smtClean="0">
                                  <a:latin typeface="Cambria Math" panose="02040503050406030204" pitchFamily="18" charset="0"/>
                                  <a:ea typeface="Cambria Math" panose="02040503050406030204" pitchFamily="18" charset="0"/>
                                </a:rPr>
                                <m:t>𝑁</m:t>
                              </m:r>
                            </m:den>
                          </m:f>
                        </m:e>
                      </m:rad>
                    </m:oMath>
                  </m:oMathPara>
                </a14:m>
                <a:endParaRPr lang="en-US" dirty="0"/>
              </a:p>
            </p:txBody>
          </p:sp>
        </mc:Choice>
        <mc:Fallback xmlns="">
          <p:sp>
            <p:nvSpPr>
              <p:cNvPr id="13" name="TextBox 12">
                <a:extLst>
                  <a:ext uri="{FF2B5EF4-FFF2-40B4-BE49-F238E27FC236}">
                    <a16:creationId xmlns:a16="http://schemas.microsoft.com/office/drawing/2014/main" id="{209691A7-83E6-9844-BE73-6B389FF042A0}"/>
                  </a:ext>
                </a:extLst>
              </p:cNvPr>
              <p:cNvSpPr txBox="1">
                <a:spLocks noRot="1" noChangeAspect="1" noMove="1" noResize="1" noEditPoints="1" noAdjustHandles="1" noChangeArrowheads="1" noChangeShapeType="1" noTextEdit="1"/>
              </p:cNvSpPr>
              <p:nvPr/>
            </p:nvSpPr>
            <p:spPr>
              <a:xfrm>
                <a:off x="1495201" y="4933626"/>
                <a:ext cx="1693862" cy="818366"/>
              </a:xfrm>
              <a:prstGeom prst="rect">
                <a:avLst/>
              </a:prstGeom>
              <a:blipFill>
                <a:blip r:embed="rId7"/>
                <a:stretch>
                  <a:fillRect t="-37879" b="-348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A58325A-85DB-C64F-BF2D-17573A383B0B}"/>
                  </a:ext>
                </a:extLst>
              </p:cNvPr>
              <p:cNvSpPr txBox="1"/>
              <p:nvPr/>
            </p:nvSpPr>
            <p:spPr>
              <a:xfrm>
                <a:off x="5015959" y="4034160"/>
                <a:ext cx="5152180" cy="50289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sz="2400" b="0" i="1" smtClean="0">
                              <a:latin typeface="Cambria Math" panose="02040503050406030204" pitchFamily="18" charset="0"/>
                              <a:ea typeface="Cambria Math" panose="02040503050406030204" pitchFamily="18" charset="0"/>
                            </a:rPr>
                          </m:ctrlPr>
                        </m:sSupPr>
                        <m:e>
                          <m:r>
                            <a:rPr lang="en-US" sz="2400" i="1" smtClean="0">
                              <a:latin typeface="Cambria Math" panose="02040503050406030204" pitchFamily="18" charset="0"/>
                              <a:ea typeface="Cambria Math" panose="02040503050406030204" pitchFamily="18" charset="0"/>
                            </a:rPr>
                            <m:t>𝜒</m:t>
                          </m:r>
                        </m:e>
                        <m:sup>
                          <m:r>
                            <a:rPr lang="en-GB" sz="2400" b="0" i="1" smtClean="0">
                              <a:latin typeface="Cambria Math" panose="02040503050406030204" pitchFamily="18" charset="0"/>
                              <a:ea typeface="Cambria Math" panose="02040503050406030204" pitchFamily="18" charset="0"/>
                            </a:rPr>
                            <m:t>2</m:t>
                          </m:r>
                        </m:sup>
                      </m:sSup>
                      <m:r>
                        <a:rPr lang="en-GB" sz="2400" b="0" i="1" smtClean="0">
                          <a:latin typeface="Cambria Math" panose="02040503050406030204" pitchFamily="18" charset="0"/>
                          <a:ea typeface="Cambria Math" panose="02040503050406030204" pitchFamily="18" charset="0"/>
                        </a:rPr>
                        <m:t>=</m:t>
                      </m:r>
                      <m:sSup>
                        <m:sSupPr>
                          <m:ctrlPr>
                            <a:rPr lang="en-GB" sz="2400" b="0" i="1" smtClean="0">
                              <a:solidFill>
                                <a:schemeClr val="accent2"/>
                              </a:solidFill>
                              <a:latin typeface="Cambria Math" panose="02040503050406030204" pitchFamily="18" charset="0"/>
                              <a:ea typeface="Cambria Math" panose="02040503050406030204" pitchFamily="18" charset="0"/>
                            </a:rPr>
                          </m:ctrlPr>
                        </m:sSupPr>
                        <m:e>
                          <m:r>
                            <a:rPr lang="en-GB" sz="2400" b="0" i="1" smtClean="0">
                              <a:solidFill>
                                <a:schemeClr val="accent2"/>
                              </a:solidFill>
                              <a:latin typeface="Cambria Math" panose="02040503050406030204" pitchFamily="18" charset="0"/>
                              <a:ea typeface="Cambria Math" panose="02040503050406030204" pitchFamily="18" charset="0"/>
                            </a:rPr>
                            <m:t>𝜆</m:t>
                          </m:r>
                        </m:e>
                        <m:sup>
                          <m:r>
                            <a:rPr lang="zh-CN" altLang="en-US" sz="2400" b="0" i="1" smtClean="0">
                              <a:solidFill>
                                <a:schemeClr val="accent2"/>
                              </a:solidFill>
                              <a:latin typeface="Cambria Math" panose="02040503050406030204" pitchFamily="18" charset="0"/>
                              <a:ea typeface="Cambria Math" panose="02040503050406030204" pitchFamily="18" charset="0"/>
                            </a:rPr>
                            <m:t> </m:t>
                          </m:r>
                        </m:sup>
                      </m:sSup>
                      <m:r>
                        <a:rPr lang="en-GB" sz="2400" b="0" i="1" smtClean="0">
                          <a:latin typeface="Cambria Math" panose="02040503050406030204" pitchFamily="18" charset="0"/>
                          <a:ea typeface="Cambria Math" panose="02040503050406030204" pitchFamily="18" charset="0"/>
                        </a:rPr>
                        <m:t>∗</m:t>
                      </m:r>
                      <m:sSub>
                        <m:sSubPr>
                          <m:ctrlPr>
                            <a:rPr lang="en-GB" sz="2400" b="0" i="1" smtClean="0">
                              <a:latin typeface="Cambria Math" panose="02040503050406030204" pitchFamily="18" charset="0"/>
                              <a:ea typeface="Cambria Math" panose="02040503050406030204" pitchFamily="18" charset="0"/>
                            </a:rPr>
                          </m:ctrlPr>
                        </m:sSubPr>
                        <m:e>
                          <m:r>
                            <m:rPr>
                              <m:sty m:val="p"/>
                            </m:rPr>
                            <a:rPr lang="en-GB" sz="2400" b="0" i="0" smtClean="0">
                              <a:latin typeface="Cambria Math" panose="02040503050406030204" pitchFamily="18" charset="0"/>
                              <a:ea typeface="Cambria Math" panose="02040503050406030204" pitchFamily="18" charset="0"/>
                            </a:rPr>
                            <m:t>H</m:t>
                          </m:r>
                        </m:e>
                        <m:sub>
                          <m:r>
                            <a:rPr lang="en-GB" sz="2400" b="0" i="1" smtClean="0">
                              <a:latin typeface="Cambria Math" panose="02040503050406030204" pitchFamily="18" charset="0"/>
                              <a:ea typeface="Cambria Math" panose="02040503050406030204" pitchFamily="18" charset="0"/>
                            </a:rPr>
                            <m:t>1</m:t>
                          </m:r>
                        </m:sub>
                      </m:sSub>
                      <m:r>
                        <a:rPr lang="en-GB" sz="2400" i="1">
                          <a:latin typeface="Cambria Math" panose="02040503050406030204" pitchFamily="18" charset="0"/>
                          <a:ea typeface="Cambria Math" panose="02040503050406030204" pitchFamily="18" charset="0"/>
                        </a:rPr>
                        <m:t>+ </m:t>
                      </m:r>
                      <m:d>
                        <m:dPr>
                          <m:ctrlPr>
                            <a:rPr lang="en-GB" sz="2400" i="1">
                              <a:latin typeface="Cambria Math" panose="02040503050406030204" pitchFamily="18" charset="0"/>
                              <a:ea typeface="Cambria Math" panose="02040503050406030204" pitchFamily="18" charset="0"/>
                            </a:rPr>
                          </m:ctrlPr>
                        </m:dPr>
                        <m:e>
                          <m:r>
                            <a:rPr lang="en-GB" sz="2400" b="1" i="1" smtClean="0">
                              <a:solidFill>
                                <a:schemeClr val="accent2"/>
                              </a:solidFill>
                              <a:latin typeface="Cambria Math" panose="02040503050406030204" pitchFamily="18" charset="0"/>
                              <a:ea typeface="Cambria Math" panose="02040503050406030204" pitchFamily="18" charset="0"/>
                            </a:rPr>
                            <m:t>𝜶</m:t>
                          </m:r>
                          <m:r>
                            <a:rPr lang="en-GB" sz="2400" i="1">
                              <a:latin typeface="Cambria Math" panose="02040503050406030204" pitchFamily="18" charset="0"/>
                              <a:ea typeface="Cambria Math" panose="02040503050406030204" pitchFamily="18" charset="0"/>
                            </a:rPr>
                            <m:t>−</m:t>
                          </m:r>
                          <m:sSub>
                            <m:sSubPr>
                              <m:ctrlPr>
                                <a:rPr lang="en-GB" sz="2400" b="1" i="1">
                                  <a:latin typeface="Cambria Math" panose="02040503050406030204" pitchFamily="18" charset="0"/>
                                  <a:ea typeface="Cambria Math" panose="02040503050406030204" pitchFamily="18" charset="0"/>
                                </a:rPr>
                              </m:ctrlPr>
                            </m:sSubPr>
                            <m:e>
                              <m:r>
                                <a:rPr lang="en-GB" sz="2400" b="1" i="1">
                                  <a:latin typeface="Cambria Math" panose="02040503050406030204" pitchFamily="18" charset="0"/>
                                  <a:ea typeface="Cambria Math" panose="02040503050406030204" pitchFamily="18" charset="0"/>
                                </a:rPr>
                                <m:t>𝜶</m:t>
                              </m:r>
                            </m:e>
                            <m:sub>
                              <m:r>
                                <a:rPr lang="en-GB" sz="2400" b="1" i="1">
                                  <a:latin typeface="Cambria Math" panose="02040503050406030204" pitchFamily="18" charset="0"/>
                                  <a:ea typeface="Cambria Math" panose="02040503050406030204" pitchFamily="18" charset="0"/>
                                </a:rPr>
                                <m:t>𝟎</m:t>
                              </m:r>
                            </m:sub>
                          </m:sSub>
                        </m:e>
                      </m:d>
                      <m:sSubSup>
                        <m:sSubSupPr>
                          <m:ctrlPr>
                            <a:rPr lang="en-GB" sz="2400" i="1">
                              <a:latin typeface="Cambria Math" panose="02040503050406030204" pitchFamily="18" charset="0"/>
                              <a:ea typeface="Cambria Math" panose="02040503050406030204" pitchFamily="18" charset="0"/>
                            </a:rPr>
                          </m:ctrlPr>
                        </m:sSubSupPr>
                        <m:e>
                          <m:r>
                            <a:rPr lang="en-GB" sz="2400" i="1">
                              <a:latin typeface="Cambria Math" panose="02040503050406030204" pitchFamily="18" charset="0"/>
                              <a:ea typeface="Cambria Math" panose="02040503050406030204" pitchFamily="18" charset="0"/>
                            </a:rPr>
                            <m:t>𝑉</m:t>
                          </m:r>
                        </m:e>
                        <m:sub>
                          <m:sSub>
                            <m:sSubPr>
                              <m:ctrlPr>
                                <a:rPr lang="en-GB" sz="2400" i="1">
                                  <a:latin typeface="Cambria Math" panose="02040503050406030204" pitchFamily="18" charset="0"/>
                                  <a:ea typeface="Cambria Math" panose="02040503050406030204" pitchFamily="18" charset="0"/>
                                </a:rPr>
                              </m:ctrlPr>
                            </m:sSubPr>
                            <m:e>
                              <m:r>
                                <a:rPr lang="en-GB" sz="2400" i="1">
                                  <a:latin typeface="Cambria Math" panose="02040503050406030204" pitchFamily="18" charset="0"/>
                                  <a:ea typeface="Cambria Math" panose="02040503050406030204" pitchFamily="18" charset="0"/>
                                </a:rPr>
                                <m:t>𝛼</m:t>
                              </m:r>
                            </m:e>
                            <m:sub>
                              <m:r>
                                <a:rPr lang="en-GB" sz="2400" i="1">
                                  <a:latin typeface="Cambria Math" panose="02040503050406030204" pitchFamily="18" charset="0"/>
                                  <a:ea typeface="Cambria Math" panose="02040503050406030204" pitchFamily="18" charset="0"/>
                                </a:rPr>
                                <m:t>0</m:t>
                              </m:r>
                            </m:sub>
                          </m:sSub>
                        </m:sub>
                        <m:sup>
                          <m:r>
                            <a:rPr lang="en-GB" sz="2400" i="1">
                              <a:latin typeface="Cambria Math" panose="02040503050406030204" pitchFamily="18" charset="0"/>
                              <a:ea typeface="Cambria Math" panose="02040503050406030204" pitchFamily="18" charset="0"/>
                            </a:rPr>
                            <m:t>−1</m:t>
                          </m:r>
                        </m:sup>
                      </m:sSubSup>
                      <m:d>
                        <m:dPr>
                          <m:ctrlPr>
                            <a:rPr lang="en-GB" sz="2400" i="1">
                              <a:latin typeface="Cambria Math" panose="02040503050406030204" pitchFamily="18" charset="0"/>
                              <a:ea typeface="Cambria Math" panose="02040503050406030204" pitchFamily="18" charset="0"/>
                            </a:rPr>
                          </m:ctrlPr>
                        </m:dPr>
                        <m:e>
                          <m:r>
                            <a:rPr lang="en-GB" sz="2400" b="1" i="1" smtClean="0">
                              <a:solidFill>
                                <a:schemeClr val="accent2"/>
                              </a:solidFill>
                              <a:latin typeface="Cambria Math" panose="02040503050406030204" pitchFamily="18" charset="0"/>
                              <a:ea typeface="Cambria Math" panose="02040503050406030204" pitchFamily="18" charset="0"/>
                            </a:rPr>
                            <m:t>𝜶</m:t>
                          </m:r>
                          <m:r>
                            <a:rPr lang="en-GB" sz="2400" i="1">
                              <a:latin typeface="Cambria Math" panose="02040503050406030204" pitchFamily="18" charset="0"/>
                              <a:ea typeface="Cambria Math" panose="02040503050406030204" pitchFamily="18" charset="0"/>
                            </a:rPr>
                            <m:t>−</m:t>
                          </m:r>
                          <m:sSub>
                            <m:sSubPr>
                              <m:ctrlPr>
                                <a:rPr lang="en-GB" sz="2400" b="1" i="1">
                                  <a:latin typeface="Cambria Math" panose="02040503050406030204" pitchFamily="18" charset="0"/>
                                  <a:ea typeface="Cambria Math" panose="02040503050406030204" pitchFamily="18" charset="0"/>
                                </a:rPr>
                              </m:ctrlPr>
                            </m:sSubPr>
                            <m:e>
                              <m:r>
                                <a:rPr lang="en-GB" sz="2400" b="1" i="1">
                                  <a:latin typeface="Cambria Math" panose="02040503050406030204" pitchFamily="18" charset="0"/>
                                  <a:ea typeface="Cambria Math" panose="02040503050406030204" pitchFamily="18" charset="0"/>
                                </a:rPr>
                                <m:t>𝜶</m:t>
                              </m:r>
                            </m:e>
                            <m:sub>
                              <m:r>
                                <a:rPr lang="en-GB" sz="2400" b="1" i="1">
                                  <a:latin typeface="Cambria Math" panose="02040503050406030204" pitchFamily="18" charset="0"/>
                                  <a:ea typeface="Cambria Math" panose="02040503050406030204" pitchFamily="18" charset="0"/>
                                </a:rPr>
                                <m:t>𝟎</m:t>
                              </m:r>
                            </m:sub>
                          </m:sSub>
                        </m:e>
                      </m:d>
                    </m:oMath>
                  </m:oMathPara>
                </a14:m>
                <a:endParaRPr lang="en-US" sz="2400" dirty="0"/>
              </a:p>
            </p:txBody>
          </p:sp>
        </mc:Choice>
        <mc:Fallback xmlns="">
          <p:sp>
            <p:nvSpPr>
              <p:cNvPr id="16" name="TextBox 15">
                <a:extLst>
                  <a:ext uri="{FF2B5EF4-FFF2-40B4-BE49-F238E27FC236}">
                    <a16:creationId xmlns:a16="http://schemas.microsoft.com/office/drawing/2014/main" id="{8A58325A-85DB-C64F-BF2D-17573A383B0B}"/>
                  </a:ext>
                </a:extLst>
              </p:cNvPr>
              <p:cNvSpPr txBox="1">
                <a:spLocks noRot="1" noChangeAspect="1" noMove="1" noResize="1" noEditPoints="1" noAdjustHandles="1" noChangeArrowheads="1" noChangeShapeType="1" noTextEdit="1"/>
              </p:cNvSpPr>
              <p:nvPr/>
            </p:nvSpPr>
            <p:spPr>
              <a:xfrm>
                <a:off x="5015959" y="4034160"/>
                <a:ext cx="5152180" cy="502895"/>
              </a:xfrm>
              <a:prstGeom prst="rect">
                <a:avLst/>
              </a:prstGeom>
              <a:blipFill>
                <a:blip r:embed="rId8"/>
                <a:stretch>
                  <a:fillRect t="-2439" b="-9756"/>
                </a:stretch>
              </a:blipFill>
            </p:spPr>
            <p:txBody>
              <a:bodyPr/>
              <a:lstStyle/>
              <a:p>
                <a:r>
                  <a:rPr lang="en-US">
                    <a:noFill/>
                  </a:rPr>
                  <a:t> </a:t>
                </a:r>
              </a:p>
            </p:txBody>
          </p:sp>
        </mc:Fallback>
      </mc:AlternateContent>
      <p:sp>
        <p:nvSpPr>
          <p:cNvPr id="20" name="Oval 19">
            <a:extLst>
              <a:ext uri="{FF2B5EF4-FFF2-40B4-BE49-F238E27FC236}">
                <a16:creationId xmlns:a16="http://schemas.microsoft.com/office/drawing/2014/main" id="{79959C58-1B77-804D-B91E-FE3476E6D996}"/>
              </a:ext>
            </a:extLst>
          </p:cNvPr>
          <p:cNvSpPr/>
          <p:nvPr/>
        </p:nvSpPr>
        <p:spPr>
          <a:xfrm>
            <a:off x="6176866" y="4033395"/>
            <a:ext cx="634482" cy="502896"/>
          </a:xfrm>
          <a:prstGeom prst="ellipse">
            <a:avLst/>
          </a:prstGeom>
          <a:noFill/>
          <a:ln w="222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24CE5FBC-DFAC-3C4B-84B1-27994B23CD92}"/>
              </a:ext>
            </a:extLst>
          </p:cNvPr>
          <p:cNvCxnSpPr>
            <a:cxnSpLocks/>
          </p:cNvCxnSpPr>
          <p:nvPr/>
        </p:nvCxnSpPr>
        <p:spPr>
          <a:xfrm flipH="1">
            <a:off x="6012780" y="4578823"/>
            <a:ext cx="588843" cy="416645"/>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2" name="Rounded Rectangle 21">
            <a:extLst>
              <a:ext uri="{FF2B5EF4-FFF2-40B4-BE49-F238E27FC236}">
                <a16:creationId xmlns:a16="http://schemas.microsoft.com/office/drawing/2014/main" id="{564C5DF6-F9BF-8041-B867-A43288AFC3E4}"/>
              </a:ext>
            </a:extLst>
          </p:cNvPr>
          <p:cNvSpPr/>
          <p:nvPr/>
        </p:nvSpPr>
        <p:spPr>
          <a:xfrm>
            <a:off x="5015959" y="5063635"/>
            <a:ext cx="2023396" cy="502125"/>
          </a:xfrm>
          <a:prstGeom prst="roundRect">
            <a:avLst/>
          </a:prstGeom>
          <a:solidFill>
            <a:srgbClr val="C00000">
              <a:alpha val="84000"/>
            </a:srgbClr>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a:t>Constraint equation </a:t>
            </a:r>
            <a:endParaRPr lang="en-US" sz="1400" b="1" dirty="0"/>
          </a:p>
        </p:txBody>
      </p:sp>
      <p:sp>
        <p:nvSpPr>
          <p:cNvPr id="23" name="Oval 22">
            <a:extLst>
              <a:ext uri="{FF2B5EF4-FFF2-40B4-BE49-F238E27FC236}">
                <a16:creationId xmlns:a16="http://schemas.microsoft.com/office/drawing/2014/main" id="{C21C759A-3F1F-3A43-93CB-C8E8B636D4E5}"/>
              </a:ext>
            </a:extLst>
          </p:cNvPr>
          <p:cNvSpPr/>
          <p:nvPr/>
        </p:nvSpPr>
        <p:spPr>
          <a:xfrm>
            <a:off x="7073880" y="3961682"/>
            <a:ext cx="3041428" cy="675644"/>
          </a:xfrm>
          <a:prstGeom prst="ellipse">
            <a:avLst/>
          </a:prstGeom>
          <a:noFill/>
          <a:ln w="222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32F77AEA-BCDB-3E43-B652-AAA4A3144130}"/>
              </a:ext>
            </a:extLst>
          </p:cNvPr>
          <p:cNvCxnSpPr>
            <a:cxnSpLocks/>
          </p:cNvCxnSpPr>
          <p:nvPr/>
        </p:nvCxnSpPr>
        <p:spPr>
          <a:xfrm>
            <a:off x="9300010" y="4628001"/>
            <a:ext cx="459588" cy="327793"/>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5" name="Rounded Rectangle 24">
                <a:extLst>
                  <a:ext uri="{FF2B5EF4-FFF2-40B4-BE49-F238E27FC236}">
                    <a16:creationId xmlns:a16="http://schemas.microsoft.com/office/drawing/2014/main" id="{BD1614BA-F56D-AC41-B0FB-62F6B58BA846}"/>
                  </a:ext>
                </a:extLst>
              </p:cNvPr>
              <p:cNvSpPr/>
              <p:nvPr/>
            </p:nvSpPr>
            <p:spPr>
              <a:xfrm>
                <a:off x="8873885" y="5076544"/>
                <a:ext cx="1767840" cy="489215"/>
              </a:xfrm>
              <a:prstGeom prst="roundRect">
                <a:avLst/>
              </a:prstGeom>
              <a:solidFill>
                <a:srgbClr val="C00000">
                  <a:alpha val="84000"/>
                </a:srgbClr>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14:m>
                  <m:oMath xmlns:m="http://schemas.openxmlformats.org/officeDocument/2006/math">
                    <m:sSup>
                      <m:sSupPr>
                        <m:ctrlPr>
                          <a:rPr lang="en-GB" sz="1400" i="1">
                            <a:latin typeface="Cambria Math" panose="02040503050406030204" pitchFamily="18" charset="0"/>
                            <a:ea typeface="Cambria Math" panose="02040503050406030204" pitchFamily="18" charset="0"/>
                          </a:rPr>
                        </m:ctrlPr>
                      </m:sSupPr>
                      <m:e>
                        <m:r>
                          <a:rPr lang="en-US" sz="1400" i="1">
                            <a:latin typeface="Cambria Math" panose="02040503050406030204" pitchFamily="18" charset="0"/>
                            <a:ea typeface="Cambria Math" panose="02040503050406030204" pitchFamily="18" charset="0"/>
                          </a:rPr>
                          <m:t>𝜒</m:t>
                        </m:r>
                      </m:e>
                      <m:sup>
                        <m:r>
                          <a:rPr lang="en-GB" sz="1400" i="1">
                            <a:latin typeface="Cambria Math" panose="02040503050406030204" pitchFamily="18" charset="0"/>
                            <a:ea typeface="Cambria Math" panose="02040503050406030204" pitchFamily="18" charset="0"/>
                          </a:rPr>
                          <m:t>2</m:t>
                        </m:r>
                      </m:sup>
                    </m:sSup>
                  </m:oMath>
                </a14:m>
                <a:r>
                  <a:rPr lang="en-US" sz="1400" b="1" dirty="0"/>
                  <a:t> without any constraint </a:t>
                </a:r>
              </a:p>
            </p:txBody>
          </p:sp>
        </mc:Choice>
        <mc:Fallback xmlns="">
          <p:sp>
            <p:nvSpPr>
              <p:cNvPr id="25" name="Rounded Rectangle 24">
                <a:extLst>
                  <a:ext uri="{FF2B5EF4-FFF2-40B4-BE49-F238E27FC236}">
                    <a16:creationId xmlns:a16="http://schemas.microsoft.com/office/drawing/2014/main" id="{BD1614BA-F56D-AC41-B0FB-62F6B58BA846}"/>
                  </a:ext>
                </a:extLst>
              </p:cNvPr>
              <p:cNvSpPr>
                <a:spLocks noRot="1" noChangeAspect="1" noMove="1" noResize="1" noEditPoints="1" noAdjustHandles="1" noChangeArrowheads="1" noChangeShapeType="1" noTextEdit="1"/>
              </p:cNvSpPr>
              <p:nvPr/>
            </p:nvSpPr>
            <p:spPr>
              <a:xfrm>
                <a:off x="8873885" y="5076544"/>
                <a:ext cx="1767840" cy="489215"/>
              </a:xfrm>
              <a:prstGeom prst="roundRect">
                <a:avLst/>
              </a:prstGeom>
              <a:blipFill>
                <a:blip r:embed="rId9"/>
                <a:stretch>
                  <a:fillRect/>
                </a:stretch>
              </a:blipFill>
              <a:ln>
                <a:solidFill>
                  <a:srgbClr val="C00000"/>
                </a:solidFill>
              </a:ln>
            </p:spPr>
            <p:txBody>
              <a:bodyPr/>
              <a:lstStyle/>
              <a:p>
                <a:r>
                  <a:rPr lang="en-US">
                    <a:noFill/>
                  </a:rPr>
                  <a:t> </a:t>
                </a:r>
              </a:p>
            </p:txBody>
          </p:sp>
        </mc:Fallback>
      </mc:AlternateContent>
      <p:sp>
        <p:nvSpPr>
          <p:cNvPr id="29" name="Rectangle 28">
            <a:extLst>
              <a:ext uri="{FF2B5EF4-FFF2-40B4-BE49-F238E27FC236}">
                <a16:creationId xmlns:a16="http://schemas.microsoft.com/office/drawing/2014/main" id="{1DDBBD52-9324-3C4B-A27E-B2CB2568D741}"/>
              </a:ext>
            </a:extLst>
          </p:cNvPr>
          <p:cNvSpPr/>
          <p:nvPr/>
        </p:nvSpPr>
        <p:spPr>
          <a:xfrm>
            <a:off x="7875201" y="3429000"/>
            <a:ext cx="4086953" cy="369332"/>
          </a:xfrm>
          <a:prstGeom prst="rect">
            <a:avLst/>
          </a:prstGeom>
        </p:spPr>
        <p:txBody>
          <a:bodyPr wrap="none">
            <a:spAutoFit/>
          </a:bodyPr>
          <a:lstStyle/>
          <a:p>
            <a:r>
              <a:rPr lang="en-US" dirty="0">
                <a:solidFill>
                  <a:schemeClr val="accent2"/>
                </a:solidFill>
              </a:rPr>
              <a:t>Variables in red are optimized in the end  </a:t>
            </a:r>
          </a:p>
        </p:txBody>
      </p:sp>
    </p:spTree>
    <p:extLst>
      <p:ext uri="{BB962C8B-B14F-4D97-AF65-F5344CB8AC3E}">
        <p14:creationId xmlns:p14="http://schemas.microsoft.com/office/powerpoint/2010/main" val="7616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BAA37-AB7B-B040-8E6E-4BC30ABB3929}"/>
              </a:ext>
            </a:extLst>
          </p:cNvPr>
          <p:cNvSpPr>
            <a:spLocks noGrp="1"/>
          </p:cNvSpPr>
          <p:nvPr>
            <p:ph type="title"/>
          </p:nvPr>
        </p:nvSpPr>
        <p:spPr/>
        <p:txBody>
          <a:bodyPr/>
          <a:lstStyle/>
          <a:p>
            <a:r>
              <a:rPr lang="en-US" dirty="0"/>
              <a:t>Neutrino Interactions</a:t>
            </a:r>
          </a:p>
        </p:txBody>
      </p:sp>
      <p:sp>
        <p:nvSpPr>
          <p:cNvPr id="3" name="Date Placeholder 2">
            <a:extLst>
              <a:ext uri="{FF2B5EF4-FFF2-40B4-BE49-F238E27FC236}">
                <a16:creationId xmlns:a16="http://schemas.microsoft.com/office/drawing/2014/main" id="{D6F30C62-473A-8044-9701-ACA6CD2237D6}"/>
              </a:ext>
            </a:extLst>
          </p:cNvPr>
          <p:cNvSpPr>
            <a:spLocks noGrp="1"/>
          </p:cNvSpPr>
          <p:nvPr>
            <p:ph type="dt" sz="half" idx="2"/>
          </p:nvPr>
        </p:nvSpPr>
        <p:spPr/>
        <p:txBody>
          <a:bodyPr/>
          <a:lstStyle/>
          <a:p>
            <a:pPr>
              <a:defRPr/>
            </a:pPr>
            <a:r>
              <a:rPr lang="en-GB">
                <a:latin typeface="Helvetica"/>
              </a:rPr>
              <a:t>21/02/2024</a:t>
            </a:r>
            <a:endParaRPr lang="en-US">
              <a:latin typeface="Helvetica"/>
              <a:cs typeface="Helvetica"/>
            </a:endParaRPr>
          </a:p>
        </p:txBody>
      </p:sp>
      <p:sp>
        <p:nvSpPr>
          <p:cNvPr id="4" name="Slide Number Placeholder 3">
            <a:extLst>
              <a:ext uri="{FF2B5EF4-FFF2-40B4-BE49-F238E27FC236}">
                <a16:creationId xmlns:a16="http://schemas.microsoft.com/office/drawing/2014/main" id="{90B00133-52CA-E140-9DED-C81828CDB652}"/>
              </a:ext>
            </a:extLst>
          </p:cNvPr>
          <p:cNvSpPr>
            <a:spLocks noGrp="1"/>
          </p:cNvSpPr>
          <p:nvPr>
            <p:ph type="sldNum" sz="quarter" idx="4"/>
          </p:nvPr>
        </p:nvSpPr>
        <p:spPr/>
        <p:txBody>
          <a:bodyPr/>
          <a:lstStyle/>
          <a:p>
            <a:pPr>
              <a:defRPr/>
            </a:pPr>
            <a:fld id="{0C39C72E-2A13-EB4D-AD45-6D4E6ACAED8D}" type="slidenum">
              <a:rPr lang="en-US" smtClean="0"/>
              <a:pPr>
                <a:defRPr/>
              </a:pPr>
              <a:t>5</a:t>
            </a:fld>
            <a:endParaRPr lang="en-US"/>
          </a:p>
        </p:txBody>
      </p:sp>
      <p:sp>
        <p:nvSpPr>
          <p:cNvPr id="7" name="Footer Placeholder 6">
            <a:extLst>
              <a:ext uri="{FF2B5EF4-FFF2-40B4-BE49-F238E27FC236}">
                <a16:creationId xmlns:a16="http://schemas.microsoft.com/office/drawing/2014/main" id="{D6ED4B5F-ACE7-9A49-9697-8210A6989A9F}"/>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p:pic>
        <p:nvPicPr>
          <p:cNvPr id="8" name="Picture 7">
            <a:extLst>
              <a:ext uri="{FF2B5EF4-FFF2-40B4-BE49-F238E27FC236}">
                <a16:creationId xmlns:a16="http://schemas.microsoft.com/office/drawing/2014/main" id="{027B9A27-282A-1B4A-8F90-2E1256CD00B2}"/>
              </a:ext>
            </a:extLst>
          </p:cNvPr>
          <p:cNvPicPr>
            <a:picLocks noChangeAspect="1"/>
          </p:cNvPicPr>
          <p:nvPr/>
        </p:nvPicPr>
        <p:blipFill rotWithShape="1">
          <a:blip r:embed="rId3">
            <a:lum/>
            <a:alphaModFix/>
          </a:blip>
          <a:srcRect r="54672"/>
          <a:stretch/>
        </p:blipFill>
        <p:spPr>
          <a:xfrm>
            <a:off x="1342469" y="996324"/>
            <a:ext cx="3113993" cy="4939740"/>
          </a:xfrm>
          <a:prstGeom prst="rect">
            <a:avLst/>
          </a:prstGeom>
          <a:noFill/>
          <a:ln>
            <a:noFill/>
          </a:ln>
        </p:spPr>
      </p:pic>
      <p:pic>
        <p:nvPicPr>
          <p:cNvPr id="10" name="Picture 9">
            <a:extLst>
              <a:ext uri="{FF2B5EF4-FFF2-40B4-BE49-F238E27FC236}">
                <a16:creationId xmlns:a16="http://schemas.microsoft.com/office/drawing/2014/main" id="{0DD14E2E-77FB-744A-BCBB-D6852663C3D7}"/>
              </a:ext>
            </a:extLst>
          </p:cNvPr>
          <p:cNvPicPr>
            <a:picLocks noChangeAspect="1"/>
          </p:cNvPicPr>
          <p:nvPr/>
        </p:nvPicPr>
        <p:blipFill>
          <a:blip r:embed="rId4">
            <a:lum/>
            <a:alphaModFix/>
          </a:blip>
          <a:srcRect/>
          <a:stretch>
            <a:fillRect/>
          </a:stretch>
        </p:blipFill>
        <p:spPr>
          <a:xfrm>
            <a:off x="5165766" y="719034"/>
            <a:ext cx="4922432" cy="3340455"/>
          </a:xfrm>
          <a:prstGeom prst="rect">
            <a:avLst/>
          </a:prstGeom>
          <a:noFill/>
          <a:ln>
            <a:noFill/>
          </a:ln>
        </p:spPr>
      </p:pic>
      <p:sp>
        <p:nvSpPr>
          <p:cNvPr id="19" name="TextBox 18">
            <a:extLst>
              <a:ext uri="{FF2B5EF4-FFF2-40B4-BE49-F238E27FC236}">
                <a16:creationId xmlns:a16="http://schemas.microsoft.com/office/drawing/2014/main" id="{C8BA9D4B-576F-4242-B894-159386A076B0}"/>
              </a:ext>
            </a:extLst>
          </p:cNvPr>
          <p:cNvSpPr txBox="1"/>
          <p:nvPr/>
        </p:nvSpPr>
        <p:spPr>
          <a:xfrm>
            <a:off x="1833856" y="2769387"/>
            <a:ext cx="1364301" cy="338554"/>
          </a:xfrm>
          <a:prstGeom prst="rect">
            <a:avLst/>
          </a:prstGeom>
          <a:solidFill>
            <a:schemeClr val="bg1"/>
          </a:solidFill>
        </p:spPr>
        <p:txBody>
          <a:bodyPr wrap="square" rtlCol="0">
            <a:spAutoFit/>
          </a:bodyPr>
          <a:lstStyle/>
          <a:p>
            <a:r>
              <a:rPr lang="en-US" sz="1600" dirty="0">
                <a:solidFill>
                  <a:srgbClr val="0070C0"/>
                </a:solidFill>
                <a:latin typeface="Times" pitchFamily="2" charset="0"/>
              </a:rPr>
              <a:t>Resonant Pion</a:t>
            </a:r>
          </a:p>
        </p:txBody>
      </p:sp>
      <p:sp>
        <p:nvSpPr>
          <p:cNvPr id="21" name="TextBox 20">
            <a:extLst>
              <a:ext uri="{FF2B5EF4-FFF2-40B4-BE49-F238E27FC236}">
                <a16:creationId xmlns:a16="http://schemas.microsoft.com/office/drawing/2014/main" id="{B06AF14D-FAB9-7B42-8DBB-A9D432A2F346}"/>
              </a:ext>
            </a:extLst>
          </p:cNvPr>
          <p:cNvSpPr txBox="1"/>
          <p:nvPr/>
        </p:nvSpPr>
        <p:spPr>
          <a:xfrm>
            <a:off x="4855856" y="2085047"/>
            <a:ext cx="102720" cy="369332"/>
          </a:xfrm>
          <a:prstGeom prst="rect">
            <a:avLst/>
          </a:prstGeom>
          <a:solidFill>
            <a:schemeClr val="bg1"/>
          </a:solidFill>
        </p:spPr>
        <p:txBody>
          <a:bodyPr wrap="square" rtlCol="0">
            <a:spAutoFit/>
          </a:bodyPr>
          <a:lstStyle/>
          <a:p>
            <a:endParaRPr lang="en-US" dirty="0"/>
          </a:p>
        </p:txBody>
      </p:sp>
      <p:sp>
        <p:nvSpPr>
          <p:cNvPr id="23" name="TextBox 22">
            <a:extLst>
              <a:ext uri="{FF2B5EF4-FFF2-40B4-BE49-F238E27FC236}">
                <a16:creationId xmlns:a16="http://schemas.microsoft.com/office/drawing/2014/main" id="{BED70689-0A00-0E45-BF74-854AD8D73A5D}"/>
              </a:ext>
            </a:extLst>
          </p:cNvPr>
          <p:cNvSpPr txBox="1"/>
          <p:nvPr/>
        </p:nvSpPr>
        <p:spPr>
          <a:xfrm>
            <a:off x="4833373" y="3690186"/>
            <a:ext cx="102720" cy="369332"/>
          </a:xfrm>
          <a:prstGeom prst="rect">
            <a:avLst/>
          </a:prstGeom>
          <a:solidFill>
            <a:schemeClr val="bg1"/>
          </a:solidFill>
        </p:spPr>
        <p:txBody>
          <a:bodyPr wrap="square" rtlCol="0">
            <a:spAutoFit/>
          </a:bodyPr>
          <a:lstStyle/>
          <a:p>
            <a:endParaRPr lang="en-US" dirty="0"/>
          </a:p>
        </p:txBody>
      </p:sp>
      <p:sp>
        <p:nvSpPr>
          <p:cNvPr id="41" name="Rectangle 40">
            <a:extLst>
              <a:ext uri="{FF2B5EF4-FFF2-40B4-BE49-F238E27FC236}">
                <a16:creationId xmlns:a16="http://schemas.microsoft.com/office/drawing/2014/main" id="{78FF1A26-5CD7-984A-9050-3FE2D4B737F2}"/>
              </a:ext>
            </a:extLst>
          </p:cNvPr>
          <p:cNvSpPr/>
          <p:nvPr/>
        </p:nvSpPr>
        <p:spPr>
          <a:xfrm>
            <a:off x="6949028" y="890649"/>
            <a:ext cx="971812" cy="2623373"/>
          </a:xfrm>
          <a:prstGeom prst="rect">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1">
            <a:extLst>
              <a:ext uri="{FF2B5EF4-FFF2-40B4-BE49-F238E27FC236}">
                <a16:creationId xmlns:a16="http://schemas.microsoft.com/office/drawing/2014/main" id="{00B01D78-1360-A840-807F-270C06B30B20}"/>
              </a:ext>
            </a:extLst>
          </p:cNvPr>
          <p:cNvPicPr>
            <a:picLocks noChangeAspect="1"/>
          </p:cNvPicPr>
          <p:nvPr/>
        </p:nvPicPr>
        <p:blipFill>
          <a:blip r:embed="rId5">
            <a:lum/>
            <a:alphaModFix/>
          </a:blip>
          <a:srcRect/>
          <a:stretch>
            <a:fillRect/>
          </a:stretch>
        </p:blipFill>
        <p:spPr>
          <a:xfrm>
            <a:off x="5850928" y="3939476"/>
            <a:ext cx="3028762" cy="2399825"/>
          </a:xfrm>
          <a:prstGeom prst="rect">
            <a:avLst/>
          </a:prstGeom>
          <a:noFill/>
          <a:ln>
            <a:noFill/>
          </a:ln>
        </p:spPr>
      </p:pic>
      <p:sp>
        <p:nvSpPr>
          <p:cNvPr id="43" name="Straight Connector 42">
            <a:extLst>
              <a:ext uri="{FF2B5EF4-FFF2-40B4-BE49-F238E27FC236}">
                <a16:creationId xmlns:a16="http://schemas.microsoft.com/office/drawing/2014/main" id="{4AA48B76-F3AF-7844-8A18-F65460932A89}"/>
              </a:ext>
            </a:extLst>
          </p:cNvPr>
          <p:cNvSpPr/>
          <p:nvPr/>
        </p:nvSpPr>
        <p:spPr>
          <a:xfrm flipH="1">
            <a:off x="6558105" y="3514022"/>
            <a:ext cx="390922" cy="543663"/>
          </a:xfrm>
          <a:prstGeom prst="line">
            <a:avLst/>
          </a:prstGeom>
          <a:noFill/>
          <a:ln w="12700">
            <a:solidFill>
              <a:srgbClr val="000000"/>
            </a:solidFill>
            <a:prstDash val="solid"/>
          </a:ln>
        </p:spPr>
        <p:txBody>
          <a:bodyPr vert="horz" wrap="none" lIns="81638" tIns="40819" rIns="81638" bIns="40819" anchor="ctr" anchorCtr="0" compatLnSpc="0"/>
          <a:lstStyle/>
          <a:p>
            <a:pPr hangingPunct="0"/>
            <a:endParaRPr lang="en-US" sz="1633">
              <a:latin typeface="Times New Roman" pitchFamily="18"/>
              <a:ea typeface="AR PL KaitiM GB" pitchFamily="2"/>
              <a:cs typeface="Lohit Hindi" pitchFamily="2"/>
            </a:endParaRPr>
          </a:p>
        </p:txBody>
      </p:sp>
      <p:sp>
        <p:nvSpPr>
          <p:cNvPr id="44" name="Straight Connector 43">
            <a:extLst>
              <a:ext uri="{FF2B5EF4-FFF2-40B4-BE49-F238E27FC236}">
                <a16:creationId xmlns:a16="http://schemas.microsoft.com/office/drawing/2014/main" id="{B019BBB3-75D1-1049-9B9C-3A7C25627E3C}"/>
              </a:ext>
            </a:extLst>
          </p:cNvPr>
          <p:cNvSpPr/>
          <p:nvPr/>
        </p:nvSpPr>
        <p:spPr>
          <a:xfrm>
            <a:off x="7920840" y="3514021"/>
            <a:ext cx="806796" cy="543664"/>
          </a:xfrm>
          <a:prstGeom prst="line">
            <a:avLst/>
          </a:prstGeom>
          <a:noFill/>
          <a:ln w="12700">
            <a:solidFill>
              <a:srgbClr val="000000"/>
            </a:solidFill>
            <a:prstDash val="solid"/>
          </a:ln>
        </p:spPr>
        <p:txBody>
          <a:bodyPr vert="horz" wrap="none" lIns="81638" tIns="40819" rIns="81638" bIns="40819" anchor="ctr" anchorCtr="0" compatLnSpc="0"/>
          <a:lstStyle/>
          <a:p>
            <a:pPr hangingPunct="0"/>
            <a:endParaRPr lang="en-US" sz="1633">
              <a:latin typeface="Times New Roman" pitchFamily="18"/>
              <a:ea typeface="AR PL KaitiM GB" pitchFamily="2"/>
              <a:cs typeface="Lohit Hindi" pitchFamily="2"/>
            </a:endParaRPr>
          </a:p>
        </p:txBody>
      </p:sp>
      <p:sp>
        <p:nvSpPr>
          <p:cNvPr id="45" name="TextBox 44">
            <a:extLst>
              <a:ext uri="{FF2B5EF4-FFF2-40B4-BE49-F238E27FC236}">
                <a16:creationId xmlns:a16="http://schemas.microsoft.com/office/drawing/2014/main" id="{EC083391-B728-A540-A040-291BC56D35ED}"/>
              </a:ext>
            </a:extLst>
          </p:cNvPr>
          <p:cNvSpPr txBox="1"/>
          <p:nvPr/>
        </p:nvSpPr>
        <p:spPr>
          <a:xfrm>
            <a:off x="6275890" y="4897904"/>
            <a:ext cx="463414" cy="262741"/>
          </a:xfrm>
          <a:prstGeom prst="rect">
            <a:avLst/>
          </a:prstGeom>
          <a:noFill/>
          <a:ln>
            <a:noFill/>
          </a:ln>
        </p:spPr>
        <p:txBody>
          <a:bodyPr vert="horz" wrap="none" lIns="81638" tIns="40819" rIns="81638" bIns="40819" anchorCtr="0" compatLnSpc="0">
            <a:spAutoFit/>
          </a:bodyPr>
          <a:lstStyle/>
          <a:p>
            <a:pPr hangingPunct="0"/>
            <a:r>
              <a:rPr lang="en-US" sz="1270">
                <a:latin typeface="Times New Roman" pitchFamily="18"/>
                <a:ea typeface="AR PL KaitiM GB" pitchFamily="2"/>
                <a:cs typeface="Lohit Hindi" pitchFamily="2"/>
              </a:rPr>
              <a:t>T2K</a:t>
            </a:r>
          </a:p>
        </p:txBody>
      </p:sp>
      <p:sp>
        <p:nvSpPr>
          <p:cNvPr id="46" name="TextBox 45">
            <a:extLst>
              <a:ext uri="{FF2B5EF4-FFF2-40B4-BE49-F238E27FC236}">
                <a16:creationId xmlns:a16="http://schemas.microsoft.com/office/drawing/2014/main" id="{CB2C65F3-452F-CE40-99F9-8E4ECABC49F6}"/>
              </a:ext>
            </a:extLst>
          </p:cNvPr>
          <p:cNvSpPr txBox="1"/>
          <p:nvPr/>
        </p:nvSpPr>
        <p:spPr>
          <a:xfrm>
            <a:off x="6526028" y="4545882"/>
            <a:ext cx="599092" cy="262741"/>
          </a:xfrm>
          <a:prstGeom prst="rect">
            <a:avLst/>
          </a:prstGeom>
          <a:noFill/>
          <a:ln>
            <a:noFill/>
          </a:ln>
        </p:spPr>
        <p:txBody>
          <a:bodyPr vert="horz" wrap="none" lIns="81638" tIns="40819" rIns="81638" bIns="40819" anchorCtr="0" compatLnSpc="0">
            <a:spAutoFit/>
          </a:bodyPr>
          <a:lstStyle/>
          <a:p>
            <a:pPr hangingPunct="0"/>
            <a:r>
              <a:rPr lang="en-US" sz="1270" dirty="0">
                <a:latin typeface="Times New Roman" pitchFamily="18"/>
                <a:ea typeface="AR PL KaitiM GB" pitchFamily="2"/>
                <a:cs typeface="Lohit Hindi" pitchFamily="2"/>
              </a:rPr>
              <a:t>NOvA</a:t>
            </a:r>
          </a:p>
        </p:txBody>
      </p:sp>
      <p:sp>
        <p:nvSpPr>
          <p:cNvPr id="47" name="TextBox 46">
            <a:extLst>
              <a:ext uri="{FF2B5EF4-FFF2-40B4-BE49-F238E27FC236}">
                <a16:creationId xmlns:a16="http://schemas.microsoft.com/office/drawing/2014/main" id="{42B364E2-B06B-4644-ADB5-66DE8DEA5D1C}"/>
              </a:ext>
            </a:extLst>
          </p:cNvPr>
          <p:cNvSpPr txBox="1"/>
          <p:nvPr/>
        </p:nvSpPr>
        <p:spPr>
          <a:xfrm>
            <a:off x="7093273" y="5528986"/>
            <a:ext cx="617174" cy="262741"/>
          </a:xfrm>
          <a:prstGeom prst="rect">
            <a:avLst/>
          </a:prstGeom>
          <a:noFill/>
          <a:ln>
            <a:noFill/>
          </a:ln>
        </p:spPr>
        <p:txBody>
          <a:bodyPr vert="horz" wrap="none" lIns="81638" tIns="40819" rIns="81638" bIns="40819" anchorCtr="0" compatLnSpc="0">
            <a:spAutoFit/>
          </a:bodyPr>
          <a:lstStyle/>
          <a:p>
            <a:pPr hangingPunct="0"/>
            <a:r>
              <a:rPr lang="en-US" sz="1270" dirty="0">
                <a:latin typeface="Times New Roman" pitchFamily="18"/>
                <a:ea typeface="AR PL KaitiM GB" pitchFamily="2"/>
                <a:cs typeface="Lohit Hindi" pitchFamily="2"/>
              </a:rPr>
              <a:t>DUNE</a:t>
            </a:r>
          </a:p>
        </p:txBody>
      </p:sp>
      <p:sp>
        <p:nvSpPr>
          <p:cNvPr id="54" name="TextBox 53">
            <a:extLst>
              <a:ext uri="{FF2B5EF4-FFF2-40B4-BE49-F238E27FC236}">
                <a16:creationId xmlns:a16="http://schemas.microsoft.com/office/drawing/2014/main" id="{0002087C-9AB8-9144-A61C-65EA0423BD0E}"/>
              </a:ext>
            </a:extLst>
          </p:cNvPr>
          <p:cNvSpPr txBox="1"/>
          <p:nvPr/>
        </p:nvSpPr>
        <p:spPr>
          <a:xfrm>
            <a:off x="7701738" y="931038"/>
            <a:ext cx="1932406" cy="339942"/>
          </a:xfrm>
          <a:prstGeom prst="rect">
            <a:avLst/>
          </a:prstGeom>
          <a:noFill/>
          <a:ln>
            <a:noFill/>
          </a:ln>
        </p:spPr>
        <p:txBody>
          <a:bodyPr vert="horz" wrap="none" lIns="81638" tIns="40819" rIns="81638" bIns="40819" anchorCtr="0" compatLnSpc="0">
            <a:spAutoFit/>
          </a:bodyPr>
          <a:lstStyle/>
          <a:p>
            <a:pPr hangingPunct="0"/>
            <a:r>
              <a:rPr lang="en-US" sz="907" dirty="0">
                <a:latin typeface="Times New Roman" pitchFamily="18"/>
                <a:ea typeface="AR PL KaitiM GB" pitchFamily="2"/>
                <a:cs typeface="Lohit Hindi" pitchFamily="2"/>
              </a:rPr>
              <a:t>J. A. </a:t>
            </a:r>
            <a:r>
              <a:rPr lang="en-US" sz="907" dirty="0" err="1">
                <a:latin typeface="Times New Roman" pitchFamily="18"/>
                <a:ea typeface="AR PL KaitiM GB" pitchFamily="2"/>
                <a:cs typeface="Lohit Hindi" pitchFamily="2"/>
              </a:rPr>
              <a:t>Formaggio</a:t>
            </a:r>
            <a:r>
              <a:rPr lang="en-US" sz="907" dirty="0">
                <a:latin typeface="Times New Roman" pitchFamily="18"/>
                <a:ea typeface="AR PL KaitiM GB" pitchFamily="2"/>
                <a:cs typeface="Lohit Hindi" pitchFamily="2"/>
              </a:rPr>
              <a:t> and G. P. Zeller</a:t>
            </a:r>
          </a:p>
          <a:p>
            <a:pPr hangingPunct="0"/>
            <a:r>
              <a:rPr lang="en-US" sz="907" dirty="0">
                <a:latin typeface="Times New Roman" pitchFamily="18"/>
                <a:ea typeface="AR PL KaitiM GB" pitchFamily="2"/>
                <a:cs typeface="Lohit Hindi" pitchFamily="2"/>
              </a:rPr>
              <a:t> </a:t>
            </a:r>
            <a:r>
              <a:rPr lang="en-US" sz="907" dirty="0" err="1">
                <a:latin typeface="Times New Roman" pitchFamily="18"/>
                <a:ea typeface="AR PL KaitiM GB" pitchFamily="2"/>
                <a:cs typeface="Lohit Hindi" pitchFamily="2"/>
              </a:rPr>
              <a:t>Rev.Mod.Phys</a:t>
            </a:r>
            <a:r>
              <a:rPr lang="en-US" sz="907" dirty="0">
                <a:latin typeface="Times New Roman" pitchFamily="18"/>
                <a:ea typeface="AR PL KaitiM GB" pitchFamily="2"/>
                <a:cs typeface="Lohit Hindi" pitchFamily="2"/>
              </a:rPr>
              <a:t>. 84 (2012) 1307-1341</a:t>
            </a:r>
          </a:p>
        </p:txBody>
      </p:sp>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039A0258-2751-0F4B-A425-B582BB3E355B}"/>
                  </a:ext>
                </a:extLst>
              </p:cNvPr>
              <p:cNvSpPr/>
              <p:nvPr/>
            </p:nvSpPr>
            <p:spPr>
              <a:xfrm>
                <a:off x="3693696" y="5820281"/>
                <a:ext cx="1999000" cy="461665"/>
              </a:xfrm>
              <a:prstGeom prst="rect">
                <a:avLst/>
              </a:prstGeom>
              <a:solidFill>
                <a:schemeClr val="bg1"/>
              </a:solidFill>
            </p:spPr>
            <p:txBody>
              <a:bodyPr wrap="square">
                <a:spAutoFit/>
              </a:bodyPr>
              <a:lstStyle/>
              <a:p>
                <a:pPr algn="ctr" hangingPunct="0"/>
                <a:r>
                  <a:rPr lang="en-US" sz="1200" dirty="0">
                    <a:solidFill>
                      <a:srgbClr val="3C5A77"/>
                    </a:solidFill>
                    <a:latin typeface="Arial" panose="020B0604020202020204" pitchFamily="34" charset="0"/>
                    <a:cs typeface="+mn-cs"/>
                  </a:rPr>
                  <a:t>DUNE &lt;</a:t>
                </a:r>
                <a14:m>
                  <m:oMath xmlns:m="http://schemas.openxmlformats.org/officeDocument/2006/math">
                    <m:sSub>
                      <m:sSubPr>
                        <m:ctrlPr>
                          <a:rPr lang="en-US" sz="1200" i="1" dirty="0">
                            <a:solidFill>
                              <a:srgbClr val="3C5A77"/>
                            </a:solidFill>
                            <a:latin typeface="Cambria Math" panose="02040503050406030204" pitchFamily="18" charset="0"/>
                            <a:cs typeface="+mn-cs"/>
                          </a:rPr>
                        </m:ctrlPr>
                      </m:sSubPr>
                      <m:e>
                        <m:r>
                          <a:rPr lang="en-GB" sz="1200" dirty="0">
                            <a:solidFill>
                              <a:srgbClr val="3C5A77"/>
                            </a:solidFill>
                            <a:latin typeface="Cambria Math" panose="02040503050406030204" pitchFamily="18" charset="0"/>
                            <a:cs typeface="+mn-cs"/>
                          </a:rPr>
                          <m:t>𝐸</m:t>
                        </m:r>
                      </m:e>
                      <m:sub>
                        <m:r>
                          <a:rPr lang="en-US" sz="1200" dirty="0">
                            <a:solidFill>
                              <a:srgbClr val="3C5A77"/>
                            </a:solidFill>
                            <a:latin typeface="Cambria Math" panose="02040503050406030204" pitchFamily="18" charset="0"/>
                            <a:cs typeface="+mn-cs"/>
                          </a:rPr>
                          <m:t>𝜈</m:t>
                        </m:r>
                      </m:sub>
                    </m:sSub>
                  </m:oMath>
                </a14:m>
                <a:r>
                  <a:rPr lang="en-US" sz="1200" dirty="0">
                    <a:solidFill>
                      <a:srgbClr val="3C5A77"/>
                    </a:solidFill>
                    <a:latin typeface="Arial" panose="020B0604020202020204" pitchFamily="34" charset="0"/>
                    <a:cs typeface="+mn-cs"/>
                  </a:rPr>
                  <a:t>&gt; ~ 3 GeV</a:t>
                </a:r>
              </a:p>
              <a:p>
                <a:pPr algn="ctr" hangingPunct="0"/>
                <a:r>
                  <a:rPr lang="en-US" sz="1200" b="1" dirty="0">
                    <a:solidFill>
                      <a:srgbClr val="3C5A77"/>
                    </a:solidFill>
                    <a:latin typeface="Arial" panose="020B0604020202020204" pitchFamily="34" charset="0"/>
                    <a:cs typeface="+mn-cs"/>
                  </a:rPr>
                  <a:t>dominated by RES mode</a:t>
                </a:r>
                <a:endParaRPr lang="en-US" sz="1200" b="1" dirty="0">
                  <a:latin typeface="Times New Roman" pitchFamily="18"/>
                  <a:ea typeface="AR PL KaitiM GB" pitchFamily="2"/>
                  <a:cs typeface="Lohit Hindi" pitchFamily="2"/>
                </a:endParaRPr>
              </a:p>
            </p:txBody>
          </p:sp>
        </mc:Choice>
        <mc:Fallback xmlns="">
          <p:sp>
            <p:nvSpPr>
              <p:cNvPr id="56" name="Rectangle 55">
                <a:extLst>
                  <a:ext uri="{FF2B5EF4-FFF2-40B4-BE49-F238E27FC236}">
                    <a16:creationId xmlns:a16="http://schemas.microsoft.com/office/drawing/2014/main" id="{039A0258-2751-0F4B-A425-B582BB3E355B}"/>
                  </a:ext>
                </a:extLst>
              </p:cNvPr>
              <p:cNvSpPr>
                <a:spLocks noRot="1" noChangeAspect="1" noMove="1" noResize="1" noEditPoints="1" noAdjustHandles="1" noChangeArrowheads="1" noChangeShapeType="1" noTextEdit="1"/>
              </p:cNvSpPr>
              <p:nvPr/>
            </p:nvSpPr>
            <p:spPr>
              <a:xfrm>
                <a:off x="3693696" y="5820281"/>
                <a:ext cx="1999000" cy="461665"/>
              </a:xfrm>
              <a:prstGeom prst="rect">
                <a:avLst/>
              </a:prstGeom>
              <a:blipFill>
                <a:blip r:embed="rId6"/>
                <a:stretch>
                  <a:fillRect t="-2703" b="-10811"/>
                </a:stretch>
              </a:blipFill>
            </p:spPr>
            <p:txBody>
              <a:bodyPr/>
              <a:lstStyle/>
              <a:p>
                <a:r>
                  <a:rPr lang="en-US">
                    <a:noFill/>
                  </a:rPr>
                  <a:t> </a:t>
                </a:r>
              </a:p>
            </p:txBody>
          </p:sp>
        </mc:Fallback>
      </mc:AlternateContent>
      <p:sp>
        <p:nvSpPr>
          <p:cNvPr id="55" name="Straight Connector 54">
            <a:extLst>
              <a:ext uri="{FF2B5EF4-FFF2-40B4-BE49-F238E27FC236}">
                <a16:creationId xmlns:a16="http://schemas.microsoft.com/office/drawing/2014/main" id="{68DA3C75-B524-564A-A940-EC1753B743DC}"/>
              </a:ext>
            </a:extLst>
          </p:cNvPr>
          <p:cNvSpPr/>
          <p:nvPr/>
        </p:nvSpPr>
        <p:spPr>
          <a:xfrm flipV="1">
            <a:off x="5546559" y="5483078"/>
            <a:ext cx="1578562" cy="515982"/>
          </a:xfrm>
          <a:prstGeom prst="line">
            <a:avLst/>
          </a:prstGeom>
          <a:noFill/>
          <a:ln w="12700">
            <a:solidFill>
              <a:srgbClr val="000000"/>
            </a:solidFill>
            <a:prstDash val="solid"/>
            <a:tailEnd type="arrow"/>
          </a:ln>
        </p:spPr>
        <p:txBody>
          <a:bodyPr vert="horz" wrap="none" lIns="81638" tIns="40819" rIns="81638" bIns="40819" anchor="ctr" anchorCtr="0" compatLnSpc="0"/>
          <a:lstStyle/>
          <a:p>
            <a:pPr hangingPunct="0"/>
            <a:endParaRPr lang="en-US" sz="1633" dirty="0">
              <a:latin typeface="Times New Roman" pitchFamily="18"/>
              <a:ea typeface="AR PL KaitiM GB" pitchFamily="2"/>
              <a:cs typeface="Lohit Hindi" pitchFamily="2"/>
            </a:endParaRPr>
          </a:p>
        </p:txBody>
      </p:sp>
      <p:sp>
        <p:nvSpPr>
          <p:cNvPr id="5" name="TextBox 4">
            <a:extLst>
              <a:ext uri="{FF2B5EF4-FFF2-40B4-BE49-F238E27FC236}">
                <a16:creationId xmlns:a16="http://schemas.microsoft.com/office/drawing/2014/main" id="{95027D89-DC66-BD44-A513-80DF90200BAC}"/>
              </a:ext>
            </a:extLst>
          </p:cNvPr>
          <p:cNvSpPr txBox="1"/>
          <p:nvPr/>
        </p:nvSpPr>
        <p:spPr>
          <a:xfrm>
            <a:off x="6315993" y="4051752"/>
            <a:ext cx="638316" cy="261610"/>
          </a:xfrm>
          <a:prstGeom prst="rect">
            <a:avLst/>
          </a:prstGeom>
          <a:noFill/>
        </p:spPr>
        <p:txBody>
          <a:bodyPr wrap="none" rtlCol="0">
            <a:spAutoFit/>
          </a:bodyPr>
          <a:lstStyle/>
          <a:p>
            <a:r>
              <a:rPr lang="en-GB" sz="1050" b="0" i="0" dirty="0">
                <a:solidFill>
                  <a:srgbClr val="1D1C1D"/>
                </a:solidFill>
                <a:effectLst/>
                <a:latin typeface="Slack-Lato"/>
              </a:rPr>
              <a:t>L. Fields</a:t>
            </a:r>
            <a:endParaRPr lang="en-US" sz="1050" dirty="0"/>
          </a:p>
        </p:txBody>
      </p:sp>
      <p:sp>
        <p:nvSpPr>
          <p:cNvPr id="6" name="TextBox 5">
            <a:extLst>
              <a:ext uri="{FF2B5EF4-FFF2-40B4-BE49-F238E27FC236}">
                <a16:creationId xmlns:a16="http://schemas.microsoft.com/office/drawing/2014/main" id="{9C8DAC16-0777-9E4B-869E-D87915394118}"/>
              </a:ext>
            </a:extLst>
          </p:cNvPr>
          <p:cNvSpPr txBox="1"/>
          <p:nvPr/>
        </p:nvSpPr>
        <p:spPr>
          <a:xfrm>
            <a:off x="9037922" y="4273068"/>
            <a:ext cx="2885659" cy="1815882"/>
          </a:xfrm>
          <a:prstGeom prst="rect">
            <a:avLst/>
          </a:prstGeom>
          <a:noFill/>
        </p:spPr>
        <p:txBody>
          <a:bodyPr wrap="square" rtlCol="0">
            <a:spAutoFit/>
          </a:bodyPr>
          <a:lstStyle/>
          <a:p>
            <a:pPr marL="285750" indent="-285750">
              <a:buFont typeface="Wingdings" pitchFamily="2" charset="2"/>
              <a:buChar char="v"/>
            </a:pPr>
            <a:r>
              <a:rPr lang="en-US" sz="1600" dirty="0">
                <a:solidFill>
                  <a:srgbClr val="3C5A77"/>
                </a:solidFill>
                <a:latin typeface="Arial" panose="020B0604020202020204" pitchFamily="34" charset="0"/>
                <a:cs typeface="+mn-cs"/>
              </a:rPr>
              <a:t>Many </a:t>
            </a:r>
            <a:r>
              <a:rPr lang="en-US" sz="1600" b="1" dirty="0">
                <a:solidFill>
                  <a:srgbClr val="3C5A77"/>
                </a:solidFill>
                <a:latin typeface="Arial" panose="020B0604020202020204" pitchFamily="34" charset="0"/>
                <a:cs typeface="+mn-cs"/>
              </a:rPr>
              <a:t>pions</a:t>
            </a:r>
            <a:r>
              <a:rPr lang="en-US" sz="1600" dirty="0">
                <a:solidFill>
                  <a:srgbClr val="3C5A77"/>
                </a:solidFill>
                <a:latin typeface="Arial" panose="020B0604020202020204" pitchFamily="34" charset="0"/>
                <a:cs typeface="+mn-cs"/>
              </a:rPr>
              <a:t> are expected to be produced with the DUNE neutrino flux.</a:t>
            </a:r>
          </a:p>
          <a:p>
            <a:pPr marL="285750" indent="-285750">
              <a:buFont typeface="Wingdings" pitchFamily="2" charset="2"/>
              <a:buChar char="v"/>
            </a:pPr>
            <a:r>
              <a:rPr lang="en-US" sz="1600" dirty="0">
                <a:solidFill>
                  <a:srgbClr val="3C5A77"/>
                </a:solidFill>
                <a:latin typeface="Arial" panose="020B0604020202020204" pitchFamily="34" charset="0"/>
                <a:cs typeface="+mn-cs"/>
              </a:rPr>
              <a:t>Important to measure the </a:t>
            </a:r>
            <a:r>
              <a:rPr lang="en-US" sz="1600" b="1" dirty="0">
                <a:solidFill>
                  <a:srgbClr val="3C5A77"/>
                </a:solidFill>
                <a:latin typeface="Arial" panose="020B0604020202020204" pitchFamily="34" charset="0"/>
                <a:cs typeface="+mn-cs"/>
              </a:rPr>
              <a:t>secondary interactions </a:t>
            </a:r>
            <a:r>
              <a:rPr lang="en-US" sz="1600" dirty="0">
                <a:solidFill>
                  <a:srgbClr val="3C5A77"/>
                </a:solidFill>
                <a:latin typeface="Arial" panose="020B0604020202020204" pitchFamily="34" charset="0"/>
                <a:cs typeface="+mn-cs"/>
              </a:rPr>
              <a:t>of final state pions with argon. </a:t>
            </a:r>
          </a:p>
        </p:txBody>
      </p:sp>
    </p:spTree>
    <p:extLst>
      <p:ext uri="{BB962C8B-B14F-4D97-AF65-F5344CB8AC3E}">
        <p14:creationId xmlns:p14="http://schemas.microsoft.com/office/powerpoint/2010/main" val="222912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3" grpId="0" animBg="1"/>
      <p:bldP spid="44" grpId="0" animBg="1"/>
      <p:bldP spid="45" grpId="0"/>
      <p:bldP spid="46" grpId="0"/>
      <p:bldP spid="47" grpId="0"/>
      <p:bldP spid="56" grpId="0" animBg="1"/>
      <p:bldP spid="55" grpId="0" animBg="1"/>
      <p:bldP spid="5"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8264063C-59BE-FE43-8348-481A66228CAD}"/>
              </a:ext>
            </a:extLst>
          </p:cNvPr>
          <p:cNvPicPr>
            <a:picLocks noGrp="1" noChangeAspect="1"/>
          </p:cNvPicPr>
          <p:nvPr>
            <p:ph idx="11"/>
          </p:nvPr>
        </p:nvPicPr>
        <p:blipFill>
          <a:blip r:embed="rId3"/>
          <a:stretch>
            <a:fillRect/>
          </a:stretch>
        </p:blipFill>
        <p:spPr>
          <a:xfrm rot="5400000">
            <a:off x="1582857" y="-268405"/>
            <a:ext cx="4773369" cy="7394809"/>
          </a:xfrm>
        </p:spPr>
      </p:pic>
      <p:sp>
        <p:nvSpPr>
          <p:cNvPr id="8" name="Title 1">
            <a:extLst>
              <a:ext uri="{FF2B5EF4-FFF2-40B4-BE49-F238E27FC236}">
                <a16:creationId xmlns:a16="http://schemas.microsoft.com/office/drawing/2014/main" id="{ADEA8D87-2EA9-F943-956A-9EFCB3160254}"/>
              </a:ext>
            </a:extLst>
          </p:cNvPr>
          <p:cNvSpPr>
            <a:spLocks noGrp="1"/>
          </p:cNvSpPr>
          <p:nvPr>
            <p:ph type="title"/>
          </p:nvPr>
        </p:nvSpPr>
        <p:spPr>
          <a:xfrm>
            <a:off x="609600" y="149754"/>
            <a:ext cx="10972800" cy="647102"/>
          </a:xfrm>
          <a:prstGeom prst="rect">
            <a:avLst/>
          </a:prstGeom>
        </p:spPr>
        <p:txBody>
          <a:bodyPr/>
          <a:lstStyle/>
          <a:p>
            <a:r>
              <a:rPr lang="en-US" dirty="0"/>
              <a:t>Toy Example Results</a:t>
            </a:r>
          </a:p>
        </p:txBody>
      </p:sp>
      <p:sp>
        <p:nvSpPr>
          <p:cNvPr id="3" name="Slide Number Placeholder 2">
            <a:extLst>
              <a:ext uri="{FF2B5EF4-FFF2-40B4-BE49-F238E27FC236}">
                <a16:creationId xmlns:a16="http://schemas.microsoft.com/office/drawing/2014/main" id="{8D1E9581-FD3A-344E-8499-4FDB1D21B412}"/>
              </a:ext>
            </a:extLst>
          </p:cNvPr>
          <p:cNvSpPr>
            <a:spLocks noGrp="1"/>
          </p:cNvSpPr>
          <p:nvPr>
            <p:ph type="sldNum" sz="quarter" idx="4"/>
          </p:nvPr>
        </p:nvSpPr>
        <p:spPr>
          <a:prstGeom prst="rect">
            <a:avLst/>
          </a:prstGeom>
        </p:spPr>
        <p:txBody>
          <a:bodyPr/>
          <a:lstStyle/>
          <a:p>
            <a:pPr>
              <a:defRPr/>
            </a:pPr>
            <a:fld id="{0C39C72E-2A13-EB4D-AD45-6D4E6ACAED8D}" type="slidenum">
              <a:rPr lang="en-US" smtClean="0"/>
              <a:pPr>
                <a:defRPr/>
              </a:pPr>
              <a:t>50</a:t>
            </a:fld>
            <a:endParaRPr lang="en-US"/>
          </a:p>
        </p:txBody>
      </p:sp>
      <p:sp>
        <p:nvSpPr>
          <p:cNvPr id="26" name="Date Placeholder 5">
            <a:extLst>
              <a:ext uri="{FF2B5EF4-FFF2-40B4-BE49-F238E27FC236}">
                <a16:creationId xmlns:a16="http://schemas.microsoft.com/office/drawing/2014/main" id="{A1B8E8B2-2803-7F41-AE78-2EFD8F4051B6}"/>
              </a:ext>
            </a:extLst>
          </p:cNvPr>
          <p:cNvSpPr>
            <a:spLocks noGrp="1"/>
          </p:cNvSpPr>
          <p:nvPr>
            <p:ph type="dt" sz="half" idx="2"/>
          </p:nvPr>
        </p:nvSpPr>
        <p:spPr>
          <a:prstGeom prst="rect">
            <a:avLst/>
          </a:prstGeom>
        </p:spPr>
        <p:txBody>
          <a:bodyPr/>
          <a:lstStyle/>
          <a:p>
            <a:r>
              <a:rPr lang="en-GB"/>
              <a:t>21/02/2024</a:t>
            </a:r>
            <a:endParaRPr lang="en-GB" dirty="0"/>
          </a:p>
        </p:txBody>
      </p:sp>
      <p:sp>
        <p:nvSpPr>
          <p:cNvPr id="24" name="Footer Placeholder 6">
            <a:extLst>
              <a:ext uri="{FF2B5EF4-FFF2-40B4-BE49-F238E27FC236}">
                <a16:creationId xmlns:a16="http://schemas.microsoft.com/office/drawing/2014/main" id="{A6174FCC-1DCC-1347-9CED-BAF259FF93E7}"/>
              </a:ext>
            </a:extLst>
          </p:cNvPr>
          <p:cNvSpPr>
            <a:spLocks noGrp="1"/>
          </p:cNvSpPr>
          <p:nvPr>
            <p:ph type="ftr" sz="quarter" idx="3"/>
          </p:nvPr>
        </p:nvSpPr>
        <p:spPr>
          <a:prstGeom prst="rect">
            <a:avLst/>
          </a:prstGeom>
        </p:spPr>
        <p:txBody>
          <a:bodyPr/>
          <a:lstStyle/>
          <a:p>
            <a:pPr>
              <a:defRPr/>
            </a:pPr>
            <a:r>
              <a:rPr lang="en-GB"/>
              <a:t>Kang Yang | Pion Charge-Exchange Differential Cross Section in ProtoDUNE-SP</a:t>
            </a:r>
            <a:endParaRPr lang="en-GB" dirty="0"/>
          </a:p>
        </p:txBody>
      </p:sp>
      <mc:AlternateContent xmlns:mc="http://schemas.openxmlformats.org/markup-compatibility/2006" xmlns:a14="http://schemas.microsoft.com/office/drawing/2010/main">
        <mc:Choice Requires="a14">
          <p:sp>
            <p:nvSpPr>
              <p:cNvPr id="17" name="Rounded Rectangle 16">
                <a:extLst>
                  <a:ext uri="{FF2B5EF4-FFF2-40B4-BE49-F238E27FC236}">
                    <a16:creationId xmlns:a16="http://schemas.microsoft.com/office/drawing/2014/main" id="{5962B49E-8697-FD48-B6F9-B8E24ED029F5}"/>
                  </a:ext>
                </a:extLst>
              </p:cNvPr>
              <p:cNvSpPr/>
              <p:nvPr/>
            </p:nvSpPr>
            <p:spPr>
              <a:xfrm>
                <a:off x="3532761" y="1042315"/>
                <a:ext cx="1970368" cy="369332"/>
              </a:xfrm>
              <a:prstGeom prst="roundRect">
                <a:avLst/>
              </a:prstGeom>
              <a:solidFill>
                <a:srgbClr val="F37C23"/>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just"/>
                <a14:m>
                  <m:oMathPara xmlns:m="http://schemas.openxmlformats.org/officeDocument/2006/math">
                    <m:oMathParaPr>
                      <m:jc m:val="center"/>
                    </m:oMathParaPr>
                    <m:oMath xmlns:m="http://schemas.openxmlformats.org/officeDocument/2006/math">
                      <m:sSub>
                        <m:sSubPr>
                          <m:ctrlPr>
                            <a:rPr lang="en-GB" sz="1200" i="1">
                              <a:latin typeface="Cambria Math" panose="02040503050406030204" pitchFamily="18" charset="0"/>
                            </a:rPr>
                          </m:ctrlPr>
                        </m:sSubPr>
                        <m:e>
                          <m:r>
                            <a:rPr lang="en-GB" sz="1200" i="1">
                              <a:latin typeface="Cambria Math" panose="02040503050406030204" pitchFamily="18" charset="0"/>
                            </a:rPr>
                            <m:t>𝐸</m:t>
                          </m:r>
                        </m:e>
                        <m:sub>
                          <m:r>
                            <a:rPr lang="en-GB" sz="1200" i="1">
                              <a:latin typeface="Cambria Math" panose="02040503050406030204" pitchFamily="18" charset="0"/>
                            </a:rPr>
                            <m:t>1</m:t>
                          </m:r>
                        </m:sub>
                      </m:sSub>
                      <m:r>
                        <a:rPr lang="en-GB" sz="1200" i="1">
                          <a:latin typeface="Cambria Math" panose="02040503050406030204" pitchFamily="18" charset="0"/>
                        </a:rPr>
                        <m:t>+</m:t>
                      </m:r>
                      <m:sSub>
                        <m:sSubPr>
                          <m:ctrlPr>
                            <a:rPr lang="en-GB" sz="1200" i="1">
                              <a:latin typeface="Cambria Math" panose="02040503050406030204" pitchFamily="18" charset="0"/>
                            </a:rPr>
                          </m:ctrlPr>
                        </m:sSubPr>
                        <m:e>
                          <m:r>
                            <a:rPr lang="en-GB" sz="1200" i="1">
                              <a:latin typeface="Cambria Math" panose="02040503050406030204" pitchFamily="18" charset="0"/>
                            </a:rPr>
                            <m:t>𝐸</m:t>
                          </m:r>
                        </m:e>
                        <m:sub>
                          <m:r>
                            <a:rPr lang="en-GB" sz="1200" i="1">
                              <a:latin typeface="Cambria Math" panose="02040503050406030204" pitchFamily="18" charset="0"/>
                            </a:rPr>
                            <m:t>2</m:t>
                          </m:r>
                        </m:sub>
                      </m:sSub>
                      <m:r>
                        <a:rPr lang="en-GB" sz="1200" i="1">
                          <a:latin typeface="Cambria Math" panose="02040503050406030204" pitchFamily="18" charset="0"/>
                        </a:rPr>
                        <m:t>+</m:t>
                      </m:r>
                      <m:sSub>
                        <m:sSubPr>
                          <m:ctrlPr>
                            <a:rPr lang="en-GB" sz="1200" i="1">
                              <a:latin typeface="Cambria Math" panose="02040503050406030204" pitchFamily="18" charset="0"/>
                            </a:rPr>
                          </m:ctrlPr>
                        </m:sSubPr>
                        <m:e>
                          <m:r>
                            <a:rPr lang="en-GB" sz="1200" i="1">
                              <a:latin typeface="Cambria Math" panose="02040503050406030204" pitchFamily="18" charset="0"/>
                            </a:rPr>
                            <m:t>𝐸</m:t>
                          </m:r>
                        </m:e>
                        <m:sub>
                          <m:r>
                            <a:rPr lang="en-GB" sz="1200" i="1">
                              <a:latin typeface="Cambria Math" panose="02040503050406030204" pitchFamily="18" charset="0"/>
                            </a:rPr>
                            <m:t>3</m:t>
                          </m:r>
                        </m:sub>
                      </m:sSub>
                      <m:r>
                        <a:rPr lang="en-GB" sz="1200" i="1">
                          <a:latin typeface="Cambria Math" panose="02040503050406030204" pitchFamily="18" charset="0"/>
                        </a:rPr>
                        <m:t>=</m:t>
                      </m:r>
                      <m:sSub>
                        <m:sSubPr>
                          <m:ctrlPr>
                            <a:rPr lang="en-GB" sz="1200" i="1">
                              <a:latin typeface="Cambria Math" panose="02040503050406030204" pitchFamily="18" charset="0"/>
                            </a:rPr>
                          </m:ctrlPr>
                        </m:sSubPr>
                        <m:e>
                          <m:r>
                            <a:rPr lang="en-GB" sz="1200" i="1">
                              <a:latin typeface="Cambria Math" panose="02040503050406030204" pitchFamily="18" charset="0"/>
                            </a:rPr>
                            <m:t>𝐸</m:t>
                          </m:r>
                        </m:e>
                        <m:sub>
                          <m:r>
                            <a:rPr lang="en-GB" sz="1200" i="1">
                              <a:latin typeface="Cambria Math" panose="02040503050406030204" pitchFamily="18" charset="0"/>
                            </a:rPr>
                            <m:t>𝑠𝑢𝑚</m:t>
                          </m:r>
                        </m:sub>
                      </m:sSub>
                      <m:r>
                        <a:rPr lang="en-GB" sz="1200" i="1">
                          <a:latin typeface="Cambria Math" panose="02040503050406030204" pitchFamily="18" charset="0"/>
                        </a:rPr>
                        <m:t>=29</m:t>
                      </m:r>
                    </m:oMath>
                  </m:oMathPara>
                </a14:m>
                <a:endParaRPr lang="en-GB" sz="1200" dirty="0"/>
              </a:p>
              <a:p>
                <a:pPr algn="ctr"/>
                <a:endParaRPr lang="en-US" dirty="0"/>
              </a:p>
            </p:txBody>
          </p:sp>
        </mc:Choice>
        <mc:Fallback xmlns="">
          <p:sp>
            <p:nvSpPr>
              <p:cNvPr id="17" name="Rounded Rectangle 16">
                <a:extLst>
                  <a:ext uri="{FF2B5EF4-FFF2-40B4-BE49-F238E27FC236}">
                    <a16:creationId xmlns:a16="http://schemas.microsoft.com/office/drawing/2014/main" id="{5962B49E-8697-FD48-B6F9-B8E24ED029F5}"/>
                  </a:ext>
                </a:extLst>
              </p:cNvPr>
              <p:cNvSpPr>
                <a:spLocks noRot="1" noChangeAspect="1" noMove="1" noResize="1" noEditPoints="1" noAdjustHandles="1" noChangeArrowheads="1" noChangeShapeType="1" noTextEdit="1"/>
              </p:cNvSpPr>
              <p:nvPr/>
            </p:nvSpPr>
            <p:spPr>
              <a:xfrm>
                <a:off x="3532761" y="1042315"/>
                <a:ext cx="1970368" cy="369332"/>
              </a:xfrm>
              <a:prstGeom prst="roundRect">
                <a:avLst/>
              </a:prstGeom>
              <a:blipFill>
                <a:blip r:embed="rId4"/>
                <a:stretch>
                  <a:fillRect/>
                </a:stretch>
              </a:blipFill>
              <a:ln>
                <a:noFill/>
              </a:ln>
            </p:spPr>
            <p:txBody>
              <a:bodyPr/>
              <a:lstStyle/>
              <a:p>
                <a:r>
                  <a:rPr lang="en-US">
                    <a:noFill/>
                  </a:rPr>
                  <a:t> </a:t>
                </a:r>
              </a:p>
            </p:txBody>
          </p:sp>
        </mc:Fallback>
      </mc:AlternateContent>
      <p:sp>
        <p:nvSpPr>
          <p:cNvPr id="19" name="Content Placeholder 3">
            <a:extLst>
              <a:ext uri="{FF2B5EF4-FFF2-40B4-BE49-F238E27FC236}">
                <a16:creationId xmlns:a16="http://schemas.microsoft.com/office/drawing/2014/main" id="{1FD51152-055F-EE41-9053-7D86FBA981A6}"/>
              </a:ext>
            </a:extLst>
          </p:cNvPr>
          <p:cNvSpPr txBox="1">
            <a:spLocks/>
          </p:cNvSpPr>
          <p:nvPr/>
        </p:nvSpPr>
        <p:spPr>
          <a:xfrm>
            <a:off x="7666946" y="1530721"/>
            <a:ext cx="4221628" cy="4530422"/>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Generated 10k random Gaussian numbers:</a:t>
            </a:r>
          </a:p>
          <a:p>
            <a:pPr marL="628206" lvl="1" indent="-342900">
              <a:buFont typeface="Wingdings" pitchFamily="2" charset="2"/>
              <a:buChar char="v"/>
            </a:pPr>
            <a:r>
              <a:rPr lang="en-US" sz="1800" dirty="0"/>
              <a:t>Mean values (4, 9,16) MeV</a:t>
            </a:r>
          </a:p>
          <a:p>
            <a:pPr marL="628206" lvl="1" indent="-342900">
              <a:buFont typeface="Wingdings" pitchFamily="2" charset="2"/>
              <a:buChar char="v"/>
            </a:pPr>
            <a:r>
              <a:rPr lang="en-US" sz="1800" dirty="0"/>
              <a:t>Sigma (0.5, 1, 1) MeV</a:t>
            </a:r>
          </a:p>
          <a:p>
            <a:pPr marL="628206" lvl="1" indent="-342900">
              <a:buFont typeface="Wingdings" pitchFamily="2" charset="2"/>
              <a:buChar char="v"/>
            </a:pPr>
            <a:endParaRPr lang="en-US" sz="1800" dirty="0"/>
          </a:p>
          <a:p>
            <a:pPr marL="342900" indent="-342900">
              <a:buFont typeface="Arial" panose="020B0604020202020204" pitchFamily="34" charset="0"/>
              <a:buChar char="•"/>
            </a:pPr>
            <a:r>
              <a:rPr lang="en-US" sz="2000" dirty="0"/>
              <a:t>Use the energy conservation law as constraint.</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Improvement is found in </a:t>
            </a:r>
            <a:r>
              <a:rPr lang="en-US" sz="2000" b="1" dirty="0"/>
              <a:t>energy resolution</a:t>
            </a:r>
            <a:r>
              <a:rPr lang="en-US" sz="2000" dirty="0"/>
              <a:t> for all three particles.   </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8F0166C3-9A00-8846-A200-E8101436B48A}"/>
                  </a:ext>
                </a:extLst>
              </p:cNvPr>
              <p:cNvSpPr txBox="1"/>
              <p:nvPr/>
            </p:nvSpPr>
            <p:spPr>
              <a:xfrm>
                <a:off x="6430220" y="724086"/>
                <a:ext cx="5152180" cy="50289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sz="2400" b="0" i="1" smtClean="0">
                              <a:latin typeface="Cambria Math" panose="02040503050406030204" pitchFamily="18" charset="0"/>
                              <a:ea typeface="Cambria Math" panose="02040503050406030204" pitchFamily="18" charset="0"/>
                            </a:rPr>
                          </m:ctrlPr>
                        </m:sSupPr>
                        <m:e>
                          <m:r>
                            <a:rPr lang="en-US" sz="2400" i="1" smtClean="0">
                              <a:latin typeface="Cambria Math" panose="02040503050406030204" pitchFamily="18" charset="0"/>
                              <a:ea typeface="Cambria Math" panose="02040503050406030204" pitchFamily="18" charset="0"/>
                            </a:rPr>
                            <m:t>𝜒</m:t>
                          </m:r>
                        </m:e>
                        <m:sup>
                          <m:r>
                            <a:rPr lang="en-GB" sz="2400" b="0" i="1" smtClean="0">
                              <a:latin typeface="Cambria Math" panose="02040503050406030204" pitchFamily="18" charset="0"/>
                              <a:ea typeface="Cambria Math" panose="02040503050406030204" pitchFamily="18" charset="0"/>
                            </a:rPr>
                            <m:t>2</m:t>
                          </m:r>
                        </m:sup>
                      </m:sSup>
                      <m:r>
                        <a:rPr lang="en-GB" sz="2400" b="0" i="1" smtClean="0">
                          <a:latin typeface="Cambria Math" panose="02040503050406030204" pitchFamily="18" charset="0"/>
                          <a:ea typeface="Cambria Math" panose="02040503050406030204" pitchFamily="18" charset="0"/>
                        </a:rPr>
                        <m:t>=</m:t>
                      </m:r>
                      <m:sSup>
                        <m:sSupPr>
                          <m:ctrlPr>
                            <a:rPr lang="en-GB" sz="2400" b="0" i="1" smtClean="0">
                              <a:latin typeface="Cambria Math" panose="02040503050406030204" pitchFamily="18" charset="0"/>
                              <a:ea typeface="Cambria Math" panose="02040503050406030204" pitchFamily="18" charset="0"/>
                            </a:rPr>
                          </m:ctrlPr>
                        </m:sSupPr>
                        <m:e>
                          <m:r>
                            <a:rPr lang="en-GB" sz="2400" b="0" i="1" smtClean="0">
                              <a:latin typeface="Cambria Math" panose="02040503050406030204" pitchFamily="18" charset="0"/>
                              <a:ea typeface="Cambria Math" panose="02040503050406030204" pitchFamily="18" charset="0"/>
                            </a:rPr>
                            <m:t>𝜆</m:t>
                          </m:r>
                        </m:e>
                        <m:sup>
                          <m:r>
                            <a:rPr lang="zh-CN" altLang="en-US" sz="2400" b="0" i="1" smtClean="0">
                              <a:latin typeface="Cambria Math" panose="02040503050406030204" pitchFamily="18" charset="0"/>
                              <a:ea typeface="Cambria Math" panose="02040503050406030204" pitchFamily="18" charset="0"/>
                            </a:rPr>
                            <m:t> </m:t>
                          </m:r>
                        </m:sup>
                      </m:sSup>
                      <m:r>
                        <a:rPr lang="en-GB" sz="2400" b="0" i="1" smtClean="0">
                          <a:latin typeface="Cambria Math" panose="02040503050406030204" pitchFamily="18" charset="0"/>
                          <a:ea typeface="Cambria Math" panose="02040503050406030204" pitchFamily="18" charset="0"/>
                        </a:rPr>
                        <m:t>∗</m:t>
                      </m:r>
                      <m:sSub>
                        <m:sSubPr>
                          <m:ctrlPr>
                            <a:rPr lang="en-GB" sz="2400" b="0" i="1" smtClean="0">
                              <a:latin typeface="Cambria Math" panose="02040503050406030204" pitchFamily="18" charset="0"/>
                              <a:ea typeface="Cambria Math" panose="02040503050406030204" pitchFamily="18" charset="0"/>
                            </a:rPr>
                          </m:ctrlPr>
                        </m:sSubPr>
                        <m:e>
                          <m:r>
                            <m:rPr>
                              <m:sty m:val="p"/>
                            </m:rPr>
                            <a:rPr lang="en-GB" sz="2400" b="0" i="0" smtClean="0">
                              <a:latin typeface="Cambria Math" panose="02040503050406030204" pitchFamily="18" charset="0"/>
                              <a:ea typeface="Cambria Math" panose="02040503050406030204" pitchFamily="18" charset="0"/>
                            </a:rPr>
                            <m:t>H</m:t>
                          </m:r>
                        </m:e>
                        <m:sub>
                          <m:r>
                            <a:rPr lang="en-GB" sz="2400" b="0" i="1" smtClean="0">
                              <a:latin typeface="Cambria Math" panose="02040503050406030204" pitchFamily="18" charset="0"/>
                              <a:ea typeface="Cambria Math" panose="02040503050406030204" pitchFamily="18" charset="0"/>
                            </a:rPr>
                            <m:t>1</m:t>
                          </m:r>
                        </m:sub>
                      </m:sSub>
                      <m:r>
                        <a:rPr lang="en-GB" sz="2400" i="1">
                          <a:latin typeface="Cambria Math" panose="02040503050406030204" pitchFamily="18" charset="0"/>
                          <a:ea typeface="Cambria Math" panose="02040503050406030204" pitchFamily="18" charset="0"/>
                        </a:rPr>
                        <m:t>+ </m:t>
                      </m:r>
                      <m:d>
                        <m:dPr>
                          <m:ctrlPr>
                            <a:rPr lang="en-GB" sz="2400" i="1">
                              <a:latin typeface="Cambria Math" panose="02040503050406030204" pitchFamily="18" charset="0"/>
                              <a:ea typeface="Cambria Math" panose="02040503050406030204" pitchFamily="18" charset="0"/>
                            </a:rPr>
                          </m:ctrlPr>
                        </m:dPr>
                        <m:e>
                          <m:r>
                            <a:rPr lang="en-GB" sz="2400" b="1" i="1">
                              <a:latin typeface="Cambria Math" panose="02040503050406030204" pitchFamily="18" charset="0"/>
                              <a:ea typeface="Cambria Math" panose="02040503050406030204" pitchFamily="18" charset="0"/>
                            </a:rPr>
                            <m:t>𝜶</m:t>
                          </m:r>
                          <m:r>
                            <a:rPr lang="en-GB" sz="2400" i="1">
                              <a:latin typeface="Cambria Math" panose="02040503050406030204" pitchFamily="18" charset="0"/>
                              <a:ea typeface="Cambria Math" panose="02040503050406030204" pitchFamily="18" charset="0"/>
                            </a:rPr>
                            <m:t>−</m:t>
                          </m:r>
                          <m:sSub>
                            <m:sSubPr>
                              <m:ctrlPr>
                                <a:rPr lang="en-GB" sz="2400" b="1" i="1">
                                  <a:latin typeface="Cambria Math" panose="02040503050406030204" pitchFamily="18" charset="0"/>
                                  <a:ea typeface="Cambria Math" panose="02040503050406030204" pitchFamily="18" charset="0"/>
                                </a:rPr>
                              </m:ctrlPr>
                            </m:sSubPr>
                            <m:e>
                              <m:r>
                                <a:rPr lang="en-GB" sz="2400" b="1" i="1">
                                  <a:latin typeface="Cambria Math" panose="02040503050406030204" pitchFamily="18" charset="0"/>
                                  <a:ea typeface="Cambria Math" panose="02040503050406030204" pitchFamily="18" charset="0"/>
                                </a:rPr>
                                <m:t>𝜶</m:t>
                              </m:r>
                            </m:e>
                            <m:sub>
                              <m:r>
                                <a:rPr lang="en-GB" sz="2400" b="1" i="1">
                                  <a:latin typeface="Cambria Math" panose="02040503050406030204" pitchFamily="18" charset="0"/>
                                  <a:ea typeface="Cambria Math" panose="02040503050406030204" pitchFamily="18" charset="0"/>
                                </a:rPr>
                                <m:t>𝟎</m:t>
                              </m:r>
                            </m:sub>
                          </m:sSub>
                        </m:e>
                      </m:d>
                      <m:sSubSup>
                        <m:sSubSupPr>
                          <m:ctrlPr>
                            <a:rPr lang="en-GB" sz="2400" i="1">
                              <a:latin typeface="Cambria Math" panose="02040503050406030204" pitchFamily="18" charset="0"/>
                              <a:ea typeface="Cambria Math" panose="02040503050406030204" pitchFamily="18" charset="0"/>
                            </a:rPr>
                          </m:ctrlPr>
                        </m:sSubSupPr>
                        <m:e>
                          <m:r>
                            <a:rPr lang="en-GB" sz="2400" i="1">
                              <a:latin typeface="Cambria Math" panose="02040503050406030204" pitchFamily="18" charset="0"/>
                              <a:ea typeface="Cambria Math" panose="02040503050406030204" pitchFamily="18" charset="0"/>
                            </a:rPr>
                            <m:t>𝑉</m:t>
                          </m:r>
                        </m:e>
                        <m:sub>
                          <m:sSub>
                            <m:sSubPr>
                              <m:ctrlPr>
                                <a:rPr lang="en-GB" sz="2400" i="1">
                                  <a:latin typeface="Cambria Math" panose="02040503050406030204" pitchFamily="18" charset="0"/>
                                  <a:ea typeface="Cambria Math" panose="02040503050406030204" pitchFamily="18" charset="0"/>
                                </a:rPr>
                              </m:ctrlPr>
                            </m:sSubPr>
                            <m:e>
                              <m:r>
                                <a:rPr lang="en-GB" sz="2400" i="1">
                                  <a:latin typeface="Cambria Math" panose="02040503050406030204" pitchFamily="18" charset="0"/>
                                  <a:ea typeface="Cambria Math" panose="02040503050406030204" pitchFamily="18" charset="0"/>
                                </a:rPr>
                                <m:t>𝛼</m:t>
                              </m:r>
                            </m:e>
                            <m:sub>
                              <m:r>
                                <a:rPr lang="en-GB" sz="2400" i="1">
                                  <a:latin typeface="Cambria Math" panose="02040503050406030204" pitchFamily="18" charset="0"/>
                                  <a:ea typeface="Cambria Math" panose="02040503050406030204" pitchFamily="18" charset="0"/>
                                </a:rPr>
                                <m:t>0</m:t>
                              </m:r>
                            </m:sub>
                          </m:sSub>
                        </m:sub>
                        <m:sup>
                          <m:r>
                            <a:rPr lang="en-GB" sz="2400" i="1">
                              <a:latin typeface="Cambria Math" panose="02040503050406030204" pitchFamily="18" charset="0"/>
                              <a:ea typeface="Cambria Math" panose="02040503050406030204" pitchFamily="18" charset="0"/>
                            </a:rPr>
                            <m:t>−1</m:t>
                          </m:r>
                        </m:sup>
                      </m:sSubSup>
                      <m:d>
                        <m:dPr>
                          <m:ctrlPr>
                            <a:rPr lang="en-GB" sz="2400" i="1">
                              <a:latin typeface="Cambria Math" panose="02040503050406030204" pitchFamily="18" charset="0"/>
                              <a:ea typeface="Cambria Math" panose="02040503050406030204" pitchFamily="18" charset="0"/>
                            </a:rPr>
                          </m:ctrlPr>
                        </m:dPr>
                        <m:e>
                          <m:r>
                            <a:rPr lang="en-GB" sz="2400" b="1" i="1">
                              <a:latin typeface="Cambria Math" panose="02040503050406030204" pitchFamily="18" charset="0"/>
                              <a:ea typeface="Cambria Math" panose="02040503050406030204" pitchFamily="18" charset="0"/>
                            </a:rPr>
                            <m:t>𝜶</m:t>
                          </m:r>
                          <m:r>
                            <a:rPr lang="en-GB" sz="2400" i="1">
                              <a:latin typeface="Cambria Math" panose="02040503050406030204" pitchFamily="18" charset="0"/>
                              <a:ea typeface="Cambria Math" panose="02040503050406030204" pitchFamily="18" charset="0"/>
                            </a:rPr>
                            <m:t>−</m:t>
                          </m:r>
                          <m:sSub>
                            <m:sSubPr>
                              <m:ctrlPr>
                                <a:rPr lang="en-GB" sz="2400" b="1" i="1">
                                  <a:latin typeface="Cambria Math" panose="02040503050406030204" pitchFamily="18" charset="0"/>
                                  <a:ea typeface="Cambria Math" panose="02040503050406030204" pitchFamily="18" charset="0"/>
                                </a:rPr>
                              </m:ctrlPr>
                            </m:sSubPr>
                            <m:e>
                              <m:r>
                                <a:rPr lang="en-GB" sz="2400" b="1" i="1">
                                  <a:latin typeface="Cambria Math" panose="02040503050406030204" pitchFamily="18" charset="0"/>
                                  <a:ea typeface="Cambria Math" panose="02040503050406030204" pitchFamily="18" charset="0"/>
                                </a:rPr>
                                <m:t>𝜶</m:t>
                              </m:r>
                            </m:e>
                            <m:sub>
                              <m:r>
                                <a:rPr lang="en-GB" sz="2400" b="1" i="1">
                                  <a:latin typeface="Cambria Math" panose="02040503050406030204" pitchFamily="18" charset="0"/>
                                  <a:ea typeface="Cambria Math" panose="02040503050406030204" pitchFamily="18" charset="0"/>
                                </a:rPr>
                                <m:t>𝟎</m:t>
                              </m:r>
                            </m:sub>
                          </m:sSub>
                        </m:e>
                      </m:d>
                    </m:oMath>
                  </m:oMathPara>
                </a14:m>
                <a:endParaRPr lang="en-US" sz="2400" dirty="0"/>
              </a:p>
            </p:txBody>
          </p:sp>
        </mc:Choice>
        <mc:Fallback xmlns="">
          <p:sp>
            <p:nvSpPr>
              <p:cNvPr id="25" name="TextBox 24">
                <a:extLst>
                  <a:ext uri="{FF2B5EF4-FFF2-40B4-BE49-F238E27FC236}">
                    <a16:creationId xmlns:a16="http://schemas.microsoft.com/office/drawing/2014/main" id="{8F0166C3-9A00-8846-A200-E8101436B48A}"/>
                  </a:ext>
                </a:extLst>
              </p:cNvPr>
              <p:cNvSpPr txBox="1">
                <a:spLocks noRot="1" noChangeAspect="1" noMove="1" noResize="1" noEditPoints="1" noAdjustHandles="1" noChangeArrowheads="1" noChangeShapeType="1" noTextEdit="1"/>
              </p:cNvSpPr>
              <p:nvPr/>
            </p:nvSpPr>
            <p:spPr>
              <a:xfrm>
                <a:off x="6430220" y="724086"/>
                <a:ext cx="5152180" cy="502895"/>
              </a:xfrm>
              <a:prstGeom prst="rect">
                <a:avLst/>
              </a:prstGeom>
              <a:blipFill>
                <a:blip r:embed="rId5"/>
                <a:stretch>
                  <a:fillRect t="-2500"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E7CA1365-953A-FC4E-8BCE-3FF6CD268DDE}"/>
                  </a:ext>
                </a:extLst>
              </p:cNvPr>
              <p:cNvSpPr/>
              <p:nvPr/>
            </p:nvSpPr>
            <p:spPr>
              <a:xfrm>
                <a:off x="1125312" y="1657106"/>
                <a:ext cx="3633559" cy="1131848"/>
              </a:xfrm>
              <a:prstGeom prst="rect">
                <a:avLst/>
              </a:prstGeom>
            </p:spPr>
            <p:txBody>
              <a:bodyPr wrap="none">
                <a:spAutoFit/>
              </a:bodyPr>
              <a:lstStyle/>
              <a:p>
                <a:r>
                  <a:rPr lang="en-US" sz="1600" dirty="0">
                    <a:solidFill>
                      <a:schemeClr val="bg1">
                        <a:lumMod val="50000"/>
                      </a:schemeClr>
                    </a:solidFill>
                  </a:rPr>
                  <a:t>(</a:t>
                </a:r>
                <a14:m>
                  <m:oMath xmlns:m="http://schemas.openxmlformats.org/officeDocument/2006/math">
                    <m:sSub>
                      <m:sSubPr>
                        <m:ctrlPr>
                          <a:rPr lang="en-GB" sz="1600" i="1">
                            <a:solidFill>
                              <a:schemeClr val="bg1">
                                <a:lumMod val="50000"/>
                              </a:schemeClr>
                            </a:solidFill>
                            <a:latin typeface="Cambria Math" panose="02040503050406030204" pitchFamily="18" charset="0"/>
                            <a:ea typeface="Cambria Math" panose="02040503050406030204" pitchFamily="18" charset="0"/>
                          </a:rPr>
                        </m:ctrlPr>
                      </m:sSubPr>
                      <m:e>
                        <m:r>
                          <a:rPr lang="en-US" sz="1600" i="1">
                            <a:solidFill>
                              <a:schemeClr val="bg1">
                                <a:lumMod val="50000"/>
                              </a:schemeClr>
                            </a:solidFill>
                            <a:latin typeface="Cambria Math" panose="02040503050406030204" pitchFamily="18" charset="0"/>
                            <a:ea typeface="Cambria Math" panose="02040503050406030204" pitchFamily="18" charset="0"/>
                          </a:rPr>
                          <m:t>𝜎</m:t>
                        </m:r>
                      </m:e>
                      <m:sub>
                        <m:r>
                          <a:rPr lang="en-GB" sz="1600" i="1">
                            <a:solidFill>
                              <a:schemeClr val="bg1">
                                <a:lumMod val="50000"/>
                              </a:schemeClr>
                            </a:solidFill>
                            <a:latin typeface="Cambria Math" panose="02040503050406030204" pitchFamily="18" charset="0"/>
                            <a:ea typeface="Cambria Math" panose="02040503050406030204" pitchFamily="18" charset="0"/>
                          </a:rPr>
                          <m:t>1</m:t>
                        </m:r>
                      </m:sub>
                    </m:sSub>
                    <m:r>
                      <a:rPr lang="en-GB" sz="1600" i="1">
                        <a:solidFill>
                          <a:schemeClr val="bg1">
                            <a:lumMod val="50000"/>
                          </a:schemeClr>
                        </a:solidFill>
                        <a:latin typeface="Cambria Math" panose="02040503050406030204" pitchFamily="18" charset="0"/>
                        <a:ea typeface="Cambria Math" panose="02040503050406030204" pitchFamily="18" charset="0"/>
                      </a:rPr>
                      <m:t>,</m:t>
                    </m:r>
                    <m:sSub>
                      <m:sSubPr>
                        <m:ctrlPr>
                          <a:rPr lang="en-GB" sz="1600" i="1">
                            <a:solidFill>
                              <a:schemeClr val="bg1">
                                <a:lumMod val="50000"/>
                              </a:schemeClr>
                            </a:solidFill>
                            <a:latin typeface="Cambria Math" panose="02040503050406030204" pitchFamily="18" charset="0"/>
                            <a:ea typeface="Cambria Math" panose="02040503050406030204" pitchFamily="18" charset="0"/>
                          </a:rPr>
                        </m:ctrlPr>
                      </m:sSubPr>
                      <m:e>
                        <m:r>
                          <a:rPr lang="en-GB" sz="1600" i="1">
                            <a:solidFill>
                              <a:schemeClr val="bg1">
                                <a:lumMod val="50000"/>
                              </a:schemeClr>
                            </a:solidFill>
                            <a:latin typeface="Cambria Math" panose="02040503050406030204" pitchFamily="18" charset="0"/>
                            <a:ea typeface="Cambria Math" panose="02040503050406030204" pitchFamily="18" charset="0"/>
                          </a:rPr>
                          <m:t>𝜎</m:t>
                        </m:r>
                      </m:e>
                      <m:sub>
                        <m:r>
                          <a:rPr lang="en-GB" sz="1600" i="1">
                            <a:solidFill>
                              <a:schemeClr val="bg1">
                                <a:lumMod val="50000"/>
                              </a:schemeClr>
                            </a:solidFill>
                            <a:latin typeface="Cambria Math" panose="02040503050406030204" pitchFamily="18" charset="0"/>
                            <a:ea typeface="Cambria Math" panose="02040503050406030204" pitchFamily="18" charset="0"/>
                          </a:rPr>
                          <m:t>2</m:t>
                        </m:r>
                      </m:sub>
                    </m:sSub>
                    <m:r>
                      <a:rPr lang="en-GB" sz="1600" i="1">
                        <a:solidFill>
                          <a:schemeClr val="bg1">
                            <a:lumMod val="50000"/>
                          </a:schemeClr>
                        </a:solidFill>
                        <a:latin typeface="Cambria Math" panose="02040503050406030204" pitchFamily="18" charset="0"/>
                        <a:ea typeface="Cambria Math" panose="02040503050406030204" pitchFamily="18" charset="0"/>
                      </a:rPr>
                      <m:t>,</m:t>
                    </m:r>
                    <m:sSub>
                      <m:sSubPr>
                        <m:ctrlPr>
                          <a:rPr lang="en-GB" sz="1600" i="1">
                            <a:solidFill>
                              <a:schemeClr val="bg1">
                                <a:lumMod val="50000"/>
                              </a:schemeClr>
                            </a:solidFill>
                            <a:latin typeface="Cambria Math" panose="02040503050406030204" pitchFamily="18" charset="0"/>
                            <a:ea typeface="Cambria Math" panose="02040503050406030204" pitchFamily="18" charset="0"/>
                          </a:rPr>
                        </m:ctrlPr>
                      </m:sSubPr>
                      <m:e>
                        <m:r>
                          <a:rPr lang="en-GB" sz="1600" i="1">
                            <a:solidFill>
                              <a:schemeClr val="bg1">
                                <a:lumMod val="50000"/>
                              </a:schemeClr>
                            </a:solidFill>
                            <a:latin typeface="Cambria Math" panose="02040503050406030204" pitchFamily="18" charset="0"/>
                            <a:ea typeface="Cambria Math" panose="02040503050406030204" pitchFamily="18" charset="0"/>
                          </a:rPr>
                          <m:t>𝜎</m:t>
                        </m:r>
                      </m:e>
                      <m:sub>
                        <m:r>
                          <a:rPr lang="en-GB" sz="1600" i="1">
                            <a:solidFill>
                              <a:schemeClr val="bg1">
                                <a:lumMod val="50000"/>
                              </a:schemeClr>
                            </a:solidFill>
                            <a:latin typeface="Cambria Math" panose="02040503050406030204" pitchFamily="18" charset="0"/>
                            <a:ea typeface="Cambria Math" panose="02040503050406030204" pitchFamily="18" charset="0"/>
                          </a:rPr>
                          <m:t>3</m:t>
                        </m:r>
                      </m:sub>
                    </m:sSub>
                  </m:oMath>
                </a14:m>
                <a:r>
                  <a:rPr lang="en-US" sz="1600" dirty="0">
                    <a:solidFill>
                      <a:schemeClr val="bg1">
                        <a:lumMod val="50000"/>
                      </a:schemeClr>
                    </a:solidFill>
                  </a:rPr>
                  <a:t>) = (0.5,   1.0,   1.0) MeV</a:t>
                </a:r>
              </a:p>
              <a:p>
                <a:endParaRPr lang="en-US" sz="1600" dirty="0">
                  <a:solidFill>
                    <a:schemeClr val="tx1"/>
                  </a:solidFill>
                </a:endParaRPr>
              </a:p>
              <a:p>
                <a:r>
                  <a:rPr lang="en-US" sz="1600" dirty="0">
                    <a:solidFill>
                      <a:srgbClr val="C00000"/>
                    </a:solidFill>
                  </a:rPr>
                  <a:t>(</a:t>
                </a:r>
                <a14:m>
                  <m:oMath xmlns:m="http://schemas.openxmlformats.org/officeDocument/2006/math">
                    <m:sSubSup>
                      <m:sSubSupPr>
                        <m:ctrlPr>
                          <a:rPr lang="en-GB" sz="1600" b="0" i="1" smtClean="0">
                            <a:solidFill>
                              <a:srgbClr val="C00000"/>
                            </a:solidFill>
                            <a:latin typeface="Cambria Math" panose="02040503050406030204" pitchFamily="18" charset="0"/>
                            <a:ea typeface="Cambria Math" panose="02040503050406030204" pitchFamily="18" charset="0"/>
                          </a:rPr>
                        </m:ctrlPr>
                      </m:sSubSupPr>
                      <m:e>
                        <m:r>
                          <a:rPr lang="en-US" sz="1600" i="1">
                            <a:solidFill>
                              <a:srgbClr val="C00000"/>
                            </a:solidFill>
                            <a:latin typeface="Cambria Math" panose="02040503050406030204" pitchFamily="18" charset="0"/>
                            <a:ea typeface="Cambria Math" panose="02040503050406030204" pitchFamily="18" charset="0"/>
                          </a:rPr>
                          <m:t>𝜎</m:t>
                        </m:r>
                      </m:e>
                      <m:sub>
                        <m:r>
                          <a:rPr lang="en-GB" sz="1600" i="1">
                            <a:solidFill>
                              <a:srgbClr val="C00000"/>
                            </a:solidFill>
                            <a:latin typeface="Cambria Math" panose="02040503050406030204" pitchFamily="18" charset="0"/>
                            <a:ea typeface="Cambria Math" panose="02040503050406030204" pitchFamily="18" charset="0"/>
                          </a:rPr>
                          <m:t>1</m:t>
                        </m:r>
                      </m:sub>
                      <m:sup>
                        <m:r>
                          <a:rPr lang="en-GB" sz="1600" b="0" i="1" smtClean="0">
                            <a:solidFill>
                              <a:srgbClr val="C00000"/>
                            </a:solidFill>
                            <a:latin typeface="Cambria Math" panose="02040503050406030204" pitchFamily="18" charset="0"/>
                            <a:ea typeface="Cambria Math" panose="02040503050406030204" pitchFamily="18" charset="0"/>
                          </a:rPr>
                          <m:t>𝑓𝑖𝑡</m:t>
                        </m:r>
                      </m:sup>
                    </m:sSubSup>
                    <m:r>
                      <a:rPr lang="en-GB" sz="1600" i="1">
                        <a:solidFill>
                          <a:srgbClr val="C00000"/>
                        </a:solidFill>
                        <a:latin typeface="Cambria Math" panose="02040503050406030204" pitchFamily="18" charset="0"/>
                        <a:ea typeface="Cambria Math" panose="02040503050406030204" pitchFamily="18" charset="0"/>
                      </a:rPr>
                      <m:t>,</m:t>
                    </m:r>
                    <m:sSubSup>
                      <m:sSubSupPr>
                        <m:ctrlPr>
                          <a:rPr lang="en-GB" sz="1600" b="0" i="1" smtClean="0">
                            <a:solidFill>
                              <a:srgbClr val="C00000"/>
                            </a:solidFill>
                            <a:latin typeface="Cambria Math" panose="02040503050406030204" pitchFamily="18" charset="0"/>
                            <a:ea typeface="Cambria Math" panose="02040503050406030204" pitchFamily="18" charset="0"/>
                          </a:rPr>
                        </m:ctrlPr>
                      </m:sSubSupPr>
                      <m:e>
                        <m:r>
                          <a:rPr lang="en-GB" sz="1600" i="1">
                            <a:solidFill>
                              <a:srgbClr val="C00000"/>
                            </a:solidFill>
                            <a:latin typeface="Cambria Math" panose="02040503050406030204" pitchFamily="18" charset="0"/>
                            <a:ea typeface="Cambria Math" panose="02040503050406030204" pitchFamily="18" charset="0"/>
                          </a:rPr>
                          <m:t>𝜎</m:t>
                        </m:r>
                      </m:e>
                      <m:sub>
                        <m:r>
                          <a:rPr lang="en-GB" sz="1600" i="1">
                            <a:solidFill>
                              <a:srgbClr val="C00000"/>
                            </a:solidFill>
                            <a:latin typeface="Cambria Math" panose="02040503050406030204" pitchFamily="18" charset="0"/>
                            <a:ea typeface="Cambria Math" panose="02040503050406030204" pitchFamily="18" charset="0"/>
                          </a:rPr>
                          <m:t>2</m:t>
                        </m:r>
                      </m:sub>
                      <m:sup>
                        <m:r>
                          <a:rPr lang="en-GB" sz="1600" b="0" i="1" smtClean="0">
                            <a:solidFill>
                              <a:srgbClr val="C00000"/>
                            </a:solidFill>
                            <a:latin typeface="Cambria Math" panose="02040503050406030204" pitchFamily="18" charset="0"/>
                            <a:ea typeface="Cambria Math" panose="02040503050406030204" pitchFamily="18" charset="0"/>
                          </a:rPr>
                          <m:t>𝑓𝑖𝑡</m:t>
                        </m:r>
                      </m:sup>
                    </m:sSubSup>
                    <m:r>
                      <a:rPr lang="en-GB" sz="1600" i="1">
                        <a:solidFill>
                          <a:srgbClr val="C00000"/>
                        </a:solidFill>
                        <a:latin typeface="Cambria Math" panose="02040503050406030204" pitchFamily="18" charset="0"/>
                        <a:ea typeface="Cambria Math" panose="02040503050406030204" pitchFamily="18" charset="0"/>
                      </a:rPr>
                      <m:t>,</m:t>
                    </m:r>
                    <m:sSubSup>
                      <m:sSubSupPr>
                        <m:ctrlPr>
                          <a:rPr lang="en-GB" sz="1600" b="0" i="1" smtClean="0">
                            <a:solidFill>
                              <a:srgbClr val="C00000"/>
                            </a:solidFill>
                            <a:latin typeface="Cambria Math" panose="02040503050406030204" pitchFamily="18" charset="0"/>
                            <a:ea typeface="Cambria Math" panose="02040503050406030204" pitchFamily="18" charset="0"/>
                          </a:rPr>
                        </m:ctrlPr>
                      </m:sSubSupPr>
                      <m:e>
                        <m:r>
                          <a:rPr lang="en-GB" sz="1600" i="1">
                            <a:solidFill>
                              <a:srgbClr val="C00000"/>
                            </a:solidFill>
                            <a:latin typeface="Cambria Math" panose="02040503050406030204" pitchFamily="18" charset="0"/>
                            <a:ea typeface="Cambria Math" panose="02040503050406030204" pitchFamily="18" charset="0"/>
                          </a:rPr>
                          <m:t>𝜎</m:t>
                        </m:r>
                      </m:e>
                      <m:sub>
                        <m:r>
                          <a:rPr lang="en-GB" sz="1600" i="1">
                            <a:solidFill>
                              <a:srgbClr val="C00000"/>
                            </a:solidFill>
                            <a:latin typeface="Cambria Math" panose="02040503050406030204" pitchFamily="18" charset="0"/>
                            <a:ea typeface="Cambria Math" panose="02040503050406030204" pitchFamily="18" charset="0"/>
                          </a:rPr>
                          <m:t>3</m:t>
                        </m:r>
                      </m:sub>
                      <m:sup>
                        <m:r>
                          <a:rPr lang="en-GB" sz="1600" b="0" i="1" smtClean="0">
                            <a:solidFill>
                              <a:srgbClr val="C00000"/>
                            </a:solidFill>
                            <a:latin typeface="Cambria Math" panose="02040503050406030204" pitchFamily="18" charset="0"/>
                            <a:ea typeface="Cambria Math" panose="02040503050406030204" pitchFamily="18" charset="0"/>
                          </a:rPr>
                          <m:t>𝑓𝑖𝑡</m:t>
                        </m:r>
                      </m:sup>
                    </m:sSubSup>
                  </m:oMath>
                </a14:m>
                <a:r>
                  <a:rPr lang="en-US" sz="1600" dirty="0">
                    <a:solidFill>
                      <a:srgbClr val="C00000"/>
                    </a:solidFill>
                  </a:rPr>
                  <a:t>) = (0.47, 0.74, 0.74) MeV </a:t>
                </a:r>
              </a:p>
              <a:p>
                <a:r>
                  <a:rPr lang="en-US" sz="1600" dirty="0">
                    <a:solidFill>
                      <a:schemeClr val="tx1"/>
                    </a:solidFill>
                  </a:rPr>
                  <a:t> </a:t>
                </a:r>
              </a:p>
            </p:txBody>
          </p:sp>
        </mc:Choice>
        <mc:Fallback xmlns="">
          <p:sp>
            <p:nvSpPr>
              <p:cNvPr id="20" name="Rectangle 19">
                <a:extLst>
                  <a:ext uri="{FF2B5EF4-FFF2-40B4-BE49-F238E27FC236}">
                    <a16:creationId xmlns:a16="http://schemas.microsoft.com/office/drawing/2014/main" id="{E7CA1365-953A-FC4E-8BCE-3FF6CD268DDE}"/>
                  </a:ext>
                </a:extLst>
              </p:cNvPr>
              <p:cNvSpPr>
                <a:spLocks noRot="1" noChangeAspect="1" noMove="1" noResize="1" noEditPoints="1" noAdjustHandles="1" noChangeArrowheads="1" noChangeShapeType="1" noTextEdit="1"/>
              </p:cNvSpPr>
              <p:nvPr/>
            </p:nvSpPr>
            <p:spPr>
              <a:xfrm>
                <a:off x="1125312" y="1657106"/>
                <a:ext cx="3633559" cy="1131848"/>
              </a:xfrm>
              <a:prstGeom prst="rect">
                <a:avLst/>
              </a:prstGeom>
              <a:blipFill>
                <a:blip r:embed="rId6"/>
                <a:stretch>
                  <a:fillRect l="-1045" t="-1111"/>
                </a:stretch>
              </a:blipFill>
            </p:spPr>
            <p:txBody>
              <a:bodyPr/>
              <a:lstStyle/>
              <a:p>
                <a:r>
                  <a:rPr lang="en-US">
                    <a:noFill/>
                  </a:rPr>
                  <a:t> </a:t>
                </a:r>
              </a:p>
            </p:txBody>
          </p:sp>
        </mc:Fallback>
      </mc:AlternateContent>
    </p:spTree>
    <p:extLst>
      <p:ext uri="{BB962C8B-B14F-4D97-AF65-F5344CB8AC3E}">
        <p14:creationId xmlns:p14="http://schemas.microsoft.com/office/powerpoint/2010/main" val="30738710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CF167-51B5-E646-8CD9-B20205170D6E}"/>
              </a:ext>
            </a:extLst>
          </p:cNvPr>
          <p:cNvSpPr>
            <a:spLocks noGrp="1"/>
          </p:cNvSpPr>
          <p:nvPr>
            <p:ph type="title"/>
          </p:nvPr>
        </p:nvSpPr>
        <p:spPr/>
        <p:txBody>
          <a:bodyPr/>
          <a:lstStyle/>
          <a:p>
            <a:r>
              <a:rPr lang="en-US" dirty="0"/>
              <a:t>Extract Cross-section</a:t>
            </a:r>
          </a:p>
        </p:txBody>
      </p:sp>
      <p:sp>
        <p:nvSpPr>
          <p:cNvPr id="3" name="Date Placeholder 2">
            <a:extLst>
              <a:ext uri="{FF2B5EF4-FFF2-40B4-BE49-F238E27FC236}">
                <a16:creationId xmlns:a16="http://schemas.microsoft.com/office/drawing/2014/main" id="{A407330D-BAD2-C94F-8B10-5570B6FD848B}"/>
              </a:ext>
            </a:extLst>
          </p:cNvPr>
          <p:cNvSpPr>
            <a:spLocks noGrp="1"/>
          </p:cNvSpPr>
          <p:nvPr>
            <p:ph type="dt" sz="half" idx="2"/>
          </p:nvPr>
        </p:nvSpPr>
        <p:spPr/>
        <p:txBody>
          <a:bodyPr/>
          <a:lstStyle/>
          <a:p>
            <a:pPr>
              <a:defRPr/>
            </a:pPr>
            <a:r>
              <a:rPr lang="en-GB">
                <a:latin typeface="Helvetica"/>
              </a:rPr>
              <a:t>21/02/2024</a:t>
            </a:r>
            <a:endParaRPr lang="en-US">
              <a:latin typeface="Helvetica"/>
              <a:cs typeface="Helvetica"/>
            </a:endParaRPr>
          </a:p>
        </p:txBody>
      </p:sp>
      <p:sp>
        <p:nvSpPr>
          <p:cNvPr id="4" name="Slide Number Placeholder 3">
            <a:extLst>
              <a:ext uri="{FF2B5EF4-FFF2-40B4-BE49-F238E27FC236}">
                <a16:creationId xmlns:a16="http://schemas.microsoft.com/office/drawing/2014/main" id="{8338CBE8-34C2-4545-BB58-72CCAE29CB38}"/>
              </a:ext>
            </a:extLst>
          </p:cNvPr>
          <p:cNvSpPr>
            <a:spLocks noGrp="1"/>
          </p:cNvSpPr>
          <p:nvPr>
            <p:ph type="sldNum" sz="quarter" idx="4"/>
          </p:nvPr>
        </p:nvSpPr>
        <p:spPr/>
        <p:txBody>
          <a:bodyPr/>
          <a:lstStyle/>
          <a:p>
            <a:pPr>
              <a:defRPr/>
            </a:pPr>
            <a:fld id="{0C39C72E-2A13-EB4D-AD45-6D4E6ACAED8D}" type="slidenum">
              <a:rPr lang="en-US" smtClean="0"/>
              <a:pPr>
                <a:defRPr/>
              </a:pPr>
              <a:t>51</a:t>
            </a:fld>
            <a:endParaRPr lang="en-US"/>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331F86F1-08B2-5E48-9FB6-87262901E775}"/>
                  </a:ext>
                </a:extLst>
              </p:cNvPr>
              <p:cNvSpPr>
                <a:spLocks noGrp="1"/>
              </p:cNvSpPr>
              <p:nvPr>
                <p:ph idx="11"/>
              </p:nvPr>
            </p:nvSpPr>
            <p:spPr/>
            <p:txBody>
              <a:bodyPr/>
              <a:lstStyle/>
              <a:p>
                <a:r>
                  <a:rPr lang="en-US" sz="2000" dirty="0"/>
                  <a:t>Total CEX XS for bin </a:t>
                </a:r>
                <a14:m>
                  <m:oMath xmlns:m="http://schemas.openxmlformats.org/officeDocument/2006/math">
                    <m:r>
                      <a:rPr lang="en-GB" sz="2000" b="0" i="1" smtClean="0">
                        <a:latin typeface="Cambria Math" panose="02040503050406030204" pitchFamily="18" charset="0"/>
                      </a:rPr>
                      <m:t>𝑖</m:t>
                    </m:r>
                  </m:oMath>
                </a14:m>
                <a:r>
                  <a:rPr lang="en-US" sz="2000" dirty="0"/>
                  <a:t> (</a:t>
                </a:r>
                <a:r>
                  <a:rPr lang="en-US" sz="2000" dirty="0">
                    <a:solidFill>
                      <a:srgbClr val="C00000"/>
                    </a:solidFill>
                  </a:rPr>
                  <a:t>beam </a:t>
                </a:r>
                <a14:m>
                  <m:oMath xmlns:m="http://schemas.openxmlformats.org/officeDocument/2006/math">
                    <m:sSub>
                      <m:sSubPr>
                        <m:ctrlPr>
                          <a:rPr lang="en-GB" sz="2400" i="1" dirty="0">
                            <a:solidFill>
                              <a:srgbClr val="C00000"/>
                            </a:solidFill>
                            <a:latin typeface="Cambria Math" panose="02040503050406030204" pitchFamily="18" charset="0"/>
                            <a:ea typeface="Cambria Math" panose="02040503050406030204" pitchFamily="18" charset="0"/>
                          </a:rPr>
                        </m:ctrlPr>
                      </m:sSubPr>
                      <m:e>
                        <m:r>
                          <a:rPr lang="en-GB" sz="2400" b="0" i="1" dirty="0" smtClean="0">
                            <a:solidFill>
                              <a:srgbClr val="C00000"/>
                            </a:solidFill>
                            <a:latin typeface="Cambria Math" panose="02040503050406030204" pitchFamily="18" charset="0"/>
                            <a:ea typeface="Cambria Math" panose="02040503050406030204" pitchFamily="18" charset="0"/>
                          </a:rPr>
                          <m:t>𝑇</m:t>
                        </m:r>
                      </m:e>
                      <m:sub>
                        <m:sSup>
                          <m:sSupPr>
                            <m:ctrlPr>
                              <a:rPr lang="en-GB" sz="2400" i="1" dirty="0">
                                <a:solidFill>
                                  <a:srgbClr val="C00000"/>
                                </a:solidFill>
                                <a:latin typeface="Cambria Math" panose="02040503050406030204" pitchFamily="18" charset="0"/>
                                <a:ea typeface="Cambria Math" panose="02040503050406030204" pitchFamily="18" charset="0"/>
                              </a:rPr>
                            </m:ctrlPr>
                          </m:sSupPr>
                          <m:e>
                            <m:r>
                              <a:rPr lang="en-GB" sz="2400" i="1" dirty="0">
                                <a:solidFill>
                                  <a:srgbClr val="C00000"/>
                                </a:solidFill>
                                <a:latin typeface="Cambria Math" panose="02040503050406030204" pitchFamily="18" charset="0"/>
                                <a:ea typeface="Cambria Math" panose="02040503050406030204" pitchFamily="18" charset="0"/>
                              </a:rPr>
                              <m:t>𝜋</m:t>
                            </m:r>
                          </m:e>
                          <m:sup>
                            <m:r>
                              <a:rPr lang="en-GB" sz="2400" b="0" i="1" dirty="0" smtClean="0">
                                <a:solidFill>
                                  <a:srgbClr val="C00000"/>
                                </a:solidFill>
                                <a:latin typeface="Cambria Math" panose="02040503050406030204" pitchFamily="18" charset="0"/>
                                <a:ea typeface="Cambria Math" panose="02040503050406030204" pitchFamily="18" charset="0"/>
                              </a:rPr>
                              <m:t>+</m:t>
                            </m:r>
                          </m:sup>
                        </m:sSup>
                      </m:sub>
                    </m:sSub>
                  </m:oMath>
                </a14:m>
                <a:r>
                  <a:rPr lang="en-US" sz="2400" dirty="0">
                    <a:solidFill>
                      <a:srgbClr val="C00000"/>
                    </a:solidFill>
                  </a:rPr>
                  <a:t> bin</a:t>
                </a:r>
                <a:r>
                  <a:rPr lang="en-US" sz="2000" dirty="0"/>
                  <a:t>) is, </a:t>
                </a:r>
              </a:p>
              <a:p>
                <a:endParaRPr lang="en-US" dirty="0"/>
              </a:p>
            </p:txBody>
          </p:sp>
        </mc:Choice>
        <mc:Fallback xmlns="">
          <p:sp>
            <p:nvSpPr>
              <p:cNvPr id="5" name="Content Placeholder 4">
                <a:extLst>
                  <a:ext uri="{FF2B5EF4-FFF2-40B4-BE49-F238E27FC236}">
                    <a16:creationId xmlns:a16="http://schemas.microsoft.com/office/drawing/2014/main" id="{331F86F1-08B2-5E48-9FB6-87262901E775}"/>
                  </a:ext>
                </a:extLst>
              </p:cNvPr>
              <p:cNvSpPr>
                <a:spLocks noGrp="1" noRot="1" noChangeAspect="1" noMove="1" noResize="1" noEditPoints="1" noAdjustHandles="1" noChangeArrowheads="1" noChangeShapeType="1" noTextEdit="1"/>
              </p:cNvSpPr>
              <p:nvPr>
                <p:ph idx="11"/>
              </p:nvPr>
            </p:nvSpPr>
            <p:spPr>
              <a:blipFill>
                <a:blip r:embed="rId3"/>
                <a:stretch>
                  <a:fillRect l="-2619" t="-1008"/>
                </a:stretch>
              </a:blipFill>
            </p:spPr>
            <p:txBody>
              <a:bodyPr/>
              <a:lstStyle/>
              <a:p>
                <a:r>
                  <a:rPr lang="en-US">
                    <a:noFill/>
                  </a:rPr>
                  <a:t> </a:t>
                </a:r>
              </a:p>
            </p:txBody>
          </p:sp>
        </mc:Fallback>
      </mc:AlternateContent>
      <p:sp>
        <p:nvSpPr>
          <p:cNvPr id="7" name="Footer Placeholder 6">
            <a:extLst>
              <a:ext uri="{FF2B5EF4-FFF2-40B4-BE49-F238E27FC236}">
                <a16:creationId xmlns:a16="http://schemas.microsoft.com/office/drawing/2014/main" id="{28D0A1DC-0986-4C40-A4D2-9AE028C67FF7}"/>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F9E8875-68A4-314F-B4A8-4394738B5A07}"/>
                  </a:ext>
                </a:extLst>
              </p:cNvPr>
              <p:cNvSpPr txBox="1"/>
              <p:nvPr/>
            </p:nvSpPr>
            <p:spPr>
              <a:xfrm>
                <a:off x="2503714" y="2416735"/>
                <a:ext cx="5023555" cy="10122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400" b="0" i="1" smtClean="0">
                              <a:latin typeface="Cambria Math" panose="02040503050406030204" pitchFamily="18" charset="0"/>
                              <a:ea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𝜎</m:t>
                          </m:r>
                        </m:e>
                        <m:sub>
                          <m:r>
                            <a:rPr lang="en-GB" sz="2400" b="0" i="1" smtClean="0">
                              <a:latin typeface="Cambria Math" panose="02040503050406030204" pitchFamily="18" charset="0"/>
                              <a:ea typeface="Cambria Math" panose="02040503050406030204" pitchFamily="18" charset="0"/>
                            </a:rPr>
                            <m:t>𝑖</m:t>
                          </m:r>
                        </m:sub>
                      </m:sSub>
                      <m:r>
                        <a:rPr lang="en-GB" sz="2400" b="0" i="1" smtClean="0">
                          <a:latin typeface="Cambria Math" panose="02040503050406030204" pitchFamily="18" charset="0"/>
                          <a:ea typeface="Cambria Math" panose="02040503050406030204" pitchFamily="18" charset="0"/>
                        </a:rPr>
                        <m:t>=</m:t>
                      </m:r>
                      <m:f>
                        <m:fPr>
                          <m:ctrlPr>
                            <a:rPr lang="en-GB" sz="2400" b="0" i="1" smtClean="0">
                              <a:solidFill>
                                <a:schemeClr val="tx1"/>
                              </a:solidFill>
                              <a:latin typeface="Cambria Math" panose="02040503050406030204" pitchFamily="18" charset="0"/>
                              <a:ea typeface="Cambria Math" panose="02040503050406030204" pitchFamily="18" charset="0"/>
                            </a:rPr>
                          </m:ctrlPr>
                        </m:fPr>
                        <m:num>
                          <m:sSub>
                            <m:sSubPr>
                              <m:ctrlPr>
                                <a:rPr lang="en-GB" sz="2400" b="0" i="1" smtClean="0">
                                  <a:solidFill>
                                    <a:schemeClr val="tx1"/>
                                  </a:solidFill>
                                  <a:latin typeface="Cambria Math" panose="02040503050406030204" pitchFamily="18" charset="0"/>
                                  <a:ea typeface="Cambria Math" panose="02040503050406030204" pitchFamily="18" charset="0"/>
                                </a:rPr>
                              </m:ctrlPr>
                            </m:sSubPr>
                            <m:e>
                              <m:r>
                                <a:rPr lang="en-GB" sz="2400" b="0" i="1" smtClean="0">
                                  <a:solidFill>
                                    <a:schemeClr val="tx1"/>
                                  </a:solidFill>
                                  <a:latin typeface="Cambria Math" panose="02040503050406030204" pitchFamily="18" charset="0"/>
                                  <a:ea typeface="Cambria Math" panose="02040503050406030204" pitchFamily="18" charset="0"/>
                                </a:rPr>
                                <m:t>𝑚</m:t>
                              </m:r>
                            </m:e>
                            <m:sub>
                              <m:r>
                                <a:rPr lang="en-GB" sz="2400" b="0" i="1" smtClean="0">
                                  <a:solidFill>
                                    <a:schemeClr val="tx1"/>
                                  </a:solidFill>
                                  <a:latin typeface="Cambria Math" panose="02040503050406030204" pitchFamily="18" charset="0"/>
                                  <a:ea typeface="Cambria Math" panose="02040503050406030204" pitchFamily="18" charset="0"/>
                                </a:rPr>
                                <m:t>𝐴𝑟</m:t>
                              </m:r>
                            </m:sub>
                          </m:sSub>
                        </m:num>
                        <m:den>
                          <m:r>
                            <a:rPr lang="en-GB" sz="2400" b="0" i="1" smtClean="0">
                              <a:solidFill>
                                <a:schemeClr val="tx1"/>
                              </a:solidFill>
                              <a:latin typeface="Cambria Math" panose="02040503050406030204" pitchFamily="18" charset="0"/>
                              <a:ea typeface="Cambria Math" panose="02040503050406030204" pitchFamily="18" charset="0"/>
                            </a:rPr>
                            <m:t>𝜌</m:t>
                          </m:r>
                          <m:sSub>
                            <m:sSubPr>
                              <m:ctrlPr>
                                <a:rPr lang="en-GB" sz="2400" b="0" i="1" smtClean="0">
                                  <a:solidFill>
                                    <a:schemeClr val="tx1"/>
                                  </a:solidFill>
                                  <a:latin typeface="Cambria Math" panose="02040503050406030204" pitchFamily="18" charset="0"/>
                                  <a:ea typeface="Cambria Math" panose="02040503050406030204" pitchFamily="18" charset="0"/>
                                </a:rPr>
                              </m:ctrlPr>
                            </m:sSubPr>
                            <m:e>
                              <m:r>
                                <a:rPr lang="en-GB" sz="2400" b="0" i="1" smtClean="0">
                                  <a:solidFill>
                                    <a:schemeClr val="tx1"/>
                                  </a:solidFill>
                                  <a:latin typeface="Cambria Math" panose="02040503050406030204" pitchFamily="18" charset="0"/>
                                  <a:ea typeface="Cambria Math" panose="02040503050406030204" pitchFamily="18" charset="0"/>
                                </a:rPr>
                                <m:t>𝑁</m:t>
                              </m:r>
                            </m:e>
                            <m:sub>
                              <m:r>
                                <a:rPr lang="en-GB" sz="2400" b="0" i="1" smtClean="0">
                                  <a:solidFill>
                                    <a:schemeClr val="tx1"/>
                                  </a:solidFill>
                                  <a:latin typeface="Cambria Math" panose="02040503050406030204" pitchFamily="18" charset="0"/>
                                  <a:ea typeface="Cambria Math" panose="02040503050406030204" pitchFamily="18" charset="0"/>
                                </a:rPr>
                                <m:t>𝐴</m:t>
                              </m:r>
                            </m:sub>
                          </m:sSub>
                          <m:r>
                            <a:rPr lang="en-GB" sz="2400" i="1">
                              <a:solidFill>
                                <a:schemeClr val="tx1"/>
                              </a:solidFill>
                              <a:latin typeface="Cambria Math" panose="02040503050406030204" pitchFamily="18" charset="0"/>
                              <a:ea typeface="Cambria Math" panose="02040503050406030204" pitchFamily="18" charset="0"/>
                            </a:rPr>
                            <m:t>𝛿</m:t>
                          </m:r>
                          <m:r>
                            <a:rPr lang="en-GB" sz="2400" i="1">
                              <a:solidFill>
                                <a:schemeClr val="tx1"/>
                              </a:solidFill>
                              <a:latin typeface="Cambria Math" panose="02040503050406030204" pitchFamily="18" charset="0"/>
                              <a:ea typeface="Cambria Math" panose="02040503050406030204" pitchFamily="18" charset="0"/>
                            </a:rPr>
                            <m:t>𝐸</m:t>
                          </m:r>
                        </m:den>
                      </m:f>
                      <m:sSub>
                        <m:sSubPr>
                          <m:ctrlPr>
                            <a:rPr lang="en-GB" sz="2400" i="1" smtClean="0">
                              <a:solidFill>
                                <a:schemeClr val="tx1"/>
                              </a:solidFill>
                              <a:latin typeface="Cambria Math" panose="02040503050406030204" pitchFamily="18" charset="0"/>
                              <a:ea typeface="Cambria Math" panose="02040503050406030204" pitchFamily="18" charset="0"/>
                            </a:rPr>
                          </m:ctrlPr>
                        </m:sSubPr>
                        <m:e>
                          <m:r>
                            <a:rPr lang="en-GB" sz="2400" b="0" i="1" smtClean="0">
                              <a:solidFill>
                                <a:schemeClr val="tx1"/>
                              </a:solidFill>
                              <a:latin typeface="Cambria Math" panose="02040503050406030204" pitchFamily="18" charset="0"/>
                              <a:ea typeface="Cambria Math" panose="02040503050406030204" pitchFamily="18" charset="0"/>
                            </a:rPr>
                            <m:t>  </m:t>
                          </m:r>
                          <m:d>
                            <m:dPr>
                              <m:begChr m:val=""/>
                              <m:endChr m:val="|"/>
                              <m:ctrlPr>
                                <a:rPr lang="en-GB" sz="2400" i="1">
                                  <a:solidFill>
                                    <a:schemeClr val="tx1"/>
                                  </a:solidFill>
                                  <a:latin typeface="Cambria Math" panose="02040503050406030204" pitchFamily="18" charset="0"/>
                                  <a:ea typeface="Cambria Math" panose="02040503050406030204" pitchFamily="18" charset="0"/>
                                </a:rPr>
                              </m:ctrlPr>
                            </m:dPr>
                            <m:e>
                              <m:f>
                                <m:fPr>
                                  <m:ctrlPr>
                                    <a:rPr lang="en-GB" sz="2400" i="1">
                                      <a:solidFill>
                                        <a:schemeClr val="tx1"/>
                                      </a:solidFill>
                                      <a:latin typeface="Cambria Math" panose="02040503050406030204" pitchFamily="18" charset="0"/>
                                      <a:ea typeface="Cambria Math" panose="02040503050406030204" pitchFamily="18" charset="0"/>
                                    </a:rPr>
                                  </m:ctrlPr>
                                </m:fPr>
                                <m:num>
                                  <m:r>
                                    <a:rPr lang="en-GB" sz="2400" i="1">
                                      <a:solidFill>
                                        <a:schemeClr val="tx1"/>
                                      </a:solidFill>
                                      <a:latin typeface="Cambria Math" panose="02040503050406030204" pitchFamily="18" charset="0"/>
                                      <a:ea typeface="Cambria Math" panose="02040503050406030204" pitchFamily="18" charset="0"/>
                                    </a:rPr>
                                    <m:t>𝑑𝐸</m:t>
                                  </m:r>
                                </m:num>
                                <m:den>
                                  <m:r>
                                    <a:rPr lang="en-GB" sz="2400" i="1">
                                      <a:solidFill>
                                        <a:schemeClr val="tx1"/>
                                      </a:solidFill>
                                      <a:latin typeface="Cambria Math" panose="02040503050406030204" pitchFamily="18" charset="0"/>
                                      <a:ea typeface="Cambria Math" panose="02040503050406030204" pitchFamily="18" charset="0"/>
                                    </a:rPr>
                                    <m:t>𝑑𝑥</m:t>
                                  </m:r>
                                </m:den>
                              </m:f>
                            </m:e>
                          </m:d>
                        </m:e>
                        <m:sub>
                          <m:sSub>
                            <m:sSubPr>
                              <m:ctrlPr>
                                <a:rPr lang="en-GB" sz="2400" i="1">
                                  <a:solidFill>
                                    <a:schemeClr val="tx1"/>
                                  </a:solidFill>
                                  <a:latin typeface="Cambria Math" panose="02040503050406030204" pitchFamily="18" charset="0"/>
                                  <a:ea typeface="Cambria Math" panose="02040503050406030204" pitchFamily="18" charset="0"/>
                                </a:rPr>
                              </m:ctrlPr>
                            </m:sSubPr>
                            <m:e>
                              <m:r>
                                <a:rPr lang="en-GB" sz="2400" i="1">
                                  <a:solidFill>
                                    <a:schemeClr val="tx1"/>
                                  </a:solidFill>
                                  <a:latin typeface="Cambria Math" panose="02040503050406030204" pitchFamily="18" charset="0"/>
                                  <a:ea typeface="Cambria Math" panose="02040503050406030204" pitchFamily="18" charset="0"/>
                                </a:rPr>
                                <m:t>𝐸</m:t>
                              </m:r>
                            </m:e>
                            <m:sub>
                              <m:r>
                                <a:rPr lang="en-GB" sz="2400" i="1">
                                  <a:solidFill>
                                    <a:schemeClr val="tx1"/>
                                  </a:solidFill>
                                  <a:latin typeface="Cambria Math" panose="02040503050406030204" pitchFamily="18" charset="0"/>
                                  <a:ea typeface="Cambria Math" panose="02040503050406030204" pitchFamily="18" charset="0"/>
                                </a:rPr>
                                <m:t>𝑖</m:t>
                              </m:r>
                            </m:sub>
                          </m:sSub>
                        </m:sub>
                      </m:sSub>
                      <m:r>
                        <a:rPr lang="en-GB" sz="2400" b="0" i="0" smtClean="0">
                          <a:solidFill>
                            <a:schemeClr val="tx1"/>
                          </a:solidFill>
                          <a:latin typeface="Cambria Math" panose="02040503050406030204" pitchFamily="18" charset="0"/>
                          <a:ea typeface="Cambria Math" panose="02040503050406030204" pitchFamily="18" charset="0"/>
                        </a:rPr>
                        <m:t>  </m:t>
                      </m:r>
                      <m:r>
                        <m:rPr>
                          <m:sty m:val="p"/>
                        </m:rPr>
                        <a:rPr lang="en-GB" sz="2400" b="0" i="0" smtClean="0">
                          <a:latin typeface="Cambria Math" panose="02040503050406030204" pitchFamily="18" charset="0"/>
                          <a:ea typeface="Cambria Math" panose="02040503050406030204" pitchFamily="18" charset="0"/>
                        </a:rPr>
                        <m:t>ln</m:t>
                      </m:r>
                      <m:sSub>
                        <m:sSubPr>
                          <m:ctrlPr>
                            <a:rPr lang="en-GB" sz="2400" b="0" i="1" smtClean="0">
                              <a:latin typeface="Cambria Math" panose="02040503050406030204" pitchFamily="18" charset="0"/>
                              <a:ea typeface="Cambria Math" panose="02040503050406030204" pitchFamily="18" charset="0"/>
                            </a:rPr>
                          </m:ctrlPr>
                        </m:sSubPr>
                        <m:e>
                          <m:d>
                            <m:dPr>
                              <m:ctrlPr>
                                <a:rPr lang="en-GB" sz="2400" b="0" i="1" smtClean="0">
                                  <a:latin typeface="Cambria Math" panose="02040503050406030204" pitchFamily="18" charset="0"/>
                                  <a:ea typeface="Cambria Math" panose="02040503050406030204" pitchFamily="18" charset="0"/>
                                </a:rPr>
                              </m:ctrlPr>
                            </m:dPr>
                            <m:e>
                              <m:f>
                                <m:fPr>
                                  <m:ctrlPr>
                                    <a:rPr lang="en-GB" sz="2400" b="0" i="1" smtClean="0">
                                      <a:latin typeface="Cambria Math" panose="02040503050406030204" pitchFamily="18" charset="0"/>
                                      <a:ea typeface="Cambria Math" panose="02040503050406030204" pitchFamily="18" charset="0"/>
                                    </a:rPr>
                                  </m:ctrlPr>
                                </m:fPr>
                                <m:num>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𝑁</m:t>
                                      </m:r>
                                    </m:e>
                                    <m:sub>
                                      <m:r>
                                        <a:rPr lang="en-GB" sz="2400" b="0" i="1" smtClean="0">
                                          <a:latin typeface="Cambria Math" panose="02040503050406030204" pitchFamily="18" charset="0"/>
                                          <a:ea typeface="Cambria Math" panose="02040503050406030204" pitchFamily="18" charset="0"/>
                                        </a:rPr>
                                        <m:t>𝑖𝑛𝑐</m:t>
                                      </m:r>
                                    </m:sub>
                                  </m:sSub>
                                </m:num>
                                <m:den>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𝑁</m:t>
                                      </m:r>
                                    </m:e>
                                    <m:sub>
                                      <m:r>
                                        <a:rPr lang="en-GB" sz="2400" b="0" i="1" smtClean="0">
                                          <a:latin typeface="Cambria Math" panose="02040503050406030204" pitchFamily="18" charset="0"/>
                                          <a:ea typeface="Cambria Math" panose="02040503050406030204" pitchFamily="18" charset="0"/>
                                        </a:rPr>
                                        <m:t>𝑖𝑛𝑐</m:t>
                                      </m:r>
                                    </m:sub>
                                  </m:sSub>
                                  <m:r>
                                    <a:rPr lang="en-GB" sz="2400" b="0" i="1" smtClean="0">
                                      <a:latin typeface="Cambria Math" panose="02040503050406030204" pitchFamily="18" charset="0"/>
                                      <a:ea typeface="Cambria Math" panose="02040503050406030204" pitchFamily="18" charset="0"/>
                                    </a:rPr>
                                    <m:t>−</m:t>
                                  </m:r>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𝑁</m:t>
                                      </m:r>
                                    </m:e>
                                    <m:sub>
                                      <m:r>
                                        <a:rPr lang="en-GB" sz="2400" b="0" i="1" smtClean="0">
                                          <a:latin typeface="Cambria Math" panose="02040503050406030204" pitchFamily="18" charset="0"/>
                                          <a:ea typeface="Cambria Math" panose="02040503050406030204" pitchFamily="18" charset="0"/>
                                        </a:rPr>
                                        <m:t>𝑖𝑛𝑡</m:t>
                                      </m:r>
                                    </m:sub>
                                  </m:sSub>
                                </m:den>
                              </m:f>
                            </m:e>
                          </m:d>
                        </m:e>
                        <m:sub>
                          <m:r>
                            <a:rPr lang="en-GB" sz="2400" b="0" i="1" smtClean="0">
                              <a:latin typeface="Cambria Math" panose="02040503050406030204" pitchFamily="18" charset="0"/>
                              <a:ea typeface="Cambria Math" panose="02040503050406030204" pitchFamily="18" charset="0"/>
                            </a:rPr>
                            <m:t>𝑖</m:t>
                          </m:r>
                        </m:sub>
                      </m:sSub>
                    </m:oMath>
                  </m:oMathPara>
                </a14:m>
                <a:endParaRPr lang="en-US" sz="2400" dirty="0"/>
              </a:p>
            </p:txBody>
          </p:sp>
        </mc:Choice>
        <mc:Fallback xmlns="">
          <p:sp>
            <p:nvSpPr>
              <p:cNvPr id="9" name="TextBox 8">
                <a:extLst>
                  <a:ext uri="{FF2B5EF4-FFF2-40B4-BE49-F238E27FC236}">
                    <a16:creationId xmlns:a16="http://schemas.microsoft.com/office/drawing/2014/main" id="{7F9E8875-68A4-314F-B4A8-4394738B5A07}"/>
                  </a:ext>
                </a:extLst>
              </p:cNvPr>
              <p:cNvSpPr txBox="1">
                <a:spLocks noRot="1" noChangeAspect="1" noMove="1" noResize="1" noEditPoints="1" noAdjustHandles="1" noChangeArrowheads="1" noChangeShapeType="1" noTextEdit="1"/>
              </p:cNvSpPr>
              <p:nvPr/>
            </p:nvSpPr>
            <p:spPr>
              <a:xfrm>
                <a:off x="2503714" y="2416735"/>
                <a:ext cx="5023555" cy="1012265"/>
              </a:xfrm>
              <a:prstGeom prst="rect">
                <a:avLst/>
              </a:prstGeom>
              <a:blipFill>
                <a:blip r:embed="rId4"/>
                <a:stretch>
                  <a:fillRect t="-179012" b="-250617"/>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283CA0D3-3545-3C46-B0AF-DC522BBF8C09}"/>
              </a:ext>
            </a:extLst>
          </p:cNvPr>
          <p:cNvSpPr/>
          <p:nvPr/>
        </p:nvSpPr>
        <p:spPr>
          <a:xfrm>
            <a:off x="6540025" y="2935018"/>
            <a:ext cx="612584" cy="366151"/>
          </a:xfrm>
          <a:prstGeom prst="rect">
            <a:avLst/>
          </a:prstGeom>
          <a:noFill/>
          <a:ln w="254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2BACB8C4-5E3C-2F41-9CAC-AA6CDDCCEF49}"/>
              </a:ext>
            </a:extLst>
          </p:cNvPr>
          <p:cNvCxnSpPr>
            <a:cxnSpLocks/>
          </p:cNvCxnSpPr>
          <p:nvPr/>
        </p:nvCxnSpPr>
        <p:spPr>
          <a:xfrm>
            <a:off x="6849475" y="3301169"/>
            <a:ext cx="879822" cy="639881"/>
          </a:xfrm>
          <a:prstGeom prst="straightConnector1">
            <a:avLst/>
          </a:prstGeom>
          <a:ln>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A60E0741-25DB-124D-9DBA-70915FB92B8F}"/>
              </a:ext>
            </a:extLst>
          </p:cNvPr>
          <p:cNvSpPr/>
          <p:nvPr/>
        </p:nvSpPr>
        <p:spPr>
          <a:xfrm>
            <a:off x="6105684" y="2483289"/>
            <a:ext cx="612583" cy="366151"/>
          </a:xfrm>
          <a:prstGeom prst="rect">
            <a:avLst/>
          </a:prstGeom>
          <a:noFill/>
          <a:ln w="254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AD7436B-5FB2-2146-A633-3FF89FD71F1B}"/>
              </a:ext>
            </a:extLst>
          </p:cNvPr>
          <p:cNvSpPr/>
          <p:nvPr/>
        </p:nvSpPr>
        <p:spPr>
          <a:xfrm>
            <a:off x="5659165" y="2938008"/>
            <a:ext cx="612583" cy="366151"/>
          </a:xfrm>
          <a:prstGeom prst="rect">
            <a:avLst/>
          </a:prstGeom>
          <a:noFill/>
          <a:ln w="254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6A341F6E-B3C9-7947-8932-68F7BBE1AFE5}"/>
              </a:ext>
            </a:extLst>
          </p:cNvPr>
          <p:cNvCxnSpPr>
            <a:cxnSpLocks/>
            <a:endCxn id="46" idx="1"/>
          </p:cNvCxnSpPr>
          <p:nvPr/>
        </p:nvCxnSpPr>
        <p:spPr>
          <a:xfrm flipV="1">
            <a:off x="6716543" y="2194177"/>
            <a:ext cx="1463042" cy="472190"/>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CEFF13A-2BD9-024E-A856-77C5E0279FF5}"/>
                  </a:ext>
                </a:extLst>
              </p:cNvPr>
              <p:cNvSpPr txBox="1"/>
              <p:nvPr/>
            </p:nvSpPr>
            <p:spPr>
              <a:xfrm>
                <a:off x="587448" y="3977842"/>
                <a:ext cx="2638693" cy="1200329"/>
              </a:xfrm>
              <a:prstGeom prst="rect">
                <a:avLst/>
              </a:prstGeom>
              <a:noFill/>
              <a:ln w="25400">
                <a:solidFill>
                  <a:schemeClr val="accent1"/>
                </a:solidFill>
              </a:ln>
            </p:spPr>
            <p:txBody>
              <a:bodyPr wrap="square" rtlCol="0">
                <a:spAutoFit/>
              </a:bodyPr>
              <a:lstStyle/>
              <a:p>
                <a:r>
                  <a:rPr lang="en-US" dirty="0"/>
                  <a:t>We perform the total CEX cross-section at </a:t>
                </a:r>
                <a:r>
                  <a:rPr lang="en-US" b="1" dirty="0"/>
                  <a:t>each bin </a:t>
                </a:r>
                <a14:m>
                  <m:oMath xmlns:m="http://schemas.openxmlformats.org/officeDocument/2006/math">
                    <m:r>
                      <a:rPr lang="en-US" b="1" i="1" dirty="0" smtClean="0">
                        <a:latin typeface="Cambria Math" panose="02040503050406030204" pitchFamily="18" charset="0"/>
                      </a:rPr>
                      <m:t>𝒊</m:t>
                    </m:r>
                  </m:oMath>
                </a14:m>
                <a:r>
                  <a:rPr lang="en-US" b="1" dirty="0"/>
                  <a:t> </a:t>
                </a:r>
                <a:r>
                  <a:rPr lang="en-US" dirty="0"/>
                  <a:t>of the measured beam </a:t>
                </a:r>
                <a14:m>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𝜋</m:t>
                        </m:r>
                      </m:e>
                      <m:sup>
                        <m:r>
                          <a:rPr lang="en-GB" b="0" i="1" smtClean="0">
                            <a:latin typeface="Cambria Math" panose="02040503050406030204" pitchFamily="18" charset="0"/>
                          </a:rPr>
                          <m:t>+</m:t>
                        </m:r>
                      </m:sup>
                    </m:sSup>
                  </m:oMath>
                </a14:m>
                <a:r>
                  <a:rPr lang="en-US" dirty="0"/>
                  <a:t> kinetic energy.</a:t>
                </a:r>
              </a:p>
            </p:txBody>
          </p:sp>
        </mc:Choice>
        <mc:Fallback xmlns="">
          <p:sp>
            <p:nvSpPr>
              <p:cNvPr id="8" name="TextBox 7">
                <a:extLst>
                  <a:ext uri="{FF2B5EF4-FFF2-40B4-BE49-F238E27FC236}">
                    <a16:creationId xmlns:a16="http://schemas.microsoft.com/office/drawing/2014/main" id="{BCEFF13A-2BD9-024E-A856-77C5E0279FF5}"/>
                  </a:ext>
                </a:extLst>
              </p:cNvPr>
              <p:cNvSpPr txBox="1">
                <a:spLocks noRot="1" noChangeAspect="1" noMove="1" noResize="1" noEditPoints="1" noAdjustHandles="1" noChangeArrowheads="1" noChangeShapeType="1" noTextEdit="1"/>
              </p:cNvSpPr>
              <p:nvPr/>
            </p:nvSpPr>
            <p:spPr>
              <a:xfrm>
                <a:off x="587448" y="3977842"/>
                <a:ext cx="2638693" cy="1200329"/>
              </a:xfrm>
              <a:prstGeom prst="rect">
                <a:avLst/>
              </a:prstGeom>
              <a:blipFill>
                <a:blip r:embed="rId5"/>
                <a:stretch>
                  <a:fillRect l="-1429" t="-1031" r="-476" b="-7216"/>
                </a:stretch>
              </a:blipFill>
              <a:ln w="25400">
                <a:solidFill>
                  <a:schemeClr val="accent1"/>
                </a:solidFill>
              </a:ln>
            </p:spPr>
            <p:txBody>
              <a:bodyPr/>
              <a:lstStyle/>
              <a:p>
                <a:r>
                  <a:rPr lang="en-US">
                    <a:noFill/>
                  </a:rPr>
                  <a:t> </a:t>
                </a:r>
              </a:p>
            </p:txBody>
          </p:sp>
        </mc:Fallback>
      </mc:AlternateContent>
      <p:sp>
        <p:nvSpPr>
          <p:cNvPr id="26" name="Rectangle 25">
            <a:extLst>
              <a:ext uri="{FF2B5EF4-FFF2-40B4-BE49-F238E27FC236}">
                <a16:creationId xmlns:a16="http://schemas.microsoft.com/office/drawing/2014/main" id="{C3386EA4-7FD9-7B4B-B199-458AC9F5BC00}"/>
              </a:ext>
            </a:extLst>
          </p:cNvPr>
          <p:cNvSpPr/>
          <p:nvPr/>
        </p:nvSpPr>
        <p:spPr>
          <a:xfrm>
            <a:off x="2566667" y="2726138"/>
            <a:ext cx="412271" cy="366151"/>
          </a:xfrm>
          <a:prstGeom prst="rect">
            <a:avLst/>
          </a:pr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cxnSp>
        <p:nvCxnSpPr>
          <p:cNvPr id="29" name="Straight Arrow Connector 28">
            <a:extLst>
              <a:ext uri="{FF2B5EF4-FFF2-40B4-BE49-F238E27FC236}">
                <a16:creationId xmlns:a16="http://schemas.microsoft.com/office/drawing/2014/main" id="{6670F8A3-BFAF-2F46-ACD0-3F8E2274AAD8}"/>
              </a:ext>
            </a:extLst>
          </p:cNvPr>
          <p:cNvCxnSpPr>
            <a:cxnSpLocks/>
            <a:stCxn id="26" idx="2"/>
            <a:endCxn id="8" idx="0"/>
          </p:cNvCxnSpPr>
          <p:nvPr/>
        </p:nvCxnSpPr>
        <p:spPr>
          <a:xfrm flipH="1">
            <a:off x="1906795" y="3092289"/>
            <a:ext cx="866008" cy="885553"/>
          </a:xfrm>
          <a:prstGeom prst="straightConnector1">
            <a:avLst/>
          </a:prstGeom>
          <a:ln>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sp>
        <p:nvSpPr>
          <p:cNvPr id="39" name="Rectangle 38">
            <a:extLst>
              <a:ext uri="{FF2B5EF4-FFF2-40B4-BE49-F238E27FC236}">
                <a16:creationId xmlns:a16="http://schemas.microsoft.com/office/drawing/2014/main" id="{6C97C360-4152-B845-9E38-7B8C5D20A399}"/>
              </a:ext>
            </a:extLst>
          </p:cNvPr>
          <p:cNvSpPr/>
          <p:nvPr/>
        </p:nvSpPr>
        <p:spPr>
          <a:xfrm>
            <a:off x="4295241" y="2409459"/>
            <a:ext cx="809752" cy="1006094"/>
          </a:xfrm>
          <a:prstGeom prst="rect">
            <a:avLst/>
          </a:prstGeom>
          <a:noFill/>
          <a:ln w="2540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A0F71EFC-3546-D849-96EB-6BEC4BD91B19}"/>
              </a:ext>
            </a:extLst>
          </p:cNvPr>
          <p:cNvCxnSpPr>
            <a:cxnSpLocks/>
            <a:endCxn id="43" idx="0"/>
          </p:cNvCxnSpPr>
          <p:nvPr/>
        </p:nvCxnSpPr>
        <p:spPr>
          <a:xfrm>
            <a:off x="4700117" y="3409697"/>
            <a:ext cx="357810" cy="1128029"/>
          </a:xfrm>
          <a:prstGeom prst="straightConnector1">
            <a:avLst/>
          </a:prstGeom>
          <a:ln>
            <a:solidFill>
              <a:srgbClr val="7030A0"/>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227C9502-F6BA-8F42-852D-0C4C193C0177}"/>
                  </a:ext>
                </a:extLst>
              </p:cNvPr>
              <p:cNvSpPr txBox="1"/>
              <p:nvPr/>
            </p:nvSpPr>
            <p:spPr>
              <a:xfrm>
                <a:off x="3575828" y="4537726"/>
                <a:ext cx="2964197" cy="923330"/>
              </a:xfrm>
              <a:prstGeom prst="rect">
                <a:avLst/>
              </a:prstGeom>
              <a:noFill/>
              <a:ln w="25400">
                <a:solidFill>
                  <a:srgbClr val="7030A0"/>
                </a:solidFill>
              </a:ln>
            </p:spPr>
            <p:txBody>
              <a:bodyPr wrap="square" rtlCol="0">
                <a:spAutoFit/>
              </a:bodyPr>
              <a:lstStyle/>
              <a:p>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𝜋</m:t>
                        </m:r>
                      </m:e>
                      <m:sup>
                        <m:r>
                          <a:rPr lang="en-GB" i="1">
                            <a:latin typeface="Cambria Math" panose="02040503050406030204" pitchFamily="18" charset="0"/>
                          </a:rPr>
                          <m:t>+</m:t>
                        </m:r>
                      </m:sup>
                    </m:sSup>
                  </m:oMath>
                </a14:m>
                <a:r>
                  <a:rPr lang="en-GB" dirty="0"/>
                  <a:t>energy loss per unit length evaluated at each bin </a:t>
                </a:r>
                <a14:m>
                  <m:oMath xmlns:m="http://schemas.openxmlformats.org/officeDocument/2006/math">
                    <m:r>
                      <a:rPr lang="en-US" i="1" dirty="0" smtClean="0">
                        <a:latin typeface="Cambria Math" panose="02040503050406030204" pitchFamily="18" charset="0"/>
                      </a:rPr>
                      <m:t>𝑖</m:t>
                    </m:r>
                  </m:oMath>
                </a14:m>
                <a:r>
                  <a:rPr lang="en-GB" dirty="0"/>
                  <a:t> centre using Bethe-Block formula.</a:t>
                </a:r>
                <a:endParaRPr lang="en-US" dirty="0"/>
              </a:p>
            </p:txBody>
          </p:sp>
        </mc:Choice>
        <mc:Fallback xmlns="">
          <p:sp>
            <p:nvSpPr>
              <p:cNvPr id="43" name="TextBox 42">
                <a:extLst>
                  <a:ext uri="{FF2B5EF4-FFF2-40B4-BE49-F238E27FC236}">
                    <a16:creationId xmlns:a16="http://schemas.microsoft.com/office/drawing/2014/main" id="{227C9502-F6BA-8F42-852D-0C4C193C0177}"/>
                  </a:ext>
                </a:extLst>
              </p:cNvPr>
              <p:cNvSpPr txBox="1">
                <a:spLocks noRot="1" noChangeAspect="1" noMove="1" noResize="1" noEditPoints="1" noAdjustHandles="1" noChangeArrowheads="1" noChangeShapeType="1" noTextEdit="1"/>
              </p:cNvSpPr>
              <p:nvPr/>
            </p:nvSpPr>
            <p:spPr>
              <a:xfrm>
                <a:off x="3575828" y="4537726"/>
                <a:ext cx="2964197" cy="923330"/>
              </a:xfrm>
              <a:prstGeom prst="rect">
                <a:avLst/>
              </a:prstGeom>
              <a:blipFill>
                <a:blip r:embed="rId6"/>
                <a:stretch>
                  <a:fillRect l="-1271" t="-1316" r="-2966" b="-7895"/>
                </a:stretch>
              </a:blipFill>
              <a:ln w="25400">
                <a:solidFill>
                  <a:srgbClr val="7030A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CEEC8F0F-438C-8A40-92D7-EC7F442E492F}"/>
                  </a:ext>
                </a:extLst>
              </p:cNvPr>
              <p:cNvSpPr txBox="1"/>
              <p:nvPr/>
            </p:nvSpPr>
            <p:spPr>
              <a:xfrm>
                <a:off x="8179585" y="1732512"/>
                <a:ext cx="3264584" cy="923330"/>
              </a:xfrm>
              <a:prstGeom prst="rect">
                <a:avLst/>
              </a:prstGeom>
              <a:noFill/>
              <a:ln w="25400">
                <a:solidFill>
                  <a:srgbClr val="C00000"/>
                </a:solidFill>
              </a:ln>
            </p:spPr>
            <p:txBody>
              <a:bodyPr wrap="square" rtlCol="0">
                <a:spAutoFit/>
              </a:bodyPr>
              <a:lstStyle/>
              <a:p>
                <a:r>
                  <a:rPr lang="en-US" dirty="0"/>
                  <a:t>The number of </a:t>
                </a:r>
                <a:r>
                  <a:rPr lang="en-US" b="1" dirty="0"/>
                  <a:t>incident</a:t>
                </a:r>
                <a:r>
                  <a:rPr lang="en-US" dirty="0"/>
                  <a:t>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𝜋</m:t>
                        </m:r>
                      </m:e>
                      <m:sup>
                        <m:r>
                          <a:rPr lang="en-GB" i="1">
                            <a:latin typeface="Cambria Math" panose="02040503050406030204" pitchFamily="18" charset="0"/>
                          </a:rPr>
                          <m:t>+</m:t>
                        </m:r>
                      </m:sup>
                    </m:sSup>
                  </m:oMath>
                </a14:m>
                <a:r>
                  <a:rPr lang="en-US" dirty="0"/>
                  <a:t> at each </a:t>
                </a:r>
                <a:r>
                  <a:rPr lang="en-GB" dirty="0"/>
                  <a:t>bin </a:t>
                </a:r>
                <a14:m>
                  <m:oMath xmlns:m="http://schemas.openxmlformats.org/officeDocument/2006/math">
                    <m:r>
                      <a:rPr lang="en-US" i="1" dirty="0">
                        <a:latin typeface="Cambria Math" panose="02040503050406030204" pitchFamily="18" charset="0"/>
                      </a:rPr>
                      <m:t>𝑖</m:t>
                    </m:r>
                  </m:oMath>
                </a14:m>
                <a:r>
                  <a:rPr lang="en-GB" dirty="0"/>
                  <a:t> </a:t>
                </a:r>
                <a:r>
                  <a:rPr lang="en-US" dirty="0"/>
                  <a:t>the measured beam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𝜋</m:t>
                        </m:r>
                      </m:e>
                      <m:sup>
                        <m:r>
                          <a:rPr lang="en-GB" i="1">
                            <a:latin typeface="Cambria Math" panose="02040503050406030204" pitchFamily="18" charset="0"/>
                          </a:rPr>
                          <m:t>+</m:t>
                        </m:r>
                      </m:sup>
                    </m:sSup>
                  </m:oMath>
                </a14:m>
                <a:r>
                  <a:rPr lang="en-US" dirty="0"/>
                  <a:t> kinetic energy.</a:t>
                </a:r>
              </a:p>
            </p:txBody>
          </p:sp>
        </mc:Choice>
        <mc:Fallback xmlns="">
          <p:sp>
            <p:nvSpPr>
              <p:cNvPr id="46" name="TextBox 45">
                <a:extLst>
                  <a:ext uri="{FF2B5EF4-FFF2-40B4-BE49-F238E27FC236}">
                    <a16:creationId xmlns:a16="http://schemas.microsoft.com/office/drawing/2014/main" id="{CEEC8F0F-438C-8A40-92D7-EC7F442E492F}"/>
                  </a:ext>
                </a:extLst>
              </p:cNvPr>
              <p:cNvSpPr txBox="1">
                <a:spLocks noRot="1" noChangeAspect="1" noMove="1" noResize="1" noEditPoints="1" noAdjustHandles="1" noChangeArrowheads="1" noChangeShapeType="1" noTextEdit="1"/>
              </p:cNvSpPr>
              <p:nvPr/>
            </p:nvSpPr>
            <p:spPr>
              <a:xfrm>
                <a:off x="8179585" y="1732512"/>
                <a:ext cx="3264584" cy="923330"/>
              </a:xfrm>
              <a:prstGeom prst="rect">
                <a:avLst/>
              </a:prstGeom>
              <a:blipFill>
                <a:blip r:embed="rId7"/>
                <a:stretch>
                  <a:fillRect l="-1544" t="-1316" b="-7895"/>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1D94BD27-3457-9043-AC0D-1657E2FED7BB}"/>
                  </a:ext>
                </a:extLst>
              </p:cNvPr>
              <p:cNvSpPr txBox="1"/>
              <p:nvPr/>
            </p:nvSpPr>
            <p:spPr>
              <a:xfrm>
                <a:off x="7729297" y="3479386"/>
                <a:ext cx="3380302" cy="1199790"/>
              </a:xfrm>
              <a:prstGeom prst="rect">
                <a:avLst/>
              </a:prstGeom>
              <a:noFill/>
              <a:ln w="25400">
                <a:solidFill>
                  <a:srgbClr val="00B050"/>
                </a:solidFill>
              </a:ln>
            </p:spPr>
            <p:txBody>
              <a:bodyPr wrap="square" rtlCol="0">
                <a:spAutoFit/>
              </a:bodyPr>
              <a:lstStyle/>
              <a:p>
                <a:r>
                  <a:rPr lang="en-US" dirty="0"/>
                  <a:t>The number of </a:t>
                </a:r>
                <a:r>
                  <a:rPr lang="en-US" b="1" dirty="0"/>
                  <a:t>interacting</a:t>
                </a:r>
                <a:r>
                  <a:rPr lang="en-US" dirty="0"/>
                  <a:t>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𝜋</m:t>
                        </m:r>
                      </m:e>
                      <m:sup>
                        <m:r>
                          <a:rPr lang="en-GB" i="1">
                            <a:latin typeface="Cambria Math" panose="02040503050406030204" pitchFamily="18" charset="0"/>
                          </a:rPr>
                          <m:t>+</m:t>
                        </m:r>
                      </m:sup>
                    </m:sSup>
                  </m:oMath>
                </a14:m>
                <a:r>
                  <a:rPr lang="en-US" dirty="0"/>
                  <a:t> via the charge exchange interactions at each </a:t>
                </a:r>
                <a:r>
                  <a:rPr lang="en-GB" dirty="0"/>
                  <a:t>bin </a:t>
                </a:r>
                <a14:m>
                  <m:oMath xmlns:m="http://schemas.openxmlformats.org/officeDocument/2006/math">
                    <m:r>
                      <a:rPr lang="en-US" i="1" dirty="0">
                        <a:latin typeface="Cambria Math" panose="02040503050406030204" pitchFamily="18" charset="0"/>
                      </a:rPr>
                      <m:t>𝑖</m:t>
                    </m:r>
                  </m:oMath>
                </a14:m>
                <a:r>
                  <a:rPr lang="en-GB" dirty="0"/>
                  <a:t> of </a:t>
                </a:r>
                <a:r>
                  <a:rPr lang="en-US" dirty="0"/>
                  <a:t>the measured CEX interacting </a:t>
                </a:r>
                <a:r>
                  <a:rPr lang="en-GB" dirty="0"/>
                  <a:t>E histogram</a:t>
                </a:r>
                <a:r>
                  <a:rPr lang="en-US" dirty="0"/>
                  <a:t>.</a:t>
                </a:r>
              </a:p>
            </p:txBody>
          </p:sp>
        </mc:Choice>
        <mc:Fallback xmlns="">
          <p:sp>
            <p:nvSpPr>
              <p:cNvPr id="51" name="TextBox 50">
                <a:extLst>
                  <a:ext uri="{FF2B5EF4-FFF2-40B4-BE49-F238E27FC236}">
                    <a16:creationId xmlns:a16="http://schemas.microsoft.com/office/drawing/2014/main" id="{1D94BD27-3457-9043-AC0D-1657E2FED7BB}"/>
                  </a:ext>
                </a:extLst>
              </p:cNvPr>
              <p:cNvSpPr txBox="1">
                <a:spLocks noRot="1" noChangeAspect="1" noMove="1" noResize="1" noEditPoints="1" noAdjustHandles="1" noChangeArrowheads="1" noChangeShapeType="1" noTextEdit="1"/>
              </p:cNvSpPr>
              <p:nvPr/>
            </p:nvSpPr>
            <p:spPr>
              <a:xfrm>
                <a:off x="7729297" y="3479386"/>
                <a:ext cx="3380302" cy="1199790"/>
              </a:xfrm>
              <a:prstGeom prst="rect">
                <a:avLst/>
              </a:prstGeom>
              <a:blipFill>
                <a:blip r:embed="rId8"/>
                <a:stretch>
                  <a:fillRect l="-1115" t="-2062" r="-1115" b="-6186"/>
                </a:stretch>
              </a:blipFill>
              <a:ln w="25400">
                <a:solidFill>
                  <a:srgbClr val="00B050"/>
                </a:solidFill>
              </a:ln>
            </p:spPr>
            <p:txBody>
              <a:bodyPr/>
              <a:lstStyle/>
              <a:p>
                <a:r>
                  <a:rPr lang="en-US">
                    <a:noFill/>
                  </a:rPr>
                  <a:t> </a:t>
                </a:r>
              </a:p>
            </p:txBody>
          </p:sp>
        </mc:Fallback>
      </mc:AlternateContent>
      <p:pic>
        <p:nvPicPr>
          <p:cNvPr id="58" name="Picture 57" descr="A picture containing diagram, font, red, line&#10;&#10;Description automatically generated">
            <a:extLst>
              <a:ext uri="{FF2B5EF4-FFF2-40B4-BE49-F238E27FC236}">
                <a16:creationId xmlns:a16="http://schemas.microsoft.com/office/drawing/2014/main" id="{D95B24E2-C1B5-4C41-B407-0FDBE9A6F6E7}"/>
              </a:ext>
            </a:extLst>
          </p:cNvPr>
          <p:cNvPicPr>
            <a:picLocks noChangeAspect="1"/>
          </p:cNvPicPr>
          <p:nvPr/>
        </p:nvPicPr>
        <p:blipFill>
          <a:blip r:embed="rId9"/>
          <a:stretch>
            <a:fillRect/>
          </a:stretch>
        </p:blipFill>
        <p:spPr>
          <a:xfrm>
            <a:off x="7271151" y="148100"/>
            <a:ext cx="4151125" cy="1374723"/>
          </a:xfrm>
          <a:prstGeom prst="rect">
            <a:avLst/>
          </a:prstGeom>
        </p:spPr>
      </p:pic>
      <p:pic>
        <p:nvPicPr>
          <p:cNvPr id="59" name="Picture 58" descr="A picture containing text, font, screenshot, line&#10;&#10;Description automatically generated">
            <a:extLst>
              <a:ext uri="{FF2B5EF4-FFF2-40B4-BE49-F238E27FC236}">
                <a16:creationId xmlns:a16="http://schemas.microsoft.com/office/drawing/2014/main" id="{C9E83B6F-71E6-C04E-9D97-C12004EFC315}"/>
              </a:ext>
            </a:extLst>
          </p:cNvPr>
          <p:cNvPicPr>
            <a:picLocks noChangeAspect="1"/>
          </p:cNvPicPr>
          <p:nvPr/>
        </p:nvPicPr>
        <p:blipFill>
          <a:blip r:embed="rId10"/>
          <a:stretch>
            <a:fillRect/>
          </a:stretch>
        </p:blipFill>
        <p:spPr>
          <a:xfrm>
            <a:off x="7448064" y="4957366"/>
            <a:ext cx="3797300" cy="635000"/>
          </a:xfrm>
          <a:prstGeom prst="rect">
            <a:avLst/>
          </a:prstGeom>
        </p:spPr>
      </p:pic>
      <p:sp>
        <p:nvSpPr>
          <p:cNvPr id="60" name="Notched Right Arrow 59">
            <a:extLst>
              <a:ext uri="{FF2B5EF4-FFF2-40B4-BE49-F238E27FC236}">
                <a16:creationId xmlns:a16="http://schemas.microsoft.com/office/drawing/2014/main" id="{E66E43AF-C64E-3945-A7DA-A36CA142E553}"/>
              </a:ext>
            </a:extLst>
          </p:cNvPr>
          <p:cNvSpPr/>
          <p:nvPr/>
        </p:nvSpPr>
        <p:spPr>
          <a:xfrm rot="5400000">
            <a:off x="9737407" y="1266144"/>
            <a:ext cx="451729" cy="302790"/>
          </a:xfrm>
          <a:prstGeom prst="notchedRightArrow">
            <a:avLst/>
          </a:prstGeom>
          <a:solidFill>
            <a:schemeClr val="accent6">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1" name="Notched Right Arrow 60">
            <a:extLst>
              <a:ext uri="{FF2B5EF4-FFF2-40B4-BE49-F238E27FC236}">
                <a16:creationId xmlns:a16="http://schemas.microsoft.com/office/drawing/2014/main" id="{9B98808E-50D1-F04A-B095-348A28821500}"/>
              </a:ext>
            </a:extLst>
          </p:cNvPr>
          <p:cNvSpPr/>
          <p:nvPr/>
        </p:nvSpPr>
        <p:spPr>
          <a:xfrm rot="16200000">
            <a:off x="9434616" y="4805970"/>
            <a:ext cx="451729" cy="302790"/>
          </a:xfrm>
          <a:prstGeom prst="notchedRightArrow">
            <a:avLst/>
          </a:prstGeom>
          <a:solidFill>
            <a:schemeClr val="accent6">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376076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CF167-51B5-E646-8CD9-B20205170D6E}"/>
              </a:ext>
            </a:extLst>
          </p:cNvPr>
          <p:cNvSpPr>
            <a:spLocks noGrp="1"/>
          </p:cNvSpPr>
          <p:nvPr>
            <p:ph type="title"/>
          </p:nvPr>
        </p:nvSpPr>
        <p:spPr/>
        <p:txBody>
          <a:bodyPr/>
          <a:lstStyle/>
          <a:p>
            <a:r>
              <a:rPr lang="en-US" dirty="0"/>
              <a:t>Extract Cross-section</a:t>
            </a:r>
          </a:p>
        </p:txBody>
      </p:sp>
      <p:sp>
        <p:nvSpPr>
          <p:cNvPr id="3" name="Date Placeholder 2">
            <a:extLst>
              <a:ext uri="{FF2B5EF4-FFF2-40B4-BE49-F238E27FC236}">
                <a16:creationId xmlns:a16="http://schemas.microsoft.com/office/drawing/2014/main" id="{A407330D-BAD2-C94F-8B10-5570B6FD848B}"/>
              </a:ext>
            </a:extLst>
          </p:cNvPr>
          <p:cNvSpPr>
            <a:spLocks noGrp="1"/>
          </p:cNvSpPr>
          <p:nvPr>
            <p:ph type="dt" sz="half" idx="2"/>
          </p:nvPr>
        </p:nvSpPr>
        <p:spPr/>
        <p:txBody>
          <a:bodyPr/>
          <a:lstStyle/>
          <a:p>
            <a:pPr>
              <a:defRPr/>
            </a:pPr>
            <a:r>
              <a:rPr lang="en-GB">
                <a:latin typeface="Helvetica"/>
              </a:rPr>
              <a:t>21/02/2024</a:t>
            </a:r>
            <a:endParaRPr lang="en-US">
              <a:latin typeface="Helvetica"/>
              <a:cs typeface="Helvetica"/>
            </a:endParaRPr>
          </a:p>
        </p:txBody>
      </p:sp>
      <p:sp>
        <p:nvSpPr>
          <p:cNvPr id="4" name="Slide Number Placeholder 3">
            <a:extLst>
              <a:ext uri="{FF2B5EF4-FFF2-40B4-BE49-F238E27FC236}">
                <a16:creationId xmlns:a16="http://schemas.microsoft.com/office/drawing/2014/main" id="{8338CBE8-34C2-4545-BB58-72CCAE29CB38}"/>
              </a:ext>
            </a:extLst>
          </p:cNvPr>
          <p:cNvSpPr>
            <a:spLocks noGrp="1"/>
          </p:cNvSpPr>
          <p:nvPr>
            <p:ph type="sldNum" sz="quarter" idx="4"/>
          </p:nvPr>
        </p:nvSpPr>
        <p:spPr/>
        <p:txBody>
          <a:bodyPr/>
          <a:lstStyle/>
          <a:p>
            <a:pPr>
              <a:defRPr/>
            </a:pPr>
            <a:fld id="{0C39C72E-2A13-EB4D-AD45-6D4E6ACAED8D}" type="slidenum">
              <a:rPr lang="en-US" smtClean="0"/>
              <a:pPr>
                <a:defRPr/>
              </a:pPr>
              <a:t>52</a:t>
            </a:fld>
            <a:endParaRPr lang="en-US"/>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331F86F1-08B2-5E48-9FB6-87262901E775}"/>
                  </a:ext>
                </a:extLst>
              </p:cNvPr>
              <p:cNvSpPr>
                <a:spLocks noGrp="1"/>
              </p:cNvSpPr>
              <p:nvPr>
                <p:ph idx="11"/>
              </p:nvPr>
            </p:nvSpPr>
            <p:spPr/>
            <p:txBody>
              <a:bodyPr/>
              <a:lstStyle/>
              <a:p>
                <a:r>
                  <a:rPr lang="en-US" sz="2000" dirty="0"/>
                  <a:t>Total CEX XS for bin </a:t>
                </a:r>
                <a14:m>
                  <m:oMath xmlns:m="http://schemas.openxmlformats.org/officeDocument/2006/math">
                    <m:r>
                      <a:rPr lang="en-GB" sz="2000" b="0" i="1" smtClean="0">
                        <a:latin typeface="Cambria Math" panose="02040503050406030204" pitchFamily="18" charset="0"/>
                      </a:rPr>
                      <m:t>𝑖</m:t>
                    </m:r>
                  </m:oMath>
                </a14:m>
                <a:r>
                  <a:rPr lang="en-US" sz="2000" dirty="0"/>
                  <a:t> (</a:t>
                </a:r>
                <a:r>
                  <a:rPr lang="en-US" sz="2000" dirty="0">
                    <a:solidFill>
                      <a:srgbClr val="C00000"/>
                    </a:solidFill>
                  </a:rPr>
                  <a:t>beam </a:t>
                </a:r>
                <a14:m>
                  <m:oMath xmlns:m="http://schemas.openxmlformats.org/officeDocument/2006/math">
                    <m:sSub>
                      <m:sSubPr>
                        <m:ctrlPr>
                          <a:rPr lang="en-GB" sz="2400" i="1" dirty="0">
                            <a:solidFill>
                              <a:srgbClr val="C00000"/>
                            </a:solidFill>
                            <a:latin typeface="Cambria Math" panose="02040503050406030204" pitchFamily="18" charset="0"/>
                            <a:ea typeface="Cambria Math" panose="02040503050406030204" pitchFamily="18" charset="0"/>
                          </a:rPr>
                        </m:ctrlPr>
                      </m:sSubPr>
                      <m:e>
                        <m:r>
                          <a:rPr lang="en-GB" sz="2400" b="0" i="1" dirty="0" smtClean="0">
                            <a:solidFill>
                              <a:srgbClr val="C00000"/>
                            </a:solidFill>
                            <a:latin typeface="Cambria Math" panose="02040503050406030204" pitchFamily="18" charset="0"/>
                            <a:ea typeface="Cambria Math" panose="02040503050406030204" pitchFamily="18" charset="0"/>
                          </a:rPr>
                          <m:t>𝑇</m:t>
                        </m:r>
                      </m:e>
                      <m:sub>
                        <m:sSup>
                          <m:sSupPr>
                            <m:ctrlPr>
                              <a:rPr lang="en-GB" sz="2400" i="1" dirty="0">
                                <a:solidFill>
                                  <a:srgbClr val="C00000"/>
                                </a:solidFill>
                                <a:latin typeface="Cambria Math" panose="02040503050406030204" pitchFamily="18" charset="0"/>
                                <a:ea typeface="Cambria Math" panose="02040503050406030204" pitchFamily="18" charset="0"/>
                              </a:rPr>
                            </m:ctrlPr>
                          </m:sSupPr>
                          <m:e>
                            <m:r>
                              <a:rPr lang="en-GB" sz="2400" i="1" dirty="0">
                                <a:solidFill>
                                  <a:srgbClr val="C00000"/>
                                </a:solidFill>
                                <a:latin typeface="Cambria Math" panose="02040503050406030204" pitchFamily="18" charset="0"/>
                                <a:ea typeface="Cambria Math" panose="02040503050406030204" pitchFamily="18" charset="0"/>
                              </a:rPr>
                              <m:t>𝜋</m:t>
                            </m:r>
                          </m:e>
                          <m:sup>
                            <m:r>
                              <a:rPr lang="en-GB" sz="2400" b="0" i="1" dirty="0" smtClean="0">
                                <a:solidFill>
                                  <a:srgbClr val="C00000"/>
                                </a:solidFill>
                                <a:latin typeface="Cambria Math" panose="02040503050406030204" pitchFamily="18" charset="0"/>
                                <a:ea typeface="Cambria Math" panose="02040503050406030204" pitchFamily="18" charset="0"/>
                              </a:rPr>
                              <m:t>+</m:t>
                            </m:r>
                          </m:sup>
                        </m:sSup>
                      </m:sub>
                    </m:sSub>
                  </m:oMath>
                </a14:m>
                <a:r>
                  <a:rPr lang="en-US" sz="2400" dirty="0">
                    <a:solidFill>
                      <a:srgbClr val="C00000"/>
                    </a:solidFill>
                  </a:rPr>
                  <a:t> bin</a:t>
                </a:r>
                <a:r>
                  <a:rPr lang="en-US" sz="2000" dirty="0"/>
                  <a:t>) is, </a:t>
                </a:r>
              </a:p>
              <a:p>
                <a:endParaRPr lang="en-US" dirty="0"/>
              </a:p>
            </p:txBody>
          </p:sp>
        </mc:Choice>
        <mc:Fallback xmlns="">
          <p:sp>
            <p:nvSpPr>
              <p:cNvPr id="5" name="Content Placeholder 4">
                <a:extLst>
                  <a:ext uri="{FF2B5EF4-FFF2-40B4-BE49-F238E27FC236}">
                    <a16:creationId xmlns:a16="http://schemas.microsoft.com/office/drawing/2014/main" id="{331F86F1-08B2-5E48-9FB6-87262901E775}"/>
                  </a:ext>
                </a:extLst>
              </p:cNvPr>
              <p:cNvSpPr>
                <a:spLocks noGrp="1" noRot="1" noChangeAspect="1" noMove="1" noResize="1" noEditPoints="1" noAdjustHandles="1" noChangeArrowheads="1" noChangeShapeType="1" noTextEdit="1"/>
              </p:cNvSpPr>
              <p:nvPr>
                <p:ph idx="11"/>
              </p:nvPr>
            </p:nvSpPr>
            <p:spPr>
              <a:blipFill>
                <a:blip r:embed="rId3"/>
                <a:stretch>
                  <a:fillRect l="-2619" t="-1008"/>
                </a:stretch>
              </a:blipFill>
            </p:spPr>
            <p:txBody>
              <a:bodyPr/>
              <a:lstStyle/>
              <a:p>
                <a:r>
                  <a:rPr lang="en-US">
                    <a:noFill/>
                  </a:rPr>
                  <a:t> </a:t>
                </a:r>
              </a:p>
            </p:txBody>
          </p:sp>
        </mc:Fallback>
      </mc:AlternateContent>
      <p:pic>
        <p:nvPicPr>
          <p:cNvPr id="11" name="Content Placeholder 10">
            <a:extLst>
              <a:ext uri="{FF2B5EF4-FFF2-40B4-BE49-F238E27FC236}">
                <a16:creationId xmlns:a16="http://schemas.microsoft.com/office/drawing/2014/main" id="{3D23A1E9-E0F7-0D42-A32C-766FFE532F1E}"/>
              </a:ext>
            </a:extLst>
          </p:cNvPr>
          <p:cNvPicPr>
            <a:picLocks noGrp="1" noChangeAspect="1"/>
          </p:cNvPicPr>
          <p:nvPr>
            <p:ph idx="12"/>
          </p:nvPr>
        </p:nvPicPr>
        <p:blipFill>
          <a:blip r:embed="rId4"/>
          <a:stretch>
            <a:fillRect/>
          </a:stretch>
        </p:blipFill>
        <p:spPr>
          <a:xfrm rot="5400000">
            <a:off x="1694678" y="2530820"/>
            <a:ext cx="2909622" cy="4507530"/>
          </a:xfrm>
        </p:spPr>
      </p:pic>
      <p:sp>
        <p:nvSpPr>
          <p:cNvPr id="7" name="Footer Placeholder 6">
            <a:extLst>
              <a:ext uri="{FF2B5EF4-FFF2-40B4-BE49-F238E27FC236}">
                <a16:creationId xmlns:a16="http://schemas.microsoft.com/office/drawing/2014/main" id="{28D0A1DC-0986-4C40-A4D2-9AE028C67FF7}"/>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F9E8875-68A4-314F-B4A8-4394738B5A07}"/>
                  </a:ext>
                </a:extLst>
              </p:cNvPr>
              <p:cNvSpPr txBox="1"/>
              <p:nvPr/>
            </p:nvSpPr>
            <p:spPr>
              <a:xfrm>
                <a:off x="888830" y="2007356"/>
                <a:ext cx="4888902" cy="10122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400" b="0" i="1" smtClean="0">
                              <a:latin typeface="Cambria Math" panose="02040503050406030204" pitchFamily="18" charset="0"/>
                              <a:ea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𝜎</m:t>
                          </m:r>
                        </m:e>
                        <m:sub>
                          <m:r>
                            <a:rPr lang="en-GB" sz="2400" b="0" i="1" smtClean="0">
                              <a:latin typeface="Cambria Math" panose="02040503050406030204" pitchFamily="18" charset="0"/>
                              <a:ea typeface="Cambria Math" panose="02040503050406030204" pitchFamily="18" charset="0"/>
                            </a:rPr>
                            <m:t>𝑖</m:t>
                          </m:r>
                        </m:sub>
                      </m:sSub>
                      <m:r>
                        <a:rPr lang="en-GB" sz="2400" b="0" i="1" smtClean="0">
                          <a:latin typeface="Cambria Math" panose="02040503050406030204" pitchFamily="18" charset="0"/>
                          <a:ea typeface="Cambria Math" panose="02040503050406030204" pitchFamily="18" charset="0"/>
                        </a:rPr>
                        <m:t>=</m:t>
                      </m:r>
                      <m:f>
                        <m:fPr>
                          <m:ctrlPr>
                            <a:rPr lang="en-GB" sz="2400" b="0" i="1" smtClean="0">
                              <a:solidFill>
                                <a:schemeClr val="tx1"/>
                              </a:solidFill>
                              <a:latin typeface="Cambria Math" panose="02040503050406030204" pitchFamily="18" charset="0"/>
                              <a:ea typeface="Cambria Math" panose="02040503050406030204" pitchFamily="18" charset="0"/>
                            </a:rPr>
                          </m:ctrlPr>
                        </m:fPr>
                        <m:num>
                          <m:sSub>
                            <m:sSubPr>
                              <m:ctrlPr>
                                <a:rPr lang="en-GB" sz="2400" b="0" i="1" smtClean="0">
                                  <a:solidFill>
                                    <a:schemeClr val="tx1"/>
                                  </a:solidFill>
                                  <a:latin typeface="Cambria Math" panose="02040503050406030204" pitchFamily="18" charset="0"/>
                                  <a:ea typeface="Cambria Math" panose="02040503050406030204" pitchFamily="18" charset="0"/>
                                </a:rPr>
                              </m:ctrlPr>
                            </m:sSubPr>
                            <m:e>
                              <m:r>
                                <a:rPr lang="en-GB" sz="2400" b="0" i="1" smtClean="0">
                                  <a:solidFill>
                                    <a:schemeClr val="tx1"/>
                                  </a:solidFill>
                                  <a:latin typeface="Cambria Math" panose="02040503050406030204" pitchFamily="18" charset="0"/>
                                  <a:ea typeface="Cambria Math" panose="02040503050406030204" pitchFamily="18" charset="0"/>
                                </a:rPr>
                                <m:t>𝑚</m:t>
                              </m:r>
                            </m:e>
                            <m:sub>
                              <m:r>
                                <a:rPr lang="en-GB" sz="2400" b="0" i="1" smtClean="0">
                                  <a:solidFill>
                                    <a:schemeClr val="tx1"/>
                                  </a:solidFill>
                                  <a:latin typeface="Cambria Math" panose="02040503050406030204" pitchFamily="18" charset="0"/>
                                  <a:ea typeface="Cambria Math" panose="02040503050406030204" pitchFamily="18" charset="0"/>
                                </a:rPr>
                                <m:t>𝐴𝑟</m:t>
                              </m:r>
                            </m:sub>
                          </m:sSub>
                        </m:num>
                        <m:den>
                          <m:r>
                            <a:rPr lang="en-GB" sz="2400" b="0" i="1" smtClean="0">
                              <a:solidFill>
                                <a:schemeClr val="tx1"/>
                              </a:solidFill>
                              <a:latin typeface="Cambria Math" panose="02040503050406030204" pitchFamily="18" charset="0"/>
                              <a:ea typeface="Cambria Math" panose="02040503050406030204" pitchFamily="18" charset="0"/>
                            </a:rPr>
                            <m:t>𝜌</m:t>
                          </m:r>
                          <m:sSub>
                            <m:sSubPr>
                              <m:ctrlPr>
                                <a:rPr lang="en-GB" sz="2400" b="0" i="1" smtClean="0">
                                  <a:solidFill>
                                    <a:schemeClr val="tx1"/>
                                  </a:solidFill>
                                  <a:latin typeface="Cambria Math" panose="02040503050406030204" pitchFamily="18" charset="0"/>
                                  <a:ea typeface="Cambria Math" panose="02040503050406030204" pitchFamily="18" charset="0"/>
                                </a:rPr>
                              </m:ctrlPr>
                            </m:sSubPr>
                            <m:e>
                              <m:r>
                                <a:rPr lang="en-GB" sz="2400" b="0" i="1" smtClean="0">
                                  <a:solidFill>
                                    <a:schemeClr val="tx1"/>
                                  </a:solidFill>
                                  <a:latin typeface="Cambria Math" panose="02040503050406030204" pitchFamily="18" charset="0"/>
                                  <a:ea typeface="Cambria Math" panose="02040503050406030204" pitchFamily="18" charset="0"/>
                                </a:rPr>
                                <m:t>𝑁</m:t>
                              </m:r>
                            </m:e>
                            <m:sub>
                              <m:r>
                                <a:rPr lang="en-GB" sz="2400" b="0" i="1" smtClean="0">
                                  <a:solidFill>
                                    <a:schemeClr val="tx1"/>
                                  </a:solidFill>
                                  <a:latin typeface="Cambria Math" panose="02040503050406030204" pitchFamily="18" charset="0"/>
                                  <a:ea typeface="Cambria Math" panose="02040503050406030204" pitchFamily="18" charset="0"/>
                                </a:rPr>
                                <m:t>𝐴</m:t>
                              </m:r>
                            </m:sub>
                          </m:sSub>
                          <m:r>
                            <a:rPr lang="en-GB" sz="2400" i="1">
                              <a:solidFill>
                                <a:schemeClr val="tx1"/>
                              </a:solidFill>
                              <a:latin typeface="Cambria Math" panose="02040503050406030204" pitchFamily="18" charset="0"/>
                              <a:ea typeface="Cambria Math" panose="02040503050406030204" pitchFamily="18" charset="0"/>
                            </a:rPr>
                            <m:t>𝛿</m:t>
                          </m:r>
                          <m:r>
                            <a:rPr lang="en-GB" sz="2400" i="1">
                              <a:solidFill>
                                <a:schemeClr val="tx1"/>
                              </a:solidFill>
                              <a:latin typeface="Cambria Math" panose="02040503050406030204" pitchFamily="18" charset="0"/>
                              <a:ea typeface="Cambria Math" panose="02040503050406030204" pitchFamily="18" charset="0"/>
                            </a:rPr>
                            <m:t>𝐸</m:t>
                          </m:r>
                        </m:den>
                      </m:f>
                      <m:sSub>
                        <m:sSubPr>
                          <m:ctrlPr>
                            <a:rPr lang="en-GB" sz="2400" i="1" smtClean="0">
                              <a:solidFill>
                                <a:schemeClr val="tx1"/>
                              </a:solidFill>
                              <a:latin typeface="Cambria Math" panose="02040503050406030204" pitchFamily="18" charset="0"/>
                              <a:ea typeface="Cambria Math" panose="02040503050406030204" pitchFamily="18" charset="0"/>
                            </a:rPr>
                          </m:ctrlPr>
                        </m:sSubPr>
                        <m:e>
                          <m:r>
                            <a:rPr lang="en-GB" sz="2400" b="0" i="1" smtClean="0">
                              <a:solidFill>
                                <a:schemeClr val="tx1"/>
                              </a:solidFill>
                              <a:latin typeface="Cambria Math" panose="02040503050406030204" pitchFamily="18" charset="0"/>
                              <a:ea typeface="Cambria Math" panose="02040503050406030204" pitchFamily="18" charset="0"/>
                            </a:rPr>
                            <m:t>  </m:t>
                          </m:r>
                          <m:d>
                            <m:dPr>
                              <m:begChr m:val=""/>
                              <m:endChr m:val="|"/>
                              <m:ctrlPr>
                                <a:rPr lang="en-GB" sz="2400" i="1">
                                  <a:solidFill>
                                    <a:schemeClr val="tx1"/>
                                  </a:solidFill>
                                  <a:latin typeface="Cambria Math" panose="02040503050406030204" pitchFamily="18" charset="0"/>
                                  <a:ea typeface="Cambria Math" panose="02040503050406030204" pitchFamily="18" charset="0"/>
                                </a:rPr>
                              </m:ctrlPr>
                            </m:dPr>
                            <m:e>
                              <m:f>
                                <m:fPr>
                                  <m:ctrlPr>
                                    <a:rPr lang="en-GB" sz="2400" i="1">
                                      <a:solidFill>
                                        <a:schemeClr val="tx1"/>
                                      </a:solidFill>
                                      <a:latin typeface="Cambria Math" panose="02040503050406030204" pitchFamily="18" charset="0"/>
                                      <a:ea typeface="Cambria Math" panose="02040503050406030204" pitchFamily="18" charset="0"/>
                                    </a:rPr>
                                  </m:ctrlPr>
                                </m:fPr>
                                <m:num>
                                  <m:r>
                                    <a:rPr lang="en-GB" sz="2400" i="1">
                                      <a:solidFill>
                                        <a:schemeClr val="tx1"/>
                                      </a:solidFill>
                                      <a:latin typeface="Cambria Math" panose="02040503050406030204" pitchFamily="18" charset="0"/>
                                      <a:ea typeface="Cambria Math" panose="02040503050406030204" pitchFamily="18" charset="0"/>
                                    </a:rPr>
                                    <m:t>𝑑𝐸</m:t>
                                  </m:r>
                                </m:num>
                                <m:den>
                                  <m:r>
                                    <a:rPr lang="en-GB" sz="2400" i="1">
                                      <a:solidFill>
                                        <a:schemeClr val="tx1"/>
                                      </a:solidFill>
                                      <a:latin typeface="Cambria Math" panose="02040503050406030204" pitchFamily="18" charset="0"/>
                                      <a:ea typeface="Cambria Math" panose="02040503050406030204" pitchFamily="18" charset="0"/>
                                    </a:rPr>
                                    <m:t>𝑑𝑥</m:t>
                                  </m:r>
                                </m:den>
                              </m:f>
                            </m:e>
                          </m:d>
                        </m:e>
                        <m:sub>
                          <m:sSub>
                            <m:sSubPr>
                              <m:ctrlPr>
                                <a:rPr lang="en-GB" sz="2400" i="1">
                                  <a:solidFill>
                                    <a:schemeClr val="tx1"/>
                                  </a:solidFill>
                                  <a:latin typeface="Cambria Math" panose="02040503050406030204" pitchFamily="18" charset="0"/>
                                  <a:ea typeface="Cambria Math" panose="02040503050406030204" pitchFamily="18" charset="0"/>
                                </a:rPr>
                              </m:ctrlPr>
                            </m:sSubPr>
                            <m:e>
                              <m:r>
                                <a:rPr lang="en-GB" sz="2400" i="1">
                                  <a:solidFill>
                                    <a:schemeClr val="tx1"/>
                                  </a:solidFill>
                                  <a:latin typeface="Cambria Math" panose="02040503050406030204" pitchFamily="18" charset="0"/>
                                  <a:ea typeface="Cambria Math" panose="02040503050406030204" pitchFamily="18" charset="0"/>
                                </a:rPr>
                                <m:t>𝐸</m:t>
                              </m:r>
                            </m:e>
                            <m:sub>
                              <m:r>
                                <a:rPr lang="en-GB" sz="2400" i="1">
                                  <a:solidFill>
                                    <a:schemeClr val="tx1"/>
                                  </a:solidFill>
                                  <a:latin typeface="Cambria Math" panose="02040503050406030204" pitchFamily="18" charset="0"/>
                                  <a:ea typeface="Cambria Math" panose="02040503050406030204" pitchFamily="18" charset="0"/>
                                </a:rPr>
                                <m:t>𝑖</m:t>
                              </m:r>
                            </m:sub>
                          </m:sSub>
                        </m:sub>
                      </m:sSub>
                      <m:r>
                        <m:rPr>
                          <m:sty m:val="p"/>
                        </m:rPr>
                        <a:rPr lang="en-GB" sz="2400" b="0" i="0" smtClean="0">
                          <a:latin typeface="Cambria Math" panose="02040503050406030204" pitchFamily="18" charset="0"/>
                          <a:ea typeface="Cambria Math" panose="02040503050406030204" pitchFamily="18" charset="0"/>
                        </a:rPr>
                        <m:t>ln</m:t>
                      </m:r>
                      <m:sSub>
                        <m:sSubPr>
                          <m:ctrlPr>
                            <a:rPr lang="en-GB" sz="2400" b="0" i="1" smtClean="0">
                              <a:latin typeface="Cambria Math" panose="02040503050406030204" pitchFamily="18" charset="0"/>
                              <a:ea typeface="Cambria Math" panose="02040503050406030204" pitchFamily="18" charset="0"/>
                            </a:rPr>
                          </m:ctrlPr>
                        </m:sSubPr>
                        <m:e>
                          <m:d>
                            <m:dPr>
                              <m:ctrlPr>
                                <a:rPr lang="en-GB" sz="2400" b="0" i="1" smtClean="0">
                                  <a:latin typeface="Cambria Math" panose="02040503050406030204" pitchFamily="18" charset="0"/>
                                  <a:ea typeface="Cambria Math" panose="02040503050406030204" pitchFamily="18" charset="0"/>
                                </a:rPr>
                              </m:ctrlPr>
                            </m:dPr>
                            <m:e>
                              <m:f>
                                <m:fPr>
                                  <m:ctrlPr>
                                    <a:rPr lang="en-GB" sz="2400" b="0" i="1" smtClean="0">
                                      <a:latin typeface="Cambria Math" panose="02040503050406030204" pitchFamily="18" charset="0"/>
                                      <a:ea typeface="Cambria Math" panose="02040503050406030204" pitchFamily="18" charset="0"/>
                                    </a:rPr>
                                  </m:ctrlPr>
                                </m:fPr>
                                <m:num>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𝑁</m:t>
                                      </m:r>
                                    </m:e>
                                    <m:sub>
                                      <m:r>
                                        <a:rPr lang="en-GB" sz="2400" b="0" i="1" smtClean="0">
                                          <a:latin typeface="Cambria Math" panose="02040503050406030204" pitchFamily="18" charset="0"/>
                                          <a:ea typeface="Cambria Math" panose="02040503050406030204" pitchFamily="18" charset="0"/>
                                        </a:rPr>
                                        <m:t>𝑖𝑛𝑐</m:t>
                                      </m:r>
                                    </m:sub>
                                  </m:sSub>
                                </m:num>
                                <m:den>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𝑁</m:t>
                                      </m:r>
                                    </m:e>
                                    <m:sub>
                                      <m:r>
                                        <a:rPr lang="en-GB" sz="2400" b="0" i="1" smtClean="0">
                                          <a:latin typeface="Cambria Math" panose="02040503050406030204" pitchFamily="18" charset="0"/>
                                          <a:ea typeface="Cambria Math" panose="02040503050406030204" pitchFamily="18" charset="0"/>
                                        </a:rPr>
                                        <m:t>𝑖𝑛𝑐</m:t>
                                      </m:r>
                                    </m:sub>
                                  </m:sSub>
                                  <m:r>
                                    <a:rPr lang="en-GB" sz="2400" b="0" i="1" smtClean="0">
                                      <a:latin typeface="Cambria Math" panose="02040503050406030204" pitchFamily="18" charset="0"/>
                                      <a:ea typeface="Cambria Math" panose="02040503050406030204" pitchFamily="18" charset="0"/>
                                    </a:rPr>
                                    <m:t>−</m:t>
                                  </m:r>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𝑁</m:t>
                                      </m:r>
                                    </m:e>
                                    <m:sub>
                                      <m:r>
                                        <a:rPr lang="en-GB" sz="2400" b="0" i="1" smtClean="0">
                                          <a:latin typeface="Cambria Math" panose="02040503050406030204" pitchFamily="18" charset="0"/>
                                          <a:ea typeface="Cambria Math" panose="02040503050406030204" pitchFamily="18" charset="0"/>
                                        </a:rPr>
                                        <m:t>𝑖𝑛𝑡</m:t>
                                      </m:r>
                                    </m:sub>
                                  </m:sSub>
                                </m:den>
                              </m:f>
                            </m:e>
                          </m:d>
                        </m:e>
                        <m:sub>
                          <m:r>
                            <a:rPr lang="en-GB" sz="2400" b="0" i="1" smtClean="0">
                              <a:latin typeface="Cambria Math" panose="02040503050406030204" pitchFamily="18" charset="0"/>
                              <a:ea typeface="Cambria Math" panose="02040503050406030204" pitchFamily="18" charset="0"/>
                            </a:rPr>
                            <m:t>𝑖</m:t>
                          </m:r>
                        </m:sub>
                      </m:sSub>
                    </m:oMath>
                  </m:oMathPara>
                </a14:m>
                <a:endParaRPr lang="en-US" sz="2400" dirty="0"/>
              </a:p>
            </p:txBody>
          </p:sp>
        </mc:Choice>
        <mc:Fallback xmlns="">
          <p:sp>
            <p:nvSpPr>
              <p:cNvPr id="9" name="TextBox 8">
                <a:extLst>
                  <a:ext uri="{FF2B5EF4-FFF2-40B4-BE49-F238E27FC236}">
                    <a16:creationId xmlns:a16="http://schemas.microsoft.com/office/drawing/2014/main" id="{7F9E8875-68A4-314F-B4A8-4394738B5A07}"/>
                  </a:ext>
                </a:extLst>
              </p:cNvPr>
              <p:cNvSpPr txBox="1">
                <a:spLocks noRot="1" noChangeAspect="1" noMove="1" noResize="1" noEditPoints="1" noAdjustHandles="1" noChangeArrowheads="1" noChangeShapeType="1" noTextEdit="1"/>
              </p:cNvSpPr>
              <p:nvPr/>
            </p:nvSpPr>
            <p:spPr>
              <a:xfrm>
                <a:off x="888830" y="2007356"/>
                <a:ext cx="4888902" cy="1012265"/>
              </a:xfrm>
              <a:prstGeom prst="rect">
                <a:avLst/>
              </a:prstGeom>
              <a:blipFill>
                <a:blip r:embed="rId5"/>
                <a:stretch>
                  <a:fillRect t="-177778" b="-251852"/>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283CA0D3-3545-3C46-B0AF-DC522BBF8C09}"/>
              </a:ext>
            </a:extLst>
          </p:cNvPr>
          <p:cNvSpPr/>
          <p:nvPr/>
        </p:nvSpPr>
        <p:spPr>
          <a:xfrm>
            <a:off x="4790671" y="2525639"/>
            <a:ext cx="612584" cy="366151"/>
          </a:xfrm>
          <a:prstGeom prst="rect">
            <a:avLst/>
          </a:prstGeom>
          <a:noFill/>
          <a:ln w="25400">
            <a:solidFill>
              <a:srgbClr val="F37C2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2BACB8C4-5E3C-2F41-9CAC-AA6CDDCCEF49}"/>
              </a:ext>
            </a:extLst>
          </p:cNvPr>
          <p:cNvCxnSpPr>
            <a:cxnSpLocks/>
          </p:cNvCxnSpPr>
          <p:nvPr/>
        </p:nvCxnSpPr>
        <p:spPr>
          <a:xfrm flipH="1">
            <a:off x="3028951" y="2891790"/>
            <a:ext cx="1761720" cy="708660"/>
          </a:xfrm>
          <a:prstGeom prst="straightConnector1">
            <a:avLst/>
          </a:prstGeom>
          <a:ln>
            <a:solidFill>
              <a:srgbClr val="F37C23"/>
            </a:solidFill>
            <a:tailEnd type="triangle"/>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715E330C-1FCB-FC44-AC57-3FD25765699A}"/>
              </a:ext>
            </a:extLst>
          </p:cNvPr>
          <p:cNvSpPr txBox="1"/>
          <p:nvPr/>
        </p:nvSpPr>
        <p:spPr>
          <a:xfrm>
            <a:off x="1619237" y="4599919"/>
            <a:ext cx="1592593" cy="338554"/>
          </a:xfrm>
          <a:prstGeom prst="rect">
            <a:avLst/>
          </a:prstGeom>
          <a:solidFill>
            <a:schemeClr val="accent2">
              <a:alpha val="25000"/>
            </a:schemeClr>
          </a:solidFill>
        </p:spPr>
        <p:txBody>
          <a:bodyPr wrap="square" rtlCol="0">
            <a:spAutoFit/>
          </a:bodyPr>
          <a:lstStyle/>
          <a:p>
            <a:r>
              <a:rPr lang="en-US" sz="1600" dirty="0"/>
              <a:t>CEX Interacting E</a:t>
            </a:r>
          </a:p>
        </p:txBody>
      </p:sp>
      <p:pic>
        <p:nvPicPr>
          <p:cNvPr id="21" name="Picture 20">
            <a:extLst>
              <a:ext uri="{FF2B5EF4-FFF2-40B4-BE49-F238E27FC236}">
                <a16:creationId xmlns:a16="http://schemas.microsoft.com/office/drawing/2014/main" id="{8704BCF9-CD85-BF45-9788-192424157018}"/>
              </a:ext>
            </a:extLst>
          </p:cNvPr>
          <p:cNvPicPr>
            <a:picLocks noChangeAspect="1"/>
          </p:cNvPicPr>
          <p:nvPr/>
        </p:nvPicPr>
        <p:blipFill>
          <a:blip r:embed="rId6"/>
          <a:stretch>
            <a:fillRect/>
          </a:stretch>
        </p:blipFill>
        <p:spPr>
          <a:xfrm rot="5400000">
            <a:off x="7904722" y="-752070"/>
            <a:ext cx="2909621" cy="4507529"/>
          </a:xfrm>
          <a:prstGeom prst="rect">
            <a:avLst/>
          </a:prstGeom>
        </p:spPr>
      </p:pic>
      <p:pic>
        <p:nvPicPr>
          <p:cNvPr id="23" name="Picture 22">
            <a:extLst>
              <a:ext uri="{FF2B5EF4-FFF2-40B4-BE49-F238E27FC236}">
                <a16:creationId xmlns:a16="http://schemas.microsoft.com/office/drawing/2014/main" id="{0CCB356C-597D-5846-9955-C374A2D44F3E}"/>
              </a:ext>
            </a:extLst>
          </p:cNvPr>
          <p:cNvPicPr>
            <a:picLocks noChangeAspect="1"/>
          </p:cNvPicPr>
          <p:nvPr/>
        </p:nvPicPr>
        <p:blipFill>
          <a:blip r:embed="rId7"/>
          <a:stretch>
            <a:fillRect/>
          </a:stretch>
        </p:blipFill>
        <p:spPr>
          <a:xfrm rot="5400000">
            <a:off x="7904722" y="2633690"/>
            <a:ext cx="2909621" cy="4507529"/>
          </a:xfrm>
          <a:prstGeom prst="rect">
            <a:avLst/>
          </a:prstGeom>
        </p:spPr>
      </p:pic>
      <p:sp>
        <p:nvSpPr>
          <p:cNvPr id="24" name="TextBox 23">
            <a:extLst>
              <a:ext uri="{FF2B5EF4-FFF2-40B4-BE49-F238E27FC236}">
                <a16:creationId xmlns:a16="http://schemas.microsoft.com/office/drawing/2014/main" id="{290ACA26-B5AC-5445-B685-43D8B5FA4F5C}"/>
              </a:ext>
            </a:extLst>
          </p:cNvPr>
          <p:cNvSpPr txBox="1"/>
          <p:nvPr/>
        </p:nvSpPr>
        <p:spPr>
          <a:xfrm>
            <a:off x="7799301" y="1332417"/>
            <a:ext cx="793833" cy="338554"/>
          </a:xfrm>
          <a:prstGeom prst="rect">
            <a:avLst/>
          </a:prstGeom>
          <a:solidFill>
            <a:schemeClr val="accent2">
              <a:alpha val="25000"/>
            </a:schemeClr>
          </a:solidFill>
        </p:spPr>
        <p:txBody>
          <a:bodyPr wrap="square" rtlCol="0">
            <a:spAutoFit/>
          </a:bodyPr>
          <a:lstStyle/>
          <a:p>
            <a:r>
              <a:rPr lang="en-US" sz="1600" dirty="0"/>
              <a:t>Initial E</a:t>
            </a:r>
          </a:p>
        </p:txBody>
      </p:sp>
      <p:sp>
        <p:nvSpPr>
          <p:cNvPr id="25" name="TextBox 24">
            <a:extLst>
              <a:ext uri="{FF2B5EF4-FFF2-40B4-BE49-F238E27FC236}">
                <a16:creationId xmlns:a16="http://schemas.microsoft.com/office/drawing/2014/main" id="{9ACA30A1-2FF6-5B42-AA39-84F1D553EAB0}"/>
              </a:ext>
            </a:extLst>
          </p:cNvPr>
          <p:cNvSpPr txBox="1"/>
          <p:nvPr/>
        </p:nvSpPr>
        <p:spPr>
          <a:xfrm>
            <a:off x="7720087" y="4702789"/>
            <a:ext cx="1746094" cy="338554"/>
          </a:xfrm>
          <a:prstGeom prst="rect">
            <a:avLst/>
          </a:prstGeom>
          <a:solidFill>
            <a:schemeClr val="accent2">
              <a:alpha val="25000"/>
            </a:schemeClr>
          </a:solidFill>
        </p:spPr>
        <p:txBody>
          <a:bodyPr wrap="square" rtlCol="0">
            <a:spAutoFit/>
          </a:bodyPr>
          <a:lstStyle/>
          <a:p>
            <a:r>
              <a:rPr lang="en-US" sz="1600" dirty="0"/>
              <a:t>Beam Interacting E</a:t>
            </a:r>
          </a:p>
        </p:txBody>
      </p:sp>
      <p:sp>
        <p:nvSpPr>
          <p:cNvPr id="27" name="Rectangle 26">
            <a:extLst>
              <a:ext uri="{FF2B5EF4-FFF2-40B4-BE49-F238E27FC236}">
                <a16:creationId xmlns:a16="http://schemas.microsoft.com/office/drawing/2014/main" id="{A60E0741-25DB-124D-9DBA-70915FB92B8F}"/>
              </a:ext>
            </a:extLst>
          </p:cNvPr>
          <p:cNvSpPr/>
          <p:nvPr/>
        </p:nvSpPr>
        <p:spPr>
          <a:xfrm>
            <a:off x="4356330" y="2073910"/>
            <a:ext cx="612583" cy="366151"/>
          </a:xfrm>
          <a:prstGeom prst="rect">
            <a:avLst/>
          </a:prstGeom>
          <a:noFill/>
          <a:ln w="254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AD7436B-5FB2-2146-A633-3FF89FD71F1B}"/>
              </a:ext>
            </a:extLst>
          </p:cNvPr>
          <p:cNvSpPr/>
          <p:nvPr/>
        </p:nvSpPr>
        <p:spPr>
          <a:xfrm>
            <a:off x="3909811" y="2528629"/>
            <a:ext cx="612583" cy="366151"/>
          </a:xfrm>
          <a:prstGeom prst="rect">
            <a:avLst/>
          </a:prstGeom>
          <a:noFill/>
          <a:ln w="254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8F738AD3-DAE2-E741-8F5F-BE1520C58C57}"/>
                  </a:ext>
                </a:extLst>
              </p:cNvPr>
              <p:cNvSpPr txBox="1"/>
              <p:nvPr/>
            </p:nvSpPr>
            <p:spPr>
              <a:xfrm>
                <a:off x="7543375" y="3026475"/>
                <a:ext cx="3320533" cy="395621"/>
              </a:xfrm>
              <a:custGeom>
                <a:avLst/>
                <a:gdLst>
                  <a:gd name="connsiteX0" fmla="*/ 0 w 3320533"/>
                  <a:gd name="connsiteY0" fmla="*/ 0 h 395621"/>
                  <a:gd name="connsiteX1" fmla="*/ 520217 w 3320533"/>
                  <a:gd name="connsiteY1" fmla="*/ 0 h 395621"/>
                  <a:gd name="connsiteX2" fmla="*/ 974023 w 3320533"/>
                  <a:gd name="connsiteY2" fmla="*/ 0 h 395621"/>
                  <a:gd name="connsiteX3" fmla="*/ 1593856 w 3320533"/>
                  <a:gd name="connsiteY3" fmla="*/ 0 h 395621"/>
                  <a:gd name="connsiteX4" fmla="*/ 2114073 w 3320533"/>
                  <a:gd name="connsiteY4" fmla="*/ 0 h 395621"/>
                  <a:gd name="connsiteX5" fmla="*/ 2634290 w 3320533"/>
                  <a:gd name="connsiteY5" fmla="*/ 0 h 395621"/>
                  <a:gd name="connsiteX6" fmla="*/ 3320533 w 3320533"/>
                  <a:gd name="connsiteY6" fmla="*/ 0 h 395621"/>
                  <a:gd name="connsiteX7" fmla="*/ 3320533 w 3320533"/>
                  <a:gd name="connsiteY7" fmla="*/ 395621 h 395621"/>
                  <a:gd name="connsiteX8" fmla="*/ 2767111 w 3320533"/>
                  <a:gd name="connsiteY8" fmla="*/ 395621 h 395621"/>
                  <a:gd name="connsiteX9" fmla="*/ 2313305 w 3320533"/>
                  <a:gd name="connsiteY9" fmla="*/ 395621 h 395621"/>
                  <a:gd name="connsiteX10" fmla="*/ 1759882 w 3320533"/>
                  <a:gd name="connsiteY10" fmla="*/ 395621 h 395621"/>
                  <a:gd name="connsiteX11" fmla="*/ 1206460 w 3320533"/>
                  <a:gd name="connsiteY11" fmla="*/ 395621 h 395621"/>
                  <a:gd name="connsiteX12" fmla="*/ 686243 w 3320533"/>
                  <a:gd name="connsiteY12" fmla="*/ 395621 h 395621"/>
                  <a:gd name="connsiteX13" fmla="*/ 0 w 3320533"/>
                  <a:gd name="connsiteY13" fmla="*/ 395621 h 395621"/>
                  <a:gd name="connsiteX14" fmla="*/ 0 w 3320533"/>
                  <a:gd name="connsiteY14" fmla="*/ 0 h 395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20533" h="395621" extrusionOk="0">
                    <a:moveTo>
                      <a:pt x="0" y="0"/>
                    </a:moveTo>
                    <a:cubicBezTo>
                      <a:pt x="104219" y="-3701"/>
                      <a:pt x="356730" y="33078"/>
                      <a:pt x="520217" y="0"/>
                    </a:cubicBezTo>
                    <a:cubicBezTo>
                      <a:pt x="683704" y="-33078"/>
                      <a:pt x="757292" y="36643"/>
                      <a:pt x="974023" y="0"/>
                    </a:cubicBezTo>
                    <a:cubicBezTo>
                      <a:pt x="1190754" y="-36643"/>
                      <a:pt x="1437482" y="35907"/>
                      <a:pt x="1593856" y="0"/>
                    </a:cubicBezTo>
                    <a:cubicBezTo>
                      <a:pt x="1750230" y="-35907"/>
                      <a:pt x="1884912" y="14960"/>
                      <a:pt x="2114073" y="0"/>
                    </a:cubicBezTo>
                    <a:cubicBezTo>
                      <a:pt x="2343234" y="-14960"/>
                      <a:pt x="2455143" y="44317"/>
                      <a:pt x="2634290" y="0"/>
                    </a:cubicBezTo>
                    <a:cubicBezTo>
                      <a:pt x="2813437" y="-44317"/>
                      <a:pt x="3159314" y="42553"/>
                      <a:pt x="3320533" y="0"/>
                    </a:cubicBezTo>
                    <a:cubicBezTo>
                      <a:pt x="3366754" y="98538"/>
                      <a:pt x="3316232" y="249654"/>
                      <a:pt x="3320533" y="395621"/>
                    </a:cubicBezTo>
                    <a:cubicBezTo>
                      <a:pt x="3052465" y="444854"/>
                      <a:pt x="2890450" y="387180"/>
                      <a:pt x="2767111" y="395621"/>
                    </a:cubicBezTo>
                    <a:cubicBezTo>
                      <a:pt x="2643772" y="404062"/>
                      <a:pt x="2536727" y="375662"/>
                      <a:pt x="2313305" y="395621"/>
                    </a:cubicBezTo>
                    <a:cubicBezTo>
                      <a:pt x="2089883" y="415580"/>
                      <a:pt x="1889784" y="342016"/>
                      <a:pt x="1759882" y="395621"/>
                    </a:cubicBezTo>
                    <a:cubicBezTo>
                      <a:pt x="1629980" y="449226"/>
                      <a:pt x="1465919" y="393535"/>
                      <a:pt x="1206460" y="395621"/>
                    </a:cubicBezTo>
                    <a:cubicBezTo>
                      <a:pt x="947001" y="397707"/>
                      <a:pt x="919282" y="373012"/>
                      <a:pt x="686243" y="395621"/>
                    </a:cubicBezTo>
                    <a:cubicBezTo>
                      <a:pt x="453204" y="418230"/>
                      <a:pt x="185324" y="386028"/>
                      <a:pt x="0" y="395621"/>
                    </a:cubicBezTo>
                    <a:cubicBezTo>
                      <a:pt x="-22192" y="288643"/>
                      <a:pt x="9755" y="120805"/>
                      <a:pt x="0" y="0"/>
                    </a:cubicBezTo>
                    <a:close/>
                  </a:path>
                </a:pathLst>
              </a:custGeom>
              <a:noFill/>
              <a:ln w="25400">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14:m>
                  <m:oMath xmlns:m="http://schemas.openxmlformats.org/officeDocument/2006/math">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𝑁</m:t>
                        </m:r>
                      </m:e>
                      <m:sub>
                        <m:r>
                          <a:rPr lang="en-GB" b="0" i="1" smtClean="0">
                            <a:latin typeface="Cambria Math" panose="02040503050406030204" pitchFamily="18" charset="0"/>
                          </a:rPr>
                          <m:t>𝑖𝑛𝑐</m:t>
                        </m:r>
                      </m:sub>
                      <m:sup>
                        <m:r>
                          <a:rPr lang="en-GB" b="0" i="1" smtClean="0">
                            <a:latin typeface="Cambria Math" panose="02040503050406030204" pitchFamily="18" charset="0"/>
                          </a:rPr>
                          <m:t>𝑖</m:t>
                        </m:r>
                      </m:sup>
                    </m:sSubSup>
                  </m:oMath>
                </a14:m>
                <a:r>
                  <a:rPr lang="en-US" dirty="0"/>
                  <a:t> = </a:t>
                </a:r>
                <a14:m>
                  <m:oMath xmlns:m="http://schemas.openxmlformats.org/officeDocument/2006/math">
                    <m:nary>
                      <m:naryPr>
                        <m:chr m:val="∑"/>
                        <m:ctrlPr>
                          <a:rPr lang="en-US" i="1" smtClean="0">
                            <a:latin typeface="Cambria Math" panose="02040503050406030204" pitchFamily="18" charset="0"/>
                          </a:rPr>
                        </m:ctrlPr>
                      </m:naryPr>
                      <m:sub>
                        <m:r>
                          <m:rPr>
                            <m:brk m:alnAt="23"/>
                          </m:rPr>
                          <a:rPr lang="en-GB" b="0" i="1" smtClean="0">
                            <a:latin typeface="Cambria Math" panose="02040503050406030204" pitchFamily="18" charset="0"/>
                          </a:rPr>
                          <m:t>𝑖</m:t>
                        </m:r>
                      </m:sub>
                      <m:sup>
                        <m:r>
                          <a:rPr lang="en-GB" b="0" i="1" smtClean="0">
                            <a:latin typeface="Cambria Math" panose="02040503050406030204" pitchFamily="18" charset="0"/>
                          </a:rPr>
                          <m:t>𝑁</m:t>
                        </m:r>
                      </m:sup>
                      <m:e>
                        <m:sSubSup>
                          <m:sSubSupPr>
                            <m:ctrlPr>
                              <a:rPr lang="en-GB" i="1">
                                <a:latin typeface="Cambria Math" panose="02040503050406030204" pitchFamily="18" charset="0"/>
                              </a:rPr>
                            </m:ctrlPr>
                          </m:sSubSupPr>
                          <m:e>
                            <m:r>
                              <a:rPr lang="en-GB" i="1">
                                <a:latin typeface="Cambria Math" panose="02040503050406030204" pitchFamily="18" charset="0"/>
                              </a:rPr>
                              <m:t>𝑁</m:t>
                            </m:r>
                          </m:e>
                          <m:sub>
                            <m:r>
                              <a:rPr lang="en-GB" i="1">
                                <a:latin typeface="Cambria Math" panose="02040503050406030204" pitchFamily="18" charset="0"/>
                              </a:rPr>
                              <m:t>𝑖𝑛</m:t>
                            </m:r>
                            <m:r>
                              <a:rPr lang="en-GB" b="0" i="1" smtClean="0">
                                <a:latin typeface="Cambria Math" panose="02040503050406030204" pitchFamily="18" charset="0"/>
                              </a:rPr>
                              <m:t>𝑖</m:t>
                            </m:r>
                          </m:sub>
                          <m:sup>
                            <m:r>
                              <a:rPr lang="en-GB" b="0" i="1" smtClean="0">
                                <a:latin typeface="Cambria Math" panose="02040503050406030204" pitchFamily="18" charset="0"/>
                              </a:rPr>
                              <m:t> </m:t>
                            </m:r>
                          </m:sup>
                        </m:sSubSup>
                      </m:e>
                    </m:nary>
                    <m:r>
                      <a:rPr lang="en-GB" b="0" i="1" smtClean="0">
                        <a:latin typeface="Cambria Math" panose="02040503050406030204" pitchFamily="18" charset="0"/>
                      </a:rPr>
                      <m:t> −</m:t>
                    </m:r>
                    <m:nary>
                      <m:naryPr>
                        <m:chr m:val="∑"/>
                        <m:ctrlPr>
                          <a:rPr lang="en-US" i="1">
                            <a:latin typeface="Cambria Math" panose="02040503050406030204" pitchFamily="18" charset="0"/>
                          </a:rPr>
                        </m:ctrlPr>
                      </m:naryPr>
                      <m:sub>
                        <m:r>
                          <m:rPr>
                            <m:brk m:alnAt="23"/>
                          </m:rPr>
                          <a:rPr lang="en-GB" i="1">
                            <a:latin typeface="Cambria Math" panose="02040503050406030204" pitchFamily="18" charset="0"/>
                          </a:rPr>
                          <m:t>𝑖</m:t>
                        </m:r>
                        <m:r>
                          <a:rPr lang="en-GB" b="0" i="1" smtClean="0">
                            <a:latin typeface="Cambria Math" panose="02040503050406030204" pitchFamily="18" charset="0"/>
                          </a:rPr>
                          <m:t>+1</m:t>
                        </m:r>
                      </m:sub>
                      <m:sup>
                        <m:r>
                          <a:rPr lang="en-GB" i="1">
                            <a:latin typeface="Cambria Math" panose="02040503050406030204" pitchFamily="18" charset="0"/>
                          </a:rPr>
                          <m:t>𝑁</m:t>
                        </m:r>
                      </m:sup>
                      <m:e>
                        <m:sSubSup>
                          <m:sSubSupPr>
                            <m:ctrlPr>
                              <a:rPr lang="en-GB" i="1">
                                <a:latin typeface="Cambria Math" panose="02040503050406030204" pitchFamily="18" charset="0"/>
                              </a:rPr>
                            </m:ctrlPr>
                          </m:sSubSupPr>
                          <m:e>
                            <m:r>
                              <a:rPr lang="en-GB" i="1">
                                <a:latin typeface="Cambria Math" panose="02040503050406030204" pitchFamily="18" charset="0"/>
                              </a:rPr>
                              <m:t>𝑁</m:t>
                            </m:r>
                          </m:e>
                          <m:sub>
                            <m:r>
                              <a:rPr lang="en-GB" b="0" i="1" smtClean="0">
                                <a:latin typeface="Cambria Math" panose="02040503050406030204" pitchFamily="18" charset="0"/>
                              </a:rPr>
                              <m:t>𝑏𝑒𝑎𝑚</m:t>
                            </m:r>
                            <m:r>
                              <a:rPr lang="en-GB" b="0" i="1" smtClean="0">
                                <a:latin typeface="Cambria Math" panose="02040503050406030204" pitchFamily="18" charset="0"/>
                              </a:rPr>
                              <m:t>_</m:t>
                            </m:r>
                            <m:r>
                              <a:rPr lang="en-GB" i="1">
                                <a:latin typeface="Cambria Math" panose="02040503050406030204" pitchFamily="18" charset="0"/>
                              </a:rPr>
                              <m:t>𝑖𝑛</m:t>
                            </m:r>
                            <m:r>
                              <a:rPr lang="en-GB" b="0" i="1" smtClean="0">
                                <a:latin typeface="Cambria Math" panose="02040503050406030204" pitchFamily="18" charset="0"/>
                              </a:rPr>
                              <m:t>𝑡</m:t>
                            </m:r>
                          </m:sub>
                          <m:sup>
                            <m:r>
                              <a:rPr lang="en-GB" i="1">
                                <a:latin typeface="Cambria Math" panose="02040503050406030204" pitchFamily="18" charset="0"/>
                              </a:rPr>
                              <m:t> </m:t>
                            </m:r>
                          </m:sup>
                        </m:sSubSup>
                      </m:e>
                    </m:nary>
                  </m:oMath>
                </a14:m>
                <a:endParaRPr lang="en-US" dirty="0"/>
              </a:p>
            </p:txBody>
          </p:sp>
        </mc:Choice>
        <mc:Fallback xmlns="">
          <p:sp>
            <p:nvSpPr>
              <p:cNvPr id="30" name="TextBox 29">
                <a:extLst>
                  <a:ext uri="{FF2B5EF4-FFF2-40B4-BE49-F238E27FC236}">
                    <a16:creationId xmlns:a16="http://schemas.microsoft.com/office/drawing/2014/main" id="{8F738AD3-DAE2-E741-8F5F-BE1520C58C57}"/>
                  </a:ext>
                </a:extLst>
              </p:cNvPr>
              <p:cNvSpPr txBox="1">
                <a:spLocks noRot="1" noChangeAspect="1" noMove="1" noResize="1" noEditPoints="1" noAdjustHandles="1" noChangeArrowheads="1" noChangeShapeType="1" noTextEdit="1"/>
              </p:cNvSpPr>
              <p:nvPr/>
            </p:nvSpPr>
            <p:spPr>
              <a:xfrm>
                <a:off x="7543375" y="3026475"/>
                <a:ext cx="3320533" cy="395621"/>
              </a:xfrm>
              <a:prstGeom prst="rect">
                <a:avLst/>
              </a:prstGeom>
              <a:blipFill>
                <a:blip r:embed="rId8"/>
                <a:stretch>
                  <a:fillRect t="-76316" b="-123684"/>
                </a:stretch>
              </a:blipFill>
              <a:ln w="25400">
                <a:solidFill>
                  <a:schemeClr val="tx1"/>
                </a:solidFill>
                <a:extLst>
                  <a:ext uri="{C807C97D-BFC1-408E-A445-0C87EB9F89A2}">
                    <ask:lineSketchStyleProps xmlns:ask="http://schemas.microsoft.com/office/drawing/2018/sketchyshapes" sd="1219033472">
                      <a:custGeom>
                        <a:avLst/>
                        <a:gdLst>
                          <a:gd name="connsiteX0" fmla="*/ 0 w 3320533"/>
                          <a:gd name="connsiteY0" fmla="*/ 0 h 395621"/>
                          <a:gd name="connsiteX1" fmla="*/ 520217 w 3320533"/>
                          <a:gd name="connsiteY1" fmla="*/ 0 h 395621"/>
                          <a:gd name="connsiteX2" fmla="*/ 974023 w 3320533"/>
                          <a:gd name="connsiteY2" fmla="*/ 0 h 395621"/>
                          <a:gd name="connsiteX3" fmla="*/ 1593856 w 3320533"/>
                          <a:gd name="connsiteY3" fmla="*/ 0 h 395621"/>
                          <a:gd name="connsiteX4" fmla="*/ 2114073 w 3320533"/>
                          <a:gd name="connsiteY4" fmla="*/ 0 h 395621"/>
                          <a:gd name="connsiteX5" fmla="*/ 2634290 w 3320533"/>
                          <a:gd name="connsiteY5" fmla="*/ 0 h 395621"/>
                          <a:gd name="connsiteX6" fmla="*/ 3320533 w 3320533"/>
                          <a:gd name="connsiteY6" fmla="*/ 0 h 395621"/>
                          <a:gd name="connsiteX7" fmla="*/ 3320533 w 3320533"/>
                          <a:gd name="connsiteY7" fmla="*/ 395621 h 395621"/>
                          <a:gd name="connsiteX8" fmla="*/ 2767111 w 3320533"/>
                          <a:gd name="connsiteY8" fmla="*/ 395621 h 395621"/>
                          <a:gd name="connsiteX9" fmla="*/ 2313305 w 3320533"/>
                          <a:gd name="connsiteY9" fmla="*/ 395621 h 395621"/>
                          <a:gd name="connsiteX10" fmla="*/ 1759882 w 3320533"/>
                          <a:gd name="connsiteY10" fmla="*/ 395621 h 395621"/>
                          <a:gd name="connsiteX11" fmla="*/ 1206460 w 3320533"/>
                          <a:gd name="connsiteY11" fmla="*/ 395621 h 395621"/>
                          <a:gd name="connsiteX12" fmla="*/ 686243 w 3320533"/>
                          <a:gd name="connsiteY12" fmla="*/ 395621 h 395621"/>
                          <a:gd name="connsiteX13" fmla="*/ 0 w 3320533"/>
                          <a:gd name="connsiteY13" fmla="*/ 395621 h 395621"/>
                          <a:gd name="connsiteX14" fmla="*/ 0 w 3320533"/>
                          <a:gd name="connsiteY14" fmla="*/ 0 h 395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20533" h="395621" extrusionOk="0">
                            <a:moveTo>
                              <a:pt x="0" y="0"/>
                            </a:moveTo>
                            <a:cubicBezTo>
                              <a:pt x="104219" y="-3701"/>
                              <a:pt x="356730" y="33078"/>
                              <a:pt x="520217" y="0"/>
                            </a:cubicBezTo>
                            <a:cubicBezTo>
                              <a:pt x="683704" y="-33078"/>
                              <a:pt x="757292" y="36643"/>
                              <a:pt x="974023" y="0"/>
                            </a:cubicBezTo>
                            <a:cubicBezTo>
                              <a:pt x="1190754" y="-36643"/>
                              <a:pt x="1437482" y="35907"/>
                              <a:pt x="1593856" y="0"/>
                            </a:cubicBezTo>
                            <a:cubicBezTo>
                              <a:pt x="1750230" y="-35907"/>
                              <a:pt x="1884912" y="14960"/>
                              <a:pt x="2114073" y="0"/>
                            </a:cubicBezTo>
                            <a:cubicBezTo>
                              <a:pt x="2343234" y="-14960"/>
                              <a:pt x="2455143" y="44317"/>
                              <a:pt x="2634290" y="0"/>
                            </a:cubicBezTo>
                            <a:cubicBezTo>
                              <a:pt x="2813437" y="-44317"/>
                              <a:pt x="3159314" y="42553"/>
                              <a:pt x="3320533" y="0"/>
                            </a:cubicBezTo>
                            <a:cubicBezTo>
                              <a:pt x="3366754" y="98538"/>
                              <a:pt x="3316232" y="249654"/>
                              <a:pt x="3320533" y="395621"/>
                            </a:cubicBezTo>
                            <a:cubicBezTo>
                              <a:pt x="3052465" y="444854"/>
                              <a:pt x="2890450" y="387180"/>
                              <a:pt x="2767111" y="395621"/>
                            </a:cubicBezTo>
                            <a:cubicBezTo>
                              <a:pt x="2643772" y="404062"/>
                              <a:pt x="2536727" y="375662"/>
                              <a:pt x="2313305" y="395621"/>
                            </a:cubicBezTo>
                            <a:cubicBezTo>
                              <a:pt x="2089883" y="415580"/>
                              <a:pt x="1889784" y="342016"/>
                              <a:pt x="1759882" y="395621"/>
                            </a:cubicBezTo>
                            <a:cubicBezTo>
                              <a:pt x="1629980" y="449226"/>
                              <a:pt x="1465919" y="393535"/>
                              <a:pt x="1206460" y="395621"/>
                            </a:cubicBezTo>
                            <a:cubicBezTo>
                              <a:pt x="947001" y="397707"/>
                              <a:pt x="919282" y="373012"/>
                              <a:pt x="686243" y="395621"/>
                            </a:cubicBezTo>
                            <a:cubicBezTo>
                              <a:pt x="453204" y="418230"/>
                              <a:pt x="185324" y="386028"/>
                              <a:pt x="0" y="395621"/>
                            </a:cubicBezTo>
                            <a:cubicBezTo>
                              <a:pt x="-22192" y="288643"/>
                              <a:pt x="9755" y="120805"/>
                              <a:pt x="0" y="0"/>
                            </a:cubicBezTo>
                            <a:close/>
                          </a:path>
                        </a:pathLst>
                      </a:custGeom>
                      <ask:type>
                        <ask:lineSketchScribble/>
                      </ask:type>
                    </ask:lineSketchStyleProps>
                  </a:ext>
                </a:extLst>
              </a:ln>
            </p:spPr>
            <p:txBody>
              <a:bodyPr/>
              <a:lstStyle/>
              <a:p>
                <a:r>
                  <a:rPr lang="en-US">
                    <a:noFill/>
                  </a:rPr>
                  <a:t> </a:t>
                </a:r>
              </a:p>
            </p:txBody>
          </p:sp>
        </mc:Fallback>
      </mc:AlternateContent>
      <p:cxnSp>
        <p:nvCxnSpPr>
          <p:cNvPr id="31" name="Straight Arrow Connector 30">
            <a:extLst>
              <a:ext uri="{FF2B5EF4-FFF2-40B4-BE49-F238E27FC236}">
                <a16:creationId xmlns:a16="http://schemas.microsoft.com/office/drawing/2014/main" id="{6A341F6E-B3C9-7947-8932-68F7BBE1AFE5}"/>
              </a:ext>
            </a:extLst>
          </p:cNvPr>
          <p:cNvCxnSpPr>
            <a:cxnSpLocks/>
            <a:endCxn id="30" idx="1"/>
          </p:cNvCxnSpPr>
          <p:nvPr/>
        </p:nvCxnSpPr>
        <p:spPr>
          <a:xfrm>
            <a:off x="4967189" y="2256985"/>
            <a:ext cx="2576186" cy="967301"/>
          </a:xfrm>
          <a:prstGeom prst="straightConnector1">
            <a:avLst/>
          </a:prstGeom>
          <a:ln>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sp>
        <p:nvSpPr>
          <p:cNvPr id="33" name="Notched Right Arrow 32">
            <a:extLst>
              <a:ext uri="{FF2B5EF4-FFF2-40B4-BE49-F238E27FC236}">
                <a16:creationId xmlns:a16="http://schemas.microsoft.com/office/drawing/2014/main" id="{051A681F-2C05-F74C-B224-B39C64E1D669}"/>
              </a:ext>
            </a:extLst>
          </p:cNvPr>
          <p:cNvSpPr/>
          <p:nvPr/>
        </p:nvSpPr>
        <p:spPr>
          <a:xfrm rot="5400000">
            <a:off x="8491770" y="2514530"/>
            <a:ext cx="451729" cy="302790"/>
          </a:xfrm>
          <a:prstGeom prst="notchedRightArrow">
            <a:avLst/>
          </a:prstGeom>
          <a:solidFill>
            <a:schemeClr val="accent6">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Notched Right Arrow 33">
            <a:extLst>
              <a:ext uri="{FF2B5EF4-FFF2-40B4-BE49-F238E27FC236}">
                <a16:creationId xmlns:a16="http://schemas.microsoft.com/office/drawing/2014/main" id="{732357D7-A3A3-4A42-919B-6C9BBAFCBC59}"/>
              </a:ext>
            </a:extLst>
          </p:cNvPr>
          <p:cNvSpPr/>
          <p:nvPr/>
        </p:nvSpPr>
        <p:spPr>
          <a:xfrm rot="16200000">
            <a:off x="9693042" y="3566535"/>
            <a:ext cx="451729" cy="302790"/>
          </a:xfrm>
          <a:prstGeom prst="notchedRightArrow">
            <a:avLst/>
          </a:prstGeom>
          <a:solidFill>
            <a:schemeClr val="accent6">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624074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28F2E-B4AA-FA43-8D22-B7FBE3C673C8}"/>
              </a:ext>
            </a:extLst>
          </p:cNvPr>
          <p:cNvSpPr>
            <a:spLocks noGrp="1"/>
          </p:cNvSpPr>
          <p:nvPr>
            <p:ph type="title"/>
          </p:nvPr>
        </p:nvSpPr>
        <p:spPr/>
        <p:txBody>
          <a:bodyPr/>
          <a:lstStyle/>
          <a:p>
            <a:r>
              <a:rPr lang="en-US" dirty="0"/>
              <a:t>Differential Cross Section Formula</a:t>
            </a:r>
          </a:p>
        </p:txBody>
      </p:sp>
      <p:sp>
        <p:nvSpPr>
          <p:cNvPr id="3" name="Date Placeholder 2">
            <a:extLst>
              <a:ext uri="{FF2B5EF4-FFF2-40B4-BE49-F238E27FC236}">
                <a16:creationId xmlns:a16="http://schemas.microsoft.com/office/drawing/2014/main" id="{C8595036-79BE-E74A-8369-4F0415F45291}"/>
              </a:ext>
            </a:extLst>
          </p:cNvPr>
          <p:cNvSpPr>
            <a:spLocks noGrp="1"/>
          </p:cNvSpPr>
          <p:nvPr>
            <p:ph type="dt" sz="half" idx="2"/>
          </p:nvPr>
        </p:nvSpPr>
        <p:spPr/>
        <p:txBody>
          <a:bodyPr/>
          <a:lstStyle/>
          <a:p>
            <a:pPr>
              <a:defRPr/>
            </a:pPr>
            <a:r>
              <a:rPr lang="en-GB">
                <a:latin typeface="Helvetica"/>
              </a:rPr>
              <a:t>21/02/2024</a:t>
            </a:r>
            <a:endParaRPr lang="en-US" dirty="0">
              <a:latin typeface="Helvetica"/>
              <a:cs typeface="Helvetica"/>
            </a:endParaRPr>
          </a:p>
        </p:txBody>
      </p:sp>
      <p:sp>
        <p:nvSpPr>
          <p:cNvPr id="4" name="Slide Number Placeholder 3">
            <a:extLst>
              <a:ext uri="{FF2B5EF4-FFF2-40B4-BE49-F238E27FC236}">
                <a16:creationId xmlns:a16="http://schemas.microsoft.com/office/drawing/2014/main" id="{BD51A62C-ED81-0D47-98BD-9E92A4CCF20B}"/>
              </a:ext>
            </a:extLst>
          </p:cNvPr>
          <p:cNvSpPr>
            <a:spLocks noGrp="1"/>
          </p:cNvSpPr>
          <p:nvPr>
            <p:ph type="sldNum" sz="quarter" idx="4"/>
          </p:nvPr>
        </p:nvSpPr>
        <p:spPr/>
        <p:txBody>
          <a:bodyPr/>
          <a:lstStyle/>
          <a:p>
            <a:pPr>
              <a:defRPr/>
            </a:pPr>
            <a:fld id="{0C39C72E-2A13-EB4D-AD45-6D4E6ACAED8D}" type="slidenum">
              <a:rPr lang="en-US" smtClean="0"/>
              <a:pPr>
                <a:defRPr/>
              </a:pPr>
              <a:t>53</a:t>
            </a:fld>
            <a:endParaRPr lang="en-US" dirty="0"/>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34A1968B-76E5-524F-A6A7-D1D30F16FE3C}"/>
                  </a:ext>
                </a:extLst>
              </p:cNvPr>
              <p:cNvSpPr>
                <a:spLocks noGrp="1"/>
              </p:cNvSpPr>
              <p:nvPr>
                <p:ph idx="11"/>
              </p:nvPr>
            </p:nvSpPr>
            <p:spPr>
              <a:xfrm>
                <a:off x="605368" y="1207770"/>
                <a:ext cx="10972800" cy="5031626"/>
              </a:xfrm>
            </p:spPr>
            <p:txBody>
              <a:bodyPr/>
              <a:lstStyle/>
              <a:p>
                <a:r>
                  <a:rPr lang="en-US" dirty="0"/>
                  <a:t>Calculate the differential cross section as,</a:t>
                </a:r>
              </a:p>
              <a:p>
                <a:pPr marL="0" indent="0" algn="ctr">
                  <a:buNone/>
                </a:pPr>
                <a14:m>
                  <m:oMath xmlns:m="http://schemas.openxmlformats.org/officeDocument/2006/math">
                    <m:sSub>
                      <m:sSubPr>
                        <m:ctrlPr>
                          <a:rPr lang="en-GB" sz="3200" i="1" dirty="0" smtClean="0">
                            <a:latin typeface="Cambria Math" panose="02040503050406030204" pitchFamily="18" charset="0"/>
                            <a:ea typeface="Cambria Math" panose="02040503050406030204" pitchFamily="18" charset="0"/>
                          </a:rPr>
                        </m:ctrlPr>
                      </m:sSubPr>
                      <m:e>
                        <m:d>
                          <m:dPr>
                            <m:ctrlPr>
                              <a:rPr lang="en-GB" sz="3200" i="1" dirty="0" smtClean="0">
                                <a:latin typeface="Cambria Math" panose="02040503050406030204" pitchFamily="18" charset="0"/>
                                <a:ea typeface="Cambria Math" panose="02040503050406030204" pitchFamily="18" charset="0"/>
                              </a:rPr>
                            </m:ctrlPr>
                          </m:dPr>
                          <m:e>
                            <m:f>
                              <m:fPr>
                                <m:ctrlPr>
                                  <a:rPr lang="en-GB" sz="3200" i="1" dirty="0" smtClean="0">
                                    <a:latin typeface="Cambria Math" panose="02040503050406030204" pitchFamily="18" charset="0"/>
                                    <a:ea typeface="Cambria Math" panose="02040503050406030204" pitchFamily="18" charset="0"/>
                                  </a:rPr>
                                </m:ctrlPr>
                              </m:fPr>
                              <m:num>
                                <m:r>
                                  <a:rPr lang="en-GB" sz="3200" b="0" i="1" dirty="0" smtClean="0">
                                    <a:latin typeface="Cambria Math" panose="02040503050406030204" pitchFamily="18" charset="0"/>
                                    <a:ea typeface="Cambria Math" panose="02040503050406030204" pitchFamily="18" charset="0"/>
                                  </a:rPr>
                                  <m:t>𝑑</m:t>
                                </m:r>
                                <m:r>
                                  <a:rPr lang="en-GB" sz="3200" b="0" i="1" dirty="0" smtClean="0">
                                    <a:latin typeface="Cambria Math" panose="02040503050406030204" pitchFamily="18" charset="0"/>
                                    <a:ea typeface="Cambria Math" panose="02040503050406030204" pitchFamily="18" charset="0"/>
                                  </a:rPr>
                                  <m:t>𝜎</m:t>
                                </m:r>
                              </m:num>
                              <m:den>
                                <m:sSub>
                                  <m:sSubPr>
                                    <m:ctrlPr>
                                      <a:rPr lang="en-GB" sz="3200" i="1" dirty="0" smtClean="0">
                                        <a:latin typeface="Cambria Math" panose="02040503050406030204" pitchFamily="18" charset="0"/>
                                        <a:ea typeface="Cambria Math" panose="02040503050406030204" pitchFamily="18" charset="0"/>
                                      </a:rPr>
                                    </m:ctrlPr>
                                  </m:sSubPr>
                                  <m:e>
                                    <m:r>
                                      <a:rPr lang="en-GB" sz="3200" b="0" i="1" dirty="0" smtClean="0">
                                        <a:latin typeface="Cambria Math" panose="02040503050406030204" pitchFamily="18" charset="0"/>
                                        <a:ea typeface="Cambria Math" panose="02040503050406030204" pitchFamily="18" charset="0"/>
                                      </a:rPr>
                                      <m:t>𝑑𝑇</m:t>
                                    </m:r>
                                  </m:e>
                                  <m:sub>
                                    <m:sSup>
                                      <m:sSupPr>
                                        <m:ctrlPr>
                                          <a:rPr lang="en-GB" sz="3200" i="1" dirty="0" smtClean="0">
                                            <a:latin typeface="Cambria Math" panose="02040503050406030204" pitchFamily="18" charset="0"/>
                                            <a:ea typeface="Cambria Math" panose="02040503050406030204" pitchFamily="18" charset="0"/>
                                          </a:rPr>
                                        </m:ctrlPr>
                                      </m:sSupPr>
                                      <m:e>
                                        <m:r>
                                          <a:rPr lang="en-GB" sz="3200" i="1" dirty="0" smtClean="0">
                                            <a:latin typeface="Cambria Math" panose="02040503050406030204" pitchFamily="18" charset="0"/>
                                            <a:ea typeface="Cambria Math" panose="02040503050406030204" pitchFamily="18" charset="0"/>
                                          </a:rPr>
                                          <m:t>𝜋</m:t>
                                        </m:r>
                                      </m:e>
                                      <m:sup>
                                        <m:r>
                                          <a:rPr lang="en-GB" sz="3200" b="0" i="1" dirty="0" smtClean="0">
                                            <a:latin typeface="Cambria Math" panose="02040503050406030204" pitchFamily="18" charset="0"/>
                                            <a:ea typeface="Cambria Math" panose="02040503050406030204" pitchFamily="18" charset="0"/>
                                          </a:rPr>
                                          <m:t>0</m:t>
                                        </m:r>
                                      </m:sup>
                                    </m:sSup>
                                  </m:sub>
                                </m:sSub>
                              </m:den>
                            </m:f>
                          </m:e>
                        </m:d>
                      </m:e>
                      <m:sub>
                        <m:r>
                          <a:rPr lang="en-GB" sz="3200" b="0" i="1" dirty="0" smtClean="0">
                            <a:latin typeface="Cambria Math" panose="02040503050406030204" pitchFamily="18" charset="0"/>
                            <a:ea typeface="Cambria Math" panose="02040503050406030204" pitchFamily="18" charset="0"/>
                          </a:rPr>
                          <m:t>𝑖𝑗</m:t>
                        </m:r>
                      </m:sub>
                    </m:sSub>
                    <m:r>
                      <a:rPr lang="en-GB" sz="3200" i="1">
                        <a:latin typeface="Cambria Math" panose="02040503050406030204" pitchFamily="18" charset="0"/>
                      </a:rPr>
                      <m:t>=</m:t>
                    </m:r>
                    <m:f>
                      <m:fPr>
                        <m:ctrlPr>
                          <a:rPr lang="en-GB" sz="3200" i="1" smtClean="0">
                            <a:solidFill>
                              <a:srgbClr val="C00000"/>
                            </a:solidFill>
                            <a:latin typeface="Cambria Math" panose="02040503050406030204" pitchFamily="18" charset="0"/>
                            <a:ea typeface="Cambria Math" panose="02040503050406030204" pitchFamily="18" charset="0"/>
                          </a:rPr>
                        </m:ctrlPr>
                      </m:fPr>
                      <m:num>
                        <m:sSub>
                          <m:sSubPr>
                            <m:ctrlPr>
                              <a:rPr lang="en-GB" sz="3200" i="1">
                                <a:solidFill>
                                  <a:srgbClr val="C00000"/>
                                </a:solidFill>
                                <a:latin typeface="Cambria Math" panose="02040503050406030204" pitchFamily="18" charset="0"/>
                                <a:ea typeface="Cambria Math" panose="02040503050406030204" pitchFamily="18" charset="0"/>
                              </a:rPr>
                            </m:ctrlPr>
                          </m:sSubPr>
                          <m:e>
                            <m:r>
                              <a:rPr lang="en-GB" sz="3200" i="1">
                                <a:solidFill>
                                  <a:srgbClr val="C00000"/>
                                </a:solidFill>
                                <a:latin typeface="Cambria Math" panose="02040503050406030204" pitchFamily="18" charset="0"/>
                                <a:ea typeface="Cambria Math" panose="02040503050406030204" pitchFamily="18" charset="0"/>
                              </a:rPr>
                              <m:t>𝑚</m:t>
                            </m:r>
                          </m:e>
                          <m:sub>
                            <m:r>
                              <a:rPr lang="en-GB" sz="3200" i="1">
                                <a:solidFill>
                                  <a:srgbClr val="C00000"/>
                                </a:solidFill>
                                <a:latin typeface="Cambria Math" panose="02040503050406030204" pitchFamily="18" charset="0"/>
                                <a:ea typeface="Cambria Math" panose="02040503050406030204" pitchFamily="18" charset="0"/>
                              </a:rPr>
                              <m:t>𝐴𝑟</m:t>
                            </m:r>
                          </m:sub>
                        </m:sSub>
                      </m:num>
                      <m:den>
                        <m:r>
                          <a:rPr lang="en-GB" sz="3200" i="1">
                            <a:solidFill>
                              <a:srgbClr val="C00000"/>
                            </a:solidFill>
                            <a:latin typeface="Cambria Math" panose="02040503050406030204" pitchFamily="18" charset="0"/>
                            <a:ea typeface="Cambria Math" panose="02040503050406030204" pitchFamily="18" charset="0"/>
                          </a:rPr>
                          <m:t>𝜌</m:t>
                        </m:r>
                        <m:sSub>
                          <m:sSubPr>
                            <m:ctrlPr>
                              <a:rPr lang="en-GB" sz="3200" i="1">
                                <a:solidFill>
                                  <a:srgbClr val="C00000"/>
                                </a:solidFill>
                                <a:latin typeface="Cambria Math" panose="02040503050406030204" pitchFamily="18" charset="0"/>
                                <a:ea typeface="Cambria Math" panose="02040503050406030204" pitchFamily="18" charset="0"/>
                              </a:rPr>
                            </m:ctrlPr>
                          </m:sSubPr>
                          <m:e>
                            <m:r>
                              <a:rPr lang="en-GB" sz="3200" i="1">
                                <a:solidFill>
                                  <a:srgbClr val="C00000"/>
                                </a:solidFill>
                                <a:latin typeface="Cambria Math" panose="02040503050406030204" pitchFamily="18" charset="0"/>
                                <a:ea typeface="Cambria Math" panose="02040503050406030204" pitchFamily="18" charset="0"/>
                              </a:rPr>
                              <m:t>𝑁</m:t>
                            </m:r>
                          </m:e>
                          <m:sub>
                            <m:r>
                              <a:rPr lang="en-GB" sz="3200" i="1">
                                <a:solidFill>
                                  <a:srgbClr val="C00000"/>
                                </a:solidFill>
                                <a:latin typeface="Cambria Math" panose="02040503050406030204" pitchFamily="18" charset="0"/>
                                <a:ea typeface="Cambria Math" panose="02040503050406030204" pitchFamily="18" charset="0"/>
                              </a:rPr>
                              <m:t>𝐴</m:t>
                            </m:r>
                          </m:sub>
                        </m:sSub>
                        <m:r>
                          <a:rPr lang="en-GB" sz="3200" i="1">
                            <a:solidFill>
                              <a:srgbClr val="C00000"/>
                            </a:solidFill>
                            <a:latin typeface="Cambria Math" panose="02040503050406030204" pitchFamily="18" charset="0"/>
                            <a:ea typeface="Cambria Math" panose="02040503050406030204" pitchFamily="18" charset="0"/>
                          </a:rPr>
                          <m:t>𝛿</m:t>
                        </m:r>
                        <m:r>
                          <a:rPr lang="en-GB" sz="3200" b="0" i="1" smtClean="0">
                            <a:solidFill>
                              <a:srgbClr val="C00000"/>
                            </a:solidFill>
                            <a:latin typeface="Cambria Math" panose="02040503050406030204" pitchFamily="18" charset="0"/>
                            <a:ea typeface="Cambria Math" panose="02040503050406030204" pitchFamily="18" charset="0"/>
                          </a:rPr>
                          <m:t>𝐸</m:t>
                        </m:r>
                      </m:den>
                    </m:f>
                  </m:oMath>
                </a14:m>
                <a:r>
                  <a:rPr lang="en-GB" sz="3200" dirty="0">
                    <a:solidFill>
                      <a:schemeClr val="tx1"/>
                    </a:solidFill>
                    <a:ea typeface="Cambria Math" panose="02040503050406030204" pitchFamily="18" charset="0"/>
                  </a:rPr>
                  <a:t> </a:t>
                </a:r>
                <a14:m>
                  <m:oMath xmlns:m="http://schemas.openxmlformats.org/officeDocument/2006/math">
                    <m:sSub>
                      <m:sSubPr>
                        <m:ctrlPr>
                          <a:rPr lang="en-GB" sz="3200" i="1" smtClean="0">
                            <a:solidFill>
                              <a:srgbClr val="C00000"/>
                            </a:solidFill>
                            <a:latin typeface="Cambria Math" panose="02040503050406030204" pitchFamily="18" charset="0"/>
                            <a:ea typeface="Cambria Math" panose="02040503050406030204" pitchFamily="18" charset="0"/>
                          </a:rPr>
                        </m:ctrlPr>
                      </m:sSubPr>
                      <m:e>
                        <m:d>
                          <m:dPr>
                            <m:begChr m:val=""/>
                            <m:endChr m:val="|"/>
                            <m:ctrlPr>
                              <a:rPr lang="en-GB" sz="3200" i="1">
                                <a:solidFill>
                                  <a:srgbClr val="C00000"/>
                                </a:solidFill>
                                <a:latin typeface="Cambria Math" panose="02040503050406030204" pitchFamily="18" charset="0"/>
                                <a:ea typeface="Cambria Math" panose="02040503050406030204" pitchFamily="18" charset="0"/>
                              </a:rPr>
                            </m:ctrlPr>
                          </m:dPr>
                          <m:e>
                            <m:f>
                              <m:fPr>
                                <m:ctrlPr>
                                  <a:rPr lang="en-GB" sz="3200" i="1">
                                    <a:solidFill>
                                      <a:srgbClr val="C00000"/>
                                    </a:solidFill>
                                    <a:latin typeface="Cambria Math" panose="02040503050406030204" pitchFamily="18" charset="0"/>
                                    <a:ea typeface="Cambria Math" panose="02040503050406030204" pitchFamily="18" charset="0"/>
                                  </a:rPr>
                                </m:ctrlPr>
                              </m:fPr>
                              <m:num>
                                <m:r>
                                  <a:rPr lang="en-GB" sz="3200" i="1">
                                    <a:solidFill>
                                      <a:srgbClr val="C00000"/>
                                    </a:solidFill>
                                    <a:latin typeface="Cambria Math" panose="02040503050406030204" pitchFamily="18" charset="0"/>
                                    <a:ea typeface="Cambria Math" panose="02040503050406030204" pitchFamily="18" charset="0"/>
                                  </a:rPr>
                                  <m:t>𝑑𝐸</m:t>
                                </m:r>
                              </m:num>
                              <m:den>
                                <m:r>
                                  <a:rPr lang="en-GB" sz="3200" i="1">
                                    <a:solidFill>
                                      <a:srgbClr val="C00000"/>
                                    </a:solidFill>
                                    <a:latin typeface="Cambria Math" panose="02040503050406030204" pitchFamily="18" charset="0"/>
                                    <a:ea typeface="Cambria Math" panose="02040503050406030204" pitchFamily="18" charset="0"/>
                                  </a:rPr>
                                  <m:t>𝑑𝑥</m:t>
                                </m:r>
                              </m:den>
                            </m:f>
                          </m:e>
                        </m:d>
                      </m:e>
                      <m:sub>
                        <m:sSub>
                          <m:sSubPr>
                            <m:ctrlPr>
                              <a:rPr lang="en-GB" sz="3200" i="1">
                                <a:solidFill>
                                  <a:srgbClr val="C00000"/>
                                </a:solidFill>
                                <a:latin typeface="Cambria Math" panose="02040503050406030204" pitchFamily="18" charset="0"/>
                                <a:ea typeface="Cambria Math" panose="02040503050406030204" pitchFamily="18" charset="0"/>
                              </a:rPr>
                            </m:ctrlPr>
                          </m:sSubPr>
                          <m:e>
                            <m:r>
                              <a:rPr lang="en-GB" sz="3200" i="1">
                                <a:solidFill>
                                  <a:srgbClr val="C00000"/>
                                </a:solidFill>
                                <a:latin typeface="Cambria Math" panose="02040503050406030204" pitchFamily="18" charset="0"/>
                                <a:ea typeface="Cambria Math" panose="02040503050406030204" pitchFamily="18" charset="0"/>
                              </a:rPr>
                              <m:t>𝐸</m:t>
                            </m:r>
                          </m:e>
                          <m:sub>
                            <m:r>
                              <a:rPr lang="en-GB" sz="3200" i="1">
                                <a:solidFill>
                                  <a:srgbClr val="C00000"/>
                                </a:solidFill>
                                <a:latin typeface="Cambria Math" panose="02040503050406030204" pitchFamily="18" charset="0"/>
                                <a:ea typeface="Cambria Math" panose="02040503050406030204" pitchFamily="18" charset="0"/>
                              </a:rPr>
                              <m:t>𝑖</m:t>
                            </m:r>
                          </m:sub>
                        </m:sSub>
                      </m:sub>
                    </m:sSub>
                  </m:oMath>
                </a14:m>
                <a:r>
                  <a:rPr lang="en-GB" sz="3200" dirty="0">
                    <a:solidFill>
                      <a:srgbClr val="C00000"/>
                    </a:solidFill>
                    <a:ea typeface="Cambria Math" panose="02040503050406030204" pitchFamily="18" charset="0"/>
                  </a:rPr>
                  <a:t> </a:t>
                </a:r>
                <a14:m>
                  <m:oMath xmlns:m="http://schemas.openxmlformats.org/officeDocument/2006/math">
                    <m:f>
                      <m:fPr>
                        <m:ctrlPr>
                          <a:rPr lang="en-GB" sz="3200" i="1" smtClean="0">
                            <a:solidFill>
                              <a:srgbClr val="00B0F0"/>
                            </a:solidFill>
                            <a:latin typeface="Cambria Math" panose="02040503050406030204" pitchFamily="18" charset="0"/>
                            <a:ea typeface="Cambria Math" panose="02040503050406030204" pitchFamily="18" charset="0"/>
                          </a:rPr>
                        </m:ctrlPr>
                      </m:fPr>
                      <m:num>
                        <m:r>
                          <a:rPr lang="en-GB" sz="3200" b="0" i="1" smtClean="0">
                            <a:solidFill>
                              <a:srgbClr val="00B0F0"/>
                            </a:solidFill>
                            <a:latin typeface="Cambria Math" panose="02040503050406030204" pitchFamily="18" charset="0"/>
                            <a:ea typeface="Cambria Math" panose="02040503050406030204" pitchFamily="18" charset="0"/>
                          </a:rPr>
                          <m:t>1</m:t>
                        </m:r>
                      </m:num>
                      <m:den>
                        <m:r>
                          <a:rPr lang="en-GB" sz="3200" b="0" i="1" smtClean="0">
                            <a:solidFill>
                              <a:srgbClr val="00B0F0"/>
                            </a:solidFill>
                            <a:latin typeface="Cambria Math" panose="02040503050406030204" pitchFamily="18" charset="0"/>
                            <a:ea typeface="Cambria Math" panose="02040503050406030204" pitchFamily="18" charset="0"/>
                          </a:rPr>
                          <m:t>(</m:t>
                        </m:r>
                        <m:sSub>
                          <m:sSubPr>
                            <m:ctrlPr>
                              <a:rPr lang="en-GB" sz="3200" i="1" dirty="0">
                                <a:solidFill>
                                  <a:srgbClr val="00B0F0"/>
                                </a:solidFill>
                                <a:latin typeface="Cambria Math" panose="02040503050406030204" pitchFamily="18" charset="0"/>
                                <a:ea typeface="Cambria Math" panose="02040503050406030204" pitchFamily="18" charset="0"/>
                              </a:rPr>
                            </m:ctrlPr>
                          </m:sSubPr>
                          <m:e>
                            <m:r>
                              <a:rPr lang="en-GB" sz="3200" i="1" dirty="0" smtClean="0">
                                <a:solidFill>
                                  <a:srgbClr val="00B0F0"/>
                                </a:solidFill>
                                <a:latin typeface="Cambria Math" panose="02040503050406030204" pitchFamily="18" charset="0"/>
                                <a:ea typeface="Cambria Math" panose="02040503050406030204" pitchFamily="18" charset="0"/>
                              </a:rPr>
                              <m:t>∆</m:t>
                            </m:r>
                            <m:r>
                              <a:rPr lang="en-GB" sz="3200" b="0" i="1" dirty="0" smtClean="0">
                                <a:solidFill>
                                  <a:srgbClr val="00B0F0"/>
                                </a:solidFill>
                                <a:latin typeface="Cambria Math" panose="02040503050406030204" pitchFamily="18" charset="0"/>
                                <a:ea typeface="Cambria Math" panose="02040503050406030204" pitchFamily="18" charset="0"/>
                              </a:rPr>
                              <m:t>𝑇</m:t>
                            </m:r>
                          </m:e>
                          <m:sub>
                            <m:sSup>
                              <m:sSupPr>
                                <m:ctrlPr>
                                  <a:rPr lang="en-GB" sz="3200" i="1" dirty="0">
                                    <a:solidFill>
                                      <a:srgbClr val="00B0F0"/>
                                    </a:solidFill>
                                    <a:latin typeface="Cambria Math" panose="02040503050406030204" pitchFamily="18" charset="0"/>
                                    <a:ea typeface="Cambria Math" panose="02040503050406030204" pitchFamily="18" charset="0"/>
                                  </a:rPr>
                                </m:ctrlPr>
                              </m:sSupPr>
                              <m:e>
                                <m:r>
                                  <a:rPr lang="en-GB" sz="3200" i="1" dirty="0">
                                    <a:solidFill>
                                      <a:srgbClr val="00B0F0"/>
                                    </a:solidFill>
                                    <a:latin typeface="Cambria Math" panose="02040503050406030204" pitchFamily="18" charset="0"/>
                                    <a:ea typeface="Cambria Math" panose="02040503050406030204" pitchFamily="18" charset="0"/>
                                  </a:rPr>
                                  <m:t>𝜋</m:t>
                                </m:r>
                              </m:e>
                              <m:sup>
                                <m:r>
                                  <a:rPr lang="en-GB" sz="3200" i="1" dirty="0">
                                    <a:solidFill>
                                      <a:srgbClr val="00B0F0"/>
                                    </a:solidFill>
                                    <a:latin typeface="Cambria Math" panose="02040503050406030204" pitchFamily="18" charset="0"/>
                                    <a:ea typeface="Cambria Math" panose="02040503050406030204" pitchFamily="18" charset="0"/>
                                  </a:rPr>
                                  <m:t>0</m:t>
                                </m:r>
                              </m:sup>
                            </m:sSup>
                          </m:sub>
                        </m:sSub>
                        <m:r>
                          <a:rPr lang="en-GB" sz="3200" b="0" i="1" smtClean="0">
                            <a:solidFill>
                              <a:srgbClr val="00B0F0"/>
                            </a:solidFill>
                            <a:latin typeface="Cambria Math" panose="02040503050406030204" pitchFamily="18" charset="0"/>
                            <a:ea typeface="Cambria Math" panose="02040503050406030204" pitchFamily="18" charset="0"/>
                          </a:rPr>
                          <m:t>)</m:t>
                        </m:r>
                      </m:den>
                    </m:f>
                    <m:f>
                      <m:fPr>
                        <m:ctrlPr>
                          <a:rPr lang="en-GB" sz="3200" i="1" smtClean="0">
                            <a:latin typeface="Cambria Math" panose="02040503050406030204" pitchFamily="18" charset="0"/>
                            <a:ea typeface="Cambria Math" panose="02040503050406030204" pitchFamily="18" charset="0"/>
                          </a:rPr>
                        </m:ctrlPr>
                      </m:fPr>
                      <m:num>
                        <m:sSubSup>
                          <m:sSubSupPr>
                            <m:ctrlPr>
                              <a:rPr lang="en-GB" sz="3200" b="0" i="1" smtClean="0">
                                <a:solidFill>
                                  <a:srgbClr val="00B0F0"/>
                                </a:solidFill>
                                <a:latin typeface="Cambria Math" panose="02040503050406030204" pitchFamily="18" charset="0"/>
                                <a:ea typeface="Cambria Math" panose="02040503050406030204" pitchFamily="18" charset="0"/>
                              </a:rPr>
                            </m:ctrlPr>
                          </m:sSubSupPr>
                          <m:e>
                            <m:r>
                              <a:rPr lang="en-GB" sz="3200" i="1">
                                <a:solidFill>
                                  <a:srgbClr val="00B0F0"/>
                                </a:solidFill>
                                <a:latin typeface="Cambria Math" panose="02040503050406030204" pitchFamily="18" charset="0"/>
                                <a:ea typeface="Cambria Math" panose="02040503050406030204" pitchFamily="18" charset="0"/>
                              </a:rPr>
                              <m:t>𝑁</m:t>
                            </m:r>
                          </m:e>
                          <m:sub>
                            <m:r>
                              <a:rPr lang="en-GB" sz="3200" i="1">
                                <a:solidFill>
                                  <a:srgbClr val="00B0F0"/>
                                </a:solidFill>
                                <a:latin typeface="Cambria Math" panose="02040503050406030204" pitchFamily="18" charset="0"/>
                                <a:ea typeface="Cambria Math" panose="02040503050406030204" pitchFamily="18" charset="0"/>
                              </a:rPr>
                              <m:t>𝑖𝑛𝑡</m:t>
                            </m:r>
                          </m:sub>
                          <m:sup>
                            <m:r>
                              <a:rPr lang="en-GB" sz="3200" b="0" i="1" smtClean="0">
                                <a:solidFill>
                                  <a:srgbClr val="00B0F0"/>
                                </a:solidFill>
                                <a:latin typeface="Cambria Math" panose="02040503050406030204" pitchFamily="18" charset="0"/>
                                <a:ea typeface="Cambria Math" panose="02040503050406030204" pitchFamily="18" charset="0"/>
                              </a:rPr>
                              <m:t>𝑖𝑗</m:t>
                            </m:r>
                          </m:sup>
                        </m:sSubSup>
                      </m:num>
                      <m:den>
                        <m:sSubSup>
                          <m:sSubSupPr>
                            <m:ctrlPr>
                              <a:rPr lang="en-GB" sz="3200" b="0" i="1" smtClean="0">
                                <a:solidFill>
                                  <a:srgbClr val="C00000"/>
                                </a:solidFill>
                                <a:latin typeface="Cambria Math" panose="02040503050406030204" pitchFamily="18" charset="0"/>
                                <a:ea typeface="Cambria Math" panose="02040503050406030204" pitchFamily="18" charset="0"/>
                              </a:rPr>
                            </m:ctrlPr>
                          </m:sSubSupPr>
                          <m:e>
                            <m:r>
                              <a:rPr lang="en-GB" sz="3200" i="1">
                                <a:solidFill>
                                  <a:srgbClr val="C00000"/>
                                </a:solidFill>
                                <a:latin typeface="Cambria Math" panose="02040503050406030204" pitchFamily="18" charset="0"/>
                                <a:ea typeface="Cambria Math" panose="02040503050406030204" pitchFamily="18" charset="0"/>
                              </a:rPr>
                              <m:t>𝑁</m:t>
                            </m:r>
                          </m:e>
                          <m:sub>
                            <m:r>
                              <a:rPr lang="en-GB" sz="3200" i="1">
                                <a:solidFill>
                                  <a:srgbClr val="C00000"/>
                                </a:solidFill>
                                <a:latin typeface="Cambria Math" panose="02040503050406030204" pitchFamily="18" charset="0"/>
                                <a:ea typeface="Cambria Math" panose="02040503050406030204" pitchFamily="18" charset="0"/>
                              </a:rPr>
                              <m:t>𝑖𝑛𝑐</m:t>
                            </m:r>
                          </m:sub>
                          <m:sup>
                            <m:r>
                              <a:rPr lang="en-GB" sz="3200" b="0" i="1" smtClean="0">
                                <a:solidFill>
                                  <a:srgbClr val="C00000"/>
                                </a:solidFill>
                                <a:latin typeface="Cambria Math" panose="02040503050406030204" pitchFamily="18" charset="0"/>
                                <a:ea typeface="Cambria Math" panose="02040503050406030204" pitchFamily="18" charset="0"/>
                              </a:rPr>
                              <m:t>𝑖</m:t>
                            </m:r>
                          </m:sup>
                        </m:sSubSup>
                      </m:den>
                    </m:f>
                  </m:oMath>
                </a14:m>
                <a:r>
                  <a:rPr lang="en-GB" dirty="0"/>
                  <a:t>  (</a:t>
                </a:r>
                <a:r>
                  <a:rPr lang="en-US" dirty="0"/>
                  <a:t>Eq. 1</a:t>
                </a:r>
                <a:r>
                  <a:rPr lang="en-GB" dirty="0"/>
                  <a:t>)</a:t>
                </a:r>
              </a:p>
              <a:p>
                <a:r>
                  <a:rPr lang="en-US" dirty="0"/>
                  <a:t>Thin slice total CEX cross section is,</a:t>
                </a:r>
              </a:p>
              <a:p>
                <a:pPr marL="0" indent="0" algn="ctr">
                  <a:buNone/>
                </a:pPr>
                <a14:m>
                  <m:oMath xmlns:m="http://schemas.openxmlformats.org/officeDocument/2006/math">
                    <m:sSub>
                      <m:sSubPr>
                        <m:ctrlPr>
                          <a:rPr lang="en-GB" sz="2800" i="1">
                            <a:solidFill>
                              <a:srgbClr val="00B050"/>
                            </a:solidFill>
                            <a:latin typeface="Cambria Math" panose="02040503050406030204" pitchFamily="18" charset="0"/>
                          </a:rPr>
                        </m:ctrlPr>
                      </m:sSubPr>
                      <m:e>
                        <m:r>
                          <a:rPr lang="en-GB" sz="2800" i="1">
                            <a:solidFill>
                              <a:srgbClr val="00B050"/>
                            </a:solidFill>
                            <a:latin typeface="Cambria Math" panose="02040503050406030204" pitchFamily="18" charset="0"/>
                            <a:ea typeface="Cambria Math" panose="02040503050406030204" pitchFamily="18" charset="0"/>
                          </a:rPr>
                          <m:t>𝜎</m:t>
                        </m:r>
                      </m:e>
                      <m:sub>
                        <m:r>
                          <a:rPr lang="en-GB" sz="2800" i="1">
                            <a:solidFill>
                              <a:srgbClr val="00B050"/>
                            </a:solidFill>
                            <a:latin typeface="Cambria Math" panose="02040503050406030204" pitchFamily="18" charset="0"/>
                          </a:rPr>
                          <m:t>𝑖</m:t>
                        </m:r>
                      </m:sub>
                    </m:sSub>
                    <m:r>
                      <a:rPr lang="en-GB" sz="2800" i="1">
                        <a:latin typeface="Cambria Math" panose="02040503050406030204" pitchFamily="18" charset="0"/>
                      </a:rPr>
                      <m:t>=</m:t>
                    </m:r>
                    <m:f>
                      <m:fPr>
                        <m:ctrlPr>
                          <a:rPr lang="en-GB" sz="2800" i="1">
                            <a:solidFill>
                              <a:srgbClr val="C00000"/>
                            </a:solidFill>
                            <a:latin typeface="Cambria Math" panose="02040503050406030204" pitchFamily="18" charset="0"/>
                            <a:ea typeface="Cambria Math" panose="02040503050406030204" pitchFamily="18" charset="0"/>
                          </a:rPr>
                        </m:ctrlPr>
                      </m:fPr>
                      <m:num>
                        <m:sSub>
                          <m:sSubPr>
                            <m:ctrlPr>
                              <a:rPr lang="en-GB" sz="2800" i="1">
                                <a:solidFill>
                                  <a:srgbClr val="C00000"/>
                                </a:solidFill>
                                <a:latin typeface="Cambria Math" panose="02040503050406030204" pitchFamily="18" charset="0"/>
                                <a:ea typeface="Cambria Math" panose="02040503050406030204" pitchFamily="18" charset="0"/>
                              </a:rPr>
                            </m:ctrlPr>
                          </m:sSubPr>
                          <m:e>
                            <m:r>
                              <a:rPr lang="en-GB" sz="2800" i="1">
                                <a:solidFill>
                                  <a:srgbClr val="C00000"/>
                                </a:solidFill>
                                <a:latin typeface="Cambria Math" panose="02040503050406030204" pitchFamily="18" charset="0"/>
                                <a:ea typeface="Cambria Math" panose="02040503050406030204" pitchFamily="18" charset="0"/>
                              </a:rPr>
                              <m:t>𝑚</m:t>
                            </m:r>
                          </m:e>
                          <m:sub>
                            <m:r>
                              <a:rPr lang="en-GB" sz="2800" i="1">
                                <a:solidFill>
                                  <a:srgbClr val="C00000"/>
                                </a:solidFill>
                                <a:latin typeface="Cambria Math" panose="02040503050406030204" pitchFamily="18" charset="0"/>
                                <a:ea typeface="Cambria Math" panose="02040503050406030204" pitchFamily="18" charset="0"/>
                              </a:rPr>
                              <m:t>𝐴𝑟</m:t>
                            </m:r>
                          </m:sub>
                        </m:sSub>
                      </m:num>
                      <m:den>
                        <m:r>
                          <a:rPr lang="en-GB" sz="2800" i="1">
                            <a:solidFill>
                              <a:srgbClr val="C00000"/>
                            </a:solidFill>
                            <a:latin typeface="Cambria Math" panose="02040503050406030204" pitchFamily="18" charset="0"/>
                            <a:ea typeface="Cambria Math" panose="02040503050406030204" pitchFamily="18" charset="0"/>
                          </a:rPr>
                          <m:t>𝜌</m:t>
                        </m:r>
                        <m:sSub>
                          <m:sSubPr>
                            <m:ctrlPr>
                              <a:rPr lang="en-GB" sz="2800" i="1">
                                <a:solidFill>
                                  <a:srgbClr val="C00000"/>
                                </a:solidFill>
                                <a:latin typeface="Cambria Math" panose="02040503050406030204" pitchFamily="18" charset="0"/>
                                <a:ea typeface="Cambria Math" panose="02040503050406030204" pitchFamily="18" charset="0"/>
                              </a:rPr>
                            </m:ctrlPr>
                          </m:sSubPr>
                          <m:e>
                            <m:r>
                              <a:rPr lang="en-GB" sz="2800" i="1">
                                <a:solidFill>
                                  <a:srgbClr val="C00000"/>
                                </a:solidFill>
                                <a:latin typeface="Cambria Math" panose="02040503050406030204" pitchFamily="18" charset="0"/>
                                <a:ea typeface="Cambria Math" panose="02040503050406030204" pitchFamily="18" charset="0"/>
                              </a:rPr>
                              <m:t>𝑁</m:t>
                            </m:r>
                          </m:e>
                          <m:sub>
                            <m:r>
                              <a:rPr lang="en-GB" sz="2800" i="1">
                                <a:solidFill>
                                  <a:srgbClr val="C00000"/>
                                </a:solidFill>
                                <a:latin typeface="Cambria Math" panose="02040503050406030204" pitchFamily="18" charset="0"/>
                                <a:ea typeface="Cambria Math" panose="02040503050406030204" pitchFamily="18" charset="0"/>
                              </a:rPr>
                              <m:t>𝐴</m:t>
                            </m:r>
                          </m:sub>
                        </m:sSub>
                        <m:r>
                          <a:rPr lang="en-GB" sz="2800" i="1">
                            <a:solidFill>
                              <a:srgbClr val="C00000"/>
                            </a:solidFill>
                            <a:latin typeface="Cambria Math" panose="02040503050406030204" pitchFamily="18" charset="0"/>
                            <a:ea typeface="Cambria Math" panose="02040503050406030204" pitchFamily="18" charset="0"/>
                          </a:rPr>
                          <m:t>𝛿</m:t>
                        </m:r>
                        <m:r>
                          <a:rPr lang="en-GB" sz="2800" b="0" i="1" smtClean="0">
                            <a:solidFill>
                              <a:srgbClr val="C00000"/>
                            </a:solidFill>
                            <a:latin typeface="Cambria Math" panose="02040503050406030204" pitchFamily="18" charset="0"/>
                            <a:ea typeface="Cambria Math" panose="02040503050406030204" pitchFamily="18" charset="0"/>
                          </a:rPr>
                          <m:t>𝐸</m:t>
                        </m:r>
                      </m:den>
                    </m:f>
                  </m:oMath>
                </a14:m>
                <a:r>
                  <a:rPr lang="en-GB" sz="3200" dirty="0">
                    <a:solidFill>
                      <a:srgbClr val="C00000"/>
                    </a:solidFill>
                    <a:ea typeface="Cambria Math" panose="02040503050406030204" pitchFamily="18" charset="0"/>
                  </a:rPr>
                  <a:t> </a:t>
                </a:r>
                <a14:m>
                  <m:oMath xmlns:m="http://schemas.openxmlformats.org/officeDocument/2006/math">
                    <m:sSub>
                      <m:sSubPr>
                        <m:ctrlPr>
                          <a:rPr lang="en-GB" sz="3200" i="1">
                            <a:solidFill>
                              <a:srgbClr val="C00000"/>
                            </a:solidFill>
                            <a:latin typeface="Cambria Math" panose="02040503050406030204" pitchFamily="18" charset="0"/>
                            <a:ea typeface="Cambria Math" panose="02040503050406030204" pitchFamily="18" charset="0"/>
                          </a:rPr>
                        </m:ctrlPr>
                      </m:sSubPr>
                      <m:e>
                        <m:d>
                          <m:dPr>
                            <m:begChr m:val=""/>
                            <m:endChr m:val="|"/>
                            <m:ctrlPr>
                              <a:rPr lang="en-GB" sz="3200" i="1">
                                <a:solidFill>
                                  <a:srgbClr val="C00000"/>
                                </a:solidFill>
                                <a:latin typeface="Cambria Math" panose="02040503050406030204" pitchFamily="18" charset="0"/>
                                <a:ea typeface="Cambria Math" panose="02040503050406030204" pitchFamily="18" charset="0"/>
                              </a:rPr>
                            </m:ctrlPr>
                          </m:dPr>
                          <m:e>
                            <m:f>
                              <m:fPr>
                                <m:ctrlPr>
                                  <a:rPr lang="en-GB" sz="3200" i="1">
                                    <a:solidFill>
                                      <a:srgbClr val="C00000"/>
                                    </a:solidFill>
                                    <a:latin typeface="Cambria Math" panose="02040503050406030204" pitchFamily="18" charset="0"/>
                                    <a:ea typeface="Cambria Math" panose="02040503050406030204" pitchFamily="18" charset="0"/>
                                  </a:rPr>
                                </m:ctrlPr>
                              </m:fPr>
                              <m:num>
                                <m:r>
                                  <a:rPr lang="en-GB" sz="3200" i="1">
                                    <a:solidFill>
                                      <a:srgbClr val="C00000"/>
                                    </a:solidFill>
                                    <a:latin typeface="Cambria Math" panose="02040503050406030204" pitchFamily="18" charset="0"/>
                                    <a:ea typeface="Cambria Math" panose="02040503050406030204" pitchFamily="18" charset="0"/>
                                  </a:rPr>
                                  <m:t>𝑑𝐸</m:t>
                                </m:r>
                              </m:num>
                              <m:den>
                                <m:r>
                                  <a:rPr lang="en-GB" sz="3200" i="1">
                                    <a:solidFill>
                                      <a:srgbClr val="C00000"/>
                                    </a:solidFill>
                                    <a:latin typeface="Cambria Math" panose="02040503050406030204" pitchFamily="18" charset="0"/>
                                    <a:ea typeface="Cambria Math" panose="02040503050406030204" pitchFamily="18" charset="0"/>
                                  </a:rPr>
                                  <m:t>𝑑𝑥</m:t>
                                </m:r>
                              </m:den>
                            </m:f>
                          </m:e>
                        </m:d>
                      </m:e>
                      <m:sub>
                        <m:sSub>
                          <m:sSubPr>
                            <m:ctrlPr>
                              <a:rPr lang="en-GB" sz="3200" i="1">
                                <a:solidFill>
                                  <a:srgbClr val="C00000"/>
                                </a:solidFill>
                                <a:latin typeface="Cambria Math" panose="02040503050406030204" pitchFamily="18" charset="0"/>
                                <a:ea typeface="Cambria Math" panose="02040503050406030204" pitchFamily="18" charset="0"/>
                              </a:rPr>
                            </m:ctrlPr>
                          </m:sSubPr>
                          <m:e>
                            <m:r>
                              <a:rPr lang="en-GB" sz="3200" i="1">
                                <a:solidFill>
                                  <a:srgbClr val="C00000"/>
                                </a:solidFill>
                                <a:latin typeface="Cambria Math" panose="02040503050406030204" pitchFamily="18" charset="0"/>
                                <a:ea typeface="Cambria Math" panose="02040503050406030204" pitchFamily="18" charset="0"/>
                              </a:rPr>
                              <m:t>𝐸</m:t>
                            </m:r>
                          </m:e>
                          <m:sub>
                            <m:r>
                              <a:rPr lang="en-GB" sz="3200" i="1">
                                <a:solidFill>
                                  <a:srgbClr val="C00000"/>
                                </a:solidFill>
                                <a:latin typeface="Cambria Math" panose="02040503050406030204" pitchFamily="18" charset="0"/>
                                <a:ea typeface="Cambria Math" panose="02040503050406030204" pitchFamily="18" charset="0"/>
                              </a:rPr>
                              <m:t>𝑖</m:t>
                            </m:r>
                          </m:sub>
                        </m:sSub>
                      </m:sub>
                    </m:sSub>
                  </m:oMath>
                </a14:m>
                <a:r>
                  <a:rPr lang="en-GB" sz="3200" dirty="0">
                    <a:ea typeface="Cambria Math" panose="02040503050406030204" pitchFamily="18" charset="0"/>
                  </a:rPr>
                  <a:t> </a:t>
                </a:r>
                <a14:m>
                  <m:oMath xmlns:m="http://schemas.openxmlformats.org/officeDocument/2006/math">
                    <m:f>
                      <m:fPr>
                        <m:ctrlPr>
                          <a:rPr lang="en-GB" sz="3200" i="1">
                            <a:latin typeface="Cambria Math" panose="02040503050406030204" pitchFamily="18" charset="0"/>
                            <a:ea typeface="Cambria Math" panose="02040503050406030204" pitchFamily="18" charset="0"/>
                          </a:rPr>
                        </m:ctrlPr>
                      </m:fPr>
                      <m:num>
                        <m:sSubSup>
                          <m:sSubSupPr>
                            <m:ctrlPr>
                              <a:rPr lang="en-GB" sz="3200" i="1">
                                <a:latin typeface="Cambria Math" panose="02040503050406030204" pitchFamily="18" charset="0"/>
                                <a:ea typeface="Cambria Math" panose="02040503050406030204" pitchFamily="18" charset="0"/>
                              </a:rPr>
                            </m:ctrlPr>
                          </m:sSubSupPr>
                          <m:e>
                            <m:r>
                              <a:rPr lang="en-GB" sz="3200" i="1">
                                <a:latin typeface="Cambria Math" panose="02040503050406030204" pitchFamily="18" charset="0"/>
                                <a:ea typeface="Cambria Math" panose="02040503050406030204" pitchFamily="18" charset="0"/>
                              </a:rPr>
                              <m:t>𝑁</m:t>
                            </m:r>
                          </m:e>
                          <m:sub>
                            <m:r>
                              <a:rPr lang="en-GB" sz="3200" i="1">
                                <a:latin typeface="Cambria Math" panose="02040503050406030204" pitchFamily="18" charset="0"/>
                                <a:ea typeface="Cambria Math" panose="02040503050406030204" pitchFamily="18" charset="0"/>
                              </a:rPr>
                              <m:t>𝑖𝑛𝑡</m:t>
                            </m:r>
                          </m:sub>
                          <m:sup>
                            <m:r>
                              <a:rPr lang="en-GB" sz="3200" i="1">
                                <a:latin typeface="Cambria Math" panose="02040503050406030204" pitchFamily="18" charset="0"/>
                                <a:ea typeface="Cambria Math" panose="02040503050406030204" pitchFamily="18" charset="0"/>
                              </a:rPr>
                              <m:t>𝑖</m:t>
                            </m:r>
                          </m:sup>
                        </m:sSubSup>
                      </m:num>
                      <m:den>
                        <m:sSubSup>
                          <m:sSubSupPr>
                            <m:ctrlPr>
                              <a:rPr lang="en-GB" sz="3200" i="1">
                                <a:solidFill>
                                  <a:srgbClr val="C00000"/>
                                </a:solidFill>
                                <a:latin typeface="Cambria Math" panose="02040503050406030204" pitchFamily="18" charset="0"/>
                                <a:ea typeface="Cambria Math" panose="02040503050406030204" pitchFamily="18" charset="0"/>
                              </a:rPr>
                            </m:ctrlPr>
                          </m:sSubSupPr>
                          <m:e>
                            <m:r>
                              <a:rPr lang="en-GB" sz="3200" i="1">
                                <a:solidFill>
                                  <a:srgbClr val="C00000"/>
                                </a:solidFill>
                                <a:latin typeface="Cambria Math" panose="02040503050406030204" pitchFamily="18" charset="0"/>
                                <a:ea typeface="Cambria Math" panose="02040503050406030204" pitchFamily="18" charset="0"/>
                              </a:rPr>
                              <m:t>𝑁</m:t>
                            </m:r>
                          </m:e>
                          <m:sub>
                            <m:r>
                              <a:rPr lang="en-GB" sz="3200" i="1">
                                <a:solidFill>
                                  <a:srgbClr val="C00000"/>
                                </a:solidFill>
                                <a:latin typeface="Cambria Math" panose="02040503050406030204" pitchFamily="18" charset="0"/>
                                <a:ea typeface="Cambria Math" panose="02040503050406030204" pitchFamily="18" charset="0"/>
                              </a:rPr>
                              <m:t>𝑖𝑛𝑐</m:t>
                            </m:r>
                          </m:sub>
                          <m:sup>
                            <m:r>
                              <a:rPr lang="en-GB" sz="3200" i="1">
                                <a:solidFill>
                                  <a:srgbClr val="C00000"/>
                                </a:solidFill>
                                <a:latin typeface="Cambria Math" panose="02040503050406030204" pitchFamily="18" charset="0"/>
                                <a:ea typeface="Cambria Math" panose="02040503050406030204" pitchFamily="18" charset="0"/>
                              </a:rPr>
                              <m:t>𝑖</m:t>
                            </m:r>
                          </m:sup>
                        </m:sSubSup>
                      </m:den>
                    </m:f>
                  </m:oMath>
                </a14:m>
                <a:r>
                  <a:rPr lang="en-US" dirty="0"/>
                  <a:t>  </a:t>
                </a:r>
                <a:r>
                  <a:rPr lang="en-GB" dirty="0"/>
                  <a:t>(</a:t>
                </a:r>
                <a:r>
                  <a:rPr lang="en-US" dirty="0"/>
                  <a:t>Eq. 2</a:t>
                </a:r>
                <a:r>
                  <a:rPr lang="en-GB" dirty="0"/>
                  <a:t>)</a:t>
                </a:r>
                <a:endParaRPr lang="en-US" dirty="0"/>
              </a:p>
              <a:p>
                <a:r>
                  <a:rPr lang="en-US" dirty="0"/>
                  <a:t>Then the differential cross section formula is (Sub. Eq. 2 into Eq. 1),</a:t>
                </a:r>
              </a:p>
              <a:p>
                <a:pPr marL="0" indent="0" algn="ctr">
                  <a:buNone/>
                </a:pPr>
                <a14:m>
                  <m:oMathPara xmlns:m="http://schemas.openxmlformats.org/officeDocument/2006/math">
                    <m:oMathParaPr>
                      <m:jc m:val="centerGroup"/>
                    </m:oMathParaPr>
                    <m:oMath xmlns:m="http://schemas.openxmlformats.org/officeDocument/2006/math">
                      <m:sSub>
                        <m:sSubPr>
                          <m:ctrlPr>
                            <a:rPr lang="en-GB" sz="2400" i="1">
                              <a:solidFill>
                                <a:srgbClr val="00B050"/>
                              </a:solidFill>
                              <a:latin typeface="Cambria Math" panose="02040503050406030204" pitchFamily="18" charset="0"/>
                            </a:rPr>
                          </m:ctrlPr>
                        </m:sSubPr>
                        <m:e>
                          <m:sSub>
                            <m:sSubPr>
                              <m:ctrlPr>
                                <a:rPr lang="en-GB" sz="2400" i="1" dirty="0">
                                  <a:latin typeface="Cambria Math" panose="02040503050406030204" pitchFamily="18" charset="0"/>
                                  <a:ea typeface="Cambria Math" panose="02040503050406030204" pitchFamily="18" charset="0"/>
                                </a:rPr>
                              </m:ctrlPr>
                            </m:sSubPr>
                            <m:e>
                              <m:d>
                                <m:dPr>
                                  <m:ctrlPr>
                                    <a:rPr lang="en-GB" sz="2400" i="1" dirty="0">
                                      <a:latin typeface="Cambria Math" panose="02040503050406030204" pitchFamily="18" charset="0"/>
                                      <a:ea typeface="Cambria Math" panose="02040503050406030204" pitchFamily="18" charset="0"/>
                                    </a:rPr>
                                  </m:ctrlPr>
                                </m:dPr>
                                <m:e>
                                  <m:f>
                                    <m:fPr>
                                      <m:ctrlPr>
                                        <a:rPr lang="en-GB" sz="2400" i="1" dirty="0">
                                          <a:latin typeface="Cambria Math" panose="02040503050406030204" pitchFamily="18" charset="0"/>
                                          <a:ea typeface="Cambria Math" panose="02040503050406030204" pitchFamily="18" charset="0"/>
                                        </a:rPr>
                                      </m:ctrlPr>
                                    </m:fPr>
                                    <m:num>
                                      <m:r>
                                        <a:rPr lang="en-GB" sz="2400" i="1" dirty="0">
                                          <a:latin typeface="Cambria Math" panose="02040503050406030204" pitchFamily="18" charset="0"/>
                                          <a:ea typeface="Cambria Math" panose="02040503050406030204" pitchFamily="18" charset="0"/>
                                        </a:rPr>
                                        <m:t>𝑑</m:t>
                                      </m:r>
                                      <m:r>
                                        <a:rPr lang="en-GB" sz="2400" i="1" dirty="0">
                                          <a:latin typeface="Cambria Math" panose="02040503050406030204" pitchFamily="18" charset="0"/>
                                          <a:ea typeface="Cambria Math" panose="02040503050406030204" pitchFamily="18" charset="0"/>
                                        </a:rPr>
                                        <m:t>𝜎</m:t>
                                      </m:r>
                                    </m:num>
                                    <m:den>
                                      <m:sSub>
                                        <m:sSubPr>
                                          <m:ctrlPr>
                                            <a:rPr lang="en-GB" sz="2400" i="1" dirty="0">
                                              <a:latin typeface="Cambria Math" panose="02040503050406030204" pitchFamily="18" charset="0"/>
                                              <a:ea typeface="Cambria Math" panose="02040503050406030204" pitchFamily="18" charset="0"/>
                                            </a:rPr>
                                          </m:ctrlPr>
                                        </m:sSubPr>
                                        <m:e>
                                          <m:r>
                                            <a:rPr lang="en-GB" sz="2400" i="1" dirty="0">
                                              <a:latin typeface="Cambria Math" panose="02040503050406030204" pitchFamily="18" charset="0"/>
                                              <a:ea typeface="Cambria Math" panose="02040503050406030204" pitchFamily="18" charset="0"/>
                                            </a:rPr>
                                            <m:t>𝑑</m:t>
                                          </m:r>
                                          <m:r>
                                            <a:rPr lang="en-GB" sz="2400" b="0" i="1" dirty="0" smtClean="0">
                                              <a:latin typeface="Cambria Math" panose="02040503050406030204" pitchFamily="18" charset="0"/>
                                              <a:ea typeface="Cambria Math" panose="02040503050406030204" pitchFamily="18" charset="0"/>
                                            </a:rPr>
                                            <m:t>𝑇</m:t>
                                          </m:r>
                                        </m:e>
                                        <m:sub>
                                          <m:sSup>
                                            <m:sSupPr>
                                              <m:ctrlPr>
                                                <a:rPr lang="en-GB" sz="2400" i="1" dirty="0">
                                                  <a:latin typeface="Cambria Math" panose="02040503050406030204" pitchFamily="18" charset="0"/>
                                                  <a:ea typeface="Cambria Math" panose="02040503050406030204" pitchFamily="18" charset="0"/>
                                                </a:rPr>
                                              </m:ctrlPr>
                                            </m:sSupPr>
                                            <m:e>
                                              <m:r>
                                                <a:rPr lang="en-GB" sz="2400" i="1" dirty="0">
                                                  <a:latin typeface="Cambria Math" panose="02040503050406030204" pitchFamily="18" charset="0"/>
                                                  <a:ea typeface="Cambria Math" panose="02040503050406030204" pitchFamily="18" charset="0"/>
                                                </a:rPr>
                                                <m:t>𝜋</m:t>
                                              </m:r>
                                            </m:e>
                                            <m:sup>
                                              <m:r>
                                                <a:rPr lang="en-GB" sz="2400" i="1" dirty="0">
                                                  <a:latin typeface="Cambria Math" panose="02040503050406030204" pitchFamily="18" charset="0"/>
                                                  <a:ea typeface="Cambria Math" panose="02040503050406030204" pitchFamily="18" charset="0"/>
                                                </a:rPr>
                                                <m:t>0</m:t>
                                              </m:r>
                                            </m:sup>
                                          </m:sSup>
                                        </m:sub>
                                      </m:sSub>
                                    </m:den>
                                  </m:f>
                                </m:e>
                              </m:d>
                            </m:e>
                            <m:sub>
                              <m:r>
                                <a:rPr lang="en-GB" sz="2400" i="1" dirty="0">
                                  <a:latin typeface="Cambria Math" panose="02040503050406030204" pitchFamily="18" charset="0"/>
                                  <a:ea typeface="Cambria Math" panose="02040503050406030204" pitchFamily="18" charset="0"/>
                                </a:rPr>
                                <m:t>𝑖𝑗</m:t>
                              </m:r>
                            </m:sub>
                          </m:sSub>
                          <m:r>
                            <a:rPr lang="en-GB" sz="2400" i="1">
                              <a:latin typeface="Cambria Math" panose="02040503050406030204" pitchFamily="18" charset="0"/>
                            </a:rPr>
                            <m:t>=</m:t>
                          </m:r>
                          <m:r>
                            <m:rPr>
                              <m:nor/>
                            </m:rPr>
                            <a:rPr lang="en-GB" sz="2400" dirty="0">
                              <a:solidFill>
                                <a:srgbClr val="C00000"/>
                              </a:solidFill>
                              <a:ea typeface="Cambria Math" panose="02040503050406030204" pitchFamily="18" charset="0"/>
                            </a:rPr>
                            <m:t> </m:t>
                          </m:r>
                          <m:f>
                            <m:fPr>
                              <m:ctrlPr>
                                <a:rPr lang="en-GB" sz="2400" i="1">
                                  <a:solidFill>
                                    <a:srgbClr val="00B0F0"/>
                                  </a:solidFill>
                                  <a:latin typeface="Cambria Math" panose="02040503050406030204" pitchFamily="18" charset="0"/>
                                  <a:ea typeface="Cambria Math" panose="02040503050406030204" pitchFamily="18" charset="0"/>
                                </a:rPr>
                              </m:ctrlPr>
                            </m:fPr>
                            <m:num>
                              <m:r>
                                <a:rPr lang="en-GB" sz="2400" i="1">
                                  <a:solidFill>
                                    <a:srgbClr val="00B0F0"/>
                                  </a:solidFill>
                                  <a:latin typeface="Cambria Math" panose="02040503050406030204" pitchFamily="18" charset="0"/>
                                  <a:ea typeface="Cambria Math" panose="02040503050406030204" pitchFamily="18" charset="0"/>
                                </a:rPr>
                                <m:t>1</m:t>
                              </m:r>
                            </m:num>
                            <m:den>
                              <m:r>
                                <a:rPr lang="en-GB" sz="2400" i="1">
                                  <a:solidFill>
                                    <a:srgbClr val="00B0F0"/>
                                  </a:solidFill>
                                  <a:latin typeface="Cambria Math" panose="02040503050406030204" pitchFamily="18" charset="0"/>
                                  <a:ea typeface="Cambria Math" panose="02040503050406030204" pitchFamily="18" charset="0"/>
                                </a:rPr>
                                <m:t>(</m:t>
                              </m:r>
                              <m:sSub>
                                <m:sSubPr>
                                  <m:ctrlPr>
                                    <a:rPr lang="en-GB" sz="2400" i="1" dirty="0">
                                      <a:solidFill>
                                        <a:srgbClr val="00B0F0"/>
                                      </a:solidFill>
                                      <a:latin typeface="Cambria Math" panose="02040503050406030204" pitchFamily="18" charset="0"/>
                                      <a:ea typeface="Cambria Math" panose="02040503050406030204" pitchFamily="18" charset="0"/>
                                    </a:rPr>
                                  </m:ctrlPr>
                                </m:sSubPr>
                                <m:e>
                                  <m:r>
                                    <a:rPr lang="en-GB" sz="2400" i="1" dirty="0">
                                      <a:solidFill>
                                        <a:srgbClr val="00B0F0"/>
                                      </a:solidFill>
                                      <a:latin typeface="Cambria Math" panose="02040503050406030204" pitchFamily="18" charset="0"/>
                                      <a:ea typeface="Cambria Math" panose="02040503050406030204" pitchFamily="18" charset="0"/>
                                    </a:rPr>
                                    <m:t>∆</m:t>
                                  </m:r>
                                  <m:r>
                                    <a:rPr lang="en-GB" sz="2400" b="0" i="1" dirty="0" smtClean="0">
                                      <a:solidFill>
                                        <a:srgbClr val="00B0F0"/>
                                      </a:solidFill>
                                      <a:latin typeface="Cambria Math" panose="02040503050406030204" pitchFamily="18" charset="0"/>
                                      <a:ea typeface="Cambria Math" panose="02040503050406030204" pitchFamily="18" charset="0"/>
                                    </a:rPr>
                                    <m:t>𝑇</m:t>
                                  </m:r>
                                </m:e>
                                <m:sub>
                                  <m:sSup>
                                    <m:sSupPr>
                                      <m:ctrlPr>
                                        <a:rPr lang="en-GB" sz="2400" i="1" dirty="0">
                                          <a:solidFill>
                                            <a:srgbClr val="00B0F0"/>
                                          </a:solidFill>
                                          <a:latin typeface="Cambria Math" panose="02040503050406030204" pitchFamily="18" charset="0"/>
                                          <a:ea typeface="Cambria Math" panose="02040503050406030204" pitchFamily="18" charset="0"/>
                                        </a:rPr>
                                      </m:ctrlPr>
                                    </m:sSupPr>
                                    <m:e>
                                      <m:r>
                                        <a:rPr lang="en-GB" sz="2400" i="1" dirty="0">
                                          <a:solidFill>
                                            <a:srgbClr val="00B0F0"/>
                                          </a:solidFill>
                                          <a:latin typeface="Cambria Math" panose="02040503050406030204" pitchFamily="18" charset="0"/>
                                          <a:ea typeface="Cambria Math" panose="02040503050406030204" pitchFamily="18" charset="0"/>
                                        </a:rPr>
                                        <m:t>𝜋</m:t>
                                      </m:r>
                                    </m:e>
                                    <m:sup>
                                      <m:r>
                                        <a:rPr lang="en-GB" sz="2400" i="1" dirty="0">
                                          <a:solidFill>
                                            <a:srgbClr val="00B0F0"/>
                                          </a:solidFill>
                                          <a:latin typeface="Cambria Math" panose="02040503050406030204" pitchFamily="18" charset="0"/>
                                          <a:ea typeface="Cambria Math" panose="02040503050406030204" pitchFamily="18" charset="0"/>
                                        </a:rPr>
                                        <m:t>0</m:t>
                                      </m:r>
                                    </m:sup>
                                  </m:sSup>
                                </m:sub>
                              </m:sSub>
                              <m:r>
                                <a:rPr lang="en-GB" sz="2400" i="1">
                                  <a:solidFill>
                                    <a:srgbClr val="00B0F0"/>
                                  </a:solidFill>
                                  <a:latin typeface="Cambria Math" panose="02040503050406030204" pitchFamily="18" charset="0"/>
                                  <a:ea typeface="Cambria Math" panose="02040503050406030204" pitchFamily="18" charset="0"/>
                                </a:rPr>
                                <m:t>)</m:t>
                              </m:r>
                            </m:den>
                          </m:f>
                          <m:f>
                            <m:fPr>
                              <m:ctrlPr>
                                <a:rPr lang="en-GB" sz="2400" i="1">
                                  <a:latin typeface="Cambria Math" panose="02040503050406030204" pitchFamily="18" charset="0"/>
                                  <a:ea typeface="Cambria Math" panose="02040503050406030204" pitchFamily="18" charset="0"/>
                                </a:rPr>
                              </m:ctrlPr>
                            </m:fPr>
                            <m:num>
                              <m:sSubSup>
                                <m:sSubSupPr>
                                  <m:ctrlPr>
                                    <a:rPr lang="en-GB" sz="2400" i="1">
                                      <a:solidFill>
                                        <a:srgbClr val="00B0F0"/>
                                      </a:solidFill>
                                      <a:latin typeface="Cambria Math" panose="02040503050406030204" pitchFamily="18" charset="0"/>
                                      <a:ea typeface="Cambria Math" panose="02040503050406030204" pitchFamily="18" charset="0"/>
                                    </a:rPr>
                                  </m:ctrlPr>
                                </m:sSubSupPr>
                                <m:e>
                                  <m:r>
                                    <a:rPr lang="en-GB" sz="2400" i="1">
                                      <a:solidFill>
                                        <a:srgbClr val="00B0F0"/>
                                      </a:solidFill>
                                      <a:latin typeface="Cambria Math" panose="02040503050406030204" pitchFamily="18" charset="0"/>
                                      <a:ea typeface="Cambria Math" panose="02040503050406030204" pitchFamily="18" charset="0"/>
                                    </a:rPr>
                                    <m:t>𝑁</m:t>
                                  </m:r>
                                </m:e>
                                <m:sub>
                                  <m:r>
                                    <a:rPr lang="en-GB" sz="2400" i="1">
                                      <a:solidFill>
                                        <a:srgbClr val="00B0F0"/>
                                      </a:solidFill>
                                      <a:latin typeface="Cambria Math" panose="02040503050406030204" pitchFamily="18" charset="0"/>
                                      <a:ea typeface="Cambria Math" panose="02040503050406030204" pitchFamily="18" charset="0"/>
                                    </a:rPr>
                                    <m:t>𝑖𝑛𝑡</m:t>
                                  </m:r>
                                </m:sub>
                                <m:sup>
                                  <m:r>
                                    <a:rPr lang="en-GB" sz="2400" i="1">
                                      <a:solidFill>
                                        <a:srgbClr val="00B0F0"/>
                                      </a:solidFill>
                                      <a:latin typeface="Cambria Math" panose="02040503050406030204" pitchFamily="18" charset="0"/>
                                      <a:ea typeface="Cambria Math" panose="02040503050406030204" pitchFamily="18" charset="0"/>
                                    </a:rPr>
                                    <m:t>𝑖𝑗</m:t>
                                  </m:r>
                                </m:sup>
                              </m:sSubSup>
                            </m:num>
                            <m:den>
                              <m:sSubSup>
                                <m:sSubSupPr>
                                  <m:ctrlPr>
                                    <a:rPr lang="en-GB" sz="2400" i="1">
                                      <a:latin typeface="Cambria Math" panose="02040503050406030204" pitchFamily="18" charset="0"/>
                                      <a:ea typeface="Cambria Math" panose="02040503050406030204" pitchFamily="18" charset="0"/>
                                    </a:rPr>
                                  </m:ctrlPr>
                                </m:sSubSupPr>
                                <m:e>
                                  <m:r>
                                    <a:rPr lang="en-GB" sz="2400" i="1">
                                      <a:latin typeface="Cambria Math" panose="02040503050406030204" pitchFamily="18" charset="0"/>
                                      <a:ea typeface="Cambria Math" panose="02040503050406030204" pitchFamily="18" charset="0"/>
                                    </a:rPr>
                                    <m:t>𝑁</m:t>
                                  </m:r>
                                </m:e>
                                <m:sub>
                                  <m:r>
                                    <a:rPr lang="en-GB" sz="2400" i="1">
                                      <a:latin typeface="Cambria Math" panose="02040503050406030204" pitchFamily="18" charset="0"/>
                                      <a:ea typeface="Cambria Math" panose="02040503050406030204" pitchFamily="18" charset="0"/>
                                    </a:rPr>
                                    <m:t>𝑖𝑛𝑡</m:t>
                                  </m:r>
                                </m:sub>
                                <m:sup>
                                  <m:r>
                                    <a:rPr lang="en-GB" sz="2400" i="1">
                                      <a:latin typeface="Cambria Math" panose="02040503050406030204" pitchFamily="18" charset="0"/>
                                      <a:ea typeface="Cambria Math" panose="02040503050406030204" pitchFamily="18" charset="0"/>
                                    </a:rPr>
                                    <m:t>𝑖</m:t>
                                  </m:r>
                                </m:sup>
                              </m:sSubSup>
                            </m:den>
                          </m:f>
                          <m:r>
                            <a:rPr lang="en-GB" sz="2400" i="1">
                              <a:solidFill>
                                <a:srgbClr val="00B050"/>
                              </a:solidFill>
                              <a:latin typeface="Cambria Math" panose="02040503050406030204" pitchFamily="18" charset="0"/>
                              <a:ea typeface="Cambria Math" panose="02040503050406030204" pitchFamily="18" charset="0"/>
                            </a:rPr>
                            <m:t>𝜎</m:t>
                          </m:r>
                        </m:e>
                        <m:sub>
                          <m:r>
                            <a:rPr lang="en-GB" sz="2400" i="1">
                              <a:solidFill>
                                <a:srgbClr val="00B050"/>
                              </a:solidFill>
                              <a:latin typeface="Cambria Math" panose="02040503050406030204" pitchFamily="18" charset="0"/>
                            </a:rPr>
                            <m:t>𝑖</m:t>
                          </m:r>
                        </m:sub>
                      </m:sSub>
                    </m:oMath>
                  </m:oMathPara>
                </a14:m>
                <a:endParaRPr lang="en-US" dirty="0"/>
              </a:p>
              <a:p>
                <a:pPr marL="0" indent="0" algn="ctr">
                  <a:buNone/>
                </a:pPr>
                <a:endParaRPr lang="en-GB" sz="3200" i="1" dirty="0">
                  <a:latin typeface="Cambria Math" panose="02040503050406030204" pitchFamily="18" charset="0"/>
                  <a:ea typeface="Cambria Math" panose="02040503050406030204" pitchFamily="18" charset="0"/>
                </a:endParaRPr>
              </a:p>
            </p:txBody>
          </p:sp>
        </mc:Choice>
        <mc:Fallback xmlns="">
          <p:sp>
            <p:nvSpPr>
              <p:cNvPr id="5" name="Content Placeholder 4">
                <a:extLst>
                  <a:ext uri="{FF2B5EF4-FFF2-40B4-BE49-F238E27FC236}">
                    <a16:creationId xmlns:a16="http://schemas.microsoft.com/office/drawing/2014/main" id="{34A1968B-76E5-524F-A6A7-D1D30F16FE3C}"/>
                  </a:ext>
                </a:extLst>
              </p:cNvPr>
              <p:cNvSpPr>
                <a:spLocks noGrp="1" noRot="1" noChangeAspect="1" noMove="1" noResize="1" noEditPoints="1" noAdjustHandles="1" noChangeArrowheads="1" noChangeShapeType="1" noTextEdit="1"/>
              </p:cNvSpPr>
              <p:nvPr>
                <p:ph idx="11"/>
              </p:nvPr>
            </p:nvSpPr>
            <p:spPr>
              <a:xfrm>
                <a:off x="605368" y="1207770"/>
                <a:ext cx="10972800" cy="5031626"/>
              </a:xfrm>
              <a:blipFill>
                <a:blip r:embed="rId3"/>
                <a:stretch>
                  <a:fillRect l="-1387" t="-19395" b="-6801"/>
                </a:stretch>
              </a:blipFill>
            </p:spPr>
            <p:txBody>
              <a:bodyPr/>
              <a:lstStyle/>
              <a:p>
                <a:r>
                  <a:rPr lang="en-US">
                    <a:noFill/>
                  </a:rPr>
                  <a:t> </a:t>
                </a:r>
              </a:p>
            </p:txBody>
          </p:sp>
        </mc:Fallback>
      </mc:AlternateContent>
      <p:sp>
        <p:nvSpPr>
          <p:cNvPr id="7" name="Footer Placeholder 6">
            <a:extLst>
              <a:ext uri="{FF2B5EF4-FFF2-40B4-BE49-F238E27FC236}">
                <a16:creationId xmlns:a16="http://schemas.microsoft.com/office/drawing/2014/main" id="{A1305A47-24AC-7944-941A-C522ACDE6613}"/>
              </a:ext>
            </a:extLst>
          </p:cNvPr>
          <p:cNvSpPr>
            <a:spLocks noGrp="1"/>
          </p:cNvSpPr>
          <p:nvPr>
            <p:ph type="ftr" sz="quarter" idx="3"/>
          </p:nvPr>
        </p:nvSpPr>
        <p:spPr/>
        <p:txBody>
          <a:bodyPr/>
          <a:lstStyle/>
          <a:p>
            <a:pPr>
              <a:defRPr/>
            </a:pPr>
            <a:r>
              <a:rPr lang="de-DE"/>
              <a:t>Kang Yang | Pion Charge-Exchange Differential Cross Section in ProtoDUNE-SP</a:t>
            </a:r>
            <a:endParaRPr lang="en-US" dirty="0"/>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A80B5BA3-D7D7-E941-9766-0DF41FF7037D}"/>
                  </a:ext>
                </a:extLst>
              </p:cNvPr>
              <p:cNvSpPr/>
              <p:nvPr/>
            </p:nvSpPr>
            <p:spPr>
              <a:xfrm>
                <a:off x="8994776" y="987069"/>
                <a:ext cx="2591856" cy="796693"/>
              </a:xfrm>
              <a:prstGeom prst="rect">
                <a:avLst/>
              </a:prstGeom>
            </p:spPr>
            <p:txBody>
              <a:bodyPr wrap="square">
                <a:spAutoFit/>
              </a:bodyPr>
              <a:lstStyle/>
              <a:p>
                <a14:m>
                  <m:oMath xmlns:m="http://schemas.openxmlformats.org/officeDocument/2006/math">
                    <m:sSub>
                      <m:sSubPr>
                        <m:ctrlPr>
                          <a:rPr lang="en-GB" sz="2000" i="1" smtClean="0">
                            <a:solidFill>
                              <a:schemeClr val="tx1"/>
                            </a:solidFill>
                            <a:latin typeface="Cambria Math" panose="02040503050406030204" pitchFamily="18" charset="0"/>
                          </a:rPr>
                        </m:ctrlPr>
                      </m:sSubPr>
                      <m:e>
                        <m:r>
                          <a:rPr lang="en-GB" sz="2000" i="1">
                            <a:solidFill>
                              <a:schemeClr val="tx1"/>
                            </a:solidFill>
                            <a:latin typeface="Cambria Math" panose="02040503050406030204" pitchFamily="18" charset="0"/>
                            <a:ea typeface="Cambria Math" panose="02040503050406030204" pitchFamily="18" charset="0"/>
                          </a:rPr>
                          <m:t>𝜎</m:t>
                        </m:r>
                      </m:e>
                      <m:sub>
                        <m:r>
                          <a:rPr lang="en-GB" sz="2000" i="1">
                            <a:solidFill>
                              <a:schemeClr val="tx1"/>
                            </a:solidFill>
                            <a:latin typeface="Cambria Math" panose="02040503050406030204" pitchFamily="18" charset="0"/>
                          </a:rPr>
                          <m:t>𝑖</m:t>
                        </m:r>
                      </m:sub>
                    </m:sSub>
                    <m:r>
                      <a:rPr lang="en-GB" sz="2000" i="1" dirty="0" smtClean="0">
                        <a:solidFill>
                          <a:schemeClr val="tx1"/>
                        </a:solidFill>
                        <a:latin typeface="Cambria Math" panose="02040503050406030204" pitchFamily="18" charset="0"/>
                        <a:ea typeface="Cambria Math" panose="02040503050406030204" pitchFamily="18" charset="0"/>
                      </a:rPr>
                      <m:t>≈</m:t>
                    </m:r>
                    <m:f>
                      <m:fPr>
                        <m:ctrlPr>
                          <a:rPr lang="en-GB" sz="2000" i="1">
                            <a:solidFill>
                              <a:schemeClr val="tx1"/>
                            </a:solidFill>
                            <a:latin typeface="Cambria Math" panose="02040503050406030204" pitchFamily="18" charset="0"/>
                            <a:ea typeface="Cambria Math" panose="02040503050406030204" pitchFamily="18" charset="0"/>
                          </a:rPr>
                        </m:ctrlPr>
                      </m:fPr>
                      <m:num>
                        <m:sSub>
                          <m:sSubPr>
                            <m:ctrlPr>
                              <a:rPr lang="en-GB" sz="2000" i="1">
                                <a:solidFill>
                                  <a:schemeClr val="tx1"/>
                                </a:solidFill>
                                <a:latin typeface="Cambria Math" panose="02040503050406030204" pitchFamily="18" charset="0"/>
                                <a:ea typeface="Cambria Math" panose="02040503050406030204" pitchFamily="18" charset="0"/>
                              </a:rPr>
                            </m:ctrlPr>
                          </m:sSubPr>
                          <m:e>
                            <m:r>
                              <a:rPr lang="en-GB" sz="2000" i="1">
                                <a:solidFill>
                                  <a:schemeClr val="tx1"/>
                                </a:solidFill>
                                <a:latin typeface="Cambria Math" panose="02040503050406030204" pitchFamily="18" charset="0"/>
                                <a:ea typeface="Cambria Math" panose="02040503050406030204" pitchFamily="18" charset="0"/>
                              </a:rPr>
                              <m:t>𝑚</m:t>
                            </m:r>
                          </m:e>
                          <m:sub>
                            <m:r>
                              <a:rPr lang="en-GB" sz="2000" i="1">
                                <a:solidFill>
                                  <a:schemeClr val="tx1"/>
                                </a:solidFill>
                                <a:latin typeface="Cambria Math" panose="02040503050406030204" pitchFamily="18" charset="0"/>
                                <a:ea typeface="Cambria Math" panose="02040503050406030204" pitchFamily="18" charset="0"/>
                              </a:rPr>
                              <m:t>𝐴𝑟</m:t>
                            </m:r>
                          </m:sub>
                        </m:sSub>
                      </m:num>
                      <m:den>
                        <m:r>
                          <a:rPr lang="en-GB" sz="2000" i="1">
                            <a:solidFill>
                              <a:schemeClr val="tx1"/>
                            </a:solidFill>
                            <a:latin typeface="Cambria Math" panose="02040503050406030204" pitchFamily="18" charset="0"/>
                            <a:ea typeface="Cambria Math" panose="02040503050406030204" pitchFamily="18" charset="0"/>
                          </a:rPr>
                          <m:t>𝜌</m:t>
                        </m:r>
                        <m:sSub>
                          <m:sSubPr>
                            <m:ctrlPr>
                              <a:rPr lang="en-GB" sz="2000" i="1">
                                <a:solidFill>
                                  <a:schemeClr val="tx1"/>
                                </a:solidFill>
                                <a:latin typeface="Cambria Math" panose="02040503050406030204" pitchFamily="18" charset="0"/>
                                <a:ea typeface="Cambria Math" panose="02040503050406030204" pitchFamily="18" charset="0"/>
                              </a:rPr>
                            </m:ctrlPr>
                          </m:sSubPr>
                          <m:e>
                            <m:r>
                              <a:rPr lang="en-GB" sz="2000" i="1">
                                <a:solidFill>
                                  <a:schemeClr val="tx1"/>
                                </a:solidFill>
                                <a:latin typeface="Cambria Math" panose="02040503050406030204" pitchFamily="18" charset="0"/>
                                <a:ea typeface="Cambria Math" panose="02040503050406030204" pitchFamily="18" charset="0"/>
                              </a:rPr>
                              <m:t>𝑁</m:t>
                            </m:r>
                          </m:e>
                          <m:sub>
                            <m:r>
                              <a:rPr lang="en-GB" sz="2000" i="1">
                                <a:solidFill>
                                  <a:schemeClr val="tx1"/>
                                </a:solidFill>
                                <a:latin typeface="Cambria Math" panose="02040503050406030204" pitchFamily="18" charset="0"/>
                                <a:ea typeface="Cambria Math" panose="02040503050406030204" pitchFamily="18" charset="0"/>
                              </a:rPr>
                              <m:t>𝐴</m:t>
                            </m:r>
                          </m:sub>
                        </m:sSub>
                        <m:r>
                          <a:rPr lang="en-GB" sz="2000" i="1">
                            <a:latin typeface="Cambria Math" panose="02040503050406030204" pitchFamily="18" charset="0"/>
                            <a:ea typeface="Cambria Math" panose="02040503050406030204" pitchFamily="18" charset="0"/>
                          </a:rPr>
                          <m:t>𝛿</m:t>
                        </m:r>
                        <m:r>
                          <a:rPr lang="en-GB" sz="2000" i="1">
                            <a:latin typeface="Cambria Math" panose="02040503050406030204" pitchFamily="18" charset="0"/>
                            <a:ea typeface="Cambria Math" panose="02040503050406030204" pitchFamily="18" charset="0"/>
                          </a:rPr>
                          <m:t>𝐸</m:t>
                        </m:r>
                      </m:den>
                    </m:f>
                  </m:oMath>
                </a14:m>
                <a:r>
                  <a:rPr lang="en-GB" sz="2400" dirty="0">
                    <a:ea typeface="Cambria Math" panose="02040503050406030204" pitchFamily="18" charset="0"/>
                  </a:rPr>
                  <a:t> </a:t>
                </a:r>
                <a14:m>
                  <m:oMath xmlns:m="http://schemas.openxmlformats.org/officeDocument/2006/math">
                    <m:sSub>
                      <m:sSubPr>
                        <m:ctrlPr>
                          <a:rPr lang="en-GB" sz="2400" i="1">
                            <a:latin typeface="Cambria Math" panose="02040503050406030204" pitchFamily="18" charset="0"/>
                            <a:ea typeface="Cambria Math" panose="02040503050406030204" pitchFamily="18" charset="0"/>
                          </a:rPr>
                        </m:ctrlPr>
                      </m:sSubPr>
                      <m:e>
                        <m:d>
                          <m:dPr>
                            <m:begChr m:val=""/>
                            <m:endChr m:val="|"/>
                            <m:ctrlPr>
                              <a:rPr lang="en-GB" sz="2400" i="1">
                                <a:latin typeface="Cambria Math" panose="02040503050406030204" pitchFamily="18" charset="0"/>
                                <a:ea typeface="Cambria Math" panose="02040503050406030204" pitchFamily="18" charset="0"/>
                              </a:rPr>
                            </m:ctrlPr>
                          </m:dPr>
                          <m:e>
                            <m:f>
                              <m:fPr>
                                <m:ctrlPr>
                                  <a:rPr lang="en-GB" sz="2400" i="1">
                                    <a:latin typeface="Cambria Math" panose="02040503050406030204" pitchFamily="18" charset="0"/>
                                    <a:ea typeface="Cambria Math" panose="02040503050406030204" pitchFamily="18" charset="0"/>
                                  </a:rPr>
                                </m:ctrlPr>
                              </m:fPr>
                              <m:num>
                                <m:r>
                                  <a:rPr lang="en-GB" sz="2400" i="1">
                                    <a:latin typeface="Cambria Math" panose="02040503050406030204" pitchFamily="18" charset="0"/>
                                    <a:ea typeface="Cambria Math" panose="02040503050406030204" pitchFamily="18" charset="0"/>
                                  </a:rPr>
                                  <m:t>𝑑𝐸</m:t>
                                </m:r>
                              </m:num>
                              <m:den>
                                <m:r>
                                  <a:rPr lang="en-GB" sz="2400" i="1">
                                    <a:latin typeface="Cambria Math" panose="02040503050406030204" pitchFamily="18" charset="0"/>
                                    <a:ea typeface="Cambria Math" panose="02040503050406030204" pitchFamily="18" charset="0"/>
                                  </a:rPr>
                                  <m:t>𝑑𝑥</m:t>
                                </m:r>
                              </m:den>
                            </m:f>
                          </m:e>
                        </m:d>
                      </m:e>
                      <m:sub>
                        <m:sSub>
                          <m:sSubPr>
                            <m:ctrlPr>
                              <a:rPr lang="en-GB" sz="2400" i="1">
                                <a:latin typeface="Cambria Math" panose="02040503050406030204" pitchFamily="18" charset="0"/>
                                <a:ea typeface="Cambria Math" panose="02040503050406030204" pitchFamily="18" charset="0"/>
                              </a:rPr>
                            </m:ctrlPr>
                          </m:sSubPr>
                          <m:e>
                            <m:r>
                              <a:rPr lang="en-GB" sz="2400" i="1">
                                <a:latin typeface="Cambria Math" panose="02040503050406030204" pitchFamily="18" charset="0"/>
                                <a:ea typeface="Cambria Math" panose="02040503050406030204" pitchFamily="18" charset="0"/>
                              </a:rPr>
                              <m:t>𝐸</m:t>
                            </m:r>
                          </m:e>
                          <m:sub>
                            <m:r>
                              <a:rPr lang="en-GB" sz="2400" i="1">
                                <a:latin typeface="Cambria Math" panose="02040503050406030204" pitchFamily="18" charset="0"/>
                                <a:ea typeface="Cambria Math" panose="02040503050406030204" pitchFamily="18" charset="0"/>
                              </a:rPr>
                              <m:t>𝑖</m:t>
                            </m:r>
                          </m:sub>
                        </m:sSub>
                      </m:sub>
                    </m:sSub>
                  </m:oMath>
                </a14:m>
                <a:r>
                  <a:rPr lang="en-GB" sz="2400" dirty="0">
                    <a:solidFill>
                      <a:schemeClr val="tx1"/>
                    </a:solidFill>
                    <a:ea typeface="Cambria Math" panose="02040503050406030204" pitchFamily="18" charset="0"/>
                  </a:rPr>
                  <a:t> </a:t>
                </a:r>
                <a14:m>
                  <m:oMath xmlns:m="http://schemas.openxmlformats.org/officeDocument/2006/math">
                    <m:f>
                      <m:fPr>
                        <m:ctrlPr>
                          <a:rPr lang="en-GB" sz="2400" i="1">
                            <a:solidFill>
                              <a:schemeClr val="tx1"/>
                            </a:solidFill>
                            <a:latin typeface="Cambria Math" panose="02040503050406030204" pitchFamily="18" charset="0"/>
                            <a:ea typeface="Cambria Math" panose="02040503050406030204" pitchFamily="18" charset="0"/>
                          </a:rPr>
                        </m:ctrlPr>
                      </m:fPr>
                      <m:num>
                        <m:sSubSup>
                          <m:sSubSupPr>
                            <m:ctrlPr>
                              <a:rPr lang="en-GB" sz="2400" i="1">
                                <a:solidFill>
                                  <a:schemeClr val="tx1"/>
                                </a:solidFill>
                                <a:latin typeface="Cambria Math" panose="02040503050406030204" pitchFamily="18" charset="0"/>
                                <a:ea typeface="Cambria Math" panose="02040503050406030204" pitchFamily="18" charset="0"/>
                              </a:rPr>
                            </m:ctrlPr>
                          </m:sSubSupPr>
                          <m:e>
                            <m:r>
                              <a:rPr lang="en-GB" sz="2400" i="1">
                                <a:solidFill>
                                  <a:schemeClr val="tx1"/>
                                </a:solidFill>
                                <a:latin typeface="Cambria Math" panose="02040503050406030204" pitchFamily="18" charset="0"/>
                                <a:ea typeface="Cambria Math" panose="02040503050406030204" pitchFamily="18" charset="0"/>
                              </a:rPr>
                              <m:t>𝑁</m:t>
                            </m:r>
                          </m:e>
                          <m:sub>
                            <m:r>
                              <a:rPr lang="en-GB" sz="2400" i="1">
                                <a:solidFill>
                                  <a:schemeClr val="tx1"/>
                                </a:solidFill>
                                <a:latin typeface="Cambria Math" panose="02040503050406030204" pitchFamily="18" charset="0"/>
                                <a:ea typeface="Cambria Math" panose="02040503050406030204" pitchFamily="18" charset="0"/>
                              </a:rPr>
                              <m:t>𝑖𝑛𝑡</m:t>
                            </m:r>
                          </m:sub>
                          <m:sup>
                            <m:r>
                              <a:rPr lang="en-GB" sz="2400" i="1">
                                <a:solidFill>
                                  <a:schemeClr val="tx1"/>
                                </a:solidFill>
                                <a:latin typeface="Cambria Math" panose="02040503050406030204" pitchFamily="18" charset="0"/>
                                <a:ea typeface="Cambria Math" panose="02040503050406030204" pitchFamily="18" charset="0"/>
                              </a:rPr>
                              <m:t>𝑖</m:t>
                            </m:r>
                          </m:sup>
                        </m:sSubSup>
                      </m:num>
                      <m:den>
                        <m:sSubSup>
                          <m:sSubSupPr>
                            <m:ctrlPr>
                              <a:rPr lang="en-GB" sz="2400" i="1">
                                <a:solidFill>
                                  <a:schemeClr val="tx1"/>
                                </a:solidFill>
                                <a:latin typeface="Cambria Math" panose="02040503050406030204" pitchFamily="18" charset="0"/>
                                <a:ea typeface="Cambria Math" panose="02040503050406030204" pitchFamily="18" charset="0"/>
                              </a:rPr>
                            </m:ctrlPr>
                          </m:sSubSupPr>
                          <m:e>
                            <m:r>
                              <a:rPr lang="en-GB" sz="2400" i="1">
                                <a:solidFill>
                                  <a:schemeClr val="tx1"/>
                                </a:solidFill>
                                <a:latin typeface="Cambria Math" panose="02040503050406030204" pitchFamily="18" charset="0"/>
                                <a:ea typeface="Cambria Math" panose="02040503050406030204" pitchFamily="18" charset="0"/>
                              </a:rPr>
                              <m:t>𝑁</m:t>
                            </m:r>
                          </m:e>
                          <m:sub>
                            <m:r>
                              <a:rPr lang="en-GB" sz="2400" i="1">
                                <a:solidFill>
                                  <a:schemeClr val="tx1"/>
                                </a:solidFill>
                                <a:latin typeface="Cambria Math" panose="02040503050406030204" pitchFamily="18" charset="0"/>
                                <a:ea typeface="Cambria Math" panose="02040503050406030204" pitchFamily="18" charset="0"/>
                              </a:rPr>
                              <m:t>𝑖𝑛𝑐</m:t>
                            </m:r>
                          </m:sub>
                          <m:sup>
                            <m:r>
                              <a:rPr lang="en-GB" sz="2400" i="1">
                                <a:solidFill>
                                  <a:schemeClr val="tx1"/>
                                </a:solidFill>
                                <a:latin typeface="Cambria Math" panose="02040503050406030204" pitchFamily="18" charset="0"/>
                                <a:ea typeface="Cambria Math" panose="02040503050406030204" pitchFamily="18" charset="0"/>
                              </a:rPr>
                              <m:t>𝑖</m:t>
                            </m:r>
                          </m:sup>
                        </m:sSubSup>
                      </m:den>
                    </m:f>
                  </m:oMath>
                </a14:m>
                <a:endParaRPr lang="en-US" sz="2000" dirty="0"/>
              </a:p>
            </p:txBody>
          </p:sp>
        </mc:Choice>
        <mc:Fallback xmlns="">
          <p:sp>
            <p:nvSpPr>
              <p:cNvPr id="9" name="Rectangle 8">
                <a:extLst>
                  <a:ext uri="{FF2B5EF4-FFF2-40B4-BE49-F238E27FC236}">
                    <a16:creationId xmlns:a16="http://schemas.microsoft.com/office/drawing/2014/main" id="{A80B5BA3-D7D7-E941-9766-0DF41FF7037D}"/>
                  </a:ext>
                </a:extLst>
              </p:cNvPr>
              <p:cNvSpPr>
                <a:spLocks noRot="1" noChangeAspect="1" noMove="1" noResize="1" noEditPoints="1" noAdjustHandles="1" noChangeArrowheads="1" noChangeShapeType="1" noTextEdit="1"/>
              </p:cNvSpPr>
              <p:nvPr/>
            </p:nvSpPr>
            <p:spPr>
              <a:xfrm>
                <a:off x="8994776" y="987069"/>
                <a:ext cx="2591856" cy="796693"/>
              </a:xfrm>
              <a:prstGeom prst="rect">
                <a:avLst/>
              </a:prstGeom>
              <a:blipFill>
                <a:blip r:embed="rId4"/>
                <a:stretch>
                  <a:fillRect t="-132813" r="-488" b="-1953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FEBEE38-1C24-084D-9A99-4CC572FCBF23}"/>
                  </a:ext>
                </a:extLst>
              </p:cNvPr>
              <p:cNvSpPr txBox="1"/>
              <p:nvPr/>
            </p:nvSpPr>
            <p:spPr>
              <a:xfrm>
                <a:off x="8994776" y="3107174"/>
                <a:ext cx="2977675" cy="1021242"/>
              </a:xfrm>
              <a:prstGeom prst="rect">
                <a:avLst/>
              </a:prstGeom>
              <a:noFill/>
            </p:spPr>
            <p:txBody>
              <a:bodyPr wrap="none" rtlCol="0">
                <a:spAutoFit/>
              </a:bodyPr>
              <a:lstStyle/>
              <a:p>
                <a:r>
                  <a:rPr lang="en-US" sz="2000" dirty="0">
                    <a:solidFill>
                      <a:srgbClr val="7030A0"/>
                    </a:solidFill>
                  </a:rPr>
                  <a:t>Index </a:t>
                </a:r>
                <a14:m>
                  <m:oMath xmlns:m="http://schemas.openxmlformats.org/officeDocument/2006/math">
                    <m:r>
                      <a:rPr lang="en-US" sz="2000" i="1" dirty="0" smtClean="0">
                        <a:solidFill>
                          <a:srgbClr val="7030A0"/>
                        </a:solidFill>
                        <a:latin typeface="Cambria Math" panose="02040503050406030204" pitchFamily="18" charset="0"/>
                      </a:rPr>
                      <m:t>𝑖</m:t>
                    </m:r>
                  </m:oMath>
                </a14:m>
                <a:r>
                  <a:rPr lang="en-US" sz="2000" dirty="0">
                    <a:solidFill>
                      <a:srgbClr val="7030A0"/>
                    </a:solidFill>
                  </a:rPr>
                  <a:t> : beam </a:t>
                </a:r>
                <a14:m>
                  <m:oMath xmlns:m="http://schemas.openxmlformats.org/officeDocument/2006/math">
                    <m:sSub>
                      <m:sSubPr>
                        <m:ctrlPr>
                          <a:rPr lang="en-GB" sz="2000" i="1" dirty="0">
                            <a:solidFill>
                              <a:srgbClr val="7030A0"/>
                            </a:solidFill>
                            <a:latin typeface="Cambria Math" panose="02040503050406030204" pitchFamily="18" charset="0"/>
                            <a:ea typeface="Cambria Math" panose="02040503050406030204" pitchFamily="18" charset="0"/>
                          </a:rPr>
                        </m:ctrlPr>
                      </m:sSubPr>
                      <m:e>
                        <m:r>
                          <a:rPr lang="en-GB" sz="2000" b="0" i="1" dirty="0" smtClean="0">
                            <a:solidFill>
                              <a:srgbClr val="7030A0"/>
                            </a:solidFill>
                            <a:latin typeface="Cambria Math" panose="02040503050406030204" pitchFamily="18" charset="0"/>
                            <a:ea typeface="Cambria Math" panose="02040503050406030204" pitchFamily="18" charset="0"/>
                          </a:rPr>
                          <m:t>𝑇</m:t>
                        </m:r>
                      </m:e>
                      <m:sub>
                        <m:sSup>
                          <m:sSupPr>
                            <m:ctrlPr>
                              <a:rPr lang="en-GB" sz="2000" i="1" dirty="0">
                                <a:solidFill>
                                  <a:srgbClr val="7030A0"/>
                                </a:solidFill>
                                <a:latin typeface="Cambria Math" panose="02040503050406030204" pitchFamily="18" charset="0"/>
                                <a:ea typeface="Cambria Math" panose="02040503050406030204" pitchFamily="18" charset="0"/>
                              </a:rPr>
                            </m:ctrlPr>
                          </m:sSupPr>
                          <m:e>
                            <m:r>
                              <a:rPr lang="en-GB" sz="2000" i="1" dirty="0">
                                <a:solidFill>
                                  <a:srgbClr val="7030A0"/>
                                </a:solidFill>
                                <a:latin typeface="Cambria Math" panose="02040503050406030204" pitchFamily="18" charset="0"/>
                                <a:ea typeface="Cambria Math" panose="02040503050406030204" pitchFamily="18" charset="0"/>
                              </a:rPr>
                              <m:t>𝜋</m:t>
                            </m:r>
                          </m:e>
                          <m:sup>
                            <m:r>
                              <a:rPr lang="en-GB" sz="2000" b="0" i="1" dirty="0" smtClean="0">
                                <a:solidFill>
                                  <a:srgbClr val="7030A0"/>
                                </a:solidFill>
                                <a:latin typeface="Cambria Math" panose="02040503050406030204" pitchFamily="18" charset="0"/>
                                <a:ea typeface="Cambria Math" panose="02040503050406030204" pitchFamily="18" charset="0"/>
                              </a:rPr>
                              <m:t>+</m:t>
                            </m:r>
                          </m:sup>
                        </m:sSup>
                      </m:sub>
                    </m:sSub>
                  </m:oMath>
                </a14:m>
                <a:r>
                  <a:rPr lang="en-US" sz="2000" dirty="0">
                    <a:solidFill>
                      <a:srgbClr val="7030A0"/>
                    </a:solidFill>
                  </a:rPr>
                  <a:t> bin,</a:t>
                </a:r>
              </a:p>
              <a:p>
                <a:r>
                  <a:rPr lang="en-US" sz="2000" dirty="0">
                    <a:solidFill>
                      <a:srgbClr val="7030A0"/>
                    </a:solidFill>
                  </a:rPr>
                  <a:t>Index </a:t>
                </a:r>
                <a14:m>
                  <m:oMath xmlns:m="http://schemas.openxmlformats.org/officeDocument/2006/math">
                    <m:r>
                      <a:rPr lang="en-US" sz="2000" i="1" dirty="0" smtClean="0">
                        <a:solidFill>
                          <a:srgbClr val="7030A0"/>
                        </a:solidFill>
                        <a:latin typeface="Cambria Math" panose="02040503050406030204" pitchFamily="18" charset="0"/>
                      </a:rPr>
                      <m:t>𝑗</m:t>
                    </m:r>
                  </m:oMath>
                </a14:m>
                <a:r>
                  <a:rPr lang="en-US" sz="2000" dirty="0">
                    <a:solidFill>
                      <a:srgbClr val="7030A0"/>
                    </a:solidFill>
                  </a:rPr>
                  <a:t> : daughter </a:t>
                </a:r>
                <a14:m>
                  <m:oMath xmlns:m="http://schemas.openxmlformats.org/officeDocument/2006/math">
                    <m:sSub>
                      <m:sSubPr>
                        <m:ctrlPr>
                          <a:rPr lang="en-GB" sz="2000" i="1" dirty="0">
                            <a:solidFill>
                              <a:srgbClr val="7030A0"/>
                            </a:solidFill>
                            <a:latin typeface="Cambria Math" panose="02040503050406030204" pitchFamily="18" charset="0"/>
                            <a:ea typeface="Cambria Math" panose="02040503050406030204" pitchFamily="18" charset="0"/>
                          </a:rPr>
                        </m:ctrlPr>
                      </m:sSubPr>
                      <m:e>
                        <m:r>
                          <a:rPr lang="en-GB" sz="2000" b="0" i="1" dirty="0" smtClean="0">
                            <a:solidFill>
                              <a:srgbClr val="7030A0"/>
                            </a:solidFill>
                            <a:latin typeface="Cambria Math" panose="02040503050406030204" pitchFamily="18" charset="0"/>
                            <a:ea typeface="Cambria Math" panose="02040503050406030204" pitchFamily="18" charset="0"/>
                          </a:rPr>
                          <m:t>𝑇</m:t>
                        </m:r>
                      </m:e>
                      <m:sub>
                        <m:sSup>
                          <m:sSupPr>
                            <m:ctrlPr>
                              <a:rPr lang="en-GB" sz="2000" i="1" dirty="0">
                                <a:solidFill>
                                  <a:srgbClr val="7030A0"/>
                                </a:solidFill>
                                <a:latin typeface="Cambria Math" panose="02040503050406030204" pitchFamily="18" charset="0"/>
                                <a:ea typeface="Cambria Math" panose="02040503050406030204" pitchFamily="18" charset="0"/>
                              </a:rPr>
                            </m:ctrlPr>
                          </m:sSupPr>
                          <m:e>
                            <m:r>
                              <a:rPr lang="en-GB" sz="2000" i="1" dirty="0">
                                <a:solidFill>
                                  <a:srgbClr val="7030A0"/>
                                </a:solidFill>
                                <a:latin typeface="Cambria Math" panose="02040503050406030204" pitchFamily="18" charset="0"/>
                                <a:ea typeface="Cambria Math" panose="02040503050406030204" pitchFamily="18" charset="0"/>
                              </a:rPr>
                              <m:t>𝜋</m:t>
                            </m:r>
                          </m:e>
                          <m:sup>
                            <m:r>
                              <a:rPr lang="en-GB" sz="2000" b="0" i="1" dirty="0" smtClean="0">
                                <a:solidFill>
                                  <a:srgbClr val="7030A0"/>
                                </a:solidFill>
                                <a:latin typeface="Cambria Math" panose="02040503050406030204" pitchFamily="18" charset="0"/>
                                <a:ea typeface="Cambria Math" panose="02040503050406030204" pitchFamily="18" charset="0"/>
                              </a:rPr>
                              <m:t>0</m:t>
                            </m:r>
                          </m:sup>
                        </m:sSup>
                      </m:sub>
                    </m:sSub>
                  </m:oMath>
                </a14:m>
                <a:r>
                  <a:rPr lang="en-US" sz="2000" dirty="0">
                    <a:solidFill>
                      <a:srgbClr val="7030A0"/>
                    </a:solidFill>
                  </a:rPr>
                  <a:t> bin </a:t>
                </a:r>
              </a:p>
              <a:p>
                <a:r>
                  <a:rPr lang="en-US" sz="2000" dirty="0">
                    <a:solidFill>
                      <a:srgbClr val="7030A0"/>
                    </a:solidFill>
                  </a:rPr>
                  <a:t> </a:t>
                </a:r>
              </a:p>
            </p:txBody>
          </p:sp>
        </mc:Choice>
        <mc:Fallback xmlns="">
          <p:sp>
            <p:nvSpPr>
              <p:cNvPr id="10" name="TextBox 9">
                <a:extLst>
                  <a:ext uri="{FF2B5EF4-FFF2-40B4-BE49-F238E27FC236}">
                    <a16:creationId xmlns:a16="http://schemas.microsoft.com/office/drawing/2014/main" id="{3FEBEE38-1C24-084D-9A99-4CC572FCBF23}"/>
                  </a:ext>
                </a:extLst>
              </p:cNvPr>
              <p:cNvSpPr txBox="1">
                <a:spLocks noRot="1" noChangeAspect="1" noMove="1" noResize="1" noEditPoints="1" noAdjustHandles="1" noChangeArrowheads="1" noChangeShapeType="1" noTextEdit="1"/>
              </p:cNvSpPr>
              <p:nvPr/>
            </p:nvSpPr>
            <p:spPr>
              <a:xfrm>
                <a:off x="8994776" y="3107174"/>
                <a:ext cx="2977675" cy="1021242"/>
              </a:xfrm>
              <a:prstGeom prst="rect">
                <a:avLst/>
              </a:prstGeom>
              <a:blipFill>
                <a:blip r:embed="rId5"/>
                <a:stretch>
                  <a:fillRect l="-2128" t="-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2CB58383-D97D-F245-A2DF-5AFFA9CFA2E9}"/>
                  </a:ext>
                </a:extLst>
              </p:cNvPr>
              <p:cNvSpPr/>
              <p:nvPr/>
            </p:nvSpPr>
            <p:spPr>
              <a:xfrm>
                <a:off x="8994776" y="2734443"/>
                <a:ext cx="3016403" cy="372731"/>
              </a:xfrm>
              <a:prstGeom prst="rect">
                <a:avLst/>
              </a:prstGeom>
            </p:spPr>
            <p:txBody>
              <a:bodyPr wrap="none">
                <a:spAutoFit/>
              </a:bodyPr>
              <a:lstStyle/>
              <a:p>
                <a14:m>
                  <m:oMath xmlns:m="http://schemas.openxmlformats.org/officeDocument/2006/math">
                    <m:sSub>
                      <m:sSubPr>
                        <m:ctrlPr>
                          <a:rPr lang="en-GB" i="1" dirty="0" smtClean="0">
                            <a:solidFill>
                              <a:schemeClr val="tx1"/>
                            </a:solidFill>
                            <a:latin typeface="Cambria Math" panose="02040503050406030204" pitchFamily="18" charset="0"/>
                            <a:ea typeface="Cambria Math" panose="02040503050406030204" pitchFamily="18" charset="0"/>
                          </a:rPr>
                        </m:ctrlPr>
                      </m:sSubPr>
                      <m:e>
                        <m:r>
                          <a:rPr lang="en-GB" i="1" dirty="0">
                            <a:solidFill>
                              <a:schemeClr val="tx1"/>
                            </a:solidFill>
                            <a:latin typeface="Cambria Math" panose="02040503050406030204" pitchFamily="18" charset="0"/>
                            <a:ea typeface="Cambria Math" panose="02040503050406030204" pitchFamily="18" charset="0"/>
                          </a:rPr>
                          <m:t>∆</m:t>
                        </m:r>
                        <m:r>
                          <a:rPr lang="en-GB" b="0" i="1" dirty="0" smtClean="0">
                            <a:solidFill>
                              <a:schemeClr val="tx1"/>
                            </a:solidFill>
                            <a:latin typeface="Cambria Math" panose="02040503050406030204" pitchFamily="18" charset="0"/>
                            <a:ea typeface="Cambria Math" panose="02040503050406030204" pitchFamily="18" charset="0"/>
                          </a:rPr>
                          <m:t>𝑇</m:t>
                        </m:r>
                      </m:e>
                      <m:sub>
                        <m:sSup>
                          <m:sSupPr>
                            <m:ctrlPr>
                              <a:rPr lang="en-GB" i="1" dirty="0">
                                <a:solidFill>
                                  <a:schemeClr val="tx1"/>
                                </a:solidFill>
                                <a:latin typeface="Cambria Math" panose="02040503050406030204" pitchFamily="18" charset="0"/>
                                <a:ea typeface="Cambria Math" panose="02040503050406030204" pitchFamily="18" charset="0"/>
                              </a:rPr>
                            </m:ctrlPr>
                          </m:sSupPr>
                          <m:e>
                            <m:r>
                              <a:rPr lang="en-GB" i="1" dirty="0">
                                <a:solidFill>
                                  <a:schemeClr val="tx1"/>
                                </a:solidFill>
                                <a:latin typeface="Cambria Math" panose="02040503050406030204" pitchFamily="18" charset="0"/>
                                <a:ea typeface="Cambria Math" panose="02040503050406030204" pitchFamily="18" charset="0"/>
                              </a:rPr>
                              <m:t>𝜋</m:t>
                            </m:r>
                          </m:e>
                          <m:sup>
                            <m:r>
                              <a:rPr lang="en-GB" i="1" dirty="0">
                                <a:solidFill>
                                  <a:schemeClr val="tx1"/>
                                </a:solidFill>
                                <a:latin typeface="Cambria Math" panose="02040503050406030204" pitchFamily="18" charset="0"/>
                                <a:ea typeface="Cambria Math" panose="02040503050406030204" pitchFamily="18" charset="0"/>
                              </a:rPr>
                              <m:t>0</m:t>
                            </m:r>
                          </m:sup>
                        </m:sSup>
                      </m:sub>
                    </m:sSub>
                  </m:oMath>
                </a14:m>
                <a:r>
                  <a:rPr lang="en-US" dirty="0">
                    <a:solidFill>
                      <a:schemeClr val="tx1"/>
                    </a:solidFill>
                  </a:rPr>
                  <a:t> is the bin width of </a:t>
                </a:r>
                <a14:m>
                  <m:oMath xmlns:m="http://schemas.openxmlformats.org/officeDocument/2006/math">
                    <m:sSup>
                      <m:sSupPr>
                        <m:ctrlPr>
                          <a:rPr lang="en-GB" i="1" dirty="0">
                            <a:solidFill>
                              <a:schemeClr val="tx1"/>
                            </a:solidFill>
                            <a:latin typeface="Cambria Math" panose="02040503050406030204" pitchFamily="18" charset="0"/>
                            <a:ea typeface="Cambria Math" panose="02040503050406030204" pitchFamily="18" charset="0"/>
                          </a:rPr>
                        </m:ctrlPr>
                      </m:sSupPr>
                      <m:e>
                        <m:r>
                          <a:rPr lang="en-GB" i="1" dirty="0">
                            <a:solidFill>
                              <a:schemeClr val="tx1"/>
                            </a:solidFill>
                            <a:latin typeface="Cambria Math" panose="02040503050406030204" pitchFamily="18" charset="0"/>
                            <a:ea typeface="Cambria Math" panose="02040503050406030204" pitchFamily="18" charset="0"/>
                          </a:rPr>
                          <m:t>𝜋</m:t>
                        </m:r>
                      </m:e>
                      <m:sup>
                        <m:r>
                          <a:rPr lang="en-GB" i="1" dirty="0">
                            <a:solidFill>
                              <a:schemeClr val="tx1"/>
                            </a:solidFill>
                            <a:latin typeface="Cambria Math" panose="02040503050406030204" pitchFamily="18" charset="0"/>
                            <a:ea typeface="Cambria Math" panose="02040503050406030204" pitchFamily="18" charset="0"/>
                          </a:rPr>
                          <m:t>0</m:t>
                        </m:r>
                      </m:sup>
                    </m:sSup>
                  </m:oMath>
                </a14:m>
                <a:r>
                  <a:rPr lang="en-US" dirty="0">
                    <a:solidFill>
                      <a:schemeClr val="tx1"/>
                    </a:solidFill>
                  </a:rPr>
                  <a:t> KE</a:t>
                </a:r>
              </a:p>
            </p:txBody>
          </p:sp>
        </mc:Choice>
        <mc:Fallback xmlns="">
          <p:sp>
            <p:nvSpPr>
              <p:cNvPr id="11" name="Rectangle 10">
                <a:extLst>
                  <a:ext uri="{FF2B5EF4-FFF2-40B4-BE49-F238E27FC236}">
                    <a16:creationId xmlns:a16="http://schemas.microsoft.com/office/drawing/2014/main" id="{2CB58383-D97D-F245-A2DF-5AFFA9CFA2E9}"/>
                  </a:ext>
                </a:extLst>
              </p:cNvPr>
              <p:cNvSpPr>
                <a:spLocks noRot="1" noChangeAspect="1" noMove="1" noResize="1" noEditPoints="1" noAdjustHandles="1" noChangeArrowheads="1" noChangeShapeType="1" noTextEdit="1"/>
              </p:cNvSpPr>
              <p:nvPr/>
            </p:nvSpPr>
            <p:spPr>
              <a:xfrm>
                <a:off x="8994776" y="2734443"/>
                <a:ext cx="3016403" cy="372731"/>
              </a:xfrm>
              <a:prstGeom prst="rect">
                <a:avLst/>
              </a:prstGeom>
              <a:blipFill>
                <a:blip r:embed="rId6"/>
                <a:stretch>
                  <a:fillRect t="-6667" r="-840" b="-26667"/>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8A0B7F53-583D-0646-88E0-1D40DF9ADD72}"/>
              </a:ext>
            </a:extLst>
          </p:cNvPr>
          <p:cNvCxnSpPr>
            <a:cxnSpLocks/>
          </p:cNvCxnSpPr>
          <p:nvPr/>
        </p:nvCxnSpPr>
        <p:spPr>
          <a:xfrm flipH="1" flipV="1">
            <a:off x="7861610" y="5330283"/>
            <a:ext cx="670904" cy="78983"/>
          </a:xfrm>
          <a:prstGeom prst="straightConnector1">
            <a:avLst/>
          </a:prstGeom>
          <a:ln>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9C456295-10BC-8448-86BA-E06BEEB4A43B}"/>
              </a:ext>
            </a:extLst>
          </p:cNvPr>
          <p:cNvSpPr txBox="1"/>
          <p:nvPr/>
        </p:nvSpPr>
        <p:spPr>
          <a:xfrm>
            <a:off x="8532514" y="5086100"/>
            <a:ext cx="1971935" cy="646331"/>
          </a:xfrm>
          <a:prstGeom prst="rect">
            <a:avLst/>
          </a:prstGeom>
          <a:noFill/>
          <a:ln w="12700">
            <a:noFill/>
          </a:ln>
        </p:spPr>
        <p:txBody>
          <a:bodyPr wrap="square" rtlCol="0">
            <a:spAutoFit/>
          </a:bodyPr>
          <a:lstStyle/>
          <a:p>
            <a:r>
              <a:rPr lang="en-GB" dirty="0"/>
              <a:t>Measured total CEX cross-section</a:t>
            </a:r>
            <a:endParaRPr lang="en-US" dirty="0"/>
          </a:p>
        </p:txBody>
      </p:sp>
    </p:spTree>
    <p:extLst>
      <p:ext uri="{BB962C8B-B14F-4D97-AF65-F5344CB8AC3E}">
        <p14:creationId xmlns:p14="http://schemas.microsoft.com/office/powerpoint/2010/main" val="38110397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436A7-7929-1443-ACE1-D1803A4039AE}"/>
              </a:ext>
            </a:extLst>
          </p:cNvPr>
          <p:cNvSpPr>
            <a:spLocks noGrp="1"/>
          </p:cNvSpPr>
          <p:nvPr>
            <p:ph type="title"/>
          </p:nvPr>
        </p:nvSpPr>
        <p:spPr/>
        <p:txBody>
          <a:bodyPr/>
          <a:lstStyle/>
          <a:p>
            <a:r>
              <a:rPr lang="en-US" dirty="0"/>
              <a:t>Extract Differential Cross-Section</a:t>
            </a:r>
          </a:p>
        </p:txBody>
      </p:sp>
      <p:sp>
        <p:nvSpPr>
          <p:cNvPr id="3" name="Date Placeholder 2">
            <a:extLst>
              <a:ext uri="{FF2B5EF4-FFF2-40B4-BE49-F238E27FC236}">
                <a16:creationId xmlns:a16="http://schemas.microsoft.com/office/drawing/2014/main" id="{5DF054C1-7778-1647-B4FF-D69E2B61CEE6}"/>
              </a:ext>
            </a:extLst>
          </p:cNvPr>
          <p:cNvSpPr>
            <a:spLocks noGrp="1"/>
          </p:cNvSpPr>
          <p:nvPr>
            <p:ph type="dt" sz="half" idx="2"/>
          </p:nvPr>
        </p:nvSpPr>
        <p:spPr/>
        <p:txBody>
          <a:bodyPr/>
          <a:lstStyle/>
          <a:p>
            <a:pPr>
              <a:defRPr/>
            </a:pPr>
            <a:r>
              <a:rPr lang="en-GB">
                <a:latin typeface="Helvetica"/>
              </a:rPr>
              <a:t>21/02/2024</a:t>
            </a:r>
            <a:endParaRPr lang="en-US" dirty="0">
              <a:latin typeface="Helvetica"/>
              <a:cs typeface="Helvetica"/>
            </a:endParaRPr>
          </a:p>
        </p:txBody>
      </p:sp>
      <p:sp>
        <p:nvSpPr>
          <p:cNvPr id="4" name="Slide Number Placeholder 3">
            <a:extLst>
              <a:ext uri="{FF2B5EF4-FFF2-40B4-BE49-F238E27FC236}">
                <a16:creationId xmlns:a16="http://schemas.microsoft.com/office/drawing/2014/main" id="{64B2D3BE-F333-1D49-BF39-BC9CBD172D5D}"/>
              </a:ext>
            </a:extLst>
          </p:cNvPr>
          <p:cNvSpPr>
            <a:spLocks noGrp="1"/>
          </p:cNvSpPr>
          <p:nvPr>
            <p:ph type="sldNum" sz="quarter" idx="4"/>
          </p:nvPr>
        </p:nvSpPr>
        <p:spPr/>
        <p:txBody>
          <a:bodyPr/>
          <a:lstStyle/>
          <a:p>
            <a:pPr>
              <a:defRPr/>
            </a:pPr>
            <a:fld id="{0C39C72E-2A13-EB4D-AD45-6D4E6ACAED8D}" type="slidenum">
              <a:rPr lang="en-US" smtClean="0"/>
              <a:pPr>
                <a:defRPr/>
              </a:pPr>
              <a:t>54</a:t>
            </a:fld>
            <a:endParaRPr lang="en-US" dirty="0"/>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E2E5EAE9-6BA7-D34A-94D4-CFC93FC87F3A}"/>
                  </a:ext>
                </a:extLst>
              </p:cNvPr>
              <p:cNvSpPr>
                <a:spLocks noGrp="1"/>
              </p:cNvSpPr>
              <p:nvPr>
                <p:ph idx="11"/>
              </p:nvPr>
            </p:nvSpPr>
            <p:spPr>
              <a:xfrm>
                <a:off x="605368" y="1207770"/>
                <a:ext cx="6112234" cy="5031626"/>
              </a:xfrm>
            </p:spPr>
            <p:txBody>
              <a:bodyPr/>
              <a:lstStyle/>
              <a:p>
                <a:r>
                  <a:rPr lang="en-US" sz="2000" dirty="0"/>
                  <a:t>Differential XS for bin j (</a:t>
                </a:r>
                <a:r>
                  <a:rPr lang="en-US" sz="2000" dirty="0">
                    <a:solidFill>
                      <a:srgbClr val="C00000"/>
                    </a:solidFill>
                  </a:rPr>
                  <a:t>daughter </a:t>
                </a:r>
                <a14:m>
                  <m:oMath xmlns:m="http://schemas.openxmlformats.org/officeDocument/2006/math">
                    <m:sSub>
                      <m:sSubPr>
                        <m:ctrlPr>
                          <a:rPr lang="en-GB" sz="2400" i="1" dirty="0">
                            <a:solidFill>
                              <a:srgbClr val="C00000"/>
                            </a:solidFill>
                            <a:latin typeface="Cambria Math" panose="02040503050406030204" pitchFamily="18" charset="0"/>
                            <a:ea typeface="Cambria Math" panose="02040503050406030204" pitchFamily="18" charset="0"/>
                          </a:rPr>
                        </m:ctrlPr>
                      </m:sSubPr>
                      <m:e>
                        <m:r>
                          <a:rPr lang="en-GB" sz="2400" b="0" i="1" dirty="0" smtClean="0">
                            <a:solidFill>
                              <a:srgbClr val="C00000"/>
                            </a:solidFill>
                            <a:latin typeface="Cambria Math" panose="02040503050406030204" pitchFamily="18" charset="0"/>
                            <a:ea typeface="Cambria Math" panose="02040503050406030204" pitchFamily="18" charset="0"/>
                          </a:rPr>
                          <m:t>𝑇</m:t>
                        </m:r>
                      </m:e>
                      <m:sub>
                        <m:sSup>
                          <m:sSupPr>
                            <m:ctrlPr>
                              <a:rPr lang="en-GB" sz="2400" i="1" dirty="0">
                                <a:solidFill>
                                  <a:srgbClr val="C00000"/>
                                </a:solidFill>
                                <a:latin typeface="Cambria Math" panose="02040503050406030204" pitchFamily="18" charset="0"/>
                                <a:ea typeface="Cambria Math" panose="02040503050406030204" pitchFamily="18" charset="0"/>
                              </a:rPr>
                            </m:ctrlPr>
                          </m:sSupPr>
                          <m:e>
                            <m:r>
                              <a:rPr lang="en-GB" sz="2400" i="1" dirty="0">
                                <a:solidFill>
                                  <a:srgbClr val="C00000"/>
                                </a:solidFill>
                                <a:latin typeface="Cambria Math" panose="02040503050406030204" pitchFamily="18" charset="0"/>
                                <a:ea typeface="Cambria Math" panose="02040503050406030204" pitchFamily="18" charset="0"/>
                              </a:rPr>
                              <m:t>𝜋</m:t>
                            </m:r>
                          </m:e>
                          <m:sup>
                            <m:r>
                              <a:rPr lang="en-GB" sz="2400" i="1" dirty="0">
                                <a:solidFill>
                                  <a:srgbClr val="C00000"/>
                                </a:solidFill>
                                <a:latin typeface="Cambria Math" panose="02040503050406030204" pitchFamily="18" charset="0"/>
                                <a:ea typeface="Cambria Math" panose="02040503050406030204" pitchFamily="18" charset="0"/>
                              </a:rPr>
                              <m:t>0</m:t>
                            </m:r>
                          </m:sup>
                        </m:sSup>
                      </m:sub>
                    </m:sSub>
                  </m:oMath>
                </a14:m>
                <a:r>
                  <a:rPr lang="en-US" sz="2400" dirty="0">
                    <a:solidFill>
                      <a:srgbClr val="C00000"/>
                    </a:solidFill>
                  </a:rPr>
                  <a:t> bin</a:t>
                </a:r>
                <a:r>
                  <a:rPr lang="en-US" sz="2000" dirty="0"/>
                  <a:t>) is, </a:t>
                </a:r>
              </a:p>
              <a:p>
                <a:endParaRPr lang="en-US" dirty="0"/>
              </a:p>
              <a:p>
                <a:endParaRPr lang="en-US" dirty="0"/>
              </a:p>
            </p:txBody>
          </p:sp>
        </mc:Choice>
        <mc:Fallback xmlns="">
          <p:sp>
            <p:nvSpPr>
              <p:cNvPr id="5" name="Content Placeholder 4">
                <a:extLst>
                  <a:ext uri="{FF2B5EF4-FFF2-40B4-BE49-F238E27FC236}">
                    <a16:creationId xmlns:a16="http://schemas.microsoft.com/office/drawing/2014/main" id="{E2E5EAE9-6BA7-D34A-94D4-CFC93FC87F3A}"/>
                  </a:ext>
                </a:extLst>
              </p:cNvPr>
              <p:cNvSpPr>
                <a:spLocks noGrp="1" noRot="1" noChangeAspect="1" noMove="1" noResize="1" noEditPoints="1" noAdjustHandles="1" noChangeArrowheads="1" noChangeShapeType="1" noTextEdit="1"/>
              </p:cNvSpPr>
              <p:nvPr>
                <p:ph idx="11"/>
              </p:nvPr>
            </p:nvSpPr>
            <p:spPr>
              <a:xfrm>
                <a:off x="605368" y="1207770"/>
                <a:ext cx="6112234" cy="5031626"/>
              </a:xfrm>
              <a:blipFill>
                <a:blip r:embed="rId7"/>
                <a:stretch>
                  <a:fillRect l="-2282" t="-756"/>
                </a:stretch>
              </a:blipFill>
            </p:spPr>
            <p:txBody>
              <a:bodyPr/>
              <a:lstStyle/>
              <a:p>
                <a:r>
                  <a:rPr lang="en-US">
                    <a:noFill/>
                  </a:rPr>
                  <a:t> </a:t>
                </a:r>
              </a:p>
            </p:txBody>
          </p:sp>
        </mc:Fallback>
      </mc:AlternateContent>
      <p:sp>
        <p:nvSpPr>
          <p:cNvPr id="7" name="Footer Placeholder 6">
            <a:extLst>
              <a:ext uri="{FF2B5EF4-FFF2-40B4-BE49-F238E27FC236}">
                <a16:creationId xmlns:a16="http://schemas.microsoft.com/office/drawing/2014/main" id="{382E281D-A067-8040-9258-C3584463F223}"/>
              </a:ext>
            </a:extLst>
          </p:cNvPr>
          <p:cNvSpPr>
            <a:spLocks noGrp="1"/>
          </p:cNvSpPr>
          <p:nvPr>
            <p:ph type="ftr" sz="quarter" idx="3"/>
          </p:nvPr>
        </p:nvSpPr>
        <p:spPr/>
        <p:txBody>
          <a:bodyPr/>
          <a:lstStyle/>
          <a:p>
            <a:pPr>
              <a:defRPr/>
            </a:pPr>
            <a:r>
              <a:rPr lang="de-DE"/>
              <a:t>Kang Yang | Pion Charge-Exchange Differential Cross Section in ProtoDUNE-SP</a:t>
            </a:r>
            <a:endParaRPr lang="en-US" dirty="0"/>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83A4B6A6-C995-3C4C-9924-D6CEF0610E54}"/>
                  </a:ext>
                </a:extLst>
              </p:cNvPr>
              <p:cNvSpPr/>
              <p:nvPr/>
            </p:nvSpPr>
            <p:spPr>
              <a:xfrm>
                <a:off x="3105372" y="2282734"/>
                <a:ext cx="5025735" cy="9151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000" i="1" smtClean="0">
                              <a:solidFill>
                                <a:srgbClr val="00B050"/>
                              </a:solidFill>
                              <a:latin typeface="Cambria Math" panose="02040503050406030204" pitchFamily="18" charset="0"/>
                            </a:rPr>
                          </m:ctrlPr>
                        </m:sSubPr>
                        <m:e>
                          <m:sSub>
                            <m:sSubPr>
                              <m:ctrlPr>
                                <a:rPr lang="en-GB" sz="2000" i="1" dirty="0">
                                  <a:latin typeface="Cambria Math" panose="02040503050406030204" pitchFamily="18" charset="0"/>
                                  <a:ea typeface="Cambria Math" panose="02040503050406030204" pitchFamily="18" charset="0"/>
                                </a:rPr>
                              </m:ctrlPr>
                            </m:sSubPr>
                            <m:e>
                              <m:d>
                                <m:dPr>
                                  <m:ctrlPr>
                                    <a:rPr lang="en-GB" sz="2000" i="1" dirty="0">
                                      <a:latin typeface="Cambria Math" panose="02040503050406030204" pitchFamily="18" charset="0"/>
                                      <a:ea typeface="Cambria Math" panose="02040503050406030204" pitchFamily="18" charset="0"/>
                                    </a:rPr>
                                  </m:ctrlPr>
                                </m:dPr>
                                <m:e>
                                  <m:f>
                                    <m:fPr>
                                      <m:ctrlPr>
                                        <a:rPr lang="en-GB" sz="2000" i="1" dirty="0">
                                          <a:latin typeface="Cambria Math" panose="02040503050406030204" pitchFamily="18" charset="0"/>
                                          <a:ea typeface="Cambria Math" panose="02040503050406030204" pitchFamily="18" charset="0"/>
                                        </a:rPr>
                                      </m:ctrlPr>
                                    </m:fPr>
                                    <m:num>
                                      <m:r>
                                        <a:rPr lang="en-GB" sz="2000" i="1" dirty="0">
                                          <a:latin typeface="Cambria Math" panose="02040503050406030204" pitchFamily="18" charset="0"/>
                                          <a:ea typeface="Cambria Math" panose="02040503050406030204" pitchFamily="18" charset="0"/>
                                        </a:rPr>
                                        <m:t>𝑑</m:t>
                                      </m:r>
                                      <m:r>
                                        <a:rPr lang="en-GB" sz="2000" i="1" dirty="0">
                                          <a:latin typeface="Cambria Math" panose="02040503050406030204" pitchFamily="18" charset="0"/>
                                          <a:ea typeface="Cambria Math" panose="02040503050406030204" pitchFamily="18" charset="0"/>
                                        </a:rPr>
                                        <m:t>𝜎</m:t>
                                      </m:r>
                                    </m:num>
                                    <m:den>
                                      <m:sSub>
                                        <m:sSubPr>
                                          <m:ctrlPr>
                                            <a:rPr lang="en-GB" sz="2000" i="1" dirty="0">
                                              <a:latin typeface="Cambria Math" panose="02040503050406030204" pitchFamily="18" charset="0"/>
                                              <a:ea typeface="Cambria Math" panose="02040503050406030204" pitchFamily="18" charset="0"/>
                                            </a:rPr>
                                          </m:ctrlPr>
                                        </m:sSubPr>
                                        <m:e>
                                          <m:r>
                                            <a:rPr lang="en-GB" sz="2000" i="1" dirty="0">
                                              <a:latin typeface="Cambria Math" panose="02040503050406030204" pitchFamily="18" charset="0"/>
                                              <a:ea typeface="Cambria Math" panose="02040503050406030204" pitchFamily="18" charset="0"/>
                                            </a:rPr>
                                            <m:t>𝑑</m:t>
                                          </m:r>
                                          <m:r>
                                            <a:rPr lang="en-GB" sz="2000" b="0" i="1" dirty="0" smtClean="0">
                                              <a:latin typeface="Cambria Math" panose="02040503050406030204" pitchFamily="18" charset="0"/>
                                              <a:ea typeface="Cambria Math" panose="02040503050406030204" pitchFamily="18" charset="0"/>
                                            </a:rPr>
                                            <m:t>𝑇</m:t>
                                          </m:r>
                                        </m:e>
                                        <m:sub>
                                          <m:sSup>
                                            <m:sSupPr>
                                              <m:ctrlPr>
                                                <a:rPr lang="en-GB" sz="2000" i="1" dirty="0">
                                                  <a:latin typeface="Cambria Math" panose="02040503050406030204" pitchFamily="18" charset="0"/>
                                                  <a:ea typeface="Cambria Math" panose="02040503050406030204" pitchFamily="18" charset="0"/>
                                                </a:rPr>
                                              </m:ctrlPr>
                                            </m:sSupPr>
                                            <m:e>
                                              <m:r>
                                                <a:rPr lang="en-GB" sz="2000" i="1" dirty="0">
                                                  <a:latin typeface="Cambria Math" panose="02040503050406030204" pitchFamily="18" charset="0"/>
                                                  <a:ea typeface="Cambria Math" panose="02040503050406030204" pitchFamily="18" charset="0"/>
                                                </a:rPr>
                                                <m:t>𝜋</m:t>
                                              </m:r>
                                            </m:e>
                                            <m:sup>
                                              <m:r>
                                                <a:rPr lang="en-GB" sz="2000" i="1" dirty="0">
                                                  <a:latin typeface="Cambria Math" panose="02040503050406030204" pitchFamily="18" charset="0"/>
                                                  <a:ea typeface="Cambria Math" panose="02040503050406030204" pitchFamily="18" charset="0"/>
                                                </a:rPr>
                                                <m:t>0</m:t>
                                              </m:r>
                                            </m:sup>
                                          </m:sSup>
                                        </m:sub>
                                      </m:sSub>
                                    </m:den>
                                  </m:f>
                                </m:e>
                              </m:d>
                            </m:e>
                            <m:sub>
                              <m:r>
                                <a:rPr lang="en-GB" sz="2000" i="1" dirty="0">
                                  <a:latin typeface="Cambria Math" panose="02040503050406030204" pitchFamily="18" charset="0"/>
                                  <a:ea typeface="Cambria Math" panose="02040503050406030204" pitchFamily="18" charset="0"/>
                                </a:rPr>
                                <m:t>𝑗</m:t>
                              </m:r>
                            </m:sub>
                          </m:sSub>
                          <m:r>
                            <a:rPr lang="en-GB" sz="2000" i="1">
                              <a:latin typeface="Cambria Math" panose="02040503050406030204" pitchFamily="18" charset="0"/>
                            </a:rPr>
                            <m:t>=</m:t>
                          </m:r>
                          <m:r>
                            <m:rPr>
                              <m:nor/>
                            </m:rPr>
                            <a:rPr lang="en-GB" sz="2000" dirty="0">
                              <a:solidFill>
                                <a:srgbClr val="C00000"/>
                              </a:solidFill>
                              <a:ea typeface="Cambria Math" panose="02040503050406030204" pitchFamily="18" charset="0"/>
                            </a:rPr>
                            <m:t> </m:t>
                          </m:r>
                          <m:f>
                            <m:fPr>
                              <m:ctrlPr>
                                <a:rPr lang="en-GB" sz="2000" i="1" smtClean="0">
                                  <a:solidFill>
                                    <a:srgbClr val="C00000"/>
                                  </a:solidFill>
                                  <a:latin typeface="Cambria Math" panose="02040503050406030204" pitchFamily="18" charset="0"/>
                                  <a:ea typeface="Cambria Math" panose="02040503050406030204" pitchFamily="18" charset="0"/>
                                </a:rPr>
                              </m:ctrlPr>
                            </m:fPr>
                            <m:num>
                              <m:r>
                                <a:rPr lang="en-GB" sz="2000" i="1">
                                  <a:solidFill>
                                    <a:srgbClr val="C00000"/>
                                  </a:solidFill>
                                  <a:latin typeface="Cambria Math" panose="02040503050406030204" pitchFamily="18" charset="0"/>
                                  <a:ea typeface="Cambria Math" panose="02040503050406030204" pitchFamily="18" charset="0"/>
                                </a:rPr>
                                <m:t>1</m:t>
                              </m:r>
                            </m:num>
                            <m:den>
                              <m:r>
                                <a:rPr lang="en-GB" sz="2000" i="1">
                                  <a:solidFill>
                                    <a:srgbClr val="C00000"/>
                                  </a:solidFill>
                                  <a:latin typeface="Cambria Math" panose="02040503050406030204" pitchFamily="18" charset="0"/>
                                  <a:ea typeface="Cambria Math" panose="02040503050406030204" pitchFamily="18" charset="0"/>
                                </a:rPr>
                                <m:t>(</m:t>
                              </m:r>
                              <m:sSub>
                                <m:sSubPr>
                                  <m:ctrlPr>
                                    <a:rPr lang="en-GB" sz="2000" i="1" dirty="0">
                                      <a:solidFill>
                                        <a:srgbClr val="C00000"/>
                                      </a:solidFill>
                                      <a:latin typeface="Cambria Math" panose="02040503050406030204" pitchFamily="18" charset="0"/>
                                      <a:ea typeface="Cambria Math" panose="02040503050406030204" pitchFamily="18" charset="0"/>
                                    </a:rPr>
                                  </m:ctrlPr>
                                </m:sSubPr>
                                <m:e>
                                  <m:r>
                                    <a:rPr lang="en-GB" sz="2000" i="1" dirty="0">
                                      <a:solidFill>
                                        <a:srgbClr val="C00000"/>
                                      </a:solidFill>
                                      <a:latin typeface="Cambria Math" panose="02040503050406030204" pitchFamily="18" charset="0"/>
                                      <a:ea typeface="Cambria Math" panose="02040503050406030204" pitchFamily="18" charset="0"/>
                                    </a:rPr>
                                    <m:t>∆</m:t>
                                  </m:r>
                                  <m:r>
                                    <a:rPr lang="en-GB" sz="2000" b="0" i="1" dirty="0" smtClean="0">
                                      <a:solidFill>
                                        <a:srgbClr val="C00000"/>
                                      </a:solidFill>
                                      <a:latin typeface="Cambria Math" panose="02040503050406030204" pitchFamily="18" charset="0"/>
                                      <a:ea typeface="Cambria Math" panose="02040503050406030204" pitchFamily="18" charset="0"/>
                                    </a:rPr>
                                    <m:t>𝑇</m:t>
                                  </m:r>
                                </m:e>
                                <m:sub>
                                  <m:sSup>
                                    <m:sSupPr>
                                      <m:ctrlPr>
                                        <a:rPr lang="en-GB" sz="2000" i="1" dirty="0">
                                          <a:solidFill>
                                            <a:srgbClr val="C00000"/>
                                          </a:solidFill>
                                          <a:latin typeface="Cambria Math" panose="02040503050406030204" pitchFamily="18" charset="0"/>
                                          <a:ea typeface="Cambria Math" panose="02040503050406030204" pitchFamily="18" charset="0"/>
                                        </a:rPr>
                                      </m:ctrlPr>
                                    </m:sSupPr>
                                    <m:e>
                                      <m:r>
                                        <a:rPr lang="en-GB" sz="2000" i="1" dirty="0">
                                          <a:solidFill>
                                            <a:srgbClr val="C00000"/>
                                          </a:solidFill>
                                          <a:latin typeface="Cambria Math" panose="02040503050406030204" pitchFamily="18" charset="0"/>
                                          <a:ea typeface="Cambria Math" panose="02040503050406030204" pitchFamily="18" charset="0"/>
                                        </a:rPr>
                                        <m:t>𝜋</m:t>
                                      </m:r>
                                    </m:e>
                                    <m:sup>
                                      <m:r>
                                        <a:rPr lang="en-GB" sz="2000" i="1" dirty="0">
                                          <a:solidFill>
                                            <a:srgbClr val="C00000"/>
                                          </a:solidFill>
                                          <a:latin typeface="Cambria Math" panose="02040503050406030204" pitchFamily="18" charset="0"/>
                                          <a:ea typeface="Cambria Math" panose="02040503050406030204" pitchFamily="18" charset="0"/>
                                        </a:rPr>
                                        <m:t>0</m:t>
                                      </m:r>
                                    </m:sup>
                                  </m:sSup>
                                </m:sub>
                              </m:sSub>
                              <m:r>
                                <a:rPr lang="en-GB" sz="2000" i="1">
                                  <a:solidFill>
                                    <a:srgbClr val="C00000"/>
                                  </a:solidFill>
                                  <a:latin typeface="Cambria Math" panose="02040503050406030204" pitchFamily="18" charset="0"/>
                                  <a:ea typeface="Cambria Math" panose="02040503050406030204" pitchFamily="18" charset="0"/>
                                </a:rPr>
                                <m:t>)</m:t>
                              </m:r>
                            </m:den>
                          </m:f>
                          <m:r>
                            <a:rPr lang="en-GB" sz="2000" b="0" i="1" smtClean="0">
                              <a:solidFill>
                                <a:srgbClr val="C00000"/>
                              </a:solidFill>
                              <a:latin typeface="Cambria Math" panose="02040503050406030204" pitchFamily="18" charset="0"/>
                              <a:ea typeface="Cambria Math" panose="02040503050406030204" pitchFamily="18" charset="0"/>
                            </a:rPr>
                            <m:t>   </m:t>
                          </m:r>
                          <m:f>
                            <m:fPr>
                              <m:ctrlPr>
                                <a:rPr lang="en-GB" sz="2000" i="1">
                                  <a:latin typeface="Cambria Math" panose="02040503050406030204" pitchFamily="18" charset="0"/>
                                  <a:ea typeface="Cambria Math" panose="02040503050406030204" pitchFamily="18" charset="0"/>
                                </a:rPr>
                              </m:ctrlPr>
                            </m:fPr>
                            <m:num>
                              <m:sSubSup>
                                <m:sSubSupPr>
                                  <m:ctrlPr>
                                    <a:rPr lang="en-GB" sz="2000" i="1" smtClean="0">
                                      <a:solidFill>
                                        <a:srgbClr val="C00000"/>
                                      </a:solidFill>
                                      <a:latin typeface="Cambria Math" panose="02040503050406030204" pitchFamily="18" charset="0"/>
                                      <a:ea typeface="Cambria Math" panose="02040503050406030204" pitchFamily="18" charset="0"/>
                                    </a:rPr>
                                  </m:ctrlPr>
                                </m:sSubSupPr>
                                <m:e>
                                  <m:r>
                                    <a:rPr lang="en-GB" sz="2000" i="1">
                                      <a:solidFill>
                                        <a:srgbClr val="C00000"/>
                                      </a:solidFill>
                                      <a:latin typeface="Cambria Math" panose="02040503050406030204" pitchFamily="18" charset="0"/>
                                      <a:ea typeface="Cambria Math" panose="02040503050406030204" pitchFamily="18" charset="0"/>
                                    </a:rPr>
                                    <m:t>𝑁</m:t>
                                  </m:r>
                                </m:e>
                                <m:sub>
                                  <m:sSup>
                                    <m:sSupPr>
                                      <m:ctrlPr>
                                        <a:rPr lang="en-US" sz="2000" i="1">
                                          <a:solidFill>
                                            <a:srgbClr val="C00000"/>
                                          </a:solidFill>
                                          <a:latin typeface="Cambria Math" panose="02040503050406030204" pitchFamily="18" charset="0"/>
                                        </a:rPr>
                                      </m:ctrlPr>
                                    </m:sSupPr>
                                    <m:e>
                                      <m:r>
                                        <a:rPr lang="en-US" sz="2000" i="1">
                                          <a:solidFill>
                                            <a:srgbClr val="C00000"/>
                                          </a:solidFill>
                                          <a:latin typeface="Cambria Math" panose="02040503050406030204" pitchFamily="18" charset="0"/>
                                          <a:ea typeface="Cambria Math" panose="02040503050406030204" pitchFamily="18" charset="0"/>
                                        </a:rPr>
                                        <m:t>𝜋</m:t>
                                      </m:r>
                                    </m:e>
                                    <m:sup>
                                      <m:r>
                                        <a:rPr lang="en-GB" sz="2000" i="1">
                                          <a:solidFill>
                                            <a:srgbClr val="C00000"/>
                                          </a:solidFill>
                                          <a:latin typeface="Cambria Math" panose="02040503050406030204" pitchFamily="18" charset="0"/>
                                          <a:ea typeface="Cambria Math" panose="02040503050406030204" pitchFamily="18" charset="0"/>
                                        </a:rPr>
                                        <m:t>0</m:t>
                                      </m:r>
                                    </m:sup>
                                  </m:sSup>
                                </m:sub>
                                <m:sup>
                                  <m:r>
                                    <a:rPr lang="en-GB" sz="2000" i="1">
                                      <a:solidFill>
                                        <a:srgbClr val="C00000"/>
                                      </a:solidFill>
                                      <a:latin typeface="Cambria Math" panose="02040503050406030204" pitchFamily="18" charset="0"/>
                                      <a:ea typeface="Cambria Math" panose="02040503050406030204" pitchFamily="18" charset="0"/>
                                    </a:rPr>
                                    <m:t>𝑗</m:t>
                                  </m:r>
                                </m:sup>
                              </m:sSubSup>
                            </m:num>
                            <m:den>
                              <m:sSubSup>
                                <m:sSubSupPr>
                                  <m:ctrlPr>
                                    <a:rPr lang="en-GB" sz="2000" i="1" smtClean="0">
                                      <a:solidFill>
                                        <a:srgbClr val="7030A0"/>
                                      </a:solidFill>
                                      <a:latin typeface="Cambria Math" panose="02040503050406030204" pitchFamily="18" charset="0"/>
                                      <a:ea typeface="Cambria Math" panose="02040503050406030204" pitchFamily="18" charset="0"/>
                                    </a:rPr>
                                  </m:ctrlPr>
                                </m:sSubSupPr>
                                <m:e>
                                  <m:r>
                                    <a:rPr lang="en-GB" sz="2000" i="1">
                                      <a:solidFill>
                                        <a:srgbClr val="7030A0"/>
                                      </a:solidFill>
                                      <a:latin typeface="Cambria Math" panose="02040503050406030204" pitchFamily="18" charset="0"/>
                                      <a:ea typeface="Cambria Math" panose="02040503050406030204" pitchFamily="18" charset="0"/>
                                    </a:rPr>
                                    <m:t>𝑁</m:t>
                                  </m:r>
                                </m:e>
                                <m:sub>
                                  <m:r>
                                    <a:rPr lang="en-GB" sz="2000" i="1">
                                      <a:solidFill>
                                        <a:srgbClr val="7030A0"/>
                                      </a:solidFill>
                                      <a:latin typeface="Cambria Math" panose="02040503050406030204" pitchFamily="18" charset="0"/>
                                      <a:ea typeface="Cambria Math" panose="02040503050406030204" pitchFamily="18" charset="0"/>
                                    </a:rPr>
                                    <m:t>𝑖𝑛𝑡</m:t>
                                  </m:r>
                                </m:sub>
                                <m:sup>
                                  <m:r>
                                    <a:rPr lang="en-GB" sz="2000" b="0" i="1" smtClean="0">
                                      <a:solidFill>
                                        <a:srgbClr val="7030A0"/>
                                      </a:solidFill>
                                      <a:latin typeface="Cambria Math" panose="02040503050406030204" pitchFamily="18" charset="0"/>
                                      <a:ea typeface="Cambria Math" panose="02040503050406030204" pitchFamily="18" charset="0"/>
                                    </a:rPr>
                                    <m:t> </m:t>
                                  </m:r>
                                </m:sup>
                              </m:sSubSup>
                            </m:den>
                          </m:f>
                          <m:r>
                            <a:rPr lang="en-GB" sz="2000" b="0" i="1" smtClean="0">
                              <a:latin typeface="Cambria Math" panose="02040503050406030204" pitchFamily="18" charset="0"/>
                              <a:ea typeface="Cambria Math" panose="02040503050406030204" pitchFamily="18" charset="0"/>
                            </a:rPr>
                            <m:t>    </m:t>
                          </m:r>
                          <m:r>
                            <a:rPr lang="en-GB" sz="2000" i="1" smtClean="0">
                              <a:solidFill>
                                <a:srgbClr val="7030A0"/>
                              </a:solidFill>
                              <a:latin typeface="Cambria Math" panose="02040503050406030204" pitchFamily="18" charset="0"/>
                              <a:ea typeface="Cambria Math" panose="02040503050406030204" pitchFamily="18" charset="0"/>
                            </a:rPr>
                            <m:t>𝜎</m:t>
                          </m:r>
                        </m:e>
                        <m:sub>
                          <m:r>
                            <a:rPr lang="en-GB" sz="2000" b="0" i="1" smtClean="0">
                              <a:solidFill>
                                <a:srgbClr val="7030A0"/>
                              </a:solidFill>
                              <a:latin typeface="Cambria Math" panose="02040503050406030204" pitchFamily="18" charset="0"/>
                              <a:ea typeface="Cambria Math" panose="02040503050406030204" pitchFamily="18" charset="0"/>
                            </a:rPr>
                            <m:t>𝐾𝐸</m:t>
                          </m:r>
                          <m:r>
                            <a:rPr lang="en-GB" sz="2000" b="0" i="1" smtClean="0">
                              <a:solidFill>
                                <a:srgbClr val="7030A0"/>
                              </a:solidFill>
                              <a:latin typeface="Cambria Math" panose="02040503050406030204" pitchFamily="18" charset="0"/>
                              <a:ea typeface="Cambria Math" panose="02040503050406030204" pitchFamily="18" charset="0"/>
                            </a:rPr>
                            <m:t>=650−800 </m:t>
                          </m:r>
                          <m:r>
                            <a:rPr lang="en-GB" sz="2000" b="0" i="1" smtClean="0">
                              <a:solidFill>
                                <a:srgbClr val="7030A0"/>
                              </a:solidFill>
                              <a:latin typeface="Cambria Math" panose="02040503050406030204" pitchFamily="18" charset="0"/>
                              <a:ea typeface="Cambria Math" panose="02040503050406030204" pitchFamily="18" charset="0"/>
                            </a:rPr>
                            <m:t>𝑀𝑒𝑉</m:t>
                          </m:r>
                        </m:sub>
                      </m:sSub>
                    </m:oMath>
                  </m:oMathPara>
                </a14:m>
                <a:endParaRPr lang="en-US" sz="2000" dirty="0"/>
              </a:p>
            </p:txBody>
          </p:sp>
        </mc:Choice>
        <mc:Fallback xmlns="">
          <p:sp>
            <p:nvSpPr>
              <p:cNvPr id="8" name="Rectangle 7">
                <a:extLst>
                  <a:ext uri="{FF2B5EF4-FFF2-40B4-BE49-F238E27FC236}">
                    <a16:creationId xmlns:a16="http://schemas.microsoft.com/office/drawing/2014/main" id="{83A4B6A6-C995-3C4C-9924-D6CEF0610E54}"/>
                  </a:ext>
                </a:extLst>
              </p:cNvPr>
              <p:cNvSpPr>
                <a:spLocks noRot="1" noChangeAspect="1" noMove="1" noResize="1" noEditPoints="1" noAdjustHandles="1" noChangeArrowheads="1" noChangeShapeType="1" noTextEdit="1"/>
              </p:cNvSpPr>
              <p:nvPr/>
            </p:nvSpPr>
            <p:spPr>
              <a:xfrm>
                <a:off x="3105372" y="2282734"/>
                <a:ext cx="5025735" cy="915187"/>
              </a:xfrm>
              <a:prstGeom prst="rect">
                <a:avLst/>
              </a:prstGeom>
              <a:blipFill>
                <a:blip r:embed="rId8"/>
                <a:stretch>
                  <a:fillRect b="-1351"/>
                </a:stretch>
              </a:blipFill>
            </p:spPr>
            <p:txBody>
              <a:bodyPr/>
              <a:lstStyle/>
              <a:p>
                <a:r>
                  <a:rPr lang="en-US">
                    <a:noFill/>
                  </a:rPr>
                  <a:t> </a:t>
                </a:r>
              </a:p>
            </p:txBody>
          </p:sp>
        </mc:Fallback>
      </mc:AlternateContent>
      <p:sp>
        <p:nvSpPr>
          <p:cNvPr id="15" name="Rectangle 14">
            <a:extLst>
              <a:ext uri="{FF2B5EF4-FFF2-40B4-BE49-F238E27FC236}">
                <a16:creationId xmlns:a16="http://schemas.microsoft.com/office/drawing/2014/main" id="{0E950721-2CDD-FC45-9D76-E21D28A69B76}"/>
              </a:ext>
            </a:extLst>
          </p:cNvPr>
          <p:cNvSpPr/>
          <p:nvPr/>
        </p:nvSpPr>
        <p:spPr>
          <a:xfrm>
            <a:off x="4518963" y="2376157"/>
            <a:ext cx="825910" cy="748609"/>
          </a:xfrm>
          <a:prstGeom prst="rect">
            <a:avLst/>
          </a:prstGeom>
          <a:noFill/>
          <a:ln w="254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6A6D29C-1364-1C49-830A-730B7EDF81F6}"/>
              </a:ext>
            </a:extLst>
          </p:cNvPr>
          <p:cNvSpPr/>
          <p:nvPr/>
        </p:nvSpPr>
        <p:spPr>
          <a:xfrm>
            <a:off x="5470261" y="2297161"/>
            <a:ext cx="528458" cy="432706"/>
          </a:xfrm>
          <a:prstGeom prst="rect">
            <a:avLst/>
          </a:prstGeom>
          <a:noFill/>
          <a:ln w="254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131AD02-980B-E346-A6C0-EF791E10404F}"/>
              </a:ext>
            </a:extLst>
          </p:cNvPr>
          <p:cNvSpPr/>
          <p:nvPr/>
        </p:nvSpPr>
        <p:spPr>
          <a:xfrm>
            <a:off x="5494841" y="2795721"/>
            <a:ext cx="528458" cy="320786"/>
          </a:xfrm>
          <a:prstGeom prst="rect">
            <a:avLst/>
          </a:prstGeom>
          <a:noFill/>
          <a:ln w="25400">
            <a:solidFill>
              <a:srgbClr val="F37C2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48A5DE4-9D1E-6B49-A4A0-9741E235E79F}"/>
              </a:ext>
            </a:extLst>
          </p:cNvPr>
          <p:cNvSpPr/>
          <p:nvPr/>
        </p:nvSpPr>
        <p:spPr>
          <a:xfrm>
            <a:off x="6219943" y="2539027"/>
            <a:ext cx="1775606" cy="432706"/>
          </a:xfrm>
          <a:prstGeom prst="rect">
            <a:avLst/>
          </a:prstGeom>
          <a:noFill/>
          <a:ln w="25400">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31B698DD-FB6F-3C43-BDF2-C58CC8619D03}"/>
                  </a:ext>
                </a:extLst>
              </p:cNvPr>
              <p:cNvSpPr txBox="1"/>
              <p:nvPr/>
            </p:nvSpPr>
            <p:spPr>
              <a:xfrm>
                <a:off x="355737" y="4095090"/>
                <a:ext cx="3179992" cy="1754326"/>
              </a:xfrm>
              <a:prstGeom prst="rect">
                <a:avLst/>
              </a:prstGeom>
              <a:noFill/>
              <a:ln w="25400">
                <a:solidFill>
                  <a:schemeClr val="accent1"/>
                </a:solidFill>
              </a:ln>
            </p:spPr>
            <p:txBody>
              <a:bodyPr wrap="square" rtlCol="0">
                <a:spAutoFit/>
              </a:bodyPr>
              <a:lstStyle/>
              <a:p>
                <a:r>
                  <a:rPr lang="en-US" dirty="0"/>
                  <a:t>We perform the differential cross-section at </a:t>
                </a:r>
                <a:r>
                  <a:rPr lang="en-US" b="1" dirty="0"/>
                  <a:t>each bin </a:t>
                </a:r>
                <a14:m>
                  <m:oMath xmlns:m="http://schemas.openxmlformats.org/officeDocument/2006/math">
                    <m:r>
                      <a:rPr lang="en-GB" b="1" i="1" smtClean="0">
                        <a:latin typeface="Cambria Math" panose="02040503050406030204" pitchFamily="18" charset="0"/>
                      </a:rPr>
                      <m:t>𝒋</m:t>
                    </m:r>
                  </m:oMath>
                </a14:m>
                <a:r>
                  <a:rPr lang="en-US" b="1" dirty="0"/>
                  <a:t> </a:t>
                </a:r>
                <a:r>
                  <a:rPr lang="en-US" dirty="0"/>
                  <a:t>of the measured daughter </a:t>
                </a:r>
                <a14:m>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𝜋</m:t>
                        </m:r>
                      </m:e>
                      <m:sup>
                        <m:r>
                          <a:rPr lang="en-GB" b="0" i="1" smtClean="0">
                            <a:latin typeface="Cambria Math" panose="02040503050406030204" pitchFamily="18" charset="0"/>
                          </a:rPr>
                          <m:t>0</m:t>
                        </m:r>
                      </m:sup>
                    </m:sSup>
                  </m:oMath>
                </a14:m>
                <a:r>
                  <a:rPr lang="en-US" dirty="0"/>
                  <a:t> kinetic energy (and angles) of selected beam interacts with energy [650,800] MeV.</a:t>
                </a:r>
              </a:p>
            </p:txBody>
          </p:sp>
        </mc:Choice>
        <mc:Fallback xmlns="">
          <p:sp>
            <p:nvSpPr>
              <p:cNvPr id="29" name="TextBox 28">
                <a:extLst>
                  <a:ext uri="{FF2B5EF4-FFF2-40B4-BE49-F238E27FC236}">
                    <a16:creationId xmlns:a16="http://schemas.microsoft.com/office/drawing/2014/main" id="{31B698DD-FB6F-3C43-BDF2-C58CC8619D03}"/>
                  </a:ext>
                </a:extLst>
              </p:cNvPr>
              <p:cNvSpPr txBox="1">
                <a:spLocks noRot="1" noChangeAspect="1" noMove="1" noResize="1" noEditPoints="1" noAdjustHandles="1" noChangeArrowheads="1" noChangeShapeType="1" noTextEdit="1"/>
              </p:cNvSpPr>
              <p:nvPr/>
            </p:nvSpPr>
            <p:spPr>
              <a:xfrm>
                <a:off x="355737" y="4095090"/>
                <a:ext cx="3179992" cy="1754326"/>
              </a:xfrm>
              <a:prstGeom prst="rect">
                <a:avLst/>
              </a:prstGeom>
              <a:blipFill>
                <a:blip r:embed="rId9"/>
                <a:stretch>
                  <a:fillRect l="-787" t="-709" b="-4255"/>
                </a:stretch>
              </a:blipFill>
              <a:ln w="25400">
                <a:solidFill>
                  <a:schemeClr val="accent1"/>
                </a:solidFill>
              </a:ln>
            </p:spPr>
            <p:txBody>
              <a:bodyPr/>
              <a:lstStyle/>
              <a:p>
                <a:r>
                  <a:rPr lang="en-US">
                    <a:noFill/>
                  </a:rPr>
                  <a:t> </a:t>
                </a:r>
              </a:p>
            </p:txBody>
          </p:sp>
        </mc:Fallback>
      </mc:AlternateContent>
      <p:sp>
        <p:nvSpPr>
          <p:cNvPr id="30" name="Rectangle 29">
            <a:extLst>
              <a:ext uri="{FF2B5EF4-FFF2-40B4-BE49-F238E27FC236}">
                <a16:creationId xmlns:a16="http://schemas.microsoft.com/office/drawing/2014/main" id="{EA9B37A9-8134-9F44-9C38-2F4C80F931F5}"/>
              </a:ext>
            </a:extLst>
          </p:cNvPr>
          <p:cNvSpPr/>
          <p:nvPr/>
        </p:nvSpPr>
        <p:spPr>
          <a:xfrm>
            <a:off x="3140083" y="2376156"/>
            <a:ext cx="1076811" cy="786709"/>
          </a:xfrm>
          <a:prstGeom prst="rect">
            <a:avLst/>
          </a:pr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cxnSp>
        <p:nvCxnSpPr>
          <p:cNvPr id="31" name="Straight Arrow Connector 30">
            <a:extLst>
              <a:ext uri="{FF2B5EF4-FFF2-40B4-BE49-F238E27FC236}">
                <a16:creationId xmlns:a16="http://schemas.microsoft.com/office/drawing/2014/main" id="{CAFCFDFE-42D6-7C47-999D-527A5DE59703}"/>
              </a:ext>
            </a:extLst>
          </p:cNvPr>
          <p:cNvCxnSpPr>
            <a:cxnSpLocks/>
            <a:stCxn id="30" idx="2"/>
            <a:endCxn id="29" idx="0"/>
          </p:cNvCxnSpPr>
          <p:nvPr/>
        </p:nvCxnSpPr>
        <p:spPr>
          <a:xfrm flipH="1">
            <a:off x="1945733" y="3162865"/>
            <a:ext cx="1732756" cy="932225"/>
          </a:xfrm>
          <a:prstGeom prst="straightConnector1">
            <a:avLst/>
          </a:prstGeom>
          <a:ln>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6FBF5E5B-C258-824C-9FBF-AE82241B3E0C}"/>
              </a:ext>
            </a:extLst>
          </p:cNvPr>
          <p:cNvCxnSpPr>
            <a:cxnSpLocks/>
            <a:stCxn id="15" idx="2"/>
            <a:endCxn id="40" idx="0"/>
          </p:cNvCxnSpPr>
          <p:nvPr/>
        </p:nvCxnSpPr>
        <p:spPr>
          <a:xfrm flipH="1">
            <a:off x="4813676" y="3124766"/>
            <a:ext cx="118242" cy="1159172"/>
          </a:xfrm>
          <a:prstGeom prst="straightConnector1">
            <a:avLst/>
          </a:prstGeom>
          <a:ln>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C7C1DB41-780D-B649-AF2E-827E541A571C}"/>
                  </a:ext>
                </a:extLst>
              </p:cNvPr>
              <p:cNvSpPr txBox="1"/>
              <p:nvPr/>
            </p:nvSpPr>
            <p:spPr>
              <a:xfrm>
                <a:off x="3785352" y="4283938"/>
                <a:ext cx="2056648" cy="923330"/>
              </a:xfrm>
              <a:prstGeom prst="rect">
                <a:avLst/>
              </a:prstGeom>
              <a:noFill/>
              <a:ln w="25400">
                <a:solidFill>
                  <a:srgbClr val="00B050"/>
                </a:solidFill>
              </a:ln>
            </p:spPr>
            <p:txBody>
              <a:bodyPr wrap="square" rtlCol="0">
                <a:spAutoFit/>
              </a:bodyPr>
              <a:lstStyle/>
              <a:p>
                <a:r>
                  <a:rPr lang="en-GB" dirty="0"/>
                  <a:t>Bin width of the </a:t>
                </a:r>
                <a:r>
                  <a:rPr lang="en-US" dirty="0"/>
                  <a:t>daughter </a:t>
                </a:r>
                <a14:m>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𝜋</m:t>
                        </m:r>
                      </m:e>
                      <m:sup>
                        <m:r>
                          <a:rPr lang="en-GB" b="0" i="1" smtClean="0">
                            <a:latin typeface="Cambria Math" panose="02040503050406030204" pitchFamily="18" charset="0"/>
                          </a:rPr>
                          <m:t>0</m:t>
                        </m:r>
                      </m:sup>
                    </m:sSup>
                  </m:oMath>
                </a14:m>
                <a:r>
                  <a:rPr lang="en-GB" dirty="0"/>
                  <a:t> kinetic energy histogram.  </a:t>
                </a:r>
                <a:endParaRPr lang="en-US" dirty="0"/>
              </a:p>
            </p:txBody>
          </p:sp>
        </mc:Choice>
        <mc:Fallback xmlns="">
          <p:sp>
            <p:nvSpPr>
              <p:cNvPr id="40" name="TextBox 39">
                <a:extLst>
                  <a:ext uri="{FF2B5EF4-FFF2-40B4-BE49-F238E27FC236}">
                    <a16:creationId xmlns:a16="http://schemas.microsoft.com/office/drawing/2014/main" id="{C7C1DB41-780D-B649-AF2E-827E541A571C}"/>
                  </a:ext>
                </a:extLst>
              </p:cNvPr>
              <p:cNvSpPr txBox="1">
                <a:spLocks noRot="1" noChangeAspect="1" noMove="1" noResize="1" noEditPoints="1" noAdjustHandles="1" noChangeArrowheads="1" noChangeShapeType="1" noTextEdit="1"/>
              </p:cNvSpPr>
              <p:nvPr/>
            </p:nvSpPr>
            <p:spPr>
              <a:xfrm>
                <a:off x="3785352" y="4283938"/>
                <a:ext cx="2056648" cy="923330"/>
              </a:xfrm>
              <a:prstGeom prst="rect">
                <a:avLst/>
              </a:prstGeom>
              <a:blipFill>
                <a:blip r:embed="rId10"/>
                <a:stretch>
                  <a:fillRect l="-1829" t="-1333" r="-1829" b="-9333"/>
                </a:stretch>
              </a:blipFill>
              <a:ln w="25400">
                <a:solidFill>
                  <a:srgbClr val="00B05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C4D7D197-CA89-9740-8ABD-882B55AC1588}"/>
                  </a:ext>
                </a:extLst>
              </p:cNvPr>
              <p:cNvSpPr txBox="1"/>
              <p:nvPr/>
            </p:nvSpPr>
            <p:spPr>
              <a:xfrm>
                <a:off x="6219943" y="4197203"/>
                <a:ext cx="2670056" cy="1193981"/>
              </a:xfrm>
              <a:prstGeom prst="rect">
                <a:avLst/>
              </a:prstGeom>
              <a:noFill/>
              <a:ln w="25400">
                <a:solidFill>
                  <a:schemeClr val="accent6"/>
                </a:solidFill>
              </a:ln>
            </p:spPr>
            <p:txBody>
              <a:bodyPr wrap="square" rtlCol="0">
                <a:spAutoFit/>
              </a:bodyPr>
              <a:lstStyle/>
              <a:p>
                <a:r>
                  <a:rPr lang="en-US" dirty="0"/>
                  <a:t>The total number of </a:t>
                </a:r>
                <a:r>
                  <a:rPr lang="en-US" b="1" dirty="0"/>
                  <a:t>CEX</a:t>
                </a:r>
                <a:r>
                  <a:rPr lang="en-US" dirty="0"/>
                  <a:t> </a:t>
                </a:r>
                <a:r>
                  <a:rPr lang="en-US" b="1" dirty="0"/>
                  <a:t>interacting</a:t>
                </a:r>
                <a:r>
                  <a:rPr lang="en-US" dirty="0"/>
                  <a:t>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𝜋</m:t>
                        </m:r>
                      </m:e>
                      <m:sup>
                        <m:r>
                          <a:rPr lang="en-GB" i="1">
                            <a:latin typeface="Cambria Math" panose="02040503050406030204" pitchFamily="18" charset="0"/>
                          </a:rPr>
                          <m:t>+</m:t>
                        </m:r>
                      </m:sup>
                    </m:sSup>
                    <m:r>
                      <m:rPr>
                        <m:nor/>
                      </m:rPr>
                      <a:rPr lang="en-US" dirty="0"/>
                      <m:t>of</m:t>
                    </m:r>
                    <m:r>
                      <m:rPr>
                        <m:nor/>
                      </m:rPr>
                      <a:rPr lang="en-US" dirty="0"/>
                      <m:t> </m:t>
                    </m:r>
                    <m:r>
                      <m:rPr>
                        <m:nor/>
                      </m:rPr>
                      <a:rPr lang="en-US" dirty="0"/>
                      <m:t>selected</m:t>
                    </m:r>
                    <m:r>
                      <m:rPr>
                        <m:nor/>
                      </m:rPr>
                      <a:rPr lang="en-US" dirty="0"/>
                      <m:t> </m:t>
                    </m:r>
                    <m:r>
                      <m:rPr>
                        <m:nor/>
                      </m:rPr>
                      <a:rPr lang="en-US" dirty="0"/>
                      <m:t>beam</m:t>
                    </m:r>
                    <m:r>
                      <m:rPr>
                        <m:nor/>
                      </m:rPr>
                      <a:rPr lang="en-GB" b="0" i="0" dirty="0" smtClean="0"/>
                      <m:t> </m:t>
                    </m:r>
                    <m:r>
                      <m:rPr>
                        <m:nor/>
                      </m:rPr>
                      <a:rPr lang="en-US" dirty="0"/>
                      <m:t>interacts</m:t>
                    </m:r>
                    <m:r>
                      <m:rPr>
                        <m:nor/>
                      </m:rPr>
                      <a:rPr lang="en-GB" b="0" i="0" dirty="0" smtClean="0"/>
                      <m:t> </m:t>
                    </m:r>
                    <m:r>
                      <m:rPr>
                        <m:nor/>
                      </m:rPr>
                      <a:rPr lang="en-US" dirty="0"/>
                      <m:t>with</m:t>
                    </m:r>
                    <m:r>
                      <m:rPr>
                        <m:nor/>
                      </m:rPr>
                      <a:rPr lang="en-US" dirty="0"/>
                      <m:t> </m:t>
                    </m:r>
                    <m:r>
                      <m:rPr>
                        <m:nor/>
                      </m:rPr>
                      <a:rPr lang="en-US" dirty="0"/>
                      <m:t>energy</m:t>
                    </m:r>
                    <m:r>
                      <m:rPr>
                        <m:nor/>
                      </m:rPr>
                      <a:rPr lang="en-US" dirty="0"/>
                      <m:t> [650,800] </m:t>
                    </m:r>
                    <m:r>
                      <m:rPr>
                        <m:nor/>
                      </m:rPr>
                      <a:rPr lang="en-US" dirty="0"/>
                      <m:t>MeV</m:t>
                    </m:r>
                    <m:r>
                      <m:rPr>
                        <m:nor/>
                      </m:rPr>
                      <a:rPr lang="en-US" dirty="0"/>
                      <m:t>.</m:t>
                    </m:r>
                  </m:oMath>
                </a14:m>
                <a:endParaRPr lang="en-US" dirty="0"/>
              </a:p>
            </p:txBody>
          </p:sp>
        </mc:Choice>
        <mc:Fallback xmlns="">
          <p:sp>
            <p:nvSpPr>
              <p:cNvPr id="41" name="TextBox 40">
                <a:extLst>
                  <a:ext uri="{FF2B5EF4-FFF2-40B4-BE49-F238E27FC236}">
                    <a16:creationId xmlns:a16="http://schemas.microsoft.com/office/drawing/2014/main" id="{C4D7D197-CA89-9740-8ABD-882B55AC1588}"/>
                  </a:ext>
                </a:extLst>
              </p:cNvPr>
              <p:cNvSpPr txBox="1">
                <a:spLocks noRot="1" noChangeAspect="1" noMove="1" noResize="1" noEditPoints="1" noAdjustHandles="1" noChangeArrowheads="1" noChangeShapeType="1" noTextEdit="1"/>
              </p:cNvSpPr>
              <p:nvPr/>
            </p:nvSpPr>
            <p:spPr>
              <a:xfrm>
                <a:off x="6219943" y="4197203"/>
                <a:ext cx="2670056" cy="1193981"/>
              </a:xfrm>
              <a:prstGeom prst="rect">
                <a:avLst/>
              </a:prstGeom>
              <a:blipFill>
                <a:blip r:embed="rId11"/>
                <a:stretch>
                  <a:fillRect l="-1408" t="-1031" b="-4124"/>
                </a:stretch>
              </a:blipFill>
              <a:ln w="25400">
                <a:solidFill>
                  <a:schemeClr val="accent6"/>
                </a:solidFill>
              </a:ln>
            </p:spPr>
            <p:txBody>
              <a:bodyPr/>
              <a:lstStyle/>
              <a:p>
                <a:r>
                  <a:rPr lang="en-US">
                    <a:noFill/>
                  </a:rPr>
                  <a:t> </a:t>
                </a:r>
              </a:p>
            </p:txBody>
          </p:sp>
        </mc:Fallback>
      </mc:AlternateContent>
      <p:cxnSp>
        <p:nvCxnSpPr>
          <p:cNvPr id="42" name="Straight Arrow Connector 41">
            <a:extLst>
              <a:ext uri="{FF2B5EF4-FFF2-40B4-BE49-F238E27FC236}">
                <a16:creationId xmlns:a16="http://schemas.microsoft.com/office/drawing/2014/main" id="{5491E88F-31CD-C443-8469-C64D7D6F85F2}"/>
              </a:ext>
            </a:extLst>
          </p:cNvPr>
          <p:cNvCxnSpPr>
            <a:cxnSpLocks/>
            <a:stCxn id="33" idx="2"/>
            <a:endCxn id="41" idx="0"/>
          </p:cNvCxnSpPr>
          <p:nvPr/>
        </p:nvCxnSpPr>
        <p:spPr>
          <a:xfrm>
            <a:off x="5759070" y="3116507"/>
            <a:ext cx="1795901" cy="1080696"/>
          </a:xfrm>
          <a:prstGeom prst="straightConnector1">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5AF5F145-7A29-FA4A-A06F-A33D65507D02}"/>
              </a:ext>
            </a:extLst>
          </p:cNvPr>
          <p:cNvCxnSpPr>
            <a:cxnSpLocks/>
            <a:endCxn id="52" idx="0"/>
          </p:cNvCxnSpPr>
          <p:nvPr/>
        </p:nvCxnSpPr>
        <p:spPr>
          <a:xfrm>
            <a:off x="7056943" y="2975108"/>
            <a:ext cx="3283578" cy="728150"/>
          </a:xfrm>
          <a:prstGeom prst="straightConnector1">
            <a:avLst/>
          </a:prstGeom>
          <a:ln>
            <a:solidFill>
              <a:srgbClr val="002060"/>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BA352773-B219-C947-8393-3919C335A505}"/>
                  </a:ext>
                </a:extLst>
              </p:cNvPr>
              <p:cNvSpPr txBox="1"/>
              <p:nvPr/>
            </p:nvSpPr>
            <p:spPr>
              <a:xfrm>
                <a:off x="9106828" y="3703258"/>
                <a:ext cx="2467385" cy="1200329"/>
              </a:xfrm>
              <a:prstGeom prst="rect">
                <a:avLst/>
              </a:prstGeom>
              <a:noFill/>
              <a:ln w="25400">
                <a:solidFill>
                  <a:srgbClr val="002060"/>
                </a:solidFill>
              </a:ln>
            </p:spPr>
            <p:txBody>
              <a:bodyPr wrap="square" rtlCol="0">
                <a:spAutoFit/>
              </a:bodyPr>
              <a:lstStyle/>
              <a:p>
                <a:r>
                  <a:rPr lang="en-US" dirty="0"/>
                  <a:t>The </a:t>
                </a:r>
                <a:r>
                  <a:rPr lang="en-GB" dirty="0"/>
                  <a:t>averaged </a:t>
                </a:r>
                <a:r>
                  <a:rPr lang="en-GB" b="1" dirty="0"/>
                  <a:t>total CEX cross section </a:t>
                </a:r>
                <a:r>
                  <a:rPr lang="en-GB" dirty="0"/>
                  <a:t>in the kinetic energy range of </a:t>
                </a:r>
                <a14:m>
                  <m:oMath xmlns:m="http://schemas.openxmlformats.org/officeDocument/2006/math">
                    <m:r>
                      <m:rPr>
                        <m:nor/>
                      </m:rPr>
                      <a:rPr lang="en-US" dirty="0" smtClean="0"/>
                      <m:t>[650,800] </m:t>
                    </m:r>
                    <m:r>
                      <m:rPr>
                        <m:nor/>
                      </m:rPr>
                      <a:rPr lang="en-US" dirty="0" smtClean="0"/>
                      <m:t>MeV</m:t>
                    </m:r>
                    <m:r>
                      <m:rPr>
                        <m:nor/>
                      </m:rPr>
                      <a:rPr lang="en-US" dirty="0" smtClean="0"/>
                      <m:t>.</m:t>
                    </m:r>
                  </m:oMath>
                </a14:m>
                <a:endParaRPr lang="en-US" dirty="0"/>
              </a:p>
            </p:txBody>
          </p:sp>
        </mc:Choice>
        <mc:Fallback xmlns="">
          <p:sp>
            <p:nvSpPr>
              <p:cNvPr id="52" name="TextBox 51">
                <a:extLst>
                  <a:ext uri="{FF2B5EF4-FFF2-40B4-BE49-F238E27FC236}">
                    <a16:creationId xmlns:a16="http://schemas.microsoft.com/office/drawing/2014/main" id="{BA352773-B219-C947-8393-3919C335A505}"/>
                  </a:ext>
                </a:extLst>
              </p:cNvPr>
              <p:cNvSpPr txBox="1">
                <a:spLocks noRot="1" noChangeAspect="1" noMove="1" noResize="1" noEditPoints="1" noAdjustHandles="1" noChangeArrowheads="1" noChangeShapeType="1" noTextEdit="1"/>
              </p:cNvSpPr>
              <p:nvPr/>
            </p:nvSpPr>
            <p:spPr>
              <a:xfrm>
                <a:off x="9106828" y="3703258"/>
                <a:ext cx="2467385" cy="1200329"/>
              </a:xfrm>
              <a:prstGeom prst="rect">
                <a:avLst/>
              </a:prstGeom>
              <a:blipFill>
                <a:blip r:embed="rId12"/>
                <a:stretch>
                  <a:fillRect l="-2030" t="-1031" b="-5155"/>
                </a:stretch>
              </a:blipFill>
              <a:ln w="25400">
                <a:solidFill>
                  <a:srgbClr val="002060"/>
                </a:solidFill>
              </a:ln>
            </p:spPr>
            <p:txBody>
              <a:bodyPr/>
              <a:lstStyle/>
              <a:p>
                <a:r>
                  <a:rPr lang="en-US">
                    <a:noFill/>
                  </a:rPr>
                  <a:t> </a:t>
                </a:r>
              </a:p>
            </p:txBody>
          </p:sp>
        </mc:Fallback>
      </mc:AlternateContent>
      <p:cxnSp>
        <p:nvCxnSpPr>
          <p:cNvPr id="54" name="Straight Arrow Connector 53">
            <a:extLst>
              <a:ext uri="{FF2B5EF4-FFF2-40B4-BE49-F238E27FC236}">
                <a16:creationId xmlns:a16="http://schemas.microsoft.com/office/drawing/2014/main" id="{5CDE2000-758F-DD48-A657-26F24E414C3C}"/>
              </a:ext>
            </a:extLst>
          </p:cNvPr>
          <p:cNvCxnSpPr>
            <a:cxnSpLocks/>
            <a:stCxn id="16" idx="3"/>
            <a:endCxn id="55" idx="1"/>
          </p:cNvCxnSpPr>
          <p:nvPr/>
        </p:nvCxnSpPr>
        <p:spPr>
          <a:xfrm flipV="1">
            <a:off x="5998719" y="2273140"/>
            <a:ext cx="2490173" cy="240374"/>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BE31D3C8-8510-E146-90FC-688BAAC1AE38}"/>
                  </a:ext>
                </a:extLst>
              </p:cNvPr>
              <p:cNvSpPr txBox="1"/>
              <p:nvPr/>
            </p:nvSpPr>
            <p:spPr>
              <a:xfrm>
                <a:off x="8488892" y="1534476"/>
                <a:ext cx="3038290" cy="1477328"/>
              </a:xfrm>
              <a:prstGeom prst="rect">
                <a:avLst/>
              </a:prstGeom>
              <a:noFill/>
              <a:ln w="25400">
                <a:solidFill>
                  <a:srgbClr val="C00000"/>
                </a:solidFill>
              </a:ln>
            </p:spPr>
            <p:txBody>
              <a:bodyPr wrap="square" rtlCol="0">
                <a:spAutoFit/>
              </a:bodyPr>
              <a:lstStyle/>
              <a:p>
                <a:r>
                  <a:rPr lang="en-US" dirty="0"/>
                  <a:t>The number of </a:t>
                </a:r>
                <a:r>
                  <a:rPr lang="en-US" b="1" dirty="0"/>
                  <a:t>daughter</a:t>
                </a:r>
                <a:r>
                  <a:rPr lang="en-US" dirty="0"/>
                  <a:t>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𝜋</m:t>
                        </m:r>
                      </m:e>
                      <m:sup>
                        <m:r>
                          <a:rPr lang="en-GB" b="0" i="1" smtClean="0">
                            <a:latin typeface="Cambria Math" panose="02040503050406030204" pitchFamily="18" charset="0"/>
                            <a:ea typeface="Cambria Math" panose="02040503050406030204" pitchFamily="18" charset="0"/>
                          </a:rPr>
                          <m:t>0</m:t>
                        </m:r>
                      </m:sup>
                    </m:sSup>
                  </m:oMath>
                </a14:m>
                <a:r>
                  <a:rPr lang="en-US" dirty="0"/>
                  <a:t> at each </a:t>
                </a:r>
                <a:r>
                  <a:rPr lang="en-GB" dirty="0"/>
                  <a:t>bin </a:t>
                </a:r>
                <a14:m>
                  <m:oMath xmlns:m="http://schemas.openxmlformats.org/officeDocument/2006/math">
                    <m:r>
                      <a:rPr lang="en-GB" b="0" i="1" smtClean="0">
                        <a:latin typeface="Cambria Math" panose="02040503050406030204" pitchFamily="18" charset="0"/>
                      </a:rPr>
                      <m:t>𝑗</m:t>
                    </m:r>
                  </m:oMath>
                </a14:m>
                <a:r>
                  <a:rPr lang="en-GB" dirty="0"/>
                  <a:t> </a:t>
                </a:r>
                <a:r>
                  <a:rPr lang="en-US" dirty="0"/>
                  <a:t>of the measured daughter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𝜋</m:t>
                        </m:r>
                      </m:e>
                      <m:sup>
                        <m:r>
                          <a:rPr lang="en-GB" i="1">
                            <a:latin typeface="Cambria Math" panose="02040503050406030204" pitchFamily="18" charset="0"/>
                          </a:rPr>
                          <m:t>0</m:t>
                        </m:r>
                      </m:sup>
                    </m:sSup>
                  </m:oMath>
                </a14:m>
                <a:r>
                  <a:rPr lang="en-US" dirty="0"/>
                  <a:t> kinetic energy of selected beam interacts with energy [650,800] MeV.</a:t>
                </a:r>
              </a:p>
            </p:txBody>
          </p:sp>
        </mc:Choice>
        <mc:Fallback xmlns="">
          <p:sp>
            <p:nvSpPr>
              <p:cNvPr id="55" name="TextBox 54">
                <a:extLst>
                  <a:ext uri="{FF2B5EF4-FFF2-40B4-BE49-F238E27FC236}">
                    <a16:creationId xmlns:a16="http://schemas.microsoft.com/office/drawing/2014/main" id="{BE31D3C8-8510-E146-90FC-688BAAC1AE38}"/>
                  </a:ext>
                </a:extLst>
              </p:cNvPr>
              <p:cNvSpPr txBox="1">
                <a:spLocks noRot="1" noChangeAspect="1" noMove="1" noResize="1" noEditPoints="1" noAdjustHandles="1" noChangeArrowheads="1" noChangeShapeType="1" noTextEdit="1"/>
              </p:cNvSpPr>
              <p:nvPr/>
            </p:nvSpPr>
            <p:spPr>
              <a:xfrm>
                <a:off x="8488892" y="1534476"/>
                <a:ext cx="3038290" cy="1477328"/>
              </a:xfrm>
              <a:prstGeom prst="rect">
                <a:avLst/>
              </a:prstGeom>
              <a:blipFill>
                <a:blip r:embed="rId13"/>
                <a:stretch>
                  <a:fillRect l="-1240" t="-1681" r="-2066" b="-4202"/>
                </a:stretch>
              </a:blipFill>
              <a:ln w="25400">
                <a:solidFill>
                  <a:srgbClr val="C00000"/>
                </a:solidFill>
              </a:ln>
            </p:spPr>
            <p:txBody>
              <a:bodyPr/>
              <a:lstStyle/>
              <a:p>
                <a:r>
                  <a:rPr lang="en-US">
                    <a:noFill/>
                  </a:rPr>
                  <a:t> </a:t>
                </a:r>
              </a:p>
            </p:txBody>
          </p:sp>
        </mc:Fallback>
      </mc:AlternateContent>
      <p:sp>
        <p:nvSpPr>
          <p:cNvPr id="23" name="TextBox 22">
            <a:extLst>
              <a:ext uri="{FF2B5EF4-FFF2-40B4-BE49-F238E27FC236}">
                <a16:creationId xmlns:a16="http://schemas.microsoft.com/office/drawing/2014/main" id="{E500E9B4-C9E1-3947-BA68-0299ED92E5E3}"/>
              </a:ext>
            </a:extLst>
          </p:cNvPr>
          <p:cNvSpPr txBox="1"/>
          <p:nvPr/>
        </p:nvSpPr>
        <p:spPr>
          <a:xfrm>
            <a:off x="10839245" y="5870064"/>
            <a:ext cx="862993" cy="369332"/>
          </a:xfrm>
          <a:prstGeom prst="rect">
            <a:avLst/>
          </a:prstGeom>
          <a:noFill/>
        </p:spPr>
        <p:txBody>
          <a:bodyPr wrap="none" rtlCol="0">
            <a:spAutoFit/>
          </a:bodyPr>
          <a:lstStyle/>
          <a:p>
            <a:r>
              <a:rPr lang="en-US" dirty="0">
                <a:hlinkClick r:id="" action="ppaction://noaction"/>
              </a:rPr>
              <a:t>Backup</a:t>
            </a:r>
            <a:endParaRPr lang="en-US" dirty="0"/>
          </a:p>
        </p:txBody>
      </p:sp>
      <p:pic>
        <p:nvPicPr>
          <p:cNvPr id="25" name="Picture 24" descr="A picture containing text, font, screenshot, line&#10;&#10;Description automatically generated">
            <a:extLst>
              <a:ext uri="{FF2B5EF4-FFF2-40B4-BE49-F238E27FC236}">
                <a16:creationId xmlns:a16="http://schemas.microsoft.com/office/drawing/2014/main" id="{8BB3E433-9DEF-5D4B-8CA7-3D816E6F390B}"/>
              </a:ext>
            </a:extLst>
          </p:cNvPr>
          <p:cNvPicPr>
            <a:picLocks noChangeAspect="1"/>
          </p:cNvPicPr>
          <p:nvPr/>
        </p:nvPicPr>
        <p:blipFill>
          <a:blip r:embed="rId14"/>
          <a:stretch>
            <a:fillRect/>
          </a:stretch>
        </p:blipFill>
        <p:spPr>
          <a:xfrm>
            <a:off x="5758722" y="5563851"/>
            <a:ext cx="3797300" cy="635000"/>
          </a:xfrm>
          <a:prstGeom prst="rect">
            <a:avLst/>
          </a:prstGeom>
        </p:spPr>
      </p:pic>
      <p:sp>
        <p:nvSpPr>
          <p:cNvPr id="26" name="Notched Right Arrow 25">
            <a:extLst>
              <a:ext uri="{FF2B5EF4-FFF2-40B4-BE49-F238E27FC236}">
                <a16:creationId xmlns:a16="http://schemas.microsoft.com/office/drawing/2014/main" id="{5E44BCB3-4C3A-1040-8D7F-B246B3DF455A}"/>
              </a:ext>
            </a:extLst>
          </p:cNvPr>
          <p:cNvSpPr/>
          <p:nvPr/>
        </p:nvSpPr>
        <p:spPr>
          <a:xfrm rot="16200000">
            <a:off x="7745274" y="5412455"/>
            <a:ext cx="451729" cy="302790"/>
          </a:xfrm>
          <a:prstGeom prst="notchedRightArrow">
            <a:avLst/>
          </a:prstGeom>
          <a:solidFill>
            <a:schemeClr val="accent6">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Notched Right Arrow 26">
            <a:extLst>
              <a:ext uri="{FF2B5EF4-FFF2-40B4-BE49-F238E27FC236}">
                <a16:creationId xmlns:a16="http://schemas.microsoft.com/office/drawing/2014/main" id="{6A115C77-FBBC-9D42-9FAF-319EA2F5DB18}"/>
              </a:ext>
            </a:extLst>
          </p:cNvPr>
          <p:cNvSpPr/>
          <p:nvPr/>
        </p:nvSpPr>
        <p:spPr>
          <a:xfrm rot="16200000">
            <a:off x="10594948" y="4844578"/>
            <a:ext cx="451729" cy="302790"/>
          </a:xfrm>
          <a:prstGeom prst="notchedRightArrow">
            <a:avLst/>
          </a:prstGeom>
          <a:solidFill>
            <a:schemeClr val="accent6">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1BBF64E-EFB6-434E-9467-1551EA903D66}"/>
              </a:ext>
            </a:extLst>
          </p:cNvPr>
          <p:cNvSpPr txBox="1"/>
          <p:nvPr/>
        </p:nvSpPr>
        <p:spPr>
          <a:xfrm>
            <a:off x="9920342" y="5226752"/>
            <a:ext cx="1748125" cy="646331"/>
          </a:xfrm>
          <a:prstGeom prst="rect">
            <a:avLst/>
          </a:prstGeom>
          <a:noFill/>
        </p:spPr>
        <p:txBody>
          <a:bodyPr wrap="square" rtlCol="0">
            <a:spAutoFit/>
          </a:bodyPr>
          <a:lstStyle/>
          <a:p>
            <a:r>
              <a:rPr lang="en-US" dirty="0"/>
              <a:t>Total CEX XS measurement</a:t>
            </a:r>
          </a:p>
        </p:txBody>
      </p:sp>
      <p:sp>
        <p:nvSpPr>
          <p:cNvPr id="35" name="Notched Right Arrow 34">
            <a:extLst>
              <a:ext uri="{FF2B5EF4-FFF2-40B4-BE49-F238E27FC236}">
                <a16:creationId xmlns:a16="http://schemas.microsoft.com/office/drawing/2014/main" id="{E06F28CF-B030-9D47-A166-BE13A8FF9457}"/>
              </a:ext>
            </a:extLst>
          </p:cNvPr>
          <p:cNvSpPr/>
          <p:nvPr/>
        </p:nvSpPr>
        <p:spPr>
          <a:xfrm rot="5400000">
            <a:off x="10373087" y="1282240"/>
            <a:ext cx="451729" cy="302790"/>
          </a:xfrm>
          <a:prstGeom prst="notchedRightArrow">
            <a:avLst/>
          </a:prstGeom>
          <a:solidFill>
            <a:schemeClr val="accent6">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2D796103-9569-074C-9959-2C2305EAB826}"/>
                  </a:ext>
                </a:extLst>
              </p:cNvPr>
              <p:cNvSpPr txBox="1"/>
              <p:nvPr/>
            </p:nvSpPr>
            <p:spPr>
              <a:xfrm>
                <a:off x="9722462" y="334147"/>
                <a:ext cx="2420354" cy="923330"/>
              </a:xfrm>
              <a:prstGeom prst="rect">
                <a:avLst/>
              </a:prstGeom>
              <a:noFill/>
            </p:spPr>
            <p:txBody>
              <a:bodyPr wrap="square" rtlCol="0">
                <a:spAutoFit/>
              </a:bodyPr>
              <a:lstStyle/>
              <a:p>
                <a:r>
                  <a:rPr lang="en-US" dirty="0"/>
                  <a:t>Bin entry of </a:t>
                </a:r>
                <a14:m>
                  <m:oMath xmlns:m="http://schemas.openxmlformats.org/officeDocument/2006/math">
                    <m:sSup>
                      <m:sSupPr>
                        <m:ctrlPr>
                          <a:rPr lang="en-US" i="1" smtClean="0">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𝜋</m:t>
                        </m:r>
                      </m:e>
                      <m:sup>
                        <m:r>
                          <a:rPr lang="en-GB" b="0" i="1" smtClean="0">
                            <a:latin typeface="Cambria Math" panose="02040503050406030204" pitchFamily="18" charset="0"/>
                            <a:ea typeface="Cambria Math" panose="02040503050406030204" pitchFamily="18" charset="0"/>
                          </a:rPr>
                          <m:t>0</m:t>
                        </m:r>
                      </m:sup>
                    </m:sSup>
                  </m:oMath>
                </a14:m>
                <a:r>
                  <a:rPr lang="en-US" dirty="0"/>
                  <a:t> </a:t>
                </a:r>
                <a:r>
                  <a:rPr lang="en-GB" dirty="0"/>
                  <a:t>kinetic</a:t>
                </a:r>
                <a:r>
                  <a:rPr lang="en-US" dirty="0"/>
                  <a:t> energy spectrum in previous slide. </a:t>
                </a:r>
              </a:p>
            </p:txBody>
          </p:sp>
        </mc:Choice>
        <mc:Fallback xmlns="">
          <p:sp>
            <p:nvSpPr>
              <p:cNvPr id="36" name="TextBox 35">
                <a:extLst>
                  <a:ext uri="{FF2B5EF4-FFF2-40B4-BE49-F238E27FC236}">
                    <a16:creationId xmlns:a16="http://schemas.microsoft.com/office/drawing/2014/main" id="{2D796103-9569-074C-9959-2C2305EAB826}"/>
                  </a:ext>
                </a:extLst>
              </p:cNvPr>
              <p:cNvSpPr txBox="1">
                <a:spLocks noRot="1" noChangeAspect="1" noMove="1" noResize="1" noEditPoints="1" noAdjustHandles="1" noChangeArrowheads="1" noChangeShapeType="1" noTextEdit="1"/>
              </p:cNvSpPr>
              <p:nvPr/>
            </p:nvSpPr>
            <p:spPr>
              <a:xfrm>
                <a:off x="9722462" y="334147"/>
                <a:ext cx="2420354" cy="923330"/>
              </a:xfrm>
              <a:prstGeom prst="rect">
                <a:avLst/>
              </a:prstGeom>
              <a:blipFill>
                <a:blip r:embed="rId15"/>
                <a:stretch>
                  <a:fillRect l="-2083" t="-2740" b="-10959"/>
                </a:stretch>
              </a:blipFill>
            </p:spPr>
            <p:txBody>
              <a:bodyPr/>
              <a:lstStyle/>
              <a:p>
                <a:r>
                  <a:rPr lang="en-US">
                    <a:noFill/>
                  </a:rPr>
                  <a:t> </a:t>
                </a:r>
              </a:p>
            </p:txBody>
          </p:sp>
        </mc:Fallback>
      </mc:AlternateContent>
    </p:spTree>
    <p:extLst>
      <p:ext uri="{BB962C8B-B14F-4D97-AF65-F5344CB8AC3E}">
        <p14:creationId xmlns:p14="http://schemas.microsoft.com/office/powerpoint/2010/main" val="31086773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05E463F-9F59-644C-B3F6-DC05D3F4BF1D}"/>
              </a:ext>
            </a:extLst>
          </p:cNvPr>
          <p:cNvPicPr>
            <a:picLocks noChangeAspect="1"/>
          </p:cNvPicPr>
          <p:nvPr/>
        </p:nvPicPr>
        <p:blipFill>
          <a:blip r:embed="rId3"/>
          <a:stretch>
            <a:fillRect/>
          </a:stretch>
        </p:blipFill>
        <p:spPr>
          <a:xfrm rot="5400000">
            <a:off x="8276516" y="-450610"/>
            <a:ext cx="2955432" cy="4578498"/>
          </a:xfrm>
          <a:prstGeom prst="rect">
            <a:avLst/>
          </a:prstGeom>
        </p:spPr>
      </p:pic>
      <p:pic>
        <p:nvPicPr>
          <p:cNvPr id="22" name="Picture 21">
            <a:extLst>
              <a:ext uri="{FF2B5EF4-FFF2-40B4-BE49-F238E27FC236}">
                <a16:creationId xmlns:a16="http://schemas.microsoft.com/office/drawing/2014/main" id="{95A0B918-751C-6A40-A596-5AFDC5FA466D}"/>
              </a:ext>
            </a:extLst>
          </p:cNvPr>
          <p:cNvPicPr>
            <a:picLocks noChangeAspect="1"/>
          </p:cNvPicPr>
          <p:nvPr/>
        </p:nvPicPr>
        <p:blipFill>
          <a:blip r:embed="rId4"/>
          <a:stretch>
            <a:fillRect/>
          </a:stretch>
        </p:blipFill>
        <p:spPr>
          <a:xfrm rot="5400000">
            <a:off x="6907532" y="2538286"/>
            <a:ext cx="2955432" cy="4578497"/>
          </a:xfrm>
          <a:prstGeom prst="rect">
            <a:avLst/>
          </a:prstGeom>
        </p:spPr>
      </p:pic>
      <p:pic>
        <p:nvPicPr>
          <p:cNvPr id="10" name="Picture 9">
            <a:extLst>
              <a:ext uri="{FF2B5EF4-FFF2-40B4-BE49-F238E27FC236}">
                <a16:creationId xmlns:a16="http://schemas.microsoft.com/office/drawing/2014/main" id="{A2F04E4E-7E3A-9142-A863-1D336D1E4F52}"/>
              </a:ext>
            </a:extLst>
          </p:cNvPr>
          <p:cNvPicPr>
            <a:picLocks noChangeAspect="1"/>
          </p:cNvPicPr>
          <p:nvPr/>
        </p:nvPicPr>
        <p:blipFill>
          <a:blip r:embed="rId5"/>
          <a:stretch>
            <a:fillRect/>
          </a:stretch>
        </p:blipFill>
        <p:spPr>
          <a:xfrm rot="5400000">
            <a:off x="1565778" y="2538286"/>
            <a:ext cx="2955431" cy="4578496"/>
          </a:xfrm>
          <a:prstGeom prst="rect">
            <a:avLst/>
          </a:prstGeom>
        </p:spPr>
      </p:pic>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B96436A7-7929-1443-ACE1-D1803A4039AE}"/>
                  </a:ext>
                </a:extLst>
              </p:cNvPr>
              <p:cNvSpPr>
                <a:spLocks noGrp="1"/>
              </p:cNvSpPr>
              <p:nvPr>
                <p:ph type="title"/>
              </p:nvPr>
            </p:nvSpPr>
            <p:spPr/>
            <p:txBody>
              <a:bodyPr/>
              <a:lstStyle/>
              <a:p>
                <a:r>
                  <a:rPr lang="en-US" dirty="0"/>
                  <a:t>Extract d</a:t>
                </a:r>
                <a14:m>
                  <m:oMath xmlns:m="http://schemas.openxmlformats.org/officeDocument/2006/math">
                    <m:r>
                      <a:rPr lang="en-US" i="1">
                        <a:latin typeface="Cambria Math" panose="02040503050406030204" pitchFamily="18" charset="0"/>
                        <a:ea typeface="Cambria Math" panose="02040503050406030204" pitchFamily="18" charset="0"/>
                      </a:rPr>
                      <m:t>𝝈</m:t>
                    </m:r>
                  </m:oMath>
                </a14:m>
                <a:endParaRPr lang="en-US" dirty="0"/>
              </a:p>
            </p:txBody>
          </p:sp>
        </mc:Choice>
        <mc:Fallback xmlns="">
          <p:sp>
            <p:nvSpPr>
              <p:cNvPr id="2" name="Title 1">
                <a:extLst>
                  <a:ext uri="{FF2B5EF4-FFF2-40B4-BE49-F238E27FC236}">
                    <a16:creationId xmlns:a16="http://schemas.microsoft.com/office/drawing/2014/main" id="{B96436A7-7929-1443-ACE1-D1803A4039AE}"/>
                  </a:ext>
                </a:extLst>
              </p:cNvPr>
              <p:cNvSpPr>
                <a:spLocks noGrp="1" noRot="1" noChangeAspect="1" noMove="1" noResize="1" noEditPoints="1" noAdjustHandles="1" noChangeArrowheads="1" noChangeShapeType="1" noTextEdit="1"/>
              </p:cNvSpPr>
              <p:nvPr>
                <p:ph type="title"/>
              </p:nvPr>
            </p:nvSpPr>
            <p:spPr>
              <a:blipFill>
                <a:blip r:embed="rId6"/>
                <a:stretch>
                  <a:fillRect l="-3121" t="-27451" b="-56863"/>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5DF054C1-7778-1647-B4FF-D69E2B61CEE6}"/>
              </a:ext>
            </a:extLst>
          </p:cNvPr>
          <p:cNvSpPr>
            <a:spLocks noGrp="1"/>
          </p:cNvSpPr>
          <p:nvPr>
            <p:ph type="dt" sz="half" idx="2"/>
          </p:nvPr>
        </p:nvSpPr>
        <p:spPr/>
        <p:txBody>
          <a:bodyPr/>
          <a:lstStyle/>
          <a:p>
            <a:pPr>
              <a:defRPr/>
            </a:pPr>
            <a:r>
              <a:rPr lang="en-GB">
                <a:latin typeface="Helvetica"/>
              </a:rPr>
              <a:t>21/02/2024</a:t>
            </a:r>
            <a:endParaRPr lang="en-US" dirty="0">
              <a:latin typeface="Helvetica"/>
              <a:cs typeface="Helvetica"/>
            </a:endParaRPr>
          </a:p>
        </p:txBody>
      </p:sp>
      <p:sp>
        <p:nvSpPr>
          <p:cNvPr id="4" name="Slide Number Placeholder 3">
            <a:extLst>
              <a:ext uri="{FF2B5EF4-FFF2-40B4-BE49-F238E27FC236}">
                <a16:creationId xmlns:a16="http://schemas.microsoft.com/office/drawing/2014/main" id="{64B2D3BE-F333-1D49-BF39-BC9CBD172D5D}"/>
              </a:ext>
            </a:extLst>
          </p:cNvPr>
          <p:cNvSpPr>
            <a:spLocks noGrp="1"/>
          </p:cNvSpPr>
          <p:nvPr>
            <p:ph type="sldNum" sz="quarter" idx="4"/>
          </p:nvPr>
        </p:nvSpPr>
        <p:spPr/>
        <p:txBody>
          <a:bodyPr/>
          <a:lstStyle/>
          <a:p>
            <a:pPr>
              <a:defRPr/>
            </a:pPr>
            <a:fld id="{0C39C72E-2A13-EB4D-AD45-6D4E6ACAED8D}" type="slidenum">
              <a:rPr lang="en-US" smtClean="0"/>
              <a:pPr>
                <a:defRPr/>
              </a:pPr>
              <a:t>55</a:t>
            </a:fld>
            <a:endParaRPr lang="en-US" dirty="0"/>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E2E5EAE9-6BA7-D34A-94D4-CFC93FC87F3A}"/>
                  </a:ext>
                </a:extLst>
              </p:cNvPr>
              <p:cNvSpPr>
                <a:spLocks noGrp="1"/>
              </p:cNvSpPr>
              <p:nvPr>
                <p:ph idx="11"/>
              </p:nvPr>
            </p:nvSpPr>
            <p:spPr>
              <a:xfrm>
                <a:off x="605368" y="1207770"/>
                <a:ext cx="6112234" cy="5031626"/>
              </a:xfrm>
            </p:spPr>
            <p:txBody>
              <a:bodyPr/>
              <a:lstStyle/>
              <a:p>
                <a:r>
                  <a:rPr lang="en-US" sz="2000" dirty="0"/>
                  <a:t>Differential XS for bin j (</a:t>
                </a:r>
                <a:r>
                  <a:rPr lang="en-US" sz="2000" dirty="0">
                    <a:solidFill>
                      <a:srgbClr val="C00000"/>
                    </a:solidFill>
                  </a:rPr>
                  <a:t>daughter </a:t>
                </a:r>
                <a14:m>
                  <m:oMath xmlns:m="http://schemas.openxmlformats.org/officeDocument/2006/math">
                    <m:sSub>
                      <m:sSubPr>
                        <m:ctrlPr>
                          <a:rPr lang="en-GB" sz="2400" i="1" dirty="0">
                            <a:solidFill>
                              <a:srgbClr val="C00000"/>
                            </a:solidFill>
                            <a:latin typeface="Cambria Math" panose="02040503050406030204" pitchFamily="18" charset="0"/>
                            <a:ea typeface="Cambria Math" panose="02040503050406030204" pitchFamily="18" charset="0"/>
                          </a:rPr>
                        </m:ctrlPr>
                      </m:sSubPr>
                      <m:e>
                        <m:r>
                          <a:rPr lang="en-GB" sz="2400" b="0" i="1" dirty="0" smtClean="0">
                            <a:solidFill>
                              <a:srgbClr val="C00000"/>
                            </a:solidFill>
                            <a:latin typeface="Cambria Math" panose="02040503050406030204" pitchFamily="18" charset="0"/>
                            <a:ea typeface="Cambria Math" panose="02040503050406030204" pitchFamily="18" charset="0"/>
                          </a:rPr>
                          <m:t>𝑇</m:t>
                        </m:r>
                      </m:e>
                      <m:sub>
                        <m:sSup>
                          <m:sSupPr>
                            <m:ctrlPr>
                              <a:rPr lang="en-GB" sz="2400" i="1" dirty="0">
                                <a:solidFill>
                                  <a:srgbClr val="C00000"/>
                                </a:solidFill>
                                <a:latin typeface="Cambria Math" panose="02040503050406030204" pitchFamily="18" charset="0"/>
                                <a:ea typeface="Cambria Math" panose="02040503050406030204" pitchFamily="18" charset="0"/>
                              </a:rPr>
                            </m:ctrlPr>
                          </m:sSupPr>
                          <m:e>
                            <m:r>
                              <a:rPr lang="en-GB" sz="2400" i="1" dirty="0">
                                <a:solidFill>
                                  <a:srgbClr val="C00000"/>
                                </a:solidFill>
                                <a:latin typeface="Cambria Math" panose="02040503050406030204" pitchFamily="18" charset="0"/>
                                <a:ea typeface="Cambria Math" panose="02040503050406030204" pitchFamily="18" charset="0"/>
                              </a:rPr>
                              <m:t>𝜋</m:t>
                            </m:r>
                          </m:e>
                          <m:sup>
                            <m:r>
                              <a:rPr lang="en-GB" sz="2400" i="1" dirty="0">
                                <a:solidFill>
                                  <a:srgbClr val="C00000"/>
                                </a:solidFill>
                                <a:latin typeface="Cambria Math" panose="02040503050406030204" pitchFamily="18" charset="0"/>
                                <a:ea typeface="Cambria Math" panose="02040503050406030204" pitchFamily="18" charset="0"/>
                              </a:rPr>
                              <m:t>0</m:t>
                            </m:r>
                          </m:sup>
                        </m:sSup>
                      </m:sub>
                    </m:sSub>
                  </m:oMath>
                </a14:m>
                <a:r>
                  <a:rPr lang="en-US" sz="2400" dirty="0">
                    <a:solidFill>
                      <a:srgbClr val="C00000"/>
                    </a:solidFill>
                  </a:rPr>
                  <a:t> bin</a:t>
                </a:r>
                <a:r>
                  <a:rPr lang="en-US" sz="2000" dirty="0"/>
                  <a:t>) is, </a:t>
                </a:r>
              </a:p>
              <a:p>
                <a:endParaRPr lang="en-US" dirty="0"/>
              </a:p>
              <a:p>
                <a:endParaRPr lang="en-US" dirty="0"/>
              </a:p>
            </p:txBody>
          </p:sp>
        </mc:Choice>
        <mc:Fallback xmlns="">
          <p:sp>
            <p:nvSpPr>
              <p:cNvPr id="5" name="Content Placeholder 4">
                <a:extLst>
                  <a:ext uri="{FF2B5EF4-FFF2-40B4-BE49-F238E27FC236}">
                    <a16:creationId xmlns:a16="http://schemas.microsoft.com/office/drawing/2014/main" id="{E2E5EAE9-6BA7-D34A-94D4-CFC93FC87F3A}"/>
                  </a:ext>
                </a:extLst>
              </p:cNvPr>
              <p:cNvSpPr>
                <a:spLocks noGrp="1" noRot="1" noChangeAspect="1" noMove="1" noResize="1" noEditPoints="1" noAdjustHandles="1" noChangeArrowheads="1" noChangeShapeType="1" noTextEdit="1"/>
              </p:cNvSpPr>
              <p:nvPr>
                <p:ph idx="11"/>
              </p:nvPr>
            </p:nvSpPr>
            <p:spPr>
              <a:xfrm>
                <a:off x="605368" y="1207770"/>
                <a:ext cx="6112234" cy="5031626"/>
              </a:xfrm>
              <a:blipFill>
                <a:blip r:embed="rId7"/>
                <a:stretch>
                  <a:fillRect l="-2282" t="-756"/>
                </a:stretch>
              </a:blipFill>
            </p:spPr>
            <p:txBody>
              <a:bodyPr/>
              <a:lstStyle/>
              <a:p>
                <a:r>
                  <a:rPr lang="en-US">
                    <a:noFill/>
                  </a:rPr>
                  <a:t> </a:t>
                </a:r>
              </a:p>
            </p:txBody>
          </p:sp>
        </mc:Fallback>
      </mc:AlternateContent>
      <p:sp>
        <p:nvSpPr>
          <p:cNvPr id="7" name="Footer Placeholder 6">
            <a:extLst>
              <a:ext uri="{FF2B5EF4-FFF2-40B4-BE49-F238E27FC236}">
                <a16:creationId xmlns:a16="http://schemas.microsoft.com/office/drawing/2014/main" id="{382E281D-A067-8040-9258-C3584463F223}"/>
              </a:ext>
            </a:extLst>
          </p:cNvPr>
          <p:cNvSpPr>
            <a:spLocks noGrp="1"/>
          </p:cNvSpPr>
          <p:nvPr>
            <p:ph type="ftr" sz="quarter" idx="3"/>
          </p:nvPr>
        </p:nvSpPr>
        <p:spPr/>
        <p:txBody>
          <a:bodyPr/>
          <a:lstStyle/>
          <a:p>
            <a:pPr>
              <a:defRPr/>
            </a:pPr>
            <a:r>
              <a:rPr lang="de-DE"/>
              <a:t>Kang Yang | Pion Charge-Exchange Differential Cross Section in ProtoDUNE-SP</a:t>
            </a:r>
            <a:endParaRPr lang="en-US" dirty="0"/>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83A4B6A6-C995-3C4C-9924-D6CEF0610E54}"/>
                  </a:ext>
                </a:extLst>
              </p:cNvPr>
              <p:cNvSpPr/>
              <p:nvPr/>
            </p:nvSpPr>
            <p:spPr>
              <a:xfrm>
                <a:off x="1009849" y="2056712"/>
                <a:ext cx="5025735" cy="8920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000" i="1" smtClean="0">
                              <a:solidFill>
                                <a:srgbClr val="00B050"/>
                              </a:solidFill>
                              <a:latin typeface="Cambria Math" panose="02040503050406030204" pitchFamily="18" charset="0"/>
                            </a:rPr>
                          </m:ctrlPr>
                        </m:sSubPr>
                        <m:e>
                          <m:sSub>
                            <m:sSubPr>
                              <m:ctrlPr>
                                <a:rPr lang="en-GB" sz="2000" i="1" dirty="0">
                                  <a:latin typeface="Cambria Math" panose="02040503050406030204" pitchFamily="18" charset="0"/>
                                  <a:ea typeface="Cambria Math" panose="02040503050406030204" pitchFamily="18" charset="0"/>
                                </a:rPr>
                              </m:ctrlPr>
                            </m:sSubPr>
                            <m:e>
                              <m:d>
                                <m:dPr>
                                  <m:ctrlPr>
                                    <a:rPr lang="en-GB" sz="2000" i="1" dirty="0">
                                      <a:latin typeface="Cambria Math" panose="02040503050406030204" pitchFamily="18" charset="0"/>
                                      <a:ea typeface="Cambria Math" panose="02040503050406030204" pitchFamily="18" charset="0"/>
                                    </a:rPr>
                                  </m:ctrlPr>
                                </m:dPr>
                                <m:e>
                                  <m:f>
                                    <m:fPr>
                                      <m:ctrlPr>
                                        <a:rPr lang="en-GB" sz="2000" i="1" dirty="0">
                                          <a:latin typeface="Cambria Math" panose="02040503050406030204" pitchFamily="18" charset="0"/>
                                          <a:ea typeface="Cambria Math" panose="02040503050406030204" pitchFamily="18" charset="0"/>
                                        </a:rPr>
                                      </m:ctrlPr>
                                    </m:fPr>
                                    <m:num>
                                      <m:r>
                                        <a:rPr lang="en-GB" sz="2000" i="1" dirty="0">
                                          <a:latin typeface="Cambria Math" panose="02040503050406030204" pitchFamily="18" charset="0"/>
                                          <a:ea typeface="Cambria Math" panose="02040503050406030204" pitchFamily="18" charset="0"/>
                                        </a:rPr>
                                        <m:t>𝑑</m:t>
                                      </m:r>
                                      <m:r>
                                        <a:rPr lang="en-GB" sz="2000" i="1" dirty="0">
                                          <a:latin typeface="Cambria Math" panose="02040503050406030204" pitchFamily="18" charset="0"/>
                                          <a:ea typeface="Cambria Math" panose="02040503050406030204" pitchFamily="18" charset="0"/>
                                        </a:rPr>
                                        <m:t>𝜎</m:t>
                                      </m:r>
                                    </m:num>
                                    <m:den>
                                      <m:sSub>
                                        <m:sSubPr>
                                          <m:ctrlPr>
                                            <a:rPr lang="en-GB" sz="2000" i="1" dirty="0">
                                              <a:latin typeface="Cambria Math" panose="02040503050406030204" pitchFamily="18" charset="0"/>
                                              <a:ea typeface="Cambria Math" panose="02040503050406030204" pitchFamily="18" charset="0"/>
                                            </a:rPr>
                                          </m:ctrlPr>
                                        </m:sSubPr>
                                        <m:e>
                                          <m:r>
                                            <a:rPr lang="en-GB" sz="2000" i="1" dirty="0">
                                              <a:latin typeface="Cambria Math" panose="02040503050406030204" pitchFamily="18" charset="0"/>
                                              <a:ea typeface="Cambria Math" panose="02040503050406030204" pitchFamily="18" charset="0"/>
                                            </a:rPr>
                                            <m:t>𝑑</m:t>
                                          </m:r>
                                          <m:r>
                                            <a:rPr lang="en-GB" sz="2000" b="0" i="1" dirty="0" smtClean="0">
                                              <a:latin typeface="Cambria Math" panose="02040503050406030204" pitchFamily="18" charset="0"/>
                                              <a:ea typeface="Cambria Math" panose="02040503050406030204" pitchFamily="18" charset="0"/>
                                            </a:rPr>
                                            <m:t>𝑇</m:t>
                                          </m:r>
                                        </m:e>
                                        <m:sub>
                                          <m:sSup>
                                            <m:sSupPr>
                                              <m:ctrlPr>
                                                <a:rPr lang="en-GB" sz="2000" i="1" dirty="0">
                                                  <a:latin typeface="Cambria Math" panose="02040503050406030204" pitchFamily="18" charset="0"/>
                                                  <a:ea typeface="Cambria Math" panose="02040503050406030204" pitchFamily="18" charset="0"/>
                                                </a:rPr>
                                              </m:ctrlPr>
                                            </m:sSupPr>
                                            <m:e>
                                              <m:r>
                                                <a:rPr lang="en-GB" sz="2000" i="1" dirty="0">
                                                  <a:latin typeface="Cambria Math" panose="02040503050406030204" pitchFamily="18" charset="0"/>
                                                  <a:ea typeface="Cambria Math" panose="02040503050406030204" pitchFamily="18" charset="0"/>
                                                </a:rPr>
                                                <m:t>𝜋</m:t>
                                              </m:r>
                                            </m:e>
                                            <m:sup>
                                              <m:r>
                                                <a:rPr lang="en-GB" sz="2000" i="1" dirty="0">
                                                  <a:latin typeface="Cambria Math" panose="02040503050406030204" pitchFamily="18" charset="0"/>
                                                  <a:ea typeface="Cambria Math" panose="02040503050406030204" pitchFamily="18" charset="0"/>
                                                </a:rPr>
                                                <m:t>0</m:t>
                                              </m:r>
                                            </m:sup>
                                          </m:sSup>
                                        </m:sub>
                                      </m:sSub>
                                    </m:den>
                                  </m:f>
                                </m:e>
                              </m:d>
                            </m:e>
                            <m:sub>
                              <m:r>
                                <a:rPr lang="en-GB" sz="2000" i="1" dirty="0">
                                  <a:latin typeface="Cambria Math" panose="02040503050406030204" pitchFamily="18" charset="0"/>
                                  <a:ea typeface="Cambria Math" panose="02040503050406030204" pitchFamily="18" charset="0"/>
                                </a:rPr>
                                <m:t>𝑗</m:t>
                              </m:r>
                            </m:sub>
                          </m:sSub>
                          <m:r>
                            <a:rPr lang="en-GB" sz="2000" i="1">
                              <a:latin typeface="Cambria Math" panose="02040503050406030204" pitchFamily="18" charset="0"/>
                            </a:rPr>
                            <m:t>=</m:t>
                          </m:r>
                          <m:r>
                            <m:rPr>
                              <m:nor/>
                            </m:rPr>
                            <a:rPr lang="en-GB" sz="2000" dirty="0">
                              <a:solidFill>
                                <a:srgbClr val="C00000"/>
                              </a:solidFill>
                              <a:ea typeface="Cambria Math" panose="02040503050406030204" pitchFamily="18" charset="0"/>
                            </a:rPr>
                            <m:t> </m:t>
                          </m:r>
                          <m:f>
                            <m:fPr>
                              <m:ctrlPr>
                                <a:rPr lang="en-GB" sz="2000" i="1" smtClean="0">
                                  <a:solidFill>
                                    <a:srgbClr val="C00000"/>
                                  </a:solidFill>
                                  <a:latin typeface="Cambria Math" panose="02040503050406030204" pitchFamily="18" charset="0"/>
                                  <a:ea typeface="Cambria Math" panose="02040503050406030204" pitchFamily="18" charset="0"/>
                                </a:rPr>
                              </m:ctrlPr>
                            </m:fPr>
                            <m:num>
                              <m:r>
                                <a:rPr lang="en-GB" sz="2000" i="1">
                                  <a:solidFill>
                                    <a:srgbClr val="C00000"/>
                                  </a:solidFill>
                                  <a:latin typeface="Cambria Math" panose="02040503050406030204" pitchFamily="18" charset="0"/>
                                  <a:ea typeface="Cambria Math" panose="02040503050406030204" pitchFamily="18" charset="0"/>
                                </a:rPr>
                                <m:t>1</m:t>
                              </m:r>
                            </m:num>
                            <m:den>
                              <m:r>
                                <a:rPr lang="en-GB" sz="2000" i="1">
                                  <a:solidFill>
                                    <a:srgbClr val="C00000"/>
                                  </a:solidFill>
                                  <a:latin typeface="Cambria Math" panose="02040503050406030204" pitchFamily="18" charset="0"/>
                                  <a:ea typeface="Cambria Math" panose="02040503050406030204" pitchFamily="18" charset="0"/>
                                </a:rPr>
                                <m:t>(</m:t>
                              </m:r>
                              <m:sSub>
                                <m:sSubPr>
                                  <m:ctrlPr>
                                    <a:rPr lang="en-GB" sz="2000" i="1" dirty="0">
                                      <a:solidFill>
                                        <a:srgbClr val="C00000"/>
                                      </a:solidFill>
                                      <a:latin typeface="Cambria Math" panose="02040503050406030204" pitchFamily="18" charset="0"/>
                                      <a:ea typeface="Cambria Math" panose="02040503050406030204" pitchFamily="18" charset="0"/>
                                    </a:rPr>
                                  </m:ctrlPr>
                                </m:sSubPr>
                                <m:e>
                                  <m:r>
                                    <a:rPr lang="en-GB" sz="2000" i="1" dirty="0">
                                      <a:solidFill>
                                        <a:srgbClr val="C00000"/>
                                      </a:solidFill>
                                      <a:latin typeface="Cambria Math" panose="02040503050406030204" pitchFamily="18" charset="0"/>
                                      <a:ea typeface="Cambria Math" panose="02040503050406030204" pitchFamily="18" charset="0"/>
                                    </a:rPr>
                                    <m:t>∆</m:t>
                                  </m:r>
                                  <m:r>
                                    <a:rPr lang="en-GB" sz="2000" b="0" i="1" dirty="0" smtClean="0">
                                      <a:solidFill>
                                        <a:srgbClr val="C00000"/>
                                      </a:solidFill>
                                      <a:latin typeface="Cambria Math" panose="02040503050406030204" pitchFamily="18" charset="0"/>
                                      <a:ea typeface="Cambria Math" panose="02040503050406030204" pitchFamily="18" charset="0"/>
                                    </a:rPr>
                                    <m:t>𝑇</m:t>
                                  </m:r>
                                </m:e>
                                <m:sub>
                                  <m:sSup>
                                    <m:sSupPr>
                                      <m:ctrlPr>
                                        <a:rPr lang="en-GB" sz="2000" i="1" dirty="0">
                                          <a:solidFill>
                                            <a:srgbClr val="C00000"/>
                                          </a:solidFill>
                                          <a:latin typeface="Cambria Math" panose="02040503050406030204" pitchFamily="18" charset="0"/>
                                          <a:ea typeface="Cambria Math" panose="02040503050406030204" pitchFamily="18" charset="0"/>
                                        </a:rPr>
                                      </m:ctrlPr>
                                    </m:sSupPr>
                                    <m:e>
                                      <m:r>
                                        <a:rPr lang="en-GB" sz="2000" i="1" dirty="0">
                                          <a:solidFill>
                                            <a:srgbClr val="C00000"/>
                                          </a:solidFill>
                                          <a:latin typeface="Cambria Math" panose="02040503050406030204" pitchFamily="18" charset="0"/>
                                          <a:ea typeface="Cambria Math" panose="02040503050406030204" pitchFamily="18" charset="0"/>
                                        </a:rPr>
                                        <m:t>𝜋</m:t>
                                      </m:r>
                                    </m:e>
                                    <m:sup>
                                      <m:r>
                                        <a:rPr lang="en-GB" sz="2000" i="1" dirty="0">
                                          <a:solidFill>
                                            <a:srgbClr val="C00000"/>
                                          </a:solidFill>
                                          <a:latin typeface="Cambria Math" panose="02040503050406030204" pitchFamily="18" charset="0"/>
                                          <a:ea typeface="Cambria Math" panose="02040503050406030204" pitchFamily="18" charset="0"/>
                                        </a:rPr>
                                        <m:t>0</m:t>
                                      </m:r>
                                    </m:sup>
                                  </m:sSup>
                                </m:sub>
                              </m:sSub>
                              <m:r>
                                <a:rPr lang="en-GB" sz="2000" i="1">
                                  <a:solidFill>
                                    <a:srgbClr val="C00000"/>
                                  </a:solidFill>
                                  <a:latin typeface="Cambria Math" panose="02040503050406030204" pitchFamily="18" charset="0"/>
                                  <a:ea typeface="Cambria Math" panose="02040503050406030204" pitchFamily="18" charset="0"/>
                                </a:rPr>
                                <m:t>)</m:t>
                              </m:r>
                            </m:den>
                          </m:f>
                          <m:r>
                            <a:rPr lang="en-GB" sz="2000" b="0" i="1" smtClean="0">
                              <a:solidFill>
                                <a:srgbClr val="C00000"/>
                              </a:solidFill>
                              <a:latin typeface="Cambria Math" panose="02040503050406030204" pitchFamily="18" charset="0"/>
                              <a:ea typeface="Cambria Math" panose="02040503050406030204" pitchFamily="18" charset="0"/>
                            </a:rPr>
                            <m:t>   </m:t>
                          </m:r>
                          <m:f>
                            <m:fPr>
                              <m:ctrlPr>
                                <a:rPr lang="en-GB" sz="2000" i="1">
                                  <a:latin typeface="Cambria Math" panose="02040503050406030204" pitchFamily="18" charset="0"/>
                                  <a:ea typeface="Cambria Math" panose="02040503050406030204" pitchFamily="18" charset="0"/>
                                </a:rPr>
                              </m:ctrlPr>
                            </m:fPr>
                            <m:num>
                              <m:sSubSup>
                                <m:sSubSupPr>
                                  <m:ctrlPr>
                                    <a:rPr lang="en-GB" sz="2000" i="1" smtClean="0">
                                      <a:solidFill>
                                        <a:srgbClr val="C00000"/>
                                      </a:solidFill>
                                      <a:latin typeface="Cambria Math" panose="02040503050406030204" pitchFamily="18" charset="0"/>
                                      <a:ea typeface="Cambria Math" panose="02040503050406030204" pitchFamily="18" charset="0"/>
                                    </a:rPr>
                                  </m:ctrlPr>
                                </m:sSubSupPr>
                                <m:e>
                                  <m:r>
                                    <a:rPr lang="en-GB" sz="2000" i="1">
                                      <a:solidFill>
                                        <a:srgbClr val="C00000"/>
                                      </a:solidFill>
                                      <a:latin typeface="Cambria Math" panose="02040503050406030204" pitchFamily="18" charset="0"/>
                                      <a:ea typeface="Cambria Math" panose="02040503050406030204" pitchFamily="18" charset="0"/>
                                    </a:rPr>
                                    <m:t>𝑁</m:t>
                                  </m:r>
                                </m:e>
                                <m:sub>
                                  <m:r>
                                    <a:rPr lang="en-GB" sz="2000" i="1">
                                      <a:solidFill>
                                        <a:srgbClr val="C00000"/>
                                      </a:solidFill>
                                      <a:latin typeface="Cambria Math" panose="02040503050406030204" pitchFamily="18" charset="0"/>
                                      <a:ea typeface="Cambria Math" panose="02040503050406030204" pitchFamily="18" charset="0"/>
                                    </a:rPr>
                                    <m:t>𝑖𝑛𝑡</m:t>
                                  </m:r>
                                </m:sub>
                                <m:sup>
                                  <m:r>
                                    <a:rPr lang="en-GB" sz="2000" i="1">
                                      <a:solidFill>
                                        <a:srgbClr val="C00000"/>
                                      </a:solidFill>
                                      <a:latin typeface="Cambria Math" panose="02040503050406030204" pitchFamily="18" charset="0"/>
                                      <a:ea typeface="Cambria Math" panose="02040503050406030204" pitchFamily="18" charset="0"/>
                                    </a:rPr>
                                    <m:t>𝑗</m:t>
                                  </m:r>
                                </m:sup>
                              </m:sSubSup>
                            </m:num>
                            <m:den>
                              <m:sSubSup>
                                <m:sSubSupPr>
                                  <m:ctrlPr>
                                    <a:rPr lang="en-GB" sz="2000" i="1" smtClean="0">
                                      <a:solidFill>
                                        <a:srgbClr val="7030A0"/>
                                      </a:solidFill>
                                      <a:latin typeface="Cambria Math" panose="02040503050406030204" pitchFamily="18" charset="0"/>
                                      <a:ea typeface="Cambria Math" panose="02040503050406030204" pitchFamily="18" charset="0"/>
                                    </a:rPr>
                                  </m:ctrlPr>
                                </m:sSubSupPr>
                                <m:e>
                                  <m:r>
                                    <a:rPr lang="en-GB" sz="2000" i="1">
                                      <a:solidFill>
                                        <a:srgbClr val="7030A0"/>
                                      </a:solidFill>
                                      <a:latin typeface="Cambria Math" panose="02040503050406030204" pitchFamily="18" charset="0"/>
                                      <a:ea typeface="Cambria Math" panose="02040503050406030204" pitchFamily="18" charset="0"/>
                                    </a:rPr>
                                    <m:t>𝑁</m:t>
                                  </m:r>
                                </m:e>
                                <m:sub>
                                  <m:r>
                                    <a:rPr lang="en-GB" sz="2000" i="1">
                                      <a:solidFill>
                                        <a:srgbClr val="7030A0"/>
                                      </a:solidFill>
                                      <a:latin typeface="Cambria Math" panose="02040503050406030204" pitchFamily="18" charset="0"/>
                                      <a:ea typeface="Cambria Math" panose="02040503050406030204" pitchFamily="18" charset="0"/>
                                    </a:rPr>
                                    <m:t>𝑖𝑛𝑡</m:t>
                                  </m:r>
                                </m:sub>
                                <m:sup>
                                  <m:r>
                                    <a:rPr lang="en-GB" sz="2000" b="0" i="1" smtClean="0">
                                      <a:solidFill>
                                        <a:srgbClr val="7030A0"/>
                                      </a:solidFill>
                                      <a:latin typeface="Cambria Math" panose="02040503050406030204" pitchFamily="18" charset="0"/>
                                      <a:ea typeface="Cambria Math" panose="02040503050406030204" pitchFamily="18" charset="0"/>
                                    </a:rPr>
                                    <m:t> </m:t>
                                  </m:r>
                                </m:sup>
                              </m:sSubSup>
                            </m:den>
                          </m:f>
                          <m:r>
                            <a:rPr lang="en-GB" sz="2000" b="0" i="1" smtClean="0">
                              <a:latin typeface="Cambria Math" panose="02040503050406030204" pitchFamily="18" charset="0"/>
                              <a:ea typeface="Cambria Math" panose="02040503050406030204" pitchFamily="18" charset="0"/>
                            </a:rPr>
                            <m:t>    </m:t>
                          </m:r>
                          <m:r>
                            <a:rPr lang="en-GB" sz="2000" i="1" smtClean="0">
                              <a:solidFill>
                                <a:srgbClr val="7030A0"/>
                              </a:solidFill>
                              <a:latin typeface="Cambria Math" panose="02040503050406030204" pitchFamily="18" charset="0"/>
                              <a:ea typeface="Cambria Math" panose="02040503050406030204" pitchFamily="18" charset="0"/>
                            </a:rPr>
                            <m:t>𝜎</m:t>
                          </m:r>
                        </m:e>
                        <m:sub>
                          <m:r>
                            <a:rPr lang="en-GB" sz="2000" b="0" i="1" smtClean="0">
                              <a:solidFill>
                                <a:srgbClr val="7030A0"/>
                              </a:solidFill>
                              <a:latin typeface="Cambria Math" panose="02040503050406030204" pitchFamily="18" charset="0"/>
                              <a:ea typeface="Cambria Math" panose="02040503050406030204" pitchFamily="18" charset="0"/>
                            </a:rPr>
                            <m:t>𝐾𝐸</m:t>
                          </m:r>
                          <m:r>
                            <a:rPr lang="en-GB" sz="2000" b="0" i="1" smtClean="0">
                              <a:solidFill>
                                <a:srgbClr val="7030A0"/>
                              </a:solidFill>
                              <a:latin typeface="Cambria Math" panose="02040503050406030204" pitchFamily="18" charset="0"/>
                              <a:ea typeface="Cambria Math" panose="02040503050406030204" pitchFamily="18" charset="0"/>
                            </a:rPr>
                            <m:t>=650−800 </m:t>
                          </m:r>
                          <m:r>
                            <a:rPr lang="en-GB" sz="2000" b="0" i="1" smtClean="0">
                              <a:solidFill>
                                <a:srgbClr val="7030A0"/>
                              </a:solidFill>
                              <a:latin typeface="Cambria Math" panose="02040503050406030204" pitchFamily="18" charset="0"/>
                              <a:ea typeface="Cambria Math" panose="02040503050406030204" pitchFamily="18" charset="0"/>
                            </a:rPr>
                            <m:t>𝑀𝑒𝑉</m:t>
                          </m:r>
                        </m:sub>
                      </m:sSub>
                    </m:oMath>
                  </m:oMathPara>
                </a14:m>
                <a:endParaRPr lang="en-US" sz="2000" dirty="0"/>
              </a:p>
            </p:txBody>
          </p:sp>
        </mc:Choice>
        <mc:Fallback xmlns="">
          <p:sp>
            <p:nvSpPr>
              <p:cNvPr id="8" name="Rectangle 7">
                <a:extLst>
                  <a:ext uri="{FF2B5EF4-FFF2-40B4-BE49-F238E27FC236}">
                    <a16:creationId xmlns:a16="http://schemas.microsoft.com/office/drawing/2014/main" id="{83A4B6A6-C995-3C4C-9924-D6CEF0610E54}"/>
                  </a:ext>
                </a:extLst>
              </p:cNvPr>
              <p:cNvSpPr>
                <a:spLocks noRot="1" noChangeAspect="1" noMove="1" noResize="1" noEditPoints="1" noAdjustHandles="1" noChangeArrowheads="1" noChangeShapeType="1" noTextEdit="1"/>
              </p:cNvSpPr>
              <p:nvPr/>
            </p:nvSpPr>
            <p:spPr>
              <a:xfrm>
                <a:off x="1009849" y="2056712"/>
                <a:ext cx="5025735" cy="892039"/>
              </a:xfrm>
              <a:prstGeom prst="rect">
                <a:avLst/>
              </a:prstGeom>
              <a:blipFill>
                <a:blip r:embed="rId8"/>
                <a:stretch>
                  <a:fillRect b="-4167"/>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605121E4-30F1-F143-81E4-22E442A3D435}"/>
              </a:ext>
            </a:extLst>
          </p:cNvPr>
          <p:cNvSpPr/>
          <p:nvPr/>
        </p:nvSpPr>
        <p:spPr>
          <a:xfrm>
            <a:off x="9375872" y="1565753"/>
            <a:ext cx="1102652" cy="1454896"/>
          </a:xfrm>
          <a:prstGeom prst="rect">
            <a:avLst/>
          </a:prstGeom>
          <a:solidFill>
            <a:schemeClr val="accent4">
              <a:alpha val="4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E950721-2CDD-FC45-9D76-E21D28A69B76}"/>
              </a:ext>
            </a:extLst>
          </p:cNvPr>
          <p:cNvSpPr/>
          <p:nvPr/>
        </p:nvSpPr>
        <p:spPr>
          <a:xfrm>
            <a:off x="2423440" y="2150135"/>
            <a:ext cx="825910" cy="748609"/>
          </a:xfrm>
          <a:prstGeom prst="rect">
            <a:avLst/>
          </a:prstGeom>
          <a:noFill/>
          <a:ln w="254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6A6D29C-1364-1C49-830A-730B7EDF81F6}"/>
              </a:ext>
            </a:extLst>
          </p:cNvPr>
          <p:cNvSpPr/>
          <p:nvPr/>
        </p:nvSpPr>
        <p:spPr>
          <a:xfrm>
            <a:off x="3399318" y="2136687"/>
            <a:ext cx="503878" cy="367158"/>
          </a:xfrm>
          <a:prstGeom prst="rect">
            <a:avLst/>
          </a:prstGeom>
          <a:noFill/>
          <a:ln w="254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02037609-F59C-754D-8786-2EE0B381D089}"/>
              </a:ext>
            </a:extLst>
          </p:cNvPr>
          <p:cNvCxnSpPr>
            <a:cxnSpLocks/>
          </p:cNvCxnSpPr>
          <p:nvPr/>
        </p:nvCxnSpPr>
        <p:spPr>
          <a:xfrm>
            <a:off x="3927776" y="2258291"/>
            <a:ext cx="941815" cy="1338048"/>
          </a:xfrm>
          <a:prstGeom prst="straightConnector1">
            <a:avLst/>
          </a:prstGeom>
          <a:ln>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BA5701D4-D0BC-EE45-B2FB-EB732B057F89}"/>
              </a:ext>
            </a:extLst>
          </p:cNvPr>
          <p:cNvCxnSpPr>
            <a:cxnSpLocks/>
          </p:cNvCxnSpPr>
          <p:nvPr/>
        </p:nvCxnSpPr>
        <p:spPr>
          <a:xfrm flipH="1">
            <a:off x="1172293" y="2898745"/>
            <a:ext cx="1251148" cy="697594"/>
          </a:xfrm>
          <a:prstGeom prst="straightConnector1">
            <a:avLst/>
          </a:prstGeom>
          <a:ln>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7131AD02-980B-E346-A6C0-EF791E10404F}"/>
              </a:ext>
            </a:extLst>
          </p:cNvPr>
          <p:cNvSpPr/>
          <p:nvPr/>
        </p:nvSpPr>
        <p:spPr>
          <a:xfrm>
            <a:off x="3399318" y="2569699"/>
            <a:ext cx="528458" cy="320786"/>
          </a:xfrm>
          <a:prstGeom prst="rect">
            <a:avLst/>
          </a:prstGeom>
          <a:noFill/>
          <a:ln w="25400">
            <a:solidFill>
              <a:srgbClr val="F37C2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48A5DE4-9D1E-6B49-A4A0-9741E235E79F}"/>
              </a:ext>
            </a:extLst>
          </p:cNvPr>
          <p:cNvSpPr/>
          <p:nvPr/>
        </p:nvSpPr>
        <p:spPr>
          <a:xfrm>
            <a:off x="4124420" y="2313005"/>
            <a:ext cx="1775606" cy="432706"/>
          </a:xfrm>
          <a:prstGeom prst="rect">
            <a:avLst/>
          </a:prstGeom>
          <a:noFill/>
          <a:ln w="25400">
            <a:solidFill>
              <a:srgbClr val="F37C2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DA3B02BB-89D8-854F-BAAC-D015FF7F2A39}"/>
              </a:ext>
            </a:extLst>
          </p:cNvPr>
          <p:cNvCxnSpPr>
            <a:cxnSpLocks/>
            <a:stCxn id="34" idx="0"/>
          </p:cNvCxnSpPr>
          <p:nvPr/>
        </p:nvCxnSpPr>
        <p:spPr>
          <a:xfrm flipV="1">
            <a:off x="5012223" y="1565753"/>
            <a:ext cx="4363649" cy="747252"/>
          </a:xfrm>
          <a:prstGeom prst="straightConnector1">
            <a:avLst/>
          </a:prstGeom>
          <a:ln>
            <a:solidFill>
              <a:srgbClr val="F37C2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F48B9018-5668-ED49-A4A2-E1F9318091D1}"/>
              </a:ext>
            </a:extLst>
          </p:cNvPr>
          <p:cNvCxnSpPr>
            <a:cxnSpLocks/>
            <a:stCxn id="33" idx="2"/>
          </p:cNvCxnSpPr>
          <p:nvPr/>
        </p:nvCxnSpPr>
        <p:spPr>
          <a:xfrm>
            <a:off x="3663547" y="2890485"/>
            <a:ext cx="5266214" cy="1258115"/>
          </a:xfrm>
          <a:prstGeom prst="straightConnector1">
            <a:avLst/>
          </a:prstGeom>
          <a:ln>
            <a:solidFill>
              <a:srgbClr val="F37C23"/>
            </a:solidFill>
            <a:tailEnd type="triangle"/>
          </a:ln>
          <a:effectLst/>
        </p:spPr>
        <p:style>
          <a:lnRef idx="2">
            <a:schemeClr val="accent1"/>
          </a:lnRef>
          <a:fillRef idx="0">
            <a:schemeClr val="accent1"/>
          </a:fillRef>
          <a:effectRef idx="1">
            <a:schemeClr val="accent1"/>
          </a:effectRef>
          <a:fontRef idx="minor">
            <a:schemeClr val="tx1"/>
          </a:fontRef>
        </p:style>
      </p:cxnSp>
      <p:sp>
        <p:nvSpPr>
          <p:cNvPr id="43" name="Rectangle 42">
            <a:extLst>
              <a:ext uri="{FF2B5EF4-FFF2-40B4-BE49-F238E27FC236}">
                <a16:creationId xmlns:a16="http://schemas.microsoft.com/office/drawing/2014/main" id="{CB7D9942-D346-A04A-A213-E56531E9DE9C}"/>
              </a:ext>
            </a:extLst>
          </p:cNvPr>
          <p:cNvSpPr/>
          <p:nvPr/>
        </p:nvSpPr>
        <p:spPr>
          <a:xfrm>
            <a:off x="8929761" y="4148600"/>
            <a:ext cx="552247" cy="1860511"/>
          </a:xfrm>
          <a:prstGeom prst="rect">
            <a:avLst/>
          </a:prstGeom>
          <a:solidFill>
            <a:schemeClr val="accent4">
              <a:alpha val="4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0D8EBB64-0040-5F47-ADA1-763D8C597B6E}"/>
              </a:ext>
            </a:extLst>
          </p:cNvPr>
          <p:cNvSpPr txBox="1"/>
          <p:nvPr/>
        </p:nvSpPr>
        <p:spPr>
          <a:xfrm>
            <a:off x="10839245" y="5870064"/>
            <a:ext cx="862993" cy="369332"/>
          </a:xfrm>
          <a:prstGeom prst="rect">
            <a:avLst/>
          </a:prstGeom>
          <a:noFill/>
        </p:spPr>
        <p:txBody>
          <a:bodyPr wrap="none" rtlCol="0">
            <a:spAutoFit/>
          </a:bodyPr>
          <a:lstStyle/>
          <a:p>
            <a:r>
              <a:rPr lang="en-US" dirty="0">
                <a:hlinkClick r:id="rId9" action="ppaction://hlinksldjump"/>
              </a:rPr>
              <a:t>Backup</a:t>
            </a:r>
            <a:endParaRPr lang="en-US" dirty="0"/>
          </a:p>
        </p:txBody>
      </p:sp>
      <p:sp>
        <p:nvSpPr>
          <p:cNvPr id="37" name="TextBox 36">
            <a:extLst>
              <a:ext uri="{FF2B5EF4-FFF2-40B4-BE49-F238E27FC236}">
                <a16:creationId xmlns:a16="http://schemas.microsoft.com/office/drawing/2014/main" id="{2E620F73-3DA9-704F-B438-D6674D5A4EA6}"/>
              </a:ext>
            </a:extLst>
          </p:cNvPr>
          <p:cNvSpPr txBox="1"/>
          <p:nvPr/>
        </p:nvSpPr>
        <p:spPr>
          <a:xfrm>
            <a:off x="3362555" y="4726080"/>
            <a:ext cx="762888" cy="369332"/>
          </a:xfrm>
          <a:prstGeom prst="rect">
            <a:avLst/>
          </a:prstGeom>
          <a:solidFill>
            <a:schemeClr val="accent2">
              <a:alpha val="25000"/>
            </a:schemeClr>
          </a:solidFill>
        </p:spPr>
        <p:txBody>
          <a:bodyPr wrap="square" rtlCol="0">
            <a:spAutoFit/>
          </a:bodyPr>
          <a:lstStyle/>
          <a:p>
            <a:r>
              <a:rPr lang="en-US" dirty="0"/>
              <a:t>Pi0 KE</a:t>
            </a:r>
          </a:p>
        </p:txBody>
      </p:sp>
      <p:sp>
        <p:nvSpPr>
          <p:cNvPr id="38" name="TextBox 37">
            <a:extLst>
              <a:ext uri="{FF2B5EF4-FFF2-40B4-BE49-F238E27FC236}">
                <a16:creationId xmlns:a16="http://schemas.microsoft.com/office/drawing/2014/main" id="{7F02D4A4-0EB2-304E-9D4B-7308E5AEB389}"/>
              </a:ext>
            </a:extLst>
          </p:cNvPr>
          <p:cNvSpPr txBox="1"/>
          <p:nvPr/>
        </p:nvSpPr>
        <p:spPr>
          <a:xfrm>
            <a:off x="6866479" y="4780794"/>
            <a:ext cx="1641417" cy="369332"/>
          </a:xfrm>
          <a:prstGeom prst="rect">
            <a:avLst/>
          </a:prstGeom>
          <a:solidFill>
            <a:schemeClr val="accent2">
              <a:alpha val="25000"/>
            </a:schemeClr>
          </a:solidFill>
        </p:spPr>
        <p:txBody>
          <a:bodyPr wrap="square" rtlCol="0">
            <a:spAutoFit/>
          </a:bodyPr>
          <a:lstStyle/>
          <a:p>
            <a:r>
              <a:rPr lang="en-US" dirty="0"/>
              <a:t>CEX interacting </a:t>
            </a:r>
          </a:p>
        </p:txBody>
      </p:sp>
    </p:spTree>
    <p:extLst>
      <p:ext uri="{BB962C8B-B14F-4D97-AF65-F5344CB8AC3E}">
        <p14:creationId xmlns:p14="http://schemas.microsoft.com/office/powerpoint/2010/main" val="29034637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2370-597A-EF42-8212-5D2C13A7B7DC}"/>
              </a:ext>
            </a:extLst>
          </p:cNvPr>
          <p:cNvSpPr>
            <a:spLocks noGrp="1"/>
          </p:cNvSpPr>
          <p:nvPr>
            <p:ph type="title"/>
          </p:nvPr>
        </p:nvSpPr>
        <p:spPr/>
        <p:txBody>
          <a:bodyPr/>
          <a:lstStyle/>
          <a:p>
            <a:r>
              <a:rPr lang="en-US" dirty="0"/>
              <a:t>Kinematic Fitting </a:t>
            </a:r>
          </a:p>
        </p:txBody>
      </p:sp>
      <p:sp>
        <p:nvSpPr>
          <p:cNvPr id="3" name="Date Placeholder 2">
            <a:extLst>
              <a:ext uri="{FF2B5EF4-FFF2-40B4-BE49-F238E27FC236}">
                <a16:creationId xmlns:a16="http://schemas.microsoft.com/office/drawing/2014/main" id="{F41906C9-519F-4A45-9391-CFC51CD78699}"/>
              </a:ext>
            </a:extLst>
          </p:cNvPr>
          <p:cNvSpPr>
            <a:spLocks noGrp="1"/>
          </p:cNvSpPr>
          <p:nvPr>
            <p:ph type="dt" sz="half" idx="2"/>
          </p:nvPr>
        </p:nvSpPr>
        <p:spPr/>
        <p:txBody>
          <a:bodyPr/>
          <a:lstStyle/>
          <a:p>
            <a:pPr>
              <a:defRPr/>
            </a:pPr>
            <a:r>
              <a:rPr lang="en-GB">
                <a:latin typeface="Helvetica"/>
              </a:rPr>
              <a:t>21/02/2024</a:t>
            </a:r>
            <a:endParaRPr lang="en-US">
              <a:latin typeface="Helvetica"/>
              <a:cs typeface="Helvetica"/>
            </a:endParaRPr>
          </a:p>
        </p:txBody>
      </p:sp>
      <p:sp>
        <p:nvSpPr>
          <p:cNvPr id="4" name="Slide Number Placeholder 3">
            <a:extLst>
              <a:ext uri="{FF2B5EF4-FFF2-40B4-BE49-F238E27FC236}">
                <a16:creationId xmlns:a16="http://schemas.microsoft.com/office/drawing/2014/main" id="{8E5B5FDC-C6CE-9646-8AB1-71C4F70911F1}"/>
              </a:ext>
            </a:extLst>
          </p:cNvPr>
          <p:cNvSpPr>
            <a:spLocks noGrp="1"/>
          </p:cNvSpPr>
          <p:nvPr>
            <p:ph type="sldNum" sz="quarter" idx="4"/>
          </p:nvPr>
        </p:nvSpPr>
        <p:spPr/>
        <p:txBody>
          <a:bodyPr/>
          <a:lstStyle/>
          <a:p>
            <a:pPr>
              <a:defRPr/>
            </a:pPr>
            <a:fld id="{0C39C72E-2A13-EB4D-AD45-6D4E6ACAED8D}" type="slidenum">
              <a:rPr lang="en-US" smtClean="0"/>
              <a:pPr>
                <a:defRPr/>
              </a:pPr>
              <a:t>56</a:t>
            </a:fld>
            <a:endParaRPr lang="en-US"/>
          </a:p>
        </p:txBody>
      </p:sp>
      <p:sp>
        <p:nvSpPr>
          <p:cNvPr id="7" name="Footer Placeholder 6">
            <a:extLst>
              <a:ext uri="{FF2B5EF4-FFF2-40B4-BE49-F238E27FC236}">
                <a16:creationId xmlns:a16="http://schemas.microsoft.com/office/drawing/2014/main" id="{DE4C43EF-61E5-6340-BE7F-8702490ED9E7}"/>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p:grpSp>
        <p:nvGrpSpPr>
          <p:cNvPr id="28" name="Group 27">
            <a:extLst>
              <a:ext uri="{FF2B5EF4-FFF2-40B4-BE49-F238E27FC236}">
                <a16:creationId xmlns:a16="http://schemas.microsoft.com/office/drawing/2014/main" id="{F22323DE-21E4-D449-880F-2310A0FB63FB}"/>
              </a:ext>
            </a:extLst>
          </p:cNvPr>
          <p:cNvGrpSpPr/>
          <p:nvPr/>
        </p:nvGrpSpPr>
        <p:grpSpPr>
          <a:xfrm>
            <a:off x="195086" y="1107228"/>
            <a:ext cx="5417726" cy="3507004"/>
            <a:chOff x="6370224" y="1888334"/>
            <a:chExt cx="4276800" cy="2639266"/>
          </a:xfrm>
        </p:grpSpPr>
        <p:pic>
          <p:nvPicPr>
            <p:cNvPr id="29" name="Picture 28">
              <a:extLst>
                <a:ext uri="{FF2B5EF4-FFF2-40B4-BE49-F238E27FC236}">
                  <a16:creationId xmlns:a16="http://schemas.microsoft.com/office/drawing/2014/main" id="{0C532FE0-40FB-B945-93AB-128357006FA1}"/>
                </a:ext>
              </a:extLst>
            </p:cNvPr>
            <p:cNvPicPr>
              <a:picLocks noChangeAspect="1"/>
            </p:cNvPicPr>
            <p:nvPr/>
          </p:nvPicPr>
          <p:blipFill>
            <a:blip r:embed="rId3"/>
            <a:stretch>
              <a:fillRect/>
            </a:stretch>
          </p:blipFill>
          <p:spPr>
            <a:xfrm>
              <a:off x="6370224" y="1888334"/>
              <a:ext cx="4276800" cy="2639266"/>
            </a:xfrm>
            <a:prstGeom prst="rect">
              <a:avLst/>
            </a:prstGeom>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8AFC6DC5-D5AB-4647-A285-311CED67960D}"/>
                    </a:ext>
                  </a:extLst>
                </p:cNvPr>
                <p:cNvSpPr txBox="1"/>
                <p:nvPr/>
              </p:nvSpPr>
              <p:spPr>
                <a:xfrm>
                  <a:off x="7033246" y="3222332"/>
                  <a:ext cx="685509" cy="184666"/>
                </a:xfrm>
                <a:prstGeom prst="rect">
                  <a:avLst/>
                </a:prstGeom>
                <a:noFill/>
              </p:spPr>
              <p:txBody>
                <a:bodyPr wrap="square" lIns="0" tIns="0" rIns="0" bIns="0" rtlCol="0">
                  <a:spAutoFit/>
                </a:bodyPr>
                <a:lstStyle/>
                <a:p>
                  <a:r>
                    <a:rPr lang="en-GB" sz="1200" b="1" dirty="0">
                      <a:solidFill>
                        <a:schemeClr val="bg1"/>
                      </a:solidFill>
                    </a:rPr>
                    <a:t>beam </a:t>
                  </a:r>
                  <a14:m>
                    <m:oMath xmlns:m="http://schemas.openxmlformats.org/officeDocument/2006/math">
                      <m:sSup>
                        <m:sSupPr>
                          <m:ctrlPr>
                            <a:rPr lang="en-GB" sz="1200" b="1" i="1" smtClean="0">
                              <a:solidFill>
                                <a:schemeClr val="bg1"/>
                              </a:solidFill>
                              <a:latin typeface="Cambria Math" panose="02040503050406030204" pitchFamily="18" charset="0"/>
                            </a:rPr>
                          </m:ctrlPr>
                        </m:sSupPr>
                        <m:e>
                          <m:r>
                            <a:rPr lang="en-GB" sz="1200" b="1" i="1" smtClean="0">
                              <a:solidFill>
                                <a:schemeClr val="bg1"/>
                              </a:solidFill>
                              <a:latin typeface="Cambria Math" panose="02040503050406030204" pitchFamily="18" charset="0"/>
                              <a:ea typeface="Cambria Math" panose="02040503050406030204" pitchFamily="18" charset="0"/>
                            </a:rPr>
                            <m:t>𝝅</m:t>
                          </m:r>
                        </m:e>
                        <m:sup>
                          <m:r>
                            <a:rPr lang="en-GB" sz="1200" b="1" i="1" smtClean="0">
                              <a:solidFill>
                                <a:schemeClr val="bg1"/>
                              </a:solidFill>
                              <a:latin typeface="Cambria Math" panose="02040503050406030204" pitchFamily="18" charset="0"/>
                              <a:ea typeface="Cambria Math" panose="02040503050406030204" pitchFamily="18" charset="0"/>
                            </a:rPr>
                            <m:t>+</m:t>
                          </m:r>
                        </m:sup>
                      </m:sSup>
                    </m:oMath>
                  </a14:m>
                  <a:endParaRPr lang="en-US" sz="1200" b="1" dirty="0"/>
                </a:p>
              </p:txBody>
            </p:sp>
          </mc:Choice>
          <mc:Fallback xmlns="">
            <p:sp>
              <p:nvSpPr>
                <p:cNvPr id="16" name="TextBox 15">
                  <a:extLst>
                    <a:ext uri="{FF2B5EF4-FFF2-40B4-BE49-F238E27FC236}">
                      <a16:creationId xmlns:a16="http://schemas.microsoft.com/office/drawing/2014/main" id="{20937857-0A53-A130-8A1B-3838DCE868DD}"/>
                    </a:ext>
                  </a:extLst>
                </p:cNvPr>
                <p:cNvSpPr txBox="1">
                  <a:spLocks noRot="1" noChangeAspect="1" noMove="1" noResize="1" noEditPoints="1" noAdjustHandles="1" noChangeArrowheads="1" noChangeShapeType="1" noTextEdit="1"/>
                </p:cNvSpPr>
                <p:nvPr/>
              </p:nvSpPr>
              <p:spPr>
                <a:xfrm>
                  <a:off x="7033246" y="3222332"/>
                  <a:ext cx="685509" cy="184666"/>
                </a:xfrm>
                <a:prstGeom prst="rect">
                  <a:avLst/>
                </a:prstGeom>
                <a:blipFill>
                  <a:blip r:embed="rId7"/>
                  <a:stretch>
                    <a:fillRect l="-14545" t="-18750" b="-43750"/>
                  </a:stretch>
                </a:blipFill>
              </p:spPr>
              <p:txBody>
                <a:bodyPr/>
                <a:lstStyle/>
                <a:p>
                  <a:r>
                    <a:rPr lang="en-GB">
                      <a:noFill/>
                    </a:rPr>
                    <a:t> </a:t>
                  </a:r>
                </a:p>
              </p:txBody>
            </p:sp>
          </mc:Fallback>
        </mc:AlternateContent>
        <p:sp>
          <p:nvSpPr>
            <p:cNvPr id="31" name="TextBox 30">
              <a:extLst>
                <a:ext uri="{FF2B5EF4-FFF2-40B4-BE49-F238E27FC236}">
                  <a16:creationId xmlns:a16="http://schemas.microsoft.com/office/drawing/2014/main" id="{B9C38494-FE97-D14F-A656-E8C0FCC9A4A2}"/>
                </a:ext>
              </a:extLst>
            </p:cNvPr>
            <p:cNvSpPr txBox="1"/>
            <p:nvPr/>
          </p:nvSpPr>
          <p:spPr>
            <a:xfrm>
              <a:off x="8435645" y="3628182"/>
              <a:ext cx="94578" cy="184666"/>
            </a:xfrm>
            <a:prstGeom prst="rect">
              <a:avLst/>
            </a:prstGeom>
            <a:noFill/>
          </p:spPr>
          <p:txBody>
            <a:bodyPr wrap="none" lIns="0" tIns="0" rIns="0" bIns="0" rtlCol="0">
              <a:spAutoFit/>
            </a:bodyPr>
            <a:lstStyle/>
            <a:p>
              <a:r>
                <a:rPr lang="en-US" altLang="zh-CN" sz="1200" b="1" dirty="0">
                  <a:solidFill>
                    <a:schemeClr val="bg1"/>
                  </a:solidFill>
                </a:rPr>
                <a:t>p</a:t>
              </a:r>
              <a:endParaRPr lang="en-US" sz="1200" b="1" dirty="0">
                <a:solidFill>
                  <a:schemeClr val="bg1"/>
                </a:solidFill>
              </a:endParaRPr>
            </a:p>
          </p:txBody>
        </p:sp>
        <p:sp>
          <p:nvSpPr>
            <p:cNvPr id="32" name="TextBox 31">
              <a:extLst>
                <a:ext uri="{FF2B5EF4-FFF2-40B4-BE49-F238E27FC236}">
                  <a16:creationId xmlns:a16="http://schemas.microsoft.com/office/drawing/2014/main" id="{F03638EB-029D-DA44-888A-BC102B8A18E1}"/>
                </a:ext>
              </a:extLst>
            </p:cNvPr>
            <p:cNvSpPr txBox="1"/>
            <p:nvPr/>
          </p:nvSpPr>
          <p:spPr>
            <a:xfrm>
              <a:off x="6758622" y="2069765"/>
              <a:ext cx="3474028" cy="276999"/>
            </a:xfrm>
            <a:prstGeom prst="rect">
              <a:avLst/>
            </a:prstGeom>
            <a:noFill/>
          </p:spPr>
          <p:txBody>
            <a:bodyPr wrap="none" rtlCol="0">
              <a:spAutoFit/>
            </a:bodyPr>
            <a:lstStyle/>
            <a:p>
              <a:r>
                <a:rPr lang="en-US" altLang="zh-CN" sz="1200" b="1" dirty="0">
                  <a:solidFill>
                    <a:srgbClr val="FFFF00"/>
                  </a:solidFill>
                </a:rPr>
                <a:t>C</a:t>
              </a:r>
              <a:r>
                <a:rPr lang="en-US" sz="1200" b="1" dirty="0">
                  <a:solidFill>
                    <a:srgbClr val="FFFF00"/>
                  </a:solidFill>
                </a:rPr>
                <a:t>harge</a:t>
              </a:r>
              <a:r>
                <a:rPr lang="en-US" altLang="zh-CN" sz="1200" b="1" dirty="0">
                  <a:solidFill>
                    <a:srgbClr val="FFFF00"/>
                  </a:solidFill>
                </a:rPr>
                <a:t>-</a:t>
              </a:r>
              <a:r>
                <a:rPr lang="en-US" sz="1200" b="1" dirty="0">
                  <a:solidFill>
                    <a:srgbClr val="FFFF00"/>
                  </a:solidFill>
                </a:rPr>
                <a:t>exchange </a:t>
              </a:r>
              <a:r>
                <a:rPr lang="en-US" altLang="zh-CN" sz="1200" b="1" dirty="0">
                  <a:solidFill>
                    <a:srgbClr val="FFFF00"/>
                  </a:solidFill>
                </a:rPr>
                <a:t>scattering</a:t>
              </a:r>
              <a:r>
                <a:rPr lang="zh-CN" altLang="en-US" sz="1200" b="1" dirty="0">
                  <a:solidFill>
                    <a:srgbClr val="FFFF00"/>
                  </a:solidFill>
                </a:rPr>
                <a:t> </a:t>
              </a:r>
              <a:r>
                <a:rPr lang="en-US" sz="1200" b="1" dirty="0">
                  <a:solidFill>
                    <a:srgbClr val="FFFF00"/>
                  </a:solidFill>
                </a:rPr>
                <a:t>candidate (data)</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28EB46CF-EA2D-A44B-B5FB-390AC55DD88A}"/>
                    </a:ext>
                  </a:extLst>
                </p:cNvPr>
                <p:cNvSpPr txBox="1"/>
                <p:nvPr/>
              </p:nvSpPr>
              <p:spPr>
                <a:xfrm>
                  <a:off x="9071884" y="2793714"/>
                  <a:ext cx="136256"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1" i="1" smtClean="0">
                            <a:solidFill>
                              <a:schemeClr val="bg1"/>
                            </a:solidFill>
                            <a:latin typeface="Cambria Math" panose="02040503050406030204" pitchFamily="18" charset="0"/>
                            <a:ea typeface="Cambria Math" panose="02040503050406030204" pitchFamily="18" charset="0"/>
                          </a:rPr>
                          <m:t>𝜸</m:t>
                        </m:r>
                      </m:oMath>
                    </m:oMathPara>
                  </a14:m>
                  <a:endParaRPr lang="en-US" sz="1200" b="1" dirty="0">
                    <a:solidFill>
                      <a:schemeClr val="bg1"/>
                    </a:solidFill>
                  </a:endParaRPr>
                </a:p>
              </p:txBody>
            </p:sp>
          </mc:Choice>
          <mc:Fallback xmlns="">
            <p:sp>
              <p:nvSpPr>
                <p:cNvPr id="19" name="TextBox 18">
                  <a:extLst>
                    <a:ext uri="{FF2B5EF4-FFF2-40B4-BE49-F238E27FC236}">
                      <a16:creationId xmlns:a16="http://schemas.microsoft.com/office/drawing/2014/main" id="{BDA15AC4-8DE5-4D99-D715-7F1B0468593D}"/>
                    </a:ext>
                  </a:extLst>
                </p:cNvPr>
                <p:cNvSpPr txBox="1">
                  <a:spLocks noRot="1" noChangeAspect="1" noMove="1" noResize="1" noEditPoints="1" noAdjustHandles="1" noChangeArrowheads="1" noChangeShapeType="1" noTextEdit="1"/>
                </p:cNvSpPr>
                <p:nvPr/>
              </p:nvSpPr>
              <p:spPr>
                <a:xfrm>
                  <a:off x="9071884" y="2793714"/>
                  <a:ext cx="136256" cy="184666"/>
                </a:xfrm>
                <a:prstGeom prst="rect">
                  <a:avLst/>
                </a:prstGeom>
                <a:blipFill>
                  <a:blip r:embed="rId8"/>
                  <a:stretch>
                    <a:fillRect l="-16667" r="-16667" b="-20000"/>
                  </a:stretch>
                </a:blipFill>
              </p:spPr>
              <p:txBody>
                <a:bodyPr/>
                <a:lstStyle/>
                <a:p>
                  <a:r>
                    <a:rPr lang="en-GB">
                      <a:noFill/>
                    </a:rPr>
                    <a:t> </a:t>
                  </a:r>
                </a:p>
              </p:txBody>
            </p:sp>
          </mc:Fallback>
        </mc:AlternateContent>
        <p:sp>
          <p:nvSpPr>
            <p:cNvPr id="34" name="TextBox 33">
              <a:extLst>
                <a:ext uri="{FF2B5EF4-FFF2-40B4-BE49-F238E27FC236}">
                  <a16:creationId xmlns:a16="http://schemas.microsoft.com/office/drawing/2014/main" id="{7631D397-C42C-404C-8B0F-7361139965D3}"/>
                </a:ext>
              </a:extLst>
            </p:cNvPr>
            <p:cNvSpPr txBox="1"/>
            <p:nvPr/>
          </p:nvSpPr>
          <p:spPr>
            <a:xfrm>
              <a:off x="7346036" y="3922096"/>
              <a:ext cx="619080" cy="276999"/>
            </a:xfrm>
            <a:prstGeom prst="rect">
              <a:avLst/>
            </a:prstGeom>
            <a:noFill/>
          </p:spPr>
          <p:txBody>
            <a:bodyPr wrap="none" rtlCol="0">
              <a:spAutoFit/>
            </a:bodyPr>
            <a:lstStyle/>
            <a:p>
              <a:r>
                <a:rPr lang="en-US" altLang="zh-CN" sz="1200" b="1" dirty="0">
                  <a:solidFill>
                    <a:schemeClr val="bg1"/>
                  </a:solidFill>
                </a:rPr>
                <a:t>47</a:t>
              </a:r>
              <a:r>
                <a:rPr lang="en-US" sz="1200" b="1" dirty="0">
                  <a:solidFill>
                    <a:schemeClr val="bg1"/>
                  </a:solidFill>
                </a:rPr>
                <a:t> cm</a:t>
              </a:r>
            </a:p>
          </p:txBody>
        </p:sp>
        <p:cxnSp>
          <p:nvCxnSpPr>
            <p:cNvPr id="35" name="Straight Arrow Connector 34">
              <a:extLst>
                <a:ext uri="{FF2B5EF4-FFF2-40B4-BE49-F238E27FC236}">
                  <a16:creationId xmlns:a16="http://schemas.microsoft.com/office/drawing/2014/main" id="{F5C497F4-69D5-BD40-A02C-0FC6C746876A}"/>
                </a:ext>
              </a:extLst>
            </p:cNvPr>
            <p:cNvCxnSpPr>
              <a:cxnSpLocks/>
            </p:cNvCxnSpPr>
            <p:nvPr/>
          </p:nvCxnSpPr>
          <p:spPr>
            <a:xfrm>
              <a:off x="7021976" y="4160299"/>
              <a:ext cx="1267200" cy="0"/>
            </a:xfrm>
            <a:prstGeom prst="straightConnector1">
              <a:avLst/>
            </a:prstGeom>
            <a:ln w="190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76188514-969A-9749-97F8-84595333CBB8}"/>
                    </a:ext>
                  </a:extLst>
                </p:cNvPr>
                <p:cNvSpPr txBox="1"/>
                <p:nvPr/>
              </p:nvSpPr>
              <p:spPr>
                <a:xfrm>
                  <a:off x="7123426" y="2487998"/>
                  <a:ext cx="1312219" cy="2151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200" b="1" i="1" smtClean="0">
                                <a:solidFill>
                                  <a:srgbClr val="FFFF00"/>
                                </a:solidFill>
                                <a:latin typeface="Cambria Math" panose="02040503050406030204" pitchFamily="18" charset="0"/>
                                <a:ea typeface="Cambria Math" panose="02040503050406030204" pitchFamily="18" charset="0"/>
                              </a:rPr>
                            </m:ctrlPr>
                          </m:sSupPr>
                          <m:e>
                            <m:r>
                              <a:rPr lang="en-GB" sz="1200" b="1" i="1" smtClean="0">
                                <a:solidFill>
                                  <a:srgbClr val="FFFF00"/>
                                </a:solidFill>
                                <a:latin typeface="Cambria Math" panose="02040503050406030204" pitchFamily="18" charset="0"/>
                                <a:ea typeface="Cambria Math" panose="02040503050406030204" pitchFamily="18" charset="0"/>
                              </a:rPr>
                              <m:t>𝝅</m:t>
                            </m:r>
                          </m:e>
                          <m:sup>
                            <m:r>
                              <a:rPr lang="en-GB" sz="1200" b="1" i="1" smtClean="0">
                                <a:solidFill>
                                  <a:srgbClr val="FFFF00"/>
                                </a:solidFill>
                                <a:latin typeface="Cambria Math" panose="02040503050406030204" pitchFamily="18" charset="0"/>
                                <a:ea typeface="Cambria Math" panose="02040503050406030204" pitchFamily="18" charset="0"/>
                              </a:rPr>
                              <m:t>+</m:t>
                            </m:r>
                          </m:sup>
                        </m:sSup>
                        <m:r>
                          <a:rPr lang="en-GB" sz="1200" b="1" i="0" smtClean="0">
                            <a:solidFill>
                              <a:srgbClr val="FFFF00"/>
                            </a:solidFill>
                            <a:latin typeface="Cambria Math" panose="02040503050406030204" pitchFamily="18" charset="0"/>
                            <a:ea typeface="Cambria Math" panose="02040503050406030204" pitchFamily="18" charset="0"/>
                          </a:rPr>
                          <m:t>𝐧</m:t>
                        </m:r>
                        <m:r>
                          <a:rPr lang="en-GB" sz="1200" b="1" i="0" smtClean="0">
                            <a:solidFill>
                              <a:srgbClr val="FFFF00"/>
                            </a:solidFill>
                            <a:latin typeface="Cambria Math" panose="02040503050406030204" pitchFamily="18" charset="0"/>
                            <a:ea typeface="Cambria Math" panose="02040503050406030204" pitchFamily="18" charset="0"/>
                          </a:rPr>
                          <m:t> </m:t>
                        </m:r>
                        <m:d>
                          <m:dPr>
                            <m:ctrlPr>
                              <a:rPr lang="en-GB" sz="1200" b="1" i="1" smtClean="0">
                                <a:solidFill>
                                  <a:srgbClr val="FFFF00"/>
                                </a:solidFill>
                                <a:latin typeface="Cambria Math" panose="02040503050406030204" pitchFamily="18" charset="0"/>
                                <a:ea typeface="Cambria Math" panose="02040503050406030204" pitchFamily="18" charset="0"/>
                              </a:rPr>
                            </m:ctrlPr>
                          </m:dPr>
                          <m:e>
                            <m:sPre>
                              <m:sPrePr>
                                <m:ctrlPr>
                                  <a:rPr lang="en-GB" sz="1200" b="1" i="1" smtClean="0">
                                    <a:solidFill>
                                      <a:srgbClr val="FFFF00"/>
                                    </a:solidFill>
                                    <a:latin typeface="Cambria Math" panose="02040503050406030204" pitchFamily="18" charset="0"/>
                                    <a:ea typeface="Cambria Math" panose="02040503050406030204" pitchFamily="18" charset="0"/>
                                  </a:rPr>
                                </m:ctrlPr>
                              </m:sPrePr>
                              <m:sub/>
                              <m:sup>
                                <m:r>
                                  <a:rPr lang="en-GB" sz="1200" b="1" i="0" smtClean="0">
                                    <a:solidFill>
                                      <a:srgbClr val="FFFF00"/>
                                    </a:solidFill>
                                    <a:latin typeface="Cambria Math" panose="02040503050406030204" pitchFamily="18" charset="0"/>
                                  </a:rPr>
                                  <m:t>𝟒𝟎</m:t>
                                </m:r>
                              </m:sup>
                              <m:e>
                                <m:r>
                                  <a:rPr lang="en-GB" sz="1200" b="1" i="0" smtClean="0">
                                    <a:solidFill>
                                      <a:srgbClr val="FFFF00"/>
                                    </a:solidFill>
                                    <a:latin typeface="Cambria Math" panose="02040503050406030204" pitchFamily="18" charset="0"/>
                                  </a:rPr>
                                  <m:t>𝐀𝐫</m:t>
                                </m:r>
                              </m:e>
                            </m:sPre>
                          </m:e>
                        </m:d>
                        <m:r>
                          <a:rPr lang="en-GB" sz="1200" b="1" i="1" smtClean="0">
                            <a:solidFill>
                              <a:srgbClr val="FFFF00"/>
                            </a:solidFill>
                            <a:latin typeface="Cambria Math" panose="02040503050406030204" pitchFamily="18" charset="0"/>
                            <a:ea typeface="Cambria Math" panose="02040503050406030204" pitchFamily="18" charset="0"/>
                          </a:rPr>
                          <m:t>→</m:t>
                        </m:r>
                        <m:sSup>
                          <m:sSupPr>
                            <m:ctrlPr>
                              <a:rPr lang="en-GB" sz="1200" b="1" i="1">
                                <a:solidFill>
                                  <a:srgbClr val="FFFF00"/>
                                </a:solidFill>
                                <a:latin typeface="Cambria Math" panose="02040503050406030204" pitchFamily="18" charset="0"/>
                                <a:ea typeface="Cambria Math" panose="02040503050406030204" pitchFamily="18" charset="0"/>
                              </a:rPr>
                            </m:ctrlPr>
                          </m:sSupPr>
                          <m:e>
                            <m:r>
                              <a:rPr lang="en-GB" sz="1200" b="1" i="1">
                                <a:solidFill>
                                  <a:srgbClr val="FFFF00"/>
                                </a:solidFill>
                                <a:latin typeface="Cambria Math" panose="02040503050406030204" pitchFamily="18" charset="0"/>
                                <a:ea typeface="Cambria Math" panose="02040503050406030204" pitchFamily="18" charset="0"/>
                              </a:rPr>
                              <m:t>𝝅</m:t>
                            </m:r>
                          </m:e>
                          <m:sup>
                            <m:r>
                              <a:rPr lang="en-GB" sz="1200" b="1" i="1" smtClean="0">
                                <a:solidFill>
                                  <a:srgbClr val="FFFF00"/>
                                </a:solidFill>
                                <a:latin typeface="Cambria Math" panose="02040503050406030204" pitchFamily="18" charset="0"/>
                                <a:ea typeface="Cambria Math" panose="02040503050406030204" pitchFamily="18" charset="0"/>
                              </a:rPr>
                              <m:t>𝟎</m:t>
                            </m:r>
                          </m:sup>
                        </m:sSup>
                        <m:r>
                          <a:rPr lang="en-GB" sz="1200" b="1" i="0">
                            <a:solidFill>
                              <a:srgbClr val="FFFF00"/>
                            </a:solidFill>
                            <a:latin typeface="Cambria Math" panose="02040503050406030204" pitchFamily="18" charset="0"/>
                            <a:ea typeface="Cambria Math" panose="02040503050406030204" pitchFamily="18" charset="0"/>
                          </a:rPr>
                          <m:t>𝐩</m:t>
                        </m:r>
                      </m:oMath>
                    </m:oMathPara>
                  </a14:m>
                  <a:endParaRPr lang="en-GB" sz="1200" b="1" dirty="0">
                    <a:solidFill>
                      <a:srgbClr val="FFFF00"/>
                    </a:solidFill>
                  </a:endParaRPr>
                </a:p>
              </p:txBody>
            </p:sp>
          </mc:Choice>
          <mc:Fallback xmlns="">
            <p:sp>
              <p:nvSpPr>
                <p:cNvPr id="22" name="TextBox 21">
                  <a:extLst>
                    <a:ext uri="{FF2B5EF4-FFF2-40B4-BE49-F238E27FC236}">
                      <a16:creationId xmlns:a16="http://schemas.microsoft.com/office/drawing/2014/main" id="{F5CA3BC5-A09D-4038-7AAD-1AB7AC0F0501}"/>
                    </a:ext>
                  </a:extLst>
                </p:cNvPr>
                <p:cNvSpPr txBox="1">
                  <a:spLocks noRot="1" noChangeAspect="1" noMove="1" noResize="1" noEditPoints="1" noAdjustHandles="1" noChangeArrowheads="1" noChangeShapeType="1" noTextEdit="1"/>
                </p:cNvSpPr>
                <p:nvPr/>
              </p:nvSpPr>
              <p:spPr>
                <a:xfrm>
                  <a:off x="7123426" y="2487998"/>
                  <a:ext cx="1312219" cy="215187"/>
                </a:xfrm>
                <a:prstGeom prst="rect">
                  <a:avLst/>
                </a:prstGeom>
                <a:blipFill>
                  <a:blip r:embed="rId9"/>
                  <a:stretch>
                    <a:fillRect l="-962" r="-1923" b="-352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7F74B7A5-B8DC-1841-BA88-A7A6C32465CE}"/>
                    </a:ext>
                  </a:extLst>
                </p:cNvPr>
                <p:cNvSpPr txBox="1"/>
                <p:nvPr/>
              </p:nvSpPr>
              <p:spPr>
                <a:xfrm>
                  <a:off x="9299698" y="3531428"/>
                  <a:ext cx="136256"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1" i="1" smtClean="0">
                            <a:solidFill>
                              <a:schemeClr val="bg1"/>
                            </a:solidFill>
                            <a:latin typeface="Cambria Math" panose="02040503050406030204" pitchFamily="18" charset="0"/>
                            <a:ea typeface="Cambria Math" panose="02040503050406030204" pitchFamily="18" charset="0"/>
                          </a:rPr>
                          <m:t>𝜸</m:t>
                        </m:r>
                      </m:oMath>
                    </m:oMathPara>
                  </a14:m>
                  <a:endParaRPr lang="en-US" sz="1200" b="1" dirty="0">
                    <a:solidFill>
                      <a:schemeClr val="bg1"/>
                    </a:solidFill>
                  </a:endParaRPr>
                </a:p>
              </p:txBody>
            </p:sp>
          </mc:Choice>
          <mc:Fallback xmlns="">
            <p:sp>
              <p:nvSpPr>
                <p:cNvPr id="23" name="TextBox 22">
                  <a:extLst>
                    <a:ext uri="{FF2B5EF4-FFF2-40B4-BE49-F238E27FC236}">
                      <a16:creationId xmlns:a16="http://schemas.microsoft.com/office/drawing/2014/main" id="{84938279-AF2B-9C7F-C862-10F196CE1D4C}"/>
                    </a:ext>
                  </a:extLst>
                </p:cNvPr>
                <p:cNvSpPr txBox="1">
                  <a:spLocks noRot="1" noChangeAspect="1" noMove="1" noResize="1" noEditPoints="1" noAdjustHandles="1" noChangeArrowheads="1" noChangeShapeType="1" noTextEdit="1"/>
                </p:cNvSpPr>
                <p:nvPr/>
              </p:nvSpPr>
              <p:spPr>
                <a:xfrm>
                  <a:off x="9299698" y="3531428"/>
                  <a:ext cx="136256" cy="184666"/>
                </a:xfrm>
                <a:prstGeom prst="rect">
                  <a:avLst/>
                </a:prstGeom>
                <a:blipFill>
                  <a:blip r:embed="rId8"/>
                  <a:stretch>
                    <a:fillRect l="-16667" r="-16667" b="-20000"/>
                  </a:stretch>
                </a:blipFill>
              </p:spPr>
              <p:txBody>
                <a:bodyPr/>
                <a:lstStyle/>
                <a:p>
                  <a:r>
                    <a:rPr lang="en-GB">
                      <a:noFill/>
                    </a:rPr>
                    <a:t> </a:t>
                  </a:r>
                </a:p>
              </p:txBody>
            </p:sp>
          </mc:Fallback>
        </mc:AlternateContent>
      </p:grpSp>
      <p:cxnSp>
        <p:nvCxnSpPr>
          <p:cNvPr id="39" name="Straight Arrow Connector 38">
            <a:extLst>
              <a:ext uri="{FF2B5EF4-FFF2-40B4-BE49-F238E27FC236}">
                <a16:creationId xmlns:a16="http://schemas.microsoft.com/office/drawing/2014/main" id="{8C618501-8CC4-974B-84F9-B95958EE8B62}"/>
              </a:ext>
            </a:extLst>
          </p:cNvPr>
          <p:cNvCxnSpPr>
            <a:cxnSpLocks/>
          </p:cNvCxnSpPr>
          <p:nvPr/>
        </p:nvCxnSpPr>
        <p:spPr>
          <a:xfrm flipV="1">
            <a:off x="3152735" y="2371014"/>
            <a:ext cx="1009854" cy="569538"/>
          </a:xfrm>
          <a:prstGeom prst="straightConnector1">
            <a:avLst/>
          </a:prstGeom>
          <a:ln>
            <a:solidFill>
              <a:srgbClr val="C00000"/>
            </a:solidFill>
            <a:tailEnd type="triangle"/>
          </a:ln>
        </p:spPr>
        <p:style>
          <a:lnRef idx="2">
            <a:schemeClr val="dk1"/>
          </a:lnRef>
          <a:fillRef idx="0">
            <a:schemeClr val="dk1"/>
          </a:fillRef>
          <a:effectRef idx="1">
            <a:schemeClr val="dk1"/>
          </a:effectRef>
          <a:fontRef idx="minor">
            <a:schemeClr val="tx1"/>
          </a:fontRef>
        </p:style>
      </p:cxnSp>
      <p:cxnSp>
        <p:nvCxnSpPr>
          <p:cNvPr id="41" name="Straight Arrow Connector 40">
            <a:extLst>
              <a:ext uri="{FF2B5EF4-FFF2-40B4-BE49-F238E27FC236}">
                <a16:creationId xmlns:a16="http://schemas.microsoft.com/office/drawing/2014/main" id="{70D579FD-C1E3-4C45-A9BB-FC15FA359D95}"/>
              </a:ext>
            </a:extLst>
          </p:cNvPr>
          <p:cNvCxnSpPr>
            <a:cxnSpLocks/>
          </p:cNvCxnSpPr>
          <p:nvPr/>
        </p:nvCxnSpPr>
        <p:spPr>
          <a:xfrm>
            <a:off x="3198845" y="3193122"/>
            <a:ext cx="1183928" cy="1817"/>
          </a:xfrm>
          <a:prstGeom prst="straightConnector1">
            <a:avLst/>
          </a:prstGeom>
          <a:ln>
            <a:solidFill>
              <a:srgbClr val="C00000"/>
            </a:solidFill>
            <a:tailEnd type="triangle"/>
          </a:ln>
        </p:spPr>
        <p:style>
          <a:lnRef idx="2">
            <a:schemeClr val="dk1"/>
          </a:lnRef>
          <a:fillRef idx="0">
            <a:schemeClr val="dk1"/>
          </a:fillRef>
          <a:effectRef idx="1">
            <a:schemeClr val="dk1"/>
          </a:effectRef>
          <a:fontRef idx="minor">
            <a:schemeClr val="tx1"/>
          </a:fontRef>
        </p:style>
      </p:cxnSp>
      <p:cxnSp>
        <p:nvCxnSpPr>
          <p:cNvPr id="44" name="Straight Connector 43">
            <a:extLst>
              <a:ext uri="{FF2B5EF4-FFF2-40B4-BE49-F238E27FC236}">
                <a16:creationId xmlns:a16="http://schemas.microsoft.com/office/drawing/2014/main" id="{EF90D68C-A470-8C4F-ADEE-C351135448B8}"/>
              </a:ext>
            </a:extLst>
          </p:cNvPr>
          <p:cNvCxnSpPr>
            <a:cxnSpLocks/>
          </p:cNvCxnSpPr>
          <p:nvPr/>
        </p:nvCxnSpPr>
        <p:spPr>
          <a:xfrm flipH="1">
            <a:off x="2811365" y="2940552"/>
            <a:ext cx="341370" cy="198337"/>
          </a:xfrm>
          <a:prstGeom prst="line">
            <a:avLst/>
          </a:prstGeom>
          <a:ln>
            <a:solidFill>
              <a:srgbClr val="C00000"/>
            </a:solidFill>
            <a:prstDash val="sysDot"/>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FF2E4F8A-5900-EE4B-855A-D85DA9E55F97}"/>
              </a:ext>
            </a:extLst>
          </p:cNvPr>
          <p:cNvCxnSpPr>
            <a:cxnSpLocks/>
          </p:cNvCxnSpPr>
          <p:nvPr/>
        </p:nvCxnSpPr>
        <p:spPr>
          <a:xfrm flipH="1">
            <a:off x="2811501" y="3193122"/>
            <a:ext cx="402449" cy="0"/>
          </a:xfrm>
          <a:prstGeom prst="line">
            <a:avLst/>
          </a:prstGeom>
          <a:ln>
            <a:solidFill>
              <a:srgbClr val="C00000"/>
            </a:solidFill>
            <a:prstDash val="sysDot"/>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29AA1800-CB69-1542-9C68-DE89A00314F4}"/>
                  </a:ext>
                </a:extLst>
              </p:cNvPr>
              <p:cNvSpPr txBox="1"/>
              <p:nvPr/>
            </p:nvSpPr>
            <p:spPr>
              <a:xfrm>
                <a:off x="3073844" y="2987697"/>
                <a:ext cx="125001"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400" i="1" smtClean="0">
                          <a:solidFill>
                            <a:srgbClr val="C00000"/>
                          </a:solidFill>
                          <a:latin typeface="Cambria Math" panose="02040503050406030204" pitchFamily="18" charset="0"/>
                          <a:ea typeface="Cambria Math" panose="02040503050406030204" pitchFamily="18" charset="0"/>
                        </a:rPr>
                        <m:t>𝜃</m:t>
                      </m:r>
                    </m:oMath>
                  </m:oMathPara>
                </a14:m>
                <a:endParaRPr lang="en-US" sz="1400" dirty="0">
                  <a:solidFill>
                    <a:srgbClr val="C00000"/>
                  </a:solidFill>
                </a:endParaRPr>
              </a:p>
            </p:txBody>
          </p:sp>
        </mc:Choice>
        <mc:Fallback xmlns="">
          <p:sp>
            <p:nvSpPr>
              <p:cNvPr id="50" name="TextBox 49">
                <a:extLst>
                  <a:ext uri="{FF2B5EF4-FFF2-40B4-BE49-F238E27FC236}">
                    <a16:creationId xmlns:a16="http://schemas.microsoft.com/office/drawing/2014/main" id="{29AA1800-CB69-1542-9C68-DE89A00314F4}"/>
                  </a:ext>
                </a:extLst>
              </p:cNvPr>
              <p:cNvSpPr txBox="1">
                <a:spLocks noRot="1" noChangeAspect="1" noMove="1" noResize="1" noEditPoints="1" noAdjustHandles="1" noChangeArrowheads="1" noChangeShapeType="1" noTextEdit="1"/>
              </p:cNvSpPr>
              <p:nvPr/>
            </p:nvSpPr>
            <p:spPr>
              <a:xfrm>
                <a:off x="3073844" y="2987697"/>
                <a:ext cx="125001" cy="215444"/>
              </a:xfrm>
              <a:prstGeom prst="rect">
                <a:avLst/>
              </a:prstGeom>
              <a:blipFill>
                <a:blip r:embed="rId10"/>
                <a:stretch>
                  <a:fillRect l="-33333" r="-25000" b="-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3CE2FDA8-F6D0-8C4E-83F8-6797CAA4EB2C}"/>
                  </a:ext>
                </a:extLst>
              </p:cNvPr>
              <p:cNvSpPr txBox="1"/>
              <p:nvPr/>
            </p:nvSpPr>
            <p:spPr>
              <a:xfrm>
                <a:off x="4239368" y="2135097"/>
                <a:ext cx="254044"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600" i="1" smtClean="0">
                              <a:solidFill>
                                <a:srgbClr val="C00000"/>
                              </a:solidFill>
                              <a:latin typeface="Cambria Math" panose="02040503050406030204" pitchFamily="18" charset="0"/>
                            </a:rPr>
                          </m:ctrlPr>
                        </m:sSubPr>
                        <m:e>
                          <m:r>
                            <a:rPr lang="en-GB" sz="1600" i="1">
                              <a:solidFill>
                                <a:srgbClr val="C00000"/>
                              </a:solidFill>
                              <a:latin typeface="Cambria Math" panose="02040503050406030204" pitchFamily="18" charset="0"/>
                            </a:rPr>
                            <m:t>𝐸</m:t>
                          </m:r>
                        </m:e>
                        <m:sub>
                          <m:r>
                            <a:rPr lang="en-GB" sz="1600" i="1">
                              <a:solidFill>
                                <a:srgbClr val="C00000"/>
                              </a:solidFill>
                              <a:latin typeface="Cambria Math" panose="02040503050406030204" pitchFamily="18" charset="0"/>
                            </a:rPr>
                            <m:t>1</m:t>
                          </m:r>
                        </m:sub>
                      </m:sSub>
                    </m:oMath>
                  </m:oMathPara>
                </a14:m>
                <a:endParaRPr lang="en-US" sz="1600" dirty="0"/>
              </a:p>
            </p:txBody>
          </p:sp>
        </mc:Choice>
        <mc:Fallback xmlns="">
          <p:sp>
            <p:nvSpPr>
              <p:cNvPr id="51" name="TextBox 50">
                <a:extLst>
                  <a:ext uri="{FF2B5EF4-FFF2-40B4-BE49-F238E27FC236}">
                    <a16:creationId xmlns:a16="http://schemas.microsoft.com/office/drawing/2014/main" id="{3CE2FDA8-F6D0-8C4E-83F8-6797CAA4EB2C}"/>
                  </a:ext>
                </a:extLst>
              </p:cNvPr>
              <p:cNvSpPr txBox="1">
                <a:spLocks noRot="1" noChangeAspect="1" noMove="1" noResize="1" noEditPoints="1" noAdjustHandles="1" noChangeArrowheads="1" noChangeShapeType="1" noTextEdit="1"/>
              </p:cNvSpPr>
              <p:nvPr/>
            </p:nvSpPr>
            <p:spPr>
              <a:xfrm>
                <a:off x="4239368" y="2135097"/>
                <a:ext cx="254044" cy="246221"/>
              </a:xfrm>
              <a:prstGeom prst="rect">
                <a:avLst/>
              </a:prstGeom>
              <a:blipFill>
                <a:blip r:embed="rId11"/>
                <a:stretch>
                  <a:fillRect l="-19048" r="-9524"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2280B1AF-579B-6D4D-B6E1-82B858403F40}"/>
                  </a:ext>
                </a:extLst>
              </p:cNvPr>
              <p:cNvSpPr txBox="1"/>
              <p:nvPr/>
            </p:nvSpPr>
            <p:spPr>
              <a:xfrm>
                <a:off x="4451543" y="3062170"/>
                <a:ext cx="25878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600" i="1" smtClean="0">
                              <a:solidFill>
                                <a:srgbClr val="C00000"/>
                              </a:solidFill>
                              <a:latin typeface="Cambria Math" panose="02040503050406030204" pitchFamily="18" charset="0"/>
                            </a:rPr>
                          </m:ctrlPr>
                        </m:sSubPr>
                        <m:e>
                          <m:r>
                            <a:rPr lang="en-GB" sz="1600" i="1">
                              <a:solidFill>
                                <a:srgbClr val="C00000"/>
                              </a:solidFill>
                              <a:latin typeface="Cambria Math" panose="02040503050406030204" pitchFamily="18" charset="0"/>
                            </a:rPr>
                            <m:t>𝐸</m:t>
                          </m:r>
                        </m:e>
                        <m:sub>
                          <m:r>
                            <a:rPr lang="en-GB" sz="1600" b="0" i="1" smtClean="0">
                              <a:solidFill>
                                <a:srgbClr val="C00000"/>
                              </a:solidFill>
                              <a:latin typeface="Cambria Math" panose="02040503050406030204" pitchFamily="18" charset="0"/>
                            </a:rPr>
                            <m:t>2</m:t>
                          </m:r>
                        </m:sub>
                      </m:sSub>
                    </m:oMath>
                  </m:oMathPara>
                </a14:m>
                <a:endParaRPr lang="en-US" sz="1600" dirty="0"/>
              </a:p>
            </p:txBody>
          </p:sp>
        </mc:Choice>
        <mc:Fallback xmlns="">
          <p:sp>
            <p:nvSpPr>
              <p:cNvPr id="52" name="TextBox 51">
                <a:extLst>
                  <a:ext uri="{FF2B5EF4-FFF2-40B4-BE49-F238E27FC236}">
                    <a16:creationId xmlns:a16="http://schemas.microsoft.com/office/drawing/2014/main" id="{2280B1AF-579B-6D4D-B6E1-82B858403F40}"/>
                  </a:ext>
                </a:extLst>
              </p:cNvPr>
              <p:cNvSpPr txBox="1">
                <a:spLocks noRot="1" noChangeAspect="1" noMove="1" noResize="1" noEditPoints="1" noAdjustHandles="1" noChangeArrowheads="1" noChangeShapeType="1" noTextEdit="1"/>
              </p:cNvSpPr>
              <p:nvPr/>
            </p:nvSpPr>
            <p:spPr>
              <a:xfrm>
                <a:off x="4451543" y="3062170"/>
                <a:ext cx="258789" cy="246221"/>
              </a:xfrm>
              <a:prstGeom prst="rect">
                <a:avLst/>
              </a:prstGeom>
              <a:blipFill>
                <a:blip r:embed="rId12"/>
                <a:stretch>
                  <a:fillRect l="-18182" r="-4545" b="-14286"/>
                </a:stretch>
              </a:blipFill>
            </p:spPr>
            <p:txBody>
              <a:bodyPr/>
              <a:lstStyle/>
              <a:p>
                <a:r>
                  <a:rPr lang="en-US">
                    <a:noFill/>
                  </a:rPr>
                  <a:t> </a:t>
                </a:r>
              </a:p>
            </p:txBody>
          </p:sp>
        </mc:Fallback>
      </mc:AlternateContent>
      <p:sp>
        <p:nvSpPr>
          <p:cNvPr id="72" name="Arc 71">
            <a:extLst>
              <a:ext uri="{FF2B5EF4-FFF2-40B4-BE49-F238E27FC236}">
                <a16:creationId xmlns:a16="http://schemas.microsoft.com/office/drawing/2014/main" id="{2248F554-00CC-8C45-869A-5C0F99916F40}"/>
              </a:ext>
            </a:extLst>
          </p:cNvPr>
          <p:cNvSpPr/>
          <p:nvPr/>
        </p:nvSpPr>
        <p:spPr>
          <a:xfrm rot="2143597">
            <a:off x="2792966" y="3037737"/>
            <a:ext cx="214745" cy="209849"/>
          </a:xfrm>
          <a:prstGeom prst="arc">
            <a:avLst/>
          </a:prstGeom>
          <a:ln w="1270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3" name="Content Placeholder 14">
            <a:extLst>
              <a:ext uri="{FF2B5EF4-FFF2-40B4-BE49-F238E27FC236}">
                <a16:creationId xmlns:a16="http://schemas.microsoft.com/office/drawing/2014/main" id="{E731586A-7534-914B-A2BB-FCE7096B36F9}"/>
              </a:ext>
            </a:extLst>
          </p:cNvPr>
          <p:cNvSpPr txBox="1">
            <a:spLocks/>
          </p:cNvSpPr>
          <p:nvPr/>
        </p:nvSpPr>
        <p:spPr>
          <a:xfrm>
            <a:off x="7472684" y="4177721"/>
            <a:ext cx="4151080" cy="2094117"/>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No obvious energy dependence is found on the absolute difference of rec. and truth shower energy.</a:t>
            </a:r>
          </a:p>
          <a:p>
            <a:r>
              <a:rPr lang="en-US" sz="2000" dirty="0"/>
              <a:t>Use the shower-energy independent covariance matrix.  </a:t>
            </a:r>
          </a:p>
        </p:txBody>
      </p:sp>
      <mc:AlternateContent xmlns:mc="http://schemas.openxmlformats.org/markup-compatibility/2006" xmlns:a14="http://schemas.microsoft.com/office/drawing/2010/main">
        <mc:Choice Requires="a14">
          <p:sp>
            <p:nvSpPr>
              <p:cNvPr id="43" name="Content Placeholder 4">
                <a:extLst>
                  <a:ext uri="{FF2B5EF4-FFF2-40B4-BE49-F238E27FC236}">
                    <a16:creationId xmlns:a16="http://schemas.microsoft.com/office/drawing/2014/main" id="{39B142D5-AADC-214F-B51C-D215A536B671}"/>
                  </a:ext>
                </a:extLst>
              </p:cNvPr>
              <p:cNvSpPr txBox="1">
                <a:spLocks/>
              </p:cNvSpPr>
              <p:nvPr/>
            </p:nvSpPr>
            <p:spPr>
              <a:xfrm>
                <a:off x="392425" y="4548930"/>
                <a:ext cx="10967155" cy="2241021"/>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Minimizing:</a:t>
                </a:r>
              </a:p>
              <a:p>
                <a:pPr lvl="1">
                  <a:buFont typeface="Wingdings" pitchFamily="2" charset="2"/>
                  <a:buChar char="v"/>
                </a:pPr>
                <a:r>
                  <a:rPr lang="en-US" sz="1800" dirty="0"/>
                  <a:t> </a:t>
                </a:r>
              </a:p>
              <a:p>
                <a:pPr lvl="1">
                  <a:buFont typeface="Wingdings" pitchFamily="2" charset="2"/>
                  <a:buChar char="v"/>
                </a:pPr>
                <a:r>
                  <a:rPr lang="en-US" sz="1800" dirty="0"/>
                  <a:t> where  </a:t>
                </a:r>
              </a:p>
              <a:p>
                <a:pPr lvl="1">
                  <a:buFont typeface="Wingdings" pitchFamily="2" charset="2"/>
                  <a:buChar char="v"/>
                </a:pPr>
                <a:r>
                  <a:rPr lang="en-US" sz="1800" dirty="0"/>
                  <a:t> </a:t>
                </a:r>
                <a14:m>
                  <m:oMath xmlns:m="http://schemas.openxmlformats.org/officeDocument/2006/math">
                    <m:sSubSup>
                      <m:sSubSupPr>
                        <m:ctrlPr>
                          <a:rPr lang="en-GB" sz="1800" i="1">
                            <a:latin typeface="Cambria Math" panose="02040503050406030204" pitchFamily="18" charset="0"/>
                            <a:ea typeface="Cambria Math" panose="02040503050406030204" pitchFamily="18" charset="0"/>
                          </a:rPr>
                        </m:ctrlPr>
                      </m:sSubSupPr>
                      <m:e>
                        <m:r>
                          <a:rPr lang="en-GB" sz="1800" i="1">
                            <a:latin typeface="Cambria Math" panose="02040503050406030204" pitchFamily="18" charset="0"/>
                            <a:ea typeface="Cambria Math" panose="02040503050406030204" pitchFamily="18" charset="0"/>
                          </a:rPr>
                          <m:t>𝑉</m:t>
                        </m:r>
                      </m:e>
                      <m:sub>
                        <m:sSub>
                          <m:sSubPr>
                            <m:ctrlPr>
                              <a:rPr lang="en-GB" sz="1800" i="1">
                                <a:latin typeface="Cambria Math" panose="02040503050406030204" pitchFamily="18" charset="0"/>
                                <a:ea typeface="Cambria Math" panose="02040503050406030204" pitchFamily="18" charset="0"/>
                              </a:rPr>
                            </m:ctrlPr>
                          </m:sSubPr>
                          <m:e>
                            <m:r>
                              <a:rPr lang="en-GB" sz="1800" i="1">
                                <a:latin typeface="Cambria Math" panose="02040503050406030204" pitchFamily="18" charset="0"/>
                                <a:ea typeface="Cambria Math" panose="02040503050406030204" pitchFamily="18" charset="0"/>
                              </a:rPr>
                              <m:t>𝛼</m:t>
                            </m:r>
                          </m:e>
                          <m:sub>
                            <m:r>
                              <a:rPr lang="en-GB" sz="1800" i="1">
                                <a:latin typeface="Cambria Math" panose="02040503050406030204" pitchFamily="18" charset="0"/>
                                <a:ea typeface="Cambria Math" panose="02040503050406030204" pitchFamily="18" charset="0"/>
                              </a:rPr>
                              <m:t>0</m:t>
                            </m:r>
                          </m:sub>
                        </m:sSub>
                      </m:sub>
                      <m:sup>
                        <m:r>
                          <a:rPr lang="en-GB" sz="1800" i="1">
                            <a:latin typeface="Cambria Math" panose="02040503050406030204" pitchFamily="18" charset="0"/>
                            <a:ea typeface="Cambria Math" panose="02040503050406030204" pitchFamily="18" charset="0"/>
                          </a:rPr>
                          <m:t>−1</m:t>
                        </m:r>
                      </m:sup>
                    </m:sSubSup>
                  </m:oMath>
                </a14:m>
                <a:r>
                  <a:rPr lang="en-US" sz="1800" dirty="0"/>
                  <a:t> is the inverse of the covariance matrix</a:t>
                </a:r>
              </a:p>
              <a:p>
                <a:endParaRPr lang="en-US" dirty="0"/>
              </a:p>
            </p:txBody>
          </p:sp>
        </mc:Choice>
        <mc:Fallback xmlns="">
          <p:sp>
            <p:nvSpPr>
              <p:cNvPr id="43" name="Content Placeholder 4">
                <a:extLst>
                  <a:ext uri="{FF2B5EF4-FFF2-40B4-BE49-F238E27FC236}">
                    <a16:creationId xmlns:a16="http://schemas.microsoft.com/office/drawing/2014/main" id="{39B142D5-AADC-214F-B51C-D215A536B671}"/>
                  </a:ext>
                </a:extLst>
              </p:cNvPr>
              <p:cNvSpPr txBox="1">
                <a:spLocks noRot="1" noChangeAspect="1" noMove="1" noResize="1" noEditPoints="1" noAdjustHandles="1" noChangeArrowheads="1" noChangeShapeType="1" noTextEdit="1"/>
              </p:cNvSpPr>
              <p:nvPr/>
            </p:nvSpPr>
            <p:spPr>
              <a:xfrm>
                <a:off x="392425" y="4548930"/>
                <a:ext cx="10967155" cy="2241021"/>
              </a:xfrm>
              <a:prstGeom prst="rect">
                <a:avLst/>
              </a:prstGeom>
              <a:blipFill>
                <a:blip r:embed="rId13"/>
                <a:stretch>
                  <a:fillRect l="-1156" t="-11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C789909A-8805-8545-A4E9-C6D03B6BF52B}"/>
                  </a:ext>
                </a:extLst>
              </p:cNvPr>
              <p:cNvSpPr txBox="1"/>
              <p:nvPr/>
            </p:nvSpPr>
            <p:spPr>
              <a:xfrm>
                <a:off x="852457" y="4888965"/>
                <a:ext cx="6566285" cy="41761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b="0" i="1" smtClean="0">
                              <a:latin typeface="Cambria Math" panose="02040503050406030204" pitchFamily="18" charset="0"/>
                              <a:ea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𝜒</m:t>
                          </m:r>
                        </m:e>
                        <m:sup>
                          <m:r>
                            <a:rPr lang="en-GB" b="0" i="1" smtClean="0">
                              <a:latin typeface="Cambria Math" panose="02040503050406030204" pitchFamily="18" charset="0"/>
                              <a:ea typeface="Cambria Math" panose="02040503050406030204" pitchFamily="18" charset="0"/>
                            </a:rPr>
                            <m:t>2</m:t>
                          </m:r>
                        </m:sup>
                      </m:sSup>
                      <m:r>
                        <a:rPr lang="en-GB" b="0" i="1" smtClean="0">
                          <a:latin typeface="Cambria Math" panose="02040503050406030204" pitchFamily="18" charset="0"/>
                          <a:ea typeface="Cambria Math" panose="02040503050406030204" pitchFamily="18" charset="0"/>
                        </a:rPr>
                        <m:t>=</m:t>
                      </m:r>
                      <m:sSup>
                        <m:sSupPr>
                          <m:ctrlPr>
                            <a:rPr lang="en-GB" b="0" i="1" smtClean="0">
                              <a:solidFill>
                                <a:schemeClr val="accent2"/>
                              </a:solidFill>
                              <a:latin typeface="Cambria Math" panose="02040503050406030204" pitchFamily="18" charset="0"/>
                              <a:ea typeface="Cambria Math" panose="02040503050406030204" pitchFamily="18" charset="0"/>
                            </a:rPr>
                          </m:ctrlPr>
                        </m:sSupPr>
                        <m:e>
                          <m:r>
                            <a:rPr lang="en-GB" b="0" i="1" smtClean="0">
                              <a:solidFill>
                                <a:schemeClr val="accent2"/>
                              </a:solidFill>
                              <a:latin typeface="Cambria Math" panose="02040503050406030204" pitchFamily="18" charset="0"/>
                              <a:ea typeface="Cambria Math" panose="02040503050406030204" pitchFamily="18" charset="0"/>
                            </a:rPr>
                            <m:t>𝜆</m:t>
                          </m:r>
                        </m:e>
                        <m:sup>
                          <m:r>
                            <a:rPr lang="zh-CN" altLang="en-US" b="0" i="1" smtClean="0">
                              <a:solidFill>
                                <a:schemeClr val="accent2"/>
                              </a:solidFill>
                              <a:latin typeface="Cambria Math" panose="02040503050406030204" pitchFamily="18" charset="0"/>
                              <a:ea typeface="Cambria Math" panose="02040503050406030204" pitchFamily="18" charset="0"/>
                            </a:rPr>
                            <m:t> </m:t>
                          </m:r>
                        </m:sup>
                      </m:sSup>
                      <m:r>
                        <a:rPr lang="en-GB" b="0" i="1" smtClean="0">
                          <a:latin typeface="Cambria Math" panose="02040503050406030204" pitchFamily="18" charset="0"/>
                          <a:ea typeface="Cambria Math" panose="02040503050406030204" pitchFamily="18" charset="0"/>
                        </a:rPr>
                        <m:t>∗{</m:t>
                      </m:r>
                      <m:r>
                        <a:rPr lang="en-GB" i="1" smtClean="0">
                          <a:solidFill>
                            <a:schemeClr val="tx1"/>
                          </a:solidFill>
                          <a:latin typeface="Cambria Math" panose="02040503050406030204" pitchFamily="18" charset="0"/>
                        </a:rPr>
                        <m:t>2</m:t>
                      </m:r>
                      <m:r>
                        <a:rPr lang="en-GB" b="0" i="1" smtClean="0">
                          <a:solidFill>
                            <a:schemeClr val="tx1"/>
                          </a:solidFill>
                          <a:latin typeface="Cambria Math" panose="02040503050406030204" pitchFamily="18" charset="0"/>
                        </a:rPr>
                        <m:t>∗</m:t>
                      </m:r>
                      <m:sSub>
                        <m:sSubPr>
                          <m:ctrlPr>
                            <a:rPr lang="en-US" i="1" smtClean="0">
                              <a:solidFill>
                                <a:srgbClr val="C00000"/>
                              </a:solidFill>
                              <a:latin typeface="Cambria Math" panose="02040503050406030204" pitchFamily="18" charset="0"/>
                            </a:rPr>
                          </m:ctrlPr>
                        </m:sSubPr>
                        <m:e>
                          <m:r>
                            <a:rPr lang="en-GB" i="1">
                              <a:solidFill>
                                <a:srgbClr val="C00000"/>
                              </a:solidFill>
                              <a:latin typeface="Cambria Math" panose="02040503050406030204" pitchFamily="18" charset="0"/>
                            </a:rPr>
                            <m:t>𝐸</m:t>
                          </m:r>
                        </m:e>
                        <m:sub>
                          <m:r>
                            <a:rPr lang="en-GB" i="1">
                              <a:solidFill>
                                <a:srgbClr val="C00000"/>
                              </a:solidFill>
                              <a:latin typeface="Cambria Math" panose="02040503050406030204" pitchFamily="18" charset="0"/>
                            </a:rPr>
                            <m:t>1</m:t>
                          </m:r>
                        </m:sub>
                      </m:sSub>
                      <m:sSub>
                        <m:sSubPr>
                          <m:ctrlPr>
                            <a:rPr lang="en-US" i="1">
                              <a:solidFill>
                                <a:srgbClr val="C00000"/>
                              </a:solidFill>
                              <a:latin typeface="Cambria Math" panose="02040503050406030204" pitchFamily="18" charset="0"/>
                            </a:rPr>
                          </m:ctrlPr>
                        </m:sSubPr>
                        <m:e>
                          <m:r>
                            <a:rPr lang="en-GB" i="1">
                              <a:solidFill>
                                <a:srgbClr val="C00000"/>
                              </a:solidFill>
                              <a:latin typeface="Cambria Math" panose="02040503050406030204" pitchFamily="18" charset="0"/>
                            </a:rPr>
                            <m:t>𝐸</m:t>
                          </m:r>
                        </m:e>
                        <m:sub>
                          <m:r>
                            <a:rPr lang="en-GB" i="1">
                              <a:solidFill>
                                <a:srgbClr val="C00000"/>
                              </a:solidFill>
                              <a:latin typeface="Cambria Math" panose="02040503050406030204" pitchFamily="18" charset="0"/>
                            </a:rPr>
                            <m:t>2</m:t>
                          </m:r>
                        </m:sub>
                      </m:sSub>
                      <m:r>
                        <a:rPr lang="en-GB" b="0" i="1" smtClean="0">
                          <a:solidFill>
                            <a:schemeClr val="tx1"/>
                          </a:solidFill>
                          <a:latin typeface="Cambria Math" panose="02040503050406030204" pitchFamily="18" charset="0"/>
                        </a:rPr>
                        <m:t>[</m:t>
                      </m:r>
                      <m:r>
                        <a:rPr lang="en-GB" i="1">
                          <a:latin typeface="Cambria Math" panose="02040503050406030204" pitchFamily="18" charset="0"/>
                        </a:rPr>
                        <m:t>1−</m:t>
                      </m:r>
                      <m:r>
                        <m:rPr>
                          <m:sty m:val="p"/>
                        </m:rPr>
                        <a:rPr lang="en-GB">
                          <a:latin typeface="Cambria Math" panose="02040503050406030204" pitchFamily="18" charset="0"/>
                        </a:rPr>
                        <m:t>c</m:t>
                      </m:r>
                      <m:r>
                        <a:rPr lang="en-GB" i="1">
                          <a:latin typeface="Cambria Math" panose="02040503050406030204" pitchFamily="18" charset="0"/>
                        </a:rPr>
                        <m:t>𝑜𝑠</m:t>
                      </m:r>
                      <m:d>
                        <m:dPr>
                          <m:ctrlPr>
                            <a:rPr lang="en-GB" i="1">
                              <a:latin typeface="Cambria Math" panose="02040503050406030204" pitchFamily="18" charset="0"/>
                            </a:rPr>
                          </m:ctrlPr>
                        </m:dPr>
                        <m:e>
                          <m:r>
                            <a:rPr lang="en-US" i="1">
                              <a:solidFill>
                                <a:srgbClr val="C00000"/>
                              </a:solidFill>
                              <a:latin typeface="Cambria Math" panose="02040503050406030204" pitchFamily="18" charset="0"/>
                              <a:ea typeface="Cambria Math" panose="02040503050406030204" pitchFamily="18" charset="0"/>
                            </a:rPr>
                            <m:t>𝜃</m:t>
                          </m:r>
                        </m:e>
                      </m:d>
                      <m:r>
                        <a:rPr lang="en-GB" b="0" i="1" smtClean="0">
                          <a:solidFill>
                            <a:schemeClr val="tx1"/>
                          </a:solidFill>
                          <a:latin typeface="Cambria Math" panose="02040503050406030204" pitchFamily="18" charset="0"/>
                          <a:ea typeface="Cambria Math" panose="02040503050406030204" pitchFamily="18" charset="0"/>
                        </a:rPr>
                        <m:t>]</m:t>
                      </m:r>
                      <m:r>
                        <a:rPr lang="en-GB" b="0" i="1" smtClean="0">
                          <a:solidFill>
                            <a:schemeClr val="tx1"/>
                          </a:solidFill>
                          <a:latin typeface="Cambria Math" panose="02040503050406030204" pitchFamily="18" charset="0"/>
                        </a:rPr>
                        <m:t>−</m:t>
                      </m:r>
                      <m:sSubSup>
                        <m:sSubSupPr>
                          <m:ctrlPr>
                            <a:rPr lang="en-US" i="1" smtClean="0">
                              <a:solidFill>
                                <a:schemeClr val="tx1"/>
                              </a:solidFill>
                              <a:latin typeface="Cambria Math" panose="02040503050406030204" pitchFamily="18" charset="0"/>
                            </a:rPr>
                          </m:ctrlPr>
                        </m:sSubSupPr>
                        <m:e>
                          <m:r>
                            <a:rPr lang="en-GB" i="1">
                              <a:solidFill>
                                <a:schemeClr val="tx1"/>
                              </a:solidFill>
                              <a:latin typeface="Cambria Math" panose="02040503050406030204" pitchFamily="18" charset="0"/>
                            </a:rPr>
                            <m:t>𝑚</m:t>
                          </m:r>
                        </m:e>
                        <m:sub>
                          <m:sSup>
                            <m:sSupPr>
                              <m:ctrlPr>
                                <a:rPr lang="en-GB" i="1" smtClean="0">
                                  <a:solidFill>
                                    <a:schemeClr val="tx1"/>
                                  </a:solidFill>
                                  <a:latin typeface="Cambria Math" panose="02040503050406030204" pitchFamily="18" charset="0"/>
                                </a:rPr>
                              </m:ctrlPr>
                            </m:sSupPr>
                            <m:e>
                              <m:r>
                                <a:rPr lang="en-GB" i="1" smtClean="0">
                                  <a:solidFill>
                                    <a:schemeClr val="tx1"/>
                                  </a:solidFill>
                                  <a:latin typeface="Cambria Math" panose="02040503050406030204" pitchFamily="18" charset="0"/>
                                  <a:ea typeface="Cambria Math" panose="02040503050406030204" pitchFamily="18" charset="0"/>
                                </a:rPr>
                                <m:t>𝜋</m:t>
                              </m:r>
                            </m:e>
                            <m:sup>
                              <m:r>
                                <a:rPr lang="en-GB" b="0" i="1" smtClean="0">
                                  <a:solidFill>
                                    <a:schemeClr val="tx1"/>
                                  </a:solidFill>
                                  <a:latin typeface="Cambria Math" panose="02040503050406030204" pitchFamily="18" charset="0"/>
                                </a:rPr>
                                <m:t>0</m:t>
                              </m:r>
                            </m:sup>
                          </m:sSup>
                        </m:sub>
                        <m:sup>
                          <m:r>
                            <a:rPr lang="en-GB" i="1">
                              <a:solidFill>
                                <a:schemeClr val="tx1"/>
                              </a:solidFill>
                              <a:latin typeface="Cambria Math" panose="02040503050406030204" pitchFamily="18" charset="0"/>
                            </a:rPr>
                            <m:t>2</m:t>
                          </m:r>
                        </m:sup>
                      </m:sSubSup>
                      <m:r>
                        <a:rPr lang="en-GB" b="0" i="1" smtClean="0">
                          <a:solidFill>
                            <a:schemeClr val="tx1"/>
                          </a:solidFill>
                          <a:latin typeface="Cambria Math" panose="02040503050406030204" pitchFamily="18" charset="0"/>
                        </a:rPr>
                        <m:t>}</m:t>
                      </m:r>
                      <m:r>
                        <a:rPr lang="en-GB" i="1">
                          <a:solidFill>
                            <a:schemeClr val="tx1"/>
                          </a:solidFill>
                          <a:latin typeface="Cambria Math" panose="02040503050406030204" pitchFamily="18" charset="0"/>
                          <a:ea typeface="Cambria Math" panose="02040503050406030204" pitchFamily="18" charset="0"/>
                        </a:rPr>
                        <m:t>+ </m:t>
                      </m:r>
                      <m:d>
                        <m:dPr>
                          <m:ctrlPr>
                            <a:rPr lang="en-GB" i="1">
                              <a:latin typeface="Cambria Math" panose="02040503050406030204" pitchFamily="18" charset="0"/>
                              <a:ea typeface="Cambria Math" panose="02040503050406030204" pitchFamily="18" charset="0"/>
                            </a:rPr>
                          </m:ctrlPr>
                        </m:dPr>
                        <m:e>
                          <m:r>
                            <a:rPr lang="en-GB" b="1" i="1" smtClean="0">
                              <a:solidFill>
                                <a:schemeClr val="accent2"/>
                              </a:solidFill>
                              <a:latin typeface="Cambria Math" panose="02040503050406030204" pitchFamily="18" charset="0"/>
                              <a:ea typeface="Cambria Math" panose="02040503050406030204" pitchFamily="18" charset="0"/>
                            </a:rPr>
                            <m:t>𝜶</m:t>
                          </m:r>
                          <m:r>
                            <a:rPr lang="en-GB" i="1">
                              <a:latin typeface="Cambria Math" panose="02040503050406030204" pitchFamily="18" charset="0"/>
                              <a:ea typeface="Cambria Math" panose="02040503050406030204" pitchFamily="18" charset="0"/>
                            </a:rPr>
                            <m:t>−</m:t>
                          </m:r>
                          <m:sSub>
                            <m:sSubPr>
                              <m:ctrlPr>
                                <a:rPr lang="en-GB" b="1"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𝜶</m:t>
                              </m:r>
                            </m:e>
                            <m:sub>
                              <m:r>
                                <a:rPr lang="en-GB" b="1" i="1">
                                  <a:latin typeface="Cambria Math" panose="02040503050406030204" pitchFamily="18" charset="0"/>
                                  <a:ea typeface="Cambria Math" panose="02040503050406030204" pitchFamily="18" charset="0"/>
                                </a:rPr>
                                <m:t>𝟎</m:t>
                              </m:r>
                            </m:sub>
                          </m:sSub>
                        </m:e>
                      </m:d>
                      <m:sSubSup>
                        <m:sSubSupPr>
                          <m:ctrlPr>
                            <a:rPr lang="en-GB"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𝑉</m:t>
                          </m:r>
                        </m:e>
                        <m: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𝛼</m:t>
                              </m:r>
                            </m:e>
                            <m:sub>
                              <m:r>
                                <a:rPr lang="en-GB" i="1">
                                  <a:latin typeface="Cambria Math" panose="02040503050406030204" pitchFamily="18" charset="0"/>
                                  <a:ea typeface="Cambria Math" panose="02040503050406030204" pitchFamily="18" charset="0"/>
                                </a:rPr>
                                <m:t>0</m:t>
                              </m:r>
                            </m:sub>
                          </m:sSub>
                        </m:sub>
                        <m:sup>
                          <m:r>
                            <a:rPr lang="en-GB" i="1">
                              <a:latin typeface="Cambria Math" panose="02040503050406030204" pitchFamily="18" charset="0"/>
                              <a:ea typeface="Cambria Math" panose="02040503050406030204" pitchFamily="18" charset="0"/>
                            </a:rPr>
                            <m:t>−1</m:t>
                          </m:r>
                        </m:sup>
                      </m:sSubSup>
                      <m:d>
                        <m:dPr>
                          <m:ctrlPr>
                            <a:rPr lang="en-GB" i="1">
                              <a:latin typeface="Cambria Math" panose="02040503050406030204" pitchFamily="18" charset="0"/>
                              <a:ea typeface="Cambria Math" panose="02040503050406030204" pitchFamily="18" charset="0"/>
                            </a:rPr>
                          </m:ctrlPr>
                        </m:dPr>
                        <m:e>
                          <m:r>
                            <a:rPr lang="en-GB" b="1" i="1" smtClean="0">
                              <a:solidFill>
                                <a:schemeClr val="accent2"/>
                              </a:solidFill>
                              <a:latin typeface="Cambria Math" panose="02040503050406030204" pitchFamily="18" charset="0"/>
                              <a:ea typeface="Cambria Math" panose="02040503050406030204" pitchFamily="18" charset="0"/>
                            </a:rPr>
                            <m:t>𝜶</m:t>
                          </m:r>
                          <m:r>
                            <a:rPr lang="en-GB" i="1">
                              <a:latin typeface="Cambria Math" panose="02040503050406030204" pitchFamily="18" charset="0"/>
                              <a:ea typeface="Cambria Math" panose="02040503050406030204" pitchFamily="18" charset="0"/>
                            </a:rPr>
                            <m:t>−</m:t>
                          </m:r>
                          <m:sSub>
                            <m:sSubPr>
                              <m:ctrlPr>
                                <a:rPr lang="en-GB" b="1"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𝜶</m:t>
                              </m:r>
                            </m:e>
                            <m:sub>
                              <m:r>
                                <a:rPr lang="en-GB" b="1" i="1">
                                  <a:latin typeface="Cambria Math" panose="02040503050406030204" pitchFamily="18" charset="0"/>
                                  <a:ea typeface="Cambria Math" panose="02040503050406030204" pitchFamily="18" charset="0"/>
                                </a:rPr>
                                <m:t>𝟎</m:t>
                              </m:r>
                            </m:sub>
                          </m:sSub>
                        </m:e>
                      </m:d>
                    </m:oMath>
                  </m:oMathPara>
                </a14:m>
                <a:endParaRPr lang="en-US" dirty="0"/>
              </a:p>
            </p:txBody>
          </p:sp>
        </mc:Choice>
        <mc:Fallback xmlns="">
          <p:sp>
            <p:nvSpPr>
              <p:cNvPr id="45" name="TextBox 44">
                <a:extLst>
                  <a:ext uri="{FF2B5EF4-FFF2-40B4-BE49-F238E27FC236}">
                    <a16:creationId xmlns:a16="http://schemas.microsoft.com/office/drawing/2014/main" id="{C789909A-8805-8545-A4E9-C6D03B6BF52B}"/>
                  </a:ext>
                </a:extLst>
              </p:cNvPr>
              <p:cNvSpPr txBox="1">
                <a:spLocks noRot="1" noChangeAspect="1" noMove="1" noResize="1" noEditPoints="1" noAdjustHandles="1" noChangeArrowheads="1" noChangeShapeType="1" noTextEdit="1"/>
              </p:cNvSpPr>
              <p:nvPr/>
            </p:nvSpPr>
            <p:spPr>
              <a:xfrm>
                <a:off x="852457" y="4888965"/>
                <a:ext cx="6566285" cy="417615"/>
              </a:xfrm>
              <a:prstGeom prst="rect">
                <a:avLst/>
              </a:prstGeom>
              <a:blipFill>
                <a:blip r:embed="rId14"/>
                <a:stretch>
                  <a:fillRect b="-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FB4AE717-4A7E-B547-A847-F60517B0B9DC}"/>
                  </a:ext>
                </a:extLst>
              </p:cNvPr>
              <p:cNvSpPr/>
              <p:nvPr/>
            </p:nvSpPr>
            <p:spPr>
              <a:xfrm>
                <a:off x="1625061" y="5386592"/>
                <a:ext cx="1871538" cy="369332"/>
              </a:xfrm>
              <a:prstGeom prst="rect">
                <a:avLst/>
              </a:prstGeom>
            </p:spPr>
            <p:txBody>
              <a:bodyPr wrap="none">
                <a:spAutoFit/>
              </a:bodyPr>
              <a:lstStyle/>
              <a:p>
                <a14:m>
                  <m:oMath xmlns:m="http://schemas.openxmlformats.org/officeDocument/2006/math">
                    <m:sSub>
                      <m:sSubPr>
                        <m:ctrlPr>
                          <a:rPr lang="en-GB" b="1" i="1" smtClean="0">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𝜶</m:t>
                        </m:r>
                      </m:e>
                      <m:sub>
                        <m:r>
                          <a:rPr lang="en-GB" b="1" i="1" smtClean="0">
                            <a:latin typeface="Cambria Math" panose="02040503050406030204" pitchFamily="18" charset="0"/>
                            <a:ea typeface="Cambria Math" panose="02040503050406030204" pitchFamily="18" charset="0"/>
                          </a:rPr>
                          <m:t> </m:t>
                        </m:r>
                      </m:sub>
                    </m:sSub>
                  </m:oMath>
                </a14:m>
                <a:r>
                  <a:rPr lang="en-US" dirty="0"/>
                  <a:t> = </a:t>
                </a:r>
                <a14:m>
                  <m:oMath xmlns:m="http://schemas.openxmlformats.org/officeDocument/2006/math">
                    <m:r>
                      <a:rPr lang="en-GB" b="0" i="0" smtClean="0">
                        <a:latin typeface="Cambria Math" panose="02040503050406030204" pitchFamily="18" charset="0"/>
                      </a:rPr>
                      <m:t>(</m:t>
                    </m:r>
                    <m:m>
                      <m:mPr>
                        <m:mcs>
                          <m:mc>
                            <m:mcPr>
                              <m:count m:val="3"/>
                              <m:mcJc m:val="center"/>
                            </m:mcPr>
                          </m:mc>
                        </m:mcs>
                        <m:ctrlPr>
                          <a:rPr lang="en-US" i="1" smtClean="0">
                            <a:latin typeface="Cambria Math" panose="02040503050406030204" pitchFamily="18" charset="0"/>
                          </a:rPr>
                        </m:ctrlPr>
                      </m:mPr>
                      <m:mr>
                        <m:e>
                          <m:sSub>
                            <m:sSubPr>
                              <m:ctrlPr>
                                <a:rPr lang="en-GB" b="0" i="1" smtClean="0">
                                  <a:latin typeface="Cambria Math" panose="02040503050406030204" pitchFamily="18" charset="0"/>
                                </a:rPr>
                              </m:ctrlPr>
                            </m:sSubPr>
                            <m:e>
                              <m:r>
                                <m:rPr>
                                  <m:brk m:alnAt="7"/>
                                </m:rPr>
                                <a:rPr lang="en-GB" b="0" i="1" smtClean="0">
                                  <a:latin typeface="Cambria Math" panose="02040503050406030204" pitchFamily="18" charset="0"/>
                                </a:rPr>
                                <m:t>𝐸</m:t>
                              </m:r>
                            </m:e>
                            <m:sub>
                              <m:r>
                                <m:rPr>
                                  <m:brk m:alnAt="7"/>
                                </m:rPr>
                                <a:rPr lang="en-GB" b="0" i="1" smtClean="0">
                                  <a:latin typeface="Cambria Math" panose="02040503050406030204" pitchFamily="18" charset="0"/>
                                </a:rPr>
                                <m:t>1</m:t>
                              </m:r>
                            </m:sub>
                          </m:sSub>
                        </m:e>
                        <m:e>
                          <m:sSub>
                            <m:sSubPr>
                              <m:ctrlPr>
                                <a:rPr lang="en-GB" b="0" i="1" smtClean="0">
                                  <a:latin typeface="Cambria Math" panose="02040503050406030204" pitchFamily="18" charset="0"/>
                                </a:rPr>
                              </m:ctrlPr>
                            </m:sSubPr>
                            <m:e>
                              <m:r>
                                <a:rPr lang="en-GB" b="0" i="1" smtClean="0">
                                  <a:latin typeface="Cambria Math" panose="02040503050406030204" pitchFamily="18" charset="0"/>
                                </a:rPr>
                                <m:t>𝐸</m:t>
                              </m:r>
                            </m:e>
                            <m:sub>
                              <m:r>
                                <a:rPr lang="en-GB" b="0" i="1" smtClean="0">
                                  <a:latin typeface="Cambria Math" panose="02040503050406030204" pitchFamily="18" charset="0"/>
                                </a:rPr>
                                <m:t>2</m:t>
                              </m:r>
                            </m:sub>
                          </m:sSub>
                        </m:e>
                        <m:e>
                          <m:r>
                            <a:rPr lang="en-US" i="1" smtClean="0">
                              <a:latin typeface="Cambria Math" panose="02040503050406030204" pitchFamily="18" charset="0"/>
                              <a:ea typeface="Cambria Math" panose="02040503050406030204" pitchFamily="18" charset="0"/>
                            </a:rPr>
                            <m:t>𝜃</m:t>
                          </m:r>
                        </m:e>
                      </m:mr>
                    </m:m>
                    <m:r>
                      <a:rPr lang="en-GB" b="0" i="1" smtClean="0">
                        <a:latin typeface="Cambria Math" panose="02040503050406030204" pitchFamily="18" charset="0"/>
                      </a:rPr>
                      <m:t>)</m:t>
                    </m:r>
                  </m:oMath>
                </a14:m>
                <a:endParaRPr lang="en-US" dirty="0"/>
              </a:p>
            </p:txBody>
          </p:sp>
        </mc:Choice>
        <mc:Fallback xmlns="">
          <p:sp>
            <p:nvSpPr>
              <p:cNvPr id="47" name="Rectangle 46">
                <a:extLst>
                  <a:ext uri="{FF2B5EF4-FFF2-40B4-BE49-F238E27FC236}">
                    <a16:creationId xmlns:a16="http://schemas.microsoft.com/office/drawing/2014/main" id="{FB4AE717-4A7E-B547-A847-F60517B0B9DC}"/>
                  </a:ext>
                </a:extLst>
              </p:cNvPr>
              <p:cNvSpPr>
                <a:spLocks noRot="1" noChangeAspect="1" noMove="1" noResize="1" noEditPoints="1" noAdjustHandles="1" noChangeArrowheads="1" noChangeShapeType="1" noTextEdit="1"/>
              </p:cNvSpPr>
              <p:nvPr/>
            </p:nvSpPr>
            <p:spPr>
              <a:xfrm>
                <a:off x="1625061" y="5386592"/>
                <a:ext cx="1871538" cy="369332"/>
              </a:xfrm>
              <a:prstGeom prst="rect">
                <a:avLst/>
              </a:prstGeom>
              <a:blipFill>
                <a:blip r:embed="rId15"/>
                <a:stretch>
                  <a:fillRect t="-10000" b="-23333"/>
                </a:stretch>
              </a:blipFill>
            </p:spPr>
            <p:txBody>
              <a:bodyPr/>
              <a:lstStyle/>
              <a:p>
                <a:r>
                  <a:rPr lang="en-US">
                    <a:noFill/>
                  </a:rPr>
                  <a:t> </a:t>
                </a:r>
              </a:p>
            </p:txBody>
          </p:sp>
        </mc:Fallback>
      </mc:AlternateContent>
      <p:pic>
        <p:nvPicPr>
          <p:cNvPr id="48" name="Picture 47">
            <a:extLst>
              <a:ext uri="{FF2B5EF4-FFF2-40B4-BE49-F238E27FC236}">
                <a16:creationId xmlns:a16="http://schemas.microsoft.com/office/drawing/2014/main" id="{481FA4C4-6350-9444-8EEC-8627A3351627}"/>
              </a:ext>
            </a:extLst>
          </p:cNvPr>
          <p:cNvPicPr>
            <a:picLocks noChangeAspect="1"/>
          </p:cNvPicPr>
          <p:nvPr/>
        </p:nvPicPr>
        <p:blipFill>
          <a:blip r:embed="rId16"/>
          <a:stretch>
            <a:fillRect/>
          </a:stretch>
        </p:blipFill>
        <p:spPr>
          <a:xfrm rot="5400000">
            <a:off x="7389737" y="-783500"/>
            <a:ext cx="3433669" cy="5319372"/>
          </a:xfrm>
          <a:prstGeom prst="rect">
            <a:avLst/>
          </a:prstGeom>
        </p:spPr>
      </p:pic>
    </p:spTree>
    <p:extLst>
      <p:ext uri="{BB962C8B-B14F-4D97-AF65-F5344CB8AC3E}">
        <p14:creationId xmlns:p14="http://schemas.microsoft.com/office/powerpoint/2010/main" val="40615217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7FE96-4F2F-2C4F-91EA-6AFD58823C00}"/>
              </a:ext>
            </a:extLst>
          </p:cNvPr>
          <p:cNvSpPr>
            <a:spLocks noGrp="1"/>
          </p:cNvSpPr>
          <p:nvPr>
            <p:ph type="title"/>
          </p:nvPr>
        </p:nvSpPr>
        <p:spPr/>
        <p:txBody>
          <a:bodyPr/>
          <a:lstStyle/>
          <a:p>
            <a:r>
              <a:rPr lang="en-US" dirty="0"/>
              <a:t>Pion Charge Exchange Statistics</a:t>
            </a:r>
          </a:p>
        </p:txBody>
      </p:sp>
      <p:sp>
        <p:nvSpPr>
          <p:cNvPr id="3" name="Date Placeholder 2">
            <a:extLst>
              <a:ext uri="{FF2B5EF4-FFF2-40B4-BE49-F238E27FC236}">
                <a16:creationId xmlns:a16="http://schemas.microsoft.com/office/drawing/2014/main" id="{B482A5D4-7EAA-7E44-B169-FCEF240AE66F}"/>
              </a:ext>
            </a:extLst>
          </p:cNvPr>
          <p:cNvSpPr>
            <a:spLocks noGrp="1"/>
          </p:cNvSpPr>
          <p:nvPr>
            <p:ph type="dt" sz="half" idx="2"/>
          </p:nvPr>
        </p:nvSpPr>
        <p:spPr/>
        <p:txBody>
          <a:bodyPr/>
          <a:lstStyle/>
          <a:p>
            <a:pPr>
              <a:defRPr/>
            </a:pPr>
            <a:r>
              <a:rPr lang="en-GB">
                <a:latin typeface="Helvetica"/>
              </a:rPr>
              <a:t>21/02/2024</a:t>
            </a:r>
            <a:endParaRPr lang="en-US" dirty="0">
              <a:latin typeface="Helvetica"/>
              <a:cs typeface="Helvetica"/>
            </a:endParaRPr>
          </a:p>
        </p:txBody>
      </p:sp>
      <p:sp>
        <p:nvSpPr>
          <p:cNvPr id="4" name="Slide Number Placeholder 3">
            <a:extLst>
              <a:ext uri="{FF2B5EF4-FFF2-40B4-BE49-F238E27FC236}">
                <a16:creationId xmlns:a16="http://schemas.microsoft.com/office/drawing/2014/main" id="{27204CD8-ACDD-3B40-A219-D1451A885C10}"/>
              </a:ext>
            </a:extLst>
          </p:cNvPr>
          <p:cNvSpPr>
            <a:spLocks noGrp="1"/>
          </p:cNvSpPr>
          <p:nvPr>
            <p:ph type="sldNum" sz="quarter" idx="4"/>
          </p:nvPr>
        </p:nvSpPr>
        <p:spPr/>
        <p:txBody>
          <a:bodyPr/>
          <a:lstStyle/>
          <a:p>
            <a:pPr>
              <a:defRPr/>
            </a:pPr>
            <a:fld id="{0C39C72E-2A13-EB4D-AD45-6D4E6ACAED8D}" type="slidenum">
              <a:rPr lang="en-US" smtClean="0"/>
              <a:pPr>
                <a:defRPr/>
              </a:pPr>
              <a:t>57</a:t>
            </a:fld>
            <a:endParaRPr lang="en-US" dirty="0"/>
          </a:p>
        </p:txBody>
      </p:sp>
      <p:sp>
        <p:nvSpPr>
          <p:cNvPr id="7" name="Footer Placeholder 6">
            <a:extLst>
              <a:ext uri="{FF2B5EF4-FFF2-40B4-BE49-F238E27FC236}">
                <a16:creationId xmlns:a16="http://schemas.microsoft.com/office/drawing/2014/main" id="{D160AB68-EA76-C846-81EA-0F8FEA37F02D}"/>
              </a:ext>
            </a:extLst>
          </p:cNvPr>
          <p:cNvSpPr>
            <a:spLocks noGrp="1"/>
          </p:cNvSpPr>
          <p:nvPr>
            <p:ph type="ftr" sz="quarter" idx="3"/>
          </p:nvPr>
        </p:nvSpPr>
        <p:spPr/>
        <p:txBody>
          <a:bodyPr/>
          <a:lstStyle/>
          <a:p>
            <a:pPr>
              <a:defRPr/>
            </a:pPr>
            <a:r>
              <a:rPr lang="de-DE"/>
              <a:t>Kang Yang | Pion Charge-Exchange Differential Cross Section in ProtoDUNE-SP</a:t>
            </a:r>
            <a:endParaRPr lang="en-US" dirty="0"/>
          </a:p>
        </p:txBody>
      </p:sp>
      <mc:AlternateContent xmlns:mc="http://schemas.openxmlformats.org/markup-compatibility/2006" xmlns:a14="http://schemas.microsoft.com/office/drawing/2010/main">
        <mc:Choice Requires="a14">
          <p:graphicFrame>
            <p:nvGraphicFramePr>
              <p:cNvPr id="8" name="Table 8">
                <a:extLst>
                  <a:ext uri="{FF2B5EF4-FFF2-40B4-BE49-F238E27FC236}">
                    <a16:creationId xmlns:a16="http://schemas.microsoft.com/office/drawing/2014/main" id="{D5DF72DF-F55B-4649-993B-4737C0B76DD1}"/>
                  </a:ext>
                </a:extLst>
              </p:cNvPr>
              <p:cNvGraphicFramePr>
                <a:graphicFrameLocks/>
              </p:cNvGraphicFramePr>
              <p:nvPr/>
            </p:nvGraphicFramePr>
            <p:xfrm>
              <a:off x="463826" y="836613"/>
              <a:ext cx="10813773" cy="5444919"/>
            </p:xfrm>
            <a:graphic>
              <a:graphicData uri="http://schemas.openxmlformats.org/drawingml/2006/table">
                <a:tbl>
                  <a:tblPr firstRow="1" bandRow="1">
                    <a:tableStyleId>{9D7B26C5-4107-4FEC-AEDC-1716B250A1EF}</a:tableStyleId>
                  </a:tblPr>
                  <a:tblGrid>
                    <a:gridCol w="1982778">
                      <a:extLst>
                        <a:ext uri="{9D8B030D-6E8A-4147-A177-3AD203B41FA5}">
                          <a16:colId xmlns:a16="http://schemas.microsoft.com/office/drawing/2014/main" val="897610846"/>
                        </a:ext>
                      </a:extLst>
                    </a:gridCol>
                    <a:gridCol w="1966655">
                      <a:extLst>
                        <a:ext uri="{9D8B030D-6E8A-4147-A177-3AD203B41FA5}">
                          <a16:colId xmlns:a16="http://schemas.microsoft.com/office/drawing/2014/main" val="891760145"/>
                        </a:ext>
                      </a:extLst>
                    </a:gridCol>
                    <a:gridCol w="2351497">
                      <a:extLst>
                        <a:ext uri="{9D8B030D-6E8A-4147-A177-3AD203B41FA5}">
                          <a16:colId xmlns:a16="http://schemas.microsoft.com/office/drawing/2014/main" val="869924311"/>
                        </a:ext>
                      </a:extLst>
                    </a:gridCol>
                    <a:gridCol w="2067072">
                      <a:extLst>
                        <a:ext uri="{9D8B030D-6E8A-4147-A177-3AD203B41FA5}">
                          <a16:colId xmlns:a16="http://schemas.microsoft.com/office/drawing/2014/main" val="1684155444"/>
                        </a:ext>
                      </a:extLst>
                    </a:gridCol>
                    <a:gridCol w="2445771">
                      <a:extLst>
                        <a:ext uri="{9D8B030D-6E8A-4147-A177-3AD203B41FA5}">
                          <a16:colId xmlns:a16="http://schemas.microsoft.com/office/drawing/2014/main" val="1355856106"/>
                        </a:ext>
                      </a:extLst>
                    </a:gridCol>
                  </a:tblGrid>
                  <a:tr h="367080">
                    <a:tc>
                      <a:txBody>
                        <a:bodyPr/>
                        <a:lstStyle/>
                        <a:p>
                          <a:pPr algn="ctr"/>
                          <a:r>
                            <a:rPr lang="en-US" sz="1400" dirty="0"/>
                            <a:t>        </a:t>
                          </a:r>
                        </a:p>
                      </a:txBody>
                      <a:tcPr anchor="ctr"/>
                    </a:tc>
                    <a:tc>
                      <a:txBody>
                        <a:bodyPr/>
                        <a:lstStyle/>
                        <a:p>
                          <a:pPr algn="ctr"/>
                          <a:r>
                            <a:rPr lang="en-GB" sz="1400" b="1" kern="1200" dirty="0">
                              <a:solidFill>
                                <a:srgbClr val="C00000"/>
                              </a:solidFill>
                              <a:effectLst/>
                            </a:rPr>
                            <a:t>Total Events(MC)</a:t>
                          </a:r>
                          <a:endParaRPr lang="en-GB" sz="1400" b="1" i="0" kern="1200" dirty="0">
                            <a:solidFill>
                              <a:srgbClr val="C00000"/>
                            </a:solidFill>
                            <a:effectLst/>
                            <a:latin typeface="+mn-lt"/>
                            <a:ea typeface="+mn-ea"/>
                            <a:cs typeface="+mn-cs"/>
                          </a:endParaRPr>
                        </a:p>
                      </a:txBody>
                      <a:tcPr anchor="ctr"/>
                    </a:tc>
                    <a:tc>
                      <a:txBody>
                        <a:bodyPr/>
                        <a:lstStyle/>
                        <a:p>
                          <a:pPr algn="ctr"/>
                          <a:r>
                            <a:rPr lang="en-GB" sz="1400" b="1" kern="1200" dirty="0">
                              <a:solidFill>
                                <a:srgbClr val="C00000"/>
                              </a:solidFill>
                              <a:effectLst/>
                            </a:rPr>
                            <a:t>Selected Events(MC)</a:t>
                          </a:r>
                          <a:endParaRPr lang="en-GB" sz="1400" b="1" i="0" kern="1200" dirty="0">
                            <a:solidFill>
                              <a:srgbClr val="C00000"/>
                            </a:solidFill>
                            <a:effectLst/>
                            <a:latin typeface="+mn-lt"/>
                            <a:ea typeface="+mn-ea"/>
                            <a:cs typeface="+mn-cs"/>
                          </a:endParaRPr>
                        </a:p>
                      </a:txBody>
                      <a:tcPr anchor="ctr"/>
                    </a:tc>
                    <a:tc>
                      <a:txBody>
                        <a:bodyPr/>
                        <a:lstStyle/>
                        <a:p>
                          <a:pPr algn="ctr"/>
                          <a:r>
                            <a:rPr lang="en-GB" sz="1400" b="1" kern="1200" dirty="0">
                              <a:solidFill>
                                <a:schemeClr val="dk1"/>
                              </a:solidFill>
                              <a:effectLst/>
                            </a:rPr>
                            <a:t>Total Events(Data)</a:t>
                          </a:r>
                          <a:endParaRPr lang="en-GB" sz="1400" b="1" i="0" kern="1200" dirty="0">
                            <a:solidFill>
                              <a:schemeClr val="dk1"/>
                            </a:solidFill>
                            <a:effectLst/>
                            <a:latin typeface="+mn-lt"/>
                            <a:ea typeface="+mn-ea"/>
                            <a:cs typeface="+mn-cs"/>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b="1" kern="1200" dirty="0">
                              <a:solidFill>
                                <a:schemeClr val="dk1"/>
                              </a:solidFill>
                              <a:effectLst/>
                            </a:rPr>
                            <a:t>Selected Events(Data) </a:t>
                          </a:r>
                          <a:endParaRPr lang="en-GB" sz="1400" b="1" i="0" kern="1200" dirty="0">
                            <a:solidFill>
                              <a:schemeClr val="dk1"/>
                            </a:solidFill>
                            <a:effectLst/>
                            <a:latin typeface="+mn-lt"/>
                            <a:ea typeface="+mn-ea"/>
                            <a:cs typeface="+mn-cs"/>
                          </a:endParaRPr>
                        </a:p>
                      </a:txBody>
                      <a:tcPr anchor="ctr"/>
                    </a:tc>
                    <a:extLst>
                      <a:ext uri="{0D108BD9-81ED-4DB2-BD59-A6C34878D82A}">
                        <a16:rowId xmlns:a16="http://schemas.microsoft.com/office/drawing/2014/main" val="3798646663"/>
                      </a:ext>
                    </a:extLst>
                  </a:tr>
                  <a:tr h="403789">
                    <a:tc>
                      <a:txBody>
                        <a:bodyPr/>
                        <a:lstStyle/>
                        <a:p>
                          <a:pPr algn="ctr"/>
                          <a:r>
                            <a:rPr lang="en-GB" sz="1600" b="0" kern="1200" dirty="0">
                              <a:solidFill>
                                <a:schemeClr val="dk1"/>
                              </a:solidFill>
                              <a:effectLst/>
                            </a:rPr>
                            <a:t>Beam PDG Cut</a:t>
                          </a:r>
                          <a:endParaRPr lang="en-GB" sz="1600" b="0" i="0" kern="1200" dirty="0">
                            <a:solidFill>
                              <a:schemeClr val="dk1"/>
                            </a:solidFill>
                            <a:effectLst/>
                            <a:latin typeface="+mn-lt"/>
                            <a:ea typeface="+mn-ea"/>
                            <a:cs typeface="+mn-cs"/>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kern="1200" dirty="0">
                              <a:solidFill>
                                <a:srgbClr val="C00000"/>
                              </a:solidFill>
                              <a:effectLst/>
                            </a:rPr>
                            <a:t>298,194</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rgbClr val="C00000"/>
                              </a:solidFill>
                            </a:rPr>
                            <a:t>170,238</a:t>
                          </a:r>
                        </a:p>
                      </a:txBody>
                      <a:tcPr anchor="ctr">
                        <a:lnR w="19050" cap="flat" cmpd="sng" algn="ctr">
                          <a:solidFill>
                            <a:schemeClr val="tx1"/>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t>1,215,251</a:t>
                          </a:r>
                        </a:p>
                      </a:txBody>
                      <a:tcPr anchor="ctr">
                        <a:lnL w="19050" cap="flat" cmpd="sng" algn="ctr">
                          <a:solidFill>
                            <a:schemeClr val="tx1"/>
                          </a:solidFill>
                          <a:prstDash val="solid"/>
                          <a:round/>
                          <a:headEnd type="none" w="med" len="med"/>
                          <a:tailEnd type="none" w="med" len="med"/>
                        </a:ln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t>119,545</a:t>
                          </a:r>
                        </a:p>
                      </a:txBody>
                      <a:tcPr anchor="ctr"/>
                    </a:tc>
                    <a:extLst>
                      <a:ext uri="{0D108BD9-81ED-4DB2-BD59-A6C34878D82A}">
                        <a16:rowId xmlns:a16="http://schemas.microsoft.com/office/drawing/2014/main" val="1330784230"/>
                      </a:ext>
                    </a:extLst>
                  </a:tr>
                  <a:tr h="429608">
                    <a:tc>
                      <a:txBody>
                        <a:bodyPr/>
                        <a:lstStyle/>
                        <a:p>
                          <a:pPr algn="ctr"/>
                          <a:r>
                            <a:rPr lang="en-GB" sz="1600" b="0" kern="1200" dirty="0">
                              <a:solidFill>
                                <a:schemeClr val="dk1"/>
                              </a:solidFill>
                              <a:effectLst/>
                            </a:rPr>
                            <a:t>Pandora Track Cut</a:t>
                          </a:r>
                          <a:endParaRPr lang="en-GB" sz="1600" b="0" i="0" kern="1200" dirty="0">
                            <a:solidFill>
                              <a:schemeClr val="dk1"/>
                            </a:solidFill>
                            <a:effectLst/>
                            <a:latin typeface="+mn-lt"/>
                            <a:ea typeface="+mn-ea"/>
                            <a:cs typeface="+mn-cs"/>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rgbClr val="C00000"/>
                              </a:solidFill>
                            </a:rPr>
                            <a:t>170,238</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rgbClr val="C00000"/>
                              </a:solidFill>
                            </a:rPr>
                            <a:t>142,362</a:t>
                          </a:r>
                        </a:p>
                      </a:txBody>
                      <a:tcPr anchor="ctr">
                        <a:lnR w="19050" cap="flat" cmpd="sng" algn="ctr">
                          <a:solidFill>
                            <a:schemeClr val="tx1"/>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t>119,545</a:t>
                          </a:r>
                        </a:p>
                      </a:txBody>
                      <a:tcPr anchor="ctr">
                        <a:lnL w="19050" cap="flat" cmpd="sng" algn="ctr">
                          <a:solidFill>
                            <a:schemeClr val="tx1"/>
                          </a:solidFill>
                          <a:prstDash val="solid"/>
                          <a:round/>
                          <a:headEnd type="none" w="med" len="med"/>
                          <a:tailEnd type="none" w="med" len="med"/>
                        </a:ln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t>100,150</a:t>
                          </a:r>
                        </a:p>
                      </a:txBody>
                      <a:tcPr anchor="ctr"/>
                    </a:tc>
                    <a:extLst>
                      <a:ext uri="{0D108BD9-81ED-4DB2-BD59-A6C34878D82A}">
                        <a16:rowId xmlns:a16="http://schemas.microsoft.com/office/drawing/2014/main" val="3996745796"/>
                      </a:ext>
                    </a:extLst>
                  </a:tr>
                  <a:tr h="429608">
                    <a:tc>
                      <a:txBody>
                        <a:bodyPr/>
                        <a:lstStyle/>
                        <a:p>
                          <a:pPr algn="ctr"/>
                          <a:r>
                            <a:rPr lang="en-GB" sz="1600" b="0" kern="1200" dirty="0">
                              <a:solidFill>
                                <a:schemeClr val="dk1"/>
                              </a:solidFill>
                              <a:effectLst/>
                            </a:rPr>
                            <a:t>Beam Quality Cut</a:t>
                          </a:r>
                          <a:endParaRPr lang="en-GB" sz="1600" b="0" i="0" kern="1200" dirty="0">
                            <a:solidFill>
                              <a:schemeClr val="dk1"/>
                            </a:solidFill>
                            <a:effectLst/>
                            <a:latin typeface="+mn-lt"/>
                            <a:ea typeface="+mn-ea"/>
                            <a:cs typeface="+mn-cs"/>
                          </a:endParaRPr>
                        </a:p>
                      </a:txBody>
                      <a:tcPr anchor="ctr"/>
                    </a:tc>
                    <a:tc>
                      <a:txBody>
                        <a:bodyPr/>
                        <a:lstStyle/>
                        <a:p>
                          <a:pPr algn="ctr"/>
                          <a:r>
                            <a:rPr lang="en-US" sz="1400" b="0" dirty="0">
                              <a:solidFill>
                                <a:srgbClr val="C00000"/>
                              </a:solidFill>
                            </a:rPr>
                            <a:t>142,362</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rgbClr val="C00000"/>
                              </a:solidFill>
                            </a:rPr>
                            <a:t>100,824</a:t>
                          </a:r>
                        </a:p>
                      </a:txBody>
                      <a:tcPr anchor="ctr">
                        <a:lnR w="19050" cap="flat" cmpd="sng" algn="ctr">
                          <a:solidFill>
                            <a:schemeClr val="tx1"/>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t>100,150</a:t>
                          </a:r>
                        </a:p>
                      </a:txBody>
                      <a:tcPr anchor="ctr">
                        <a:lnL w="19050" cap="flat" cmpd="sng" algn="ctr">
                          <a:solidFill>
                            <a:schemeClr val="tx1"/>
                          </a:solidFill>
                          <a:prstDash val="solid"/>
                          <a:round/>
                          <a:headEnd type="none" w="med" len="med"/>
                          <a:tailEnd type="none" w="med" len="med"/>
                        </a:ln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t>70,441</a:t>
                          </a:r>
                        </a:p>
                      </a:txBody>
                      <a:tcPr anchor="ctr"/>
                    </a:tc>
                    <a:extLst>
                      <a:ext uri="{0D108BD9-81ED-4DB2-BD59-A6C34878D82A}">
                        <a16:rowId xmlns:a16="http://schemas.microsoft.com/office/drawing/2014/main" val="298296546"/>
                      </a:ext>
                    </a:extLst>
                  </a:tr>
                  <a:tr h="403789">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b="0" kern="1200" dirty="0">
                              <a:solidFill>
                                <a:schemeClr val="dk1"/>
                              </a:solidFill>
                              <a:effectLst/>
                            </a:rPr>
                            <a:t>APA3 EndZ Cut</a:t>
                          </a:r>
                          <a:endParaRPr lang="en-GB" sz="1600" b="0" i="0" kern="1200" dirty="0">
                            <a:solidFill>
                              <a:schemeClr val="dk1"/>
                            </a:solidFill>
                            <a:effectLst/>
                            <a:latin typeface="+mn-lt"/>
                            <a:ea typeface="+mn-ea"/>
                            <a:cs typeface="+mn-cs"/>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rgbClr val="C00000"/>
                              </a:solidFill>
                            </a:rPr>
                            <a:t>100,824</a:t>
                          </a:r>
                        </a:p>
                      </a:txBody>
                      <a:tcPr anchor="ctr"/>
                    </a:tc>
                    <a:tc>
                      <a:txBody>
                        <a:bodyPr/>
                        <a:lstStyle/>
                        <a:p>
                          <a:pPr algn="ctr"/>
                          <a:r>
                            <a:rPr lang="en-US" sz="1400" b="0" dirty="0">
                              <a:solidFill>
                                <a:srgbClr val="C00000"/>
                              </a:solidFill>
                            </a:rPr>
                            <a:t>82,212</a:t>
                          </a:r>
                        </a:p>
                      </a:txBody>
                      <a:tcPr anchor="ctr">
                        <a:lnR w="19050" cap="flat" cmpd="sng" algn="ctr">
                          <a:solidFill>
                            <a:schemeClr val="tx1"/>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t>70,441</a:t>
                          </a:r>
                        </a:p>
                      </a:txBody>
                      <a:tcPr anchor="ctr">
                        <a:lnL w="19050" cap="flat" cmpd="sng" algn="ctr">
                          <a:solidFill>
                            <a:schemeClr val="tx1"/>
                          </a:solidFill>
                          <a:prstDash val="solid"/>
                          <a:round/>
                          <a:headEnd type="none" w="med" len="med"/>
                          <a:tailEnd type="none" w="med" len="med"/>
                        </a:lnL>
                      </a:tcPr>
                    </a:tc>
                    <a:tc>
                      <a:txBody>
                        <a:bodyPr/>
                        <a:lstStyle/>
                        <a:p>
                          <a:pPr algn="ctr"/>
                          <a:r>
                            <a:rPr lang="en-US" sz="1400" b="0" dirty="0"/>
                            <a:t>54,128</a:t>
                          </a:r>
                        </a:p>
                      </a:txBody>
                      <a:tcPr anchor="ctr"/>
                    </a:tc>
                    <a:extLst>
                      <a:ext uri="{0D108BD9-81ED-4DB2-BD59-A6C34878D82A}">
                        <a16:rowId xmlns:a16="http://schemas.microsoft.com/office/drawing/2014/main" val="3281504972"/>
                      </a:ext>
                    </a:extLst>
                  </a:tr>
                  <a:tr h="429608">
                    <a:tc>
                      <a:txBody>
                        <a:bodyPr/>
                        <a:lstStyle/>
                        <a:p>
                          <a:pPr algn="ctr"/>
                          <a:r>
                            <a:rPr lang="en-GB" sz="1600" b="0" kern="1200" dirty="0">
                              <a:solidFill>
                                <a:schemeClr val="dk1"/>
                              </a:solidFill>
                              <a:effectLst/>
                            </a:rPr>
                            <a:t>Michel score Cut</a:t>
                          </a:r>
                          <a:endParaRPr lang="en-GB" sz="1600" b="0" i="0" kern="1200" dirty="0">
                            <a:solidFill>
                              <a:schemeClr val="dk1"/>
                            </a:solidFill>
                            <a:effectLst/>
                            <a:latin typeface="+mn-lt"/>
                            <a:ea typeface="+mn-ea"/>
                            <a:cs typeface="+mn-cs"/>
                          </a:endParaRPr>
                        </a:p>
                      </a:txBody>
                      <a:tcPr anchor="ctr"/>
                    </a:tc>
                    <a:tc>
                      <a:txBody>
                        <a:bodyPr/>
                        <a:lstStyle/>
                        <a:p>
                          <a:pPr algn="ctr"/>
                          <a:r>
                            <a:rPr lang="en-US" sz="1400" b="0" dirty="0">
                              <a:solidFill>
                                <a:srgbClr val="C00000"/>
                              </a:solidFill>
                            </a:rPr>
                            <a:t>82,212</a:t>
                          </a:r>
                        </a:p>
                      </a:txBody>
                      <a:tcPr anchor="ctr"/>
                    </a:tc>
                    <a:tc>
                      <a:txBody>
                        <a:bodyPr/>
                        <a:lstStyle/>
                        <a:p>
                          <a:pPr algn="ctr"/>
                          <a:r>
                            <a:rPr lang="en-US" sz="1400" b="0" dirty="0">
                              <a:solidFill>
                                <a:srgbClr val="C00000"/>
                              </a:solidFill>
                            </a:rPr>
                            <a:t>80,616</a:t>
                          </a:r>
                        </a:p>
                      </a:txBody>
                      <a:tcPr anchor="ctr">
                        <a:lnR w="19050" cap="flat" cmpd="sng" algn="ctr">
                          <a:solidFill>
                            <a:schemeClr val="tx1"/>
                          </a:solidFill>
                          <a:prstDash val="solid"/>
                          <a:round/>
                          <a:headEnd type="none" w="med" len="med"/>
                          <a:tailEnd type="none" w="med" len="med"/>
                        </a:lnR>
                      </a:tcPr>
                    </a:tc>
                    <a:tc>
                      <a:txBody>
                        <a:bodyPr/>
                        <a:lstStyle/>
                        <a:p>
                          <a:pPr algn="ctr"/>
                          <a:r>
                            <a:rPr lang="en-US" sz="1400" b="0" dirty="0"/>
                            <a:t>54,128</a:t>
                          </a:r>
                        </a:p>
                      </a:txBody>
                      <a:tcPr anchor="ctr">
                        <a:lnL w="19050" cap="flat" cmpd="sng" algn="ctr">
                          <a:solidFill>
                            <a:schemeClr val="tx1"/>
                          </a:solidFill>
                          <a:prstDash val="solid"/>
                          <a:round/>
                          <a:headEnd type="none" w="med" len="med"/>
                          <a:tailEnd type="none" w="med" len="med"/>
                        </a:lnL>
                      </a:tcPr>
                    </a:tc>
                    <a:tc>
                      <a:txBody>
                        <a:bodyPr/>
                        <a:lstStyle/>
                        <a:p>
                          <a:pPr algn="ctr"/>
                          <a:r>
                            <a:rPr lang="en-US" sz="1400" b="0" dirty="0"/>
                            <a:t>52,872</a:t>
                          </a:r>
                        </a:p>
                      </a:txBody>
                      <a:tcPr anchor="ctr"/>
                    </a:tc>
                    <a:extLst>
                      <a:ext uri="{0D108BD9-81ED-4DB2-BD59-A6C34878D82A}">
                        <a16:rowId xmlns:a16="http://schemas.microsoft.com/office/drawing/2014/main" val="3430732665"/>
                      </a:ext>
                    </a:extLst>
                  </a:tr>
                  <a:tr h="403789">
                    <a:tc>
                      <a:txBody>
                        <a:bodyPr/>
                        <a:lstStyle/>
                        <a:p>
                          <a:pPr algn="ctr"/>
                          <a:r>
                            <a:rPr lang="en-GB" sz="1600" b="0" kern="1200" dirty="0">
                              <a:solidFill>
                                <a:schemeClr val="dk1"/>
                              </a:solidFill>
                              <a:effectLst/>
                            </a:rPr>
                            <a:t>Chi2/DOF Cut</a:t>
                          </a:r>
                          <a:endParaRPr lang="en-GB" sz="1600" b="0" i="0" kern="1200" dirty="0">
                            <a:solidFill>
                              <a:schemeClr val="dk1"/>
                            </a:solidFill>
                            <a:effectLst/>
                            <a:latin typeface="+mn-lt"/>
                            <a:ea typeface="+mn-ea"/>
                            <a:cs typeface="+mn-cs"/>
                          </a:endParaRPr>
                        </a:p>
                      </a:txBody>
                      <a:tcPr anchor="ctr"/>
                    </a:tc>
                    <a:tc>
                      <a:txBody>
                        <a:bodyPr/>
                        <a:lstStyle/>
                        <a:p>
                          <a:pPr algn="ctr"/>
                          <a:r>
                            <a:rPr lang="en-US" sz="1400" b="0" dirty="0">
                              <a:solidFill>
                                <a:srgbClr val="C00000"/>
                              </a:solidFill>
                            </a:rPr>
                            <a:t>80,616</a:t>
                          </a:r>
                        </a:p>
                      </a:txBody>
                      <a:tcPr anchor="ctr"/>
                    </a:tc>
                    <a:tc>
                      <a:txBody>
                        <a:bodyPr/>
                        <a:lstStyle/>
                        <a:p>
                          <a:pPr algn="ctr"/>
                          <a:r>
                            <a:rPr lang="en-US" sz="1400" b="0" dirty="0">
                              <a:solidFill>
                                <a:srgbClr val="C00000"/>
                              </a:solidFill>
                            </a:rPr>
                            <a:t>76,583</a:t>
                          </a:r>
                        </a:p>
                      </a:txBody>
                      <a:tcPr anchor="ctr">
                        <a:lnR w="19050" cap="flat" cmpd="sng" algn="ctr">
                          <a:solidFill>
                            <a:schemeClr val="tx1"/>
                          </a:solidFill>
                          <a:prstDash val="solid"/>
                          <a:round/>
                          <a:headEnd type="none" w="med" len="med"/>
                          <a:tailEnd type="none" w="med" len="med"/>
                        </a:lnR>
                      </a:tcPr>
                    </a:tc>
                    <a:tc>
                      <a:txBody>
                        <a:bodyPr/>
                        <a:lstStyle/>
                        <a:p>
                          <a:pPr algn="ctr"/>
                          <a:r>
                            <a:rPr lang="en-US" sz="1400" b="0" dirty="0"/>
                            <a:t>52,872</a:t>
                          </a:r>
                        </a:p>
                      </a:txBody>
                      <a:tcPr anchor="ctr">
                        <a:lnL w="19050" cap="flat" cmpd="sng" algn="ctr">
                          <a:solidFill>
                            <a:schemeClr val="tx1"/>
                          </a:solidFill>
                          <a:prstDash val="solid"/>
                          <a:round/>
                          <a:headEnd type="none" w="med" len="med"/>
                          <a:tailEnd type="none" w="med" len="med"/>
                        </a:lnL>
                      </a:tcPr>
                    </a:tc>
                    <a:tc>
                      <a:txBody>
                        <a:bodyPr/>
                        <a:lstStyle/>
                        <a:p>
                          <a:pPr algn="ctr"/>
                          <a:r>
                            <a:rPr lang="en-US" sz="1400" b="0" dirty="0"/>
                            <a:t>49,712</a:t>
                          </a:r>
                        </a:p>
                      </a:txBody>
                      <a:tcPr anchor="ctr"/>
                    </a:tc>
                    <a:extLst>
                      <a:ext uri="{0D108BD9-81ED-4DB2-BD59-A6C34878D82A}">
                        <a16:rowId xmlns:a16="http://schemas.microsoft.com/office/drawing/2014/main" val="2905581615"/>
                      </a:ext>
                    </a:extLst>
                  </a:tr>
                  <a:tr h="429608">
                    <a:tc>
                      <a:txBody>
                        <a:bodyPr/>
                        <a:lstStyle/>
                        <a:p>
                          <a:pPr algn="ctr"/>
                          <a:r>
                            <a:rPr lang="en-GB" sz="1600" b="0" kern="1200" dirty="0">
                              <a:solidFill>
                                <a:schemeClr val="dk1"/>
                              </a:solidFill>
                              <a:effectLst/>
                            </a:rPr>
                            <a:t>Beam Scraper Cut</a:t>
                          </a:r>
                          <a:endParaRPr lang="en-GB" sz="1600" b="0" i="0" kern="1200" dirty="0">
                            <a:solidFill>
                              <a:schemeClr val="dk1"/>
                            </a:solidFill>
                            <a:effectLst/>
                            <a:latin typeface="+mn-lt"/>
                            <a:ea typeface="+mn-ea"/>
                            <a:cs typeface="+mn-cs"/>
                          </a:endParaRPr>
                        </a:p>
                      </a:txBody>
                      <a:tcPr anchor="ctr">
                        <a:lnB w="19050" cap="flat" cmpd="sng" algn="ctr">
                          <a:solidFill>
                            <a:schemeClr val="tx1"/>
                          </a:solidFill>
                          <a:prstDash val="sysDash"/>
                          <a:round/>
                          <a:headEnd type="none" w="med" len="med"/>
                          <a:tailEnd type="none" w="med" len="med"/>
                        </a:lnB>
                      </a:tcPr>
                    </a:tc>
                    <a:tc>
                      <a:txBody>
                        <a:bodyPr/>
                        <a:lstStyle/>
                        <a:p>
                          <a:pPr algn="ctr"/>
                          <a:r>
                            <a:rPr lang="en-US" sz="1400" b="0" dirty="0">
                              <a:solidFill>
                                <a:srgbClr val="C00000"/>
                              </a:solidFill>
                            </a:rPr>
                            <a:t>76,583</a:t>
                          </a:r>
                        </a:p>
                      </a:txBody>
                      <a:tcPr anchor="ctr">
                        <a:lnB w="19050" cap="flat" cmpd="sng" algn="ctr">
                          <a:solidFill>
                            <a:schemeClr val="tx1"/>
                          </a:solidFill>
                          <a:prstDash val="sysDash"/>
                          <a:round/>
                          <a:headEnd type="none" w="med" len="med"/>
                          <a:tailEnd type="none" w="med" len="med"/>
                        </a:lnB>
                      </a:tcPr>
                    </a:tc>
                    <a:tc>
                      <a:txBody>
                        <a:bodyPr/>
                        <a:lstStyle/>
                        <a:p>
                          <a:pPr algn="ctr"/>
                          <a:r>
                            <a:rPr lang="en-US" sz="1400" b="0" dirty="0">
                              <a:solidFill>
                                <a:srgbClr val="C00000"/>
                              </a:solidFill>
                            </a:rPr>
                            <a:t>60,174</a:t>
                          </a:r>
                        </a:p>
                      </a:txBody>
                      <a:tcPr anchor="ctr">
                        <a:lnR w="19050" cap="flat" cmpd="sng" algn="ctr">
                          <a:solidFill>
                            <a:schemeClr val="tx1"/>
                          </a:solidFill>
                          <a:prstDash val="solid"/>
                          <a:round/>
                          <a:headEnd type="none" w="med" len="med"/>
                          <a:tailEnd type="none" w="med" len="med"/>
                        </a:lnR>
                        <a:lnB w="19050" cap="flat" cmpd="sng" algn="ctr">
                          <a:solidFill>
                            <a:schemeClr val="tx1"/>
                          </a:solidFill>
                          <a:prstDash val="sysDash"/>
                          <a:round/>
                          <a:headEnd type="none" w="med" len="med"/>
                          <a:tailEnd type="none" w="med" len="med"/>
                        </a:lnB>
                      </a:tcPr>
                    </a:tc>
                    <a:tc>
                      <a:txBody>
                        <a:bodyPr/>
                        <a:lstStyle/>
                        <a:p>
                          <a:pPr algn="ctr"/>
                          <a:r>
                            <a:rPr lang="en-US" sz="1400" b="0" dirty="0"/>
                            <a:t>49,712</a:t>
                          </a:r>
                        </a:p>
                      </a:txBody>
                      <a:tcPr anchor="ctr">
                        <a:lnL w="19050" cap="flat" cmpd="sng" algn="ctr">
                          <a:solidFill>
                            <a:schemeClr val="tx1"/>
                          </a:solidFill>
                          <a:prstDash val="solid"/>
                          <a:round/>
                          <a:headEnd type="none" w="med" len="med"/>
                          <a:tailEnd type="none" w="med" len="med"/>
                        </a:lnL>
                        <a:lnB w="19050" cap="flat" cmpd="sng" algn="ctr">
                          <a:solidFill>
                            <a:schemeClr val="tx1"/>
                          </a:solidFill>
                          <a:prstDash val="sysDash"/>
                          <a:round/>
                          <a:headEnd type="none" w="med" len="med"/>
                          <a:tailEnd type="none" w="med" len="med"/>
                        </a:lnB>
                      </a:tcPr>
                    </a:tc>
                    <a:tc>
                      <a:txBody>
                        <a:bodyPr/>
                        <a:lstStyle/>
                        <a:p>
                          <a:pPr algn="ctr"/>
                          <a:r>
                            <a:rPr lang="en-US" sz="1400" b="0" dirty="0"/>
                            <a:t>34,783</a:t>
                          </a:r>
                        </a:p>
                      </a:txBody>
                      <a:tcPr anchor="ctr">
                        <a:lnB w="1905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235134784"/>
                      </a:ext>
                    </a:extLst>
                  </a:tr>
                  <a:tr h="429608">
                    <a:tc>
                      <a:txBody>
                        <a:bodyPr/>
                        <a:lstStyle/>
                        <a:p>
                          <a:pPr algn="ctr"/>
                          <a:r>
                            <a:rPr lang="en-GB" sz="1600" b="0" i="0" kern="1200" dirty="0">
                              <a:solidFill>
                                <a:schemeClr val="dk1"/>
                              </a:solidFill>
                              <a:effectLst/>
                              <a:latin typeface="+mn-lt"/>
                              <a:ea typeface="+mn-ea"/>
                              <a:cs typeface="+mn-cs"/>
                            </a:rPr>
                            <a:t>Two </a:t>
                          </a:r>
                          <a14:m>
                            <m:oMath xmlns:m="http://schemas.openxmlformats.org/officeDocument/2006/math">
                              <m:sSup>
                                <m:sSupPr>
                                  <m:ctrlPr>
                                    <a:rPr lang="en-GB" sz="1600" b="0" i="1" kern="1200" smtClean="0">
                                      <a:solidFill>
                                        <a:schemeClr val="dk1"/>
                                      </a:solidFill>
                                      <a:effectLst/>
                                      <a:latin typeface="Cambria Math" panose="02040503050406030204" pitchFamily="18" charset="0"/>
                                      <a:ea typeface="+mn-ea"/>
                                      <a:cs typeface="+mn-cs"/>
                                    </a:rPr>
                                  </m:ctrlPr>
                                </m:sSupPr>
                                <m:e>
                                  <m:r>
                                    <a:rPr lang="en-GB" sz="1600" b="0" i="1" kern="1200" smtClean="0">
                                      <a:solidFill>
                                        <a:schemeClr val="dk1"/>
                                      </a:solidFill>
                                      <a:effectLst/>
                                      <a:latin typeface="Cambria Math" panose="02040503050406030204" pitchFamily="18" charset="0"/>
                                      <a:ea typeface="Cambria Math" panose="02040503050406030204" pitchFamily="18" charset="0"/>
                                      <a:cs typeface="+mn-cs"/>
                                    </a:rPr>
                                    <m:t>𝜋</m:t>
                                  </m:r>
                                </m:e>
                                <m:sup>
                                  <m:r>
                                    <a:rPr lang="en-GB" sz="1600" b="0" i="1" kern="1200" smtClean="0">
                                      <a:solidFill>
                                        <a:schemeClr val="dk1"/>
                                      </a:solidFill>
                                      <a:effectLst/>
                                      <a:latin typeface="Cambria Math" panose="02040503050406030204" pitchFamily="18" charset="0"/>
                                      <a:ea typeface="+mn-ea"/>
                                      <a:cs typeface="+mn-cs"/>
                                    </a:rPr>
                                    <m:t>0</m:t>
                                  </m:r>
                                </m:sup>
                              </m:sSup>
                            </m:oMath>
                          </a14:m>
                          <a:r>
                            <a:rPr lang="en-GB" sz="1600" b="0" i="0" kern="1200" dirty="0">
                              <a:solidFill>
                                <a:schemeClr val="dk1"/>
                              </a:solidFill>
                              <a:effectLst/>
                              <a:latin typeface="+mn-lt"/>
                              <a:ea typeface="+mn-ea"/>
                              <a:cs typeface="+mn-cs"/>
                            </a:rPr>
                            <a:t> Showers</a:t>
                          </a:r>
                        </a:p>
                      </a:txBody>
                      <a:tcPr anchor="ctr">
                        <a:lnT w="19050" cap="flat" cmpd="sng" algn="ctr">
                          <a:solidFill>
                            <a:schemeClr val="tx1"/>
                          </a:solidFill>
                          <a:prstDash val="sysDash"/>
                          <a:round/>
                          <a:headEnd type="none" w="med" len="med"/>
                          <a:tailEnd type="none" w="med" len="med"/>
                        </a:lnT>
                      </a:tcPr>
                    </a:tc>
                    <a:tc>
                      <a:txBody>
                        <a:bodyPr/>
                        <a:lstStyle/>
                        <a:p>
                          <a:pPr algn="ctr"/>
                          <a:r>
                            <a:rPr lang="en-US" sz="1400" b="0" dirty="0">
                              <a:solidFill>
                                <a:srgbClr val="C00000"/>
                              </a:solidFill>
                            </a:rPr>
                            <a:t>60,174</a:t>
                          </a:r>
                        </a:p>
                      </a:txBody>
                      <a:tcPr anchor="ctr">
                        <a:lnT w="19050" cap="flat" cmpd="sng" algn="ctr">
                          <a:solidFill>
                            <a:schemeClr val="tx1"/>
                          </a:solidFill>
                          <a:prstDash val="sysDash"/>
                          <a:round/>
                          <a:headEnd type="none" w="med" len="med"/>
                          <a:tailEnd type="none" w="med" len="med"/>
                        </a:lnT>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a:solidFill>
                                <a:srgbClr val="C00000"/>
                              </a:solidFill>
                            </a:rPr>
                            <a:t>2,155</a:t>
                          </a:r>
                        </a:p>
                      </a:txBody>
                      <a:tcPr anchor="ctr">
                        <a:lnR w="1905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tcPr>
                    </a:tc>
                    <a:tc>
                      <a:txBody>
                        <a:bodyPr/>
                        <a:lstStyle/>
                        <a:p>
                          <a:pPr algn="ctr"/>
                          <a:r>
                            <a:rPr lang="en-US" sz="1400" b="0" dirty="0"/>
                            <a:t>34,783</a:t>
                          </a:r>
                        </a:p>
                      </a:txBody>
                      <a:tcPr anchor="ctr">
                        <a:lnL w="19050" cap="flat" cmpd="sng" algn="ctr">
                          <a:solidFill>
                            <a:schemeClr val="tx1"/>
                          </a:solidFill>
                          <a:prstDash val="solid"/>
                          <a:round/>
                          <a:headEnd type="none" w="med" len="med"/>
                          <a:tailEnd type="none" w="med" len="med"/>
                        </a:lnL>
                        <a:lnT w="19050" cap="flat" cmpd="sng" algn="ctr">
                          <a:solidFill>
                            <a:schemeClr val="tx1"/>
                          </a:solidFill>
                          <a:prstDash val="sysDash"/>
                          <a:round/>
                          <a:headEnd type="none" w="med" len="med"/>
                          <a:tailEnd type="none" w="med" len="med"/>
                        </a:lnT>
                      </a:tcPr>
                    </a:tc>
                    <a:tc>
                      <a:txBody>
                        <a:bodyPr/>
                        <a:lstStyle/>
                        <a:p>
                          <a:pPr algn="ctr"/>
                          <a:r>
                            <a:rPr lang="en-US" sz="1400" b="0" dirty="0"/>
                            <a:t>1,382</a:t>
                          </a:r>
                        </a:p>
                      </a:txBody>
                      <a:tcPr anchor="ctr">
                        <a:lnT w="19050" cap="flat" cmpd="sng" algn="ctr">
                          <a:solidFill>
                            <a:schemeClr val="tx1"/>
                          </a:solidFill>
                          <a:prstDash val="sysDash"/>
                          <a:round/>
                          <a:headEnd type="none" w="med" len="med"/>
                          <a:tailEnd type="none" w="med" len="med"/>
                        </a:lnT>
                      </a:tcPr>
                    </a:tc>
                    <a:extLst>
                      <a:ext uri="{0D108BD9-81ED-4DB2-BD59-A6C34878D82A}">
                        <a16:rowId xmlns:a16="http://schemas.microsoft.com/office/drawing/2014/main" val="167980821"/>
                      </a:ext>
                    </a:extLst>
                  </a:tr>
                  <a:tr h="4296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b="0" i="0" kern="1200" dirty="0">
                              <a:solidFill>
                                <a:schemeClr val="dk1"/>
                              </a:solidFill>
                              <a:effectLst/>
                              <a:latin typeface="+mn-lt"/>
                              <a:ea typeface="+mn-ea"/>
                              <a:cs typeface="+mn-cs"/>
                            </a:rPr>
                            <a:t>No Daughter </a:t>
                          </a:r>
                          <a14:m>
                            <m:oMath xmlns:m="http://schemas.openxmlformats.org/officeDocument/2006/math">
                              <m:sSup>
                                <m:sSupPr>
                                  <m:ctrlPr>
                                    <a:rPr lang="en-GB" sz="1600" b="0" i="1" kern="1200" smtClean="0">
                                      <a:solidFill>
                                        <a:schemeClr val="dk1"/>
                                      </a:solidFill>
                                      <a:effectLst/>
                                      <a:latin typeface="Cambria Math" panose="02040503050406030204" pitchFamily="18" charset="0"/>
                                      <a:ea typeface="+mn-ea"/>
                                      <a:cs typeface="+mn-cs"/>
                                    </a:rPr>
                                  </m:ctrlPr>
                                </m:sSupPr>
                                <m:e>
                                  <m:r>
                                    <a:rPr lang="en-GB" sz="1600" b="0" i="1" kern="1200" smtClean="0">
                                      <a:solidFill>
                                        <a:schemeClr val="dk1"/>
                                      </a:solidFill>
                                      <a:effectLst/>
                                      <a:latin typeface="Cambria Math" panose="02040503050406030204" pitchFamily="18" charset="0"/>
                                      <a:ea typeface="Cambria Math" panose="02040503050406030204" pitchFamily="18" charset="0"/>
                                      <a:cs typeface="+mn-cs"/>
                                    </a:rPr>
                                    <m:t>𝜋</m:t>
                                  </m:r>
                                </m:e>
                                <m:sup>
                                  <m:r>
                                    <a:rPr lang="en-GB" sz="1600" b="0" i="1" kern="1200" smtClean="0">
                                      <a:solidFill>
                                        <a:schemeClr val="dk1"/>
                                      </a:solidFill>
                                      <a:effectLst/>
                                      <a:latin typeface="Cambria Math" panose="02040503050406030204" pitchFamily="18" charset="0"/>
                                      <a:ea typeface="Cambria Math" panose="02040503050406030204" pitchFamily="18" charset="0"/>
                                      <a:cs typeface="+mn-cs"/>
                                    </a:rPr>
                                    <m:t>+</m:t>
                                  </m:r>
                                </m:sup>
                              </m:sSup>
                            </m:oMath>
                          </a14:m>
                          <a:r>
                            <a:rPr lang="en-GB" sz="1600" b="0" i="0" kern="1200" dirty="0">
                              <a:solidFill>
                                <a:schemeClr val="dk1"/>
                              </a:solidFill>
                              <a:effectLst/>
                              <a:latin typeface="+mn-lt"/>
                              <a:ea typeface="+mn-ea"/>
                              <a:cs typeface="+mn-cs"/>
                            </a:rPr>
                            <a:t> </a:t>
                          </a:r>
                        </a:p>
                      </a:txBody>
                      <a:tcPr anchor="ctr"/>
                    </a:tc>
                    <a:tc>
                      <a:txBody>
                        <a:bodyPr/>
                        <a:lstStyle/>
                        <a:p>
                          <a:pPr algn="ctr"/>
                          <a:r>
                            <a:rPr lang="en-US" sz="1400" b="0" dirty="0">
                              <a:solidFill>
                                <a:srgbClr val="C00000"/>
                              </a:solidFill>
                            </a:rPr>
                            <a:t>2,155</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a:solidFill>
                                <a:srgbClr val="C00000"/>
                              </a:solidFill>
                            </a:rPr>
                            <a:t>1,708</a:t>
                          </a:r>
                        </a:p>
                      </a:txBody>
                      <a:tcPr anchor="ctr">
                        <a:lnR w="19050" cap="flat" cmpd="sng" algn="ctr">
                          <a:solidFill>
                            <a:schemeClr val="tx1"/>
                          </a:solidFill>
                          <a:prstDash val="solid"/>
                          <a:round/>
                          <a:headEnd type="none" w="med" len="med"/>
                          <a:tailEnd type="none" w="med" len="med"/>
                        </a:lnR>
                      </a:tcPr>
                    </a:tc>
                    <a:tc>
                      <a:txBody>
                        <a:bodyPr/>
                        <a:lstStyle/>
                        <a:p>
                          <a:pPr algn="ctr"/>
                          <a:r>
                            <a:rPr lang="en-US" sz="1400" b="0" dirty="0"/>
                            <a:t>1,382</a:t>
                          </a:r>
                        </a:p>
                      </a:txBody>
                      <a:tcPr anchor="ctr">
                        <a:lnL w="19050" cap="flat" cmpd="sng" algn="ctr">
                          <a:solidFill>
                            <a:schemeClr val="tx1"/>
                          </a:solidFill>
                          <a:prstDash val="solid"/>
                          <a:round/>
                          <a:headEnd type="none" w="med" len="med"/>
                          <a:tailEnd type="none" w="med" len="med"/>
                        </a:lnL>
                      </a:tcPr>
                    </a:tc>
                    <a:tc>
                      <a:txBody>
                        <a:bodyPr/>
                        <a:lstStyle/>
                        <a:p>
                          <a:pPr algn="ctr"/>
                          <a:r>
                            <a:rPr lang="en-US" sz="1400" b="0" dirty="0"/>
                            <a:t>1,088</a:t>
                          </a:r>
                        </a:p>
                      </a:txBody>
                      <a:tcPr anchor="ctr"/>
                    </a:tc>
                    <a:extLst>
                      <a:ext uri="{0D108BD9-81ED-4DB2-BD59-A6C34878D82A}">
                        <a16:rowId xmlns:a16="http://schemas.microsoft.com/office/drawing/2014/main" val="3918481743"/>
                      </a:ext>
                    </a:extLst>
                  </a:tr>
                  <a:tr h="4296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b="0" i="0" kern="1200" dirty="0">
                              <a:solidFill>
                                <a:schemeClr val="dk1"/>
                              </a:solidFill>
                              <a:effectLst/>
                              <a:latin typeface="+mn-lt"/>
                              <a:ea typeface="+mn-ea"/>
                              <a:cs typeface="+mn-cs"/>
                            </a:rPr>
                            <a:t>No Michel </a:t>
                          </a:r>
                          <a14:m>
                            <m:oMath xmlns:m="http://schemas.openxmlformats.org/officeDocument/2006/math">
                              <m:sSup>
                                <m:sSupPr>
                                  <m:ctrlPr>
                                    <a:rPr lang="en-GB" sz="1600" b="0" i="1" kern="1200" smtClean="0">
                                      <a:solidFill>
                                        <a:schemeClr val="dk1"/>
                                      </a:solidFill>
                                      <a:effectLst/>
                                      <a:latin typeface="Cambria Math" panose="02040503050406030204" pitchFamily="18" charset="0"/>
                                      <a:ea typeface="+mn-ea"/>
                                      <a:cs typeface="+mn-cs"/>
                                    </a:rPr>
                                  </m:ctrlPr>
                                </m:sSupPr>
                                <m:e>
                                  <m:r>
                                    <a:rPr lang="en-GB" sz="1600" b="0" i="1" kern="1200" smtClean="0">
                                      <a:solidFill>
                                        <a:schemeClr val="dk1"/>
                                      </a:solidFill>
                                      <a:effectLst/>
                                      <a:latin typeface="Cambria Math" panose="02040503050406030204" pitchFamily="18" charset="0"/>
                                      <a:ea typeface="+mn-ea"/>
                                      <a:cs typeface="+mn-cs"/>
                                    </a:rPr>
                                    <m:t>𝑒</m:t>
                                  </m:r>
                                </m:e>
                                <m:sup>
                                  <m:r>
                                    <a:rPr lang="en-GB" sz="1600" b="0" i="1" kern="1200" smtClean="0">
                                      <a:solidFill>
                                        <a:schemeClr val="dk1"/>
                                      </a:solidFill>
                                      <a:effectLst/>
                                      <a:latin typeface="Cambria Math" panose="02040503050406030204" pitchFamily="18" charset="0"/>
                                      <a:ea typeface="+mn-ea"/>
                                      <a:cs typeface="+mn-cs"/>
                                    </a:rPr>
                                    <m:t> </m:t>
                                  </m:r>
                                </m:sup>
                              </m:sSup>
                            </m:oMath>
                          </a14:m>
                          <a:endParaRPr lang="en-GB" sz="1600" b="0" i="0" kern="1200" dirty="0">
                            <a:solidFill>
                              <a:schemeClr val="dk1"/>
                            </a:solidFill>
                            <a:effectLst/>
                            <a:latin typeface="+mn-lt"/>
                            <a:ea typeface="+mn-ea"/>
                            <a:cs typeface="+mn-cs"/>
                          </a:endParaRPr>
                        </a:p>
                      </a:txBody>
                      <a:tcPr anchor="ctr"/>
                    </a:tc>
                    <a:tc>
                      <a:txBody>
                        <a:bodyPr/>
                        <a:lstStyle/>
                        <a:p>
                          <a:pPr algn="ctr"/>
                          <a:r>
                            <a:rPr lang="en-US" sz="1400" b="0" dirty="0">
                              <a:solidFill>
                                <a:srgbClr val="C00000"/>
                              </a:solidFill>
                            </a:rPr>
                            <a:t>1,708</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a:solidFill>
                                <a:srgbClr val="C00000"/>
                              </a:solidFill>
                            </a:rPr>
                            <a:t>1,614</a:t>
                          </a:r>
                        </a:p>
                      </a:txBody>
                      <a:tcPr anchor="ctr">
                        <a:lnR w="19050" cap="flat" cmpd="sng" algn="ctr">
                          <a:solidFill>
                            <a:schemeClr val="tx1"/>
                          </a:solidFill>
                          <a:prstDash val="solid"/>
                          <a:round/>
                          <a:headEnd type="none" w="med" len="med"/>
                          <a:tailEnd type="none" w="med" len="med"/>
                        </a:lnR>
                      </a:tcPr>
                    </a:tc>
                    <a:tc>
                      <a:txBody>
                        <a:bodyPr/>
                        <a:lstStyle/>
                        <a:p>
                          <a:pPr algn="ctr"/>
                          <a:r>
                            <a:rPr lang="en-US" sz="1400" b="0" dirty="0"/>
                            <a:t>1,088</a:t>
                          </a:r>
                        </a:p>
                      </a:txBody>
                      <a:tcPr anchor="ctr">
                        <a:lnL w="19050" cap="flat" cmpd="sng" algn="ctr">
                          <a:solidFill>
                            <a:schemeClr val="tx1"/>
                          </a:solidFill>
                          <a:prstDash val="solid"/>
                          <a:round/>
                          <a:headEnd type="none" w="med" len="med"/>
                          <a:tailEnd type="none" w="med" len="med"/>
                        </a:lnL>
                      </a:tcPr>
                    </a:tc>
                    <a:tc>
                      <a:txBody>
                        <a:bodyPr/>
                        <a:lstStyle/>
                        <a:p>
                          <a:pPr algn="ctr"/>
                          <a:r>
                            <a:rPr lang="en-US" sz="1400" b="0" dirty="0"/>
                            <a:t>1,014</a:t>
                          </a:r>
                        </a:p>
                      </a:txBody>
                      <a:tcPr anchor="ctr"/>
                    </a:tc>
                    <a:extLst>
                      <a:ext uri="{0D108BD9-81ED-4DB2-BD59-A6C34878D82A}">
                        <a16:rowId xmlns:a16="http://schemas.microsoft.com/office/drawing/2014/main" val="4122677447"/>
                      </a:ext>
                    </a:extLst>
                  </a:tr>
                  <a:tr h="4296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b="0" i="0" kern="1200" dirty="0">
                              <a:solidFill>
                                <a:schemeClr val="dk1"/>
                              </a:solidFill>
                              <a:effectLst/>
                              <a:latin typeface="+mn-lt"/>
                              <a:ea typeface="+mn-ea"/>
                              <a:cs typeface="+mn-cs"/>
                            </a:rPr>
                            <a:t>One Daughter </a:t>
                          </a:r>
                          <a14:m>
                            <m:oMath xmlns:m="http://schemas.openxmlformats.org/officeDocument/2006/math">
                              <m:sSup>
                                <m:sSupPr>
                                  <m:ctrlPr>
                                    <a:rPr lang="en-GB" sz="1600" b="0" i="1" kern="1200" smtClean="0">
                                      <a:solidFill>
                                        <a:schemeClr val="dk1"/>
                                      </a:solidFill>
                                      <a:effectLst/>
                                      <a:latin typeface="Cambria Math" panose="02040503050406030204" pitchFamily="18" charset="0"/>
                                      <a:ea typeface="+mn-ea"/>
                                      <a:cs typeface="+mn-cs"/>
                                    </a:rPr>
                                  </m:ctrlPr>
                                </m:sSupPr>
                                <m:e>
                                  <m:r>
                                    <a:rPr lang="en-GB" sz="1600" b="0" i="1" kern="1200" smtClean="0">
                                      <a:solidFill>
                                        <a:schemeClr val="dk1"/>
                                      </a:solidFill>
                                      <a:effectLst/>
                                      <a:latin typeface="Cambria Math" panose="02040503050406030204" pitchFamily="18" charset="0"/>
                                      <a:ea typeface="Cambria Math" panose="02040503050406030204" pitchFamily="18" charset="0"/>
                                      <a:cs typeface="+mn-cs"/>
                                    </a:rPr>
                                    <m:t>𝜋</m:t>
                                  </m:r>
                                </m:e>
                                <m:sup>
                                  <m:r>
                                    <a:rPr lang="en-GB" sz="1600" b="0" i="1" kern="1200" smtClean="0">
                                      <a:solidFill>
                                        <a:schemeClr val="dk1"/>
                                      </a:solidFill>
                                      <a:effectLst/>
                                      <a:latin typeface="Cambria Math" panose="02040503050406030204" pitchFamily="18" charset="0"/>
                                      <a:ea typeface="Cambria Math" panose="02040503050406030204" pitchFamily="18" charset="0"/>
                                      <a:cs typeface="+mn-cs"/>
                                    </a:rPr>
                                    <m:t>0</m:t>
                                  </m:r>
                                </m:sup>
                              </m:sSup>
                            </m:oMath>
                          </a14:m>
                          <a:r>
                            <a:rPr lang="en-GB" sz="1600" b="0" i="0" kern="1200" dirty="0">
                              <a:solidFill>
                                <a:schemeClr val="dk1"/>
                              </a:solidFill>
                              <a:effectLst/>
                              <a:latin typeface="+mn-lt"/>
                              <a:ea typeface="+mn-ea"/>
                              <a:cs typeface="+mn-cs"/>
                            </a:rPr>
                            <a:t> </a:t>
                          </a:r>
                        </a:p>
                      </a:txBody>
                      <a:tcPr anchor="ctr"/>
                    </a:tc>
                    <a:tc>
                      <a:txBody>
                        <a:bodyPr/>
                        <a:lstStyle/>
                        <a:p>
                          <a:pPr algn="ctr"/>
                          <a:r>
                            <a:rPr lang="en-US" sz="1400" b="0" dirty="0">
                              <a:solidFill>
                                <a:srgbClr val="C00000"/>
                              </a:solidFill>
                            </a:rPr>
                            <a:t>1,614</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a:solidFill>
                                <a:srgbClr val="C00000"/>
                              </a:solidFill>
                            </a:rPr>
                            <a:t>1,146</a:t>
                          </a:r>
                        </a:p>
                      </a:txBody>
                      <a:tcPr anchor="ctr">
                        <a:lnR w="19050" cap="flat" cmpd="sng" algn="ctr">
                          <a:solidFill>
                            <a:schemeClr val="tx1"/>
                          </a:solidFill>
                          <a:prstDash val="solid"/>
                          <a:round/>
                          <a:headEnd type="none" w="med" len="med"/>
                          <a:tailEnd type="none" w="med" len="med"/>
                        </a:lnR>
                      </a:tcPr>
                    </a:tc>
                    <a:tc>
                      <a:txBody>
                        <a:bodyPr/>
                        <a:lstStyle/>
                        <a:p>
                          <a:pPr algn="ctr"/>
                          <a:r>
                            <a:rPr lang="en-US" sz="1400" b="0" dirty="0"/>
                            <a:t>1,014</a:t>
                          </a:r>
                        </a:p>
                      </a:txBody>
                      <a:tcPr anchor="ctr">
                        <a:lnL w="19050" cap="flat" cmpd="sng" algn="ctr">
                          <a:solidFill>
                            <a:schemeClr val="tx1"/>
                          </a:solidFill>
                          <a:prstDash val="solid"/>
                          <a:round/>
                          <a:headEnd type="none" w="med" len="med"/>
                          <a:tailEnd type="none" w="med" len="med"/>
                        </a:lnL>
                      </a:tcPr>
                    </a:tc>
                    <a:tc>
                      <a:txBody>
                        <a:bodyPr/>
                        <a:lstStyle/>
                        <a:p>
                          <a:pPr algn="ctr"/>
                          <a:r>
                            <a:rPr lang="en-US" sz="1400" b="0" dirty="0"/>
                            <a:t>665</a:t>
                          </a:r>
                        </a:p>
                      </a:txBody>
                      <a:tcPr anchor="ctr"/>
                    </a:tc>
                    <a:extLst>
                      <a:ext uri="{0D108BD9-81ED-4DB2-BD59-A6C34878D82A}">
                        <a16:rowId xmlns:a16="http://schemas.microsoft.com/office/drawing/2014/main" val="2634927066"/>
                      </a:ext>
                    </a:extLst>
                  </a:tr>
                  <a:tr h="4296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600" b="0" i="0" kern="1200" dirty="0">
                            <a:solidFill>
                              <a:schemeClr val="dk1"/>
                            </a:solidFill>
                            <a:effectLst/>
                            <a:latin typeface="+mn-lt"/>
                            <a:ea typeface="+mn-ea"/>
                            <a:cs typeface="+mn-cs"/>
                          </a:endParaRPr>
                        </a:p>
                      </a:txBody>
                      <a:tcPr anchor="ctr"/>
                    </a:tc>
                    <a:tc>
                      <a:txBody>
                        <a:bodyPr/>
                        <a:lstStyle/>
                        <a:p>
                          <a:pPr algn="ctr"/>
                          <a:endParaRPr lang="en-US" sz="1400" b="0" dirty="0">
                            <a:solidFill>
                              <a:srgbClr val="C00000"/>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a:solidFill>
                                <a:srgbClr val="C00000"/>
                              </a:solidFill>
                            </a:rPr>
                            <a:t>1,146(840)</a:t>
                          </a:r>
                        </a:p>
                      </a:txBody>
                      <a:tcPr anchor="ctr">
                        <a:lnR w="19050" cap="flat" cmpd="sng" algn="ctr">
                          <a:solidFill>
                            <a:schemeClr val="tx1"/>
                          </a:solidFill>
                          <a:prstDash val="solid"/>
                          <a:round/>
                          <a:headEnd type="none" w="med" len="med"/>
                          <a:tailEnd type="none" w="med" len="med"/>
                        </a:lnR>
                      </a:tcPr>
                    </a:tc>
                    <a:tc>
                      <a:txBody>
                        <a:bodyPr/>
                        <a:lstStyle/>
                        <a:p>
                          <a:pPr algn="ctr"/>
                          <a:endParaRPr lang="en-US" sz="1400" b="0" dirty="0"/>
                        </a:p>
                      </a:txBody>
                      <a:tcPr anchor="ctr">
                        <a:lnL w="19050" cap="flat" cmpd="sng" algn="ctr">
                          <a:solidFill>
                            <a:schemeClr val="tx1"/>
                          </a:solidFill>
                          <a:prstDash val="solid"/>
                          <a:round/>
                          <a:headEnd type="none" w="med" len="med"/>
                          <a:tailEnd type="none" w="med" len="med"/>
                        </a:lnL>
                      </a:tcPr>
                    </a:tc>
                    <a:tc>
                      <a:txBody>
                        <a:bodyPr/>
                        <a:lstStyle/>
                        <a:p>
                          <a:pPr algn="ctr"/>
                          <a:r>
                            <a:rPr lang="en-US" sz="1400" b="0" dirty="0"/>
                            <a:t>665</a:t>
                          </a:r>
                        </a:p>
                      </a:txBody>
                      <a:tcPr anchor="ctr"/>
                    </a:tc>
                    <a:extLst>
                      <a:ext uri="{0D108BD9-81ED-4DB2-BD59-A6C34878D82A}">
                        <a16:rowId xmlns:a16="http://schemas.microsoft.com/office/drawing/2014/main" val="3233527002"/>
                      </a:ext>
                    </a:extLst>
                  </a:tr>
                </a:tbl>
              </a:graphicData>
            </a:graphic>
          </p:graphicFrame>
        </mc:Choice>
        <mc:Fallback xmlns="">
          <p:graphicFrame>
            <p:nvGraphicFramePr>
              <p:cNvPr id="8" name="Table 8">
                <a:extLst>
                  <a:ext uri="{FF2B5EF4-FFF2-40B4-BE49-F238E27FC236}">
                    <a16:creationId xmlns:a16="http://schemas.microsoft.com/office/drawing/2014/main" id="{D5DF72DF-F55B-4649-993B-4737C0B76DD1}"/>
                  </a:ext>
                </a:extLst>
              </p:cNvPr>
              <p:cNvGraphicFramePr>
                <a:graphicFrameLocks/>
              </p:cNvGraphicFramePr>
              <p:nvPr>
                <p:extLst>
                  <p:ext uri="{D42A27DB-BD31-4B8C-83A1-F6EECF244321}">
                    <p14:modId xmlns:p14="http://schemas.microsoft.com/office/powerpoint/2010/main" val="562279628"/>
                  </p:ext>
                </p:extLst>
              </p:nvPr>
            </p:nvGraphicFramePr>
            <p:xfrm>
              <a:off x="463826" y="836613"/>
              <a:ext cx="10813773" cy="5444919"/>
            </p:xfrm>
            <a:graphic>
              <a:graphicData uri="http://schemas.openxmlformats.org/drawingml/2006/table">
                <a:tbl>
                  <a:tblPr firstRow="1" bandRow="1">
                    <a:tableStyleId>{9D7B26C5-4107-4FEC-AEDC-1716B250A1EF}</a:tableStyleId>
                  </a:tblPr>
                  <a:tblGrid>
                    <a:gridCol w="1982778">
                      <a:extLst>
                        <a:ext uri="{9D8B030D-6E8A-4147-A177-3AD203B41FA5}">
                          <a16:colId xmlns:a16="http://schemas.microsoft.com/office/drawing/2014/main" val="897610846"/>
                        </a:ext>
                      </a:extLst>
                    </a:gridCol>
                    <a:gridCol w="1966655">
                      <a:extLst>
                        <a:ext uri="{9D8B030D-6E8A-4147-A177-3AD203B41FA5}">
                          <a16:colId xmlns:a16="http://schemas.microsoft.com/office/drawing/2014/main" val="891760145"/>
                        </a:ext>
                      </a:extLst>
                    </a:gridCol>
                    <a:gridCol w="2351497">
                      <a:extLst>
                        <a:ext uri="{9D8B030D-6E8A-4147-A177-3AD203B41FA5}">
                          <a16:colId xmlns:a16="http://schemas.microsoft.com/office/drawing/2014/main" val="869924311"/>
                        </a:ext>
                      </a:extLst>
                    </a:gridCol>
                    <a:gridCol w="2067072">
                      <a:extLst>
                        <a:ext uri="{9D8B030D-6E8A-4147-A177-3AD203B41FA5}">
                          <a16:colId xmlns:a16="http://schemas.microsoft.com/office/drawing/2014/main" val="1684155444"/>
                        </a:ext>
                      </a:extLst>
                    </a:gridCol>
                    <a:gridCol w="2445771">
                      <a:extLst>
                        <a:ext uri="{9D8B030D-6E8A-4147-A177-3AD203B41FA5}">
                          <a16:colId xmlns:a16="http://schemas.microsoft.com/office/drawing/2014/main" val="1355856106"/>
                        </a:ext>
                      </a:extLst>
                    </a:gridCol>
                  </a:tblGrid>
                  <a:tr h="367080">
                    <a:tc>
                      <a:txBody>
                        <a:bodyPr/>
                        <a:lstStyle/>
                        <a:p>
                          <a:pPr algn="ctr"/>
                          <a:r>
                            <a:rPr lang="en-US" sz="1400" dirty="0"/>
                            <a:t>        </a:t>
                          </a:r>
                        </a:p>
                      </a:txBody>
                      <a:tcPr anchor="ctr"/>
                    </a:tc>
                    <a:tc>
                      <a:txBody>
                        <a:bodyPr/>
                        <a:lstStyle/>
                        <a:p>
                          <a:pPr algn="ctr"/>
                          <a:r>
                            <a:rPr lang="en-GB" sz="1400" b="1" kern="1200" dirty="0">
                              <a:solidFill>
                                <a:srgbClr val="C00000"/>
                              </a:solidFill>
                              <a:effectLst/>
                            </a:rPr>
                            <a:t>Total Events(MC)</a:t>
                          </a:r>
                          <a:endParaRPr lang="en-GB" sz="1400" b="1" i="0" kern="1200" dirty="0">
                            <a:solidFill>
                              <a:srgbClr val="C00000"/>
                            </a:solidFill>
                            <a:effectLst/>
                            <a:latin typeface="+mn-lt"/>
                            <a:ea typeface="+mn-ea"/>
                            <a:cs typeface="+mn-cs"/>
                          </a:endParaRPr>
                        </a:p>
                      </a:txBody>
                      <a:tcPr anchor="ctr"/>
                    </a:tc>
                    <a:tc>
                      <a:txBody>
                        <a:bodyPr/>
                        <a:lstStyle/>
                        <a:p>
                          <a:pPr algn="ctr"/>
                          <a:r>
                            <a:rPr lang="en-GB" sz="1400" b="1" kern="1200" dirty="0">
                              <a:solidFill>
                                <a:srgbClr val="C00000"/>
                              </a:solidFill>
                              <a:effectLst/>
                            </a:rPr>
                            <a:t>Selected Events(MC)</a:t>
                          </a:r>
                          <a:endParaRPr lang="en-GB" sz="1400" b="1" i="0" kern="1200" dirty="0">
                            <a:solidFill>
                              <a:srgbClr val="C00000"/>
                            </a:solidFill>
                            <a:effectLst/>
                            <a:latin typeface="+mn-lt"/>
                            <a:ea typeface="+mn-ea"/>
                            <a:cs typeface="+mn-cs"/>
                          </a:endParaRPr>
                        </a:p>
                      </a:txBody>
                      <a:tcPr anchor="ctr"/>
                    </a:tc>
                    <a:tc>
                      <a:txBody>
                        <a:bodyPr/>
                        <a:lstStyle/>
                        <a:p>
                          <a:pPr algn="ctr"/>
                          <a:r>
                            <a:rPr lang="en-GB" sz="1400" b="1" kern="1200" dirty="0">
                              <a:solidFill>
                                <a:schemeClr val="dk1"/>
                              </a:solidFill>
                              <a:effectLst/>
                            </a:rPr>
                            <a:t>Total Events(Data)</a:t>
                          </a:r>
                          <a:endParaRPr lang="en-GB" sz="1400" b="1" i="0" kern="1200" dirty="0">
                            <a:solidFill>
                              <a:schemeClr val="dk1"/>
                            </a:solidFill>
                            <a:effectLst/>
                            <a:latin typeface="+mn-lt"/>
                            <a:ea typeface="+mn-ea"/>
                            <a:cs typeface="+mn-cs"/>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b="1" kern="1200" dirty="0">
                              <a:solidFill>
                                <a:schemeClr val="dk1"/>
                              </a:solidFill>
                              <a:effectLst/>
                            </a:rPr>
                            <a:t>Selected Events(Data) </a:t>
                          </a:r>
                          <a:endParaRPr lang="en-GB" sz="1400" b="1" i="0" kern="1200" dirty="0">
                            <a:solidFill>
                              <a:schemeClr val="dk1"/>
                            </a:solidFill>
                            <a:effectLst/>
                            <a:latin typeface="+mn-lt"/>
                            <a:ea typeface="+mn-ea"/>
                            <a:cs typeface="+mn-cs"/>
                          </a:endParaRPr>
                        </a:p>
                      </a:txBody>
                      <a:tcPr anchor="ctr"/>
                    </a:tc>
                    <a:extLst>
                      <a:ext uri="{0D108BD9-81ED-4DB2-BD59-A6C34878D82A}">
                        <a16:rowId xmlns:a16="http://schemas.microsoft.com/office/drawing/2014/main" val="3798646663"/>
                      </a:ext>
                    </a:extLst>
                  </a:tr>
                  <a:tr h="403789">
                    <a:tc>
                      <a:txBody>
                        <a:bodyPr/>
                        <a:lstStyle/>
                        <a:p>
                          <a:pPr algn="ctr"/>
                          <a:r>
                            <a:rPr lang="en-GB" sz="1600" b="0" kern="1200" dirty="0">
                              <a:solidFill>
                                <a:schemeClr val="dk1"/>
                              </a:solidFill>
                              <a:effectLst/>
                            </a:rPr>
                            <a:t>Beam PDG Cut</a:t>
                          </a:r>
                          <a:endParaRPr lang="en-GB" sz="1600" b="0" i="0" kern="1200" dirty="0">
                            <a:solidFill>
                              <a:schemeClr val="dk1"/>
                            </a:solidFill>
                            <a:effectLst/>
                            <a:latin typeface="+mn-lt"/>
                            <a:ea typeface="+mn-ea"/>
                            <a:cs typeface="+mn-cs"/>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kern="1200" dirty="0">
                              <a:solidFill>
                                <a:srgbClr val="C00000"/>
                              </a:solidFill>
                              <a:effectLst/>
                            </a:rPr>
                            <a:t>298,194</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rgbClr val="C00000"/>
                              </a:solidFill>
                            </a:rPr>
                            <a:t>170,238</a:t>
                          </a:r>
                        </a:p>
                      </a:txBody>
                      <a:tcPr anchor="ctr">
                        <a:lnR w="19050" cap="flat" cmpd="sng" algn="ctr">
                          <a:solidFill>
                            <a:schemeClr val="tx1"/>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t>1,215,251</a:t>
                          </a:r>
                        </a:p>
                      </a:txBody>
                      <a:tcPr anchor="ctr">
                        <a:lnL w="19050" cap="flat" cmpd="sng" algn="ctr">
                          <a:solidFill>
                            <a:schemeClr val="tx1"/>
                          </a:solidFill>
                          <a:prstDash val="solid"/>
                          <a:round/>
                          <a:headEnd type="none" w="med" len="med"/>
                          <a:tailEnd type="none" w="med" len="med"/>
                        </a:ln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t>119,545</a:t>
                          </a:r>
                        </a:p>
                      </a:txBody>
                      <a:tcPr anchor="ctr"/>
                    </a:tc>
                    <a:extLst>
                      <a:ext uri="{0D108BD9-81ED-4DB2-BD59-A6C34878D82A}">
                        <a16:rowId xmlns:a16="http://schemas.microsoft.com/office/drawing/2014/main" val="1330784230"/>
                      </a:ext>
                    </a:extLst>
                  </a:tr>
                  <a:tr h="429608">
                    <a:tc>
                      <a:txBody>
                        <a:bodyPr/>
                        <a:lstStyle/>
                        <a:p>
                          <a:pPr algn="ctr"/>
                          <a:r>
                            <a:rPr lang="en-GB" sz="1600" b="0" kern="1200" dirty="0">
                              <a:solidFill>
                                <a:schemeClr val="dk1"/>
                              </a:solidFill>
                              <a:effectLst/>
                            </a:rPr>
                            <a:t>Pandora Track Cut</a:t>
                          </a:r>
                          <a:endParaRPr lang="en-GB" sz="1600" b="0" i="0" kern="1200" dirty="0">
                            <a:solidFill>
                              <a:schemeClr val="dk1"/>
                            </a:solidFill>
                            <a:effectLst/>
                            <a:latin typeface="+mn-lt"/>
                            <a:ea typeface="+mn-ea"/>
                            <a:cs typeface="+mn-cs"/>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rgbClr val="C00000"/>
                              </a:solidFill>
                            </a:rPr>
                            <a:t>170,238</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rgbClr val="C00000"/>
                              </a:solidFill>
                            </a:rPr>
                            <a:t>142,362</a:t>
                          </a:r>
                        </a:p>
                      </a:txBody>
                      <a:tcPr anchor="ctr">
                        <a:lnR w="19050" cap="flat" cmpd="sng" algn="ctr">
                          <a:solidFill>
                            <a:schemeClr val="tx1"/>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t>119,545</a:t>
                          </a:r>
                        </a:p>
                      </a:txBody>
                      <a:tcPr anchor="ctr">
                        <a:lnL w="19050" cap="flat" cmpd="sng" algn="ctr">
                          <a:solidFill>
                            <a:schemeClr val="tx1"/>
                          </a:solidFill>
                          <a:prstDash val="solid"/>
                          <a:round/>
                          <a:headEnd type="none" w="med" len="med"/>
                          <a:tailEnd type="none" w="med" len="med"/>
                        </a:ln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t>100,150</a:t>
                          </a:r>
                        </a:p>
                      </a:txBody>
                      <a:tcPr anchor="ctr"/>
                    </a:tc>
                    <a:extLst>
                      <a:ext uri="{0D108BD9-81ED-4DB2-BD59-A6C34878D82A}">
                        <a16:rowId xmlns:a16="http://schemas.microsoft.com/office/drawing/2014/main" val="3996745796"/>
                      </a:ext>
                    </a:extLst>
                  </a:tr>
                  <a:tr h="429608">
                    <a:tc>
                      <a:txBody>
                        <a:bodyPr/>
                        <a:lstStyle/>
                        <a:p>
                          <a:pPr algn="ctr"/>
                          <a:r>
                            <a:rPr lang="en-GB" sz="1600" b="0" kern="1200" dirty="0">
                              <a:solidFill>
                                <a:schemeClr val="dk1"/>
                              </a:solidFill>
                              <a:effectLst/>
                            </a:rPr>
                            <a:t>Beam Quality Cut</a:t>
                          </a:r>
                          <a:endParaRPr lang="en-GB" sz="1600" b="0" i="0" kern="1200" dirty="0">
                            <a:solidFill>
                              <a:schemeClr val="dk1"/>
                            </a:solidFill>
                            <a:effectLst/>
                            <a:latin typeface="+mn-lt"/>
                            <a:ea typeface="+mn-ea"/>
                            <a:cs typeface="+mn-cs"/>
                          </a:endParaRPr>
                        </a:p>
                      </a:txBody>
                      <a:tcPr anchor="ctr"/>
                    </a:tc>
                    <a:tc>
                      <a:txBody>
                        <a:bodyPr/>
                        <a:lstStyle/>
                        <a:p>
                          <a:pPr algn="ctr"/>
                          <a:r>
                            <a:rPr lang="en-US" sz="1400" b="0" dirty="0">
                              <a:solidFill>
                                <a:srgbClr val="C00000"/>
                              </a:solidFill>
                            </a:rPr>
                            <a:t>142,362</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rgbClr val="C00000"/>
                              </a:solidFill>
                            </a:rPr>
                            <a:t>100,824</a:t>
                          </a:r>
                        </a:p>
                      </a:txBody>
                      <a:tcPr anchor="ctr">
                        <a:lnR w="19050" cap="flat" cmpd="sng" algn="ctr">
                          <a:solidFill>
                            <a:schemeClr val="tx1"/>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t>100,150</a:t>
                          </a:r>
                        </a:p>
                      </a:txBody>
                      <a:tcPr anchor="ctr">
                        <a:lnL w="19050" cap="flat" cmpd="sng" algn="ctr">
                          <a:solidFill>
                            <a:schemeClr val="tx1"/>
                          </a:solidFill>
                          <a:prstDash val="solid"/>
                          <a:round/>
                          <a:headEnd type="none" w="med" len="med"/>
                          <a:tailEnd type="none" w="med" len="med"/>
                        </a:ln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t>70,441</a:t>
                          </a:r>
                        </a:p>
                      </a:txBody>
                      <a:tcPr anchor="ctr"/>
                    </a:tc>
                    <a:extLst>
                      <a:ext uri="{0D108BD9-81ED-4DB2-BD59-A6C34878D82A}">
                        <a16:rowId xmlns:a16="http://schemas.microsoft.com/office/drawing/2014/main" val="298296546"/>
                      </a:ext>
                    </a:extLst>
                  </a:tr>
                  <a:tr h="403789">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b="0" kern="1200" dirty="0">
                              <a:solidFill>
                                <a:schemeClr val="dk1"/>
                              </a:solidFill>
                              <a:effectLst/>
                            </a:rPr>
                            <a:t>APA3 EndZ Cut</a:t>
                          </a:r>
                          <a:endParaRPr lang="en-GB" sz="1600" b="0" i="0" kern="1200" dirty="0">
                            <a:solidFill>
                              <a:schemeClr val="dk1"/>
                            </a:solidFill>
                            <a:effectLst/>
                            <a:latin typeface="+mn-lt"/>
                            <a:ea typeface="+mn-ea"/>
                            <a:cs typeface="+mn-cs"/>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rgbClr val="C00000"/>
                              </a:solidFill>
                            </a:rPr>
                            <a:t>100,824</a:t>
                          </a:r>
                        </a:p>
                      </a:txBody>
                      <a:tcPr anchor="ctr"/>
                    </a:tc>
                    <a:tc>
                      <a:txBody>
                        <a:bodyPr/>
                        <a:lstStyle/>
                        <a:p>
                          <a:pPr algn="ctr"/>
                          <a:r>
                            <a:rPr lang="en-US" sz="1400" b="0" dirty="0">
                              <a:solidFill>
                                <a:srgbClr val="C00000"/>
                              </a:solidFill>
                            </a:rPr>
                            <a:t>82,212</a:t>
                          </a:r>
                        </a:p>
                      </a:txBody>
                      <a:tcPr anchor="ctr">
                        <a:lnR w="19050" cap="flat" cmpd="sng" algn="ctr">
                          <a:solidFill>
                            <a:schemeClr val="tx1"/>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t>70,441</a:t>
                          </a:r>
                        </a:p>
                      </a:txBody>
                      <a:tcPr anchor="ctr">
                        <a:lnL w="19050" cap="flat" cmpd="sng" algn="ctr">
                          <a:solidFill>
                            <a:schemeClr val="tx1"/>
                          </a:solidFill>
                          <a:prstDash val="solid"/>
                          <a:round/>
                          <a:headEnd type="none" w="med" len="med"/>
                          <a:tailEnd type="none" w="med" len="med"/>
                        </a:lnL>
                      </a:tcPr>
                    </a:tc>
                    <a:tc>
                      <a:txBody>
                        <a:bodyPr/>
                        <a:lstStyle/>
                        <a:p>
                          <a:pPr algn="ctr"/>
                          <a:r>
                            <a:rPr lang="en-US" sz="1400" b="0" dirty="0"/>
                            <a:t>54,128</a:t>
                          </a:r>
                        </a:p>
                      </a:txBody>
                      <a:tcPr anchor="ctr"/>
                    </a:tc>
                    <a:extLst>
                      <a:ext uri="{0D108BD9-81ED-4DB2-BD59-A6C34878D82A}">
                        <a16:rowId xmlns:a16="http://schemas.microsoft.com/office/drawing/2014/main" val="3281504972"/>
                      </a:ext>
                    </a:extLst>
                  </a:tr>
                  <a:tr h="429608">
                    <a:tc>
                      <a:txBody>
                        <a:bodyPr/>
                        <a:lstStyle/>
                        <a:p>
                          <a:pPr algn="ctr"/>
                          <a:r>
                            <a:rPr lang="en-GB" sz="1600" b="0" kern="1200" dirty="0">
                              <a:solidFill>
                                <a:schemeClr val="dk1"/>
                              </a:solidFill>
                              <a:effectLst/>
                            </a:rPr>
                            <a:t>Michel score Cut</a:t>
                          </a:r>
                          <a:endParaRPr lang="en-GB" sz="1600" b="0" i="0" kern="1200" dirty="0">
                            <a:solidFill>
                              <a:schemeClr val="dk1"/>
                            </a:solidFill>
                            <a:effectLst/>
                            <a:latin typeface="+mn-lt"/>
                            <a:ea typeface="+mn-ea"/>
                            <a:cs typeface="+mn-cs"/>
                          </a:endParaRPr>
                        </a:p>
                      </a:txBody>
                      <a:tcPr anchor="ctr"/>
                    </a:tc>
                    <a:tc>
                      <a:txBody>
                        <a:bodyPr/>
                        <a:lstStyle/>
                        <a:p>
                          <a:pPr algn="ctr"/>
                          <a:r>
                            <a:rPr lang="en-US" sz="1400" b="0" dirty="0">
                              <a:solidFill>
                                <a:srgbClr val="C00000"/>
                              </a:solidFill>
                            </a:rPr>
                            <a:t>82,212</a:t>
                          </a:r>
                        </a:p>
                      </a:txBody>
                      <a:tcPr anchor="ctr"/>
                    </a:tc>
                    <a:tc>
                      <a:txBody>
                        <a:bodyPr/>
                        <a:lstStyle/>
                        <a:p>
                          <a:pPr algn="ctr"/>
                          <a:r>
                            <a:rPr lang="en-US" sz="1400" b="0" dirty="0">
                              <a:solidFill>
                                <a:srgbClr val="C00000"/>
                              </a:solidFill>
                            </a:rPr>
                            <a:t>80,616</a:t>
                          </a:r>
                        </a:p>
                      </a:txBody>
                      <a:tcPr anchor="ctr">
                        <a:lnR w="19050" cap="flat" cmpd="sng" algn="ctr">
                          <a:solidFill>
                            <a:schemeClr val="tx1"/>
                          </a:solidFill>
                          <a:prstDash val="solid"/>
                          <a:round/>
                          <a:headEnd type="none" w="med" len="med"/>
                          <a:tailEnd type="none" w="med" len="med"/>
                        </a:lnR>
                      </a:tcPr>
                    </a:tc>
                    <a:tc>
                      <a:txBody>
                        <a:bodyPr/>
                        <a:lstStyle/>
                        <a:p>
                          <a:pPr algn="ctr"/>
                          <a:r>
                            <a:rPr lang="en-US" sz="1400" b="0" dirty="0"/>
                            <a:t>54,128</a:t>
                          </a:r>
                        </a:p>
                      </a:txBody>
                      <a:tcPr anchor="ctr">
                        <a:lnL w="19050" cap="flat" cmpd="sng" algn="ctr">
                          <a:solidFill>
                            <a:schemeClr val="tx1"/>
                          </a:solidFill>
                          <a:prstDash val="solid"/>
                          <a:round/>
                          <a:headEnd type="none" w="med" len="med"/>
                          <a:tailEnd type="none" w="med" len="med"/>
                        </a:lnL>
                      </a:tcPr>
                    </a:tc>
                    <a:tc>
                      <a:txBody>
                        <a:bodyPr/>
                        <a:lstStyle/>
                        <a:p>
                          <a:pPr algn="ctr"/>
                          <a:r>
                            <a:rPr lang="en-US" sz="1400" b="0" dirty="0"/>
                            <a:t>52,872</a:t>
                          </a:r>
                        </a:p>
                      </a:txBody>
                      <a:tcPr anchor="ctr"/>
                    </a:tc>
                    <a:extLst>
                      <a:ext uri="{0D108BD9-81ED-4DB2-BD59-A6C34878D82A}">
                        <a16:rowId xmlns:a16="http://schemas.microsoft.com/office/drawing/2014/main" val="3430732665"/>
                      </a:ext>
                    </a:extLst>
                  </a:tr>
                  <a:tr h="403789">
                    <a:tc>
                      <a:txBody>
                        <a:bodyPr/>
                        <a:lstStyle/>
                        <a:p>
                          <a:pPr algn="ctr"/>
                          <a:r>
                            <a:rPr lang="en-GB" sz="1600" b="0" kern="1200" dirty="0">
                              <a:solidFill>
                                <a:schemeClr val="dk1"/>
                              </a:solidFill>
                              <a:effectLst/>
                            </a:rPr>
                            <a:t>Chi2/DOF Cut</a:t>
                          </a:r>
                          <a:endParaRPr lang="en-GB" sz="1600" b="0" i="0" kern="1200" dirty="0">
                            <a:solidFill>
                              <a:schemeClr val="dk1"/>
                            </a:solidFill>
                            <a:effectLst/>
                            <a:latin typeface="+mn-lt"/>
                            <a:ea typeface="+mn-ea"/>
                            <a:cs typeface="+mn-cs"/>
                          </a:endParaRPr>
                        </a:p>
                      </a:txBody>
                      <a:tcPr anchor="ctr"/>
                    </a:tc>
                    <a:tc>
                      <a:txBody>
                        <a:bodyPr/>
                        <a:lstStyle/>
                        <a:p>
                          <a:pPr algn="ctr"/>
                          <a:r>
                            <a:rPr lang="en-US" sz="1400" b="0" dirty="0">
                              <a:solidFill>
                                <a:srgbClr val="C00000"/>
                              </a:solidFill>
                            </a:rPr>
                            <a:t>80,616</a:t>
                          </a:r>
                        </a:p>
                      </a:txBody>
                      <a:tcPr anchor="ctr"/>
                    </a:tc>
                    <a:tc>
                      <a:txBody>
                        <a:bodyPr/>
                        <a:lstStyle/>
                        <a:p>
                          <a:pPr algn="ctr"/>
                          <a:r>
                            <a:rPr lang="en-US" sz="1400" b="0" dirty="0">
                              <a:solidFill>
                                <a:srgbClr val="C00000"/>
                              </a:solidFill>
                            </a:rPr>
                            <a:t>76,583</a:t>
                          </a:r>
                        </a:p>
                      </a:txBody>
                      <a:tcPr anchor="ctr">
                        <a:lnR w="19050" cap="flat" cmpd="sng" algn="ctr">
                          <a:solidFill>
                            <a:schemeClr val="tx1"/>
                          </a:solidFill>
                          <a:prstDash val="solid"/>
                          <a:round/>
                          <a:headEnd type="none" w="med" len="med"/>
                          <a:tailEnd type="none" w="med" len="med"/>
                        </a:lnR>
                      </a:tcPr>
                    </a:tc>
                    <a:tc>
                      <a:txBody>
                        <a:bodyPr/>
                        <a:lstStyle/>
                        <a:p>
                          <a:pPr algn="ctr"/>
                          <a:r>
                            <a:rPr lang="en-US" sz="1400" b="0" dirty="0"/>
                            <a:t>52,872</a:t>
                          </a:r>
                        </a:p>
                      </a:txBody>
                      <a:tcPr anchor="ctr">
                        <a:lnL w="19050" cap="flat" cmpd="sng" algn="ctr">
                          <a:solidFill>
                            <a:schemeClr val="tx1"/>
                          </a:solidFill>
                          <a:prstDash val="solid"/>
                          <a:round/>
                          <a:headEnd type="none" w="med" len="med"/>
                          <a:tailEnd type="none" w="med" len="med"/>
                        </a:lnL>
                      </a:tcPr>
                    </a:tc>
                    <a:tc>
                      <a:txBody>
                        <a:bodyPr/>
                        <a:lstStyle/>
                        <a:p>
                          <a:pPr algn="ctr"/>
                          <a:r>
                            <a:rPr lang="en-US" sz="1400" b="0" dirty="0"/>
                            <a:t>49,712</a:t>
                          </a:r>
                        </a:p>
                      </a:txBody>
                      <a:tcPr anchor="ctr"/>
                    </a:tc>
                    <a:extLst>
                      <a:ext uri="{0D108BD9-81ED-4DB2-BD59-A6C34878D82A}">
                        <a16:rowId xmlns:a16="http://schemas.microsoft.com/office/drawing/2014/main" val="2905581615"/>
                      </a:ext>
                    </a:extLst>
                  </a:tr>
                  <a:tr h="429608">
                    <a:tc>
                      <a:txBody>
                        <a:bodyPr/>
                        <a:lstStyle/>
                        <a:p>
                          <a:pPr algn="ctr"/>
                          <a:r>
                            <a:rPr lang="en-GB" sz="1600" b="0" kern="1200" dirty="0">
                              <a:solidFill>
                                <a:schemeClr val="dk1"/>
                              </a:solidFill>
                              <a:effectLst/>
                            </a:rPr>
                            <a:t>Beam Scraper Cut</a:t>
                          </a:r>
                          <a:endParaRPr lang="en-GB" sz="1600" b="0" i="0" kern="1200" dirty="0">
                            <a:solidFill>
                              <a:schemeClr val="dk1"/>
                            </a:solidFill>
                            <a:effectLst/>
                            <a:latin typeface="+mn-lt"/>
                            <a:ea typeface="+mn-ea"/>
                            <a:cs typeface="+mn-cs"/>
                          </a:endParaRPr>
                        </a:p>
                      </a:txBody>
                      <a:tcPr anchor="ctr">
                        <a:lnB w="19050" cap="flat" cmpd="sng" algn="ctr">
                          <a:solidFill>
                            <a:schemeClr val="tx1"/>
                          </a:solidFill>
                          <a:prstDash val="sysDash"/>
                          <a:round/>
                          <a:headEnd type="none" w="med" len="med"/>
                          <a:tailEnd type="none" w="med" len="med"/>
                        </a:lnB>
                      </a:tcPr>
                    </a:tc>
                    <a:tc>
                      <a:txBody>
                        <a:bodyPr/>
                        <a:lstStyle/>
                        <a:p>
                          <a:pPr algn="ctr"/>
                          <a:r>
                            <a:rPr lang="en-US" sz="1400" b="0" dirty="0">
                              <a:solidFill>
                                <a:srgbClr val="C00000"/>
                              </a:solidFill>
                            </a:rPr>
                            <a:t>76,583</a:t>
                          </a:r>
                        </a:p>
                      </a:txBody>
                      <a:tcPr anchor="ctr">
                        <a:lnB w="19050" cap="flat" cmpd="sng" algn="ctr">
                          <a:solidFill>
                            <a:schemeClr val="tx1"/>
                          </a:solidFill>
                          <a:prstDash val="sysDash"/>
                          <a:round/>
                          <a:headEnd type="none" w="med" len="med"/>
                          <a:tailEnd type="none" w="med" len="med"/>
                        </a:lnB>
                      </a:tcPr>
                    </a:tc>
                    <a:tc>
                      <a:txBody>
                        <a:bodyPr/>
                        <a:lstStyle/>
                        <a:p>
                          <a:pPr algn="ctr"/>
                          <a:r>
                            <a:rPr lang="en-US" sz="1400" b="0" dirty="0">
                              <a:solidFill>
                                <a:srgbClr val="C00000"/>
                              </a:solidFill>
                            </a:rPr>
                            <a:t>60,174</a:t>
                          </a:r>
                        </a:p>
                      </a:txBody>
                      <a:tcPr anchor="ctr">
                        <a:lnR w="19050" cap="flat" cmpd="sng" algn="ctr">
                          <a:solidFill>
                            <a:schemeClr val="tx1"/>
                          </a:solidFill>
                          <a:prstDash val="solid"/>
                          <a:round/>
                          <a:headEnd type="none" w="med" len="med"/>
                          <a:tailEnd type="none" w="med" len="med"/>
                        </a:lnR>
                        <a:lnB w="19050" cap="flat" cmpd="sng" algn="ctr">
                          <a:solidFill>
                            <a:schemeClr val="tx1"/>
                          </a:solidFill>
                          <a:prstDash val="sysDash"/>
                          <a:round/>
                          <a:headEnd type="none" w="med" len="med"/>
                          <a:tailEnd type="none" w="med" len="med"/>
                        </a:lnB>
                      </a:tcPr>
                    </a:tc>
                    <a:tc>
                      <a:txBody>
                        <a:bodyPr/>
                        <a:lstStyle/>
                        <a:p>
                          <a:pPr algn="ctr"/>
                          <a:r>
                            <a:rPr lang="en-US" sz="1400" b="0" dirty="0"/>
                            <a:t>49,712</a:t>
                          </a:r>
                        </a:p>
                      </a:txBody>
                      <a:tcPr anchor="ctr">
                        <a:lnL w="19050" cap="flat" cmpd="sng" algn="ctr">
                          <a:solidFill>
                            <a:schemeClr val="tx1"/>
                          </a:solidFill>
                          <a:prstDash val="solid"/>
                          <a:round/>
                          <a:headEnd type="none" w="med" len="med"/>
                          <a:tailEnd type="none" w="med" len="med"/>
                        </a:lnL>
                        <a:lnB w="19050" cap="flat" cmpd="sng" algn="ctr">
                          <a:solidFill>
                            <a:schemeClr val="tx1"/>
                          </a:solidFill>
                          <a:prstDash val="sysDash"/>
                          <a:round/>
                          <a:headEnd type="none" w="med" len="med"/>
                          <a:tailEnd type="none" w="med" len="med"/>
                        </a:lnB>
                      </a:tcPr>
                    </a:tc>
                    <a:tc>
                      <a:txBody>
                        <a:bodyPr/>
                        <a:lstStyle/>
                        <a:p>
                          <a:pPr algn="ctr"/>
                          <a:r>
                            <a:rPr lang="en-US" sz="1400" b="0" dirty="0"/>
                            <a:t>34,783</a:t>
                          </a:r>
                        </a:p>
                      </a:txBody>
                      <a:tcPr anchor="ctr">
                        <a:lnB w="1905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235134784"/>
                      </a:ext>
                    </a:extLst>
                  </a:tr>
                  <a:tr h="429608">
                    <a:tc>
                      <a:txBody>
                        <a:bodyPr/>
                        <a:lstStyle/>
                        <a:p>
                          <a:endParaRPr lang="en-US"/>
                        </a:p>
                      </a:txBody>
                      <a:tcPr anchor="ctr">
                        <a:lnT w="19050" cap="flat" cmpd="sng" algn="ctr">
                          <a:solidFill>
                            <a:schemeClr val="tx1"/>
                          </a:solidFill>
                          <a:prstDash val="sysDash"/>
                          <a:round/>
                          <a:headEnd type="none" w="med" len="med"/>
                          <a:tailEnd type="none" w="med" len="med"/>
                        </a:lnT>
                        <a:blipFill>
                          <a:blip r:embed="rId2"/>
                          <a:stretch>
                            <a:fillRect t="-764706" r="-446795" b="-405882"/>
                          </a:stretch>
                        </a:blipFill>
                      </a:tcPr>
                    </a:tc>
                    <a:tc>
                      <a:txBody>
                        <a:bodyPr/>
                        <a:lstStyle/>
                        <a:p>
                          <a:pPr algn="ctr"/>
                          <a:r>
                            <a:rPr lang="en-US" sz="1400" b="0" dirty="0">
                              <a:solidFill>
                                <a:srgbClr val="C00000"/>
                              </a:solidFill>
                            </a:rPr>
                            <a:t>60,174</a:t>
                          </a:r>
                        </a:p>
                      </a:txBody>
                      <a:tcPr anchor="ctr">
                        <a:lnT w="19050" cap="flat" cmpd="sng" algn="ctr">
                          <a:solidFill>
                            <a:schemeClr val="tx1"/>
                          </a:solidFill>
                          <a:prstDash val="sysDash"/>
                          <a:round/>
                          <a:headEnd type="none" w="med" len="med"/>
                          <a:tailEnd type="none" w="med" len="med"/>
                        </a:lnT>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a:solidFill>
                                <a:srgbClr val="C00000"/>
                              </a:solidFill>
                            </a:rPr>
                            <a:t>2,155</a:t>
                          </a:r>
                        </a:p>
                      </a:txBody>
                      <a:tcPr anchor="ctr">
                        <a:lnR w="1905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tcPr>
                    </a:tc>
                    <a:tc>
                      <a:txBody>
                        <a:bodyPr/>
                        <a:lstStyle/>
                        <a:p>
                          <a:pPr algn="ctr"/>
                          <a:r>
                            <a:rPr lang="en-US" sz="1400" b="0" dirty="0"/>
                            <a:t>34,783</a:t>
                          </a:r>
                        </a:p>
                      </a:txBody>
                      <a:tcPr anchor="ctr">
                        <a:lnL w="19050" cap="flat" cmpd="sng" algn="ctr">
                          <a:solidFill>
                            <a:schemeClr val="tx1"/>
                          </a:solidFill>
                          <a:prstDash val="solid"/>
                          <a:round/>
                          <a:headEnd type="none" w="med" len="med"/>
                          <a:tailEnd type="none" w="med" len="med"/>
                        </a:lnL>
                        <a:lnT w="19050" cap="flat" cmpd="sng" algn="ctr">
                          <a:solidFill>
                            <a:schemeClr val="tx1"/>
                          </a:solidFill>
                          <a:prstDash val="sysDash"/>
                          <a:round/>
                          <a:headEnd type="none" w="med" len="med"/>
                          <a:tailEnd type="none" w="med" len="med"/>
                        </a:lnT>
                      </a:tcPr>
                    </a:tc>
                    <a:tc>
                      <a:txBody>
                        <a:bodyPr/>
                        <a:lstStyle/>
                        <a:p>
                          <a:pPr algn="ctr"/>
                          <a:r>
                            <a:rPr lang="en-US" sz="1400" b="0" dirty="0"/>
                            <a:t>1,382</a:t>
                          </a:r>
                        </a:p>
                      </a:txBody>
                      <a:tcPr anchor="ctr">
                        <a:lnT w="19050" cap="flat" cmpd="sng" algn="ctr">
                          <a:solidFill>
                            <a:schemeClr val="tx1"/>
                          </a:solidFill>
                          <a:prstDash val="sysDash"/>
                          <a:round/>
                          <a:headEnd type="none" w="med" len="med"/>
                          <a:tailEnd type="none" w="med" len="med"/>
                        </a:lnT>
                      </a:tcPr>
                    </a:tc>
                    <a:extLst>
                      <a:ext uri="{0D108BD9-81ED-4DB2-BD59-A6C34878D82A}">
                        <a16:rowId xmlns:a16="http://schemas.microsoft.com/office/drawing/2014/main" val="167980821"/>
                      </a:ext>
                    </a:extLst>
                  </a:tr>
                  <a:tr h="429608">
                    <a:tc>
                      <a:txBody>
                        <a:bodyPr/>
                        <a:lstStyle/>
                        <a:p>
                          <a:endParaRPr lang="en-US"/>
                        </a:p>
                      </a:txBody>
                      <a:tcPr anchor="ctr">
                        <a:blipFill>
                          <a:blip r:embed="rId2"/>
                          <a:stretch>
                            <a:fillRect t="-864706" r="-446795" b="-305882"/>
                          </a:stretch>
                        </a:blipFill>
                      </a:tcPr>
                    </a:tc>
                    <a:tc>
                      <a:txBody>
                        <a:bodyPr/>
                        <a:lstStyle/>
                        <a:p>
                          <a:pPr algn="ctr"/>
                          <a:r>
                            <a:rPr lang="en-US" sz="1400" b="0" dirty="0">
                              <a:solidFill>
                                <a:srgbClr val="C00000"/>
                              </a:solidFill>
                            </a:rPr>
                            <a:t>2,155</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a:solidFill>
                                <a:srgbClr val="C00000"/>
                              </a:solidFill>
                            </a:rPr>
                            <a:t>1,708</a:t>
                          </a:r>
                        </a:p>
                      </a:txBody>
                      <a:tcPr anchor="ctr">
                        <a:lnR w="19050" cap="flat" cmpd="sng" algn="ctr">
                          <a:solidFill>
                            <a:schemeClr val="tx1"/>
                          </a:solidFill>
                          <a:prstDash val="solid"/>
                          <a:round/>
                          <a:headEnd type="none" w="med" len="med"/>
                          <a:tailEnd type="none" w="med" len="med"/>
                        </a:lnR>
                      </a:tcPr>
                    </a:tc>
                    <a:tc>
                      <a:txBody>
                        <a:bodyPr/>
                        <a:lstStyle/>
                        <a:p>
                          <a:pPr algn="ctr"/>
                          <a:r>
                            <a:rPr lang="en-US" sz="1400" b="0" dirty="0"/>
                            <a:t>1,382</a:t>
                          </a:r>
                        </a:p>
                      </a:txBody>
                      <a:tcPr anchor="ctr">
                        <a:lnL w="19050" cap="flat" cmpd="sng" algn="ctr">
                          <a:solidFill>
                            <a:schemeClr val="tx1"/>
                          </a:solidFill>
                          <a:prstDash val="solid"/>
                          <a:round/>
                          <a:headEnd type="none" w="med" len="med"/>
                          <a:tailEnd type="none" w="med" len="med"/>
                        </a:lnL>
                      </a:tcPr>
                    </a:tc>
                    <a:tc>
                      <a:txBody>
                        <a:bodyPr/>
                        <a:lstStyle/>
                        <a:p>
                          <a:pPr algn="ctr"/>
                          <a:r>
                            <a:rPr lang="en-US" sz="1400" b="0" dirty="0"/>
                            <a:t>1,088</a:t>
                          </a:r>
                        </a:p>
                      </a:txBody>
                      <a:tcPr anchor="ctr"/>
                    </a:tc>
                    <a:extLst>
                      <a:ext uri="{0D108BD9-81ED-4DB2-BD59-A6C34878D82A}">
                        <a16:rowId xmlns:a16="http://schemas.microsoft.com/office/drawing/2014/main" val="3918481743"/>
                      </a:ext>
                    </a:extLst>
                  </a:tr>
                  <a:tr h="429608">
                    <a:tc>
                      <a:txBody>
                        <a:bodyPr/>
                        <a:lstStyle/>
                        <a:p>
                          <a:endParaRPr lang="en-US"/>
                        </a:p>
                      </a:txBody>
                      <a:tcPr anchor="ctr">
                        <a:blipFill>
                          <a:blip r:embed="rId2"/>
                          <a:stretch>
                            <a:fillRect t="-964706" r="-446795" b="-205882"/>
                          </a:stretch>
                        </a:blipFill>
                      </a:tcPr>
                    </a:tc>
                    <a:tc>
                      <a:txBody>
                        <a:bodyPr/>
                        <a:lstStyle/>
                        <a:p>
                          <a:pPr algn="ctr"/>
                          <a:r>
                            <a:rPr lang="en-US" sz="1400" b="0" dirty="0">
                              <a:solidFill>
                                <a:srgbClr val="C00000"/>
                              </a:solidFill>
                            </a:rPr>
                            <a:t>1,708</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a:solidFill>
                                <a:srgbClr val="C00000"/>
                              </a:solidFill>
                            </a:rPr>
                            <a:t>1,614</a:t>
                          </a:r>
                        </a:p>
                      </a:txBody>
                      <a:tcPr anchor="ctr">
                        <a:lnR w="19050" cap="flat" cmpd="sng" algn="ctr">
                          <a:solidFill>
                            <a:schemeClr val="tx1"/>
                          </a:solidFill>
                          <a:prstDash val="solid"/>
                          <a:round/>
                          <a:headEnd type="none" w="med" len="med"/>
                          <a:tailEnd type="none" w="med" len="med"/>
                        </a:lnR>
                      </a:tcPr>
                    </a:tc>
                    <a:tc>
                      <a:txBody>
                        <a:bodyPr/>
                        <a:lstStyle/>
                        <a:p>
                          <a:pPr algn="ctr"/>
                          <a:r>
                            <a:rPr lang="en-US" sz="1400" b="0" dirty="0"/>
                            <a:t>1,088</a:t>
                          </a:r>
                        </a:p>
                      </a:txBody>
                      <a:tcPr anchor="ctr">
                        <a:lnL w="19050" cap="flat" cmpd="sng" algn="ctr">
                          <a:solidFill>
                            <a:schemeClr val="tx1"/>
                          </a:solidFill>
                          <a:prstDash val="solid"/>
                          <a:round/>
                          <a:headEnd type="none" w="med" len="med"/>
                          <a:tailEnd type="none" w="med" len="med"/>
                        </a:lnL>
                      </a:tcPr>
                    </a:tc>
                    <a:tc>
                      <a:txBody>
                        <a:bodyPr/>
                        <a:lstStyle/>
                        <a:p>
                          <a:pPr algn="ctr"/>
                          <a:r>
                            <a:rPr lang="en-US" sz="1400" b="0" dirty="0"/>
                            <a:t>1,014</a:t>
                          </a:r>
                        </a:p>
                      </a:txBody>
                      <a:tcPr anchor="ctr"/>
                    </a:tc>
                    <a:extLst>
                      <a:ext uri="{0D108BD9-81ED-4DB2-BD59-A6C34878D82A}">
                        <a16:rowId xmlns:a16="http://schemas.microsoft.com/office/drawing/2014/main" val="4122677447"/>
                      </a:ext>
                    </a:extLst>
                  </a:tr>
                  <a:tr h="429608">
                    <a:tc>
                      <a:txBody>
                        <a:bodyPr/>
                        <a:lstStyle/>
                        <a:p>
                          <a:endParaRPr lang="en-US"/>
                        </a:p>
                      </a:txBody>
                      <a:tcPr anchor="ctr">
                        <a:blipFill>
                          <a:blip r:embed="rId2"/>
                          <a:stretch>
                            <a:fillRect t="-1064706" r="-446795" b="-105882"/>
                          </a:stretch>
                        </a:blipFill>
                      </a:tcPr>
                    </a:tc>
                    <a:tc>
                      <a:txBody>
                        <a:bodyPr/>
                        <a:lstStyle/>
                        <a:p>
                          <a:pPr algn="ctr"/>
                          <a:r>
                            <a:rPr lang="en-US" sz="1400" b="0" dirty="0">
                              <a:solidFill>
                                <a:srgbClr val="C00000"/>
                              </a:solidFill>
                            </a:rPr>
                            <a:t>1,614</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a:solidFill>
                                <a:srgbClr val="C00000"/>
                              </a:solidFill>
                            </a:rPr>
                            <a:t>1,146</a:t>
                          </a:r>
                        </a:p>
                      </a:txBody>
                      <a:tcPr anchor="ctr">
                        <a:lnR w="19050" cap="flat" cmpd="sng" algn="ctr">
                          <a:solidFill>
                            <a:schemeClr val="tx1"/>
                          </a:solidFill>
                          <a:prstDash val="solid"/>
                          <a:round/>
                          <a:headEnd type="none" w="med" len="med"/>
                          <a:tailEnd type="none" w="med" len="med"/>
                        </a:lnR>
                      </a:tcPr>
                    </a:tc>
                    <a:tc>
                      <a:txBody>
                        <a:bodyPr/>
                        <a:lstStyle/>
                        <a:p>
                          <a:pPr algn="ctr"/>
                          <a:r>
                            <a:rPr lang="en-US" sz="1400" b="0" dirty="0"/>
                            <a:t>1,014</a:t>
                          </a:r>
                        </a:p>
                      </a:txBody>
                      <a:tcPr anchor="ctr">
                        <a:lnL w="19050" cap="flat" cmpd="sng" algn="ctr">
                          <a:solidFill>
                            <a:schemeClr val="tx1"/>
                          </a:solidFill>
                          <a:prstDash val="solid"/>
                          <a:round/>
                          <a:headEnd type="none" w="med" len="med"/>
                          <a:tailEnd type="none" w="med" len="med"/>
                        </a:lnL>
                      </a:tcPr>
                    </a:tc>
                    <a:tc>
                      <a:txBody>
                        <a:bodyPr/>
                        <a:lstStyle/>
                        <a:p>
                          <a:pPr algn="ctr"/>
                          <a:r>
                            <a:rPr lang="en-US" sz="1400" b="0" dirty="0"/>
                            <a:t>665</a:t>
                          </a:r>
                        </a:p>
                      </a:txBody>
                      <a:tcPr anchor="ctr"/>
                    </a:tc>
                    <a:extLst>
                      <a:ext uri="{0D108BD9-81ED-4DB2-BD59-A6C34878D82A}">
                        <a16:rowId xmlns:a16="http://schemas.microsoft.com/office/drawing/2014/main" val="2634927066"/>
                      </a:ext>
                    </a:extLst>
                  </a:tr>
                  <a:tr h="4296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600" b="0" i="0" kern="1200" dirty="0">
                            <a:solidFill>
                              <a:schemeClr val="dk1"/>
                            </a:solidFill>
                            <a:effectLst/>
                            <a:latin typeface="+mn-lt"/>
                            <a:ea typeface="+mn-ea"/>
                            <a:cs typeface="+mn-cs"/>
                          </a:endParaRPr>
                        </a:p>
                      </a:txBody>
                      <a:tcPr anchor="ctr"/>
                    </a:tc>
                    <a:tc>
                      <a:txBody>
                        <a:bodyPr/>
                        <a:lstStyle/>
                        <a:p>
                          <a:pPr algn="ctr"/>
                          <a:endParaRPr lang="en-US" sz="1400" b="0" dirty="0">
                            <a:solidFill>
                              <a:srgbClr val="C00000"/>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a:solidFill>
                                <a:srgbClr val="C00000"/>
                              </a:solidFill>
                            </a:rPr>
                            <a:t>1,146(840)</a:t>
                          </a:r>
                        </a:p>
                      </a:txBody>
                      <a:tcPr anchor="ctr">
                        <a:lnR w="19050" cap="flat" cmpd="sng" algn="ctr">
                          <a:solidFill>
                            <a:schemeClr val="tx1"/>
                          </a:solidFill>
                          <a:prstDash val="solid"/>
                          <a:round/>
                          <a:headEnd type="none" w="med" len="med"/>
                          <a:tailEnd type="none" w="med" len="med"/>
                        </a:lnR>
                      </a:tcPr>
                    </a:tc>
                    <a:tc>
                      <a:txBody>
                        <a:bodyPr/>
                        <a:lstStyle/>
                        <a:p>
                          <a:pPr algn="ctr"/>
                          <a:endParaRPr lang="en-US" sz="1400" b="0" dirty="0"/>
                        </a:p>
                      </a:txBody>
                      <a:tcPr anchor="ctr">
                        <a:lnL w="19050" cap="flat" cmpd="sng" algn="ctr">
                          <a:solidFill>
                            <a:schemeClr val="tx1"/>
                          </a:solidFill>
                          <a:prstDash val="solid"/>
                          <a:round/>
                          <a:headEnd type="none" w="med" len="med"/>
                          <a:tailEnd type="none" w="med" len="med"/>
                        </a:lnL>
                      </a:tcPr>
                    </a:tc>
                    <a:tc>
                      <a:txBody>
                        <a:bodyPr/>
                        <a:lstStyle/>
                        <a:p>
                          <a:pPr algn="ctr"/>
                          <a:r>
                            <a:rPr lang="en-US" sz="1400" b="0" dirty="0"/>
                            <a:t>665</a:t>
                          </a:r>
                        </a:p>
                      </a:txBody>
                      <a:tcPr anchor="ctr"/>
                    </a:tc>
                    <a:extLst>
                      <a:ext uri="{0D108BD9-81ED-4DB2-BD59-A6C34878D82A}">
                        <a16:rowId xmlns:a16="http://schemas.microsoft.com/office/drawing/2014/main" val="3233527002"/>
                      </a:ext>
                    </a:extLst>
                  </a:tr>
                </a:tbl>
              </a:graphicData>
            </a:graphic>
          </p:graphicFrame>
        </mc:Fallback>
      </mc:AlternateContent>
    </p:spTree>
    <p:extLst>
      <p:ext uri="{BB962C8B-B14F-4D97-AF65-F5344CB8AC3E}">
        <p14:creationId xmlns:p14="http://schemas.microsoft.com/office/powerpoint/2010/main" val="12857081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5275B94F-9A1A-6E4D-B0B1-5A89CBE0B4D0}"/>
              </a:ext>
            </a:extLst>
          </p:cNvPr>
          <p:cNvPicPr>
            <a:picLocks noGrp="1" noChangeAspect="1"/>
          </p:cNvPicPr>
          <p:nvPr>
            <p:ph idx="11"/>
          </p:nvPr>
        </p:nvPicPr>
        <p:blipFill>
          <a:blip r:embed="rId2"/>
          <a:stretch>
            <a:fillRect/>
          </a:stretch>
        </p:blipFill>
        <p:spPr>
          <a:xfrm rot="5400000">
            <a:off x="1263600" y="-277200"/>
            <a:ext cx="3894704" cy="6033600"/>
          </a:xfrm>
        </p:spPr>
      </p:pic>
      <p:sp>
        <p:nvSpPr>
          <p:cNvPr id="2" name="Title 1">
            <a:extLst>
              <a:ext uri="{FF2B5EF4-FFF2-40B4-BE49-F238E27FC236}">
                <a16:creationId xmlns:a16="http://schemas.microsoft.com/office/drawing/2014/main" id="{8D055435-0223-694F-8334-4735764A8120}"/>
              </a:ext>
            </a:extLst>
          </p:cNvPr>
          <p:cNvSpPr>
            <a:spLocks noGrp="1"/>
          </p:cNvSpPr>
          <p:nvPr>
            <p:ph type="title"/>
          </p:nvPr>
        </p:nvSpPr>
        <p:spPr/>
        <p:txBody>
          <a:bodyPr/>
          <a:lstStyle/>
          <a:p>
            <a:r>
              <a:rPr lang="en-US" dirty="0"/>
              <a:t>Shower Energy (After Correction)</a:t>
            </a:r>
          </a:p>
        </p:txBody>
      </p:sp>
      <p:sp>
        <p:nvSpPr>
          <p:cNvPr id="3" name="Date Placeholder 2">
            <a:extLst>
              <a:ext uri="{FF2B5EF4-FFF2-40B4-BE49-F238E27FC236}">
                <a16:creationId xmlns:a16="http://schemas.microsoft.com/office/drawing/2014/main" id="{1950AD3A-66BE-594D-9A70-E453E3D94816}"/>
              </a:ext>
            </a:extLst>
          </p:cNvPr>
          <p:cNvSpPr>
            <a:spLocks noGrp="1"/>
          </p:cNvSpPr>
          <p:nvPr>
            <p:ph type="dt" sz="half" idx="2"/>
          </p:nvPr>
        </p:nvSpPr>
        <p:spPr/>
        <p:txBody>
          <a:bodyPr/>
          <a:lstStyle/>
          <a:p>
            <a:pPr>
              <a:defRPr/>
            </a:pPr>
            <a:r>
              <a:rPr lang="en-GB">
                <a:latin typeface="Helvetica"/>
              </a:rPr>
              <a:t>21/02/2024</a:t>
            </a:r>
            <a:endParaRPr lang="en-US" dirty="0">
              <a:latin typeface="Helvetica"/>
              <a:cs typeface="Helvetica"/>
            </a:endParaRPr>
          </a:p>
        </p:txBody>
      </p:sp>
      <p:sp>
        <p:nvSpPr>
          <p:cNvPr id="4" name="Slide Number Placeholder 3">
            <a:extLst>
              <a:ext uri="{FF2B5EF4-FFF2-40B4-BE49-F238E27FC236}">
                <a16:creationId xmlns:a16="http://schemas.microsoft.com/office/drawing/2014/main" id="{22E11483-49D9-EF4A-AC14-84FD353B5E70}"/>
              </a:ext>
            </a:extLst>
          </p:cNvPr>
          <p:cNvSpPr>
            <a:spLocks noGrp="1"/>
          </p:cNvSpPr>
          <p:nvPr>
            <p:ph type="sldNum" sz="quarter" idx="4"/>
          </p:nvPr>
        </p:nvSpPr>
        <p:spPr/>
        <p:txBody>
          <a:bodyPr/>
          <a:lstStyle/>
          <a:p>
            <a:pPr>
              <a:defRPr/>
            </a:pPr>
            <a:fld id="{0C39C72E-2A13-EB4D-AD45-6D4E6ACAED8D}" type="slidenum">
              <a:rPr lang="en-US" smtClean="0"/>
              <a:pPr>
                <a:defRPr/>
              </a:pPr>
              <a:t>58</a:t>
            </a:fld>
            <a:endParaRPr lang="en-US" dirty="0"/>
          </a:p>
        </p:txBody>
      </p:sp>
      <p:sp>
        <p:nvSpPr>
          <p:cNvPr id="7" name="Footer Placeholder 6">
            <a:extLst>
              <a:ext uri="{FF2B5EF4-FFF2-40B4-BE49-F238E27FC236}">
                <a16:creationId xmlns:a16="http://schemas.microsoft.com/office/drawing/2014/main" id="{903C0744-FEE1-FD45-BB17-F824A431EA5C}"/>
              </a:ext>
            </a:extLst>
          </p:cNvPr>
          <p:cNvSpPr>
            <a:spLocks noGrp="1"/>
          </p:cNvSpPr>
          <p:nvPr>
            <p:ph type="ftr" sz="quarter" idx="3"/>
          </p:nvPr>
        </p:nvSpPr>
        <p:spPr/>
        <p:txBody>
          <a:bodyPr/>
          <a:lstStyle/>
          <a:p>
            <a:pPr>
              <a:defRPr/>
            </a:pPr>
            <a:r>
              <a:rPr lang="de-DE"/>
              <a:t>Kang Yang | Pion Charge-Exchange Differential Cross Section in ProtoDUNE-SP</a:t>
            </a:r>
            <a:endParaRPr lang="en-US" dirty="0"/>
          </a:p>
        </p:txBody>
      </p:sp>
      <mc:AlternateContent xmlns:mc="http://schemas.openxmlformats.org/markup-compatibility/2006" xmlns:a14="http://schemas.microsoft.com/office/drawing/2010/main">
        <mc:Choice Requires="a14">
          <p:graphicFrame>
            <p:nvGraphicFramePr>
              <p:cNvPr id="12" name="Table 11">
                <a:extLst>
                  <a:ext uri="{FF2B5EF4-FFF2-40B4-BE49-F238E27FC236}">
                    <a16:creationId xmlns:a16="http://schemas.microsoft.com/office/drawing/2014/main" id="{A93D8852-AC08-854B-899C-7CCF76B3B090}"/>
                  </a:ext>
                </a:extLst>
              </p:cNvPr>
              <p:cNvGraphicFramePr>
                <a:graphicFrameLocks noGrp="1"/>
              </p:cNvGraphicFramePr>
              <p:nvPr/>
            </p:nvGraphicFramePr>
            <p:xfrm>
              <a:off x="983974" y="4966391"/>
              <a:ext cx="9766431" cy="914895"/>
            </p:xfrm>
            <a:graphic>
              <a:graphicData uri="http://schemas.openxmlformats.org/drawingml/2006/table">
                <a:tbl>
                  <a:tblPr firstRow="1" bandRow="1">
                    <a:tableStyleId>{9D7B26C5-4107-4FEC-AEDC-1716B250A1EF}</a:tableStyleId>
                  </a:tblPr>
                  <a:tblGrid>
                    <a:gridCol w="2202583">
                      <a:extLst>
                        <a:ext uri="{9D8B030D-6E8A-4147-A177-3AD203B41FA5}">
                          <a16:colId xmlns:a16="http://schemas.microsoft.com/office/drawing/2014/main" val="2416747726"/>
                        </a:ext>
                      </a:extLst>
                    </a:gridCol>
                    <a:gridCol w="1500672">
                      <a:extLst>
                        <a:ext uri="{9D8B030D-6E8A-4147-A177-3AD203B41FA5}">
                          <a16:colId xmlns:a16="http://schemas.microsoft.com/office/drawing/2014/main" val="2756509185"/>
                        </a:ext>
                      </a:extLst>
                    </a:gridCol>
                    <a:gridCol w="1985986">
                      <a:extLst>
                        <a:ext uri="{9D8B030D-6E8A-4147-A177-3AD203B41FA5}">
                          <a16:colId xmlns:a16="http://schemas.microsoft.com/office/drawing/2014/main" val="2248783905"/>
                        </a:ext>
                      </a:extLst>
                    </a:gridCol>
                    <a:gridCol w="2038595">
                      <a:extLst>
                        <a:ext uri="{9D8B030D-6E8A-4147-A177-3AD203B41FA5}">
                          <a16:colId xmlns:a16="http://schemas.microsoft.com/office/drawing/2014/main" val="164038162"/>
                        </a:ext>
                      </a:extLst>
                    </a:gridCol>
                    <a:gridCol w="2038595">
                      <a:extLst>
                        <a:ext uri="{9D8B030D-6E8A-4147-A177-3AD203B41FA5}">
                          <a16:colId xmlns:a16="http://schemas.microsoft.com/office/drawing/2014/main" val="1796840329"/>
                        </a:ext>
                      </a:extLst>
                    </a:gridCol>
                  </a:tblGrid>
                  <a:tr h="533253">
                    <a:tc>
                      <a:txBody>
                        <a:bodyPr/>
                        <a:lstStyle/>
                        <a:p>
                          <a:pPr algn="ctr"/>
                          <a:r>
                            <a:rPr lang="en-US" sz="1400" dirty="0">
                              <a:solidFill>
                                <a:schemeClr val="tx1"/>
                              </a:solidFill>
                            </a:rPr>
                            <a:t>Particle Type</a:t>
                          </a:r>
                        </a:p>
                      </a:txBody>
                      <a:tcPr/>
                    </a:tc>
                    <a:tc>
                      <a:txBody>
                        <a:bodyPr/>
                        <a:lstStyle/>
                        <a:p>
                          <a:pPr algn="ctr"/>
                          <a:r>
                            <a:rPr lang="en-US" sz="1400" dirty="0">
                              <a:solidFill>
                                <a:schemeClr val="tx1"/>
                              </a:solidFill>
                            </a:rPr>
                            <a:t>Energy/Mom. </a:t>
                          </a:r>
                        </a:p>
                        <a:p>
                          <a:pPr algn="ctr"/>
                          <a:r>
                            <a:rPr lang="en-US" sz="1400" dirty="0">
                              <a:solidFill>
                                <a:schemeClr val="tx1"/>
                              </a:solidFill>
                            </a:rPr>
                            <a:t>(frac. bias)</a:t>
                          </a:r>
                        </a:p>
                      </a:txBody>
                      <a:tcPr/>
                    </a:tc>
                    <a:tc>
                      <a:txBody>
                        <a:bodyPr/>
                        <a:lstStyle/>
                        <a:p>
                          <a:pPr algn="ctr"/>
                          <a:r>
                            <a:rPr lang="en-US" sz="1400" dirty="0">
                              <a:solidFill>
                                <a:schemeClr val="tx1"/>
                              </a:solidFill>
                            </a:rPr>
                            <a:t>Theta* (deg.)</a:t>
                          </a:r>
                        </a:p>
                        <a:p>
                          <a:pPr algn="ctr"/>
                          <a:r>
                            <a:rPr lang="en-US" sz="1400" dirty="0">
                              <a:solidFill>
                                <a:schemeClr val="tx1"/>
                              </a:solidFill>
                            </a:rPr>
                            <a:t>(abs. difference)</a:t>
                          </a:r>
                        </a:p>
                      </a:txBody>
                      <a:tcPr/>
                    </a:tc>
                    <a:tc>
                      <a:txBody>
                        <a:bodyPr/>
                        <a:lstStyle/>
                        <a:p>
                          <a:pPr algn="ctr"/>
                          <a:r>
                            <a:rPr lang="en-US" sz="1400" dirty="0">
                              <a:solidFill>
                                <a:schemeClr val="tx1"/>
                              </a:solidFill>
                            </a:rPr>
                            <a:t>Phi (deg.)</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(abs. difference)</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Performance</a:t>
                          </a:r>
                        </a:p>
                      </a:txBody>
                      <a:tcPr/>
                    </a:tc>
                    <a:extLst>
                      <a:ext uri="{0D108BD9-81ED-4DB2-BD59-A6C34878D82A}">
                        <a16:rowId xmlns:a16="http://schemas.microsoft.com/office/drawing/2014/main" val="3145984681"/>
                      </a:ext>
                    </a:extLst>
                  </a:tr>
                  <a:tr h="381642">
                    <a:tc>
                      <a:txBody>
                        <a:bodyPr/>
                        <a:lstStyle/>
                        <a:p>
                          <a:pPr algn="ctr"/>
                          <a:r>
                            <a:rPr lang="en-US" sz="1400" b="1" dirty="0">
                              <a:solidFill>
                                <a:schemeClr val="tx1"/>
                              </a:solidFill>
                            </a:rPr>
                            <a:t>Daughter Shower</a:t>
                          </a:r>
                        </a:p>
                      </a:txBody>
                      <a:tcPr/>
                    </a:tc>
                    <a:tc>
                      <a:txBody>
                        <a:bodyPr/>
                        <a:lstStyle/>
                        <a:p>
                          <a:pPr algn="ctr"/>
                          <a:r>
                            <a:rPr lang="en-GB" sz="1400" b="1" kern="1200" dirty="0">
                              <a:solidFill>
                                <a:schemeClr val="tx1"/>
                              </a:solidFill>
                              <a:effectLst/>
                            </a:rPr>
                            <a:t>2.38%</a:t>
                          </a:r>
                          <a14:m>
                            <m:oMath xmlns:m="http://schemas.openxmlformats.org/officeDocument/2006/math">
                              <m:r>
                                <a:rPr lang="en-GB" sz="1400" b="1" i="1" kern="1200" smtClean="0">
                                  <a:solidFill>
                                    <a:schemeClr val="tx1"/>
                                  </a:solidFill>
                                  <a:effectLst/>
                                  <a:latin typeface="Cambria Math" panose="02040503050406030204" pitchFamily="18" charset="0"/>
                                  <a:ea typeface="Cambria Math" panose="02040503050406030204" pitchFamily="18" charset="0"/>
                                </a:rPr>
                                <m:t>±</m:t>
                              </m:r>
                            </m:oMath>
                          </a14:m>
                          <a:r>
                            <a:rPr lang="en-US" sz="1400" b="1" dirty="0">
                              <a:solidFill>
                                <a:schemeClr val="tx1"/>
                              </a:solidFill>
                            </a:rPr>
                            <a:t>0.19</a:t>
                          </a:r>
                        </a:p>
                      </a:txBody>
                      <a:tcPr/>
                    </a:tc>
                    <a:tc>
                      <a:txBody>
                        <a:bodyPr/>
                        <a:lstStyle/>
                        <a:p>
                          <a:pPr algn="ctr"/>
                          <a:r>
                            <a:rPr lang="en-US" sz="1400" b="1" i="0" kern="1200" dirty="0">
                              <a:solidFill>
                                <a:schemeClr val="tx1"/>
                              </a:solidFill>
                              <a:effectLst/>
                              <a:latin typeface="+mn-lt"/>
                              <a:ea typeface="+mn-ea"/>
                            </a:rPr>
                            <a:t>2.56</a:t>
                          </a:r>
                          <a14:m>
                            <m:oMath xmlns:m="http://schemas.openxmlformats.org/officeDocument/2006/math">
                              <m:r>
                                <a:rPr lang="en-GB" sz="1400" b="1" i="1" kern="1200" smtClean="0">
                                  <a:solidFill>
                                    <a:schemeClr val="tx1"/>
                                  </a:solidFill>
                                  <a:effectLst/>
                                  <a:latin typeface="Cambria Math" panose="02040503050406030204" pitchFamily="18" charset="0"/>
                                  <a:ea typeface="Cambria Math" panose="02040503050406030204" pitchFamily="18" charset="0"/>
                                </a:rPr>
                                <m:t>±</m:t>
                              </m:r>
                            </m:oMath>
                          </a14:m>
                          <a:r>
                            <a:rPr lang="en-US" sz="1400" b="1" dirty="0">
                              <a:solidFill>
                                <a:schemeClr val="tx1"/>
                              </a:solidFill>
                            </a:rPr>
                            <a:t>5.78</a:t>
                          </a:r>
                        </a:p>
                      </a:txBody>
                      <a:tcPr/>
                    </a:tc>
                    <a:tc>
                      <a:txBody>
                        <a:bodyPr/>
                        <a:lstStyle/>
                        <a:p>
                          <a:pPr algn="ctr"/>
                          <a:r>
                            <a:rPr lang="en-GB" sz="1400" b="1" dirty="0">
                              <a:solidFill>
                                <a:schemeClr val="tx1"/>
                              </a:solidFill>
                            </a:rPr>
                            <a:t>0.18</a:t>
                          </a:r>
                          <a14:m>
                            <m:oMath xmlns:m="http://schemas.openxmlformats.org/officeDocument/2006/math">
                              <m:r>
                                <a:rPr lang="en-GB" sz="1400" b="1" i="1" kern="1200" smtClean="0">
                                  <a:solidFill>
                                    <a:schemeClr val="tx1"/>
                                  </a:solidFill>
                                  <a:effectLst/>
                                  <a:latin typeface="Cambria Math" panose="02040503050406030204" pitchFamily="18" charset="0"/>
                                  <a:ea typeface="Cambria Math" panose="02040503050406030204" pitchFamily="18" charset="0"/>
                                </a:rPr>
                                <m:t>±</m:t>
                              </m:r>
                            </m:oMath>
                          </a14:m>
                          <a:r>
                            <a:rPr lang="en-US" sz="1400" b="1" dirty="0">
                              <a:solidFill>
                                <a:schemeClr val="tx1"/>
                              </a:solidFill>
                            </a:rPr>
                            <a:t>8.10</a:t>
                          </a:r>
                        </a:p>
                      </a:txBody>
                      <a:tcPr/>
                    </a:tc>
                    <a:tc>
                      <a:txBody>
                        <a:bodyPr/>
                        <a:lstStyle/>
                        <a:p>
                          <a:pPr algn="ctr"/>
                          <a:r>
                            <a:rPr lang="en-US" sz="1400" b="1" dirty="0">
                              <a:solidFill>
                                <a:schemeClr val="tx1"/>
                              </a:solidFill>
                            </a:rPr>
                            <a:t>Good</a:t>
                          </a:r>
                        </a:p>
                      </a:txBody>
                      <a:tcPr/>
                    </a:tc>
                    <a:extLst>
                      <a:ext uri="{0D108BD9-81ED-4DB2-BD59-A6C34878D82A}">
                        <a16:rowId xmlns:a16="http://schemas.microsoft.com/office/drawing/2014/main" val="1225776161"/>
                      </a:ext>
                    </a:extLst>
                  </a:tr>
                </a:tbl>
              </a:graphicData>
            </a:graphic>
          </p:graphicFrame>
        </mc:Choice>
        <mc:Fallback xmlns="">
          <p:graphicFrame>
            <p:nvGraphicFramePr>
              <p:cNvPr id="12" name="Table 11">
                <a:extLst>
                  <a:ext uri="{FF2B5EF4-FFF2-40B4-BE49-F238E27FC236}">
                    <a16:creationId xmlns:a16="http://schemas.microsoft.com/office/drawing/2014/main" id="{A93D8852-AC08-854B-899C-7CCF76B3B090}"/>
                  </a:ext>
                </a:extLst>
              </p:cNvPr>
              <p:cNvGraphicFramePr>
                <a:graphicFrameLocks noGrp="1"/>
              </p:cNvGraphicFramePr>
              <p:nvPr>
                <p:extLst>
                  <p:ext uri="{D42A27DB-BD31-4B8C-83A1-F6EECF244321}">
                    <p14:modId xmlns:p14="http://schemas.microsoft.com/office/powerpoint/2010/main" val="2507919227"/>
                  </p:ext>
                </p:extLst>
              </p:nvPr>
            </p:nvGraphicFramePr>
            <p:xfrm>
              <a:off x="983974" y="4966391"/>
              <a:ext cx="9766431" cy="914895"/>
            </p:xfrm>
            <a:graphic>
              <a:graphicData uri="http://schemas.openxmlformats.org/drawingml/2006/table">
                <a:tbl>
                  <a:tblPr firstRow="1" bandRow="1">
                    <a:tableStyleId>{9D7B26C5-4107-4FEC-AEDC-1716B250A1EF}</a:tableStyleId>
                  </a:tblPr>
                  <a:tblGrid>
                    <a:gridCol w="2202583">
                      <a:extLst>
                        <a:ext uri="{9D8B030D-6E8A-4147-A177-3AD203B41FA5}">
                          <a16:colId xmlns:a16="http://schemas.microsoft.com/office/drawing/2014/main" val="2416747726"/>
                        </a:ext>
                      </a:extLst>
                    </a:gridCol>
                    <a:gridCol w="1500672">
                      <a:extLst>
                        <a:ext uri="{9D8B030D-6E8A-4147-A177-3AD203B41FA5}">
                          <a16:colId xmlns:a16="http://schemas.microsoft.com/office/drawing/2014/main" val="2756509185"/>
                        </a:ext>
                      </a:extLst>
                    </a:gridCol>
                    <a:gridCol w="1985986">
                      <a:extLst>
                        <a:ext uri="{9D8B030D-6E8A-4147-A177-3AD203B41FA5}">
                          <a16:colId xmlns:a16="http://schemas.microsoft.com/office/drawing/2014/main" val="2248783905"/>
                        </a:ext>
                      </a:extLst>
                    </a:gridCol>
                    <a:gridCol w="2038595">
                      <a:extLst>
                        <a:ext uri="{9D8B030D-6E8A-4147-A177-3AD203B41FA5}">
                          <a16:colId xmlns:a16="http://schemas.microsoft.com/office/drawing/2014/main" val="164038162"/>
                        </a:ext>
                      </a:extLst>
                    </a:gridCol>
                    <a:gridCol w="2038595">
                      <a:extLst>
                        <a:ext uri="{9D8B030D-6E8A-4147-A177-3AD203B41FA5}">
                          <a16:colId xmlns:a16="http://schemas.microsoft.com/office/drawing/2014/main" val="1796840329"/>
                        </a:ext>
                      </a:extLst>
                    </a:gridCol>
                  </a:tblGrid>
                  <a:tr h="533253">
                    <a:tc>
                      <a:txBody>
                        <a:bodyPr/>
                        <a:lstStyle/>
                        <a:p>
                          <a:pPr algn="ctr"/>
                          <a:r>
                            <a:rPr lang="en-US" sz="1400" dirty="0">
                              <a:solidFill>
                                <a:schemeClr val="tx1"/>
                              </a:solidFill>
                            </a:rPr>
                            <a:t>Particle Type</a:t>
                          </a:r>
                        </a:p>
                      </a:txBody>
                      <a:tcPr/>
                    </a:tc>
                    <a:tc>
                      <a:txBody>
                        <a:bodyPr/>
                        <a:lstStyle/>
                        <a:p>
                          <a:pPr algn="ctr"/>
                          <a:r>
                            <a:rPr lang="en-US" sz="1400" dirty="0">
                              <a:solidFill>
                                <a:schemeClr val="tx1"/>
                              </a:solidFill>
                            </a:rPr>
                            <a:t>Energy/Mom. </a:t>
                          </a:r>
                        </a:p>
                        <a:p>
                          <a:pPr algn="ctr"/>
                          <a:r>
                            <a:rPr lang="en-US" sz="1400" dirty="0">
                              <a:solidFill>
                                <a:schemeClr val="tx1"/>
                              </a:solidFill>
                            </a:rPr>
                            <a:t>(frac. bias)</a:t>
                          </a:r>
                        </a:p>
                      </a:txBody>
                      <a:tcPr/>
                    </a:tc>
                    <a:tc>
                      <a:txBody>
                        <a:bodyPr/>
                        <a:lstStyle/>
                        <a:p>
                          <a:pPr algn="ctr"/>
                          <a:r>
                            <a:rPr lang="en-US" sz="1400" dirty="0">
                              <a:solidFill>
                                <a:schemeClr val="tx1"/>
                              </a:solidFill>
                            </a:rPr>
                            <a:t>Theta* (deg.)</a:t>
                          </a:r>
                        </a:p>
                        <a:p>
                          <a:pPr algn="ctr"/>
                          <a:r>
                            <a:rPr lang="en-US" sz="1400" dirty="0">
                              <a:solidFill>
                                <a:schemeClr val="tx1"/>
                              </a:solidFill>
                            </a:rPr>
                            <a:t>(abs. difference)</a:t>
                          </a:r>
                        </a:p>
                      </a:txBody>
                      <a:tcPr/>
                    </a:tc>
                    <a:tc>
                      <a:txBody>
                        <a:bodyPr/>
                        <a:lstStyle/>
                        <a:p>
                          <a:pPr algn="ctr"/>
                          <a:r>
                            <a:rPr lang="en-US" sz="1400" dirty="0">
                              <a:solidFill>
                                <a:schemeClr val="tx1"/>
                              </a:solidFill>
                            </a:rPr>
                            <a:t>Phi (deg.)</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(abs. difference)</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Performance</a:t>
                          </a:r>
                        </a:p>
                      </a:txBody>
                      <a:tcPr/>
                    </a:tc>
                    <a:extLst>
                      <a:ext uri="{0D108BD9-81ED-4DB2-BD59-A6C34878D82A}">
                        <a16:rowId xmlns:a16="http://schemas.microsoft.com/office/drawing/2014/main" val="3145984681"/>
                      </a:ext>
                    </a:extLst>
                  </a:tr>
                  <a:tr h="381642">
                    <a:tc>
                      <a:txBody>
                        <a:bodyPr/>
                        <a:lstStyle/>
                        <a:p>
                          <a:pPr algn="ctr"/>
                          <a:r>
                            <a:rPr lang="en-US" sz="1400" b="1" dirty="0">
                              <a:solidFill>
                                <a:schemeClr val="tx1"/>
                              </a:solidFill>
                            </a:rPr>
                            <a:t>Daughter Shower</a:t>
                          </a:r>
                        </a:p>
                      </a:txBody>
                      <a:tcPr/>
                    </a:tc>
                    <a:tc>
                      <a:txBody>
                        <a:bodyPr/>
                        <a:lstStyle/>
                        <a:p>
                          <a:endParaRPr lang="en-US"/>
                        </a:p>
                      </a:txBody>
                      <a:tcPr>
                        <a:blipFill>
                          <a:blip r:embed="rId3"/>
                          <a:stretch>
                            <a:fillRect l="-147458" t="-146667" r="-405932"/>
                          </a:stretch>
                        </a:blipFill>
                      </a:tcPr>
                    </a:tc>
                    <a:tc>
                      <a:txBody>
                        <a:bodyPr/>
                        <a:lstStyle/>
                        <a:p>
                          <a:endParaRPr lang="en-US"/>
                        </a:p>
                      </a:txBody>
                      <a:tcPr>
                        <a:blipFill>
                          <a:blip r:embed="rId3"/>
                          <a:stretch>
                            <a:fillRect l="-185987" t="-146667" r="-205096"/>
                          </a:stretch>
                        </a:blipFill>
                      </a:tcPr>
                    </a:tc>
                    <a:tc>
                      <a:txBody>
                        <a:bodyPr/>
                        <a:lstStyle/>
                        <a:p>
                          <a:endParaRPr lang="en-US"/>
                        </a:p>
                      </a:txBody>
                      <a:tcPr>
                        <a:blipFill>
                          <a:blip r:embed="rId3"/>
                          <a:stretch>
                            <a:fillRect l="-280625" t="-146667" r="-101250"/>
                          </a:stretch>
                        </a:blipFill>
                      </a:tcPr>
                    </a:tc>
                    <a:tc>
                      <a:txBody>
                        <a:bodyPr/>
                        <a:lstStyle/>
                        <a:p>
                          <a:pPr algn="ctr"/>
                          <a:r>
                            <a:rPr lang="en-US" sz="1400" b="1" dirty="0">
                              <a:solidFill>
                                <a:schemeClr val="tx1"/>
                              </a:solidFill>
                            </a:rPr>
                            <a:t>Good</a:t>
                          </a:r>
                        </a:p>
                      </a:txBody>
                      <a:tcPr/>
                    </a:tc>
                    <a:extLst>
                      <a:ext uri="{0D108BD9-81ED-4DB2-BD59-A6C34878D82A}">
                        <a16:rowId xmlns:a16="http://schemas.microsoft.com/office/drawing/2014/main" val="1225776161"/>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8" name="Table 8">
                <a:extLst>
                  <a:ext uri="{FF2B5EF4-FFF2-40B4-BE49-F238E27FC236}">
                    <a16:creationId xmlns:a16="http://schemas.microsoft.com/office/drawing/2014/main" id="{A359368D-ECDC-9C4B-A52F-DBA7FEE90E1E}"/>
                  </a:ext>
                </a:extLst>
              </p:cNvPr>
              <p:cNvGraphicFramePr>
                <a:graphicFrameLocks/>
              </p:cNvGraphicFramePr>
              <p:nvPr/>
            </p:nvGraphicFramePr>
            <p:xfrm>
              <a:off x="6408771" y="2128290"/>
              <a:ext cx="5268475" cy="640080"/>
            </p:xfrm>
            <a:graphic>
              <a:graphicData uri="http://schemas.openxmlformats.org/drawingml/2006/table">
                <a:tbl>
                  <a:tblPr firstRow="1" bandRow="1">
                    <a:tableStyleId>{9D7B26C5-4107-4FEC-AEDC-1716B250A1EF}</a:tableStyleId>
                  </a:tblPr>
                  <a:tblGrid>
                    <a:gridCol w="1035345">
                      <a:extLst>
                        <a:ext uri="{9D8B030D-6E8A-4147-A177-3AD203B41FA5}">
                          <a16:colId xmlns:a16="http://schemas.microsoft.com/office/drawing/2014/main" val="897610846"/>
                        </a:ext>
                      </a:extLst>
                    </a:gridCol>
                    <a:gridCol w="1026926">
                      <a:extLst>
                        <a:ext uri="{9D8B030D-6E8A-4147-A177-3AD203B41FA5}">
                          <a16:colId xmlns:a16="http://schemas.microsoft.com/office/drawing/2014/main" val="891760145"/>
                        </a:ext>
                      </a:extLst>
                    </a:gridCol>
                    <a:gridCol w="979892">
                      <a:extLst>
                        <a:ext uri="{9D8B030D-6E8A-4147-A177-3AD203B41FA5}">
                          <a16:colId xmlns:a16="http://schemas.microsoft.com/office/drawing/2014/main" val="869924311"/>
                        </a:ext>
                      </a:extLst>
                    </a:gridCol>
                    <a:gridCol w="1113156">
                      <a:extLst>
                        <a:ext uri="{9D8B030D-6E8A-4147-A177-3AD203B41FA5}">
                          <a16:colId xmlns:a16="http://schemas.microsoft.com/office/drawing/2014/main" val="1684155444"/>
                        </a:ext>
                      </a:extLst>
                    </a:gridCol>
                    <a:gridCol w="1113156">
                      <a:extLst>
                        <a:ext uri="{9D8B030D-6E8A-4147-A177-3AD203B41FA5}">
                          <a16:colId xmlns:a16="http://schemas.microsoft.com/office/drawing/2014/main" val="3181495693"/>
                        </a:ext>
                      </a:extLst>
                    </a:gridCol>
                  </a:tblGrid>
                  <a:tr h="0">
                    <a:tc>
                      <a:txBody>
                        <a:bodyPr/>
                        <a:lstStyle/>
                        <a:p>
                          <a:pPr algn="ctr"/>
                          <a:r>
                            <a:rPr lang="en-US" sz="1400" dirty="0"/>
                            <a:t>        </a:t>
                          </a: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GB" sz="1400" b="1" i="1" kern="1200" smtClean="0">
                                        <a:solidFill>
                                          <a:schemeClr val="dk1"/>
                                        </a:solidFill>
                                        <a:effectLst/>
                                        <a:latin typeface="Cambria Math" panose="02040503050406030204" pitchFamily="18" charset="0"/>
                                        <a:ea typeface="+mn-ea"/>
                                        <a:cs typeface="+mn-cs"/>
                                      </a:rPr>
                                    </m:ctrlPr>
                                  </m:sSubPr>
                                  <m:e>
                                    <m:r>
                                      <a:rPr lang="en-GB" sz="1400" b="1" i="1" kern="1200" smtClean="0">
                                        <a:solidFill>
                                          <a:schemeClr val="dk1"/>
                                        </a:solidFill>
                                        <a:effectLst/>
                                        <a:latin typeface="Cambria Math" panose="02040503050406030204" pitchFamily="18" charset="0"/>
                                        <a:ea typeface="+mn-ea"/>
                                        <a:cs typeface="+mn-cs"/>
                                      </a:rPr>
                                      <m:t>𝒑</m:t>
                                    </m:r>
                                  </m:e>
                                  <m:sub>
                                    <m:r>
                                      <a:rPr lang="en-GB" sz="1400" b="1" i="1" kern="1200" smtClean="0">
                                        <a:solidFill>
                                          <a:schemeClr val="dk1"/>
                                        </a:solidFill>
                                        <a:effectLst/>
                                        <a:latin typeface="Cambria Math" panose="02040503050406030204" pitchFamily="18" charset="0"/>
                                        <a:ea typeface="+mn-ea"/>
                                        <a:cs typeface="+mn-cs"/>
                                      </a:rPr>
                                      <m:t>𝟎</m:t>
                                    </m:r>
                                  </m:sub>
                                </m:sSub>
                              </m:oMath>
                            </m:oMathPara>
                          </a14:m>
                          <a:endParaRPr lang="en-GB" sz="1400" b="1" i="0" kern="1200" dirty="0">
                            <a:solidFill>
                              <a:schemeClr val="dk1"/>
                            </a:solidFill>
                            <a:effectLst/>
                            <a:latin typeface="+mn-lt"/>
                            <a:ea typeface="+mn-ea"/>
                            <a:cs typeface="+mn-cs"/>
                          </a:endParaRP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GB" sz="1400" b="1" i="1" kern="1200" smtClean="0">
                                        <a:solidFill>
                                          <a:schemeClr val="dk1"/>
                                        </a:solidFill>
                                        <a:effectLst/>
                                        <a:latin typeface="Cambria Math" panose="02040503050406030204" pitchFamily="18" charset="0"/>
                                        <a:ea typeface="+mn-ea"/>
                                        <a:cs typeface="+mn-cs"/>
                                      </a:rPr>
                                    </m:ctrlPr>
                                  </m:sSubPr>
                                  <m:e>
                                    <m:r>
                                      <a:rPr lang="en-GB" sz="1400" b="1" i="1" kern="1200" smtClean="0">
                                        <a:solidFill>
                                          <a:schemeClr val="dk1"/>
                                        </a:solidFill>
                                        <a:effectLst/>
                                        <a:latin typeface="Cambria Math" panose="02040503050406030204" pitchFamily="18" charset="0"/>
                                        <a:ea typeface="+mn-ea"/>
                                        <a:cs typeface="+mn-cs"/>
                                      </a:rPr>
                                      <m:t>𝒑</m:t>
                                    </m:r>
                                  </m:e>
                                  <m:sub>
                                    <m:r>
                                      <a:rPr lang="en-GB" sz="1400" b="1" i="1" kern="1200" smtClean="0">
                                        <a:solidFill>
                                          <a:schemeClr val="dk1"/>
                                        </a:solidFill>
                                        <a:effectLst/>
                                        <a:latin typeface="Cambria Math" panose="02040503050406030204" pitchFamily="18" charset="0"/>
                                        <a:ea typeface="+mn-ea"/>
                                        <a:cs typeface="+mn-cs"/>
                                      </a:rPr>
                                      <m:t>𝟏</m:t>
                                    </m:r>
                                  </m:sub>
                                </m:sSub>
                              </m:oMath>
                            </m:oMathPara>
                          </a14:m>
                          <a:endParaRPr lang="en-GB" sz="1400" b="1" i="0" kern="1200" dirty="0">
                            <a:solidFill>
                              <a:schemeClr val="dk1"/>
                            </a:solidFill>
                            <a:effectLst/>
                            <a:latin typeface="+mn-lt"/>
                            <a:ea typeface="+mn-ea"/>
                            <a:cs typeface="+mn-cs"/>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GB" sz="1400" b="1" i="1" kern="1200" smtClean="0">
                                        <a:solidFill>
                                          <a:schemeClr val="dk1"/>
                                        </a:solidFill>
                                        <a:effectLst/>
                                        <a:latin typeface="Cambria Math" panose="02040503050406030204" pitchFamily="18" charset="0"/>
                                        <a:ea typeface="+mn-ea"/>
                                        <a:cs typeface="+mn-cs"/>
                                      </a:rPr>
                                    </m:ctrlPr>
                                  </m:sSubPr>
                                  <m:e>
                                    <m:r>
                                      <a:rPr lang="en-GB" sz="1400" b="1" i="1" kern="1200" smtClean="0">
                                        <a:solidFill>
                                          <a:schemeClr val="dk1"/>
                                        </a:solidFill>
                                        <a:effectLst/>
                                        <a:latin typeface="Cambria Math" panose="02040503050406030204" pitchFamily="18" charset="0"/>
                                        <a:ea typeface="+mn-ea"/>
                                        <a:cs typeface="+mn-cs"/>
                                      </a:rPr>
                                      <m:t>𝒑</m:t>
                                    </m:r>
                                  </m:e>
                                  <m:sub>
                                    <m:r>
                                      <a:rPr lang="en-GB" sz="1400" b="1" i="1" kern="1200" smtClean="0">
                                        <a:solidFill>
                                          <a:schemeClr val="dk1"/>
                                        </a:solidFill>
                                        <a:effectLst/>
                                        <a:latin typeface="Cambria Math" panose="02040503050406030204" pitchFamily="18" charset="0"/>
                                        <a:ea typeface="+mn-ea"/>
                                        <a:cs typeface="+mn-cs"/>
                                      </a:rPr>
                                      <m:t>𝟐</m:t>
                                    </m:r>
                                  </m:sub>
                                </m:sSub>
                              </m:oMath>
                            </m:oMathPara>
                          </a14:m>
                          <a:endParaRPr lang="en-GB" sz="1400" b="1" i="0" kern="1200" dirty="0">
                            <a:solidFill>
                              <a:schemeClr val="dk1"/>
                            </a:solidFill>
                            <a:effectLst/>
                            <a:latin typeface="+mn-lt"/>
                            <a:ea typeface="+mn-ea"/>
                            <a:cs typeface="+mn-cs"/>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GB" sz="1400" b="1" i="1" kern="1200" smtClean="0">
                                        <a:solidFill>
                                          <a:schemeClr val="dk1"/>
                                        </a:solidFill>
                                        <a:effectLst/>
                                        <a:latin typeface="Cambria Math" panose="02040503050406030204" pitchFamily="18" charset="0"/>
                                        <a:ea typeface="+mn-ea"/>
                                        <a:cs typeface="+mn-cs"/>
                                      </a:rPr>
                                    </m:ctrlPr>
                                  </m:sSubPr>
                                  <m:e>
                                    <m:r>
                                      <a:rPr lang="en-GB" sz="1400" b="1" i="1" kern="1200" smtClean="0">
                                        <a:solidFill>
                                          <a:schemeClr val="dk1"/>
                                        </a:solidFill>
                                        <a:effectLst/>
                                        <a:latin typeface="Cambria Math" panose="02040503050406030204" pitchFamily="18" charset="0"/>
                                        <a:ea typeface="+mn-ea"/>
                                        <a:cs typeface="+mn-cs"/>
                                      </a:rPr>
                                      <m:t>𝒑</m:t>
                                    </m:r>
                                  </m:e>
                                  <m:sub>
                                    <m:r>
                                      <a:rPr lang="en-GB" sz="1400" b="1" i="1" kern="1200" smtClean="0">
                                        <a:solidFill>
                                          <a:schemeClr val="dk1"/>
                                        </a:solidFill>
                                        <a:effectLst/>
                                        <a:latin typeface="Cambria Math" panose="02040503050406030204" pitchFamily="18" charset="0"/>
                                        <a:ea typeface="+mn-ea"/>
                                        <a:cs typeface="+mn-cs"/>
                                      </a:rPr>
                                      <m:t>𝟑</m:t>
                                    </m:r>
                                  </m:sub>
                                </m:sSub>
                              </m:oMath>
                            </m:oMathPara>
                          </a14:m>
                          <a:endParaRPr lang="en-GB" sz="1400" b="1" i="0" kern="1200" dirty="0">
                            <a:solidFill>
                              <a:schemeClr val="dk1"/>
                            </a:solidFill>
                            <a:effectLst/>
                            <a:latin typeface="+mn-lt"/>
                            <a:ea typeface="+mn-ea"/>
                            <a:cs typeface="+mn-cs"/>
                          </a:endParaRPr>
                        </a:p>
                      </a:txBody>
                      <a:tcPr/>
                    </a:tc>
                    <a:extLst>
                      <a:ext uri="{0D108BD9-81ED-4DB2-BD59-A6C34878D82A}">
                        <a16:rowId xmlns:a16="http://schemas.microsoft.com/office/drawing/2014/main" val="3798646663"/>
                      </a:ext>
                    </a:extLst>
                  </a:tr>
                  <a:tr h="0">
                    <a:tc>
                      <a:txBody>
                        <a:bodyPr/>
                        <a:lstStyle/>
                        <a:p>
                          <a:pPr algn="ctr"/>
                          <a:r>
                            <a:rPr lang="en-GB" sz="1600" b="0" kern="1200" dirty="0">
                              <a:solidFill>
                                <a:schemeClr val="dk1"/>
                              </a:solidFill>
                              <a:effectLst/>
                            </a:rPr>
                            <a:t>MC/Data</a:t>
                          </a:r>
                          <a:endParaRPr lang="en-GB" sz="1600" b="0" i="0" kern="1200" dirty="0">
                            <a:solidFill>
                              <a:schemeClr val="dk1"/>
                            </a:solidFill>
                            <a:effectLst/>
                            <a:latin typeface="+mn-lt"/>
                            <a:ea typeface="+mn-ea"/>
                            <a:cs typeface="+mn-cs"/>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kern="1200" dirty="0">
                              <a:effectLst/>
                            </a:rPr>
                            <a:t>-0.91</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dirty="0"/>
                            <a:t>1.50</a:t>
                          </a:r>
                          <a:endParaRPr lang="en-US" sz="140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t>0.06</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t>-0.11</a:t>
                          </a:r>
                        </a:p>
                      </a:txBody>
                      <a:tcPr/>
                    </a:tc>
                    <a:extLst>
                      <a:ext uri="{0D108BD9-81ED-4DB2-BD59-A6C34878D82A}">
                        <a16:rowId xmlns:a16="http://schemas.microsoft.com/office/drawing/2014/main" val="1330784230"/>
                      </a:ext>
                    </a:extLst>
                  </a:tr>
                </a:tbl>
              </a:graphicData>
            </a:graphic>
          </p:graphicFrame>
        </mc:Choice>
        <mc:Fallback xmlns="">
          <p:graphicFrame>
            <p:nvGraphicFramePr>
              <p:cNvPr id="18" name="Table 8">
                <a:extLst>
                  <a:ext uri="{FF2B5EF4-FFF2-40B4-BE49-F238E27FC236}">
                    <a16:creationId xmlns:a16="http://schemas.microsoft.com/office/drawing/2014/main" id="{A359368D-ECDC-9C4B-A52F-DBA7FEE90E1E}"/>
                  </a:ext>
                </a:extLst>
              </p:cNvPr>
              <p:cNvGraphicFramePr>
                <a:graphicFrameLocks/>
              </p:cNvGraphicFramePr>
              <p:nvPr>
                <p:extLst>
                  <p:ext uri="{D42A27DB-BD31-4B8C-83A1-F6EECF244321}">
                    <p14:modId xmlns:p14="http://schemas.microsoft.com/office/powerpoint/2010/main" val="1723166235"/>
                  </p:ext>
                </p:extLst>
              </p:nvPr>
            </p:nvGraphicFramePr>
            <p:xfrm>
              <a:off x="6408771" y="2128290"/>
              <a:ext cx="5268475" cy="640080"/>
            </p:xfrm>
            <a:graphic>
              <a:graphicData uri="http://schemas.openxmlformats.org/drawingml/2006/table">
                <a:tbl>
                  <a:tblPr firstRow="1" bandRow="1">
                    <a:tableStyleId>{9D7B26C5-4107-4FEC-AEDC-1716B250A1EF}</a:tableStyleId>
                  </a:tblPr>
                  <a:tblGrid>
                    <a:gridCol w="1035345">
                      <a:extLst>
                        <a:ext uri="{9D8B030D-6E8A-4147-A177-3AD203B41FA5}">
                          <a16:colId xmlns:a16="http://schemas.microsoft.com/office/drawing/2014/main" val="897610846"/>
                        </a:ext>
                      </a:extLst>
                    </a:gridCol>
                    <a:gridCol w="1026926">
                      <a:extLst>
                        <a:ext uri="{9D8B030D-6E8A-4147-A177-3AD203B41FA5}">
                          <a16:colId xmlns:a16="http://schemas.microsoft.com/office/drawing/2014/main" val="891760145"/>
                        </a:ext>
                      </a:extLst>
                    </a:gridCol>
                    <a:gridCol w="979892">
                      <a:extLst>
                        <a:ext uri="{9D8B030D-6E8A-4147-A177-3AD203B41FA5}">
                          <a16:colId xmlns:a16="http://schemas.microsoft.com/office/drawing/2014/main" val="869924311"/>
                        </a:ext>
                      </a:extLst>
                    </a:gridCol>
                    <a:gridCol w="1113156">
                      <a:extLst>
                        <a:ext uri="{9D8B030D-6E8A-4147-A177-3AD203B41FA5}">
                          <a16:colId xmlns:a16="http://schemas.microsoft.com/office/drawing/2014/main" val="1684155444"/>
                        </a:ext>
                      </a:extLst>
                    </a:gridCol>
                    <a:gridCol w="1113156">
                      <a:extLst>
                        <a:ext uri="{9D8B030D-6E8A-4147-A177-3AD203B41FA5}">
                          <a16:colId xmlns:a16="http://schemas.microsoft.com/office/drawing/2014/main" val="3181495693"/>
                        </a:ext>
                      </a:extLst>
                    </a:gridCol>
                  </a:tblGrid>
                  <a:tr h="304800">
                    <a:tc>
                      <a:txBody>
                        <a:bodyPr/>
                        <a:lstStyle/>
                        <a:p>
                          <a:pPr algn="ctr"/>
                          <a:r>
                            <a:rPr lang="en-US" sz="1400" dirty="0"/>
                            <a:t>        </a:t>
                          </a:r>
                        </a:p>
                      </a:txBody>
                      <a:tcPr/>
                    </a:tc>
                    <a:tc>
                      <a:txBody>
                        <a:bodyPr/>
                        <a:lstStyle/>
                        <a:p>
                          <a:endParaRPr lang="en-US"/>
                        </a:p>
                      </a:txBody>
                      <a:tcPr>
                        <a:blipFill>
                          <a:blip r:embed="rId4"/>
                          <a:stretch>
                            <a:fillRect l="-101235" r="-313580" b="-145833"/>
                          </a:stretch>
                        </a:blipFill>
                      </a:tcPr>
                    </a:tc>
                    <a:tc>
                      <a:txBody>
                        <a:bodyPr/>
                        <a:lstStyle/>
                        <a:p>
                          <a:endParaRPr lang="en-US"/>
                        </a:p>
                      </a:txBody>
                      <a:tcPr>
                        <a:blipFill>
                          <a:blip r:embed="rId4"/>
                          <a:stretch>
                            <a:fillRect l="-211688" r="-229870" b="-145833"/>
                          </a:stretch>
                        </a:blipFill>
                      </a:tcPr>
                    </a:tc>
                    <a:tc>
                      <a:txBody>
                        <a:bodyPr/>
                        <a:lstStyle/>
                        <a:p>
                          <a:endParaRPr lang="en-US"/>
                        </a:p>
                      </a:txBody>
                      <a:tcPr>
                        <a:blipFill>
                          <a:blip r:embed="rId4"/>
                          <a:stretch>
                            <a:fillRect l="-272727" r="-101136" b="-145833"/>
                          </a:stretch>
                        </a:blipFill>
                      </a:tcPr>
                    </a:tc>
                    <a:tc>
                      <a:txBody>
                        <a:bodyPr/>
                        <a:lstStyle/>
                        <a:p>
                          <a:endParaRPr lang="en-US"/>
                        </a:p>
                      </a:txBody>
                      <a:tcPr>
                        <a:blipFill>
                          <a:blip r:embed="rId4"/>
                          <a:stretch>
                            <a:fillRect l="-372727" r="-1136" b="-145833"/>
                          </a:stretch>
                        </a:blipFill>
                      </a:tcPr>
                    </a:tc>
                    <a:extLst>
                      <a:ext uri="{0D108BD9-81ED-4DB2-BD59-A6C34878D82A}">
                        <a16:rowId xmlns:a16="http://schemas.microsoft.com/office/drawing/2014/main" val="3798646663"/>
                      </a:ext>
                    </a:extLst>
                  </a:tr>
                  <a:tr h="335280">
                    <a:tc>
                      <a:txBody>
                        <a:bodyPr/>
                        <a:lstStyle/>
                        <a:p>
                          <a:pPr algn="ctr"/>
                          <a:r>
                            <a:rPr lang="en-GB" sz="1600" b="0" kern="1200" dirty="0">
                              <a:solidFill>
                                <a:schemeClr val="dk1"/>
                              </a:solidFill>
                              <a:effectLst/>
                            </a:rPr>
                            <a:t>MC/Data</a:t>
                          </a:r>
                          <a:endParaRPr lang="en-GB" sz="1600" b="0" i="0" kern="1200" dirty="0">
                            <a:solidFill>
                              <a:schemeClr val="dk1"/>
                            </a:solidFill>
                            <a:effectLst/>
                            <a:latin typeface="+mn-lt"/>
                            <a:ea typeface="+mn-ea"/>
                            <a:cs typeface="+mn-cs"/>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kern="1200" dirty="0">
                              <a:effectLst/>
                            </a:rPr>
                            <a:t>-0.91</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dirty="0"/>
                            <a:t>1.50</a:t>
                          </a:r>
                          <a:endParaRPr lang="en-US" sz="140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t>0.06</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t>-0.11</a:t>
                          </a:r>
                        </a:p>
                      </a:txBody>
                      <a:tcPr/>
                    </a:tc>
                    <a:extLst>
                      <a:ext uri="{0D108BD9-81ED-4DB2-BD59-A6C34878D82A}">
                        <a16:rowId xmlns:a16="http://schemas.microsoft.com/office/drawing/2014/main" val="1330784230"/>
                      </a:ext>
                    </a:extLst>
                  </a:tr>
                </a:tbl>
              </a:graphicData>
            </a:graphic>
          </p:graphicFrame>
        </mc:Fallback>
      </mc:AlternateContent>
      <p:sp>
        <p:nvSpPr>
          <p:cNvPr id="19" name="TextBox 18">
            <a:extLst>
              <a:ext uri="{FF2B5EF4-FFF2-40B4-BE49-F238E27FC236}">
                <a16:creationId xmlns:a16="http://schemas.microsoft.com/office/drawing/2014/main" id="{0B53B332-25D7-EF4F-8F7F-6BAC41CA3441}"/>
              </a:ext>
            </a:extLst>
          </p:cNvPr>
          <p:cNvSpPr txBox="1"/>
          <p:nvPr/>
        </p:nvSpPr>
        <p:spPr>
          <a:xfrm>
            <a:off x="6408771" y="1465119"/>
            <a:ext cx="6096000" cy="369332"/>
          </a:xfrm>
          <a:prstGeom prst="rect">
            <a:avLst/>
          </a:prstGeom>
          <a:noFill/>
        </p:spPr>
        <p:txBody>
          <a:bodyPr wrap="square">
            <a:spAutoFit/>
          </a:bodyPr>
          <a:lstStyle/>
          <a:p>
            <a:r>
              <a:rPr lang="en-US" b="1" dirty="0">
                <a:solidFill>
                  <a:srgbClr val="E95125"/>
                </a:solidFill>
              </a:rPr>
              <a:t>Shower Energy Correction Function Parameters :</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9C740D1-5D88-FD43-ADCC-1BA75ED4D72B}"/>
                  </a:ext>
                </a:extLst>
              </p:cNvPr>
              <p:cNvSpPr txBox="1"/>
              <p:nvPr/>
            </p:nvSpPr>
            <p:spPr>
              <a:xfrm>
                <a:off x="7237459" y="3151133"/>
                <a:ext cx="2914837" cy="9220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𝐸</m:t>
                          </m:r>
                        </m:e>
                        <m:sub>
                          <m:r>
                            <a:rPr lang="en-GB" sz="2000" b="0" i="1" smtClean="0">
                              <a:latin typeface="Cambria Math" panose="02040503050406030204" pitchFamily="18" charset="0"/>
                            </a:rPr>
                            <m:t>𝑐𝑜𝑟</m:t>
                          </m:r>
                          <m:r>
                            <a:rPr lang="en-GB" sz="2000" b="0" i="1" smtClean="0">
                              <a:latin typeface="Cambria Math" panose="02040503050406030204" pitchFamily="18" charset="0"/>
                            </a:rPr>
                            <m:t>.</m:t>
                          </m:r>
                        </m:sub>
                      </m:sSub>
                      <m:r>
                        <a:rPr lang="en-GB" sz="2000" b="0" i="1" smtClean="0">
                          <a:latin typeface="Cambria Math" panose="02040503050406030204" pitchFamily="18" charset="0"/>
                        </a:rPr>
                        <m:t>=</m:t>
                      </m:r>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𝑝</m:t>
                          </m:r>
                        </m:e>
                        <m:sub>
                          <m:r>
                            <a:rPr lang="en-GB" sz="2000" b="0" i="1" smtClean="0">
                              <a:latin typeface="Cambria Math" panose="02040503050406030204" pitchFamily="18" charset="0"/>
                            </a:rPr>
                            <m:t>3</m:t>
                          </m:r>
                        </m:sub>
                      </m:sSub>
                      <m:r>
                        <a:rPr lang="en-GB" sz="2000" b="0" i="1" smtClean="0">
                          <a:latin typeface="Cambria Math" panose="02040503050406030204" pitchFamily="18" charset="0"/>
                        </a:rPr>
                        <m:t>+</m:t>
                      </m:r>
                      <m:f>
                        <m:fPr>
                          <m:ctrlPr>
                            <a:rPr lang="en-GB" sz="2000" b="0" i="1" smtClean="0">
                              <a:latin typeface="Cambria Math" panose="02040503050406030204" pitchFamily="18" charset="0"/>
                            </a:rPr>
                          </m:ctrlPr>
                        </m:fPr>
                        <m:num>
                          <m:r>
                            <a:rPr lang="en-GB" sz="2000" i="1">
                              <a:latin typeface="Cambria Math" panose="02040503050406030204" pitchFamily="18" charset="0"/>
                            </a:rPr>
                            <m:t>(</m:t>
                          </m:r>
                          <m:sSub>
                            <m:sSubPr>
                              <m:ctrlPr>
                                <a:rPr lang="en-GB" sz="2000" i="1">
                                  <a:latin typeface="Cambria Math" panose="02040503050406030204" pitchFamily="18" charset="0"/>
                                </a:rPr>
                              </m:ctrlPr>
                            </m:sSubPr>
                            <m:e>
                              <m:r>
                                <a:rPr lang="en-GB" sz="2000" i="1">
                                  <a:latin typeface="Cambria Math" panose="02040503050406030204" pitchFamily="18" charset="0"/>
                                </a:rPr>
                                <m:t>𝑝</m:t>
                              </m:r>
                            </m:e>
                            <m:sub>
                              <m:r>
                                <a:rPr lang="en-GB" sz="2000" i="1">
                                  <a:latin typeface="Cambria Math" panose="02040503050406030204" pitchFamily="18" charset="0"/>
                                </a:rPr>
                                <m:t>0</m:t>
                              </m:r>
                            </m:sub>
                          </m:sSub>
                          <m:r>
                            <a:rPr lang="en-GB" sz="2000" i="1">
                              <a:latin typeface="Cambria Math" panose="02040503050406030204" pitchFamily="18" charset="0"/>
                            </a:rPr>
                            <m:t>−</m:t>
                          </m:r>
                          <m:sSub>
                            <m:sSubPr>
                              <m:ctrlPr>
                                <a:rPr lang="en-GB" sz="2000" i="1">
                                  <a:latin typeface="Cambria Math" panose="02040503050406030204" pitchFamily="18" charset="0"/>
                                </a:rPr>
                              </m:ctrlPr>
                            </m:sSubPr>
                            <m:e>
                              <m:r>
                                <a:rPr lang="en-GB" sz="2000" i="1">
                                  <a:latin typeface="Cambria Math" panose="02040503050406030204" pitchFamily="18" charset="0"/>
                                </a:rPr>
                                <m:t>𝑝</m:t>
                              </m:r>
                            </m:e>
                            <m:sub>
                              <m:r>
                                <a:rPr lang="en-GB" sz="2000" i="1">
                                  <a:latin typeface="Cambria Math" panose="02040503050406030204" pitchFamily="18" charset="0"/>
                                </a:rPr>
                                <m:t>3</m:t>
                              </m:r>
                            </m:sub>
                          </m:sSub>
                          <m:r>
                            <a:rPr lang="en-GB" sz="2000" i="1">
                              <a:latin typeface="Cambria Math" panose="02040503050406030204" pitchFamily="18" charset="0"/>
                            </a:rPr>
                            <m:t>)</m:t>
                          </m:r>
                        </m:num>
                        <m:den>
                          <m:r>
                            <a:rPr lang="en-GB" sz="2000" b="0" i="1" smtClean="0">
                              <a:latin typeface="Cambria Math" panose="02040503050406030204" pitchFamily="18" charset="0"/>
                            </a:rPr>
                            <m:t>1+</m:t>
                          </m:r>
                          <m:sSup>
                            <m:sSupPr>
                              <m:ctrlPr>
                                <a:rPr lang="en-GB" sz="2000" b="0" i="1" smtClean="0">
                                  <a:latin typeface="Cambria Math" panose="02040503050406030204" pitchFamily="18" charset="0"/>
                                </a:rPr>
                              </m:ctrlPr>
                            </m:sSupPr>
                            <m:e>
                              <m:d>
                                <m:dPr>
                                  <m:ctrlPr>
                                    <a:rPr lang="en-GB" sz="2000" b="0" i="1" smtClean="0">
                                      <a:latin typeface="Cambria Math" panose="02040503050406030204" pitchFamily="18" charset="0"/>
                                    </a:rPr>
                                  </m:ctrlPr>
                                </m:dPr>
                                <m:e>
                                  <m:f>
                                    <m:fPr>
                                      <m:ctrlPr>
                                        <a:rPr lang="en-GB" sz="2000" b="0" i="1" smtClean="0">
                                          <a:latin typeface="Cambria Math" panose="02040503050406030204" pitchFamily="18" charset="0"/>
                                        </a:rPr>
                                      </m:ctrlPr>
                                    </m:fPr>
                                    <m:num>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𝐸</m:t>
                                          </m:r>
                                        </m:e>
                                        <m:sub>
                                          <m:r>
                                            <a:rPr lang="en-GB" sz="2000" b="0" i="1" smtClean="0">
                                              <a:latin typeface="Cambria Math" panose="02040503050406030204" pitchFamily="18" charset="0"/>
                                            </a:rPr>
                                            <m:t>𝑟𝑎𝑤</m:t>
                                          </m:r>
                                        </m:sub>
                                      </m:sSub>
                                    </m:num>
                                    <m:den>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𝑝</m:t>
                                          </m:r>
                                        </m:e>
                                        <m:sub>
                                          <m:r>
                                            <a:rPr lang="en-GB" sz="2000" b="0" i="1" smtClean="0">
                                              <a:latin typeface="Cambria Math" panose="02040503050406030204" pitchFamily="18" charset="0"/>
                                            </a:rPr>
                                            <m:t>2</m:t>
                                          </m:r>
                                        </m:sub>
                                      </m:sSub>
                                    </m:den>
                                  </m:f>
                                </m:e>
                              </m:d>
                            </m:e>
                            <m:sup>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𝑝</m:t>
                                  </m:r>
                                </m:e>
                                <m:sub>
                                  <m:r>
                                    <a:rPr lang="en-GB" sz="2000" b="0" i="1" smtClean="0">
                                      <a:latin typeface="Cambria Math" panose="02040503050406030204" pitchFamily="18" charset="0"/>
                                    </a:rPr>
                                    <m:t>1</m:t>
                                  </m:r>
                                </m:sub>
                              </m:sSub>
                            </m:sup>
                          </m:sSup>
                        </m:den>
                      </m:f>
                    </m:oMath>
                  </m:oMathPara>
                </a14:m>
                <a:endParaRPr lang="en-US" sz="2000" dirty="0"/>
              </a:p>
            </p:txBody>
          </p:sp>
        </mc:Choice>
        <mc:Fallback xmlns="">
          <p:sp>
            <p:nvSpPr>
              <p:cNvPr id="21" name="TextBox 20">
                <a:extLst>
                  <a:ext uri="{FF2B5EF4-FFF2-40B4-BE49-F238E27FC236}">
                    <a16:creationId xmlns:a16="http://schemas.microsoft.com/office/drawing/2014/main" id="{A9C740D1-5D88-FD43-ADCC-1BA75ED4D72B}"/>
                  </a:ext>
                </a:extLst>
              </p:cNvPr>
              <p:cNvSpPr txBox="1">
                <a:spLocks noRot="1" noChangeAspect="1" noMove="1" noResize="1" noEditPoints="1" noAdjustHandles="1" noChangeArrowheads="1" noChangeShapeType="1" noTextEdit="1"/>
              </p:cNvSpPr>
              <p:nvPr/>
            </p:nvSpPr>
            <p:spPr>
              <a:xfrm>
                <a:off x="7237459" y="3151133"/>
                <a:ext cx="2914837" cy="922047"/>
              </a:xfrm>
              <a:prstGeom prst="rect">
                <a:avLst/>
              </a:prstGeom>
              <a:blipFill>
                <a:blip r:embed="rId5"/>
                <a:stretch>
                  <a:fillRect l="-1299" t="-4110" b="-9589"/>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D75B6ACC-F9E5-AC4D-8965-258756F3A951}"/>
              </a:ext>
            </a:extLst>
          </p:cNvPr>
          <p:cNvPicPr>
            <a:picLocks noChangeAspect="1"/>
          </p:cNvPicPr>
          <p:nvPr/>
        </p:nvPicPr>
        <p:blipFill>
          <a:blip r:embed="rId6"/>
          <a:stretch>
            <a:fillRect/>
          </a:stretch>
        </p:blipFill>
        <p:spPr>
          <a:xfrm>
            <a:off x="4373145" y="1210750"/>
            <a:ext cx="774700" cy="228600"/>
          </a:xfrm>
          <a:prstGeom prst="rect">
            <a:avLst/>
          </a:prstGeom>
        </p:spPr>
      </p:pic>
    </p:spTree>
    <p:extLst>
      <p:ext uri="{BB962C8B-B14F-4D97-AF65-F5344CB8AC3E}">
        <p14:creationId xmlns:p14="http://schemas.microsoft.com/office/powerpoint/2010/main" val="34783677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CC659-DFB9-C044-8CCF-11028E56F8BD}"/>
              </a:ext>
            </a:extLst>
          </p:cNvPr>
          <p:cNvSpPr>
            <a:spLocks noGrp="1"/>
          </p:cNvSpPr>
          <p:nvPr>
            <p:ph type="title"/>
          </p:nvPr>
        </p:nvSpPr>
        <p:spPr/>
        <p:txBody>
          <a:bodyPr/>
          <a:lstStyle/>
          <a:p>
            <a:r>
              <a:rPr lang="en-US" dirty="0"/>
              <a:t>Upstream Energy Loss</a:t>
            </a:r>
          </a:p>
        </p:txBody>
      </p:sp>
      <p:sp>
        <p:nvSpPr>
          <p:cNvPr id="3" name="Date Placeholder 2">
            <a:extLst>
              <a:ext uri="{FF2B5EF4-FFF2-40B4-BE49-F238E27FC236}">
                <a16:creationId xmlns:a16="http://schemas.microsoft.com/office/drawing/2014/main" id="{3341615A-66F4-9D46-A731-626BCAB05801}"/>
              </a:ext>
            </a:extLst>
          </p:cNvPr>
          <p:cNvSpPr>
            <a:spLocks noGrp="1"/>
          </p:cNvSpPr>
          <p:nvPr>
            <p:ph type="dt" sz="half" idx="2"/>
          </p:nvPr>
        </p:nvSpPr>
        <p:spPr/>
        <p:txBody>
          <a:bodyPr/>
          <a:lstStyle/>
          <a:p>
            <a:pPr>
              <a:defRPr/>
            </a:pPr>
            <a:r>
              <a:rPr lang="en-GB">
                <a:latin typeface="Helvetica"/>
              </a:rPr>
              <a:t>21/02/2024</a:t>
            </a:r>
            <a:endParaRPr lang="en-US" dirty="0">
              <a:latin typeface="Helvetica"/>
              <a:cs typeface="Helvetica"/>
            </a:endParaRPr>
          </a:p>
        </p:txBody>
      </p:sp>
      <p:sp>
        <p:nvSpPr>
          <p:cNvPr id="4" name="Slide Number Placeholder 3">
            <a:extLst>
              <a:ext uri="{FF2B5EF4-FFF2-40B4-BE49-F238E27FC236}">
                <a16:creationId xmlns:a16="http://schemas.microsoft.com/office/drawing/2014/main" id="{B1D816A5-7007-8840-B10E-BF331729CA62}"/>
              </a:ext>
            </a:extLst>
          </p:cNvPr>
          <p:cNvSpPr>
            <a:spLocks noGrp="1"/>
          </p:cNvSpPr>
          <p:nvPr>
            <p:ph type="sldNum" sz="quarter" idx="4"/>
          </p:nvPr>
        </p:nvSpPr>
        <p:spPr/>
        <p:txBody>
          <a:bodyPr/>
          <a:lstStyle/>
          <a:p>
            <a:pPr>
              <a:defRPr/>
            </a:pPr>
            <a:fld id="{0C39C72E-2A13-EB4D-AD45-6D4E6ACAED8D}" type="slidenum">
              <a:rPr lang="en-US" smtClean="0"/>
              <a:pPr>
                <a:defRPr/>
              </a:pPr>
              <a:t>59</a:t>
            </a:fld>
            <a:endParaRPr lang="en-US" dirty="0"/>
          </a:p>
        </p:txBody>
      </p:sp>
      <p:pic>
        <p:nvPicPr>
          <p:cNvPr id="9" name="Content Placeholder 8">
            <a:extLst>
              <a:ext uri="{FF2B5EF4-FFF2-40B4-BE49-F238E27FC236}">
                <a16:creationId xmlns:a16="http://schemas.microsoft.com/office/drawing/2014/main" id="{590878B0-2967-9C41-941B-7B6F8386A6B8}"/>
              </a:ext>
            </a:extLst>
          </p:cNvPr>
          <p:cNvPicPr>
            <a:picLocks noGrp="1" noChangeAspect="1"/>
          </p:cNvPicPr>
          <p:nvPr>
            <p:ph idx="11"/>
          </p:nvPr>
        </p:nvPicPr>
        <p:blipFill>
          <a:blip r:embed="rId2"/>
          <a:stretch>
            <a:fillRect/>
          </a:stretch>
        </p:blipFill>
        <p:spPr>
          <a:xfrm>
            <a:off x="1018039" y="885665"/>
            <a:ext cx="9348474" cy="5086669"/>
          </a:xfrm>
        </p:spPr>
      </p:pic>
      <p:sp>
        <p:nvSpPr>
          <p:cNvPr id="7" name="Footer Placeholder 6">
            <a:extLst>
              <a:ext uri="{FF2B5EF4-FFF2-40B4-BE49-F238E27FC236}">
                <a16:creationId xmlns:a16="http://schemas.microsoft.com/office/drawing/2014/main" id="{480D258F-AB92-9047-B3D5-9D41EF15D154}"/>
              </a:ext>
            </a:extLst>
          </p:cNvPr>
          <p:cNvSpPr>
            <a:spLocks noGrp="1"/>
          </p:cNvSpPr>
          <p:nvPr>
            <p:ph type="ftr" sz="quarter" idx="3"/>
          </p:nvPr>
        </p:nvSpPr>
        <p:spPr/>
        <p:txBody>
          <a:bodyPr/>
          <a:lstStyle/>
          <a:p>
            <a:pPr>
              <a:defRPr/>
            </a:pPr>
            <a:r>
              <a:rPr lang="de-DE"/>
              <a:t>Kang Yang | Pion Charge-Exchange Differential Cross Section in ProtoDUNE-SP</a:t>
            </a:r>
            <a:endParaRPr lang="en-US" dirty="0"/>
          </a:p>
        </p:txBody>
      </p:sp>
      <p:sp>
        <p:nvSpPr>
          <p:cNvPr id="10" name="TextBox 9">
            <a:extLst>
              <a:ext uri="{FF2B5EF4-FFF2-40B4-BE49-F238E27FC236}">
                <a16:creationId xmlns:a16="http://schemas.microsoft.com/office/drawing/2014/main" id="{C5001B5A-3B41-8D43-BDF8-5B49D00C8237}"/>
              </a:ext>
            </a:extLst>
          </p:cNvPr>
          <p:cNvSpPr txBox="1"/>
          <p:nvPr/>
        </p:nvSpPr>
        <p:spPr>
          <a:xfrm>
            <a:off x="9632635" y="5876477"/>
            <a:ext cx="1949765" cy="369332"/>
          </a:xfrm>
          <a:prstGeom prst="rect">
            <a:avLst/>
          </a:prstGeom>
          <a:noFill/>
        </p:spPr>
        <p:txBody>
          <a:bodyPr wrap="none" rtlCol="0">
            <a:spAutoFit/>
          </a:bodyPr>
          <a:lstStyle/>
          <a:p>
            <a:r>
              <a:rPr lang="en-US" dirty="0"/>
              <a:t>Credit: Sungbin Oh</a:t>
            </a:r>
          </a:p>
        </p:txBody>
      </p:sp>
    </p:spTree>
    <p:extLst>
      <p:ext uri="{BB962C8B-B14F-4D97-AF65-F5344CB8AC3E}">
        <p14:creationId xmlns:p14="http://schemas.microsoft.com/office/powerpoint/2010/main" val="3845177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3DF-C3A0-3846-A300-088A6056216D}"/>
              </a:ext>
            </a:extLst>
          </p:cNvPr>
          <p:cNvSpPr>
            <a:spLocks noGrp="1"/>
          </p:cNvSpPr>
          <p:nvPr>
            <p:ph type="title"/>
          </p:nvPr>
        </p:nvSpPr>
        <p:spPr/>
        <p:txBody>
          <a:bodyPr/>
          <a:lstStyle/>
          <a:p>
            <a:r>
              <a:rPr lang="en-US" dirty="0"/>
              <a:t>Motivations </a:t>
            </a:r>
          </a:p>
        </p:txBody>
      </p:sp>
      <p:sp>
        <p:nvSpPr>
          <p:cNvPr id="3" name="Date Placeholder 2">
            <a:extLst>
              <a:ext uri="{FF2B5EF4-FFF2-40B4-BE49-F238E27FC236}">
                <a16:creationId xmlns:a16="http://schemas.microsoft.com/office/drawing/2014/main" id="{CF90F9FD-1BFA-294D-9C0F-E7BB104599DA}"/>
              </a:ext>
            </a:extLst>
          </p:cNvPr>
          <p:cNvSpPr>
            <a:spLocks noGrp="1"/>
          </p:cNvSpPr>
          <p:nvPr>
            <p:ph type="dt" sz="half" idx="2"/>
          </p:nvPr>
        </p:nvSpPr>
        <p:spPr/>
        <p:txBody>
          <a:bodyPr/>
          <a:lstStyle/>
          <a:p>
            <a:pPr>
              <a:defRPr/>
            </a:pPr>
            <a:r>
              <a:rPr lang="en-GB">
                <a:latin typeface="Helvetica"/>
              </a:rPr>
              <a:t>21/02/2024</a:t>
            </a:r>
            <a:endParaRPr lang="en-US">
              <a:latin typeface="Helvetica"/>
              <a:cs typeface="Helvetica"/>
            </a:endParaRPr>
          </a:p>
        </p:txBody>
      </p:sp>
      <p:sp>
        <p:nvSpPr>
          <p:cNvPr id="4" name="Slide Number Placeholder 3">
            <a:extLst>
              <a:ext uri="{FF2B5EF4-FFF2-40B4-BE49-F238E27FC236}">
                <a16:creationId xmlns:a16="http://schemas.microsoft.com/office/drawing/2014/main" id="{FD3E5F92-1EA3-1E4C-A9A8-495E0111E855}"/>
              </a:ext>
            </a:extLst>
          </p:cNvPr>
          <p:cNvSpPr>
            <a:spLocks noGrp="1"/>
          </p:cNvSpPr>
          <p:nvPr>
            <p:ph type="sldNum" sz="quarter" idx="4"/>
          </p:nvPr>
        </p:nvSpPr>
        <p:spPr/>
        <p:txBody>
          <a:bodyPr/>
          <a:lstStyle/>
          <a:p>
            <a:pPr>
              <a:defRPr/>
            </a:pPr>
            <a:fld id="{0C39C72E-2A13-EB4D-AD45-6D4E6ACAED8D}" type="slidenum">
              <a:rPr lang="en-US" smtClean="0"/>
              <a:pPr>
                <a:defRPr/>
              </a:pPr>
              <a:t>6</a:t>
            </a:fld>
            <a:endParaRPr lang="en-US"/>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A400DEBE-CD26-6D4C-AD00-80CEEAABFFB0}"/>
                  </a:ext>
                </a:extLst>
              </p:cNvPr>
              <p:cNvSpPr>
                <a:spLocks noGrp="1"/>
              </p:cNvSpPr>
              <p:nvPr>
                <p:ph idx="11"/>
              </p:nvPr>
            </p:nvSpPr>
            <p:spPr>
              <a:xfrm>
                <a:off x="605368" y="1114352"/>
                <a:ext cx="5321000" cy="5364833"/>
              </a:xfrm>
            </p:spPr>
            <p:txBody>
              <a:bodyPr>
                <a:normAutofit/>
              </a:bodyPr>
              <a:lstStyle/>
              <a:p>
                <a:r>
                  <a:rPr lang="en-GB" dirty="0"/>
                  <a:t>The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𝜋</m:t>
                        </m:r>
                      </m:e>
                      <m:sup>
                        <m:r>
                          <a:rPr lang="en-GB" i="1">
                            <a:latin typeface="Cambria Math" panose="02040503050406030204" pitchFamily="18" charset="0"/>
                          </a:rPr>
                          <m:t>0</m:t>
                        </m:r>
                      </m:sup>
                    </m:sSup>
                  </m:oMath>
                </a14:m>
                <a:r>
                  <a:rPr lang="el-GR" dirty="0"/>
                  <a:t> </a:t>
                </a:r>
                <a:r>
                  <a:rPr lang="en-GB" dirty="0"/>
                  <a:t>reconstruction is driven by two key motivations in DUNE</a:t>
                </a:r>
                <a:r>
                  <a:rPr lang="en-US" dirty="0"/>
                  <a:t>:</a:t>
                </a:r>
              </a:p>
              <a:p>
                <a:pPr lvl="1">
                  <a:buFont typeface="Wingdings" pitchFamily="2" charset="2"/>
                  <a:buChar char="v"/>
                </a:pPr>
                <a14:m>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𝜋</m:t>
                        </m:r>
                      </m:e>
                      <m:sup>
                        <m:r>
                          <a:rPr lang="en-GB" b="0" i="1" smtClean="0">
                            <a:latin typeface="Cambria Math" panose="02040503050406030204" pitchFamily="18" charset="0"/>
                          </a:rPr>
                          <m:t>0</m:t>
                        </m:r>
                      </m:sup>
                    </m:sSup>
                  </m:oMath>
                </a14:m>
                <a:r>
                  <a:rPr lang="en-US" dirty="0"/>
                  <a:t> forms a major background to the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ea typeface="Cambria Math" panose="02040503050406030204" pitchFamily="18" charset="0"/>
                          </a:rPr>
                          <m:t>𝜈</m:t>
                        </m:r>
                      </m:e>
                      <m:sub>
                        <m:r>
                          <a:rPr lang="en-GB" b="0" i="1" dirty="0" smtClean="0">
                            <a:latin typeface="Cambria Math" panose="02040503050406030204" pitchFamily="18" charset="0"/>
                          </a:rPr>
                          <m:t>𝑒</m:t>
                        </m:r>
                      </m:sub>
                    </m:sSub>
                    <m:r>
                      <a:rPr lang="en-GB" b="0" i="1" dirty="0" smtClean="0">
                        <a:latin typeface="Cambria Math" panose="02040503050406030204" pitchFamily="18" charset="0"/>
                      </a:rPr>
                      <m:t> </m:t>
                    </m:r>
                  </m:oMath>
                </a14:m>
                <a:r>
                  <a:rPr lang="en-US" dirty="0"/>
                  <a:t>appearance signal</a:t>
                </a:r>
              </a:p>
              <a:p>
                <a:pPr lvl="1">
                  <a:buFont typeface="Wingdings" pitchFamily="2" charset="2"/>
                  <a:buChar char="v"/>
                </a:pPr>
                <a14:m>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𝜋</m:t>
                        </m:r>
                      </m:e>
                      <m:sup>
                        <m:r>
                          <a:rPr lang="en-GB" b="0" i="1" smtClean="0">
                            <a:latin typeface="Cambria Math" panose="02040503050406030204" pitchFamily="18" charset="0"/>
                          </a:rPr>
                          <m:t>0</m:t>
                        </m:r>
                      </m:sup>
                    </m:sSup>
                  </m:oMath>
                </a14:m>
                <a:r>
                  <a:rPr lang="en-US" dirty="0"/>
                  <a:t> decay signature can be used as calibration source for </a:t>
                </a:r>
                <a:r>
                  <a:rPr lang="en-GB" dirty="0"/>
                  <a:t>EM </a:t>
                </a:r>
                <a:r>
                  <a:rPr lang="en-US" dirty="0"/>
                  <a:t>shower.</a:t>
                </a:r>
              </a:p>
              <a:p>
                <a:pPr lvl="1">
                  <a:buFont typeface="Wingdings" pitchFamily="2" charset="2"/>
                  <a:buChar char="v"/>
                </a:pPr>
                <a:endParaRPr lang="en-US" dirty="0"/>
              </a:p>
            </p:txBody>
          </p:sp>
        </mc:Choice>
        <mc:Fallback xmlns="">
          <p:sp>
            <p:nvSpPr>
              <p:cNvPr id="5" name="Content Placeholder 4">
                <a:extLst>
                  <a:ext uri="{FF2B5EF4-FFF2-40B4-BE49-F238E27FC236}">
                    <a16:creationId xmlns:a16="http://schemas.microsoft.com/office/drawing/2014/main" id="{A400DEBE-CD26-6D4C-AD00-80CEEAABFFB0}"/>
                  </a:ext>
                </a:extLst>
              </p:cNvPr>
              <p:cNvSpPr>
                <a:spLocks noGrp="1" noRot="1" noChangeAspect="1" noMove="1" noResize="1" noEditPoints="1" noAdjustHandles="1" noChangeArrowheads="1" noChangeShapeType="1" noTextEdit="1"/>
              </p:cNvSpPr>
              <p:nvPr>
                <p:ph idx="11"/>
              </p:nvPr>
            </p:nvSpPr>
            <p:spPr>
              <a:xfrm>
                <a:off x="605368" y="1114352"/>
                <a:ext cx="5321000" cy="5364833"/>
              </a:xfrm>
              <a:blipFill>
                <a:blip r:embed="rId3"/>
                <a:stretch>
                  <a:fillRect l="-2857" t="-472"/>
                </a:stretch>
              </a:blipFill>
            </p:spPr>
            <p:txBody>
              <a:bodyPr/>
              <a:lstStyle/>
              <a:p>
                <a:r>
                  <a:rPr lang="en-US">
                    <a:noFill/>
                  </a:rPr>
                  <a:t> </a:t>
                </a:r>
              </a:p>
            </p:txBody>
          </p:sp>
        </mc:Fallback>
      </mc:AlternateContent>
      <p:pic>
        <p:nvPicPr>
          <p:cNvPr id="9" name="Content Placeholder 8">
            <a:extLst>
              <a:ext uri="{FF2B5EF4-FFF2-40B4-BE49-F238E27FC236}">
                <a16:creationId xmlns:a16="http://schemas.microsoft.com/office/drawing/2014/main" id="{D790ECD8-57EB-3941-B8F2-2C50F0C02AF4}"/>
              </a:ext>
            </a:extLst>
          </p:cNvPr>
          <p:cNvPicPr>
            <a:picLocks noGrp="1" noChangeAspect="1"/>
          </p:cNvPicPr>
          <p:nvPr>
            <p:ph idx="12"/>
          </p:nvPr>
        </p:nvPicPr>
        <p:blipFill rotWithShape="1">
          <a:blip r:embed="rId4"/>
          <a:srcRect l="53890" t="67706" r="21107" b="5454"/>
          <a:stretch/>
        </p:blipFill>
        <p:spPr>
          <a:xfrm>
            <a:off x="7933681" y="4233797"/>
            <a:ext cx="2993720" cy="2005599"/>
          </a:xfrm>
        </p:spPr>
      </p:pic>
      <p:sp>
        <p:nvSpPr>
          <p:cNvPr id="7" name="Footer Placeholder 6">
            <a:extLst>
              <a:ext uri="{FF2B5EF4-FFF2-40B4-BE49-F238E27FC236}">
                <a16:creationId xmlns:a16="http://schemas.microsoft.com/office/drawing/2014/main" id="{D2F573B9-0928-CA47-B9AE-F199C97F1A2C}"/>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p:pic>
        <p:nvPicPr>
          <p:cNvPr id="11" name="Picture 10">
            <a:extLst>
              <a:ext uri="{FF2B5EF4-FFF2-40B4-BE49-F238E27FC236}">
                <a16:creationId xmlns:a16="http://schemas.microsoft.com/office/drawing/2014/main" id="{F5F46964-4463-3044-B089-DECD99E36679}"/>
              </a:ext>
            </a:extLst>
          </p:cNvPr>
          <p:cNvPicPr>
            <a:picLocks noChangeAspect="1"/>
          </p:cNvPicPr>
          <p:nvPr/>
        </p:nvPicPr>
        <p:blipFill rotWithShape="1">
          <a:blip r:embed="rId4"/>
          <a:srcRect l="51544" t="34338" r="21212" b="36417"/>
          <a:stretch/>
        </p:blipFill>
        <p:spPr>
          <a:xfrm>
            <a:off x="6181594" y="2426200"/>
            <a:ext cx="2993721" cy="2005600"/>
          </a:xfrm>
          <a:prstGeom prst="rect">
            <a:avLst/>
          </a:prstGeom>
        </p:spPr>
      </p:pic>
      <p:pic>
        <p:nvPicPr>
          <p:cNvPr id="13" name="Picture 12">
            <a:extLst>
              <a:ext uri="{FF2B5EF4-FFF2-40B4-BE49-F238E27FC236}">
                <a16:creationId xmlns:a16="http://schemas.microsoft.com/office/drawing/2014/main" id="{AECA5050-DE85-F741-9827-30243FF4B1EF}"/>
              </a:ext>
            </a:extLst>
          </p:cNvPr>
          <p:cNvPicPr>
            <a:picLocks noChangeAspect="1"/>
          </p:cNvPicPr>
          <p:nvPr/>
        </p:nvPicPr>
        <p:blipFill rotWithShape="1">
          <a:blip r:embed="rId4"/>
          <a:srcRect l="51544" t="6133" r="21212" b="64622"/>
          <a:stretch/>
        </p:blipFill>
        <p:spPr>
          <a:xfrm>
            <a:off x="8302795" y="265522"/>
            <a:ext cx="2993720" cy="2005601"/>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DA74435-7E58-9F4E-BD6C-1CBF3D1FB7DC}"/>
                  </a:ext>
                </a:extLst>
              </p:cNvPr>
              <p:cNvSpPr txBox="1"/>
              <p:nvPr/>
            </p:nvSpPr>
            <p:spPr>
              <a:xfrm>
                <a:off x="8219689" y="874563"/>
                <a:ext cx="2664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𝜈</m:t>
                          </m:r>
                        </m:e>
                        <m:sub>
                          <m:r>
                            <a:rPr lang="en-GB" b="0" i="1" smtClean="0">
                              <a:latin typeface="Cambria Math" panose="02040503050406030204" pitchFamily="18" charset="0"/>
                            </a:rPr>
                            <m:t>𝑒</m:t>
                          </m:r>
                        </m:sub>
                      </m:sSub>
                    </m:oMath>
                  </m:oMathPara>
                </a14:m>
                <a:endParaRPr lang="en-US" dirty="0"/>
              </a:p>
            </p:txBody>
          </p:sp>
        </mc:Choice>
        <mc:Fallback xmlns="">
          <p:sp>
            <p:nvSpPr>
              <p:cNvPr id="14" name="TextBox 13">
                <a:extLst>
                  <a:ext uri="{FF2B5EF4-FFF2-40B4-BE49-F238E27FC236}">
                    <a16:creationId xmlns:a16="http://schemas.microsoft.com/office/drawing/2014/main" id="{3DA74435-7E58-9F4E-BD6C-1CBF3D1FB7DC}"/>
                  </a:ext>
                </a:extLst>
              </p:cNvPr>
              <p:cNvSpPr txBox="1">
                <a:spLocks noRot="1" noChangeAspect="1" noMove="1" noResize="1" noEditPoints="1" noAdjustHandles="1" noChangeArrowheads="1" noChangeShapeType="1" noTextEdit="1"/>
              </p:cNvSpPr>
              <p:nvPr/>
            </p:nvSpPr>
            <p:spPr>
              <a:xfrm>
                <a:off x="8219689" y="874563"/>
                <a:ext cx="266419" cy="276999"/>
              </a:xfrm>
              <a:prstGeom prst="rect">
                <a:avLst/>
              </a:prstGeom>
              <a:blipFill>
                <a:blip r:embed="rId5"/>
                <a:stretch>
                  <a:fillRect l="-13636"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90E369C-B3C0-4F49-B325-601DCB6AE75F}"/>
                  </a:ext>
                </a:extLst>
              </p:cNvPr>
              <p:cNvSpPr txBox="1"/>
              <p:nvPr/>
            </p:nvSpPr>
            <p:spPr>
              <a:xfrm>
                <a:off x="6181594" y="2776105"/>
                <a:ext cx="274434" cy="299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𝜈</m:t>
                          </m:r>
                        </m:e>
                        <m:sub>
                          <m:r>
                            <a:rPr lang="en-US" i="1" smtClean="0">
                              <a:latin typeface="Cambria Math" panose="02040503050406030204" pitchFamily="18" charset="0"/>
                              <a:ea typeface="Cambria Math" panose="02040503050406030204" pitchFamily="18" charset="0"/>
                            </a:rPr>
                            <m:t>𝜇</m:t>
                          </m:r>
                        </m:sub>
                      </m:sSub>
                    </m:oMath>
                  </m:oMathPara>
                </a14:m>
                <a:endParaRPr lang="en-US" dirty="0"/>
              </a:p>
            </p:txBody>
          </p:sp>
        </mc:Choice>
        <mc:Fallback xmlns="">
          <p:sp>
            <p:nvSpPr>
              <p:cNvPr id="15" name="TextBox 14">
                <a:extLst>
                  <a:ext uri="{FF2B5EF4-FFF2-40B4-BE49-F238E27FC236}">
                    <a16:creationId xmlns:a16="http://schemas.microsoft.com/office/drawing/2014/main" id="{190E369C-B3C0-4F49-B325-601DCB6AE75F}"/>
                  </a:ext>
                </a:extLst>
              </p:cNvPr>
              <p:cNvSpPr txBox="1">
                <a:spLocks noRot="1" noChangeAspect="1" noMove="1" noResize="1" noEditPoints="1" noAdjustHandles="1" noChangeArrowheads="1" noChangeShapeType="1" noTextEdit="1"/>
              </p:cNvSpPr>
              <p:nvPr/>
            </p:nvSpPr>
            <p:spPr>
              <a:xfrm>
                <a:off x="6181594" y="2776105"/>
                <a:ext cx="274434" cy="299313"/>
              </a:xfrm>
              <a:prstGeom prst="rect">
                <a:avLst/>
              </a:prstGeom>
              <a:blipFill>
                <a:blip r:embed="rId6"/>
                <a:stretch>
                  <a:fillRect l="-8696" r="-4348"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79CEAF3-4399-F247-B488-522FC1676E44}"/>
                  </a:ext>
                </a:extLst>
              </p:cNvPr>
              <p:cNvSpPr txBox="1"/>
              <p:nvPr/>
            </p:nvSpPr>
            <p:spPr>
              <a:xfrm>
                <a:off x="7678454" y="4741953"/>
                <a:ext cx="274434" cy="299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𝜈</m:t>
                          </m:r>
                        </m:e>
                        <m:sub>
                          <m:r>
                            <a:rPr lang="en-US" i="1" smtClean="0">
                              <a:latin typeface="Cambria Math" panose="02040503050406030204" pitchFamily="18" charset="0"/>
                              <a:ea typeface="Cambria Math" panose="02040503050406030204" pitchFamily="18" charset="0"/>
                            </a:rPr>
                            <m:t>𝜇</m:t>
                          </m:r>
                        </m:sub>
                      </m:sSub>
                    </m:oMath>
                  </m:oMathPara>
                </a14:m>
                <a:endParaRPr lang="en-US" dirty="0"/>
              </a:p>
            </p:txBody>
          </p:sp>
        </mc:Choice>
        <mc:Fallback xmlns="">
          <p:sp>
            <p:nvSpPr>
              <p:cNvPr id="16" name="TextBox 15">
                <a:extLst>
                  <a:ext uri="{FF2B5EF4-FFF2-40B4-BE49-F238E27FC236}">
                    <a16:creationId xmlns:a16="http://schemas.microsoft.com/office/drawing/2014/main" id="{179CEAF3-4399-F247-B488-522FC1676E44}"/>
                  </a:ext>
                </a:extLst>
              </p:cNvPr>
              <p:cNvSpPr txBox="1">
                <a:spLocks noRot="1" noChangeAspect="1" noMove="1" noResize="1" noEditPoints="1" noAdjustHandles="1" noChangeArrowheads="1" noChangeShapeType="1" noTextEdit="1"/>
              </p:cNvSpPr>
              <p:nvPr/>
            </p:nvSpPr>
            <p:spPr>
              <a:xfrm>
                <a:off x="7678454" y="4741953"/>
                <a:ext cx="274434" cy="299313"/>
              </a:xfrm>
              <a:prstGeom prst="rect">
                <a:avLst/>
              </a:prstGeom>
              <a:blipFill>
                <a:blip r:embed="rId7"/>
                <a:stretch>
                  <a:fillRect l="-13043" r="-4348" b="-208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6A309CC-682C-344B-A4B4-5623755607D6}"/>
                  </a:ext>
                </a:extLst>
              </p:cNvPr>
              <p:cNvSpPr txBox="1"/>
              <p:nvPr/>
            </p:nvSpPr>
            <p:spPr>
              <a:xfrm>
                <a:off x="10214975" y="265522"/>
                <a:ext cx="1839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𝑝</m:t>
                      </m:r>
                    </m:oMath>
                  </m:oMathPara>
                </a14:m>
                <a:endParaRPr lang="en-US" dirty="0"/>
              </a:p>
            </p:txBody>
          </p:sp>
        </mc:Choice>
        <mc:Fallback xmlns="">
          <p:sp>
            <p:nvSpPr>
              <p:cNvPr id="17" name="TextBox 16">
                <a:extLst>
                  <a:ext uri="{FF2B5EF4-FFF2-40B4-BE49-F238E27FC236}">
                    <a16:creationId xmlns:a16="http://schemas.microsoft.com/office/drawing/2014/main" id="{06A309CC-682C-344B-A4B4-5623755607D6}"/>
                  </a:ext>
                </a:extLst>
              </p:cNvPr>
              <p:cNvSpPr txBox="1">
                <a:spLocks noRot="1" noChangeAspect="1" noMove="1" noResize="1" noEditPoints="1" noAdjustHandles="1" noChangeArrowheads="1" noChangeShapeType="1" noTextEdit="1"/>
              </p:cNvSpPr>
              <p:nvPr/>
            </p:nvSpPr>
            <p:spPr>
              <a:xfrm>
                <a:off x="10214975" y="265522"/>
                <a:ext cx="183961" cy="276999"/>
              </a:xfrm>
              <a:prstGeom prst="rect">
                <a:avLst/>
              </a:prstGeom>
              <a:blipFill>
                <a:blip r:embed="rId8"/>
                <a:stretch>
                  <a:fillRect l="-33333" r="-33333" b="-2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352408B-FBCF-C54D-B0A6-D10D5BC1E509}"/>
                  </a:ext>
                </a:extLst>
              </p:cNvPr>
              <p:cNvSpPr txBox="1"/>
              <p:nvPr/>
            </p:nvSpPr>
            <p:spPr>
              <a:xfrm>
                <a:off x="8168937" y="2166639"/>
                <a:ext cx="1839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𝑝</m:t>
                      </m:r>
                    </m:oMath>
                  </m:oMathPara>
                </a14:m>
                <a:endParaRPr lang="en-US" dirty="0"/>
              </a:p>
            </p:txBody>
          </p:sp>
        </mc:Choice>
        <mc:Fallback xmlns="">
          <p:sp>
            <p:nvSpPr>
              <p:cNvPr id="18" name="TextBox 17">
                <a:extLst>
                  <a:ext uri="{FF2B5EF4-FFF2-40B4-BE49-F238E27FC236}">
                    <a16:creationId xmlns:a16="http://schemas.microsoft.com/office/drawing/2014/main" id="{8352408B-FBCF-C54D-B0A6-D10D5BC1E509}"/>
                  </a:ext>
                </a:extLst>
              </p:cNvPr>
              <p:cNvSpPr txBox="1">
                <a:spLocks noRot="1" noChangeAspect="1" noMove="1" noResize="1" noEditPoints="1" noAdjustHandles="1" noChangeArrowheads="1" noChangeShapeType="1" noTextEdit="1"/>
              </p:cNvSpPr>
              <p:nvPr/>
            </p:nvSpPr>
            <p:spPr>
              <a:xfrm>
                <a:off x="8168937" y="2166639"/>
                <a:ext cx="183961" cy="276999"/>
              </a:xfrm>
              <a:prstGeom prst="rect">
                <a:avLst/>
              </a:prstGeom>
              <a:blipFill>
                <a:blip r:embed="rId9"/>
                <a:stretch>
                  <a:fillRect l="-33333" r="-26667" b="-26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F14D700-BE30-974B-A027-81521A08A454}"/>
                  </a:ext>
                </a:extLst>
              </p:cNvPr>
              <p:cNvSpPr txBox="1"/>
              <p:nvPr/>
            </p:nvSpPr>
            <p:spPr>
              <a:xfrm>
                <a:off x="9799655" y="4053870"/>
                <a:ext cx="1839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𝑝</m:t>
                      </m:r>
                    </m:oMath>
                  </m:oMathPara>
                </a14:m>
                <a:endParaRPr lang="en-US" dirty="0"/>
              </a:p>
            </p:txBody>
          </p:sp>
        </mc:Choice>
        <mc:Fallback xmlns="">
          <p:sp>
            <p:nvSpPr>
              <p:cNvPr id="19" name="TextBox 18">
                <a:extLst>
                  <a:ext uri="{FF2B5EF4-FFF2-40B4-BE49-F238E27FC236}">
                    <a16:creationId xmlns:a16="http://schemas.microsoft.com/office/drawing/2014/main" id="{BF14D700-BE30-974B-A027-81521A08A454}"/>
                  </a:ext>
                </a:extLst>
              </p:cNvPr>
              <p:cNvSpPr txBox="1">
                <a:spLocks noRot="1" noChangeAspect="1" noMove="1" noResize="1" noEditPoints="1" noAdjustHandles="1" noChangeArrowheads="1" noChangeShapeType="1" noTextEdit="1"/>
              </p:cNvSpPr>
              <p:nvPr/>
            </p:nvSpPr>
            <p:spPr>
              <a:xfrm>
                <a:off x="9799655" y="4053870"/>
                <a:ext cx="183961" cy="276999"/>
              </a:xfrm>
              <a:prstGeom prst="rect">
                <a:avLst/>
              </a:prstGeom>
              <a:blipFill>
                <a:blip r:embed="rId10"/>
                <a:stretch>
                  <a:fillRect l="-25000" r="-25000" b="-3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488E396-E20B-AA4B-95BE-D4B6FEF48E5A}"/>
                  </a:ext>
                </a:extLst>
              </p:cNvPr>
              <p:cNvSpPr txBox="1"/>
              <p:nvPr/>
            </p:nvSpPr>
            <p:spPr>
              <a:xfrm>
                <a:off x="10225535" y="1701477"/>
                <a:ext cx="31047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GB" b="0" i="1" smtClean="0">
                              <a:latin typeface="Cambria Math" panose="02040503050406030204" pitchFamily="18" charset="0"/>
                            </a:rPr>
                            <m:t>𝑒</m:t>
                          </m:r>
                        </m:e>
                        <m:sup>
                          <m:r>
                            <a:rPr lang="en-GB" b="0" i="1" smtClean="0">
                              <a:latin typeface="Cambria Math" panose="02040503050406030204" pitchFamily="18" charset="0"/>
                            </a:rPr>
                            <m:t>−</m:t>
                          </m:r>
                        </m:sup>
                      </m:sSup>
                    </m:oMath>
                  </m:oMathPara>
                </a14:m>
                <a:endParaRPr lang="en-US" dirty="0"/>
              </a:p>
            </p:txBody>
          </p:sp>
        </mc:Choice>
        <mc:Fallback xmlns="">
          <p:sp>
            <p:nvSpPr>
              <p:cNvPr id="20" name="TextBox 19">
                <a:extLst>
                  <a:ext uri="{FF2B5EF4-FFF2-40B4-BE49-F238E27FC236}">
                    <a16:creationId xmlns:a16="http://schemas.microsoft.com/office/drawing/2014/main" id="{1488E396-E20B-AA4B-95BE-D4B6FEF48E5A}"/>
                  </a:ext>
                </a:extLst>
              </p:cNvPr>
              <p:cNvSpPr txBox="1">
                <a:spLocks noRot="1" noChangeAspect="1" noMove="1" noResize="1" noEditPoints="1" noAdjustHandles="1" noChangeArrowheads="1" noChangeShapeType="1" noTextEdit="1"/>
              </p:cNvSpPr>
              <p:nvPr/>
            </p:nvSpPr>
            <p:spPr>
              <a:xfrm>
                <a:off x="10225535" y="1701477"/>
                <a:ext cx="310470" cy="276999"/>
              </a:xfrm>
              <a:prstGeom prst="rect">
                <a:avLst/>
              </a:prstGeom>
              <a:blipFill>
                <a:blip r:embed="rId11"/>
                <a:stretch>
                  <a:fillRect l="-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54FE413E-52E0-5542-AAE7-770F3038B91A}"/>
                  </a:ext>
                </a:extLst>
              </p:cNvPr>
              <p:cNvSpPr txBox="1"/>
              <p:nvPr/>
            </p:nvSpPr>
            <p:spPr>
              <a:xfrm>
                <a:off x="8171951" y="3589835"/>
                <a:ext cx="18094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𝛾</m:t>
                      </m:r>
                    </m:oMath>
                  </m:oMathPara>
                </a14:m>
                <a:endParaRPr lang="en-US" dirty="0"/>
              </a:p>
            </p:txBody>
          </p:sp>
        </mc:Choice>
        <mc:Fallback xmlns="">
          <p:sp>
            <p:nvSpPr>
              <p:cNvPr id="21" name="TextBox 20">
                <a:extLst>
                  <a:ext uri="{FF2B5EF4-FFF2-40B4-BE49-F238E27FC236}">
                    <a16:creationId xmlns:a16="http://schemas.microsoft.com/office/drawing/2014/main" id="{54FE413E-52E0-5542-AAE7-770F3038B91A}"/>
                  </a:ext>
                </a:extLst>
              </p:cNvPr>
              <p:cNvSpPr txBox="1">
                <a:spLocks noRot="1" noChangeAspect="1" noMove="1" noResize="1" noEditPoints="1" noAdjustHandles="1" noChangeArrowheads="1" noChangeShapeType="1" noTextEdit="1"/>
              </p:cNvSpPr>
              <p:nvPr/>
            </p:nvSpPr>
            <p:spPr>
              <a:xfrm>
                <a:off x="8171951" y="3589835"/>
                <a:ext cx="180947" cy="276999"/>
              </a:xfrm>
              <a:prstGeom prst="rect">
                <a:avLst/>
              </a:prstGeom>
              <a:blipFill>
                <a:blip r:embed="rId12"/>
                <a:stretch>
                  <a:fillRect l="-33333" r="-26667" b="-26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800CB7A-1AF8-C346-95A9-9EA696752F52}"/>
                  </a:ext>
                </a:extLst>
              </p:cNvPr>
              <p:cNvSpPr txBox="1"/>
              <p:nvPr/>
            </p:nvSpPr>
            <p:spPr>
              <a:xfrm>
                <a:off x="7735778" y="3838645"/>
                <a:ext cx="18094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𝛾</m:t>
                      </m:r>
                    </m:oMath>
                  </m:oMathPara>
                </a14:m>
                <a:endParaRPr lang="en-US" dirty="0"/>
              </a:p>
            </p:txBody>
          </p:sp>
        </mc:Choice>
        <mc:Fallback xmlns="">
          <p:sp>
            <p:nvSpPr>
              <p:cNvPr id="22" name="TextBox 21">
                <a:extLst>
                  <a:ext uri="{FF2B5EF4-FFF2-40B4-BE49-F238E27FC236}">
                    <a16:creationId xmlns:a16="http://schemas.microsoft.com/office/drawing/2014/main" id="{F800CB7A-1AF8-C346-95A9-9EA696752F52}"/>
                  </a:ext>
                </a:extLst>
              </p:cNvPr>
              <p:cNvSpPr txBox="1">
                <a:spLocks noRot="1" noChangeAspect="1" noMove="1" noResize="1" noEditPoints="1" noAdjustHandles="1" noChangeArrowheads="1" noChangeShapeType="1" noTextEdit="1"/>
              </p:cNvSpPr>
              <p:nvPr/>
            </p:nvSpPr>
            <p:spPr>
              <a:xfrm>
                <a:off x="7735778" y="3838645"/>
                <a:ext cx="180947" cy="276999"/>
              </a:xfrm>
              <a:prstGeom prst="rect">
                <a:avLst/>
              </a:prstGeom>
              <a:blipFill>
                <a:blip r:embed="rId13"/>
                <a:stretch>
                  <a:fillRect l="-33333" r="-26667" b="-2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26314ADE-35DD-AD48-A905-30F317515330}"/>
                  </a:ext>
                </a:extLst>
              </p:cNvPr>
              <p:cNvSpPr txBox="1"/>
              <p:nvPr/>
            </p:nvSpPr>
            <p:spPr>
              <a:xfrm>
                <a:off x="10225535" y="4902766"/>
                <a:ext cx="18094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𝛾</m:t>
                      </m:r>
                    </m:oMath>
                  </m:oMathPara>
                </a14:m>
                <a:endParaRPr lang="en-US" dirty="0"/>
              </a:p>
            </p:txBody>
          </p:sp>
        </mc:Choice>
        <mc:Fallback xmlns="">
          <p:sp>
            <p:nvSpPr>
              <p:cNvPr id="23" name="TextBox 22">
                <a:extLst>
                  <a:ext uri="{FF2B5EF4-FFF2-40B4-BE49-F238E27FC236}">
                    <a16:creationId xmlns:a16="http://schemas.microsoft.com/office/drawing/2014/main" id="{26314ADE-35DD-AD48-A905-30F317515330}"/>
                  </a:ext>
                </a:extLst>
              </p:cNvPr>
              <p:cNvSpPr txBox="1">
                <a:spLocks noRot="1" noChangeAspect="1" noMove="1" noResize="1" noEditPoints="1" noAdjustHandles="1" noChangeArrowheads="1" noChangeShapeType="1" noTextEdit="1"/>
              </p:cNvSpPr>
              <p:nvPr/>
            </p:nvSpPr>
            <p:spPr>
              <a:xfrm>
                <a:off x="10225535" y="4902766"/>
                <a:ext cx="180947" cy="276999"/>
              </a:xfrm>
              <a:prstGeom prst="rect">
                <a:avLst/>
              </a:prstGeom>
              <a:blipFill>
                <a:blip r:embed="rId14"/>
                <a:stretch>
                  <a:fillRect l="-25000" r="-25000" b="-208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07A2CD7F-91E4-F042-8C20-8B270BFB4DE5}"/>
                  </a:ext>
                </a:extLst>
              </p:cNvPr>
              <p:cNvSpPr txBox="1"/>
              <p:nvPr/>
            </p:nvSpPr>
            <p:spPr>
              <a:xfrm>
                <a:off x="9430541" y="5645886"/>
                <a:ext cx="18094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𝛾</m:t>
                      </m:r>
                    </m:oMath>
                  </m:oMathPara>
                </a14:m>
                <a:endParaRPr lang="en-US" dirty="0"/>
              </a:p>
            </p:txBody>
          </p:sp>
        </mc:Choice>
        <mc:Fallback xmlns="">
          <p:sp>
            <p:nvSpPr>
              <p:cNvPr id="24" name="TextBox 23">
                <a:extLst>
                  <a:ext uri="{FF2B5EF4-FFF2-40B4-BE49-F238E27FC236}">
                    <a16:creationId xmlns:a16="http://schemas.microsoft.com/office/drawing/2014/main" id="{07A2CD7F-91E4-F042-8C20-8B270BFB4DE5}"/>
                  </a:ext>
                </a:extLst>
              </p:cNvPr>
              <p:cNvSpPr txBox="1">
                <a:spLocks noRot="1" noChangeAspect="1" noMove="1" noResize="1" noEditPoints="1" noAdjustHandles="1" noChangeArrowheads="1" noChangeShapeType="1" noTextEdit="1"/>
              </p:cNvSpPr>
              <p:nvPr/>
            </p:nvSpPr>
            <p:spPr>
              <a:xfrm>
                <a:off x="9430541" y="5645886"/>
                <a:ext cx="180947" cy="276999"/>
              </a:xfrm>
              <a:prstGeom prst="rect">
                <a:avLst/>
              </a:prstGeom>
              <a:blipFill>
                <a:blip r:embed="rId12"/>
                <a:stretch>
                  <a:fillRect l="-33333" r="-26667" b="-26087"/>
                </a:stretch>
              </a:blipFill>
            </p:spPr>
            <p:txBody>
              <a:bodyPr/>
              <a:lstStyle/>
              <a:p>
                <a:r>
                  <a:rPr lang="en-US">
                    <a:noFill/>
                  </a:rPr>
                  <a:t> </a:t>
                </a:r>
              </a:p>
            </p:txBody>
          </p:sp>
        </mc:Fallback>
      </mc:AlternateContent>
      <p:sp>
        <p:nvSpPr>
          <p:cNvPr id="25" name="Oval 24">
            <a:extLst>
              <a:ext uri="{FF2B5EF4-FFF2-40B4-BE49-F238E27FC236}">
                <a16:creationId xmlns:a16="http://schemas.microsoft.com/office/drawing/2014/main" id="{3D12B27E-A6DF-1041-B510-70F7E8C2D713}"/>
              </a:ext>
            </a:extLst>
          </p:cNvPr>
          <p:cNvSpPr/>
          <p:nvPr/>
        </p:nvSpPr>
        <p:spPr>
          <a:xfrm rot="1358473">
            <a:off x="9105356" y="5134569"/>
            <a:ext cx="1741028" cy="756246"/>
          </a:xfrm>
          <a:prstGeom prst="ellipse">
            <a:avLst/>
          </a:prstGeom>
          <a:noFill/>
          <a:ln w="25400">
            <a:solidFill>
              <a:srgbClr val="C00000"/>
            </a:solidFill>
            <a:prstDash val="sysDash"/>
            <a:extLst>
              <a:ext uri="{C807C97D-BFC1-408E-A445-0C87EB9F89A2}">
                <ask:lineSketchStyleProps xmlns:ask="http://schemas.microsoft.com/office/drawing/2018/sketchyshapes" sd="1219033472">
                  <a:custGeom>
                    <a:avLst/>
                    <a:gdLst>
                      <a:gd name="connsiteX0" fmla="*/ 0 w 1643682"/>
                      <a:gd name="connsiteY0" fmla="*/ 378123 h 756246"/>
                      <a:gd name="connsiteX1" fmla="*/ 821841 w 1643682"/>
                      <a:gd name="connsiteY1" fmla="*/ 0 h 756246"/>
                      <a:gd name="connsiteX2" fmla="*/ 1643682 w 1643682"/>
                      <a:gd name="connsiteY2" fmla="*/ 378123 h 756246"/>
                      <a:gd name="connsiteX3" fmla="*/ 821841 w 1643682"/>
                      <a:gd name="connsiteY3" fmla="*/ 756246 h 756246"/>
                      <a:gd name="connsiteX4" fmla="*/ 0 w 1643682"/>
                      <a:gd name="connsiteY4" fmla="*/ 378123 h 75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3682" h="756246" extrusionOk="0">
                        <a:moveTo>
                          <a:pt x="0" y="378123"/>
                        </a:moveTo>
                        <a:cubicBezTo>
                          <a:pt x="-19585" y="157211"/>
                          <a:pt x="263022" y="39381"/>
                          <a:pt x="821841" y="0"/>
                        </a:cubicBezTo>
                        <a:cubicBezTo>
                          <a:pt x="1303055" y="5752"/>
                          <a:pt x="1624989" y="169885"/>
                          <a:pt x="1643682" y="378123"/>
                        </a:cubicBezTo>
                        <a:cubicBezTo>
                          <a:pt x="1584228" y="645015"/>
                          <a:pt x="1255505" y="868042"/>
                          <a:pt x="821841" y="756246"/>
                        </a:cubicBezTo>
                        <a:cubicBezTo>
                          <a:pt x="336055" y="738795"/>
                          <a:pt x="43074" y="607536"/>
                          <a:pt x="0" y="378123"/>
                        </a:cubicBezTo>
                        <a:close/>
                      </a:path>
                    </a:pathLst>
                  </a:custGeom>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0732042-424D-7D43-A663-E74BE9C0252E}"/>
                  </a:ext>
                </a:extLst>
              </p:cNvPr>
              <p:cNvSpPr txBox="1"/>
              <p:nvPr/>
            </p:nvSpPr>
            <p:spPr>
              <a:xfrm>
                <a:off x="6096000" y="527324"/>
                <a:ext cx="2901101" cy="369332"/>
              </a:xfrm>
              <a:prstGeom prst="rect">
                <a:avLst/>
              </a:prstGeom>
              <a:noFill/>
            </p:spPr>
            <p:txBody>
              <a:bodyPr wrap="square" rtlCol="0">
                <a:spAutoFit/>
              </a:bodyPr>
              <a:lstStyle/>
              <a:p>
                <a:r>
                  <a:rPr lang="en-US" dirty="0">
                    <a:solidFill>
                      <a:srgbClr val="C00000"/>
                    </a:solidFill>
                  </a:rPr>
                  <a:t>Signal : </a:t>
                </a:r>
                <a14:m>
                  <m:oMath xmlns:m="http://schemas.openxmlformats.org/officeDocument/2006/math">
                    <m:sSub>
                      <m:sSubPr>
                        <m:ctrlPr>
                          <a:rPr lang="en-US" i="1" smtClean="0">
                            <a:solidFill>
                              <a:srgbClr val="C00000"/>
                            </a:solidFill>
                            <a:latin typeface="Cambria Math" panose="02040503050406030204" pitchFamily="18" charset="0"/>
                          </a:rPr>
                        </m:ctrlPr>
                      </m:sSubPr>
                      <m:e>
                        <m:r>
                          <a:rPr lang="en-US" i="1" smtClean="0">
                            <a:solidFill>
                              <a:srgbClr val="C00000"/>
                            </a:solidFill>
                            <a:latin typeface="Cambria Math" panose="02040503050406030204" pitchFamily="18" charset="0"/>
                            <a:ea typeface="Cambria Math" panose="02040503050406030204" pitchFamily="18" charset="0"/>
                          </a:rPr>
                          <m:t>𝜈</m:t>
                        </m:r>
                      </m:e>
                      <m:sub>
                        <m:r>
                          <a:rPr lang="en-GB" b="0" i="1" smtClean="0">
                            <a:solidFill>
                              <a:srgbClr val="C00000"/>
                            </a:solidFill>
                            <a:latin typeface="Cambria Math" panose="02040503050406030204" pitchFamily="18" charset="0"/>
                          </a:rPr>
                          <m:t>𝑒</m:t>
                        </m:r>
                      </m:sub>
                    </m:sSub>
                    <m:r>
                      <a:rPr lang="en-GB" b="0" i="1" smtClean="0">
                        <a:solidFill>
                          <a:srgbClr val="C00000"/>
                        </a:solidFill>
                        <a:latin typeface="Cambria Math" panose="02040503050406030204" pitchFamily="18" charset="0"/>
                      </a:rPr>
                      <m:t>𝑛</m:t>
                    </m:r>
                    <m:r>
                      <a:rPr lang="en-GB" b="0" i="1" smtClean="0">
                        <a:solidFill>
                          <a:srgbClr val="C00000"/>
                        </a:solidFill>
                        <a:latin typeface="Cambria Math" panose="02040503050406030204" pitchFamily="18" charset="0"/>
                        <a:ea typeface="Cambria Math" panose="02040503050406030204" pitchFamily="18" charset="0"/>
                      </a:rPr>
                      <m:t>→</m:t>
                    </m:r>
                    <m:r>
                      <a:rPr lang="en-GB" b="0" i="1" smtClean="0">
                        <a:solidFill>
                          <a:srgbClr val="C00000"/>
                        </a:solidFill>
                        <a:latin typeface="Cambria Math" panose="02040503050406030204" pitchFamily="18" charset="0"/>
                        <a:ea typeface="Cambria Math" panose="02040503050406030204" pitchFamily="18" charset="0"/>
                      </a:rPr>
                      <m:t>𝑝</m:t>
                    </m:r>
                    <m:sSup>
                      <m:sSupPr>
                        <m:ctrlPr>
                          <a:rPr lang="en-GB" b="0" i="1" smtClean="0">
                            <a:solidFill>
                              <a:srgbClr val="C00000"/>
                            </a:solidFill>
                            <a:latin typeface="Cambria Math" panose="02040503050406030204" pitchFamily="18" charset="0"/>
                            <a:ea typeface="Cambria Math" panose="02040503050406030204" pitchFamily="18" charset="0"/>
                          </a:rPr>
                        </m:ctrlPr>
                      </m:sSupPr>
                      <m:e>
                        <m:r>
                          <a:rPr lang="en-GB" b="0" i="1" smtClean="0">
                            <a:solidFill>
                              <a:srgbClr val="C00000"/>
                            </a:solidFill>
                            <a:latin typeface="Cambria Math" panose="02040503050406030204" pitchFamily="18" charset="0"/>
                            <a:ea typeface="Cambria Math" panose="02040503050406030204" pitchFamily="18" charset="0"/>
                          </a:rPr>
                          <m:t>𝑒</m:t>
                        </m:r>
                      </m:e>
                      <m:sup>
                        <m:r>
                          <a:rPr lang="en-GB" b="0" i="1" smtClean="0">
                            <a:solidFill>
                              <a:srgbClr val="C00000"/>
                            </a:solidFill>
                            <a:latin typeface="Cambria Math" panose="02040503050406030204" pitchFamily="18" charset="0"/>
                            <a:ea typeface="Cambria Math" panose="02040503050406030204" pitchFamily="18" charset="0"/>
                          </a:rPr>
                          <m:t>−</m:t>
                        </m:r>
                      </m:sup>
                    </m:sSup>
                  </m:oMath>
                </a14:m>
                <a:endParaRPr lang="en-US" dirty="0">
                  <a:solidFill>
                    <a:srgbClr val="C00000"/>
                  </a:solidFill>
                </a:endParaRPr>
              </a:p>
            </p:txBody>
          </p:sp>
        </mc:Choice>
        <mc:Fallback xmlns="">
          <p:sp>
            <p:nvSpPr>
              <p:cNvPr id="26" name="TextBox 25">
                <a:extLst>
                  <a:ext uri="{FF2B5EF4-FFF2-40B4-BE49-F238E27FC236}">
                    <a16:creationId xmlns:a16="http://schemas.microsoft.com/office/drawing/2014/main" id="{20732042-424D-7D43-A663-E74BE9C0252E}"/>
                  </a:ext>
                </a:extLst>
              </p:cNvPr>
              <p:cNvSpPr txBox="1">
                <a:spLocks noRot="1" noChangeAspect="1" noMove="1" noResize="1" noEditPoints="1" noAdjustHandles="1" noChangeArrowheads="1" noChangeShapeType="1" noTextEdit="1"/>
              </p:cNvSpPr>
              <p:nvPr/>
            </p:nvSpPr>
            <p:spPr>
              <a:xfrm>
                <a:off x="6096000" y="527324"/>
                <a:ext cx="2901101" cy="369332"/>
              </a:xfrm>
              <a:prstGeom prst="rect">
                <a:avLst/>
              </a:prstGeom>
              <a:blipFill>
                <a:blip r:embed="rId15"/>
                <a:stretch>
                  <a:fillRect l="-1747" t="-6667" b="-26667"/>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63E3EAFA-D3FC-494D-A02C-ADA9AF480BE1}"/>
              </a:ext>
            </a:extLst>
          </p:cNvPr>
          <p:cNvSpPr txBox="1"/>
          <p:nvPr/>
        </p:nvSpPr>
        <p:spPr>
          <a:xfrm>
            <a:off x="6368279" y="2186579"/>
            <a:ext cx="436338" cy="369332"/>
          </a:xfrm>
          <a:prstGeom prst="rect">
            <a:avLst/>
          </a:prstGeom>
          <a:noFill/>
        </p:spPr>
        <p:txBody>
          <a:bodyPr wrap="none" rtlCol="0">
            <a:spAutoFit/>
          </a:bodyPr>
          <a:lstStyle/>
          <a:p>
            <a:r>
              <a:rPr lang="en-US" dirty="0"/>
              <a:t>(a)</a:t>
            </a:r>
          </a:p>
        </p:txBody>
      </p:sp>
      <p:sp>
        <p:nvSpPr>
          <p:cNvPr id="28" name="TextBox 27">
            <a:extLst>
              <a:ext uri="{FF2B5EF4-FFF2-40B4-BE49-F238E27FC236}">
                <a16:creationId xmlns:a16="http://schemas.microsoft.com/office/drawing/2014/main" id="{D374055C-5C8A-2E4F-B939-0CD82498C900}"/>
              </a:ext>
            </a:extLst>
          </p:cNvPr>
          <p:cNvSpPr txBox="1"/>
          <p:nvPr/>
        </p:nvSpPr>
        <p:spPr>
          <a:xfrm>
            <a:off x="7151561" y="4431800"/>
            <a:ext cx="447558" cy="369332"/>
          </a:xfrm>
          <a:prstGeom prst="rect">
            <a:avLst/>
          </a:prstGeom>
          <a:noFill/>
        </p:spPr>
        <p:txBody>
          <a:bodyPr wrap="none" rtlCol="0">
            <a:spAutoFit/>
          </a:bodyPr>
          <a:lstStyle/>
          <a:p>
            <a:r>
              <a:rPr lang="en-US" dirty="0"/>
              <a:t>(b)</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9E44FC1D-FAD9-1F41-A363-F9639532CA6F}"/>
                  </a:ext>
                </a:extLst>
              </p:cNvPr>
              <p:cNvSpPr txBox="1"/>
              <p:nvPr/>
            </p:nvSpPr>
            <p:spPr>
              <a:xfrm>
                <a:off x="8670071" y="2738305"/>
                <a:ext cx="3731867" cy="397160"/>
              </a:xfrm>
              <a:prstGeom prst="rect">
                <a:avLst/>
              </a:prstGeom>
              <a:noFill/>
            </p:spPr>
            <p:txBody>
              <a:bodyPr wrap="square" rtlCol="0">
                <a:spAutoFit/>
              </a:bodyPr>
              <a:lstStyle/>
              <a:p>
                <a:r>
                  <a:rPr lang="en-US" dirty="0">
                    <a:solidFill>
                      <a:srgbClr val="0070C0"/>
                    </a:solidFill>
                  </a:rPr>
                  <a:t>NC background : </a:t>
                </a:r>
                <a14:m>
                  <m:oMath xmlns:m="http://schemas.openxmlformats.org/officeDocument/2006/math">
                    <m:sSub>
                      <m:sSubPr>
                        <m:ctrlPr>
                          <a:rPr lang="en-US" i="1" smtClean="0">
                            <a:solidFill>
                              <a:srgbClr val="0070C0"/>
                            </a:solidFill>
                            <a:latin typeface="Cambria Math" panose="02040503050406030204" pitchFamily="18" charset="0"/>
                          </a:rPr>
                        </m:ctrlPr>
                      </m:sSubPr>
                      <m:e>
                        <m:r>
                          <a:rPr lang="en-US" i="1" smtClean="0">
                            <a:solidFill>
                              <a:srgbClr val="0070C0"/>
                            </a:solidFill>
                            <a:latin typeface="Cambria Math" panose="02040503050406030204" pitchFamily="18" charset="0"/>
                            <a:ea typeface="Cambria Math" panose="02040503050406030204" pitchFamily="18" charset="0"/>
                          </a:rPr>
                          <m:t>𝜈</m:t>
                        </m:r>
                      </m:e>
                      <m:sub>
                        <m:r>
                          <a:rPr lang="en-US" i="1" smtClean="0">
                            <a:solidFill>
                              <a:srgbClr val="0070C0"/>
                            </a:solidFill>
                            <a:latin typeface="Cambria Math" panose="02040503050406030204" pitchFamily="18" charset="0"/>
                            <a:ea typeface="Cambria Math" panose="02040503050406030204" pitchFamily="18" charset="0"/>
                          </a:rPr>
                          <m:t>𝜇</m:t>
                        </m:r>
                      </m:sub>
                    </m:sSub>
                    <m:r>
                      <a:rPr lang="en-GB" b="0" i="1" smtClean="0">
                        <a:solidFill>
                          <a:srgbClr val="0070C0"/>
                        </a:solidFill>
                        <a:latin typeface="Cambria Math" panose="02040503050406030204" pitchFamily="18" charset="0"/>
                      </a:rPr>
                      <m:t>𝑝</m:t>
                    </m:r>
                    <m:r>
                      <a:rPr lang="en-GB" b="0" i="1" smtClean="0">
                        <a:solidFill>
                          <a:srgbClr val="0070C0"/>
                        </a:solidFill>
                        <a:latin typeface="Cambria Math" panose="02040503050406030204" pitchFamily="18" charset="0"/>
                        <a:ea typeface="Cambria Math" panose="02040503050406030204" pitchFamily="18" charset="0"/>
                      </a:rPr>
                      <m:t>→</m:t>
                    </m:r>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ea typeface="Cambria Math" panose="02040503050406030204" pitchFamily="18" charset="0"/>
                          </a:rPr>
                          <m:t>𝜈</m:t>
                        </m:r>
                      </m:e>
                      <m:sub>
                        <m:r>
                          <a:rPr lang="en-US" i="1">
                            <a:solidFill>
                              <a:srgbClr val="0070C0"/>
                            </a:solidFill>
                            <a:latin typeface="Cambria Math" panose="02040503050406030204" pitchFamily="18" charset="0"/>
                            <a:ea typeface="Cambria Math" panose="02040503050406030204" pitchFamily="18" charset="0"/>
                          </a:rPr>
                          <m:t>𝜇</m:t>
                        </m:r>
                      </m:sub>
                    </m:sSub>
                    <m:r>
                      <a:rPr lang="en-GB" b="0" i="1" smtClean="0">
                        <a:solidFill>
                          <a:srgbClr val="0070C0"/>
                        </a:solidFill>
                        <a:latin typeface="Cambria Math" panose="02040503050406030204" pitchFamily="18" charset="0"/>
                        <a:ea typeface="Cambria Math" panose="02040503050406030204" pitchFamily="18" charset="0"/>
                      </a:rPr>
                      <m:t>𝑝</m:t>
                    </m:r>
                    <m:sSup>
                      <m:sSupPr>
                        <m:ctrlPr>
                          <a:rPr lang="en-GB" b="0" i="1" smtClean="0">
                            <a:solidFill>
                              <a:srgbClr val="0070C0"/>
                            </a:solidFill>
                            <a:latin typeface="Cambria Math" panose="02040503050406030204" pitchFamily="18" charset="0"/>
                            <a:ea typeface="Cambria Math" panose="02040503050406030204" pitchFamily="18" charset="0"/>
                          </a:rPr>
                        </m:ctrlPr>
                      </m:sSupPr>
                      <m:e>
                        <m:r>
                          <a:rPr lang="en-GB" b="0" i="1" smtClean="0">
                            <a:solidFill>
                              <a:srgbClr val="0070C0"/>
                            </a:solidFill>
                            <a:latin typeface="Cambria Math" panose="02040503050406030204" pitchFamily="18" charset="0"/>
                            <a:ea typeface="Cambria Math" panose="02040503050406030204" pitchFamily="18" charset="0"/>
                          </a:rPr>
                          <m:t>+ </m:t>
                        </m:r>
                        <m:r>
                          <a:rPr lang="en-GB" b="0" i="1" smtClean="0">
                            <a:solidFill>
                              <a:srgbClr val="0070C0"/>
                            </a:solidFill>
                            <a:latin typeface="Cambria Math" panose="02040503050406030204" pitchFamily="18" charset="0"/>
                            <a:ea typeface="Cambria Math" panose="02040503050406030204" pitchFamily="18" charset="0"/>
                          </a:rPr>
                          <m:t>𝜋</m:t>
                        </m:r>
                      </m:e>
                      <m:sup>
                        <m:r>
                          <a:rPr lang="en-GB" b="0" i="1" smtClean="0">
                            <a:solidFill>
                              <a:srgbClr val="0070C0"/>
                            </a:solidFill>
                            <a:latin typeface="Cambria Math" panose="02040503050406030204" pitchFamily="18" charset="0"/>
                            <a:ea typeface="Cambria Math" panose="02040503050406030204" pitchFamily="18" charset="0"/>
                          </a:rPr>
                          <m:t>0</m:t>
                        </m:r>
                      </m:sup>
                    </m:sSup>
                  </m:oMath>
                </a14:m>
                <a:endParaRPr lang="en-US" dirty="0">
                  <a:solidFill>
                    <a:srgbClr val="0070C0"/>
                  </a:solidFill>
                </a:endParaRPr>
              </a:p>
            </p:txBody>
          </p:sp>
        </mc:Choice>
        <mc:Fallback xmlns="">
          <p:sp>
            <p:nvSpPr>
              <p:cNvPr id="29" name="TextBox 28">
                <a:extLst>
                  <a:ext uri="{FF2B5EF4-FFF2-40B4-BE49-F238E27FC236}">
                    <a16:creationId xmlns:a16="http://schemas.microsoft.com/office/drawing/2014/main" id="{9E44FC1D-FAD9-1F41-A363-F9639532CA6F}"/>
                  </a:ext>
                </a:extLst>
              </p:cNvPr>
              <p:cNvSpPr txBox="1">
                <a:spLocks noRot="1" noChangeAspect="1" noMove="1" noResize="1" noEditPoints="1" noAdjustHandles="1" noChangeArrowheads="1" noChangeShapeType="1" noTextEdit="1"/>
              </p:cNvSpPr>
              <p:nvPr/>
            </p:nvSpPr>
            <p:spPr>
              <a:xfrm>
                <a:off x="8670071" y="2738305"/>
                <a:ext cx="3731867" cy="397160"/>
              </a:xfrm>
              <a:prstGeom prst="rect">
                <a:avLst/>
              </a:prstGeom>
              <a:blipFill>
                <a:blip r:embed="rId16"/>
                <a:stretch>
                  <a:fillRect l="-1356" t="-3125" b="-218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69F8981-5ECE-8486-86BC-4A9B27317B1F}"/>
                  </a:ext>
                </a:extLst>
              </p:cNvPr>
              <p:cNvSpPr txBox="1"/>
              <p:nvPr/>
            </p:nvSpPr>
            <p:spPr>
              <a:xfrm>
                <a:off x="4810201" y="5413533"/>
                <a:ext cx="5130278" cy="391646"/>
              </a:xfrm>
              <a:prstGeom prst="rect">
                <a:avLst/>
              </a:prstGeom>
              <a:noFill/>
            </p:spPr>
            <p:txBody>
              <a:bodyPr wrap="square" rtlCol="0">
                <a:spAutoFit/>
              </a:bodyPr>
              <a:lstStyle/>
              <a:p>
                <a14:m>
                  <m:oMath xmlns:m="http://schemas.openxmlformats.org/officeDocument/2006/math">
                    <m:sSup>
                      <m:sSupPr>
                        <m:ctrlPr>
                          <a:rPr lang="en-US" i="1">
                            <a:solidFill>
                              <a:srgbClr val="0070C0"/>
                            </a:solidFill>
                            <a:latin typeface="Cambria Math" panose="02040503050406030204" pitchFamily="18" charset="0"/>
                          </a:rPr>
                        </m:ctrlPr>
                      </m:sSupPr>
                      <m:e>
                        <m:r>
                          <a:rPr lang="en-US">
                            <a:solidFill>
                              <a:srgbClr val="0070C0"/>
                            </a:solidFill>
                            <a:latin typeface="Cambria Math" panose="02040503050406030204" pitchFamily="18" charset="0"/>
                          </a:rPr>
                          <m:t>𝜋</m:t>
                        </m:r>
                      </m:e>
                      <m:sup>
                        <m:r>
                          <a:rPr lang="en-GB">
                            <a:solidFill>
                              <a:srgbClr val="0070C0"/>
                            </a:solidFill>
                            <a:latin typeface="Cambria Math" panose="02040503050406030204" pitchFamily="18" charset="0"/>
                          </a:rPr>
                          <m:t>0</m:t>
                        </m:r>
                      </m:sup>
                    </m:sSup>
                  </m:oMath>
                </a14:m>
                <a:r>
                  <a:rPr lang="en-US" dirty="0">
                    <a:solidFill>
                      <a:srgbClr val="0070C0"/>
                    </a:solidFill>
                  </a:rPr>
                  <a:t> background : </a:t>
                </a:r>
                <a14:m>
                  <m:oMath xmlns:m="http://schemas.openxmlformats.org/officeDocument/2006/math">
                    <m:sSub>
                      <m:sSubPr>
                        <m:ctrlPr>
                          <a:rPr lang="en-US" i="1" smtClean="0">
                            <a:solidFill>
                              <a:srgbClr val="0070C0"/>
                            </a:solidFill>
                            <a:latin typeface="Cambria Math" panose="02040503050406030204" pitchFamily="18" charset="0"/>
                          </a:rPr>
                        </m:ctrlPr>
                      </m:sSubPr>
                      <m:e>
                        <m:r>
                          <a:rPr lang="en-US" i="1" smtClean="0">
                            <a:solidFill>
                              <a:srgbClr val="0070C0"/>
                            </a:solidFill>
                            <a:latin typeface="Cambria Math" panose="02040503050406030204" pitchFamily="18" charset="0"/>
                            <a:ea typeface="Cambria Math" panose="02040503050406030204" pitchFamily="18" charset="0"/>
                          </a:rPr>
                          <m:t>𝜈</m:t>
                        </m:r>
                      </m:e>
                      <m:sub>
                        <m:r>
                          <a:rPr lang="en-US" i="1" smtClean="0">
                            <a:solidFill>
                              <a:srgbClr val="0070C0"/>
                            </a:solidFill>
                            <a:latin typeface="Cambria Math" panose="02040503050406030204" pitchFamily="18" charset="0"/>
                            <a:ea typeface="Cambria Math" panose="02040503050406030204" pitchFamily="18" charset="0"/>
                          </a:rPr>
                          <m:t>𝜇</m:t>
                        </m:r>
                      </m:sub>
                    </m:sSub>
                    <m:r>
                      <a:rPr lang="en-GB" b="0" i="1" smtClean="0">
                        <a:solidFill>
                          <a:srgbClr val="0070C0"/>
                        </a:solidFill>
                        <a:latin typeface="Cambria Math" panose="02040503050406030204" pitchFamily="18" charset="0"/>
                        <a:ea typeface="Cambria Math" panose="02040503050406030204" pitchFamily="18" charset="0"/>
                      </a:rPr>
                      <m:t>𝐴𝑟</m:t>
                    </m:r>
                    <m:r>
                      <a:rPr lang="en-GB" b="0" i="1" smtClean="0">
                        <a:solidFill>
                          <a:srgbClr val="0070C0"/>
                        </a:solidFill>
                        <a:latin typeface="Cambria Math" panose="02040503050406030204" pitchFamily="18" charset="0"/>
                        <a:ea typeface="Cambria Math" panose="02040503050406030204" pitchFamily="18" charset="0"/>
                      </a:rPr>
                      <m:t>→</m:t>
                    </m:r>
                    <m:sSub>
                      <m:sSubPr>
                        <m:ctrlPr>
                          <a:rPr lang="en-US" i="1" smtClean="0">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ea typeface="Cambria Math" panose="02040503050406030204" pitchFamily="18" charset="0"/>
                          </a:rPr>
                          <m:t>𝜈</m:t>
                        </m:r>
                      </m:e>
                      <m:sub>
                        <m:r>
                          <a:rPr lang="en-US" i="1">
                            <a:solidFill>
                              <a:srgbClr val="0070C0"/>
                            </a:solidFill>
                            <a:latin typeface="Cambria Math" panose="02040503050406030204" pitchFamily="18" charset="0"/>
                            <a:ea typeface="Cambria Math" panose="02040503050406030204" pitchFamily="18" charset="0"/>
                          </a:rPr>
                          <m:t>𝜇</m:t>
                        </m:r>
                      </m:sub>
                    </m:sSub>
                    <m:r>
                      <a:rPr lang="en-GB" b="0" i="1" smtClean="0">
                        <a:solidFill>
                          <a:srgbClr val="0070C0"/>
                        </a:solidFill>
                        <a:latin typeface="Cambria Math" panose="02040503050406030204" pitchFamily="18" charset="0"/>
                        <a:ea typeface="Cambria Math" panose="02040503050406030204" pitchFamily="18" charset="0"/>
                      </a:rPr>
                      <m:t>+</m:t>
                    </m:r>
                    <m:r>
                      <a:rPr lang="en-GB" b="0" i="1" smtClean="0">
                        <a:solidFill>
                          <a:srgbClr val="0070C0"/>
                        </a:solidFill>
                        <a:latin typeface="Cambria Math" panose="02040503050406030204" pitchFamily="18" charset="0"/>
                        <a:ea typeface="Cambria Math" panose="02040503050406030204" pitchFamily="18" charset="0"/>
                      </a:rPr>
                      <m:t>𝑝</m:t>
                    </m:r>
                    <m:r>
                      <a:rPr lang="en-GB" b="0" i="1" smtClean="0">
                        <a:solidFill>
                          <a:srgbClr val="0070C0"/>
                        </a:solidFill>
                        <a:latin typeface="Cambria Math" panose="02040503050406030204" pitchFamily="18" charset="0"/>
                        <a:ea typeface="Cambria Math" panose="02040503050406030204" pitchFamily="18" charset="0"/>
                      </a:rPr>
                      <m:t>+</m:t>
                    </m:r>
                    <m:sSup>
                      <m:sSupPr>
                        <m:ctrlPr>
                          <a:rPr lang="en-GB" b="0" i="1" smtClean="0">
                            <a:solidFill>
                              <a:srgbClr val="C00000"/>
                            </a:solidFill>
                            <a:latin typeface="Cambria Math" panose="02040503050406030204" pitchFamily="18" charset="0"/>
                            <a:ea typeface="Cambria Math" panose="02040503050406030204" pitchFamily="18" charset="0"/>
                          </a:rPr>
                        </m:ctrlPr>
                      </m:sSupPr>
                      <m:e>
                        <m:r>
                          <a:rPr lang="en-GB" b="0" i="1" smtClean="0">
                            <a:solidFill>
                              <a:srgbClr val="C00000"/>
                            </a:solidFill>
                            <a:latin typeface="Cambria Math" panose="02040503050406030204" pitchFamily="18" charset="0"/>
                            <a:ea typeface="Cambria Math" panose="02040503050406030204" pitchFamily="18" charset="0"/>
                          </a:rPr>
                          <m:t> </m:t>
                        </m:r>
                        <m:r>
                          <a:rPr lang="en-GB" b="0" i="1" smtClean="0">
                            <a:solidFill>
                              <a:srgbClr val="C00000"/>
                            </a:solidFill>
                            <a:latin typeface="Cambria Math" panose="02040503050406030204" pitchFamily="18" charset="0"/>
                            <a:ea typeface="Cambria Math" panose="02040503050406030204" pitchFamily="18" charset="0"/>
                          </a:rPr>
                          <m:t>𝜋</m:t>
                        </m:r>
                      </m:e>
                      <m:sup>
                        <m:r>
                          <a:rPr lang="en-GB" b="0" i="1" smtClean="0">
                            <a:solidFill>
                              <a:srgbClr val="C00000"/>
                            </a:solidFill>
                            <a:latin typeface="Cambria Math" panose="02040503050406030204" pitchFamily="18" charset="0"/>
                            <a:ea typeface="Cambria Math" panose="02040503050406030204" pitchFamily="18" charset="0"/>
                          </a:rPr>
                          <m:t>+</m:t>
                        </m:r>
                      </m:sup>
                    </m:sSup>
                  </m:oMath>
                </a14:m>
                <a:endParaRPr lang="en-US" dirty="0">
                  <a:solidFill>
                    <a:srgbClr val="0070C0"/>
                  </a:solidFill>
                </a:endParaRPr>
              </a:p>
            </p:txBody>
          </p:sp>
        </mc:Choice>
        <mc:Fallback xmlns="">
          <p:sp>
            <p:nvSpPr>
              <p:cNvPr id="8" name="TextBox 7">
                <a:extLst>
                  <a:ext uri="{FF2B5EF4-FFF2-40B4-BE49-F238E27FC236}">
                    <a16:creationId xmlns:a16="http://schemas.microsoft.com/office/drawing/2014/main" id="{069F8981-5ECE-8486-86BC-4A9B27317B1F}"/>
                  </a:ext>
                </a:extLst>
              </p:cNvPr>
              <p:cNvSpPr txBox="1">
                <a:spLocks noRot="1" noChangeAspect="1" noMove="1" noResize="1" noEditPoints="1" noAdjustHandles="1" noChangeArrowheads="1" noChangeShapeType="1" noTextEdit="1"/>
              </p:cNvSpPr>
              <p:nvPr/>
            </p:nvSpPr>
            <p:spPr>
              <a:xfrm>
                <a:off x="4810201" y="5413533"/>
                <a:ext cx="5130278" cy="391646"/>
              </a:xfrm>
              <a:prstGeom prst="rect">
                <a:avLst/>
              </a:prstGeom>
              <a:blipFill>
                <a:blip r:embed="rId17"/>
                <a:stretch>
                  <a:fillRect t="-6452" b="-22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B6F661D-4104-24BC-F976-14F856FEF30E}"/>
                  </a:ext>
                </a:extLst>
              </p:cNvPr>
              <p:cNvSpPr txBox="1"/>
              <p:nvPr/>
            </p:nvSpPr>
            <p:spPr>
              <a:xfrm>
                <a:off x="6506832" y="5872272"/>
                <a:ext cx="2507546" cy="369332"/>
              </a:xfrm>
              <a:prstGeom prst="rect">
                <a:avLst/>
              </a:prstGeom>
              <a:noFill/>
            </p:spPr>
            <p:txBody>
              <a:bodyPr wrap="none" rtlCol="0">
                <a:spAutoFit/>
              </a:bodyPr>
              <a:lstStyle/>
              <a:p>
                <a:r>
                  <a:rPr lang="en-GB" dirty="0">
                    <a:solidFill>
                      <a:srgbClr val="0070C0"/>
                    </a:solidFill>
                    <a:ea typeface="Cambria Math" panose="02040503050406030204" pitchFamily="18" charset="0"/>
                  </a:rPr>
                  <a:t>(</a:t>
                </a:r>
                <a14:m>
                  <m:oMath xmlns:m="http://schemas.openxmlformats.org/officeDocument/2006/math">
                    <m:sSup>
                      <m:sSupPr>
                        <m:ctrlPr>
                          <a:rPr lang="en-GB" i="1" smtClean="0">
                            <a:solidFill>
                              <a:srgbClr val="C00000"/>
                            </a:solidFill>
                            <a:latin typeface="Cambria Math" panose="02040503050406030204" pitchFamily="18" charset="0"/>
                            <a:ea typeface="Cambria Math" panose="02040503050406030204" pitchFamily="18" charset="0"/>
                          </a:rPr>
                        </m:ctrlPr>
                      </m:sSupPr>
                      <m:e>
                        <m:r>
                          <a:rPr lang="en-GB" i="1">
                            <a:solidFill>
                              <a:srgbClr val="C00000"/>
                            </a:solidFill>
                            <a:latin typeface="Cambria Math" panose="02040503050406030204" pitchFamily="18" charset="0"/>
                            <a:ea typeface="Cambria Math" panose="02040503050406030204" pitchFamily="18" charset="0"/>
                          </a:rPr>
                          <m:t>𝜋</m:t>
                        </m:r>
                      </m:e>
                      <m:sup>
                        <m:r>
                          <a:rPr lang="en-GB" i="1">
                            <a:solidFill>
                              <a:srgbClr val="C00000"/>
                            </a:solidFill>
                            <a:latin typeface="Cambria Math" panose="02040503050406030204" pitchFamily="18" charset="0"/>
                            <a:ea typeface="Cambria Math" panose="02040503050406030204" pitchFamily="18" charset="0"/>
                          </a:rPr>
                          <m:t>+</m:t>
                        </m:r>
                      </m:sup>
                    </m:sSup>
                    <m:r>
                      <a:rPr lang="en-GB" b="0" i="1" smtClean="0">
                        <a:solidFill>
                          <a:srgbClr val="0070C0"/>
                        </a:solidFill>
                        <a:latin typeface="Cambria Math" panose="02040503050406030204" pitchFamily="18" charset="0"/>
                        <a:ea typeface="Cambria Math" panose="02040503050406030204" pitchFamily="18" charset="0"/>
                      </a:rPr>
                      <m:t>𝐴𝑟</m:t>
                    </m:r>
                    <m:sSup>
                      <m:sSupPr>
                        <m:ctrlPr>
                          <a:rPr lang="en-GB" i="1">
                            <a:solidFill>
                              <a:srgbClr val="0070C0"/>
                            </a:solidFill>
                            <a:latin typeface="Cambria Math" panose="02040503050406030204" pitchFamily="18" charset="0"/>
                            <a:ea typeface="Cambria Math" panose="02040503050406030204" pitchFamily="18" charset="0"/>
                          </a:rPr>
                        </m:ctrlPr>
                      </m:sSupPr>
                      <m:e>
                        <m:r>
                          <a:rPr lang="en-GB" i="1">
                            <a:solidFill>
                              <a:srgbClr val="0070C0"/>
                            </a:solidFill>
                            <a:latin typeface="Cambria Math" panose="02040503050406030204" pitchFamily="18" charset="0"/>
                            <a:ea typeface="Cambria Math" panose="02040503050406030204" pitchFamily="18" charset="0"/>
                          </a:rPr>
                          <m:t>→</m:t>
                        </m:r>
                        <m:r>
                          <a:rPr lang="en-GB" i="1">
                            <a:solidFill>
                              <a:srgbClr val="0070C0"/>
                            </a:solidFill>
                            <a:latin typeface="Cambria Math" panose="02040503050406030204" pitchFamily="18" charset="0"/>
                            <a:ea typeface="Cambria Math" panose="02040503050406030204" pitchFamily="18" charset="0"/>
                          </a:rPr>
                          <m:t>𝜋</m:t>
                        </m:r>
                      </m:e>
                      <m:sup>
                        <m:r>
                          <a:rPr lang="en-GB" i="1">
                            <a:solidFill>
                              <a:srgbClr val="0070C0"/>
                            </a:solidFill>
                            <a:latin typeface="Cambria Math" panose="02040503050406030204" pitchFamily="18" charset="0"/>
                            <a:ea typeface="Cambria Math" panose="02040503050406030204" pitchFamily="18" charset="0"/>
                          </a:rPr>
                          <m:t>0</m:t>
                        </m:r>
                      </m:sup>
                    </m:sSup>
                    <m:r>
                      <a:rPr lang="en-GB" b="0" i="1" smtClean="0">
                        <a:solidFill>
                          <a:srgbClr val="0070C0"/>
                        </a:solidFill>
                        <a:latin typeface="Cambria Math" panose="02040503050406030204" pitchFamily="18" charset="0"/>
                        <a:ea typeface="Cambria Math" panose="02040503050406030204" pitchFamily="18" charset="0"/>
                      </a:rPr>
                      <m:t> </m:t>
                    </m:r>
                  </m:oMath>
                </a14:m>
                <a:r>
                  <a:rPr lang="en-US" dirty="0">
                    <a:solidFill>
                      <a:srgbClr val="0070C0"/>
                    </a:solidFill>
                  </a:rPr>
                  <a:t>+ nucleons)</a:t>
                </a:r>
              </a:p>
            </p:txBody>
          </p:sp>
        </mc:Choice>
        <mc:Fallback xmlns="">
          <p:sp>
            <p:nvSpPr>
              <p:cNvPr id="10" name="TextBox 9">
                <a:extLst>
                  <a:ext uri="{FF2B5EF4-FFF2-40B4-BE49-F238E27FC236}">
                    <a16:creationId xmlns:a16="http://schemas.microsoft.com/office/drawing/2014/main" id="{6B6F661D-4104-24BC-F976-14F856FEF30E}"/>
                  </a:ext>
                </a:extLst>
              </p:cNvPr>
              <p:cNvSpPr txBox="1">
                <a:spLocks noRot="1" noChangeAspect="1" noMove="1" noResize="1" noEditPoints="1" noAdjustHandles="1" noChangeArrowheads="1" noChangeShapeType="1" noTextEdit="1"/>
              </p:cNvSpPr>
              <p:nvPr/>
            </p:nvSpPr>
            <p:spPr>
              <a:xfrm>
                <a:off x="6506832" y="5872272"/>
                <a:ext cx="2507546" cy="369332"/>
              </a:xfrm>
              <a:prstGeom prst="rect">
                <a:avLst/>
              </a:prstGeom>
              <a:blipFill>
                <a:blip r:embed="rId18"/>
                <a:stretch>
                  <a:fillRect l="-2020" t="-6667" r="-101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Content Placeholder 4">
                <a:extLst>
                  <a:ext uri="{FF2B5EF4-FFF2-40B4-BE49-F238E27FC236}">
                    <a16:creationId xmlns:a16="http://schemas.microsoft.com/office/drawing/2014/main" id="{25F70F40-8FAA-EF6B-1E95-1BAF8C75BFF3}"/>
                  </a:ext>
                </a:extLst>
              </p:cNvPr>
              <p:cNvSpPr txBox="1">
                <a:spLocks/>
              </p:cNvSpPr>
              <p:nvPr/>
            </p:nvSpPr>
            <p:spPr>
              <a:xfrm>
                <a:off x="617871" y="3374522"/>
                <a:ext cx="5321000" cy="2430658"/>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Wingdings" pitchFamily="2" charset="2"/>
                  <a:buChar char="v"/>
                </a:pPr>
                <a:endParaRPr lang="en-US" dirty="0"/>
              </a:p>
              <a:p>
                <a:pPr>
                  <a:buFont typeface="Arial" panose="020B0604020202020204" pitchFamily="34" charset="0"/>
                  <a:buChar char="•"/>
                </a:pPr>
                <a:r>
                  <a:rPr lang="en-US" sz="2100" dirty="0"/>
                  <a:t>DUNE </a:t>
                </a:r>
                <a14:m>
                  <m:oMath xmlns:m="http://schemas.openxmlformats.org/officeDocument/2006/math">
                    <m:r>
                      <a:rPr lang="en-US" sz="2100" i="1" smtClean="0">
                        <a:latin typeface="Cambria Math" panose="02040503050406030204" pitchFamily="18" charset="0"/>
                        <a:ea typeface="Cambria Math" panose="02040503050406030204" pitchFamily="18" charset="0"/>
                      </a:rPr>
                      <m:t>𝜈</m:t>
                    </m:r>
                    <m:r>
                      <a:rPr lang="en-GB" sz="2100" i="1" smtClean="0">
                        <a:latin typeface="Cambria Math" panose="02040503050406030204" pitchFamily="18" charset="0"/>
                        <a:ea typeface="Cambria Math" panose="02040503050406030204" pitchFamily="18" charset="0"/>
                      </a:rPr>
                      <m:t> </m:t>
                    </m:r>
                  </m:oMath>
                </a14:m>
                <a:r>
                  <a:rPr lang="en-US" sz="2100" dirty="0"/>
                  <a:t>flux is dominated by RES mode</a:t>
                </a:r>
                <a:r>
                  <a:rPr lang="en-US" sz="2400" dirty="0"/>
                  <a:t>.</a:t>
                </a:r>
                <a:endParaRPr lang="en-US" sz="2400" dirty="0">
                  <a:latin typeface="Times New Roman" pitchFamily="18"/>
                  <a:ea typeface="AR PL KaitiM GB" pitchFamily="2"/>
                  <a:cs typeface="Lohit Hindi" pitchFamily="2"/>
                </a:endParaRPr>
              </a:p>
              <a:p>
                <a:pPr>
                  <a:buFont typeface="Arial" panose="020B0604020202020204" pitchFamily="34" charset="0"/>
                  <a:buChar char="•"/>
                </a:pPr>
                <a:r>
                  <a:rPr lang="en-GB" dirty="0"/>
                  <a:t>The production of </a:t>
                </a:r>
                <a14:m>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𝜋</m:t>
                        </m:r>
                      </m:e>
                      <m:sup>
                        <m:r>
                          <a:rPr lang="en-GB" i="1" smtClean="0">
                            <a:latin typeface="Cambria Math" panose="02040503050406030204" pitchFamily="18" charset="0"/>
                          </a:rPr>
                          <m:t>0</m:t>
                        </m:r>
                      </m:sup>
                    </m:sSup>
                  </m:oMath>
                </a14:m>
                <a:r>
                  <a:rPr lang="en-GB" dirty="0"/>
                  <a:t> can occur when a final state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𝜋</m:t>
                        </m:r>
                      </m:e>
                      <m:sup>
                        <m:r>
                          <a:rPr lang="en-GB" i="1" smtClean="0">
                            <a:latin typeface="Cambria Math" panose="02040503050406030204" pitchFamily="18" charset="0"/>
                            <a:ea typeface="Cambria Math" panose="02040503050406030204" pitchFamily="18" charset="0"/>
                          </a:rPr>
                          <m:t>+</m:t>
                        </m:r>
                      </m:sup>
                    </m:sSup>
                  </m:oMath>
                </a14:m>
                <a:r>
                  <a:rPr lang="en-US" dirty="0"/>
                  <a:t> </a:t>
                </a:r>
                <a:r>
                  <a:rPr lang="en-GB" dirty="0"/>
                  <a:t>undergoes </a:t>
                </a:r>
                <a:r>
                  <a:rPr lang="en-GB" b="1" dirty="0"/>
                  <a:t>charge exchange</a:t>
                </a:r>
                <a:r>
                  <a:rPr lang="en-GB" dirty="0"/>
                  <a:t> within the detector.</a:t>
                </a:r>
                <a:endParaRPr lang="en-US" dirty="0"/>
              </a:p>
            </p:txBody>
          </p:sp>
        </mc:Choice>
        <mc:Fallback xmlns="">
          <p:sp>
            <p:nvSpPr>
              <p:cNvPr id="31" name="Content Placeholder 4">
                <a:extLst>
                  <a:ext uri="{FF2B5EF4-FFF2-40B4-BE49-F238E27FC236}">
                    <a16:creationId xmlns:a16="http://schemas.microsoft.com/office/drawing/2014/main" id="{25F70F40-8FAA-EF6B-1E95-1BAF8C75BFF3}"/>
                  </a:ext>
                </a:extLst>
              </p:cNvPr>
              <p:cNvSpPr txBox="1">
                <a:spLocks noRot="1" noChangeAspect="1" noMove="1" noResize="1" noEditPoints="1" noAdjustHandles="1" noChangeArrowheads="1" noChangeShapeType="1" noTextEdit="1"/>
              </p:cNvSpPr>
              <p:nvPr/>
            </p:nvSpPr>
            <p:spPr>
              <a:xfrm>
                <a:off x="617871" y="3374522"/>
                <a:ext cx="5321000" cy="2430658"/>
              </a:xfrm>
              <a:prstGeom prst="rect">
                <a:avLst/>
              </a:prstGeom>
              <a:blipFill>
                <a:blip r:embed="rId19"/>
                <a:stretch>
                  <a:fillRect l="-2857" r="-476"/>
                </a:stretch>
              </a:blipFill>
            </p:spPr>
            <p:txBody>
              <a:bodyPr/>
              <a:lstStyle/>
              <a:p>
                <a:r>
                  <a:rPr lang="en-US">
                    <a:noFill/>
                  </a:rPr>
                  <a:t> </a:t>
                </a:r>
              </a:p>
            </p:txBody>
          </p:sp>
        </mc:Fallback>
      </mc:AlternateContent>
    </p:spTree>
    <p:extLst>
      <p:ext uri="{BB962C8B-B14F-4D97-AF65-F5344CB8AC3E}">
        <p14:creationId xmlns:p14="http://schemas.microsoft.com/office/powerpoint/2010/main" val="304116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19" grpId="0"/>
      <p:bldP spid="21" grpId="0"/>
      <p:bldP spid="22" grpId="0"/>
      <p:bldP spid="23" grpId="0"/>
      <p:bldP spid="24" grpId="0"/>
      <p:bldP spid="25" grpId="0" animBg="1"/>
      <p:bldP spid="27" grpId="0"/>
      <p:bldP spid="28" grpId="0"/>
      <p:bldP spid="29" grpId="0"/>
      <p:bldP spid="8" grpId="0"/>
      <p:bldP spid="10" grpId="0"/>
      <p:bldP spid="3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a:extLst>
              <a:ext uri="{FF2B5EF4-FFF2-40B4-BE49-F238E27FC236}">
                <a16:creationId xmlns:a16="http://schemas.microsoft.com/office/drawing/2014/main" id="{2D9751C1-864C-DD41-865E-59608EDC449F}"/>
              </a:ext>
            </a:extLst>
          </p:cNvPr>
          <p:cNvPicPr>
            <a:picLocks noGrp="1" noChangeAspect="1"/>
          </p:cNvPicPr>
          <p:nvPr>
            <p:ph idx="11"/>
          </p:nvPr>
        </p:nvPicPr>
        <p:blipFill>
          <a:blip r:embed="rId2"/>
          <a:stretch>
            <a:fillRect/>
          </a:stretch>
        </p:blipFill>
        <p:spPr>
          <a:xfrm rot="5400000">
            <a:off x="1309203" y="-95844"/>
            <a:ext cx="4426559" cy="6857538"/>
          </a:xfrm>
        </p:spPr>
      </p:pic>
      <p:sp>
        <p:nvSpPr>
          <p:cNvPr id="2" name="Title 1">
            <a:extLst>
              <a:ext uri="{FF2B5EF4-FFF2-40B4-BE49-F238E27FC236}">
                <a16:creationId xmlns:a16="http://schemas.microsoft.com/office/drawing/2014/main" id="{FBB9973A-460D-4F4C-99FA-83816DEFF75F}"/>
              </a:ext>
            </a:extLst>
          </p:cNvPr>
          <p:cNvSpPr>
            <a:spLocks noGrp="1"/>
          </p:cNvSpPr>
          <p:nvPr>
            <p:ph type="title"/>
          </p:nvPr>
        </p:nvSpPr>
        <p:spPr/>
        <p:txBody>
          <a:bodyPr/>
          <a:lstStyle/>
          <a:p>
            <a:r>
              <a:rPr lang="en-US"/>
              <a:t>Upstream Energy Loss</a:t>
            </a:r>
          </a:p>
        </p:txBody>
      </p:sp>
      <p:sp>
        <p:nvSpPr>
          <p:cNvPr id="3" name="Date Placeholder 2">
            <a:extLst>
              <a:ext uri="{FF2B5EF4-FFF2-40B4-BE49-F238E27FC236}">
                <a16:creationId xmlns:a16="http://schemas.microsoft.com/office/drawing/2014/main" id="{88B93645-3094-F944-A0A1-24661245CE96}"/>
              </a:ext>
            </a:extLst>
          </p:cNvPr>
          <p:cNvSpPr>
            <a:spLocks noGrp="1"/>
          </p:cNvSpPr>
          <p:nvPr>
            <p:ph type="dt" sz="half" idx="2"/>
          </p:nvPr>
        </p:nvSpPr>
        <p:spPr/>
        <p:txBody>
          <a:bodyPr/>
          <a:lstStyle/>
          <a:p>
            <a:pPr>
              <a:defRPr/>
            </a:pPr>
            <a:r>
              <a:rPr lang="en-GB">
                <a:latin typeface="Helvetica"/>
              </a:rPr>
              <a:t>21/02/2024</a:t>
            </a:r>
            <a:endParaRPr lang="en-US">
              <a:latin typeface="Helvetica"/>
              <a:cs typeface="Helvetica"/>
            </a:endParaRPr>
          </a:p>
        </p:txBody>
      </p:sp>
      <p:sp>
        <p:nvSpPr>
          <p:cNvPr id="4" name="Slide Number Placeholder 3">
            <a:extLst>
              <a:ext uri="{FF2B5EF4-FFF2-40B4-BE49-F238E27FC236}">
                <a16:creationId xmlns:a16="http://schemas.microsoft.com/office/drawing/2014/main" id="{E4123317-1A4E-0844-B040-2EB0D253CA06}"/>
              </a:ext>
            </a:extLst>
          </p:cNvPr>
          <p:cNvSpPr>
            <a:spLocks noGrp="1"/>
          </p:cNvSpPr>
          <p:nvPr>
            <p:ph type="sldNum" sz="quarter" idx="4"/>
          </p:nvPr>
        </p:nvSpPr>
        <p:spPr/>
        <p:txBody>
          <a:bodyPr/>
          <a:lstStyle/>
          <a:p>
            <a:pPr>
              <a:defRPr/>
            </a:pPr>
            <a:fld id="{0C39C72E-2A13-EB4D-AD45-6D4E6ACAED8D}" type="slidenum">
              <a:rPr lang="en-US" smtClean="0"/>
              <a:pPr>
                <a:defRPr/>
              </a:pPr>
              <a:t>60</a:t>
            </a:fld>
            <a:endParaRPr lang="en-US"/>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2B65753B-43C0-FA4F-90D7-D099C54BFA9F}"/>
                  </a:ext>
                </a:extLst>
              </p:cNvPr>
              <p:cNvSpPr>
                <a:spLocks noGrp="1"/>
              </p:cNvSpPr>
              <p:nvPr>
                <p:ph idx="12"/>
              </p:nvPr>
            </p:nvSpPr>
            <p:spPr>
              <a:xfrm>
                <a:off x="6770914" y="1005954"/>
                <a:ext cx="4811486" cy="5031626"/>
              </a:xfrm>
            </p:spPr>
            <p:txBody>
              <a:bodyPr/>
              <a:lstStyle/>
              <a:p>
                <a:r>
                  <a:rPr lang="en-US" dirty="0"/>
                  <a:t>The upstream energy loss is plotted as a function of the beam inst. kinetic energy.</a:t>
                </a:r>
              </a:p>
              <a:p>
                <a:r>
                  <a:rPr lang="en-US" dirty="0"/>
                  <a:t>The upstream energy loss is energy dependent. </a:t>
                </a:r>
              </a:p>
              <a:p>
                <a:r>
                  <a:rPr lang="en-US" dirty="0"/>
                  <a:t>Color band shows the 1</a:t>
                </a:r>
                <a14:m>
                  <m:oMath xmlns:m="http://schemas.openxmlformats.org/officeDocument/2006/math">
                    <m:r>
                      <a:rPr lang="en-US" i="1" smtClean="0">
                        <a:latin typeface="Cambria Math" panose="02040503050406030204" pitchFamily="18" charset="0"/>
                        <a:ea typeface="Cambria Math" panose="02040503050406030204" pitchFamily="18" charset="0"/>
                      </a:rPr>
                      <m:t>𝜎</m:t>
                    </m:r>
                  </m:oMath>
                </a14:m>
                <a:r>
                  <a:rPr lang="en-US" dirty="0"/>
                  <a:t> region of the upstream energy loss distribution at a particular energy. </a:t>
                </a:r>
              </a:p>
              <a:p>
                <a:endParaRPr lang="en-US" dirty="0"/>
              </a:p>
              <a:p>
                <a:endParaRPr lang="en-US" dirty="0"/>
              </a:p>
            </p:txBody>
          </p:sp>
        </mc:Choice>
        <mc:Fallback xmlns="">
          <p:sp>
            <p:nvSpPr>
              <p:cNvPr id="6" name="Content Placeholder 5">
                <a:extLst>
                  <a:ext uri="{FF2B5EF4-FFF2-40B4-BE49-F238E27FC236}">
                    <a16:creationId xmlns:a16="http://schemas.microsoft.com/office/drawing/2014/main" id="{2B65753B-43C0-FA4F-90D7-D099C54BFA9F}"/>
                  </a:ext>
                </a:extLst>
              </p:cNvPr>
              <p:cNvSpPr>
                <a:spLocks noGrp="1" noRot="1" noChangeAspect="1" noMove="1" noResize="1" noEditPoints="1" noAdjustHandles="1" noChangeArrowheads="1" noChangeShapeType="1" noTextEdit="1"/>
              </p:cNvSpPr>
              <p:nvPr>
                <p:ph idx="12"/>
              </p:nvPr>
            </p:nvSpPr>
            <p:spPr>
              <a:xfrm>
                <a:off x="6770914" y="1005954"/>
                <a:ext cx="4811486" cy="5031626"/>
              </a:xfrm>
              <a:blipFill>
                <a:blip r:embed="rId3"/>
                <a:stretch>
                  <a:fillRect l="-3421" t="-1008" r="-1316"/>
                </a:stretch>
              </a:blipFill>
            </p:spPr>
            <p:txBody>
              <a:bodyPr/>
              <a:lstStyle/>
              <a:p>
                <a:r>
                  <a:rPr lang="en-US">
                    <a:noFill/>
                  </a:rPr>
                  <a:t> </a:t>
                </a:r>
              </a:p>
            </p:txBody>
          </p:sp>
        </mc:Fallback>
      </mc:AlternateContent>
      <p:sp>
        <p:nvSpPr>
          <p:cNvPr id="7" name="Footer Placeholder 6">
            <a:extLst>
              <a:ext uri="{FF2B5EF4-FFF2-40B4-BE49-F238E27FC236}">
                <a16:creationId xmlns:a16="http://schemas.microsoft.com/office/drawing/2014/main" id="{8E5E66A3-0D66-8B49-9ABF-9C85865D7E16}"/>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mc:AlternateContent xmlns:mc="http://schemas.openxmlformats.org/markup-compatibility/2006" xmlns:a14="http://schemas.microsoft.com/office/drawing/2010/main">
        <mc:Choice Requires="a14">
          <p:graphicFrame>
            <p:nvGraphicFramePr>
              <p:cNvPr id="20" name="Table 8">
                <a:extLst>
                  <a:ext uri="{FF2B5EF4-FFF2-40B4-BE49-F238E27FC236}">
                    <a16:creationId xmlns:a16="http://schemas.microsoft.com/office/drawing/2014/main" id="{0041CEF5-1BC8-C64E-A133-7EB12F640F2A}"/>
                  </a:ext>
                </a:extLst>
              </p:cNvPr>
              <p:cNvGraphicFramePr>
                <a:graphicFrameLocks/>
              </p:cNvGraphicFramePr>
              <p:nvPr/>
            </p:nvGraphicFramePr>
            <p:xfrm>
              <a:off x="7098997" y="5141515"/>
              <a:ext cx="4155319" cy="640080"/>
            </p:xfrm>
            <a:graphic>
              <a:graphicData uri="http://schemas.openxmlformats.org/drawingml/2006/table">
                <a:tbl>
                  <a:tblPr firstRow="1" bandRow="1">
                    <a:tableStyleId>{9D7B26C5-4107-4FEC-AEDC-1716B250A1EF}</a:tableStyleId>
                  </a:tblPr>
                  <a:tblGrid>
                    <a:gridCol w="1035345">
                      <a:extLst>
                        <a:ext uri="{9D8B030D-6E8A-4147-A177-3AD203B41FA5}">
                          <a16:colId xmlns:a16="http://schemas.microsoft.com/office/drawing/2014/main" val="897610846"/>
                        </a:ext>
                      </a:extLst>
                    </a:gridCol>
                    <a:gridCol w="1026926">
                      <a:extLst>
                        <a:ext uri="{9D8B030D-6E8A-4147-A177-3AD203B41FA5}">
                          <a16:colId xmlns:a16="http://schemas.microsoft.com/office/drawing/2014/main" val="891760145"/>
                        </a:ext>
                      </a:extLst>
                    </a:gridCol>
                    <a:gridCol w="979892">
                      <a:extLst>
                        <a:ext uri="{9D8B030D-6E8A-4147-A177-3AD203B41FA5}">
                          <a16:colId xmlns:a16="http://schemas.microsoft.com/office/drawing/2014/main" val="869924311"/>
                        </a:ext>
                      </a:extLst>
                    </a:gridCol>
                    <a:gridCol w="1113156">
                      <a:extLst>
                        <a:ext uri="{9D8B030D-6E8A-4147-A177-3AD203B41FA5}">
                          <a16:colId xmlns:a16="http://schemas.microsoft.com/office/drawing/2014/main" val="1684155444"/>
                        </a:ext>
                      </a:extLst>
                    </a:gridCol>
                  </a:tblGrid>
                  <a:tr h="0">
                    <a:tc>
                      <a:txBody>
                        <a:bodyPr/>
                        <a:lstStyle/>
                        <a:p>
                          <a:pPr algn="ctr"/>
                          <a:r>
                            <a:rPr lang="en-US" sz="1400"/>
                            <a:t>        </a:t>
                          </a: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GB" sz="1400" b="1" i="1" kern="1200" smtClean="0">
                                        <a:solidFill>
                                          <a:schemeClr val="dk1"/>
                                        </a:solidFill>
                                        <a:effectLst/>
                                        <a:latin typeface="Cambria Math" panose="02040503050406030204" pitchFamily="18" charset="0"/>
                                        <a:ea typeface="+mn-ea"/>
                                        <a:cs typeface="+mn-cs"/>
                                      </a:rPr>
                                    </m:ctrlPr>
                                  </m:sSubPr>
                                  <m:e>
                                    <m:r>
                                      <a:rPr lang="en-GB" sz="1400" b="1" i="1" kern="1200" smtClean="0">
                                        <a:solidFill>
                                          <a:schemeClr val="dk1"/>
                                        </a:solidFill>
                                        <a:effectLst/>
                                        <a:latin typeface="Cambria Math" panose="02040503050406030204" pitchFamily="18" charset="0"/>
                                        <a:ea typeface="+mn-ea"/>
                                        <a:cs typeface="+mn-cs"/>
                                      </a:rPr>
                                      <m:t>𝒑</m:t>
                                    </m:r>
                                  </m:e>
                                  <m:sub>
                                    <m:r>
                                      <a:rPr lang="en-GB" sz="1400" b="1" i="1" kern="1200" smtClean="0">
                                        <a:solidFill>
                                          <a:schemeClr val="dk1"/>
                                        </a:solidFill>
                                        <a:effectLst/>
                                        <a:latin typeface="Cambria Math" panose="02040503050406030204" pitchFamily="18" charset="0"/>
                                        <a:ea typeface="+mn-ea"/>
                                        <a:cs typeface="+mn-cs"/>
                                      </a:rPr>
                                      <m:t>𝟎</m:t>
                                    </m:r>
                                  </m:sub>
                                </m:sSub>
                              </m:oMath>
                            </m:oMathPara>
                          </a14:m>
                          <a:endParaRPr lang="en-GB" sz="1400" b="1" i="0" kern="1200">
                            <a:solidFill>
                              <a:schemeClr val="dk1"/>
                            </a:solidFill>
                            <a:effectLst/>
                            <a:latin typeface="+mn-lt"/>
                            <a:ea typeface="+mn-ea"/>
                            <a:cs typeface="+mn-cs"/>
                          </a:endParaRP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GB" sz="1400" b="1" i="1" kern="1200" smtClean="0">
                                        <a:solidFill>
                                          <a:schemeClr val="dk1"/>
                                        </a:solidFill>
                                        <a:effectLst/>
                                        <a:latin typeface="Cambria Math" panose="02040503050406030204" pitchFamily="18" charset="0"/>
                                        <a:ea typeface="+mn-ea"/>
                                        <a:cs typeface="+mn-cs"/>
                                      </a:rPr>
                                    </m:ctrlPr>
                                  </m:sSubPr>
                                  <m:e>
                                    <m:r>
                                      <a:rPr lang="en-GB" sz="1400" b="1" i="1" kern="1200" smtClean="0">
                                        <a:solidFill>
                                          <a:schemeClr val="dk1"/>
                                        </a:solidFill>
                                        <a:effectLst/>
                                        <a:latin typeface="Cambria Math" panose="02040503050406030204" pitchFamily="18" charset="0"/>
                                        <a:ea typeface="+mn-ea"/>
                                        <a:cs typeface="+mn-cs"/>
                                      </a:rPr>
                                      <m:t>𝒑</m:t>
                                    </m:r>
                                  </m:e>
                                  <m:sub>
                                    <m:r>
                                      <a:rPr lang="en-GB" sz="1400" b="1" i="1" kern="1200" smtClean="0">
                                        <a:solidFill>
                                          <a:schemeClr val="dk1"/>
                                        </a:solidFill>
                                        <a:effectLst/>
                                        <a:latin typeface="Cambria Math" panose="02040503050406030204" pitchFamily="18" charset="0"/>
                                        <a:ea typeface="+mn-ea"/>
                                        <a:cs typeface="+mn-cs"/>
                                      </a:rPr>
                                      <m:t>𝟏</m:t>
                                    </m:r>
                                  </m:sub>
                                </m:sSub>
                              </m:oMath>
                            </m:oMathPara>
                          </a14:m>
                          <a:endParaRPr lang="en-GB" sz="1400" b="1" i="0" kern="1200">
                            <a:solidFill>
                              <a:schemeClr val="dk1"/>
                            </a:solidFill>
                            <a:effectLst/>
                            <a:latin typeface="+mn-lt"/>
                            <a:ea typeface="+mn-ea"/>
                            <a:cs typeface="+mn-cs"/>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GB" sz="1400" b="1" i="1" kern="1200" smtClean="0">
                                        <a:solidFill>
                                          <a:schemeClr val="dk1"/>
                                        </a:solidFill>
                                        <a:effectLst/>
                                        <a:latin typeface="Cambria Math" panose="02040503050406030204" pitchFamily="18" charset="0"/>
                                        <a:ea typeface="+mn-ea"/>
                                        <a:cs typeface="+mn-cs"/>
                                      </a:rPr>
                                    </m:ctrlPr>
                                  </m:sSubPr>
                                  <m:e>
                                    <m:r>
                                      <a:rPr lang="en-GB" sz="1400" b="1" i="1" kern="1200" smtClean="0">
                                        <a:solidFill>
                                          <a:schemeClr val="dk1"/>
                                        </a:solidFill>
                                        <a:effectLst/>
                                        <a:latin typeface="Cambria Math" panose="02040503050406030204" pitchFamily="18" charset="0"/>
                                        <a:ea typeface="+mn-ea"/>
                                        <a:cs typeface="+mn-cs"/>
                                      </a:rPr>
                                      <m:t>𝒑</m:t>
                                    </m:r>
                                  </m:e>
                                  <m:sub>
                                    <m:r>
                                      <a:rPr lang="en-GB" sz="1400" b="1" i="1" kern="1200" smtClean="0">
                                        <a:solidFill>
                                          <a:schemeClr val="dk1"/>
                                        </a:solidFill>
                                        <a:effectLst/>
                                        <a:latin typeface="Cambria Math" panose="02040503050406030204" pitchFamily="18" charset="0"/>
                                        <a:ea typeface="+mn-ea"/>
                                        <a:cs typeface="+mn-cs"/>
                                      </a:rPr>
                                      <m:t>𝟐</m:t>
                                    </m:r>
                                  </m:sub>
                                </m:sSub>
                              </m:oMath>
                            </m:oMathPara>
                          </a14:m>
                          <a:endParaRPr lang="en-GB" sz="1400" b="1" i="0" kern="1200">
                            <a:solidFill>
                              <a:schemeClr val="dk1"/>
                            </a:solidFill>
                            <a:effectLst/>
                            <a:latin typeface="+mn-lt"/>
                            <a:ea typeface="+mn-ea"/>
                            <a:cs typeface="+mn-cs"/>
                          </a:endParaRPr>
                        </a:p>
                      </a:txBody>
                      <a:tcPr/>
                    </a:tc>
                    <a:extLst>
                      <a:ext uri="{0D108BD9-81ED-4DB2-BD59-A6C34878D82A}">
                        <a16:rowId xmlns:a16="http://schemas.microsoft.com/office/drawing/2014/main" val="3798646663"/>
                      </a:ext>
                    </a:extLst>
                  </a:tr>
                  <a:tr h="0">
                    <a:tc>
                      <a:txBody>
                        <a:bodyPr/>
                        <a:lstStyle/>
                        <a:p>
                          <a:pPr algn="ctr"/>
                          <a:r>
                            <a:rPr lang="en-GB" sz="1600" b="0" kern="1200">
                              <a:solidFill>
                                <a:schemeClr val="dk1"/>
                              </a:solidFill>
                              <a:effectLst/>
                            </a:rPr>
                            <a:t>MC/Data</a:t>
                          </a:r>
                          <a:endParaRPr lang="en-GB" sz="1600" b="0" i="0" kern="1200">
                            <a:solidFill>
                              <a:schemeClr val="dk1"/>
                            </a:solidFill>
                            <a:effectLst/>
                            <a:latin typeface="+mn-lt"/>
                            <a:ea typeface="+mn-ea"/>
                            <a:cs typeface="+mn-cs"/>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kern="1200">
                              <a:effectLst/>
                            </a:rPr>
                            <a:t>171.8</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a:t>-0.575</a:t>
                          </a:r>
                          <a:endParaRPr lang="en-US" sz="140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t>4.3e-4</a:t>
                          </a:r>
                        </a:p>
                      </a:txBody>
                      <a:tcPr/>
                    </a:tc>
                    <a:extLst>
                      <a:ext uri="{0D108BD9-81ED-4DB2-BD59-A6C34878D82A}">
                        <a16:rowId xmlns:a16="http://schemas.microsoft.com/office/drawing/2014/main" val="1330784230"/>
                      </a:ext>
                    </a:extLst>
                  </a:tr>
                </a:tbl>
              </a:graphicData>
            </a:graphic>
          </p:graphicFrame>
        </mc:Choice>
        <mc:Fallback xmlns="">
          <p:graphicFrame>
            <p:nvGraphicFramePr>
              <p:cNvPr id="20" name="Table 8">
                <a:extLst>
                  <a:ext uri="{FF2B5EF4-FFF2-40B4-BE49-F238E27FC236}">
                    <a16:creationId xmlns:a16="http://schemas.microsoft.com/office/drawing/2014/main" id="{0041CEF5-1BC8-C64E-A133-7EB12F640F2A}"/>
                  </a:ext>
                </a:extLst>
              </p:cNvPr>
              <p:cNvGraphicFramePr>
                <a:graphicFrameLocks/>
              </p:cNvGraphicFramePr>
              <p:nvPr>
                <p:extLst>
                  <p:ext uri="{D42A27DB-BD31-4B8C-83A1-F6EECF244321}">
                    <p14:modId xmlns:p14="http://schemas.microsoft.com/office/powerpoint/2010/main" val="3998999048"/>
                  </p:ext>
                </p:extLst>
              </p:nvPr>
            </p:nvGraphicFramePr>
            <p:xfrm>
              <a:off x="7098997" y="5141515"/>
              <a:ext cx="4155319" cy="640080"/>
            </p:xfrm>
            <a:graphic>
              <a:graphicData uri="http://schemas.openxmlformats.org/drawingml/2006/table">
                <a:tbl>
                  <a:tblPr firstRow="1" bandRow="1">
                    <a:tableStyleId>{9D7B26C5-4107-4FEC-AEDC-1716B250A1EF}</a:tableStyleId>
                  </a:tblPr>
                  <a:tblGrid>
                    <a:gridCol w="1035345">
                      <a:extLst>
                        <a:ext uri="{9D8B030D-6E8A-4147-A177-3AD203B41FA5}">
                          <a16:colId xmlns:a16="http://schemas.microsoft.com/office/drawing/2014/main" val="897610846"/>
                        </a:ext>
                      </a:extLst>
                    </a:gridCol>
                    <a:gridCol w="1026926">
                      <a:extLst>
                        <a:ext uri="{9D8B030D-6E8A-4147-A177-3AD203B41FA5}">
                          <a16:colId xmlns:a16="http://schemas.microsoft.com/office/drawing/2014/main" val="891760145"/>
                        </a:ext>
                      </a:extLst>
                    </a:gridCol>
                    <a:gridCol w="979892">
                      <a:extLst>
                        <a:ext uri="{9D8B030D-6E8A-4147-A177-3AD203B41FA5}">
                          <a16:colId xmlns:a16="http://schemas.microsoft.com/office/drawing/2014/main" val="869924311"/>
                        </a:ext>
                      </a:extLst>
                    </a:gridCol>
                    <a:gridCol w="1113156">
                      <a:extLst>
                        <a:ext uri="{9D8B030D-6E8A-4147-A177-3AD203B41FA5}">
                          <a16:colId xmlns:a16="http://schemas.microsoft.com/office/drawing/2014/main" val="1684155444"/>
                        </a:ext>
                      </a:extLst>
                    </a:gridCol>
                  </a:tblGrid>
                  <a:tr h="304800">
                    <a:tc>
                      <a:txBody>
                        <a:bodyPr/>
                        <a:lstStyle/>
                        <a:p>
                          <a:pPr algn="ctr"/>
                          <a:r>
                            <a:rPr lang="en-US" sz="1400" dirty="0"/>
                            <a:t>        </a:t>
                          </a:r>
                        </a:p>
                      </a:txBody>
                      <a:tcPr/>
                    </a:tc>
                    <a:tc>
                      <a:txBody>
                        <a:bodyPr/>
                        <a:lstStyle/>
                        <a:p>
                          <a:endParaRPr lang="en-US"/>
                        </a:p>
                      </a:txBody>
                      <a:tcPr>
                        <a:blipFill>
                          <a:blip r:embed="rId4"/>
                          <a:stretch>
                            <a:fillRect l="-101235" r="-206173" b="-136000"/>
                          </a:stretch>
                        </a:blipFill>
                      </a:tcPr>
                    </a:tc>
                    <a:tc>
                      <a:txBody>
                        <a:bodyPr/>
                        <a:lstStyle/>
                        <a:p>
                          <a:endParaRPr lang="en-US"/>
                        </a:p>
                      </a:txBody>
                      <a:tcPr>
                        <a:blipFill>
                          <a:blip r:embed="rId4"/>
                          <a:stretch>
                            <a:fillRect l="-208974" r="-114103" b="-136000"/>
                          </a:stretch>
                        </a:blipFill>
                      </a:tcPr>
                    </a:tc>
                    <a:tc>
                      <a:txBody>
                        <a:bodyPr/>
                        <a:lstStyle/>
                        <a:p>
                          <a:endParaRPr lang="en-US"/>
                        </a:p>
                      </a:txBody>
                      <a:tcPr>
                        <a:blipFill>
                          <a:blip r:embed="rId4"/>
                          <a:stretch>
                            <a:fillRect l="-273864" r="-1136" b="-136000"/>
                          </a:stretch>
                        </a:blipFill>
                      </a:tcPr>
                    </a:tc>
                    <a:extLst>
                      <a:ext uri="{0D108BD9-81ED-4DB2-BD59-A6C34878D82A}">
                        <a16:rowId xmlns:a16="http://schemas.microsoft.com/office/drawing/2014/main" val="3798646663"/>
                      </a:ext>
                    </a:extLst>
                  </a:tr>
                  <a:tr h="335280">
                    <a:tc>
                      <a:txBody>
                        <a:bodyPr/>
                        <a:lstStyle/>
                        <a:p>
                          <a:pPr algn="ctr"/>
                          <a:r>
                            <a:rPr lang="en-GB" sz="1600" b="0" kern="1200" dirty="0">
                              <a:solidFill>
                                <a:schemeClr val="dk1"/>
                              </a:solidFill>
                              <a:effectLst/>
                            </a:rPr>
                            <a:t>MC/Data</a:t>
                          </a:r>
                          <a:endParaRPr lang="en-GB" sz="1600" b="0" i="0" kern="1200" dirty="0">
                            <a:solidFill>
                              <a:schemeClr val="dk1"/>
                            </a:solidFill>
                            <a:effectLst/>
                            <a:latin typeface="+mn-lt"/>
                            <a:ea typeface="+mn-ea"/>
                            <a:cs typeface="+mn-cs"/>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kern="1200" dirty="0">
                              <a:effectLst/>
                            </a:rPr>
                            <a:t>171.8</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dirty="0"/>
                            <a:t>-0.575</a:t>
                          </a:r>
                          <a:endParaRPr lang="en-US" sz="140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t>4.3e-4</a:t>
                          </a:r>
                        </a:p>
                      </a:txBody>
                      <a:tcPr/>
                    </a:tc>
                    <a:extLst>
                      <a:ext uri="{0D108BD9-81ED-4DB2-BD59-A6C34878D82A}">
                        <a16:rowId xmlns:a16="http://schemas.microsoft.com/office/drawing/2014/main" val="1330784230"/>
                      </a:ext>
                    </a:extLst>
                  </a:tr>
                </a:tbl>
              </a:graphicData>
            </a:graphic>
          </p:graphicFrame>
        </mc:Fallback>
      </mc:AlternateContent>
      <p:sp>
        <p:nvSpPr>
          <p:cNvPr id="21" name="TextBox 20">
            <a:extLst>
              <a:ext uri="{FF2B5EF4-FFF2-40B4-BE49-F238E27FC236}">
                <a16:creationId xmlns:a16="http://schemas.microsoft.com/office/drawing/2014/main" id="{9A86AA8C-8597-794F-B6B0-94D3C2C1B94C}"/>
              </a:ext>
            </a:extLst>
          </p:cNvPr>
          <p:cNvSpPr txBox="1"/>
          <p:nvPr/>
        </p:nvSpPr>
        <p:spPr>
          <a:xfrm>
            <a:off x="6951252" y="4516199"/>
            <a:ext cx="6096000" cy="369332"/>
          </a:xfrm>
          <a:prstGeom prst="rect">
            <a:avLst/>
          </a:prstGeom>
          <a:noFill/>
        </p:spPr>
        <p:txBody>
          <a:bodyPr wrap="square">
            <a:spAutoFit/>
          </a:bodyPr>
          <a:lstStyle/>
          <a:p>
            <a:r>
              <a:rPr lang="en-US" b="1" dirty="0">
                <a:solidFill>
                  <a:srgbClr val="E95125"/>
                </a:solidFill>
              </a:rPr>
              <a:t>Fitted Poly2 Parameters :</a:t>
            </a:r>
          </a:p>
        </p:txBody>
      </p:sp>
      <p:pic>
        <p:nvPicPr>
          <p:cNvPr id="10" name="Picture 9">
            <a:extLst>
              <a:ext uri="{FF2B5EF4-FFF2-40B4-BE49-F238E27FC236}">
                <a16:creationId xmlns:a16="http://schemas.microsoft.com/office/drawing/2014/main" id="{FCF74372-F091-2E4C-87F1-2E9BCD0092CD}"/>
              </a:ext>
            </a:extLst>
          </p:cNvPr>
          <p:cNvPicPr>
            <a:picLocks noChangeAspect="1"/>
          </p:cNvPicPr>
          <p:nvPr/>
        </p:nvPicPr>
        <p:blipFill>
          <a:blip r:embed="rId5"/>
          <a:stretch>
            <a:fillRect/>
          </a:stretch>
        </p:blipFill>
        <p:spPr>
          <a:xfrm>
            <a:off x="3504828" y="1800200"/>
            <a:ext cx="774700" cy="228600"/>
          </a:xfrm>
          <a:prstGeom prst="rect">
            <a:avLst/>
          </a:prstGeom>
        </p:spPr>
      </p:pic>
    </p:spTree>
    <p:extLst>
      <p:ext uri="{BB962C8B-B14F-4D97-AF65-F5344CB8AC3E}">
        <p14:creationId xmlns:p14="http://schemas.microsoft.com/office/powerpoint/2010/main" val="41532759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F742A3DB-98AB-AF45-9FEE-D26ECAB54853}"/>
              </a:ext>
            </a:extLst>
          </p:cNvPr>
          <p:cNvPicPr>
            <a:picLocks noGrp="1" noChangeAspect="1"/>
          </p:cNvPicPr>
          <p:nvPr>
            <p:ph idx="12"/>
          </p:nvPr>
        </p:nvPicPr>
        <p:blipFill>
          <a:blip r:embed="rId2"/>
          <a:stretch>
            <a:fillRect/>
          </a:stretch>
        </p:blipFill>
        <p:spPr>
          <a:xfrm rot="5400000">
            <a:off x="7081089" y="1273669"/>
            <a:ext cx="3905345" cy="6033600"/>
          </a:xfrm>
        </p:spPr>
      </p:pic>
      <p:pic>
        <p:nvPicPr>
          <p:cNvPr id="9" name="Content Placeholder 8">
            <a:extLst>
              <a:ext uri="{FF2B5EF4-FFF2-40B4-BE49-F238E27FC236}">
                <a16:creationId xmlns:a16="http://schemas.microsoft.com/office/drawing/2014/main" id="{6C596431-FB42-D44D-B3F9-84DF86196C4D}"/>
              </a:ext>
            </a:extLst>
          </p:cNvPr>
          <p:cNvPicPr>
            <a:picLocks noGrp="1" noChangeAspect="1"/>
          </p:cNvPicPr>
          <p:nvPr>
            <p:ph idx="11"/>
          </p:nvPr>
        </p:nvPicPr>
        <p:blipFill>
          <a:blip r:embed="rId3"/>
          <a:stretch>
            <a:fillRect/>
          </a:stretch>
        </p:blipFill>
        <p:spPr>
          <a:xfrm rot="5400000">
            <a:off x="1210886" y="-273600"/>
            <a:ext cx="3894705" cy="6033600"/>
          </a:xfrm>
        </p:spPr>
      </p:pic>
      <p:sp>
        <p:nvSpPr>
          <p:cNvPr id="2" name="Title 1">
            <a:extLst>
              <a:ext uri="{FF2B5EF4-FFF2-40B4-BE49-F238E27FC236}">
                <a16:creationId xmlns:a16="http://schemas.microsoft.com/office/drawing/2014/main" id="{CE18CC21-D952-4349-956E-0308E7537E17}"/>
              </a:ext>
            </a:extLst>
          </p:cNvPr>
          <p:cNvSpPr>
            <a:spLocks noGrp="1"/>
          </p:cNvSpPr>
          <p:nvPr>
            <p:ph type="title"/>
          </p:nvPr>
        </p:nvSpPr>
        <p:spPr/>
        <p:txBody>
          <a:bodyPr/>
          <a:lstStyle/>
          <a:p>
            <a:r>
              <a:rPr lang="en-US"/>
              <a:t>Stopping Beam Muon</a:t>
            </a:r>
          </a:p>
        </p:txBody>
      </p:sp>
      <p:sp>
        <p:nvSpPr>
          <p:cNvPr id="3" name="Date Placeholder 2">
            <a:extLst>
              <a:ext uri="{FF2B5EF4-FFF2-40B4-BE49-F238E27FC236}">
                <a16:creationId xmlns:a16="http://schemas.microsoft.com/office/drawing/2014/main" id="{27286A86-CDDF-1348-A7AE-3D4304F0B291}"/>
              </a:ext>
            </a:extLst>
          </p:cNvPr>
          <p:cNvSpPr>
            <a:spLocks noGrp="1"/>
          </p:cNvSpPr>
          <p:nvPr>
            <p:ph type="dt" sz="half" idx="2"/>
          </p:nvPr>
        </p:nvSpPr>
        <p:spPr/>
        <p:txBody>
          <a:bodyPr/>
          <a:lstStyle/>
          <a:p>
            <a:pPr>
              <a:defRPr/>
            </a:pPr>
            <a:r>
              <a:rPr lang="en-GB">
                <a:latin typeface="Helvetica"/>
              </a:rPr>
              <a:t>21/02/2024</a:t>
            </a:r>
            <a:endParaRPr lang="en-US">
              <a:latin typeface="Helvetica"/>
              <a:cs typeface="Helvetica"/>
            </a:endParaRPr>
          </a:p>
        </p:txBody>
      </p:sp>
      <p:sp>
        <p:nvSpPr>
          <p:cNvPr id="4" name="Slide Number Placeholder 3">
            <a:extLst>
              <a:ext uri="{FF2B5EF4-FFF2-40B4-BE49-F238E27FC236}">
                <a16:creationId xmlns:a16="http://schemas.microsoft.com/office/drawing/2014/main" id="{FDF16762-15AB-F94C-AF0A-412A69ADD3A3}"/>
              </a:ext>
            </a:extLst>
          </p:cNvPr>
          <p:cNvSpPr>
            <a:spLocks noGrp="1"/>
          </p:cNvSpPr>
          <p:nvPr>
            <p:ph type="sldNum" sz="quarter" idx="4"/>
          </p:nvPr>
        </p:nvSpPr>
        <p:spPr/>
        <p:txBody>
          <a:bodyPr/>
          <a:lstStyle/>
          <a:p>
            <a:pPr>
              <a:defRPr/>
            </a:pPr>
            <a:fld id="{0C39C72E-2A13-EB4D-AD45-6D4E6ACAED8D}" type="slidenum">
              <a:rPr lang="en-US" smtClean="0"/>
              <a:pPr>
                <a:defRPr/>
              </a:pPr>
              <a:t>61</a:t>
            </a:fld>
            <a:endParaRPr lang="en-US"/>
          </a:p>
        </p:txBody>
      </p:sp>
      <p:sp>
        <p:nvSpPr>
          <p:cNvPr id="7" name="Footer Placeholder 6">
            <a:extLst>
              <a:ext uri="{FF2B5EF4-FFF2-40B4-BE49-F238E27FC236}">
                <a16:creationId xmlns:a16="http://schemas.microsoft.com/office/drawing/2014/main" id="{DF4F3672-BF39-C84D-B56A-D4B9E62A4850}"/>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B62AE30-4B53-804C-B857-AF4E366C588F}"/>
                  </a:ext>
                </a:extLst>
              </p:cNvPr>
              <p:cNvSpPr txBox="1"/>
              <p:nvPr/>
            </p:nvSpPr>
            <p:spPr>
              <a:xfrm>
                <a:off x="888830" y="1207157"/>
                <a:ext cx="2599805" cy="971356"/>
              </a:xfrm>
              <a:prstGeom prst="rect">
                <a:avLst/>
              </a:prstGeom>
              <a:noFill/>
            </p:spPr>
            <p:txBody>
              <a:bodyPr wrap="square" rtlCol="0">
                <a:spAutoFit/>
              </a:bodyPr>
              <a:lstStyle/>
              <a:p>
                <a:r>
                  <a:rPr lang="en-US" sz="1400"/>
                  <a:t>Select stopping beam muons with </a:t>
                </a:r>
                <a:r>
                  <a:rPr lang="en-US" sz="1400">
                    <a:solidFill>
                      <a:srgbClr val="00B050"/>
                    </a:solidFill>
                  </a:rPr>
                  <a:t>rec. track length / length from </a:t>
                </a:r>
                <a14:m>
                  <m:oMath xmlns:m="http://schemas.openxmlformats.org/officeDocument/2006/math">
                    <m:sSub>
                      <m:sSubPr>
                        <m:ctrlPr>
                          <a:rPr lang="en-US" sz="1400" i="1" smtClean="0">
                            <a:solidFill>
                              <a:srgbClr val="00B050"/>
                            </a:solidFill>
                            <a:latin typeface="Cambria Math" panose="02040503050406030204" pitchFamily="18" charset="0"/>
                          </a:rPr>
                        </m:ctrlPr>
                      </m:sSubPr>
                      <m:e>
                        <m:r>
                          <a:rPr lang="en-GB" sz="1400" b="0" i="1" smtClean="0">
                            <a:solidFill>
                              <a:srgbClr val="00B050"/>
                            </a:solidFill>
                            <a:latin typeface="Cambria Math" panose="02040503050406030204" pitchFamily="18" charset="0"/>
                          </a:rPr>
                          <m:t>𝐾𝐸</m:t>
                        </m:r>
                      </m:e>
                      <m:sub>
                        <m:r>
                          <a:rPr lang="en-GB" sz="1400" b="0" i="1" smtClean="0">
                            <a:solidFill>
                              <a:srgbClr val="00B050"/>
                            </a:solidFill>
                            <a:latin typeface="Cambria Math" panose="02040503050406030204" pitchFamily="18" charset="0"/>
                          </a:rPr>
                          <m:t>𝑓𝑓</m:t>
                        </m:r>
                      </m:sub>
                    </m:sSub>
                  </m:oMath>
                </a14:m>
                <a:r>
                  <a:rPr lang="en-US" sz="1400">
                    <a:solidFill>
                      <a:srgbClr val="00B050"/>
                    </a:solidFill>
                  </a:rPr>
                  <a:t> </a:t>
                </a:r>
                <a:r>
                  <a:rPr lang="en-US" sz="1400"/>
                  <a:t>&gt; 0.9.</a:t>
                </a:r>
              </a:p>
              <a:p>
                <a:pPr marL="285750" indent="-285750">
                  <a:buFont typeface="Wingdings" pitchFamily="2" charset="2"/>
                  <a:buChar char="Ø"/>
                </a:pPr>
                <a:endParaRPr lang="en-US" sz="1400"/>
              </a:p>
            </p:txBody>
          </p:sp>
        </mc:Choice>
        <mc:Fallback xmlns="">
          <p:sp>
            <p:nvSpPr>
              <p:cNvPr id="5" name="TextBox 4">
                <a:extLst>
                  <a:ext uri="{FF2B5EF4-FFF2-40B4-BE49-F238E27FC236}">
                    <a16:creationId xmlns:a16="http://schemas.microsoft.com/office/drawing/2014/main" id="{1B62AE30-4B53-804C-B857-AF4E366C588F}"/>
                  </a:ext>
                </a:extLst>
              </p:cNvPr>
              <p:cNvSpPr txBox="1">
                <a:spLocks noRot="1" noChangeAspect="1" noMove="1" noResize="1" noEditPoints="1" noAdjustHandles="1" noChangeArrowheads="1" noChangeShapeType="1" noTextEdit="1"/>
              </p:cNvSpPr>
              <p:nvPr/>
            </p:nvSpPr>
            <p:spPr>
              <a:xfrm>
                <a:off x="888830" y="1207157"/>
                <a:ext cx="2599805" cy="971356"/>
              </a:xfrm>
              <a:prstGeom prst="rect">
                <a:avLst/>
              </a:prstGeom>
              <a:blipFill>
                <a:blip r:embed="rId4"/>
                <a:stretch>
                  <a:fillRect l="-976" t="-1299"/>
                </a:stretch>
              </a:blipFill>
            </p:spPr>
            <p:txBody>
              <a:bodyPr/>
              <a:lstStyle/>
              <a:p>
                <a:r>
                  <a:rPr lang="en-US">
                    <a:noFill/>
                  </a:rPr>
                  <a:t> </a:t>
                </a:r>
              </a:p>
            </p:txBody>
          </p:sp>
        </mc:Fallback>
      </mc:AlternateContent>
      <p:sp>
        <p:nvSpPr>
          <p:cNvPr id="11" name="Content Placeholder 5">
            <a:extLst>
              <a:ext uri="{FF2B5EF4-FFF2-40B4-BE49-F238E27FC236}">
                <a16:creationId xmlns:a16="http://schemas.microsoft.com/office/drawing/2014/main" id="{739222F3-A6A6-2B49-8D52-DB5295EE1CD8}"/>
              </a:ext>
            </a:extLst>
          </p:cNvPr>
          <p:cNvSpPr txBox="1">
            <a:spLocks/>
          </p:cNvSpPr>
          <p:nvPr/>
        </p:nvSpPr>
        <p:spPr>
          <a:xfrm>
            <a:off x="457096" y="4893030"/>
            <a:ext cx="5559865" cy="1454042"/>
          </a:xfrm>
          <a:prstGeom prst="rect">
            <a:avLst/>
          </a:prstGeom>
        </p:spPr>
        <p:txBody>
          <a:bodyPr lIns="0" rIns="0">
            <a:normAutofit fontScale="92500"/>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GB" sz="1800"/>
              <a:t>A similar mismodeling is found in beam stopping muon sample.</a:t>
            </a:r>
          </a:p>
          <a:p>
            <a:pPr marL="342900" indent="-342900">
              <a:buFont typeface="Arial" panose="020B0604020202020204" pitchFamily="34" charset="0"/>
              <a:buChar char="•"/>
            </a:pPr>
            <a:r>
              <a:rPr lang="en-GB" sz="1800"/>
              <a:t>Apply a weight on a event by event basis to pion beam using fitted parameters from stopping muons. </a:t>
            </a:r>
          </a:p>
        </p:txBody>
      </p:sp>
      <mc:AlternateContent xmlns:mc="http://schemas.openxmlformats.org/markup-compatibility/2006" xmlns:a14="http://schemas.microsoft.com/office/drawing/2010/main">
        <mc:Choice Requires="a14">
          <p:graphicFrame>
            <p:nvGraphicFramePr>
              <p:cNvPr id="12" name="Table 8">
                <a:extLst>
                  <a:ext uri="{FF2B5EF4-FFF2-40B4-BE49-F238E27FC236}">
                    <a16:creationId xmlns:a16="http://schemas.microsoft.com/office/drawing/2014/main" id="{F943DBC7-159D-D947-83A0-CCF19EFD6666}"/>
                  </a:ext>
                </a:extLst>
              </p:cNvPr>
              <p:cNvGraphicFramePr>
                <a:graphicFrameLocks/>
              </p:cNvGraphicFramePr>
              <p:nvPr/>
            </p:nvGraphicFramePr>
            <p:xfrm>
              <a:off x="6397012" y="1590759"/>
              <a:ext cx="5185388" cy="660273"/>
            </p:xfrm>
            <a:graphic>
              <a:graphicData uri="http://schemas.openxmlformats.org/drawingml/2006/table">
                <a:tbl>
                  <a:tblPr firstRow="1" bandRow="1">
                    <a:tableStyleId>{9D7B26C5-4107-4FEC-AEDC-1716B250A1EF}</a:tableStyleId>
                  </a:tblPr>
                  <a:tblGrid>
                    <a:gridCol w="602740">
                      <a:extLst>
                        <a:ext uri="{9D8B030D-6E8A-4147-A177-3AD203B41FA5}">
                          <a16:colId xmlns:a16="http://schemas.microsoft.com/office/drawing/2014/main" val="897610846"/>
                        </a:ext>
                      </a:extLst>
                    </a:gridCol>
                    <a:gridCol w="795838">
                      <a:extLst>
                        <a:ext uri="{9D8B030D-6E8A-4147-A177-3AD203B41FA5}">
                          <a16:colId xmlns:a16="http://schemas.microsoft.com/office/drawing/2014/main" val="891760145"/>
                        </a:ext>
                      </a:extLst>
                    </a:gridCol>
                    <a:gridCol w="775253">
                      <a:extLst>
                        <a:ext uri="{9D8B030D-6E8A-4147-A177-3AD203B41FA5}">
                          <a16:colId xmlns:a16="http://schemas.microsoft.com/office/drawing/2014/main" val="869924311"/>
                        </a:ext>
                      </a:extLst>
                    </a:gridCol>
                    <a:gridCol w="765313">
                      <a:extLst>
                        <a:ext uri="{9D8B030D-6E8A-4147-A177-3AD203B41FA5}">
                          <a16:colId xmlns:a16="http://schemas.microsoft.com/office/drawing/2014/main" val="1684155444"/>
                        </a:ext>
                      </a:extLst>
                    </a:gridCol>
                    <a:gridCol w="824947">
                      <a:extLst>
                        <a:ext uri="{9D8B030D-6E8A-4147-A177-3AD203B41FA5}">
                          <a16:colId xmlns:a16="http://schemas.microsoft.com/office/drawing/2014/main" val="1072934448"/>
                        </a:ext>
                      </a:extLst>
                    </a:gridCol>
                    <a:gridCol w="1421297">
                      <a:extLst>
                        <a:ext uri="{9D8B030D-6E8A-4147-A177-3AD203B41FA5}">
                          <a16:colId xmlns:a16="http://schemas.microsoft.com/office/drawing/2014/main" val="2778074079"/>
                        </a:ext>
                      </a:extLst>
                    </a:gridCol>
                  </a:tblGrid>
                  <a:tr h="0">
                    <a:tc>
                      <a:txBody>
                        <a:bodyPr/>
                        <a:lstStyle/>
                        <a:p>
                          <a:pPr algn="ctr"/>
                          <a:r>
                            <a:rPr lang="en-US" sz="1400"/>
                            <a:t>        </a:t>
                          </a: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GB" sz="1400" b="1" i="1" kern="1200" smtClean="0">
                                        <a:solidFill>
                                          <a:schemeClr val="dk1"/>
                                        </a:solidFill>
                                        <a:effectLst/>
                                        <a:latin typeface="Cambria Math" panose="02040503050406030204" pitchFamily="18" charset="0"/>
                                        <a:ea typeface="Cambria Math" panose="02040503050406030204" pitchFamily="18" charset="0"/>
                                        <a:cs typeface="+mn-cs"/>
                                      </a:rPr>
                                    </m:ctrlPr>
                                  </m:sSubPr>
                                  <m:e>
                                    <m:r>
                                      <a:rPr lang="en-GB" sz="1400" b="1" i="1" kern="1200" smtClean="0">
                                        <a:solidFill>
                                          <a:schemeClr val="dk1"/>
                                        </a:solidFill>
                                        <a:effectLst/>
                                        <a:latin typeface="Cambria Math" panose="02040503050406030204" pitchFamily="18" charset="0"/>
                                        <a:ea typeface="Cambria Math" panose="02040503050406030204" pitchFamily="18" charset="0"/>
                                        <a:cs typeface="+mn-cs"/>
                                      </a:rPr>
                                      <m:t>𝝁</m:t>
                                    </m:r>
                                  </m:e>
                                  <m:sub>
                                    <m:r>
                                      <a:rPr lang="en-GB" sz="1400" b="1" i="1" kern="1200" smtClean="0">
                                        <a:solidFill>
                                          <a:schemeClr val="dk1"/>
                                        </a:solidFill>
                                        <a:effectLst/>
                                        <a:latin typeface="Cambria Math" panose="02040503050406030204" pitchFamily="18" charset="0"/>
                                        <a:ea typeface="Cambria Math" panose="02040503050406030204" pitchFamily="18" charset="0"/>
                                        <a:cs typeface="+mn-cs"/>
                                      </a:rPr>
                                      <m:t>𝒕𝒓𝒖𝒆</m:t>
                                    </m:r>
                                  </m:sub>
                                </m:sSub>
                              </m:oMath>
                            </m:oMathPara>
                          </a14:m>
                          <a:endParaRPr lang="en-GB" sz="1400" b="1" i="0" kern="1200">
                            <a:solidFill>
                              <a:schemeClr val="dk1"/>
                            </a:solidFill>
                            <a:effectLst/>
                            <a:latin typeface="+mn-lt"/>
                            <a:ea typeface="+mn-ea"/>
                            <a:cs typeface="+mn-cs"/>
                          </a:endParaRP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GB" sz="1400" b="1" i="1" kern="1200" smtClean="0">
                                        <a:solidFill>
                                          <a:schemeClr val="dk1"/>
                                        </a:solidFill>
                                        <a:effectLst/>
                                        <a:latin typeface="Cambria Math" panose="02040503050406030204" pitchFamily="18" charset="0"/>
                                        <a:ea typeface="Cambria Math" panose="02040503050406030204" pitchFamily="18" charset="0"/>
                                        <a:cs typeface="+mn-cs"/>
                                      </a:rPr>
                                    </m:ctrlPr>
                                  </m:sSubPr>
                                  <m:e>
                                    <m:r>
                                      <a:rPr lang="en-GB" sz="1400" b="1" i="1" kern="1200" smtClean="0">
                                        <a:solidFill>
                                          <a:schemeClr val="dk1"/>
                                        </a:solidFill>
                                        <a:effectLst/>
                                        <a:latin typeface="Cambria Math" panose="02040503050406030204" pitchFamily="18" charset="0"/>
                                        <a:ea typeface="Cambria Math" panose="02040503050406030204" pitchFamily="18" charset="0"/>
                                        <a:cs typeface="+mn-cs"/>
                                      </a:rPr>
                                      <m:t>𝝈</m:t>
                                    </m:r>
                                  </m:e>
                                  <m:sub>
                                    <m:r>
                                      <a:rPr lang="en-GB" sz="1400" b="1" i="1" kern="1200" smtClean="0">
                                        <a:solidFill>
                                          <a:schemeClr val="dk1"/>
                                        </a:solidFill>
                                        <a:effectLst/>
                                        <a:latin typeface="Cambria Math" panose="02040503050406030204" pitchFamily="18" charset="0"/>
                                        <a:ea typeface="Cambria Math" panose="02040503050406030204" pitchFamily="18" charset="0"/>
                                        <a:cs typeface="+mn-cs"/>
                                      </a:rPr>
                                      <m:t>𝒕𝒓𝒖𝒆</m:t>
                                    </m:r>
                                  </m:sub>
                                </m:sSub>
                              </m:oMath>
                            </m:oMathPara>
                          </a14:m>
                          <a:endParaRPr lang="en-GB" sz="1400" b="1" i="0" kern="1200">
                            <a:solidFill>
                              <a:schemeClr val="dk1"/>
                            </a:solidFill>
                            <a:effectLst/>
                            <a:latin typeface="+mn-lt"/>
                            <a:ea typeface="+mn-ea"/>
                            <a:cs typeface="+mn-cs"/>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GB" sz="1400" b="1" i="1" kern="1200" smtClean="0">
                                        <a:solidFill>
                                          <a:schemeClr val="dk1"/>
                                        </a:solidFill>
                                        <a:effectLst/>
                                        <a:latin typeface="Cambria Math" panose="02040503050406030204" pitchFamily="18" charset="0"/>
                                        <a:ea typeface="Cambria Math" panose="02040503050406030204" pitchFamily="18" charset="0"/>
                                        <a:cs typeface="+mn-cs"/>
                                      </a:rPr>
                                    </m:ctrlPr>
                                  </m:sSubPr>
                                  <m:e>
                                    <m:r>
                                      <a:rPr lang="en-GB" sz="1400" b="1" i="1" kern="1200" smtClean="0">
                                        <a:solidFill>
                                          <a:schemeClr val="dk1"/>
                                        </a:solidFill>
                                        <a:effectLst/>
                                        <a:latin typeface="Cambria Math" panose="02040503050406030204" pitchFamily="18" charset="0"/>
                                        <a:ea typeface="Cambria Math" panose="02040503050406030204" pitchFamily="18" charset="0"/>
                                        <a:cs typeface="+mn-cs"/>
                                      </a:rPr>
                                      <m:t>𝝁</m:t>
                                    </m:r>
                                  </m:e>
                                  <m:sub>
                                    <m:r>
                                      <a:rPr lang="en-GB" sz="1400" b="1" i="1" kern="1200" smtClean="0">
                                        <a:solidFill>
                                          <a:schemeClr val="dk1"/>
                                        </a:solidFill>
                                        <a:effectLst/>
                                        <a:latin typeface="Cambria Math" panose="02040503050406030204" pitchFamily="18" charset="0"/>
                                        <a:ea typeface="Cambria Math" panose="02040503050406030204" pitchFamily="18" charset="0"/>
                                        <a:cs typeface="+mn-cs"/>
                                      </a:rPr>
                                      <m:t>𝒇𝒊𝒕</m:t>
                                    </m:r>
                                  </m:sub>
                                </m:sSub>
                              </m:oMath>
                            </m:oMathPara>
                          </a14:m>
                          <a:endParaRPr lang="en-GB" sz="1400" b="1" i="0" kern="1200">
                            <a:solidFill>
                              <a:schemeClr val="dk1"/>
                            </a:solidFill>
                            <a:effectLst/>
                            <a:latin typeface="+mn-lt"/>
                            <a:ea typeface="+mn-ea"/>
                            <a:cs typeface="+mn-cs"/>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GB" sz="1400" b="1" i="1" kern="1200" smtClean="0">
                                        <a:solidFill>
                                          <a:schemeClr val="dk1"/>
                                        </a:solidFill>
                                        <a:effectLst/>
                                        <a:latin typeface="Cambria Math" panose="02040503050406030204" pitchFamily="18" charset="0"/>
                                        <a:ea typeface="Cambria Math" panose="02040503050406030204" pitchFamily="18" charset="0"/>
                                        <a:cs typeface="+mn-cs"/>
                                      </a:rPr>
                                    </m:ctrlPr>
                                  </m:sSubPr>
                                  <m:e>
                                    <m:r>
                                      <a:rPr lang="en-GB" sz="1400" b="1" i="1" kern="1200" smtClean="0">
                                        <a:solidFill>
                                          <a:schemeClr val="dk1"/>
                                        </a:solidFill>
                                        <a:effectLst/>
                                        <a:latin typeface="Cambria Math" panose="02040503050406030204" pitchFamily="18" charset="0"/>
                                        <a:ea typeface="Cambria Math" panose="02040503050406030204" pitchFamily="18" charset="0"/>
                                        <a:cs typeface="+mn-cs"/>
                                      </a:rPr>
                                      <m:t>𝝈</m:t>
                                    </m:r>
                                  </m:e>
                                  <m:sub>
                                    <m:r>
                                      <a:rPr lang="en-GB" sz="1400" b="1" i="1" kern="1200" smtClean="0">
                                        <a:solidFill>
                                          <a:schemeClr val="dk1"/>
                                        </a:solidFill>
                                        <a:effectLst/>
                                        <a:latin typeface="Cambria Math" panose="02040503050406030204" pitchFamily="18" charset="0"/>
                                        <a:ea typeface="Cambria Math" panose="02040503050406030204" pitchFamily="18" charset="0"/>
                                        <a:cs typeface="+mn-cs"/>
                                      </a:rPr>
                                      <m:t>𝒇𝒊𝒕</m:t>
                                    </m:r>
                                  </m:sub>
                                </m:sSub>
                              </m:oMath>
                            </m:oMathPara>
                          </a14:m>
                          <a:endParaRPr lang="en-GB" sz="1400" b="1" i="0" kern="1200">
                            <a:solidFill>
                              <a:schemeClr val="dk1"/>
                            </a:solidFill>
                            <a:effectLst/>
                            <a:latin typeface="+mn-lt"/>
                            <a:ea typeface="+mn-ea"/>
                            <a:cs typeface="+mn-cs"/>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b="1" i="1" kern="1200" smtClean="0">
                                    <a:solidFill>
                                      <a:schemeClr val="dk1"/>
                                    </a:solidFill>
                                    <a:effectLst/>
                                    <a:latin typeface="Cambria Math" panose="02040503050406030204" pitchFamily="18" charset="0"/>
                                    <a:ea typeface="+mn-ea"/>
                                    <a:cs typeface="+mn-cs"/>
                                  </a:rPr>
                                  <m:t>𝒑</m:t>
                                </m:r>
                              </m:oMath>
                            </m:oMathPara>
                          </a14:m>
                          <a:endParaRPr lang="en-GB" sz="1400" b="1" i="0" kern="1200">
                            <a:solidFill>
                              <a:schemeClr val="dk1"/>
                            </a:solidFill>
                            <a:effectLst/>
                            <a:latin typeface="+mn-lt"/>
                            <a:ea typeface="+mn-ea"/>
                            <a:cs typeface="+mn-cs"/>
                          </a:endParaRPr>
                        </a:p>
                      </a:txBody>
                      <a:tcPr/>
                    </a:tc>
                    <a:extLst>
                      <a:ext uri="{0D108BD9-81ED-4DB2-BD59-A6C34878D82A}">
                        <a16:rowId xmlns:a16="http://schemas.microsoft.com/office/drawing/2014/main" val="3798646663"/>
                      </a:ext>
                    </a:extLst>
                  </a:tr>
                  <a:tr h="0">
                    <a:tc>
                      <a:txBody>
                        <a:bodyPr/>
                        <a:lstStyle/>
                        <a:p>
                          <a:pPr algn="ctr"/>
                          <a:r>
                            <a:rPr lang="en-GB" sz="1600" b="0" i="0" kern="1200">
                              <a:solidFill>
                                <a:schemeClr val="dk1"/>
                              </a:solidFill>
                              <a:effectLst/>
                              <a:latin typeface="+mn-lt"/>
                              <a:ea typeface="+mn-ea"/>
                              <a:cs typeface="+mn-cs"/>
                            </a:rPr>
                            <a:t>MC</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kern="1200">
                              <a:effectLst/>
                            </a:rPr>
                            <a:t>1.0036</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a:t>0.0595</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a:t>1.0160</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a:t>0.0708</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a:t>Truth start P</a:t>
                          </a:r>
                        </a:p>
                      </a:txBody>
                      <a:tcPr/>
                    </a:tc>
                    <a:extLst>
                      <a:ext uri="{0D108BD9-81ED-4DB2-BD59-A6C34878D82A}">
                        <a16:rowId xmlns:a16="http://schemas.microsoft.com/office/drawing/2014/main" val="1330784230"/>
                      </a:ext>
                    </a:extLst>
                  </a:tr>
                </a:tbl>
              </a:graphicData>
            </a:graphic>
          </p:graphicFrame>
        </mc:Choice>
        <mc:Fallback xmlns="">
          <p:graphicFrame>
            <p:nvGraphicFramePr>
              <p:cNvPr id="12" name="Table 8">
                <a:extLst>
                  <a:ext uri="{FF2B5EF4-FFF2-40B4-BE49-F238E27FC236}">
                    <a16:creationId xmlns:a16="http://schemas.microsoft.com/office/drawing/2014/main" id="{F943DBC7-159D-D947-83A0-CCF19EFD6666}"/>
                  </a:ext>
                </a:extLst>
              </p:cNvPr>
              <p:cNvGraphicFramePr>
                <a:graphicFrameLocks/>
              </p:cNvGraphicFramePr>
              <p:nvPr>
                <p:extLst>
                  <p:ext uri="{D42A27DB-BD31-4B8C-83A1-F6EECF244321}">
                    <p14:modId xmlns:p14="http://schemas.microsoft.com/office/powerpoint/2010/main" val="2346962646"/>
                  </p:ext>
                </p:extLst>
              </p:nvPr>
            </p:nvGraphicFramePr>
            <p:xfrm>
              <a:off x="6397012" y="1590759"/>
              <a:ext cx="5185388" cy="660273"/>
            </p:xfrm>
            <a:graphic>
              <a:graphicData uri="http://schemas.openxmlformats.org/drawingml/2006/table">
                <a:tbl>
                  <a:tblPr firstRow="1" bandRow="1">
                    <a:tableStyleId>{9D7B26C5-4107-4FEC-AEDC-1716B250A1EF}</a:tableStyleId>
                  </a:tblPr>
                  <a:tblGrid>
                    <a:gridCol w="602740">
                      <a:extLst>
                        <a:ext uri="{9D8B030D-6E8A-4147-A177-3AD203B41FA5}">
                          <a16:colId xmlns:a16="http://schemas.microsoft.com/office/drawing/2014/main" val="897610846"/>
                        </a:ext>
                      </a:extLst>
                    </a:gridCol>
                    <a:gridCol w="795838">
                      <a:extLst>
                        <a:ext uri="{9D8B030D-6E8A-4147-A177-3AD203B41FA5}">
                          <a16:colId xmlns:a16="http://schemas.microsoft.com/office/drawing/2014/main" val="891760145"/>
                        </a:ext>
                      </a:extLst>
                    </a:gridCol>
                    <a:gridCol w="775253">
                      <a:extLst>
                        <a:ext uri="{9D8B030D-6E8A-4147-A177-3AD203B41FA5}">
                          <a16:colId xmlns:a16="http://schemas.microsoft.com/office/drawing/2014/main" val="869924311"/>
                        </a:ext>
                      </a:extLst>
                    </a:gridCol>
                    <a:gridCol w="765313">
                      <a:extLst>
                        <a:ext uri="{9D8B030D-6E8A-4147-A177-3AD203B41FA5}">
                          <a16:colId xmlns:a16="http://schemas.microsoft.com/office/drawing/2014/main" val="1684155444"/>
                        </a:ext>
                      </a:extLst>
                    </a:gridCol>
                    <a:gridCol w="824947">
                      <a:extLst>
                        <a:ext uri="{9D8B030D-6E8A-4147-A177-3AD203B41FA5}">
                          <a16:colId xmlns:a16="http://schemas.microsoft.com/office/drawing/2014/main" val="1072934448"/>
                        </a:ext>
                      </a:extLst>
                    </a:gridCol>
                    <a:gridCol w="1421297">
                      <a:extLst>
                        <a:ext uri="{9D8B030D-6E8A-4147-A177-3AD203B41FA5}">
                          <a16:colId xmlns:a16="http://schemas.microsoft.com/office/drawing/2014/main" val="2778074079"/>
                        </a:ext>
                      </a:extLst>
                    </a:gridCol>
                  </a:tblGrid>
                  <a:tr h="324993">
                    <a:tc>
                      <a:txBody>
                        <a:bodyPr/>
                        <a:lstStyle/>
                        <a:p>
                          <a:pPr algn="ctr"/>
                          <a:r>
                            <a:rPr lang="en-US" sz="1400" dirty="0"/>
                            <a:t>        </a:t>
                          </a:r>
                        </a:p>
                      </a:txBody>
                      <a:tcPr/>
                    </a:tc>
                    <a:tc>
                      <a:txBody>
                        <a:bodyPr/>
                        <a:lstStyle/>
                        <a:p>
                          <a:endParaRPr lang="en-US"/>
                        </a:p>
                      </a:txBody>
                      <a:tcPr>
                        <a:blipFill>
                          <a:blip r:embed="rId5"/>
                          <a:stretch>
                            <a:fillRect l="-77419" t="-3846" r="-483871" b="-130769"/>
                          </a:stretch>
                        </a:blipFill>
                      </a:tcPr>
                    </a:tc>
                    <a:tc>
                      <a:txBody>
                        <a:bodyPr/>
                        <a:lstStyle/>
                        <a:p>
                          <a:endParaRPr lang="en-US"/>
                        </a:p>
                      </a:txBody>
                      <a:tcPr>
                        <a:blipFill>
                          <a:blip r:embed="rId5"/>
                          <a:stretch>
                            <a:fillRect l="-180328" t="-3846" r="-391803" b="-130769"/>
                          </a:stretch>
                        </a:blipFill>
                      </a:tcPr>
                    </a:tc>
                    <a:tc>
                      <a:txBody>
                        <a:bodyPr/>
                        <a:lstStyle/>
                        <a:p>
                          <a:endParaRPr lang="en-US"/>
                        </a:p>
                      </a:txBody>
                      <a:tcPr>
                        <a:blipFill>
                          <a:blip r:embed="rId5"/>
                          <a:stretch>
                            <a:fillRect l="-280328" t="-3846" r="-291803" b="-130769"/>
                          </a:stretch>
                        </a:blipFill>
                      </a:tcPr>
                    </a:tc>
                    <a:tc>
                      <a:txBody>
                        <a:bodyPr/>
                        <a:lstStyle/>
                        <a:p>
                          <a:endParaRPr lang="en-US"/>
                        </a:p>
                      </a:txBody>
                      <a:tcPr>
                        <a:blipFill>
                          <a:blip r:embed="rId5"/>
                          <a:stretch>
                            <a:fillRect l="-356923" t="-3846" r="-173846" b="-130769"/>
                          </a:stretch>
                        </a:blipFill>
                      </a:tcPr>
                    </a:tc>
                    <a:tc>
                      <a:txBody>
                        <a:bodyPr/>
                        <a:lstStyle/>
                        <a:p>
                          <a:endParaRPr lang="en-US"/>
                        </a:p>
                      </a:txBody>
                      <a:tcPr>
                        <a:blipFill>
                          <a:blip r:embed="rId5"/>
                          <a:stretch>
                            <a:fillRect l="-265179" t="-3846" r="-893" b="-130769"/>
                          </a:stretch>
                        </a:blipFill>
                      </a:tcPr>
                    </a:tc>
                    <a:extLst>
                      <a:ext uri="{0D108BD9-81ED-4DB2-BD59-A6C34878D82A}">
                        <a16:rowId xmlns:a16="http://schemas.microsoft.com/office/drawing/2014/main" val="3798646663"/>
                      </a:ext>
                    </a:extLst>
                  </a:tr>
                  <a:tr h="335280">
                    <a:tc>
                      <a:txBody>
                        <a:bodyPr/>
                        <a:lstStyle/>
                        <a:p>
                          <a:pPr algn="ctr"/>
                          <a:r>
                            <a:rPr lang="en-GB" sz="1600" b="0" i="0" kern="1200" dirty="0">
                              <a:solidFill>
                                <a:schemeClr val="dk1"/>
                              </a:solidFill>
                              <a:effectLst/>
                              <a:latin typeface="+mn-lt"/>
                              <a:ea typeface="+mn-ea"/>
                              <a:cs typeface="+mn-cs"/>
                            </a:rPr>
                            <a:t>MC</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kern="1200" dirty="0">
                              <a:effectLst/>
                            </a:rPr>
                            <a:t>1.0036</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dirty="0"/>
                            <a:t>0.0595</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t>1.0160</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t>0.0708</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t>Truth start P</a:t>
                          </a:r>
                        </a:p>
                      </a:txBody>
                      <a:tcPr/>
                    </a:tc>
                    <a:extLst>
                      <a:ext uri="{0D108BD9-81ED-4DB2-BD59-A6C34878D82A}">
                        <a16:rowId xmlns:a16="http://schemas.microsoft.com/office/drawing/2014/main" val="1330784230"/>
                      </a:ext>
                    </a:extLst>
                  </a:tr>
                </a:tbl>
              </a:graphicData>
            </a:graphic>
          </p:graphicFrame>
        </mc:Fallback>
      </mc:AlternateContent>
      <p:sp>
        <p:nvSpPr>
          <p:cNvPr id="13" name="TextBox 12">
            <a:extLst>
              <a:ext uri="{FF2B5EF4-FFF2-40B4-BE49-F238E27FC236}">
                <a16:creationId xmlns:a16="http://schemas.microsoft.com/office/drawing/2014/main" id="{86366B44-A8C7-0D4A-B3FD-01BD9D2FAA8A}"/>
              </a:ext>
            </a:extLst>
          </p:cNvPr>
          <p:cNvSpPr txBox="1"/>
          <p:nvPr/>
        </p:nvSpPr>
        <p:spPr>
          <a:xfrm>
            <a:off x="6317499" y="1104824"/>
            <a:ext cx="6096000" cy="369332"/>
          </a:xfrm>
          <a:prstGeom prst="rect">
            <a:avLst/>
          </a:prstGeom>
          <a:noFill/>
        </p:spPr>
        <p:txBody>
          <a:bodyPr wrap="square">
            <a:spAutoFit/>
          </a:bodyPr>
          <a:lstStyle/>
          <a:p>
            <a:r>
              <a:rPr lang="en-US" b="1">
                <a:solidFill>
                  <a:srgbClr val="E95125"/>
                </a:solidFill>
              </a:rPr>
              <a:t>Fitted Parameters :</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DB545A9-E55E-7A48-B612-74FB2036341D}"/>
                  </a:ext>
                </a:extLst>
              </p:cNvPr>
              <p:cNvSpPr txBox="1"/>
              <p:nvPr/>
            </p:nvSpPr>
            <p:spPr>
              <a:xfrm>
                <a:off x="7400864" y="218587"/>
                <a:ext cx="6286500" cy="769634"/>
              </a:xfrm>
              <a:prstGeom prst="rect">
                <a:avLst/>
              </a:prstGeom>
              <a:noFill/>
            </p:spPr>
            <p:txBody>
              <a:bodyPr wrap="square">
                <a:spAutoFit/>
              </a:bodyPr>
              <a:lstStyle/>
              <a:p>
                <a:r>
                  <a:rPr lang="en-GB" sz="1800" b="0"/>
                  <a:t>Event weight </a:t>
                </a:r>
                <a14:m>
                  <m:oMath xmlns:m="http://schemas.openxmlformats.org/officeDocument/2006/math">
                    <m:r>
                      <a:rPr lang="en-GB" sz="1800" b="0" i="1" smtClean="0">
                        <a:latin typeface="Cambria Math" panose="02040503050406030204" pitchFamily="18" charset="0"/>
                      </a:rPr>
                      <m:t>=</m:t>
                    </m:r>
                    <m:sSup>
                      <m:sSupPr>
                        <m:ctrlPr>
                          <a:rPr lang="en-US" sz="1800" i="1">
                            <a:latin typeface="Cambria Math" panose="02040503050406030204" pitchFamily="18" charset="0"/>
                          </a:rPr>
                        </m:ctrlPr>
                      </m:sSupPr>
                      <m:e>
                        <m:r>
                          <a:rPr lang="en-GB" sz="1800" i="1">
                            <a:latin typeface="Cambria Math" panose="02040503050406030204" pitchFamily="18" charset="0"/>
                          </a:rPr>
                          <m:t>𝑒</m:t>
                        </m:r>
                      </m:e>
                      <m:sup>
                        <m:f>
                          <m:fPr>
                            <m:ctrlPr>
                              <a:rPr lang="en-GB" sz="1800" i="1">
                                <a:latin typeface="Cambria Math" panose="02040503050406030204" pitchFamily="18" charset="0"/>
                              </a:rPr>
                            </m:ctrlPr>
                          </m:fPr>
                          <m:num>
                            <m:r>
                              <a:rPr lang="en-GB" sz="1800" i="1">
                                <a:latin typeface="Cambria Math" panose="02040503050406030204" pitchFamily="18" charset="0"/>
                              </a:rPr>
                              <m:t>−</m:t>
                            </m:r>
                            <m:sSup>
                              <m:sSupPr>
                                <m:ctrlPr>
                                  <a:rPr lang="en-GB" sz="1800" i="1">
                                    <a:latin typeface="Cambria Math" panose="02040503050406030204" pitchFamily="18" charset="0"/>
                                    <a:ea typeface="Cambria Math" panose="02040503050406030204" pitchFamily="18" charset="0"/>
                                  </a:rPr>
                                </m:ctrlPr>
                              </m:sSupPr>
                              <m:e>
                                <m:d>
                                  <m:dPr>
                                    <m:ctrlPr>
                                      <a:rPr lang="en-GB" sz="1800" i="1">
                                        <a:latin typeface="Cambria Math" panose="02040503050406030204" pitchFamily="18" charset="0"/>
                                      </a:rPr>
                                    </m:ctrlPr>
                                  </m:dPr>
                                  <m:e>
                                    <m:r>
                                      <a:rPr lang="en-GB" sz="1800" i="1">
                                        <a:latin typeface="Cambria Math" panose="02040503050406030204" pitchFamily="18" charset="0"/>
                                      </a:rPr>
                                      <m:t>𝑝</m:t>
                                    </m:r>
                                    <m:r>
                                      <a:rPr lang="en-GB" sz="1800" i="1">
                                        <a:latin typeface="Cambria Math" panose="02040503050406030204" pitchFamily="18" charset="0"/>
                                      </a:rPr>
                                      <m:t>−</m:t>
                                    </m:r>
                                    <m:sSub>
                                      <m:sSubPr>
                                        <m:ctrlPr>
                                          <a:rPr lang="en-GB" sz="1800" i="1">
                                            <a:latin typeface="Cambria Math" panose="02040503050406030204" pitchFamily="18" charset="0"/>
                                            <a:ea typeface="Cambria Math" panose="02040503050406030204" pitchFamily="18" charset="0"/>
                                          </a:rPr>
                                        </m:ctrlPr>
                                      </m:sSubPr>
                                      <m:e>
                                        <m:sSub>
                                          <m:sSubPr>
                                            <m:ctrlPr>
                                              <a:rPr lang="en-GB" sz="1800" b="0" i="1" smtClean="0">
                                                <a:latin typeface="Cambria Math" panose="02040503050406030204" pitchFamily="18" charset="0"/>
                                                <a:ea typeface="Cambria Math" panose="02040503050406030204" pitchFamily="18" charset="0"/>
                                              </a:rPr>
                                            </m:ctrlPr>
                                          </m:sSubPr>
                                          <m:e>
                                            <m:r>
                                              <a:rPr lang="en-GB" sz="1800" i="1">
                                                <a:latin typeface="Cambria Math" panose="02040503050406030204" pitchFamily="18" charset="0"/>
                                                <a:ea typeface="Cambria Math" panose="02040503050406030204" pitchFamily="18" charset="0"/>
                                              </a:rPr>
                                              <m:t>𝜇</m:t>
                                            </m:r>
                                          </m:e>
                                          <m:sub>
                                            <m:r>
                                              <a:rPr lang="en-GB" sz="1800" b="0" i="1" smtClean="0">
                                                <a:latin typeface="Cambria Math" panose="02040503050406030204" pitchFamily="18" charset="0"/>
                                                <a:ea typeface="Cambria Math" panose="02040503050406030204" pitchFamily="18" charset="0"/>
                                              </a:rPr>
                                              <m:t>𝑓𝑖𝑡</m:t>
                                            </m:r>
                                          </m:sub>
                                        </m:sSub>
                                      </m:e>
                                      <m:sub>
                                        <m:r>
                                          <a:rPr lang="en-GB" sz="1800" i="1">
                                            <a:latin typeface="Cambria Math" panose="02040503050406030204" pitchFamily="18" charset="0"/>
                                            <a:ea typeface="Cambria Math" panose="02040503050406030204" pitchFamily="18" charset="0"/>
                                          </a:rPr>
                                          <m:t> </m:t>
                                        </m:r>
                                      </m:sub>
                                    </m:sSub>
                                  </m:e>
                                </m:d>
                              </m:e>
                              <m:sup>
                                <m:r>
                                  <a:rPr lang="en-GB" sz="1800" i="1">
                                    <a:latin typeface="Cambria Math" panose="02040503050406030204" pitchFamily="18" charset="0"/>
                                    <a:ea typeface="Cambria Math" panose="02040503050406030204" pitchFamily="18" charset="0"/>
                                  </a:rPr>
                                  <m:t>2</m:t>
                                </m:r>
                              </m:sup>
                            </m:sSup>
                          </m:num>
                          <m:den>
                            <m:sSub>
                              <m:sSubPr>
                                <m:ctrlPr>
                                  <a:rPr lang="en-GB" sz="1800" i="1">
                                    <a:latin typeface="Cambria Math" panose="02040503050406030204" pitchFamily="18" charset="0"/>
                                    <a:ea typeface="Cambria Math" panose="02040503050406030204" pitchFamily="18" charset="0"/>
                                  </a:rPr>
                                </m:ctrlPr>
                              </m:sSubPr>
                              <m:e>
                                <m:r>
                                  <a:rPr lang="en-GB" sz="1800" i="1">
                                    <a:latin typeface="Cambria Math" panose="02040503050406030204" pitchFamily="18" charset="0"/>
                                    <a:ea typeface="Cambria Math" panose="02040503050406030204" pitchFamily="18" charset="0"/>
                                  </a:rPr>
                                  <m:t>2</m:t>
                                </m:r>
                                <m:sSub>
                                  <m:sSubPr>
                                    <m:ctrlPr>
                                      <a:rPr lang="en-GB" sz="1800" b="0" i="1" smtClean="0">
                                        <a:latin typeface="Cambria Math" panose="02040503050406030204" pitchFamily="18" charset="0"/>
                                        <a:ea typeface="Cambria Math" panose="02040503050406030204" pitchFamily="18" charset="0"/>
                                      </a:rPr>
                                    </m:ctrlPr>
                                  </m:sSubPr>
                                  <m:e>
                                    <m:r>
                                      <a:rPr lang="en-GB" sz="1800" i="1">
                                        <a:latin typeface="Cambria Math" panose="02040503050406030204" pitchFamily="18" charset="0"/>
                                        <a:ea typeface="Cambria Math" panose="02040503050406030204" pitchFamily="18" charset="0"/>
                                      </a:rPr>
                                      <m:t>𝜎</m:t>
                                    </m:r>
                                  </m:e>
                                  <m:sub>
                                    <m:r>
                                      <a:rPr lang="en-GB" sz="1800" b="0" i="1" smtClean="0">
                                        <a:latin typeface="Cambria Math" panose="02040503050406030204" pitchFamily="18" charset="0"/>
                                        <a:ea typeface="Cambria Math" panose="02040503050406030204" pitchFamily="18" charset="0"/>
                                      </a:rPr>
                                      <m:t>𝑓𝑖𝑡</m:t>
                                    </m:r>
                                  </m:sub>
                                </m:sSub>
                              </m:e>
                              <m:sub>
                                <m:r>
                                  <a:rPr lang="en-GB" sz="1800" i="1">
                                    <a:latin typeface="Cambria Math" panose="02040503050406030204" pitchFamily="18" charset="0"/>
                                    <a:ea typeface="Cambria Math" panose="02040503050406030204" pitchFamily="18" charset="0"/>
                                  </a:rPr>
                                  <m:t> </m:t>
                                </m:r>
                              </m:sub>
                            </m:sSub>
                          </m:den>
                        </m:f>
                      </m:sup>
                    </m:sSup>
                    <m:r>
                      <a:rPr lang="en-GB" sz="1800" b="0" i="0" smtClean="0">
                        <a:latin typeface="Cambria Math" panose="02040503050406030204" pitchFamily="18" charset="0"/>
                        <a:ea typeface="Cambria Math" panose="02040503050406030204" pitchFamily="18" charset="0"/>
                      </a:rPr>
                      <m:t>  /</m:t>
                    </m:r>
                    <m:sSup>
                      <m:sSupPr>
                        <m:ctrlPr>
                          <a:rPr lang="en-US" sz="1800" i="1">
                            <a:latin typeface="Cambria Math" panose="02040503050406030204" pitchFamily="18" charset="0"/>
                          </a:rPr>
                        </m:ctrlPr>
                      </m:sSupPr>
                      <m:e>
                        <m:r>
                          <a:rPr lang="en-GB" sz="1800" b="0" i="1" smtClean="0">
                            <a:latin typeface="Cambria Math" panose="02040503050406030204" pitchFamily="18" charset="0"/>
                          </a:rPr>
                          <m:t>   </m:t>
                        </m:r>
                        <m:r>
                          <a:rPr lang="en-GB" sz="1800" i="1">
                            <a:latin typeface="Cambria Math" panose="02040503050406030204" pitchFamily="18" charset="0"/>
                          </a:rPr>
                          <m:t>𝑒</m:t>
                        </m:r>
                      </m:e>
                      <m:sup>
                        <m:f>
                          <m:fPr>
                            <m:ctrlPr>
                              <a:rPr lang="en-GB" sz="1800" i="1">
                                <a:latin typeface="Cambria Math" panose="02040503050406030204" pitchFamily="18" charset="0"/>
                              </a:rPr>
                            </m:ctrlPr>
                          </m:fPr>
                          <m:num>
                            <m:r>
                              <a:rPr lang="en-GB" sz="1800" i="1">
                                <a:latin typeface="Cambria Math" panose="02040503050406030204" pitchFamily="18" charset="0"/>
                              </a:rPr>
                              <m:t>−</m:t>
                            </m:r>
                            <m:sSup>
                              <m:sSupPr>
                                <m:ctrlPr>
                                  <a:rPr lang="en-GB" sz="1800" i="1">
                                    <a:latin typeface="Cambria Math" panose="02040503050406030204" pitchFamily="18" charset="0"/>
                                    <a:ea typeface="Cambria Math" panose="02040503050406030204" pitchFamily="18" charset="0"/>
                                  </a:rPr>
                                </m:ctrlPr>
                              </m:sSupPr>
                              <m:e>
                                <m:d>
                                  <m:dPr>
                                    <m:ctrlPr>
                                      <a:rPr lang="en-GB" sz="1800" i="1">
                                        <a:latin typeface="Cambria Math" panose="02040503050406030204" pitchFamily="18" charset="0"/>
                                      </a:rPr>
                                    </m:ctrlPr>
                                  </m:dPr>
                                  <m:e>
                                    <m:r>
                                      <a:rPr lang="en-GB" sz="1800" i="1">
                                        <a:latin typeface="Cambria Math" panose="02040503050406030204" pitchFamily="18" charset="0"/>
                                      </a:rPr>
                                      <m:t>𝑝</m:t>
                                    </m:r>
                                    <m:r>
                                      <a:rPr lang="en-GB" sz="1800" i="1">
                                        <a:latin typeface="Cambria Math" panose="02040503050406030204" pitchFamily="18" charset="0"/>
                                      </a:rPr>
                                      <m:t>−</m:t>
                                    </m:r>
                                    <m:sSub>
                                      <m:sSubPr>
                                        <m:ctrlPr>
                                          <a:rPr lang="en-GB" sz="1800" i="1">
                                            <a:latin typeface="Cambria Math" panose="02040503050406030204" pitchFamily="18" charset="0"/>
                                            <a:ea typeface="Cambria Math" panose="02040503050406030204" pitchFamily="18" charset="0"/>
                                          </a:rPr>
                                        </m:ctrlPr>
                                      </m:sSubPr>
                                      <m:e>
                                        <m:sSub>
                                          <m:sSubPr>
                                            <m:ctrlPr>
                                              <a:rPr lang="en-GB" sz="1800" b="0" i="1" smtClean="0">
                                                <a:latin typeface="Cambria Math" panose="02040503050406030204" pitchFamily="18" charset="0"/>
                                                <a:ea typeface="Cambria Math" panose="02040503050406030204" pitchFamily="18" charset="0"/>
                                              </a:rPr>
                                            </m:ctrlPr>
                                          </m:sSubPr>
                                          <m:e>
                                            <m:r>
                                              <a:rPr lang="en-GB" sz="1800" i="1">
                                                <a:latin typeface="Cambria Math" panose="02040503050406030204" pitchFamily="18" charset="0"/>
                                                <a:ea typeface="Cambria Math" panose="02040503050406030204" pitchFamily="18" charset="0"/>
                                              </a:rPr>
                                              <m:t>𝜇</m:t>
                                            </m:r>
                                          </m:e>
                                          <m:sub>
                                            <m:r>
                                              <a:rPr lang="en-GB" sz="1800" b="0" i="1" smtClean="0">
                                                <a:latin typeface="Cambria Math" panose="02040503050406030204" pitchFamily="18" charset="0"/>
                                                <a:ea typeface="Cambria Math" panose="02040503050406030204" pitchFamily="18" charset="0"/>
                                              </a:rPr>
                                              <m:t>𝑡𝑟𝑢𝑒</m:t>
                                            </m:r>
                                          </m:sub>
                                        </m:sSub>
                                      </m:e>
                                      <m:sub>
                                        <m:r>
                                          <a:rPr lang="en-GB" sz="1800" i="1">
                                            <a:latin typeface="Cambria Math" panose="02040503050406030204" pitchFamily="18" charset="0"/>
                                            <a:ea typeface="Cambria Math" panose="02040503050406030204" pitchFamily="18" charset="0"/>
                                          </a:rPr>
                                          <m:t> </m:t>
                                        </m:r>
                                      </m:sub>
                                    </m:sSub>
                                  </m:e>
                                </m:d>
                              </m:e>
                              <m:sup>
                                <m:r>
                                  <a:rPr lang="en-GB" sz="1800" i="1">
                                    <a:latin typeface="Cambria Math" panose="02040503050406030204" pitchFamily="18" charset="0"/>
                                    <a:ea typeface="Cambria Math" panose="02040503050406030204" pitchFamily="18" charset="0"/>
                                  </a:rPr>
                                  <m:t>2</m:t>
                                </m:r>
                              </m:sup>
                            </m:sSup>
                          </m:num>
                          <m:den>
                            <m:sSub>
                              <m:sSubPr>
                                <m:ctrlPr>
                                  <a:rPr lang="en-GB" sz="1800" i="1" smtClean="0">
                                    <a:latin typeface="Cambria Math" panose="02040503050406030204" pitchFamily="18" charset="0"/>
                                    <a:ea typeface="Cambria Math" panose="02040503050406030204" pitchFamily="18" charset="0"/>
                                  </a:rPr>
                                </m:ctrlPr>
                              </m:sSubPr>
                              <m:e>
                                <m:r>
                                  <a:rPr lang="en-GB" sz="1800" i="1">
                                    <a:latin typeface="Cambria Math" panose="02040503050406030204" pitchFamily="18" charset="0"/>
                                    <a:ea typeface="Cambria Math" panose="02040503050406030204" pitchFamily="18" charset="0"/>
                                  </a:rPr>
                                  <m:t>2</m:t>
                                </m:r>
                                <m:sSub>
                                  <m:sSubPr>
                                    <m:ctrlPr>
                                      <a:rPr lang="en-GB" sz="1800" b="0" i="1" smtClean="0">
                                        <a:latin typeface="Cambria Math" panose="02040503050406030204" pitchFamily="18" charset="0"/>
                                        <a:ea typeface="Cambria Math" panose="02040503050406030204" pitchFamily="18" charset="0"/>
                                      </a:rPr>
                                    </m:ctrlPr>
                                  </m:sSubPr>
                                  <m:e>
                                    <m:r>
                                      <a:rPr lang="en-GB" sz="1800" i="1">
                                        <a:latin typeface="Cambria Math" panose="02040503050406030204" pitchFamily="18" charset="0"/>
                                        <a:ea typeface="Cambria Math" panose="02040503050406030204" pitchFamily="18" charset="0"/>
                                      </a:rPr>
                                      <m:t>𝜎</m:t>
                                    </m:r>
                                  </m:e>
                                  <m:sub>
                                    <m:r>
                                      <a:rPr lang="en-GB" sz="1800" b="0" i="1" smtClean="0">
                                        <a:latin typeface="Cambria Math" panose="02040503050406030204" pitchFamily="18" charset="0"/>
                                        <a:ea typeface="Cambria Math" panose="02040503050406030204" pitchFamily="18" charset="0"/>
                                      </a:rPr>
                                      <m:t>𝑡𝑟𝑢𝑒</m:t>
                                    </m:r>
                                  </m:sub>
                                </m:sSub>
                              </m:e>
                              <m:sub>
                                <m:r>
                                  <a:rPr lang="en-GB" sz="1800" i="1">
                                    <a:latin typeface="Cambria Math" panose="02040503050406030204" pitchFamily="18" charset="0"/>
                                    <a:ea typeface="Cambria Math" panose="02040503050406030204" pitchFamily="18" charset="0"/>
                                  </a:rPr>
                                  <m:t> </m:t>
                                </m:r>
                              </m:sub>
                            </m:sSub>
                          </m:den>
                        </m:f>
                      </m:sup>
                    </m:sSup>
                  </m:oMath>
                </a14:m>
                <a:endParaRPr lang="en-US"/>
              </a:p>
            </p:txBody>
          </p:sp>
        </mc:Choice>
        <mc:Fallback xmlns="">
          <p:sp>
            <p:nvSpPr>
              <p:cNvPr id="16" name="TextBox 15">
                <a:extLst>
                  <a:ext uri="{FF2B5EF4-FFF2-40B4-BE49-F238E27FC236}">
                    <a16:creationId xmlns:a16="http://schemas.microsoft.com/office/drawing/2014/main" id="{5DB545A9-E55E-7A48-B612-74FB2036341D}"/>
                  </a:ext>
                </a:extLst>
              </p:cNvPr>
              <p:cNvSpPr txBox="1">
                <a:spLocks noRot="1" noChangeAspect="1" noMove="1" noResize="1" noEditPoints="1" noAdjustHandles="1" noChangeArrowheads="1" noChangeShapeType="1" noTextEdit="1"/>
              </p:cNvSpPr>
              <p:nvPr/>
            </p:nvSpPr>
            <p:spPr>
              <a:xfrm>
                <a:off x="7400864" y="218587"/>
                <a:ext cx="6286500" cy="769634"/>
              </a:xfrm>
              <a:prstGeom prst="rect">
                <a:avLst/>
              </a:prstGeom>
              <a:blipFill>
                <a:blip r:embed="rId6"/>
                <a:stretch>
                  <a:fillRect l="-806" b="-9836"/>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DB347241-22D8-9F46-8A33-5087AA73F478}"/>
              </a:ext>
            </a:extLst>
          </p:cNvPr>
          <p:cNvPicPr>
            <a:picLocks noChangeAspect="1"/>
          </p:cNvPicPr>
          <p:nvPr/>
        </p:nvPicPr>
        <p:blipFill>
          <a:blip r:embed="rId7"/>
          <a:stretch>
            <a:fillRect/>
          </a:stretch>
        </p:blipFill>
        <p:spPr>
          <a:xfrm>
            <a:off x="4060324" y="2358981"/>
            <a:ext cx="774700" cy="228600"/>
          </a:xfrm>
          <a:prstGeom prst="rect">
            <a:avLst/>
          </a:prstGeom>
        </p:spPr>
      </p:pic>
      <p:pic>
        <p:nvPicPr>
          <p:cNvPr id="17" name="Picture 16">
            <a:extLst>
              <a:ext uri="{FF2B5EF4-FFF2-40B4-BE49-F238E27FC236}">
                <a16:creationId xmlns:a16="http://schemas.microsoft.com/office/drawing/2014/main" id="{8EE8AD80-81F3-2D4B-A39C-B3A954C240EE}"/>
              </a:ext>
            </a:extLst>
          </p:cNvPr>
          <p:cNvPicPr>
            <a:picLocks noChangeAspect="1"/>
          </p:cNvPicPr>
          <p:nvPr/>
        </p:nvPicPr>
        <p:blipFill>
          <a:blip r:embed="rId7"/>
          <a:stretch>
            <a:fillRect/>
          </a:stretch>
        </p:blipFill>
        <p:spPr>
          <a:xfrm>
            <a:off x="10156764" y="4303292"/>
            <a:ext cx="774700" cy="228600"/>
          </a:xfrm>
          <a:prstGeom prst="rect">
            <a:avLst/>
          </a:prstGeom>
        </p:spPr>
      </p:pic>
    </p:spTree>
    <p:extLst>
      <p:ext uri="{BB962C8B-B14F-4D97-AF65-F5344CB8AC3E}">
        <p14:creationId xmlns:p14="http://schemas.microsoft.com/office/powerpoint/2010/main" val="31984322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4011CA7F-B9F5-C947-84EC-7BE411DF8B25}"/>
              </a:ext>
            </a:extLst>
          </p:cNvPr>
          <p:cNvPicPr>
            <a:picLocks noGrp="1" noChangeAspect="1"/>
          </p:cNvPicPr>
          <p:nvPr>
            <p:ph idx="11"/>
          </p:nvPr>
        </p:nvPicPr>
        <p:blipFill>
          <a:blip r:embed="rId2"/>
          <a:stretch>
            <a:fillRect/>
          </a:stretch>
        </p:blipFill>
        <p:spPr>
          <a:xfrm rot="5400000">
            <a:off x="1209600" y="-272592"/>
            <a:ext cx="3894704" cy="6033600"/>
          </a:xfrm>
        </p:spPr>
      </p:pic>
      <p:sp>
        <p:nvSpPr>
          <p:cNvPr id="2" name="Title 1">
            <a:extLst>
              <a:ext uri="{FF2B5EF4-FFF2-40B4-BE49-F238E27FC236}">
                <a16:creationId xmlns:a16="http://schemas.microsoft.com/office/drawing/2014/main" id="{9230EEF8-27AA-4444-9AA8-B5980B7E43A8}"/>
              </a:ext>
            </a:extLst>
          </p:cNvPr>
          <p:cNvSpPr>
            <a:spLocks noGrp="1"/>
          </p:cNvSpPr>
          <p:nvPr>
            <p:ph type="title"/>
          </p:nvPr>
        </p:nvSpPr>
        <p:spPr/>
        <p:txBody>
          <a:bodyPr/>
          <a:lstStyle/>
          <a:p>
            <a:r>
              <a:rPr lang="en-US"/>
              <a:t>Long Track Sample</a:t>
            </a:r>
          </a:p>
        </p:txBody>
      </p:sp>
      <p:sp>
        <p:nvSpPr>
          <p:cNvPr id="3" name="Date Placeholder 2">
            <a:extLst>
              <a:ext uri="{FF2B5EF4-FFF2-40B4-BE49-F238E27FC236}">
                <a16:creationId xmlns:a16="http://schemas.microsoft.com/office/drawing/2014/main" id="{B14A5304-EAA1-1845-8E40-BDADD743DE09}"/>
              </a:ext>
            </a:extLst>
          </p:cNvPr>
          <p:cNvSpPr>
            <a:spLocks noGrp="1"/>
          </p:cNvSpPr>
          <p:nvPr>
            <p:ph type="dt" sz="half" idx="2"/>
          </p:nvPr>
        </p:nvSpPr>
        <p:spPr/>
        <p:txBody>
          <a:bodyPr/>
          <a:lstStyle/>
          <a:p>
            <a:pPr>
              <a:defRPr/>
            </a:pPr>
            <a:r>
              <a:rPr lang="en-GB">
                <a:latin typeface="Helvetica"/>
              </a:rPr>
              <a:t>21/02/2024</a:t>
            </a:r>
            <a:endParaRPr lang="en-US">
              <a:latin typeface="Helvetica"/>
              <a:cs typeface="Helvetica"/>
            </a:endParaRPr>
          </a:p>
        </p:txBody>
      </p:sp>
      <p:sp>
        <p:nvSpPr>
          <p:cNvPr id="4" name="Slide Number Placeholder 3">
            <a:extLst>
              <a:ext uri="{FF2B5EF4-FFF2-40B4-BE49-F238E27FC236}">
                <a16:creationId xmlns:a16="http://schemas.microsoft.com/office/drawing/2014/main" id="{9E4C72D0-EB58-8F42-8C2F-4FB3C5B1FE50}"/>
              </a:ext>
            </a:extLst>
          </p:cNvPr>
          <p:cNvSpPr>
            <a:spLocks noGrp="1"/>
          </p:cNvSpPr>
          <p:nvPr>
            <p:ph type="sldNum" sz="quarter" idx="4"/>
          </p:nvPr>
        </p:nvSpPr>
        <p:spPr/>
        <p:txBody>
          <a:bodyPr/>
          <a:lstStyle/>
          <a:p>
            <a:pPr>
              <a:defRPr/>
            </a:pPr>
            <a:fld id="{0C39C72E-2A13-EB4D-AD45-6D4E6ACAED8D}" type="slidenum">
              <a:rPr lang="en-US" smtClean="0"/>
              <a:pPr>
                <a:defRPr/>
              </a:pPr>
              <a:t>62</a:t>
            </a:fld>
            <a:endParaRPr lang="en-US"/>
          </a:p>
        </p:txBody>
      </p:sp>
      <p:pic>
        <p:nvPicPr>
          <p:cNvPr id="11" name="Content Placeholder 10">
            <a:extLst>
              <a:ext uri="{FF2B5EF4-FFF2-40B4-BE49-F238E27FC236}">
                <a16:creationId xmlns:a16="http://schemas.microsoft.com/office/drawing/2014/main" id="{645952EE-0B06-9445-BD85-195FAD4627EC}"/>
              </a:ext>
            </a:extLst>
          </p:cNvPr>
          <p:cNvPicPr>
            <a:picLocks noGrp="1" noChangeAspect="1"/>
          </p:cNvPicPr>
          <p:nvPr>
            <p:ph idx="12"/>
          </p:nvPr>
        </p:nvPicPr>
        <p:blipFill>
          <a:blip r:embed="rId3"/>
          <a:stretch>
            <a:fillRect/>
          </a:stretch>
        </p:blipFill>
        <p:spPr>
          <a:xfrm rot="5400000">
            <a:off x="7160128" y="1318057"/>
            <a:ext cx="3905345" cy="6033600"/>
          </a:xfrm>
        </p:spPr>
      </p:pic>
      <p:sp>
        <p:nvSpPr>
          <p:cNvPr id="7" name="Footer Placeholder 6">
            <a:extLst>
              <a:ext uri="{FF2B5EF4-FFF2-40B4-BE49-F238E27FC236}">
                <a16:creationId xmlns:a16="http://schemas.microsoft.com/office/drawing/2014/main" id="{B2C551F4-9107-A443-812C-32F89FBFF383}"/>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p:sp>
        <p:nvSpPr>
          <p:cNvPr id="8" name="TextBox 7">
            <a:extLst>
              <a:ext uri="{FF2B5EF4-FFF2-40B4-BE49-F238E27FC236}">
                <a16:creationId xmlns:a16="http://schemas.microsoft.com/office/drawing/2014/main" id="{FA00E888-169D-5A49-9B00-346CFC4AC00B}"/>
              </a:ext>
            </a:extLst>
          </p:cNvPr>
          <p:cNvSpPr txBox="1"/>
          <p:nvPr/>
        </p:nvSpPr>
        <p:spPr>
          <a:xfrm>
            <a:off x="605368" y="5166379"/>
            <a:ext cx="5069875" cy="646331"/>
          </a:xfrm>
          <a:prstGeom prst="rect">
            <a:avLst/>
          </a:prstGeom>
          <a:noFill/>
        </p:spPr>
        <p:txBody>
          <a:bodyPr wrap="square" rtlCol="0">
            <a:spAutoFit/>
          </a:bodyPr>
          <a:lstStyle/>
          <a:p>
            <a:pPr marL="285750" indent="-285750">
              <a:buFont typeface="Wingdings" pitchFamily="2" charset="2"/>
              <a:buChar char="Ø"/>
            </a:pPr>
            <a:r>
              <a:rPr lang="en-US"/>
              <a:t>Select long tracks with </a:t>
            </a:r>
            <a:r>
              <a:rPr lang="en-US">
                <a:solidFill>
                  <a:srgbClr val="00B050"/>
                </a:solidFill>
              </a:rPr>
              <a:t>rec. track length </a:t>
            </a:r>
            <a:r>
              <a:rPr lang="en-US"/>
              <a:t>&gt; 150 cm.</a:t>
            </a:r>
          </a:p>
          <a:p>
            <a:pPr marL="285750" indent="-285750">
              <a:buFont typeface="Wingdings" pitchFamily="2" charset="2"/>
              <a:buChar char="Ø"/>
            </a:pPr>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F2886B9-9388-6548-9342-BF1B636A821D}"/>
                  </a:ext>
                </a:extLst>
              </p:cNvPr>
              <p:cNvSpPr txBox="1"/>
              <p:nvPr/>
            </p:nvSpPr>
            <p:spPr>
              <a:xfrm>
                <a:off x="6464356" y="1048968"/>
                <a:ext cx="5296887" cy="923330"/>
              </a:xfrm>
              <a:prstGeom prst="rect">
                <a:avLst/>
              </a:prstGeom>
              <a:noFill/>
            </p:spPr>
            <p:txBody>
              <a:bodyPr wrap="square" rtlCol="0">
                <a:spAutoFit/>
              </a:bodyPr>
              <a:lstStyle/>
              <a:p>
                <a:pPr marL="285750" indent="-285750">
                  <a:buFont typeface="Wingdings" pitchFamily="2" charset="2"/>
                  <a:buChar char="Ø"/>
                </a:pPr>
                <a:r>
                  <a:rPr lang="en-US"/>
                  <a:t>Need to scale up the muon components by a factor of 1.53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a:t> 0.02.</a:t>
                </a:r>
              </a:p>
              <a:p>
                <a:pPr marL="285750" indent="-285750">
                  <a:buFont typeface="Wingdings" pitchFamily="2" charset="2"/>
                  <a:buChar char="Ø"/>
                </a:pPr>
                <a:endParaRPr lang="en-US"/>
              </a:p>
            </p:txBody>
          </p:sp>
        </mc:Choice>
        <mc:Fallback xmlns="">
          <p:sp>
            <p:nvSpPr>
              <p:cNvPr id="10" name="TextBox 9">
                <a:extLst>
                  <a:ext uri="{FF2B5EF4-FFF2-40B4-BE49-F238E27FC236}">
                    <a16:creationId xmlns:a16="http://schemas.microsoft.com/office/drawing/2014/main" id="{AF2886B9-9388-6548-9342-BF1B636A821D}"/>
                  </a:ext>
                </a:extLst>
              </p:cNvPr>
              <p:cNvSpPr txBox="1">
                <a:spLocks noRot="1" noChangeAspect="1" noMove="1" noResize="1" noEditPoints="1" noAdjustHandles="1" noChangeArrowheads="1" noChangeShapeType="1" noTextEdit="1"/>
              </p:cNvSpPr>
              <p:nvPr/>
            </p:nvSpPr>
            <p:spPr>
              <a:xfrm>
                <a:off x="6464356" y="1048968"/>
                <a:ext cx="5296887" cy="923330"/>
              </a:xfrm>
              <a:prstGeom prst="rect">
                <a:avLst/>
              </a:prstGeom>
              <a:blipFill>
                <a:blip r:embed="rId4"/>
                <a:stretch>
                  <a:fillRect l="-718" t="-2703" r="-718"/>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5158CD65-5A9E-B849-A1A3-CB1D3377F707}"/>
              </a:ext>
            </a:extLst>
          </p:cNvPr>
          <p:cNvPicPr>
            <a:picLocks noChangeAspect="1"/>
          </p:cNvPicPr>
          <p:nvPr/>
        </p:nvPicPr>
        <p:blipFill>
          <a:blip r:embed="rId5"/>
          <a:stretch>
            <a:fillRect/>
          </a:stretch>
        </p:blipFill>
        <p:spPr>
          <a:xfrm>
            <a:off x="4060324" y="1329658"/>
            <a:ext cx="774700" cy="228600"/>
          </a:xfrm>
          <a:prstGeom prst="rect">
            <a:avLst/>
          </a:prstGeom>
        </p:spPr>
      </p:pic>
      <p:pic>
        <p:nvPicPr>
          <p:cNvPr id="13" name="Picture 12">
            <a:extLst>
              <a:ext uri="{FF2B5EF4-FFF2-40B4-BE49-F238E27FC236}">
                <a16:creationId xmlns:a16="http://schemas.microsoft.com/office/drawing/2014/main" id="{ADE6A235-FD73-E342-85AC-E42DF8793E18}"/>
              </a:ext>
            </a:extLst>
          </p:cNvPr>
          <p:cNvPicPr>
            <a:picLocks noChangeAspect="1"/>
          </p:cNvPicPr>
          <p:nvPr/>
        </p:nvPicPr>
        <p:blipFill>
          <a:blip r:embed="rId5"/>
          <a:stretch>
            <a:fillRect/>
          </a:stretch>
        </p:blipFill>
        <p:spPr>
          <a:xfrm>
            <a:off x="6977746" y="3459247"/>
            <a:ext cx="774700" cy="228600"/>
          </a:xfrm>
          <a:prstGeom prst="rect">
            <a:avLst/>
          </a:prstGeom>
        </p:spPr>
      </p:pic>
    </p:spTree>
    <p:extLst>
      <p:ext uri="{BB962C8B-B14F-4D97-AF65-F5344CB8AC3E}">
        <p14:creationId xmlns:p14="http://schemas.microsoft.com/office/powerpoint/2010/main" val="8875782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66BFAC9-67C2-074E-BAB2-87750EF768AF}"/>
              </a:ext>
            </a:extLst>
          </p:cNvPr>
          <p:cNvPicPr>
            <a:picLocks noChangeAspect="1"/>
          </p:cNvPicPr>
          <p:nvPr/>
        </p:nvPicPr>
        <p:blipFill>
          <a:blip r:embed="rId2"/>
          <a:stretch>
            <a:fillRect/>
          </a:stretch>
        </p:blipFill>
        <p:spPr>
          <a:xfrm rot="5400000">
            <a:off x="7087697" y="-273600"/>
            <a:ext cx="3894704" cy="6033600"/>
          </a:xfrm>
          <a:prstGeom prst="rect">
            <a:avLst/>
          </a:prstGeom>
        </p:spPr>
      </p:pic>
      <p:sp>
        <p:nvSpPr>
          <p:cNvPr id="2" name="Title 1">
            <a:extLst>
              <a:ext uri="{FF2B5EF4-FFF2-40B4-BE49-F238E27FC236}">
                <a16:creationId xmlns:a16="http://schemas.microsoft.com/office/drawing/2014/main" id="{112E8CBA-9489-5B42-AC10-770882952882}"/>
              </a:ext>
            </a:extLst>
          </p:cNvPr>
          <p:cNvSpPr>
            <a:spLocks noGrp="1"/>
          </p:cNvSpPr>
          <p:nvPr>
            <p:ph type="title"/>
          </p:nvPr>
        </p:nvSpPr>
        <p:spPr/>
        <p:txBody>
          <a:bodyPr/>
          <a:lstStyle/>
          <a:p>
            <a:r>
              <a:rPr lang="en-US" dirty="0"/>
              <a:t>Sideband Background Tuning</a:t>
            </a:r>
          </a:p>
        </p:txBody>
      </p:sp>
      <p:sp>
        <p:nvSpPr>
          <p:cNvPr id="3" name="Date Placeholder 2">
            <a:extLst>
              <a:ext uri="{FF2B5EF4-FFF2-40B4-BE49-F238E27FC236}">
                <a16:creationId xmlns:a16="http://schemas.microsoft.com/office/drawing/2014/main" id="{C5E8CAD7-9CFC-3C47-B7C1-5D9B1D99ED63}"/>
              </a:ext>
            </a:extLst>
          </p:cNvPr>
          <p:cNvSpPr>
            <a:spLocks noGrp="1"/>
          </p:cNvSpPr>
          <p:nvPr>
            <p:ph type="dt" sz="half" idx="2"/>
          </p:nvPr>
        </p:nvSpPr>
        <p:spPr/>
        <p:txBody>
          <a:bodyPr/>
          <a:lstStyle/>
          <a:p>
            <a:pPr>
              <a:defRPr/>
            </a:pPr>
            <a:r>
              <a:rPr lang="en-GB">
                <a:latin typeface="Helvetica"/>
              </a:rPr>
              <a:t>21/02/2024</a:t>
            </a:r>
            <a:endParaRPr lang="en-US" dirty="0">
              <a:latin typeface="Helvetica"/>
              <a:cs typeface="Helvetica"/>
            </a:endParaRPr>
          </a:p>
        </p:txBody>
      </p:sp>
      <p:sp>
        <p:nvSpPr>
          <p:cNvPr id="4" name="Slide Number Placeholder 3">
            <a:extLst>
              <a:ext uri="{FF2B5EF4-FFF2-40B4-BE49-F238E27FC236}">
                <a16:creationId xmlns:a16="http://schemas.microsoft.com/office/drawing/2014/main" id="{BACB7A6B-D57C-5241-876C-479EE72ED371}"/>
              </a:ext>
            </a:extLst>
          </p:cNvPr>
          <p:cNvSpPr>
            <a:spLocks noGrp="1"/>
          </p:cNvSpPr>
          <p:nvPr>
            <p:ph type="sldNum" sz="quarter" idx="4"/>
          </p:nvPr>
        </p:nvSpPr>
        <p:spPr/>
        <p:txBody>
          <a:bodyPr/>
          <a:lstStyle/>
          <a:p>
            <a:pPr>
              <a:defRPr/>
            </a:pPr>
            <a:fld id="{0C39C72E-2A13-EB4D-AD45-6D4E6ACAED8D}" type="slidenum">
              <a:rPr lang="en-US" smtClean="0"/>
              <a:pPr>
                <a:defRPr/>
              </a:pPr>
              <a:t>63</a:t>
            </a:fld>
            <a:endParaRPr lang="en-US" dirty="0"/>
          </a:p>
        </p:txBody>
      </p:sp>
      <p:pic>
        <p:nvPicPr>
          <p:cNvPr id="13" name="Content Placeholder 12">
            <a:extLst>
              <a:ext uri="{FF2B5EF4-FFF2-40B4-BE49-F238E27FC236}">
                <a16:creationId xmlns:a16="http://schemas.microsoft.com/office/drawing/2014/main" id="{72B7D854-9923-E042-8758-408C517AB6B4}"/>
              </a:ext>
            </a:extLst>
          </p:cNvPr>
          <p:cNvPicPr>
            <a:picLocks noGrp="1" noChangeAspect="1"/>
          </p:cNvPicPr>
          <p:nvPr>
            <p:ph idx="12"/>
          </p:nvPr>
        </p:nvPicPr>
        <p:blipFill>
          <a:blip r:embed="rId3"/>
          <a:stretch>
            <a:fillRect/>
          </a:stretch>
        </p:blipFill>
        <p:spPr>
          <a:xfrm rot="5400000">
            <a:off x="1209600" y="-273600"/>
            <a:ext cx="3894703" cy="6033600"/>
          </a:xfrm>
        </p:spPr>
      </p:pic>
      <p:sp>
        <p:nvSpPr>
          <p:cNvPr id="7" name="Footer Placeholder 6">
            <a:extLst>
              <a:ext uri="{FF2B5EF4-FFF2-40B4-BE49-F238E27FC236}">
                <a16:creationId xmlns:a16="http://schemas.microsoft.com/office/drawing/2014/main" id="{84E3AF23-CE46-C541-8718-6C06F961DF62}"/>
              </a:ext>
            </a:extLst>
          </p:cNvPr>
          <p:cNvSpPr>
            <a:spLocks noGrp="1"/>
          </p:cNvSpPr>
          <p:nvPr>
            <p:ph type="ftr" sz="quarter" idx="3"/>
          </p:nvPr>
        </p:nvSpPr>
        <p:spPr/>
        <p:txBody>
          <a:bodyPr/>
          <a:lstStyle/>
          <a:p>
            <a:pPr>
              <a:defRPr/>
            </a:pPr>
            <a:r>
              <a:rPr lang="de-DE"/>
              <a:t>Kang Yang | Pion Charge-Exchange Differential Cross Section in ProtoDUNE-SP</a:t>
            </a:r>
            <a:endParaRPr lang="en-US" dirty="0"/>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9E22F530-5A77-E041-AD22-F1585FB53501}"/>
                  </a:ext>
                </a:extLst>
              </p:cNvPr>
              <p:cNvSpPr/>
              <p:nvPr/>
            </p:nvSpPr>
            <p:spPr>
              <a:xfrm>
                <a:off x="1025724" y="2582117"/>
                <a:ext cx="1134250" cy="846883"/>
              </a:xfrm>
              <a:prstGeom prst="rect">
                <a:avLst/>
              </a:prstGeom>
              <a:solidFill>
                <a:schemeClr val="accent3">
                  <a:lumMod val="20000"/>
                  <a:lumOff val="80000"/>
                </a:schemeClr>
              </a:solid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lumMod val="75000"/>
                        <a:lumOff val="25000"/>
                      </a:schemeClr>
                    </a:solidFill>
                  </a:rPr>
                  <a:t>Pion Prod.</a:t>
                </a:r>
                <a:r>
                  <a:rPr lang="en-US" sz="1200" b="1" dirty="0"/>
                  <a:t> </a:t>
                </a:r>
                <a:r>
                  <a:rPr lang="en-US" sz="1200" dirty="0">
                    <a:solidFill>
                      <a:schemeClr val="tx1">
                        <a:lumMod val="75000"/>
                        <a:lumOff val="25000"/>
                      </a:schemeClr>
                    </a:solidFill>
                  </a:rPr>
                  <a:t>(</a:t>
                </a:r>
                <a14:m>
                  <m:oMath xmlns:m="http://schemas.openxmlformats.org/officeDocument/2006/math">
                    <m:sSup>
                      <m:sSupPr>
                        <m:ctrlPr>
                          <a:rPr lang="en-US" sz="1200" i="1" dirty="0">
                            <a:solidFill>
                              <a:schemeClr val="tx1">
                                <a:lumMod val="75000"/>
                                <a:lumOff val="25000"/>
                              </a:schemeClr>
                            </a:solidFill>
                            <a:latin typeface="Cambria Math" panose="02040503050406030204" pitchFamily="18" charset="0"/>
                          </a:rPr>
                        </m:ctrlPr>
                      </m:sSupPr>
                      <m:e>
                        <m:r>
                          <a:rPr lang="en-US" sz="1200" dirty="0">
                            <a:solidFill>
                              <a:schemeClr val="tx1">
                                <a:lumMod val="75000"/>
                                <a:lumOff val="25000"/>
                              </a:schemeClr>
                            </a:solidFill>
                            <a:latin typeface="Cambria Math" panose="02040503050406030204" pitchFamily="18" charset="0"/>
                          </a:rPr>
                          <m:t>𝝅</m:t>
                        </m:r>
                      </m:e>
                      <m:sup>
                        <m:r>
                          <a:rPr lang="en-GB" sz="1200" dirty="0">
                            <a:solidFill>
                              <a:schemeClr val="tx1">
                                <a:lumMod val="75000"/>
                                <a:lumOff val="25000"/>
                              </a:schemeClr>
                            </a:solidFill>
                            <a:latin typeface="Cambria Math" panose="02040503050406030204" pitchFamily="18" charset="0"/>
                          </a:rPr>
                          <m:t>0</m:t>
                        </m:r>
                      </m:sup>
                    </m:sSup>
                  </m:oMath>
                </a14:m>
                <a:r>
                  <a:rPr lang="en-US" sz="1200" dirty="0">
                    <a:solidFill>
                      <a:schemeClr val="tx1">
                        <a:lumMod val="75000"/>
                        <a:lumOff val="25000"/>
                      </a:schemeClr>
                    </a:solidFill>
                  </a:rPr>
                  <a:t> = 0)  (Background)</a:t>
                </a:r>
                <a:endParaRPr lang="en-US" sz="1200" dirty="0"/>
              </a:p>
            </p:txBody>
          </p:sp>
        </mc:Choice>
        <mc:Fallback xmlns="">
          <p:sp>
            <p:nvSpPr>
              <p:cNvPr id="11" name="Rectangle 10">
                <a:extLst>
                  <a:ext uri="{FF2B5EF4-FFF2-40B4-BE49-F238E27FC236}">
                    <a16:creationId xmlns:a16="http://schemas.microsoft.com/office/drawing/2014/main" id="{9E22F530-5A77-E041-AD22-F1585FB53501}"/>
                  </a:ext>
                </a:extLst>
              </p:cNvPr>
              <p:cNvSpPr>
                <a:spLocks noRot="1" noChangeAspect="1" noMove="1" noResize="1" noEditPoints="1" noAdjustHandles="1" noChangeArrowheads="1" noChangeShapeType="1" noTextEdit="1"/>
              </p:cNvSpPr>
              <p:nvPr/>
            </p:nvSpPr>
            <p:spPr>
              <a:xfrm>
                <a:off x="1025724" y="2582117"/>
                <a:ext cx="1134250" cy="846883"/>
              </a:xfrm>
              <a:prstGeom prst="rect">
                <a:avLst/>
              </a:prstGeom>
              <a:blipFill>
                <a:blip r:embed="rId4"/>
                <a:stretch>
                  <a:fillRect/>
                </a:stretch>
              </a:blipFill>
              <a:ln w="19050">
                <a:solidFill>
                  <a:schemeClr val="bg1">
                    <a:lumMod val="50000"/>
                  </a:schemeClr>
                </a:soli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DD72840B-AB52-424A-B849-CF89F2110541}"/>
                  </a:ext>
                </a:extLst>
              </p:cNvPr>
              <p:cNvSpPr/>
              <p:nvPr/>
            </p:nvSpPr>
            <p:spPr>
              <a:xfrm>
                <a:off x="7059325" y="2582117"/>
                <a:ext cx="1134250" cy="846883"/>
              </a:xfrm>
              <a:prstGeom prst="rect">
                <a:avLst/>
              </a:prstGeom>
              <a:solidFill>
                <a:schemeClr val="accent4">
                  <a:lumMod val="20000"/>
                  <a:lumOff val="80000"/>
                </a:schemeClr>
              </a:solid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lumMod val="75000"/>
                        <a:lumOff val="25000"/>
                      </a:schemeClr>
                    </a:solidFill>
                  </a:rPr>
                  <a:t> Pion Prod.</a:t>
                </a:r>
              </a:p>
              <a:p>
                <a:pPr algn="ctr"/>
                <a:r>
                  <a:rPr lang="en-US" sz="1200" dirty="0">
                    <a:solidFill>
                      <a:schemeClr val="tx1">
                        <a:lumMod val="75000"/>
                        <a:lumOff val="25000"/>
                      </a:schemeClr>
                    </a:solidFill>
                  </a:rPr>
                  <a:t>(</a:t>
                </a:r>
                <a14:m>
                  <m:oMath xmlns:m="http://schemas.openxmlformats.org/officeDocument/2006/math">
                    <m:sSup>
                      <m:sSupPr>
                        <m:ctrlPr>
                          <a:rPr lang="en-US" sz="1200" i="1" dirty="0">
                            <a:solidFill>
                              <a:schemeClr val="tx1">
                                <a:lumMod val="75000"/>
                                <a:lumOff val="25000"/>
                              </a:schemeClr>
                            </a:solidFill>
                            <a:latin typeface="Cambria Math" panose="02040503050406030204" pitchFamily="18" charset="0"/>
                          </a:rPr>
                        </m:ctrlPr>
                      </m:sSupPr>
                      <m:e>
                        <m:r>
                          <a:rPr lang="en-US" sz="1200" dirty="0">
                            <a:solidFill>
                              <a:schemeClr val="tx1">
                                <a:lumMod val="75000"/>
                                <a:lumOff val="25000"/>
                              </a:schemeClr>
                            </a:solidFill>
                            <a:latin typeface="Cambria Math" panose="02040503050406030204" pitchFamily="18" charset="0"/>
                          </a:rPr>
                          <m:t>𝝅</m:t>
                        </m:r>
                      </m:e>
                      <m:sup>
                        <m:r>
                          <a:rPr lang="en-GB" sz="1200" dirty="0">
                            <a:solidFill>
                              <a:schemeClr val="tx1">
                                <a:lumMod val="75000"/>
                                <a:lumOff val="25000"/>
                              </a:schemeClr>
                            </a:solidFill>
                            <a:latin typeface="Cambria Math" panose="02040503050406030204" pitchFamily="18" charset="0"/>
                          </a:rPr>
                          <m:t>0</m:t>
                        </m:r>
                      </m:sup>
                    </m:sSup>
                  </m:oMath>
                </a14:m>
                <a:r>
                  <a:rPr lang="en-US" sz="1200" dirty="0">
                    <a:solidFill>
                      <a:schemeClr val="tx1">
                        <a:lumMod val="75000"/>
                        <a:lumOff val="25000"/>
                      </a:schemeClr>
                    </a:solidFill>
                  </a:rPr>
                  <a:t> </a:t>
                </a:r>
                <a14:m>
                  <m:oMath xmlns:m="http://schemas.openxmlformats.org/officeDocument/2006/math">
                    <m:r>
                      <a:rPr lang="en-US" sz="1000" dirty="0">
                        <a:solidFill>
                          <a:schemeClr val="tx1">
                            <a:lumMod val="75000"/>
                            <a:lumOff val="25000"/>
                          </a:schemeClr>
                        </a:solidFill>
                        <a:latin typeface="Cambria Math" panose="02040503050406030204" pitchFamily="18" charset="0"/>
                      </a:rPr>
                      <m:t>≥</m:t>
                    </m:r>
                  </m:oMath>
                </a14:m>
                <a:r>
                  <a:rPr lang="en-US" sz="1000" dirty="0">
                    <a:solidFill>
                      <a:schemeClr val="tx1">
                        <a:lumMod val="75000"/>
                        <a:lumOff val="25000"/>
                      </a:schemeClr>
                    </a:solidFill>
                  </a:rPr>
                  <a:t> </a:t>
                </a:r>
                <a:r>
                  <a:rPr lang="en-US" sz="1200" dirty="0">
                    <a:solidFill>
                      <a:schemeClr val="tx1">
                        <a:lumMod val="75000"/>
                        <a:lumOff val="25000"/>
                      </a:schemeClr>
                    </a:solidFill>
                  </a:rPr>
                  <a:t>1)</a:t>
                </a:r>
              </a:p>
              <a:p>
                <a:pPr algn="ctr"/>
                <a:r>
                  <a:rPr lang="en-US" sz="1200" dirty="0">
                    <a:solidFill>
                      <a:schemeClr val="tx1">
                        <a:lumMod val="75000"/>
                        <a:lumOff val="25000"/>
                      </a:schemeClr>
                    </a:solidFill>
                  </a:rPr>
                  <a:t>(Background)</a:t>
                </a:r>
              </a:p>
            </p:txBody>
          </p:sp>
        </mc:Choice>
        <mc:Fallback xmlns="">
          <p:sp>
            <p:nvSpPr>
              <p:cNvPr id="12" name="Rectangle 11">
                <a:extLst>
                  <a:ext uri="{FF2B5EF4-FFF2-40B4-BE49-F238E27FC236}">
                    <a16:creationId xmlns:a16="http://schemas.microsoft.com/office/drawing/2014/main" id="{DD72840B-AB52-424A-B849-CF89F2110541}"/>
                  </a:ext>
                </a:extLst>
              </p:cNvPr>
              <p:cNvSpPr>
                <a:spLocks noRot="1" noChangeAspect="1" noMove="1" noResize="1" noEditPoints="1" noAdjustHandles="1" noChangeArrowheads="1" noChangeShapeType="1" noTextEdit="1"/>
              </p:cNvSpPr>
              <p:nvPr/>
            </p:nvSpPr>
            <p:spPr>
              <a:xfrm>
                <a:off x="7059325" y="2582117"/>
                <a:ext cx="1134250" cy="846883"/>
              </a:xfrm>
              <a:prstGeom prst="rect">
                <a:avLst/>
              </a:prstGeom>
              <a:blipFill>
                <a:blip r:embed="rId5"/>
                <a:stretch>
                  <a:fillRect/>
                </a:stretch>
              </a:blipFill>
              <a:ln w="19050">
                <a:solidFill>
                  <a:schemeClr val="bg1">
                    <a:lumMod val="50000"/>
                  </a:schemeClr>
                </a:soli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Content Placeholder 5">
                <a:extLst>
                  <a:ext uri="{FF2B5EF4-FFF2-40B4-BE49-F238E27FC236}">
                    <a16:creationId xmlns:a16="http://schemas.microsoft.com/office/drawing/2014/main" id="{EF59D6FB-BA72-2E42-B718-8350909E9A54}"/>
                  </a:ext>
                </a:extLst>
              </p:cNvPr>
              <p:cNvSpPr txBox="1">
                <a:spLocks/>
              </p:cNvSpPr>
              <p:nvPr/>
            </p:nvSpPr>
            <p:spPr>
              <a:xfrm>
                <a:off x="605368" y="4929809"/>
                <a:ext cx="11331528" cy="1317538"/>
              </a:xfrm>
              <a:prstGeom prst="rect">
                <a:avLst/>
              </a:prstGeom>
            </p:spPr>
            <p:txBody>
              <a:bodyPr lIns="0" rIns="0">
                <a:normAutofit fontScale="92500"/>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Switching the cuts on the final state particles to select background dominated sideband channels. </a:t>
                </a:r>
              </a:p>
              <a:p>
                <a:r>
                  <a:rPr lang="en-GB" dirty="0"/>
                  <a:t>Keep the signal part unchanged, simultaneously vary the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𝜋</m:t>
                        </m:r>
                      </m:e>
                      <m:sup>
                        <m:r>
                          <a:rPr lang="en-GB" b="0" i="1" smtClean="0">
                            <a:latin typeface="Cambria Math" panose="02040503050406030204" pitchFamily="18" charset="0"/>
                          </a:rPr>
                          <m:t>0</m:t>
                        </m:r>
                      </m:sup>
                    </m:sSup>
                    <m:r>
                      <a:rPr lang="en-GB" b="0" i="1" smtClean="0">
                        <a:latin typeface="Cambria Math" panose="02040503050406030204" pitchFamily="18" charset="0"/>
                      </a:rPr>
                      <m:t>=0</m:t>
                    </m:r>
                  </m:oMath>
                </a14:m>
                <a:r>
                  <a:rPr lang="en-GB" dirty="0"/>
                  <a:t> (left hist.) and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𝜋</m:t>
                        </m:r>
                      </m:e>
                      <m:sup>
                        <m:r>
                          <a:rPr lang="en-GB" i="1">
                            <a:latin typeface="Cambria Math" panose="02040503050406030204" pitchFamily="18" charset="0"/>
                          </a:rPr>
                          <m:t>0</m:t>
                        </m:r>
                      </m:sup>
                    </m:sSup>
                    <m:r>
                      <a:rPr lang="en-GB" i="1" dirty="0" smtClean="0">
                        <a:latin typeface="Cambria Math" panose="02040503050406030204" pitchFamily="18" charset="0"/>
                        <a:ea typeface="Cambria Math" panose="02040503050406030204" pitchFamily="18" charset="0"/>
                      </a:rPr>
                      <m:t>≥</m:t>
                    </m:r>
                    <m:r>
                      <a:rPr lang="en-GB" b="0" i="1" dirty="0" smtClean="0">
                        <a:latin typeface="Cambria Math" panose="02040503050406030204" pitchFamily="18" charset="0"/>
                        <a:ea typeface="Cambria Math" panose="02040503050406030204" pitchFamily="18" charset="0"/>
                      </a:rPr>
                      <m:t>1</m:t>
                    </m:r>
                  </m:oMath>
                </a14:m>
                <a:r>
                  <a:rPr lang="en-GB" dirty="0"/>
                  <a:t> (right hist.) pion production backgrounds to minimise the </a:t>
                </a:r>
                <a14:m>
                  <m:oMath xmlns:m="http://schemas.openxmlformats.org/officeDocument/2006/math">
                    <m:sSup>
                      <m:sSupPr>
                        <m:ctrlPr>
                          <a:rPr lang="en-GB" i="1" dirty="0" smtClean="0">
                            <a:latin typeface="Cambria Math" panose="02040503050406030204" pitchFamily="18" charset="0"/>
                          </a:rPr>
                        </m:ctrlPr>
                      </m:sSupPr>
                      <m:e>
                        <m:r>
                          <a:rPr lang="en-GB" i="1" dirty="0" smtClean="0">
                            <a:latin typeface="Cambria Math" panose="02040503050406030204" pitchFamily="18" charset="0"/>
                            <a:ea typeface="Cambria Math" panose="02040503050406030204" pitchFamily="18" charset="0"/>
                          </a:rPr>
                          <m:t>𝜒</m:t>
                        </m:r>
                      </m:e>
                      <m:sup>
                        <m:r>
                          <a:rPr lang="en-GB" b="0" i="1" dirty="0" smtClean="0">
                            <a:latin typeface="Cambria Math" panose="02040503050406030204" pitchFamily="18" charset="0"/>
                          </a:rPr>
                          <m:t>2</m:t>
                        </m:r>
                      </m:sup>
                    </m:sSup>
                  </m:oMath>
                </a14:m>
                <a:r>
                  <a:rPr lang="en-GB" dirty="0"/>
                  <a:t> of two histograms above.</a:t>
                </a:r>
                <a:endParaRPr lang="en-US" dirty="0"/>
              </a:p>
              <a:p>
                <a:endParaRPr lang="en-US" dirty="0"/>
              </a:p>
            </p:txBody>
          </p:sp>
        </mc:Choice>
        <mc:Fallback xmlns="">
          <p:sp>
            <p:nvSpPr>
              <p:cNvPr id="14" name="Content Placeholder 5">
                <a:extLst>
                  <a:ext uri="{FF2B5EF4-FFF2-40B4-BE49-F238E27FC236}">
                    <a16:creationId xmlns:a16="http://schemas.microsoft.com/office/drawing/2014/main" id="{EF59D6FB-BA72-2E42-B718-8350909E9A54}"/>
                  </a:ext>
                </a:extLst>
              </p:cNvPr>
              <p:cNvSpPr txBox="1">
                <a:spLocks noRot="1" noChangeAspect="1" noMove="1" noResize="1" noEditPoints="1" noAdjustHandles="1" noChangeArrowheads="1" noChangeShapeType="1" noTextEdit="1"/>
              </p:cNvSpPr>
              <p:nvPr/>
            </p:nvSpPr>
            <p:spPr>
              <a:xfrm>
                <a:off x="605368" y="4929809"/>
                <a:ext cx="11331528" cy="1317538"/>
              </a:xfrm>
              <a:prstGeom prst="rect">
                <a:avLst/>
              </a:prstGeom>
              <a:blipFill>
                <a:blip r:embed="rId6"/>
                <a:stretch>
                  <a:fillRect l="-1232" t="-2857" r="-784"/>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18BE27DB-2A31-8346-9B30-F5E3A2BA3910}"/>
              </a:ext>
            </a:extLst>
          </p:cNvPr>
          <p:cNvPicPr>
            <a:picLocks noChangeAspect="1"/>
          </p:cNvPicPr>
          <p:nvPr/>
        </p:nvPicPr>
        <p:blipFill>
          <a:blip r:embed="rId7"/>
          <a:stretch>
            <a:fillRect/>
          </a:stretch>
        </p:blipFill>
        <p:spPr>
          <a:xfrm>
            <a:off x="4060324" y="1269498"/>
            <a:ext cx="774700" cy="228600"/>
          </a:xfrm>
          <a:prstGeom prst="rect">
            <a:avLst/>
          </a:prstGeom>
        </p:spPr>
      </p:pic>
      <p:pic>
        <p:nvPicPr>
          <p:cNvPr id="17" name="Picture 16">
            <a:extLst>
              <a:ext uri="{FF2B5EF4-FFF2-40B4-BE49-F238E27FC236}">
                <a16:creationId xmlns:a16="http://schemas.microsoft.com/office/drawing/2014/main" id="{67534314-D11A-D94B-A7DF-12D57631FCA5}"/>
              </a:ext>
            </a:extLst>
          </p:cNvPr>
          <p:cNvPicPr>
            <a:picLocks noChangeAspect="1"/>
          </p:cNvPicPr>
          <p:nvPr/>
        </p:nvPicPr>
        <p:blipFill>
          <a:blip r:embed="rId7"/>
          <a:stretch>
            <a:fillRect/>
          </a:stretch>
        </p:blipFill>
        <p:spPr>
          <a:xfrm>
            <a:off x="10093924" y="1269498"/>
            <a:ext cx="774700" cy="228600"/>
          </a:xfrm>
          <a:prstGeom prst="rect">
            <a:avLst/>
          </a:prstGeom>
        </p:spPr>
      </p:pic>
    </p:spTree>
    <p:extLst>
      <p:ext uri="{BB962C8B-B14F-4D97-AF65-F5344CB8AC3E}">
        <p14:creationId xmlns:p14="http://schemas.microsoft.com/office/powerpoint/2010/main" val="25298237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22A0A-9347-C742-A31E-146CDD08EEAF}"/>
              </a:ext>
            </a:extLst>
          </p:cNvPr>
          <p:cNvSpPr>
            <a:spLocks noGrp="1"/>
          </p:cNvSpPr>
          <p:nvPr>
            <p:ph type="title"/>
          </p:nvPr>
        </p:nvSpPr>
        <p:spPr/>
        <p:txBody>
          <a:bodyPr/>
          <a:lstStyle/>
          <a:p>
            <a:r>
              <a:rPr lang="en-US" dirty="0"/>
              <a:t>Energy Deposit from Calorimetry</a:t>
            </a:r>
          </a:p>
        </p:txBody>
      </p:sp>
      <p:sp>
        <p:nvSpPr>
          <p:cNvPr id="3" name="Date Placeholder 2">
            <a:extLst>
              <a:ext uri="{FF2B5EF4-FFF2-40B4-BE49-F238E27FC236}">
                <a16:creationId xmlns:a16="http://schemas.microsoft.com/office/drawing/2014/main" id="{03B035D1-C488-5A42-9841-38639AAB9F2E}"/>
              </a:ext>
            </a:extLst>
          </p:cNvPr>
          <p:cNvSpPr>
            <a:spLocks noGrp="1"/>
          </p:cNvSpPr>
          <p:nvPr>
            <p:ph type="dt" sz="half" idx="2"/>
          </p:nvPr>
        </p:nvSpPr>
        <p:spPr/>
        <p:txBody>
          <a:bodyPr/>
          <a:lstStyle/>
          <a:p>
            <a:pPr>
              <a:defRPr/>
            </a:pPr>
            <a:r>
              <a:rPr lang="en-GB">
                <a:latin typeface="Helvetica"/>
              </a:rPr>
              <a:t>21/02/2024</a:t>
            </a:r>
            <a:endParaRPr lang="en-US" dirty="0">
              <a:latin typeface="Helvetica"/>
              <a:cs typeface="Helvetica"/>
            </a:endParaRPr>
          </a:p>
        </p:txBody>
      </p:sp>
      <p:sp>
        <p:nvSpPr>
          <p:cNvPr id="4" name="Slide Number Placeholder 3">
            <a:extLst>
              <a:ext uri="{FF2B5EF4-FFF2-40B4-BE49-F238E27FC236}">
                <a16:creationId xmlns:a16="http://schemas.microsoft.com/office/drawing/2014/main" id="{68ACC992-F2C4-0840-9F1E-E68FB9E79B7F}"/>
              </a:ext>
            </a:extLst>
          </p:cNvPr>
          <p:cNvSpPr>
            <a:spLocks noGrp="1"/>
          </p:cNvSpPr>
          <p:nvPr>
            <p:ph type="sldNum" sz="quarter" idx="4"/>
          </p:nvPr>
        </p:nvSpPr>
        <p:spPr/>
        <p:txBody>
          <a:bodyPr/>
          <a:lstStyle/>
          <a:p>
            <a:pPr>
              <a:defRPr/>
            </a:pPr>
            <a:fld id="{0C39C72E-2A13-EB4D-AD45-6D4E6ACAED8D}" type="slidenum">
              <a:rPr lang="en-US" smtClean="0"/>
              <a:pPr>
                <a:defRPr/>
              </a:pPr>
              <a:t>64</a:t>
            </a:fld>
            <a:endParaRPr lang="en-US" dirty="0"/>
          </a:p>
        </p:txBody>
      </p:sp>
      <p:pic>
        <p:nvPicPr>
          <p:cNvPr id="9" name="Content Placeholder 8">
            <a:extLst>
              <a:ext uri="{FF2B5EF4-FFF2-40B4-BE49-F238E27FC236}">
                <a16:creationId xmlns:a16="http://schemas.microsoft.com/office/drawing/2014/main" id="{19B6FE6C-627D-D644-B193-8391C8E3B1C6}"/>
              </a:ext>
            </a:extLst>
          </p:cNvPr>
          <p:cNvPicPr>
            <a:picLocks noGrp="1" noChangeAspect="1"/>
          </p:cNvPicPr>
          <p:nvPr>
            <p:ph idx="11"/>
          </p:nvPr>
        </p:nvPicPr>
        <p:blipFill>
          <a:blip r:embed="rId2"/>
          <a:stretch>
            <a:fillRect/>
          </a:stretch>
        </p:blipFill>
        <p:spPr>
          <a:xfrm rot="5400000">
            <a:off x="1297248" y="543839"/>
            <a:ext cx="3894705" cy="6033600"/>
          </a:xfrm>
        </p:spPr>
      </p:pic>
      <p:sp>
        <p:nvSpPr>
          <p:cNvPr id="6" name="Content Placeholder 5">
            <a:extLst>
              <a:ext uri="{FF2B5EF4-FFF2-40B4-BE49-F238E27FC236}">
                <a16:creationId xmlns:a16="http://schemas.microsoft.com/office/drawing/2014/main" id="{C6EE1DC9-54AF-D243-A4B9-65A09FF17ED8}"/>
              </a:ext>
            </a:extLst>
          </p:cNvPr>
          <p:cNvSpPr>
            <a:spLocks noGrp="1"/>
          </p:cNvSpPr>
          <p:nvPr>
            <p:ph idx="12"/>
          </p:nvPr>
        </p:nvSpPr>
        <p:spPr/>
        <p:txBody>
          <a:bodyPr/>
          <a:lstStyle/>
          <a:p>
            <a:r>
              <a:rPr lang="en-US" dirty="0"/>
              <a:t>The biggest advantage of a LArTPC detector is its granularity when measuring the particles.</a:t>
            </a:r>
          </a:p>
          <a:p>
            <a:endParaRPr lang="en-US" dirty="0"/>
          </a:p>
          <a:p>
            <a:r>
              <a:rPr lang="en-US" dirty="0"/>
              <a:t>We are able to measure the energy deposit every one MeV (this is after the </a:t>
            </a:r>
            <a:r>
              <a:rPr lang="en-US" dirty="0" err="1"/>
              <a:t>dEdx</a:t>
            </a:r>
            <a:r>
              <a:rPr lang="en-US" dirty="0"/>
              <a:t> calibration)</a:t>
            </a:r>
          </a:p>
          <a:p>
            <a:endParaRPr lang="en-US" dirty="0"/>
          </a:p>
          <a:p>
            <a:r>
              <a:rPr lang="en-US" dirty="0"/>
              <a:t>Choose 1MeV slice width and perform the XS measurement in a 50MeV binning is possible. </a:t>
            </a:r>
          </a:p>
        </p:txBody>
      </p:sp>
      <p:sp>
        <p:nvSpPr>
          <p:cNvPr id="7" name="Footer Placeholder 6">
            <a:extLst>
              <a:ext uri="{FF2B5EF4-FFF2-40B4-BE49-F238E27FC236}">
                <a16:creationId xmlns:a16="http://schemas.microsoft.com/office/drawing/2014/main" id="{4ACC3A5E-007C-7E40-B970-51E1647371E0}"/>
              </a:ext>
            </a:extLst>
          </p:cNvPr>
          <p:cNvSpPr>
            <a:spLocks noGrp="1"/>
          </p:cNvSpPr>
          <p:nvPr>
            <p:ph type="ftr" sz="quarter" idx="3"/>
          </p:nvPr>
        </p:nvSpPr>
        <p:spPr/>
        <p:txBody>
          <a:bodyPr/>
          <a:lstStyle/>
          <a:p>
            <a:pPr>
              <a:defRPr/>
            </a:pPr>
            <a:r>
              <a:rPr lang="de-DE"/>
              <a:t>Kang Yang | Pion Charge-Exchange Differential Cross Section in ProtoDUNE-SP</a:t>
            </a:r>
            <a:endParaRPr lang="en-US" dirty="0"/>
          </a:p>
        </p:txBody>
      </p:sp>
      <p:pic>
        <p:nvPicPr>
          <p:cNvPr id="8" name="Picture 7">
            <a:extLst>
              <a:ext uri="{FF2B5EF4-FFF2-40B4-BE49-F238E27FC236}">
                <a16:creationId xmlns:a16="http://schemas.microsoft.com/office/drawing/2014/main" id="{BDF79A9C-5454-3B48-97E2-F48BC74E06B6}"/>
              </a:ext>
            </a:extLst>
          </p:cNvPr>
          <p:cNvPicPr>
            <a:picLocks noChangeAspect="1"/>
          </p:cNvPicPr>
          <p:nvPr/>
        </p:nvPicPr>
        <p:blipFill>
          <a:blip r:embed="rId3"/>
          <a:stretch>
            <a:fillRect/>
          </a:stretch>
        </p:blipFill>
        <p:spPr>
          <a:xfrm>
            <a:off x="2977482" y="2219995"/>
            <a:ext cx="774700" cy="228600"/>
          </a:xfrm>
          <a:prstGeom prst="rect">
            <a:avLst/>
          </a:prstGeom>
        </p:spPr>
      </p:pic>
    </p:spTree>
    <p:extLst>
      <p:ext uri="{BB962C8B-B14F-4D97-AF65-F5344CB8AC3E}">
        <p14:creationId xmlns:p14="http://schemas.microsoft.com/office/powerpoint/2010/main" val="37709310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69E8BF09-2833-C24B-82A1-A1551CB76959}"/>
              </a:ext>
            </a:extLst>
          </p:cNvPr>
          <p:cNvPicPr>
            <a:picLocks noGrp="1" noChangeAspect="1"/>
          </p:cNvPicPr>
          <p:nvPr>
            <p:ph idx="12"/>
          </p:nvPr>
        </p:nvPicPr>
        <p:blipFill>
          <a:blip r:embed="rId2"/>
          <a:stretch>
            <a:fillRect/>
          </a:stretch>
        </p:blipFill>
        <p:spPr>
          <a:xfrm rot="5400000">
            <a:off x="7895734" y="2287052"/>
            <a:ext cx="3165785" cy="4904372"/>
          </a:xfrm>
        </p:spPr>
      </p:pic>
      <p:pic>
        <p:nvPicPr>
          <p:cNvPr id="9" name="Content Placeholder 8">
            <a:extLst>
              <a:ext uri="{FF2B5EF4-FFF2-40B4-BE49-F238E27FC236}">
                <a16:creationId xmlns:a16="http://schemas.microsoft.com/office/drawing/2014/main" id="{6B459E6B-F39D-D842-9BE1-1E0D4498C4C5}"/>
              </a:ext>
            </a:extLst>
          </p:cNvPr>
          <p:cNvPicPr>
            <a:picLocks noGrp="1" noChangeAspect="1"/>
          </p:cNvPicPr>
          <p:nvPr>
            <p:ph idx="11"/>
          </p:nvPr>
        </p:nvPicPr>
        <p:blipFill>
          <a:blip r:embed="rId3"/>
          <a:stretch>
            <a:fillRect/>
          </a:stretch>
        </p:blipFill>
        <p:spPr>
          <a:xfrm rot="5400000">
            <a:off x="7895737" y="-743801"/>
            <a:ext cx="3165783" cy="4904370"/>
          </a:xfrm>
        </p:spPr>
      </p:pic>
      <p:sp>
        <p:nvSpPr>
          <p:cNvPr id="2" name="Title 1">
            <a:extLst>
              <a:ext uri="{FF2B5EF4-FFF2-40B4-BE49-F238E27FC236}">
                <a16:creationId xmlns:a16="http://schemas.microsoft.com/office/drawing/2014/main" id="{12CE1EAB-B900-2E4B-A12F-892EB4392BB2}"/>
              </a:ext>
            </a:extLst>
          </p:cNvPr>
          <p:cNvSpPr>
            <a:spLocks noGrp="1"/>
          </p:cNvSpPr>
          <p:nvPr>
            <p:ph type="title"/>
          </p:nvPr>
        </p:nvSpPr>
        <p:spPr/>
        <p:txBody>
          <a:bodyPr/>
          <a:lstStyle/>
          <a:p>
            <a:r>
              <a:rPr lang="en-US" dirty="0"/>
              <a:t>Unfolding</a:t>
            </a:r>
          </a:p>
        </p:txBody>
      </p:sp>
      <p:sp>
        <p:nvSpPr>
          <p:cNvPr id="3" name="Date Placeholder 2">
            <a:extLst>
              <a:ext uri="{FF2B5EF4-FFF2-40B4-BE49-F238E27FC236}">
                <a16:creationId xmlns:a16="http://schemas.microsoft.com/office/drawing/2014/main" id="{E155034E-1661-104D-B8B7-FA52B8A9D624}"/>
              </a:ext>
            </a:extLst>
          </p:cNvPr>
          <p:cNvSpPr>
            <a:spLocks noGrp="1"/>
          </p:cNvSpPr>
          <p:nvPr>
            <p:ph type="dt" sz="half" idx="2"/>
          </p:nvPr>
        </p:nvSpPr>
        <p:spPr/>
        <p:txBody>
          <a:bodyPr/>
          <a:lstStyle/>
          <a:p>
            <a:pPr>
              <a:defRPr/>
            </a:pPr>
            <a:r>
              <a:rPr lang="en-GB">
                <a:latin typeface="Helvetica"/>
              </a:rPr>
              <a:t>21/02/2024</a:t>
            </a:r>
            <a:endParaRPr lang="en-US" dirty="0">
              <a:latin typeface="Helvetica"/>
              <a:cs typeface="Helvetica"/>
            </a:endParaRPr>
          </a:p>
        </p:txBody>
      </p:sp>
      <p:sp>
        <p:nvSpPr>
          <p:cNvPr id="4" name="Slide Number Placeholder 3">
            <a:extLst>
              <a:ext uri="{FF2B5EF4-FFF2-40B4-BE49-F238E27FC236}">
                <a16:creationId xmlns:a16="http://schemas.microsoft.com/office/drawing/2014/main" id="{0776FC9F-BF8B-B84A-9D69-EA37DD81EC14}"/>
              </a:ext>
            </a:extLst>
          </p:cNvPr>
          <p:cNvSpPr>
            <a:spLocks noGrp="1"/>
          </p:cNvSpPr>
          <p:nvPr>
            <p:ph type="sldNum" sz="quarter" idx="4"/>
          </p:nvPr>
        </p:nvSpPr>
        <p:spPr/>
        <p:txBody>
          <a:bodyPr/>
          <a:lstStyle/>
          <a:p>
            <a:pPr>
              <a:defRPr/>
            </a:pPr>
            <a:fld id="{0C39C72E-2A13-EB4D-AD45-6D4E6ACAED8D}" type="slidenum">
              <a:rPr lang="en-US" smtClean="0"/>
              <a:pPr>
                <a:defRPr/>
              </a:pPr>
              <a:t>65</a:t>
            </a:fld>
            <a:endParaRPr lang="en-US" dirty="0"/>
          </a:p>
        </p:txBody>
      </p:sp>
      <p:sp>
        <p:nvSpPr>
          <p:cNvPr id="7" name="Footer Placeholder 6">
            <a:extLst>
              <a:ext uri="{FF2B5EF4-FFF2-40B4-BE49-F238E27FC236}">
                <a16:creationId xmlns:a16="http://schemas.microsoft.com/office/drawing/2014/main" id="{36195133-ED8D-9343-AA1B-9334712AC296}"/>
              </a:ext>
            </a:extLst>
          </p:cNvPr>
          <p:cNvSpPr>
            <a:spLocks noGrp="1"/>
          </p:cNvSpPr>
          <p:nvPr>
            <p:ph type="ftr" sz="quarter" idx="3"/>
          </p:nvPr>
        </p:nvSpPr>
        <p:spPr/>
        <p:txBody>
          <a:bodyPr/>
          <a:lstStyle/>
          <a:p>
            <a:pPr>
              <a:defRPr/>
            </a:pPr>
            <a:r>
              <a:rPr lang="de-DE"/>
              <a:t>Kang Yang | Pion Charge-Exchange Differential Cross Section in ProtoDUNE-SP</a:t>
            </a:r>
            <a:endParaRPr lang="en-US" dirty="0"/>
          </a:p>
        </p:txBody>
      </p:sp>
      <p:pic>
        <p:nvPicPr>
          <p:cNvPr id="14" name="Content Placeholder 10">
            <a:extLst>
              <a:ext uri="{FF2B5EF4-FFF2-40B4-BE49-F238E27FC236}">
                <a16:creationId xmlns:a16="http://schemas.microsoft.com/office/drawing/2014/main" id="{153086AE-4D15-6F43-9DDB-AFA1425E90AF}"/>
              </a:ext>
            </a:extLst>
          </p:cNvPr>
          <p:cNvPicPr>
            <a:picLocks noChangeAspect="1"/>
          </p:cNvPicPr>
          <p:nvPr/>
        </p:nvPicPr>
        <p:blipFill>
          <a:blip r:embed="rId4"/>
          <a:stretch>
            <a:fillRect/>
          </a:stretch>
        </p:blipFill>
        <p:spPr>
          <a:xfrm rot="5400000">
            <a:off x="1330635" y="-272592"/>
            <a:ext cx="3894704" cy="6033600"/>
          </a:xfrm>
          <a:prstGeom prst="rect">
            <a:avLst/>
          </a:prstGeom>
        </p:spPr>
      </p:pic>
      <p:sp>
        <p:nvSpPr>
          <p:cNvPr id="15" name="Content Placeholder 5">
            <a:extLst>
              <a:ext uri="{FF2B5EF4-FFF2-40B4-BE49-F238E27FC236}">
                <a16:creationId xmlns:a16="http://schemas.microsoft.com/office/drawing/2014/main" id="{AEB27C8C-D7A8-C347-8897-9A2C8E183976}"/>
              </a:ext>
            </a:extLst>
          </p:cNvPr>
          <p:cNvSpPr txBox="1">
            <a:spLocks/>
          </p:cNvSpPr>
          <p:nvPr/>
        </p:nvSpPr>
        <p:spPr>
          <a:xfrm>
            <a:off x="605368" y="5203550"/>
            <a:ext cx="6421075" cy="1619740"/>
          </a:xfrm>
          <a:prstGeom prst="rect">
            <a:avLst/>
          </a:prstGeom>
        </p:spPr>
        <p:txBody>
          <a:bodyPr lIns="0" rIns="0">
            <a:normAutofit fontScale="77500" lnSpcReduction="20000"/>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600" dirty="0"/>
              <a:t>Iterative Bayesian unfolding (</a:t>
            </a:r>
            <a:r>
              <a:rPr lang="en-US" sz="2600" dirty="0">
                <a:hlinkClick r:id="rId5"/>
              </a:rPr>
              <a:t>RooUnfold</a:t>
            </a:r>
            <a:r>
              <a:rPr lang="en-US" sz="2600" dirty="0"/>
              <a:t> package)</a:t>
            </a:r>
          </a:p>
          <a:p>
            <a:r>
              <a:rPr lang="en-US" sz="2600" dirty="0"/>
              <a:t>Overall efficiency for CEX events is about 5% .</a:t>
            </a:r>
          </a:p>
          <a:p>
            <a:pPr marL="0" indent="0">
              <a:buNone/>
            </a:pPr>
            <a:br>
              <a:rPr lang="en-US" dirty="0"/>
            </a:br>
            <a:r>
              <a:rPr lang="en-GB" dirty="0"/>
              <a:t> </a:t>
            </a:r>
          </a:p>
          <a:p>
            <a:endParaRPr lang="en-US" dirty="0"/>
          </a:p>
        </p:txBody>
      </p:sp>
      <p:sp>
        <p:nvSpPr>
          <p:cNvPr id="16" name="TextBox 15">
            <a:extLst>
              <a:ext uri="{FF2B5EF4-FFF2-40B4-BE49-F238E27FC236}">
                <a16:creationId xmlns:a16="http://schemas.microsoft.com/office/drawing/2014/main" id="{03520650-951C-B34A-86D2-8A8A7595594B}"/>
              </a:ext>
            </a:extLst>
          </p:cNvPr>
          <p:cNvSpPr txBox="1"/>
          <p:nvPr/>
        </p:nvSpPr>
        <p:spPr>
          <a:xfrm>
            <a:off x="9509625" y="861933"/>
            <a:ext cx="1631617" cy="307777"/>
          </a:xfrm>
          <a:prstGeom prst="rect">
            <a:avLst/>
          </a:prstGeom>
          <a:solidFill>
            <a:schemeClr val="accent2">
              <a:alpha val="25000"/>
            </a:schemeClr>
          </a:solidFill>
        </p:spPr>
        <p:txBody>
          <a:bodyPr wrap="square" rtlCol="0">
            <a:spAutoFit/>
          </a:bodyPr>
          <a:lstStyle/>
          <a:p>
            <a:r>
              <a:rPr lang="en-GB" sz="1400" dirty="0"/>
              <a:t>Unfolding Efficiency</a:t>
            </a:r>
            <a:endParaRPr lang="en-US" sz="1400" dirty="0"/>
          </a:p>
        </p:txBody>
      </p:sp>
      <p:sp>
        <p:nvSpPr>
          <p:cNvPr id="17" name="TextBox 16">
            <a:extLst>
              <a:ext uri="{FF2B5EF4-FFF2-40B4-BE49-F238E27FC236}">
                <a16:creationId xmlns:a16="http://schemas.microsoft.com/office/drawing/2014/main" id="{B4121F9B-61F4-D64D-8EED-19ED5EF3E927}"/>
              </a:ext>
            </a:extLst>
          </p:cNvPr>
          <p:cNvSpPr txBox="1"/>
          <p:nvPr/>
        </p:nvSpPr>
        <p:spPr>
          <a:xfrm>
            <a:off x="9509625" y="5431902"/>
            <a:ext cx="1415050" cy="307777"/>
          </a:xfrm>
          <a:prstGeom prst="rect">
            <a:avLst/>
          </a:prstGeom>
          <a:solidFill>
            <a:schemeClr val="accent2">
              <a:alpha val="25000"/>
            </a:schemeClr>
          </a:solidFill>
        </p:spPr>
        <p:txBody>
          <a:bodyPr wrap="square" rtlCol="0">
            <a:spAutoFit/>
          </a:bodyPr>
          <a:lstStyle/>
          <a:p>
            <a:r>
              <a:rPr lang="en-GB" sz="1400" dirty="0"/>
              <a:t>Response Matrix</a:t>
            </a:r>
            <a:endParaRPr lang="en-US" sz="1400" dirty="0"/>
          </a:p>
        </p:txBody>
      </p:sp>
      <p:sp>
        <p:nvSpPr>
          <p:cNvPr id="18" name="TextBox 17">
            <a:extLst>
              <a:ext uri="{FF2B5EF4-FFF2-40B4-BE49-F238E27FC236}">
                <a16:creationId xmlns:a16="http://schemas.microsoft.com/office/drawing/2014/main" id="{EA58A07D-B1D1-AF4C-9712-7D3DD8D03618}"/>
              </a:ext>
            </a:extLst>
          </p:cNvPr>
          <p:cNvSpPr txBox="1"/>
          <p:nvPr/>
        </p:nvSpPr>
        <p:spPr>
          <a:xfrm>
            <a:off x="1172293" y="2921944"/>
            <a:ext cx="1946938" cy="369332"/>
          </a:xfrm>
          <a:prstGeom prst="rect">
            <a:avLst/>
          </a:prstGeom>
          <a:solidFill>
            <a:schemeClr val="accent2">
              <a:alpha val="25000"/>
            </a:schemeClr>
          </a:solidFill>
        </p:spPr>
        <p:txBody>
          <a:bodyPr wrap="square" rtlCol="0">
            <a:spAutoFit/>
          </a:bodyPr>
          <a:lstStyle/>
          <a:p>
            <a:r>
              <a:rPr lang="en-US" dirty="0"/>
              <a:t>CEX Interacting E</a:t>
            </a:r>
          </a:p>
        </p:txBody>
      </p:sp>
    </p:spTree>
    <p:extLst>
      <p:ext uri="{BB962C8B-B14F-4D97-AF65-F5344CB8AC3E}">
        <p14:creationId xmlns:p14="http://schemas.microsoft.com/office/powerpoint/2010/main" val="26374445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54162-942E-C040-A5A3-F5B7F087F581}"/>
              </a:ext>
            </a:extLst>
          </p:cNvPr>
          <p:cNvSpPr>
            <a:spLocks noGrp="1"/>
          </p:cNvSpPr>
          <p:nvPr>
            <p:ph type="title"/>
          </p:nvPr>
        </p:nvSpPr>
        <p:spPr/>
        <p:txBody>
          <a:bodyPr/>
          <a:lstStyle/>
          <a:p>
            <a:r>
              <a:rPr lang="en-US" dirty="0"/>
              <a:t>Unfolding – Initial E</a:t>
            </a:r>
          </a:p>
        </p:txBody>
      </p:sp>
      <p:sp>
        <p:nvSpPr>
          <p:cNvPr id="3" name="Date Placeholder 2">
            <a:extLst>
              <a:ext uri="{FF2B5EF4-FFF2-40B4-BE49-F238E27FC236}">
                <a16:creationId xmlns:a16="http://schemas.microsoft.com/office/drawing/2014/main" id="{CEE1C18D-500A-7142-99B6-1A29E58A6831}"/>
              </a:ext>
            </a:extLst>
          </p:cNvPr>
          <p:cNvSpPr>
            <a:spLocks noGrp="1"/>
          </p:cNvSpPr>
          <p:nvPr>
            <p:ph type="dt" sz="half" idx="2"/>
          </p:nvPr>
        </p:nvSpPr>
        <p:spPr/>
        <p:txBody>
          <a:bodyPr/>
          <a:lstStyle/>
          <a:p>
            <a:pPr>
              <a:defRPr/>
            </a:pPr>
            <a:r>
              <a:rPr lang="en-GB">
                <a:latin typeface="Helvetica"/>
              </a:rPr>
              <a:t>21/02/2024</a:t>
            </a:r>
            <a:endParaRPr lang="en-US" dirty="0">
              <a:latin typeface="Helvetica"/>
              <a:cs typeface="Helvetica"/>
            </a:endParaRPr>
          </a:p>
        </p:txBody>
      </p:sp>
      <p:sp>
        <p:nvSpPr>
          <p:cNvPr id="4" name="Slide Number Placeholder 3">
            <a:extLst>
              <a:ext uri="{FF2B5EF4-FFF2-40B4-BE49-F238E27FC236}">
                <a16:creationId xmlns:a16="http://schemas.microsoft.com/office/drawing/2014/main" id="{803ACD69-AB3F-DB42-BDB3-7BB653EBAC21}"/>
              </a:ext>
            </a:extLst>
          </p:cNvPr>
          <p:cNvSpPr>
            <a:spLocks noGrp="1"/>
          </p:cNvSpPr>
          <p:nvPr>
            <p:ph type="sldNum" sz="quarter" idx="4"/>
          </p:nvPr>
        </p:nvSpPr>
        <p:spPr/>
        <p:txBody>
          <a:bodyPr/>
          <a:lstStyle/>
          <a:p>
            <a:pPr>
              <a:defRPr/>
            </a:pPr>
            <a:fld id="{0C39C72E-2A13-EB4D-AD45-6D4E6ACAED8D}" type="slidenum">
              <a:rPr lang="en-US" smtClean="0"/>
              <a:pPr>
                <a:defRPr/>
              </a:pPr>
              <a:t>66</a:t>
            </a:fld>
            <a:endParaRPr lang="en-US" dirty="0"/>
          </a:p>
        </p:txBody>
      </p:sp>
      <p:pic>
        <p:nvPicPr>
          <p:cNvPr id="9" name="Content Placeholder 8">
            <a:extLst>
              <a:ext uri="{FF2B5EF4-FFF2-40B4-BE49-F238E27FC236}">
                <a16:creationId xmlns:a16="http://schemas.microsoft.com/office/drawing/2014/main" id="{B259EC25-8A11-914D-B0B9-6B4958E355C2}"/>
              </a:ext>
            </a:extLst>
          </p:cNvPr>
          <p:cNvPicPr>
            <a:picLocks noGrp="1" noChangeAspect="1"/>
          </p:cNvPicPr>
          <p:nvPr>
            <p:ph idx="11"/>
          </p:nvPr>
        </p:nvPicPr>
        <p:blipFill>
          <a:blip r:embed="rId2"/>
          <a:stretch>
            <a:fillRect/>
          </a:stretch>
        </p:blipFill>
        <p:spPr>
          <a:xfrm rot="5400000">
            <a:off x="1209600" y="-273600"/>
            <a:ext cx="3894704" cy="6033600"/>
          </a:xfrm>
        </p:spPr>
      </p:pic>
      <p:pic>
        <p:nvPicPr>
          <p:cNvPr id="11" name="Content Placeholder 10">
            <a:extLst>
              <a:ext uri="{FF2B5EF4-FFF2-40B4-BE49-F238E27FC236}">
                <a16:creationId xmlns:a16="http://schemas.microsoft.com/office/drawing/2014/main" id="{30F304B5-C9FC-474B-8055-2B9D0F54694A}"/>
              </a:ext>
            </a:extLst>
          </p:cNvPr>
          <p:cNvPicPr>
            <a:picLocks noGrp="1" noChangeAspect="1"/>
          </p:cNvPicPr>
          <p:nvPr>
            <p:ph idx="12"/>
          </p:nvPr>
        </p:nvPicPr>
        <p:blipFill>
          <a:blip r:embed="rId3"/>
          <a:stretch>
            <a:fillRect/>
          </a:stretch>
        </p:blipFill>
        <p:spPr>
          <a:xfrm rot="5400000">
            <a:off x="7087696" y="-273600"/>
            <a:ext cx="3894704" cy="6033600"/>
          </a:xfrm>
        </p:spPr>
      </p:pic>
      <p:sp>
        <p:nvSpPr>
          <p:cNvPr id="7" name="Footer Placeholder 6">
            <a:extLst>
              <a:ext uri="{FF2B5EF4-FFF2-40B4-BE49-F238E27FC236}">
                <a16:creationId xmlns:a16="http://schemas.microsoft.com/office/drawing/2014/main" id="{76AE9C95-8191-8941-94A3-0215FE05BEBB}"/>
              </a:ext>
            </a:extLst>
          </p:cNvPr>
          <p:cNvSpPr>
            <a:spLocks noGrp="1"/>
          </p:cNvSpPr>
          <p:nvPr>
            <p:ph type="ftr" sz="quarter" idx="3"/>
          </p:nvPr>
        </p:nvSpPr>
        <p:spPr/>
        <p:txBody>
          <a:bodyPr/>
          <a:lstStyle/>
          <a:p>
            <a:pPr>
              <a:defRPr/>
            </a:pPr>
            <a:r>
              <a:rPr lang="de-DE"/>
              <a:t>Kang Yang | Pion Charge-Exchange Differential Cross Section in ProtoDUNE-SP</a:t>
            </a:r>
            <a:endParaRPr lang="en-US" dirty="0"/>
          </a:p>
        </p:txBody>
      </p:sp>
      <p:sp>
        <p:nvSpPr>
          <p:cNvPr id="8" name="Content Placeholder 5">
            <a:extLst>
              <a:ext uri="{FF2B5EF4-FFF2-40B4-BE49-F238E27FC236}">
                <a16:creationId xmlns:a16="http://schemas.microsoft.com/office/drawing/2014/main" id="{10B177B9-2E0E-F444-AA59-E1827BD2F43D}"/>
              </a:ext>
            </a:extLst>
          </p:cNvPr>
          <p:cNvSpPr txBox="1">
            <a:spLocks/>
          </p:cNvSpPr>
          <p:nvPr/>
        </p:nvSpPr>
        <p:spPr>
          <a:xfrm>
            <a:off x="605368" y="5051603"/>
            <a:ext cx="6033600" cy="2408563"/>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800" dirty="0"/>
              <a:t>Overall Efficiency is about 45%. </a:t>
            </a:r>
            <a:endParaRPr lang="en-US" sz="1800" dirty="0"/>
          </a:p>
          <a:p>
            <a:endParaRPr lang="en-US" sz="1800" dirty="0"/>
          </a:p>
        </p:txBody>
      </p:sp>
    </p:spTree>
    <p:extLst>
      <p:ext uri="{BB962C8B-B14F-4D97-AF65-F5344CB8AC3E}">
        <p14:creationId xmlns:p14="http://schemas.microsoft.com/office/powerpoint/2010/main" val="37998723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4342A-BF8B-B94C-BF84-07C32B98165C}"/>
              </a:ext>
            </a:extLst>
          </p:cNvPr>
          <p:cNvSpPr>
            <a:spLocks noGrp="1"/>
          </p:cNvSpPr>
          <p:nvPr>
            <p:ph type="title"/>
          </p:nvPr>
        </p:nvSpPr>
        <p:spPr/>
        <p:txBody>
          <a:bodyPr/>
          <a:lstStyle/>
          <a:p>
            <a:r>
              <a:rPr lang="en-US" dirty="0"/>
              <a:t>Unfolding – Beam Interacting E</a:t>
            </a:r>
          </a:p>
        </p:txBody>
      </p:sp>
      <p:sp>
        <p:nvSpPr>
          <p:cNvPr id="3" name="Date Placeholder 2">
            <a:extLst>
              <a:ext uri="{FF2B5EF4-FFF2-40B4-BE49-F238E27FC236}">
                <a16:creationId xmlns:a16="http://schemas.microsoft.com/office/drawing/2014/main" id="{B68127AE-3473-4C47-BB26-E9A00191CEA8}"/>
              </a:ext>
            </a:extLst>
          </p:cNvPr>
          <p:cNvSpPr>
            <a:spLocks noGrp="1"/>
          </p:cNvSpPr>
          <p:nvPr>
            <p:ph type="dt" sz="half" idx="2"/>
          </p:nvPr>
        </p:nvSpPr>
        <p:spPr/>
        <p:txBody>
          <a:bodyPr/>
          <a:lstStyle/>
          <a:p>
            <a:pPr>
              <a:defRPr/>
            </a:pPr>
            <a:r>
              <a:rPr lang="en-GB">
                <a:latin typeface="Helvetica"/>
              </a:rPr>
              <a:t>21/02/2024</a:t>
            </a:r>
            <a:endParaRPr lang="en-US" dirty="0">
              <a:latin typeface="Helvetica"/>
              <a:cs typeface="Helvetica"/>
            </a:endParaRPr>
          </a:p>
        </p:txBody>
      </p:sp>
      <p:sp>
        <p:nvSpPr>
          <p:cNvPr id="4" name="Slide Number Placeholder 3">
            <a:extLst>
              <a:ext uri="{FF2B5EF4-FFF2-40B4-BE49-F238E27FC236}">
                <a16:creationId xmlns:a16="http://schemas.microsoft.com/office/drawing/2014/main" id="{A736AE62-CF0D-6B4C-90E7-EEDB50E4D6A0}"/>
              </a:ext>
            </a:extLst>
          </p:cNvPr>
          <p:cNvSpPr>
            <a:spLocks noGrp="1"/>
          </p:cNvSpPr>
          <p:nvPr>
            <p:ph type="sldNum" sz="quarter" idx="4"/>
          </p:nvPr>
        </p:nvSpPr>
        <p:spPr/>
        <p:txBody>
          <a:bodyPr/>
          <a:lstStyle/>
          <a:p>
            <a:pPr>
              <a:defRPr/>
            </a:pPr>
            <a:fld id="{0C39C72E-2A13-EB4D-AD45-6D4E6ACAED8D}" type="slidenum">
              <a:rPr lang="en-US" smtClean="0"/>
              <a:pPr>
                <a:defRPr/>
              </a:pPr>
              <a:t>67</a:t>
            </a:fld>
            <a:endParaRPr lang="en-US" dirty="0"/>
          </a:p>
        </p:txBody>
      </p:sp>
      <p:pic>
        <p:nvPicPr>
          <p:cNvPr id="9" name="Content Placeholder 8">
            <a:extLst>
              <a:ext uri="{FF2B5EF4-FFF2-40B4-BE49-F238E27FC236}">
                <a16:creationId xmlns:a16="http://schemas.microsoft.com/office/drawing/2014/main" id="{492B8E27-8375-E041-AB1F-D257589FB09E}"/>
              </a:ext>
            </a:extLst>
          </p:cNvPr>
          <p:cNvPicPr>
            <a:picLocks noGrp="1" noChangeAspect="1"/>
          </p:cNvPicPr>
          <p:nvPr>
            <p:ph idx="11"/>
          </p:nvPr>
        </p:nvPicPr>
        <p:blipFill>
          <a:blip r:embed="rId2"/>
          <a:stretch>
            <a:fillRect/>
          </a:stretch>
        </p:blipFill>
        <p:spPr>
          <a:xfrm rot="5400000">
            <a:off x="1209600" y="-273600"/>
            <a:ext cx="3894704" cy="6033600"/>
          </a:xfrm>
        </p:spPr>
      </p:pic>
      <p:pic>
        <p:nvPicPr>
          <p:cNvPr id="11" name="Content Placeholder 10">
            <a:extLst>
              <a:ext uri="{FF2B5EF4-FFF2-40B4-BE49-F238E27FC236}">
                <a16:creationId xmlns:a16="http://schemas.microsoft.com/office/drawing/2014/main" id="{5A0FA40A-D689-E243-8C37-06EEDC994745}"/>
              </a:ext>
            </a:extLst>
          </p:cNvPr>
          <p:cNvPicPr>
            <a:picLocks noGrp="1" noChangeAspect="1"/>
          </p:cNvPicPr>
          <p:nvPr>
            <p:ph idx="12"/>
          </p:nvPr>
        </p:nvPicPr>
        <p:blipFill>
          <a:blip r:embed="rId3"/>
          <a:stretch>
            <a:fillRect/>
          </a:stretch>
        </p:blipFill>
        <p:spPr>
          <a:xfrm rot="5400000">
            <a:off x="7087696" y="-273600"/>
            <a:ext cx="3894704" cy="6033600"/>
          </a:xfrm>
        </p:spPr>
      </p:pic>
      <p:sp>
        <p:nvSpPr>
          <p:cNvPr id="7" name="Footer Placeholder 6">
            <a:extLst>
              <a:ext uri="{FF2B5EF4-FFF2-40B4-BE49-F238E27FC236}">
                <a16:creationId xmlns:a16="http://schemas.microsoft.com/office/drawing/2014/main" id="{F56874B0-E11C-5842-95EC-3AA52229276B}"/>
              </a:ext>
            </a:extLst>
          </p:cNvPr>
          <p:cNvSpPr>
            <a:spLocks noGrp="1"/>
          </p:cNvSpPr>
          <p:nvPr>
            <p:ph type="ftr" sz="quarter" idx="3"/>
          </p:nvPr>
        </p:nvSpPr>
        <p:spPr/>
        <p:txBody>
          <a:bodyPr/>
          <a:lstStyle/>
          <a:p>
            <a:pPr>
              <a:defRPr/>
            </a:pPr>
            <a:r>
              <a:rPr lang="de-DE"/>
              <a:t>Kang Yang | Pion Charge-Exchange Differential Cross Section in ProtoDUNE-SP</a:t>
            </a:r>
            <a:endParaRPr lang="en-US" dirty="0"/>
          </a:p>
        </p:txBody>
      </p:sp>
      <p:sp>
        <p:nvSpPr>
          <p:cNvPr id="8" name="Content Placeholder 5">
            <a:extLst>
              <a:ext uri="{FF2B5EF4-FFF2-40B4-BE49-F238E27FC236}">
                <a16:creationId xmlns:a16="http://schemas.microsoft.com/office/drawing/2014/main" id="{E933A6A8-8B34-CF4D-9D05-1A88E8A1D78B}"/>
              </a:ext>
            </a:extLst>
          </p:cNvPr>
          <p:cNvSpPr txBox="1">
            <a:spLocks/>
          </p:cNvSpPr>
          <p:nvPr/>
        </p:nvSpPr>
        <p:spPr>
          <a:xfrm>
            <a:off x="605368" y="5051603"/>
            <a:ext cx="6033600" cy="2408563"/>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800" dirty="0"/>
              <a:t>Overall Efficiency is about 45%. </a:t>
            </a:r>
            <a:endParaRPr lang="en-US" sz="1800" dirty="0"/>
          </a:p>
          <a:p>
            <a:endParaRPr lang="en-US" sz="1800" dirty="0"/>
          </a:p>
        </p:txBody>
      </p:sp>
    </p:spTree>
    <p:extLst>
      <p:ext uri="{BB962C8B-B14F-4D97-AF65-F5344CB8AC3E}">
        <p14:creationId xmlns:p14="http://schemas.microsoft.com/office/powerpoint/2010/main" val="4568601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E1EAB-B900-2E4B-A12F-892EB4392BB2}"/>
              </a:ext>
            </a:extLst>
          </p:cNvPr>
          <p:cNvSpPr>
            <a:spLocks noGrp="1"/>
          </p:cNvSpPr>
          <p:nvPr>
            <p:ph type="title"/>
          </p:nvPr>
        </p:nvSpPr>
        <p:spPr/>
        <p:txBody>
          <a:bodyPr/>
          <a:lstStyle/>
          <a:p>
            <a:r>
              <a:rPr lang="en-US" dirty="0"/>
              <a:t>Unfolding - CEX Interacting E</a:t>
            </a:r>
            <a:br>
              <a:rPr lang="en-US" dirty="0"/>
            </a:br>
            <a:r>
              <a:rPr lang="en-US" dirty="0"/>
              <a:t> </a:t>
            </a:r>
          </a:p>
        </p:txBody>
      </p:sp>
      <p:sp>
        <p:nvSpPr>
          <p:cNvPr id="3" name="Date Placeholder 2">
            <a:extLst>
              <a:ext uri="{FF2B5EF4-FFF2-40B4-BE49-F238E27FC236}">
                <a16:creationId xmlns:a16="http://schemas.microsoft.com/office/drawing/2014/main" id="{E155034E-1661-104D-B8B7-FA52B8A9D624}"/>
              </a:ext>
            </a:extLst>
          </p:cNvPr>
          <p:cNvSpPr>
            <a:spLocks noGrp="1"/>
          </p:cNvSpPr>
          <p:nvPr>
            <p:ph type="dt" sz="half" idx="2"/>
          </p:nvPr>
        </p:nvSpPr>
        <p:spPr/>
        <p:txBody>
          <a:bodyPr/>
          <a:lstStyle/>
          <a:p>
            <a:pPr>
              <a:defRPr/>
            </a:pPr>
            <a:r>
              <a:rPr lang="en-GB">
                <a:latin typeface="Helvetica"/>
              </a:rPr>
              <a:t>21/02/2024</a:t>
            </a:r>
            <a:endParaRPr lang="en-US" dirty="0">
              <a:latin typeface="Helvetica"/>
              <a:cs typeface="Helvetica"/>
            </a:endParaRPr>
          </a:p>
        </p:txBody>
      </p:sp>
      <p:sp>
        <p:nvSpPr>
          <p:cNvPr id="4" name="Slide Number Placeholder 3">
            <a:extLst>
              <a:ext uri="{FF2B5EF4-FFF2-40B4-BE49-F238E27FC236}">
                <a16:creationId xmlns:a16="http://schemas.microsoft.com/office/drawing/2014/main" id="{0776FC9F-BF8B-B84A-9D69-EA37DD81EC14}"/>
              </a:ext>
            </a:extLst>
          </p:cNvPr>
          <p:cNvSpPr>
            <a:spLocks noGrp="1"/>
          </p:cNvSpPr>
          <p:nvPr>
            <p:ph type="sldNum" sz="quarter" idx="4"/>
          </p:nvPr>
        </p:nvSpPr>
        <p:spPr/>
        <p:txBody>
          <a:bodyPr/>
          <a:lstStyle/>
          <a:p>
            <a:pPr>
              <a:defRPr/>
            </a:pPr>
            <a:fld id="{0C39C72E-2A13-EB4D-AD45-6D4E6ACAED8D}" type="slidenum">
              <a:rPr lang="en-US" smtClean="0"/>
              <a:pPr>
                <a:defRPr/>
              </a:pPr>
              <a:t>68</a:t>
            </a:fld>
            <a:endParaRPr lang="en-US" dirty="0"/>
          </a:p>
        </p:txBody>
      </p:sp>
      <p:pic>
        <p:nvPicPr>
          <p:cNvPr id="9" name="Content Placeholder 8">
            <a:extLst>
              <a:ext uri="{FF2B5EF4-FFF2-40B4-BE49-F238E27FC236}">
                <a16:creationId xmlns:a16="http://schemas.microsoft.com/office/drawing/2014/main" id="{6B459E6B-F39D-D842-9BE1-1E0D4498C4C5}"/>
              </a:ext>
            </a:extLst>
          </p:cNvPr>
          <p:cNvPicPr>
            <a:picLocks noGrp="1" noChangeAspect="1"/>
          </p:cNvPicPr>
          <p:nvPr>
            <p:ph idx="11"/>
          </p:nvPr>
        </p:nvPicPr>
        <p:blipFill>
          <a:blip r:embed="rId2"/>
          <a:stretch>
            <a:fillRect/>
          </a:stretch>
        </p:blipFill>
        <p:spPr>
          <a:xfrm rot="5400000">
            <a:off x="1209600" y="-273600"/>
            <a:ext cx="3894704" cy="6033600"/>
          </a:xfrm>
        </p:spPr>
      </p:pic>
      <p:pic>
        <p:nvPicPr>
          <p:cNvPr id="11" name="Content Placeholder 10">
            <a:extLst>
              <a:ext uri="{FF2B5EF4-FFF2-40B4-BE49-F238E27FC236}">
                <a16:creationId xmlns:a16="http://schemas.microsoft.com/office/drawing/2014/main" id="{69E8BF09-2833-C24B-82A1-A1551CB76959}"/>
              </a:ext>
            </a:extLst>
          </p:cNvPr>
          <p:cNvPicPr>
            <a:picLocks noGrp="1" noChangeAspect="1"/>
          </p:cNvPicPr>
          <p:nvPr>
            <p:ph idx="12"/>
          </p:nvPr>
        </p:nvPicPr>
        <p:blipFill>
          <a:blip r:embed="rId3"/>
          <a:stretch>
            <a:fillRect/>
          </a:stretch>
        </p:blipFill>
        <p:spPr>
          <a:xfrm rot="5400000">
            <a:off x="7087696" y="-273600"/>
            <a:ext cx="3894704" cy="6033600"/>
          </a:xfrm>
        </p:spPr>
      </p:pic>
      <p:sp>
        <p:nvSpPr>
          <p:cNvPr id="7" name="Footer Placeholder 6">
            <a:extLst>
              <a:ext uri="{FF2B5EF4-FFF2-40B4-BE49-F238E27FC236}">
                <a16:creationId xmlns:a16="http://schemas.microsoft.com/office/drawing/2014/main" id="{36195133-ED8D-9343-AA1B-9334712AC296}"/>
              </a:ext>
            </a:extLst>
          </p:cNvPr>
          <p:cNvSpPr>
            <a:spLocks noGrp="1"/>
          </p:cNvSpPr>
          <p:nvPr>
            <p:ph type="ftr" sz="quarter" idx="3"/>
          </p:nvPr>
        </p:nvSpPr>
        <p:spPr/>
        <p:txBody>
          <a:bodyPr/>
          <a:lstStyle/>
          <a:p>
            <a:pPr>
              <a:defRPr/>
            </a:pPr>
            <a:r>
              <a:rPr lang="de-DE"/>
              <a:t>Kang Yang | Pion Charge-Exchange Differential Cross Section in ProtoDUNE-SP</a:t>
            </a:r>
            <a:endParaRPr lang="en-US" dirty="0"/>
          </a:p>
        </p:txBody>
      </p:sp>
      <p:sp>
        <p:nvSpPr>
          <p:cNvPr id="8" name="Content Placeholder 5">
            <a:extLst>
              <a:ext uri="{FF2B5EF4-FFF2-40B4-BE49-F238E27FC236}">
                <a16:creationId xmlns:a16="http://schemas.microsoft.com/office/drawing/2014/main" id="{0ACEE7A5-7EEB-704B-975D-01E84C98DFC0}"/>
              </a:ext>
            </a:extLst>
          </p:cNvPr>
          <p:cNvSpPr txBox="1">
            <a:spLocks/>
          </p:cNvSpPr>
          <p:nvPr/>
        </p:nvSpPr>
        <p:spPr>
          <a:xfrm>
            <a:off x="605367" y="4929809"/>
            <a:ext cx="11281833" cy="1619740"/>
          </a:xfrm>
          <a:prstGeom prst="rect">
            <a:avLst/>
          </a:prstGeom>
        </p:spPr>
        <p:txBody>
          <a:bodyPr lIns="0" rIns="0">
            <a:normAutofit lnSpcReduction="10000"/>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The unfolding efficiency (left) and the response matrix for </a:t>
            </a:r>
            <a:r>
              <a:rPr lang="en-US" dirty="0"/>
              <a:t>CEX Interacting E.</a:t>
            </a:r>
          </a:p>
          <a:p>
            <a:r>
              <a:rPr lang="en-US" dirty="0"/>
              <a:t>Overall efficiency is about 5%.</a:t>
            </a:r>
          </a:p>
          <a:p>
            <a:r>
              <a:rPr lang="en-US" dirty="0"/>
              <a:t>Unfolding of Initial E and beam interacting E are in the back up slides.</a:t>
            </a:r>
            <a:br>
              <a:rPr lang="en-US" dirty="0"/>
            </a:br>
            <a:r>
              <a:rPr lang="en-GB" dirty="0"/>
              <a:t> </a:t>
            </a:r>
          </a:p>
          <a:p>
            <a:endParaRPr lang="en-US" dirty="0"/>
          </a:p>
        </p:txBody>
      </p:sp>
      <p:sp>
        <p:nvSpPr>
          <p:cNvPr id="10" name="TextBox 9">
            <a:extLst>
              <a:ext uri="{FF2B5EF4-FFF2-40B4-BE49-F238E27FC236}">
                <a16:creationId xmlns:a16="http://schemas.microsoft.com/office/drawing/2014/main" id="{1238B364-4B5C-584B-8AE1-2891CFB99C2F}"/>
              </a:ext>
            </a:extLst>
          </p:cNvPr>
          <p:cNvSpPr txBox="1"/>
          <p:nvPr/>
        </p:nvSpPr>
        <p:spPr>
          <a:xfrm>
            <a:off x="9224387" y="3720773"/>
            <a:ext cx="1946938" cy="369332"/>
          </a:xfrm>
          <a:prstGeom prst="rect">
            <a:avLst/>
          </a:prstGeom>
          <a:solidFill>
            <a:schemeClr val="accent2">
              <a:alpha val="25000"/>
            </a:schemeClr>
          </a:solidFill>
        </p:spPr>
        <p:txBody>
          <a:bodyPr wrap="square" rtlCol="0">
            <a:spAutoFit/>
          </a:bodyPr>
          <a:lstStyle/>
          <a:p>
            <a:r>
              <a:rPr lang="en-US" dirty="0"/>
              <a:t>CEX Interacting E</a:t>
            </a:r>
          </a:p>
        </p:txBody>
      </p:sp>
      <p:sp>
        <p:nvSpPr>
          <p:cNvPr id="12" name="TextBox 11">
            <a:extLst>
              <a:ext uri="{FF2B5EF4-FFF2-40B4-BE49-F238E27FC236}">
                <a16:creationId xmlns:a16="http://schemas.microsoft.com/office/drawing/2014/main" id="{543A9849-58A6-B348-A670-803FA9AE2D1B}"/>
              </a:ext>
            </a:extLst>
          </p:cNvPr>
          <p:cNvSpPr txBox="1"/>
          <p:nvPr/>
        </p:nvSpPr>
        <p:spPr>
          <a:xfrm>
            <a:off x="3156952" y="1442950"/>
            <a:ext cx="1946938" cy="369332"/>
          </a:xfrm>
          <a:prstGeom prst="rect">
            <a:avLst/>
          </a:prstGeom>
          <a:solidFill>
            <a:schemeClr val="accent2">
              <a:alpha val="25000"/>
            </a:schemeClr>
          </a:solidFill>
        </p:spPr>
        <p:txBody>
          <a:bodyPr wrap="square" rtlCol="0">
            <a:spAutoFit/>
          </a:bodyPr>
          <a:lstStyle/>
          <a:p>
            <a:r>
              <a:rPr lang="en-US" dirty="0"/>
              <a:t>CEX Interacting E</a:t>
            </a:r>
          </a:p>
        </p:txBody>
      </p:sp>
    </p:spTree>
    <p:extLst>
      <p:ext uri="{BB962C8B-B14F-4D97-AF65-F5344CB8AC3E}">
        <p14:creationId xmlns:p14="http://schemas.microsoft.com/office/powerpoint/2010/main" val="2264023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E1EAB-B900-2E4B-A12F-892EB4392BB2}"/>
              </a:ext>
            </a:extLst>
          </p:cNvPr>
          <p:cNvSpPr>
            <a:spLocks noGrp="1"/>
          </p:cNvSpPr>
          <p:nvPr>
            <p:ph type="title"/>
          </p:nvPr>
        </p:nvSpPr>
        <p:spPr/>
        <p:txBody>
          <a:bodyPr/>
          <a:lstStyle/>
          <a:p>
            <a:r>
              <a:rPr lang="en-US" dirty="0"/>
              <a:t>Unfolding – Pi0 KE</a:t>
            </a:r>
          </a:p>
        </p:txBody>
      </p:sp>
      <p:sp>
        <p:nvSpPr>
          <p:cNvPr id="3" name="Date Placeholder 2">
            <a:extLst>
              <a:ext uri="{FF2B5EF4-FFF2-40B4-BE49-F238E27FC236}">
                <a16:creationId xmlns:a16="http://schemas.microsoft.com/office/drawing/2014/main" id="{E155034E-1661-104D-B8B7-FA52B8A9D624}"/>
              </a:ext>
            </a:extLst>
          </p:cNvPr>
          <p:cNvSpPr>
            <a:spLocks noGrp="1"/>
          </p:cNvSpPr>
          <p:nvPr>
            <p:ph type="dt" sz="half" idx="2"/>
          </p:nvPr>
        </p:nvSpPr>
        <p:spPr/>
        <p:txBody>
          <a:bodyPr/>
          <a:lstStyle/>
          <a:p>
            <a:pPr>
              <a:defRPr/>
            </a:pPr>
            <a:r>
              <a:rPr lang="en-GB">
                <a:latin typeface="Helvetica"/>
              </a:rPr>
              <a:t>21/02/2024</a:t>
            </a:r>
            <a:endParaRPr lang="en-US" dirty="0">
              <a:latin typeface="Helvetica"/>
              <a:cs typeface="Helvetica"/>
            </a:endParaRPr>
          </a:p>
        </p:txBody>
      </p:sp>
      <p:sp>
        <p:nvSpPr>
          <p:cNvPr id="4" name="Slide Number Placeholder 3">
            <a:extLst>
              <a:ext uri="{FF2B5EF4-FFF2-40B4-BE49-F238E27FC236}">
                <a16:creationId xmlns:a16="http://schemas.microsoft.com/office/drawing/2014/main" id="{0776FC9F-BF8B-B84A-9D69-EA37DD81EC14}"/>
              </a:ext>
            </a:extLst>
          </p:cNvPr>
          <p:cNvSpPr>
            <a:spLocks noGrp="1"/>
          </p:cNvSpPr>
          <p:nvPr>
            <p:ph type="sldNum" sz="quarter" idx="4"/>
          </p:nvPr>
        </p:nvSpPr>
        <p:spPr/>
        <p:txBody>
          <a:bodyPr/>
          <a:lstStyle/>
          <a:p>
            <a:pPr>
              <a:defRPr/>
            </a:pPr>
            <a:fld id="{0C39C72E-2A13-EB4D-AD45-6D4E6ACAED8D}" type="slidenum">
              <a:rPr lang="en-US" smtClean="0"/>
              <a:pPr>
                <a:defRPr/>
              </a:pPr>
              <a:t>69</a:t>
            </a:fld>
            <a:endParaRPr lang="en-US" dirty="0"/>
          </a:p>
        </p:txBody>
      </p:sp>
      <p:pic>
        <p:nvPicPr>
          <p:cNvPr id="9" name="Content Placeholder 8">
            <a:extLst>
              <a:ext uri="{FF2B5EF4-FFF2-40B4-BE49-F238E27FC236}">
                <a16:creationId xmlns:a16="http://schemas.microsoft.com/office/drawing/2014/main" id="{4A3132E0-D550-C049-A8F6-0BF1AEE6D9F3}"/>
              </a:ext>
            </a:extLst>
          </p:cNvPr>
          <p:cNvPicPr>
            <a:picLocks noGrp="1" noChangeAspect="1"/>
          </p:cNvPicPr>
          <p:nvPr>
            <p:ph idx="11"/>
          </p:nvPr>
        </p:nvPicPr>
        <p:blipFill>
          <a:blip r:embed="rId2"/>
          <a:stretch>
            <a:fillRect/>
          </a:stretch>
        </p:blipFill>
        <p:spPr>
          <a:xfrm rot="5400000">
            <a:off x="1209600" y="-273600"/>
            <a:ext cx="3894704" cy="6033600"/>
          </a:xfrm>
        </p:spPr>
      </p:pic>
      <p:pic>
        <p:nvPicPr>
          <p:cNvPr id="11" name="Content Placeholder 10">
            <a:extLst>
              <a:ext uri="{FF2B5EF4-FFF2-40B4-BE49-F238E27FC236}">
                <a16:creationId xmlns:a16="http://schemas.microsoft.com/office/drawing/2014/main" id="{27FA1B22-A4BC-F346-8A04-E02FFF12A5DE}"/>
              </a:ext>
            </a:extLst>
          </p:cNvPr>
          <p:cNvPicPr>
            <a:picLocks noGrp="1" noChangeAspect="1"/>
          </p:cNvPicPr>
          <p:nvPr>
            <p:ph idx="12"/>
          </p:nvPr>
        </p:nvPicPr>
        <p:blipFill>
          <a:blip r:embed="rId3"/>
          <a:stretch>
            <a:fillRect/>
          </a:stretch>
        </p:blipFill>
        <p:spPr>
          <a:xfrm rot="5400000">
            <a:off x="7087696" y="-273600"/>
            <a:ext cx="3894704" cy="6033600"/>
          </a:xfrm>
        </p:spPr>
      </p:pic>
      <p:sp>
        <p:nvSpPr>
          <p:cNvPr id="7" name="Footer Placeholder 6">
            <a:extLst>
              <a:ext uri="{FF2B5EF4-FFF2-40B4-BE49-F238E27FC236}">
                <a16:creationId xmlns:a16="http://schemas.microsoft.com/office/drawing/2014/main" id="{36195133-ED8D-9343-AA1B-9334712AC296}"/>
              </a:ext>
            </a:extLst>
          </p:cNvPr>
          <p:cNvSpPr>
            <a:spLocks noGrp="1"/>
          </p:cNvSpPr>
          <p:nvPr>
            <p:ph type="ftr" sz="quarter" idx="3"/>
          </p:nvPr>
        </p:nvSpPr>
        <p:spPr/>
        <p:txBody>
          <a:bodyPr/>
          <a:lstStyle/>
          <a:p>
            <a:pPr>
              <a:defRPr/>
            </a:pPr>
            <a:r>
              <a:rPr lang="de-DE"/>
              <a:t>Kang Yang | Pion Charge-Exchange Differential Cross Section in ProtoDUNE-SP</a:t>
            </a:r>
            <a:endParaRPr lang="en-US" dirty="0"/>
          </a:p>
        </p:txBody>
      </p:sp>
      <p:sp>
        <p:nvSpPr>
          <p:cNvPr id="8" name="Content Placeholder 5">
            <a:extLst>
              <a:ext uri="{FF2B5EF4-FFF2-40B4-BE49-F238E27FC236}">
                <a16:creationId xmlns:a16="http://schemas.microsoft.com/office/drawing/2014/main" id="{63A8C71E-CFFB-424F-BD17-7252CD100494}"/>
              </a:ext>
            </a:extLst>
          </p:cNvPr>
          <p:cNvSpPr txBox="1">
            <a:spLocks/>
          </p:cNvSpPr>
          <p:nvPr/>
        </p:nvSpPr>
        <p:spPr>
          <a:xfrm>
            <a:off x="605368" y="5051603"/>
            <a:ext cx="6033600" cy="2408563"/>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800" dirty="0"/>
              <a:t>The efficiency increases as the energy increases.</a:t>
            </a:r>
            <a:endParaRPr lang="en-US" sz="1800" dirty="0"/>
          </a:p>
          <a:p>
            <a:endParaRPr lang="en-US" sz="1800" dirty="0"/>
          </a:p>
        </p:txBody>
      </p:sp>
    </p:spTree>
    <p:extLst>
      <p:ext uri="{BB962C8B-B14F-4D97-AF65-F5344CB8AC3E}">
        <p14:creationId xmlns:p14="http://schemas.microsoft.com/office/powerpoint/2010/main" val="3331963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AA3C5-9027-584D-A806-C31CF8F01011}"/>
              </a:ext>
            </a:extLst>
          </p:cNvPr>
          <p:cNvSpPr>
            <a:spLocks noGrp="1"/>
          </p:cNvSpPr>
          <p:nvPr>
            <p:ph type="title"/>
          </p:nvPr>
        </p:nvSpPr>
        <p:spPr>
          <a:xfrm>
            <a:off x="609600" y="2781898"/>
            <a:ext cx="10972800" cy="647102"/>
          </a:xfrm>
        </p:spPr>
        <p:txBody>
          <a:bodyPr/>
          <a:lstStyle/>
          <a:p>
            <a:pPr algn="ctr"/>
            <a:r>
              <a:rPr lang="en-US" dirty="0"/>
              <a:t>ProtoDUNE-SP</a:t>
            </a:r>
          </a:p>
        </p:txBody>
      </p:sp>
      <p:sp>
        <p:nvSpPr>
          <p:cNvPr id="3" name="Date Placeholder 2">
            <a:extLst>
              <a:ext uri="{FF2B5EF4-FFF2-40B4-BE49-F238E27FC236}">
                <a16:creationId xmlns:a16="http://schemas.microsoft.com/office/drawing/2014/main" id="{54297025-33DB-2343-8E63-D48DD9E00F97}"/>
              </a:ext>
            </a:extLst>
          </p:cNvPr>
          <p:cNvSpPr>
            <a:spLocks noGrp="1"/>
          </p:cNvSpPr>
          <p:nvPr>
            <p:ph type="dt" sz="half" idx="2"/>
          </p:nvPr>
        </p:nvSpPr>
        <p:spPr/>
        <p:txBody>
          <a:bodyPr/>
          <a:lstStyle/>
          <a:p>
            <a:pPr>
              <a:defRPr/>
            </a:pPr>
            <a:r>
              <a:rPr lang="en-GB">
                <a:latin typeface="Helvetica"/>
              </a:rPr>
              <a:t>21/02/2024</a:t>
            </a:r>
            <a:endParaRPr lang="en-US">
              <a:latin typeface="Helvetica"/>
              <a:cs typeface="Helvetica"/>
            </a:endParaRPr>
          </a:p>
        </p:txBody>
      </p:sp>
      <p:sp>
        <p:nvSpPr>
          <p:cNvPr id="4" name="Slide Number Placeholder 3">
            <a:extLst>
              <a:ext uri="{FF2B5EF4-FFF2-40B4-BE49-F238E27FC236}">
                <a16:creationId xmlns:a16="http://schemas.microsoft.com/office/drawing/2014/main" id="{E42F135E-1693-4C48-8642-31B10B9F0C0A}"/>
              </a:ext>
            </a:extLst>
          </p:cNvPr>
          <p:cNvSpPr>
            <a:spLocks noGrp="1"/>
          </p:cNvSpPr>
          <p:nvPr>
            <p:ph type="sldNum" sz="quarter" idx="4"/>
          </p:nvPr>
        </p:nvSpPr>
        <p:spPr/>
        <p:txBody>
          <a:bodyPr/>
          <a:lstStyle/>
          <a:p>
            <a:pPr>
              <a:defRPr/>
            </a:pPr>
            <a:fld id="{0C39C72E-2A13-EB4D-AD45-6D4E6ACAED8D}" type="slidenum">
              <a:rPr lang="en-US" smtClean="0"/>
              <a:pPr>
                <a:defRPr/>
              </a:pPr>
              <a:t>7</a:t>
            </a:fld>
            <a:endParaRPr lang="en-US"/>
          </a:p>
        </p:txBody>
      </p:sp>
      <p:sp>
        <p:nvSpPr>
          <p:cNvPr id="7" name="Footer Placeholder 6">
            <a:extLst>
              <a:ext uri="{FF2B5EF4-FFF2-40B4-BE49-F238E27FC236}">
                <a16:creationId xmlns:a16="http://schemas.microsoft.com/office/drawing/2014/main" id="{63CD7578-A7E7-AB44-88A7-97FCC551D9D2}"/>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p:spTree>
    <p:extLst>
      <p:ext uri="{BB962C8B-B14F-4D97-AF65-F5344CB8AC3E}">
        <p14:creationId xmlns:p14="http://schemas.microsoft.com/office/powerpoint/2010/main" val="18523145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E1EAB-B900-2E4B-A12F-892EB4392BB2}"/>
              </a:ext>
            </a:extLst>
          </p:cNvPr>
          <p:cNvSpPr>
            <a:spLocks noGrp="1"/>
          </p:cNvSpPr>
          <p:nvPr>
            <p:ph type="title"/>
          </p:nvPr>
        </p:nvSpPr>
        <p:spPr/>
        <p:txBody>
          <a:bodyPr/>
          <a:lstStyle/>
          <a:p>
            <a:r>
              <a:rPr lang="en-US" dirty="0"/>
              <a:t>Unfolding – Pi0 Theta</a:t>
            </a:r>
          </a:p>
        </p:txBody>
      </p:sp>
      <p:sp>
        <p:nvSpPr>
          <p:cNvPr id="3" name="Date Placeholder 2">
            <a:extLst>
              <a:ext uri="{FF2B5EF4-FFF2-40B4-BE49-F238E27FC236}">
                <a16:creationId xmlns:a16="http://schemas.microsoft.com/office/drawing/2014/main" id="{E155034E-1661-104D-B8B7-FA52B8A9D624}"/>
              </a:ext>
            </a:extLst>
          </p:cNvPr>
          <p:cNvSpPr>
            <a:spLocks noGrp="1"/>
          </p:cNvSpPr>
          <p:nvPr>
            <p:ph type="dt" sz="half" idx="2"/>
          </p:nvPr>
        </p:nvSpPr>
        <p:spPr/>
        <p:txBody>
          <a:bodyPr/>
          <a:lstStyle/>
          <a:p>
            <a:pPr>
              <a:defRPr/>
            </a:pPr>
            <a:r>
              <a:rPr lang="en-GB">
                <a:latin typeface="Helvetica"/>
              </a:rPr>
              <a:t>21/02/2024</a:t>
            </a:r>
            <a:endParaRPr lang="en-US" dirty="0">
              <a:latin typeface="Helvetica"/>
              <a:cs typeface="Helvetica"/>
            </a:endParaRPr>
          </a:p>
        </p:txBody>
      </p:sp>
      <p:sp>
        <p:nvSpPr>
          <p:cNvPr id="4" name="Slide Number Placeholder 3">
            <a:extLst>
              <a:ext uri="{FF2B5EF4-FFF2-40B4-BE49-F238E27FC236}">
                <a16:creationId xmlns:a16="http://schemas.microsoft.com/office/drawing/2014/main" id="{0776FC9F-BF8B-B84A-9D69-EA37DD81EC14}"/>
              </a:ext>
            </a:extLst>
          </p:cNvPr>
          <p:cNvSpPr>
            <a:spLocks noGrp="1"/>
          </p:cNvSpPr>
          <p:nvPr>
            <p:ph type="sldNum" sz="quarter" idx="4"/>
          </p:nvPr>
        </p:nvSpPr>
        <p:spPr/>
        <p:txBody>
          <a:bodyPr/>
          <a:lstStyle/>
          <a:p>
            <a:pPr>
              <a:defRPr/>
            </a:pPr>
            <a:fld id="{0C39C72E-2A13-EB4D-AD45-6D4E6ACAED8D}" type="slidenum">
              <a:rPr lang="en-US" smtClean="0"/>
              <a:pPr>
                <a:defRPr/>
              </a:pPr>
              <a:t>70</a:t>
            </a:fld>
            <a:endParaRPr lang="en-US" dirty="0"/>
          </a:p>
        </p:txBody>
      </p:sp>
      <p:pic>
        <p:nvPicPr>
          <p:cNvPr id="9" name="Content Placeholder 8">
            <a:extLst>
              <a:ext uri="{FF2B5EF4-FFF2-40B4-BE49-F238E27FC236}">
                <a16:creationId xmlns:a16="http://schemas.microsoft.com/office/drawing/2014/main" id="{C7575EC0-1AE6-BC42-B783-A9DDA2EFCEFD}"/>
              </a:ext>
            </a:extLst>
          </p:cNvPr>
          <p:cNvPicPr>
            <a:picLocks noGrp="1" noChangeAspect="1"/>
          </p:cNvPicPr>
          <p:nvPr>
            <p:ph idx="11"/>
          </p:nvPr>
        </p:nvPicPr>
        <p:blipFill>
          <a:blip r:embed="rId2"/>
          <a:stretch>
            <a:fillRect/>
          </a:stretch>
        </p:blipFill>
        <p:spPr>
          <a:xfrm rot="5400000">
            <a:off x="1209600" y="-273600"/>
            <a:ext cx="3894704" cy="6033600"/>
          </a:xfrm>
        </p:spPr>
      </p:pic>
      <p:pic>
        <p:nvPicPr>
          <p:cNvPr id="11" name="Content Placeholder 10">
            <a:extLst>
              <a:ext uri="{FF2B5EF4-FFF2-40B4-BE49-F238E27FC236}">
                <a16:creationId xmlns:a16="http://schemas.microsoft.com/office/drawing/2014/main" id="{F43448BA-877D-CA4E-BAFB-F618598F2F41}"/>
              </a:ext>
            </a:extLst>
          </p:cNvPr>
          <p:cNvPicPr>
            <a:picLocks noGrp="1" noChangeAspect="1"/>
          </p:cNvPicPr>
          <p:nvPr>
            <p:ph idx="12"/>
          </p:nvPr>
        </p:nvPicPr>
        <p:blipFill>
          <a:blip r:embed="rId3"/>
          <a:stretch>
            <a:fillRect/>
          </a:stretch>
        </p:blipFill>
        <p:spPr>
          <a:xfrm rot="5400000">
            <a:off x="7165448" y="-273600"/>
            <a:ext cx="3894704" cy="6033600"/>
          </a:xfrm>
        </p:spPr>
      </p:pic>
      <p:sp>
        <p:nvSpPr>
          <p:cNvPr id="7" name="Footer Placeholder 6">
            <a:extLst>
              <a:ext uri="{FF2B5EF4-FFF2-40B4-BE49-F238E27FC236}">
                <a16:creationId xmlns:a16="http://schemas.microsoft.com/office/drawing/2014/main" id="{36195133-ED8D-9343-AA1B-9334712AC296}"/>
              </a:ext>
            </a:extLst>
          </p:cNvPr>
          <p:cNvSpPr>
            <a:spLocks noGrp="1"/>
          </p:cNvSpPr>
          <p:nvPr>
            <p:ph type="ftr" sz="quarter" idx="3"/>
          </p:nvPr>
        </p:nvSpPr>
        <p:spPr/>
        <p:txBody>
          <a:bodyPr/>
          <a:lstStyle/>
          <a:p>
            <a:pPr>
              <a:defRPr/>
            </a:pPr>
            <a:r>
              <a:rPr lang="de-DE"/>
              <a:t>Kang Yang | Pion Charge-Exchange Differential Cross Section in ProtoDUNE-SP</a:t>
            </a:r>
            <a:endParaRPr lang="en-US" dirty="0"/>
          </a:p>
        </p:txBody>
      </p:sp>
      <p:sp>
        <p:nvSpPr>
          <p:cNvPr id="8" name="Content Placeholder 5">
            <a:extLst>
              <a:ext uri="{FF2B5EF4-FFF2-40B4-BE49-F238E27FC236}">
                <a16:creationId xmlns:a16="http://schemas.microsoft.com/office/drawing/2014/main" id="{0BF160CC-8326-DE46-B34B-E8E9BA4B55FB}"/>
              </a:ext>
            </a:extLst>
          </p:cNvPr>
          <p:cNvSpPr txBox="1">
            <a:spLocks/>
          </p:cNvSpPr>
          <p:nvPr/>
        </p:nvSpPr>
        <p:spPr>
          <a:xfrm>
            <a:off x="605367" y="5051603"/>
            <a:ext cx="7178183" cy="2408563"/>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800" dirty="0"/>
              <a:t>Low efficiency for large theta angle (backward moving particles).</a:t>
            </a:r>
            <a:endParaRPr lang="en-US" sz="1800" dirty="0"/>
          </a:p>
          <a:p>
            <a:endParaRPr lang="en-US" sz="1800" dirty="0"/>
          </a:p>
        </p:txBody>
      </p:sp>
    </p:spTree>
    <p:extLst>
      <p:ext uri="{BB962C8B-B14F-4D97-AF65-F5344CB8AC3E}">
        <p14:creationId xmlns:p14="http://schemas.microsoft.com/office/powerpoint/2010/main" val="35662960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E1EAB-B900-2E4B-A12F-892EB4392BB2}"/>
              </a:ext>
            </a:extLst>
          </p:cNvPr>
          <p:cNvSpPr>
            <a:spLocks noGrp="1"/>
          </p:cNvSpPr>
          <p:nvPr>
            <p:ph type="title"/>
          </p:nvPr>
        </p:nvSpPr>
        <p:spPr/>
        <p:txBody>
          <a:bodyPr/>
          <a:lstStyle/>
          <a:p>
            <a:r>
              <a:rPr lang="en-US" dirty="0"/>
              <a:t>Unfolding – Pi0 </a:t>
            </a:r>
            <a:r>
              <a:rPr lang="en-US" dirty="0" err="1"/>
              <a:t>CosTheta</a:t>
            </a:r>
            <a:endParaRPr lang="en-US" dirty="0"/>
          </a:p>
        </p:txBody>
      </p:sp>
      <p:sp>
        <p:nvSpPr>
          <p:cNvPr id="3" name="Date Placeholder 2">
            <a:extLst>
              <a:ext uri="{FF2B5EF4-FFF2-40B4-BE49-F238E27FC236}">
                <a16:creationId xmlns:a16="http://schemas.microsoft.com/office/drawing/2014/main" id="{E155034E-1661-104D-B8B7-FA52B8A9D624}"/>
              </a:ext>
            </a:extLst>
          </p:cNvPr>
          <p:cNvSpPr>
            <a:spLocks noGrp="1"/>
          </p:cNvSpPr>
          <p:nvPr>
            <p:ph type="dt" sz="half" idx="2"/>
          </p:nvPr>
        </p:nvSpPr>
        <p:spPr/>
        <p:txBody>
          <a:bodyPr/>
          <a:lstStyle/>
          <a:p>
            <a:pPr>
              <a:defRPr/>
            </a:pPr>
            <a:r>
              <a:rPr lang="en-GB">
                <a:latin typeface="Helvetica"/>
              </a:rPr>
              <a:t>21/02/2024</a:t>
            </a:r>
            <a:endParaRPr lang="en-US" dirty="0">
              <a:latin typeface="Helvetica"/>
              <a:cs typeface="Helvetica"/>
            </a:endParaRPr>
          </a:p>
        </p:txBody>
      </p:sp>
      <p:sp>
        <p:nvSpPr>
          <p:cNvPr id="4" name="Slide Number Placeholder 3">
            <a:extLst>
              <a:ext uri="{FF2B5EF4-FFF2-40B4-BE49-F238E27FC236}">
                <a16:creationId xmlns:a16="http://schemas.microsoft.com/office/drawing/2014/main" id="{0776FC9F-BF8B-B84A-9D69-EA37DD81EC14}"/>
              </a:ext>
            </a:extLst>
          </p:cNvPr>
          <p:cNvSpPr>
            <a:spLocks noGrp="1"/>
          </p:cNvSpPr>
          <p:nvPr>
            <p:ph type="sldNum" sz="quarter" idx="4"/>
          </p:nvPr>
        </p:nvSpPr>
        <p:spPr/>
        <p:txBody>
          <a:bodyPr/>
          <a:lstStyle/>
          <a:p>
            <a:pPr>
              <a:defRPr/>
            </a:pPr>
            <a:fld id="{0C39C72E-2A13-EB4D-AD45-6D4E6ACAED8D}" type="slidenum">
              <a:rPr lang="en-US" smtClean="0"/>
              <a:pPr>
                <a:defRPr/>
              </a:pPr>
              <a:t>71</a:t>
            </a:fld>
            <a:endParaRPr lang="en-US" dirty="0"/>
          </a:p>
        </p:txBody>
      </p:sp>
      <p:pic>
        <p:nvPicPr>
          <p:cNvPr id="9" name="Content Placeholder 8">
            <a:extLst>
              <a:ext uri="{FF2B5EF4-FFF2-40B4-BE49-F238E27FC236}">
                <a16:creationId xmlns:a16="http://schemas.microsoft.com/office/drawing/2014/main" id="{48AFB977-E43E-F944-91B8-D36D8E30913B}"/>
              </a:ext>
            </a:extLst>
          </p:cNvPr>
          <p:cNvPicPr>
            <a:picLocks noGrp="1" noChangeAspect="1"/>
          </p:cNvPicPr>
          <p:nvPr>
            <p:ph idx="11"/>
          </p:nvPr>
        </p:nvPicPr>
        <p:blipFill>
          <a:blip r:embed="rId2"/>
          <a:stretch>
            <a:fillRect/>
          </a:stretch>
        </p:blipFill>
        <p:spPr>
          <a:xfrm rot="5400000">
            <a:off x="1209600" y="-272592"/>
            <a:ext cx="3894704" cy="6033600"/>
          </a:xfrm>
        </p:spPr>
      </p:pic>
      <p:pic>
        <p:nvPicPr>
          <p:cNvPr id="11" name="Content Placeholder 10">
            <a:extLst>
              <a:ext uri="{FF2B5EF4-FFF2-40B4-BE49-F238E27FC236}">
                <a16:creationId xmlns:a16="http://schemas.microsoft.com/office/drawing/2014/main" id="{C0255AD8-D9A3-EB47-B26A-82C6241D6590}"/>
              </a:ext>
            </a:extLst>
          </p:cNvPr>
          <p:cNvPicPr>
            <a:picLocks noGrp="1" noChangeAspect="1"/>
          </p:cNvPicPr>
          <p:nvPr>
            <p:ph idx="12"/>
          </p:nvPr>
        </p:nvPicPr>
        <p:blipFill>
          <a:blip r:embed="rId3"/>
          <a:stretch>
            <a:fillRect/>
          </a:stretch>
        </p:blipFill>
        <p:spPr>
          <a:xfrm rot="5400000">
            <a:off x="7087696" y="-272592"/>
            <a:ext cx="3894704" cy="6033600"/>
          </a:xfrm>
        </p:spPr>
      </p:pic>
      <p:sp>
        <p:nvSpPr>
          <p:cNvPr id="7" name="Footer Placeholder 6">
            <a:extLst>
              <a:ext uri="{FF2B5EF4-FFF2-40B4-BE49-F238E27FC236}">
                <a16:creationId xmlns:a16="http://schemas.microsoft.com/office/drawing/2014/main" id="{36195133-ED8D-9343-AA1B-9334712AC296}"/>
              </a:ext>
            </a:extLst>
          </p:cNvPr>
          <p:cNvSpPr>
            <a:spLocks noGrp="1"/>
          </p:cNvSpPr>
          <p:nvPr>
            <p:ph type="ftr" sz="quarter" idx="3"/>
          </p:nvPr>
        </p:nvSpPr>
        <p:spPr/>
        <p:txBody>
          <a:bodyPr/>
          <a:lstStyle/>
          <a:p>
            <a:pPr>
              <a:defRPr/>
            </a:pPr>
            <a:r>
              <a:rPr lang="de-DE"/>
              <a:t>Kang Yang | Pion Charge-Exchange Differential Cross Section in ProtoDUNE-SP</a:t>
            </a:r>
            <a:endParaRPr lang="en-US" dirty="0"/>
          </a:p>
        </p:txBody>
      </p:sp>
      <p:sp>
        <p:nvSpPr>
          <p:cNvPr id="8" name="Content Placeholder 5">
            <a:extLst>
              <a:ext uri="{FF2B5EF4-FFF2-40B4-BE49-F238E27FC236}">
                <a16:creationId xmlns:a16="http://schemas.microsoft.com/office/drawing/2014/main" id="{39868A84-02ED-6740-B3D0-0606A2AECE2B}"/>
              </a:ext>
            </a:extLst>
          </p:cNvPr>
          <p:cNvSpPr txBox="1">
            <a:spLocks/>
          </p:cNvSpPr>
          <p:nvPr/>
        </p:nvSpPr>
        <p:spPr>
          <a:xfrm>
            <a:off x="605367" y="5051603"/>
            <a:ext cx="7178183" cy="2408563"/>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800" dirty="0"/>
              <a:t>Low efficiency for backward moving particles.</a:t>
            </a:r>
            <a:endParaRPr lang="en-US" sz="1800" dirty="0"/>
          </a:p>
          <a:p>
            <a:endParaRPr lang="en-US" sz="1800" dirty="0"/>
          </a:p>
        </p:txBody>
      </p:sp>
    </p:spTree>
    <p:extLst>
      <p:ext uri="{BB962C8B-B14F-4D97-AF65-F5344CB8AC3E}">
        <p14:creationId xmlns:p14="http://schemas.microsoft.com/office/powerpoint/2010/main" val="1735394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015A3-54F0-DE96-0176-0BC7AA247710}"/>
              </a:ext>
            </a:extLst>
          </p:cNvPr>
          <p:cNvSpPr>
            <a:spLocks noGrp="1"/>
          </p:cNvSpPr>
          <p:nvPr>
            <p:ph type="title"/>
          </p:nvPr>
        </p:nvSpPr>
        <p:spPr/>
        <p:txBody>
          <a:bodyPr/>
          <a:lstStyle/>
          <a:p>
            <a:r>
              <a:rPr lang="en-US" dirty="0"/>
              <a:t>Sideband </a:t>
            </a:r>
            <a:r>
              <a:rPr lang="en-US" dirty="0" err="1"/>
              <a:t>Bck</a:t>
            </a:r>
            <a:r>
              <a:rPr lang="en-US" dirty="0"/>
              <a:t>. Tuning</a:t>
            </a:r>
          </a:p>
        </p:txBody>
      </p:sp>
      <p:sp>
        <p:nvSpPr>
          <p:cNvPr id="3" name="Date Placeholder 2">
            <a:extLst>
              <a:ext uri="{FF2B5EF4-FFF2-40B4-BE49-F238E27FC236}">
                <a16:creationId xmlns:a16="http://schemas.microsoft.com/office/drawing/2014/main" id="{E08B51F3-C709-49D5-A1C8-71C87F48C176}"/>
              </a:ext>
            </a:extLst>
          </p:cNvPr>
          <p:cNvSpPr>
            <a:spLocks noGrp="1"/>
          </p:cNvSpPr>
          <p:nvPr>
            <p:ph type="dt" sz="half" idx="2"/>
          </p:nvPr>
        </p:nvSpPr>
        <p:spPr/>
        <p:txBody>
          <a:bodyPr/>
          <a:lstStyle/>
          <a:p>
            <a:pPr>
              <a:defRPr/>
            </a:pPr>
            <a:r>
              <a:rPr lang="en-GB">
                <a:latin typeface="Helvetica"/>
              </a:rPr>
              <a:t>21/02/2024</a:t>
            </a:r>
            <a:endParaRPr lang="en-US">
              <a:latin typeface="Helvetica"/>
              <a:cs typeface="Helvetica"/>
            </a:endParaRPr>
          </a:p>
        </p:txBody>
      </p:sp>
      <p:sp>
        <p:nvSpPr>
          <p:cNvPr id="4" name="Slide Number Placeholder 3">
            <a:extLst>
              <a:ext uri="{FF2B5EF4-FFF2-40B4-BE49-F238E27FC236}">
                <a16:creationId xmlns:a16="http://schemas.microsoft.com/office/drawing/2014/main" id="{B5A1F921-6A3A-BA12-45E6-DE68E9DEBB8A}"/>
              </a:ext>
            </a:extLst>
          </p:cNvPr>
          <p:cNvSpPr>
            <a:spLocks noGrp="1"/>
          </p:cNvSpPr>
          <p:nvPr>
            <p:ph type="sldNum" sz="quarter" idx="4"/>
          </p:nvPr>
        </p:nvSpPr>
        <p:spPr/>
        <p:txBody>
          <a:bodyPr/>
          <a:lstStyle/>
          <a:p>
            <a:pPr>
              <a:defRPr/>
            </a:pPr>
            <a:fld id="{0C39C72E-2A13-EB4D-AD45-6D4E6ACAED8D}" type="slidenum">
              <a:rPr lang="en-US" smtClean="0"/>
              <a:pPr>
                <a:defRPr/>
              </a:pPr>
              <a:t>72</a:t>
            </a:fld>
            <a:endParaRPr lang="en-US"/>
          </a:p>
        </p:txBody>
      </p:sp>
      <p:pic>
        <p:nvPicPr>
          <p:cNvPr id="9" name="Content Placeholder 8">
            <a:extLst>
              <a:ext uri="{FF2B5EF4-FFF2-40B4-BE49-F238E27FC236}">
                <a16:creationId xmlns:a16="http://schemas.microsoft.com/office/drawing/2014/main" id="{202700F3-4D0D-A7F6-41EE-15F026BCF0C6}"/>
              </a:ext>
            </a:extLst>
          </p:cNvPr>
          <p:cNvPicPr>
            <a:picLocks noGrp="1" noChangeAspect="1"/>
          </p:cNvPicPr>
          <p:nvPr>
            <p:ph idx="11"/>
          </p:nvPr>
        </p:nvPicPr>
        <p:blipFill>
          <a:blip r:embed="rId2"/>
          <a:stretch>
            <a:fillRect/>
          </a:stretch>
        </p:blipFill>
        <p:spPr>
          <a:xfrm rot="5400000">
            <a:off x="1420424" y="86460"/>
            <a:ext cx="4358906" cy="6752732"/>
          </a:xfrm>
        </p:spPr>
      </p:pic>
      <p:sp>
        <p:nvSpPr>
          <p:cNvPr id="7" name="Footer Placeholder 6">
            <a:extLst>
              <a:ext uri="{FF2B5EF4-FFF2-40B4-BE49-F238E27FC236}">
                <a16:creationId xmlns:a16="http://schemas.microsoft.com/office/drawing/2014/main" id="{DFECD4D4-ACAE-F795-D041-F003DE1BC8BB}"/>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mc:AlternateContent xmlns:mc="http://schemas.openxmlformats.org/markup-compatibility/2006" xmlns:a14="http://schemas.microsoft.com/office/drawing/2010/main">
        <mc:Choice Requires="a14">
          <p:sp>
            <p:nvSpPr>
              <p:cNvPr id="10" name="Content Placeholder 5">
                <a:extLst>
                  <a:ext uri="{FF2B5EF4-FFF2-40B4-BE49-F238E27FC236}">
                    <a16:creationId xmlns:a16="http://schemas.microsoft.com/office/drawing/2014/main" id="{1CB48637-7D0B-624F-32C8-D1E5FCE046D8}"/>
                  </a:ext>
                </a:extLst>
              </p:cNvPr>
              <p:cNvSpPr txBox="1">
                <a:spLocks/>
              </p:cNvSpPr>
              <p:nvPr/>
            </p:nvSpPr>
            <p:spPr>
              <a:xfrm>
                <a:off x="6830291" y="1283373"/>
                <a:ext cx="4916525" cy="5031626"/>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Two sidebands defined outside the mass window:</a:t>
                </a:r>
              </a:p>
              <a:p>
                <a:pPr lvl="1">
                  <a:buFont typeface="Wingdings" pitchFamily="2" charset="2"/>
                  <a:buChar char="v"/>
                </a:pPr>
                <a:r>
                  <a:rPr lang="en-GB" dirty="0"/>
                  <a:t>Backgrounds are allowed to vary through </a:t>
                </a:r>
                <a14:m>
                  <m:oMath xmlns:m="http://schemas.openxmlformats.org/officeDocument/2006/math">
                    <m:sSup>
                      <m:sSupPr>
                        <m:ctrlPr>
                          <a:rPr lang="en-GB" b="0" i="1" smtClean="0">
                            <a:latin typeface="Cambria Math" panose="02040503050406030204" pitchFamily="18" charset="0"/>
                            <a:ea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𝜒</m:t>
                        </m:r>
                      </m:e>
                      <m:sup>
                        <m:r>
                          <a:rPr lang="en-GB" b="0" i="1" smtClean="0">
                            <a:latin typeface="Cambria Math" panose="02040503050406030204" pitchFamily="18" charset="0"/>
                            <a:ea typeface="Cambria Math" panose="02040503050406030204" pitchFamily="18" charset="0"/>
                          </a:rPr>
                          <m:t>2</m:t>
                        </m:r>
                      </m:sup>
                    </m:sSup>
                    <m:r>
                      <a:rPr lang="en-GB" b="0" i="1" smtClean="0">
                        <a:latin typeface="Cambria Math" panose="02040503050406030204" pitchFamily="18" charset="0"/>
                        <a:ea typeface="Cambria Math" panose="02040503050406030204" pitchFamily="18" charset="0"/>
                      </a:rPr>
                      <m:t> </m:t>
                    </m:r>
                  </m:oMath>
                </a14:m>
                <a:r>
                  <a:rPr lang="en-GB" dirty="0"/>
                  <a:t>minimization in the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𝜋</m:t>
                        </m:r>
                      </m:e>
                      <m:sup>
                        <m:r>
                          <a:rPr lang="en-GB" b="0" i="1" smtClean="0">
                            <a:latin typeface="Cambria Math" panose="02040503050406030204" pitchFamily="18" charset="0"/>
                          </a:rPr>
                          <m:t>0</m:t>
                        </m:r>
                      </m:sup>
                    </m:sSup>
                  </m:oMath>
                </a14:m>
                <a:r>
                  <a:rPr lang="en-GB" dirty="0"/>
                  <a:t>mass distribution for each sideband</a:t>
                </a:r>
              </a:p>
              <a:p>
                <a:pPr>
                  <a:buFont typeface="Arial" panose="020B0604020202020204" pitchFamily="34" charset="0"/>
                  <a:buChar char="•"/>
                </a:pPr>
                <a:r>
                  <a:rPr lang="en-GB" dirty="0"/>
                  <a:t>The fitted two scaling factors in each sideband region are shown in blue.</a:t>
                </a:r>
              </a:p>
              <a:p>
                <a:pPr>
                  <a:buFont typeface="Arial" panose="020B0604020202020204" pitchFamily="34" charset="0"/>
                  <a:buChar char="•"/>
                </a:pPr>
                <a:endParaRPr lang="en-US" dirty="0"/>
              </a:p>
              <a:p>
                <a:pPr>
                  <a:buFont typeface="Arial" panose="020B0604020202020204" pitchFamily="34" charset="0"/>
                  <a:buChar char="•"/>
                </a:pPr>
                <a:r>
                  <a:rPr lang="en-GB" dirty="0"/>
                  <a:t>An underestimation of low-energy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𝜋</m:t>
                        </m:r>
                      </m:e>
                      <m:sup>
                        <m:r>
                          <a:rPr lang="en-GB" b="0" i="1" smtClean="0">
                            <a:latin typeface="Cambria Math" panose="02040503050406030204" pitchFamily="18" charset="0"/>
                          </a:rPr>
                          <m:t>0</m:t>
                        </m:r>
                      </m:sup>
                    </m:sSup>
                  </m:oMath>
                </a14:m>
                <a:r>
                  <a:rPr lang="el-GR" dirty="0"/>
                  <a:t> </a:t>
                </a:r>
                <a:r>
                  <a:rPr lang="en-GB" dirty="0"/>
                  <a:t>in the simulation</a:t>
                </a:r>
                <a:endParaRPr lang="en-US" sz="2000" dirty="0"/>
              </a:p>
            </p:txBody>
          </p:sp>
        </mc:Choice>
        <mc:Fallback xmlns="">
          <p:sp>
            <p:nvSpPr>
              <p:cNvPr id="10" name="Content Placeholder 5">
                <a:extLst>
                  <a:ext uri="{FF2B5EF4-FFF2-40B4-BE49-F238E27FC236}">
                    <a16:creationId xmlns:a16="http://schemas.microsoft.com/office/drawing/2014/main" id="{1CB48637-7D0B-624F-32C8-D1E5FCE046D8}"/>
                  </a:ext>
                </a:extLst>
              </p:cNvPr>
              <p:cNvSpPr txBox="1">
                <a:spLocks noRot="1" noChangeAspect="1" noMove="1" noResize="1" noEditPoints="1" noAdjustHandles="1" noChangeArrowheads="1" noChangeShapeType="1" noTextEdit="1"/>
              </p:cNvSpPr>
              <p:nvPr/>
            </p:nvSpPr>
            <p:spPr>
              <a:xfrm>
                <a:off x="6830291" y="1283373"/>
                <a:ext cx="4916525" cy="5031626"/>
              </a:xfrm>
              <a:prstGeom prst="rect">
                <a:avLst/>
              </a:prstGeom>
              <a:blipFill>
                <a:blip r:embed="rId3"/>
                <a:stretch>
                  <a:fillRect l="-3093" t="-756" r="-3608"/>
                </a:stretch>
              </a:blipFill>
            </p:spPr>
            <p:txBody>
              <a:bodyPr/>
              <a:lstStyle/>
              <a:p>
                <a:r>
                  <a:rPr lang="en-US">
                    <a:noFill/>
                  </a:rPr>
                  <a:t> </a:t>
                </a:r>
              </a:p>
            </p:txBody>
          </p:sp>
        </mc:Fallback>
      </mc:AlternateContent>
    </p:spTree>
    <p:extLst>
      <p:ext uri="{BB962C8B-B14F-4D97-AF65-F5344CB8AC3E}">
        <p14:creationId xmlns:p14="http://schemas.microsoft.com/office/powerpoint/2010/main" val="17964213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DF1BF476-D1B6-6A4E-BEB7-2629D0B34CB0}"/>
              </a:ext>
            </a:extLst>
          </p:cNvPr>
          <p:cNvPicPr>
            <a:picLocks noGrp="1" noChangeAspect="1"/>
          </p:cNvPicPr>
          <p:nvPr>
            <p:ph idx="11"/>
          </p:nvPr>
        </p:nvPicPr>
        <p:blipFill>
          <a:blip r:embed="rId2"/>
          <a:stretch>
            <a:fillRect/>
          </a:stretch>
        </p:blipFill>
        <p:spPr>
          <a:xfrm rot="5400000">
            <a:off x="1291773" y="318079"/>
            <a:ext cx="4016215" cy="6221842"/>
          </a:xfrm>
        </p:spPr>
      </p:pic>
      <p:sp>
        <p:nvSpPr>
          <p:cNvPr id="2" name="Title 1">
            <a:extLst>
              <a:ext uri="{FF2B5EF4-FFF2-40B4-BE49-F238E27FC236}">
                <a16:creationId xmlns:a16="http://schemas.microsoft.com/office/drawing/2014/main" id="{692E4CDD-7F0C-2845-9EB9-E2D733C204B7}"/>
              </a:ext>
            </a:extLst>
          </p:cNvPr>
          <p:cNvSpPr>
            <a:spLocks noGrp="1"/>
          </p:cNvSpPr>
          <p:nvPr>
            <p:ph type="title"/>
          </p:nvPr>
        </p:nvSpPr>
        <p:spPr/>
        <p:txBody>
          <a:bodyPr/>
          <a:lstStyle/>
          <a:p>
            <a:r>
              <a:rPr lang="en-GB" dirty="0"/>
              <a:t>Estimating systematics</a:t>
            </a:r>
            <a:endParaRPr lang="en-US" dirty="0"/>
          </a:p>
        </p:txBody>
      </p:sp>
      <p:sp>
        <p:nvSpPr>
          <p:cNvPr id="3" name="Date Placeholder 2">
            <a:extLst>
              <a:ext uri="{FF2B5EF4-FFF2-40B4-BE49-F238E27FC236}">
                <a16:creationId xmlns:a16="http://schemas.microsoft.com/office/drawing/2014/main" id="{3733C0CA-E76C-4A40-88CB-2BC34A93A1A2}"/>
              </a:ext>
            </a:extLst>
          </p:cNvPr>
          <p:cNvSpPr>
            <a:spLocks noGrp="1"/>
          </p:cNvSpPr>
          <p:nvPr>
            <p:ph type="dt" sz="half" idx="2"/>
          </p:nvPr>
        </p:nvSpPr>
        <p:spPr/>
        <p:txBody>
          <a:bodyPr/>
          <a:lstStyle/>
          <a:p>
            <a:pPr>
              <a:defRPr/>
            </a:pPr>
            <a:r>
              <a:rPr lang="en-GB">
                <a:latin typeface="Helvetica"/>
              </a:rPr>
              <a:t>21/02/2024</a:t>
            </a:r>
            <a:endParaRPr lang="en-US" dirty="0">
              <a:latin typeface="Helvetica"/>
              <a:cs typeface="Helvetica"/>
            </a:endParaRPr>
          </a:p>
        </p:txBody>
      </p:sp>
      <p:sp>
        <p:nvSpPr>
          <p:cNvPr id="4" name="Slide Number Placeholder 3">
            <a:extLst>
              <a:ext uri="{FF2B5EF4-FFF2-40B4-BE49-F238E27FC236}">
                <a16:creationId xmlns:a16="http://schemas.microsoft.com/office/drawing/2014/main" id="{199B849E-A731-584C-8216-E3F4551DDA42}"/>
              </a:ext>
            </a:extLst>
          </p:cNvPr>
          <p:cNvSpPr>
            <a:spLocks noGrp="1"/>
          </p:cNvSpPr>
          <p:nvPr>
            <p:ph type="sldNum" sz="quarter" idx="4"/>
          </p:nvPr>
        </p:nvSpPr>
        <p:spPr/>
        <p:txBody>
          <a:bodyPr/>
          <a:lstStyle/>
          <a:p>
            <a:pPr>
              <a:defRPr/>
            </a:pPr>
            <a:fld id="{0C39C72E-2A13-EB4D-AD45-6D4E6ACAED8D}" type="slidenum">
              <a:rPr lang="en-US" smtClean="0"/>
              <a:pPr>
                <a:defRPr/>
              </a:pPr>
              <a:t>73</a:t>
            </a:fld>
            <a:endParaRPr lang="en-US" dirty="0"/>
          </a:p>
        </p:txBody>
      </p:sp>
      <p:sp>
        <p:nvSpPr>
          <p:cNvPr id="6" name="Content Placeholder 5">
            <a:extLst>
              <a:ext uri="{FF2B5EF4-FFF2-40B4-BE49-F238E27FC236}">
                <a16:creationId xmlns:a16="http://schemas.microsoft.com/office/drawing/2014/main" id="{652C856C-E378-7947-8738-1463CBB05D87}"/>
              </a:ext>
            </a:extLst>
          </p:cNvPr>
          <p:cNvSpPr>
            <a:spLocks noGrp="1"/>
          </p:cNvSpPr>
          <p:nvPr>
            <p:ph idx="12"/>
          </p:nvPr>
        </p:nvSpPr>
        <p:spPr/>
        <p:txBody>
          <a:bodyPr/>
          <a:lstStyle/>
          <a:p>
            <a:r>
              <a:rPr lang="en-US" dirty="0"/>
              <a:t>We shift one single parameter and run the simulation again to create an “</a:t>
            </a:r>
            <a:r>
              <a:rPr lang="en-US" b="1" dirty="0"/>
              <a:t>alternative universe</a:t>
            </a:r>
            <a:r>
              <a:rPr lang="en-US" dirty="0"/>
              <a:t>”. </a:t>
            </a:r>
          </a:p>
          <a:p>
            <a:endParaRPr lang="en-US" dirty="0"/>
          </a:p>
          <a:p>
            <a:r>
              <a:rPr lang="en-GB" dirty="0"/>
              <a:t>The difference between the distributions gives a </a:t>
            </a:r>
            <a:r>
              <a:rPr lang="en-GB" b="1" dirty="0"/>
              <a:t>measure of the uncertainty </a:t>
            </a:r>
            <a:r>
              <a:rPr lang="en-GB" dirty="0"/>
              <a:t>due to this shifted parameter.</a:t>
            </a:r>
          </a:p>
          <a:p>
            <a:endParaRPr lang="en-GB" dirty="0"/>
          </a:p>
          <a:p>
            <a:r>
              <a:rPr lang="en-GB" dirty="0"/>
              <a:t>We make the variation and evaluate all systematic sources on the list. </a:t>
            </a:r>
            <a:endParaRPr lang="en-US" dirty="0"/>
          </a:p>
        </p:txBody>
      </p:sp>
      <p:sp>
        <p:nvSpPr>
          <p:cNvPr id="7" name="Footer Placeholder 6">
            <a:extLst>
              <a:ext uri="{FF2B5EF4-FFF2-40B4-BE49-F238E27FC236}">
                <a16:creationId xmlns:a16="http://schemas.microsoft.com/office/drawing/2014/main" id="{83F3AA1E-5FFF-3542-B191-8290318B1EF0}"/>
              </a:ext>
            </a:extLst>
          </p:cNvPr>
          <p:cNvSpPr>
            <a:spLocks noGrp="1"/>
          </p:cNvSpPr>
          <p:nvPr>
            <p:ph type="ftr" sz="quarter" idx="3"/>
          </p:nvPr>
        </p:nvSpPr>
        <p:spPr/>
        <p:txBody>
          <a:bodyPr/>
          <a:lstStyle/>
          <a:p>
            <a:pPr>
              <a:defRPr/>
            </a:pPr>
            <a:r>
              <a:rPr lang="de-DE"/>
              <a:t>Kang Yang | Pion Charge-Exchange Differential Cross Section in ProtoDUNE-SP</a:t>
            </a:r>
            <a:endParaRPr lang="en-US" dirty="0"/>
          </a:p>
        </p:txBody>
      </p:sp>
    </p:spTree>
    <p:extLst>
      <p:ext uri="{BB962C8B-B14F-4D97-AF65-F5344CB8AC3E}">
        <p14:creationId xmlns:p14="http://schemas.microsoft.com/office/powerpoint/2010/main" val="38956969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39F36-9CFE-1945-99CE-699EAF623D3B}"/>
              </a:ext>
            </a:extLst>
          </p:cNvPr>
          <p:cNvSpPr>
            <a:spLocks noGrp="1"/>
          </p:cNvSpPr>
          <p:nvPr>
            <p:ph type="title"/>
          </p:nvPr>
        </p:nvSpPr>
        <p:spPr/>
        <p:txBody>
          <a:bodyPr/>
          <a:lstStyle/>
          <a:p>
            <a:r>
              <a:rPr lang="en-US" dirty="0"/>
              <a:t>Covariance Matrix</a:t>
            </a:r>
          </a:p>
        </p:txBody>
      </p:sp>
      <p:sp>
        <p:nvSpPr>
          <p:cNvPr id="3" name="Date Placeholder 2">
            <a:extLst>
              <a:ext uri="{FF2B5EF4-FFF2-40B4-BE49-F238E27FC236}">
                <a16:creationId xmlns:a16="http://schemas.microsoft.com/office/drawing/2014/main" id="{812CD987-C662-344F-BB70-A14048FD91E3}"/>
              </a:ext>
            </a:extLst>
          </p:cNvPr>
          <p:cNvSpPr>
            <a:spLocks noGrp="1"/>
          </p:cNvSpPr>
          <p:nvPr>
            <p:ph type="dt" sz="half" idx="2"/>
          </p:nvPr>
        </p:nvSpPr>
        <p:spPr/>
        <p:txBody>
          <a:bodyPr/>
          <a:lstStyle/>
          <a:p>
            <a:pPr>
              <a:defRPr/>
            </a:pPr>
            <a:r>
              <a:rPr lang="en-GB">
                <a:latin typeface="Helvetica"/>
              </a:rPr>
              <a:t>21/02/2024</a:t>
            </a:r>
            <a:endParaRPr lang="en-US" dirty="0">
              <a:latin typeface="Helvetica"/>
              <a:cs typeface="Helvetica"/>
            </a:endParaRPr>
          </a:p>
        </p:txBody>
      </p:sp>
      <p:sp>
        <p:nvSpPr>
          <p:cNvPr id="4" name="Slide Number Placeholder 3">
            <a:extLst>
              <a:ext uri="{FF2B5EF4-FFF2-40B4-BE49-F238E27FC236}">
                <a16:creationId xmlns:a16="http://schemas.microsoft.com/office/drawing/2014/main" id="{95DD062C-D88C-344A-AD73-AA5E0EA6FDDF}"/>
              </a:ext>
            </a:extLst>
          </p:cNvPr>
          <p:cNvSpPr>
            <a:spLocks noGrp="1"/>
          </p:cNvSpPr>
          <p:nvPr>
            <p:ph type="sldNum" sz="quarter" idx="4"/>
          </p:nvPr>
        </p:nvSpPr>
        <p:spPr/>
        <p:txBody>
          <a:bodyPr/>
          <a:lstStyle/>
          <a:p>
            <a:pPr>
              <a:defRPr/>
            </a:pPr>
            <a:fld id="{0C39C72E-2A13-EB4D-AD45-6D4E6ACAED8D}" type="slidenum">
              <a:rPr lang="en-US" smtClean="0"/>
              <a:pPr>
                <a:defRPr/>
              </a:pPr>
              <a:t>74</a:t>
            </a:fld>
            <a:endParaRPr lang="en-US" dirty="0"/>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965EB720-6879-A54A-A4B2-49911289C82F}"/>
                  </a:ext>
                </a:extLst>
              </p:cNvPr>
              <p:cNvSpPr>
                <a:spLocks noGrp="1"/>
              </p:cNvSpPr>
              <p:nvPr>
                <p:ph idx="11"/>
              </p:nvPr>
            </p:nvSpPr>
            <p:spPr/>
            <p:txBody>
              <a:bodyPr/>
              <a:lstStyle/>
              <a:p>
                <a:r>
                  <a:rPr lang="en-GB" dirty="0"/>
                  <a:t>We need to consider that different bins may be correlated in our analysis. </a:t>
                </a:r>
              </a:p>
              <a:p>
                <a:endParaRPr lang="en-GB" dirty="0"/>
              </a:p>
              <a:p>
                <a:r>
                  <a:rPr lang="en-GB" dirty="0"/>
                  <a:t>The covariance matrix is a N x N matrix, where N is the number of bins of our variable of interest. </a:t>
                </a:r>
              </a:p>
              <a:p>
                <a:endParaRPr lang="en-GB" dirty="0"/>
              </a:p>
              <a:p>
                <a:r>
                  <a:rPr lang="en-US" dirty="0"/>
                  <a:t>For any two bins, </a:t>
                </a:r>
                <a14:m>
                  <m:oMath xmlns:m="http://schemas.openxmlformats.org/officeDocument/2006/math">
                    <m:r>
                      <a:rPr lang="en-US" i="1" dirty="0" smtClean="0">
                        <a:latin typeface="Cambria Math" panose="02040503050406030204" pitchFamily="18" charset="0"/>
                      </a:rPr>
                      <m:t>𝑖</m:t>
                    </m:r>
                  </m:oMath>
                </a14:m>
                <a:r>
                  <a:rPr lang="en-US" dirty="0"/>
                  <a:t> and </a:t>
                </a:r>
                <a14:m>
                  <m:oMath xmlns:m="http://schemas.openxmlformats.org/officeDocument/2006/math">
                    <m:r>
                      <a:rPr lang="en-GB" b="0" i="1" smtClean="0">
                        <a:latin typeface="Cambria Math" panose="02040503050406030204" pitchFamily="18" charset="0"/>
                      </a:rPr>
                      <m:t>𝑗</m:t>
                    </m:r>
                  </m:oMath>
                </a14:m>
                <a:r>
                  <a:rPr lang="en-US" dirty="0"/>
                  <a:t>, the covariance matrix is defined as: </a:t>
                </a:r>
              </a:p>
              <a:p>
                <a:endParaRPr lang="en-US" dirty="0"/>
              </a:p>
            </p:txBody>
          </p:sp>
        </mc:Choice>
        <mc:Fallback xmlns="">
          <p:sp>
            <p:nvSpPr>
              <p:cNvPr id="5" name="Content Placeholder 4">
                <a:extLst>
                  <a:ext uri="{FF2B5EF4-FFF2-40B4-BE49-F238E27FC236}">
                    <a16:creationId xmlns:a16="http://schemas.microsoft.com/office/drawing/2014/main" id="{965EB720-6879-A54A-A4B2-49911289C82F}"/>
                  </a:ext>
                </a:extLst>
              </p:cNvPr>
              <p:cNvSpPr>
                <a:spLocks noGrp="1" noRot="1" noChangeAspect="1" noMove="1" noResize="1" noEditPoints="1" noAdjustHandles="1" noChangeArrowheads="1" noChangeShapeType="1" noTextEdit="1"/>
              </p:cNvSpPr>
              <p:nvPr>
                <p:ph idx="11"/>
              </p:nvPr>
            </p:nvSpPr>
            <p:spPr>
              <a:blipFill>
                <a:blip r:embed="rId2"/>
                <a:stretch>
                  <a:fillRect l="-2857" t="-756" r="-38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0A585550-7BA9-B441-8CB5-8ED8932FBD47}"/>
                  </a:ext>
                </a:extLst>
              </p:cNvPr>
              <p:cNvSpPr>
                <a:spLocks noGrp="1"/>
              </p:cNvSpPr>
              <p:nvPr>
                <p:ph idx="12"/>
              </p:nvPr>
            </p:nvSpPr>
            <p:spPr>
              <a:xfrm>
                <a:off x="6265634" y="2241881"/>
                <a:ext cx="5321000" cy="5031626"/>
              </a:xfrm>
            </p:spPr>
            <p:txBody>
              <a:bodyPr/>
              <a:lstStyle/>
              <a:p>
                <a:r>
                  <a:rPr lang="en-US" dirty="0"/>
                  <a:t>n is the total number of universes</a:t>
                </a:r>
              </a:p>
              <a:p>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𝑤</m:t>
                        </m:r>
                      </m:e>
                      <m:sub>
                        <m:r>
                          <a:rPr lang="en-GB" b="0" i="1" smtClean="0">
                            <a:latin typeface="Cambria Math" panose="02040503050406030204" pitchFamily="18" charset="0"/>
                          </a:rPr>
                          <m:t>𝑘</m:t>
                        </m:r>
                      </m:sub>
                    </m:sSub>
                  </m:oMath>
                </a14:m>
                <a:r>
                  <a:rPr lang="en-US" dirty="0"/>
                  <a:t> is the weight for a universe </a:t>
                </a:r>
                <a14:m>
                  <m:oMath xmlns:m="http://schemas.openxmlformats.org/officeDocument/2006/math">
                    <m:r>
                      <a:rPr lang="en-GB" b="0" i="1" smtClean="0">
                        <a:latin typeface="Cambria Math" panose="02040503050406030204" pitchFamily="18" charset="0"/>
                      </a:rPr>
                      <m:t>𝑘</m:t>
                    </m:r>
                  </m:oMath>
                </a14:m>
                <a:r>
                  <a:rPr lang="en-US" dirty="0"/>
                  <a:t> (default value = 1)</a:t>
                </a:r>
              </a:p>
              <a:p>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sSub>
                          <m:sSubPr>
                            <m:ctrlPr>
                              <a:rPr lang="en-GB" i="1">
                                <a:latin typeface="Cambria Math" panose="02040503050406030204" pitchFamily="18" charset="0"/>
                              </a:rPr>
                            </m:ctrlPr>
                          </m:sSubPr>
                          <m:e>
                            <m:r>
                              <a:rPr lang="en-GB" i="1">
                                <a:latin typeface="Cambria Math" panose="02040503050406030204" pitchFamily="18" charset="0"/>
                              </a:rPr>
                              <m:t>𝑖</m:t>
                            </m:r>
                          </m:e>
                          <m:sub>
                            <m:r>
                              <a:rPr lang="en-GB" i="1">
                                <a:latin typeface="Cambria Math" panose="02040503050406030204" pitchFamily="18" charset="0"/>
                              </a:rPr>
                              <m:t>𝑘</m:t>
                            </m:r>
                          </m:sub>
                        </m:sSub>
                      </m:sub>
                    </m:sSub>
                  </m:oMath>
                </a14:m>
                <a:r>
                  <a:rPr lang="en-US" dirty="0"/>
                  <a:t> is the candidate count in bin </a:t>
                </a:r>
                <a14:m>
                  <m:oMath xmlns:m="http://schemas.openxmlformats.org/officeDocument/2006/math">
                    <m:r>
                      <a:rPr lang="en-US" i="1" dirty="0">
                        <a:latin typeface="Cambria Math" panose="02040503050406030204" pitchFamily="18" charset="0"/>
                      </a:rPr>
                      <m:t>𝑖</m:t>
                    </m:r>
                  </m:oMath>
                </a14:m>
                <a:r>
                  <a:rPr lang="en-US" dirty="0"/>
                  <a:t> in a universe </a:t>
                </a:r>
                <a14:m>
                  <m:oMath xmlns:m="http://schemas.openxmlformats.org/officeDocument/2006/math">
                    <m:r>
                      <a:rPr lang="en-GB" i="1">
                        <a:latin typeface="Cambria Math" panose="02040503050406030204" pitchFamily="18" charset="0"/>
                      </a:rPr>
                      <m:t>𝑘</m:t>
                    </m:r>
                  </m:oMath>
                </a14:m>
                <a:r>
                  <a:rPr lang="en-US" dirty="0"/>
                  <a:t>.</a:t>
                </a:r>
              </a:p>
              <a:p>
                <a14:m>
                  <m:oMath xmlns:m="http://schemas.openxmlformats.org/officeDocument/2006/math">
                    <m:acc>
                      <m:accPr>
                        <m:chr m:val="̅"/>
                        <m:ctrlPr>
                          <a:rPr lang="en-GB" b="0" i="1" smtClean="0">
                            <a:latin typeface="Cambria Math" panose="02040503050406030204" pitchFamily="18" charset="0"/>
                          </a:rPr>
                        </m:ctrlPr>
                      </m:acc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𝑖</m:t>
                            </m:r>
                          </m:sub>
                        </m:sSub>
                      </m:e>
                    </m:acc>
                  </m:oMath>
                </a14:m>
                <a:r>
                  <a:rPr lang="en-US" dirty="0"/>
                  <a:t> is the mean candidate count in bin </a:t>
                </a:r>
                <a14:m>
                  <m:oMath xmlns:m="http://schemas.openxmlformats.org/officeDocument/2006/math">
                    <m:r>
                      <a:rPr lang="en-US" i="1" dirty="0">
                        <a:latin typeface="Cambria Math" panose="02040503050406030204" pitchFamily="18" charset="0"/>
                      </a:rPr>
                      <m:t>𝑖</m:t>
                    </m:r>
                  </m:oMath>
                </a14:m>
                <a:r>
                  <a:rPr lang="en-US" dirty="0"/>
                  <a:t>, averaged over all universes. </a:t>
                </a:r>
              </a:p>
            </p:txBody>
          </p:sp>
        </mc:Choice>
        <mc:Fallback xmlns="">
          <p:sp>
            <p:nvSpPr>
              <p:cNvPr id="6" name="Content Placeholder 5">
                <a:extLst>
                  <a:ext uri="{FF2B5EF4-FFF2-40B4-BE49-F238E27FC236}">
                    <a16:creationId xmlns:a16="http://schemas.microsoft.com/office/drawing/2014/main" id="{0A585550-7BA9-B441-8CB5-8ED8932FBD47}"/>
                  </a:ext>
                </a:extLst>
              </p:cNvPr>
              <p:cNvSpPr>
                <a:spLocks noGrp="1" noRot="1" noChangeAspect="1" noMove="1" noResize="1" noEditPoints="1" noAdjustHandles="1" noChangeArrowheads="1" noChangeShapeType="1" noTextEdit="1"/>
              </p:cNvSpPr>
              <p:nvPr>
                <p:ph idx="12"/>
              </p:nvPr>
            </p:nvSpPr>
            <p:spPr>
              <a:xfrm>
                <a:off x="6265634" y="2241881"/>
                <a:ext cx="5321000" cy="5031626"/>
              </a:xfrm>
              <a:blipFill>
                <a:blip r:embed="rId3"/>
                <a:stretch>
                  <a:fillRect l="-3095" t="-756" r="-3333"/>
                </a:stretch>
              </a:blipFill>
            </p:spPr>
            <p:txBody>
              <a:bodyPr/>
              <a:lstStyle/>
              <a:p>
                <a:r>
                  <a:rPr lang="en-US">
                    <a:noFill/>
                  </a:rPr>
                  <a:t> </a:t>
                </a:r>
              </a:p>
            </p:txBody>
          </p:sp>
        </mc:Fallback>
      </mc:AlternateContent>
      <p:sp>
        <p:nvSpPr>
          <p:cNvPr id="7" name="Footer Placeholder 6">
            <a:extLst>
              <a:ext uri="{FF2B5EF4-FFF2-40B4-BE49-F238E27FC236}">
                <a16:creationId xmlns:a16="http://schemas.microsoft.com/office/drawing/2014/main" id="{6E365F3B-6636-594C-9194-E825A3D6583E}"/>
              </a:ext>
            </a:extLst>
          </p:cNvPr>
          <p:cNvSpPr>
            <a:spLocks noGrp="1"/>
          </p:cNvSpPr>
          <p:nvPr>
            <p:ph type="ftr" sz="quarter" idx="3"/>
          </p:nvPr>
        </p:nvSpPr>
        <p:spPr/>
        <p:txBody>
          <a:bodyPr/>
          <a:lstStyle/>
          <a:p>
            <a:pPr>
              <a:defRPr/>
            </a:pPr>
            <a:r>
              <a:rPr lang="de-DE"/>
              <a:t>Kang Yang | Pion Charge-Exchange Differential Cross Section in ProtoDUNE-SP</a:t>
            </a:r>
            <a:endParaRPr lang="en-US"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EC71AF5-64CB-4C42-9411-D88E9BABAABF}"/>
                  </a:ext>
                </a:extLst>
              </p:cNvPr>
              <p:cNvSpPr txBox="1"/>
              <p:nvPr/>
            </p:nvSpPr>
            <p:spPr>
              <a:xfrm>
                <a:off x="6337636" y="1076098"/>
                <a:ext cx="5176995" cy="8202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𝑀</m:t>
                          </m:r>
                        </m:e>
                        <m:sub>
                          <m:r>
                            <a:rPr lang="en-GB" sz="2400" b="0" i="1" smtClean="0">
                              <a:latin typeface="Cambria Math" panose="02040503050406030204" pitchFamily="18" charset="0"/>
                            </a:rPr>
                            <m:t>𝑖𝑗</m:t>
                          </m:r>
                        </m:sub>
                      </m:sSub>
                      <m:r>
                        <a:rPr lang="en-GB" sz="2400" b="0" i="1" smtClean="0">
                          <a:latin typeface="Cambria Math" panose="02040503050406030204" pitchFamily="18" charset="0"/>
                        </a:rPr>
                        <m:t>=</m:t>
                      </m:r>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𝑀</m:t>
                          </m:r>
                        </m:e>
                        <m:sub>
                          <m:r>
                            <a:rPr lang="en-GB" sz="2400" b="0" i="1" smtClean="0">
                              <a:latin typeface="Cambria Math" panose="02040503050406030204" pitchFamily="18" charset="0"/>
                            </a:rPr>
                            <m:t>𝑗𝑖</m:t>
                          </m:r>
                        </m:sub>
                      </m:sSub>
                      <m:r>
                        <a:rPr lang="en-GB" sz="2400" b="0" i="1" smtClean="0">
                          <a:latin typeface="Cambria Math" panose="02040503050406030204" pitchFamily="18" charset="0"/>
                        </a:rPr>
                        <m:t>= </m:t>
                      </m:r>
                      <m:f>
                        <m:fPr>
                          <m:ctrlPr>
                            <a:rPr lang="en-GB" sz="2400" b="0" i="1" smtClean="0">
                              <a:latin typeface="Cambria Math" panose="02040503050406030204" pitchFamily="18" charset="0"/>
                            </a:rPr>
                          </m:ctrlPr>
                        </m:fPr>
                        <m:num>
                          <m:nary>
                            <m:naryPr>
                              <m:chr m:val="∑"/>
                              <m:ctrlPr>
                                <a:rPr lang="en-GB" sz="2400" b="0" i="1" smtClean="0">
                                  <a:latin typeface="Cambria Math" panose="02040503050406030204" pitchFamily="18" charset="0"/>
                                </a:rPr>
                              </m:ctrlPr>
                            </m:naryPr>
                            <m:sub>
                              <m:r>
                                <m:rPr>
                                  <m:brk m:alnAt="23"/>
                                </m:rPr>
                                <a:rPr lang="en-GB" sz="2400" b="0" i="1" smtClean="0">
                                  <a:latin typeface="Cambria Math" panose="02040503050406030204" pitchFamily="18" charset="0"/>
                                </a:rPr>
                                <m:t>𝑘</m:t>
                              </m:r>
                              <m:r>
                                <a:rPr lang="en-GB" sz="2400" b="0" i="1" smtClean="0">
                                  <a:latin typeface="Cambria Math" panose="02040503050406030204" pitchFamily="18" charset="0"/>
                                </a:rPr>
                                <m:t>=1</m:t>
                              </m:r>
                            </m:sub>
                            <m:sup>
                              <m:r>
                                <a:rPr lang="en-GB" sz="2400" b="0" i="1" smtClean="0">
                                  <a:latin typeface="Cambria Math" panose="02040503050406030204" pitchFamily="18" charset="0"/>
                                </a:rPr>
                                <m:t>𝑛</m:t>
                              </m:r>
                            </m:sup>
                            <m:e>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m:t>
                                  </m:r>
                                  <m:r>
                                    <a:rPr lang="en-GB" sz="2400" b="0" i="1" smtClean="0">
                                      <a:latin typeface="Cambria Math" panose="02040503050406030204" pitchFamily="18" charset="0"/>
                                    </a:rPr>
                                    <m:t>𝑥</m:t>
                                  </m:r>
                                </m:e>
                                <m:sub>
                                  <m:sSub>
                                    <m:sSubPr>
                                      <m:ctrlPr>
                                        <a:rPr lang="en-GB" sz="2400" i="1">
                                          <a:latin typeface="Cambria Math" panose="02040503050406030204" pitchFamily="18" charset="0"/>
                                        </a:rPr>
                                      </m:ctrlPr>
                                    </m:sSubPr>
                                    <m:e>
                                      <m:r>
                                        <a:rPr lang="en-GB" sz="2400" i="1">
                                          <a:latin typeface="Cambria Math" panose="02040503050406030204" pitchFamily="18" charset="0"/>
                                        </a:rPr>
                                        <m:t>𝑖</m:t>
                                      </m:r>
                                    </m:e>
                                    <m:sub>
                                      <m:r>
                                        <a:rPr lang="en-GB" sz="2400" i="1">
                                          <a:latin typeface="Cambria Math" panose="02040503050406030204" pitchFamily="18" charset="0"/>
                                        </a:rPr>
                                        <m:t>𝑘</m:t>
                                      </m:r>
                                    </m:sub>
                                  </m:sSub>
                                </m:sub>
                              </m:sSub>
                              <m:r>
                                <a:rPr lang="en-GB" sz="2400" b="0" i="1" smtClean="0">
                                  <a:latin typeface="Cambria Math" panose="02040503050406030204" pitchFamily="18" charset="0"/>
                                </a:rPr>
                                <m:t>−</m:t>
                              </m:r>
                              <m:acc>
                                <m:accPr>
                                  <m:chr m:val="̅"/>
                                  <m:ctrlPr>
                                    <a:rPr lang="en-GB" sz="2400" b="0" i="1" smtClean="0">
                                      <a:latin typeface="Cambria Math" panose="02040503050406030204" pitchFamily="18" charset="0"/>
                                    </a:rPr>
                                  </m:ctrlPr>
                                </m:accPr>
                                <m:e>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𝑥</m:t>
                                      </m:r>
                                    </m:e>
                                    <m:sub>
                                      <m:r>
                                        <a:rPr lang="en-GB" sz="2400" b="0" i="1" smtClean="0">
                                          <a:latin typeface="Cambria Math" panose="02040503050406030204" pitchFamily="18" charset="0"/>
                                        </a:rPr>
                                        <m:t>𝑖</m:t>
                                      </m:r>
                                    </m:sub>
                                  </m:sSub>
                                </m:e>
                              </m:acc>
                              <m:r>
                                <a:rPr lang="en-GB" sz="2400" b="0" i="1" smtClean="0">
                                  <a:latin typeface="Cambria Math" panose="02040503050406030204" pitchFamily="18" charset="0"/>
                                </a:rPr>
                                <m:t>)</m:t>
                              </m:r>
                              <m:sSub>
                                <m:sSubPr>
                                  <m:ctrlPr>
                                    <a:rPr lang="en-GB" sz="2400" i="1">
                                      <a:latin typeface="Cambria Math" panose="02040503050406030204" pitchFamily="18" charset="0"/>
                                    </a:rPr>
                                  </m:ctrlPr>
                                </m:sSubPr>
                                <m:e>
                                  <m:r>
                                    <a:rPr lang="en-GB" sz="2400" i="1">
                                      <a:latin typeface="Cambria Math" panose="02040503050406030204" pitchFamily="18" charset="0"/>
                                    </a:rPr>
                                    <m:t>(</m:t>
                                  </m:r>
                                  <m:r>
                                    <a:rPr lang="en-GB" sz="2400" i="1">
                                      <a:latin typeface="Cambria Math" panose="02040503050406030204" pitchFamily="18" charset="0"/>
                                    </a:rPr>
                                    <m:t>𝑥</m:t>
                                  </m:r>
                                </m:e>
                                <m:sub>
                                  <m:sSub>
                                    <m:sSubPr>
                                      <m:ctrlPr>
                                        <a:rPr lang="en-GB" sz="2400" i="1">
                                          <a:latin typeface="Cambria Math" panose="02040503050406030204" pitchFamily="18" charset="0"/>
                                        </a:rPr>
                                      </m:ctrlPr>
                                    </m:sSubPr>
                                    <m:e>
                                      <m:r>
                                        <a:rPr lang="en-GB" sz="2400" b="0" i="1" smtClean="0">
                                          <a:latin typeface="Cambria Math" panose="02040503050406030204" pitchFamily="18" charset="0"/>
                                        </a:rPr>
                                        <m:t>𝑗</m:t>
                                      </m:r>
                                    </m:e>
                                    <m:sub>
                                      <m:r>
                                        <a:rPr lang="en-GB" sz="2400" i="1">
                                          <a:latin typeface="Cambria Math" panose="02040503050406030204" pitchFamily="18" charset="0"/>
                                        </a:rPr>
                                        <m:t>𝑘</m:t>
                                      </m:r>
                                    </m:sub>
                                  </m:sSub>
                                </m:sub>
                              </m:sSub>
                              <m:r>
                                <a:rPr lang="en-GB" sz="2400" i="1">
                                  <a:latin typeface="Cambria Math" panose="02040503050406030204" pitchFamily="18" charset="0"/>
                                </a:rPr>
                                <m:t>−</m:t>
                              </m:r>
                              <m:acc>
                                <m:accPr>
                                  <m:chr m:val="̅"/>
                                  <m:ctrlPr>
                                    <a:rPr lang="en-GB" sz="2400" i="1">
                                      <a:latin typeface="Cambria Math" panose="02040503050406030204" pitchFamily="18" charset="0"/>
                                    </a:rPr>
                                  </m:ctrlPr>
                                </m:accPr>
                                <m:e>
                                  <m:sSub>
                                    <m:sSubPr>
                                      <m:ctrlPr>
                                        <a:rPr lang="en-GB" sz="2400" i="1">
                                          <a:latin typeface="Cambria Math" panose="02040503050406030204" pitchFamily="18" charset="0"/>
                                        </a:rPr>
                                      </m:ctrlPr>
                                    </m:sSubPr>
                                    <m:e>
                                      <m:r>
                                        <a:rPr lang="en-GB" sz="2400" i="1">
                                          <a:latin typeface="Cambria Math" panose="02040503050406030204" pitchFamily="18" charset="0"/>
                                        </a:rPr>
                                        <m:t>𝑥</m:t>
                                      </m:r>
                                    </m:e>
                                    <m:sub>
                                      <m:r>
                                        <a:rPr lang="en-GB" sz="2400" b="0" i="1" smtClean="0">
                                          <a:latin typeface="Cambria Math" panose="02040503050406030204" pitchFamily="18" charset="0"/>
                                        </a:rPr>
                                        <m:t>𝑗</m:t>
                                      </m:r>
                                    </m:sub>
                                  </m:sSub>
                                </m:e>
                              </m:acc>
                              <m:r>
                                <a:rPr lang="en-GB" sz="2400" b="0" i="1" smtClean="0">
                                  <a:latin typeface="Cambria Math" panose="02040503050406030204" pitchFamily="18" charset="0"/>
                                </a:rPr>
                                <m:t>)</m:t>
                              </m:r>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𝑤</m:t>
                                  </m:r>
                                </m:e>
                                <m:sub>
                                  <m:r>
                                    <a:rPr lang="en-GB" sz="2400" b="0" i="1" smtClean="0">
                                      <a:latin typeface="Cambria Math" panose="02040503050406030204" pitchFamily="18" charset="0"/>
                                    </a:rPr>
                                    <m:t>𝑘</m:t>
                                  </m:r>
                                </m:sub>
                              </m:sSub>
                              <m:r>
                                <a:rPr lang="en-GB" sz="2400" b="0" i="1" smtClean="0">
                                  <a:latin typeface="Cambria Math" panose="02040503050406030204" pitchFamily="18" charset="0"/>
                                </a:rPr>
                                <m:t> </m:t>
                              </m:r>
                            </m:e>
                          </m:nary>
                        </m:num>
                        <m:den>
                          <m:nary>
                            <m:naryPr>
                              <m:chr m:val="∑"/>
                              <m:ctrlPr>
                                <a:rPr lang="en-GB" sz="2400" i="1">
                                  <a:latin typeface="Cambria Math" panose="02040503050406030204" pitchFamily="18" charset="0"/>
                                </a:rPr>
                              </m:ctrlPr>
                            </m:naryPr>
                            <m:sub>
                              <m:r>
                                <m:rPr>
                                  <m:brk m:alnAt="23"/>
                                </m:rPr>
                                <a:rPr lang="en-GB" sz="2400" i="1">
                                  <a:latin typeface="Cambria Math" panose="02040503050406030204" pitchFamily="18" charset="0"/>
                                </a:rPr>
                                <m:t>𝑘</m:t>
                              </m:r>
                              <m:r>
                                <a:rPr lang="en-GB" sz="2400" i="1">
                                  <a:latin typeface="Cambria Math" panose="02040503050406030204" pitchFamily="18" charset="0"/>
                                </a:rPr>
                                <m:t>=1</m:t>
                              </m:r>
                            </m:sub>
                            <m:sup>
                              <m:r>
                                <a:rPr lang="en-GB" sz="2400" i="1">
                                  <a:latin typeface="Cambria Math" panose="02040503050406030204" pitchFamily="18" charset="0"/>
                                </a:rPr>
                                <m:t>𝑛</m:t>
                              </m:r>
                            </m:sup>
                            <m:e>
                              <m:r>
                                <a:rPr lang="en-GB" sz="2400" i="1">
                                  <a:latin typeface="Cambria Math" panose="02040503050406030204" pitchFamily="18" charset="0"/>
                                </a:rPr>
                                <m:t> </m:t>
                              </m:r>
                            </m:e>
                          </m:nary>
                          <m:sSub>
                            <m:sSubPr>
                              <m:ctrlPr>
                                <a:rPr lang="en-GB" sz="2400" i="1">
                                  <a:latin typeface="Cambria Math" panose="02040503050406030204" pitchFamily="18" charset="0"/>
                                </a:rPr>
                              </m:ctrlPr>
                            </m:sSubPr>
                            <m:e>
                              <m:r>
                                <a:rPr lang="en-GB" sz="2400" i="1">
                                  <a:latin typeface="Cambria Math" panose="02040503050406030204" pitchFamily="18" charset="0"/>
                                </a:rPr>
                                <m:t>𝑤</m:t>
                              </m:r>
                            </m:e>
                            <m:sub>
                              <m:r>
                                <a:rPr lang="en-GB" sz="2400" i="1">
                                  <a:latin typeface="Cambria Math" panose="02040503050406030204" pitchFamily="18" charset="0"/>
                                </a:rPr>
                                <m:t>𝑘</m:t>
                              </m:r>
                            </m:sub>
                          </m:sSub>
                        </m:den>
                      </m:f>
                    </m:oMath>
                  </m:oMathPara>
                </a14:m>
                <a:endParaRPr lang="en-US" dirty="0"/>
              </a:p>
            </p:txBody>
          </p:sp>
        </mc:Choice>
        <mc:Fallback xmlns="">
          <p:sp>
            <p:nvSpPr>
              <p:cNvPr id="8" name="TextBox 7">
                <a:extLst>
                  <a:ext uri="{FF2B5EF4-FFF2-40B4-BE49-F238E27FC236}">
                    <a16:creationId xmlns:a16="http://schemas.microsoft.com/office/drawing/2014/main" id="{8EC71AF5-64CB-4C42-9411-D88E9BABAABF}"/>
                  </a:ext>
                </a:extLst>
              </p:cNvPr>
              <p:cNvSpPr txBox="1">
                <a:spLocks noRot="1" noChangeAspect="1" noMove="1" noResize="1" noEditPoints="1" noAdjustHandles="1" noChangeArrowheads="1" noChangeShapeType="1" noTextEdit="1"/>
              </p:cNvSpPr>
              <p:nvPr/>
            </p:nvSpPr>
            <p:spPr>
              <a:xfrm>
                <a:off x="6337636" y="1076098"/>
                <a:ext cx="5176995" cy="820289"/>
              </a:xfrm>
              <a:prstGeom prst="rect">
                <a:avLst/>
              </a:prstGeom>
              <a:blipFill>
                <a:blip r:embed="rId4"/>
                <a:stretch>
                  <a:fillRect l="-980" t="-77273" r="-1961" b="-1121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0EA6361-0E46-7D40-A77D-BCD64F615526}"/>
                  </a:ext>
                </a:extLst>
              </p:cNvPr>
              <p:cNvSpPr txBox="1"/>
              <p:nvPr/>
            </p:nvSpPr>
            <p:spPr>
              <a:xfrm>
                <a:off x="1172293" y="5332803"/>
                <a:ext cx="3895554" cy="6348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𝑀</m:t>
                          </m:r>
                        </m:e>
                        <m:sub>
                          <m:r>
                            <a:rPr lang="en-GB" b="0" i="1" smtClean="0">
                              <a:latin typeface="Cambria Math" panose="02040503050406030204" pitchFamily="18" charset="0"/>
                            </a:rPr>
                            <m:t>𝑖𝑗</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𝑀</m:t>
                          </m:r>
                        </m:e>
                        <m:sub>
                          <m:r>
                            <a:rPr lang="en-GB" b="0" i="1" smtClean="0">
                              <a:latin typeface="Cambria Math" panose="02040503050406030204" pitchFamily="18" charset="0"/>
                            </a:rPr>
                            <m:t>𝑗𝑖</m:t>
                          </m:r>
                        </m:sub>
                      </m:sSub>
                      <m:r>
                        <a:rPr lang="en-GB" b="0" i="1" smtClean="0">
                          <a:latin typeface="Cambria Math" panose="02040503050406030204" pitchFamily="18" charset="0"/>
                        </a:rPr>
                        <m:t>= </m:t>
                      </m:r>
                      <m:f>
                        <m:fPr>
                          <m:ctrlPr>
                            <a:rPr lang="en-GB" b="0" i="1" smtClean="0">
                              <a:latin typeface="Cambria Math" panose="02040503050406030204" pitchFamily="18" charset="0"/>
                            </a:rPr>
                          </m:ctrlPr>
                        </m:fPr>
                        <m:num>
                          <m:nary>
                            <m:naryPr>
                              <m:chr m:val="∑"/>
                              <m:ctrlPr>
                                <a:rPr lang="en-GB" b="0" i="1" smtClean="0">
                                  <a:latin typeface="Cambria Math" panose="02040503050406030204" pitchFamily="18" charset="0"/>
                                </a:rPr>
                              </m:ctrlPr>
                            </m:naryPr>
                            <m:sub>
                              <m:r>
                                <m:rPr>
                                  <m:brk m:alnAt="23"/>
                                </m:rPr>
                                <a:rPr lang="en-GB" b="0" i="1" smtClean="0">
                                  <a:latin typeface="Cambria Math" panose="02040503050406030204" pitchFamily="18" charset="0"/>
                                </a:rPr>
                                <m:t>𝑘</m:t>
                              </m:r>
                              <m:r>
                                <a:rPr lang="en-GB" b="0" i="1" smtClean="0">
                                  <a:latin typeface="Cambria Math" panose="02040503050406030204" pitchFamily="18" charset="0"/>
                                </a:rPr>
                                <m:t>=1</m:t>
                              </m:r>
                            </m:sub>
                            <m:sup>
                              <m:r>
                                <a:rPr lang="en-GB" b="0" i="1" smtClean="0">
                                  <a:latin typeface="Cambria Math" panose="02040503050406030204" pitchFamily="18" charset="0"/>
                                </a:rPr>
                                <m:t>𝑛</m:t>
                              </m:r>
                            </m:sup>
                            <m:e>
                              <m:sSub>
                                <m:sSubPr>
                                  <m:ctrlPr>
                                    <a:rPr lang="en-GB" b="0" i="1" smtClean="0">
                                      <a:latin typeface="Cambria Math" panose="02040503050406030204" pitchFamily="18" charset="0"/>
                                    </a:rPr>
                                  </m:ctrlPr>
                                </m:sSubPr>
                                <m:e>
                                  <m:r>
                                    <a:rPr lang="en-GB" b="0" i="1" smtClean="0">
                                      <a:latin typeface="Cambria Math" panose="02040503050406030204" pitchFamily="18" charset="0"/>
                                    </a:rPr>
                                    <m:t>(</m:t>
                                  </m:r>
                                  <m:r>
                                    <a:rPr lang="en-GB" b="0" i="1" smtClean="0">
                                      <a:latin typeface="Cambria Math" panose="02040503050406030204" pitchFamily="18" charset="0"/>
                                    </a:rPr>
                                    <m:t>𝑥</m:t>
                                  </m:r>
                                </m:e>
                                <m:sub>
                                  <m:sSub>
                                    <m:sSubPr>
                                      <m:ctrlPr>
                                        <a:rPr lang="en-GB" i="1">
                                          <a:latin typeface="Cambria Math" panose="02040503050406030204" pitchFamily="18" charset="0"/>
                                        </a:rPr>
                                      </m:ctrlPr>
                                    </m:sSubPr>
                                    <m:e>
                                      <m:r>
                                        <a:rPr lang="en-GB" i="1">
                                          <a:latin typeface="Cambria Math" panose="02040503050406030204" pitchFamily="18" charset="0"/>
                                        </a:rPr>
                                        <m:t>𝑖</m:t>
                                      </m:r>
                                    </m:e>
                                    <m:sub>
                                      <m:r>
                                        <a:rPr lang="en-GB" i="1">
                                          <a:latin typeface="Cambria Math" panose="02040503050406030204" pitchFamily="18" charset="0"/>
                                        </a:rPr>
                                        <m:t>𝑘</m:t>
                                      </m:r>
                                    </m:sub>
                                  </m:sSub>
                                </m:sub>
                              </m:sSub>
                              <m:r>
                                <a:rPr lang="en-GB" b="0" i="1" smtClean="0">
                                  <a:latin typeface="Cambria Math" panose="02040503050406030204" pitchFamily="18" charset="0"/>
                                </a:rPr>
                                <m:t>−</m:t>
                              </m:r>
                              <m:acc>
                                <m:accPr>
                                  <m:chr m:val="̅"/>
                                  <m:ctrlPr>
                                    <a:rPr lang="en-GB" b="0" i="1" smtClean="0">
                                      <a:latin typeface="Cambria Math" panose="02040503050406030204" pitchFamily="18" charset="0"/>
                                    </a:rPr>
                                  </m:ctrlPr>
                                </m:acc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𝑖</m:t>
                                      </m:r>
                                    </m:sub>
                                  </m:sSub>
                                </m:e>
                              </m:acc>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m:t>
                                  </m:r>
                                  <m:r>
                                    <a:rPr lang="en-GB" i="1">
                                      <a:latin typeface="Cambria Math" panose="02040503050406030204" pitchFamily="18" charset="0"/>
                                    </a:rPr>
                                    <m:t>𝑥</m:t>
                                  </m:r>
                                </m:e>
                                <m:sub>
                                  <m:sSub>
                                    <m:sSubPr>
                                      <m:ctrlPr>
                                        <a:rPr lang="en-GB" i="1">
                                          <a:latin typeface="Cambria Math" panose="02040503050406030204" pitchFamily="18" charset="0"/>
                                        </a:rPr>
                                      </m:ctrlPr>
                                    </m:sSubPr>
                                    <m:e>
                                      <m:r>
                                        <a:rPr lang="en-GB" b="0" i="1" smtClean="0">
                                          <a:latin typeface="Cambria Math" panose="02040503050406030204" pitchFamily="18" charset="0"/>
                                        </a:rPr>
                                        <m:t>𝑗</m:t>
                                      </m:r>
                                    </m:e>
                                    <m:sub>
                                      <m:r>
                                        <a:rPr lang="en-GB" i="1">
                                          <a:latin typeface="Cambria Math" panose="02040503050406030204" pitchFamily="18" charset="0"/>
                                        </a:rPr>
                                        <m:t>𝑘</m:t>
                                      </m:r>
                                    </m:sub>
                                  </m:sSub>
                                </m:sub>
                              </m:sSub>
                              <m:r>
                                <a:rPr lang="en-GB" i="1">
                                  <a:latin typeface="Cambria Math" panose="02040503050406030204" pitchFamily="18" charset="0"/>
                                </a:rPr>
                                <m:t>−</m:t>
                              </m:r>
                              <m:acc>
                                <m:accPr>
                                  <m:chr m:val="̅"/>
                                  <m:ctrlPr>
                                    <a:rPr lang="en-GB" i="1">
                                      <a:latin typeface="Cambria Math" panose="02040503050406030204" pitchFamily="18" charset="0"/>
                                    </a:rPr>
                                  </m:ctrlPr>
                                </m:accPr>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b="0" i="1" smtClean="0">
                                          <a:latin typeface="Cambria Math" panose="02040503050406030204" pitchFamily="18" charset="0"/>
                                        </a:rPr>
                                        <m:t>𝑗</m:t>
                                      </m:r>
                                    </m:sub>
                                  </m:sSub>
                                </m:e>
                              </m:acc>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𝑤</m:t>
                                  </m:r>
                                </m:e>
                                <m:sub>
                                  <m:r>
                                    <a:rPr lang="en-GB" b="0" i="1" smtClean="0">
                                      <a:latin typeface="Cambria Math" panose="02040503050406030204" pitchFamily="18" charset="0"/>
                                    </a:rPr>
                                    <m:t>𝑘</m:t>
                                  </m:r>
                                </m:sub>
                              </m:sSub>
                              <m:r>
                                <a:rPr lang="en-GB" b="0" i="1" smtClean="0">
                                  <a:latin typeface="Cambria Math" panose="02040503050406030204" pitchFamily="18" charset="0"/>
                                </a:rPr>
                                <m:t> </m:t>
                              </m:r>
                            </m:e>
                          </m:nary>
                        </m:num>
                        <m:den>
                          <m:nary>
                            <m:naryPr>
                              <m:chr m:val="∑"/>
                              <m:ctrlPr>
                                <a:rPr lang="en-GB" i="1">
                                  <a:latin typeface="Cambria Math" panose="02040503050406030204" pitchFamily="18" charset="0"/>
                                </a:rPr>
                              </m:ctrlPr>
                            </m:naryPr>
                            <m:sub>
                              <m:r>
                                <m:rPr>
                                  <m:brk m:alnAt="23"/>
                                </m:rPr>
                                <a:rPr lang="en-GB" i="1">
                                  <a:latin typeface="Cambria Math" panose="02040503050406030204" pitchFamily="18" charset="0"/>
                                </a:rPr>
                                <m:t>𝑘</m:t>
                              </m:r>
                              <m:r>
                                <a:rPr lang="en-GB" i="1">
                                  <a:latin typeface="Cambria Math" panose="02040503050406030204" pitchFamily="18" charset="0"/>
                                </a:rPr>
                                <m:t>=1</m:t>
                              </m:r>
                            </m:sub>
                            <m:sup>
                              <m:r>
                                <a:rPr lang="en-GB" i="1">
                                  <a:latin typeface="Cambria Math" panose="02040503050406030204" pitchFamily="18" charset="0"/>
                                </a:rPr>
                                <m:t>𝑛</m:t>
                              </m:r>
                            </m:sup>
                            <m:e>
                              <m:r>
                                <a:rPr lang="en-GB" i="1">
                                  <a:latin typeface="Cambria Math" panose="02040503050406030204" pitchFamily="18" charset="0"/>
                                </a:rPr>
                                <m:t> </m:t>
                              </m:r>
                            </m:e>
                          </m:nary>
                          <m:sSub>
                            <m:sSubPr>
                              <m:ctrlPr>
                                <a:rPr lang="en-GB" i="1">
                                  <a:latin typeface="Cambria Math" panose="02040503050406030204" pitchFamily="18" charset="0"/>
                                </a:rPr>
                              </m:ctrlPr>
                            </m:sSubPr>
                            <m:e>
                              <m:r>
                                <a:rPr lang="en-GB" i="1">
                                  <a:latin typeface="Cambria Math" panose="02040503050406030204" pitchFamily="18" charset="0"/>
                                </a:rPr>
                                <m:t>𝑤</m:t>
                              </m:r>
                            </m:e>
                            <m:sub>
                              <m:r>
                                <a:rPr lang="en-GB" i="1">
                                  <a:latin typeface="Cambria Math" panose="02040503050406030204" pitchFamily="18" charset="0"/>
                                </a:rPr>
                                <m:t>𝑘</m:t>
                              </m:r>
                            </m:sub>
                          </m:sSub>
                        </m:den>
                      </m:f>
                    </m:oMath>
                  </m:oMathPara>
                </a14:m>
                <a:endParaRPr lang="en-US" dirty="0"/>
              </a:p>
            </p:txBody>
          </p:sp>
        </mc:Choice>
        <mc:Fallback xmlns="">
          <p:sp>
            <p:nvSpPr>
              <p:cNvPr id="9" name="TextBox 8">
                <a:extLst>
                  <a:ext uri="{FF2B5EF4-FFF2-40B4-BE49-F238E27FC236}">
                    <a16:creationId xmlns:a16="http://schemas.microsoft.com/office/drawing/2014/main" id="{80EA6361-0E46-7D40-A77D-BCD64F615526}"/>
                  </a:ext>
                </a:extLst>
              </p:cNvPr>
              <p:cNvSpPr txBox="1">
                <a:spLocks noRot="1" noChangeAspect="1" noMove="1" noResize="1" noEditPoints="1" noAdjustHandles="1" noChangeArrowheads="1" noChangeShapeType="1" noTextEdit="1"/>
              </p:cNvSpPr>
              <p:nvPr/>
            </p:nvSpPr>
            <p:spPr>
              <a:xfrm>
                <a:off x="1172293" y="5332803"/>
                <a:ext cx="3895554" cy="634854"/>
              </a:xfrm>
              <a:prstGeom prst="rect">
                <a:avLst/>
              </a:prstGeom>
              <a:blipFill>
                <a:blip r:embed="rId5"/>
                <a:stretch>
                  <a:fillRect l="-977" t="-76000" r="-1954" b="-104000"/>
                </a:stretch>
              </a:blipFill>
            </p:spPr>
            <p:txBody>
              <a:bodyPr/>
              <a:lstStyle/>
              <a:p>
                <a:r>
                  <a:rPr lang="en-US">
                    <a:noFill/>
                  </a:rPr>
                  <a:t> </a:t>
                </a:r>
              </a:p>
            </p:txBody>
          </p:sp>
        </mc:Fallback>
      </mc:AlternateContent>
    </p:spTree>
    <p:extLst>
      <p:ext uri="{BB962C8B-B14F-4D97-AF65-F5344CB8AC3E}">
        <p14:creationId xmlns:p14="http://schemas.microsoft.com/office/powerpoint/2010/main" val="28756448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39F36-9CFE-1945-99CE-699EAF623D3B}"/>
              </a:ext>
            </a:extLst>
          </p:cNvPr>
          <p:cNvSpPr>
            <a:spLocks noGrp="1"/>
          </p:cNvSpPr>
          <p:nvPr>
            <p:ph type="title"/>
          </p:nvPr>
        </p:nvSpPr>
        <p:spPr/>
        <p:txBody>
          <a:bodyPr/>
          <a:lstStyle/>
          <a:p>
            <a:r>
              <a:rPr lang="en-US" dirty="0"/>
              <a:t>Covariance Matrix</a:t>
            </a:r>
          </a:p>
        </p:txBody>
      </p:sp>
      <p:sp>
        <p:nvSpPr>
          <p:cNvPr id="3" name="Date Placeholder 2">
            <a:extLst>
              <a:ext uri="{FF2B5EF4-FFF2-40B4-BE49-F238E27FC236}">
                <a16:creationId xmlns:a16="http://schemas.microsoft.com/office/drawing/2014/main" id="{812CD987-C662-344F-BB70-A14048FD91E3}"/>
              </a:ext>
            </a:extLst>
          </p:cNvPr>
          <p:cNvSpPr>
            <a:spLocks noGrp="1"/>
          </p:cNvSpPr>
          <p:nvPr>
            <p:ph type="dt" sz="half" idx="2"/>
          </p:nvPr>
        </p:nvSpPr>
        <p:spPr/>
        <p:txBody>
          <a:bodyPr/>
          <a:lstStyle/>
          <a:p>
            <a:pPr>
              <a:defRPr/>
            </a:pPr>
            <a:r>
              <a:rPr lang="en-GB">
                <a:latin typeface="Helvetica"/>
              </a:rPr>
              <a:t>21/02/2024</a:t>
            </a:r>
            <a:endParaRPr lang="en-US" dirty="0">
              <a:latin typeface="Helvetica"/>
              <a:cs typeface="Helvetica"/>
            </a:endParaRPr>
          </a:p>
        </p:txBody>
      </p:sp>
      <p:sp>
        <p:nvSpPr>
          <p:cNvPr id="4" name="Slide Number Placeholder 3">
            <a:extLst>
              <a:ext uri="{FF2B5EF4-FFF2-40B4-BE49-F238E27FC236}">
                <a16:creationId xmlns:a16="http://schemas.microsoft.com/office/drawing/2014/main" id="{95DD062C-D88C-344A-AD73-AA5E0EA6FDDF}"/>
              </a:ext>
            </a:extLst>
          </p:cNvPr>
          <p:cNvSpPr>
            <a:spLocks noGrp="1"/>
          </p:cNvSpPr>
          <p:nvPr>
            <p:ph type="sldNum" sz="quarter" idx="4"/>
          </p:nvPr>
        </p:nvSpPr>
        <p:spPr/>
        <p:txBody>
          <a:bodyPr/>
          <a:lstStyle/>
          <a:p>
            <a:pPr>
              <a:defRPr/>
            </a:pPr>
            <a:fld id="{0C39C72E-2A13-EB4D-AD45-6D4E6ACAED8D}" type="slidenum">
              <a:rPr lang="en-US" smtClean="0"/>
              <a:pPr>
                <a:defRPr/>
              </a:pPr>
              <a:t>75</a:t>
            </a:fld>
            <a:endParaRPr lang="en-US" dirty="0"/>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965EB720-6879-A54A-A4B2-49911289C82F}"/>
                  </a:ext>
                </a:extLst>
              </p:cNvPr>
              <p:cNvSpPr>
                <a:spLocks noGrp="1"/>
              </p:cNvSpPr>
              <p:nvPr>
                <p:ph idx="11"/>
              </p:nvPr>
            </p:nvSpPr>
            <p:spPr/>
            <p:txBody>
              <a:bodyPr/>
              <a:lstStyle/>
              <a:p>
                <a:r>
                  <a:rPr lang="en-GB" dirty="0"/>
                  <a:t>We need to consider that different bins may be correlated in our analysis. </a:t>
                </a:r>
              </a:p>
              <a:p>
                <a:endParaRPr lang="en-GB" dirty="0"/>
              </a:p>
              <a:p>
                <a:r>
                  <a:rPr lang="en-GB" dirty="0"/>
                  <a:t>The covariance matrix is a N x N matrix, where N is the number of bins of our variable of interest. </a:t>
                </a:r>
              </a:p>
              <a:p>
                <a:endParaRPr lang="en-GB" dirty="0"/>
              </a:p>
              <a:p>
                <a:r>
                  <a:rPr lang="en-US" dirty="0"/>
                  <a:t>For any two bins, </a:t>
                </a:r>
                <a14:m>
                  <m:oMath xmlns:m="http://schemas.openxmlformats.org/officeDocument/2006/math">
                    <m:r>
                      <a:rPr lang="en-US" i="1" dirty="0" smtClean="0">
                        <a:latin typeface="Cambria Math" panose="02040503050406030204" pitchFamily="18" charset="0"/>
                      </a:rPr>
                      <m:t>𝑖</m:t>
                    </m:r>
                  </m:oMath>
                </a14:m>
                <a:r>
                  <a:rPr lang="en-US" dirty="0"/>
                  <a:t> and </a:t>
                </a:r>
                <a14:m>
                  <m:oMath xmlns:m="http://schemas.openxmlformats.org/officeDocument/2006/math">
                    <m:r>
                      <a:rPr lang="en-GB" b="0" i="1" smtClean="0">
                        <a:latin typeface="Cambria Math" panose="02040503050406030204" pitchFamily="18" charset="0"/>
                      </a:rPr>
                      <m:t>𝑗</m:t>
                    </m:r>
                  </m:oMath>
                </a14:m>
                <a:r>
                  <a:rPr lang="en-US" dirty="0"/>
                  <a:t>, the covariance matrix is defined as: </a:t>
                </a:r>
              </a:p>
              <a:p>
                <a:endParaRPr lang="en-US" dirty="0"/>
              </a:p>
            </p:txBody>
          </p:sp>
        </mc:Choice>
        <mc:Fallback xmlns="">
          <p:sp>
            <p:nvSpPr>
              <p:cNvPr id="5" name="Content Placeholder 4">
                <a:extLst>
                  <a:ext uri="{FF2B5EF4-FFF2-40B4-BE49-F238E27FC236}">
                    <a16:creationId xmlns:a16="http://schemas.microsoft.com/office/drawing/2014/main" id="{965EB720-6879-A54A-A4B2-49911289C82F}"/>
                  </a:ext>
                </a:extLst>
              </p:cNvPr>
              <p:cNvSpPr>
                <a:spLocks noGrp="1" noRot="1" noChangeAspect="1" noMove="1" noResize="1" noEditPoints="1" noAdjustHandles="1" noChangeArrowheads="1" noChangeShapeType="1" noTextEdit="1"/>
              </p:cNvSpPr>
              <p:nvPr>
                <p:ph idx="11"/>
              </p:nvPr>
            </p:nvSpPr>
            <p:spPr>
              <a:blipFill>
                <a:blip r:embed="rId2"/>
                <a:stretch>
                  <a:fillRect l="-2857" t="-756" r="-3810"/>
                </a:stretch>
              </a:blipFill>
            </p:spPr>
            <p:txBody>
              <a:bodyPr/>
              <a:lstStyle/>
              <a:p>
                <a:r>
                  <a:rPr lang="en-US">
                    <a:noFill/>
                  </a:rPr>
                  <a:t> </a:t>
                </a:r>
              </a:p>
            </p:txBody>
          </p:sp>
        </mc:Fallback>
      </mc:AlternateContent>
      <p:sp>
        <p:nvSpPr>
          <p:cNvPr id="7" name="Footer Placeholder 6">
            <a:extLst>
              <a:ext uri="{FF2B5EF4-FFF2-40B4-BE49-F238E27FC236}">
                <a16:creationId xmlns:a16="http://schemas.microsoft.com/office/drawing/2014/main" id="{6E365F3B-6636-594C-9194-E825A3D6583E}"/>
              </a:ext>
            </a:extLst>
          </p:cNvPr>
          <p:cNvSpPr>
            <a:spLocks noGrp="1"/>
          </p:cNvSpPr>
          <p:nvPr>
            <p:ph type="ftr" sz="quarter" idx="3"/>
          </p:nvPr>
        </p:nvSpPr>
        <p:spPr/>
        <p:txBody>
          <a:bodyPr/>
          <a:lstStyle/>
          <a:p>
            <a:pPr>
              <a:defRPr/>
            </a:pPr>
            <a:r>
              <a:rPr lang="de-DE"/>
              <a:t>Kang Yang | Pion Charge-Exchange Differential Cross Section in ProtoDUNE-SP</a:t>
            </a:r>
            <a:endParaRPr lang="en-US"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0EA6361-0E46-7D40-A77D-BCD64F615526}"/>
                  </a:ext>
                </a:extLst>
              </p:cNvPr>
              <p:cNvSpPr txBox="1"/>
              <p:nvPr/>
            </p:nvSpPr>
            <p:spPr>
              <a:xfrm>
                <a:off x="1172293" y="5332803"/>
                <a:ext cx="3895554" cy="6348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𝑀</m:t>
                          </m:r>
                        </m:e>
                        <m:sub>
                          <m:r>
                            <a:rPr lang="en-GB" b="0" i="1" smtClean="0">
                              <a:latin typeface="Cambria Math" panose="02040503050406030204" pitchFamily="18" charset="0"/>
                            </a:rPr>
                            <m:t>𝑖𝑗</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𝑀</m:t>
                          </m:r>
                        </m:e>
                        <m:sub>
                          <m:r>
                            <a:rPr lang="en-GB" b="0" i="1" smtClean="0">
                              <a:latin typeface="Cambria Math" panose="02040503050406030204" pitchFamily="18" charset="0"/>
                            </a:rPr>
                            <m:t>𝑗𝑖</m:t>
                          </m:r>
                        </m:sub>
                      </m:sSub>
                      <m:r>
                        <a:rPr lang="en-GB" b="0" i="1" smtClean="0">
                          <a:latin typeface="Cambria Math" panose="02040503050406030204" pitchFamily="18" charset="0"/>
                        </a:rPr>
                        <m:t>= </m:t>
                      </m:r>
                      <m:f>
                        <m:fPr>
                          <m:ctrlPr>
                            <a:rPr lang="en-GB" b="0" i="1" smtClean="0">
                              <a:latin typeface="Cambria Math" panose="02040503050406030204" pitchFamily="18" charset="0"/>
                            </a:rPr>
                          </m:ctrlPr>
                        </m:fPr>
                        <m:num>
                          <m:nary>
                            <m:naryPr>
                              <m:chr m:val="∑"/>
                              <m:ctrlPr>
                                <a:rPr lang="en-GB" b="0" i="1" smtClean="0">
                                  <a:latin typeface="Cambria Math" panose="02040503050406030204" pitchFamily="18" charset="0"/>
                                </a:rPr>
                              </m:ctrlPr>
                            </m:naryPr>
                            <m:sub>
                              <m:r>
                                <m:rPr>
                                  <m:brk m:alnAt="23"/>
                                </m:rPr>
                                <a:rPr lang="en-GB" b="0" i="1" smtClean="0">
                                  <a:latin typeface="Cambria Math" panose="02040503050406030204" pitchFamily="18" charset="0"/>
                                </a:rPr>
                                <m:t>𝑘</m:t>
                              </m:r>
                              <m:r>
                                <a:rPr lang="en-GB" b="0" i="1" smtClean="0">
                                  <a:latin typeface="Cambria Math" panose="02040503050406030204" pitchFamily="18" charset="0"/>
                                </a:rPr>
                                <m:t>=1</m:t>
                              </m:r>
                            </m:sub>
                            <m:sup>
                              <m:r>
                                <a:rPr lang="en-GB" b="0" i="1" smtClean="0">
                                  <a:latin typeface="Cambria Math" panose="02040503050406030204" pitchFamily="18" charset="0"/>
                                </a:rPr>
                                <m:t>𝑛</m:t>
                              </m:r>
                            </m:sup>
                            <m:e>
                              <m:sSub>
                                <m:sSubPr>
                                  <m:ctrlPr>
                                    <a:rPr lang="en-GB" b="0" i="1" smtClean="0">
                                      <a:latin typeface="Cambria Math" panose="02040503050406030204" pitchFamily="18" charset="0"/>
                                    </a:rPr>
                                  </m:ctrlPr>
                                </m:sSubPr>
                                <m:e>
                                  <m:r>
                                    <a:rPr lang="en-GB" b="0" i="1" smtClean="0">
                                      <a:latin typeface="Cambria Math" panose="02040503050406030204" pitchFamily="18" charset="0"/>
                                    </a:rPr>
                                    <m:t>(</m:t>
                                  </m:r>
                                  <m:r>
                                    <a:rPr lang="en-GB" b="0" i="1" smtClean="0">
                                      <a:latin typeface="Cambria Math" panose="02040503050406030204" pitchFamily="18" charset="0"/>
                                    </a:rPr>
                                    <m:t>𝑥</m:t>
                                  </m:r>
                                </m:e>
                                <m:sub>
                                  <m:sSub>
                                    <m:sSubPr>
                                      <m:ctrlPr>
                                        <a:rPr lang="en-GB" i="1">
                                          <a:latin typeface="Cambria Math" panose="02040503050406030204" pitchFamily="18" charset="0"/>
                                        </a:rPr>
                                      </m:ctrlPr>
                                    </m:sSubPr>
                                    <m:e>
                                      <m:r>
                                        <a:rPr lang="en-GB" i="1">
                                          <a:latin typeface="Cambria Math" panose="02040503050406030204" pitchFamily="18" charset="0"/>
                                        </a:rPr>
                                        <m:t>𝑖</m:t>
                                      </m:r>
                                    </m:e>
                                    <m:sub>
                                      <m:r>
                                        <a:rPr lang="en-GB" i="1">
                                          <a:latin typeface="Cambria Math" panose="02040503050406030204" pitchFamily="18" charset="0"/>
                                        </a:rPr>
                                        <m:t>𝑘</m:t>
                                      </m:r>
                                    </m:sub>
                                  </m:sSub>
                                </m:sub>
                              </m:sSub>
                              <m:r>
                                <a:rPr lang="en-GB" b="0" i="1" smtClean="0">
                                  <a:latin typeface="Cambria Math" panose="02040503050406030204" pitchFamily="18" charset="0"/>
                                </a:rPr>
                                <m:t>−</m:t>
                              </m:r>
                              <m:acc>
                                <m:accPr>
                                  <m:chr m:val="̅"/>
                                  <m:ctrlPr>
                                    <a:rPr lang="en-GB" b="0" i="1" smtClean="0">
                                      <a:latin typeface="Cambria Math" panose="02040503050406030204" pitchFamily="18" charset="0"/>
                                    </a:rPr>
                                  </m:ctrlPr>
                                </m:acc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𝑖</m:t>
                                      </m:r>
                                    </m:sub>
                                  </m:sSub>
                                </m:e>
                              </m:acc>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m:t>
                                  </m:r>
                                  <m:r>
                                    <a:rPr lang="en-GB" i="1">
                                      <a:latin typeface="Cambria Math" panose="02040503050406030204" pitchFamily="18" charset="0"/>
                                    </a:rPr>
                                    <m:t>𝑥</m:t>
                                  </m:r>
                                </m:e>
                                <m:sub>
                                  <m:sSub>
                                    <m:sSubPr>
                                      <m:ctrlPr>
                                        <a:rPr lang="en-GB" i="1">
                                          <a:latin typeface="Cambria Math" panose="02040503050406030204" pitchFamily="18" charset="0"/>
                                        </a:rPr>
                                      </m:ctrlPr>
                                    </m:sSubPr>
                                    <m:e>
                                      <m:r>
                                        <a:rPr lang="en-GB" b="0" i="1" smtClean="0">
                                          <a:latin typeface="Cambria Math" panose="02040503050406030204" pitchFamily="18" charset="0"/>
                                        </a:rPr>
                                        <m:t>𝑗</m:t>
                                      </m:r>
                                    </m:e>
                                    <m:sub>
                                      <m:r>
                                        <a:rPr lang="en-GB" i="1">
                                          <a:latin typeface="Cambria Math" panose="02040503050406030204" pitchFamily="18" charset="0"/>
                                        </a:rPr>
                                        <m:t>𝑘</m:t>
                                      </m:r>
                                    </m:sub>
                                  </m:sSub>
                                </m:sub>
                              </m:sSub>
                              <m:r>
                                <a:rPr lang="en-GB" i="1">
                                  <a:latin typeface="Cambria Math" panose="02040503050406030204" pitchFamily="18" charset="0"/>
                                </a:rPr>
                                <m:t>−</m:t>
                              </m:r>
                              <m:acc>
                                <m:accPr>
                                  <m:chr m:val="̅"/>
                                  <m:ctrlPr>
                                    <a:rPr lang="en-GB" i="1">
                                      <a:latin typeface="Cambria Math" panose="02040503050406030204" pitchFamily="18" charset="0"/>
                                    </a:rPr>
                                  </m:ctrlPr>
                                </m:accPr>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b="0" i="1" smtClean="0">
                                          <a:latin typeface="Cambria Math" panose="02040503050406030204" pitchFamily="18" charset="0"/>
                                        </a:rPr>
                                        <m:t>𝑗</m:t>
                                      </m:r>
                                    </m:sub>
                                  </m:sSub>
                                </m:e>
                              </m:acc>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𝑤</m:t>
                                  </m:r>
                                </m:e>
                                <m:sub>
                                  <m:r>
                                    <a:rPr lang="en-GB" b="0" i="1" smtClean="0">
                                      <a:latin typeface="Cambria Math" panose="02040503050406030204" pitchFamily="18" charset="0"/>
                                    </a:rPr>
                                    <m:t>𝑘</m:t>
                                  </m:r>
                                </m:sub>
                              </m:sSub>
                              <m:r>
                                <a:rPr lang="en-GB" b="0" i="1" smtClean="0">
                                  <a:latin typeface="Cambria Math" panose="02040503050406030204" pitchFamily="18" charset="0"/>
                                </a:rPr>
                                <m:t> </m:t>
                              </m:r>
                            </m:e>
                          </m:nary>
                        </m:num>
                        <m:den>
                          <m:nary>
                            <m:naryPr>
                              <m:chr m:val="∑"/>
                              <m:ctrlPr>
                                <a:rPr lang="en-GB" i="1">
                                  <a:latin typeface="Cambria Math" panose="02040503050406030204" pitchFamily="18" charset="0"/>
                                </a:rPr>
                              </m:ctrlPr>
                            </m:naryPr>
                            <m:sub>
                              <m:r>
                                <m:rPr>
                                  <m:brk m:alnAt="23"/>
                                </m:rPr>
                                <a:rPr lang="en-GB" i="1">
                                  <a:latin typeface="Cambria Math" panose="02040503050406030204" pitchFamily="18" charset="0"/>
                                </a:rPr>
                                <m:t>𝑘</m:t>
                              </m:r>
                              <m:r>
                                <a:rPr lang="en-GB" i="1">
                                  <a:latin typeface="Cambria Math" panose="02040503050406030204" pitchFamily="18" charset="0"/>
                                </a:rPr>
                                <m:t>=1</m:t>
                              </m:r>
                            </m:sub>
                            <m:sup>
                              <m:r>
                                <a:rPr lang="en-GB" i="1">
                                  <a:latin typeface="Cambria Math" panose="02040503050406030204" pitchFamily="18" charset="0"/>
                                </a:rPr>
                                <m:t>𝑛</m:t>
                              </m:r>
                            </m:sup>
                            <m:e>
                              <m:r>
                                <a:rPr lang="en-GB" i="1">
                                  <a:latin typeface="Cambria Math" panose="02040503050406030204" pitchFamily="18" charset="0"/>
                                </a:rPr>
                                <m:t> </m:t>
                              </m:r>
                            </m:e>
                          </m:nary>
                          <m:sSub>
                            <m:sSubPr>
                              <m:ctrlPr>
                                <a:rPr lang="en-GB" i="1">
                                  <a:latin typeface="Cambria Math" panose="02040503050406030204" pitchFamily="18" charset="0"/>
                                </a:rPr>
                              </m:ctrlPr>
                            </m:sSubPr>
                            <m:e>
                              <m:r>
                                <a:rPr lang="en-GB" i="1">
                                  <a:latin typeface="Cambria Math" panose="02040503050406030204" pitchFamily="18" charset="0"/>
                                </a:rPr>
                                <m:t>𝑤</m:t>
                              </m:r>
                            </m:e>
                            <m:sub>
                              <m:r>
                                <a:rPr lang="en-GB" i="1">
                                  <a:latin typeface="Cambria Math" panose="02040503050406030204" pitchFamily="18" charset="0"/>
                                </a:rPr>
                                <m:t>𝑘</m:t>
                              </m:r>
                            </m:sub>
                          </m:sSub>
                        </m:den>
                      </m:f>
                    </m:oMath>
                  </m:oMathPara>
                </a14:m>
                <a:endParaRPr lang="en-US" dirty="0"/>
              </a:p>
            </p:txBody>
          </p:sp>
        </mc:Choice>
        <mc:Fallback xmlns="">
          <p:sp>
            <p:nvSpPr>
              <p:cNvPr id="9" name="TextBox 8">
                <a:extLst>
                  <a:ext uri="{FF2B5EF4-FFF2-40B4-BE49-F238E27FC236}">
                    <a16:creationId xmlns:a16="http://schemas.microsoft.com/office/drawing/2014/main" id="{80EA6361-0E46-7D40-A77D-BCD64F615526}"/>
                  </a:ext>
                </a:extLst>
              </p:cNvPr>
              <p:cNvSpPr txBox="1">
                <a:spLocks noRot="1" noChangeAspect="1" noMove="1" noResize="1" noEditPoints="1" noAdjustHandles="1" noChangeArrowheads="1" noChangeShapeType="1" noTextEdit="1"/>
              </p:cNvSpPr>
              <p:nvPr/>
            </p:nvSpPr>
            <p:spPr>
              <a:xfrm>
                <a:off x="1172293" y="5332803"/>
                <a:ext cx="3895554" cy="634854"/>
              </a:xfrm>
              <a:prstGeom prst="rect">
                <a:avLst/>
              </a:prstGeom>
              <a:blipFill>
                <a:blip r:embed="rId3"/>
                <a:stretch>
                  <a:fillRect l="-977" t="-76000" r="-1954" b="-104000"/>
                </a:stretch>
              </a:blipFill>
            </p:spPr>
            <p:txBody>
              <a:bodyPr/>
              <a:lstStyle/>
              <a:p>
                <a:r>
                  <a:rPr lang="en-US">
                    <a:noFill/>
                  </a:rPr>
                  <a:t> </a:t>
                </a:r>
              </a:p>
            </p:txBody>
          </p:sp>
        </mc:Fallback>
      </mc:AlternateContent>
      <p:pic>
        <p:nvPicPr>
          <p:cNvPr id="17" name="Content Placeholder 16">
            <a:extLst>
              <a:ext uri="{FF2B5EF4-FFF2-40B4-BE49-F238E27FC236}">
                <a16:creationId xmlns:a16="http://schemas.microsoft.com/office/drawing/2014/main" id="{93ABD23A-4D5A-E44A-BC93-50EA2BD6D059}"/>
              </a:ext>
            </a:extLst>
          </p:cNvPr>
          <p:cNvPicPr>
            <a:picLocks noGrp="1" noChangeAspect="1"/>
          </p:cNvPicPr>
          <p:nvPr>
            <p:ph idx="12"/>
          </p:nvPr>
        </p:nvPicPr>
        <p:blipFill>
          <a:blip r:embed="rId4"/>
          <a:stretch>
            <a:fillRect/>
          </a:stretch>
        </p:blipFill>
        <p:spPr>
          <a:xfrm rot="5400000">
            <a:off x="6994876" y="252291"/>
            <a:ext cx="3891280" cy="6028297"/>
          </a:xfrm>
        </p:spPr>
      </p:pic>
    </p:spTree>
    <p:extLst>
      <p:ext uri="{BB962C8B-B14F-4D97-AF65-F5344CB8AC3E}">
        <p14:creationId xmlns:p14="http://schemas.microsoft.com/office/powerpoint/2010/main" val="22865263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38BB9-CCC6-9C43-9805-BA84747378D3}"/>
              </a:ext>
            </a:extLst>
          </p:cNvPr>
          <p:cNvSpPr>
            <a:spLocks noGrp="1"/>
          </p:cNvSpPr>
          <p:nvPr>
            <p:ph type="title"/>
          </p:nvPr>
        </p:nvSpPr>
        <p:spPr/>
        <p:txBody>
          <a:bodyPr/>
          <a:lstStyle/>
          <a:p>
            <a:r>
              <a:rPr lang="en-US" dirty="0"/>
              <a:t>Systematic Uncertainty</a:t>
            </a:r>
          </a:p>
        </p:txBody>
      </p:sp>
      <p:sp>
        <p:nvSpPr>
          <p:cNvPr id="3" name="Date Placeholder 2">
            <a:extLst>
              <a:ext uri="{FF2B5EF4-FFF2-40B4-BE49-F238E27FC236}">
                <a16:creationId xmlns:a16="http://schemas.microsoft.com/office/drawing/2014/main" id="{820FB47E-EA01-4C4B-9595-A95A05C805E1}"/>
              </a:ext>
            </a:extLst>
          </p:cNvPr>
          <p:cNvSpPr>
            <a:spLocks noGrp="1"/>
          </p:cNvSpPr>
          <p:nvPr>
            <p:ph type="dt" sz="half" idx="2"/>
          </p:nvPr>
        </p:nvSpPr>
        <p:spPr/>
        <p:txBody>
          <a:bodyPr/>
          <a:lstStyle/>
          <a:p>
            <a:pPr>
              <a:defRPr/>
            </a:pPr>
            <a:r>
              <a:rPr lang="en-GB">
                <a:latin typeface="Helvetica"/>
              </a:rPr>
              <a:t>21/02/2024</a:t>
            </a:r>
            <a:endParaRPr lang="en-US" dirty="0">
              <a:latin typeface="Helvetica"/>
              <a:cs typeface="Helvetica"/>
            </a:endParaRPr>
          </a:p>
        </p:txBody>
      </p:sp>
      <p:sp>
        <p:nvSpPr>
          <p:cNvPr id="4" name="Slide Number Placeholder 3">
            <a:extLst>
              <a:ext uri="{FF2B5EF4-FFF2-40B4-BE49-F238E27FC236}">
                <a16:creationId xmlns:a16="http://schemas.microsoft.com/office/drawing/2014/main" id="{BDEB0EA1-894F-C443-8F35-683CE682ED89}"/>
              </a:ext>
            </a:extLst>
          </p:cNvPr>
          <p:cNvSpPr>
            <a:spLocks noGrp="1"/>
          </p:cNvSpPr>
          <p:nvPr>
            <p:ph type="sldNum" sz="quarter" idx="4"/>
          </p:nvPr>
        </p:nvSpPr>
        <p:spPr/>
        <p:txBody>
          <a:bodyPr/>
          <a:lstStyle/>
          <a:p>
            <a:pPr>
              <a:defRPr/>
            </a:pPr>
            <a:fld id="{0C39C72E-2A13-EB4D-AD45-6D4E6ACAED8D}" type="slidenum">
              <a:rPr lang="en-US" smtClean="0"/>
              <a:pPr>
                <a:defRPr/>
              </a:pPr>
              <a:t>76</a:t>
            </a:fld>
            <a:endParaRPr lang="en-US" dirty="0"/>
          </a:p>
        </p:txBody>
      </p:sp>
      <p:sp>
        <p:nvSpPr>
          <p:cNvPr id="7" name="Footer Placeholder 6">
            <a:extLst>
              <a:ext uri="{FF2B5EF4-FFF2-40B4-BE49-F238E27FC236}">
                <a16:creationId xmlns:a16="http://schemas.microsoft.com/office/drawing/2014/main" id="{E54217C4-7BB2-514C-860D-A51BDCCBB2C4}"/>
              </a:ext>
            </a:extLst>
          </p:cNvPr>
          <p:cNvSpPr>
            <a:spLocks noGrp="1"/>
          </p:cNvSpPr>
          <p:nvPr>
            <p:ph type="ftr" sz="quarter" idx="3"/>
          </p:nvPr>
        </p:nvSpPr>
        <p:spPr/>
        <p:txBody>
          <a:bodyPr/>
          <a:lstStyle/>
          <a:p>
            <a:pPr>
              <a:defRPr/>
            </a:pPr>
            <a:r>
              <a:rPr lang="de-DE"/>
              <a:t>Kang Yang | Pion Charge-Exchange Differential Cross Section in ProtoDUNE-SP</a:t>
            </a:r>
            <a:endParaRPr lang="en-US" dirty="0"/>
          </a:p>
        </p:txBody>
      </p:sp>
      <p:pic>
        <p:nvPicPr>
          <p:cNvPr id="13" name="Content Placeholder 12">
            <a:extLst>
              <a:ext uri="{FF2B5EF4-FFF2-40B4-BE49-F238E27FC236}">
                <a16:creationId xmlns:a16="http://schemas.microsoft.com/office/drawing/2014/main" id="{19603EC2-E899-DD4D-9C96-358EF0DCDA4D}"/>
              </a:ext>
            </a:extLst>
          </p:cNvPr>
          <p:cNvPicPr>
            <a:picLocks noGrp="1" noChangeAspect="1"/>
          </p:cNvPicPr>
          <p:nvPr>
            <p:ph idx="12"/>
          </p:nvPr>
        </p:nvPicPr>
        <p:blipFill>
          <a:blip r:embed="rId2"/>
          <a:stretch>
            <a:fillRect/>
          </a:stretch>
        </p:blipFill>
        <p:spPr>
          <a:xfrm rot="5400000">
            <a:off x="7840622" y="-779201"/>
            <a:ext cx="3089400" cy="4786039"/>
          </a:xfrm>
        </p:spPr>
      </p:pic>
      <p:pic>
        <p:nvPicPr>
          <p:cNvPr id="11" name="Content Placeholder 10">
            <a:extLst>
              <a:ext uri="{FF2B5EF4-FFF2-40B4-BE49-F238E27FC236}">
                <a16:creationId xmlns:a16="http://schemas.microsoft.com/office/drawing/2014/main" id="{3AD6753A-3254-0145-9A3B-059A20D1FED7}"/>
              </a:ext>
            </a:extLst>
          </p:cNvPr>
          <p:cNvPicPr>
            <a:picLocks noGrp="1" noChangeAspect="1"/>
          </p:cNvPicPr>
          <p:nvPr>
            <p:ph idx="11"/>
          </p:nvPr>
        </p:nvPicPr>
        <p:blipFill>
          <a:blip r:embed="rId3"/>
          <a:stretch>
            <a:fillRect/>
          </a:stretch>
        </p:blipFill>
        <p:spPr>
          <a:xfrm rot="5400000">
            <a:off x="1575013" y="93637"/>
            <a:ext cx="3894704" cy="6033600"/>
          </a:xfrm>
        </p:spPr>
      </p:pic>
      <p:pic>
        <p:nvPicPr>
          <p:cNvPr id="15" name="Picture 14">
            <a:extLst>
              <a:ext uri="{FF2B5EF4-FFF2-40B4-BE49-F238E27FC236}">
                <a16:creationId xmlns:a16="http://schemas.microsoft.com/office/drawing/2014/main" id="{5639D1EB-ADEF-B24E-A1F6-D7D8DF8F6FB5}"/>
              </a:ext>
            </a:extLst>
          </p:cNvPr>
          <p:cNvPicPr>
            <a:picLocks noChangeAspect="1"/>
          </p:cNvPicPr>
          <p:nvPr/>
        </p:nvPicPr>
        <p:blipFill>
          <a:blip r:embed="rId4"/>
          <a:stretch>
            <a:fillRect/>
          </a:stretch>
        </p:blipFill>
        <p:spPr>
          <a:xfrm rot="5400000">
            <a:off x="7840621" y="2373851"/>
            <a:ext cx="3089401" cy="4786039"/>
          </a:xfrm>
          <a:prstGeom prst="rect">
            <a:avLst/>
          </a:prstGeom>
        </p:spPr>
      </p:pic>
      <p:sp>
        <p:nvSpPr>
          <p:cNvPr id="9" name="TextBox 8">
            <a:extLst>
              <a:ext uri="{FF2B5EF4-FFF2-40B4-BE49-F238E27FC236}">
                <a16:creationId xmlns:a16="http://schemas.microsoft.com/office/drawing/2014/main" id="{68381D50-2610-9C42-8FA6-9979ADE52E72}"/>
              </a:ext>
            </a:extLst>
          </p:cNvPr>
          <p:cNvSpPr txBox="1"/>
          <p:nvPr/>
        </p:nvSpPr>
        <p:spPr>
          <a:xfrm>
            <a:off x="3822782" y="3198072"/>
            <a:ext cx="762888" cy="369332"/>
          </a:xfrm>
          <a:prstGeom prst="rect">
            <a:avLst/>
          </a:prstGeom>
          <a:solidFill>
            <a:schemeClr val="accent2">
              <a:alpha val="25000"/>
            </a:schemeClr>
          </a:solidFill>
        </p:spPr>
        <p:txBody>
          <a:bodyPr wrap="square" rtlCol="0">
            <a:spAutoFit/>
          </a:bodyPr>
          <a:lstStyle/>
          <a:p>
            <a:r>
              <a:rPr lang="en-US" dirty="0"/>
              <a:t>Pi0 KE</a:t>
            </a:r>
          </a:p>
        </p:txBody>
      </p:sp>
      <p:sp>
        <p:nvSpPr>
          <p:cNvPr id="10" name="TextBox 9">
            <a:extLst>
              <a:ext uri="{FF2B5EF4-FFF2-40B4-BE49-F238E27FC236}">
                <a16:creationId xmlns:a16="http://schemas.microsoft.com/office/drawing/2014/main" id="{EAEF36C0-FABE-C940-829A-5358B6F80A54}"/>
              </a:ext>
            </a:extLst>
          </p:cNvPr>
          <p:cNvSpPr txBox="1"/>
          <p:nvPr/>
        </p:nvSpPr>
        <p:spPr>
          <a:xfrm>
            <a:off x="7889259" y="1859908"/>
            <a:ext cx="1078840" cy="369332"/>
          </a:xfrm>
          <a:prstGeom prst="rect">
            <a:avLst/>
          </a:prstGeom>
          <a:solidFill>
            <a:schemeClr val="accent2">
              <a:alpha val="25000"/>
            </a:schemeClr>
          </a:solidFill>
        </p:spPr>
        <p:txBody>
          <a:bodyPr wrap="square" rtlCol="0">
            <a:spAutoFit/>
          </a:bodyPr>
          <a:lstStyle/>
          <a:p>
            <a:r>
              <a:rPr lang="en-US" dirty="0"/>
              <a:t>Pi0 Theta</a:t>
            </a:r>
          </a:p>
        </p:txBody>
      </p:sp>
      <p:sp>
        <p:nvSpPr>
          <p:cNvPr id="12" name="TextBox 11">
            <a:extLst>
              <a:ext uri="{FF2B5EF4-FFF2-40B4-BE49-F238E27FC236}">
                <a16:creationId xmlns:a16="http://schemas.microsoft.com/office/drawing/2014/main" id="{6B15C447-B110-5E49-B8B2-ACF60FDE8DDE}"/>
              </a:ext>
            </a:extLst>
          </p:cNvPr>
          <p:cNvSpPr txBox="1"/>
          <p:nvPr/>
        </p:nvSpPr>
        <p:spPr>
          <a:xfrm>
            <a:off x="9725494" y="4873123"/>
            <a:ext cx="1424528" cy="369332"/>
          </a:xfrm>
          <a:prstGeom prst="rect">
            <a:avLst/>
          </a:prstGeom>
          <a:solidFill>
            <a:schemeClr val="accent2">
              <a:alpha val="25000"/>
            </a:schemeClr>
          </a:solidFill>
        </p:spPr>
        <p:txBody>
          <a:bodyPr wrap="square" rtlCol="0">
            <a:spAutoFit/>
          </a:bodyPr>
          <a:lstStyle/>
          <a:p>
            <a:r>
              <a:rPr lang="en-US" dirty="0"/>
              <a:t>Pi0 </a:t>
            </a:r>
            <a:r>
              <a:rPr lang="en-US" dirty="0" err="1"/>
              <a:t>CosTheta</a:t>
            </a:r>
            <a:endParaRPr lang="en-US" dirty="0"/>
          </a:p>
        </p:txBody>
      </p:sp>
    </p:spTree>
    <p:extLst>
      <p:ext uri="{BB962C8B-B14F-4D97-AF65-F5344CB8AC3E}">
        <p14:creationId xmlns:p14="http://schemas.microsoft.com/office/powerpoint/2010/main" val="3390245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B2B8F-B6C6-9FE4-9135-31143CFF9E3E}"/>
              </a:ext>
            </a:extLst>
          </p:cNvPr>
          <p:cNvSpPr>
            <a:spLocks noGrp="1"/>
          </p:cNvSpPr>
          <p:nvPr>
            <p:ph type="title"/>
          </p:nvPr>
        </p:nvSpPr>
        <p:spPr/>
        <p:txBody>
          <a:bodyPr/>
          <a:lstStyle/>
          <a:p>
            <a:r>
              <a:rPr lang="en-US" altLang="en-US" dirty="0">
                <a:latin typeface="Helvetica" pitchFamily="2" charset="0"/>
                <a:ea typeface="Geneva" panose="020B0503030404040204" pitchFamily="34" charset="0"/>
                <a:cs typeface="Geneva" panose="020B0503030404040204" pitchFamily="34" charset="0"/>
              </a:rPr>
              <a:t>ProtoDUNE in Pictures</a:t>
            </a:r>
            <a:br>
              <a:rPr lang="en-US" altLang="en-US" dirty="0">
                <a:latin typeface="Helvetica" pitchFamily="2" charset="0"/>
                <a:ea typeface="Geneva" panose="020B0503030404040204" pitchFamily="34" charset="0"/>
                <a:cs typeface="Geneva" panose="020B0503030404040204" pitchFamily="34" charset="0"/>
              </a:rPr>
            </a:br>
            <a:endParaRPr lang="en-US" dirty="0"/>
          </a:p>
        </p:txBody>
      </p:sp>
      <p:sp>
        <p:nvSpPr>
          <p:cNvPr id="3" name="Date Placeholder 2">
            <a:extLst>
              <a:ext uri="{FF2B5EF4-FFF2-40B4-BE49-F238E27FC236}">
                <a16:creationId xmlns:a16="http://schemas.microsoft.com/office/drawing/2014/main" id="{EAB58B49-699C-7653-7649-D7B84918204A}"/>
              </a:ext>
            </a:extLst>
          </p:cNvPr>
          <p:cNvSpPr>
            <a:spLocks noGrp="1"/>
          </p:cNvSpPr>
          <p:nvPr>
            <p:ph type="dt" sz="half" idx="2"/>
          </p:nvPr>
        </p:nvSpPr>
        <p:spPr/>
        <p:txBody>
          <a:bodyPr/>
          <a:lstStyle/>
          <a:p>
            <a:pPr>
              <a:defRPr/>
            </a:pPr>
            <a:r>
              <a:rPr lang="en-GB">
                <a:latin typeface="Helvetica"/>
              </a:rPr>
              <a:t>21/02/2024</a:t>
            </a:r>
            <a:endParaRPr lang="en-US">
              <a:latin typeface="Helvetica"/>
              <a:cs typeface="Helvetica"/>
            </a:endParaRPr>
          </a:p>
        </p:txBody>
      </p:sp>
      <p:sp>
        <p:nvSpPr>
          <p:cNvPr id="4" name="Slide Number Placeholder 3">
            <a:extLst>
              <a:ext uri="{FF2B5EF4-FFF2-40B4-BE49-F238E27FC236}">
                <a16:creationId xmlns:a16="http://schemas.microsoft.com/office/drawing/2014/main" id="{8CC64CE3-74C9-A4AE-E2E0-FC13FD004A5A}"/>
              </a:ext>
            </a:extLst>
          </p:cNvPr>
          <p:cNvSpPr>
            <a:spLocks noGrp="1"/>
          </p:cNvSpPr>
          <p:nvPr>
            <p:ph type="sldNum" sz="quarter" idx="4"/>
          </p:nvPr>
        </p:nvSpPr>
        <p:spPr/>
        <p:txBody>
          <a:bodyPr/>
          <a:lstStyle/>
          <a:p>
            <a:pPr>
              <a:defRPr/>
            </a:pPr>
            <a:fld id="{0C39C72E-2A13-EB4D-AD45-6D4E6ACAED8D}" type="slidenum">
              <a:rPr lang="en-US" smtClean="0"/>
              <a:pPr>
                <a:defRPr/>
              </a:pPr>
              <a:t>8</a:t>
            </a:fld>
            <a:endParaRPr lang="en-US"/>
          </a:p>
        </p:txBody>
      </p:sp>
      <p:pic>
        <p:nvPicPr>
          <p:cNvPr id="9" name="Content Placeholder 8" descr="A room with a gold ceiling&#10;&#10;Description automatically generated with medium confidence">
            <a:extLst>
              <a:ext uri="{FF2B5EF4-FFF2-40B4-BE49-F238E27FC236}">
                <a16:creationId xmlns:a16="http://schemas.microsoft.com/office/drawing/2014/main" id="{A399383B-5877-CA80-F66D-CCBB8921338C}"/>
              </a:ext>
            </a:extLst>
          </p:cNvPr>
          <p:cNvPicPr>
            <a:picLocks noGrp="1" noChangeAspect="1"/>
          </p:cNvPicPr>
          <p:nvPr>
            <p:ph idx="11"/>
          </p:nvPr>
        </p:nvPicPr>
        <p:blipFill>
          <a:blip r:embed="rId3"/>
          <a:stretch>
            <a:fillRect/>
          </a:stretch>
        </p:blipFill>
        <p:spPr>
          <a:xfrm>
            <a:off x="520024" y="1175320"/>
            <a:ext cx="7356008" cy="4887712"/>
          </a:xfrm>
        </p:spPr>
      </p:pic>
      <p:sp>
        <p:nvSpPr>
          <p:cNvPr id="7" name="Footer Placeholder 6">
            <a:extLst>
              <a:ext uri="{FF2B5EF4-FFF2-40B4-BE49-F238E27FC236}">
                <a16:creationId xmlns:a16="http://schemas.microsoft.com/office/drawing/2014/main" id="{2F31CC18-FC95-0580-4FB4-D9B57E031426}"/>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p:sp>
        <p:nvSpPr>
          <p:cNvPr id="11" name="TextBox 10">
            <a:extLst>
              <a:ext uri="{FF2B5EF4-FFF2-40B4-BE49-F238E27FC236}">
                <a16:creationId xmlns:a16="http://schemas.microsoft.com/office/drawing/2014/main" id="{FB115E00-8322-2473-2732-06A318FC9702}"/>
              </a:ext>
            </a:extLst>
          </p:cNvPr>
          <p:cNvSpPr txBox="1"/>
          <p:nvPr/>
        </p:nvSpPr>
        <p:spPr>
          <a:xfrm>
            <a:off x="5120640" y="886226"/>
            <a:ext cx="2840736" cy="307777"/>
          </a:xfrm>
          <a:prstGeom prst="rect">
            <a:avLst/>
          </a:prstGeom>
          <a:noFill/>
        </p:spPr>
        <p:txBody>
          <a:bodyPr wrap="square">
            <a:spAutoFit/>
          </a:bodyPr>
          <a:lstStyle/>
          <a:p>
            <a:r>
              <a:rPr lang="en-GB" sz="1400" b="0" i="0" dirty="0">
                <a:solidFill>
                  <a:srgbClr val="000000"/>
                </a:solidFill>
                <a:effectLst/>
                <a:latin typeface="ff-meta-serif-web-pro"/>
              </a:rPr>
              <a:t>Credit: M Brice/CERN-201710-248-1</a:t>
            </a:r>
            <a:endParaRPr lang="en-US" sz="1400" dirty="0"/>
          </a:p>
        </p:txBody>
      </p:sp>
      <p:sp>
        <p:nvSpPr>
          <p:cNvPr id="12" name="Oval 11">
            <a:extLst>
              <a:ext uri="{FF2B5EF4-FFF2-40B4-BE49-F238E27FC236}">
                <a16:creationId xmlns:a16="http://schemas.microsoft.com/office/drawing/2014/main" id="{188C78F8-BD12-7B76-257F-884E2FAEA953}"/>
              </a:ext>
            </a:extLst>
          </p:cNvPr>
          <p:cNvSpPr/>
          <p:nvPr/>
        </p:nvSpPr>
        <p:spPr>
          <a:xfrm>
            <a:off x="4405120" y="1011628"/>
            <a:ext cx="658368" cy="682752"/>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00000"/>
              </a:solidFill>
            </a:endParaRPr>
          </a:p>
        </p:txBody>
      </p:sp>
      <p:sp>
        <p:nvSpPr>
          <p:cNvPr id="5" name="Content Placeholder 5">
            <a:extLst>
              <a:ext uri="{FF2B5EF4-FFF2-40B4-BE49-F238E27FC236}">
                <a16:creationId xmlns:a16="http://schemas.microsoft.com/office/drawing/2014/main" id="{027E4E03-23C7-0B63-36A4-860633312B84}"/>
              </a:ext>
            </a:extLst>
          </p:cNvPr>
          <p:cNvSpPr txBox="1">
            <a:spLocks/>
          </p:cNvSpPr>
          <p:nvPr/>
        </p:nvSpPr>
        <p:spPr>
          <a:xfrm>
            <a:off x="8203993" y="1283373"/>
            <a:ext cx="3764496" cy="5031626"/>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Often appear in photographs as giant </a:t>
            </a:r>
            <a:r>
              <a:rPr lang="en-US" sz="2000" b="1" dirty="0"/>
              <a:t>gold-colored</a:t>
            </a:r>
            <a:r>
              <a:rPr lang="en-US" sz="2000" dirty="0"/>
              <a:t> cubes</a:t>
            </a:r>
          </a:p>
          <a:p>
            <a:endParaRPr lang="en-US" sz="2000" dirty="0"/>
          </a:p>
          <a:p>
            <a:pPr lvl="1">
              <a:buFont typeface="Wingdings" pitchFamily="2" charset="2"/>
              <a:buChar char="v"/>
            </a:pPr>
            <a:r>
              <a:rPr lang="en-US" sz="2000" dirty="0"/>
              <a:t>It’s a trick of the light!</a:t>
            </a:r>
          </a:p>
          <a:p>
            <a:pPr lvl="1">
              <a:buFont typeface="Wingdings" pitchFamily="2" charset="2"/>
              <a:buChar char="v"/>
            </a:pPr>
            <a:endParaRPr lang="en-US" sz="2000" dirty="0"/>
          </a:p>
          <a:p>
            <a:pPr lvl="1">
              <a:buFont typeface="Wingdings" pitchFamily="2" charset="2"/>
              <a:buChar char="v"/>
            </a:pPr>
            <a:r>
              <a:rPr lang="en-US" sz="2000" b="1" dirty="0"/>
              <a:t>Yellow light </a:t>
            </a:r>
            <a:r>
              <a:rPr lang="en-US" sz="2000" dirty="0"/>
              <a:t>reflects off the stainless-steel surfaces.</a:t>
            </a:r>
          </a:p>
          <a:p>
            <a:pPr lvl="1">
              <a:buFont typeface="Wingdings" pitchFamily="2" charset="2"/>
              <a:buChar char="v"/>
            </a:pPr>
            <a:endParaRPr lang="en-US" dirty="0"/>
          </a:p>
          <a:p>
            <a:pPr lvl="1">
              <a:buFont typeface="Wingdings" pitchFamily="2" charset="2"/>
              <a:buChar char="v"/>
            </a:pPr>
            <a:r>
              <a:rPr lang="en-US" dirty="0"/>
              <a:t>To protect certain properties of the photon detection system.</a:t>
            </a:r>
          </a:p>
          <a:p>
            <a:pPr marL="274638" lvl="1" indent="0">
              <a:buNone/>
            </a:pPr>
            <a:endParaRPr lang="en-US" sz="2000" dirty="0"/>
          </a:p>
        </p:txBody>
      </p:sp>
    </p:spTree>
    <p:extLst>
      <p:ext uri="{BB962C8B-B14F-4D97-AF65-F5344CB8AC3E}">
        <p14:creationId xmlns:p14="http://schemas.microsoft.com/office/powerpoint/2010/main" val="111775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B2B8F-B6C6-9FE4-9135-31143CFF9E3E}"/>
              </a:ext>
            </a:extLst>
          </p:cNvPr>
          <p:cNvSpPr>
            <a:spLocks noGrp="1"/>
          </p:cNvSpPr>
          <p:nvPr>
            <p:ph type="title"/>
          </p:nvPr>
        </p:nvSpPr>
        <p:spPr/>
        <p:txBody>
          <a:bodyPr/>
          <a:lstStyle/>
          <a:p>
            <a:r>
              <a:rPr lang="en-US" altLang="en-US" dirty="0">
                <a:latin typeface="Helvetica" pitchFamily="2" charset="0"/>
                <a:ea typeface="Geneva" panose="020B0503030404040204" pitchFamily="34" charset="0"/>
                <a:cs typeface="Geneva" panose="020B0503030404040204" pitchFamily="34" charset="0"/>
              </a:rPr>
              <a:t>ProtoDUNE in Reality</a:t>
            </a:r>
            <a:br>
              <a:rPr lang="en-US" altLang="en-US" dirty="0">
                <a:latin typeface="Helvetica" pitchFamily="2" charset="0"/>
                <a:ea typeface="Geneva" panose="020B0503030404040204" pitchFamily="34" charset="0"/>
                <a:cs typeface="Geneva" panose="020B0503030404040204" pitchFamily="34" charset="0"/>
              </a:rPr>
            </a:br>
            <a:endParaRPr lang="en-US" dirty="0"/>
          </a:p>
        </p:txBody>
      </p:sp>
      <p:sp>
        <p:nvSpPr>
          <p:cNvPr id="3" name="Date Placeholder 2">
            <a:extLst>
              <a:ext uri="{FF2B5EF4-FFF2-40B4-BE49-F238E27FC236}">
                <a16:creationId xmlns:a16="http://schemas.microsoft.com/office/drawing/2014/main" id="{EAB58B49-699C-7653-7649-D7B84918204A}"/>
              </a:ext>
            </a:extLst>
          </p:cNvPr>
          <p:cNvSpPr>
            <a:spLocks noGrp="1"/>
          </p:cNvSpPr>
          <p:nvPr>
            <p:ph type="dt" sz="half" idx="2"/>
          </p:nvPr>
        </p:nvSpPr>
        <p:spPr/>
        <p:txBody>
          <a:bodyPr/>
          <a:lstStyle/>
          <a:p>
            <a:pPr>
              <a:defRPr/>
            </a:pPr>
            <a:r>
              <a:rPr lang="en-GB">
                <a:latin typeface="Helvetica"/>
              </a:rPr>
              <a:t>21/02/2024</a:t>
            </a:r>
            <a:endParaRPr lang="en-US">
              <a:latin typeface="Helvetica"/>
              <a:cs typeface="Helvetica"/>
            </a:endParaRPr>
          </a:p>
        </p:txBody>
      </p:sp>
      <p:sp>
        <p:nvSpPr>
          <p:cNvPr id="4" name="Slide Number Placeholder 3">
            <a:extLst>
              <a:ext uri="{FF2B5EF4-FFF2-40B4-BE49-F238E27FC236}">
                <a16:creationId xmlns:a16="http://schemas.microsoft.com/office/drawing/2014/main" id="{8CC64CE3-74C9-A4AE-E2E0-FC13FD004A5A}"/>
              </a:ext>
            </a:extLst>
          </p:cNvPr>
          <p:cNvSpPr>
            <a:spLocks noGrp="1"/>
          </p:cNvSpPr>
          <p:nvPr>
            <p:ph type="sldNum" sz="quarter" idx="4"/>
          </p:nvPr>
        </p:nvSpPr>
        <p:spPr/>
        <p:txBody>
          <a:bodyPr/>
          <a:lstStyle/>
          <a:p>
            <a:pPr>
              <a:defRPr/>
            </a:pPr>
            <a:fld id="{0C39C72E-2A13-EB4D-AD45-6D4E6ACAED8D}" type="slidenum">
              <a:rPr lang="en-US" smtClean="0"/>
              <a:pPr>
                <a:defRPr/>
              </a:pPr>
              <a:t>9</a:t>
            </a:fld>
            <a:endParaRPr lang="en-US"/>
          </a:p>
        </p:txBody>
      </p:sp>
      <p:sp>
        <p:nvSpPr>
          <p:cNvPr id="7" name="Footer Placeholder 6">
            <a:extLst>
              <a:ext uri="{FF2B5EF4-FFF2-40B4-BE49-F238E27FC236}">
                <a16:creationId xmlns:a16="http://schemas.microsoft.com/office/drawing/2014/main" id="{2F31CC18-FC95-0580-4FB4-D9B57E031426}"/>
              </a:ext>
            </a:extLst>
          </p:cNvPr>
          <p:cNvSpPr>
            <a:spLocks noGrp="1"/>
          </p:cNvSpPr>
          <p:nvPr>
            <p:ph type="ftr" sz="quarter" idx="3"/>
          </p:nvPr>
        </p:nvSpPr>
        <p:spPr/>
        <p:txBody>
          <a:bodyPr/>
          <a:lstStyle/>
          <a:p>
            <a:pPr>
              <a:defRPr/>
            </a:pPr>
            <a:r>
              <a:rPr lang="de-DE"/>
              <a:t>Kang Yang | Pion Charge-Exchange Differential Cross Section in ProtoDUNE-SP</a:t>
            </a:r>
            <a:endParaRPr lang="en-US"/>
          </a:p>
        </p:txBody>
      </p:sp>
      <p:sp>
        <p:nvSpPr>
          <p:cNvPr id="11" name="TextBox 10">
            <a:extLst>
              <a:ext uri="{FF2B5EF4-FFF2-40B4-BE49-F238E27FC236}">
                <a16:creationId xmlns:a16="http://schemas.microsoft.com/office/drawing/2014/main" id="{FB115E00-8322-2473-2732-06A318FC9702}"/>
              </a:ext>
            </a:extLst>
          </p:cNvPr>
          <p:cNvSpPr txBox="1"/>
          <p:nvPr/>
        </p:nvSpPr>
        <p:spPr>
          <a:xfrm>
            <a:off x="5120640" y="886226"/>
            <a:ext cx="2840736" cy="307777"/>
          </a:xfrm>
          <a:prstGeom prst="rect">
            <a:avLst/>
          </a:prstGeom>
          <a:noFill/>
        </p:spPr>
        <p:txBody>
          <a:bodyPr wrap="square">
            <a:spAutoFit/>
          </a:bodyPr>
          <a:lstStyle/>
          <a:p>
            <a:r>
              <a:rPr lang="en-GB" sz="1400" b="0" i="0" dirty="0">
                <a:solidFill>
                  <a:srgbClr val="000000"/>
                </a:solidFill>
                <a:effectLst/>
                <a:latin typeface="ff-meta-serif-web-pro"/>
              </a:rPr>
              <a:t>Credit: Myself </a:t>
            </a:r>
            <a:r>
              <a:rPr lang="en-GB" sz="1400" b="0" i="0" dirty="0">
                <a:solidFill>
                  <a:srgbClr val="000000"/>
                </a:solidFill>
                <a:effectLst/>
                <a:latin typeface="ff-meta-serif-web-pro"/>
                <a:sym typeface="Wingdings" pitchFamily="2" charset="2"/>
              </a:rPr>
              <a:t></a:t>
            </a:r>
            <a:r>
              <a:rPr lang="en-GB" sz="1400" b="0" i="0" dirty="0">
                <a:solidFill>
                  <a:srgbClr val="000000"/>
                </a:solidFill>
                <a:effectLst/>
                <a:latin typeface="ff-meta-serif-web-pro"/>
              </a:rPr>
              <a:t> 25 Jan. 2023</a:t>
            </a:r>
            <a:endParaRPr lang="en-US" sz="1400" dirty="0"/>
          </a:p>
        </p:txBody>
      </p:sp>
      <p:pic>
        <p:nvPicPr>
          <p:cNvPr id="6" name="Picture 5" descr="A room with a metal wall&#10;&#10;Description automatically generated with medium confidence">
            <a:extLst>
              <a:ext uri="{FF2B5EF4-FFF2-40B4-BE49-F238E27FC236}">
                <a16:creationId xmlns:a16="http://schemas.microsoft.com/office/drawing/2014/main" id="{7B6EC073-DE40-B641-B5A8-90C3E611D428}"/>
              </a:ext>
            </a:extLst>
          </p:cNvPr>
          <p:cNvPicPr>
            <a:picLocks noChangeAspect="1"/>
          </p:cNvPicPr>
          <p:nvPr/>
        </p:nvPicPr>
        <p:blipFill>
          <a:blip r:embed="rId3"/>
          <a:stretch>
            <a:fillRect/>
          </a:stretch>
        </p:blipFill>
        <p:spPr>
          <a:xfrm>
            <a:off x="464968" y="1220687"/>
            <a:ext cx="7462021" cy="4888800"/>
          </a:xfrm>
          <a:prstGeom prst="rect">
            <a:avLst/>
          </a:prstGeom>
        </p:spPr>
      </p:pic>
      <p:sp>
        <p:nvSpPr>
          <p:cNvPr id="8" name="Content Placeholder 5">
            <a:extLst>
              <a:ext uri="{FF2B5EF4-FFF2-40B4-BE49-F238E27FC236}">
                <a16:creationId xmlns:a16="http://schemas.microsoft.com/office/drawing/2014/main" id="{6081C97A-7C08-CF11-AF91-E8FAC500F442}"/>
              </a:ext>
            </a:extLst>
          </p:cNvPr>
          <p:cNvSpPr txBox="1">
            <a:spLocks/>
          </p:cNvSpPr>
          <p:nvPr/>
        </p:nvSpPr>
        <p:spPr>
          <a:xfrm>
            <a:off x="8203993" y="1283373"/>
            <a:ext cx="3764496" cy="1476963"/>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Light off </a:t>
            </a:r>
            <a:r>
              <a:rPr lang="en-US" sz="2000" dirty="0">
                <a:sym typeface="Wingdings" pitchFamily="2" charset="2"/>
              </a:rPr>
              <a:t></a:t>
            </a:r>
            <a:endParaRPr lang="en-US" sz="2000" dirty="0"/>
          </a:p>
          <a:p>
            <a:pPr lvl="1">
              <a:buFont typeface="Wingdings" pitchFamily="2" charset="2"/>
              <a:buChar char="v"/>
            </a:pPr>
            <a:r>
              <a:rPr lang="en-US" sz="2000" dirty="0"/>
              <a:t>It’s a huge detector</a:t>
            </a:r>
          </a:p>
          <a:p>
            <a:pPr lvl="1">
              <a:buFont typeface="Wingdings" pitchFamily="2" charset="2"/>
              <a:buChar char="v"/>
            </a:pPr>
            <a:r>
              <a:rPr lang="en-US" dirty="0"/>
              <a:t>DUNE is even bigger</a:t>
            </a:r>
            <a:endParaRPr lang="en-US" sz="2000" dirty="0"/>
          </a:p>
        </p:txBody>
      </p:sp>
      <p:pic>
        <p:nvPicPr>
          <p:cNvPr id="10" name="Picture 9" descr="A group of people in a room&#10;&#10;Description automatically generated">
            <a:extLst>
              <a:ext uri="{FF2B5EF4-FFF2-40B4-BE49-F238E27FC236}">
                <a16:creationId xmlns:a16="http://schemas.microsoft.com/office/drawing/2014/main" id="{8B37A25F-9696-DC32-C849-B4774E004ECF}"/>
              </a:ext>
            </a:extLst>
          </p:cNvPr>
          <p:cNvPicPr>
            <a:picLocks noChangeAspect="1"/>
          </p:cNvPicPr>
          <p:nvPr/>
        </p:nvPicPr>
        <p:blipFill>
          <a:blip r:embed="rId4"/>
          <a:stretch>
            <a:fillRect/>
          </a:stretch>
        </p:blipFill>
        <p:spPr>
          <a:xfrm>
            <a:off x="8042602" y="3200399"/>
            <a:ext cx="3878782" cy="2909087"/>
          </a:xfrm>
          <a:prstGeom prst="rect">
            <a:avLst/>
          </a:prstGeom>
        </p:spPr>
      </p:pic>
    </p:spTree>
    <p:extLst>
      <p:ext uri="{BB962C8B-B14F-4D97-AF65-F5344CB8AC3E}">
        <p14:creationId xmlns:p14="http://schemas.microsoft.com/office/powerpoint/2010/main" val="2728070879"/>
      </p:ext>
    </p:extLst>
  </p:cSld>
  <p:clrMapOvr>
    <a:masterClrMapping/>
  </p:clrMapOvr>
</p:sld>
</file>

<file path=ppt/theme/theme1.xml><?xml version="1.0" encoding="utf-8"?>
<a:theme xmlns:a="http://schemas.openxmlformats.org/drawingml/2006/main" name="Dune Template_051215">
  <a:themeElements>
    <a:clrScheme name="DUNE">
      <a:dk1>
        <a:srgbClr val="BC5F2B"/>
      </a:dk1>
      <a:lt1>
        <a:sysClr val="window" lastClr="FFFFFF"/>
      </a:lt1>
      <a:dk2>
        <a:srgbClr val="3C5A77"/>
      </a:dk2>
      <a:lt2>
        <a:srgbClr val="F37C23"/>
      </a:lt2>
      <a:accent1>
        <a:srgbClr val="4F81BD"/>
      </a:accent1>
      <a:accent2>
        <a:srgbClr val="FFFFFF"/>
      </a:accent2>
      <a:accent3>
        <a:srgbClr val="FFFFFF"/>
      </a:accent3>
      <a:accent4>
        <a:srgbClr val="FFFFFF"/>
      </a:accent4>
      <a:accent5>
        <a:srgbClr val="FFFFFF"/>
      </a:accent5>
      <a:accent6>
        <a:srgbClr val="FFFFF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UNE_Template" id="{BDCB5AA3-786C-C846-B6DF-1B13AC16E363}" vid="{4B7CC984-6FE0-7A42-8C87-AA4DA1068754}"/>
    </a:ext>
  </a:extLst>
</a:theme>
</file>

<file path=ppt/theme/theme2.xml><?xml version="1.0" encoding="utf-8"?>
<a:theme xmlns:a="http://schemas.openxmlformats.org/drawingml/2006/main" name="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UNE_Template" id="{BDCB5AA3-786C-C846-B6DF-1B13AC16E363}" vid="{FF6EC538-D43E-9047-BC93-1209541B61A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Dune Template_051215</Template>
  <TotalTime>29495</TotalTime>
  <Words>12214</Words>
  <Application>Microsoft Macintosh PowerPoint</Application>
  <PresentationFormat>Widescreen</PresentationFormat>
  <Paragraphs>1143</Paragraphs>
  <Slides>76</Slides>
  <Notes>53</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76</vt:i4>
      </vt:variant>
    </vt:vector>
  </HeadingPairs>
  <TitlesOfParts>
    <vt:vector size="96" baseType="lpstr">
      <vt:lpstr>-apple-system</vt:lpstr>
      <vt:lpstr>Calibri Regular</vt:lpstr>
      <vt:lpstr>Droid Serif</vt:lpstr>
      <vt:lpstr>ff-meta-serif-web-pro</vt:lpstr>
      <vt:lpstr>Slack-Lato</vt:lpstr>
      <vt:lpstr>Söhne</vt:lpstr>
      <vt:lpstr>TeXGyreTermes</vt:lpstr>
      <vt:lpstr>Times</vt:lpstr>
      <vt:lpstr>URWPalladioL</vt:lpstr>
      <vt:lpstr>Arial</vt:lpstr>
      <vt:lpstr>Calibri</vt:lpstr>
      <vt:lpstr>Cambria Math</vt:lpstr>
      <vt:lpstr>Helvetica</vt:lpstr>
      <vt:lpstr>Helvetica Neue</vt:lpstr>
      <vt:lpstr>Lato</vt:lpstr>
      <vt:lpstr>Lucida Grande</vt:lpstr>
      <vt:lpstr>Times New Roman</vt:lpstr>
      <vt:lpstr>Wingdings</vt:lpstr>
      <vt:lpstr>Dune Template_051215</vt:lpstr>
      <vt:lpstr>LBNF Content-Footer Theme</vt:lpstr>
      <vt:lpstr>Measurement of the Pion Charge-Exchange Differential Cross Section on Argon with the ProtoDUNE-SP Detector</vt:lpstr>
      <vt:lpstr>Neutrinos in Standard Model</vt:lpstr>
      <vt:lpstr>Neutrino Sources</vt:lpstr>
      <vt:lpstr>Neutrino Detection</vt:lpstr>
      <vt:lpstr>Neutrino Interactions</vt:lpstr>
      <vt:lpstr>Motivations </vt:lpstr>
      <vt:lpstr>ProtoDUNE-SP</vt:lpstr>
      <vt:lpstr>ProtoDUNE in Pictures </vt:lpstr>
      <vt:lpstr>ProtoDUNE in Reality </vt:lpstr>
      <vt:lpstr>ProtoDUNE Test Beam</vt:lpstr>
      <vt:lpstr>ProtoDUNE Single Phase </vt:lpstr>
      <vt:lpstr>LArTPC Working Principle</vt:lpstr>
      <vt:lpstr>ProtoDUNE Data Event Display (1GeV/c)</vt:lpstr>
      <vt:lpstr>Electron Divertor</vt:lpstr>
      <vt:lpstr>Electron Divertor</vt:lpstr>
      <vt:lpstr>Pion Charge Exchange Cross-section</vt:lpstr>
      <vt:lpstr>Signal &amp; Background Definition</vt:lpstr>
      <vt:lpstr>Event Selection </vt:lpstr>
      <vt:lpstr>Thin-Slice Method</vt:lpstr>
      <vt:lpstr>Measure the Initial Energy</vt:lpstr>
      <vt:lpstr>Beam Scraper </vt:lpstr>
      <vt:lpstr>Measure the Interacting Energy</vt:lpstr>
      <vt:lpstr>How to Compute Incident &amp; Interacting Flux</vt:lpstr>
      <vt:lpstr>Electron Diverter (Grounded)</vt:lpstr>
      <vt:lpstr>Initial &amp; Beam Interacting Energy</vt:lpstr>
      <vt:lpstr>Sideband Bck. Tuning</vt:lpstr>
      <vt:lpstr>CEX Interacting Energy</vt:lpstr>
      <vt:lpstr>Total Charge Exchange Cross Section</vt:lpstr>
      <vt:lpstr>Pion CEX Differential Cross-section</vt:lpstr>
      <vt:lpstr>Showers in TPC</vt:lpstr>
      <vt:lpstr>Neutral Pion Energy</vt:lpstr>
      <vt:lpstr>Energy Correction</vt:lpstr>
      <vt:lpstr>Kinematic Fitting </vt:lpstr>
      <vt:lpstr>Kinematic Fitting</vt:lpstr>
      <vt:lpstr>Reconstructed π^0 Mass</vt:lpstr>
      <vt:lpstr>Reconstructed T_(π^0 )</vt:lpstr>
      <vt:lpstr>Differential Cross-section T_(π^0 ) </vt:lpstr>
      <vt:lpstr>Differential Cross-section T_(π^0 ) </vt:lpstr>
      <vt:lpstr>Differential Cross-section θ_(π^0 ) </vt:lpstr>
      <vt:lpstr>Summary</vt:lpstr>
      <vt:lpstr>Back-Up</vt:lpstr>
      <vt:lpstr>DUNE Beam</vt:lpstr>
      <vt:lpstr>DUNE FD</vt:lpstr>
      <vt:lpstr>DUNE ND</vt:lpstr>
      <vt:lpstr>DUNE Physics Program</vt:lpstr>
      <vt:lpstr> </vt:lpstr>
      <vt:lpstr>Lagrange Multiplier Method </vt:lpstr>
      <vt:lpstr>χ^2 Calaculation</vt:lpstr>
      <vt:lpstr>Toy Example</vt:lpstr>
      <vt:lpstr>Toy Example Results</vt:lpstr>
      <vt:lpstr>Extract Cross-section</vt:lpstr>
      <vt:lpstr>Extract Cross-section</vt:lpstr>
      <vt:lpstr>Differential Cross Section Formula</vt:lpstr>
      <vt:lpstr>Extract Differential Cross-Section</vt:lpstr>
      <vt:lpstr>Extract dσ</vt:lpstr>
      <vt:lpstr>Kinematic Fitting </vt:lpstr>
      <vt:lpstr>Pion Charge Exchange Statistics</vt:lpstr>
      <vt:lpstr>Shower Energy (After Correction)</vt:lpstr>
      <vt:lpstr>Upstream Energy Loss</vt:lpstr>
      <vt:lpstr>Upstream Energy Loss</vt:lpstr>
      <vt:lpstr>Stopping Beam Muon</vt:lpstr>
      <vt:lpstr>Long Track Sample</vt:lpstr>
      <vt:lpstr>Sideband Background Tuning</vt:lpstr>
      <vt:lpstr>Energy Deposit from Calorimetry</vt:lpstr>
      <vt:lpstr>Unfolding</vt:lpstr>
      <vt:lpstr>Unfolding – Initial E</vt:lpstr>
      <vt:lpstr>Unfolding – Beam Interacting E</vt:lpstr>
      <vt:lpstr>Unfolding - CEX Interacting E  </vt:lpstr>
      <vt:lpstr>Unfolding – Pi0 KE</vt:lpstr>
      <vt:lpstr>Unfolding – Pi0 Theta</vt:lpstr>
      <vt:lpstr>Unfolding – Pi0 CosTheta</vt:lpstr>
      <vt:lpstr>Sideband Bck. Tuning</vt:lpstr>
      <vt:lpstr>Estimating systematics</vt:lpstr>
      <vt:lpstr>Covariance Matrix</vt:lpstr>
      <vt:lpstr>Covariance Matrix</vt:lpstr>
      <vt:lpstr>Systematic Uncertainty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Kang Yang</dc:creator>
  <cp:keywords/>
  <dc:description>Modified by A. Weber</dc:description>
  <cp:lastModifiedBy>Yang, Kang</cp:lastModifiedBy>
  <cp:revision>63</cp:revision>
  <dcterms:created xsi:type="dcterms:W3CDTF">2023-05-11T08:42:01Z</dcterms:created>
  <dcterms:modified xsi:type="dcterms:W3CDTF">2024-02-20T10:03:48Z</dcterms:modified>
  <cp:category/>
</cp:coreProperties>
</file>