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image125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sldIdLst>
    <p:sldId id="256" r:id="rId2"/>
    <p:sldId id="405" r:id="rId3"/>
    <p:sldId id="406" r:id="rId4"/>
    <p:sldId id="407" r:id="rId5"/>
    <p:sldId id="408" r:id="rId6"/>
    <p:sldId id="409" r:id="rId7"/>
    <p:sldId id="410" r:id="rId8"/>
    <p:sldId id="838" r:id="rId9"/>
    <p:sldId id="448" r:id="rId10"/>
    <p:sldId id="433" r:id="rId11"/>
    <p:sldId id="562" r:id="rId12"/>
    <p:sldId id="564" r:id="rId13"/>
    <p:sldId id="455" r:id="rId14"/>
    <p:sldId id="837" r:id="rId15"/>
    <p:sldId id="839" r:id="rId16"/>
    <p:sldId id="840" r:id="rId17"/>
    <p:sldId id="841" r:id="rId18"/>
    <p:sldId id="842" r:id="rId19"/>
    <p:sldId id="843" r:id="rId20"/>
    <p:sldId id="844" r:id="rId21"/>
    <p:sldId id="404" r:id="rId22"/>
    <p:sldId id="845" r:id="rId23"/>
    <p:sldId id="846" r:id="rId24"/>
    <p:sldId id="847" r:id="rId25"/>
    <p:sldId id="848" r:id="rId26"/>
    <p:sldId id="849" r:id="rId27"/>
    <p:sldId id="850" r:id="rId28"/>
    <p:sldId id="851" r:id="rId29"/>
    <p:sldId id="852" r:id="rId30"/>
    <p:sldId id="491" r:id="rId31"/>
    <p:sldId id="539" r:id="rId32"/>
    <p:sldId id="412" r:id="rId33"/>
    <p:sldId id="413" r:id="rId34"/>
    <p:sldId id="414" r:id="rId35"/>
    <p:sldId id="415" r:id="rId36"/>
    <p:sldId id="389" r:id="rId37"/>
    <p:sldId id="417" r:id="rId38"/>
    <p:sldId id="418" r:id="rId39"/>
    <p:sldId id="419" r:id="rId40"/>
    <p:sldId id="416" r:id="rId41"/>
    <p:sldId id="390" r:id="rId42"/>
    <p:sldId id="391" r:id="rId43"/>
    <p:sldId id="540" r:id="rId44"/>
    <p:sldId id="426" r:id="rId45"/>
    <p:sldId id="428" r:id="rId46"/>
    <p:sldId id="429" r:id="rId47"/>
    <p:sldId id="430" r:id="rId48"/>
    <p:sldId id="431" r:id="rId49"/>
    <p:sldId id="771" r:id="rId50"/>
    <p:sldId id="836" r:id="rId51"/>
    <p:sldId id="772" r:id="rId52"/>
    <p:sldId id="773" r:id="rId53"/>
    <p:sldId id="774" r:id="rId54"/>
    <p:sldId id="853" r:id="rId55"/>
    <p:sldId id="854" r:id="rId56"/>
    <p:sldId id="855" r:id="rId57"/>
    <p:sldId id="856" r:id="rId58"/>
    <p:sldId id="857" r:id="rId59"/>
    <p:sldId id="858" r:id="rId60"/>
    <p:sldId id="859" r:id="rId61"/>
    <p:sldId id="860" r:id="rId62"/>
    <p:sldId id="861" r:id="rId63"/>
    <p:sldId id="862" r:id="rId64"/>
    <p:sldId id="871" r:id="rId65"/>
    <p:sldId id="865" r:id="rId66"/>
    <p:sldId id="866" r:id="rId67"/>
    <p:sldId id="867" r:id="rId68"/>
    <p:sldId id="868" r:id="rId69"/>
    <p:sldId id="869" r:id="rId70"/>
    <p:sldId id="872" r:id="rId71"/>
    <p:sldId id="873" r:id="rId72"/>
    <p:sldId id="874" r:id="rId73"/>
    <p:sldId id="875" r:id="rId74"/>
    <p:sldId id="876" r:id="rId75"/>
    <p:sldId id="877" r:id="rId76"/>
    <p:sldId id="878" r:id="rId77"/>
    <p:sldId id="879" r:id="rId78"/>
    <p:sldId id="880" r:id="rId79"/>
    <p:sldId id="558" r:id="rId80"/>
    <p:sldId id="881" r:id="rId81"/>
    <p:sldId id="882" r:id="rId82"/>
    <p:sldId id="472" r:id="rId8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6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0061A8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8" autoAdjust="0"/>
    <p:restoredTop sz="94689" autoAdjust="0"/>
  </p:normalViewPr>
  <p:slideViewPr>
    <p:cSldViewPr snapToGrid="0">
      <p:cViewPr varScale="1">
        <p:scale>
          <a:sx n="45" d="100"/>
          <a:sy n="45" d="100"/>
        </p:scale>
        <p:origin x="110" y="67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9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0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7-0066-01.hr.jpg" descr="17-0066-01.hr.jpg"/>
          <p:cNvPicPr>
            <a:picLocks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025" t="19664" r="12911" b="13815"/>
          <a:stretch/>
        </p:blipFill>
        <p:spPr>
          <a:xfrm flipH="1" flipV="1">
            <a:off x="12196916" y="1563329"/>
            <a:ext cx="12182168" cy="710872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1" name="Presenter’s Name [44pt Reg]…"/>
          <p:cNvSpPr txBox="1">
            <a:spLocks noGrp="1"/>
          </p:cNvSpPr>
          <p:nvPr>
            <p:ph type="body" sz="quarter" idx="13"/>
          </p:nvPr>
        </p:nvSpPr>
        <p:spPr>
          <a:xfrm>
            <a:off x="914400" y="10826430"/>
            <a:ext cx="22555200" cy="226972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Presenter’s Name [44pt Reg]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Meeting Title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Day Month Year</a:t>
            </a:r>
          </a:p>
        </p:txBody>
      </p:sp>
      <p:pic>
        <p:nvPicPr>
          <p:cNvPr id="13" name="17-0066-01.hr.jpg" descr="17-0066-01.hr.jpg"/>
          <p:cNvPicPr>
            <a:picLocks/>
          </p:cNvPicPr>
          <p:nvPr userDrawn="1"/>
        </p:nvPicPr>
        <p:blipFill rotWithShape="1">
          <a:blip r:embed="rId2"/>
          <a:srcRect l="11025" t="19664" r="12911" b="13815"/>
          <a:stretch/>
        </p:blipFill>
        <p:spPr>
          <a:xfrm>
            <a:off x="0" y="1563329"/>
            <a:ext cx="12182168" cy="7108723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16" name="Group"/>
          <p:cNvGrpSpPr/>
          <p:nvPr/>
        </p:nvGrpSpPr>
        <p:grpSpPr>
          <a:xfrm>
            <a:off x="-30267" y="-16265"/>
            <a:ext cx="24457102" cy="1653572"/>
            <a:chOff x="0" y="0"/>
            <a:chExt cx="24413632" cy="1653570"/>
          </a:xfrm>
        </p:grpSpPr>
        <p:pic>
          <p:nvPicPr>
            <p:cNvPr id="14" name="Image" descr="Image"/>
            <p:cNvPicPr>
              <a:picLocks noChangeAspect="1"/>
            </p:cNvPicPr>
            <p:nvPr/>
          </p:nvPicPr>
          <p:blipFill>
            <a:blip r:embed="rId3"/>
            <a:srcRect b="8105"/>
            <a:stretch>
              <a:fillRect/>
            </a:stretch>
          </p:blipFill>
          <p:spPr>
            <a:xfrm>
              <a:off x="6039246" y="0"/>
              <a:ext cx="18374387" cy="1653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" descr="Image"/>
            <p:cNvPicPr>
              <a:picLocks noChangeAspect="1"/>
            </p:cNvPicPr>
            <p:nvPr/>
          </p:nvPicPr>
          <p:blipFill>
            <a:blip r:embed="rId3"/>
            <a:srcRect r="41523" b="8105"/>
            <a:stretch>
              <a:fillRect/>
            </a:stretch>
          </p:blipFill>
          <p:spPr>
            <a:xfrm>
              <a:off x="0" y="0"/>
              <a:ext cx="10744761" cy="1653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g-2Logo.png" descr="g-2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5111" y="11445193"/>
            <a:ext cx="2325991" cy="165096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resentation title [64pt bold – Use the font Helvetica or Arial in this template]"/>
          <p:cNvSpPr txBox="1">
            <a:spLocks noGrp="1"/>
          </p:cNvSpPr>
          <p:nvPr>
            <p:ph type="body" sz="quarter" idx="14"/>
          </p:nvPr>
        </p:nvSpPr>
        <p:spPr>
          <a:xfrm>
            <a:off x="914400" y="8501551"/>
            <a:ext cx="22555200" cy="2286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642937">
              <a:spcBef>
                <a:spcPts val="0"/>
              </a:spcBef>
              <a:buSzTx/>
              <a:buNone/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Presentation title [64pt bold – Use the font Helvetica or Arial in this template]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4653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082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511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940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8369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94999" y="13010554"/>
            <a:ext cx="494514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3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539786" y="1912625"/>
            <a:ext cx="23188220" cy="101669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95300" indent="-4953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29921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7" name="Table"/>
          <p:cNvGraphicFramePr/>
          <p:nvPr/>
        </p:nvGraphicFramePr>
        <p:xfrm>
          <a:off x="1270000" y="12801600"/>
          <a:ext cx="13408663" cy="759021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59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320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solidFill>
                            <a:srgbClr val="0061A8"/>
                          </a:solidFill>
                          <a:sym typeface="Helvetica"/>
                        </a:rPr>
                        <a:t>8/28/18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solidFill>
                            <a:srgbClr val="0061A8"/>
                          </a:solidFill>
                          <a:sym typeface="Helvetica"/>
                        </a:rPr>
                        <a:t>David Flay | Magnetic Field Performance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4B97"/>
                </a:solidFill>
                <a:latin typeface="FreeSans"/>
                <a:cs typeface="Free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Baisakhi Mitra | University of Mississippi | Muon g-2 experiment at FNAL 
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0A4C4-F2C9-DF47-A430-E542C727C929}" type="datetime1">
              <a:rPr lang="en-GB" smtClean="0"/>
              <a:t>04/07/2024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3018002" y="34679467"/>
            <a:ext cx="479297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004B97"/>
                </a:solidFill>
                <a:latin typeface="FreeSans"/>
                <a:cs typeface="FreeSans"/>
              </a:defRPr>
            </a:lvl1pPr>
          </a:lstStyle>
          <a:p>
            <a:pPr marL="101601">
              <a:spcBef>
                <a:spcPts val="200"/>
              </a:spcBef>
            </a:pPr>
            <a:fld id="{81D60167-4931-47E6-BA6A-407CBD079E47}" type="slidenum">
              <a:rPr lang="en-US" smtClean="0"/>
              <a:pPr marL="101601">
                <a:spcBef>
                  <a:spcPts val="200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74;p32"/>
          <p:cNvCxnSpPr/>
          <p:nvPr/>
        </p:nvCxnSpPr>
        <p:spPr>
          <a:xfrm flipV="1">
            <a:off x="555825" y="12683067"/>
            <a:ext cx="23172181" cy="6147"/>
          </a:xfrm>
          <a:prstGeom prst="straightConnector1">
            <a:avLst/>
          </a:prstGeom>
          <a:noFill/>
          <a:ln w="203200" cap="flat" cmpd="sng">
            <a:solidFill>
              <a:srgbClr val="99D6E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539786" y="1912625"/>
            <a:ext cx="23188220" cy="101669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4/16/19    David Flay | UMass Amherst | Measuring the Anomalous Magnetic Moment of the Muon"/>
          <p:cNvSpPr txBox="1"/>
          <p:nvPr/>
        </p:nvSpPr>
        <p:spPr>
          <a:xfrm>
            <a:off x="1211653" y="12864016"/>
            <a:ext cx="16565432" cy="624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2500"/>
            </a:lvl1pPr>
          </a:lstStyle>
          <a:p>
            <a:r>
              <a:rPr lang="en-US" dirty="0"/>
              <a:t>5/7/24 Breese</a:t>
            </a:r>
            <a:r>
              <a:rPr lang="en-US" baseline="0" dirty="0"/>
              <a:t> Quinn</a:t>
            </a:r>
            <a:r>
              <a:rPr dirty="0"/>
              <a:t> | </a:t>
            </a:r>
            <a:r>
              <a:rPr lang="en-US" dirty="0"/>
              <a:t>University of Mississippi</a:t>
            </a:r>
            <a:r>
              <a:rPr dirty="0"/>
              <a:t> | </a:t>
            </a:r>
            <a:r>
              <a:rPr lang="en-US" dirty="0"/>
              <a:t>Searches</a:t>
            </a:r>
            <a:r>
              <a:rPr lang="en-US" baseline="0" dirty="0"/>
              <a:t> for </a:t>
            </a:r>
            <a:r>
              <a:rPr lang="en-US" dirty="0"/>
              <a:t>CPT and Lorentz Invariance Violation with Muon g-2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r="28138" b="28387"/>
          <a:stretch/>
        </p:blipFill>
        <p:spPr>
          <a:xfrm>
            <a:off x="22283722" y="72293"/>
            <a:ext cx="1456030" cy="1753263"/>
          </a:xfrm>
          <a:prstGeom prst="rect">
            <a:avLst/>
          </a:prstGeom>
        </p:spPr>
      </p:pic>
      <p:sp>
        <p:nvSpPr>
          <p:cNvPr id="14" name="Slide Number Placeholder 11"/>
          <p:cNvSpPr txBox="1">
            <a:spLocks/>
          </p:cNvSpPr>
          <p:nvPr userDrawn="1"/>
        </p:nvSpPr>
        <p:spPr bwMode="auto">
          <a:xfrm>
            <a:off x="23030618" y="13031763"/>
            <a:ext cx="782994" cy="52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1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78E11-3A33-4393-AC71-88D0C62B35B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1A8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1A8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/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-click to edit"/>
          <p:cNvSpPr txBox="1">
            <a:spLocks noGrp="1"/>
          </p:cNvSpPr>
          <p:nvPr>
            <p:ph type="body" sz="quarter" idx="13"/>
          </p:nvPr>
        </p:nvSpPr>
        <p:spPr>
          <a:xfrm>
            <a:off x="555826" y="2010551"/>
            <a:ext cx="5811818" cy="100785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55826" y="336549"/>
            <a:ext cx="23188218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6917335" y="2010551"/>
            <a:ext cx="16826709" cy="100766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56" name="Table"/>
          <p:cNvGraphicFramePr/>
          <p:nvPr/>
        </p:nvGraphicFramePr>
        <p:xfrm>
          <a:off x="1383344" y="13022460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-2Logo.png" descr="g-2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Google Shape;174;p32"/>
          <p:cNvCxnSpPr/>
          <p:nvPr userDrawn="1"/>
        </p:nvCxnSpPr>
        <p:spPr>
          <a:xfrm flipV="1">
            <a:off x="555825" y="12683067"/>
            <a:ext cx="23172181" cy="6147"/>
          </a:xfrm>
          <a:prstGeom prst="straightConnector1">
            <a:avLst/>
          </a:prstGeom>
          <a:noFill/>
          <a:ln w="203200" cap="flat" cmpd="sng">
            <a:solidFill>
              <a:srgbClr val="99D6E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/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"/>
          <p:cNvSpPr txBox="1">
            <a:spLocks noGrp="1"/>
          </p:cNvSpPr>
          <p:nvPr>
            <p:ph idx="3"/>
          </p:nvPr>
        </p:nvSpPr>
        <p:spPr>
          <a:xfrm>
            <a:off x="555825" y="2005989"/>
            <a:ext cx="23188221" cy="787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3800">
                <a:solidFill>
                  <a:srgbClr val="636363"/>
                </a:solidFill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" name="Double-click to edit"/>
          <p:cNvSpPr txBox="1">
            <a:spLocks noGrp="1"/>
          </p:cNvSpPr>
          <p:nvPr>
            <p:ph type="body" sz="quarter" idx="13"/>
          </p:nvPr>
        </p:nvSpPr>
        <p:spPr>
          <a:xfrm>
            <a:off x="555826" y="10109200"/>
            <a:ext cx="23188219" cy="201168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68" name="Table"/>
          <p:cNvGraphicFramePr/>
          <p:nvPr/>
        </p:nvGraphicFramePr>
        <p:xfrm>
          <a:off x="1383344" y="13022460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2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71" name="g-2Logo.png" descr="g-2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Google Shape;174;p32"/>
          <p:cNvCxnSpPr/>
          <p:nvPr userDrawn="1"/>
        </p:nvCxnSpPr>
        <p:spPr>
          <a:xfrm flipV="1">
            <a:off x="555825" y="12683067"/>
            <a:ext cx="23172181" cy="6147"/>
          </a:xfrm>
          <a:prstGeom prst="straightConnector1">
            <a:avLst/>
          </a:prstGeom>
          <a:noFill/>
          <a:ln w="203200" cap="flat" cmpd="sng">
            <a:solidFill>
              <a:srgbClr val="99D6E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able"/>
          <p:cNvGraphicFramePr/>
          <p:nvPr/>
        </p:nvGraphicFramePr>
        <p:xfrm>
          <a:off x="16357600" y="13017500"/>
          <a:ext cx="1828800" cy="508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80" name="Table"/>
          <p:cNvGraphicFramePr/>
          <p:nvPr/>
        </p:nvGraphicFramePr>
        <p:xfrm>
          <a:off x="1383344" y="13018889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1" name="Object"/>
          <p:cNvSpPr txBox="1">
            <a:spLocks noGrp="1"/>
          </p:cNvSpPr>
          <p:nvPr>
            <p:ph idx="3"/>
          </p:nvPr>
        </p:nvSpPr>
        <p:spPr>
          <a:xfrm>
            <a:off x="539786" y="963072"/>
            <a:ext cx="23188219" cy="1097492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3800">
                <a:solidFill>
                  <a:srgbClr val="636363"/>
                </a:solidFill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83" name="g-2Logo.png" descr="g-2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Google Shape;174;p32"/>
          <p:cNvCxnSpPr/>
          <p:nvPr userDrawn="1"/>
        </p:nvCxnSpPr>
        <p:spPr>
          <a:xfrm flipV="1">
            <a:off x="555825" y="12683067"/>
            <a:ext cx="23172181" cy="6147"/>
          </a:xfrm>
          <a:prstGeom prst="straightConnector1">
            <a:avLst/>
          </a:prstGeom>
          <a:noFill/>
          <a:ln w="203200" cap="flat" cmpd="sng">
            <a:solidFill>
              <a:srgbClr val="99D6E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Table"/>
          <p:cNvGraphicFramePr/>
          <p:nvPr/>
        </p:nvGraphicFramePr>
        <p:xfrm>
          <a:off x="16357600" y="13017500"/>
          <a:ext cx="1828800" cy="508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92" name="Table"/>
          <p:cNvGraphicFramePr/>
          <p:nvPr/>
        </p:nvGraphicFramePr>
        <p:xfrm>
          <a:off x="1383344" y="13018889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95" name="g-2Logo.png" descr="g-2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Google Shape;174;p32"/>
          <p:cNvCxnSpPr/>
          <p:nvPr userDrawn="1"/>
        </p:nvCxnSpPr>
        <p:spPr>
          <a:xfrm flipV="1">
            <a:off x="555825" y="12683067"/>
            <a:ext cx="23172181" cy="6147"/>
          </a:xfrm>
          <a:prstGeom prst="straightConnector1">
            <a:avLst/>
          </a:prstGeom>
          <a:noFill/>
          <a:ln w="203200" cap="flat" cmpd="sng">
            <a:solidFill>
              <a:srgbClr val="99D6E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94999" y="130048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solidFill>
                  <a:srgbClr val="0076BA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93" r:id="rId14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7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3.tiff"/><Relationship Id="rId7" Type="http://schemas.openxmlformats.org/officeDocument/2006/relationships/image" Target="../media/image67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openxmlformats.org/officeDocument/2006/relationships/image" Target="../media/image3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85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3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arxiv.org/abs/2402.1541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26.141801" TargetMode="External"/><Relationship Id="rId3" Type="http://schemas.openxmlformats.org/officeDocument/2006/relationships/image" Target="../media/image198.png"/><Relationship Id="rId7" Type="http://schemas.openxmlformats.org/officeDocument/2006/relationships/hyperlink" Target="https://www.sciencedirect.com/science/article/pii/S037015732030255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0.png"/><Relationship Id="rId11" Type="http://schemas.openxmlformats.org/officeDocument/2006/relationships/image" Target="../media/image3.png"/><Relationship Id="rId5" Type="http://schemas.openxmlformats.org/officeDocument/2006/relationships/image" Target="../media/image1010.png"/><Relationship Id="rId10" Type="http://schemas.openxmlformats.org/officeDocument/2006/relationships/image" Target="../media/image91.emf"/><Relationship Id="rId4" Type="http://schemas.openxmlformats.org/officeDocument/2006/relationships/image" Target="../media/image1000.png"/><Relationship Id="rId9" Type="http://schemas.openxmlformats.org/officeDocument/2006/relationships/image" Target="../media/image9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1.emf"/><Relationship Id="rId4" Type="http://schemas.openxmlformats.org/officeDocument/2006/relationships/hyperlink" Target="https://journals.aps.org/prl/abstract/10.1103/PhysRevLett.131.16180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hyperlink" Target="https://arxiv.org/abs/0801.0287v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rxiv.org/abs/hep-ph/9809521v1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hyperlink" Target="https://arxiv.org/abs/1407.7748v2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670.png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9.xml"/><Relationship Id="rId7" Type="http://schemas.openxmlformats.org/officeDocument/2006/relationships/image" Target="../media/image1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0.png"/><Relationship Id="rId11" Type="http://schemas.openxmlformats.org/officeDocument/2006/relationships/image" Target="../media/image3.png"/><Relationship Id="rId5" Type="http://schemas.openxmlformats.org/officeDocument/2006/relationships/image" Target="../media/image670.png"/><Relationship Id="rId10" Type="http://schemas.openxmlformats.org/officeDocument/2006/relationships/image" Target="../media/image7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0.png"/><Relationship Id="rId7" Type="http://schemas.openxmlformats.org/officeDocument/2006/relationships/image" Target="../media/image3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hyperlink" Target="https://arxiv.org/abs/0801.0287v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5.jp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0.png"/><Relationship Id="rId4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56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3.png"/><Relationship Id="rId4" Type="http://schemas.openxmlformats.org/officeDocument/2006/relationships/image" Target="../media/image157.png"/><Relationship Id="rId9" Type="http://schemas.openxmlformats.org/officeDocument/2006/relationships/image" Target="../media/image1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5.png"/><Relationship Id="rId4" Type="http://schemas.openxmlformats.org/officeDocument/2006/relationships/image" Target="../media/image1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3.png"/><Relationship Id="rId4" Type="http://schemas.openxmlformats.org/officeDocument/2006/relationships/image" Target="../media/image1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g"/><Relationship Id="rId13" Type="http://schemas.openxmlformats.org/officeDocument/2006/relationships/image" Target="../media/image3.png"/><Relationship Id="rId3" Type="http://schemas.openxmlformats.org/officeDocument/2006/relationships/image" Target="../media/image198.jpg"/><Relationship Id="rId7" Type="http://schemas.openxmlformats.org/officeDocument/2006/relationships/image" Target="../media/image202.jpg"/><Relationship Id="rId12" Type="http://schemas.openxmlformats.org/officeDocument/2006/relationships/image" Target="../media/image4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1.jpg"/><Relationship Id="rId11" Type="http://schemas.openxmlformats.org/officeDocument/2006/relationships/image" Target="../media/image206.png"/><Relationship Id="rId5" Type="http://schemas.openxmlformats.org/officeDocument/2006/relationships/image" Target="../media/image200.jpg"/><Relationship Id="rId10" Type="http://schemas.openxmlformats.org/officeDocument/2006/relationships/image" Target="../media/image205.png"/><Relationship Id="rId4" Type="http://schemas.openxmlformats.org/officeDocument/2006/relationships/image" Target="../media/image199.jpg"/><Relationship Id="rId9" Type="http://schemas.openxmlformats.org/officeDocument/2006/relationships/image" Target="../media/image20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3.png"/><Relationship Id="rId3" Type="http://schemas.openxmlformats.org/officeDocument/2006/relationships/image" Target="../media/image208.png"/><Relationship Id="rId7" Type="http://schemas.openxmlformats.org/officeDocument/2006/relationships/image" Target="../media/image212.jpeg"/><Relationship Id="rId12" Type="http://schemas.openxmlformats.org/officeDocument/2006/relationships/image" Target="../media/image217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jpe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2.gif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hyperlink" Target="http://www.physics.adelaide.edu.au/theory/staff/leinweber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1.gif"/><Relationship Id="rId5" Type="http://schemas.openxmlformats.org/officeDocument/2006/relationships/image" Target="../media/image34.png"/><Relationship Id="rId10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avid Flay, University of Massachusetts, Amherst…"/>
          <p:cNvSpPr txBox="1">
            <a:spLocks noGrp="1"/>
          </p:cNvSpPr>
          <p:nvPr>
            <p:ph type="body" idx="13"/>
          </p:nvPr>
        </p:nvSpPr>
        <p:spPr>
          <a:xfrm>
            <a:off x="914400" y="10787552"/>
            <a:ext cx="22555200" cy="2865247"/>
          </a:xfrm>
          <a:prstGeom prst="rect">
            <a:avLst/>
          </a:prstGeom>
        </p:spPr>
        <p:txBody>
          <a:bodyPr/>
          <a:lstStyle/>
          <a:p>
            <a:pPr marL="0" indent="0" algn="ctr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Breese Quinn</a:t>
            </a:r>
            <a:r>
              <a:rPr dirty="0"/>
              <a:t>, University of </a:t>
            </a:r>
            <a:r>
              <a:rPr lang="en-US" dirty="0"/>
              <a:t>Mississippi</a:t>
            </a:r>
            <a:endParaRPr dirty="0"/>
          </a:p>
          <a:p>
            <a:pPr marL="0" indent="0" algn="ctr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200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sym typeface="Helvetica"/>
              </a:rPr>
              <a:t>University of Liverpool Seminar</a:t>
            </a:r>
          </a:p>
          <a:p>
            <a:pPr marL="0" indent="0" algn="ctr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200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sym typeface="Helvetica"/>
              </a:rPr>
              <a:t>5 July 2024</a:t>
            </a:r>
          </a:p>
        </p:txBody>
      </p:sp>
      <p:sp>
        <p:nvSpPr>
          <p:cNvPr id="177" name="Measuring the Anomalous Magnetic Moment of the Muon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Searches for CPT and Lorentz Invariance Violation with Fermilab Muon g-2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r="28138" b="28387"/>
          <a:stretch/>
        </p:blipFill>
        <p:spPr>
          <a:xfrm>
            <a:off x="19326900" y="11193365"/>
            <a:ext cx="1705467" cy="2053620"/>
          </a:xfrm>
          <a:prstGeom prst="rect">
            <a:avLst/>
          </a:prstGeom>
        </p:spPr>
      </p:pic>
      <p:pic>
        <p:nvPicPr>
          <p:cNvPr id="4" name="Picture 3" descr="A blue shield with white birds and a book&#10;&#10;Description automatically generated">
            <a:extLst>
              <a:ext uri="{FF2B5EF4-FFF2-40B4-BE49-F238E27FC236}">
                <a16:creationId xmlns:a16="http://schemas.microsoft.com/office/drawing/2014/main" id="{9798408C-B8B3-BB2E-6DA7-BD805A920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17" y="10991616"/>
            <a:ext cx="2457118" cy="24571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Principles of Storage Ring Muon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6" y="1912625"/>
                <a:ext cx="14900126" cy="10166989"/>
              </a:xfrm>
            </p:spPr>
            <p:txBody>
              <a:bodyPr/>
              <a:lstStyle/>
              <a:p>
                <a:pPr marL="914400" indent="-914400">
                  <a:buFont typeface="+mj-lt"/>
                  <a:buAutoNum type="arabicPeriod"/>
                </a:pPr>
                <a:r>
                  <a:rPr lang="en-US" sz="4400" dirty="0"/>
                  <a:t>Muons from forward decay of </a:t>
                </a:r>
                <a:r>
                  <a:rPr lang="en-US" sz="4400" dirty="0" err="1"/>
                  <a:t>pions</a:t>
                </a:r>
                <a:r>
                  <a:rPr lang="en-US" sz="4400" dirty="0"/>
                  <a:t> produced from a proton beam on target are about 97% polarized.</a:t>
                </a:r>
              </a:p>
              <a:p>
                <a:pPr marL="0" indent="0">
                  <a:buNone/>
                </a:pPr>
                <a:endParaRPr lang="en-US" sz="4800" dirty="0"/>
              </a:p>
              <a:p>
                <a:pPr marL="914400" indent="-914400">
                  <a:buFont typeface="+mj-lt"/>
                  <a:buAutoNum type="arabicPeriod" startAt="2"/>
                </a:pPr>
                <a:r>
                  <a:rPr lang="en-US" sz="4400" dirty="0"/>
                  <a:t>The </a:t>
                </a:r>
                <a:r>
                  <a:rPr lang="en-US" sz="4400" b="1" dirty="0">
                    <a:solidFill>
                      <a:schemeClr val="accent2">
                        <a:lumMod val="75000"/>
                      </a:schemeClr>
                    </a:solidFill>
                  </a:rPr>
                  <a:t>anomalous magnetic moment </a:t>
                </a:r>
                <a:r>
                  <a:rPr lang="en-US" sz="4400" dirty="0"/>
                  <a:t>is roughly proportional to the </a:t>
                </a:r>
                <a:r>
                  <a:rPr lang="en-US" sz="4400" b="1" dirty="0">
                    <a:solidFill>
                      <a:srgbClr val="7030A0"/>
                    </a:solidFill>
                  </a:rPr>
                  <a:t>anomalous precession frequency</a:t>
                </a:r>
              </a:p>
              <a:p>
                <a:pPr marL="0" indent="0">
                  <a:buNone/>
                </a:pPr>
                <a:r>
                  <a:rPr lang="en-US" sz="4000" dirty="0"/>
                  <a:t>  Cyclotron (mom. precession) </a:t>
                </a:r>
                <a:r>
                  <a:rPr lang="en-US" sz="4000" dirty="0" err="1"/>
                  <a:t>freq</a:t>
                </a:r>
                <a:r>
                  <a:rPr lang="en-US" sz="4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𝑒𝐵</m:t>
                        </m:r>
                      </m:num>
                      <m:den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                       Spin precession </a:t>
                </a:r>
                <a:r>
                  <a:rPr lang="en-US" sz="4000" dirty="0" err="1"/>
                  <a:t>freq</a:t>
                </a:r>
                <a:r>
                  <a:rPr lang="en-US" sz="4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𝑒𝐵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+(1−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𝑒𝐵</m:t>
                        </m:r>
                      </m:num>
                      <m:den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          Anomalous precession </a:t>
                </a:r>
                <a:r>
                  <a:rPr lang="en-US" sz="4000" dirty="0" err="1"/>
                  <a:t>freq</a:t>
                </a:r>
                <a:r>
                  <a:rPr lang="en-US" sz="4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4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4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sSub>
                          <m:sSubPr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4400" dirty="0"/>
                  <a:t> </a:t>
                </a:r>
                <a:r>
                  <a:rPr lang="en-US" sz="4000" dirty="0"/>
                  <a:t>	                                 	                                (simplified)</a:t>
                </a:r>
              </a:p>
              <a:p>
                <a:pPr marL="0" indent="0">
                  <a:buNone/>
                </a:pPr>
                <a:endParaRPr lang="en-US" sz="4000" dirty="0"/>
              </a:p>
              <a:p>
                <a:pPr marL="914400" indent="-914400">
                  <a:buFont typeface="+mj-lt"/>
                  <a:buAutoNum type="arabicPeriod"/>
                </a:pPr>
                <a:endParaRPr lang="en-US" sz="6600" dirty="0"/>
              </a:p>
              <a:p>
                <a:pPr lvl="1"/>
                <a:r>
                  <a:rPr lang="en-US" sz="3600" dirty="0">
                    <a:solidFill>
                      <a:srgbClr val="000000"/>
                    </a:solidFill>
                  </a:rPr>
                  <a:t>800x more sensitive than rest muon experiments that measure </a:t>
                </a:r>
                <a:r>
                  <a:rPr lang="en-US" sz="3600" i="1" dirty="0">
                    <a:solidFill>
                      <a:srgbClr val="000000"/>
                    </a:solidFill>
                  </a:rPr>
                  <a:t>g</a:t>
                </a:r>
              </a:p>
              <a:p>
                <a:pPr marL="914400" indent="-914400">
                  <a:buFont typeface="+mj-lt"/>
                  <a:buAutoNum type="arabicPeriod"/>
                </a:pPr>
                <a:endParaRPr lang="en-US" sz="44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1912625"/>
                <a:ext cx="14900126" cy="10166989"/>
              </a:xfrm>
              <a:blipFill>
                <a:blip r:embed="rId2"/>
                <a:stretch>
                  <a:fillRect l="-2128" t="-1739" b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6373362" y="3839204"/>
            <a:ext cx="5229338" cy="275595"/>
            <a:chOff x="3943" y="803"/>
            <a:chExt cx="879" cy="47"/>
          </a:xfrm>
        </p:grpSpPr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4487" y="847"/>
              <a:ext cx="33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H="1">
              <a:off x="4046" y="804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4533" y="803"/>
              <a:ext cx="187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8782050" y="8772318"/>
            <a:ext cx="5715000" cy="2076450"/>
          </a:xfrm>
          <a:custGeom>
            <a:avLst/>
            <a:gdLst>
              <a:gd name="connsiteX0" fmla="*/ 0 w 5143500"/>
              <a:gd name="connsiteY0" fmla="*/ 76200 h 2152650"/>
              <a:gd name="connsiteX1" fmla="*/ 38100 w 5143500"/>
              <a:gd name="connsiteY1" fmla="*/ 2152650 h 2152650"/>
              <a:gd name="connsiteX2" fmla="*/ 5143500 w 5143500"/>
              <a:gd name="connsiteY2" fmla="*/ 2133600 h 2152650"/>
              <a:gd name="connsiteX3" fmla="*/ 5124450 w 5143500"/>
              <a:gd name="connsiteY3" fmla="*/ 0 h 2152650"/>
              <a:gd name="connsiteX4" fmla="*/ 5124450 w 5143500"/>
              <a:gd name="connsiteY4" fmla="*/ 7620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0" h="2152650">
                <a:moveTo>
                  <a:pt x="0" y="76200"/>
                </a:moveTo>
                <a:lnTo>
                  <a:pt x="38100" y="2152650"/>
                </a:lnTo>
                <a:lnTo>
                  <a:pt x="5143500" y="2133600"/>
                </a:lnTo>
                <a:lnTo>
                  <a:pt x="5124450" y="0"/>
                </a:lnTo>
                <a:lnTo>
                  <a:pt x="5124450" y="76200"/>
                </a:lnTo>
              </a:path>
            </a:pathLst>
          </a:custGeom>
          <a:noFill/>
          <a:ln w="57150" cap="flat">
            <a:solidFill>
              <a:srgbClr val="7030A0"/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2858750" y="8934450"/>
            <a:ext cx="0" cy="904875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/>
          <p:cNvSpPr txBox="1"/>
          <p:nvPr/>
        </p:nvSpPr>
        <p:spPr>
          <a:xfrm>
            <a:off x="9907620" y="10773412"/>
            <a:ext cx="3768660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Measure these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390280" y="9772865"/>
            <a:ext cx="2718693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To get this</a:t>
            </a:r>
          </a:p>
        </p:txBody>
      </p:sp>
      <p:pic>
        <p:nvPicPr>
          <p:cNvPr id="39" name="Google Shape;633;p92"/>
          <p:cNvPicPr preferRelativeResize="0"/>
          <p:nvPr/>
        </p:nvPicPr>
        <p:blipFill rotWithShape="1">
          <a:blip r:embed="rId3">
            <a:alphaModFix/>
          </a:blip>
          <a:srcRect l="2743" t="4997" r="50250"/>
          <a:stretch/>
        </p:blipFill>
        <p:spPr>
          <a:xfrm>
            <a:off x="15655414" y="5388507"/>
            <a:ext cx="3767978" cy="356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633;p92"/>
          <p:cNvPicPr preferRelativeResize="0"/>
          <p:nvPr/>
        </p:nvPicPr>
        <p:blipFill rotWithShape="1">
          <a:blip r:embed="rId3">
            <a:alphaModFix/>
          </a:blip>
          <a:srcRect l="51975" t="4997" r="1333"/>
          <a:stretch/>
        </p:blipFill>
        <p:spPr>
          <a:xfrm>
            <a:off x="15560648" y="8955756"/>
            <a:ext cx="3742699" cy="356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32;p92"/>
          <p:cNvPicPr preferRelativeResize="0"/>
          <p:nvPr/>
        </p:nvPicPr>
        <p:blipFill rotWithShape="1">
          <a:blip r:embed="rId4">
            <a:alphaModFix/>
          </a:blip>
          <a:srcRect r="54348"/>
          <a:stretch/>
        </p:blipFill>
        <p:spPr>
          <a:xfrm>
            <a:off x="20356617" y="7708695"/>
            <a:ext cx="2745886" cy="193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5;p92"/>
          <p:cNvPicPr preferRelativeResize="0"/>
          <p:nvPr/>
        </p:nvPicPr>
        <p:blipFill rotWithShape="1">
          <a:blip r:embed="rId5">
            <a:alphaModFix/>
          </a:blip>
          <a:srcRect l="5123" t="22802" r="8467" b="26218"/>
          <a:stretch/>
        </p:blipFill>
        <p:spPr>
          <a:xfrm>
            <a:off x="22263626" y="8403841"/>
            <a:ext cx="1464380" cy="54307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Oval 43"/>
          <p:cNvSpPr/>
          <p:nvPr/>
        </p:nvSpPr>
        <p:spPr>
          <a:xfrm>
            <a:off x="21824034" y="3464394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372078" y="3569303"/>
            <a:ext cx="667288" cy="828881"/>
            <a:chOff x="15479554" y="3107902"/>
            <a:chExt cx="667288" cy="828881"/>
          </a:xfrm>
        </p:grpSpPr>
        <p:sp>
          <p:nvSpPr>
            <p:cNvPr id="45" name="Oval 44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541099" y="3107902"/>
              <a:ext cx="479618" cy="828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18496839" y="3577859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7030A0"/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9128443" y="1837975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7030A0"/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5174136" y="1821254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7030A0"/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52" name="Flowchart: Direct Access Storage 51"/>
          <p:cNvSpPr/>
          <p:nvPr/>
        </p:nvSpPr>
        <p:spPr>
          <a:xfrm>
            <a:off x="17174641" y="1519033"/>
            <a:ext cx="787188" cy="1643140"/>
          </a:xfrm>
          <a:prstGeom prst="flowChartMagneticDrum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1342756" y="1865583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 flipH="1" flipV="1">
            <a:off x="16230198" y="2357324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 flipH="1" flipV="1">
            <a:off x="18121386" y="2338165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18152279" y="2076450"/>
            <a:ext cx="816607" cy="280874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 flipH="1" flipV="1">
            <a:off x="18136831" y="2338164"/>
            <a:ext cx="832054" cy="30483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H="1" flipV="1">
            <a:off x="20278171" y="2357324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H="1" flipV="1">
            <a:off x="22522396" y="2396106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26A06D60-1FA4-DCD4-FCDA-4ECDCBEA1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4213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Principles of Storage Ring Muon g-2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39786" y="1912625"/>
            <a:ext cx="22320214" cy="10166989"/>
          </a:xfrm>
        </p:spPr>
        <p:txBody>
          <a:bodyPr/>
          <a:lstStyle/>
          <a:p>
            <a:pPr marL="914400" indent="-914400">
              <a:buFont typeface="+mj-lt"/>
              <a:buAutoNum type="arabicPeriod" startAt="3"/>
            </a:pPr>
            <a:r>
              <a:rPr lang="en-US" sz="4400" dirty="0"/>
              <a:t>There is </a:t>
            </a:r>
            <a:r>
              <a:rPr lang="en-US" sz="4400" i="1" dirty="0"/>
              <a:t>some</a:t>
            </a:r>
            <a:r>
              <a:rPr lang="en-US" sz="4400" dirty="0"/>
              <a:t> vertical beam motion, so need to use electric quadrupole fields to contain the beam vertically (the </a:t>
            </a:r>
            <a:r>
              <a:rPr lang="en-US" sz="4400" i="1" dirty="0"/>
              <a:t>B</a:t>
            </a:r>
            <a:r>
              <a:rPr lang="en-US" sz="4400" dirty="0"/>
              <a:t> field holds them in horizontally). But these facts complicate the expression for the </a:t>
            </a:r>
            <a:r>
              <a:rPr lang="en-US" sz="4400" b="1" dirty="0">
                <a:solidFill>
                  <a:srgbClr val="7030A0"/>
                </a:solidFill>
              </a:rPr>
              <a:t>anomalous precession frequency: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000" dirty="0"/>
          </a:p>
          <a:p>
            <a:pPr marL="914400" indent="-914400">
              <a:buFont typeface="+mj-lt"/>
              <a:buAutoNum type="arabicPeriod"/>
            </a:pPr>
            <a:endParaRPr lang="en-US" sz="4400" dirty="0"/>
          </a:p>
          <a:p>
            <a:pPr marL="914400" indent="-914400">
              <a:buFont typeface="+mj-lt"/>
              <a:buAutoNum type="arabicPeriod"/>
            </a:pP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/>
              <p:cNvSpPr txBox="1">
                <a:spLocks/>
              </p:cNvSpPr>
              <p:nvPr/>
            </p:nvSpPr>
            <p:spPr>
              <a:xfrm>
                <a:off x="7810500" y="6217925"/>
                <a:ext cx="16135350" cy="49644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hangingPunct="1"/>
                <a:r>
                  <a:rPr lang="en-US" sz="4400" dirty="0"/>
                  <a:t>If the muons are at just the right “magic” momentum (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=29.3 </m:t>
                    </m:r>
                  </m:oMath>
                </a14:m>
                <a:r>
                  <a:rPr lang="en-US" sz="4400" dirty="0"/>
                  <a:t>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0.9994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=3.09 </m:t>
                    </m:r>
                    <m:f>
                      <m:fPr>
                        <m:type m:val="lin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>
                            <a:latin typeface="Cambria Math" panose="02040503050406030204" pitchFamily="18" charset="0"/>
                          </a:rPr>
                          <m:t>GeV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4400" dirty="0"/>
                  <a:t>), then the last term cancels!</a:t>
                </a:r>
              </a:p>
              <a:p>
                <a:pPr hangingPunct="1"/>
                <a:r>
                  <a:rPr lang="en-US" sz="4400" dirty="0"/>
                  <a:t>Since the beam is not perfectly planar and the muons’ momenta are not all exactly at the magic momentum, </a:t>
                </a:r>
                <a:r>
                  <a:rPr lang="en-US" sz="4400" dirty="0">
                    <a:solidFill>
                      <a:srgbClr val="7030A0"/>
                    </a:solidFill>
                  </a:rPr>
                  <a:t>pitch</a:t>
                </a:r>
                <a:r>
                  <a:rPr lang="en-US" sz="4400" dirty="0"/>
                  <a:t> and </a:t>
                </a:r>
                <a:r>
                  <a:rPr lang="en-US" sz="4400" i="1" dirty="0">
                    <a:solidFill>
                      <a:srgbClr val="7030A0"/>
                    </a:solidFill>
                  </a:rPr>
                  <a:t>E</a:t>
                </a:r>
                <a:r>
                  <a:rPr lang="en-US" sz="4400" dirty="0">
                    <a:solidFill>
                      <a:srgbClr val="7030A0"/>
                    </a:solidFill>
                  </a:rPr>
                  <a:t> field </a:t>
                </a:r>
                <a:r>
                  <a:rPr lang="en-US" sz="4400" dirty="0"/>
                  <a:t>corrections are needed for the 2</a:t>
                </a:r>
                <a:r>
                  <a:rPr lang="en-US" sz="4400" baseline="30000" dirty="0"/>
                  <a:t>nd</a:t>
                </a:r>
                <a:r>
                  <a:rPr lang="en-US" sz="4400" dirty="0"/>
                  <a:t> and 3</a:t>
                </a:r>
                <a:r>
                  <a:rPr lang="en-US" sz="4400" baseline="30000" dirty="0"/>
                  <a:t>rd</a:t>
                </a:r>
                <a:r>
                  <a:rPr lang="en-US" sz="4400" dirty="0"/>
                  <a:t> terms. </a:t>
                </a:r>
              </a:p>
              <a:p>
                <a:pPr marL="0" indent="0" hangingPunct="1">
                  <a:buFont typeface="Arial"/>
                  <a:buNone/>
                </a:pPr>
                <a:endParaRPr lang="en-US" sz="4400" dirty="0"/>
              </a:p>
              <a:p>
                <a:pPr marL="0" indent="0" hangingPunct="1">
                  <a:buFont typeface="Arial"/>
                  <a:buNone/>
                </a:pPr>
                <a:endParaRPr lang="en-US" sz="4000" dirty="0"/>
              </a:p>
              <a:p>
                <a:pPr marL="914400" indent="-914400" hangingPunct="1">
                  <a:buFont typeface="+mj-lt"/>
                  <a:buAutoNum type="arabicPeriod"/>
                </a:pPr>
                <a:endParaRPr lang="en-US" sz="4400" dirty="0"/>
              </a:p>
              <a:p>
                <a:pPr marL="914400" indent="-914400" hangingPunct="1">
                  <a:buFont typeface="+mj-lt"/>
                  <a:buAutoNum type="arabicPeriod"/>
                </a:pPr>
                <a:endParaRPr lang="en-US" sz="4400" dirty="0"/>
              </a:p>
            </p:txBody>
          </p:sp>
        </mc:Choice>
        <mc:Fallback xmlns="">
          <p:sp>
            <p:nvSpPr>
              <p:cNvPr id="7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0" y="6217925"/>
                <a:ext cx="16135350" cy="4964425"/>
              </a:xfrm>
              <a:prstGeom prst="rect">
                <a:avLst/>
              </a:prstGeom>
              <a:blipFill>
                <a:blip r:embed="rId2"/>
                <a:stretch>
                  <a:fillRect l="-1927" t="-3563" r="-24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60079" y="3876033"/>
                <a:ext cx="20670368" cy="1917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79" y="3876033"/>
                <a:ext cx="20670368" cy="19179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-2Logo.png" descr="g-2Logo.png">
            <a:extLst>
              <a:ext uri="{FF2B5EF4-FFF2-40B4-BE49-F238E27FC236}">
                <a16:creationId xmlns:a16="http://schemas.microsoft.com/office/drawing/2014/main" id="{B71E4A44-6477-CDB0-416B-61F1DEFB7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78015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Principles of Storage Ring Muon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/>
              <p:cNvSpPr txBox="1">
                <a:spLocks/>
              </p:cNvSpPr>
              <p:nvPr/>
            </p:nvSpPr>
            <p:spPr>
              <a:xfrm>
                <a:off x="539786" y="1912625"/>
                <a:ext cx="22320214" cy="101669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914400" indent="-914400" hangingPunct="1">
                  <a:buFont typeface="+mj-lt"/>
                  <a:buAutoNum type="arabicPeriod" startAt="4"/>
                </a:pPr>
                <a:r>
                  <a:rPr lang="en-US" sz="4400" dirty="0"/>
                  <a:t>Muon decays are self-analyzing: due to parity violation, the highest energy decay positrons are preferentially emitted in the direction of the muon spin.   </a:t>
                </a:r>
              </a:p>
              <a:p>
                <a:pPr marL="0" indent="0" hangingPunct="1">
                  <a:buFont typeface="Arial"/>
                  <a:buNone/>
                </a:pPr>
                <a:endParaRPr lang="en-US" sz="1600" dirty="0"/>
              </a:p>
              <a:p>
                <a:pPr marL="0" indent="0" hangingPunct="1">
                  <a:buFont typeface="Arial"/>
                  <a:buNone/>
                </a:pPr>
                <a:r>
                  <a:rPr lang="en-US" sz="4400" dirty="0">
                    <a:cs typeface="Calibri" panose="020F0502020204030204" pitchFamily="34" charset="0"/>
                  </a:rPr>
                  <a:t>	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4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bar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4400" dirty="0"/>
              </a:p>
              <a:p>
                <a:pPr marL="0" indent="0" hangingPunct="1">
                  <a:buFont typeface="Arial"/>
                  <a:buNone/>
                </a:pPr>
                <a:endParaRPr lang="en-US" sz="4400" dirty="0"/>
              </a:p>
              <a:p>
                <a:pPr marL="0" indent="0" hangingPunct="1">
                  <a:buFont typeface="Arial"/>
                  <a:buNone/>
                </a:pPr>
                <a:endParaRPr lang="en-US" sz="4000" dirty="0"/>
              </a:p>
              <a:p>
                <a:pPr marL="914400" indent="-914400" hangingPunct="1">
                  <a:buFont typeface="+mj-lt"/>
                  <a:buAutoNum type="arabicPeriod"/>
                </a:pPr>
                <a:endParaRPr lang="en-US" sz="4400" dirty="0"/>
              </a:p>
              <a:p>
                <a:pPr marL="914400" indent="-914400" hangingPunct="1">
                  <a:buFont typeface="+mj-lt"/>
                  <a:buAutoNum type="arabicPeriod"/>
                </a:pPr>
                <a:endParaRPr lang="en-US" sz="4400" dirty="0"/>
              </a:p>
            </p:txBody>
          </p:sp>
        </mc:Choice>
        <mc:Fallback xmlns="">
          <p:sp>
            <p:nvSpPr>
              <p:cNvPr id="9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6" y="1912625"/>
                <a:ext cx="22320214" cy="10166989"/>
              </a:xfrm>
              <a:prstGeom prst="rect">
                <a:avLst/>
              </a:prstGeom>
              <a:blipFill>
                <a:blip r:embed="rId2"/>
                <a:stretch>
                  <a:fillRect l="-1420" t="-173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12042662" y="3652021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661567" y="3166696"/>
            <a:ext cx="947054" cy="970650"/>
            <a:chOff x="15357304" y="3034657"/>
            <a:chExt cx="947054" cy="970650"/>
          </a:xfrm>
        </p:grpSpPr>
        <p:sp>
          <p:nvSpPr>
            <p:cNvPr id="12" name="Oval 11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5357304" y="3034657"/>
                  <a:ext cx="947054" cy="9706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4400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itchFamily="34" charset="0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𝝁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7304" y="3034657"/>
                  <a:ext cx="947054" cy="9706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8661567" y="4233319"/>
            <a:ext cx="911788" cy="912021"/>
            <a:chOff x="15351631" y="3024762"/>
            <a:chExt cx="911788" cy="912021"/>
          </a:xfrm>
        </p:grpSpPr>
        <p:sp>
          <p:nvSpPr>
            <p:cNvPr id="15" name="Oval 14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5351631" y="3024762"/>
                  <a:ext cx="911788" cy="9048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1631" y="3024762"/>
                  <a:ext cx="911788" cy="9048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9584701" y="4697341"/>
            <a:ext cx="1998928" cy="222821"/>
            <a:chOff x="3943" y="812"/>
            <a:chExt cx="336" cy="38"/>
          </a:xfrm>
        </p:grpSpPr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9569875" y="3556307"/>
            <a:ext cx="1998928" cy="222821"/>
            <a:chOff x="3943" y="812"/>
            <a:chExt cx="336" cy="38"/>
          </a:xfrm>
        </p:grpSpPr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3" name="Group 9"/>
          <p:cNvGrpSpPr>
            <a:grpSpLocks/>
          </p:cNvGrpSpPr>
          <p:nvPr/>
        </p:nvGrpSpPr>
        <p:grpSpPr bwMode="auto">
          <a:xfrm flipH="1">
            <a:off x="13560290" y="4068822"/>
            <a:ext cx="1998928" cy="222821"/>
            <a:chOff x="3943" y="812"/>
            <a:chExt cx="336" cy="38"/>
          </a:xfrm>
        </p:grpSpPr>
        <p:sp>
          <p:nvSpPr>
            <p:cNvPr id="24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" name="Line 13"/>
          <p:cNvSpPr>
            <a:spLocks noChangeShapeType="1"/>
          </p:cNvSpPr>
          <p:nvPr/>
        </p:nvSpPr>
        <p:spPr bwMode="auto">
          <a:xfrm flipH="1">
            <a:off x="12013368" y="4785303"/>
            <a:ext cx="1106549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29524" y="3708785"/>
            <a:ext cx="974306" cy="904863"/>
            <a:chOff x="15384333" y="3120736"/>
            <a:chExt cx="974306" cy="904863"/>
          </a:xfrm>
        </p:grpSpPr>
        <p:sp>
          <p:nvSpPr>
            <p:cNvPr id="28" name="Oval 27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5384333" y="3120736"/>
                  <a:ext cx="974306" cy="9048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4333" y="3120736"/>
                  <a:ext cx="974306" cy="9048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A021E1-E93C-CAFF-E51D-556EC3522DD4}"/>
              </a:ext>
            </a:extLst>
          </p:cNvPr>
          <p:cNvGrpSpPr/>
          <p:nvPr/>
        </p:nvGrpSpPr>
        <p:grpSpPr>
          <a:xfrm>
            <a:off x="4081608" y="5167308"/>
            <a:ext cx="19309355" cy="7463362"/>
            <a:chOff x="736827" y="1761564"/>
            <a:chExt cx="7776410" cy="30057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AE4ADB-1CE2-515F-90FC-2CEA8DF76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6" b="26"/>
            <a:stretch/>
          </p:blipFill>
          <p:spPr>
            <a:xfrm>
              <a:off x="736827" y="1761564"/>
              <a:ext cx="7776410" cy="29717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9F1F853-D4B6-C04E-0A2E-5A5B9D78140C}"/>
                </a:ext>
              </a:extLst>
            </p:cNvPr>
            <p:cNvSpPr txBox="1"/>
            <p:nvPr/>
          </p:nvSpPr>
          <p:spPr>
            <a:xfrm>
              <a:off x="2142333" y="4531734"/>
              <a:ext cx="1335189" cy="2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Calibri" panose="020F0502020204030204" pitchFamily="34" charset="0"/>
                  <a:cs typeface="Calibri" panose="020F0502020204030204" pitchFamily="34" charset="0"/>
                </a:rPr>
                <a:t>Threshold Energy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86A736-8E11-6E7C-9139-A41D6B5C7032}"/>
                </a:ext>
              </a:extLst>
            </p:cNvPr>
            <p:cNvSpPr txBox="1"/>
            <p:nvPr/>
          </p:nvSpPr>
          <p:spPr>
            <a:xfrm>
              <a:off x="6544308" y="2096681"/>
              <a:ext cx="1551485" cy="31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 spectrum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FF499E4-5A64-2257-ECD8-C461D19D53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9928" y="4424884"/>
              <a:ext cx="0" cy="1554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05669F-E3D0-D299-5E31-B34E3FE85AE2}"/>
                </a:ext>
              </a:extLst>
            </p:cNvPr>
            <p:cNvSpPr/>
            <p:nvPr/>
          </p:nvSpPr>
          <p:spPr>
            <a:xfrm>
              <a:off x="1740594" y="2128829"/>
              <a:ext cx="2358803" cy="15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4A0CCE-DA95-8FEA-621D-5CAFA2D95702}"/>
                </a:ext>
              </a:extLst>
            </p:cNvPr>
            <p:cNvSpPr txBox="1"/>
            <p:nvPr/>
          </p:nvSpPr>
          <p:spPr>
            <a:xfrm>
              <a:off x="2532353" y="2096681"/>
              <a:ext cx="1655245" cy="31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>
                  <a:latin typeface="Calibri" panose="020F0502020204030204" pitchFamily="34" charset="0"/>
                  <a:cs typeface="Calibri" panose="020F0502020204030204" pitchFamily="34" charset="0"/>
                </a:rPr>
                <a:t>Energy spectrum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7DA58F8-2193-E42A-F8FB-35C3934EA04A}"/>
              </a:ext>
            </a:extLst>
          </p:cNvPr>
          <p:cNvSpPr txBox="1"/>
          <p:nvPr/>
        </p:nvSpPr>
        <p:spPr>
          <a:xfrm>
            <a:off x="759199" y="5897931"/>
            <a:ext cx="3172819" cy="166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latin typeface="Calibri" panose="020F0502020204030204" pitchFamily="34" charset="0"/>
                <a:cs typeface="Calibri" panose="020F0502020204030204" pitchFamily="34" charset="0"/>
              </a:rPr>
              <a:t>Real data from Run-3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A342D73-470F-2DBB-D994-692A02314856}"/>
              </a:ext>
            </a:extLst>
          </p:cNvPr>
          <p:cNvCxnSpPr>
            <a:cxnSpLocks/>
          </p:cNvCxnSpPr>
          <p:nvPr/>
        </p:nvCxnSpPr>
        <p:spPr>
          <a:xfrm>
            <a:off x="436413" y="11115419"/>
            <a:ext cx="1950720" cy="0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9F2CCE-491B-7555-6B2B-48576A65A948}"/>
              </a:ext>
            </a:extLst>
          </p:cNvPr>
          <p:cNvGrpSpPr/>
          <p:nvPr/>
        </p:nvGrpSpPr>
        <p:grpSpPr>
          <a:xfrm>
            <a:off x="636122" y="11115419"/>
            <a:ext cx="1605917" cy="0"/>
            <a:chOff x="4991413" y="2765730"/>
            <a:chExt cx="602219" cy="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7068765-8720-F1D9-80DA-FD315BBF25C9}"/>
                </a:ext>
              </a:extLst>
            </p:cNvPr>
            <p:cNvCxnSpPr>
              <a:cxnSpLocks/>
            </p:cNvCxnSpPr>
            <p:nvPr/>
          </p:nvCxnSpPr>
          <p:spPr>
            <a:xfrm>
              <a:off x="4991413" y="2765730"/>
              <a:ext cx="566928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40FC044-F15C-D0C8-85A5-4432CCE155BB}"/>
                </a:ext>
              </a:extLst>
            </p:cNvPr>
            <p:cNvCxnSpPr>
              <a:cxnSpLocks/>
            </p:cNvCxnSpPr>
            <p:nvPr/>
          </p:nvCxnSpPr>
          <p:spPr>
            <a:xfrm>
              <a:off x="5026704" y="2765730"/>
              <a:ext cx="566928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892EACB-250E-FC8E-D1A2-8C2152EFB894}"/>
              </a:ext>
            </a:extLst>
          </p:cNvPr>
          <p:cNvSpPr txBox="1"/>
          <p:nvPr/>
        </p:nvSpPr>
        <p:spPr>
          <a:xfrm>
            <a:off x="2275567" y="10593892"/>
            <a:ext cx="2183611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</a:t>
            </a:r>
          </a:p>
          <a:p>
            <a:pPr algn="l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</a:t>
            </a:r>
          </a:p>
        </p:txBody>
      </p:sp>
      <p:pic>
        <p:nvPicPr>
          <p:cNvPr id="3" name="g-2Logo.png" descr="g-2Logo.png">
            <a:extLst>
              <a:ext uri="{FF2B5EF4-FFF2-40B4-BE49-F238E27FC236}">
                <a16:creationId xmlns:a16="http://schemas.microsoft.com/office/drawing/2014/main" id="{4A10A7EA-9756-9E9D-C6BC-0D1E5A271B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4165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Muon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8336" y="1912625"/>
                <a:ext cx="6242014" cy="10166989"/>
              </a:xfrm>
            </p:spPr>
            <p:txBody>
              <a:bodyPr/>
              <a:lstStyle/>
              <a:p>
                <a:r>
                  <a:rPr lang="en-US" dirty="0"/>
                  <a:t>Store polarized muon beam in the storage ring</a:t>
                </a:r>
              </a:p>
              <a:p>
                <a:r>
                  <a:rPr lang="en-US" dirty="0"/>
                  <a:t>The spins </a:t>
                </a:r>
                <a:r>
                  <a:rPr lang="en-US" dirty="0" err="1"/>
                  <a:t>precess</a:t>
                </a:r>
                <a:r>
                  <a:rPr lang="en-US" dirty="0"/>
                  <a:t> like a top about the magnetic field as they circulate around the ring</a:t>
                </a:r>
              </a:p>
              <a:p>
                <a:r>
                  <a:rPr lang="en-US" dirty="0"/>
                  <a:t>Count the rate of decay positrons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8336" y="1912625"/>
                <a:ext cx="6242014" cy="10166989"/>
              </a:xfrm>
              <a:blipFill>
                <a:blip r:embed="rId2"/>
                <a:stretch>
                  <a:fillRect l="-5957" t="-1978" r="-6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7"/>
          <a:stretch/>
        </p:blipFill>
        <p:spPr>
          <a:xfrm>
            <a:off x="6588703" y="1912625"/>
            <a:ext cx="17239699" cy="10660375"/>
          </a:xfrm>
          <a:prstGeom prst="rect">
            <a:avLst/>
          </a:prstGeom>
        </p:spPr>
      </p:pic>
      <p:pic>
        <p:nvPicPr>
          <p:cNvPr id="15" name="Picture 14" descr="Gyroscope_precession.gif">
            <a:extLst>
              <a:ext uri="{FF2B5EF4-FFF2-40B4-BE49-F238E27FC236}">
                <a16:creationId xmlns:a16="http://schemas.microsoft.com/office/drawing/2014/main" id="{34CF8D0A-7A36-3D4F-AD39-EDE91F87CC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9658" y="3028167"/>
            <a:ext cx="1572760" cy="1572760"/>
          </a:xfrm>
          <a:prstGeom prst="rect">
            <a:avLst/>
          </a:prstGeom>
        </p:spPr>
      </p:pic>
      <p:pic>
        <p:nvPicPr>
          <p:cNvPr id="7" name="g-2Logo.png" descr="g-2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924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99 -0.03507 C 0.02559 -0.03507 0.13268 0.07882 0.13268 0.21957 C 0.13268 0.36031 0.02559 0.47466 -0.10599 0.47466 C -0.23796 0.47466 -0.34466 0.36031 -0.34466 0.21957 C -0.34466 0.07882 -0.23796 -0.03507 -0.10599 -0.03507 Z " pathEditMode="relative" rAng="0" ptsTypes="AAAAA">
                                      <p:cBhvr>
                                        <p:cTn id="6" dur="1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6227-FA4B-CFDB-C016-3D941B2F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A3C58B-4FF4-4F8D-6D11-A8022E35AAC2}"/>
              </a:ext>
            </a:extLst>
          </p:cNvPr>
          <p:cNvSpPr txBox="1">
            <a:spLocks/>
          </p:cNvSpPr>
          <p:nvPr/>
        </p:nvSpPr>
        <p:spPr>
          <a:xfrm>
            <a:off x="18270747" y="1960713"/>
            <a:ext cx="5848709" cy="554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4400" b="1">
                <a:solidFill>
                  <a:srgbClr val="3333FF"/>
                </a:solidFill>
              </a:rPr>
              <a:t>1.45 T Superferric Magnet</a:t>
            </a:r>
          </a:p>
          <a:p>
            <a:pPr hangingPunct="1"/>
            <a:r>
              <a:rPr lang="en-US" sz="4000"/>
              <a:t>14 m diameter</a:t>
            </a:r>
          </a:p>
          <a:p>
            <a:pPr hangingPunct="1"/>
            <a:r>
              <a:rPr lang="en-US" sz="4000"/>
              <a:t>12 iron yokes excited by superconducting</a:t>
            </a:r>
            <a:br>
              <a:rPr lang="en-US" sz="4000"/>
            </a:br>
            <a:r>
              <a:rPr lang="en-US" sz="4000"/>
              <a:t>coils</a:t>
            </a:r>
          </a:p>
          <a:p>
            <a:pPr hangingPunct="1"/>
            <a:r>
              <a:rPr lang="en-US" sz="4000"/>
              <a:t>Iron top hats (24), poles (72), wedges (864), foil laminations (8000), edge shims and surface coils for field shaping</a:t>
            </a:r>
            <a:br>
              <a:rPr lang="en-US" sz="4000"/>
            </a:b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35AB6-106A-2ABC-28C3-EB3293DCE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AC600-0A35-A9DA-20D8-283567657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896" y="742704"/>
            <a:ext cx="5943600" cy="6096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417DA8F-DB0E-1FA7-D19C-926A80FDB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6813" y="7504981"/>
            <a:ext cx="5620683" cy="4885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-2Logo.png" descr="g-2Logo.png">
            <a:extLst>
              <a:ext uri="{FF2B5EF4-FFF2-40B4-BE49-F238E27FC236}">
                <a16:creationId xmlns:a16="http://schemas.microsoft.com/office/drawing/2014/main" id="{0851C2CE-8357-CEC8-260D-7C33E6E34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9642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00E0-7207-3A55-30DA-85869B78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Injection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1A6C2E0-AEE7-D9DA-EA4D-F63799AC9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4405" y="7724579"/>
            <a:ext cx="11190696" cy="503005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Inflector Magnet</a:t>
            </a:r>
          </a:p>
          <a:p>
            <a:r>
              <a:rPr lang="en-US" sz="4800" dirty="0"/>
              <a:t>Provides field free region to deliver beam to edge of storage region</a:t>
            </a:r>
          </a:p>
          <a:p>
            <a:r>
              <a:rPr lang="en-US" sz="4800" dirty="0"/>
              <a:t>Stops strong deflection of the beam</a:t>
            </a:r>
          </a:p>
          <a:p>
            <a:r>
              <a:rPr lang="en-US" sz="4800" dirty="0"/>
              <a:t>Injected beam center 77mm off from storage region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0F766-3266-EE5F-A558-C87FAEBDAA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6" name="Google Shape;687;p95" descr="Image">
            <a:extLst>
              <a:ext uri="{FF2B5EF4-FFF2-40B4-BE49-F238E27FC236}">
                <a16:creationId xmlns:a16="http://schemas.microsoft.com/office/drawing/2014/main" id="{09BEB0A9-9F2A-7611-D9DC-F36019AC80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2483" y="5641379"/>
            <a:ext cx="2834933" cy="4740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6018BD-9809-B11D-E682-D1406D0377CE}"/>
              </a:ext>
            </a:extLst>
          </p:cNvPr>
          <p:cNvCxnSpPr/>
          <p:nvPr/>
        </p:nvCxnSpPr>
        <p:spPr>
          <a:xfrm>
            <a:off x="5391150" y="2764767"/>
            <a:ext cx="3543300" cy="1924050"/>
          </a:xfrm>
          <a:prstGeom prst="straightConnector1">
            <a:avLst/>
          </a:prstGeom>
          <a:noFill/>
          <a:ln w="190500" cap="flat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Google Shape;688;p95" descr="Image">
            <a:extLst>
              <a:ext uri="{FF2B5EF4-FFF2-40B4-BE49-F238E27FC236}">
                <a16:creationId xmlns:a16="http://schemas.microsoft.com/office/drawing/2014/main" id="{B6698B40-C824-97C7-46B6-7D746622EB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7345" y="4126644"/>
            <a:ext cx="1721696" cy="1637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690;p95">
            <a:extLst>
              <a:ext uri="{FF2B5EF4-FFF2-40B4-BE49-F238E27FC236}">
                <a16:creationId xmlns:a16="http://schemas.microsoft.com/office/drawing/2014/main" id="{EECEA662-BCFF-420B-39F0-C7F3BDCD89DD}"/>
              </a:ext>
            </a:extLst>
          </p:cNvPr>
          <p:cNvCxnSpPr/>
          <p:nvPr/>
        </p:nvCxnSpPr>
        <p:spPr>
          <a:xfrm rot="10800000">
            <a:off x="8074817" y="4142581"/>
            <a:ext cx="1003200" cy="1080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dot"/>
            <a:miter lim="400000"/>
            <a:headEnd type="none" w="sm" len="sm"/>
            <a:tailEnd type="none" w="sm" len="sm"/>
          </a:ln>
        </p:spPr>
      </p:cxnSp>
      <p:pic>
        <p:nvPicPr>
          <p:cNvPr id="10" name="Google Shape;696;p95">
            <a:extLst>
              <a:ext uri="{FF2B5EF4-FFF2-40B4-BE49-F238E27FC236}">
                <a16:creationId xmlns:a16="http://schemas.microsoft.com/office/drawing/2014/main" id="{3CB21BF3-C3D2-F9D0-A3EF-EF89C11E3B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63" t="4479" r="956" b="2402"/>
          <a:stretch/>
        </p:blipFill>
        <p:spPr>
          <a:xfrm>
            <a:off x="11618117" y="1837545"/>
            <a:ext cx="11611185" cy="383725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DF70B48-FC2E-E86E-2A19-E54EFA0C0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17" y="1472438"/>
            <a:ext cx="2766889" cy="18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creen Shot 2018-06-09 at 7.32.45 PM.png" descr="Screen Shot 2018-06-09 at 7.32.45 PM.png">
            <a:extLst>
              <a:ext uri="{FF2B5EF4-FFF2-40B4-BE49-F238E27FC236}">
                <a16:creationId xmlns:a16="http://schemas.microsoft.com/office/drawing/2014/main" id="{A6409133-3AA7-466A-D9D5-E43D336A3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3036" y="5674804"/>
            <a:ext cx="4052065" cy="3041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-2Logo.png" descr="g-2Logo.png">
            <a:extLst>
              <a:ext uri="{FF2B5EF4-FFF2-40B4-BE49-F238E27FC236}">
                <a16:creationId xmlns:a16="http://schemas.microsoft.com/office/drawing/2014/main" id="{42958C70-A719-DE14-77D0-49CF025E3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964454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D60D-FD74-ACA6-AA95-765A7905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 Beam Onto Stable Orbit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AED6309-90D6-5F26-F9E5-78BA1D4355D1}"/>
              </a:ext>
            </a:extLst>
          </p:cNvPr>
          <p:cNvSpPr txBox="1">
            <a:spLocks/>
          </p:cNvSpPr>
          <p:nvPr/>
        </p:nvSpPr>
        <p:spPr>
          <a:xfrm>
            <a:off x="12881158" y="9752866"/>
            <a:ext cx="11190696" cy="2598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b="1">
                <a:solidFill>
                  <a:srgbClr val="FF0000"/>
                </a:solidFill>
              </a:rPr>
              <a:t>3 Pulsed Kicker Magnets</a:t>
            </a:r>
          </a:p>
          <a:p>
            <a:pPr hangingPunct="1"/>
            <a:r>
              <a:rPr lang="en-US" sz="4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 10.8 mrad “kick” to direct muons into ideal orbit (&lt; 149 ns)</a:t>
            </a:r>
            <a:endParaRPr lang="en-US" sz="48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4A214-3C6A-ABDE-F652-4D5B84051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sp>
        <p:nvSpPr>
          <p:cNvPr id="6" name="원호 17">
            <a:extLst>
              <a:ext uri="{FF2B5EF4-FFF2-40B4-BE49-F238E27FC236}">
                <a16:creationId xmlns:a16="http://schemas.microsoft.com/office/drawing/2014/main" id="{EC679761-37B7-9107-65DF-6D91447D8474}"/>
              </a:ext>
            </a:extLst>
          </p:cNvPr>
          <p:cNvSpPr/>
          <p:nvPr/>
        </p:nvSpPr>
        <p:spPr>
          <a:xfrm>
            <a:off x="956077" y="3895286"/>
            <a:ext cx="10294946" cy="6486963"/>
          </a:xfrm>
          <a:prstGeom prst="arc">
            <a:avLst>
              <a:gd name="adj1" fmla="val 18681659"/>
              <a:gd name="adj2" fmla="val 16838163"/>
            </a:avLst>
          </a:prstGeom>
          <a:ln w="50800" cmpd="sng">
            <a:solidFill>
              <a:srgbClr val="FF0000">
                <a:alpha val="9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00" b="0" i="0" u="none" strike="noStrike" kern="0" cap="none" spc="0" normalizeH="0" baseline="0" noProof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7" name="원호 18">
            <a:extLst>
              <a:ext uri="{FF2B5EF4-FFF2-40B4-BE49-F238E27FC236}">
                <a16:creationId xmlns:a16="http://schemas.microsoft.com/office/drawing/2014/main" id="{5881574D-2027-69BC-606B-FE560FC86FF1}"/>
              </a:ext>
            </a:extLst>
          </p:cNvPr>
          <p:cNvSpPr/>
          <p:nvPr/>
        </p:nvSpPr>
        <p:spPr>
          <a:xfrm>
            <a:off x="825536" y="3962666"/>
            <a:ext cx="10547314" cy="6249152"/>
          </a:xfrm>
          <a:prstGeom prst="arc">
            <a:avLst>
              <a:gd name="adj1" fmla="val 115034"/>
              <a:gd name="adj2" fmla="val 102056"/>
            </a:avLst>
          </a:prstGeom>
          <a:ln w="50800" cmpd="sng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00" b="0" i="0" u="none" strike="noStrike" kern="0" cap="none" spc="0" normalizeH="0" baseline="0" noProof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pic>
        <p:nvPicPr>
          <p:cNvPr id="8" name="Google Shape;687;p95" descr="Image">
            <a:extLst>
              <a:ext uri="{FF2B5EF4-FFF2-40B4-BE49-F238E27FC236}">
                <a16:creationId xmlns:a16="http://schemas.microsoft.com/office/drawing/2014/main" id="{5A5A4B29-CB8D-C1A1-C2CC-128509A88B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253" y="5364297"/>
            <a:ext cx="4679034" cy="52465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11;p96">
            <a:extLst>
              <a:ext uri="{FF2B5EF4-FFF2-40B4-BE49-F238E27FC236}">
                <a16:creationId xmlns:a16="http://schemas.microsoft.com/office/drawing/2014/main" id="{30F15767-5726-97B4-3A4B-8BFBFFE8DB63}"/>
              </a:ext>
            </a:extLst>
          </p:cNvPr>
          <p:cNvSpPr/>
          <p:nvPr/>
        </p:nvSpPr>
        <p:spPr>
          <a:xfrm>
            <a:off x="7600950" y="7436066"/>
            <a:ext cx="3009900" cy="2316800"/>
          </a:xfrm>
          <a:prstGeom prst="ellipse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defTabSz="6429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74184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724;p96">
            <a:extLst>
              <a:ext uri="{FF2B5EF4-FFF2-40B4-BE49-F238E27FC236}">
                <a16:creationId xmlns:a16="http://schemas.microsoft.com/office/drawing/2014/main" id="{EF9A9CD2-D983-F385-C881-31D18E2E8E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8253" y="7134063"/>
            <a:ext cx="1786387" cy="182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C49B67D-4393-9F06-EC2A-F2DF3265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71" y="2736030"/>
            <a:ext cx="7504473" cy="4227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AutoShape 3">
            <a:extLst>
              <a:ext uri="{FF2B5EF4-FFF2-40B4-BE49-F238E27FC236}">
                <a16:creationId xmlns:a16="http://schemas.microsoft.com/office/drawing/2014/main" id="{4BFB8322-511E-DF39-AD5E-CDF161199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0610" y="2026667"/>
            <a:ext cx="7241268" cy="718700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400" b="0" i="0" u="none" strike="noStrike" kern="0" cap="none" spc="0" normalizeH="0" baseline="0" noProof="0" dirty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3AC3728-7599-18F5-69F7-31A8764F6E7A}"/>
              </a:ext>
            </a:extLst>
          </p:cNvPr>
          <p:cNvSpPr/>
          <p:nvPr/>
        </p:nvSpPr>
        <p:spPr>
          <a:xfrm>
            <a:off x="13107456" y="2107212"/>
            <a:ext cx="6848272" cy="6777100"/>
          </a:xfrm>
          <a:prstGeom prst="arc">
            <a:avLst>
              <a:gd name="adj1" fmla="val 16200000"/>
              <a:gd name="adj2" fmla="val 14834906"/>
            </a:avLst>
          </a:prstGeom>
          <a:ln w="38100" cmpd="sng">
            <a:solidFill>
              <a:srgbClr val="FF9300"/>
            </a:solidFill>
            <a:prstDash val="sys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400" b="0" i="0" u="none" strike="noStrike" kern="0" cap="none" spc="0" normalizeH="0" baseline="0" noProof="0" dirty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F68C754F-A20D-0E62-6398-C8C00A6A81E1}"/>
              </a:ext>
            </a:extLst>
          </p:cNvPr>
          <p:cNvSpPr/>
          <p:nvPr/>
        </p:nvSpPr>
        <p:spPr>
          <a:xfrm>
            <a:off x="18929452" y="1683397"/>
            <a:ext cx="1129352" cy="1139642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61A8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Verdana"/>
                <a:sym typeface="Helvetica"/>
              </a:rPr>
              <a:t>μ</a:t>
            </a:r>
            <a:r>
              <a:rPr kumimoji="0" lang="en-US" sz="4800" b="0" i="0" u="none" strike="noStrike" kern="0" cap="none" spc="0" normalizeH="0" baseline="30000" noProof="0" dirty="0">
                <a:ln>
                  <a:noFill/>
                </a:ln>
                <a:solidFill>
                  <a:srgbClr val="0061A8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Verdana"/>
                <a:sym typeface="Helvetica"/>
              </a:rPr>
              <a:t>+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92F871-BF20-B268-6F57-CAA370ACBBB3}"/>
              </a:ext>
            </a:extLst>
          </p:cNvPr>
          <p:cNvSpPr/>
          <p:nvPr/>
        </p:nvSpPr>
        <p:spPr>
          <a:xfrm>
            <a:off x="19348490" y="9405762"/>
            <a:ext cx="152400" cy="1524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8EE1915A-97BB-EB90-A6B6-50C6805A2947}"/>
              </a:ext>
            </a:extLst>
          </p:cNvPr>
          <p:cNvSpPr/>
          <p:nvPr/>
        </p:nvSpPr>
        <p:spPr>
          <a:xfrm>
            <a:off x="13107456" y="2099592"/>
            <a:ext cx="6848272" cy="6777100"/>
          </a:xfrm>
          <a:prstGeom prst="arc">
            <a:avLst>
              <a:gd name="adj1" fmla="val 16200000"/>
              <a:gd name="adj2" fmla="val 2155133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400" b="0" i="0" u="none" strike="noStrike" kern="0" cap="none" spc="0" normalizeH="0" baseline="0" noProof="0" dirty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FB9209-0A5A-EC20-D674-A47C7202A087}"/>
              </a:ext>
            </a:extLst>
          </p:cNvPr>
          <p:cNvCxnSpPr>
            <a:cxnSpLocks/>
          </p:cNvCxnSpPr>
          <p:nvPr/>
        </p:nvCxnSpPr>
        <p:spPr>
          <a:xfrm>
            <a:off x="15391455" y="2103644"/>
            <a:ext cx="1140138" cy="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81B3FF-8496-B7AE-01FC-564ECB8452D6}"/>
              </a:ext>
            </a:extLst>
          </p:cNvPr>
          <p:cNvGrpSpPr/>
          <p:nvPr/>
        </p:nvGrpSpPr>
        <p:grpSpPr>
          <a:xfrm>
            <a:off x="12783412" y="1883450"/>
            <a:ext cx="7496360" cy="7426268"/>
            <a:chOff x="10497864" y="1959762"/>
            <a:chExt cx="3748180" cy="3713134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06B2681-4E76-3105-0DA5-EFEC3EAB171A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20250119"/>
                <a:gd name="adj2" fmla="val 126038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42937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400" b="0" i="0" u="none" strike="noStrike" kern="0" cap="none" spc="0" normalizeH="0" baseline="0" noProof="0" dirty="0">
                <a:ln>
                  <a:noFill/>
                </a:ln>
                <a:solidFill>
                  <a:srgbClr val="0061A8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A9C63878-6A4D-006B-6EC3-E78028A6EB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20308516"/>
                <a:gd name="adj2" fmla="val 115906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42937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400" b="0" i="0" u="none" strike="noStrike" kern="0" cap="none" spc="0" normalizeH="0" baseline="0" noProof="0" dirty="0">
                <a:ln>
                  <a:noFill/>
                </a:ln>
                <a:solidFill>
                  <a:srgbClr val="0061A8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1" name="Arc 20">
            <a:extLst>
              <a:ext uri="{FF2B5EF4-FFF2-40B4-BE49-F238E27FC236}">
                <a16:creationId xmlns:a16="http://schemas.microsoft.com/office/drawing/2014/main" id="{68DF0D83-832F-23F3-38D5-E67F2671085E}"/>
              </a:ext>
            </a:extLst>
          </p:cNvPr>
          <p:cNvSpPr/>
          <p:nvPr/>
        </p:nvSpPr>
        <p:spPr>
          <a:xfrm>
            <a:off x="13107456" y="2229132"/>
            <a:ext cx="6848272" cy="6777100"/>
          </a:xfrm>
          <a:prstGeom prst="arc">
            <a:avLst>
              <a:gd name="adj1" fmla="val 21403697"/>
              <a:gd name="adj2" fmla="val 16238235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400" b="0" i="0" u="none" strike="noStrike" kern="0" cap="none" spc="0" normalizeH="0" baseline="0" noProof="0" dirty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A8C08B-885C-A30B-3B78-30272989D518}"/>
              </a:ext>
            </a:extLst>
          </p:cNvPr>
          <p:cNvSpPr txBox="1"/>
          <p:nvPr/>
        </p:nvSpPr>
        <p:spPr>
          <a:xfrm>
            <a:off x="17552484" y="5148721"/>
            <a:ext cx="2039341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 pitchFamily="2" charset="0"/>
                <a:cs typeface="Helvetica"/>
                <a:sym typeface="Helvetica"/>
              </a:rPr>
              <a:t>Kickers</a:t>
            </a:r>
          </a:p>
        </p:txBody>
      </p:sp>
      <p:pic>
        <p:nvPicPr>
          <p:cNvPr id="23" name="그림 20">
            <a:extLst>
              <a:ext uri="{FF2B5EF4-FFF2-40B4-BE49-F238E27FC236}">
                <a16:creationId xmlns:a16="http://schemas.microsoft.com/office/drawing/2014/main" id="{A846B2BE-5B0A-2441-CDBB-E745F4A70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49" y="7207354"/>
            <a:ext cx="5434793" cy="519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-2Logo.png" descr="g-2Logo.png">
            <a:extLst>
              <a:ext uri="{FF2B5EF4-FFF2-40B4-BE49-F238E27FC236}">
                <a16:creationId xmlns:a16="http://schemas.microsoft.com/office/drawing/2014/main" id="{289B6338-E7A8-ED02-B614-ED1E4B788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230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4FD4-4043-7351-EC15-CE0BA6CF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Focusing with Quadrupoles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D6EA7-9CB2-EB0B-C225-AFA2E6320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76F0EA-0F02-B061-4AB3-0FC2AC66BC7C}"/>
              </a:ext>
            </a:extLst>
          </p:cNvPr>
          <p:cNvSpPr txBox="1">
            <a:spLocks/>
          </p:cNvSpPr>
          <p:nvPr/>
        </p:nvSpPr>
        <p:spPr>
          <a:xfrm>
            <a:off x="18647666" y="3498204"/>
            <a:ext cx="5491235" cy="479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4800" b="1">
                <a:solidFill>
                  <a:srgbClr val="FFC000"/>
                </a:solidFill>
              </a:rPr>
              <a:t>4 Electrostatic Quadrupole (ESQ)</a:t>
            </a:r>
          </a:p>
          <a:p>
            <a:pPr hangingPunct="1"/>
            <a:r>
              <a:rPr lang="en-US"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 weak vertical focusing of the beam</a:t>
            </a:r>
          </a:p>
          <a:p>
            <a:pPr hangingPunct="1"/>
            <a:r>
              <a:rPr lang="en-US"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sections cover 43% of ring circumference </a:t>
            </a:r>
            <a:endParaRPr lang="en-US" sz="4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B9473-42BE-0C54-F34E-CD0A02A48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43974" y="1586534"/>
            <a:ext cx="11957876" cy="8382000"/>
          </a:xfrm>
          <a:prstGeom prst="rect">
            <a:avLst/>
          </a:prstGeom>
        </p:spPr>
      </p:pic>
      <p:sp>
        <p:nvSpPr>
          <p:cNvPr id="8" name="원호 20">
            <a:extLst>
              <a:ext uri="{FF2B5EF4-FFF2-40B4-BE49-F238E27FC236}">
                <a16:creationId xmlns:a16="http://schemas.microsoft.com/office/drawing/2014/main" id="{D720B9C0-F170-E209-184A-A1B42F9BD0FC}"/>
              </a:ext>
            </a:extLst>
          </p:cNvPr>
          <p:cNvSpPr/>
          <p:nvPr/>
        </p:nvSpPr>
        <p:spPr>
          <a:xfrm rot="280236">
            <a:off x="1550164" y="2807237"/>
            <a:ext cx="9618807" cy="6452795"/>
          </a:xfrm>
          <a:prstGeom prst="arc">
            <a:avLst>
              <a:gd name="adj1" fmla="val 18862995"/>
              <a:gd name="adj2" fmla="val 21427024"/>
            </a:avLst>
          </a:prstGeom>
          <a:ln w="635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400" b="0" i="0" u="none" strike="noStrike" kern="0" cap="none" spc="0" normalizeH="0" baseline="0" noProof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9" name="원호 21">
            <a:extLst>
              <a:ext uri="{FF2B5EF4-FFF2-40B4-BE49-F238E27FC236}">
                <a16:creationId xmlns:a16="http://schemas.microsoft.com/office/drawing/2014/main" id="{1AD95E03-C277-7914-C0A9-0DD510A74117}"/>
              </a:ext>
            </a:extLst>
          </p:cNvPr>
          <p:cNvSpPr/>
          <p:nvPr/>
        </p:nvSpPr>
        <p:spPr>
          <a:xfrm rot="280236">
            <a:off x="936884" y="2692782"/>
            <a:ext cx="9695870" cy="6472474"/>
          </a:xfrm>
          <a:prstGeom prst="arc">
            <a:avLst>
              <a:gd name="adj1" fmla="val 2684157"/>
              <a:gd name="adj2" fmla="val 6727819"/>
            </a:avLst>
          </a:prstGeom>
          <a:ln w="762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400" b="0" i="0" u="none" strike="noStrike" kern="0" cap="none" spc="0" normalizeH="0" baseline="0" noProof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10" name="원호 22">
            <a:extLst>
              <a:ext uri="{FF2B5EF4-FFF2-40B4-BE49-F238E27FC236}">
                <a16:creationId xmlns:a16="http://schemas.microsoft.com/office/drawing/2014/main" id="{8AE35259-97DA-16DE-DB3F-1FE92DEF8FE6}"/>
              </a:ext>
            </a:extLst>
          </p:cNvPr>
          <p:cNvSpPr/>
          <p:nvPr/>
        </p:nvSpPr>
        <p:spPr>
          <a:xfrm rot="280236">
            <a:off x="1204554" y="2811534"/>
            <a:ext cx="9695870" cy="6472474"/>
          </a:xfrm>
          <a:prstGeom prst="arc">
            <a:avLst>
              <a:gd name="adj1" fmla="val 13505860"/>
              <a:gd name="adj2" fmla="val 16611466"/>
            </a:avLst>
          </a:prstGeom>
          <a:ln w="508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400" b="0" i="0" u="none" strike="noStrike" kern="0" cap="none" spc="0" normalizeH="0" baseline="0" noProof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sp>
        <p:nvSpPr>
          <p:cNvPr id="11" name="원호 23">
            <a:extLst>
              <a:ext uri="{FF2B5EF4-FFF2-40B4-BE49-F238E27FC236}">
                <a16:creationId xmlns:a16="http://schemas.microsoft.com/office/drawing/2014/main" id="{05ABBD1C-D98F-500C-EC93-0D20174D9111}"/>
              </a:ext>
            </a:extLst>
          </p:cNvPr>
          <p:cNvSpPr/>
          <p:nvPr/>
        </p:nvSpPr>
        <p:spPr>
          <a:xfrm rot="280236">
            <a:off x="1012610" y="3049716"/>
            <a:ext cx="9950663" cy="6196379"/>
          </a:xfrm>
          <a:prstGeom prst="arc">
            <a:avLst>
              <a:gd name="adj1" fmla="val 9614170"/>
              <a:gd name="adj2" fmla="val 11643875"/>
            </a:avLst>
          </a:prstGeom>
          <a:ln w="635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400" b="0" i="0" u="none" strike="noStrike" kern="0" cap="none" spc="0" normalizeH="0" baseline="0" noProof="0">
              <a:ln>
                <a:noFill/>
              </a:ln>
              <a:solidFill>
                <a:srgbClr val="0061A8"/>
              </a:solidFill>
              <a:effectLst/>
              <a:uLnTx/>
              <a:uFill>
                <a:solidFill>
                  <a:srgbClr val="074184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cxnSp>
        <p:nvCxnSpPr>
          <p:cNvPr id="12" name="Straight Arrow Connector 24">
            <a:extLst>
              <a:ext uri="{FF2B5EF4-FFF2-40B4-BE49-F238E27FC236}">
                <a16:creationId xmlns:a16="http://schemas.microsoft.com/office/drawing/2014/main" id="{8895336F-8A09-F347-A6B2-A4C99685AC16}"/>
              </a:ext>
            </a:extLst>
          </p:cNvPr>
          <p:cNvCxnSpPr/>
          <p:nvPr/>
        </p:nvCxnSpPr>
        <p:spPr>
          <a:xfrm flipH="1">
            <a:off x="10016187" y="2463535"/>
            <a:ext cx="2085663" cy="184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4">
            <a:extLst>
              <a:ext uri="{FF2B5EF4-FFF2-40B4-BE49-F238E27FC236}">
                <a16:creationId xmlns:a16="http://schemas.microsoft.com/office/drawing/2014/main" id="{D172AED5-9435-287D-316A-2E6CA82AFC87}"/>
              </a:ext>
            </a:extLst>
          </p:cNvPr>
          <p:cNvCxnSpPr/>
          <p:nvPr/>
        </p:nvCxnSpPr>
        <p:spPr>
          <a:xfrm flipH="1">
            <a:off x="957135" y="2463535"/>
            <a:ext cx="11144715" cy="3466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4">
            <a:extLst>
              <a:ext uri="{FF2B5EF4-FFF2-40B4-BE49-F238E27FC236}">
                <a16:creationId xmlns:a16="http://schemas.microsoft.com/office/drawing/2014/main" id="{B45BFF04-242D-576E-C55F-60D0FBA728AD}"/>
              </a:ext>
            </a:extLst>
          </p:cNvPr>
          <p:cNvCxnSpPr/>
          <p:nvPr/>
        </p:nvCxnSpPr>
        <p:spPr>
          <a:xfrm flipH="1">
            <a:off x="6227561" y="2463535"/>
            <a:ext cx="5874289" cy="679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4">
            <a:extLst>
              <a:ext uri="{FF2B5EF4-FFF2-40B4-BE49-F238E27FC236}">
                <a16:creationId xmlns:a16="http://schemas.microsoft.com/office/drawing/2014/main" id="{5F1C6C03-285B-DDED-62DA-A5BB9D9EA98A}"/>
              </a:ext>
            </a:extLst>
          </p:cNvPr>
          <p:cNvCxnSpPr/>
          <p:nvPr/>
        </p:nvCxnSpPr>
        <p:spPr>
          <a:xfrm flipH="1">
            <a:off x="5054304" y="2463535"/>
            <a:ext cx="7047546" cy="454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1">
            <a:extLst>
              <a:ext uri="{FF2B5EF4-FFF2-40B4-BE49-F238E27FC236}">
                <a16:creationId xmlns:a16="http://schemas.microsoft.com/office/drawing/2014/main" id="{B2EAC08A-DD5B-8FF8-B0D1-C0CD7BA4E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0"/>
          <a:stretch/>
        </p:blipFill>
        <p:spPr>
          <a:xfrm>
            <a:off x="12120282" y="1488694"/>
            <a:ext cx="5811522" cy="40858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7BD27C-318E-F2DD-50E5-D9770826169F}"/>
              </a:ext>
            </a:extLst>
          </p:cNvPr>
          <p:cNvSpPr txBox="1"/>
          <p:nvPr/>
        </p:nvSpPr>
        <p:spPr>
          <a:xfrm>
            <a:off x="14505524" y="4247570"/>
            <a:ext cx="864019" cy="1830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ea typeface="+mn-ea"/>
                <a:cs typeface="Helvetica"/>
                <a:sym typeface="Helvetica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669223-5E3A-B570-5005-E484D1B94E0D}"/>
              </a:ext>
            </a:extLst>
          </p:cNvPr>
          <p:cNvSpPr txBox="1"/>
          <p:nvPr/>
        </p:nvSpPr>
        <p:spPr>
          <a:xfrm>
            <a:off x="12836144" y="2270818"/>
            <a:ext cx="615553" cy="1977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2452E6-573B-4D81-556C-AC796AE4F275}"/>
              </a:ext>
            </a:extLst>
          </p:cNvPr>
          <p:cNvSpPr txBox="1"/>
          <p:nvPr/>
        </p:nvSpPr>
        <p:spPr>
          <a:xfrm>
            <a:off x="16362477" y="2304162"/>
            <a:ext cx="615553" cy="1977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rPr>
              <a:t>-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DAFB84-6236-1421-F209-7520CB1BC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3" y="9619630"/>
            <a:ext cx="4295525" cy="3278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2D54B6-2052-F10D-DAD1-CAF83EC23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62" y="9598173"/>
            <a:ext cx="4357620" cy="3289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EA6D9-64EF-165A-F8DE-5C18631D9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5" b="20496"/>
          <a:stretch/>
        </p:blipFill>
        <p:spPr>
          <a:xfrm>
            <a:off x="8939852" y="9618603"/>
            <a:ext cx="4662665" cy="32986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9C2AB1-2609-8C41-B674-504097FBB4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11816"/>
          <a:stretch/>
        </p:blipFill>
        <p:spPr>
          <a:xfrm>
            <a:off x="13738386" y="9615651"/>
            <a:ext cx="4625814" cy="32821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1DD3BF-1DCF-BAAE-0F55-5B6858C93E83}"/>
              </a:ext>
            </a:extLst>
          </p:cNvPr>
          <p:cNvSpPr txBox="1"/>
          <p:nvPr/>
        </p:nvSpPr>
        <p:spPr>
          <a:xfrm>
            <a:off x="1773278" y="12239365"/>
            <a:ext cx="5684248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ea typeface="+mn-ea"/>
                <a:cs typeface="Helvetica"/>
                <a:sym typeface="Helvetica"/>
              </a:rPr>
              <a:t>Wanwei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ea typeface="+mn-ea"/>
                <a:cs typeface="Helvetica"/>
                <a:sym typeface="Helvetica"/>
              </a:rPr>
              <a:t> W. aligning and installing ESQs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1F2A65-590F-1DF3-DD1C-75C01AA13283}"/>
              </a:ext>
            </a:extLst>
          </p:cNvPr>
          <p:cNvSpPr txBox="1"/>
          <p:nvPr/>
        </p:nvSpPr>
        <p:spPr>
          <a:xfrm>
            <a:off x="8933776" y="12263407"/>
            <a:ext cx="4773743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ea typeface="+mn-ea"/>
                <a:cs typeface="Helvetica"/>
                <a:sym typeface="Helvetica"/>
              </a:rPr>
              <a:t>Jason C. teaching us to use them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A24D43-93BD-D1CD-A456-2F3CADD63AFA}"/>
              </a:ext>
            </a:extLst>
          </p:cNvPr>
          <p:cNvSpPr txBox="1"/>
          <p:nvPr/>
        </p:nvSpPr>
        <p:spPr>
          <a:xfrm>
            <a:off x="13707518" y="12279033"/>
            <a:ext cx="4656681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ea typeface="+mn-ea"/>
                <a:cs typeface="Helvetica"/>
                <a:sym typeface="Helvetica"/>
              </a:rPr>
              <a:t>Meghna B. performing upgrades</a:t>
            </a:r>
          </a:p>
        </p:txBody>
      </p:sp>
      <p:pic>
        <p:nvPicPr>
          <p:cNvPr id="27" name="g-2Logo.png" descr="g-2Logo.png">
            <a:extLst>
              <a:ext uri="{FF2B5EF4-FFF2-40B4-BE49-F238E27FC236}">
                <a16:creationId xmlns:a16="http://schemas.microsoft.com/office/drawing/2014/main" id="{55AB7C2F-F76E-940E-A501-939BF8F9A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7244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C19C-20EC-7894-56BB-B24B679E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Positions with Trackers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37BD79A-1666-7B2D-AB1C-C0B3A3458CBA}"/>
              </a:ext>
            </a:extLst>
          </p:cNvPr>
          <p:cNvSpPr txBox="1">
            <a:spLocks/>
          </p:cNvSpPr>
          <p:nvPr/>
        </p:nvSpPr>
        <p:spPr>
          <a:xfrm>
            <a:off x="16380858" y="6537211"/>
            <a:ext cx="7584042" cy="479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4800" b="1">
                <a:solidFill>
                  <a:srgbClr val="000000"/>
                </a:solidFill>
              </a:rPr>
              <a:t>2 Straw Tracker Stations</a:t>
            </a:r>
          </a:p>
          <a:p>
            <a:pPr hangingPunct="1"/>
            <a:r>
              <a:rPr lang="en-US"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 modules/station,              128 straws/module</a:t>
            </a:r>
          </a:p>
          <a:p>
            <a:pPr hangingPunct="1"/>
            <a:r>
              <a:rPr lang="en-US"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Reconstruct muon decay positions from e</a:t>
            </a:r>
            <a:r>
              <a:rPr lang="en-US" sz="4400" baseline="30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r>
              <a:rPr lang="en-US"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hits to obtain spatial beam profile</a:t>
            </a:r>
            <a:endParaRPr lang="en-US" sz="44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6F0CE-7819-342C-94A0-8AA5CE7C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6" name="Google Shape;846;p102">
            <a:extLst>
              <a:ext uri="{FF2B5EF4-FFF2-40B4-BE49-F238E27FC236}">
                <a16:creationId xmlns:a16="http://schemas.microsoft.com/office/drawing/2014/main" id="{DE5F04F7-74D0-BDF9-C433-F2F0878E06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8725" y="6188907"/>
            <a:ext cx="7871701" cy="449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E6F7B-E047-AD58-1DF0-281D64FAE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70" r="11362"/>
          <a:stretch/>
        </p:blipFill>
        <p:spPr>
          <a:xfrm>
            <a:off x="20080916" y="2351343"/>
            <a:ext cx="3768932" cy="3729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68EDFC-23F9-1A99-2B15-93D54D34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51" y="2026943"/>
            <a:ext cx="8566914" cy="3990451"/>
          </a:xfrm>
          <a:prstGeom prst="rect">
            <a:avLst/>
          </a:prstGeom>
        </p:spPr>
      </p:pic>
      <p:pic>
        <p:nvPicPr>
          <p:cNvPr id="9" name="Google Shape;841;p102" descr="Image">
            <a:extLst>
              <a:ext uri="{FF2B5EF4-FFF2-40B4-BE49-F238E27FC236}">
                <a16:creationId xmlns:a16="http://schemas.microsoft.com/office/drawing/2014/main" id="{D5ED59C9-9DD0-CA87-F47F-7AF065B316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9369" r="90394" b="35155"/>
          <a:stretch/>
        </p:blipFill>
        <p:spPr>
          <a:xfrm>
            <a:off x="2214599" y="4216032"/>
            <a:ext cx="1364000" cy="136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2;p102" descr="Image">
            <a:extLst>
              <a:ext uri="{FF2B5EF4-FFF2-40B4-BE49-F238E27FC236}">
                <a16:creationId xmlns:a16="http://schemas.microsoft.com/office/drawing/2014/main" id="{B151C577-8D3C-244A-FFE6-5D9638DB9A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9369" r="90394" b="35155"/>
          <a:stretch/>
        </p:blipFill>
        <p:spPr>
          <a:xfrm>
            <a:off x="1719917" y="8021559"/>
            <a:ext cx="1364000" cy="136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47;p102">
            <a:extLst>
              <a:ext uri="{FF2B5EF4-FFF2-40B4-BE49-F238E27FC236}">
                <a16:creationId xmlns:a16="http://schemas.microsoft.com/office/drawing/2014/main" id="{B8B78752-05E3-BC91-C145-4D278877307F}"/>
              </a:ext>
            </a:extLst>
          </p:cNvPr>
          <p:cNvCxnSpPr/>
          <p:nvPr/>
        </p:nvCxnSpPr>
        <p:spPr>
          <a:xfrm>
            <a:off x="2401917" y="5211840"/>
            <a:ext cx="6170583" cy="564666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12" name="Google Shape;848;p102">
            <a:extLst>
              <a:ext uri="{FF2B5EF4-FFF2-40B4-BE49-F238E27FC236}">
                <a16:creationId xmlns:a16="http://schemas.microsoft.com/office/drawing/2014/main" id="{1022D8C7-6474-2A37-FC75-E78D4C7B9D2D}"/>
              </a:ext>
            </a:extLst>
          </p:cNvPr>
          <p:cNvCxnSpPr/>
          <p:nvPr/>
        </p:nvCxnSpPr>
        <p:spPr>
          <a:xfrm>
            <a:off x="3254482" y="4535157"/>
            <a:ext cx="5034243" cy="1653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dot"/>
            <a:miter lim="400000"/>
            <a:headEnd type="none" w="sm" len="sm"/>
            <a:tailEnd type="none" w="sm" len="sm"/>
          </a:ln>
        </p:spPr>
      </p:cxnSp>
      <p:pic>
        <p:nvPicPr>
          <p:cNvPr id="13" name="Google Shape;853;p102">
            <a:extLst>
              <a:ext uri="{FF2B5EF4-FFF2-40B4-BE49-F238E27FC236}">
                <a16:creationId xmlns:a16="http://schemas.microsoft.com/office/drawing/2014/main" id="{932866CA-C730-D333-DC66-9E5BB945E13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9966387"/>
            <a:ext cx="10816100" cy="23871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Right Arrow 12">
            <a:extLst>
              <a:ext uri="{FF2B5EF4-FFF2-40B4-BE49-F238E27FC236}">
                <a16:creationId xmlns:a16="http://schemas.microsoft.com/office/drawing/2014/main" id="{0115BEB0-4049-70C3-9CCC-7CA3D118601D}"/>
              </a:ext>
            </a:extLst>
          </p:cNvPr>
          <p:cNvSpPr/>
          <p:nvPr/>
        </p:nvSpPr>
        <p:spPr>
          <a:xfrm>
            <a:off x="18610165" y="3810000"/>
            <a:ext cx="1470751" cy="725157"/>
          </a:xfrm>
          <a:prstGeom prst="rightArrow">
            <a:avLst/>
          </a:prstGeom>
          <a:solidFill>
            <a:srgbClr val="000000"/>
          </a:solidFill>
          <a:ln w="25400" cap="flat">
            <a:solidFill>
              <a:srgbClr val="82D2E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>
                <a:solidFill>
                  <a:srgbClr val="404040"/>
                </a:solidFill>
              </a:uFill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15" name="g-2Logo.png" descr="g-2Logo.png">
            <a:extLst>
              <a:ext uri="{FF2B5EF4-FFF2-40B4-BE49-F238E27FC236}">
                <a16:creationId xmlns:a16="http://schemas.microsoft.com/office/drawing/2014/main" id="{E15FC76B-A3D3-5626-1B4E-2DAD5F6FD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91569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9A57C-D212-904A-8562-4BC8DF94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Positrons with Calorimeters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54338A-CB65-DA11-2E58-615061630C34}"/>
              </a:ext>
            </a:extLst>
          </p:cNvPr>
          <p:cNvSpPr txBox="1">
            <a:spLocks/>
          </p:cNvSpPr>
          <p:nvPr/>
        </p:nvSpPr>
        <p:spPr>
          <a:xfrm>
            <a:off x="12806615" y="5566353"/>
            <a:ext cx="11177335" cy="479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4400" b="1">
                <a:solidFill>
                  <a:schemeClr val="tx1">
                    <a:lumMod val="40000"/>
                    <a:lumOff val="60000"/>
                  </a:schemeClr>
                </a:solidFill>
              </a:rPr>
              <a:t>24 Electromagnetic Calorimeters</a:t>
            </a:r>
          </a:p>
          <a:p>
            <a:pPr hangingPunct="1"/>
            <a:r>
              <a:rPr lang="en-US"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9x6 arrays of PbF</a:t>
            </a:r>
            <a:r>
              <a:rPr lang="en-US" sz="4000" baseline="-2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crystals</a:t>
            </a:r>
          </a:p>
          <a:p>
            <a:pPr hangingPunct="1"/>
            <a:r>
              <a:rPr lang="en-US" sz="4000"/>
              <a:t>Fast SiPM readout</a:t>
            </a:r>
            <a:endParaRPr lang="en-US" sz="4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hangingPunct="1"/>
            <a:r>
              <a:rPr lang="en-US"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arrival time &amp; energy of the decay e</a:t>
            </a:r>
            <a:r>
              <a:rPr lang="en-US" sz="4000" baseline="30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r>
              <a:rPr lang="en-US"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en-US" sz="4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4BC09-6D30-B03A-77B3-869672CBC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6338F60B-2101-7B96-A469-0CC5ADE32A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458" r="19400" b="17751"/>
          <a:stretch/>
        </p:blipFill>
        <p:spPr>
          <a:xfrm>
            <a:off x="12435312" y="1947090"/>
            <a:ext cx="4286188" cy="35350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5725294-1E37-05E6-254D-EE234119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216" y="1982971"/>
            <a:ext cx="4663783" cy="350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9">
            <a:extLst>
              <a:ext uri="{FF2B5EF4-FFF2-40B4-BE49-F238E27FC236}">
                <a16:creationId xmlns:a16="http://schemas.microsoft.com/office/drawing/2014/main" id="{0DA018E6-A883-025D-991F-7E76D9B10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06615" y="3390023"/>
            <a:ext cx="8491285" cy="72477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Helvetica"/>
              <a:sym typeface="Helvetica"/>
            </a:endParaRP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8964FD27-A0A3-62ED-3F7F-CD65619234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269736" y="2000249"/>
            <a:ext cx="4713464" cy="88018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Helvetica"/>
              <a:sym typeface="Helvetica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71EB7F1-320F-D755-0EA9-A6ABD5BD4124}"/>
              </a:ext>
            </a:extLst>
          </p:cNvPr>
          <p:cNvSpPr/>
          <p:nvPr/>
        </p:nvSpPr>
        <p:spPr>
          <a:xfrm rot="20545075">
            <a:off x="12742690" y="2945184"/>
            <a:ext cx="640598" cy="362583"/>
          </a:xfrm>
          <a:custGeom>
            <a:avLst/>
            <a:gdLst>
              <a:gd name="connsiteX0" fmla="*/ 0 w 327546"/>
              <a:gd name="connsiteY0" fmla="*/ 0 h 227463"/>
              <a:gd name="connsiteX1" fmla="*/ 327546 w 327546"/>
              <a:gd name="connsiteY1" fmla="*/ 0 h 227463"/>
              <a:gd name="connsiteX2" fmla="*/ 327546 w 327546"/>
              <a:gd name="connsiteY2" fmla="*/ 227463 h 227463"/>
              <a:gd name="connsiteX3" fmla="*/ 0 w 327546"/>
              <a:gd name="connsiteY3" fmla="*/ 227463 h 227463"/>
              <a:gd name="connsiteX4" fmla="*/ 0 w 327546"/>
              <a:gd name="connsiteY4" fmla="*/ 0 h 227463"/>
              <a:gd name="connsiteX0" fmla="*/ 51614 w 379160"/>
              <a:gd name="connsiteY0" fmla="*/ 0 h 239742"/>
              <a:gd name="connsiteX1" fmla="*/ 379160 w 379160"/>
              <a:gd name="connsiteY1" fmla="*/ 0 h 239742"/>
              <a:gd name="connsiteX2" fmla="*/ 379160 w 379160"/>
              <a:gd name="connsiteY2" fmla="*/ 227463 h 239742"/>
              <a:gd name="connsiteX3" fmla="*/ 0 w 379160"/>
              <a:gd name="connsiteY3" fmla="*/ 239742 h 239742"/>
              <a:gd name="connsiteX4" fmla="*/ 51614 w 379160"/>
              <a:gd name="connsiteY4" fmla="*/ 0 h 239742"/>
              <a:gd name="connsiteX0" fmla="*/ 51614 w 446745"/>
              <a:gd name="connsiteY0" fmla="*/ 2444 h 242186"/>
              <a:gd name="connsiteX1" fmla="*/ 446745 w 446745"/>
              <a:gd name="connsiteY1" fmla="*/ 0 h 242186"/>
              <a:gd name="connsiteX2" fmla="*/ 379160 w 446745"/>
              <a:gd name="connsiteY2" fmla="*/ 229907 h 242186"/>
              <a:gd name="connsiteX3" fmla="*/ 0 w 446745"/>
              <a:gd name="connsiteY3" fmla="*/ 242186 h 242186"/>
              <a:gd name="connsiteX4" fmla="*/ 51614 w 446745"/>
              <a:gd name="connsiteY4" fmla="*/ 2444 h 242186"/>
              <a:gd name="connsiteX0" fmla="*/ 51614 w 426436"/>
              <a:gd name="connsiteY0" fmla="*/ 13651 h 253393"/>
              <a:gd name="connsiteX1" fmla="*/ 426436 w 426436"/>
              <a:gd name="connsiteY1" fmla="*/ 0 h 253393"/>
              <a:gd name="connsiteX2" fmla="*/ 379160 w 426436"/>
              <a:gd name="connsiteY2" fmla="*/ 241114 h 253393"/>
              <a:gd name="connsiteX3" fmla="*/ 0 w 426436"/>
              <a:gd name="connsiteY3" fmla="*/ 253393 h 253393"/>
              <a:gd name="connsiteX4" fmla="*/ 51614 w 426436"/>
              <a:gd name="connsiteY4" fmla="*/ 13651 h 253393"/>
              <a:gd name="connsiteX0" fmla="*/ 76047 w 450869"/>
              <a:gd name="connsiteY0" fmla="*/ 13651 h 255195"/>
              <a:gd name="connsiteX1" fmla="*/ 450869 w 450869"/>
              <a:gd name="connsiteY1" fmla="*/ 0 h 255195"/>
              <a:gd name="connsiteX2" fmla="*/ 403593 w 450869"/>
              <a:gd name="connsiteY2" fmla="*/ 241114 h 255195"/>
              <a:gd name="connsiteX3" fmla="*/ 0 w 450869"/>
              <a:gd name="connsiteY3" fmla="*/ 255195 h 255195"/>
              <a:gd name="connsiteX4" fmla="*/ 76047 w 450869"/>
              <a:gd name="connsiteY4" fmla="*/ 13651 h 25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69" h="255195">
                <a:moveTo>
                  <a:pt x="76047" y="13651"/>
                </a:moveTo>
                <a:lnTo>
                  <a:pt x="450869" y="0"/>
                </a:lnTo>
                <a:lnTo>
                  <a:pt x="403593" y="241114"/>
                </a:lnTo>
                <a:lnTo>
                  <a:pt x="0" y="255195"/>
                </a:lnTo>
                <a:lnTo>
                  <a:pt x="76047" y="13651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Helvetic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C4EDF5-EFE0-3364-7CBD-686BBB7EE695}"/>
              </a:ext>
            </a:extLst>
          </p:cNvPr>
          <p:cNvGrpSpPr/>
          <p:nvPr/>
        </p:nvGrpSpPr>
        <p:grpSpPr>
          <a:xfrm>
            <a:off x="3870342" y="4804012"/>
            <a:ext cx="4207687" cy="1902473"/>
            <a:chOff x="2920108" y="1804810"/>
            <a:chExt cx="3117531" cy="1502873"/>
          </a:xfrm>
          <a:solidFill>
            <a:schemeClr val="tx1">
              <a:lumMod val="20000"/>
              <a:lumOff val="80000"/>
            </a:schemeClr>
          </a:solidFill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3ACF970-D1F1-C832-5CE0-5B4365D185B3}"/>
                </a:ext>
              </a:extLst>
            </p:cNvPr>
            <p:cNvCxnSpPr/>
            <p:nvPr/>
          </p:nvCxnSpPr>
          <p:spPr>
            <a:xfrm flipH="1" flipV="1">
              <a:off x="2920108" y="2225275"/>
              <a:ext cx="1190202" cy="814965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F1094B-C218-88A5-78C8-DBCC9BF8EF1D}"/>
                </a:ext>
              </a:extLst>
            </p:cNvPr>
            <p:cNvCxnSpPr/>
            <p:nvPr/>
          </p:nvCxnSpPr>
          <p:spPr>
            <a:xfrm flipH="1" flipV="1">
              <a:off x="3398897" y="2016591"/>
              <a:ext cx="881281" cy="1022102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1AAF71-DE5B-AD17-EC54-EF0C02DD502D}"/>
                </a:ext>
              </a:extLst>
            </p:cNvPr>
            <p:cNvCxnSpPr/>
            <p:nvPr/>
          </p:nvCxnSpPr>
          <p:spPr>
            <a:xfrm flipH="1" flipV="1">
              <a:off x="3896112" y="1804810"/>
              <a:ext cx="531277" cy="1241897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485D38-9687-5CB5-1FA7-E68571EA1F60}"/>
                </a:ext>
              </a:extLst>
            </p:cNvPr>
            <p:cNvCxnSpPr>
              <a:stCxn id="19" idx="0"/>
            </p:cNvCxnSpPr>
            <p:nvPr/>
          </p:nvCxnSpPr>
          <p:spPr>
            <a:xfrm flipH="1" flipV="1">
              <a:off x="4485564" y="1901840"/>
              <a:ext cx="95632" cy="1138400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D181251-365A-0391-F6BB-AA962F5C59C5}"/>
                </a:ext>
              </a:extLst>
            </p:cNvPr>
            <p:cNvCxnSpPr/>
            <p:nvPr/>
          </p:nvCxnSpPr>
          <p:spPr>
            <a:xfrm flipV="1">
              <a:off x="4729252" y="1901840"/>
              <a:ext cx="283110" cy="1147066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0D93DB-5FEE-8E12-5F34-E9DB02007F62}"/>
                </a:ext>
              </a:extLst>
            </p:cNvPr>
            <p:cNvCxnSpPr/>
            <p:nvPr/>
          </p:nvCxnSpPr>
          <p:spPr>
            <a:xfrm flipV="1">
              <a:off x="4878894" y="2005895"/>
              <a:ext cx="661530" cy="1043012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9AC0DA-9DDF-467A-6262-497FCC200D0B}"/>
                </a:ext>
              </a:extLst>
            </p:cNvPr>
            <p:cNvCxnSpPr/>
            <p:nvPr/>
          </p:nvCxnSpPr>
          <p:spPr>
            <a:xfrm flipV="1">
              <a:off x="5070539" y="2225275"/>
              <a:ext cx="967100" cy="814965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01D0F-899A-5787-4327-9FFF0A153505}"/>
                </a:ext>
              </a:extLst>
            </p:cNvPr>
            <p:cNvSpPr txBox="1"/>
            <p:nvPr/>
          </p:nvSpPr>
          <p:spPr>
            <a:xfrm>
              <a:off x="4091853" y="3040240"/>
              <a:ext cx="978686" cy="267443"/>
            </a:xfrm>
            <a:prstGeom prst="rect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"/>
                  <a:sym typeface="Helvetica"/>
                </a:rPr>
                <a:t>Calorimeters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2993A20-18B1-D6A6-C03C-115F77215C58}"/>
              </a:ext>
            </a:extLst>
          </p:cNvPr>
          <p:cNvSpPr/>
          <p:nvPr/>
        </p:nvSpPr>
        <p:spPr>
          <a:xfrm rot="2504760">
            <a:off x="7991253" y="5793280"/>
            <a:ext cx="2240656" cy="9979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94596"/>
              </a:avLst>
            </a:prstTxWarp>
            <a:spAutoFit/>
          </a:bodyPr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 w="0">
                  <a:solidFill>
                    <a:srgbClr val="0061A8">
                      <a:lumMod val="20000"/>
                      <a:lumOff val="80000"/>
                    </a:srgbClr>
                  </a:solidFill>
                </a:ln>
                <a:solidFill>
                  <a:srgbClr val="0061A8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srgbClr val="FFFFFF">
                      <a:alpha val="40000"/>
                    </a:srgbClr>
                  </a:outerShdw>
                </a:effectLst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rPr>
              <a:t>.  .  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95A465-6CA0-B9C7-07BE-D7EC3B19AC52}"/>
              </a:ext>
            </a:extLst>
          </p:cNvPr>
          <p:cNvSpPr/>
          <p:nvPr/>
        </p:nvSpPr>
        <p:spPr>
          <a:xfrm rot="19056801">
            <a:off x="1996916" y="5901300"/>
            <a:ext cx="2240656" cy="9979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94596"/>
              </a:avLst>
            </a:prstTxWarp>
            <a:spAutoFit/>
          </a:bodyPr>
          <a:lstStyle/>
          <a:p>
            <a:pPr marL="0" marR="0" lvl="0" indent="0" algn="ct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0">
                  <a:solidFill>
                    <a:srgbClr val="0061A8">
                      <a:lumMod val="20000"/>
                      <a:lumOff val="80000"/>
                    </a:srgbClr>
                  </a:solidFill>
                </a:ln>
                <a:solidFill>
                  <a:srgbClr val="0061A8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srgbClr val="FFFFFF">
                      <a:alpha val="40000"/>
                    </a:srgbClr>
                  </a:outerShdw>
                </a:effectLst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rPr>
              <a:t>.  .  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A4C683-8233-74F0-FC29-004C22CA6AE9}"/>
              </a:ext>
            </a:extLst>
          </p:cNvPr>
          <p:cNvGrpSpPr/>
          <p:nvPr/>
        </p:nvGrpSpPr>
        <p:grpSpPr>
          <a:xfrm>
            <a:off x="18762159" y="1784577"/>
            <a:ext cx="5043545" cy="10287918"/>
            <a:chOff x="7885546" y="-2317517"/>
            <a:chExt cx="4106636" cy="837679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F74570-5342-16A1-5651-EA9CEE8BB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546" y="3666533"/>
              <a:ext cx="3936831" cy="2392743"/>
            </a:xfrm>
            <a:prstGeom prst="rect">
              <a:avLst/>
            </a:prstGeom>
          </p:spPr>
        </p:pic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769C5CD6-28F5-D246-E2ED-E37997EF76CB}"/>
                </a:ext>
              </a:extLst>
            </p:cNvPr>
            <p:cNvSpPr/>
            <p:nvPr/>
          </p:nvSpPr>
          <p:spPr bwMode="auto">
            <a:xfrm>
              <a:off x="10553700" y="-2317517"/>
              <a:ext cx="1438482" cy="7091200"/>
            </a:xfrm>
            <a:custGeom>
              <a:avLst/>
              <a:gdLst>
                <a:gd name="connsiteX0" fmla="*/ 0 w 933450"/>
                <a:gd name="connsiteY0" fmla="*/ 0 h 2203450"/>
                <a:gd name="connsiteX1" fmla="*/ 933450 w 933450"/>
                <a:gd name="connsiteY1" fmla="*/ 0 h 2203450"/>
                <a:gd name="connsiteX2" fmla="*/ 933450 w 933450"/>
                <a:gd name="connsiteY2" fmla="*/ 2203450 h 2203450"/>
                <a:gd name="connsiteX3" fmla="*/ 127000 w 933450"/>
                <a:gd name="connsiteY3" fmla="*/ 2203450 h 220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2203450">
                  <a:moveTo>
                    <a:pt x="0" y="0"/>
                  </a:moveTo>
                  <a:lnTo>
                    <a:pt x="933450" y="0"/>
                  </a:lnTo>
                  <a:lnTo>
                    <a:pt x="933450" y="2203450"/>
                  </a:lnTo>
                  <a:lnTo>
                    <a:pt x="127000" y="2203450"/>
                  </a:ln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31" tIns="45715" rIns="91431" bIns="45715" numCol="1" spcCol="0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28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Helvetica"/>
                <a:sym typeface="Helvetica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09A4A4D-4FEF-EF6F-3056-8D162F261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10" y="8984645"/>
            <a:ext cx="5334977" cy="3017909"/>
          </a:xfrm>
          <a:prstGeom prst="rect">
            <a:avLst/>
          </a:prstGeom>
        </p:spPr>
      </p:pic>
      <p:pic>
        <p:nvPicPr>
          <p:cNvPr id="26" name="anim.gif" descr="anim.gif">
            <a:extLst>
              <a:ext uri="{FF2B5EF4-FFF2-40B4-BE49-F238E27FC236}">
                <a16:creationId xmlns:a16="http://schemas.microsoft.com/office/drawing/2014/main" id="{D2C071B3-4E7A-4B76-E43C-DDDBE31B975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3786523" y="8836016"/>
            <a:ext cx="4997193" cy="331516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798E332-D498-E8BE-4366-4BCC74F1FA7F}"/>
              </a:ext>
            </a:extLst>
          </p:cNvPr>
          <p:cNvSpPr txBox="1"/>
          <p:nvPr/>
        </p:nvSpPr>
        <p:spPr>
          <a:xfrm>
            <a:off x="14984881" y="11371884"/>
            <a:ext cx="1571358" cy="26160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73F9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Helvetica"/>
                <a:sym typeface="Helvetica"/>
              </a:rPr>
              <a:t>Software threshold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44DD49-513C-EE94-907A-8FBD98E1DBE5}"/>
              </a:ext>
            </a:extLst>
          </p:cNvPr>
          <p:cNvCxnSpPr/>
          <p:nvPr/>
        </p:nvCxnSpPr>
        <p:spPr>
          <a:xfrm flipV="1">
            <a:off x="16447710" y="9769628"/>
            <a:ext cx="0" cy="199689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162803D-703A-34A4-7EDB-E2B4317C5D9E}"/>
              </a:ext>
            </a:extLst>
          </p:cNvPr>
          <p:cNvSpPr txBox="1"/>
          <p:nvPr/>
        </p:nvSpPr>
        <p:spPr>
          <a:xfrm>
            <a:off x="14470100" y="9263868"/>
            <a:ext cx="108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rPr>
              <a:t>Spin</a:t>
            </a:r>
          </a:p>
          <a:p>
            <a:pPr marL="0" marR="0" lvl="0" indent="0" algn="r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rPr>
              <a:t>Momentum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3F4D657-BB26-E086-0F45-01BE446F47B5}"/>
              </a:ext>
            </a:extLst>
          </p:cNvPr>
          <p:cNvCxnSpPr/>
          <p:nvPr/>
        </p:nvCxnSpPr>
        <p:spPr>
          <a:xfrm>
            <a:off x="15541848" y="9413199"/>
            <a:ext cx="449643" cy="0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04E8016-39A8-7351-EB13-4FC3A7F5AB84}"/>
              </a:ext>
            </a:extLst>
          </p:cNvPr>
          <p:cNvCxnSpPr/>
          <p:nvPr/>
        </p:nvCxnSpPr>
        <p:spPr>
          <a:xfrm>
            <a:off x="15551575" y="9604510"/>
            <a:ext cx="4496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-2Logo.png" descr="g-2Logo.png">
            <a:extLst>
              <a:ext uri="{FF2B5EF4-FFF2-40B4-BE49-F238E27FC236}">
                <a16:creationId xmlns:a16="http://schemas.microsoft.com/office/drawing/2014/main" id="{0ECA33E8-10D5-F8A9-CB5A-5B2ED8D79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86463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and Lorentz Symmetry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  <a:p>
            <a:pPr lvl="1"/>
            <a:r>
              <a:rPr lang="en-US" b="1" dirty="0"/>
              <a:t>Lorentz</a:t>
            </a:r>
            <a:r>
              <a:rPr lang="en-US" dirty="0"/>
              <a:t> (foundation of relativity) </a:t>
            </a:r>
          </a:p>
          <a:p>
            <a:pPr lvl="2"/>
            <a:r>
              <a:rPr lang="en-US" dirty="0"/>
              <a:t>Rotations about and boosts along 3 spatial directions</a:t>
            </a:r>
          </a:p>
          <a:p>
            <a:pPr lvl="1"/>
            <a:r>
              <a:rPr lang="en-US" b="1" dirty="0"/>
              <a:t>CPT </a:t>
            </a:r>
            <a:r>
              <a:rPr lang="en-US" dirty="0"/>
              <a:t>(foundation of Quantum Field Theory)</a:t>
            </a:r>
          </a:p>
          <a:p>
            <a:pPr lvl="2"/>
            <a:r>
              <a:rPr lang="en-US" dirty="0"/>
              <a:t>C: Charge (particle → antiparticle)</a:t>
            </a:r>
          </a:p>
          <a:p>
            <a:pPr lvl="2"/>
            <a:r>
              <a:rPr lang="en-US" dirty="0"/>
              <a:t>P: Parity (spatial inversion: mirror + upside down)</a:t>
            </a:r>
          </a:p>
          <a:p>
            <a:pPr lvl="2"/>
            <a:r>
              <a:rPr lang="en-US" dirty="0"/>
              <a:t>T: Time (flip direction of time flow)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478994" y="7223642"/>
            <a:ext cx="17018808" cy="5225795"/>
            <a:chOff x="700869" y="4841874"/>
            <a:chExt cx="5425269" cy="149225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69" y="4841875"/>
              <a:ext cx="3809999" cy="14922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04"/>
            <a:stretch/>
          </p:blipFill>
          <p:spPr>
            <a:xfrm>
              <a:off x="4510868" y="4841875"/>
              <a:ext cx="1615269" cy="14922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396"/>
            <a:stretch/>
          </p:blipFill>
          <p:spPr>
            <a:xfrm>
              <a:off x="5379207" y="4841875"/>
              <a:ext cx="746931" cy="14922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0" t="15142" r="62273" b="4101"/>
            <a:stretch/>
          </p:blipFill>
          <p:spPr>
            <a:xfrm rot="10800000">
              <a:off x="3694905" y="4841874"/>
              <a:ext cx="741888" cy="140151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6331711" y="9196211"/>
            <a:ext cx="501740" cy="79611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</a:t>
            </a:r>
          </a:p>
        </p:txBody>
      </p:sp>
      <p:pic>
        <p:nvPicPr>
          <p:cNvPr id="14" name="g-2Logo.png" descr="g-2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628644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FF1D14-DB65-55FC-F611-8A42B8F675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IT" sz="5400" kern="1200" dirty="0">
                    <a:latin typeface="Helvetica" pitchFamily="2" charset="0"/>
                  </a:rPr>
                  <a:t>Collected statistics from Muon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</a:t>
                </a:r>
                <a:r>
                  <a:rPr lang="en-IT" sz="5400" kern="1200" dirty="0">
                    <a:latin typeface="Helvetica" pitchFamily="2" charset="0"/>
                  </a:rPr>
                  <a:t>: x21.9 BNL datasets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FF1D14-DB65-55FC-F611-8A42B8F675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14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D0B7E665-D10D-C07F-A082-8CABA77E2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7" b="6928"/>
          <a:stretch/>
        </p:blipFill>
        <p:spPr>
          <a:xfrm>
            <a:off x="2716140" y="3420913"/>
            <a:ext cx="18633112" cy="8658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95649-60F2-DF6C-7BF2-69643068B41C}"/>
              </a:ext>
            </a:extLst>
          </p:cNvPr>
          <p:cNvSpPr txBox="1"/>
          <p:nvPr/>
        </p:nvSpPr>
        <p:spPr>
          <a:xfrm>
            <a:off x="5102579" y="2184400"/>
            <a:ext cx="15988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IT" sz="4000" b="1" kern="1200" dirty="0">
                <a:solidFill>
                  <a:prstClr val="black"/>
                </a:solidFill>
                <a:uFillTx/>
                <a:latin typeface="Helvetica" pitchFamily="2" charset="0"/>
              </a:rPr>
              <a:t>On 27 February 2023: proposal Goal of x21 BNL datasets!</a:t>
            </a:r>
          </a:p>
        </p:txBody>
      </p:sp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07FD821F-30A0-BF18-872C-9EC623549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308534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Measuring the Muon Anoma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Measuring </a:t>
            </a:r>
            <a:r>
              <a:rPr lang="en-US" dirty="0"/>
              <a:t>Muon g-2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1" name="Inject polarized muon beam into magnetic storage ring…"/>
              <p:cNvSpPr txBox="1"/>
              <p:nvPr/>
            </p:nvSpPr>
            <p:spPr>
              <a:xfrm>
                <a:off x="539786" y="1967161"/>
                <a:ext cx="17940719" cy="97997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t">
                <a:normAutofit/>
              </a:bodyPr>
              <a:lstStyle/>
              <a:p>
                <a:pPr marL="449791" indent="-449791" defTabSz="496570">
                  <a:lnSpc>
                    <a:spcPct val="100000"/>
                  </a:lnSpc>
                  <a:buSzPct val="125000"/>
                  <a:buChar char="•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US" sz="3600" b="1" dirty="0">
                    <a:solidFill>
                      <a:srgbClr val="333333"/>
                    </a:solidFill>
                  </a:rPr>
                  <a:t>Only measure frequencies!</a:t>
                </a:r>
              </a:p>
              <a:p>
                <a:pPr marL="706437" defTabSz="496570">
                  <a:lnSpc>
                    <a:spcPct val="100000"/>
                  </a:lnSpc>
                  <a:buSzPct val="125000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lang="en-US" sz="3600" dirty="0">
                  <a:solidFill>
                    <a:srgbClr val="333333"/>
                  </a:solidFill>
                </a:endParaRPr>
              </a:p>
              <a:p>
                <a:pPr marL="706437" defTabSz="496570">
                  <a:lnSpc>
                    <a:spcPct val="100000"/>
                  </a:lnSpc>
                  <a:buSzPct val="125000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lang="en-US" sz="3600" dirty="0">
                  <a:solidFill>
                    <a:srgbClr val="333333"/>
                  </a:solidFill>
                </a:endParaRPr>
              </a:p>
              <a:p>
                <a:pPr marL="706437" defTabSz="496570">
                  <a:lnSpc>
                    <a:spcPct val="100000"/>
                  </a:lnSpc>
                  <a:buSzPct val="125000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lang="en-US" sz="3600" dirty="0">
                  <a:solidFill>
                    <a:srgbClr val="333333"/>
                  </a:solidFill>
                </a:endParaRPr>
              </a:p>
              <a:p>
                <a:pPr marL="1155700" indent="-449263" defTabSz="496570">
                  <a:lnSpc>
                    <a:spcPct val="100000"/>
                  </a:lnSpc>
                  <a:buSzPct val="125000"/>
                  <a:buChar char="•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US" sz="3600" dirty="0">
                    <a:solidFill>
                      <a:srgbClr val="333333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ar-AE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ar-AE" sz="3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ar-AE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3600" dirty="0">
                    <a:solidFill>
                      <a:srgbClr val="333333"/>
                    </a:solidFill>
                  </a:rPr>
                  <a:t>  (</a:t>
                </a:r>
                <a:r>
                  <a:rPr lang="en-US" sz="3600" i="1" dirty="0">
                    <a:solidFill>
                      <a:srgbClr val="333333"/>
                    </a:solidFill>
                  </a:rPr>
                  <a:t>B</a:t>
                </a:r>
                <a:r>
                  <a:rPr lang="en-US" sz="3600" dirty="0">
                    <a:solidFill>
                      <a:srgbClr val="333333"/>
                    </a:solidFill>
                  </a:rPr>
                  <a:t> measured in terms of proton                                             </a:t>
                </a:r>
                <a:r>
                  <a:rPr lang="en-US" sz="3600" dirty="0" err="1">
                    <a:solidFill>
                      <a:srgbClr val="333333"/>
                    </a:solidFill>
                  </a:rPr>
                  <a:t>Larmor</a:t>
                </a:r>
                <a:r>
                  <a:rPr lang="en-US" sz="3600" dirty="0">
                    <a:solidFill>
                      <a:srgbClr val="333333"/>
                    </a:solidFill>
                  </a:rPr>
                  <a:t> precession frequency)</a:t>
                </a:r>
                <a:endParaRPr lang="ar-AE" sz="3600" dirty="0">
                  <a:solidFill>
                    <a:srgbClr val="333333"/>
                  </a:solidFill>
                </a:endParaRPr>
              </a:p>
              <a:p>
                <a:pPr marL="1155700" indent="-449263" defTabSz="496570">
                  <a:lnSpc>
                    <a:spcPct val="100000"/>
                  </a:lnSpc>
                  <a:buSzPct val="125000"/>
                  <a:buChar char="•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lang="ar-AE" sz="3600" dirty="0">
                  <a:solidFill>
                    <a:srgbClr val="333333"/>
                  </a:solidFill>
                </a:endParaRPr>
              </a:p>
              <a:p>
                <a:pPr marL="1155700" indent="-449263" defTabSz="496570">
                  <a:lnSpc>
                    <a:spcPct val="100000"/>
                  </a:lnSpc>
                  <a:buSzPct val="125000"/>
                  <a:buChar char="•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lang="ar-AE" sz="3600" dirty="0">
                  <a:solidFill>
                    <a:srgbClr val="333333"/>
                  </a:solidFill>
                </a:endParaRPr>
              </a:p>
              <a:p>
                <a:pPr marL="1155700" indent="-449263" defTabSz="496570">
                  <a:lnSpc>
                    <a:spcPct val="100000"/>
                  </a:lnSpc>
                  <a:buSzPct val="125000"/>
                  <a:buChar char="•"/>
                  <a:defRPr sz="34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sz="36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521" name="Inject polarized muon beam into magnetic storage ring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6" y="1967161"/>
                <a:ext cx="17940719" cy="9799723"/>
              </a:xfrm>
              <a:prstGeom prst="rect">
                <a:avLst/>
              </a:prstGeom>
              <a:blipFill>
                <a:blip r:embed="rId2"/>
                <a:stretch>
                  <a:fillRect l="-1529" t="-192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252531" y="1974688"/>
                <a:ext cx="15709278" cy="32378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5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54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sym typeface="Helvetica"/>
                                </a:rPr>
                              </m:ctrlPr>
                            </m:accPr>
                            <m:e>
                              <m:r>
                                <a:rPr kumimoji="0" lang="en-US" sz="54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kumimoji="0" lang="en-US" sz="5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𝒂</m:t>
                          </m:r>
                        </m:sub>
                      </m:sSub>
                      <m:r>
                        <a:rPr kumimoji="0" lang="en-US" sz="5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sSub>
                        <m:sSubPr>
                          <m:ctrlPr>
                            <a:rPr lang="en-US" sz="5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kumimoji="0" lang="en-US" sz="5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−</m:t>
                      </m:r>
                      <m:sSub>
                        <m:sSubPr>
                          <m:ctrlP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5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5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5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5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5400" dirty="0">
                  <a:solidFill>
                    <a:srgbClr val="000000"/>
                  </a:solidFill>
                </a:endParaRPr>
              </a:p>
              <a:p>
                <a:endParaRPr kumimoji="0" lang="en-US" sz="5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531" y="1974688"/>
                <a:ext cx="15709278" cy="3237809"/>
              </a:xfrm>
              <a:prstGeom prst="rect">
                <a:avLst/>
              </a:prstGeom>
              <a:blipFill>
                <a:blip r:embed="rId3"/>
                <a:stretch>
                  <a:fillRect l="-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g-2Logo.png" descr="g-2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oogle Shape;633;p92">
            <a:extLst>
              <a:ext uri="{FF2B5EF4-FFF2-40B4-BE49-F238E27FC236}">
                <a16:creationId xmlns:a16="http://schemas.microsoft.com/office/drawing/2014/main" id="{DB7FF828-DBBB-F61B-196A-81D548C930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43" t="4997" r="50250"/>
          <a:stretch/>
        </p:blipFill>
        <p:spPr>
          <a:xfrm>
            <a:off x="15922782" y="2025971"/>
            <a:ext cx="5694140" cy="529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33;p92">
            <a:extLst>
              <a:ext uri="{FF2B5EF4-FFF2-40B4-BE49-F238E27FC236}">
                <a16:creationId xmlns:a16="http://schemas.microsoft.com/office/drawing/2014/main" id="{FDD05DF7-1FE6-F6C7-EDCC-3A82F4296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975" t="4997" r="1333"/>
          <a:stretch/>
        </p:blipFill>
        <p:spPr>
          <a:xfrm>
            <a:off x="15951348" y="7292891"/>
            <a:ext cx="5655940" cy="529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32;p92">
            <a:extLst>
              <a:ext uri="{FF2B5EF4-FFF2-40B4-BE49-F238E27FC236}">
                <a16:creationId xmlns:a16="http://schemas.microsoft.com/office/drawing/2014/main" id="{12B26237-FC03-37D3-8553-3713282069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54348"/>
          <a:stretch/>
        </p:blipFill>
        <p:spPr>
          <a:xfrm>
            <a:off x="21578943" y="8846982"/>
            <a:ext cx="2745886" cy="193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45;p92">
            <a:extLst>
              <a:ext uri="{FF2B5EF4-FFF2-40B4-BE49-F238E27FC236}">
                <a16:creationId xmlns:a16="http://schemas.microsoft.com/office/drawing/2014/main" id="{A97FE88E-EAD9-B87B-EF2B-29C4657D28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23" t="22802" r="8467" b="26218"/>
          <a:stretch/>
        </p:blipFill>
        <p:spPr>
          <a:xfrm>
            <a:off x="21933929" y="10810503"/>
            <a:ext cx="1464380" cy="54307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E232C4-6F79-44FD-11AA-051811666FC9}"/>
                  </a:ext>
                </a:extLst>
              </p:cNvPr>
              <p:cNvSpPr txBox="1"/>
              <p:nvPr/>
            </p:nvSpPr>
            <p:spPr>
              <a:xfrm>
                <a:off x="985691" y="10100664"/>
                <a:ext cx="14427200" cy="1897186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kern="1200">
                              <a:solidFill>
                                <a:prstClr val="black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 kern="1200" smtClean="0">
                                  <a:solidFill>
                                    <a:srgbClr val="7030A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kern="1200">
                                  <a:solidFill>
                                    <a:srgbClr val="7030A0"/>
                                  </a:solidFill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4800" b="1" i="1" kern="1200">
                                  <a:solidFill>
                                    <a:srgbClr val="7030A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4800" b="1" i="1" kern="1200" smtClean="0">
                                  <a:solidFill>
                                    <a:srgbClr val="FFC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4800" b="1" i="1" kern="1200">
                                      <a:solidFill>
                                        <a:srgbClr val="FFC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1" i="1" kern="1200">
                                      <a:solidFill>
                                        <a:srgbClr val="FFC000"/>
                                      </a:solidFill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4800" b="1" i="1" kern="1200">
                                  <a:solidFill>
                                    <a:srgbClr val="FFC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sz="4800" b="1" i="1" kern="1200">
                                  <a:solidFill>
                                    <a:srgbClr val="FFC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sz="4800" i="1" kern="1200">
                          <a:solidFill>
                            <a:prstClr val="black"/>
                          </a:solidFill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kern="120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800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clock</m:t>
                              </m:r>
                            </m:sub>
                          </m:sSub>
                          <m:r>
                            <a:rPr lang="en-US" sz="4800" i="1" kern="120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4800" i="1" kern="1200">
                                  <a:solidFill>
                                    <a:srgbClr val="7030A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800" i="1" kern="1200">
                                  <a:solidFill>
                                    <a:srgbClr val="7030A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800" i="1" kern="1200">
                                  <a:solidFill>
                                    <a:srgbClr val="7030A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4800" i="1" kern="1200">
                                  <a:solidFill>
                                    <a:srgbClr val="7030A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p>
                          </m:sSubSup>
                          <m:r>
                            <a:rPr lang="en-US" sz="4800" i="1" kern="120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𝑝𝑎</m:t>
                                  </m:r>
                                </m:sub>
                              </m:sSub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𝑑𝑑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800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calib</m:t>
                              </m:r>
                            </m:sub>
                          </m:sSub>
                          <m:r>
                            <a:rPr lang="en-US" sz="4800" i="1" kern="120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4800" i="1" kern="120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4800" i="1" kern="1200">
                                  <a:solidFill>
                                    <a:srgbClr val="000000"/>
                                  </a:solidFill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4800" i="1" kern="1200">
                                      <a:solidFill>
                                        <a:srgbClr val="000000"/>
                                      </a:solidFill>
                                      <a:uFillTx/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4800" kern="1200" dirty="0">
                  <a:solidFill>
                    <a:prstClr val="black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E232C4-6F79-44FD-11AA-051811666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91" y="10100664"/>
                <a:ext cx="14427200" cy="18971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DC10C9-A5C5-D003-1AF6-CE1A9104FBFA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453147" y="8202684"/>
            <a:ext cx="2645228" cy="1906463"/>
          </a:xfrm>
          <a:prstGeom prst="straightConnector1">
            <a:avLst/>
          </a:prstGeom>
          <a:noFill/>
          <a:ln w="76200" cap="flat">
            <a:solidFill>
              <a:srgbClr val="7030A0"/>
            </a:solidFill>
            <a:prstDash val="solid"/>
            <a:round/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056C70-665B-97C3-53A7-88C7BEC0A7A3}"/>
              </a:ext>
            </a:extLst>
          </p:cNvPr>
          <p:cNvGrpSpPr/>
          <p:nvPr/>
        </p:nvGrpSpPr>
        <p:grpSpPr>
          <a:xfrm>
            <a:off x="2540148" y="5560494"/>
            <a:ext cx="9960128" cy="3920446"/>
            <a:chOff x="2540148" y="5560494"/>
            <a:chExt cx="9960128" cy="3920446"/>
          </a:xfrm>
        </p:grpSpPr>
        <p:sp>
          <p:nvSpPr>
            <p:cNvPr id="36" name="3 ppb"/>
            <p:cNvSpPr txBox="1"/>
            <p:nvPr/>
          </p:nvSpPr>
          <p:spPr>
            <a:xfrm>
              <a:off x="6547217" y="8571454"/>
              <a:ext cx="1130428" cy="5604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825500">
                <a:lnSpc>
                  <a:spcPct val="100000"/>
                </a:lnSpc>
                <a:defRPr sz="3000" b="1">
                  <a:solidFill>
                    <a:srgbClr val="1DB1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3 ppb</a:t>
              </a:r>
            </a:p>
          </p:txBody>
        </p:sp>
        <p:sp>
          <p:nvSpPr>
            <p:cNvPr id="38" name="22 ppb"/>
            <p:cNvSpPr txBox="1"/>
            <p:nvPr/>
          </p:nvSpPr>
          <p:spPr>
            <a:xfrm>
              <a:off x="9949800" y="8920490"/>
              <a:ext cx="1342264" cy="5604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825500">
                <a:lnSpc>
                  <a:spcPct val="100000"/>
                </a:lnSpc>
                <a:defRPr sz="3000" b="1">
                  <a:solidFill>
                    <a:srgbClr val="1DB1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22 ppb</a:t>
              </a:r>
            </a:p>
          </p:txBody>
        </p:sp>
        <p:sp>
          <p:nvSpPr>
            <p:cNvPr id="40" name="0.3 ppt"/>
            <p:cNvSpPr txBox="1"/>
            <p:nvPr/>
          </p:nvSpPr>
          <p:spPr>
            <a:xfrm>
              <a:off x="10985410" y="8325654"/>
              <a:ext cx="1349503" cy="5604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825500">
                <a:lnSpc>
                  <a:spcPct val="100000"/>
                </a:lnSpc>
                <a:defRPr sz="3000" b="1">
                  <a:solidFill>
                    <a:srgbClr val="1DB1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0.3 </a:t>
              </a:r>
              <a:r>
                <a:rPr dirty="0" err="1"/>
                <a:t>ppt</a:t>
              </a:r>
              <a:endParaRPr dirty="0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7112431" y="8057876"/>
              <a:ext cx="0" cy="584512"/>
            </a:xfrm>
            <a:prstGeom prst="straightConnector1">
              <a:avLst/>
            </a:prstGeom>
            <a:noFill/>
            <a:ln w="76200" cap="flat">
              <a:solidFill>
                <a:srgbClr val="C00000"/>
              </a:solidFill>
              <a:prstDash val="solid"/>
              <a:round/>
              <a:tailEnd type="triangle"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11570426" y="7839660"/>
              <a:ext cx="0" cy="584512"/>
            </a:xfrm>
            <a:prstGeom prst="straightConnector1">
              <a:avLst/>
            </a:prstGeom>
            <a:noFill/>
            <a:ln w="76200" cap="flat">
              <a:solidFill>
                <a:srgbClr val="C00000"/>
              </a:solidFill>
              <a:prstDash val="solid"/>
              <a:round/>
              <a:tailEnd type="triangle"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0554707" y="8046753"/>
              <a:ext cx="13237" cy="856282"/>
            </a:xfrm>
            <a:prstGeom prst="straightConnector1">
              <a:avLst/>
            </a:prstGeom>
            <a:noFill/>
            <a:ln w="76200" cap="flat">
              <a:solidFill>
                <a:srgbClr val="C00000"/>
              </a:solidFill>
              <a:prstDash val="solid"/>
              <a:round/>
              <a:tailEnd type="triangle"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Screen Shot 2021-03-30 at 11.37.29 AM.png" descr="Screen Shot 2021-03-30 at 11.37.29 AM.png">
              <a:extLst>
                <a:ext uri="{FF2B5EF4-FFF2-40B4-BE49-F238E27FC236}">
                  <a16:creationId xmlns:a16="http://schemas.microsoft.com/office/drawing/2014/main" id="{F1EF6DDF-24FF-7DFC-3F41-1137902F4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433" t="15905" b="11644"/>
            <a:stretch>
              <a:fillRect/>
            </a:stretch>
          </p:blipFill>
          <p:spPr>
            <a:xfrm>
              <a:off x="2540148" y="6168300"/>
              <a:ext cx="9317104" cy="18784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F6C04-E5E8-C299-595D-5E12089A76FC}"/>
                </a:ext>
              </a:extLst>
            </p:cNvPr>
            <p:cNvSpPr txBox="1"/>
            <p:nvPr/>
          </p:nvSpPr>
          <p:spPr>
            <a:xfrm>
              <a:off x="7924103" y="5560494"/>
              <a:ext cx="26968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38430" hangingPunct="1">
                <a:lnSpc>
                  <a:spcPct val="100000"/>
                </a:lnSpc>
              </a:pPr>
              <a:r>
                <a:rPr lang="en-US" sz="3200" kern="1200" dirty="0">
                  <a:solidFill>
                    <a:prstClr val="black"/>
                  </a:solidFill>
                  <a:uFillTx/>
                  <a:latin typeface="Calibri"/>
                </a:rPr>
                <a:t>From literature</a:t>
              </a:r>
            </a:p>
          </p:txBody>
        </p:sp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17D0FB13-473D-C02B-115C-D91D55BE635E}"/>
                </a:ext>
              </a:extLst>
            </p:cNvPr>
            <p:cNvSpPr/>
            <p:nvPr/>
          </p:nvSpPr>
          <p:spPr>
            <a:xfrm>
              <a:off x="4013993" y="6305498"/>
              <a:ext cx="2168763" cy="1897186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87FCC646-C4FA-C319-F1C9-94D7557F4E89}"/>
                </a:ext>
              </a:extLst>
            </p:cNvPr>
            <p:cNvSpPr/>
            <p:nvPr/>
          </p:nvSpPr>
          <p:spPr>
            <a:xfrm>
              <a:off x="6182756" y="6132824"/>
              <a:ext cx="6317520" cy="2061377"/>
            </a:xfrm>
            <a:prstGeom prst="roundRect">
              <a:avLst/>
            </a:prstGeom>
            <a:noFill/>
            <a:ln w="444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B947AC-3101-3253-ACC8-29D7BB3C217C}"/>
                </a:ext>
              </a:extLst>
            </p:cNvPr>
            <p:cNvSpPr txBox="1"/>
            <p:nvPr/>
          </p:nvSpPr>
          <p:spPr>
            <a:xfrm>
              <a:off x="3687978" y="5715782"/>
              <a:ext cx="2696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438430" hangingPunct="1">
                <a:lnSpc>
                  <a:spcPct val="100000"/>
                </a:lnSpc>
              </a:pPr>
              <a:r>
                <a:rPr lang="en-US" sz="3200" kern="1200" dirty="0">
                  <a:solidFill>
                    <a:prstClr val="black"/>
                  </a:solidFill>
                  <a:uFillTx/>
                  <a:latin typeface="Calibri"/>
                </a:rPr>
                <a:t>We measure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7914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6EDFEB-FB2F-5782-74CA-AB18F54CAC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793751"/>
                <a:ext cx="23188220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Measurement of precession frequency,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kern="1200" smtClean="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kern="120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5400" b="1" i="1" kern="120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5400" kern="1200" dirty="0">
                    <a:latin typeface="Helvetica" pitchFamily="2" charset="0"/>
                  </a:rPr>
                  <a:t>, with positrons: </a:t>
                </a:r>
                <a:br>
                  <a:rPr lang="en-US" sz="5400" kern="1200" dirty="0">
                    <a:latin typeface="Helvetica" pitchFamily="2" charset="0"/>
                  </a:rPr>
                </a:br>
                <a:r>
                  <a:rPr lang="en-US" sz="5400" kern="1200" dirty="0">
                    <a:latin typeface="Helvetica" pitchFamily="2" charset="0"/>
                  </a:rPr>
                  <a:t>Fitting the time spectrum 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6EDFEB-FB2F-5782-74CA-AB18F54CAC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793751"/>
                <a:ext cx="23188220" cy="1152145"/>
              </a:xfrm>
              <a:blipFill>
                <a:blip r:embed="rId2"/>
                <a:stretch>
                  <a:fillRect l="-1814" t="-61376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00B87EF-272B-1D44-A819-46B90EBC83F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23615" y="2997200"/>
                <a:ext cx="12560765" cy="4630050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Simple 5-parameter fit to extract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267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267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267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4267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𝑚𝑒𝑎𝑠</m:t>
                        </m:r>
                      </m:sup>
                    </m:sSubSup>
                  </m:oMath>
                </a14:m>
                <a:r>
                  <a:rPr lang="en-US" sz="4267" dirty="0">
                    <a:latin typeface="Helvetica" pitchFamily="2" charset="0"/>
                  </a:rPr>
                  <a:t>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This model captures exponential decay and          </a:t>
                </a:r>
                <a14:m>
                  <m:oMath xmlns:m="http://schemas.openxmlformats.org/officeDocument/2006/math">
                    <m:r>
                      <a:rPr lang="en-US" sz="4267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267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67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267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67" dirty="0">
                    <a:latin typeface="Helvetica" pitchFamily="2" charset="0"/>
                  </a:rPr>
                  <a:t> oscillation.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4267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267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267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267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267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4267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4267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67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4267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p>
                    </m:sSup>
                    <m:r>
                      <a:rPr lang="en-US" sz="4267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4267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sz="4267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267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ar-AE" sz="4267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4267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ar-AE" sz="4267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4267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4267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4267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267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4267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00B87EF-272B-1D44-A819-46B90EBC83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3615" y="2997200"/>
                <a:ext cx="12560765" cy="4630050"/>
              </a:xfrm>
              <a:blipFill>
                <a:blip r:embed="rId3"/>
                <a:stretch>
                  <a:fillRect l="-2426" t="-3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ModuloPlot_Fit0_FullFunctionFit.png" descr="ModuloPlot_Fit0_FullFunctionFit.png">
            <a:extLst>
              <a:ext uri="{FF2B5EF4-FFF2-40B4-BE49-F238E27FC236}">
                <a16:creationId xmlns:a16="http://schemas.microsoft.com/office/drawing/2014/main" id="{5C82D0AC-15DF-E31E-B407-5D35C64C07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88" b="1604"/>
          <a:stretch>
            <a:fillRect/>
          </a:stretch>
        </p:blipFill>
        <p:spPr>
          <a:xfrm>
            <a:off x="12884383" y="2997202"/>
            <a:ext cx="11176003" cy="7411389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CF92E-3C78-53D4-DF8A-F3C19B7BB5F5}"/>
              </a:ext>
            </a:extLst>
          </p:cNvPr>
          <p:cNvSpPr txBox="1"/>
          <p:nvPr/>
        </p:nvSpPr>
        <p:spPr>
          <a:xfrm>
            <a:off x="15593715" y="2012315"/>
            <a:ext cx="5757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GB" sz="4800" b="1" kern="1200" dirty="0">
                <a:solidFill>
                  <a:prstClr val="black"/>
                </a:solidFill>
                <a:uFillTx/>
                <a:latin typeface="Helvetica" pitchFamily="2" charset="0"/>
              </a:rPr>
              <a:t>The “wiggle plot”</a:t>
            </a:r>
          </a:p>
        </p:txBody>
      </p:sp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4646448E-1CA8-F7FF-DA6C-49BE095D1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426823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6EDFEB-FB2F-5782-74CA-AB18F54CAC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793751"/>
                <a:ext cx="23188220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Measurement of precession frequency,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kern="1200" smtClean="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kern="120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5400" b="1" i="1" kern="120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5400" kern="1200" dirty="0">
                    <a:latin typeface="Helvetica" pitchFamily="2" charset="0"/>
                  </a:rPr>
                  <a:t>, with positrons: </a:t>
                </a:r>
                <a:br>
                  <a:rPr lang="en-US" sz="5400" kern="1200" dirty="0">
                    <a:latin typeface="Helvetica" pitchFamily="2" charset="0"/>
                  </a:rPr>
                </a:br>
                <a:r>
                  <a:rPr lang="en-US" sz="5400" kern="1200" dirty="0">
                    <a:latin typeface="Helvetica" pitchFamily="2" charset="0"/>
                  </a:rPr>
                  <a:t>Fitting the time spectrum 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6EDFEB-FB2F-5782-74CA-AB18F54CAC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793751"/>
                <a:ext cx="23188220" cy="1152145"/>
              </a:xfrm>
              <a:blipFill>
                <a:blip r:embed="rId2"/>
                <a:stretch>
                  <a:fillRect l="-1814" t="-61376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8E7695B-B1F1-38AA-1D73-8B22E2109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399" y="2809077"/>
            <a:ext cx="13343467" cy="7879849"/>
          </a:xfrm>
        </p:spPr>
        <p:txBody>
          <a:bodyPr/>
          <a:lstStyle/>
          <a:p>
            <a:pPr marL="762010" indent="-762010">
              <a:buFont typeface="Wingdings" pitchFamily="2" charset="2"/>
              <a:buChar char="§"/>
            </a:pPr>
            <a:r>
              <a:rPr lang="en-US" sz="4267" dirty="0">
                <a:latin typeface="Helvetica" pitchFamily="2" charset="0"/>
              </a:rPr>
              <a:t>A simple 5-parameter fit is not sufficient due to complex beam dynamics effects.</a:t>
            </a:r>
          </a:p>
          <a:p>
            <a:pPr marL="1981225" lvl="1" indent="-762010">
              <a:buFont typeface="Arial" panose="020B0604020202020204" pitchFamily="34" charset="0"/>
              <a:buChar char="•"/>
            </a:pPr>
            <a:r>
              <a:rPr lang="en-GB" sz="4267" dirty="0">
                <a:solidFill>
                  <a:schemeClr val="tx1"/>
                </a:solidFill>
                <a:latin typeface="Helvetica" pitchFamily="2" charset="0"/>
              </a:rPr>
              <a:t>The most significant one is due to Coherent </a:t>
            </a:r>
            <a:r>
              <a:rPr lang="en-GB" sz="4267" dirty="0" err="1">
                <a:solidFill>
                  <a:schemeClr val="tx1"/>
                </a:solidFill>
                <a:latin typeface="Helvetica" pitchFamily="2" charset="0"/>
              </a:rPr>
              <a:t>Betatron</a:t>
            </a:r>
            <a:r>
              <a:rPr lang="en-GB" sz="4267" dirty="0">
                <a:solidFill>
                  <a:schemeClr val="tx1"/>
                </a:solidFill>
                <a:latin typeface="Helvetica" pitchFamily="2" charset="0"/>
              </a:rPr>
              <a:t> Oscillation (CBO)</a:t>
            </a:r>
          </a:p>
          <a:p>
            <a:pPr marL="1981225" lvl="1" indent="-762010">
              <a:buFont typeface="Arial" panose="020B0604020202020204" pitchFamily="34" charset="0"/>
              <a:buChar char="•"/>
            </a:pPr>
            <a:endParaRPr lang="en-US" sz="4267" dirty="0">
              <a:solidFill>
                <a:schemeClr val="tx1"/>
              </a:solidFill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r>
              <a:rPr lang="en-GB" sz="4267" dirty="0">
                <a:latin typeface="Helvetica" pitchFamily="2" charset="0"/>
              </a:rPr>
              <a:t>Each beam dynamic effect contributes an additional frequency component to the wiggle plot</a:t>
            </a:r>
          </a:p>
          <a:p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r>
              <a:rPr lang="en-GB" sz="4267" dirty="0">
                <a:latin typeface="Helvetica" pitchFamily="2" charset="0"/>
              </a:rPr>
              <a:t>Need to account for beam oscillations that couple to detector acceptance, muons lost before decay to positron, and detector effects such as pileup, gain.</a:t>
            </a:r>
            <a:endParaRPr lang="en-US" sz="4267" dirty="0">
              <a:latin typeface="Helvetica" pitchFamily="2" charset="0"/>
            </a:endParaRPr>
          </a:p>
          <a:p>
            <a:pPr lvl="5"/>
            <a:endParaRPr lang="en-US" sz="4267" dirty="0">
              <a:latin typeface="Helvetica" pitchFamily="2" charset="0"/>
            </a:endParaRPr>
          </a:p>
        </p:txBody>
      </p:sp>
      <p:pic>
        <p:nvPicPr>
          <p:cNvPr id="9" name="ResidualsFFT_5ParNoPileup.pdf" descr="ResidualsFFT_5ParNoPileup.pdf">
            <a:extLst>
              <a:ext uri="{FF2B5EF4-FFF2-40B4-BE49-F238E27FC236}">
                <a16:creationId xmlns:a16="http://schemas.microsoft.com/office/drawing/2014/main" id="{0239F662-25D8-C6DB-337F-9CCE2E1B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89"/>
          <a:stretch>
            <a:fillRect/>
          </a:stretch>
        </p:blipFill>
        <p:spPr>
          <a:xfrm>
            <a:off x="15514843" y="7438712"/>
            <a:ext cx="7189515" cy="5153739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10" name="Coherent betatron oscillation (“CBO”)">
            <a:extLst>
              <a:ext uri="{FF2B5EF4-FFF2-40B4-BE49-F238E27FC236}">
                <a16:creationId xmlns:a16="http://schemas.microsoft.com/office/drawing/2014/main" id="{2E6B5251-7B97-38E7-D15F-BE9B9AA90E21}"/>
              </a:ext>
            </a:extLst>
          </p:cNvPr>
          <p:cNvSpPr txBox="1"/>
          <p:nvPr/>
        </p:nvSpPr>
        <p:spPr>
          <a:xfrm>
            <a:off x="17068802" y="7982539"/>
            <a:ext cx="6268381" cy="45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300"/>
            </a:lvl1pPr>
          </a:lstStyle>
          <a:p>
            <a:pPr defTabSz="2438430" hangingPunct="1">
              <a:lnSpc>
                <a:spcPct val="100000"/>
              </a:lnSpc>
            </a:pPr>
            <a:r>
              <a:rPr sz="2933" kern="1200" dirty="0">
                <a:solidFill>
                  <a:prstClr val="black"/>
                </a:solidFill>
                <a:uFillTx/>
                <a:latin typeface="Calibri"/>
              </a:rPr>
              <a:t>Coherent </a:t>
            </a:r>
            <a:r>
              <a:rPr sz="2933" kern="1200" dirty="0" err="1">
                <a:solidFill>
                  <a:prstClr val="black"/>
                </a:solidFill>
                <a:uFillTx/>
                <a:latin typeface="Calibri"/>
              </a:rPr>
              <a:t>betatron</a:t>
            </a:r>
            <a:r>
              <a:rPr sz="2933" kern="1200" dirty="0">
                <a:solidFill>
                  <a:prstClr val="black"/>
                </a:solidFill>
                <a:uFillTx/>
                <a:latin typeface="Calibri"/>
              </a:rPr>
              <a:t> oscillation (“CBO”)</a:t>
            </a:r>
          </a:p>
        </p:txBody>
      </p:sp>
      <p:pic>
        <p:nvPicPr>
          <p:cNvPr id="11" name="ModuloPlot_Fit5_FiveParameterFit.png" descr="ModuloPlot_Fit5_FiveParameterFit.png">
            <a:extLst>
              <a:ext uri="{FF2B5EF4-FFF2-40B4-BE49-F238E27FC236}">
                <a16:creationId xmlns:a16="http://schemas.microsoft.com/office/drawing/2014/main" id="{797029A7-1D04-3060-13EA-72D85DFB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2548" y="2034871"/>
            <a:ext cx="7101811" cy="521511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/ndf = 51530/4150">
                <a:extLst>
                  <a:ext uri="{FF2B5EF4-FFF2-40B4-BE49-F238E27FC236}">
                    <a16:creationId xmlns:a16="http://schemas.microsoft.com/office/drawing/2014/main" id="{09334858-ACE8-35E5-D78A-A5EB73642A75}"/>
                  </a:ext>
                </a:extLst>
              </p:cNvPr>
              <p:cNvSpPr txBox="1"/>
              <p:nvPr/>
            </p:nvSpPr>
            <p:spPr>
              <a:xfrm>
                <a:off x="16775288" y="1816327"/>
                <a:ext cx="5080000" cy="7688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2438430" hangingPunct="1">
                  <a:lnSpc>
                    <a:spcPct val="150000"/>
                  </a:lnSpc>
                  <a:spcBef>
                    <a:spcPts val="1333"/>
                  </a:spcBef>
                  <a:buClr>
                    <a:srgbClr val="000000"/>
                  </a:buClr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733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733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sz="3733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3733" kern="1200" dirty="0">
                    <a:solidFill>
                      <a:prstClr val="black"/>
                    </a:solidFill>
                    <a:uFillTx/>
                    <a:latin typeface="Calibri"/>
                  </a:rPr>
                  <a:t>/</a:t>
                </a:r>
                <a:r>
                  <a:rPr sz="3733" kern="1200" dirty="0" err="1">
                    <a:solidFill>
                      <a:prstClr val="black"/>
                    </a:solidFill>
                    <a:uFillTx/>
                    <a:latin typeface="Calibri"/>
                  </a:rPr>
                  <a:t>ndf</a:t>
                </a:r>
                <a:r>
                  <a:rPr sz="3733" kern="1200" dirty="0">
                    <a:solidFill>
                      <a:prstClr val="black"/>
                    </a:solidFill>
                    <a:uFillTx/>
                    <a:latin typeface="Calibri"/>
                  </a:rPr>
                  <a:t> = 51530/4150</a:t>
                </a:r>
              </a:p>
            </p:txBody>
          </p:sp>
        </mc:Choice>
        <mc:Fallback xmlns="">
          <p:sp>
            <p:nvSpPr>
              <p:cNvPr id="12" name="/ndf = 51530/4150">
                <a:extLst>
                  <a:ext uri="{FF2B5EF4-FFF2-40B4-BE49-F238E27FC236}">
                    <a16:creationId xmlns:a16="http://schemas.microsoft.com/office/drawing/2014/main" id="{09334858-ACE8-35E5-D78A-A5EB73642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5288" y="1816327"/>
                <a:ext cx="5080000" cy="768800"/>
              </a:xfrm>
              <a:prstGeom prst="rect">
                <a:avLst/>
              </a:prstGeom>
              <a:blipFill>
                <a:blip r:embed="rId5"/>
                <a:stretch>
                  <a:fillRect l="-240" b="-3730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ezgif-3-829c6c665a.gif" descr="ezgif-3-829c6c665a.gif">
            <a:extLst>
              <a:ext uri="{FF2B5EF4-FFF2-40B4-BE49-F238E27FC236}">
                <a16:creationId xmlns:a16="http://schemas.microsoft.com/office/drawing/2014/main" id="{1710F0E6-5DEF-2121-A223-EF02D7F9617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7475200" y="8469659"/>
            <a:ext cx="4238459" cy="321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-2Logo.png" descr="g-2Logo.png">
            <a:extLst>
              <a:ext uri="{FF2B5EF4-FFF2-40B4-BE49-F238E27FC236}">
                <a16:creationId xmlns:a16="http://schemas.microsoft.com/office/drawing/2014/main" id="{EE7343EE-8BBE-9CF0-9964-2FB4923A8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196799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6EDFEB-FB2F-5782-74CA-AB18F54CAC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793751"/>
                <a:ext cx="23188220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Measurement of precession frequency,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kern="1200" smtClean="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kern="120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5400" b="1" i="1" kern="1200">
                            <a:solidFill>
                              <a:srgbClr val="7030A0"/>
                            </a:solidFill>
                            <a:uFillTx/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5400" kern="1200" dirty="0">
                    <a:latin typeface="Helvetica" pitchFamily="2" charset="0"/>
                  </a:rPr>
                  <a:t>, with positrons: </a:t>
                </a:r>
                <a:br>
                  <a:rPr lang="en-US" sz="5400" kern="1200" dirty="0">
                    <a:latin typeface="Helvetica" pitchFamily="2" charset="0"/>
                  </a:rPr>
                </a:br>
                <a:r>
                  <a:rPr lang="en-US" sz="5400" kern="1200" dirty="0">
                    <a:latin typeface="Helvetica" pitchFamily="2" charset="0"/>
                  </a:rPr>
                  <a:t>Fitting the time spectrum 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6EDFEB-FB2F-5782-74CA-AB18F54CAC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793751"/>
                <a:ext cx="23188220" cy="1152145"/>
              </a:xfrm>
              <a:blipFill>
                <a:blip r:embed="rId2"/>
                <a:stretch>
                  <a:fillRect l="-1814" t="-61376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F3688E-DD49-7881-A286-A91CD6AB8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17" y="3403601"/>
            <a:ext cx="12134400" cy="6566541"/>
          </a:xfrm>
        </p:spPr>
        <p:txBody>
          <a:bodyPr/>
          <a:lstStyle/>
          <a:p>
            <a:pPr marL="762010" indent="-762010">
              <a:buFont typeface="Wingdings" pitchFamily="2" charset="2"/>
              <a:buChar char="§"/>
            </a:pPr>
            <a:r>
              <a:rPr lang="en-GB" sz="4267" dirty="0">
                <a:latin typeface="Helvetica" pitchFamily="2" charset="0"/>
              </a:rPr>
              <a:t>FFT of fit residual shows several peaks representing beam dynamics effect components.</a:t>
            </a: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r>
              <a:rPr lang="en-US" sz="4267" dirty="0">
                <a:latin typeface="Helvetica" pitchFamily="2" charset="0"/>
              </a:rPr>
              <a:t>Modification of fit function required to incorporate beam dynamics effects. </a:t>
            </a: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r>
              <a:rPr lang="en-US" sz="4267" dirty="0">
                <a:latin typeface="Helvetica" pitchFamily="2" charset="0"/>
              </a:rPr>
              <a:t>The full model (31-parameter fit) gives good fit quality, significantly reducing fit residuals.</a:t>
            </a:r>
          </a:p>
          <a:p>
            <a:pPr lvl="5"/>
            <a:endParaRPr lang="en-US" sz="4267" dirty="0"/>
          </a:p>
        </p:txBody>
      </p:sp>
      <p:pic>
        <p:nvPicPr>
          <p:cNvPr id="9" name="ModuloPlot_Fit5_FullFunctionFit.png" descr="ModuloPlot_Fit5_FullFunctionFit.png">
            <a:extLst>
              <a:ext uri="{FF2B5EF4-FFF2-40B4-BE49-F238E27FC236}">
                <a16:creationId xmlns:a16="http://schemas.microsoft.com/office/drawing/2014/main" id="{09AEE46F-CCF2-7FF4-ABF7-FA8EC6C5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0" y="1906307"/>
            <a:ext cx="7112000" cy="522259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/ndf = 4086/4138">
                <a:extLst>
                  <a:ext uri="{FF2B5EF4-FFF2-40B4-BE49-F238E27FC236}">
                    <a16:creationId xmlns:a16="http://schemas.microsoft.com/office/drawing/2014/main" id="{91B4B8B7-EAFE-F1F5-3E9D-727AC8CA7C8C}"/>
                  </a:ext>
                </a:extLst>
              </p:cNvPr>
              <p:cNvSpPr txBox="1"/>
              <p:nvPr/>
            </p:nvSpPr>
            <p:spPr>
              <a:xfrm>
                <a:off x="15036800" y="1684918"/>
                <a:ext cx="3931846" cy="7688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2438430" hangingPunct="1">
                  <a:lnSpc>
                    <a:spcPct val="150000"/>
                  </a:lnSpc>
                  <a:spcBef>
                    <a:spcPts val="1333"/>
                  </a:spcBef>
                  <a:buClr>
                    <a:srgbClr val="000000"/>
                  </a:buClr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733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733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sz="3733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3733" kern="1200" dirty="0">
                    <a:solidFill>
                      <a:prstClr val="black"/>
                    </a:solidFill>
                    <a:uFillTx/>
                    <a:latin typeface="Calibri"/>
                  </a:rPr>
                  <a:t>/</a:t>
                </a:r>
                <a:r>
                  <a:rPr sz="3733" kern="1200" dirty="0" err="1">
                    <a:solidFill>
                      <a:prstClr val="black"/>
                    </a:solidFill>
                    <a:uFillTx/>
                    <a:latin typeface="Calibri"/>
                  </a:rPr>
                  <a:t>ndf</a:t>
                </a:r>
                <a:r>
                  <a:rPr sz="3733" kern="1200" dirty="0">
                    <a:solidFill>
                      <a:prstClr val="black"/>
                    </a:solidFill>
                    <a:uFillTx/>
                    <a:latin typeface="Calibri"/>
                  </a:rPr>
                  <a:t> = 4086/4138</a:t>
                </a:r>
              </a:p>
            </p:txBody>
          </p:sp>
        </mc:Choice>
        <mc:Fallback xmlns="">
          <p:sp>
            <p:nvSpPr>
              <p:cNvPr id="10" name="/ndf = 4086/4138">
                <a:extLst>
                  <a:ext uri="{FF2B5EF4-FFF2-40B4-BE49-F238E27FC236}">
                    <a16:creationId xmlns:a16="http://schemas.microsoft.com/office/drawing/2014/main" id="{91B4B8B7-EAFE-F1F5-3E9D-727AC8CA7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6800" y="1684918"/>
                <a:ext cx="3931846" cy="768800"/>
              </a:xfrm>
              <a:prstGeom prst="rect">
                <a:avLst/>
              </a:prstGeom>
              <a:blipFill>
                <a:blip r:embed="rId4"/>
                <a:stretch>
                  <a:fillRect l="-465" r="-6822" b="-3700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ResidualsFFT_5ParNoPileup_FullFit.pdf" descr="ResidualsFFT_5ParNoPileup_FullFit.pdf">
            <a:extLst>
              <a:ext uri="{FF2B5EF4-FFF2-40B4-BE49-F238E27FC236}">
                <a16:creationId xmlns:a16="http://schemas.microsoft.com/office/drawing/2014/main" id="{A222592F-4EE2-8D77-CD1B-B9236C683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800" y="7329598"/>
            <a:ext cx="7168784" cy="5222597"/>
          </a:xfrm>
          <a:prstGeom prst="rect">
            <a:avLst/>
          </a:prstGeom>
          <a:ln w="12700" cap="flat">
            <a:solidFill>
              <a:schemeClr val="tx1"/>
            </a:solidFill>
            <a:miter lim="400000"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7F3067-5E7E-4AD3-BD07-7172AF7CA681}"/>
              </a:ext>
            </a:extLst>
          </p:cNvPr>
          <p:cNvSpPr txBox="1"/>
          <p:nvPr/>
        </p:nvSpPr>
        <p:spPr>
          <a:xfrm>
            <a:off x="16662400" y="8077202"/>
            <a:ext cx="2837636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2667" kern="1200" dirty="0">
                <a:solidFill>
                  <a:srgbClr val="002060"/>
                </a:solidFill>
                <a:uFillTx/>
                <a:latin typeface="Calibri"/>
              </a:rPr>
              <a:t>Simple Fit Function</a:t>
            </a:r>
          </a:p>
          <a:p>
            <a:pPr defTabSz="2438430" hangingPunct="1">
              <a:lnSpc>
                <a:spcPct val="100000"/>
              </a:lnSpc>
            </a:pPr>
            <a:r>
              <a:rPr lang="en-US" sz="2667" kern="1200" dirty="0">
                <a:solidFill>
                  <a:srgbClr val="FF0000"/>
                </a:solidFill>
                <a:uFillTx/>
                <a:latin typeface="Calibri"/>
              </a:rPr>
              <a:t>Full Fit Function</a:t>
            </a:r>
          </a:p>
        </p:txBody>
      </p:sp>
      <p:pic>
        <p:nvPicPr>
          <p:cNvPr id="13" name="g-2Logo.png" descr="g-2Logo.png">
            <a:extLst>
              <a:ext uri="{FF2B5EF4-FFF2-40B4-BE49-F238E27FC236}">
                <a16:creationId xmlns:a16="http://schemas.microsoft.com/office/drawing/2014/main" id="{615C0C87-ED1D-1ACC-3B17-23B36597C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265726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06BB-1BC4-E13E-F37F-28089ED6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kern="1200" dirty="0">
                <a:latin typeface="Helvetica" pitchFamily="2" charset="0"/>
                <a:cs typeface="+mn-cs"/>
              </a:rPr>
              <a:t>The anomalous precession frequency corrections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EA761441-CEC8-AEFA-B7C5-A26DE0F2D24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397" y="3849773"/>
                <a:ext cx="23659200" cy="9293826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b="1" dirty="0">
                    <a:latin typeface="Helvetica" pitchFamily="2" charset="0"/>
                  </a:rPr>
                  <a:t>Electric field correction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42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4267" b="1" dirty="0">
                    <a:latin typeface="Helvetica" pitchFamily="2" charset="0"/>
                  </a:rPr>
                  <a:t>): Due to spread in injected muons momenta.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b="1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b="1" dirty="0">
                    <a:latin typeface="Helvetica" pitchFamily="2" charset="0"/>
                  </a:rPr>
                  <a:t>Pitch correction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426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GB" sz="4267" b="1" dirty="0">
                    <a:latin typeface="Helvetica" pitchFamily="2" charset="0"/>
                  </a:rPr>
                  <a:t>): Due to vertical oscillation of muons.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Muon loss correction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</m:oMath>
                </a14:m>
                <a:r>
                  <a:rPr lang="en-GB" sz="4267" dirty="0">
                    <a:latin typeface="Helvetica" pitchFamily="2" charset="0"/>
                  </a:rPr>
                  <a:t>): It comes from the initial phase-momentum correlation in muons. As muons are lost in time, time-dependent change in phase is observed.</a:t>
                </a:r>
              </a:p>
              <a:p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Phase acceptance correction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r>
                  <a:rPr lang="en-GB" sz="4267" dirty="0">
                    <a:latin typeface="Helvetica" pitchFamily="2" charset="0"/>
                  </a:rPr>
                  <a:t>)</a:t>
                </a:r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 : It is </a:t>
                </a:r>
                <a:r>
                  <a:rPr lang="en-GB" sz="4267" dirty="0">
                    <a:latin typeface="Helvetica" pitchFamily="2" charset="0"/>
                  </a:rPr>
                  <a:t>caused by decay-position and energy dependence of the positron phase. Early-to-late beam motion modulation leads to a time-dependent phase.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Differential decay correction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</m:oMath>
                </a14:m>
                <a:r>
                  <a:rPr lang="en-GB" sz="4267" dirty="0">
                    <a:latin typeface="Helvetica" pitchFamily="2" charset="0"/>
                  </a:rPr>
                  <a:t>): It accounts for high-momentum muons having a longer lifetime.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EA761441-CEC8-AEFA-B7C5-A26DE0F2D2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397" y="3849773"/>
                <a:ext cx="23659200" cy="9293826"/>
              </a:xfrm>
              <a:blipFill>
                <a:blip r:embed="rId2"/>
                <a:stretch>
                  <a:fillRect l="-1288" t="-1903" r="-1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869F7-26EE-C559-B80D-02B60449E913}"/>
                  </a:ext>
                </a:extLst>
              </p:cNvPr>
              <p:cNvSpPr txBox="1"/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6000" b="1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kern="1200" dirty="0">
                    <a:solidFill>
                      <a:srgbClr val="000000"/>
                    </a:solidFill>
                    <a:uFillTx/>
                    <a:latin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clock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6000" i="1" kern="1200" smtClean="0">
                                <a:solidFill>
                                  <a:srgbClr val="7030A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6000" i="1" kern="1200">
                                <a:solidFill>
                                  <a:srgbClr val="7030A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6000" i="1" kern="1200">
                                <a:solidFill>
                                  <a:srgbClr val="7030A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6000" i="1" kern="1200">
                                <a:solidFill>
                                  <a:srgbClr val="7030A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𝑚𝑒𝑎𝑠</m:t>
                            </m:r>
                          </m:sup>
                        </m:sSubSup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𝑝𝑎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𝑑𝑑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calib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sz="6000" kern="1200" dirty="0">
                  <a:solidFill>
                    <a:prstClr val="black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869F7-26EE-C559-B80D-02B60449E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FED9F42E-14C6-FADD-D43F-C3BF87E70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387583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16C9B68-5763-163A-7F0D-CA77A329173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6600" kern="1200" dirty="0">
                    <a:latin typeface="Helvetica" pitchFamily="2" charset="0"/>
                    <a:cs typeface="+mn-cs"/>
                  </a:rPr>
                  <a:t>Measurement of electric field corrections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600" i="1" kern="1200"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6600" i="1" kern="1200">
                            <a:latin typeface="Cambria Math" panose="02040503050406030204" pitchFamily="18" charset="0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lang="en-US" sz="6600" i="1" kern="1200">
                            <a:latin typeface="Cambria Math" panose="02040503050406030204" pitchFamily="18" charset="0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16C9B68-5763-163A-7F0D-CA77A32917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09" t="-10053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477AD919-F314-E2A9-F6BE-955994C298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397" y="3849773"/>
                <a:ext cx="23659200" cy="84357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762010" indent="-762010" hangingPunct="1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Muons off the magic momentum (</a:t>
                </a:r>
                <a14:m>
                  <m:oMath xmlns:m="http://schemas.openxmlformats.org/officeDocument/2006/math">
                    <m:r>
                      <a:rPr lang="en-US" sz="42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2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=29.3, </m:t>
                    </m:r>
                    <m:r>
                      <a:rPr lang="en-US" sz="4267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267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=3.09 </m:t>
                    </m:r>
                    <m:r>
                      <m:rPr>
                        <m:sty m:val="p"/>
                      </m:rPr>
                      <a:rPr lang="en-US" sz="4267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sz="4267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267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2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 will produce a motional magnetic field contribution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.</a:t>
                </a:r>
              </a:p>
              <a:p>
                <a:pPr marL="0" indent="0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267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67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4267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42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2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42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p>
                        <m:sSupPr>
                          <m:ctrlPr>
                            <a:rPr lang="en-US" sz="42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42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42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42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42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2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2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sz="42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42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2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42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42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4267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42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 is the weak focusing field index (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267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f>
                      <m:f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𝑣</m:t>
                        </m:r>
                        <m:sSub>
                          <m:sSub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)</a:t>
                </a:r>
              </a:p>
              <a:p>
                <a:pPr marL="762010" indent="-762010" hangingPunct="1">
                  <a:buFont typeface="Wingdings" pitchFamily="2" charset="2"/>
                  <a:buChar char="§"/>
                </a:pPr>
                <a:endParaRPr lang="en-US" sz="4267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 is radial equilibrium position which is proportional to the                                                       momentum offset.</a:t>
                </a:r>
              </a:p>
              <a:p>
                <a:pPr marL="762010" indent="-762010" hangingPunct="1">
                  <a:buFont typeface="Wingdings" pitchFamily="2" charset="2"/>
                  <a:buChar char="§"/>
                </a:pPr>
                <a:endParaRPr lang="en-US" sz="4267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hangingPunct="1"/>
                <a:endParaRPr lang="en-US" sz="4267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477AD919-F314-E2A9-F6BE-955994C2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97" y="3849773"/>
                <a:ext cx="23659200" cy="8435707"/>
              </a:xfrm>
              <a:prstGeom prst="rect">
                <a:avLst/>
              </a:prstGeom>
              <a:blipFill>
                <a:blip r:embed="rId3"/>
                <a:stretch>
                  <a:fillRect l="-1288" t="-20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0C16D7-D8AA-B9DF-F527-D1E11448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800" y="6844831"/>
            <a:ext cx="6216192" cy="4436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ECFD3A-47AC-7428-EC29-9C6672B525DD}"/>
                  </a:ext>
                </a:extLst>
              </p:cNvPr>
              <p:cNvSpPr txBox="1"/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6000" b="1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kern="1200" dirty="0">
                    <a:solidFill>
                      <a:srgbClr val="000000"/>
                    </a:solidFill>
                    <a:uFillTx/>
                    <a:latin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clock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𝑚𝑒𝑎𝑠</m:t>
                            </m:r>
                          </m:sup>
                        </m:sSubSup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6000" b="1" i="1" kern="1200" smtClean="0">
                                    <a:solidFill>
                                      <a:srgbClr val="7030A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b="1" i="1" kern="1200">
                                    <a:solidFill>
                                      <a:srgbClr val="7030A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sz="6000" b="1" i="1" kern="1200">
                                    <a:solidFill>
                                      <a:srgbClr val="7030A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𝑝𝑎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𝑑𝑑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calib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sz="6000" kern="1200" dirty="0">
                  <a:solidFill>
                    <a:prstClr val="black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ECFD3A-47AC-7428-EC29-9C6672B52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1FB3D091-7965-75B4-CD61-61F5CC09A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3317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3B4A15-9807-855D-1DEC-95A254E1FC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6600" kern="1200" dirty="0">
                    <a:latin typeface="Helvetica" pitchFamily="2" charset="0"/>
                    <a:cs typeface="+mn-cs"/>
                  </a:rPr>
                  <a:t>Measurement of pitch corrections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600" i="1" kern="1200"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6600" i="1" kern="1200">
                            <a:latin typeface="Cambria Math" panose="02040503050406030204" pitchFamily="18" charset="0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lang="en-US" sz="6600" i="1" kern="1200">
                            <a:latin typeface="Cambria Math" panose="02040503050406030204" pitchFamily="18" charset="0"/>
                            <a:cs typeface="+mn-cs"/>
                          </a:rPr>
                          <m:t>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3B4A15-9807-855D-1DEC-95A254E1FC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09" t="-19577"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5">
                <a:extLst>
                  <a:ext uri="{FF2B5EF4-FFF2-40B4-BE49-F238E27FC236}">
                    <a16:creationId xmlns:a16="http://schemas.microsoft.com/office/drawing/2014/main" id="{2EE3F0C2-E9A1-60C6-0334-57905E1C15A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397" y="3649091"/>
                <a:ext cx="23659200" cy="3283271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The vertical motion of the muon causes the vertical spin precession.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The horizontal precession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) is affected by coupled in-plane and out-of-plane precessions due to the vertical motion.</a:t>
                </a: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Pitch correction estimated from vertical oscillation amplitude (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) distribution: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5">
                <a:extLst>
                  <a:ext uri="{FF2B5EF4-FFF2-40B4-BE49-F238E27FC236}">
                    <a16:creationId xmlns:a16="http://schemas.microsoft.com/office/drawing/2014/main" id="{2EE3F0C2-E9A1-60C6-0334-57905E1C15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397" y="3649091"/>
                <a:ext cx="23659200" cy="3283271"/>
              </a:xfrm>
              <a:blipFill>
                <a:blip r:embed="rId3"/>
                <a:stretch>
                  <a:fillRect l="-1288" t="-5390" b="-41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16">
            <a:extLst>
              <a:ext uri="{FF2B5EF4-FFF2-40B4-BE49-F238E27FC236}">
                <a16:creationId xmlns:a16="http://schemas.microsoft.com/office/drawing/2014/main" id="{DAA6E90F-14BF-D15C-FDEE-D85CAF259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931" y="8686796"/>
            <a:ext cx="7032176" cy="2165912"/>
          </a:xfrm>
          <a:prstGeom prst="rect">
            <a:avLst/>
          </a:prstGeom>
        </p:spPr>
      </p:pic>
      <p:pic>
        <p:nvPicPr>
          <p:cNvPr id="6" name="그림 4">
            <a:extLst>
              <a:ext uri="{FF2B5EF4-FFF2-40B4-BE49-F238E27FC236}">
                <a16:creationId xmlns:a16="http://schemas.microsoft.com/office/drawing/2014/main" id="{CFDC6286-3FEC-DD9C-760F-646BB96F95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212"/>
          <a:stretch/>
        </p:blipFill>
        <p:spPr>
          <a:xfrm>
            <a:off x="9753600" y="8071874"/>
            <a:ext cx="6224933" cy="4431981"/>
          </a:xfrm>
          <a:prstGeom prst="rect">
            <a:avLst/>
          </a:prstGeom>
        </p:spPr>
      </p:pic>
      <p:pic>
        <p:nvPicPr>
          <p:cNvPr id="7" name="그림 21">
            <a:extLst>
              <a:ext uri="{FF2B5EF4-FFF2-40B4-BE49-F238E27FC236}">
                <a16:creationId xmlns:a16="http://schemas.microsoft.com/office/drawing/2014/main" id="{EA34ED3A-5F02-BA1F-66D5-DD619228E5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212"/>
          <a:stretch/>
        </p:blipFill>
        <p:spPr>
          <a:xfrm>
            <a:off x="16256000" y="8071874"/>
            <a:ext cx="5885280" cy="4190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232F1-4F6A-AA98-4645-06399E8AE552}"/>
                  </a:ext>
                </a:extLst>
              </p:cNvPr>
              <p:cNvSpPr txBox="1"/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6000" b="1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kern="1200" dirty="0">
                    <a:solidFill>
                      <a:srgbClr val="000000"/>
                    </a:solidFill>
                    <a:uFillTx/>
                    <a:latin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clock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𝑚𝑒𝑎𝑠</m:t>
                            </m:r>
                          </m:sup>
                        </m:sSubSup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b="1" i="1" kern="1200" smtClean="0">
                                    <a:solidFill>
                                      <a:srgbClr val="7030A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b="1" i="1" kern="1200">
                                    <a:solidFill>
                                      <a:srgbClr val="7030A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sz="6000" b="1" i="1" kern="1200">
                                    <a:solidFill>
                                      <a:srgbClr val="7030A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𝑝𝑎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𝑑𝑑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calib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sz="6000" kern="1200" dirty="0">
                  <a:solidFill>
                    <a:prstClr val="black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232F1-4F6A-AA98-4645-06399E8AE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-2Logo.png" descr="g-2Logo.png">
            <a:extLst>
              <a:ext uri="{FF2B5EF4-FFF2-40B4-BE49-F238E27FC236}">
                <a16:creationId xmlns:a16="http://schemas.microsoft.com/office/drawing/2014/main" id="{65DDC93D-115A-1A5B-AA31-E16BB90B6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436299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CB9C-9B08-980B-4CED-53B5EC18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kern="1200" dirty="0">
                <a:latin typeface="Helvetica" pitchFamily="2" charset="0"/>
                <a:cs typeface="+mn-cs"/>
              </a:rPr>
              <a:t>The magnetic field corrections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6AA92BD1-A0BD-3FB3-E90D-8E07E0BC1F6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397" y="3849775"/>
                <a:ext cx="23659200" cy="5398016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Muon weighted magnetic field: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d>
                          <m:d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Kicker transient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sz="4267" dirty="0">
                    <a:latin typeface="Helvetica" pitchFamily="2" charset="0"/>
                  </a:rPr>
                  <a:t>): Magnetic field change caused by residual field after kicker pulse.</a:t>
                </a:r>
              </a:p>
              <a:p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Quad transient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4267" dirty="0">
                    <a:latin typeface="Helvetica" pitchFamily="2" charset="0"/>
                  </a:rPr>
                  <a:t>)</a:t>
                </a:r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 : It is </a:t>
                </a:r>
                <a:r>
                  <a:rPr lang="en-GB" sz="4267" dirty="0">
                    <a:latin typeface="Helvetica" pitchFamily="2" charset="0"/>
                  </a:rPr>
                  <a:t>caused by vibration of ESQ </a:t>
                </a:r>
                <a:r>
                  <a:rPr lang="en-US" sz="4267" dirty="0">
                    <a:latin typeface="Helvetica" pitchFamily="2" charset="0"/>
                  </a:rPr>
                  <a:t>plates, that perturbs the magnetic field.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2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calib</m:t>
                        </m:r>
                      </m:sub>
                    </m:sSub>
                    <m:r>
                      <a:rPr lang="en-US" sz="42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is calibration factor related to the magnetic field measurement</a:t>
                </a:r>
                <a:r>
                  <a:rPr lang="en-US" sz="4267" dirty="0">
                    <a:latin typeface="Helvetica" pitchFamily="2" charset="0"/>
                  </a:rPr>
                  <a:t>.</a:t>
                </a: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6AA92BD1-A0BD-3FB3-E90D-8E07E0BC1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397" y="3849775"/>
                <a:ext cx="23659200" cy="5398016"/>
              </a:xfrm>
              <a:blipFill>
                <a:blip r:embed="rId2"/>
                <a:stretch>
                  <a:fillRect l="-1288" t="-2599" b="-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33E8F3-EB53-E086-EA5C-18770B68AB52}"/>
                  </a:ext>
                </a:extLst>
              </p:cNvPr>
              <p:cNvSpPr txBox="1"/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b="1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6000" b="1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6000" b="1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kern="1200" dirty="0">
                    <a:solidFill>
                      <a:srgbClr val="000000"/>
                    </a:solidFill>
                    <a:uFillTx/>
                    <a:latin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clock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6000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𝑚𝑒𝑎𝑠</m:t>
                            </m:r>
                          </m:sup>
                        </m:sSubSup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𝑝𝑎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𝑑𝑑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6000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calib</m:t>
                            </m:r>
                          </m:sub>
                        </m:sSub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6000" i="1" kern="1200" smtClean="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FFC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6000" i="1" kern="1200">
                                <a:solidFill>
                                  <a:srgbClr val="FFC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i="1" kern="1200">
                                    <a:solidFill>
                                      <a:srgbClr val="FFC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6000" i="1" kern="120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6000" i="1" kern="1200">
                                <a:solidFill>
                                  <a:srgbClr val="000000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6000" i="1" kern="1200">
                                    <a:solidFill>
                                      <a:srgbClr val="000000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sz="6000" kern="1200" dirty="0">
                  <a:solidFill>
                    <a:prstClr val="black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33E8F3-EB53-E086-EA5C-18770B68A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731" y="1686250"/>
                <a:ext cx="12564532" cy="18254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12F675FB-761A-954B-E626-B68270098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535687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08BD-0281-4F8F-9DBC-14C0EB50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kern="1200" dirty="0">
                <a:latin typeface="Helvetica" pitchFamily="2" charset="0"/>
                <a:cs typeface="+mn-cs"/>
              </a:rPr>
              <a:t>Run 2/3 : Total Uncertainties (Statistical + Systematics)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D14AD-3176-A859-4597-D3287A29D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55" y="1778000"/>
            <a:ext cx="11045629" cy="990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5924B3-390D-8E0F-4E0C-B659456115AA}"/>
                  </a:ext>
                </a:extLst>
              </p:cNvPr>
              <p:cNvSpPr txBox="1"/>
              <p:nvPr/>
            </p:nvSpPr>
            <p:spPr>
              <a:xfrm>
                <a:off x="12399820" y="3403601"/>
                <a:ext cx="10972800" cy="6096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62010" indent="-762010" defTabSz="2438430" hangingPunct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The total uncertainty is still dominated by statistical uncertainty.</a:t>
                </a:r>
              </a:p>
              <a:p>
                <a:pPr marL="762010" indent="-762010" defTabSz="2438430" hangingPunct="1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4267" kern="1200" dirty="0">
                  <a:solidFill>
                    <a:prstClr val="black"/>
                  </a:solidFill>
                  <a:uFillTx/>
                  <a:latin typeface="Helvetica" pitchFamily="2" charset="0"/>
                </a:endParaRPr>
              </a:p>
              <a:p>
                <a:pPr marL="762010" indent="-762010" defTabSz="2438430" hangingPunct="1">
                  <a:lnSpc>
                    <a:spcPct val="100000"/>
                  </a:lnSpc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d>
                          <m:dPr>
                            <m:ctrlP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: important for CPT and Lorentz Invariance analysis.</a:t>
                </a:r>
              </a:p>
              <a:p>
                <a:pPr defTabSz="2438430" hangingPunct="1">
                  <a:lnSpc>
                    <a:spcPct val="100000"/>
                  </a:lnSpc>
                </a:pPr>
                <a:endParaRPr lang="en-US" sz="4267" kern="1200" dirty="0">
                  <a:solidFill>
                    <a:prstClr val="black"/>
                  </a:solidFill>
                  <a:uFillTx/>
                  <a:latin typeface="Helvetica" pitchFamily="2" charset="0"/>
                </a:endParaRPr>
              </a:p>
              <a:p>
                <a:pPr defTabSz="2438430" hangingPunct="1">
                  <a:lnSpc>
                    <a:spcPct val="100000"/>
                  </a:lnSpc>
                </a:pPr>
                <a:endParaRPr lang="en-US" sz="4267" kern="1200" dirty="0">
                  <a:solidFill>
                    <a:prstClr val="black"/>
                  </a:solidFill>
                  <a:uFillTx/>
                  <a:latin typeface="Helvetica" pitchFamily="2" charset="0"/>
                </a:endParaRPr>
              </a:p>
              <a:p>
                <a:pPr defTabSz="2438430" hangingPunct="1">
                  <a:lnSpc>
                    <a:spcPct val="100000"/>
                  </a:lnSpc>
                </a:pPr>
                <a:endParaRPr lang="en-US" sz="4267" kern="1200" dirty="0">
                  <a:solidFill>
                    <a:prstClr val="black"/>
                  </a:solidFill>
                  <a:uFillTx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5924B3-390D-8E0F-4E0C-B65945611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820" y="3403601"/>
                <a:ext cx="10972800" cy="6096669"/>
              </a:xfrm>
              <a:prstGeom prst="rect">
                <a:avLst/>
              </a:prstGeom>
              <a:blipFill>
                <a:blip r:embed="rId3"/>
                <a:stretch>
                  <a:fillRect l="-1944" t="-2000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6218200-1F21-C8A9-2E9F-2EDCBFDB9474}"/>
              </a:ext>
            </a:extLst>
          </p:cNvPr>
          <p:cNvSpPr/>
          <p:nvPr/>
        </p:nvSpPr>
        <p:spPr>
          <a:xfrm>
            <a:off x="1625600" y="4419600"/>
            <a:ext cx="7721600" cy="101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b="1" kern="120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uFillTx/>
              <a:latin typeface="Calibri"/>
            </a:endParaRP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B65630AB-BD0B-BDA3-A102-9A7619C47A6C}"/>
              </a:ext>
            </a:extLst>
          </p:cNvPr>
          <p:cNvSpPr txBox="1"/>
          <p:nvPr/>
        </p:nvSpPr>
        <p:spPr>
          <a:xfrm>
            <a:off x="8066031" y="11714272"/>
            <a:ext cx="420179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2667" kern="1200" dirty="0">
                <a:solidFill>
                  <a:prstClr val="black"/>
                </a:solidFill>
                <a:uFillTx/>
                <a:latin typeface="Helvetica" pitchFamily="2" charset="0"/>
                <a:hlinkClick r:id="rId4"/>
              </a:rPr>
              <a:t>arXiv:2402.15410 [hep-ex]</a:t>
            </a:r>
            <a:endParaRPr lang="en-US" sz="2667" kern="1200" dirty="0">
              <a:solidFill>
                <a:prstClr val="black"/>
              </a:solidFill>
              <a:uFillTx/>
              <a:latin typeface="Helvetica" pitchFamily="2" charset="0"/>
            </a:endParaRPr>
          </a:p>
        </p:txBody>
      </p:sp>
      <p:pic>
        <p:nvPicPr>
          <p:cNvPr id="8" name="g-2Logo.png" descr="g-2Logo.png">
            <a:extLst>
              <a:ext uri="{FF2B5EF4-FFF2-40B4-BE49-F238E27FC236}">
                <a16:creationId xmlns:a16="http://schemas.microsoft.com/office/drawing/2014/main" id="{ABA06A51-DE5B-9405-2491-C2BB2622B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17955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and Lorentz Symmetry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Symmetry or Invariance</a:t>
            </a:r>
          </a:p>
          <a:p>
            <a:pPr lvl="1"/>
            <a:r>
              <a:rPr lang="en-US" b="1" dirty="0"/>
              <a:t>Laws of physics are unaffected by transformations</a:t>
            </a:r>
            <a:endParaRPr lang="en-US" b="1" i="1" dirty="0"/>
          </a:p>
          <a:p>
            <a:pPr lvl="1"/>
            <a:r>
              <a:rPr lang="en-US" b="1" dirty="0"/>
              <a:t>All symmetries are </a:t>
            </a:r>
            <a:r>
              <a:rPr lang="en-US" b="1" dirty="0">
                <a:solidFill>
                  <a:srgbClr val="FF0000"/>
                </a:solidFill>
              </a:rPr>
              <a:t>ONLY</a:t>
            </a:r>
            <a:r>
              <a:rPr lang="en-US" b="1" dirty="0"/>
              <a:t> as good as the </a:t>
            </a:r>
            <a:r>
              <a:rPr lang="en-US" b="1" dirty="0">
                <a:solidFill>
                  <a:srgbClr val="FF0000"/>
                </a:solidFill>
              </a:rPr>
              <a:t>EXPERIMENTAL</a:t>
            </a:r>
            <a:r>
              <a:rPr lang="en-US" b="1" dirty="0"/>
              <a:t> evidence for them! (i.e. we assume L and CPT invariance in our theories simply because there is no evidence that they are violated)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2060"/>
                </a:solidFill>
              </a:rPr>
              <a:t>Why are we always speaking of CPT and L together (CPTLIV)?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CPT Theorem</a:t>
            </a:r>
            <a:r>
              <a:rPr lang="en-US" b="1" dirty="0"/>
              <a:t>: certain theories (local QFT) with Lorentz Symmetry must also have CPT Symmetry (e.g. QED, SM, GUTs)</a:t>
            </a:r>
          </a:p>
          <a:p>
            <a:pPr lvl="2"/>
            <a:r>
              <a:rPr lang="en-US" b="1" dirty="0"/>
              <a:t>Implies particles and antiparticles have the same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q,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/>
          </a:p>
        </p:txBody>
      </p:sp>
      <p:pic>
        <p:nvPicPr>
          <p:cNvPr id="4" name="g-2Logo.png" descr="g-2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415184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 Muon g-2 Run 1: Biggest SM Crack So Far!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001751" y="4942591"/>
                <a:ext cx="9116791" cy="12400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𝑎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FNAL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116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592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040</m:t>
                      </m:r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54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×</m:t>
                      </m:r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10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−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11</m:t>
                          </m:r>
                        </m:sup>
                      </m:s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 </m:t>
                      </m:r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460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ppb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  <a:p>
                <a:pPr marL="457200" marR="0" indent="-45720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sz="3200" dirty="0">
                    <a:solidFill>
                      <a:srgbClr val="000000"/>
                    </a:solidFill>
                  </a:rPr>
                  <a:t>Consistent with BNL, 15% smaller uncertainty</a:t>
                </a: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sym typeface="Helvetica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1" y="4942591"/>
                <a:ext cx="9116791" cy="1240019"/>
              </a:xfrm>
              <a:prstGeom prst="rect">
                <a:avLst/>
              </a:prstGeom>
              <a:blipFill>
                <a:blip r:embed="rId3"/>
                <a:stretch>
                  <a:fillRect l="-2542" b="-1477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001750" y="3342917"/>
                <a:ext cx="9334500" cy="12400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𝑎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BNL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116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592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089</m:t>
                      </m:r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63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×</m:t>
                      </m:r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10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−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11</m:t>
                          </m:r>
                        </m:sup>
                      </m:s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 </m:t>
                      </m:r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540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ppb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  <a:p>
                <a:pPr marL="457200" lvl="3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0000"/>
                    </a:solidFill>
                  </a:rPr>
                  <a:t>Current analysis found no issues with BNL result</a:t>
                </a: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sym typeface="Helvetica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0" y="3342917"/>
                <a:ext cx="9334500" cy="1240019"/>
              </a:xfrm>
              <a:prstGeom prst="rect">
                <a:avLst/>
              </a:prstGeom>
              <a:blipFill>
                <a:blip r:embed="rId4"/>
                <a:stretch>
                  <a:fillRect l="-2482" r="-2286" b="-1470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01751" y="8986401"/>
                <a:ext cx="9299021" cy="12400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𝑎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Exp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116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592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061</m:t>
                      </m:r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41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×</m:t>
                      </m:r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10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−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11</m:t>
                          </m:r>
                        </m:sup>
                      </m:s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 </m:t>
                      </m:r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350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ppb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  <a:p>
                <a:pPr marL="457200" marR="0" indent="-45720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sz="3200" dirty="0">
                    <a:solidFill>
                      <a:srgbClr val="000000"/>
                    </a:solidFill>
                  </a:rPr>
                  <a:t>Uncertainty comparable with 370 ppb WP20 SM</a:t>
                </a: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sym typeface="Helvetica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1" y="8986401"/>
                <a:ext cx="9299021" cy="1240019"/>
              </a:xfrm>
              <a:prstGeom prst="rect">
                <a:avLst/>
              </a:prstGeom>
              <a:blipFill>
                <a:blip r:embed="rId5"/>
                <a:stretch>
                  <a:fillRect l="-2492" r="-1705" b="-1470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01750" y="7504790"/>
                <a:ext cx="6226192" cy="12400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𝑎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Exp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−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𝑆𝑀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251</m:t>
                      </m:r>
                      <m:d>
                        <m:d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59</m:t>
                          </m:r>
                        </m:e>
                      </m:d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×</m:t>
                      </m:r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10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−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  <a:p>
                <a:pPr marL="457200" marR="0" indent="-45720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sz="3200" dirty="0">
                    <a:solidFill>
                      <a:srgbClr val="000000"/>
                    </a:solidFill>
                  </a:rPr>
                  <a:t>Tension stood at 4.2</a:t>
                </a:r>
                <a:r>
                  <a:rPr lang="el-GR" sz="3200" dirty="0">
                    <a:solidFill>
                      <a:srgbClr val="000000"/>
                    </a:solidFill>
                  </a:rPr>
                  <a:t>σ</a:t>
                </a: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0" y="7504790"/>
                <a:ext cx="6226192" cy="1240019"/>
              </a:xfrm>
              <a:prstGeom prst="rect">
                <a:avLst/>
              </a:prstGeom>
              <a:blipFill>
                <a:blip r:embed="rId6"/>
                <a:stretch>
                  <a:fillRect l="-3722" b="-1470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C1A578-DAE5-0ABC-176D-9773BD5E2C05}"/>
              </a:ext>
            </a:extLst>
          </p:cNvPr>
          <p:cNvSpPr txBox="1"/>
          <p:nvPr/>
        </p:nvSpPr>
        <p:spPr>
          <a:xfrm>
            <a:off x="14389768" y="10129421"/>
            <a:ext cx="7603212" cy="696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>
                <a:hlinkClick r:id="rId7"/>
              </a:rPr>
              <a:t>Phys. Rept. </a:t>
            </a:r>
            <a:r>
              <a:rPr lang="en-US" sz="3600" b="1" dirty="0">
                <a:hlinkClick r:id="rId7"/>
              </a:rPr>
              <a:t>887</a:t>
            </a:r>
            <a:r>
              <a:rPr lang="en-US" sz="3600" dirty="0">
                <a:hlinkClick r:id="rId7"/>
              </a:rPr>
              <a:t>,1 (2020)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B5D85-E14C-0D05-A6A8-777F93991592}"/>
              </a:ext>
            </a:extLst>
          </p:cNvPr>
          <p:cNvSpPr txBox="1"/>
          <p:nvPr/>
        </p:nvSpPr>
        <p:spPr>
          <a:xfrm>
            <a:off x="14389768" y="6013228"/>
            <a:ext cx="9208168" cy="696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linkClick r:id="rId8"/>
              </a:rPr>
              <a:t>Phys. Rev. Lett. </a:t>
            </a:r>
            <a:r>
              <a:rPr lang="en-US" sz="3600" b="1" dirty="0">
                <a:solidFill>
                  <a:srgbClr val="FF0000"/>
                </a:solidFill>
                <a:hlinkClick r:id="rId8"/>
              </a:rPr>
              <a:t>126</a:t>
            </a:r>
            <a:r>
              <a:rPr lang="en-US" sz="3600" dirty="0">
                <a:solidFill>
                  <a:srgbClr val="FF0000"/>
                </a:solidFill>
                <a:hlinkClick r:id="rId8"/>
              </a:rPr>
              <a:t>, 141801 (2021)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C79F0C-8A88-B450-ADC0-CC8DFD3D4A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6324" b="23213"/>
          <a:stretch/>
        </p:blipFill>
        <p:spPr>
          <a:xfrm>
            <a:off x="539786" y="1488694"/>
            <a:ext cx="12571685" cy="11183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7317" t="5416" r="24792" b="3456"/>
          <a:stretch/>
        </p:blipFill>
        <p:spPr>
          <a:xfrm>
            <a:off x="6261319" y="10902427"/>
            <a:ext cx="1856455" cy="2496073"/>
          </a:xfrm>
          <a:prstGeom prst="rect">
            <a:avLst/>
          </a:prstGeom>
        </p:spPr>
      </p:pic>
      <p:pic>
        <p:nvPicPr>
          <p:cNvPr id="5" name="g-2Logo.png" descr="g-2Logo.png">
            <a:extLst>
              <a:ext uri="{FF2B5EF4-FFF2-40B4-BE49-F238E27FC236}">
                <a16:creationId xmlns:a16="http://schemas.microsoft.com/office/drawing/2014/main" id="{3EB53837-5CBF-18DE-5351-5737436BEB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6182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sz="6000" dirty="0"/>
              <a:t>FNAL Muon g-2 Run 2/3: Is the crack sealed back up?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3311AFB-8ADD-4666-BA0F-5530682074F5}"/>
              </a:ext>
            </a:extLst>
          </p:cNvPr>
          <p:cNvSpPr txBox="1">
            <a:spLocks/>
          </p:cNvSpPr>
          <p:nvPr/>
        </p:nvSpPr>
        <p:spPr>
          <a:xfrm>
            <a:off x="14301450" y="2612805"/>
            <a:ext cx="9713582" cy="355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0000"/>
                </a:solidFill>
                <a:latin typeface="Helvetica" pitchFamily="2" charset="0"/>
              </a:rPr>
              <a:t>All measurements and combinations still dominated by statistical error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0000"/>
                </a:solidFill>
              </a:rPr>
              <a:t>World average is almost completely determined by ultra-precise FNAL result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0000"/>
                </a:solidFill>
              </a:rPr>
              <a:t>Theory value now up in the air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56282F-5B70-C253-9532-A37A9B697AD9}"/>
              </a:ext>
            </a:extLst>
          </p:cNvPr>
          <p:cNvGrpSpPr/>
          <p:nvPr/>
        </p:nvGrpSpPr>
        <p:grpSpPr>
          <a:xfrm>
            <a:off x="1506746" y="2340397"/>
            <a:ext cx="12462550" cy="9384936"/>
            <a:chOff x="574490" y="784573"/>
            <a:chExt cx="5118902" cy="38176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9AA1007-6F65-2563-854E-40BEE8B65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/>
          </p:blipFill>
          <p:spPr>
            <a:xfrm>
              <a:off x="574490" y="784573"/>
              <a:ext cx="5090160" cy="38176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D19ABD-DFBD-7A7D-814F-50B63BDA552C}"/>
                </a:ext>
              </a:extLst>
            </p:cNvPr>
            <p:cNvSpPr txBox="1"/>
            <p:nvPr/>
          </p:nvSpPr>
          <p:spPr>
            <a:xfrm>
              <a:off x="4649461" y="3301823"/>
              <a:ext cx="1043931" cy="33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rgbClr val="800080"/>
                  </a:solidFill>
                </a:rPr>
                <a:t>190 ppb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BAB391-A184-6043-247D-54DC0854E635}"/>
                </a:ext>
              </a:extLst>
            </p:cNvPr>
            <p:cNvSpPr txBox="1"/>
            <p:nvPr/>
          </p:nvSpPr>
          <p:spPr>
            <a:xfrm>
              <a:off x="4649461" y="2549689"/>
              <a:ext cx="1021571" cy="33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rgbClr val="FF0000"/>
                  </a:solidFill>
                </a:rPr>
                <a:t>203 ppb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B20426A-F353-5DD8-AC6C-A1E362809D3B}"/>
              </a:ext>
            </a:extLst>
          </p:cNvPr>
          <p:cNvSpPr txBox="1"/>
          <p:nvPr/>
        </p:nvSpPr>
        <p:spPr>
          <a:xfrm>
            <a:off x="11427727" y="4761854"/>
            <a:ext cx="2338891" cy="88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</a:rPr>
              <a:t>460 ppb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942A38-FEE8-9A95-B709-24E2FF6089FE}"/>
              </a:ext>
            </a:extLst>
          </p:cNvPr>
          <p:cNvSpPr txBox="1"/>
          <p:nvPr/>
        </p:nvSpPr>
        <p:spPr>
          <a:xfrm>
            <a:off x="11252891" y="3378225"/>
            <a:ext cx="2338891" cy="88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00B3"/>
                </a:solidFill>
              </a:rPr>
              <a:t>540 ppb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D0492-5867-28B8-330D-63C41ECE93B9}"/>
              </a:ext>
            </a:extLst>
          </p:cNvPr>
          <p:cNvSpPr txBox="1"/>
          <p:nvPr/>
        </p:nvSpPr>
        <p:spPr>
          <a:xfrm>
            <a:off x="11427726" y="5725521"/>
            <a:ext cx="2338891" cy="88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</a:rPr>
              <a:t>215 ppb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6491-9005-C1EF-2355-E3131DE5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50" y="11652461"/>
            <a:ext cx="11443566" cy="790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CF2AE9-C9A4-D8AC-FE64-D08F7A668832}"/>
              </a:ext>
            </a:extLst>
          </p:cNvPr>
          <p:cNvSpPr txBox="1"/>
          <p:nvPr/>
        </p:nvSpPr>
        <p:spPr>
          <a:xfrm>
            <a:off x="2035616" y="1388140"/>
            <a:ext cx="11334834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a</a:t>
            </a:r>
            <a:r>
              <a:rPr kumimoji="0" lang="en-US" sz="4200" b="1" i="0" u="none" strike="noStrike" cap="none" spc="0" normalizeH="0" baseline="-2500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µ</a:t>
            </a:r>
            <a:r>
              <a:rPr kumimoji="0" lang="en-US" sz="42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(FNAL) = 116 592 055(24) x 10</a:t>
            </a:r>
            <a:r>
              <a:rPr kumimoji="0" lang="en-US" sz="4200" b="1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-11</a:t>
            </a:r>
            <a:r>
              <a:rPr kumimoji="0" lang="en-US" sz="42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[203 ppb]</a:t>
            </a:r>
            <a:endParaRPr kumimoji="0" lang="en-US" sz="4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8D655-4EE5-B082-BCE7-DC2F26573E3C}"/>
              </a:ext>
            </a:extLst>
          </p:cNvPr>
          <p:cNvSpPr txBox="1"/>
          <p:nvPr/>
        </p:nvSpPr>
        <p:spPr>
          <a:xfrm>
            <a:off x="13591782" y="1592669"/>
            <a:ext cx="9208168" cy="696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linkClick r:id="rId4"/>
              </a:rPr>
              <a:t>Phys. Rev. Lett. </a:t>
            </a:r>
            <a:r>
              <a:rPr lang="en-US" sz="3600" b="1" dirty="0">
                <a:solidFill>
                  <a:srgbClr val="FF0000"/>
                </a:solidFill>
                <a:hlinkClick r:id="rId4"/>
              </a:rPr>
              <a:t>131, </a:t>
            </a:r>
            <a:r>
              <a:rPr lang="en-US" sz="3600" dirty="0">
                <a:solidFill>
                  <a:srgbClr val="FF0000"/>
                </a:solidFill>
                <a:hlinkClick r:id="rId4"/>
              </a:rPr>
              <a:t>161802</a:t>
            </a:r>
            <a:r>
              <a:rPr lang="en-US" sz="3600" b="1" dirty="0">
                <a:solidFill>
                  <a:srgbClr val="FF0000"/>
                </a:solidFill>
                <a:hlinkClick r:id="rId4"/>
              </a:rPr>
              <a:t> </a:t>
            </a:r>
            <a:r>
              <a:rPr lang="en-US" sz="3600" dirty="0">
                <a:solidFill>
                  <a:srgbClr val="FF0000"/>
                </a:solidFill>
                <a:hlinkClick r:id="rId4"/>
              </a:rPr>
              <a:t>(2023)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8BA00B-F499-2FC1-3126-7206E88A13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17" t="5416" r="24792" b="3456"/>
          <a:stretch/>
        </p:blipFill>
        <p:spPr>
          <a:xfrm>
            <a:off x="5395045" y="7881108"/>
            <a:ext cx="1856455" cy="2496073"/>
          </a:xfrm>
          <a:prstGeom prst="rect">
            <a:avLst/>
          </a:prstGeom>
        </p:spPr>
      </p:pic>
      <p:pic>
        <p:nvPicPr>
          <p:cNvPr id="11" name="g-2Logo.png" descr="g-2Logo.png">
            <a:extLst>
              <a:ext uri="{FF2B5EF4-FFF2-40B4-BE49-F238E27FC236}">
                <a16:creationId xmlns:a16="http://schemas.microsoft.com/office/drawing/2014/main" id="{A544DDAC-5F3F-8531-DFFE-BC81DED5E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9257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Frequencies? </a:t>
            </a:r>
            <a:r>
              <a:rPr lang="en-US" b="0" dirty="0"/>
              <a:t>→</a:t>
            </a:r>
            <a:r>
              <a:rPr lang="en-US" dirty="0"/>
              <a:t> Clocks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We’re checking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4800" b="1" i="1">
                            <a:solidFill>
                              <a:srgbClr val="FF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measurements show any evidence of CPTLIV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But are our clocks sensitive to CPTLIV?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604" t="-1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890902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Muon g-2 Clock(Time) Reference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1752601"/>
            <a:ext cx="23520364" cy="10327014"/>
          </a:xfrm>
        </p:spPr>
        <p:txBody>
          <a:bodyPr/>
          <a:lstStyle/>
          <a:p>
            <a:r>
              <a:rPr lang="en-US" dirty="0"/>
              <a:t>How do you make a high precision measurement?</a:t>
            </a:r>
          </a:p>
          <a:p>
            <a:pPr lvl="1"/>
            <a:r>
              <a:rPr lang="en-US" dirty="0"/>
              <a:t>Compare to instruments/values that are more precise</a:t>
            </a:r>
          </a:p>
          <a:p>
            <a:r>
              <a:rPr lang="en-US" dirty="0"/>
              <a:t>What values do we                                                                                               reference (what rulers)?</a:t>
            </a:r>
          </a:p>
          <a:p>
            <a:pPr lvl="1"/>
            <a:r>
              <a:rPr lang="en-US" dirty="0"/>
              <a:t>Magnetic moments, masses: 								                                                                                µ</a:t>
            </a:r>
            <a:r>
              <a:rPr lang="en-US" baseline="-25000" dirty="0"/>
              <a:t>p</a:t>
            </a:r>
            <a:r>
              <a:rPr lang="en-US" dirty="0"/>
              <a:t>/µ</a:t>
            </a:r>
            <a:r>
              <a:rPr lang="en-US" baseline="-25000" dirty="0"/>
              <a:t>e</a:t>
            </a:r>
            <a:r>
              <a:rPr lang="en-US" dirty="0"/>
              <a:t>: 3 ppb, m</a:t>
            </a:r>
            <a:r>
              <a:rPr lang="en-US" baseline="-25000" dirty="0"/>
              <a:t>µ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: 22 ppb</a:t>
            </a:r>
          </a:p>
          <a:p>
            <a:pPr lvl="1"/>
            <a:r>
              <a:rPr lang="en-US" dirty="0"/>
              <a:t>Time/frequency: 		                              		                                                                        Rb-87 hyperfine transition</a:t>
            </a:r>
          </a:p>
          <a:p>
            <a:r>
              <a:rPr lang="en-US" dirty="0" err="1"/>
              <a:t>Rb</a:t>
            </a:r>
            <a:r>
              <a:rPr lang="en-US" dirty="0"/>
              <a:t> clock: secondary standard		</a:t>
            </a:r>
          </a:p>
          <a:p>
            <a:pPr lvl="1"/>
            <a:r>
              <a:rPr lang="en-US" dirty="0"/>
              <a:t>Based on atomic trans, but..</a:t>
            </a:r>
          </a:p>
          <a:p>
            <a:pPr lvl="1"/>
            <a:r>
              <a:rPr lang="en-US" dirty="0"/>
              <a:t>Inherent inaccuracies due to                                                                                                    e.g. gas cell </a:t>
            </a:r>
            <a:r>
              <a:rPr lang="el-GR" dirty="0"/>
              <a:t>Δ</a:t>
            </a:r>
            <a:r>
              <a:rPr lang="en-US" dirty="0"/>
              <a:t>P, </a:t>
            </a:r>
            <a:r>
              <a:rPr lang="el-GR" dirty="0"/>
              <a:t>Δ</a:t>
            </a:r>
            <a:r>
              <a:rPr lang="en-US" dirty="0"/>
              <a:t>T</a:t>
            </a:r>
          </a:p>
          <a:p>
            <a:pPr lvl="1"/>
            <a:r>
              <a:rPr lang="en-US" dirty="0"/>
              <a:t>Disciplines crystal </a:t>
            </a:r>
            <a:r>
              <a:rPr lang="en-US" dirty="0" err="1"/>
              <a:t>osc</a:t>
            </a:r>
            <a:r>
              <a:rPr lang="en-US" dirty="0"/>
              <a:t>.: gas cells reduce intensity by ~0.1% when exposed to µwave near trans. f; </a:t>
            </a:r>
            <a:r>
              <a:rPr lang="en-US" dirty="0" err="1"/>
              <a:t>osc</a:t>
            </a:r>
            <a:r>
              <a:rPr lang="en-US" dirty="0"/>
              <a:t>. </a:t>
            </a:r>
            <a:r>
              <a:rPr lang="en-US" dirty="0" err="1"/>
              <a:t>stabilzed</a:t>
            </a:r>
            <a:r>
              <a:rPr lang="en-US" dirty="0"/>
              <a:t> by detecting dip while sweeping RF synthesizer through f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400" y="3249723"/>
            <a:ext cx="9893300" cy="794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420062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Muon g-2 Clock(Time) Reference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1779275"/>
            <a:ext cx="23188220" cy="10166989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Rb</a:t>
            </a:r>
            <a:r>
              <a:rPr lang="en-US" dirty="0">
                <a:solidFill>
                  <a:srgbClr val="002060"/>
                </a:solidFill>
              </a:rPr>
              <a:t> good enough?  </a:t>
            </a:r>
          </a:p>
          <a:p>
            <a:pPr lvl="1"/>
            <a:r>
              <a:rPr lang="en-US" dirty="0"/>
              <a:t>Precision of ~1 ppb, but issues with long-term stability, therefore…</a:t>
            </a:r>
          </a:p>
          <a:p>
            <a:r>
              <a:rPr lang="en-US" dirty="0">
                <a:solidFill>
                  <a:srgbClr val="002060"/>
                </a:solidFill>
              </a:rPr>
              <a:t>GPS-disciplined </a:t>
            </a:r>
            <a:r>
              <a:rPr lang="en-US" dirty="0" err="1">
                <a:solidFill>
                  <a:srgbClr val="002060"/>
                </a:solidFill>
              </a:rPr>
              <a:t>Rb</a:t>
            </a:r>
            <a:r>
              <a:rPr lang="en-US" dirty="0">
                <a:solidFill>
                  <a:srgbClr val="002060"/>
                </a:solidFill>
              </a:rPr>
              <a:t> oscillator</a:t>
            </a:r>
          </a:p>
          <a:p>
            <a:pPr lvl="1"/>
            <a:r>
              <a:rPr lang="en-US" dirty="0"/>
              <a:t>GPS uses Cs and </a:t>
            </a:r>
            <a:r>
              <a:rPr lang="en-US" dirty="0" err="1"/>
              <a:t>Rb</a:t>
            </a:r>
            <a:r>
              <a:rPr lang="en-US" dirty="0"/>
              <a:t>.  Cs: more                                                                                        precise (defines 1 s), but $$$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Why do we need that particular                                                                             m</a:t>
            </a:r>
            <a:r>
              <a:rPr lang="en-US" baseline="-25000" dirty="0">
                <a:solidFill>
                  <a:srgbClr val="002060"/>
                </a:solidFill>
              </a:rPr>
              <a:t>F</a:t>
            </a:r>
            <a:r>
              <a:rPr lang="en-US" dirty="0">
                <a:solidFill>
                  <a:srgbClr val="002060"/>
                </a:solidFill>
              </a:rPr>
              <a:t>=0→0 transition?</a:t>
            </a:r>
          </a:p>
          <a:p>
            <a:pPr lvl="1"/>
            <a:r>
              <a:rPr lang="en-US" dirty="0"/>
              <a:t>Does not depend on orientation</a:t>
            </a:r>
          </a:p>
          <a:p>
            <a:pPr lvl="1"/>
            <a:r>
              <a:rPr lang="en-US" dirty="0"/>
              <a:t>CPTLV invariant! (</a:t>
            </a:r>
            <a:r>
              <a:rPr lang="en-US" dirty="0" err="1"/>
              <a:t>Brillet</a:t>
            </a:r>
            <a:r>
              <a:rPr lang="en-US" dirty="0"/>
              <a:t> and Hall, 1979 :                                                                          </a:t>
            </a:r>
            <a:r>
              <a:rPr lang="el-GR" dirty="0"/>
              <a:t>Δ</a:t>
            </a:r>
            <a:r>
              <a:rPr lang="en-US" dirty="0"/>
              <a:t>f/f due to earth’s rotation &lt;10</a:t>
            </a:r>
            <a:r>
              <a:rPr lang="en-US" baseline="30000" dirty="0"/>
              <a:t>-14</a:t>
            </a:r>
            <a:r>
              <a:rPr lang="en-US" dirty="0"/>
              <a:t>, negligible for us)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145" y="3486150"/>
            <a:ext cx="10249033" cy="666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7" b="47826"/>
          <a:stretch/>
        </p:blipFill>
        <p:spPr bwMode="auto">
          <a:xfrm>
            <a:off x="19082589" y="8425020"/>
            <a:ext cx="3986961" cy="38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-2Logo.png" descr="g-2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958457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Muon g-2 Clock(Time) Reference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1779275"/>
            <a:ext cx="23188220" cy="1016698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did E821 use (GPS wasn’t ready at the time)?</a:t>
            </a:r>
          </a:p>
          <a:p>
            <a:pPr lvl="1"/>
            <a:r>
              <a:rPr lang="en-US" b="1" dirty="0"/>
              <a:t>LORAN-C system</a:t>
            </a:r>
          </a:p>
          <a:p>
            <a:pPr lvl="2"/>
            <a:r>
              <a:rPr lang="en-US" dirty="0" err="1"/>
              <a:t>LOngRangeNavigation-Cyclan</a:t>
            </a:r>
            <a:endParaRPr lang="en-US" dirty="0"/>
          </a:p>
          <a:p>
            <a:pPr lvl="2"/>
            <a:r>
              <a:rPr lang="en-US" dirty="0"/>
              <a:t>Hyperbolic radio navigation: timing difference between two radio signals                                          (i.e. GPS, but with land-based radio stations)</a:t>
            </a:r>
          </a:p>
          <a:p>
            <a:pPr lvl="2"/>
            <a:r>
              <a:rPr lang="en-US" dirty="0"/>
              <a:t>Based on Cs atomic clocks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sz="1200" dirty="0"/>
          </a:p>
          <a:p>
            <a:pPr lvl="2"/>
            <a:r>
              <a:rPr lang="en-US" dirty="0"/>
              <a:t>Thanks to L. Roberts, S. </a:t>
            </a:r>
            <a:r>
              <a:rPr lang="en-US" dirty="0" err="1"/>
              <a:t>Baessler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3"/>
          <a:stretch/>
        </p:blipFill>
        <p:spPr>
          <a:xfrm>
            <a:off x="9944099" y="5553779"/>
            <a:ext cx="3384649" cy="592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10448" r="4478" b="4373"/>
          <a:stretch/>
        </p:blipFill>
        <p:spPr>
          <a:xfrm>
            <a:off x="14228617" y="4896553"/>
            <a:ext cx="9793433" cy="6971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6114"/>
          <a:stretch/>
        </p:blipFill>
        <p:spPr>
          <a:xfrm>
            <a:off x="3319191" y="6487589"/>
            <a:ext cx="5809663" cy="4497925"/>
          </a:xfrm>
          <a:prstGeom prst="rect">
            <a:avLst/>
          </a:prstGeom>
        </p:spPr>
      </p:pic>
      <p:pic>
        <p:nvPicPr>
          <p:cNvPr id="9" name="g-2Logo.png" descr="g-2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147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CPTLV: SME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SME </a:t>
            </a:r>
            <a:r>
              <a:rPr lang="en-US" dirty="0" err="1">
                <a:solidFill>
                  <a:srgbClr val="002060"/>
                </a:solidFill>
              </a:rPr>
              <a:t>Lagrangian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333333"/>
              </a:solidFill>
            </a:endParaRPr>
          </a:p>
          <a:p>
            <a:pPr lvl="1"/>
            <a:r>
              <a:rPr lang="en-US" dirty="0">
                <a:solidFill>
                  <a:srgbClr val="333333"/>
                </a:solidFill>
              </a:rPr>
              <a:t>All terms violate Lorentz invariance</a:t>
            </a:r>
          </a:p>
          <a:p>
            <a:pPr lvl="1"/>
            <a:r>
              <a:rPr lang="en-US" i="1" dirty="0">
                <a:solidFill>
                  <a:srgbClr val="333333"/>
                </a:solidFill>
              </a:rPr>
              <a:t>a</a:t>
            </a:r>
            <a:r>
              <a:rPr lang="el-GR" i="1" baseline="-25000" dirty="0">
                <a:solidFill>
                  <a:srgbClr val="333333"/>
                </a:solidFill>
              </a:rPr>
              <a:t>κ</a:t>
            </a:r>
            <a:r>
              <a:rPr lang="en-US" i="1" baseline="-25000" dirty="0">
                <a:solidFill>
                  <a:srgbClr val="333333"/>
                </a:solidFill>
              </a:rPr>
              <a:t> </a:t>
            </a:r>
            <a:r>
              <a:rPr lang="en-US" i="1" dirty="0">
                <a:solidFill>
                  <a:srgbClr val="333333"/>
                </a:solidFill>
              </a:rPr>
              <a:t>, b</a:t>
            </a:r>
            <a:r>
              <a:rPr lang="el-GR" i="1" baseline="-25000" dirty="0">
                <a:solidFill>
                  <a:srgbClr val="333333"/>
                </a:solidFill>
              </a:rPr>
              <a:t>κ</a:t>
            </a:r>
            <a:r>
              <a:rPr lang="en-US" i="1" dirty="0">
                <a:solidFill>
                  <a:srgbClr val="333333"/>
                </a:solidFill>
              </a:rPr>
              <a:t> </a:t>
            </a:r>
            <a:r>
              <a:rPr lang="en-US" dirty="0">
                <a:solidFill>
                  <a:srgbClr val="333333"/>
                </a:solidFill>
              </a:rPr>
              <a:t>are CPT-odd; others are CPT-even</a:t>
            </a:r>
          </a:p>
          <a:p>
            <a:r>
              <a:rPr lang="en-US" dirty="0">
                <a:solidFill>
                  <a:srgbClr val="333333"/>
                </a:solidFill>
              </a:rPr>
              <a:t>Does not assume anything specific about the nature of the violating physics</a:t>
            </a:r>
          </a:p>
          <a:p>
            <a:r>
              <a:rPr lang="en-US" dirty="0">
                <a:solidFill>
                  <a:srgbClr val="333333"/>
                </a:solidFill>
              </a:rPr>
              <a:t>Don’t know what particles it might or might not couple to</a:t>
            </a:r>
          </a:p>
          <a:p>
            <a:pPr lvl="1"/>
            <a:r>
              <a:rPr lang="en-US" dirty="0">
                <a:solidFill>
                  <a:srgbClr val="333333"/>
                </a:solidFill>
              </a:rPr>
              <a:t>Have to check all sectors!</a:t>
            </a:r>
          </a:p>
          <a:p>
            <a:pPr lvl="1"/>
            <a:r>
              <a:rPr lang="en-US" dirty="0">
                <a:solidFill>
                  <a:srgbClr val="333333"/>
                </a:solidFill>
              </a:rPr>
              <a:t>But there is </a:t>
            </a:r>
            <a:r>
              <a:rPr lang="en-US" b="1" i="1" dirty="0">
                <a:solidFill>
                  <a:srgbClr val="333333"/>
                </a:solidFill>
              </a:rPr>
              <a:t>one</a:t>
            </a:r>
            <a:r>
              <a:rPr lang="en-US" dirty="0">
                <a:solidFill>
                  <a:srgbClr val="333333"/>
                </a:solidFill>
              </a:rPr>
              <a:t> sector in which we have very strong evidence for new physics – </a:t>
            </a:r>
            <a:r>
              <a:rPr lang="en-US" b="1" i="1" u="sng" dirty="0">
                <a:solidFill>
                  <a:srgbClr val="333333"/>
                </a:solidFill>
              </a:rPr>
              <a:t>muons</a:t>
            </a:r>
            <a:r>
              <a:rPr lang="en-US" dirty="0">
                <a:solidFill>
                  <a:srgbClr val="333333"/>
                </a:solidFill>
              </a:rPr>
              <a:t>!</a:t>
            </a: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pPr lvl="1"/>
            <a:endParaRPr lang="en-US" b="1" i="1" dirty="0">
              <a:solidFill>
                <a:srgbClr val="333333"/>
              </a:solidFill>
            </a:endParaRPr>
          </a:p>
          <a:p>
            <a:pPr marL="457200" lvl="1" indent="0">
              <a:buNone/>
            </a:pPr>
            <a:endParaRPr lang="en-US" baseline="-25000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29244" y="2354968"/>
            <a:ext cx="14088144" cy="3245575"/>
            <a:chOff x="398462" y="1676401"/>
            <a:chExt cx="8440738" cy="2004002"/>
          </a:xfrm>
          <a:noFill/>
        </p:grpSpPr>
        <p:sp>
          <p:nvSpPr>
            <p:cNvPr id="5" name="Rectangle 4"/>
            <p:cNvSpPr/>
            <p:nvPr/>
          </p:nvSpPr>
          <p:spPr bwMode="auto">
            <a:xfrm>
              <a:off x="398462" y="1676401"/>
              <a:ext cx="8440738" cy="200400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6" name="Picture 4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62" y="1775403"/>
              <a:ext cx="8288338" cy="89159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5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699328"/>
              <a:ext cx="6711333" cy="8820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" name="Oval 7"/>
          <p:cNvSpPr/>
          <p:nvPr/>
        </p:nvSpPr>
        <p:spPr bwMode="auto">
          <a:xfrm>
            <a:off x="10496550" y="2575053"/>
            <a:ext cx="838200" cy="1412066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g-2Logo.png" descr="g-2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077937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SME Experimental Tests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941" y="1868507"/>
            <a:ext cx="13717910" cy="105825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8039099" y="10477499"/>
            <a:ext cx="10077451" cy="201764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9591" y="10477499"/>
            <a:ext cx="2462534" cy="1810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UW </a:t>
            </a:r>
          </a:p>
          <a:p>
            <a:r>
              <a:rPr lang="en-US" sz="3200" b="1" dirty="0" err="1">
                <a:solidFill>
                  <a:srgbClr val="002060"/>
                </a:solidFill>
              </a:rPr>
              <a:t>Adelberger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group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8116550" y="11410950"/>
            <a:ext cx="154305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g-2Logo.png" descr="g-2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565324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 Experimental Tests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4400" dirty="0"/>
              <a:t>Similar for neutron sector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976" y="3505200"/>
            <a:ext cx="13919388" cy="748891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7734300" y="8115300"/>
            <a:ext cx="10934700" cy="38100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734300" y="10153650"/>
            <a:ext cx="10934700" cy="38100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479024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 Experimental Tests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742" y="2263748"/>
            <a:ext cx="18442308" cy="88646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4724400" y="5262630"/>
            <a:ext cx="16354425" cy="170966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724399" y="9590183"/>
            <a:ext cx="16354425" cy="1249267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57433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and Lorentz Symmetry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No evidence for CPTLIV (doesn’t mean it’s not there!)</a:t>
            </a:r>
          </a:p>
          <a:p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Relatively easy to form a phenomenological description of CPTLIV, but hard to do so with an underlying theory framework that is compatible with</a:t>
            </a:r>
          </a:p>
          <a:p>
            <a:pPr lvl="1"/>
            <a:r>
              <a:rPr lang="en-US" dirty="0"/>
              <a:t>Experimental evidence in our universe</a:t>
            </a:r>
          </a:p>
          <a:p>
            <a:pPr lvl="1"/>
            <a:r>
              <a:rPr lang="en-US" dirty="0"/>
              <a:t>Established QFT (e.g. SM) and GR (both with Lorentz Symmetry)</a:t>
            </a:r>
          </a:p>
          <a:p>
            <a:endParaRPr lang="en-US" dirty="0"/>
          </a:p>
          <a:p>
            <a:r>
              <a:rPr lang="en-US" b="1" dirty="0">
                <a:solidFill>
                  <a:srgbClr val="002060"/>
                </a:solidFill>
              </a:rPr>
              <a:t>SME: Standard Model Extension</a:t>
            </a:r>
            <a:r>
              <a:rPr lang="en-US" b="1" dirty="0"/>
              <a:t>                                    </a:t>
            </a:r>
            <a:r>
              <a:rPr lang="en-US" dirty="0"/>
              <a:t>								 </a:t>
            </a:r>
            <a:r>
              <a:rPr lang="en-US" sz="3600" dirty="0"/>
              <a:t>(</a:t>
            </a:r>
            <a:r>
              <a:rPr lang="en-US" sz="3600" dirty="0" err="1">
                <a:hlinkClick r:id="rId2"/>
              </a:rPr>
              <a:t>Colladay</a:t>
            </a:r>
            <a:r>
              <a:rPr lang="en-US" sz="3600" dirty="0">
                <a:hlinkClick r:id="rId2"/>
              </a:rPr>
              <a:t> and </a:t>
            </a:r>
            <a:r>
              <a:rPr lang="en-US" sz="3600" dirty="0" err="1">
                <a:hlinkClick r:id="rId2"/>
              </a:rPr>
              <a:t>Kostelecky</a:t>
            </a:r>
            <a:r>
              <a:rPr lang="en-US" sz="3600" dirty="0">
                <a:hlinkClick r:id="rId2"/>
              </a:rPr>
              <a:t>, Phys.Rev.D58:116002,1998</a:t>
            </a:r>
            <a:r>
              <a:rPr lang="en-US" sz="3600" dirty="0"/>
              <a:t>)</a:t>
            </a:r>
          </a:p>
          <a:p>
            <a:pPr lvl="1"/>
            <a:r>
              <a:rPr lang="en-US" dirty="0"/>
              <a:t>Includes all conventional SM and GR properties</a:t>
            </a:r>
          </a:p>
          <a:p>
            <a:pPr lvl="1"/>
            <a:r>
              <a:rPr lang="en-US" dirty="0"/>
              <a:t>Allows for CPTLIV that is quantitatively described by coefficients to be determined experimentally</a:t>
            </a:r>
          </a:p>
          <a:p>
            <a:pPr lvl="2"/>
            <a:r>
              <a:rPr lang="en-US" dirty="0"/>
              <a:t>Only </a:t>
            </a:r>
            <a:r>
              <a:rPr lang="en-US" dirty="0">
                <a:solidFill>
                  <a:srgbClr val="FF0000"/>
                </a:solidFill>
              </a:rPr>
              <a:t>“particle LIV”</a:t>
            </a:r>
            <a:r>
              <a:rPr lang="en-US" dirty="0">
                <a:solidFill>
                  <a:srgbClr val="333333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not </a:t>
            </a:r>
            <a:r>
              <a:rPr lang="en-US" dirty="0">
                <a:solidFill>
                  <a:srgbClr val="FF0000"/>
                </a:solidFill>
              </a:rPr>
              <a:t>“observer LIV”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/>
          </a:p>
        </p:txBody>
      </p:sp>
      <p:pic>
        <p:nvPicPr>
          <p:cNvPr id="4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822615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CPTLV: SME and Muon g-2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SME </a:t>
            </a:r>
            <a:r>
              <a:rPr lang="en-US" dirty="0" err="1">
                <a:solidFill>
                  <a:srgbClr val="002060"/>
                </a:solidFill>
              </a:rPr>
              <a:t>Lagrangian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333333"/>
              </a:solidFill>
            </a:endParaRPr>
          </a:p>
          <a:p>
            <a:pPr lvl="1"/>
            <a:r>
              <a:rPr lang="en-US" dirty="0">
                <a:solidFill>
                  <a:srgbClr val="333333"/>
                </a:solidFill>
              </a:rPr>
              <a:t>All terms violate Lorentz invariance</a:t>
            </a:r>
          </a:p>
          <a:p>
            <a:pPr lvl="1"/>
            <a:r>
              <a:rPr lang="en-US" i="1" dirty="0">
                <a:solidFill>
                  <a:srgbClr val="333333"/>
                </a:solidFill>
              </a:rPr>
              <a:t>a</a:t>
            </a:r>
            <a:r>
              <a:rPr lang="el-GR" i="1" baseline="-25000" dirty="0">
                <a:solidFill>
                  <a:srgbClr val="333333"/>
                </a:solidFill>
              </a:rPr>
              <a:t>κ</a:t>
            </a:r>
            <a:r>
              <a:rPr lang="en-US" i="1" baseline="-25000" dirty="0">
                <a:solidFill>
                  <a:srgbClr val="333333"/>
                </a:solidFill>
              </a:rPr>
              <a:t> </a:t>
            </a:r>
            <a:r>
              <a:rPr lang="en-US" i="1" dirty="0">
                <a:solidFill>
                  <a:srgbClr val="333333"/>
                </a:solidFill>
              </a:rPr>
              <a:t>, b</a:t>
            </a:r>
            <a:r>
              <a:rPr lang="el-GR" i="1" baseline="-25000" dirty="0">
                <a:solidFill>
                  <a:srgbClr val="333333"/>
                </a:solidFill>
              </a:rPr>
              <a:t>κ</a:t>
            </a:r>
            <a:r>
              <a:rPr lang="en-US" i="1" dirty="0">
                <a:solidFill>
                  <a:srgbClr val="333333"/>
                </a:solidFill>
              </a:rPr>
              <a:t> </a:t>
            </a:r>
            <a:r>
              <a:rPr lang="en-US" dirty="0">
                <a:solidFill>
                  <a:srgbClr val="333333"/>
                </a:solidFill>
              </a:rPr>
              <a:t>are CPT-odd; others are CPT-even</a:t>
            </a:r>
          </a:p>
          <a:p>
            <a:r>
              <a:rPr lang="en-US" dirty="0">
                <a:solidFill>
                  <a:srgbClr val="002060"/>
                </a:solidFill>
              </a:rPr>
              <a:t>Predicts two CPT/Lorentz Violating signatures for muon g-2:</a:t>
            </a:r>
          </a:p>
          <a:p>
            <a:pPr lvl="1"/>
            <a:r>
              <a:rPr lang="en-US" dirty="0">
                <a:solidFill>
                  <a:srgbClr val="000000"/>
                </a:solidFill>
                <a:hlinkClick r:id="rId4"/>
              </a:rPr>
              <a:t>Gomes,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Kostelecky</a:t>
            </a:r>
            <a:r>
              <a:rPr lang="en-US" dirty="0">
                <a:hlinkClick r:id="rId4"/>
              </a:rPr>
              <a:t>, Vargas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, Phys.Rev.D90:076009,2014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b="1" dirty="0">
                <a:solidFill>
                  <a:srgbClr val="333333"/>
                </a:solidFill>
              </a:rPr>
              <a:t>Sidereal (or annual) variation in </a:t>
            </a:r>
            <a:r>
              <a:rPr lang="el-GR" b="1" i="1" dirty="0">
                <a:solidFill>
                  <a:srgbClr val="FF0000"/>
                </a:solidFill>
              </a:rPr>
              <a:t>ω</a:t>
            </a:r>
            <a:r>
              <a:rPr lang="en-US" b="1" i="1" baseline="-25000" dirty="0">
                <a:solidFill>
                  <a:srgbClr val="FF0000"/>
                </a:solidFill>
              </a:rPr>
              <a:t>a</a:t>
            </a:r>
          </a:p>
          <a:p>
            <a:pPr lvl="1"/>
            <a:r>
              <a:rPr lang="en-US" b="1" dirty="0">
                <a:solidFill>
                  <a:srgbClr val="333333"/>
                </a:solidFill>
              </a:rPr>
              <a:t>Difference in </a:t>
            </a:r>
            <a:r>
              <a:rPr lang="el-GR" b="1" i="1" dirty="0">
                <a:solidFill>
                  <a:srgbClr val="FF0000"/>
                </a:solidFill>
              </a:rPr>
              <a:t>ω</a:t>
            </a:r>
            <a:r>
              <a:rPr lang="en-US" b="1" i="1" baseline="-25000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333333"/>
                </a:solidFill>
              </a:rPr>
              <a:t> between </a:t>
            </a:r>
            <a:r>
              <a:rPr lang="en-US" b="1" i="1" dirty="0">
                <a:solidFill>
                  <a:srgbClr val="333333"/>
                </a:solidFill>
              </a:rPr>
              <a:t>µ</a:t>
            </a:r>
            <a:r>
              <a:rPr lang="en-US" b="1" i="1" baseline="30000" dirty="0">
                <a:solidFill>
                  <a:srgbClr val="333333"/>
                </a:solidFill>
              </a:rPr>
              <a:t>+</a:t>
            </a:r>
            <a:r>
              <a:rPr lang="en-US" b="1" i="1" dirty="0">
                <a:solidFill>
                  <a:srgbClr val="333333"/>
                </a:solidFill>
              </a:rPr>
              <a:t> / µ</a:t>
            </a:r>
            <a:r>
              <a:rPr lang="en-US" b="1" i="1" baseline="30000" dirty="0">
                <a:solidFill>
                  <a:srgbClr val="333333"/>
                </a:solidFill>
              </a:rPr>
              <a:t>-</a:t>
            </a:r>
          </a:p>
          <a:p>
            <a:pPr lvl="1"/>
            <a:r>
              <a:rPr lang="en-US" dirty="0"/>
              <a:t>Use frame where Z is the orientation of the earth’s                                                                 axis relative to the fixed, distant stars,                                                                               and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dirty="0"/>
              <a:t> is the colatitude (earth’s precession negligible in our case)</a:t>
            </a:r>
          </a:p>
          <a:p>
            <a:pPr lvl="1"/>
            <a:endParaRPr lang="en-US" b="1" i="1" dirty="0">
              <a:solidFill>
                <a:srgbClr val="333333"/>
              </a:solidFill>
            </a:endParaRPr>
          </a:p>
          <a:p>
            <a:pPr marL="457200" lvl="1" indent="0">
              <a:buNone/>
            </a:pPr>
            <a:endParaRPr lang="en-US" baseline="-25000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29244" y="2354968"/>
            <a:ext cx="14088144" cy="3245575"/>
            <a:chOff x="398462" y="1676401"/>
            <a:chExt cx="8440738" cy="2004002"/>
          </a:xfrm>
          <a:noFill/>
        </p:grpSpPr>
        <p:sp>
          <p:nvSpPr>
            <p:cNvPr id="5" name="Rectangle 4"/>
            <p:cNvSpPr/>
            <p:nvPr/>
          </p:nvSpPr>
          <p:spPr bwMode="auto">
            <a:xfrm>
              <a:off x="398462" y="1676401"/>
              <a:ext cx="8440738" cy="200400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6" name="Picture 4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62" y="1775403"/>
              <a:ext cx="8288338" cy="89159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5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699328"/>
              <a:ext cx="6711333" cy="8820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" name="Oval 7"/>
          <p:cNvSpPr/>
          <p:nvPr/>
        </p:nvSpPr>
        <p:spPr bwMode="auto">
          <a:xfrm>
            <a:off x="10496550" y="2575053"/>
            <a:ext cx="838200" cy="1412066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014055" y="5778310"/>
            <a:ext cx="4936205" cy="6299403"/>
            <a:chOff x="19014055" y="5778310"/>
            <a:chExt cx="4936205" cy="6299403"/>
          </a:xfrm>
        </p:grpSpPr>
        <p:sp>
          <p:nvSpPr>
            <p:cNvPr id="15" name="TextBox 14"/>
            <p:cNvSpPr txBox="1"/>
            <p:nvPr/>
          </p:nvSpPr>
          <p:spPr>
            <a:xfrm>
              <a:off x="21700399" y="5778310"/>
              <a:ext cx="820224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9014055" y="6535701"/>
              <a:ext cx="4936205" cy="5542012"/>
              <a:chOff x="17827541" y="6067299"/>
              <a:chExt cx="4936205" cy="5542012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27541" y="7503286"/>
                <a:ext cx="4936205" cy="4106025"/>
              </a:xfrm>
              <a:prstGeom prst="rect">
                <a:avLst/>
              </a:prstGeom>
              <a:noFill/>
              <a:ln w="76200"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857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 flipV="1">
                <a:off x="20205894" y="6067299"/>
                <a:ext cx="493621" cy="206797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 flipH="1" flipV="1">
                <a:off x="18545534" y="8221279"/>
                <a:ext cx="1241530" cy="152573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19203695" y="7862283"/>
                <a:ext cx="1076990" cy="990981"/>
              </a:xfrm>
              <a:prstGeom prst="rect">
                <a:avLst/>
              </a:prstGeom>
              <a:noFill/>
              <a:ln w="76200"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Symbol" charset="0"/>
                  </a:rPr>
                  <a:t>c</a:t>
                </a: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V="1">
                <a:off x="19779586" y="8191363"/>
                <a:ext cx="388913" cy="157061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23" name="g-2Logo.png" descr="g-2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72422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CPTLV: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6600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6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66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6600" dirty="0"/>
                  <a:t> Difference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130" t="-10053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2261937"/>
            <a:ext cx="23188220" cy="9817677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333333"/>
              </a:solidFill>
            </a:endParaRP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However, the magnetic field can vary, so when comparing frequencies, instead of </a:t>
            </a:r>
            <a:r>
              <a:rPr lang="el-GR" i="1" dirty="0">
                <a:solidFill>
                  <a:srgbClr val="FF0000"/>
                </a:solidFill>
              </a:rPr>
              <a:t>ω</a:t>
            </a:r>
            <a:r>
              <a:rPr lang="en-US" i="1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333333"/>
                </a:solidFill>
              </a:rPr>
              <a:t>, we use </a:t>
            </a:r>
            <a:r>
              <a:rPr lang="en-US" dirty="0">
                <a:solidFill>
                  <a:srgbClr val="333333"/>
                </a:solidFill>
                <a:latin typeface="Lucida Handwriting" panose="03010101010101010101" pitchFamily="66" charset="0"/>
              </a:rPr>
              <a:t>R</a:t>
            </a:r>
            <a:r>
              <a:rPr lang="en-US" dirty="0">
                <a:solidFill>
                  <a:srgbClr val="333333"/>
                </a:solidFill>
              </a:rPr>
              <a:t> = </a:t>
            </a:r>
            <a:r>
              <a:rPr lang="el-GR" dirty="0">
                <a:solidFill>
                  <a:srgbClr val="333333"/>
                </a:solidFill>
              </a:rPr>
              <a:t>ω</a:t>
            </a:r>
            <a:r>
              <a:rPr lang="en-US" baseline="-25000" dirty="0">
                <a:solidFill>
                  <a:srgbClr val="333333"/>
                </a:solidFill>
              </a:rPr>
              <a:t>a</a:t>
            </a:r>
            <a:r>
              <a:rPr lang="en-US" dirty="0">
                <a:solidFill>
                  <a:srgbClr val="333333"/>
                </a:solidFill>
              </a:rPr>
              <a:t>/</a:t>
            </a:r>
            <a:r>
              <a:rPr lang="el-GR" dirty="0">
                <a:solidFill>
                  <a:srgbClr val="333333"/>
                </a:solidFill>
              </a:rPr>
              <a:t> ω</a:t>
            </a:r>
            <a:r>
              <a:rPr lang="en-US" baseline="-25000" dirty="0">
                <a:solidFill>
                  <a:srgbClr val="333333"/>
                </a:solidFill>
              </a:rPr>
              <a:t>p</a:t>
            </a:r>
            <a:r>
              <a:rPr lang="en-US" dirty="0">
                <a:solidFill>
                  <a:srgbClr val="333333"/>
                </a:solidFill>
              </a:rPr>
              <a:t> 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BNL E821 Results (2008)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827541" y="6067299"/>
            <a:ext cx="4936205" cy="5542012"/>
            <a:chOff x="17827541" y="6067299"/>
            <a:chExt cx="4936205" cy="5542012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7541" y="7503286"/>
              <a:ext cx="4936205" cy="4106025"/>
            </a:xfrm>
            <a:prstGeom prst="rect">
              <a:avLst/>
            </a:prstGeom>
            <a:noFill/>
            <a:ln w="76200"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20205894" y="6067299"/>
              <a:ext cx="493621" cy="206797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H="1" flipV="1">
              <a:off x="18545534" y="8221279"/>
              <a:ext cx="1241530" cy="15257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9203695" y="7862283"/>
              <a:ext cx="1076990" cy="990981"/>
            </a:xfrm>
            <a:prstGeom prst="rect">
              <a:avLst/>
            </a:prstGeom>
            <a:noFill/>
            <a:ln w="76200"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Symbol" charset="0"/>
                </a:rPr>
                <a:t>c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19779586" y="8191363"/>
              <a:ext cx="388913" cy="157061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4" name="Picture 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27" y="1980987"/>
            <a:ext cx="12344514" cy="181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06" y="7172523"/>
            <a:ext cx="11158658" cy="104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06" y="8580170"/>
            <a:ext cx="11434642" cy="97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-2Logo.png" descr="g-2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505855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CPTLV: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6600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6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66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6600" dirty="0"/>
                  <a:t> Difference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2130" t="-10053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For two experiments at different colatitudes:</a:t>
            </a:r>
          </a:p>
          <a:p>
            <a:pPr lvl="1"/>
            <a:r>
              <a:rPr lang="en-US" dirty="0">
                <a:solidFill>
                  <a:srgbClr val="333333"/>
                </a:solidFill>
              </a:rPr>
              <a:t>e.g. BNL &amp; CERN,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FNAL &amp; J-PARC</a:t>
            </a: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pPr lvl="1"/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BNL E821 Results (2008)</a:t>
            </a:r>
          </a:p>
          <a:p>
            <a:pPr lvl="1"/>
            <a:r>
              <a:rPr lang="en-US" dirty="0">
                <a:solidFill>
                  <a:srgbClr val="333333"/>
                </a:solidFill>
              </a:rPr>
              <a:t>BNL &amp; CERN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827541" y="6067299"/>
            <a:ext cx="4936205" cy="5542012"/>
            <a:chOff x="17827541" y="6067299"/>
            <a:chExt cx="4936205" cy="5542012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7541" y="7503286"/>
              <a:ext cx="4936205" cy="4106025"/>
            </a:xfrm>
            <a:prstGeom prst="rect">
              <a:avLst/>
            </a:prstGeom>
            <a:noFill/>
            <a:ln w="76200"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20205894" y="6067299"/>
              <a:ext cx="493621" cy="206797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H="1" flipV="1">
              <a:off x="18545534" y="8221279"/>
              <a:ext cx="1241530" cy="15257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9203695" y="7862283"/>
              <a:ext cx="1076990" cy="990981"/>
            </a:xfrm>
            <a:prstGeom prst="rect">
              <a:avLst/>
            </a:prstGeom>
            <a:noFill/>
            <a:ln w="76200"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Symbol" charset="0"/>
                </a:rPr>
                <a:t>c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19779586" y="8191363"/>
              <a:ext cx="388913" cy="157061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90602" y="3724229"/>
            <a:ext cx="14295509" cy="3494717"/>
            <a:chOff x="648407" y="3586652"/>
            <a:chExt cx="7317668" cy="1788896"/>
          </a:xfrm>
          <a:noFill/>
        </p:grpSpPr>
        <p:sp>
          <p:nvSpPr>
            <p:cNvPr id="17" name="Rectangle 16"/>
            <p:cNvSpPr/>
            <p:nvPr/>
          </p:nvSpPr>
          <p:spPr bwMode="auto">
            <a:xfrm>
              <a:off x="648407" y="3586652"/>
              <a:ext cx="7317668" cy="17888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8" name="Picture 12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07" y="3586652"/>
              <a:ext cx="5030960" cy="92294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13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525" y="4476478"/>
              <a:ext cx="6140450" cy="89907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25" y="9267305"/>
            <a:ext cx="13275226" cy="95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888018" y="2013532"/>
                <a:ext cx="8405912" cy="2801334"/>
              </a:xfrm>
              <a:prstGeom prst="roundRect">
                <a:avLst/>
              </a:prstGeom>
              <a:noFill/>
              <a:ln w="76200" cap="flat">
                <a:solidFill>
                  <a:srgbClr val="FF0000"/>
                </a:solidFill>
                <a:miter lim="400000"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101600" tIns="101600" rIns="101600" bIns="10160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But J-PARC can’t 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61A8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</m:ctrlPr>
                      </m:sSupPr>
                      <m:e>
                        <m:r>
                          <a:rPr kumimoji="0" lang="en-US" sz="4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61A8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  <m:t>𝝁</m:t>
                        </m:r>
                      </m:e>
                      <m:sup>
                        <m:r>
                          <a:rPr kumimoji="0" lang="en-US" sz="4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61A8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…</a:t>
                </a:r>
              </a:p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FNAL E989 was the only and last</a:t>
                </a:r>
              </a:p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/>
                  <a:t>shot at improving this!</a:t>
                </a:r>
                <a:endParaRPr kumimoji="0" lang="en-US" sz="4200" b="0" i="0" u="none" strike="noStrike" cap="none" spc="0" normalizeH="0" baseline="0" dirty="0">
                  <a:ln>
                    <a:noFill/>
                  </a:ln>
                  <a:solidFill>
                    <a:srgbClr val="0061A8"/>
                  </a:solidFill>
                  <a:effectLst/>
                  <a:uFill>
                    <a:solidFill>
                      <a:srgbClr val="074184"/>
                    </a:solidFill>
                  </a:uFill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018" y="2013532"/>
                <a:ext cx="8405912" cy="280133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76200" cap="flat">
                <a:solidFill>
                  <a:srgbClr val="FF0000"/>
                </a:solidFill>
                <a:miter lim="400000"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-2Logo.png" descr="g-2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780008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CPTLV: Sidereal oscillation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30" t="-6349" b="-42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5" y="1912625"/>
                <a:ext cx="12738065" cy="10166989"/>
              </a:xfrm>
            </p:spPr>
            <p:txBody>
              <a:bodyPr/>
              <a:lstStyle/>
              <a:p>
                <a:endParaRPr lang="en-US" sz="4800" dirty="0">
                  <a:solidFill>
                    <a:srgbClr val="333333"/>
                  </a:solidFill>
                </a:endParaRPr>
              </a:p>
              <a:p>
                <a:pPr marL="0" indent="0">
                  <a:buNone/>
                </a:pPr>
                <a:endParaRPr lang="en-US" sz="4800" dirty="0">
                  <a:solidFill>
                    <a:srgbClr val="333333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480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4800" i="1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800" i="1" smtClean="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  <m:sup>
                        <m:sSup>
                          <m:sSupPr>
                            <m:ctrlPr>
                              <a:rPr lang="en-US" sz="480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480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sz="4800" dirty="0">
                    <a:solidFill>
                      <a:srgbClr val="333333"/>
                    </a:solidFill>
                  </a:rPr>
                  <a:t>: amplitude of sidereal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4800" dirty="0">
                    <a:solidFill>
                      <a:srgbClr val="333333"/>
                    </a:solidFill>
                  </a:rPr>
                  <a:t> oscillation</a:t>
                </a:r>
              </a:p>
              <a:p>
                <a:r>
                  <a:rPr lang="en-US" sz="4800" dirty="0">
                    <a:solidFill>
                      <a:srgbClr val="333333"/>
                    </a:solidFill>
                  </a:rPr>
                  <a:t>Calculate </a:t>
                </a:r>
                <a:r>
                  <a:rPr lang="en-US" sz="4800" dirty="0">
                    <a:solidFill>
                      <a:srgbClr val="333333"/>
                    </a:solidFill>
                    <a:latin typeface="Lucida Handwriting" panose="03010101010101010101" pitchFamily="66" charset="0"/>
                  </a:rPr>
                  <a:t>R</a:t>
                </a:r>
                <a:r>
                  <a:rPr lang="en-US" sz="4800" dirty="0">
                    <a:solidFill>
                      <a:srgbClr val="333333"/>
                    </a:solidFill>
                  </a:rPr>
                  <a:t> = </a:t>
                </a:r>
                <a:r>
                  <a:rPr lang="el-GR" sz="4800" i="1" dirty="0">
                    <a:solidFill>
                      <a:srgbClr val="FF0000"/>
                    </a:solidFill>
                  </a:rPr>
                  <a:t>ω</a:t>
                </a:r>
                <a:r>
                  <a:rPr lang="en-US" sz="4800" i="1" baseline="-25000" dirty="0">
                    <a:solidFill>
                      <a:srgbClr val="FF0000"/>
                    </a:solidFill>
                  </a:rPr>
                  <a:t>a</a:t>
                </a:r>
                <a:r>
                  <a:rPr lang="en-US" sz="4800" i="1" dirty="0">
                    <a:solidFill>
                      <a:srgbClr val="333333"/>
                    </a:solidFill>
                  </a:rPr>
                  <a:t>/</a:t>
                </a:r>
                <a:r>
                  <a:rPr lang="el-GR" sz="4800" i="1" dirty="0">
                    <a:solidFill>
                      <a:srgbClr val="333333"/>
                    </a:solidFill>
                  </a:rPr>
                  <a:t> </a:t>
                </a:r>
                <a:r>
                  <a:rPr lang="el-GR" sz="4800" i="1" dirty="0">
                    <a:solidFill>
                      <a:schemeClr val="tx1">
                        <a:lumMod val="75000"/>
                      </a:schemeClr>
                    </a:solidFill>
                  </a:rPr>
                  <a:t>ω</a:t>
                </a:r>
                <a:r>
                  <a:rPr lang="en-US" sz="4800" i="1" baseline="-25000" dirty="0">
                    <a:solidFill>
                      <a:schemeClr val="tx1">
                        <a:lumMod val="75000"/>
                      </a:schemeClr>
                    </a:solidFill>
                  </a:rPr>
                  <a:t>p</a:t>
                </a:r>
                <a:r>
                  <a:rPr lang="en-US" sz="4800" dirty="0">
                    <a:solidFill>
                      <a:srgbClr val="333333"/>
                    </a:solidFill>
                  </a:rPr>
                  <a:t> on a Run-by-Run basis</a:t>
                </a:r>
              </a:p>
              <a:p>
                <a:pPr lvl="1"/>
                <a:r>
                  <a:rPr lang="en-US" sz="4000" dirty="0">
                    <a:solidFill>
                      <a:srgbClr val="333333"/>
                    </a:solidFill>
                  </a:rPr>
                  <a:t>A run is ~1 hour of data</a:t>
                </a:r>
              </a:p>
              <a:p>
                <a:r>
                  <a:rPr lang="en-US" sz="4800" dirty="0">
                    <a:solidFill>
                      <a:srgbClr val="333333"/>
                    </a:solidFill>
                  </a:rPr>
                  <a:t>Approaches to search for oscillation</a:t>
                </a:r>
              </a:p>
              <a:p>
                <a:pPr lvl="1"/>
                <a:r>
                  <a:rPr lang="en-US" sz="4000" dirty="0">
                    <a:solidFill>
                      <a:srgbClr val="333333"/>
                    </a:solidFill>
                  </a:rPr>
                  <a:t>Multi-parameter fit: </a:t>
                </a:r>
                <a:r>
                  <a:rPr lang="en-US" sz="3600" dirty="0">
                    <a:solidFill>
                      <a:srgbClr val="333333"/>
                    </a:solidFill>
                  </a:rPr>
                  <a:t>good for all data</a:t>
                </a:r>
              </a:p>
              <a:p>
                <a:pPr lvl="1"/>
                <a:r>
                  <a:rPr lang="en-US" sz="4000" dirty="0">
                    <a:solidFill>
                      <a:srgbClr val="333333"/>
                    </a:solidFill>
                  </a:rPr>
                  <a:t>Lomb-</a:t>
                </a:r>
                <a:r>
                  <a:rPr lang="en-US" sz="4000" dirty="0" err="1">
                    <a:solidFill>
                      <a:srgbClr val="333333"/>
                    </a:solidFill>
                  </a:rPr>
                  <a:t>Scargle</a:t>
                </a:r>
                <a:r>
                  <a:rPr lang="en-US" sz="4000" dirty="0">
                    <a:solidFill>
                      <a:srgbClr val="333333"/>
                    </a:solidFill>
                  </a:rPr>
                  <a:t> test: </a:t>
                </a:r>
                <a:r>
                  <a:rPr lang="en-US" sz="3600" dirty="0">
                    <a:solidFill>
                      <a:srgbClr val="333333"/>
                    </a:solidFill>
                  </a:rPr>
                  <a:t>designed for unequally spaced data</a:t>
                </a:r>
              </a:p>
              <a:p>
                <a:r>
                  <a:rPr lang="en-US" sz="4400" dirty="0">
                    <a:solidFill>
                      <a:srgbClr val="333333"/>
                    </a:solidFill>
                  </a:rPr>
                  <a:t>Previous results:</a:t>
                </a:r>
              </a:p>
              <a:p>
                <a:pPr lvl="1"/>
                <a:r>
                  <a:rPr lang="en-US" sz="3600" dirty="0">
                    <a:solidFill>
                      <a:srgbClr val="333333"/>
                    </a:solidFill>
                  </a:rPr>
                  <a:t>BNL E821</a:t>
                </a:r>
              </a:p>
              <a:p>
                <a:pPr lvl="1"/>
                <a:endParaRPr lang="en-US" sz="4800" dirty="0">
                  <a:solidFill>
                    <a:srgbClr val="333333"/>
                  </a:solidFill>
                </a:endParaRPr>
              </a:p>
              <a:p>
                <a:pPr lvl="1"/>
                <a:r>
                  <a:rPr lang="en-US" sz="3600" dirty="0">
                    <a:solidFill>
                      <a:srgbClr val="333333"/>
                    </a:solidFill>
                  </a:rPr>
                  <a:t>FNAL E989 (PRELIMINARY)</a:t>
                </a:r>
              </a:p>
              <a:p>
                <a:pPr marL="0" indent="0">
                  <a:buNone/>
                </a:pPr>
                <a:endParaRPr lang="en-US" sz="4800" i="1" dirty="0">
                  <a:solidFill>
                    <a:srgbClr val="333333"/>
                  </a:solidFill>
                </a:endParaRPr>
              </a:p>
              <a:p>
                <a:pPr lvl="1"/>
                <a:endParaRPr lang="en-US" sz="40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5" y="1912625"/>
                <a:ext cx="12738065" cy="10166989"/>
              </a:xfrm>
              <a:blipFill>
                <a:blip r:embed="rId3"/>
                <a:stretch>
                  <a:fillRect l="-2729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lh4.googleusercontent.com/QOFK2VVTYNiPyXzwxetfkmjqiQKbvqClVOQs-sbWkzbeBfBp_HXJa8kqqEWLyh4luVdntMzhVBe_vkR7fAvqDLtB13MaUOjwWRtuOOrf4Yevwj7gUJSq6GWOnfBIjK-bfh_nabJae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4" y="1488694"/>
            <a:ext cx="4492625" cy="2246314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6218" y="1857788"/>
            <a:ext cx="11110823" cy="106546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70279" y="490697"/>
            <a:ext cx="5830442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E989 Run 2 Data</a:t>
            </a:r>
          </a:p>
          <a:p>
            <a:pPr algn="ctr"/>
            <a:r>
              <a:rPr lang="en-US" sz="3200" b="1" dirty="0"/>
              <a:t>M. Bhattacharya Dissertation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636386"/>
            <a:ext cx="1587986" cy="2192061"/>
          </a:xfrm>
          <a:prstGeom prst="rect">
            <a:avLst/>
          </a:prstGeom>
        </p:spPr>
      </p:pic>
      <p:pic>
        <p:nvPicPr>
          <p:cNvPr id="30" name="g-2Logo.png" descr="g-2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86BD61-C565-61E1-3A2E-6058E24F58EE}"/>
                  </a:ext>
                </a:extLst>
              </p:cNvPr>
              <p:cNvSpPr txBox="1"/>
              <p:nvPr/>
            </p:nvSpPr>
            <p:spPr>
              <a:xfrm>
                <a:off x="2289004" y="11006179"/>
                <a:ext cx="12316968" cy="10734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𝑨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&lt;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𝐩𝐩𝐦</m:t>
                    </m:r>
                  </m:oMath>
                </a14:m>
                <a:r>
                  <a:rPr lang="en" sz="4400" b="1" dirty="0">
                    <a:solidFill>
                      <a:srgbClr val="0365C0"/>
                    </a:solidFill>
                    <a:uFillTx/>
                    <a:latin typeface="Arial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𝒃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𝑻</m:t>
                        </m:r>
                      </m:sub>
                      <m:sup>
                        <m:sSup>
                          <m:sSupPr>
                            <m:ctrlPr>
                              <a:rPr lang="en" sz="4400" b="1" i="1" smtClean="0">
                                <a:solidFill>
                                  <a:srgbClr val="0365C0"/>
                                </a:solidFill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" sz="4400" b="1" i="1" smtClean="0">
                                <a:solidFill>
                                  <a:srgbClr val="0365C0"/>
                                </a:solidFill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  <a:sym typeface="Arial"/>
                              </a:rPr>
                              <m:t>𝝁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rgbClr val="0365C0"/>
                                </a:solidFill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sz="4400" b="1" i="1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𝟏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𝟑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×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𝟏𝟎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𝟐𝟒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𝐆𝐞𝐕</m:t>
                    </m:r>
                  </m:oMath>
                </a14:m>
                <a:r>
                  <a:rPr lang="en" sz="4400" b="1" dirty="0">
                    <a:solidFill>
                      <a:srgbClr val="0365C0"/>
                    </a:solidFill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86BD61-C565-61E1-3A2E-6058E24F5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004" y="11006179"/>
                <a:ext cx="12316968" cy="1073435"/>
              </a:xfrm>
              <a:prstGeom prst="rect">
                <a:avLst/>
              </a:prstGeom>
              <a:blipFill>
                <a:blip r:embed="rId8"/>
                <a:stretch>
                  <a:fillRect b="-2090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422266-59E0-6751-9476-F358B5C6E863}"/>
                  </a:ext>
                </a:extLst>
              </p:cNvPr>
              <p:cNvSpPr txBox="1"/>
              <p:nvPr/>
            </p:nvSpPr>
            <p:spPr>
              <a:xfrm>
                <a:off x="2289004" y="9499952"/>
                <a:ext cx="12316968" cy="10734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𝑨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&lt;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𝐩𝐩𝐦</m:t>
                    </m:r>
                  </m:oMath>
                </a14:m>
                <a:r>
                  <a:rPr lang="en" sz="4400" b="1" dirty="0">
                    <a:solidFill>
                      <a:srgbClr val="0365C0"/>
                    </a:solidFill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𝒃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𝑻</m:t>
                        </m:r>
                      </m:sub>
                      <m:sup>
                        <m:sSup>
                          <m:sSupPr>
                            <m:ctrlPr>
                              <a:rPr lang="en" sz="4400" b="1" i="1" smtClean="0">
                                <a:solidFill>
                                  <a:srgbClr val="0365C0"/>
                                </a:solidFill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" sz="4400" b="1" i="1" smtClean="0">
                                <a:solidFill>
                                  <a:srgbClr val="0365C0"/>
                                </a:solidFill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  <a:sym typeface="Arial"/>
                              </a:rPr>
                              <m:t>𝝁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rgbClr val="0365C0"/>
                                </a:solidFill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sz="4400" b="1" i="1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𝟏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𝟒</m:t>
                    </m:r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×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𝟏𝟎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lang="en-US" sz="4400" b="1" i="1" smtClean="0">
                            <a:solidFill>
                              <a:srgbClr val="0365C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𝟐𝟒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0365C0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𝐆𝐞𝐕</m:t>
                    </m:r>
                  </m:oMath>
                </a14:m>
                <a:r>
                  <a:rPr lang="en" sz="4400" b="1" dirty="0">
                    <a:solidFill>
                      <a:srgbClr val="0365C0"/>
                    </a:solidFill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422266-59E0-6751-9476-F358B5C6E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004" y="9499952"/>
                <a:ext cx="12316968" cy="107343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78715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SME Muon Sector Current Limits (</a:t>
            </a:r>
            <a:r>
              <a:rPr lang="en-US" sz="6000" dirty="0" err="1">
                <a:hlinkClick r:id="rId2"/>
              </a:rPr>
              <a:t>Kostelecký</a:t>
            </a:r>
            <a:r>
              <a:rPr lang="en-US" sz="6000" dirty="0">
                <a:hlinkClick r:id="rId2"/>
              </a:rPr>
              <a:t> et.al. </a:t>
            </a:r>
            <a:r>
              <a:rPr lang="en-US" sz="6000" dirty="0"/>
              <a:t>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52" y="1555439"/>
            <a:ext cx="22481688" cy="108813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9786" y="5875020"/>
            <a:ext cx="23188220" cy="7772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786" y="10675621"/>
            <a:ext cx="23188220" cy="7772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" name="g-2Logo.png" descr="g-2Logo.png">
            <a:extLst>
              <a:ext uri="{FF2B5EF4-FFF2-40B4-BE49-F238E27FC236}">
                <a16:creationId xmlns:a16="http://schemas.microsoft.com/office/drawing/2014/main" id="{30B0ECFF-C363-DBB7-E01A-2B9112710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86724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 Muon Sector Current Limits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52" y="1555439"/>
            <a:ext cx="22481688" cy="108813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9786" y="5875020"/>
            <a:ext cx="23188220" cy="7772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9786" y="6719005"/>
            <a:ext cx="23188220" cy="777240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786" y="8197285"/>
            <a:ext cx="23188220" cy="603816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9786" y="11567160"/>
            <a:ext cx="23188220" cy="869639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9786" y="5303519"/>
            <a:ext cx="23188894" cy="516223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9786" y="10675621"/>
            <a:ext cx="23188220" cy="7772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9786" y="10050737"/>
            <a:ext cx="23188220" cy="624884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7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732302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 Muon Sector Current Limits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9786" y="5875020"/>
            <a:ext cx="23188220" cy="7772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9786" y="6719005"/>
            <a:ext cx="23188220" cy="777240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786" y="8197285"/>
            <a:ext cx="23188220" cy="603816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9786" y="5303519"/>
            <a:ext cx="23188894" cy="516223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29" y="2240280"/>
            <a:ext cx="23583142" cy="923544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39112" y="7593390"/>
            <a:ext cx="23098128" cy="53714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7553" y="9787912"/>
            <a:ext cx="22925387" cy="864848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9786" y="8161020"/>
            <a:ext cx="23097454" cy="1626892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4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838670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 Muon Sector Current Limits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81" y="1356534"/>
            <a:ext cx="17297398" cy="112791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9786" y="5280660"/>
            <a:ext cx="23188220" cy="7772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7886" y="8039100"/>
            <a:ext cx="23188220" cy="7772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9786" y="6057899"/>
            <a:ext cx="23188220" cy="1019985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7886" y="8816340"/>
            <a:ext cx="23188220" cy="1019985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9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62796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82" y="1372558"/>
            <a:ext cx="17392428" cy="1124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 Muon Sector Current Limits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4272" y="3299460"/>
            <a:ext cx="23181834" cy="168402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0746" y="6873240"/>
            <a:ext cx="23127260" cy="194310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4272" y="1969301"/>
            <a:ext cx="23143734" cy="1330159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7886" y="8816340"/>
            <a:ext cx="23150120" cy="1767840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746" y="5554980"/>
            <a:ext cx="23127260" cy="1344929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0746" y="10641810"/>
            <a:ext cx="23150120" cy="1767840"/>
          </a:xfrm>
          <a:prstGeom prst="roundRect">
            <a:avLst/>
          </a:prstGeom>
          <a:noFill/>
          <a:ln w="5715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2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462582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6DF5204-9C5D-59EB-DBDB-46A3CB2C62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6600" kern="1200" dirty="0">
                    <a:latin typeface="Helvetica" pitchFamily="2" charset="0"/>
                    <a:cs typeface="+mn-cs"/>
                  </a:rPr>
                  <a:t>SME and CPTLV in Muon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6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6600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6600" kern="1200" dirty="0">
                    <a:latin typeface="Helvetica" pitchFamily="2" charset="0"/>
                    <a:cs typeface="+mn-cs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6DF5204-9C5D-59EB-DBDB-46A3CB2C62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09" t="-10053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D0576D54-A59D-0B8C-AB08-DB63D3F261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5064" y="4165236"/>
                <a:ext cx="23659200" cy="80222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1251389" marR="13547" lvl="1" hangingPunct="1">
                  <a:lnSpc>
                    <a:spcPct val="101600"/>
                  </a:lnSpc>
                  <a:tabLst>
                    <a:tab pos="2189507" algn="l"/>
                    <a:tab pos="2191201" algn="l"/>
                  </a:tabLst>
                </a:pPr>
                <a:endParaRPr lang="en-US" sz="4267" spc="-13" dirty="0">
                  <a:latin typeface="Helvetica" pitchFamily="2" charset="0"/>
                  <a:cs typeface="Arial"/>
                </a:endParaRPr>
              </a:p>
              <a:p>
                <a:pPr marL="1251389" marR="13547" lvl="1" hangingPunct="1">
                  <a:lnSpc>
                    <a:spcPct val="101600"/>
                  </a:lnSpc>
                  <a:tabLst>
                    <a:tab pos="2189507" algn="l"/>
                    <a:tab pos="2191201" algn="l"/>
                  </a:tabLst>
                </a:pPr>
                <a:endParaRPr lang="en-US" sz="4267" spc="-13" dirty="0">
                  <a:latin typeface="Helvetica" pitchFamily="2" charset="0"/>
                  <a:cs typeface="Arial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CPTLV effects with the signal at sidereal frequency:</a:t>
                </a:r>
              </a:p>
              <a:p>
                <a:pPr marL="1981225" lvl="3" indent="-762010" hangingPunct="1">
                  <a:buFont typeface="Arial" panose="020B0604020202020204" pitchFamily="34" charset="0"/>
                  <a:buChar char="•"/>
                </a:pPr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In cartesian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𝑜𝑟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𝑜𝑟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𝑎𝑛𝑡𝑖𝑠𝑦𝑚𝑚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𝑝𝑎𝑖𝑟</m:t>
                        </m:r>
                      </m:sub>
                    </m:sSub>
                  </m:oMath>
                </a14:m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 </a:t>
                </a:r>
              </a:p>
              <a:p>
                <a:pPr marL="1981225" lvl="3" indent="-762010" hangingPunct="1">
                  <a:buFont typeface="Arial" panose="020B0604020202020204" pitchFamily="34" charset="0"/>
                  <a:buChar char="•"/>
                </a:pPr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In spherical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𝑘𝑙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 (i.e. azimuthal index </a:t>
                </a:r>
                <a14:m>
                  <m:oMath xmlns:m="http://schemas.openxmlformats.org/officeDocument/2006/math">
                    <m:r>
                      <a:rPr lang="en-US" sz="4267" kern="1200" spc="-1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267" kern="1200" spc="-1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)</a:t>
                </a:r>
              </a:p>
              <a:p>
                <a:pPr marL="762010" lvl="2" indent="-762010" hangingPunct="1">
                  <a:buFont typeface="Wingdings" pitchFamily="2" charset="2"/>
                  <a:buChar char="Ø"/>
                </a:pPr>
                <a:endParaRPr lang="en-US" sz="4267" kern="1200" spc="-13" dirty="0">
                  <a:solidFill>
                    <a:schemeClr val="tx1"/>
                  </a:solidFill>
                  <a:latin typeface="Helvetica" pitchFamily="2" charset="0"/>
                  <a:cs typeface="Arial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CPTLV effects with the signal at sidereal frequency harmonics:</a:t>
                </a:r>
              </a:p>
              <a:p>
                <a:pPr marL="1981225" lvl="3" indent="-762010" hangingPunct="1">
                  <a:buFont typeface="Arial" panose="020B0604020202020204" pitchFamily="34" charset="0"/>
                  <a:buChar char="•"/>
                </a:pPr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In cartesian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𝑠𝑦𝑚𝑚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𝑝𝑎𝑖𝑟</m:t>
                        </m:r>
                      </m:sub>
                    </m:sSub>
                  </m:oMath>
                </a14:m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 </a:t>
                </a:r>
              </a:p>
              <a:p>
                <a:pPr marL="1981225" lvl="3" indent="-762010" hangingPunct="1">
                  <a:buFont typeface="Arial" panose="020B0604020202020204" pitchFamily="34" charset="0"/>
                  <a:buChar char="•"/>
                </a:pPr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In spherical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267" kern="1200" spc="-1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𝑘𝑙𝑚</m:t>
                        </m:r>
                      </m:sub>
                    </m:sSub>
                  </m:oMath>
                </a14:m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 (i.e. azimuthal index </a:t>
                </a:r>
                <a14:m>
                  <m:oMath xmlns:m="http://schemas.openxmlformats.org/officeDocument/2006/math">
                    <m:r>
                      <a:rPr lang="en-US" sz="4267" kern="1200" spc="-1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267" kern="1200" spc="-1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4267" kern="1200" spc="-13" dirty="0">
                    <a:solidFill>
                      <a:schemeClr val="tx1"/>
                    </a:solidFill>
                    <a:latin typeface="Helvetica" pitchFamily="2" charset="0"/>
                    <a:cs typeface="Arial"/>
                  </a:rPr>
                  <a:t>)</a:t>
                </a:r>
              </a:p>
              <a:p>
                <a:pPr hangingPunct="1"/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D0576D54-A59D-0B8C-AB08-DB63D3F26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64" y="4165236"/>
                <a:ext cx="23659200" cy="8022261"/>
              </a:xfrm>
              <a:prstGeom prst="rect">
                <a:avLst/>
              </a:prstGeom>
              <a:blipFill>
                <a:blip r:embed="rId3"/>
                <a:stretch>
                  <a:fillRect l="-12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511E3A0-F396-DCEC-2023-11CF4AEF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2159339"/>
            <a:ext cx="10972800" cy="30425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33442A37-9076-6833-13C2-20A0A2C5D30B}"/>
              </a:ext>
            </a:extLst>
          </p:cNvPr>
          <p:cNvSpPr/>
          <p:nvPr/>
        </p:nvSpPr>
        <p:spPr>
          <a:xfrm>
            <a:off x="16256001" y="2553142"/>
            <a:ext cx="3811491" cy="2021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2438430" hangingPunct="1">
              <a:lnSpc>
                <a:spcPct val="100000"/>
              </a:lnSpc>
            </a:pPr>
            <a:endParaRPr sz="4800" kern="1200">
              <a:solidFill>
                <a:prstClr val="black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F1B92-DB4F-1B13-4CE6-38437095F920}"/>
              </a:ext>
            </a:extLst>
          </p:cNvPr>
          <p:cNvSpPr/>
          <p:nvPr/>
        </p:nvSpPr>
        <p:spPr>
          <a:xfrm>
            <a:off x="16052800" y="2239156"/>
            <a:ext cx="4673600" cy="255636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F9C9C0-B985-6546-8FF3-50D6C5CD1FEB}"/>
              </a:ext>
            </a:extLst>
          </p:cNvPr>
          <p:cNvSpPr txBox="1"/>
          <p:nvPr/>
        </p:nvSpPr>
        <p:spPr>
          <a:xfrm>
            <a:off x="16770096" y="8886915"/>
            <a:ext cx="6382512" cy="2531975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No search for signal at sidereal harmonics has ever been conducted!</a:t>
            </a:r>
          </a:p>
        </p:txBody>
      </p:sp>
      <p:pic>
        <p:nvPicPr>
          <p:cNvPr id="3" name="g-2Logo.png" descr="g-2Logo.png">
            <a:extLst>
              <a:ext uri="{FF2B5EF4-FFF2-40B4-BE49-F238E27FC236}">
                <a16:creationId xmlns:a16="http://schemas.microsoft.com/office/drawing/2014/main" id="{CF0C998C-9243-09D5-292D-C8F1DD20E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2295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Lorentz Violations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1912625"/>
            <a:ext cx="10852114" cy="10166989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</a:rPr>
              <a:t>Observer Lorentz Transformation</a:t>
            </a:r>
          </a:p>
          <a:p>
            <a:pPr lvl="1"/>
            <a:r>
              <a:rPr lang="en-US" sz="3600" dirty="0"/>
              <a:t>Relate measurements of an experiment                                                              made from different reference frames                                                               (i.e. the experiment stays put)</a:t>
            </a:r>
          </a:p>
          <a:p>
            <a:pPr lvl="1"/>
            <a:r>
              <a:rPr lang="en-US" sz="3600" dirty="0"/>
              <a:t>David and Breese must agree because                                                            simply a change of coordinates</a:t>
            </a:r>
          </a:p>
          <a:p>
            <a:pPr lvl="1"/>
            <a:endParaRPr lang="en-US" sz="3600" dirty="0"/>
          </a:p>
          <a:p>
            <a:r>
              <a:rPr lang="en-US" sz="4400" b="1" dirty="0">
                <a:solidFill>
                  <a:srgbClr val="002060"/>
                </a:solidFill>
              </a:rPr>
              <a:t>Particle Lorentz Transformation</a:t>
            </a:r>
          </a:p>
          <a:p>
            <a:pPr lvl="1"/>
            <a:r>
              <a:rPr lang="en-US" sz="3600" dirty="0"/>
              <a:t>Identical experiments are rotated or                                                            boosted relative to each other</a:t>
            </a:r>
          </a:p>
          <a:p>
            <a:pPr lvl="1"/>
            <a:r>
              <a:rPr lang="en-US" sz="3600" dirty="0"/>
              <a:t>David’s 2 </a:t>
            </a:r>
            <a:r>
              <a:rPr lang="en-US" sz="3600" dirty="0" err="1"/>
              <a:t>expts</a:t>
            </a:r>
            <a:r>
              <a:rPr lang="en-US" sz="3600" dirty="0"/>
              <a:t> may or may not agree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Conventional vacuum: </a:t>
            </a:r>
            <a:r>
              <a:rPr lang="en-US" sz="3600" dirty="0"/>
              <a:t>OLT and PLT                                                         are just inverse of each other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Fixed background field:</a:t>
            </a:r>
            <a:r>
              <a:rPr lang="en-US" sz="3600" dirty="0"/>
              <a:t> source of Lorentz Violation. Creates preferred direction. If an experiment sensitive to such field is transformed, measurable effects can be observed. </a:t>
            </a:r>
          </a:p>
          <a:p>
            <a:endParaRPr lang="en-US" sz="4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13201650" y="2056955"/>
            <a:ext cx="9469576" cy="4150588"/>
            <a:chOff x="13201650" y="2190305"/>
            <a:chExt cx="9469576" cy="4150588"/>
          </a:xfrm>
        </p:grpSpPr>
        <p:pic>
          <p:nvPicPr>
            <p:cNvPr id="22" name="Picture 21" descr="Image result for david hertzo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650" y="2191413"/>
              <a:ext cx="2777845" cy="4149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0" r="10513" b="7990"/>
            <a:stretch/>
          </p:blipFill>
          <p:spPr>
            <a:xfrm>
              <a:off x="19484820" y="2190305"/>
              <a:ext cx="3186406" cy="4150588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16050629" y="2191413"/>
              <a:ext cx="3270274" cy="4094376"/>
              <a:chOff x="3809999" y="2487790"/>
              <a:chExt cx="1969020" cy="2465209"/>
            </a:xfrm>
            <a:solidFill>
              <a:schemeClr val="bg1"/>
            </a:solidFill>
          </p:grpSpPr>
          <p:sp>
            <p:nvSpPr>
              <p:cNvPr id="25" name="Rectangle 24"/>
              <p:cNvSpPr/>
              <p:nvPr/>
            </p:nvSpPr>
            <p:spPr bwMode="auto">
              <a:xfrm>
                <a:off x="3809999" y="2487790"/>
                <a:ext cx="1969020" cy="246520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09"/>
              <a:stretch/>
            </p:blipFill>
            <p:spPr>
              <a:xfrm>
                <a:off x="4112143" y="3446282"/>
                <a:ext cx="1666876" cy="150671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19" t="25555" b="13333"/>
              <a:stretch/>
            </p:blipFill>
            <p:spPr>
              <a:xfrm>
                <a:off x="3810000" y="2487791"/>
                <a:ext cx="1437548" cy="111089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13135259" y="7435940"/>
            <a:ext cx="9826278" cy="4165509"/>
            <a:chOff x="13135259" y="6883490"/>
            <a:chExt cx="9826278" cy="4165509"/>
          </a:xfrm>
        </p:grpSpPr>
        <p:grpSp>
          <p:nvGrpSpPr>
            <p:cNvPr id="29" name="Group 28"/>
            <p:cNvGrpSpPr/>
            <p:nvPr/>
          </p:nvGrpSpPr>
          <p:grpSpPr>
            <a:xfrm>
              <a:off x="13135259" y="6883490"/>
              <a:ext cx="3270273" cy="4094375"/>
              <a:chOff x="3810000" y="2487791"/>
              <a:chExt cx="1969020" cy="2465209"/>
            </a:xfrm>
            <a:solidFill>
              <a:schemeClr val="bg1"/>
            </a:solidFill>
          </p:grpSpPr>
          <p:sp>
            <p:nvSpPr>
              <p:cNvPr id="35" name="Rectangle 34"/>
              <p:cNvSpPr/>
              <p:nvPr/>
            </p:nvSpPr>
            <p:spPr bwMode="auto">
              <a:xfrm>
                <a:off x="3810000" y="2487791"/>
                <a:ext cx="1969020" cy="246520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09"/>
              <a:stretch/>
            </p:blipFill>
            <p:spPr>
              <a:xfrm>
                <a:off x="4112144" y="3446283"/>
                <a:ext cx="1666876" cy="150671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19" t="25555" b="13333"/>
              <a:stretch/>
            </p:blipFill>
            <p:spPr>
              <a:xfrm>
                <a:off x="3810000" y="2487791"/>
                <a:ext cx="1437548" cy="111089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grpSp>
          <p:nvGrpSpPr>
            <p:cNvPr id="30" name="Group 29"/>
            <p:cNvGrpSpPr/>
            <p:nvPr/>
          </p:nvGrpSpPr>
          <p:grpSpPr>
            <a:xfrm rot="10800000">
              <a:off x="19691264" y="6883490"/>
              <a:ext cx="3270273" cy="4094375"/>
              <a:chOff x="3810000" y="2487791"/>
              <a:chExt cx="1969020" cy="2465210"/>
            </a:xfrm>
            <a:solidFill>
              <a:schemeClr val="bg1"/>
            </a:solidFill>
          </p:grpSpPr>
          <p:sp>
            <p:nvSpPr>
              <p:cNvPr id="32" name="Rectangle 31"/>
              <p:cNvSpPr/>
              <p:nvPr/>
            </p:nvSpPr>
            <p:spPr bwMode="auto">
              <a:xfrm>
                <a:off x="3810000" y="2487791"/>
                <a:ext cx="1969020" cy="246521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09"/>
              <a:stretch/>
            </p:blipFill>
            <p:spPr>
              <a:xfrm>
                <a:off x="4112144" y="3446284"/>
                <a:ext cx="1666876" cy="150671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19" t="25555" b="13333"/>
              <a:stretch/>
            </p:blipFill>
            <p:spPr>
              <a:xfrm>
                <a:off x="3810000" y="2487791"/>
                <a:ext cx="1437548" cy="111089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31" name="Picture 30" descr="Image result for david hertzo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3563" y="6883490"/>
              <a:ext cx="2788577" cy="41655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-2Logo.png" descr="g-2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036884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6C70-AA59-0846-E735-B4B31FBA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g-2 Run 2/3 CPTLV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3EB3B-0CB7-BB8D-5612-7C2802BA0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rest of the talk is basically copied from Dr. Baisakhi Mitra’s 28 May 2024 dissertation defense!</a:t>
            </a:r>
          </a:p>
        </p:txBody>
      </p:sp>
      <p:pic>
        <p:nvPicPr>
          <p:cNvPr id="5" name="Picture 4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107AFF16-55E1-FA28-394D-F204E7617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11" y="3737113"/>
            <a:ext cx="18156977" cy="8592141"/>
          </a:xfrm>
          <a:prstGeom prst="rect">
            <a:avLst/>
          </a:prstGeom>
        </p:spPr>
      </p:pic>
      <p:pic>
        <p:nvPicPr>
          <p:cNvPr id="4" name="g-2Logo.png" descr="g-2Logo.png">
            <a:extLst>
              <a:ext uri="{FF2B5EF4-FFF2-40B4-BE49-F238E27FC236}">
                <a16:creationId xmlns:a16="http://schemas.microsoft.com/office/drawing/2014/main" id="{D964ED29-0EE0-1FF6-95B7-04323514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663574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37B605-5D60-7833-C238-707ADA2945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6600" kern="1200" dirty="0">
                    <a:latin typeface="Helvetica" pitchFamily="2" charset="0"/>
                    <a:cs typeface="+mn-cs"/>
                  </a:rPr>
                  <a:t>SME and CPTLV in Muon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6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6600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6600" kern="1200" dirty="0">
                    <a:latin typeface="Helvetica" pitchFamily="2" charset="0"/>
                    <a:cs typeface="+mn-cs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37B605-5D60-7833-C238-707ADA2945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09" t="-10053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F0689228-A1CD-33C2-DB17-EF10439147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786" y="4215405"/>
                <a:ext cx="23659200" cy="86005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762010" indent="-762010" hangingPunct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 spc="-13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𝐴</m:t>
                        </m:r>
                      </m:e>
                      <m:sub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 : Total amplitude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7" i="1" kern="1200" spc="-13"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e>
                      <m:sup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𝑡</m:t>
                        </m:r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h</m:t>
                        </m:r>
                      </m:sup>
                    </m:sSup>
                  </m:oMath>
                </a14:m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harmonic. This term is energy dependent.</a:t>
                </a:r>
              </a:p>
              <a:p>
                <a:pPr marL="762010" indent="-762010" hangingPunct="1">
                  <a:buFont typeface="Wingdings" pitchFamily="2" charset="2"/>
                  <a:buChar char="§"/>
                </a:pPr>
                <a:endParaRPr lang="en-US" sz="4267" i="1" kern="1200" spc="-13" dirty="0">
                  <a:latin typeface="Cambria Math" panose="02040503050406030204" pitchFamily="18" charset="0"/>
                  <a:cs typeface="Arial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 spc="-13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𝐸</m:t>
                        </m:r>
                      </m:e>
                      <m:sub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 : </a:t>
                </a:r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unperturbed </a:t>
                </a:r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 muon energy. </a:t>
                </a:r>
              </a:p>
              <a:p>
                <a:pPr marL="762010" indent="-762010" hangingPunct="1">
                  <a:buFont typeface="Wingdings" pitchFamily="2" charset="2"/>
                  <a:buChar char="Ø"/>
                </a:pPr>
                <a:endParaRPr lang="en-US" sz="4267" kern="1200" spc="-13" dirty="0">
                  <a:latin typeface="Helvetica" pitchFamily="2" charset="0"/>
                  <a:cs typeface="Arial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 spc="-13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𝐺</m:t>
                        </m:r>
                      </m:e>
                      <m:sub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𝑗𝑚</m:t>
                        </m:r>
                      </m:sub>
                    </m:sSub>
                  </m:oMath>
                </a14:m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 : Dimensionless factor.</a:t>
                </a:r>
              </a:p>
              <a:p>
                <a:pPr marL="762010" indent="-762010" hangingPunct="1">
                  <a:buFont typeface="Wingdings" pitchFamily="2" charset="2"/>
                  <a:buChar char="Ø"/>
                </a:pPr>
                <a:endParaRPr lang="en-US" sz="4267" kern="1200" spc="-13" dirty="0">
                  <a:latin typeface="Helvetica" pitchFamily="2" charset="0"/>
                  <a:cs typeface="Arial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4267" kern="1200" spc="-13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267" kern="1200" spc="-13">
                        <a:latin typeface="Cambria Math" panose="02040503050406030204" pitchFamily="18" charset="0"/>
                      </a:rPr>
                      <m:t> ≤</m:t>
                    </m:r>
                    <m:r>
                      <a:rPr lang="en-US" sz="4267" kern="1200" spc="-13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267" kern="1200" spc="-13"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Minimal SME, </a:t>
                </a:r>
                <a14:m>
                  <m:oMath xmlns:m="http://schemas.openxmlformats.org/officeDocument/2006/math">
                    <m:r>
                      <a:rPr lang="en-US" sz="4267" kern="1200" spc="-13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267" kern="1200" spc="-13">
                        <a:latin typeface="Cambria Math" panose="02040503050406030204" pitchFamily="18" charset="0"/>
                      </a:rPr>
                      <m:t>&gt; </m:t>
                    </m:r>
                    <m:r>
                      <a:rPr lang="en-US" sz="4267" kern="1200" spc="-13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 : Nonminimal SME.</a:t>
                </a:r>
              </a:p>
              <a:p>
                <a:pPr marL="762010" indent="-762010" hangingPunct="1">
                  <a:buFont typeface="Wingdings" pitchFamily="2" charset="2"/>
                  <a:buChar char="Ø"/>
                </a:pPr>
                <a:endParaRPr lang="en-GB" sz="4267" kern="1200" spc="-13" dirty="0">
                  <a:latin typeface="Helvetica" pitchFamily="2" charset="0"/>
                  <a:cs typeface="Arial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Nonminimal terms produce effects that grow with energy</a:t>
                </a:r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.</a:t>
                </a:r>
              </a:p>
              <a:p>
                <a:pPr marL="762010" indent="-762010" hangingPunct="1">
                  <a:buFont typeface="Wingdings" pitchFamily="2" charset="2"/>
                  <a:buChar char="Ø"/>
                </a:pPr>
                <a:endParaRPr lang="en-US" sz="4267" kern="1200" spc="-13" dirty="0">
                  <a:latin typeface="Helvetica" pitchFamily="2" charset="0"/>
                  <a:cs typeface="Arial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: mass dimension of the SME coefficient. odd </a:t>
                </a:r>
                <a14:m>
                  <m:oMath xmlns:m="http://schemas.openxmlformats.org/officeDocument/2006/math"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267" i="1" kern="1200" spc="-13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e>
                      <m:sub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𝑚𝑎𝑥</m:t>
                        </m:r>
                      </m:sub>
                    </m:sSub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 −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2</m:t>
                    </m:r>
                  </m:oMath>
                </a14:m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 ; even </a:t>
                </a:r>
                <a14:m>
                  <m:oMath xmlns:m="http://schemas.openxmlformats.org/officeDocument/2006/math"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GB" sz="4267" kern="1200" spc="-13" dirty="0">
                    <a:latin typeface="Helvetica" pitchFamily="2" charset="0"/>
                    <a:cs typeface="Arial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267" i="1" kern="1200" spc="-13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e>
                      <m:sub>
                        <m:r>
                          <a:rPr lang="en-US" sz="4267" kern="1200" spc="-13">
                            <a:latin typeface="Cambria Math" panose="02040503050406030204" pitchFamily="18" charset="0"/>
                            <a:cs typeface="Arial"/>
                          </a:rPr>
                          <m:t>𝑚𝑎𝑥</m:t>
                        </m:r>
                      </m:sub>
                    </m:sSub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r>
                      <a:rPr lang="en-US" sz="4267" kern="1200" spc="-13">
                        <a:latin typeface="Cambria Math" panose="02040503050406030204" pitchFamily="18" charset="0"/>
                        <a:cs typeface="Arial"/>
                      </a:rPr>
                      <m:t>3</m:t>
                    </m:r>
                  </m:oMath>
                </a14:m>
                <a:r>
                  <a:rPr lang="en-US" sz="4267" kern="1200" spc="-13" dirty="0">
                    <a:latin typeface="Helvetica" pitchFamily="2" charset="0"/>
                    <a:cs typeface="Arial"/>
                  </a:rPr>
                  <a:t>.</a:t>
                </a:r>
              </a:p>
              <a:p>
                <a:pPr marL="762010" indent="-762010" hangingPunct="1">
                  <a:buFont typeface="Wingdings" pitchFamily="2" charset="2"/>
                  <a:buChar char="Ø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F0689228-A1CD-33C2-DB17-EF1043914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6" y="4215405"/>
                <a:ext cx="23659200" cy="8600560"/>
              </a:xfrm>
              <a:prstGeom prst="rect">
                <a:avLst/>
              </a:prstGeom>
              <a:blipFill>
                <a:blip r:embed="rId3"/>
                <a:stretch>
                  <a:fillRect l="-1288" t="-19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182638A-FB56-6697-06FC-9FD12B6B9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216" y="1756129"/>
            <a:ext cx="19203440" cy="2375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CDB35-E2C7-988E-16C5-692A04CB3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897" y="6858000"/>
            <a:ext cx="9211733" cy="1388533"/>
          </a:xfrm>
          <a:prstGeom prst="rect">
            <a:avLst/>
          </a:prstGeom>
        </p:spPr>
      </p:pic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FC6F9DAA-B4A9-A533-E381-375814905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752190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6B8890-EE2F-F24B-E0C7-0B4BD6FBC3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6600" kern="1200" dirty="0">
                    <a:latin typeface="Helvetica" pitchFamily="2" charset="0"/>
                    <a:cs typeface="+mn-cs"/>
                  </a:rPr>
                  <a:t>SME and CPTLV in Muon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6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6600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6600" kern="1200" dirty="0">
                    <a:latin typeface="Helvetica" pitchFamily="2" charset="0"/>
                    <a:cs typeface="+mn-cs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6B8890-EE2F-F24B-E0C7-0B4BD6FBC3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09" t="-10053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1539CC30-C30A-0857-E10C-1FD5D560AF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30124" y="2726844"/>
                <a:ext cx="12311589" cy="53952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762010" indent="-762010" hangingPunct="1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BNL and FNAL: maximum muon energy                        (3.09 GeV) is the same.</a:t>
                </a:r>
              </a:p>
              <a:p>
                <a:pPr marL="1981225" lvl="1" indent="-762010" hangingPunct="1">
                  <a:buFont typeface="Arial" panose="020B0604020202020204" pitchFamily="34" charset="0"/>
                  <a:buChar char="•"/>
                </a:pPr>
                <a:r>
                  <a:rPr lang="en-US" sz="4267" dirty="0">
                    <a:latin typeface="Helvetica" pitchFamily="2" charset="0"/>
                  </a:rPr>
                  <a:t>BNL data allowed limits up to 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267" i="1">
                        <a:latin typeface="Cambria Math" panose="02040503050406030204" pitchFamily="18" charset="0"/>
                      </a:rPr>
                      <m:t>=8 </m:t>
                    </m:r>
                  </m:oMath>
                </a14:m>
                <a:endParaRPr lang="en-US" sz="4267" dirty="0">
                  <a:latin typeface="Helvetica" pitchFamily="2" charset="0"/>
                </a:endParaRPr>
              </a:p>
              <a:p>
                <a:pPr marL="1981225" lvl="1" indent="-762010" hangingPunct="1">
                  <a:buFont typeface="Arial" panose="020B0604020202020204" pitchFamily="34" charset="0"/>
                  <a:buChar char="•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 hangingPunct="1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So, E989 has reach up to 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267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67" i="1">
                        <a:latin typeface="Cambria Math" panose="02040503050406030204" pitchFamily="18" charset="0"/>
                      </a:rPr>
                      <m:t>8 →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4267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, i.e. coefficients possible up to 5th harmonic.</a:t>
                </a:r>
                <a:endParaRPr lang="en-US" sz="4267" dirty="0">
                  <a:latin typeface="Helvetica" pitchFamily="2" charset="0"/>
                </a:endParaRPr>
              </a:p>
              <a:p>
                <a:pPr marL="1981225" lvl="1" indent="-762010" hangingPunct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4267" dirty="0">
                  <a:latin typeface="Helvetica" pitchFamily="2" charset="0"/>
                </a:endParaRPr>
              </a:p>
              <a:p>
                <a:pPr marL="1981225" lvl="1" indent="-762010" hangingPunct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̌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𝑛𝑗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9">
                <a:extLst>
                  <a:ext uri="{FF2B5EF4-FFF2-40B4-BE49-F238E27FC236}">
                    <a16:creationId xmlns:a16="http://schemas.microsoft.com/office/drawing/2014/main" id="{1539CC30-C30A-0857-E10C-1FD5D560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124" y="2726844"/>
                <a:ext cx="12311589" cy="5395260"/>
              </a:xfrm>
              <a:prstGeom prst="rect">
                <a:avLst/>
              </a:prstGeom>
              <a:blipFill>
                <a:blip r:embed="rId3"/>
                <a:stretch>
                  <a:fillRect l="-2475" t="-3164" r="-16337" b="-1344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F15CF2A-C868-446C-4B04-9DA2DB8A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38" y="1795661"/>
            <a:ext cx="9282234" cy="10695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018BA2-8188-52D8-61E2-C4253D878E74}"/>
              </a:ext>
            </a:extLst>
          </p:cNvPr>
          <p:cNvSpPr txBox="1"/>
          <p:nvPr/>
        </p:nvSpPr>
        <p:spPr>
          <a:xfrm>
            <a:off x="12911328" y="9512830"/>
            <a:ext cx="5888736" cy="2531975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E989 will conduct</a:t>
            </a:r>
            <a:r>
              <a:rPr kumimoji="0" lang="en-US" sz="42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first-ever search </a:t>
            </a:r>
            <a:r>
              <a:rPr lang="en-US" b="1" dirty="0">
                <a:solidFill>
                  <a:srgbClr val="FF0000"/>
                </a:solidFill>
              </a:rPr>
              <a:t>at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sidereal harmonics</a:t>
            </a:r>
          </a:p>
        </p:txBody>
      </p:sp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AAAD09A7-3B8C-CAF6-F594-98F806A65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9019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94A8-FD48-6014-420E-C515C60D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CPTLV Analysis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86199-8287-D1DC-2EDA-C16AED118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915" y="2020643"/>
            <a:ext cx="11753088" cy="1048290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9C681B9-07FC-C457-6020-0C8DBC15A82D}"/>
              </a:ext>
            </a:extLst>
          </p:cNvPr>
          <p:cNvSpPr/>
          <p:nvPr/>
        </p:nvSpPr>
        <p:spPr>
          <a:xfrm>
            <a:off x="438912" y="3094623"/>
            <a:ext cx="11143174" cy="142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CD6A92-2746-8D83-7522-11B291C94C82}"/>
              </a:ext>
            </a:extLst>
          </p:cNvPr>
          <p:cNvSpPr/>
          <p:nvPr/>
        </p:nvSpPr>
        <p:spPr>
          <a:xfrm>
            <a:off x="438912" y="5533023"/>
            <a:ext cx="11143174" cy="142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4D51156-DC77-7A61-A66C-B8E14CBD2B6C}"/>
              </a:ext>
            </a:extLst>
          </p:cNvPr>
          <p:cNvSpPr/>
          <p:nvPr/>
        </p:nvSpPr>
        <p:spPr>
          <a:xfrm>
            <a:off x="438912" y="7971423"/>
            <a:ext cx="11143174" cy="142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CA6697-238D-169E-8EFE-8C59B6395EF4}"/>
              </a:ext>
            </a:extLst>
          </p:cNvPr>
          <p:cNvSpPr/>
          <p:nvPr/>
        </p:nvSpPr>
        <p:spPr>
          <a:xfrm>
            <a:off x="438912" y="10613023"/>
            <a:ext cx="11143174" cy="1422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43" name="Down Arrow 11">
            <a:extLst>
              <a:ext uri="{FF2B5EF4-FFF2-40B4-BE49-F238E27FC236}">
                <a16:creationId xmlns:a16="http://schemas.microsoft.com/office/drawing/2014/main" id="{D32A4262-FBFB-4EF1-F913-9BDBD8096573}"/>
              </a:ext>
            </a:extLst>
          </p:cNvPr>
          <p:cNvSpPr/>
          <p:nvPr/>
        </p:nvSpPr>
        <p:spPr>
          <a:xfrm>
            <a:off x="5722114" y="4517023"/>
            <a:ext cx="325117" cy="101600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44" name="Down Arrow 12">
            <a:extLst>
              <a:ext uri="{FF2B5EF4-FFF2-40B4-BE49-F238E27FC236}">
                <a16:creationId xmlns:a16="http://schemas.microsoft.com/office/drawing/2014/main" id="{1AA6AA3B-486C-894D-228C-FCC84C93ED06}"/>
              </a:ext>
            </a:extLst>
          </p:cNvPr>
          <p:cNvSpPr/>
          <p:nvPr/>
        </p:nvSpPr>
        <p:spPr>
          <a:xfrm>
            <a:off x="5797372" y="6955423"/>
            <a:ext cx="325117" cy="101600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45" name="Down Arrow 13">
            <a:extLst>
              <a:ext uri="{FF2B5EF4-FFF2-40B4-BE49-F238E27FC236}">
                <a16:creationId xmlns:a16="http://schemas.microsoft.com/office/drawing/2014/main" id="{6F0E0D28-05B3-9C40-5CE6-E02926EDB123}"/>
              </a:ext>
            </a:extLst>
          </p:cNvPr>
          <p:cNvSpPr/>
          <p:nvPr/>
        </p:nvSpPr>
        <p:spPr>
          <a:xfrm>
            <a:off x="5762754" y="9495423"/>
            <a:ext cx="325117" cy="101600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45AF7A-FD01-A68E-3A2F-7127FC18883C}"/>
              </a:ext>
            </a:extLst>
          </p:cNvPr>
          <p:cNvSpPr txBox="1"/>
          <p:nvPr/>
        </p:nvSpPr>
        <p:spPr>
          <a:xfrm>
            <a:off x="913990" y="3393654"/>
            <a:ext cx="1023549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Analyzer verification on the entire dataset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092F9C-8383-FA53-90BC-56FD5A006345}"/>
              </a:ext>
            </a:extLst>
          </p:cNvPr>
          <p:cNvSpPr txBox="1"/>
          <p:nvPr/>
        </p:nvSpPr>
        <p:spPr>
          <a:xfrm>
            <a:off x="894355" y="5889894"/>
            <a:ext cx="1023228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Extraction of Unix timestamp for each run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2046C9-7E30-4F23-A397-66AB3A58A395}"/>
                  </a:ext>
                </a:extLst>
              </p:cNvPr>
              <p:cNvSpPr txBox="1"/>
              <p:nvPr/>
            </p:nvSpPr>
            <p:spPr>
              <a:xfrm>
                <a:off x="2342378" y="8318036"/>
                <a:ext cx="7082195" cy="79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67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sz="4267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4267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4267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for each run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2046C9-7E30-4F23-A397-66AB3A58A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378" y="8318036"/>
                <a:ext cx="7082195" cy="799321"/>
              </a:xfrm>
              <a:prstGeom prst="rect">
                <a:avLst/>
              </a:prstGeom>
              <a:blipFill>
                <a:blip r:embed="rId3"/>
                <a:stretch>
                  <a:fillRect l="-3356" t="-16794" r="-2324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0DD20F0-21C3-EE3F-E959-1912396F8600}"/>
                  </a:ext>
                </a:extLst>
              </p:cNvPr>
              <p:cNvSpPr txBox="1"/>
              <p:nvPr/>
            </p:nvSpPr>
            <p:spPr>
              <a:xfrm>
                <a:off x="1726151" y="10792011"/>
                <a:ext cx="8314648" cy="112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267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4267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67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267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4267" i="1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4267" i="1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267" kern="1200">
                                    <a:solidFill>
                                      <a:prstClr val="black"/>
                                    </a:solidFill>
                                    <a:uFillTx/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sz="4267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4267" kern="1200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4267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for each run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0DD20F0-21C3-EE3F-E959-1912396F8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151" y="10792011"/>
                <a:ext cx="8314648" cy="1129733"/>
              </a:xfrm>
              <a:prstGeom prst="rect">
                <a:avLst/>
              </a:prstGeom>
              <a:blipFill>
                <a:blip r:embed="rId4"/>
                <a:stretch>
                  <a:fillRect l="-2859" t="-4839" r="-1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0D5D3B2F-67BD-B90F-F173-C6F7A7AA0951}"/>
              </a:ext>
            </a:extLst>
          </p:cNvPr>
          <p:cNvSpPr txBox="1"/>
          <p:nvPr/>
        </p:nvSpPr>
        <p:spPr>
          <a:xfrm>
            <a:off x="2529993" y="1688421"/>
            <a:ext cx="6706964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</a:t>
            </a:r>
            <a:r>
              <a:rPr kumimoji="0" lang="en-US" sz="4200" b="1" i="1" u="none" strike="noStrike" cap="none" spc="0" normalizeH="0" baseline="-2500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µ</a:t>
            </a:r>
            <a:r>
              <a:rPr lang="en-US" b="1" baseline="-2500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Time Series Extraction</a:t>
            </a:r>
            <a:endParaRPr kumimoji="0" lang="en-US" sz="4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" name="g-2Logo.png" descr="g-2Logo.png">
            <a:extLst>
              <a:ext uri="{FF2B5EF4-FFF2-40B4-BE49-F238E27FC236}">
                <a16:creationId xmlns:a16="http://schemas.microsoft.com/office/drawing/2014/main" id="{EDF73428-E883-B823-F387-469765B46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34CCD1-843E-F224-D912-98DB71DAC82A}"/>
              </a:ext>
            </a:extLst>
          </p:cNvPr>
          <p:cNvSpPr txBox="1"/>
          <p:nvPr/>
        </p:nvSpPr>
        <p:spPr>
          <a:xfrm>
            <a:off x="12478942" y="334266"/>
            <a:ext cx="7651133" cy="1756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CPTLV Oscillation Amplitude</a:t>
            </a:r>
          </a:p>
          <a:p>
            <a:pPr marL="0" marR="0" indent="0" algn="ctr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Blinding &amp; Extraction</a:t>
            </a:r>
            <a:endParaRPr kumimoji="0" lang="en-US" sz="42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565214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E74E-51A3-1EDD-7C9B-B3664D246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Analyzer verification on the entire dataset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565AFE1-69A4-89A7-E379-3BD8E47D628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Analysis done on Run 2, Run 3a, and Run 3b datasets.</a:t>
                </a:r>
              </a:p>
              <a:p>
                <a:r>
                  <a:rPr lang="en-US" dirty="0"/>
                  <a:t>Full-fit with 31 parameters performed on Run 2, Run 3a and Run 3b datasets.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</m:ctrlPr>
                      </m:sSubSupPr>
                      <m:e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  <m:t>𝜔</m:t>
                        </m:r>
                      </m:e>
                      <m:sub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𝑎</m:t>
                        </m:r>
                      </m:sub>
                      <m:sup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𝑚</m:t>
                        </m:r>
                      </m:sup>
                    </m:sSubSup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  <a:sym typeface="Helvetica"/>
                      </a:rPr>
                      <m:t>=</m:t>
                    </m:r>
                    <m:sSub>
                      <m:sSubPr>
                        <m:ctrlP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</m:ctrlPr>
                      </m:sSubPr>
                      <m:e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  <m:t>𝜔</m:t>
                        </m:r>
                      </m:e>
                      <m:sub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𝑟𝑒𝑓</m:t>
                        </m:r>
                      </m:sub>
                    </m:sSub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"/>
                      </a:rPr>
                      <m:t>∙</m:t>
                    </m:r>
                    <m:d>
                      <m:dPr>
                        <m:ctrlP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</m:ctrlPr>
                      </m:dPr>
                      <m:e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  <m:t>1+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74184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"/>
                              </a:rPr>
                            </m:ctrlPr>
                          </m:dPr>
                          <m:e>
                            <m: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74184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"/>
                              </a:rPr>
                              <m:t>𝑅</m:t>
                            </m:r>
                            <m: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74184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"/>
                              </a:rPr>
                              <m:t>−∆</m:t>
                            </m:r>
                            <m: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74184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"/>
                              </a:rPr>
                              <m:t>𝑅</m:t>
                            </m:r>
                          </m:e>
                        </m:d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  <m:t>×</m:t>
                        </m:r>
                        <m:sSup>
                          <m:sSupPr>
                            <m:ctrlP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74184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"/>
                              </a:rPr>
                            </m:ctrlPr>
                          </m:sSupPr>
                          <m:e>
                            <m: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74184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74184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"/>
                              </a:rPr>
                              <m:t>−6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is common software blinding offset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565AFE1-69A4-89A7-E379-3BD8E47D62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604" t="-1978" r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B1607706-90D1-6AEC-F526-8D632115F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1B5EAF-E556-DBF3-1F85-074D6BA1C078}"/>
              </a:ext>
            </a:extLst>
          </p:cNvPr>
          <p:cNvGrpSpPr/>
          <p:nvPr/>
        </p:nvGrpSpPr>
        <p:grpSpPr>
          <a:xfrm>
            <a:off x="186266" y="5283200"/>
            <a:ext cx="24162200" cy="7220346"/>
            <a:chOff x="186266" y="5283200"/>
            <a:chExt cx="24162200" cy="722034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E2E2EE9-DFA5-A689-1E1F-FD5F0F96E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66" y="5283200"/>
              <a:ext cx="24162200" cy="722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D2A5D6-EB58-7B23-1CDB-48DC204B6126}"/>
                </a:ext>
              </a:extLst>
            </p:cNvPr>
            <p:cNvSpPr/>
            <p:nvPr/>
          </p:nvSpPr>
          <p:spPr>
            <a:xfrm>
              <a:off x="4620768" y="10052304"/>
              <a:ext cx="426720" cy="920496"/>
            </a:xfrm>
            <a:prstGeom prst="ellipse">
              <a:avLst/>
            </a:prstGeom>
            <a:noFill/>
            <a:ln w="25400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B4B331-3599-57A9-DAA5-F0B93C38B458}"/>
                </a:ext>
              </a:extLst>
            </p:cNvPr>
            <p:cNvSpPr/>
            <p:nvPr/>
          </p:nvSpPr>
          <p:spPr>
            <a:xfrm>
              <a:off x="11536390" y="6214872"/>
              <a:ext cx="426720" cy="920496"/>
            </a:xfrm>
            <a:prstGeom prst="ellipse">
              <a:avLst/>
            </a:prstGeom>
            <a:noFill/>
            <a:ln w="25400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3E71110-48EE-FBFA-6285-DE8914D09EB6}"/>
                </a:ext>
              </a:extLst>
            </p:cNvPr>
            <p:cNvSpPr/>
            <p:nvPr/>
          </p:nvSpPr>
          <p:spPr>
            <a:xfrm>
              <a:off x="18461446" y="5715000"/>
              <a:ext cx="426720" cy="920496"/>
            </a:xfrm>
            <a:prstGeom prst="ellipse">
              <a:avLst/>
            </a:prstGeom>
            <a:noFill/>
            <a:ln w="25400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68761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0896792-0C03-B17F-3729-D264E6D00C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Unix timestamp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sz="5400" kern="1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for each run: Run 2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0896792-0C03-B17F-3729-D264E6D00C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14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18E1E5C-1D49-28F9-981A-1D5DF12F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267" y="3403600"/>
            <a:ext cx="15240000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8ABB-2359-2CC0-D5C5-9F2B1606E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" y="2794002"/>
            <a:ext cx="9328576" cy="6732813"/>
          </a:xfrm>
          <a:prstGeom prst="rect">
            <a:avLst/>
          </a:prstGeom>
        </p:spPr>
      </p:pic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AFC4F67F-F54D-D4B6-E4D4-E75E0B181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299328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5780E3-1D26-DE3A-24D4-A97643A00F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458766"/>
                <a:ext cx="23188220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5400" kern="12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5400" kern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for each run:                                                      Determination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per run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5780E3-1D26-DE3A-24D4-A97643A00F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458766"/>
                <a:ext cx="23188220" cy="1152145"/>
              </a:xfrm>
              <a:blipFill>
                <a:blip r:embed="rId2"/>
                <a:stretch>
                  <a:fillRect l="-1814" t="-95238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06AA04D1-F440-7101-A96A-4607910E31F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400" y="1981201"/>
                <a:ext cx="23659200" cy="10539937"/>
              </a:xfrm>
            </p:spPr>
            <p:txBody>
              <a:bodyPr/>
              <a:lstStyle/>
              <a:p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i="1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Preparation of per run wiggle plot: </a:t>
                </a: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:r>
                  <a:rPr lang="en-US" sz="4267" dirty="0">
                    <a:latin typeface="Helvetica" pitchFamily="2" charset="0"/>
                  </a:rPr>
                  <a:t>Previous analyses: Threshold method (T) </a:t>
                </a:r>
              </a:p>
              <a:p>
                <a:pPr marL="3200440" lvl="2" indent="-762010">
                  <a:buFont typeface="Arial" panose="020B0604020202020204" pitchFamily="34" charset="0"/>
                  <a:buChar char="•"/>
                </a:pPr>
                <a:r>
                  <a:rPr lang="en-US" sz="4267" dirty="0">
                    <a:latin typeface="Helvetica" pitchFamily="2" charset="0"/>
                  </a:rPr>
                  <a:t>Each positron above threshold equally weighted</a:t>
                </a: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:r>
                  <a:rPr lang="en-US" sz="4267" dirty="0">
                    <a:latin typeface="Helvetica" pitchFamily="2" charset="0"/>
                  </a:rPr>
                  <a:t>Current Run 2/3 analysis: Asymmetry weighted method (A): </a:t>
                </a:r>
              </a:p>
              <a:p>
                <a:pPr marL="3200440" lvl="2" indent="-762010">
                  <a:buFont typeface="Arial" panose="020B0604020202020204" pitchFamily="34" charset="0"/>
                  <a:buChar char="•"/>
                </a:pPr>
                <a:r>
                  <a:rPr lang="en-US" sz="4267" dirty="0">
                    <a:latin typeface="Helvetica" pitchFamily="2" charset="0"/>
                  </a:rPr>
                  <a:t>Each positron is weighted by asymmetry </a:t>
                </a:r>
                <a14:m>
                  <m:oMath xmlns:m="http://schemas.openxmlformats.org/officeDocument/2006/math">
                    <m:r>
                      <a:rPr lang="en-US" sz="4267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267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267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4267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267" dirty="0">
                    <a:latin typeface="Helvetica" pitchFamily="2" charset="0"/>
                  </a:rPr>
                  <a:t>, which is a function of energy. More statistically powerful than T method.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i="1" dirty="0">
                  <a:latin typeface="Helvetica" pitchFamily="2" charset="0"/>
                </a:endParaRPr>
              </a:p>
              <a:p>
                <a:endParaRPr lang="en-US" sz="4267" i="1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 per run extraction :  </a:t>
                </a:r>
                <a:r>
                  <a:rPr lang="en-US" sz="4267" spc="-13" dirty="0">
                    <a:latin typeface="Helvetica" pitchFamily="2" charset="0"/>
                    <a:cs typeface="Arial"/>
                  </a:rPr>
                  <a:t>5-parameter fit applied to per run wiggle plot. </a:t>
                </a:r>
              </a:p>
              <a:p>
                <a:endParaRPr lang="en-US" sz="4267" spc="-13" dirty="0">
                  <a:latin typeface="Helvetica" pitchFamily="2" charset="0"/>
                  <a:cs typeface="Arial"/>
                </a:endParaRPr>
              </a:p>
              <a:p>
                <a14:m>
                  <m:oMath xmlns:m="http://schemas.openxmlformats.org/officeDocument/2006/math">
                    <m:r>
                      <a:rPr lang="en-US" sz="4267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267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267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267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267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4267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p>
                    </m:sSup>
                    <m:r>
                      <a:rPr lang="en-US" sz="4267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sz="4267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267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ar-AE" sz="4267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4267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ar-AE" sz="4267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4267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4267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4267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267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4267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4267" spc="-13" dirty="0">
                  <a:latin typeface="Helvetica" pitchFamily="2" charset="0"/>
                  <a:cs typeface="Arial"/>
                </a:endParaRPr>
              </a:p>
              <a:p>
                <a:endParaRPr lang="en-US" sz="4267" spc="-13" dirty="0">
                  <a:latin typeface="Helvetica" pitchFamily="2" charset="0"/>
                  <a:cs typeface="Arial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spc="-13" dirty="0">
                  <a:latin typeface="Helvetica" pitchFamily="2" charset="0"/>
                  <a:cs typeface="Arial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06AA04D1-F440-7101-A96A-4607910E31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400" y="1981201"/>
                <a:ext cx="23659200" cy="10539937"/>
              </a:xfrm>
              <a:blipFill>
                <a:blip r:embed="rId3"/>
                <a:stretch>
                  <a:fillRect l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-2Logo.png" descr="g-2Logo.png">
            <a:extLst>
              <a:ext uri="{FF2B5EF4-FFF2-40B4-BE49-F238E27FC236}">
                <a16:creationId xmlns:a16="http://schemas.microsoft.com/office/drawing/2014/main" id="{AAD22AF7-CF18-B129-8AE7-3256F5A9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161479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C58A9E-A2A8-8A14-DF20-FAAEE5B130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458770"/>
                <a:ext cx="23188220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5400" kern="12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5400" kern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for each run:                                                    Determining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per run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C58A9E-A2A8-8A14-DF20-FAAEE5B130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458770"/>
                <a:ext cx="23188220" cy="1152145"/>
              </a:xfrm>
              <a:blipFill>
                <a:blip r:embed="rId2"/>
                <a:stretch>
                  <a:fillRect l="-1814" t="-95238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EA998-3DB8-3873-D25C-2A0B428F0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86" y="3159538"/>
            <a:ext cx="13508723" cy="10166989"/>
          </a:xfrm>
        </p:spPr>
        <p:txBody>
          <a:bodyPr/>
          <a:lstStyle/>
          <a:p>
            <a:pPr marL="762010" indent="-762010">
              <a:buFont typeface="Wingdings" pitchFamily="2" charset="2"/>
              <a:buChar char="§"/>
            </a:pPr>
            <a:r>
              <a:rPr lang="en-US" sz="4267" spc="-13" dirty="0">
                <a:latin typeface="Helvetica" pitchFamily="2" charset="0"/>
                <a:cs typeface="Arial"/>
              </a:rPr>
              <a:t>Per run data suffers from poor statistics in late time bins.</a:t>
            </a:r>
          </a:p>
          <a:p>
            <a:pPr marL="762010" indent="-762010">
              <a:buFont typeface="Wingdings" pitchFamily="2" charset="2"/>
              <a:buChar char="§"/>
            </a:pPr>
            <a:endParaRPr lang="en-US" sz="4267" spc="-13" dirty="0">
              <a:latin typeface="Helvetica" pitchFamily="2" charset="0"/>
              <a:cs typeface="Arial"/>
            </a:endParaRPr>
          </a:p>
          <a:p>
            <a:pPr marL="762010" indent="-762010">
              <a:buFont typeface="Wingdings" pitchFamily="2" charset="2"/>
              <a:buChar char="§"/>
            </a:pPr>
            <a:r>
              <a:rPr lang="en-GB" sz="4267" spc="-13" dirty="0">
                <a:solidFill>
                  <a:srgbClr val="000000"/>
                </a:solidFill>
                <a:latin typeface="Helvetica" pitchFamily="2" charset="0"/>
                <a:cs typeface="Arial"/>
              </a:rPr>
              <a:t>Traditional </a:t>
            </a:r>
            <a:r>
              <a:rPr lang="en-GB" sz="4267" b="1" spc="-13" dirty="0">
                <a:solidFill>
                  <a:srgbClr val="7030A0"/>
                </a:solidFill>
                <a:latin typeface="Helvetica" pitchFamily="2" charset="0"/>
                <a:cs typeface="Arial"/>
              </a:rPr>
              <a:t>Chi-square</a:t>
            </a:r>
            <a:r>
              <a:rPr lang="en-GB" sz="4267" spc="-13" dirty="0">
                <a:solidFill>
                  <a:srgbClr val="000000"/>
                </a:solidFill>
                <a:latin typeface="Helvetica" pitchFamily="2" charset="0"/>
                <a:cs typeface="Arial"/>
              </a:rPr>
              <a:t> fit method uses dynamic end time to cut off low statistic late time bins from the fit.</a:t>
            </a:r>
          </a:p>
          <a:p>
            <a:pPr lvl="1"/>
            <a:endParaRPr lang="en-US" sz="4267" spc="-13" dirty="0">
              <a:latin typeface="Helvetica" pitchFamily="2" charset="0"/>
              <a:cs typeface="Arial"/>
            </a:endParaRPr>
          </a:p>
          <a:p>
            <a:pPr marL="762010" indent="-762010">
              <a:buFont typeface="Wingdings" pitchFamily="2" charset="2"/>
              <a:buChar char="§"/>
            </a:pPr>
            <a:r>
              <a:rPr lang="en-US" sz="4267" spc="-13" dirty="0">
                <a:latin typeface="Helvetica" pitchFamily="2" charset="0"/>
                <a:cs typeface="Arial"/>
              </a:rPr>
              <a:t>Poisson statistics is excellent in handling low statistics. </a:t>
            </a:r>
            <a:r>
              <a:rPr lang="en-US" sz="4267" b="1" spc="-13" dirty="0">
                <a:solidFill>
                  <a:srgbClr val="7030A0"/>
                </a:solidFill>
                <a:latin typeface="Helvetica" pitchFamily="2" charset="0"/>
                <a:cs typeface="Arial"/>
              </a:rPr>
              <a:t>Maximum Likelihood Estimator (MLE) </a:t>
            </a:r>
            <a:r>
              <a:rPr lang="en-US" sz="4267" spc="-13" dirty="0">
                <a:latin typeface="Helvetica" pitchFamily="2" charset="0"/>
                <a:cs typeface="Arial"/>
              </a:rPr>
              <a:t>with Poisson statistics used.</a:t>
            </a:r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317C8F5-9984-98C6-BE17-363877FF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216401"/>
            <a:ext cx="8844021" cy="66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0A08EB5D-FB3B-CF32-9F10-2FF2FB34A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499681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5400" kern="12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5400" kern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for each run:                                                              Chi-square method and MLE method: Run 2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  <a:blipFill>
                <a:blip r:embed="rId2"/>
                <a:stretch>
                  <a:fillRect l="-1800" t="-95238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>
            <a:extLst>
              <a:ext uri="{FF2B5EF4-FFF2-40B4-BE49-F238E27FC236}">
                <a16:creationId xmlns:a16="http://schemas.microsoft.com/office/drawing/2014/main" id="{11B3F781-8892-02EA-4C43-259A4487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026892"/>
            <a:ext cx="11582400" cy="91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C6B209BB-C9EB-61A9-87B1-EA1735E3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860" y="3035859"/>
            <a:ext cx="11688232" cy="927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B16AFF64-4DE4-F079-2E18-434EDD9D4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51381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5400" kern="12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5400" kern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for each run:                                                              Chi-square method and MLE method: Run 3a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  <a:blipFill>
                <a:blip r:embed="rId2"/>
                <a:stretch>
                  <a:fillRect l="-1800" t="-95238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96BA8F3F-2E78-F7B2-2FC8-FD35B657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5" y="2910543"/>
            <a:ext cx="11407973" cy="90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5B9E34D-C00C-E3A1-AC3A-98139849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871693"/>
            <a:ext cx="11649701" cy="924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57A206F7-FDF1-0062-388D-1BD24E9E1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27167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and Lorentz Violations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Lorentz Violation – existence of a preferred direction</a:t>
            </a:r>
          </a:p>
          <a:p>
            <a:pPr lvl="1"/>
            <a:r>
              <a:rPr lang="en-US" dirty="0"/>
              <a:t>Uniform background                                                                                                             vector, </a:t>
            </a:r>
            <a:r>
              <a:rPr lang="en-US" i="1" dirty="0"/>
              <a:t>b</a:t>
            </a:r>
          </a:p>
          <a:p>
            <a:pPr lvl="1"/>
            <a:r>
              <a:rPr lang="en-US" dirty="0"/>
              <a:t>What could it come from?                                                                                   Spontaneous Symmetry Breaking, e.g.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SM:</a:t>
            </a:r>
            <a:r>
              <a:rPr lang="en-US" dirty="0"/>
              <a:t> In EWSB, scalar field gets non-zero                                                                                            vacuum expectation value, filling vacuum                                                                                                  with </a:t>
            </a:r>
            <a:r>
              <a:rPr lang="en-US" i="1" dirty="0"/>
              <a:t>Lorentz Symmetric quantities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SME: </a:t>
            </a:r>
            <a:r>
              <a:rPr lang="en-US" dirty="0"/>
              <a:t>Can have Lorentz SB, where vector field gets non-zero </a:t>
            </a:r>
            <a:r>
              <a:rPr lang="en-US" dirty="0" err="1"/>
              <a:t>vev</a:t>
            </a:r>
            <a:r>
              <a:rPr lang="en-US" dirty="0"/>
              <a:t>, filling vacuum with </a:t>
            </a:r>
            <a:r>
              <a:rPr lang="en-US" i="1" dirty="0"/>
              <a:t>4-dimensionally oriented quantities</a:t>
            </a:r>
            <a:r>
              <a:rPr lang="en-US" dirty="0"/>
              <a:t> → preferred direction in space → </a:t>
            </a:r>
            <a:r>
              <a:rPr lang="en-US" b="1" dirty="0"/>
              <a:t>LIV!</a:t>
            </a:r>
          </a:p>
          <a:p>
            <a:pPr lvl="2"/>
            <a:r>
              <a:rPr lang="en-US" dirty="0"/>
              <a:t>Possibilities: string theory, loop-quantum gravity, etc.</a:t>
            </a:r>
            <a:endParaRPr lang="en-US" i="1" dirty="0"/>
          </a:p>
          <a:p>
            <a:r>
              <a:rPr lang="en-US" b="1" dirty="0">
                <a:solidFill>
                  <a:srgbClr val="002060"/>
                </a:solidFill>
              </a:rPr>
              <a:t>CPT Violation</a:t>
            </a:r>
          </a:p>
          <a:p>
            <a:pPr lvl="1"/>
            <a:r>
              <a:rPr lang="en-US" dirty="0"/>
              <a:t>LIV </a:t>
            </a:r>
            <a:r>
              <a:rPr lang="en-US" i="1" dirty="0"/>
              <a:t>allows</a:t>
            </a:r>
            <a:r>
              <a:rPr lang="en-US" dirty="0"/>
              <a:t> but does not </a:t>
            </a:r>
            <a:r>
              <a:rPr lang="en-US" i="1" dirty="0"/>
              <a:t>require</a:t>
            </a:r>
            <a:r>
              <a:rPr lang="en-US" dirty="0"/>
              <a:t> CPTV, because CPT Theorem no longer holds                  (but CPTV does require LIV)</a:t>
            </a:r>
          </a:p>
          <a:p>
            <a:endParaRPr lang="en-US" dirty="0"/>
          </a:p>
        </p:txBody>
      </p:sp>
      <p:pic>
        <p:nvPicPr>
          <p:cNvPr id="4" name="Picture 3" descr="Screen Shot 2015-07-12 at 1.31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15611" r="2156" b="30361"/>
          <a:stretch/>
        </p:blipFill>
        <p:spPr>
          <a:xfrm>
            <a:off x="11298379" y="2705100"/>
            <a:ext cx="12429627" cy="4819650"/>
          </a:xfrm>
          <a:prstGeom prst="rect">
            <a:avLst/>
          </a:prstGeom>
        </p:spPr>
      </p:pic>
      <p:pic>
        <p:nvPicPr>
          <p:cNvPr id="5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599878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5400" kern="12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5400" kern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for each run:                                                              Chi-square method and MLE method: Run 3b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  <a:blipFill>
                <a:blip r:embed="rId2"/>
                <a:stretch>
                  <a:fillRect l="-1800" t="-95238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>
            <a:extLst>
              <a:ext uri="{FF2B5EF4-FFF2-40B4-BE49-F238E27FC236}">
                <a16:creationId xmlns:a16="http://schemas.microsoft.com/office/drawing/2014/main" id="{0D7AFE67-44D8-4E9A-5FD0-BB19F831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6" y="2791012"/>
            <a:ext cx="11780085" cy="93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C035759-9821-9A51-B030-ECF37124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036" y="2791012"/>
            <a:ext cx="11780088" cy="93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-2Logo.png" descr="g-2Logo.png">
            <a:extLst>
              <a:ext uri="{FF2B5EF4-FFF2-40B4-BE49-F238E27FC236}">
                <a16:creationId xmlns:a16="http://schemas.microsoft.com/office/drawing/2014/main" id="{EEB37852-B546-13BD-999C-75D067EDA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147852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5400" kern="12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5400" i="1" kern="12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 kern="120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kern="120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>
                            <m:r>
                              <a:rPr lang="en-US" sz="5400" kern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kern="1200" dirty="0">
                    <a:latin typeface="Helvetica" pitchFamily="2" charset="0"/>
                  </a:rPr>
                  <a:t>for each run:                                                              Comparison for Run 2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85B6F8-A762-D143-76F5-E42C639BD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  <a:blipFill>
                <a:blip r:embed="rId2"/>
                <a:stretch>
                  <a:fillRect l="-1800" t="-95238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B947B7E-E30F-7C25-437F-CEBB7881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00138"/>
            <a:ext cx="8040760" cy="6077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55643-FB45-A7DD-5EA7-5C2C3AD12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760" y="2820834"/>
            <a:ext cx="8438821" cy="6077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C4CDA-CDC2-6F90-1BCE-23017F163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9583" y="2855746"/>
            <a:ext cx="7900413" cy="5991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8A2BF-D52A-C8F7-DA59-D2910EB514A8}"/>
                  </a:ext>
                </a:extLst>
              </p:cNvPr>
              <p:cNvSpPr txBox="1"/>
              <p:nvPr/>
            </p:nvSpPr>
            <p:spPr>
              <a:xfrm>
                <a:off x="406400" y="10102273"/>
                <a:ext cx="21132800" cy="2062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62010" indent="-762010" defTabSz="2438430" hangingPunct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Conclusion: Even after applying dynamic-fit end time, Chi-Square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histogram has some outliers. The outlier runs have very small duration (</a:t>
                </a:r>
                <a14:m>
                  <m:oMath xmlns:m="http://schemas.openxmlformats.org/officeDocument/2006/math">
                    <m:r>
                      <a:rPr lang="en-US" sz="4267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minutes). Those runs excluded from the analysis.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8A2BF-D52A-C8F7-DA59-D2910EB51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0102273"/>
                <a:ext cx="21132800" cy="2062296"/>
              </a:xfrm>
              <a:prstGeom prst="rect">
                <a:avLst/>
              </a:prstGeom>
              <a:blipFill>
                <a:blip r:embed="rId6"/>
                <a:stretch>
                  <a:fillRect l="-1010" t="-6195" r="-1154" b="-12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73F003-037F-20BD-2D9A-B7565521D1D7}"/>
                  </a:ext>
                </a:extLst>
              </p:cNvPr>
              <p:cNvSpPr txBox="1"/>
              <p:nvPr/>
            </p:nvSpPr>
            <p:spPr>
              <a:xfrm>
                <a:off x="491065" y="8877148"/>
                <a:ext cx="72305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3200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sz="3200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MLE</m:t>
                        </m:r>
                      </m:e>
                    </m:d>
                  </m:oMath>
                </a14:m>
                <a:r>
                  <a:rPr lang="en-US" sz="3200" kern="1200" dirty="0">
                    <a:solidFill>
                      <a:prstClr val="black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3200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sz="3200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DYN</m:t>
                        </m:r>
                      </m:e>
                    </m:d>
                    <m:r>
                      <a:rPr lang="en-US" sz="3200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US" sz="3200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kern="1200" dirty="0">
                  <a:solidFill>
                    <a:prstClr val="black"/>
                  </a:solidFill>
                  <a:uFillTx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73F003-037F-20BD-2D9A-B7565521D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65" y="8877148"/>
                <a:ext cx="7230536" cy="584775"/>
              </a:xfrm>
              <a:prstGeom prst="rect">
                <a:avLst/>
              </a:prstGeom>
              <a:blipFill>
                <a:blip r:embed="rId7"/>
                <a:stretch>
                  <a:fillRect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0423D9-A2EA-3C7F-3607-F9F88EC52EDD}"/>
                  </a:ext>
                </a:extLst>
              </p:cNvPr>
              <p:cNvSpPr txBox="1"/>
              <p:nvPr/>
            </p:nvSpPr>
            <p:spPr>
              <a:xfrm>
                <a:off x="11379200" y="8920140"/>
                <a:ext cx="27149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3200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sz="3200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3200" kern="1200" dirty="0">
                    <a:solidFill>
                      <a:prstClr val="black"/>
                    </a:solidFill>
                    <a:uFillTx/>
                    <a:latin typeface="Calibri"/>
                  </a:rPr>
                  <a:t> </a:t>
                </a:r>
                <a:r>
                  <a:rPr lang="en-US" sz="3200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kern="1200" dirty="0">
                  <a:solidFill>
                    <a:prstClr val="black"/>
                  </a:solidFill>
                  <a:uFillTx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0423D9-A2EA-3C7F-3607-F9F88EC52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0" y="8920140"/>
                <a:ext cx="2714976" cy="584775"/>
              </a:xfrm>
              <a:prstGeom prst="rect">
                <a:avLst/>
              </a:prstGeom>
              <a:blipFill>
                <a:blip r:embed="rId8"/>
                <a:stretch>
                  <a:fillRect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C75A92-D786-A665-6EAA-A343B1EB9BE0}"/>
                  </a:ext>
                </a:extLst>
              </p:cNvPr>
              <p:cNvSpPr txBox="1"/>
              <p:nvPr/>
            </p:nvSpPr>
            <p:spPr>
              <a:xfrm>
                <a:off x="18288000" y="9086275"/>
                <a:ext cx="406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430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200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vs Run Duration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C75A92-D786-A665-6EAA-A343B1EB9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0" y="9086275"/>
                <a:ext cx="4064000" cy="584775"/>
              </a:xfrm>
              <a:prstGeom prst="rect">
                <a:avLst/>
              </a:prstGeom>
              <a:blipFill>
                <a:blip r:embed="rId9"/>
                <a:stretch>
                  <a:fillRect t="-13684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-2Logo.png" descr="g-2Logo.png">
            <a:extLst>
              <a:ext uri="{FF2B5EF4-FFF2-40B4-BE49-F238E27FC236}">
                <a16:creationId xmlns:a16="http://schemas.microsoft.com/office/drawing/2014/main" id="{2CCC6414-6A90-3F00-DC77-A1A389F160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735901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06B2-DD8F-1BBC-0BE1-E4E50F12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Total run statistics used in CPTLV analysis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D4082-7AFD-E69B-7DBF-63FA978A8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55" y="1924128"/>
            <a:ext cx="20726400" cy="4933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C4517-C34C-0BC7-74D2-C3B5BC86A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17" y="7423300"/>
            <a:ext cx="20726400" cy="4673600"/>
          </a:xfrm>
          <a:prstGeom prst="rect">
            <a:avLst/>
          </a:prstGeom>
        </p:spPr>
      </p:pic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F7AAEEC3-9477-FBCB-6D82-DB6C9CD12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270471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oscillation amplitude from Run-by-Run</a:t>
                </a:r>
                <a14:m>
                  <m:oMath xmlns:m="http://schemas.openxmlformats.org/officeDocument/2006/math"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5400" kern="1200" dirty="0">
                    <a:latin typeface="Helvetica" pitchFamily="2" charset="0"/>
                  </a:rPr>
                  <a:t>:                                                               Using MPF </a:t>
                </a:r>
                <a:endParaRPr lang="en-US" sz="54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458766"/>
                <a:ext cx="23376306" cy="1152145"/>
              </a:xfrm>
              <a:blipFill>
                <a:blip r:embed="rId2"/>
                <a:stretch>
                  <a:fillRect l="-1800" t="-67725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CBEF6EB4-F6CE-7C96-B767-542925D5F9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400" y="3200400"/>
                <a:ext cx="23659200" cy="5691110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Time domain extraction: Using Multi-Parameter fit (MPF)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4267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267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sSubSup>
                          <m:sSubSup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4267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267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4267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func>
                      <m:func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67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426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26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𝑛𝑓</m:t>
                                </m:r>
                              </m:e>
                              <m:sub>
                                <m:r>
                                  <a:rPr lang="en-US" sz="426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n-US" sz="4267" dirty="0">
                  <a:latin typeface="Helvetica" pitchFamily="2" charset="0"/>
                </a:endParaRP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: Constant</a:t>
                </a: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267" dirty="0">
                    <a:latin typeface="Helvetica" pitchFamily="2" charset="0"/>
                  </a:rPr>
                  <a:t>: oscillation amplitude </a:t>
                </a: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4267" dirty="0">
                    <a:latin typeface="Helvetica" pitchFamily="2" charset="0"/>
                  </a:rPr>
                  <a:t>: Sidereal frequency</a:t>
                </a: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4267" dirty="0">
                    <a:latin typeface="Helvetica" pitchFamily="2" charset="0"/>
                  </a:rPr>
                  <a:t>: Sidereal harmonic (1,2,3,4,5)</a:t>
                </a:r>
              </a:p>
              <a:p>
                <a:pPr marL="1981225" lvl="1" indent="-762010">
                  <a:buFont typeface="Wingdings" pitchFamily="2" charset="2"/>
                  <a:buChar char="Ø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CBEF6EB4-F6CE-7C96-B767-542925D5F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400" y="3200400"/>
                <a:ext cx="23659200" cy="5691110"/>
              </a:xfrm>
              <a:blipFill>
                <a:blip r:embed="rId3"/>
                <a:stretch>
                  <a:fillRect l="-1288" t="-2998" b="-4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1225;p118">
            <a:extLst>
              <a:ext uri="{FF2B5EF4-FFF2-40B4-BE49-F238E27FC236}">
                <a16:creationId xmlns:a16="http://schemas.microsoft.com/office/drawing/2014/main" id="{6D67C7CD-53CD-F66A-4570-9CC34CAC9E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55" t="4443"/>
          <a:stretch/>
        </p:blipFill>
        <p:spPr>
          <a:xfrm>
            <a:off x="11582400" y="4221394"/>
            <a:ext cx="12041936" cy="78711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26;p118">
            <a:extLst>
              <a:ext uri="{FF2B5EF4-FFF2-40B4-BE49-F238E27FC236}">
                <a16:creationId xmlns:a16="http://schemas.microsoft.com/office/drawing/2014/main" id="{5F2EC347-C300-9FEF-96F7-C45A794CA5D6}"/>
              </a:ext>
            </a:extLst>
          </p:cNvPr>
          <p:cNvSpPr txBox="1"/>
          <p:nvPr/>
        </p:nvSpPr>
        <p:spPr>
          <a:xfrm>
            <a:off x="18265970" y="4021441"/>
            <a:ext cx="5556998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defTabSz="2438430" hangingPunct="1">
              <a:lnSpc>
                <a:spcPct val="100000"/>
              </a:lnSpc>
              <a:buClr>
                <a:srgbClr val="000000"/>
              </a:buClr>
            </a:pPr>
            <a:r>
              <a:rPr lang="en" sz="4267" b="1" dirty="0">
                <a:solidFill>
                  <a:srgbClr val="E69138"/>
                </a:solidFill>
                <a:uFillTx/>
                <a:latin typeface="Arial"/>
                <a:cs typeface="Arial"/>
                <a:sym typeface="Arial"/>
              </a:rPr>
              <a:t>Run 2 Preliminary</a:t>
            </a:r>
            <a:endParaRPr sz="4267" b="1" dirty="0">
              <a:solidFill>
                <a:srgbClr val="E69138"/>
              </a:solidFill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-2Logo.png" descr="g-2Logo.png">
            <a:extLst>
              <a:ext uri="{FF2B5EF4-FFF2-40B4-BE49-F238E27FC236}">
                <a16:creationId xmlns:a16="http://schemas.microsoft.com/office/drawing/2014/main" id="{3A783B1F-3187-9113-B9A2-B308DD53A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881556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105472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</a:rPr>
                  <a:t>Extraction of oscillation amplitude from Run-by-Run</a:t>
                </a:r>
                <a14:m>
                  <m:oMath xmlns:m="http://schemas.openxmlformats.org/officeDocument/2006/math">
                    <m:r>
                      <a:rPr lang="en-US" sz="5400" kern="12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kern="120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5400" kern="120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5400" kern="1200" dirty="0">
                    <a:latin typeface="Helvetica" pitchFamily="2" charset="0"/>
                  </a:rPr>
                  <a:t>:                                                               Using GLS </a:t>
                </a:r>
                <a:endParaRPr lang="en-US" sz="54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105472"/>
                <a:ext cx="23376306" cy="1152145"/>
              </a:xfrm>
              <a:blipFill>
                <a:blip r:embed="rId2"/>
                <a:stretch>
                  <a:fillRect l="-1800" t="-67725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A9D97D60-C31B-3B63-FC69-1B1076DE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887" y="5297547"/>
            <a:ext cx="8971203" cy="70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0EE56B39-1846-8EF6-C51B-D6FB84BB49F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400" y="2708567"/>
                <a:ext cx="23659200" cy="8698792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Frequency domain extraction: Using Generalized Lomb-</a:t>
                </a:r>
                <a:r>
                  <a:rPr lang="en-US" sz="4267" dirty="0" err="1">
                    <a:latin typeface="Helvetica" pitchFamily="2" charset="0"/>
                  </a:rPr>
                  <a:t>Scargle</a:t>
                </a:r>
                <a:r>
                  <a:rPr lang="en-US" sz="4267" dirty="0">
                    <a:latin typeface="Helvetica" pitchFamily="2" charset="0"/>
                  </a:rPr>
                  <a:t> periodogram method.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Spectral analysis technique for unequally spaced data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Time domain model: 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267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67">
                            <a:latin typeface="Cambria Math" panose="02040503050406030204" pitchFamily="18" charset="0"/>
                          </a:rPr>
                          <m:t>acos</m:t>
                        </m:r>
                      </m:fName>
                      <m:e>
                        <m:d>
                          <m:d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lang="en-US" sz="4267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267" i="1">
                        <a:latin typeface="Cambria Math" panose="02040503050406030204" pitchFamily="18" charset="0"/>
                      </a:rPr>
                      <m:t>𝑏𝑠𝑖𝑛</m:t>
                    </m:r>
                    <m:d>
                      <m:d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e>
                    </m:d>
                    <m:r>
                      <a:rPr lang="en-US" sz="4267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267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Minimization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2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267" dirty="0">
                    <a:latin typeface="Helvetica" pitchFamily="2" charset="0"/>
                  </a:rPr>
                  <a:t> at frequency 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 to obtain minimum                                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2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267" dirty="0">
                    <a:latin typeface="Helvetica" pitchFamily="2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42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sz="42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Lomb Power at 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4267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[</m:t>
                        </m:r>
                        <m:acc>
                          <m:accPr>
                            <m:chr m:val="̃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4267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26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4267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4267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acc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GB" sz="426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426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sz="4267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)]</m:t>
                        </m:r>
                      </m:num>
                      <m:den>
                        <m:acc>
                          <m:accPr>
                            <m:chr m:val="̃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4267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26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4267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4267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acc>
                      </m:den>
                    </m:f>
                  </m:oMath>
                </a14:m>
                <a:r>
                  <a:rPr lang="en-GB" sz="4267" dirty="0">
                    <a:latin typeface="Helvetica" pitchFamily="2" charset="0"/>
                  </a:rPr>
                  <a:t>,                                                                                                 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42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GB" sz="4267" dirty="0">
                    <a:latin typeface="Helvetica" pitchFamily="2" charset="0"/>
                  </a:rPr>
                  <a:t>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42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sz="42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2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sz="4267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4267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267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67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267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4267" dirty="0">
                  <a:latin typeface="Helvetica" pitchFamily="2" charset="0"/>
                </a:endParaRPr>
              </a:p>
              <a:p>
                <a:pPr lvl="1"/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0EE56B39-1846-8EF6-C51B-D6FB84BB4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400" y="2708567"/>
                <a:ext cx="23659200" cy="8698792"/>
              </a:xfrm>
              <a:blipFill>
                <a:blip r:embed="rId4"/>
                <a:stretch>
                  <a:fillRect l="-1288" t="-1962" r="-3632" b="-4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-2Logo.png" descr="g-2Logo.png">
            <a:extLst>
              <a:ext uri="{FF2B5EF4-FFF2-40B4-BE49-F238E27FC236}">
                <a16:creationId xmlns:a16="http://schemas.microsoft.com/office/drawing/2014/main" id="{62FCF74A-F84C-E095-C9EB-00096FDF3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941288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8CA9-03DB-AC48-C8CC-7A5718D1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kern="1200" dirty="0">
                <a:latin typeface="Helvetica" pitchFamily="2" charset="0"/>
                <a:cs typeface="+mn-cs"/>
              </a:rPr>
              <a:t>Bias Test for the Blinding procedure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B60D-EFF7-1DE4-04E4-BC940809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928398"/>
            <a:ext cx="9482667" cy="7687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B4848D-24B5-AF29-BC83-012AE8D8D337}"/>
                  </a:ext>
                </a:extLst>
              </p:cNvPr>
              <p:cNvSpPr txBox="1"/>
              <p:nvPr/>
            </p:nvSpPr>
            <p:spPr>
              <a:xfrm>
                <a:off x="406400" y="1981201"/>
                <a:ext cx="22848455" cy="140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62010" indent="-762010" defTabSz="2438430" hangingPunct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Blinding parameter: Injected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𝑏𝑙𝑖𝑛𝑑𝑒𝑑</m:t>
                        </m:r>
                      </m:sub>
                    </m:sSub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(ppm) at sidereal frequency and harmonics. </a:t>
                </a:r>
                <a14:m>
                  <m:oMath xmlns:m="http://schemas.openxmlformats.org/officeDocument/2006/math">
                    <m:r>
                      <a:rPr lang="en-US" sz="4267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0.5 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ppm </a:t>
                </a:r>
                <a14:m>
                  <m:oMath xmlns:m="http://schemas.openxmlformats.org/officeDocument/2006/math">
                    <m:r>
                      <a:rPr lang="en-US" sz="4267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  <m:sSub>
                      <m:sSub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𝑏𝑙𝑖𝑛𝑑𝑒𝑑</m:t>
                        </m:r>
                      </m:sub>
                    </m:sSub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 ppm.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B4848D-24B5-AF29-BC83-012AE8D8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981201"/>
                <a:ext cx="22848455" cy="1405641"/>
              </a:xfrm>
              <a:prstGeom prst="rect">
                <a:avLst/>
              </a:prstGeom>
              <a:blipFill>
                <a:blip r:embed="rId3"/>
                <a:stretch>
                  <a:fillRect l="-934" t="-9091" r="-987" b="-18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8D9E47E-7C6C-0F24-76E7-F2FD729A82B6}"/>
              </a:ext>
            </a:extLst>
          </p:cNvPr>
          <p:cNvSpPr txBox="1"/>
          <p:nvPr/>
        </p:nvSpPr>
        <p:spPr>
          <a:xfrm>
            <a:off x="699914" y="11328400"/>
            <a:ext cx="1170384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62010" indent="-762010" defTabSz="2438430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Conclusion: Blinding algorithm is not biased.</a:t>
            </a:r>
          </a:p>
        </p:txBody>
      </p:sp>
      <p:pic>
        <p:nvPicPr>
          <p:cNvPr id="7" name="g-2Logo.png" descr="g-2Logo.png">
            <a:extLst>
              <a:ext uri="{FF2B5EF4-FFF2-40B4-BE49-F238E27FC236}">
                <a16:creationId xmlns:a16="http://schemas.microsoft.com/office/drawing/2014/main" id="{341BA5B2-F22A-A7E5-28E8-BF7F52DDF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563989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B0E4-300B-DF29-EC69-5B28D6B8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Systematic Uncertainties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174E3-9CB8-A971-0993-E0050422CDF7}"/>
              </a:ext>
            </a:extLst>
          </p:cNvPr>
          <p:cNvSpPr/>
          <p:nvPr/>
        </p:nvSpPr>
        <p:spPr>
          <a:xfrm>
            <a:off x="923636" y="3403600"/>
            <a:ext cx="6908800" cy="3657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A985F1-E06B-AE17-4240-87B2452F21D7}"/>
              </a:ext>
            </a:extLst>
          </p:cNvPr>
          <p:cNvSpPr/>
          <p:nvPr/>
        </p:nvSpPr>
        <p:spPr>
          <a:xfrm>
            <a:off x="8442036" y="3330221"/>
            <a:ext cx="6908800" cy="3657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A3C13-4F5D-ED4F-5D3A-BDE7527348DD}"/>
              </a:ext>
            </a:extLst>
          </p:cNvPr>
          <p:cNvSpPr/>
          <p:nvPr/>
        </p:nvSpPr>
        <p:spPr>
          <a:xfrm>
            <a:off x="16163636" y="3330221"/>
            <a:ext cx="6908800" cy="3657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8430" hangingPunct="1">
              <a:lnSpc>
                <a:spcPct val="100000"/>
              </a:lnSpc>
            </a:pPr>
            <a:endParaRPr lang="en-US" sz="48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7C9FD-E257-1A34-7727-6F6317777A47}"/>
              </a:ext>
            </a:extLst>
          </p:cNvPr>
          <p:cNvSpPr txBox="1"/>
          <p:nvPr/>
        </p:nvSpPr>
        <p:spPr>
          <a:xfrm>
            <a:off x="1002921" y="4253468"/>
            <a:ext cx="5726248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Magnetic Field related </a:t>
            </a:r>
          </a:p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systematics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D345D-9F26-A68D-0384-4A4736344470}"/>
              </a:ext>
            </a:extLst>
          </p:cNvPr>
          <p:cNvSpPr txBox="1"/>
          <p:nvPr/>
        </p:nvSpPr>
        <p:spPr>
          <a:xfrm>
            <a:off x="8442038" y="4419601"/>
            <a:ext cx="6245621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Detector gain calibration </a:t>
            </a:r>
          </a:p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related systematics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9A212-AB33-6414-9C21-5E55EB1AABBB}"/>
              </a:ext>
            </a:extLst>
          </p:cNvPr>
          <p:cNvSpPr txBox="1"/>
          <p:nvPr/>
        </p:nvSpPr>
        <p:spPr>
          <a:xfrm>
            <a:off x="16976437" y="4419601"/>
            <a:ext cx="502573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Beam dynamics</a:t>
            </a:r>
          </a:p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related systematics </a:t>
            </a:r>
          </a:p>
        </p:txBody>
      </p:sp>
      <p:pic>
        <p:nvPicPr>
          <p:cNvPr id="10" name="g-2Logo.png" descr="g-2Logo.png">
            <a:extLst>
              <a:ext uri="{FF2B5EF4-FFF2-40B4-BE49-F238E27FC236}">
                <a16:creationId xmlns:a16="http://schemas.microsoft.com/office/drawing/2014/main" id="{FD273A6E-A80C-A5FA-5934-F93C4B9D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6140970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0A5A-B54F-5C38-CFDC-00639160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Magnetic Field related systematics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E1FA38AB-29D4-2568-066C-35579271B78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400" y="1642890"/>
                <a:ext cx="23659200" cy="2250424"/>
              </a:xfrm>
            </p:spPr>
            <p:txBody>
              <a:bodyPr/>
              <a:lstStyle/>
              <a:p>
                <a:pPr marL="794183" indent="-762010">
                  <a:spcBef>
                    <a:spcPts val="80"/>
                  </a:spcBef>
                  <a:buFont typeface="Wingdings" pitchFamily="2" charset="2"/>
                  <a:buChar char="§"/>
                  <a:tabLst>
                    <a:tab pos="970292" algn="l"/>
                    <a:tab pos="971985" algn="l"/>
                  </a:tabLst>
                </a:pPr>
                <a:r>
                  <a:rPr lang="en-US" sz="4267" spc="-13" dirty="0">
                    <a:latin typeface="Helvetica" pitchFamily="2" charset="0"/>
                    <a:cs typeface="Arial"/>
                  </a:rPr>
                  <a:t>Search for any potential signal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267" i="1" spc="-13">
                            <a:latin typeface="Cambria Math" panose="02040503050406030204" pitchFamily="18" charset="0"/>
                            <a:cs typeface="Arial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4267" i="1" spc="-13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SupPr>
                          <m:e>
                            <m:r>
                              <a:rPr lang="en-US" sz="4267" i="1" spc="-1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267" i="1" spc="-13">
                                <a:latin typeface="Cambria Math" panose="02040503050406030204" pitchFamily="18" charset="0"/>
                                <a:cs typeface="Arial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4267" i="1" spc="-13">
                                <a:latin typeface="Cambria Math" panose="02040503050406030204" pitchFamily="18" charset="0"/>
                                <a:cs typeface="Arial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4267" dirty="0">
                    <a:latin typeface="Helvetica" pitchFamily="2" charset="0"/>
                    <a:cs typeface="Arial"/>
                  </a:rPr>
                  <a:t> at the sidereal frequency and its harmonics.</a:t>
                </a:r>
              </a:p>
              <a:p>
                <a:pPr marL="2013399" lvl="1" indent="-762010">
                  <a:spcBef>
                    <a:spcPts val="80"/>
                  </a:spcBef>
                  <a:buFont typeface="Arial" panose="020B0604020202020204" pitchFamily="34" charset="0"/>
                  <a:buChar char="•"/>
                  <a:tabLst>
                    <a:tab pos="970292" algn="l"/>
                    <a:tab pos="971985" algn="l"/>
                  </a:tabLst>
                </a:pPr>
                <a:r>
                  <a:rPr lang="en-US" sz="4267" dirty="0">
                    <a:latin typeface="Helvetica" pitchFamily="2" charset="0"/>
                    <a:cs typeface="Arial"/>
                  </a:rPr>
                  <a:t>Set a limit on the oscillation amplitude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267" i="1" spc="-13">
                            <a:latin typeface="Cambria Math" panose="02040503050406030204" pitchFamily="18" charset="0"/>
                            <a:cs typeface="Arial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4267" i="1" spc="-13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SupPr>
                          <m:e>
                            <m:r>
                              <a:rPr lang="en-US" sz="4267" i="1" spc="-13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267" i="1" spc="-13">
                                <a:latin typeface="Cambria Math" panose="02040503050406030204" pitchFamily="18" charset="0"/>
                                <a:cs typeface="Arial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4267" i="1" spc="-13">
                                <a:latin typeface="Cambria Math" panose="02040503050406030204" pitchFamily="18" charset="0"/>
                                <a:cs typeface="Arial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4267" dirty="0">
                    <a:latin typeface="Helvetica" pitchFamily="2" charset="0"/>
                    <a:cs typeface="Arial"/>
                  </a:rPr>
                  <a:t> at the sidereal frequency and its harmonics.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E1FA38AB-29D4-2568-066C-35579271B7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400" y="1642890"/>
                <a:ext cx="23659200" cy="2250424"/>
              </a:xfrm>
              <a:blipFill>
                <a:blip r:embed="rId2"/>
                <a:stretch>
                  <a:fillRect l="-1159" t="-4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9E293B7-4DC9-1785-6E93-3E1BDC93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40" y="3405100"/>
            <a:ext cx="9076267" cy="6653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53ECF-FAA4-911C-9686-218E1E207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8160" y="3365588"/>
            <a:ext cx="8317557" cy="6538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D1750-766A-E218-BA1B-7CA8F4C0AD73}"/>
              </a:ext>
            </a:extLst>
          </p:cNvPr>
          <p:cNvSpPr txBox="1"/>
          <p:nvPr/>
        </p:nvSpPr>
        <p:spPr>
          <a:xfrm>
            <a:off x="283244" y="10499438"/>
            <a:ext cx="2389293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10" indent="-762010" defTabSz="2438430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For most of the harmonics, magnetic field oscillation amplitude is larger in Run 2 than in Run 3. It is expected because of improved hall cooling in Run 3.</a:t>
            </a:r>
          </a:p>
          <a:p>
            <a:pPr marL="762010" indent="-762010" defTabSz="2438430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The maximum oscillation amplitude is 0.025 ppm that is less than sensitivity limit 0.5 ppm</a:t>
            </a:r>
          </a:p>
        </p:txBody>
      </p:sp>
      <p:pic>
        <p:nvPicPr>
          <p:cNvPr id="8" name="g-2Logo.png" descr="g-2Logo.png">
            <a:extLst>
              <a:ext uri="{FF2B5EF4-FFF2-40B4-BE49-F238E27FC236}">
                <a16:creationId xmlns:a16="http://schemas.microsoft.com/office/drawing/2014/main" id="{D9424DF2-7586-0E5D-E0B6-A78F6C535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29112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69E9-68D6-7383-E02A-6243E41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kern="1200" dirty="0">
                <a:latin typeface="Helvetica" pitchFamily="2" charset="0"/>
                <a:cs typeface="+mn-cs"/>
              </a:rPr>
              <a:t>Magnetic Field related systematics: Spectral analysis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2A588-6F0F-FAE5-06BE-866E922E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4896336"/>
            <a:ext cx="7924800" cy="6289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5F7B17-460A-E699-5D49-D5C73C345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4958424"/>
            <a:ext cx="7924800" cy="6289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3E3757-2E8E-426D-B339-46E6EE81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346" y="5020511"/>
            <a:ext cx="7846573" cy="6227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053E61-2FE5-AD27-D804-C28EFF80FD62}"/>
              </a:ext>
            </a:extLst>
          </p:cNvPr>
          <p:cNvSpPr txBox="1"/>
          <p:nvPr/>
        </p:nvSpPr>
        <p:spPr>
          <a:xfrm>
            <a:off x="203200" y="1895398"/>
            <a:ext cx="22555200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10" indent="-762010" defTabSz="2438430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Generalized Lomb </a:t>
            </a:r>
            <a:r>
              <a:rPr lang="en-US" sz="4267" kern="1200" dirty="0" err="1">
                <a:solidFill>
                  <a:prstClr val="black"/>
                </a:solidFill>
                <a:uFillTx/>
                <a:latin typeface="Helvetica" pitchFamily="2" charset="0"/>
              </a:rPr>
              <a:t>Scargle</a:t>
            </a: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 Periodogram (GLS): Spectral analysis technique to analyze non-uniformly spaced time series data. Spectral power or Lomb power is normalized. Maximum Lomb Power =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68F6C8-EAEB-E58A-387A-D512F2414371}"/>
                  </a:ext>
                </a:extLst>
              </p:cNvPr>
              <p:cNvSpPr txBox="1"/>
              <p:nvPr/>
            </p:nvSpPr>
            <p:spPr>
              <a:xfrm>
                <a:off x="466609" y="11043222"/>
                <a:ext cx="19331061" cy="882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762010" indent="-762010" defTabSz="2438430" hangingPunct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Conclusion: Spectral analysis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267" i="1" kern="1200" spc="-13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4267" i="1" kern="1200" spc="-13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SupPr>
                          <m:e>
                            <m:r>
                              <a:rPr lang="en-US" sz="4267" i="1" kern="1200" spc="-13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267" i="1" kern="1200" spc="-13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4267" i="1" kern="1200" spc="-13">
                                <a:solidFill>
                                  <a:prstClr val="black"/>
                                </a:solidFill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  <a:cs typeface="Arial"/>
                  </a:rPr>
                  <a:t> vs time data shows no significant peak </a:t>
                </a: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68F6C8-EAEB-E58A-387A-D512F2414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09" y="11043222"/>
                <a:ext cx="19331061" cy="882806"/>
              </a:xfrm>
              <a:prstGeom prst="rect">
                <a:avLst/>
              </a:prstGeom>
              <a:blipFill>
                <a:blip r:embed="rId5"/>
                <a:stretch>
                  <a:fillRect l="-1104" t="-6250" r="-284" b="-24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576FDB3-8A76-003B-0BA0-F88B17E82D70}"/>
              </a:ext>
            </a:extLst>
          </p:cNvPr>
          <p:cNvSpPr txBox="1"/>
          <p:nvPr/>
        </p:nvSpPr>
        <p:spPr>
          <a:xfrm>
            <a:off x="3860801" y="4086656"/>
            <a:ext cx="1629484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The red dotted lines indicate sidereal frequency and its harmonics.</a:t>
            </a:r>
          </a:p>
        </p:txBody>
      </p:sp>
      <p:pic>
        <p:nvPicPr>
          <p:cNvPr id="10" name="g-2Logo.png" descr="g-2Logo.png">
            <a:extLst>
              <a:ext uri="{FF2B5EF4-FFF2-40B4-BE49-F238E27FC236}">
                <a16:creationId xmlns:a16="http://schemas.microsoft.com/office/drawing/2014/main" id="{1AF5D2B0-A9AB-7B69-24DD-3DDB92730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777904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1D6D-A451-B3C2-D9F0-3310D1C8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Detector gain calibration related systematics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8C2DD7AD-098C-0130-5936-DCDC5D0F857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400" y="2184400"/>
                <a:ext cx="23659200" cy="8536504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Gain: The ratio of a </a:t>
                </a:r>
                <a:r>
                  <a:rPr lang="en-US" sz="4267" dirty="0">
                    <a:latin typeface="Helvetica" pitchFamily="2" charset="0"/>
                  </a:rPr>
                  <a:t>positron detectors (calorimeters)</a:t>
                </a:r>
                <a:r>
                  <a:rPr lang="en-GB" sz="4267" dirty="0">
                    <a:latin typeface="Helvetica" pitchFamily="2" charset="0"/>
                  </a:rPr>
                  <a:t> output to its input.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Calorimeters: A positron of a certain energy generates an output signal of a certain size in the </a:t>
                </a:r>
                <a:r>
                  <a:rPr lang="en-GB" sz="4267" dirty="0" err="1">
                    <a:latin typeface="Helvetica" pitchFamily="2" charset="0"/>
                  </a:rPr>
                  <a:t>SiPM</a:t>
                </a:r>
                <a:r>
                  <a:rPr lang="en-GB" sz="4267" dirty="0">
                    <a:latin typeface="Helvetica" pitchFamily="2" charset="0"/>
                  </a:rPr>
                  <a:t> sensors.</a:t>
                </a:r>
              </a:p>
              <a:p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The output of </a:t>
                </a:r>
                <a:r>
                  <a:rPr lang="en-GB" sz="4267" dirty="0" err="1">
                    <a:latin typeface="Helvetica" pitchFamily="2" charset="0"/>
                  </a:rPr>
                  <a:t>SiPM</a:t>
                </a:r>
                <a:r>
                  <a:rPr lang="en-GB" sz="4267" dirty="0">
                    <a:latin typeface="Helvetica" pitchFamily="2" charset="0"/>
                  </a:rPr>
                  <a:t> sensors is converted to energy units by calibration procedures.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Ideally, this ratio should remain constant in time so that the calibration remains accurate.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The gain of the calorimeters can vary due to temperature variation.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GB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GB" sz="4267" dirty="0">
                    <a:latin typeface="Helvetica" pitchFamily="2" charset="0"/>
                  </a:rPr>
                  <a:t>Long term effects (</a:t>
                </a:r>
                <a14:m>
                  <m:oMath xmlns:m="http://schemas.openxmlformats.org/officeDocument/2006/math">
                    <m:r>
                      <a:rPr lang="en-US" sz="4267"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GB" sz="4267" dirty="0">
                    <a:latin typeface="Helvetica" pitchFamily="2" charset="0"/>
                  </a:rPr>
                  <a:t>hours) are important for CPTLV: Out-of-fill (OOF) gain correction. This correction concerns long-time scale gain drifts, which are primarily due to temperature. </a:t>
                </a: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8C2DD7AD-098C-0130-5936-DCDC5D0F85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400" y="2184400"/>
                <a:ext cx="23659200" cy="8536504"/>
              </a:xfrm>
              <a:blipFill>
                <a:blip r:embed="rId2"/>
                <a:stretch>
                  <a:fillRect l="-1288" t="-1999" r="-77" b="-14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-2Logo.png" descr="g-2Logo.png">
            <a:extLst>
              <a:ext uri="{FF2B5EF4-FFF2-40B4-BE49-F238E27FC236}">
                <a16:creationId xmlns:a16="http://schemas.microsoft.com/office/drawing/2014/main" id="{37247E52-AE11-EC77-6E6E-B1F8607E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30495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Brillet</a:t>
            </a:r>
            <a:r>
              <a:rPr lang="en-US" dirty="0"/>
              <a:t>-Hall: Anisotropy of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388" y="1879972"/>
            <a:ext cx="17411016" cy="562572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579" y="10824424"/>
            <a:ext cx="7555599" cy="14723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88" y="7603664"/>
            <a:ext cx="10527325" cy="8914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8680102"/>
            <a:ext cx="15293014" cy="9624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9" y="9738157"/>
            <a:ext cx="10293902" cy="7702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32" y="10824424"/>
            <a:ext cx="7825464" cy="14837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-2Logo.png" descr="g-2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203164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D22B30-CBC6-4D45-4966-BD2FA47D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1105472"/>
            <a:ext cx="23376306" cy="1152145"/>
          </a:xfrm>
        </p:spPr>
        <p:txBody>
          <a:bodyPr/>
          <a:lstStyle/>
          <a:p>
            <a:r>
              <a:rPr lang="en-US" sz="5400" kern="1200" dirty="0">
                <a:latin typeface="Helvetica" pitchFamily="2" charset="0"/>
              </a:rPr>
              <a:t>Detector gain calibration related systematics:                                                                </a:t>
            </a:r>
            <a:r>
              <a:rPr lang="en-US" sz="5400" kern="1200" dirty="0">
                <a:latin typeface="Helvetica" pitchFamily="2" charset="0"/>
                <a:cs typeface="+mn-cs"/>
              </a:rPr>
              <a:t>OOF gain correction 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45D03-8AB2-48D5-4EF8-738F8F3E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3403601"/>
            <a:ext cx="7013499" cy="5576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15D011-ABA4-D523-FFD9-542FEB8CA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3397955"/>
            <a:ext cx="7432328" cy="590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EA2F4-EB49-2FD7-55D8-23B929777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400" y="3606800"/>
            <a:ext cx="6899925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12B9F-56DE-6F82-0A1C-BA3CFB464BA7}"/>
              </a:ext>
            </a:extLst>
          </p:cNvPr>
          <p:cNvSpPr txBox="1"/>
          <p:nvPr/>
        </p:nvSpPr>
        <p:spPr>
          <a:xfrm>
            <a:off x="1034624" y="10312401"/>
            <a:ext cx="22718994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10" indent="-762010" defTabSz="2438430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Conclusion: The Spectral analysis of OOF gain correction vs time shows no distinct peak. Therefore, this systematics does not have an effect on CPTLV analysis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D7385-CC3D-7F7B-4AA3-201840CB72DB}"/>
              </a:ext>
            </a:extLst>
          </p:cNvPr>
          <p:cNvSpPr txBox="1"/>
          <p:nvPr/>
        </p:nvSpPr>
        <p:spPr>
          <a:xfrm>
            <a:off x="3860801" y="2446430"/>
            <a:ext cx="1629484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The red dotted lines indicate sidereal frequency and its harmonics.</a:t>
            </a:r>
          </a:p>
        </p:txBody>
      </p:sp>
      <p:pic>
        <p:nvPicPr>
          <p:cNvPr id="11" name="g-2Logo.png" descr="g-2Logo.png">
            <a:extLst>
              <a:ext uri="{FF2B5EF4-FFF2-40B4-BE49-F238E27FC236}">
                <a16:creationId xmlns:a16="http://schemas.microsoft.com/office/drawing/2014/main" id="{F9270E73-0334-38DC-80D8-E408D3178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336405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D22B30-CBC6-4D45-4966-BD2FA47D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1105472"/>
            <a:ext cx="23376306" cy="1152145"/>
          </a:xfrm>
        </p:spPr>
        <p:txBody>
          <a:bodyPr/>
          <a:lstStyle/>
          <a:p>
            <a:r>
              <a:rPr lang="en-US" sz="5400" kern="1200" dirty="0">
                <a:latin typeface="Helvetica" pitchFamily="2" charset="0"/>
                <a:cs typeface="+mn-cs"/>
              </a:rPr>
              <a:t>Beam dynamics related systematic uncertainties:</a:t>
            </a:r>
            <a:r>
              <a:rPr lang="en-US" sz="5400" kern="1200" dirty="0">
                <a:latin typeface="Helvetica" pitchFamily="2" charset="0"/>
              </a:rPr>
              <a:t>                                   </a:t>
            </a:r>
            <a:r>
              <a:rPr lang="en-US" sz="5400" kern="1200" dirty="0">
                <a:latin typeface="Helvetica" pitchFamily="2" charset="0"/>
                <a:cs typeface="+mn-cs"/>
              </a:rPr>
              <a:t>Study of Run-by-Run CBO parameter</a:t>
            </a:r>
            <a:endParaRPr lang="en-US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9C2CF-B986-A805-FF8C-DFD310EE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375891"/>
            <a:ext cx="9719733" cy="772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E50445-4D61-10BA-7DE0-258DDD53E7A0}"/>
                  </a:ext>
                </a:extLst>
              </p:cNvPr>
              <p:cNvSpPr txBox="1"/>
              <p:nvPr/>
            </p:nvSpPr>
            <p:spPr>
              <a:xfrm>
                <a:off x="1034626" y="11099374"/>
                <a:ext cx="22656647" cy="145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62010" indent="-762010" defTabSz="2438430" hangingPunct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Conclusion:  Distribution of difference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267" i="1" kern="1200">
                            <a:solidFill>
                              <a:prstClr val="black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4267" i="1" kern="1200">
                        <a:solidFill>
                          <a:prstClr val="black"/>
                        </a:solidFill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67" kern="1200" dirty="0">
                    <a:solidFill>
                      <a:prstClr val="black"/>
                    </a:solidFill>
                    <a:uFillTx/>
                    <a:latin typeface="Helvetica" pitchFamily="2" charset="0"/>
                  </a:rPr>
                  <a:t>from 5-parameter fit and 9-parameter fit (including CBO parameters) is clustered between 0-300 ppb, below sensitivity limit.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E50445-4D61-10BA-7DE0-258DDD53E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26" y="11099374"/>
                <a:ext cx="22656647" cy="1458156"/>
              </a:xfrm>
              <a:prstGeom prst="rect">
                <a:avLst/>
              </a:prstGeom>
              <a:blipFill>
                <a:blip r:embed="rId3"/>
                <a:stretch>
                  <a:fillRect l="-942" t="-9205" b="-18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8EF9645-7713-C0F5-A21B-DDB754EF1442}"/>
              </a:ext>
            </a:extLst>
          </p:cNvPr>
          <p:cNvSpPr txBox="1"/>
          <p:nvPr/>
        </p:nvSpPr>
        <p:spPr>
          <a:xfrm>
            <a:off x="6117937" y="2625020"/>
            <a:ext cx="121481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430" hangingPunct="1">
              <a:lnSpc>
                <a:spcPct val="100000"/>
              </a:lnSpc>
            </a:pPr>
            <a:r>
              <a:rPr lang="en-US" sz="4267" kern="1200" dirty="0">
                <a:solidFill>
                  <a:prstClr val="black"/>
                </a:solidFill>
                <a:uFillTx/>
                <a:latin typeface="Helvetica" pitchFamily="2" charset="0"/>
              </a:rPr>
              <a:t>For combined Run 2+ Run 3a+ Run 3b dataset</a:t>
            </a:r>
          </a:p>
        </p:txBody>
      </p:sp>
      <p:pic>
        <p:nvPicPr>
          <p:cNvPr id="11" name="g-2Logo.png" descr="g-2Logo.png">
            <a:extLst>
              <a:ext uri="{FF2B5EF4-FFF2-40B4-BE49-F238E27FC236}">
                <a16:creationId xmlns:a16="http://schemas.microsoft.com/office/drawing/2014/main" id="{400358EB-0CAB-4C6C-7BBE-9FB7FE7D1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880559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105472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  <a:cs typeface="+mn-cs"/>
                  </a:rPr>
                  <a:t>Beam dynamics related systematic uncertainties:</a:t>
                </a:r>
                <a:r>
                  <a:rPr lang="en-US" sz="5400" kern="1200" dirty="0">
                    <a:latin typeface="Helvetica" pitchFamily="2" charset="0"/>
                  </a:rPr>
                  <a:t>                                </a:t>
                </a:r>
                <a:r>
                  <a:rPr lang="en-US" sz="5400" kern="1200" dirty="0">
                    <a:latin typeface="Helvetica" pitchFamily="2" charset="0"/>
                    <a:cs typeface="+mn-cs"/>
                  </a:rPr>
                  <a:t>Study of Run-by-Run Electric Field Correction: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105472"/>
                <a:ext cx="23376306" cy="1152145"/>
              </a:xfrm>
              <a:blipFill>
                <a:blip r:embed="rId2"/>
                <a:stretch>
                  <a:fillRect l="-1800" t="-61376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B6221-5464-45C0-D32F-E948BFE5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400" y="10718801"/>
            <a:ext cx="23659200" cy="1313308"/>
          </a:xfrm>
        </p:spPr>
        <p:txBody>
          <a:bodyPr/>
          <a:lstStyle/>
          <a:p>
            <a:pPr marL="762010" indent="-762010">
              <a:buFont typeface="Wingdings" pitchFamily="2" charset="2"/>
              <a:buChar char="§"/>
            </a:pPr>
            <a:r>
              <a:rPr lang="en-US" sz="4267" dirty="0">
                <a:latin typeface="Helvetica" pitchFamily="2" charset="0"/>
              </a:rPr>
              <a:t>Conclusion: Only Run 3b has a distinct peak at sidereal frequency. Amplitude of oscillation corresponding to this peak is 11 ppb, below the sensitivity limit.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5DD487-C0F9-EE8F-CBEA-4D7412DB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0012"/>
            <a:ext cx="7518400" cy="59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BE35162-2772-D7F3-D389-0D16D5C7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300115"/>
            <a:ext cx="7262789" cy="586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F250A-2CCD-7F18-DF3B-C0A3C4DA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361" y="3260012"/>
            <a:ext cx="7861299" cy="62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-2Logo.png" descr="g-2Logo.png">
            <a:extLst>
              <a:ext uri="{FF2B5EF4-FFF2-40B4-BE49-F238E27FC236}">
                <a16:creationId xmlns:a16="http://schemas.microsoft.com/office/drawing/2014/main" id="{6763DC7E-083B-8983-ECE5-9B5453804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787308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786" y="1105472"/>
                <a:ext cx="23376306" cy="1152145"/>
              </a:xfrm>
            </p:spPr>
            <p:txBody>
              <a:bodyPr/>
              <a:lstStyle/>
              <a:p>
                <a:r>
                  <a:rPr lang="en-US" sz="5400" kern="1200" dirty="0">
                    <a:latin typeface="Helvetica" pitchFamily="2" charset="0"/>
                    <a:cs typeface="+mn-cs"/>
                  </a:rPr>
                  <a:t>Beam dynamics related systematic uncertainties:</a:t>
                </a:r>
                <a:r>
                  <a:rPr lang="en-US" sz="5400" kern="1200" dirty="0">
                    <a:latin typeface="Helvetica" pitchFamily="2" charset="0"/>
                  </a:rPr>
                  <a:t>                                 Study of Run-by-Run Pitch Correction: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5400" i="1" kern="120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C7D22B30-CBC6-4D45-4966-BD2FA47D2F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786" y="1105472"/>
                <a:ext cx="23376306" cy="1152145"/>
              </a:xfrm>
              <a:blipFill>
                <a:blip r:embed="rId2"/>
                <a:stretch>
                  <a:fillRect l="-1800" t="-67725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E845B5-E3B2-2A37-3170-C7F124B5B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400" y="10718801"/>
            <a:ext cx="23659200" cy="1313308"/>
          </a:xfrm>
        </p:spPr>
        <p:txBody>
          <a:bodyPr/>
          <a:lstStyle/>
          <a:p>
            <a:pPr marL="762010" indent="-762010">
              <a:buFont typeface="Wingdings" pitchFamily="2" charset="2"/>
              <a:buChar char="§"/>
            </a:pPr>
            <a:r>
              <a:rPr lang="en-US" sz="4267" dirty="0">
                <a:latin typeface="Helvetica" pitchFamily="2" charset="0"/>
              </a:rPr>
              <a:t>Conclusion: Only Run 2 has a distinct peak at sidereal frequency. Amplitude of oscillation corresponding to this peak is 0.45 ppb, below the sensitivity limit.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3D16C81-EEA5-07E2-7933-546390FB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773" y="3130321"/>
            <a:ext cx="7683499" cy="62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D5BBBFE-BE0B-BD8A-D65C-F0EA2C58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260012"/>
            <a:ext cx="7683499" cy="62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50D0443-1B39-016B-AF3F-26E5628DD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8" y="3254195"/>
            <a:ext cx="7387245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-2Logo.png" descr="g-2Logo.png">
            <a:extLst>
              <a:ext uri="{FF2B5EF4-FFF2-40B4-BE49-F238E27FC236}">
                <a16:creationId xmlns:a16="http://schemas.microsoft.com/office/drawing/2014/main" id="{A88EB95E-D519-C14E-0E74-45E0FE9A7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642021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1C3F-FE0D-72E8-F5C5-06D94DDB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6E773934-B585-FB99-5ED0-D794F01B881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400" y="1981200"/>
                <a:ext cx="23659200" cy="8536504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CPTLV analysis is not yet unblinded for the entire Run 2 and Run 3 dataset.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The new analysis model has been tested on the preliminary Run 2 dataset. Features of the new analysis framework:</a:t>
                </a: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:r>
                  <a:rPr lang="en-US" sz="4267" dirty="0">
                    <a:latin typeface="Helvetica" pitchFamily="2" charset="0"/>
                  </a:rPr>
                  <a:t>Asymmetry-weighted method is used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2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267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4267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67" dirty="0">
                    <a:latin typeface="Helvetica" pitchFamily="2" charset="0"/>
                  </a:rPr>
                  <a:t>data, instead of Threshold method.</a:t>
                </a:r>
              </a:p>
              <a:p>
                <a:pPr marL="1981225" lvl="1" indent="-762010">
                  <a:buFont typeface="Wingdings" pitchFamily="2" charset="2"/>
                  <a:buChar char="Ø"/>
                </a:pPr>
                <a:endParaRPr lang="en-US" sz="4267" dirty="0">
                  <a:latin typeface="Helvetica" pitchFamily="2" charset="0"/>
                </a:endParaRP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:r>
                  <a:rPr lang="en-GB" sz="4267" dirty="0">
                    <a:latin typeface="Helvetica" pitchFamily="2" charset="0"/>
                  </a:rPr>
                  <a:t>A detailed systematic study is performed which includes gain related, and beam dynamics related systematics along with the magnetic field related systematics.</a:t>
                </a:r>
              </a:p>
              <a:p>
                <a:pPr marL="1981225" lvl="1" indent="-762010">
                  <a:buFont typeface="Wingdings" pitchFamily="2" charset="2"/>
                  <a:buChar char="Ø"/>
                </a:pPr>
                <a:endParaRPr lang="en-GB" sz="4267" dirty="0">
                  <a:latin typeface="Helvetica" pitchFamily="2" charset="0"/>
                </a:endParaRPr>
              </a:p>
              <a:p>
                <a:pPr marL="1981225" lvl="1" indent="-762010">
                  <a:buFont typeface="Arial" panose="020B0604020202020204" pitchFamily="34" charset="0"/>
                  <a:buChar char="•"/>
                </a:pPr>
                <a:r>
                  <a:rPr lang="en-GB" sz="4267" dirty="0">
                    <a:latin typeface="Helvetica" pitchFamily="2" charset="0"/>
                  </a:rPr>
                  <a:t>Generalized Lomb-</a:t>
                </a:r>
                <a:r>
                  <a:rPr lang="en-GB" sz="4267" dirty="0" err="1">
                    <a:latin typeface="Helvetica" pitchFamily="2" charset="0"/>
                  </a:rPr>
                  <a:t>Scargle</a:t>
                </a:r>
                <a:r>
                  <a:rPr lang="en-GB" sz="4267" dirty="0">
                    <a:latin typeface="Helvetica" pitchFamily="2" charset="0"/>
                  </a:rPr>
                  <a:t> method is used for the spectral analysis.</a:t>
                </a:r>
              </a:p>
              <a:p>
                <a:pPr marL="1981225" lvl="1" indent="-762010">
                  <a:buFont typeface="Wingdings" pitchFamily="2" charset="2"/>
                  <a:buChar char="Ø"/>
                </a:pPr>
                <a:endParaRPr lang="en-GB" sz="4267" dirty="0">
                  <a:latin typeface="Helvetica" pitchFamily="2" charset="0"/>
                </a:endParaRPr>
              </a:p>
              <a:p>
                <a:pPr marL="1981225" lvl="1" indent="-762010">
                  <a:buFont typeface="Wingdings" pitchFamily="2" charset="2"/>
                  <a:buChar char="Ø"/>
                </a:pPr>
                <a:endParaRPr lang="en-US" sz="4267" dirty="0">
                  <a:latin typeface="Helvetica" pitchFamily="2" charset="0"/>
                </a:endParaRPr>
              </a:p>
              <a:p>
                <a:pPr marL="1981225" lvl="1" indent="-762010">
                  <a:buFont typeface="Wingdings" pitchFamily="2" charset="2"/>
                  <a:buChar char="Ø"/>
                </a:pPr>
                <a:endParaRPr lang="en-US" sz="4267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6E773934-B585-FB99-5ED0-D794F01B88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400" y="1981200"/>
                <a:ext cx="23659200" cy="8536504"/>
              </a:xfrm>
              <a:blipFill>
                <a:blip r:embed="rId2"/>
                <a:stretch>
                  <a:fillRect l="-1288" t="-2000" r="-1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-2Logo.png" descr="g-2Logo.png">
            <a:extLst>
              <a:ext uri="{FF2B5EF4-FFF2-40B4-BE49-F238E27FC236}">
                <a16:creationId xmlns:a16="http://schemas.microsoft.com/office/drawing/2014/main" id="{C4A4DC80-7924-09D7-CF73-D7CE238B4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2221101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9CC5-3725-E470-CA3A-61CA76905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Results: Preliminary Run 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A56D4-2B8F-F248-68D0-891071323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778000"/>
            <a:ext cx="20726400" cy="467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62E7A-40C4-A82F-D9F3-4BE4050DA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0" y="6784621"/>
            <a:ext cx="7315200" cy="5689600"/>
          </a:xfrm>
          <a:prstGeom prst="rect">
            <a:avLst/>
          </a:prstGeom>
        </p:spPr>
      </p:pic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19EE8EDF-C2E4-8086-375D-CF1A4D1EC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8274757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369F-EAC8-DEC4-4DCB-335614137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Results: Preliminary Run 2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8B556DB-59A5-D51F-DBEE-C37E6ABF6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97" y="1558706"/>
            <a:ext cx="23659200" cy="10506466"/>
          </a:xfrm>
        </p:spPr>
        <p:txBody>
          <a:bodyPr/>
          <a:lstStyle/>
          <a:p>
            <a:pPr marL="762010" indent="-762010">
              <a:buFont typeface="Wingdings" pitchFamily="2" charset="2"/>
              <a:buChar char="§"/>
            </a:pPr>
            <a:r>
              <a:rPr lang="en-US" sz="4267" dirty="0">
                <a:latin typeface="Helvetica" pitchFamily="2" charset="0"/>
              </a:rPr>
              <a:t>10,000 MC datasets generated with 1.74 ppm sinusoidal signal injected at sidereal frequency. Distribution of Lomb Power at sidereal frequency is plotted for those 10,000 MC datasets.</a:t>
            </a: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endParaRPr lang="en-US" sz="4267" dirty="0">
              <a:latin typeface="Helvetica" pitchFamily="2" charset="0"/>
            </a:endParaRPr>
          </a:p>
          <a:p>
            <a:pPr marL="0" indent="0">
              <a:buNone/>
            </a:pPr>
            <a:endParaRPr lang="en-US" sz="4267" dirty="0">
              <a:latin typeface="Helvetica" pitchFamily="2" charset="0"/>
            </a:endParaRPr>
          </a:p>
          <a:p>
            <a:pPr marL="762010" indent="-762010">
              <a:buFont typeface="Wingdings" pitchFamily="2" charset="2"/>
              <a:buChar char="§"/>
            </a:pPr>
            <a:r>
              <a:rPr lang="en-GB" sz="4267" dirty="0">
                <a:latin typeface="Helvetica" pitchFamily="2" charset="0"/>
              </a:rPr>
              <a:t>The red dotted line indicates the Normalized Lomb power at the sidereal frequency in the real Run 2 dataset. Total bin count above the red dotted line is 9502, which indicates confidence level of 95.02%.</a:t>
            </a:r>
            <a:endParaRPr lang="en-US" sz="4267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AE9AE-5848-9378-A56F-36A5E3AF4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3692233"/>
            <a:ext cx="7775221" cy="5892800"/>
          </a:xfrm>
          <a:prstGeom prst="rect">
            <a:avLst/>
          </a:prstGeom>
        </p:spPr>
      </p:pic>
      <p:pic>
        <p:nvPicPr>
          <p:cNvPr id="6" name="g-2Logo.png" descr="g-2Logo.png">
            <a:extLst>
              <a:ext uri="{FF2B5EF4-FFF2-40B4-BE49-F238E27FC236}">
                <a16:creationId xmlns:a16="http://schemas.microsoft.com/office/drawing/2014/main" id="{1EFD5BB4-C97E-E488-06EE-B75F75CD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7850466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65D7-F5B6-D364-1DCA-A166D0CD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kern="1200" dirty="0">
                <a:latin typeface="Helvetica" pitchFamily="2" charset="0"/>
                <a:cs typeface="+mn-cs"/>
              </a:rPr>
              <a:t>Results: Preliminary Run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4">
                <a:extLst>
                  <a:ext uri="{FF2B5EF4-FFF2-40B4-BE49-F238E27FC236}">
                    <a16:creationId xmlns:a16="http://schemas.microsoft.com/office/drawing/2014/main" id="{9DC9CB18-9757-0697-CD6C-40AC1B26B7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397" y="2286072"/>
                <a:ext cx="21470908" cy="9675149"/>
              </a:xfrm>
            </p:spPr>
            <p:txBody>
              <a:bodyPr/>
              <a:lstStyle/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Sidereal oscillation amplitude at sidereal frequency:</a:t>
                </a:r>
              </a:p>
              <a:p>
                <a:pPr marL="0" indent="0">
                  <a:buNone/>
                </a:pPr>
                <a:r>
                  <a:rPr lang="en-US" sz="4267" dirty="0"/>
                  <a:t> </a:t>
                </a:r>
                <a:r>
                  <a:rPr lang="en-US" sz="4800" dirty="0">
                    <a:latin typeface="Helvetica" pitchFamily="2" charset="0"/>
                    <a:ea typeface="Cambria Math" panose="02040503050406030204" pitchFamily="18" charset="0"/>
                  </a:rPr>
                  <a:t>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𝑨</m:t>
                        </m:r>
                      </m:e>
                      <m:sub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𝟏</m:t>
                        </m:r>
                      </m:sub>
                      <m:sup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+</m:t>
                        </m:r>
                      </m:sup>
                    </m:sSubSup>
                    <m:r>
                      <a:rPr lang="en-US" sz="4800" b="1" i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&lt;</m:t>
                    </m:r>
                    <m:r>
                      <a:rPr lang="en-US" sz="4800" b="1" i="1" smtClean="0">
                        <a:solidFill>
                          <a:srgbClr val="0365C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𝟏</m:t>
                    </m:r>
                    <m:r>
                      <a:rPr lang="en-US" sz="4800" b="1" i="1" smtClean="0">
                        <a:solidFill>
                          <a:srgbClr val="0365C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800" b="1" i="1" smtClean="0">
                        <a:solidFill>
                          <a:srgbClr val="0365C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𝟕𝟒</m:t>
                    </m:r>
                    <m:r>
                      <a:rPr lang="en-US" sz="4800" b="1" i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800" b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𝐩𝐩𝐦</m:t>
                    </m:r>
                  </m:oMath>
                </a14:m>
                <a:r>
                  <a:rPr lang="en" sz="4800" b="1" dirty="0">
                    <a:solidFill>
                      <a:srgbClr val="0365C0"/>
                    </a:solidFill>
                    <a:latin typeface="Arial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𝒃</m:t>
                        </m:r>
                      </m:e>
                      <m:sub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𝑻</m:t>
                        </m:r>
                      </m:sub>
                      <m:sup>
                        <m:sSup>
                          <m:sSupPr>
                            <m:ctrlPr>
                              <a:rPr lang="en" sz="4800" b="1" i="1">
                                <a:solidFill>
                                  <a:srgbClr val="0365C0"/>
                                </a:solidFill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" sz="4800" b="1" i="1">
                                <a:solidFill>
                                  <a:srgbClr val="0365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  <a:sym typeface="Arial"/>
                              </a:rPr>
                              <m:t>𝝁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0365C0"/>
                                </a:solidFill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sz="4800" b="1" i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≤</m:t>
                    </m:r>
                    <m:r>
                      <a:rPr lang="en-US" sz="4800" b="1" i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𝟏</m:t>
                    </m:r>
                    <m:r>
                      <a:rPr lang="en-US" sz="4800" b="1" i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800" b="1" i="1" smtClean="0">
                        <a:solidFill>
                          <a:srgbClr val="0365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𝟏𝟎</m:t>
                    </m:r>
                    <m:r>
                      <a:rPr lang="en-US" sz="4800" b="1" i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×</m:t>
                    </m:r>
                    <m:sSup>
                      <m:sSupPr>
                        <m:ctrlP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𝟏𝟎</m:t>
                        </m:r>
                      </m:e>
                      <m:sup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rgbClr val="036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𝟐𝟒</m:t>
                        </m:r>
                      </m:sup>
                    </m:sSup>
                    <m:r>
                      <a:rPr lang="en-US" sz="4800" b="1" i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800" b="1">
                        <a:solidFill>
                          <a:srgbClr val="0365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𝐆𝐞𝐕</m:t>
                    </m:r>
                  </m:oMath>
                </a14:m>
                <a:endParaRPr lang="en-US" sz="4267" dirty="0"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1981225" lvl="1" indent="-762010">
                  <a:buFont typeface="Wingdings" pitchFamily="2" charset="2"/>
                  <a:buChar char="§"/>
                </a:pPr>
                <a:r>
                  <a:rPr lang="en-US" sz="4267" dirty="0">
                    <a:solidFill>
                      <a:srgbClr val="000000"/>
                    </a:solidFill>
                    <a:latin typeface="Helvetica" pitchFamily="2" charset="0"/>
                  </a:rPr>
                  <a:t>Previous T-method analysis on Preliminary Run 2 data: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𝑨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𝟏</m:t>
                        </m:r>
                      </m:sub>
                      <m:sup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+</m:t>
                        </m:r>
                      </m:sup>
                    </m:sSubSup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&lt;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𝟐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𝟎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𝐩𝐩𝐦</m:t>
                    </m:r>
                  </m:oMath>
                </a14:m>
                <a:r>
                  <a:rPr lang="en" sz="4000" b="1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𝒃</m:t>
                        </m:r>
                      </m:e>
                      <m:sub>
                        <m: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𝑻</m:t>
                        </m:r>
                      </m:sub>
                      <m:sup>
                        <m:sSup>
                          <m:sSupPr>
                            <m:ctrlPr>
                              <a:rPr lang="en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  <a:sym typeface="Arial"/>
                              </a:rPr>
                              <m:t>𝝁</m:t>
                            </m:r>
                          </m:e>
                          <m:sup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≤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𝟏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𝟑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×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𝟏𝟎</m:t>
                        </m:r>
                      </m:e>
                      <m:sup>
                        <m: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𝟐𝟒</m:t>
                        </m:r>
                      </m:sup>
                    </m:sSup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𝐆𝐞𝐕</m:t>
                    </m:r>
                  </m:oMath>
                </a14:m>
                <a:r>
                  <a:rPr lang="en" sz="4000" b="1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endParaRPr lang="en-US" sz="44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sz="4267" dirty="0">
                  <a:solidFill>
                    <a:schemeClr val="tx1"/>
                  </a:solidFill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pPr marL="1981225" lvl="1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Sensitivity has increased due to use of the Asymmetry-weighted method.</a:t>
                </a: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With Run 2 and Run 3 unblinded data, sensitivity limit should </a:t>
                </a:r>
                <a:r>
                  <a:rPr lang="en-US" sz="4267" dirty="0" err="1">
                    <a:latin typeface="Helvetica" pitchFamily="2" charset="0"/>
                  </a:rPr>
                  <a:t>subceed</a:t>
                </a:r>
                <a:r>
                  <a:rPr lang="en-US" sz="4267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𝟏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×</m:t>
                    </m:r>
                    <m:sSup>
                      <m:sSup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𝟏𝟎</m:t>
                        </m:r>
                      </m:e>
                      <m:sup>
                        <m: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𝟐𝟒</m:t>
                        </m:r>
                      </m:sup>
                    </m:sSup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a:rPr lang="en-US" sz="4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𝐆𝐞𝐕</m:t>
                    </m:r>
                  </m:oMath>
                </a14:m>
                <a:r>
                  <a:rPr lang="en" sz="4400" b="1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endParaRPr lang="en-US" sz="4267" dirty="0">
                  <a:latin typeface="Helvetica" pitchFamily="2" charset="0"/>
                </a:endParaRPr>
              </a:p>
              <a:p>
                <a:pPr marL="762010" indent="-762010">
                  <a:buFont typeface="Wingdings" pitchFamily="2" charset="2"/>
                  <a:buChar char="§"/>
                </a:pPr>
                <a:r>
                  <a:rPr lang="en-US" sz="4267" dirty="0">
                    <a:latin typeface="Helvetica" pitchFamily="2" charset="0"/>
                  </a:rPr>
                  <a:t>With Runs 4-6, sensitivity will improve by about another factor of 2 </a:t>
                </a:r>
              </a:p>
            </p:txBody>
          </p:sp>
        </mc:Choice>
        <mc:Fallback xmlns="">
          <p:sp>
            <p:nvSpPr>
              <p:cNvPr id="4" name="Text Placeholder 4">
                <a:extLst>
                  <a:ext uri="{FF2B5EF4-FFF2-40B4-BE49-F238E27FC236}">
                    <a16:creationId xmlns:a16="http://schemas.microsoft.com/office/drawing/2014/main" id="{9DC9CB18-9757-0697-CD6C-40AC1B26B7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2397" y="2286072"/>
                <a:ext cx="21470908" cy="9675149"/>
              </a:xfrm>
              <a:blipFill>
                <a:blip r:embed="rId2"/>
                <a:stretch>
                  <a:fillRect l="-1419" t="-1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-2Logo.png" descr="g-2Logo.png">
            <a:extLst>
              <a:ext uri="{FF2B5EF4-FFF2-40B4-BE49-F238E27FC236}">
                <a16:creationId xmlns:a16="http://schemas.microsoft.com/office/drawing/2014/main" id="{87B13849-6B70-2FB8-7CC9-BEFBD0FFE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771737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71BC-5859-D56B-1B9D-7A3FA32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</a:t>
            </a:r>
            <a:r>
              <a:rPr lang="en-US" sz="6000" dirty="0"/>
              <a:t>Sidereal Measurement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DFCD9C88-40DC-8026-6802-8089ED65438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6" y="1852015"/>
                <a:ext cx="23188220" cy="10166989"/>
              </a:xfrm>
            </p:spPr>
            <p:txBody>
              <a:bodyPr/>
              <a:lstStyle/>
              <a:p>
                <a:r>
                  <a:rPr lang="en-US" sz="5400" dirty="0"/>
                  <a:t>Muon g-2 is an extremely sensitive laboratory to test SM / search for </a:t>
                </a:r>
                <a:r>
                  <a:rPr lang="en-US" sz="5400" b="1" i="1" dirty="0">
                    <a:solidFill>
                      <a:srgbClr val="002060"/>
                    </a:solidFill>
                  </a:rPr>
                  <a:t>(and possibly identify!) </a:t>
                </a:r>
                <a:r>
                  <a:rPr lang="en-US" sz="5400" dirty="0"/>
                  <a:t>BSM physics.</a:t>
                </a:r>
                <a:endParaRPr lang="en-US" dirty="0"/>
              </a:p>
              <a:p>
                <a:r>
                  <a:rPr lang="en-US" dirty="0"/>
                  <a:t>Previous studies indicate that sensitivity roughly scales with </a:t>
                </a:r>
                <a:r>
                  <a:rPr lang="el-GR" i="1" dirty="0">
                    <a:solidFill>
                      <a:srgbClr val="7030A0"/>
                    </a:solidFill>
                  </a:rPr>
                  <a:t>ω</a:t>
                </a:r>
                <a:r>
                  <a:rPr lang="en-US" i="1" baseline="-25000" dirty="0">
                    <a:solidFill>
                      <a:srgbClr val="7030A0"/>
                    </a:solidFill>
                  </a:rPr>
                  <a:t>a</a:t>
                </a:r>
                <a:r>
                  <a:rPr lang="en-US" baseline="-25000" dirty="0"/>
                  <a:t> </a:t>
                </a:r>
                <a:r>
                  <a:rPr lang="en-US" dirty="0"/>
                  <a:t>uncertainty.</a:t>
                </a:r>
              </a:p>
              <a:p>
                <a:pPr lvl="1"/>
                <a:r>
                  <a:rPr lang="en-US" dirty="0"/>
                  <a:t>E989 uncertainty aiming for x4 improvement compared to BNL E821.</a:t>
                </a:r>
              </a:p>
              <a:p>
                <a:r>
                  <a:rPr lang="en-US" dirty="0"/>
                  <a:t>E989 sensitivity to sidereal variation should be at ~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GeV</a:t>
                </a:r>
                <a:r>
                  <a:rPr lang="en-US" dirty="0"/>
                  <a:t> level. </a:t>
                </a:r>
              </a:p>
              <a:p>
                <a:r>
                  <a:rPr lang="en-US" dirty="0"/>
                  <a:t>Performing </a:t>
                </a:r>
                <a:r>
                  <a:rPr lang="en-US" b="1" dirty="0"/>
                  <a:t>first-ever</a:t>
                </a:r>
                <a:r>
                  <a:rPr lang="en-US" dirty="0"/>
                  <a:t> search for CPTLV at </a:t>
                </a:r>
                <a:r>
                  <a:rPr lang="en-US" b="1" dirty="0"/>
                  <a:t>sidereal harmonic frequencies</a:t>
                </a:r>
              </a:p>
              <a:p>
                <a:r>
                  <a:rPr lang="en-US" b="1" dirty="0"/>
                  <a:t>First-ever</a:t>
                </a:r>
                <a:r>
                  <a:rPr lang="en-US" dirty="0"/>
                  <a:t> search for </a:t>
                </a:r>
                <a:r>
                  <a:rPr lang="en-US" b="1" dirty="0"/>
                  <a:t>annual variation </a:t>
                </a:r>
                <a:endParaRPr lang="en-US" dirty="0"/>
              </a:p>
              <a:p>
                <a:pPr lvl="1"/>
                <a:r>
                  <a:rPr lang="en-US" dirty="0"/>
                  <a:t>Not done in E821 because 3-month runs 																	  were always at the same time of year.</a:t>
                </a:r>
              </a:p>
              <a:p>
                <a:pPr lvl="1"/>
                <a:r>
                  <a:rPr lang="en-US" dirty="0"/>
                  <a:t>E989 data covers ~10 calendar                                                                                                months out of the year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DFCD9C88-40DC-8026-6802-8089ED6543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1852015"/>
                <a:ext cx="23188220" cy="10166989"/>
              </a:xfrm>
              <a:blipFill>
                <a:blip r:embed="rId2"/>
                <a:stretch>
                  <a:fillRect l="-1683" t="-2158" r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 Magnetic Moment">
            <a:extLst>
              <a:ext uri="{FF2B5EF4-FFF2-40B4-BE49-F238E27FC236}">
                <a16:creationId xmlns:a16="http://schemas.microsoft.com/office/drawing/2014/main" id="{25A2CE30-5BB3-320E-9F98-F72E1EFE0828}"/>
              </a:ext>
            </a:extLst>
          </p:cNvPr>
          <p:cNvSpPr txBox="1"/>
          <p:nvPr/>
        </p:nvSpPr>
        <p:spPr>
          <a:xfrm>
            <a:off x="589182" y="1562745"/>
            <a:ext cx="10265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defRPr sz="3800" b="1"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/>
            <a:endParaRPr sz="5400" dirty="0"/>
          </a:p>
        </p:txBody>
      </p:sp>
      <p:pic>
        <p:nvPicPr>
          <p:cNvPr id="6" name="Picture 5" descr="Screen Shot 2015-07-12 at 1.31.26 PM.png">
            <a:extLst>
              <a:ext uri="{FF2B5EF4-FFF2-40B4-BE49-F238E27FC236}">
                <a16:creationId xmlns:a16="http://schemas.microsoft.com/office/drawing/2014/main" id="{1B33613A-2158-D71A-8819-4E5DA7CA0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15611" r="2156" b="30361"/>
          <a:stretch/>
        </p:blipFill>
        <p:spPr>
          <a:xfrm>
            <a:off x="12807875" y="8137998"/>
            <a:ext cx="10771221" cy="417659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F5D23C67-BF08-2BA8-A3ED-EA76A28B8CD4}"/>
              </a:ext>
            </a:extLst>
          </p:cNvPr>
          <p:cNvSpPr/>
          <p:nvPr/>
        </p:nvSpPr>
        <p:spPr bwMode="auto">
          <a:xfrm flipV="1">
            <a:off x="12807875" y="9234914"/>
            <a:ext cx="10453348" cy="2906589"/>
          </a:xfrm>
          <a:prstGeom prst="arc">
            <a:avLst/>
          </a:prstGeom>
          <a:noFill/>
          <a:ln w="1270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110AD4-C542-92DC-E0AA-400328D60DEA}"/>
              </a:ext>
            </a:extLst>
          </p:cNvPr>
          <p:cNvSpPr txBox="1"/>
          <p:nvPr/>
        </p:nvSpPr>
        <p:spPr>
          <a:xfrm>
            <a:off x="22053309" y="11585448"/>
            <a:ext cx="1443024" cy="7966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E821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291D939-7132-1940-639A-D60E82E2A084}"/>
              </a:ext>
            </a:extLst>
          </p:cNvPr>
          <p:cNvSpPr/>
          <p:nvPr/>
        </p:nvSpPr>
        <p:spPr bwMode="auto">
          <a:xfrm flipV="1">
            <a:off x="12840110" y="8428615"/>
            <a:ext cx="10453348" cy="2906589"/>
          </a:xfrm>
          <a:prstGeom prst="arc">
            <a:avLst>
              <a:gd name="adj1" fmla="val 16200000"/>
              <a:gd name="adj2" fmla="val 11273819"/>
            </a:avLst>
          </a:prstGeom>
          <a:noFill/>
          <a:ln w="1270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F9FB8-A099-4DB1-53DF-24B8587CC924}"/>
              </a:ext>
            </a:extLst>
          </p:cNvPr>
          <p:cNvSpPr txBox="1"/>
          <p:nvPr/>
        </p:nvSpPr>
        <p:spPr>
          <a:xfrm>
            <a:off x="13277982" y="8137998"/>
            <a:ext cx="1443024" cy="796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E989</a:t>
            </a:r>
          </a:p>
        </p:txBody>
      </p:sp>
      <p:pic>
        <p:nvPicPr>
          <p:cNvPr id="11" name="g-2Logo.png" descr="g-2Logo.png">
            <a:extLst>
              <a:ext uri="{FF2B5EF4-FFF2-40B4-BE49-F238E27FC236}">
                <a16:creationId xmlns:a16="http://schemas.microsoft.com/office/drawing/2014/main" id="{529C5E9C-EF21-C82D-EBDF-9F43BA5C3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8466005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24" y="331672"/>
            <a:ext cx="19066216" cy="984885"/>
          </a:xfrm>
        </p:spPr>
        <p:txBody>
          <a:bodyPr/>
          <a:lstStyle/>
          <a:p>
            <a:r>
              <a:rPr lang="en-US" sz="6400" dirty="0">
                <a:latin typeface="Helvetica" pitchFamily="2" charset="0"/>
              </a:rPr>
              <a:t>Thanks to the </a:t>
            </a:r>
            <a:r>
              <a:rPr lang="en-US" sz="6400" dirty="0" err="1">
                <a:latin typeface="Helvetica" pitchFamily="2" charset="0"/>
              </a:rPr>
              <a:t>UMiss</a:t>
            </a:r>
            <a:r>
              <a:rPr lang="en-US" sz="6400" dirty="0">
                <a:latin typeface="Helvetica" pitchFamily="2" charset="0"/>
              </a:rPr>
              <a:t> Muon g-2 Group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63069298" y="34679467"/>
            <a:ext cx="376705" cy="369332"/>
          </a:xfrm>
        </p:spPr>
        <p:txBody>
          <a:bodyPr/>
          <a:lstStyle/>
          <a:p>
            <a:fld id="{86CB4B4D-7CA3-9044-876B-883B54F8677D}" type="slidenum">
              <a:rPr lang="en-US" smtClean="0"/>
              <a:t>79</a:t>
            </a:fld>
            <a:endParaRPr lang="en-US"/>
          </a:p>
        </p:txBody>
      </p:sp>
      <p:pic>
        <p:nvPicPr>
          <p:cNvPr id="5" name="Google Shape;523;p83"/>
          <p:cNvPicPr preferRelativeResize="0"/>
          <p:nvPr/>
        </p:nvPicPr>
        <p:blipFill rotWithShape="1">
          <a:blip r:embed="rId2">
            <a:alphaModFix/>
          </a:blip>
          <a:srcRect b="25389"/>
          <a:stretch/>
        </p:blipFill>
        <p:spPr>
          <a:xfrm>
            <a:off x="402172" y="1826937"/>
            <a:ext cx="3944349" cy="523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24;p83"/>
          <p:cNvPicPr preferRelativeResize="0"/>
          <p:nvPr/>
        </p:nvPicPr>
        <p:blipFill rotWithShape="1">
          <a:blip r:embed="rId3">
            <a:alphaModFix/>
          </a:blip>
          <a:srcRect t="9556" r="35843" b="18748"/>
          <a:stretch/>
        </p:blipFill>
        <p:spPr>
          <a:xfrm>
            <a:off x="10269715" y="7507835"/>
            <a:ext cx="4595125" cy="513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26;p83"/>
          <p:cNvPicPr preferRelativeResize="0"/>
          <p:nvPr/>
        </p:nvPicPr>
        <p:blipFill rotWithShape="1">
          <a:blip r:embed="rId4">
            <a:alphaModFix/>
          </a:blip>
          <a:srcRect r="12118"/>
          <a:stretch/>
        </p:blipFill>
        <p:spPr>
          <a:xfrm>
            <a:off x="14839195" y="1807115"/>
            <a:ext cx="4494277" cy="511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8040" y="7479268"/>
            <a:ext cx="4101861" cy="512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9;p83"/>
          <p:cNvPicPr preferRelativeResize="0"/>
          <p:nvPr/>
        </p:nvPicPr>
        <p:blipFill rotWithShape="1">
          <a:blip r:embed="rId6">
            <a:alphaModFix/>
          </a:blip>
          <a:srcRect l="8311" r="5998" b="19257"/>
          <a:stretch/>
        </p:blipFill>
        <p:spPr>
          <a:xfrm>
            <a:off x="5310315" y="1815973"/>
            <a:ext cx="4360117" cy="511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31;p83"/>
          <p:cNvPicPr preferRelativeResize="0"/>
          <p:nvPr/>
        </p:nvPicPr>
        <p:blipFill rotWithShape="1">
          <a:blip r:embed="rId7">
            <a:alphaModFix/>
          </a:blip>
          <a:srcRect l="3199" t="51660" r="40963" b="11023"/>
          <a:stretch/>
        </p:blipFill>
        <p:spPr>
          <a:xfrm>
            <a:off x="19815901" y="7479265"/>
            <a:ext cx="4231787" cy="48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r="8277"/>
          <a:stretch/>
        </p:blipFill>
        <p:spPr>
          <a:xfrm>
            <a:off x="10141501" y="1853189"/>
            <a:ext cx="4328587" cy="5114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3"/>
          <a:stretch/>
        </p:blipFill>
        <p:spPr>
          <a:xfrm>
            <a:off x="402172" y="7449830"/>
            <a:ext cx="3944349" cy="53258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22615" y="11642606"/>
            <a:ext cx="1848263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 err="1">
                <a:solidFill>
                  <a:srgbClr val="000000"/>
                </a:solidFill>
              </a:rPr>
              <a:t>Wanwei</a:t>
            </a:r>
            <a:r>
              <a:rPr lang="en-US" sz="2400" dirty="0">
                <a:solidFill>
                  <a:srgbClr val="000000"/>
                </a:solidFill>
              </a:rPr>
              <a:t> Wu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89438" y="11597643"/>
            <a:ext cx="3218830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Meghna Bhattacharya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73928" y="11318414"/>
            <a:ext cx="2106346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 err="1">
                <a:solidFill>
                  <a:srgbClr val="000000"/>
                </a:solidFill>
              </a:rPr>
              <a:t>Byungchul</a:t>
            </a:r>
            <a:r>
              <a:rPr lang="en-US" sz="2400" dirty="0">
                <a:solidFill>
                  <a:srgbClr val="000000"/>
                </a:solidFill>
              </a:rPr>
              <a:t> Yu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8062" y="6127446"/>
            <a:ext cx="2518318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Jenny </a:t>
            </a:r>
            <a:r>
              <a:rPr lang="en-US" sz="2400" dirty="0" err="1">
                <a:solidFill>
                  <a:srgbClr val="000000"/>
                </a:solidFill>
              </a:rPr>
              <a:t>Holzbauer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73043" y="6142633"/>
            <a:ext cx="2414122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Alex Keshavarzi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54136" y="6162411"/>
            <a:ext cx="2311530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Jason </a:t>
            </a:r>
            <a:r>
              <a:rPr lang="en-US" sz="2400" dirty="0" err="1">
                <a:solidFill>
                  <a:srgbClr val="000000"/>
                </a:solidFill>
              </a:rPr>
              <a:t>Crnkovic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9020" y="6299227"/>
            <a:ext cx="2088713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Breese Quinn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31049" y="6924345"/>
            <a:ext cx="11066552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642944"/>
            <a:r>
              <a:rPr lang="en-US" sz="2400" b="1" dirty="0">
                <a:solidFill>
                  <a:srgbClr val="000000"/>
                </a:solidFill>
              </a:rPr>
              <a:t>Graduate Students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83489" y="1098627"/>
            <a:ext cx="14035960" cy="648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642944"/>
            <a:r>
              <a:rPr lang="en-US" sz="2400" b="1" dirty="0">
                <a:solidFill>
                  <a:srgbClr val="000000"/>
                </a:solidFill>
              </a:rPr>
              <a:t>Postdocs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546DA8-3AB0-B384-E79F-4AB60555A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5902" y="1793083"/>
            <a:ext cx="3797301" cy="5106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4B763-C231-29F3-661F-A406FB90EE48}"/>
              </a:ext>
            </a:extLst>
          </p:cNvPr>
          <p:cNvSpPr txBox="1"/>
          <p:nvPr/>
        </p:nvSpPr>
        <p:spPr>
          <a:xfrm>
            <a:off x="1069468" y="11814387"/>
            <a:ext cx="2909451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Sam Krishnamurthy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9BF770-3A0F-F27D-C767-29BF50CD331E}"/>
              </a:ext>
            </a:extLst>
          </p:cNvPr>
          <p:cNvSpPr txBox="1"/>
          <p:nvPr/>
        </p:nvSpPr>
        <p:spPr>
          <a:xfrm>
            <a:off x="21154568" y="6251417"/>
            <a:ext cx="1231106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On Kim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E4A32-E916-F41E-83D0-967D2CF9196B}"/>
              </a:ext>
            </a:extLst>
          </p:cNvPr>
          <p:cNvSpPr txBox="1"/>
          <p:nvPr/>
        </p:nvSpPr>
        <p:spPr>
          <a:xfrm>
            <a:off x="288223" y="6942083"/>
            <a:ext cx="4267203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642944"/>
            <a:r>
              <a:rPr lang="en-US" sz="2400" b="1" dirty="0">
                <a:solidFill>
                  <a:srgbClr val="000000"/>
                </a:solidFill>
              </a:rPr>
              <a:t>Undergraduate Student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20CD0F-2C43-5B51-D08A-3D7D7D714E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95774" y="7645692"/>
            <a:ext cx="4783205" cy="48265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A4BB1DA-7B66-BF25-DB88-7A6410E0BF26}"/>
              </a:ext>
            </a:extLst>
          </p:cNvPr>
          <p:cNvSpPr txBox="1"/>
          <p:nvPr/>
        </p:nvSpPr>
        <p:spPr>
          <a:xfrm>
            <a:off x="16001388" y="11774526"/>
            <a:ext cx="2140009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400" dirty="0">
                <a:solidFill>
                  <a:srgbClr val="000000"/>
                </a:solidFill>
              </a:rPr>
              <a:t>Baisakhi Mitra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A0EBCD-9D79-457E-9122-EAD7A3A9F194}"/>
              </a:ext>
            </a:extLst>
          </p:cNvPr>
          <p:cNvSpPr txBox="1"/>
          <p:nvPr/>
        </p:nvSpPr>
        <p:spPr>
          <a:xfrm>
            <a:off x="352871" y="12950893"/>
            <a:ext cx="16358194" cy="722249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642944"/>
            <a:r>
              <a:rPr lang="en-US" sz="2800" b="1" dirty="0">
                <a:solidFill>
                  <a:srgbClr val="000000"/>
                </a:solidFill>
              </a:rPr>
              <a:t>Undergrads Cooper Crawley, Lane Taylor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4A9B2-5706-6A83-D534-D03B9D79E5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r="28138" b="28387"/>
          <a:stretch/>
        </p:blipFill>
        <p:spPr>
          <a:xfrm>
            <a:off x="22283722" y="72293"/>
            <a:ext cx="1456030" cy="1753263"/>
          </a:xfrm>
          <a:prstGeom prst="rect">
            <a:avLst/>
          </a:prstGeom>
        </p:spPr>
      </p:pic>
      <p:pic>
        <p:nvPicPr>
          <p:cNvPr id="16" name="g-2Logo.png" descr="g-2Logo.png">
            <a:extLst>
              <a:ext uri="{FF2B5EF4-FFF2-40B4-BE49-F238E27FC236}">
                <a16:creationId xmlns:a16="http://schemas.microsoft.com/office/drawing/2014/main" id="{B91C94EE-7C4A-0734-DF62-DD04B760A4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642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D120-D841-0EA6-42F1-50346809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Hughes-</a:t>
            </a:r>
            <a:r>
              <a:rPr lang="en-US" sz="6000" dirty="0" err="1"/>
              <a:t>Drever</a:t>
            </a:r>
            <a:r>
              <a:rPr lang="en-US" sz="6000" dirty="0"/>
              <a:t>: Anisotropy of Inertial Mass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4D0449A-8A04-5392-D387-CF29769F79A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Search for change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</m:acc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interaction energy as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rotates </a:t>
                </a:r>
                <a:r>
                  <a:rPr lang="en-US" dirty="0" err="1">
                    <a:solidFill>
                      <a:srgbClr val="002060"/>
                    </a:solidFill>
                    <a:cs typeface="Times New Roman"/>
                  </a:rPr>
                  <a:t>wrt</a:t>
                </a:r>
                <a:r>
                  <a:rPr lang="en-US" dirty="0">
                    <a:solidFill>
                      <a:srgbClr val="002060"/>
                    </a:solidFill>
                  </a:rPr>
                  <a:t> the galaxy center</a:t>
                </a:r>
              </a:p>
              <a:p>
                <a:pPr lvl="1"/>
                <a:r>
                  <a:rPr lang="en-US" dirty="0"/>
                  <a:t>Recall there is a mass in the interaction term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Hughes: </a:t>
                </a:r>
                <a:r>
                  <a:rPr lang="en-US" baseline="30000" dirty="0">
                    <a:solidFill>
                      <a:srgbClr val="002060"/>
                    </a:solidFill>
                  </a:rPr>
                  <a:t>7</a:t>
                </a:r>
                <a:r>
                  <a:rPr lang="en-US" dirty="0">
                    <a:solidFill>
                      <a:srgbClr val="002060"/>
                    </a:solidFill>
                    <a:cs typeface="Times New Roman"/>
                  </a:rPr>
                  <a:t>Li</a:t>
                </a:r>
              </a:p>
              <a:p>
                <a:pPr lvl="1"/>
                <a:r>
                  <a:rPr lang="en-US" dirty="0"/>
                  <a:t>4 equally split levels</a:t>
                </a:r>
              </a:p>
              <a:p>
                <a:pPr lvl="1"/>
                <a:r>
                  <a:rPr lang="en-US" dirty="0"/>
                  <a:t>See 1 line (all three transitions are equal)</a:t>
                </a:r>
              </a:p>
              <a:p>
                <a:pPr lvl="1"/>
                <a:r>
                  <a:rPr lang="en-US" dirty="0"/>
                  <a:t>If they are shifted by different amounts                                                                                 see triplet, or broadened structure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Only a single line was observed to their uncertainty                                        of 5 ppm, which was dominated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4D0449A-8A04-5392-D387-CF29769F79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604" t="-1019" r="-789" b="-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951D5EE2-E630-F4C9-101F-B8AFEDD8D6FA}"/>
              </a:ext>
            </a:extLst>
          </p:cNvPr>
          <p:cNvGrpSpPr/>
          <p:nvPr/>
        </p:nvGrpSpPr>
        <p:grpSpPr>
          <a:xfrm>
            <a:off x="13144500" y="3770168"/>
            <a:ext cx="10250244" cy="5429250"/>
            <a:chOff x="12896850" y="3181350"/>
            <a:chExt cx="10250244" cy="54292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001388-8680-733C-4B44-9EECEF2595D8}"/>
                </a:ext>
              </a:extLst>
            </p:cNvPr>
            <p:cNvSpPr/>
            <p:nvPr/>
          </p:nvSpPr>
          <p:spPr bwMode="auto">
            <a:xfrm>
              <a:off x="12896850" y="3181350"/>
              <a:ext cx="10250244" cy="54292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79BDB9C-46AC-F40B-A9D0-3BD319AD9922}"/>
                </a:ext>
              </a:extLst>
            </p:cNvPr>
            <p:cNvGrpSpPr/>
            <p:nvPr/>
          </p:nvGrpSpPr>
          <p:grpSpPr>
            <a:xfrm>
              <a:off x="14149539" y="3847364"/>
              <a:ext cx="5975162" cy="4131280"/>
              <a:chOff x="5749927" y="2886202"/>
              <a:chExt cx="2427287" cy="1229766"/>
            </a:xfrm>
            <a:solidFill>
              <a:schemeClr val="bg1"/>
            </a:solidFill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2AE226E-09CC-9FB2-1B1E-DC9A072479AD}"/>
                  </a:ext>
                </a:extLst>
              </p:cNvPr>
              <p:cNvCxnSpPr/>
              <p:nvPr/>
            </p:nvCxnSpPr>
            <p:spPr>
              <a:xfrm flipV="1">
                <a:off x="5749927" y="3587750"/>
                <a:ext cx="885825" cy="1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5006CEA-1106-D034-20D4-943F4A21077E}"/>
                  </a:ext>
                </a:extLst>
              </p:cNvPr>
              <p:cNvCxnSpPr/>
              <p:nvPr/>
            </p:nvCxnSpPr>
            <p:spPr>
              <a:xfrm>
                <a:off x="7280278" y="2886585"/>
                <a:ext cx="841375" cy="0"/>
              </a:xfrm>
              <a:prstGeom prst="line">
                <a:avLst/>
              </a:prstGeom>
              <a:grpFill/>
              <a:ln w="28575">
                <a:solidFill>
                  <a:srgbClr val="0000FF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2B8694B-B279-32A0-F780-036FEA397A73}"/>
                  </a:ext>
                </a:extLst>
              </p:cNvPr>
              <p:cNvCxnSpPr/>
              <p:nvPr/>
            </p:nvCxnSpPr>
            <p:spPr>
              <a:xfrm>
                <a:off x="7296153" y="3274264"/>
                <a:ext cx="841375" cy="0"/>
              </a:xfrm>
              <a:prstGeom prst="line">
                <a:avLst/>
              </a:prstGeom>
              <a:grpFill/>
              <a:ln w="28575">
                <a:solidFill>
                  <a:srgbClr val="0000FF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362B56B-137A-1A80-F627-6DC709AC0B2E}"/>
                  </a:ext>
                </a:extLst>
              </p:cNvPr>
              <p:cNvCxnSpPr/>
              <p:nvPr/>
            </p:nvCxnSpPr>
            <p:spPr>
              <a:xfrm>
                <a:off x="7335839" y="3731209"/>
                <a:ext cx="841375" cy="0"/>
              </a:xfrm>
              <a:prstGeom prst="line">
                <a:avLst/>
              </a:prstGeom>
              <a:grpFill/>
              <a:ln w="28575">
                <a:solidFill>
                  <a:srgbClr val="0000FF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307A4B4-CFDC-BA9E-BED5-2EFC07120178}"/>
                  </a:ext>
                </a:extLst>
              </p:cNvPr>
              <p:cNvCxnSpPr/>
              <p:nvPr/>
            </p:nvCxnSpPr>
            <p:spPr>
              <a:xfrm>
                <a:off x="7335838" y="4115968"/>
                <a:ext cx="841375" cy="0"/>
              </a:xfrm>
              <a:prstGeom prst="line">
                <a:avLst/>
              </a:prstGeom>
              <a:grpFill/>
              <a:ln w="28575">
                <a:solidFill>
                  <a:srgbClr val="0000FF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D7D0170-5E2A-957F-2FB3-66D105FBF2E0}"/>
                  </a:ext>
                </a:extLst>
              </p:cNvPr>
              <p:cNvCxnSpPr/>
              <p:nvPr/>
            </p:nvCxnSpPr>
            <p:spPr>
              <a:xfrm flipV="1">
                <a:off x="6635751" y="2886202"/>
                <a:ext cx="660400" cy="701549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A203536-5957-37F5-1EC5-B33C68C88902}"/>
                  </a:ext>
                </a:extLst>
              </p:cNvPr>
              <p:cNvCxnSpPr/>
              <p:nvPr/>
            </p:nvCxnSpPr>
            <p:spPr>
              <a:xfrm flipV="1">
                <a:off x="6635751" y="3276600"/>
                <a:ext cx="679450" cy="311152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A43623E-FB98-133C-24A0-99DBCA2CFF6A}"/>
                  </a:ext>
                </a:extLst>
              </p:cNvPr>
              <p:cNvCxnSpPr/>
              <p:nvPr/>
            </p:nvCxnSpPr>
            <p:spPr>
              <a:xfrm>
                <a:off x="6635749" y="3587751"/>
                <a:ext cx="700087" cy="143459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E81E3D4-D207-79F7-781C-90FAC513357F}"/>
                  </a:ext>
                </a:extLst>
              </p:cNvPr>
              <p:cNvCxnSpPr/>
              <p:nvPr/>
            </p:nvCxnSpPr>
            <p:spPr>
              <a:xfrm>
                <a:off x="6635750" y="3587751"/>
                <a:ext cx="700087" cy="524537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31" descr="latex-image-1.pdf">
              <a:extLst>
                <a:ext uri="{FF2B5EF4-FFF2-40B4-BE49-F238E27FC236}">
                  <a16:creationId xmlns:a16="http://schemas.microsoft.com/office/drawing/2014/main" id="{9C3257D9-F01E-16FB-3B75-F234A3486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570" y="3221233"/>
              <a:ext cx="2370369" cy="115673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  <p:pic>
          <p:nvPicPr>
            <p:cNvPr id="33" name="Picture 32" descr="latex-image-1.pdf">
              <a:extLst>
                <a:ext uri="{FF2B5EF4-FFF2-40B4-BE49-F238E27FC236}">
                  <a16:creationId xmlns:a16="http://schemas.microsoft.com/office/drawing/2014/main" id="{01DCA423-13F9-74BC-1B21-0F13AEC87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09747" y="4536147"/>
              <a:ext cx="2552135" cy="124544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  <p:pic>
          <p:nvPicPr>
            <p:cNvPr id="34" name="Picture 33" descr="latex-image-1.pdf">
              <a:extLst>
                <a:ext uri="{FF2B5EF4-FFF2-40B4-BE49-F238E27FC236}">
                  <a16:creationId xmlns:a16="http://schemas.microsoft.com/office/drawing/2014/main" id="{7F9FD808-48D1-77D7-65E6-0925E2FB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3696" y="7435709"/>
              <a:ext cx="2294660" cy="111979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  <p:pic>
          <p:nvPicPr>
            <p:cNvPr id="35" name="Picture 34" descr="latex-image-1.pdf">
              <a:extLst>
                <a:ext uri="{FF2B5EF4-FFF2-40B4-BE49-F238E27FC236}">
                  <a16:creationId xmlns:a16="http://schemas.microsoft.com/office/drawing/2014/main" id="{7AC262F8-09BC-2C29-B504-E6F1F826B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570" y="6037340"/>
              <a:ext cx="2393855" cy="116820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  <p:pic>
          <p:nvPicPr>
            <p:cNvPr id="36" name="Picture 35" descr="latex-image-1.pdf">
              <a:extLst>
                <a:ext uri="{FF2B5EF4-FFF2-40B4-BE49-F238E27FC236}">
                  <a16:creationId xmlns:a16="http://schemas.microsoft.com/office/drawing/2014/main" id="{BA0A30C0-EA59-8610-FA40-B10F473D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8728" y="5682802"/>
              <a:ext cx="706356" cy="97803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6281103-5050-8768-DAA4-4B33587B6AB2}"/>
                </a:ext>
              </a:extLst>
            </p:cNvPr>
            <p:cNvCxnSpPr/>
            <p:nvPr/>
          </p:nvCxnSpPr>
          <p:spPr>
            <a:xfrm>
              <a:off x="18821839" y="3832060"/>
              <a:ext cx="6790" cy="1293422"/>
            </a:xfrm>
            <a:prstGeom prst="straightConnector1">
              <a:avLst/>
            </a:prstGeom>
            <a:solidFill>
              <a:schemeClr val="bg1"/>
            </a:solidFill>
            <a:ln w="28575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4149335-F3A3-C536-C7FA-4466A6C7647B}"/>
                </a:ext>
              </a:extLst>
            </p:cNvPr>
            <p:cNvCxnSpPr/>
            <p:nvPr/>
          </p:nvCxnSpPr>
          <p:spPr>
            <a:xfrm>
              <a:off x="18821839" y="5203110"/>
              <a:ext cx="6790" cy="1434663"/>
            </a:xfrm>
            <a:prstGeom prst="straightConnector1">
              <a:avLst/>
            </a:prstGeom>
            <a:solidFill>
              <a:schemeClr val="bg1"/>
            </a:solidFill>
            <a:ln w="28575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FB38B81-2BB3-7412-E77E-A592384DE8EF}"/>
                </a:ext>
              </a:extLst>
            </p:cNvPr>
            <p:cNvCxnSpPr/>
            <p:nvPr/>
          </p:nvCxnSpPr>
          <p:spPr>
            <a:xfrm>
              <a:off x="18828629" y="6702184"/>
              <a:ext cx="6790" cy="1293422"/>
            </a:xfrm>
            <a:prstGeom prst="straightConnector1">
              <a:avLst/>
            </a:prstGeom>
            <a:solidFill>
              <a:schemeClr val="bg1"/>
            </a:solidFill>
            <a:ln w="28575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EF0CA3-2243-260E-BCF8-7E8A7EE9A920}"/>
                </a:ext>
              </a:extLst>
            </p:cNvPr>
            <p:cNvCxnSpPr/>
            <p:nvPr/>
          </p:nvCxnSpPr>
          <p:spPr>
            <a:xfrm>
              <a:off x="22450938" y="4979828"/>
              <a:ext cx="19050" cy="476250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50" name="Picture 49" descr="latex-image-1.pdf">
            <a:extLst>
              <a:ext uri="{FF2B5EF4-FFF2-40B4-BE49-F238E27FC236}">
                <a16:creationId xmlns:a16="http://schemas.microsoft.com/office/drawing/2014/main" id="{65AFDF12-295C-0100-A086-DA17A9B9C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012" y="10475878"/>
            <a:ext cx="4111810" cy="15511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g-2Logo.png" descr="g-2Logo.png">
            <a:extLst>
              <a:ext uri="{FF2B5EF4-FFF2-40B4-BE49-F238E27FC236}">
                <a16:creationId xmlns:a16="http://schemas.microsoft.com/office/drawing/2014/main" id="{588D643F-0024-0E46-B523-6A8A190B07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140137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0F9D-9593-2255-4823-90257CE7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A4A7AA7-375D-3781-CC19-4184AFD4CA5C}"/>
              </a:ext>
            </a:extLst>
          </p:cNvPr>
          <p:cNvSpPr txBox="1">
            <a:spLocks/>
          </p:cNvSpPr>
          <p:nvPr/>
        </p:nvSpPr>
        <p:spPr>
          <a:xfrm>
            <a:off x="1759530" y="1963929"/>
            <a:ext cx="17345026" cy="6956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rmAutofit fontScale="85000" lnSpcReduction="20000"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Department of Energy (USA), 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National Science Foundation (USA), 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Istituto Nazionale di Fisica Nucleare (Italy), 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Science and Technology Facilities Council (UK), 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Royal Society (UK), 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Leverhulme Trust (UK),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European Union's Horizon 2020, 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Strong 2020 (EU),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German Research Foundation (DFG),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National Natural Science Foundation of China,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52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>
                  <a:solidFill>
                    <a:srgbClr val="595959"/>
                  </a:solidFill>
                </a:uFill>
                <a:latin typeface="Helvetica"/>
                <a:cs typeface="Helvetica"/>
                <a:sym typeface="Helvetica"/>
              </a:rPr>
              <a:t>MSIP, NRF and IBS-R017-D1 (Republic of Korea) </a:t>
            </a: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endParaRPr kumimoji="0" lang="en-US" sz="52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>
                <a:solidFill>
                  <a:srgbClr val="595959"/>
                </a:solidFill>
              </a:uFill>
              <a:latin typeface="Helvetica"/>
              <a:cs typeface="Helvetica"/>
              <a:sym typeface="Helvetica"/>
            </a:endParaRPr>
          </a:p>
          <a:p>
            <a:pPr marL="457200" marR="0" lvl="0" indent="-457200" algn="l" defTabSz="64293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/>
            </a:pPr>
            <a:endParaRPr kumimoji="0" lang="en-US" sz="52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>
                <a:solidFill>
                  <a:srgbClr val="595959"/>
                </a:solidFill>
              </a:uFill>
              <a:latin typeface="Helvetica"/>
              <a:cs typeface="Helvetica"/>
              <a:sym typeface="Helvetica"/>
            </a:endParaRPr>
          </a:p>
        </p:txBody>
      </p:sp>
      <p:pic>
        <p:nvPicPr>
          <p:cNvPr id="5" name="Picture 20" descr="National Natural Science Foundation of China">
            <a:extLst>
              <a:ext uri="{FF2B5EF4-FFF2-40B4-BE49-F238E27FC236}">
                <a16:creationId xmlns:a16="http://schemas.microsoft.com/office/drawing/2014/main" id="{1288A68E-C713-BE00-3BDE-3764D349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4161" y="8441297"/>
            <a:ext cx="7111212" cy="14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F642F29-5870-6FC4-17DC-E7D99A6E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4988" y="2184433"/>
            <a:ext cx="2403582" cy="12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FC Logo new — FREYA">
            <a:extLst>
              <a:ext uri="{FF2B5EF4-FFF2-40B4-BE49-F238E27FC236}">
                <a16:creationId xmlns:a16="http://schemas.microsoft.com/office/drawing/2014/main" id="{D679E86C-88AF-0281-068C-E4315CDE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0651" y="3625647"/>
            <a:ext cx="4735612" cy="12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National Research Foundation (South Korea) (NRF)">
            <a:extLst>
              <a:ext uri="{FF2B5EF4-FFF2-40B4-BE49-F238E27FC236}">
                <a16:creationId xmlns:a16="http://schemas.microsoft.com/office/drawing/2014/main" id="{24C877B2-B74F-9EE2-2999-105D635A8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9621" y="10069489"/>
            <a:ext cx="3726776" cy="11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DFG, German Research Foundation">
            <a:extLst>
              <a:ext uri="{FF2B5EF4-FFF2-40B4-BE49-F238E27FC236}">
                <a16:creationId xmlns:a16="http://schemas.microsoft.com/office/drawing/2014/main" id="{408CB097-CDE6-7DE8-0414-4C08027D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68338" y="7626126"/>
            <a:ext cx="4747178" cy="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October: Royal Society URFs | News and features | University ...">
            <a:extLst>
              <a:ext uri="{FF2B5EF4-FFF2-40B4-BE49-F238E27FC236}">
                <a16:creationId xmlns:a16="http://schemas.microsoft.com/office/drawing/2014/main" id="{77523604-EAEB-C8A1-E3A5-AEE00961C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1413" y="2155980"/>
            <a:ext cx="2116844" cy="13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ECRYPT">
            <a:extLst>
              <a:ext uri="{FF2B5EF4-FFF2-40B4-BE49-F238E27FC236}">
                <a16:creationId xmlns:a16="http://schemas.microsoft.com/office/drawing/2014/main" id="{E2E88735-A29F-8DAF-5C69-60F7CE34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7508" y="5095693"/>
            <a:ext cx="4097866" cy="12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0F07B8-26F1-B267-FF53-C7CEFCD0CB40}"/>
              </a:ext>
            </a:extLst>
          </p:cNvPr>
          <p:cNvSpPr txBox="1"/>
          <p:nvPr/>
        </p:nvSpPr>
        <p:spPr>
          <a:xfrm>
            <a:off x="1759528" y="9507976"/>
            <a:ext cx="8626730" cy="3046988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4293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61A8"/>
                </a:solidFill>
                <a:effectLst/>
                <a:uLnTx/>
                <a:uFill>
                  <a:solidFill>
                    <a:srgbClr val="074184"/>
                  </a:solidFill>
                </a:uFill>
                <a:latin typeface="Helvetica"/>
                <a:cs typeface="Helvetica"/>
                <a:sym typeface="Helvetica"/>
              </a:rPr>
              <a:t>Thanks also to all engineers, techs and support staffs at all our collaborating institutions for their work which made g-2 successful!!</a:t>
            </a:r>
          </a:p>
        </p:txBody>
      </p: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FC454734-E26E-8C15-6FB4-3D2FEA5FC7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8292" y="5091990"/>
            <a:ext cx="3631306" cy="1213850"/>
          </a:xfrm>
          <a:prstGeom prst="rect">
            <a:avLst/>
          </a:prstGeom>
        </p:spPr>
      </p:pic>
      <p:pic>
        <p:nvPicPr>
          <p:cNvPr id="14" name="Picture 2" descr="STRONG-2020: EU-Project for the Investigation of Strong ...">
            <a:extLst>
              <a:ext uri="{FF2B5EF4-FFF2-40B4-BE49-F238E27FC236}">
                <a16:creationId xmlns:a16="http://schemas.microsoft.com/office/drawing/2014/main" id="{78D45E80-943F-1437-F6A1-5BFBCA43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6869" y="6473343"/>
            <a:ext cx="4427052" cy="10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711CBCE-8648-6675-F4BA-EA44E29C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0847" y="9873807"/>
            <a:ext cx="2720032" cy="14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nstitute for Basic Science IBS | Smart Water Magazine">
            <a:extLst>
              <a:ext uri="{FF2B5EF4-FFF2-40B4-BE49-F238E27FC236}">
                <a16:creationId xmlns:a16="http://schemas.microsoft.com/office/drawing/2014/main" id="{78C5FDE5-F78E-4391-A631-BB480FD8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2342" y="9811714"/>
            <a:ext cx="1718218" cy="17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-2Logo.png" descr="g-2Logo.png">
            <a:extLst>
              <a:ext uri="{FF2B5EF4-FFF2-40B4-BE49-F238E27FC236}">
                <a16:creationId xmlns:a16="http://schemas.microsoft.com/office/drawing/2014/main" id="{E567712D-73EB-9817-47C0-740D0EF080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771694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E0DB-F119-5624-D847-E2EEA20D4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You, UCL!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5ED83-7994-74BE-BB98-9248142FB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89E59-B0EF-1797-10CD-F76C49DD2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9" b="8226"/>
          <a:stretch/>
        </p:blipFill>
        <p:spPr>
          <a:xfrm>
            <a:off x="0" y="1885950"/>
            <a:ext cx="24384000" cy="10496550"/>
          </a:xfrm>
          <a:prstGeom prst="rect">
            <a:avLst/>
          </a:prstGeom>
        </p:spPr>
      </p:pic>
      <p:pic>
        <p:nvPicPr>
          <p:cNvPr id="5" name="g-2Logo.png" descr="g-2Logo.png">
            <a:extLst>
              <a:ext uri="{FF2B5EF4-FFF2-40B4-BE49-F238E27FC236}">
                <a16:creationId xmlns:a16="http://schemas.microsoft.com/office/drawing/2014/main" id="{8F1E21C3-4BA4-586C-740D-A688AE73D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8405390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-2Logo.png" descr="g-2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7238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S3 Physics: 4. Electromagnetism. Humans have known about electricity and…  | by George Duoblys | Medium">
            <a:extLst>
              <a:ext uri="{FF2B5EF4-FFF2-40B4-BE49-F238E27FC236}">
                <a16:creationId xmlns:a16="http://schemas.microsoft.com/office/drawing/2014/main" id="{E9BA4B02-3CB3-E14E-A4FC-951BD8A3B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6879">
            <a:off x="-157256" y="5779002"/>
            <a:ext cx="6347067" cy="423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458441" y="6622234"/>
            <a:ext cx="6605851" cy="4011330"/>
            <a:chOff x="6387169" y="8577899"/>
            <a:chExt cx="6605851" cy="4011330"/>
          </a:xfrm>
        </p:grpSpPr>
        <p:pic>
          <p:nvPicPr>
            <p:cNvPr id="36" name="Google Shape;561;p86"/>
            <p:cNvPicPr preferRelativeResize="0"/>
            <p:nvPr/>
          </p:nvPicPr>
          <p:blipFill rotWithShape="1">
            <a:blip r:embed="rId3">
              <a:alphaModFix/>
            </a:blip>
            <a:srcRect r="65648"/>
            <a:stretch/>
          </p:blipFill>
          <p:spPr>
            <a:xfrm>
              <a:off x="6387169" y="8577899"/>
              <a:ext cx="6512295" cy="40113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36"/>
            <p:cNvSpPr/>
            <p:nvPr/>
          </p:nvSpPr>
          <p:spPr>
            <a:xfrm>
              <a:off x="11963400" y="11956708"/>
              <a:ext cx="1029620" cy="427705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95158" y="11826546"/>
              <a:ext cx="307777" cy="648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)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058400" y="10957872"/>
              <a:ext cx="424036" cy="45307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224672" y="10725608"/>
              <a:ext cx="424036" cy="677106"/>
            </a:xfrm>
            <a:prstGeom prst="rect">
              <a:avLst/>
            </a:prstGeom>
            <a:no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404040"/>
                  </a:solidFill>
                  <a:effectLst/>
                  <a:uFill>
                    <a:solidFill>
                      <a:srgbClr val="404040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e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299949" y="10957872"/>
              <a:ext cx="424036" cy="45307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466221" y="10725608"/>
              <a:ext cx="424036" cy="677106"/>
            </a:xfrm>
            <a:prstGeom prst="rect">
              <a:avLst/>
            </a:prstGeom>
            <a:no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404040"/>
                  </a:solidFill>
                  <a:effectLst/>
                  <a:uFill>
                    <a:solidFill>
                      <a:srgbClr val="404040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e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Moment: g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35137" y="2095830"/>
                <a:ext cx="4295920" cy="2087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e>
                      </m:acc>
                      <m:r>
                        <a:rPr kumimoji="0" lang="en-US" sz="6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6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𝑔</m:t>
                      </m:r>
                      <m:f>
                        <m:fPr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fPr>
                        <m:num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𝑒</m:t>
                          </m:r>
                        </m:num>
                        <m:den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kumimoji="0" lang="en-US" sz="6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137" y="2095830"/>
                <a:ext cx="4295920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2"/>
              <p:cNvSpPr txBox="1">
                <a:spLocks/>
              </p:cNvSpPr>
              <p:nvPr/>
            </p:nvSpPr>
            <p:spPr>
              <a:xfrm>
                <a:off x="6750179" y="1438500"/>
                <a:ext cx="12909421" cy="101669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hangingPunct="1"/>
                <a:r>
                  <a:rPr lang="en-US" sz="4800" dirty="0"/>
                  <a:t>Classical physics: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4800" dirty="0"/>
              </a:p>
              <a:p>
                <a:pPr hangingPunct="1"/>
                <a:r>
                  <a:rPr lang="en-US" sz="4800" dirty="0"/>
                  <a:t>Relativistic quantum mechanics prediction for a point-like particle: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800" dirty="0"/>
                  <a:t> (Dirac, 1928)</a:t>
                </a:r>
              </a:p>
              <a:p>
                <a:pPr hangingPunct="1"/>
                <a:r>
                  <a:rPr lang="en-US" sz="4800" dirty="0"/>
                  <a:t>For electron, experimentally found to be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</a:rPr>
                      <m:t>=2.00238(10)</m:t>
                    </m:r>
                  </m:oMath>
                </a14:m>
                <a:r>
                  <a:rPr lang="en-US" sz="4800" dirty="0"/>
                  <a:t>  (Foley &amp; Kusch, 1948)</a:t>
                </a:r>
              </a:p>
              <a:p>
                <a:pPr hangingPunct="1"/>
                <a:r>
                  <a:rPr lang="en-US" sz="4800" dirty="0"/>
                  <a:t>Schwinger figures out why: QED</a:t>
                </a:r>
              </a:p>
              <a:p>
                <a:pPr hangingPunct="1"/>
                <a:endParaRPr lang="en-US" sz="4800" dirty="0"/>
              </a:p>
              <a:p>
                <a:pPr hangingPunct="1"/>
                <a:r>
                  <a:rPr lang="en-US" sz="4800" dirty="0"/>
                  <a:t>Anomalous magnetic moment</a:t>
                </a:r>
              </a:p>
              <a:p>
                <a:pPr hangingPunct="1"/>
                <a:endParaRPr lang="en-US" sz="4800" dirty="0"/>
              </a:p>
              <a:p>
                <a:pPr hangingPunct="1"/>
                <a:endParaRPr lang="en-US" sz="4800" dirty="0"/>
              </a:p>
              <a:p>
                <a:pPr hangingPunct="1"/>
                <a:endParaRPr lang="en-US" sz="4800" dirty="0"/>
              </a:p>
              <a:p>
                <a:pPr hangingPunct="1"/>
                <a:endParaRPr lang="en-US" sz="4800" dirty="0"/>
              </a:p>
              <a:p>
                <a:pPr hangingPunct="1"/>
                <a:r>
                  <a:rPr lang="en-US" sz="4800" dirty="0"/>
                  <a:t>Interactions proportional to </a:t>
                </a:r>
                <a:r>
                  <a:rPr lang="en-US" sz="4800" i="1" dirty="0"/>
                  <a:t>m</a:t>
                </a:r>
                <a:r>
                  <a:rPr lang="en-US" sz="4800" baseline="30000" dirty="0"/>
                  <a:t>2</a:t>
                </a:r>
                <a:r>
                  <a:rPr lang="en-US" sz="4800" dirty="0"/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800" dirty="0"/>
                  <a:t> muons 43,000x more sensitive to new physics</a:t>
                </a:r>
                <a:r>
                  <a:rPr lang="en-US" sz="4800" baseline="30000" dirty="0"/>
                  <a:t> </a:t>
                </a:r>
                <a:endParaRPr lang="en-US" sz="4800" dirty="0"/>
              </a:p>
              <a:p>
                <a:pPr hangingPunct="1"/>
                <a:endParaRPr lang="en-US" sz="4800" dirty="0"/>
              </a:p>
              <a:p>
                <a:pPr hangingPunct="1"/>
                <a:endParaRPr lang="en-US" sz="4800" dirty="0"/>
              </a:p>
            </p:txBody>
          </p:sp>
        </mc:Choice>
        <mc:Fallback xmlns="">
          <p:sp>
            <p:nvSpPr>
              <p:cNvPr id="11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179" y="1438500"/>
                <a:ext cx="12909421" cy="10166989"/>
              </a:xfrm>
              <a:prstGeom prst="rect">
                <a:avLst/>
              </a:prstGeom>
              <a:blipFill>
                <a:blip r:embed="rId6"/>
                <a:stretch>
                  <a:fillRect l="-2644" t="-1918" r="-4202" b="-142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aul%20Dirac.png" descr="Paul%20Dirac.png">
            <a:extLst>
              <a:ext uri="{FF2B5EF4-FFF2-40B4-BE49-F238E27FC236}">
                <a16:creationId xmlns:a16="http://schemas.microsoft.com/office/drawing/2014/main" id="{819C8942-411F-2A4F-8DB4-3244EE879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2878" y="2261448"/>
            <a:ext cx="3026471" cy="3187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E372EA81-9EC5-6E4E-B9C0-49302B08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878" y="5873260"/>
            <a:ext cx="3080413" cy="33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95403" y="7838914"/>
                <a:ext cx="9241697" cy="4063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e>
                      </m:acc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𝑔</m:t>
                      </m:r>
                      <m:f>
                        <m:f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𝑒</m:t>
                          </m:r>
                        </m:num>
                        <m:den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𝑆</m:t>
                          </m:r>
                        </m:e>
                      </m:acc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f>
                        <m:f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i="0" dirty="0">
                  <a:solidFill>
                    <a:srgbClr val="000000"/>
                  </a:solidFill>
                </a:endParaRPr>
              </a:p>
              <a:p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403" y="7838914"/>
                <a:ext cx="9241697" cy="40639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-2Logo.png" descr="g-2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40755" y="87138"/>
            <a:ext cx="2325991" cy="1650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D28FF-DA76-D509-D19E-B06A802B94F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34" y="5443922"/>
            <a:ext cx="6261423" cy="46960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3C728A-19F8-3C1D-61E8-93AA243FAC44}"/>
              </a:ext>
            </a:extLst>
          </p:cNvPr>
          <p:cNvSpPr/>
          <p:nvPr/>
        </p:nvSpPr>
        <p:spPr>
          <a:xfrm>
            <a:off x="3098093" y="5049712"/>
            <a:ext cx="3493264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444444"/>
                </a:solidFill>
                <a:latin typeface="Arial" charset="0"/>
              </a:rPr>
              <a:t>Image Credits: </a:t>
            </a:r>
            <a:r>
              <a:rPr lang="en-US" sz="1800" u="sng" dirty="0">
                <a:solidFill>
                  <a:srgbClr val="3778CD"/>
                </a:solidFill>
                <a:latin typeface="Arial" charset="0"/>
                <a:hlinkClick r:id="rId12"/>
              </a:rPr>
              <a:t>Derek Leinweber</a:t>
            </a:r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0FEB29-CF4B-1FF0-E3F3-5E5D3BF0E7FB}"/>
              </a:ext>
            </a:extLst>
          </p:cNvPr>
          <p:cNvGrpSpPr/>
          <p:nvPr/>
        </p:nvGrpSpPr>
        <p:grpSpPr>
          <a:xfrm>
            <a:off x="1157420" y="5873260"/>
            <a:ext cx="4617265" cy="3621305"/>
            <a:chOff x="14261285" y="6847185"/>
            <a:chExt cx="2982775" cy="233938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C188693-4C95-D940-90B3-104E0AA26E17}"/>
                </a:ext>
              </a:extLst>
            </p:cNvPr>
            <p:cNvCxnSpPr/>
            <p:nvPr/>
          </p:nvCxnSpPr>
          <p:spPr>
            <a:xfrm flipV="1">
              <a:off x="14775180" y="6847185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D4B47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48EF4E1-24EF-82A4-E91F-DE767F311808}"/>
                </a:ext>
              </a:extLst>
            </p:cNvPr>
            <p:cNvCxnSpPr/>
            <p:nvPr/>
          </p:nvCxnSpPr>
          <p:spPr>
            <a:xfrm flipV="1">
              <a:off x="16009620" y="6851015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D4B47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8E91BB-FE1C-4BCE-8A0D-4C730DB2A0F1}"/>
                </a:ext>
              </a:extLst>
            </p:cNvPr>
            <p:cNvCxnSpPr/>
            <p:nvPr/>
          </p:nvCxnSpPr>
          <p:spPr>
            <a:xfrm flipV="1">
              <a:off x="17242472" y="6851015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D4B47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319756-78AB-9816-9414-163C5CF30F9F}"/>
                </a:ext>
              </a:extLst>
            </p:cNvPr>
            <p:cNvSpPr txBox="1"/>
            <p:nvPr/>
          </p:nvSpPr>
          <p:spPr>
            <a:xfrm>
              <a:off x="14261285" y="6879839"/>
              <a:ext cx="463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D3B370"/>
                  </a:solidFill>
                </a:rPr>
                <a:t>B</a:t>
              </a:r>
            </a:p>
          </p:txBody>
        </p:sp>
      </p:grpSp>
      <p:pic>
        <p:nvPicPr>
          <p:cNvPr id="25" name="Picture 24" descr="Gyroscope_precession.gif">
            <a:extLst>
              <a:ext uri="{FF2B5EF4-FFF2-40B4-BE49-F238E27FC236}">
                <a16:creationId xmlns:a16="http://schemas.microsoft.com/office/drawing/2014/main" id="{D4A70E53-D788-A477-D783-D1E6F6C4016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5556" y="5763500"/>
            <a:ext cx="4376489" cy="43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52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$&#10;{\mathcal L}^{\prime}=-a_{\kappa}\bar{\psi}\gamma^{\kappa}\psi &#10;-b_{\kappa}\bar{\psi}\gamma_{5}\gamma^{\kappa}\psi-\frac{1}{2}&#10;H_{\kappa\lambda}\bar{\psi}\sigma^{\kappa\lambda}\psi $$&#10;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400"/>
  <p:tag name="PICTUREFILESIZE" val="337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$ + \frac{1}{2}ic_{\kappa\lambda}\bar{\psi}\gamma^{\kappa}&#10; \stackrel{\textstyle\leftrightarrow}{D^{\lambda}} \psi &#10;+\frac{1}{2}id_{\kappa\lambda}\bar{\psi}\gamma_{5}\gamma^{\kappa}&#10; \stackrel{\textstyle\leftrightarrow}{D^{\lambda}} \psi \ \ &#10;$$&#10;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58"/>
  <p:tag name="PICTUREFILESIZE" val="373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$&#10;{\mathcal L}^{\prime}=-a_{\kappa}\bar{\psi}\gamma^{\kappa}\psi &#10;-b_{\kappa}\bar{\psi}\gamma_{5}\gamma^{\kappa}\psi-\frac{1}{2}&#10;H_{\kappa\lambda}\bar{\psi}\sigma^{\kappa\lambda}\psi $$&#10;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400"/>
  <p:tag name="PICTUREFILESIZE" val="337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$ + \frac{1}{2}ic_{\kappa\lambda}\bar{\psi}\gamma^{\kappa}&#10; \stackrel{\textstyle\leftrightarrow}{D^{\lambda}} \psi &#10;+\frac{1}{2}id_{\kappa\lambda}\bar{\psi}\gamma_{5}\gamma^{\kappa}&#10; \stackrel{\textstyle\leftrightarrow}{D^{\lambda}} \psi \ \ &#10;$$&#10;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58"/>
  <p:tag name="PICTUREFILESIZE" val="373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&#10;\Delta\omega_{a}\equiv\langle\omega_{a}^{\mu^{+}}\rangle-\langle\omega_{a}^{\mu^{-}}\rangle=\frac{4b_{Z}}{\gamma}\cos\chi&#10;$$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26"/>
  <p:tag name="PICTUREFILESIZE" val="281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 \Delta {\mathcal R} = -(3.6\pm3.7)\times 10^{-9} $$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266"/>
  <p:tag name="PICTUREFILESIZE" val="181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$$(m_{\mu}d_{Z0}+H_{XY}) = ( 1.6 \pm 5.6 \times 10^{-23})~{\rm GeV}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433"/>
  <p:tag name="PICTUREFILESIZE" val="32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\Delta {\mathcal R} = \frac{2b_{Z}}{\gamma}(\frac{\cos\chi_{1}}{\omega_{p1}}+\frac{\cos\chi_{2}}{\omega_{p2}})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278"/>
  <p:tag name="PICTUREFILESIZE" val="314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+2(m_{\mu}&#10;d_{Z0}+H_{XY}) \left( \frac{\cos\chi_{1}}{\omega_{p1}}-\frac{\cos\chi_{2}}{\omega_{p2}} \right)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69"/>
  <p:tag name="PICTUREFILESIZE" val="41462"/>
</p:tagLst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9900</TotalTime>
  <Words>4532</Words>
  <Application>Microsoft Office PowerPoint</Application>
  <PresentationFormat>Custom</PresentationFormat>
  <Paragraphs>625</Paragraphs>
  <Slides>82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7" baseType="lpstr">
      <vt:lpstr>Arial</vt:lpstr>
      <vt:lpstr>Calibri</vt:lpstr>
      <vt:lpstr>Cambria Math</vt:lpstr>
      <vt:lpstr>FreeSans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Lucida Handwriting</vt:lpstr>
      <vt:lpstr>Symbol</vt:lpstr>
      <vt:lpstr>Times New Roman</vt:lpstr>
      <vt:lpstr>Wingdings</vt:lpstr>
      <vt:lpstr>White</vt:lpstr>
      <vt:lpstr>PowerPoint Presentation</vt:lpstr>
      <vt:lpstr>CPT and Lorentz Symmetry</vt:lpstr>
      <vt:lpstr>CPT and Lorentz Symmetry</vt:lpstr>
      <vt:lpstr>CPT and Lorentz Symmetry</vt:lpstr>
      <vt:lpstr>Lorentz Violations</vt:lpstr>
      <vt:lpstr>CPT and Lorentz Violations</vt:lpstr>
      <vt:lpstr>Brillet-Hall: Anisotropy of Space</vt:lpstr>
      <vt:lpstr>Hughes-Drever: Anisotropy of Inertial Mass</vt:lpstr>
      <vt:lpstr>Magnetic Moment: g factor</vt:lpstr>
      <vt:lpstr>The Key Principles of Storage Ring Muon g-2</vt:lpstr>
      <vt:lpstr>The Key Principles of Storage Ring Muon g-2</vt:lpstr>
      <vt:lpstr>The Key Principles of Storage Ring Muon g-2</vt:lpstr>
      <vt:lpstr>Measuring Muon g-2</vt:lpstr>
      <vt:lpstr>Magnetic Field</vt:lpstr>
      <vt:lpstr>Beam Injection</vt:lpstr>
      <vt:lpstr>Kick Beam Onto Stable Orbit</vt:lpstr>
      <vt:lpstr>Vertical Focusing with Quadrupoles</vt:lpstr>
      <vt:lpstr>Beam Positions with Trackers</vt:lpstr>
      <vt:lpstr>Measure Positrons with Calorimeters </vt:lpstr>
      <vt:lpstr>Collected statistics from Muon g-2 : x21.9 BNL datasets</vt:lpstr>
      <vt:lpstr>Measuring Muon g-2</vt:lpstr>
      <vt:lpstr>Measurement of precession frequency, ω_a, with positrons:  Fitting the time spectrum </vt:lpstr>
      <vt:lpstr>Measurement of precession frequency, ω_a, with positrons:  Fitting the time spectrum </vt:lpstr>
      <vt:lpstr>Measurement of precession frequency, ω_a, with positrons:  Fitting the time spectrum </vt:lpstr>
      <vt:lpstr>The anomalous precession frequency corrections</vt:lpstr>
      <vt:lpstr>Measurement of electric field corrections C_e</vt:lpstr>
      <vt:lpstr>Measurement of pitch corrections C_p</vt:lpstr>
      <vt:lpstr>The magnetic field corrections</vt:lpstr>
      <vt:lpstr>Run 2/3 : Total Uncertainties (Statistical + Systematics)</vt:lpstr>
      <vt:lpstr>FNAL Muon g-2 Run 1: Biggest SM Crack So Far!</vt:lpstr>
      <vt:lpstr>FNAL Muon g-2 Run 2/3: Is the crack sealed back up?</vt:lpstr>
      <vt:lpstr>Why Frequencies? → Clocks</vt:lpstr>
      <vt:lpstr>Muon g-2 Clock(Time) Reference</vt:lpstr>
      <vt:lpstr>Muon g-2 Clock(Time) Reference</vt:lpstr>
      <vt:lpstr>Muon g-2 Clock(Time) Reference</vt:lpstr>
      <vt:lpstr>CPTLV: SME</vt:lpstr>
      <vt:lpstr>SME Experimental Tests</vt:lpstr>
      <vt:lpstr>SME Experimental Tests</vt:lpstr>
      <vt:lpstr>SME Experimental Tests</vt:lpstr>
      <vt:lpstr>CPTLV: SME and Muon g-2</vt:lpstr>
      <vt:lpstr>CPTLV: μ^+/μ^-  ω_a Difference </vt:lpstr>
      <vt:lpstr>CPTLV: μ^+/μ^-  ω_a Difference </vt:lpstr>
      <vt:lpstr>CPTLV: Sidereal oscillation of ω_a</vt:lpstr>
      <vt:lpstr>SME Muon Sector Current Limits (Kostelecký et.al. ) </vt:lpstr>
      <vt:lpstr>SME Muon Sector Current Limits</vt:lpstr>
      <vt:lpstr>SME Muon Sector Current Limits</vt:lpstr>
      <vt:lpstr>SME Muon Sector Current Limits</vt:lpstr>
      <vt:lpstr>SME Muon Sector Current Limits</vt:lpstr>
      <vt:lpstr>SME and CPTLV in Muon g-2 </vt:lpstr>
      <vt:lpstr>Muon g-2 Run 2/3 CPTLV Analysis</vt:lpstr>
      <vt:lpstr>SME and CPTLV in Muon g-2 </vt:lpstr>
      <vt:lpstr>SME and CPTLV in Muon g-2 </vt:lpstr>
      <vt:lpstr>CPTLV Analysis Framework</vt:lpstr>
      <vt:lpstr>Analyzer verification on the entire dataset</vt:lpstr>
      <vt:lpstr>Extraction of Unix timestamp and  ω ̃_p^′  for each run: Run 2</vt:lpstr>
      <vt:lpstr>Extraction of R_μ= ω_a/(ω ̃_p^′ )  for each run:                                                      Determination of ω_a per run</vt:lpstr>
      <vt:lpstr>Extraction of R_μ= ω_a/(ω ̃_p^′ )  for each run:                                                    Determining ω_a per run</vt:lpstr>
      <vt:lpstr>Extraction of R_μ= ω_a/(ω ̃_p^′ )  for each run:                                                              Chi-square method and MLE method: Run 2</vt:lpstr>
      <vt:lpstr>Extraction of R_μ= ω_a/(ω ̃_p^′ )  for each run:                                                              Chi-square method and MLE method: Run 3a</vt:lpstr>
      <vt:lpstr>Extraction of R_μ= ω_a/(ω ̃_p^′ )  for each run:                                                              Chi-square method and MLE method: Run 3b</vt:lpstr>
      <vt:lpstr>Extraction of R_μ= ω_a/(ω ̃_p^′ )  for each run:                                                              Comparison for Run 2</vt:lpstr>
      <vt:lpstr>Total run statistics used in CPTLV analysis</vt:lpstr>
      <vt:lpstr>Extraction of oscillation amplitude from Run-by-Run R_μ:                                                               Using MPF </vt:lpstr>
      <vt:lpstr>Extraction of oscillation amplitude from Run-by-Run R_μ:                                                               Using GLS </vt:lpstr>
      <vt:lpstr>Bias Test for the Blinding procedure</vt:lpstr>
      <vt:lpstr>Systematic Uncertainties</vt:lpstr>
      <vt:lpstr>Magnetic Field related systematics</vt:lpstr>
      <vt:lpstr>Magnetic Field related systematics: Spectral analysis</vt:lpstr>
      <vt:lpstr>Detector gain calibration related systematics</vt:lpstr>
      <vt:lpstr>Detector gain calibration related systematics:                                                                OOF gain correction </vt:lpstr>
      <vt:lpstr>Beam dynamics related systematic uncertainties:                                   Study of Run-by-Run CBO parameter</vt:lpstr>
      <vt:lpstr>Beam dynamics related systematic uncertainties:                                Study of Run-by-Run Electric Field Correction: C_e</vt:lpstr>
      <vt:lpstr>Beam dynamics related systematic uncertainties:                                 Study of Run-by-Run Pitch Correction: C_p</vt:lpstr>
      <vt:lpstr>Results</vt:lpstr>
      <vt:lpstr>Results: Preliminary Run 2</vt:lpstr>
      <vt:lpstr>Results: Preliminary Run 2</vt:lpstr>
      <vt:lpstr>Results: Preliminary Run 2</vt:lpstr>
      <vt:lpstr>Prospects: Sidereal Measurement</vt:lpstr>
      <vt:lpstr>Thanks to the UMiss Muon g-2 Group </vt:lpstr>
      <vt:lpstr>Acknowledgements</vt:lpstr>
      <vt:lpstr>Thank You, UCL!</vt:lpstr>
      <vt:lpstr>Backup Slides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</dc:creator>
  <cp:lastModifiedBy>Gene Breese Quinn</cp:lastModifiedBy>
  <cp:revision>183</cp:revision>
  <dcterms:modified xsi:type="dcterms:W3CDTF">2024-07-04T06:23:38Z</dcterms:modified>
</cp:coreProperties>
</file>