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20"/>
  </p:notesMasterIdLst>
  <p:sldIdLst>
    <p:sldId id="256" r:id="rId4"/>
    <p:sldId id="258" r:id="rId5"/>
    <p:sldId id="259" r:id="rId6"/>
    <p:sldId id="262" r:id="rId7"/>
    <p:sldId id="272" r:id="rId8"/>
    <p:sldId id="264" r:id="rId9"/>
    <p:sldId id="263" r:id="rId10"/>
    <p:sldId id="265" r:id="rId11"/>
    <p:sldId id="266" r:id="rId12"/>
    <p:sldId id="267" r:id="rId13"/>
    <p:sldId id="268" r:id="rId14"/>
    <p:sldId id="271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FE78B-A254-4469-8E9E-C809FE3B3C0D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A7250-2425-4780-84EA-2CDD16787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83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7FBA-E6E0-4D1C-9DF4-5914CB3F8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2B7D1A-65D7-46DC-95BF-CE7DCC8D1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90CBC-F953-4D43-9CF2-94BBB3ED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FCB3-4FEC-4D51-A8AB-AE41F6119DA2}" type="datetime1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99E60-AC45-4430-BB3E-89CC8149C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61112-718E-4990-9B3B-E5EA9E98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&lt;#&gt;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B07E9C-CA9B-460F-B749-2D8EBC3730D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3268" y="7467562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87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CE40-E725-4134-8C88-557AA69F2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3E5E33-B961-4DA9-8BE5-FC8E62E8F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720D1-CF48-4FBF-8DC8-06F27B17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3675-5862-47AF-82B0-E942FFB87307}" type="datetime1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60734-19A0-4AD5-BD2D-4053355A4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FF02C-1EA3-434D-A937-1CE7B2B5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92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952A8E-00A8-4E47-ABE8-A8CFA32DE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C3188-60C3-4FE6-8CC4-322188F15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D0190-560D-46B3-8E94-E0DA1467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226A-3FBC-4FDD-9856-7B31980783F3}" type="datetime1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F517C-1B16-4AA7-8419-F733691C3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BB303-A456-4E27-A9EB-9583EF03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37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84F6-6380-4F55-BE58-3973A2EBD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07FEB-1120-4A7D-BCCD-AA3F3A1B7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790A1-AD6A-47AA-8764-E0076E27F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D0F7-169E-4AD8-BBCC-EFB8003DB135}" type="datetime1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348D4-5D09-4C87-993E-CC778FCF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11041-7E42-4EF0-B3F3-AE0150445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75D-102B-43C8-A918-DC9CCCE8F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576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29B7-1DEB-4FB6-A305-8C9AD468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F9A04-9240-48AC-9399-4FC40AD3F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52BC0-D908-4874-9182-556D9912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A017-EBDA-4F38-A410-46D8BE723175}" type="datetime1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C5360-AC01-4F92-AAB0-DEE572DC9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3F62A-52BA-4A40-82AC-B14F928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75D-102B-43C8-A918-DC9CCCE8F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2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2F454-1353-4715-8CB9-B516425C0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850A1-1F07-45E0-8436-FBC81318E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D878C-B769-47C7-A4A8-9D71F0FF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292D-9E25-4C02-B50B-0FAC4866A54B}" type="datetime1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81741-E91A-42D8-9081-C43D88F3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CBE9D-2912-462C-BCB1-811B815F1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75D-102B-43C8-A918-DC9CCCE8F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800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27F4-3B34-40C3-A500-B0ACA6F3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A8F81-CFF9-4160-9B1B-C1744B63D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1CEA0-48F4-4C84-98E0-B2204DE05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2BCA2-AF7F-4BAD-85FB-C655546A8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BFF6-4A9C-44D3-B64B-E36C017072BD}" type="datetime1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E43AF-A0D7-4B42-A499-14788B15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F937C-D97B-4017-B01A-D8FE4722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75D-102B-43C8-A918-DC9CCCE8F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69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4C17A-0B1B-48E0-9025-827E929A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73A6A-DB4E-4E63-B8F6-3AA7C22FF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F251E-2859-4C6C-86A4-435411DBF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93A4C-BA67-453C-9058-ABBB21AE9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1CC53-840A-4CDD-8383-B77397482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75F3A-89A5-4479-A8A2-7DEADECE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6B73-1FA6-440F-8DC0-88F8DA0209DF}" type="datetime1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72FDE6-1805-40EF-82CD-8B01959D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126B98-4857-4F10-846E-3807AFEB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75D-102B-43C8-A918-DC9CCCE8F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982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81C8-E3F6-409D-B2FB-DAC58ABE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520E0-37D7-4D50-AFF5-0740D8339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01BB-C485-4369-B1D2-636531A3AA90}" type="datetime1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0CA23-80C3-4E7E-8B4D-2378D452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5E626-2AB6-4738-A1BC-9C9B2FFF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75D-102B-43C8-A918-DC9CCCE8F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816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CFDE7-96E5-45B8-A0C9-082237BF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7230-DAE5-4DE0-9A88-C9138EC9A0BC}" type="datetime1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9AE150-31B4-4DB0-AD54-870CEB571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CDBE8-0AE3-4DFC-BAE2-C41788FB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75D-102B-43C8-A918-DC9CCCE8F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890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C2F02-06CD-48D1-83A5-08BE3BA48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EAC8F-E027-4791-8F1B-A8D728576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69DAD-9E4B-4546-843D-37E095A81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8D32F-389D-48D8-8010-11FDACB5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AAC-1402-4631-A8E1-2410D55F6489}" type="datetime1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D875-DA66-4BE6-9142-769A11C9B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FFCE3-D7A9-4981-B520-F2B46136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75D-102B-43C8-A918-DC9CCCE8F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361C3-1E20-4B0D-9C0A-A4BFB0357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7E0C-AFC7-4189-9D10-76C05FA3D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54044-36E2-4C31-95BC-EFA971DA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19/07/2023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A2F2D-1B43-41FA-8ADD-C2A02498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731E1-69EE-443E-8D96-31E2933D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142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4743-ACC8-4A1D-A0AE-D09B3D65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FB13B-65A5-44EF-8F59-8E3EFD954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DA045-6949-425C-9D85-086DC2227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2DB44-6FD6-45E6-B9C7-A48326E0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7E37-DEBF-4909-AA98-4EFF3EE4C9C2}" type="datetime1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BC630-156B-4137-BABC-19180FE4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94577-22FB-4932-B9E6-C783E3AC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75D-102B-43C8-A918-DC9CCCE8F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857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35594-E91D-40F2-9070-1682CAC05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90400-655D-4148-9C8E-DC9E7EDB3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50233-87BA-4EC3-A313-5B0D59E3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033B-E439-4C67-9750-298E9A8D99EA}" type="datetime1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B69D9-5EE8-4BE6-B0AD-ED3E87416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2698F-A52D-4C09-BA9F-065547DD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75D-102B-43C8-A918-DC9CCCE8F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139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1FBB9C-5576-4E71-AF81-EAE92E8EA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FF3603-9485-4567-87B2-3693AFE02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F9F77-220C-42E1-9308-37E33D47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20D1-43D1-4BB0-972F-FDFB786B3E6B}" type="datetime1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89122-8838-48CC-82A9-F1C9EA980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8B464-3B24-4655-9124-A6C446F2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75D-102B-43C8-A918-DC9CCCE8F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964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03A4-F53F-4E75-A5FA-D97653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0DA67-FC66-407A-AAC5-C14E8893B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ABF1F-7646-4972-83D4-79E4B419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D2A-D190-421C-AB96-1567A91AEC21}" type="datetime1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CC6AA-FA89-44FA-9627-379714385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42830-3E50-4574-B247-8D7AB77C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4134-51B7-4D82-808A-3C1C46189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73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D0247-E95D-4559-81A0-514F6B439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1B394-5E19-4F21-9B10-D13338AA2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B593F-D059-43FF-B559-C4AF814E2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83E1-1956-45AA-87A7-F9EB09632360}" type="datetime1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06A0F-56DC-4AEB-81BC-6DA74927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70816-6E72-456E-83C3-02FFAE7D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4134-51B7-4D82-808A-3C1C46189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980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98B56-5BDC-4358-8D91-AFE01012A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1396F-49AE-482D-A91D-5D4DADBB3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86AED-3A96-4419-8F9E-794A60102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1FCA-E123-40DE-AEBA-4E624166AE2D}" type="datetime1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19FB5-B544-4235-8F94-11B57AFD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65E40-4905-4662-B7B3-45C0C145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4134-51B7-4D82-808A-3C1C46189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655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A728B-7436-42F0-A622-C543A5251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C7B6-2E4A-4AA9-BDC9-5B3AB0133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9ABE0-53EB-4ED5-9577-F4D9692E4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CB675-9E24-4A29-8736-AE10633D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8C03-FEC1-485C-8522-879574CEBE50}" type="datetime1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E833A-19C2-4B77-AE6D-D114916B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32785-F9D4-4793-B0D5-7769BFFA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4134-51B7-4D82-808A-3C1C46189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451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5DBF2-ADAA-4414-8D7C-AFA0CCB9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D341A-1BA3-437B-BA28-D5C4E88BE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89C2E-C0BF-4B04-85C6-1C9BA561E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65BE21-FED1-4ECC-9C6C-50B13C3C6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5B7DD9-42C9-45AE-B626-8E153BF8F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23DD87-86E0-4814-A909-4CAD55706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9880-559F-4442-BCDC-AD41DCE8F0B7}" type="datetime1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C5ECEB-AB1E-48AC-B47D-7391467D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08E1C-C74C-49B2-B4B3-AFBFDA20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4134-51B7-4D82-808A-3C1C46189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386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64B9-9D93-4D83-8953-736F718A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06BB5-2788-4603-9817-7A451E27B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3E18-7C6F-4B35-8E21-87ED19856BB5}" type="datetime1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DFE0B-7F1F-46AB-BB32-24E132CBD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35F86-5316-4044-8425-B1B0ECCBB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4134-51B7-4D82-808A-3C1C46189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696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980F5-82C2-480D-8D45-8527DC5B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8F99-A3E3-414C-AB02-FE34A0687B66}" type="datetime1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D20F3-36BD-4A48-BA44-38A60276F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2C155-4F67-4052-8D89-D502F672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4134-51B7-4D82-808A-3C1C46189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2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0DA7-B8BE-48A5-BC07-EAEA84DB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065D6-4772-4905-BBA5-EDEE1E3CC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C624E-4006-4BF0-9101-D7E9CB81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19/07/2023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CAA4A-0361-4E90-BA13-EC0B837AD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34028-459D-40C6-AF29-2128A089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787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3A50E-13E0-460D-8582-13A6484A9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B8803-AE76-432C-81E7-38B76022B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06383-4EF6-40BC-9107-A683E5844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569AF-6390-4115-9CAE-FF8F9A1D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863B-130A-49C3-91F4-37BDA0747B7A}" type="datetime1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99B3B-AD02-444C-95AC-4E300921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FD841-1E44-48FF-8424-A227B630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4134-51B7-4D82-808A-3C1C46189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394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EA26-9271-4BE3-8495-403D5E09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7AA53-C62C-4205-8136-F211E165F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BCEB6-CC00-425C-83BB-47BE1C216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4BBF6-40BD-46BA-A23C-EE0E6A17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08EA-7FF6-4C9E-95A3-27A32A697AB8}" type="datetime1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D9B1B-605A-486D-9E60-8D4321623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D1606-D098-4A6F-A2B0-8E170ECD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4134-51B7-4D82-808A-3C1C46189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59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2ABD0-CD0F-4407-AE6E-02B47FC5D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C54D2-241B-44BE-947A-848BE6231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D8B13-4881-4DAE-B3A1-9A77829EE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80DE-879C-463A-961E-8E8637832C67}" type="datetime1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71EB7-E62D-47E6-B3DC-CD17BC3E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B8543-61A9-4E7A-89EF-D9CDBF0C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4134-51B7-4D82-808A-3C1C46189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2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C05225-88AD-4C94-9905-73F364732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2E95D-3110-4192-8B86-F5FECD052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D50D4-B26F-4FFF-8442-A7726AFC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F2C-A05C-48E6-8EDA-7E002EA300D5}" type="datetime1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83E6A-1673-4CE4-8A4F-BA4DB6FB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7DF43-8484-4C63-A357-8C3531E43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4134-51B7-4D82-808A-3C1C46189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52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58E1-9854-4027-A30A-92177433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C252F-67D3-4C41-8C6A-E4F15C354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A7664-651C-4C5D-A623-38015170A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16EB8-5CCB-434A-98C2-3029F940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49A3-AA73-4870-BA3E-F54CD1E95C79}" type="datetime1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CC17E-FF2A-4A14-AAA0-F3D3C6CA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718BF-FD29-413F-B84B-5BF1572E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17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C7F56-97A5-4F9C-841F-EE9D9A654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B284-0ABB-40B9-ADD0-2EDCFF022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D125B-F5C5-49D7-9766-8A00059E6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8222B-CB5F-4770-A455-8D22B265C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0C9971-DBE0-4D32-A351-16823EC8E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01B97A-7902-4BDA-92A8-EA3C1F64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4DF1-17F6-44A3-B0A9-837D1E88FC93}" type="datetime1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038DF7-A660-462E-852F-F637F3833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5D7C28-4BF7-416D-A6F0-197E884A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2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0AAA-A075-42E1-91C5-5ACCCE80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16B75-8979-444E-A3E0-2805FAC73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0B0-BF9A-4448-AF55-581BC692DB8D}" type="datetime1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1AF91B-717F-474D-898D-27A5B2B18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32716-C9B1-4F0D-AA30-BCF6929C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93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A01BC1-1C8E-43F5-AE9E-9BDF53DA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2AD-518E-449F-AFA1-57E91ED0CDFE}" type="datetime1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25E56-94C1-464A-A42C-4AB79928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14298-CA2E-425C-8B82-6574750C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34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6F7E6-B60C-4A8D-80B2-EDCC6CEE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6B9CB-7930-4930-9EFA-17F005B0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3FA3C-0B7E-4D6B-AB9E-2865730F4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98635-B8BB-419E-A6CB-FF662562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B0C-56BB-4CAB-8B6E-5A25C22FD391}" type="datetime1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6BDB0-326A-4F4C-85F8-77747759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29B19-CDEC-463A-94B8-A242EC4A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7739F-9B19-4680-80AE-6B1394C6D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868667-6D9D-451B-9678-9A69D3775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CDDF0-2A58-4F6A-B366-0B5587511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985BC-CA63-44BE-8E09-0F253A05C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CBD2-127B-498C-99D1-75D86E86DDED}" type="datetime1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4B3C2-B500-46D0-817D-15ED6D083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Mehta ATLAS Higgs Lepton-photon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BCD68-4E78-4B77-B241-4B8C87D8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46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157EEA-4856-40DF-95FF-94470F53F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4CF9C-D263-43B3-8BE3-5A68685AA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EEE18-6006-423C-BA6B-B34A49A96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F679C-32DA-4544-9A56-00CB6F2AA69D}" type="datetime1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75909-1A59-4425-9C8A-C43A4534B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Andrew Mehta ATLAS Higgs Lepton-photon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0835-F1C4-4894-85A3-2286DD082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1DC5-8C8A-47E7-9128-A2B4CC9BE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37E5CC-AD76-45F1-8ADC-2689E5FB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CDC52-4DE0-4245-A44B-4710F99F0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BC415-E3A3-4CA9-9316-E15216C45C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394BB-3810-484F-B72D-194F94AB3416}" type="datetime1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FCC6D-C26D-45F7-8F19-72C5D6ED5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Andrew Mehta ATLAS Higgs Lepton-photon 2023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0678E-CC4B-44DF-B38C-E723A0228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B375D-102B-43C8-A918-DC9CCCE8F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20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69DDF3-FB9A-4A3C-8BDD-2B9D7E47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20FD7-2DCA-4656-9147-8364864DC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932A1-AAB8-4123-9133-C32246D44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05859-6FA7-4832-B3B5-A33BE1CF55BA}" type="datetime1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14961-A739-414A-A451-4AD81AE97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Andrew Mehta ATLAS Higgs Lepton-photon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A85D7-2376-4B38-BB24-6A8C0B801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D4134-51B7-4D82-808A-3C1C46189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3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he-university-of-liverpool-logo - Academy of Modern Art">
            <a:extLst>
              <a:ext uri="{FF2B5EF4-FFF2-40B4-BE49-F238E27FC236}">
                <a16:creationId xmlns:a16="http://schemas.microsoft.com/office/drawing/2014/main" id="{4EC78DA8-8F5A-4426-AF06-A08B65666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90" y="4525931"/>
            <a:ext cx="3875935" cy="274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4132CB-B55A-4528-A651-B1502C1F5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223" y="482585"/>
            <a:ext cx="9144000" cy="23876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b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neutrinoless</a:t>
            </a: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double </a:t>
            </a:r>
            <a:r>
              <a:rPr lang="el-G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DE23B-CCC9-425C-B8AD-3B2FD0085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18408"/>
            <a:ext cx="9144000" cy="2239392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Physics Annual Meeting May 2023 </a:t>
            </a:r>
          </a:p>
          <a:p>
            <a:r>
              <a:rPr lang="en-GB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Andy Boston, Andy Mehta, Dan Judson, Chris Everett</a:t>
            </a:r>
          </a:p>
          <a:p>
            <a:endParaRPr lang="en-GB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9FC55-D166-493B-AAF9-D98D31A7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Mehta HEP Meeting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D58C2-E21D-4B8C-9540-258BAE90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6D124D-FD47-49B1-A51F-D5F968890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22/05/2024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3FA0C6-F4B9-4656-9A30-52171CC40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313" y="5257800"/>
            <a:ext cx="5866164" cy="7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4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6460-BACF-4225-8C31-540CB6FD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Liverpool Involvement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FC918-8B70-443D-A62B-CDBCF857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HEP Meeting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3B955-A59C-4238-87FE-BD015D82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10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7AAFBB-BBB2-49CB-A091-71FD9DAE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27DBAD-1A48-4D23-AB02-41300BACC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1"/>
          <a:stretch/>
        </p:blipFill>
        <p:spPr>
          <a:xfrm>
            <a:off x="8153400" y="1137214"/>
            <a:ext cx="3821774" cy="458357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E91240D-3733-4304-97DC-9AA4DEE491D0}"/>
              </a:ext>
            </a:extLst>
          </p:cNvPr>
          <p:cNvGrpSpPr/>
          <p:nvPr/>
        </p:nvGrpSpPr>
        <p:grpSpPr>
          <a:xfrm>
            <a:off x="3379304" y="1690688"/>
            <a:ext cx="4213983" cy="3874535"/>
            <a:chOff x="-1863" y="2016349"/>
            <a:chExt cx="7195308" cy="4422200"/>
          </a:xfrm>
        </p:grpSpPr>
        <p:pic>
          <p:nvPicPr>
            <p:cNvPr id="11" name="Picture 10" descr="Diagram of a diagram of a machine&#10;&#10;Description automatically generated">
              <a:extLst>
                <a:ext uri="{FF2B5EF4-FFF2-40B4-BE49-F238E27FC236}">
                  <a16:creationId xmlns:a16="http://schemas.microsoft.com/office/drawing/2014/main" id="{EED86BD4-99FC-4A37-8999-F018CBA740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369"/>
            <a:stretch/>
          </p:blipFill>
          <p:spPr>
            <a:xfrm>
              <a:off x="-1863" y="2016349"/>
              <a:ext cx="7195308" cy="4422200"/>
            </a:xfrm>
            <a:prstGeom prst="rect">
              <a:avLst/>
            </a:prstGeom>
          </p:spPr>
        </p:pic>
        <p:sp>
          <p:nvSpPr>
            <p:cNvPr id="12" name="7-point Star 19">
              <a:extLst>
                <a:ext uri="{FF2B5EF4-FFF2-40B4-BE49-F238E27FC236}">
                  <a16:creationId xmlns:a16="http://schemas.microsoft.com/office/drawing/2014/main" id="{5C1DF266-9719-4FE2-9E5C-C9FA0FA91622}"/>
                </a:ext>
              </a:extLst>
            </p:cNvPr>
            <p:cNvSpPr/>
            <p:nvPr/>
          </p:nvSpPr>
          <p:spPr>
            <a:xfrm>
              <a:off x="4523669" y="2814963"/>
              <a:ext cx="90214" cy="112140"/>
            </a:xfrm>
            <a:prstGeom prst="star7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7-point Star 20">
              <a:extLst>
                <a:ext uri="{FF2B5EF4-FFF2-40B4-BE49-F238E27FC236}">
                  <a16:creationId xmlns:a16="http://schemas.microsoft.com/office/drawing/2014/main" id="{92A66C0F-6195-42DF-92C8-7D0A54412E98}"/>
                </a:ext>
              </a:extLst>
            </p:cNvPr>
            <p:cNvSpPr/>
            <p:nvPr/>
          </p:nvSpPr>
          <p:spPr>
            <a:xfrm>
              <a:off x="5858557" y="2821714"/>
              <a:ext cx="90214" cy="112140"/>
            </a:xfrm>
            <a:prstGeom prst="star7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A3EFA-E2E9-4EBD-96B3-F86503765CF6}"/>
              </a:ext>
            </a:extLst>
          </p:cNvPr>
          <p:cNvSpPr/>
          <p:nvPr/>
        </p:nvSpPr>
        <p:spPr>
          <a:xfrm>
            <a:off x="3652423" y="1661335"/>
            <a:ext cx="1338261" cy="299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13CE3F-0E41-421B-B0AD-BAB20C2F87D8}"/>
              </a:ext>
            </a:extLst>
          </p:cNvPr>
          <p:cNvSpPr txBox="1"/>
          <p:nvPr/>
        </p:nvSpPr>
        <p:spPr>
          <a:xfrm>
            <a:off x="3452502" y="1601827"/>
            <a:ext cx="173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Legend Detector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2C535-0823-41F5-A520-8A7D97B045EC}"/>
              </a:ext>
            </a:extLst>
          </p:cNvPr>
          <p:cNvSpPr/>
          <p:nvPr/>
        </p:nvSpPr>
        <p:spPr>
          <a:xfrm>
            <a:off x="117013" y="1465258"/>
            <a:ext cx="358051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Germanium detector characterisation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Each detector needs individual calibration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Detector calibration/data quality enhancement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Detector procurement and characterisation for LEGEND-1000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Data Analysis for LEGEND-200 + 1000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Andy Boston is currently LEGEND UK PI</a:t>
            </a:r>
          </a:p>
          <a:p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8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6460-BACF-4225-8C31-540CB6FD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FC918-8B70-443D-A62B-CDBCF857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HEP Meeting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3B955-A59C-4238-87FE-BD015D82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7AAFBB-BBB2-49CB-A091-71FD9DAE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2C535-0823-41F5-A520-8A7D97B045EC}"/>
              </a:ext>
            </a:extLst>
          </p:cNvPr>
          <p:cNvSpPr/>
          <p:nvPr/>
        </p:nvSpPr>
        <p:spPr>
          <a:xfrm>
            <a:off x="860121" y="4735887"/>
            <a:ext cx="1035121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LEGEND 1000 is the leading future experiment in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neutrinoless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double beta decay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Has sensitivity to virtually all of inverted hierarchy phase-space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Liverpool are involved with detector procurement and characterisation and  data analysis</a:t>
            </a:r>
          </a:p>
          <a:p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93349A-41BB-46CB-B0CD-20E25001C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21" y="1363393"/>
            <a:ext cx="10219306" cy="31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64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6460-BACF-4225-8C31-540CB6FD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FC918-8B70-443D-A62B-CDBCF857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HEP Meeting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3B955-A59C-4238-87FE-BD015D82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12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7AAFBB-BBB2-49CB-A091-71FD9DAE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56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FC918-8B70-443D-A62B-CDBCF857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HEP Meeting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3B955-A59C-4238-87FE-BD015D82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7AAFBB-BBB2-49CB-A091-71FD9DAE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32572-0DE4-497A-8B38-E8DDC68AB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92" y="1247585"/>
            <a:ext cx="10333615" cy="50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78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6460-BACF-4225-8C31-540CB6FD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Involvement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FC918-8B70-443D-A62B-CDBCF857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HEP Meeting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3B955-A59C-4238-87FE-BD015D82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7AAFBB-BBB2-49CB-A091-71FD9DAE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BDC08-891B-4B6E-8399-6795D0202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457" y="1403427"/>
            <a:ext cx="8093141" cy="48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47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FC918-8B70-443D-A62B-CDBCF857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HEP Meeting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3B955-A59C-4238-87FE-BD015D82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15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7AAFBB-BBB2-49CB-A091-71FD9DAE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2E34E-56CB-479C-AE6F-654EFB875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96" y="412124"/>
            <a:ext cx="10309198" cy="54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01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FC918-8B70-443D-A62B-CDBCF857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HEP Meeting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3B955-A59C-4238-87FE-BD015D82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16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7AAFBB-BBB2-49CB-A091-71FD9DAE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20D43-D6A5-48CC-B353-7E3FF9941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70" y="754711"/>
            <a:ext cx="9568860" cy="53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5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E3771D-EE88-4FA5-AD09-B5B8354BE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599" y="1316946"/>
            <a:ext cx="3335743" cy="2379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FD74D6-3127-46ED-8395-189F6D71A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455" y="3716657"/>
            <a:ext cx="3335743" cy="2379045"/>
          </a:xfrm>
          <a:prstGeom prst="rect">
            <a:avLst/>
          </a:prstGeom>
        </p:spPr>
      </p:pic>
      <p:pic>
        <p:nvPicPr>
          <p:cNvPr id="1030" name="Picture 6" descr="https://legend-exp.org/fileadmin/_processed_/9/1/csm_DoubleBetaEnergy_4bc97850fc.png">
            <a:extLst>
              <a:ext uri="{FF2B5EF4-FFF2-40B4-BE49-F238E27FC236}">
                <a16:creationId xmlns:a16="http://schemas.microsoft.com/office/drawing/2014/main" id="{337C3B15-B80A-4159-BBE0-FB7DB3233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2" y="2127510"/>
            <a:ext cx="4119715" cy="280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536460-BACF-4225-8C31-540CB6FD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Neutrinoless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double </a:t>
            </a:r>
            <a:r>
              <a:rPr lang="el-G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9DF89-2AF0-4821-A416-C76D18A2A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272" y="1825625"/>
            <a:ext cx="3532528" cy="3285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 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FC918-8B70-443D-A62B-CDBCF857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HEP Meeting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3B955-A59C-4238-87FE-BD015D82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7AAFBB-BBB2-49CB-A091-71FD9DAE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2C535-0823-41F5-A520-8A7D97B045EC}"/>
              </a:ext>
            </a:extLst>
          </p:cNvPr>
          <p:cNvSpPr/>
          <p:nvPr/>
        </p:nvSpPr>
        <p:spPr>
          <a:xfrm>
            <a:off x="94014" y="2194398"/>
            <a:ext cx="459700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Process could occur if neutrinos are their own anti-particle (Majorana)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Q=E(e</a:t>
            </a:r>
            <a:r>
              <a:rPr lang="en-GB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)+E(e</a:t>
            </a:r>
            <a:r>
              <a:rPr lang="en-GB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for 0v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ββ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Q&lt;E(e</a:t>
            </a:r>
            <a:r>
              <a:rPr lang="en-GB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)+E(e</a:t>
            </a:r>
            <a:r>
              <a:rPr lang="en-GB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for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vv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ββ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Ge isotope used as it can also be part of the detector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375B5B-2E2C-419E-9503-DD37245F73C0}"/>
              </a:ext>
            </a:extLst>
          </p:cNvPr>
          <p:cNvSpPr/>
          <p:nvPr/>
        </p:nvSpPr>
        <p:spPr>
          <a:xfrm>
            <a:off x="4061845" y="6165030"/>
            <a:ext cx="9097505" cy="27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80" dirty="0"/>
              <a:t>https://warwick.ac.uk/study/csde/gsp/eportfolio/directory/crs/phsgbu/research/phdresearch/theory/betadecay/neutrinoless/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78B040-3DAB-4E53-BDA0-7497E2AB66CF}"/>
              </a:ext>
            </a:extLst>
          </p:cNvPr>
          <p:cNvSpPr/>
          <p:nvPr/>
        </p:nvSpPr>
        <p:spPr>
          <a:xfrm>
            <a:off x="9028285" y="4592177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0v</a:t>
            </a:r>
            <a:r>
              <a:rPr lang="el-G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ββ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3D663F-4586-461D-8023-505D9A39DE7A}"/>
              </a:ext>
            </a:extLst>
          </p:cNvPr>
          <p:cNvSpPr/>
          <p:nvPr/>
        </p:nvSpPr>
        <p:spPr>
          <a:xfrm>
            <a:off x="9047521" y="2293806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vv</a:t>
            </a:r>
            <a:r>
              <a:rPr lang="el-G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ββ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09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6460-BACF-4225-8C31-540CB6FD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 Experiment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FC918-8B70-443D-A62B-CDBCF857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HEP Meeting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3B955-A59C-4238-87FE-BD015D82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7AAFBB-BBB2-49CB-A091-71FD9DAE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2C535-0823-41F5-A520-8A7D97B045EC}"/>
              </a:ext>
            </a:extLst>
          </p:cNvPr>
          <p:cNvSpPr/>
          <p:nvPr/>
        </p:nvSpPr>
        <p:spPr>
          <a:xfrm>
            <a:off x="838200" y="1505396"/>
            <a:ext cx="816644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LEGEND-200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a 200 kg mass experiment, installed in the GERDA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cryostat at LNGS, Gran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Sasso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Approved experiment at LNGS, with data taking in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First results hopefully this summer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LEGEND-1000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a 1T 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Ge  will require a new underground infrastructure and additional R&amp;D to further reduce backgrounds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Start running later this decade likely at Gran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Sasso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Cost in US funding terms ~$1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0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6460-BACF-4225-8C31-540CB6FD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 Experiment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9DF89-2AF0-4821-A416-C76D18A2A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272" y="1825625"/>
            <a:ext cx="3532528" cy="3285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 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FC918-8B70-443D-A62B-CDBCF857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HEP Meeting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3B955-A59C-4238-87FE-BD015D82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7AAFBB-BBB2-49CB-A091-71FD9DAE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2C535-0823-41F5-A520-8A7D97B045EC}"/>
              </a:ext>
            </a:extLst>
          </p:cNvPr>
          <p:cNvSpPr/>
          <p:nvPr/>
        </p:nvSpPr>
        <p:spPr>
          <a:xfrm>
            <a:off x="123986" y="2128798"/>
            <a:ext cx="543990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Huge improvement over current experiments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Almost all of inverted ordering probed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some of normal ordering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1E592D-3BA7-49A6-A9BF-7D2BF6C80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043" y="1690688"/>
            <a:ext cx="6104203" cy="41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6460-BACF-4225-8C31-540CB6FD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FC918-8B70-443D-A62B-CDBCF857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HEP Meeting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3B955-A59C-4238-87FE-BD015D82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7AAFBB-BBB2-49CB-A091-71FD9DAE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2A4FDE-A86D-4065-9932-756873656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8791"/>
            <a:ext cx="10219306" cy="535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9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egend-exp.org/fileadmin/_processed_/f/4/csm_L200_setup_60827cda1c.png">
            <a:extLst>
              <a:ext uri="{FF2B5EF4-FFF2-40B4-BE49-F238E27FC236}">
                <a16:creationId xmlns:a16="http://schemas.microsoft.com/office/drawing/2014/main" id="{2F33F5A0-822C-4C64-9BC0-8756FCD77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0739"/>
            <a:ext cx="7226221" cy="61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536460-BACF-4225-8C31-540CB6FD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 Experiment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FC918-8B70-443D-A62B-CDBCF857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HEP Meeting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3B955-A59C-4238-87FE-BD015D82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7AAFBB-BBB2-49CB-A091-71FD9DAE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2C535-0823-41F5-A520-8A7D97B045EC}"/>
              </a:ext>
            </a:extLst>
          </p:cNvPr>
          <p:cNvSpPr/>
          <p:nvPr/>
        </p:nvSpPr>
        <p:spPr>
          <a:xfrm>
            <a:off x="928607" y="1690688"/>
            <a:ext cx="622915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LEGEND-200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a 200 kg mass experiment, installed in the GERDA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cryostat at LNGS, Gran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Sasso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Approved experiment at LNGS, with data taking in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First results hopefully this summer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LEGEND-1000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a 1T 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Ge  will require a new underground infrastructure and additional R&amp;D to further reduce backgrounds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Start running later this decade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Cost in US funding terms ~$1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6460-BACF-4225-8C31-540CB6FD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 at Gran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Sasso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FC918-8B70-443D-A62B-CDBCF857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HEP Meeting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3B955-A59C-4238-87FE-BD015D82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7AAFBB-BBB2-49CB-A091-71FD9DAE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6FD53D-D5FA-4D37-A070-23F7DCF86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744" y="1434971"/>
            <a:ext cx="6434070" cy="49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3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legend-exp.org/fileadmin/_processed_/6/0/csm_bkg_projections_6f808383cd.png">
            <a:extLst>
              <a:ext uri="{FF2B5EF4-FFF2-40B4-BE49-F238E27FC236}">
                <a16:creationId xmlns:a16="http://schemas.microsoft.com/office/drawing/2014/main" id="{E634C4DD-9DEC-4EF0-96AE-B1A72176F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929" y="154615"/>
            <a:ext cx="6207071" cy="276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legend-exp.org/fileadmin/_processed_/5/0/csm_liquid_argon_039cbfd30f.png">
            <a:extLst>
              <a:ext uri="{FF2B5EF4-FFF2-40B4-BE49-F238E27FC236}">
                <a16:creationId xmlns:a16="http://schemas.microsoft.com/office/drawing/2014/main" id="{E30A3669-0DD1-41BE-BEB5-5A80E3A49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47" y="485969"/>
            <a:ext cx="6408456" cy="4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536460-BACF-4225-8C31-540CB6FD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93" y="-4101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FC918-8B70-443D-A62B-CDBCF857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HEP Meeting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3B955-A59C-4238-87FE-BD015D82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7AAFBB-BBB2-49CB-A091-71FD9DAE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2C535-0823-41F5-A520-8A7D97B045EC}"/>
              </a:ext>
            </a:extLst>
          </p:cNvPr>
          <p:cNvSpPr/>
          <p:nvPr/>
        </p:nvSpPr>
        <p:spPr>
          <a:xfrm>
            <a:off x="129964" y="5148121"/>
            <a:ext cx="596603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Due to excellent energy resolution supressing non-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backgrounds is crucial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 has excellent separation potential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water vetoes crucial</a:t>
            </a:r>
            <a:endParaRPr lang="en-GB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legend-exp.org/fileadmin/_processed_/5/b/csm_Screenshot_2020-12-17_at_08.55.15_cce4c57b51.png">
            <a:extLst>
              <a:ext uri="{FF2B5EF4-FFF2-40B4-BE49-F238E27FC236}">
                <a16:creationId xmlns:a16="http://schemas.microsoft.com/office/drawing/2014/main" id="{D38BCE30-AD6B-4DA3-944A-F9343249F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08" y="2703721"/>
            <a:ext cx="5334152" cy="39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99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6460-BACF-4225-8C31-540CB6FD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 Detectors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FC918-8B70-443D-A62B-CDBCF857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HEP Meeting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3B955-A59C-4238-87FE-BD015D82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DC5-8C8A-47E7-9128-A2B4CC9BE0D1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7AAFBB-BBB2-49CB-A091-71FD9DAE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2C535-0823-41F5-A520-8A7D97B045EC}"/>
              </a:ext>
            </a:extLst>
          </p:cNvPr>
          <p:cNvSpPr/>
          <p:nvPr/>
        </p:nvSpPr>
        <p:spPr>
          <a:xfrm>
            <a:off x="79513" y="1521651"/>
            <a:ext cx="601648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92% Enriched in 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Energy resolution 0.05%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p-type detectors: Insensitive to alphas on n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outer contact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Each detector 2.6 kg – 4× less background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400 detectors in total arrayed in strings</a:t>
            </a:r>
          </a:p>
          <a:p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568DF8-0850-4AE3-B11C-CA034EB34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39" y="4105374"/>
            <a:ext cx="2087596" cy="2616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0CAD15-5EB2-48E6-AE51-9EBA812C2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352" y="136525"/>
            <a:ext cx="4378817" cy="4958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808E5F-7C5B-42C0-8544-8545B9EE9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700" y="3848447"/>
            <a:ext cx="2206486" cy="28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00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30290</TotalTime>
  <Words>483</Words>
  <Application>Microsoft Office PowerPoint</Application>
  <PresentationFormat>Widescreen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1_Custom Design</vt:lpstr>
      <vt:lpstr>Custom Design</vt:lpstr>
      <vt:lpstr>Legend neutrinoless double β decay</vt:lpstr>
      <vt:lpstr>Neutrinoless double β decay</vt:lpstr>
      <vt:lpstr>Legend Experiment</vt:lpstr>
      <vt:lpstr>Legend Experiment Sensitivity</vt:lpstr>
      <vt:lpstr>Summary</vt:lpstr>
      <vt:lpstr>Legend Experiment</vt:lpstr>
      <vt:lpstr>Legend at Gran Sasso</vt:lpstr>
      <vt:lpstr>Backgrounds</vt:lpstr>
      <vt:lpstr>Legend Detectors</vt:lpstr>
      <vt:lpstr>Liverpool Involvement</vt:lpstr>
      <vt:lpstr>Summary</vt:lpstr>
      <vt:lpstr>Backup</vt:lpstr>
      <vt:lpstr>PowerPoint Presentation</vt:lpstr>
      <vt:lpstr>International Involvement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Mehta, Andrew</dc:creator>
  <cp:lastModifiedBy>Mehta, Andrew</cp:lastModifiedBy>
  <cp:revision>71</cp:revision>
  <dcterms:created xsi:type="dcterms:W3CDTF">2023-06-23T10:11:16Z</dcterms:created>
  <dcterms:modified xsi:type="dcterms:W3CDTF">2024-05-22T12:24:06Z</dcterms:modified>
</cp:coreProperties>
</file>