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3"/>
  </p:notesMasterIdLst>
  <p:sldIdLst>
    <p:sldId id="256" r:id="rId2"/>
    <p:sldId id="313" r:id="rId3"/>
    <p:sldId id="425" r:id="rId4"/>
    <p:sldId id="423" r:id="rId5"/>
    <p:sldId id="424" r:id="rId6"/>
    <p:sldId id="427" r:id="rId7"/>
    <p:sldId id="439" r:id="rId8"/>
    <p:sldId id="450" r:id="rId9"/>
    <p:sldId id="447" r:id="rId10"/>
    <p:sldId id="451" r:id="rId11"/>
    <p:sldId id="452" r:id="rId12"/>
    <p:sldId id="443" r:id="rId13"/>
    <p:sldId id="445" r:id="rId14"/>
    <p:sldId id="454" r:id="rId15"/>
    <p:sldId id="433" r:id="rId16"/>
    <p:sldId id="446" r:id="rId17"/>
    <p:sldId id="262" r:id="rId18"/>
    <p:sldId id="455" r:id="rId19"/>
    <p:sldId id="456" r:id="rId20"/>
    <p:sldId id="444" r:id="rId21"/>
    <p:sldId id="457" r:id="rId22"/>
    <p:sldId id="430" r:id="rId23"/>
    <p:sldId id="261" r:id="rId24"/>
    <p:sldId id="431" r:id="rId25"/>
    <p:sldId id="453" r:id="rId26"/>
    <p:sldId id="448" r:id="rId27"/>
    <p:sldId id="449" r:id="rId28"/>
    <p:sldId id="442" r:id="rId29"/>
    <p:sldId id="374" r:id="rId30"/>
    <p:sldId id="437" r:id="rId31"/>
    <p:sldId id="26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DE7"/>
    <a:srgbClr val="EFB703"/>
    <a:srgbClr val="929292"/>
    <a:srgbClr val="A01F88"/>
    <a:srgbClr val="244135"/>
    <a:srgbClr val="5E5E5E"/>
    <a:srgbClr val="826EF7"/>
    <a:srgbClr val="B17F0C"/>
    <a:srgbClr val="929000"/>
    <a:srgbClr val="C38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/>
    <p:restoredTop sz="94689"/>
  </p:normalViewPr>
  <p:slideViewPr>
    <p:cSldViewPr snapToGrid="0" snapToObjects="1">
      <p:cViewPr varScale="1">
        <p:scale>
          <a:sx n="126" d="100"/>
          <a:sy n="126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EA68D-CEC8-1546-A162-147C454759DF}" type="datetimeFigureOut">
              <a:rPr lang="en-US" smtClean="0"/>
              <a:t>5/23/24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24CDA-012F-774F-9DBE-8627FA453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6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D75032-18BA-B944-8B7E-7BBB1273DD91}"/>
              </a:ext>
            </a:extLst>
          </p:cNvPr>
          <p:cNvSpPr/>
          <p:nvPr userDrawn="1"/>
        </p:nvSpPr>
        <p:spPr>
          <a:xfrm>
            <a:off x="9320" y="19256"/>
            <a:ext cx="225287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754F5-1508-9B4E-8DED-FAF456319790}"/>
              </a:ext>
            </a:extLst>
          </p:cNvPr>
          <p:cNvSpPr/>
          <p:nvPr userDrawn="1"/>
        </p:nvSpPr>
        <p:spPr>
          <a:xfrm>
            <a:off x="0" y="0"/>
            <a:ext cx="145774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37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804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46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1E391FF-04DB-A744-92B8-92F2BD26DE00}"/>
              </a:ext>
            </a:extLst>
          </p:cNvPr>
          <p:cNvSpPr/>
          <p:nvPr userDrawn="1"/>
        </p:nvSpPr>
        <p:spPr>
          <a:xfrm>
            <a:off x="9320" y="19256"/>
            <a:ext cx="22528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9" y="24406"/>
            <a:ext cx="11938753" cy="781878"/>
          </a:xfrm>
          <a:noFill/>
          <a:ln w="19050">
            <a:noFill/>
          </a:ln>
        </p:spPr>
        <p:txBody>
          <a:bodyPr>
            <a:normAutofit/>
          </a:bodyPr>
          <a:lstStyle>
            <a:lvl1pPr>
              <a:defRPr sz="3600" b="1">
                <a:solidFill>
                  <a:srgbClr val="244135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73" y="806284"/>
            <a:ext cx="12028179" cy="5667335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45717" y="6475035"/>
            <a:ext cx="1146283" cy="370396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486186"/>
            <a:ext cx="7619999" cy="365125"/>
          </a:xfr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972" y="6473619"/>
            <a:ext cx="779767" cy="365125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2D59B6-1B1C-3147-A0E4-DB09F6A16673}"/>
              </a:ext>
            </a:extLst>
          </p:cNvPr>
          <p:cNvSpPr/>
          <p:nvPr userDrawn="1"/>
        </p:nvSpPr>
        <p:spPr>
          <a:xfrm>
            <a:off x="0" y="0"/>
            <a:ext cx="145774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B00FFE-CC58-1C42-81AF-B18415B77F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34607" y="649356"/>
            <a:ext cx="11970645" cy="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410766">
              <a:lnSpc>
                <a:spcPct val="100000"/>
              </a:lnSpc>
              <a:defRPr sz="5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1067599"/>
          </a:xfrm>
          <a:prstGeom prst="rect">
            <a:avLst/>
          </a:prstGeom>
        </p:spPr>
        <p:txBody>
          <a:bodyPr lIns="71437" tIns="71437" rIns="71437" bIns="71437" anchor="t">
            <a:spAutoFit/>
          </a:bodyPr>
          <a:lstStyle>
            <a:lvl1pPr algn="ctr" defTabSz="410766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696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  <p:sldLayoutId id="2147483666" r:id="rId18"/>
    <p:sldLayoutId id="2147483667" r:id="rId19"/>
    <p:sldLayoutId id="2147483668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emf"/><Relationship Id="rId2" Type="http://schemas.openxmlformats.org/officeDocument/2006/relationships/hyperlink" Target="https://arxiv.org/abs/2403.0213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tlas.web.cern.ch/Atlas/GROUPS/PHYSICS/PUBNOTES/ATL-PHYS-PUB-2023-018/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hyperlink" Target="https://link.springer.com/article/10.1007/JHEP06(2023)153" TargetMode="External"/><Relationship Id="rId2" Type="http://schemas.openxmlformats.org/officeDocument/2006/relationships/image" Target="../media/image82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11.18298" TargetMode="External"/><Relationship Id="rId5" Type="http://schemas.openxmlformats.org/officeDocument/2006/relationships/image" Target="../media/image84.tif"/><Relationship Id="rId4" Type="http://schemas.openxmlformats.org/officeDocument/2006/relationships/hyperlink" Target="https://atlas.web.cern.ch/Atlas/GROUPS/PHYSICS/PUBNOTES/ATL-PHYS-PUB-2022-007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PAPERS/EXOT-2019-05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nikhef.nl/event/4875/" TargetMode="Externa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8.00443" TargetMode="External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hyperlink" Target="https://www.sciencedirect.com/science/article/pii/S037026932400094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370269324000947" TargetMode="External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370269324000947" TargetMode="External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4" Type="http://schemas.openxmlformats.org/officeDocument/2006/relationships/image" Target="../media/image48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007/JHEP12(2023)167" TargetMode="External"/><Relationship Id="rId3" Type="http://schemas.openxmlformats.org/officeDocument/2006/relationships/image" Target="../media/image97.emf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hyperlink" Target="https://arxiv.org/abs/2402.08347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370269320303063?via=ihub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401.11928" TargetMode="External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link.springer.com/article/10.1007/JHEP02(2024)19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9.emf"/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43438/contributions/4801568/subcontributions/376578/attachments/2422763/4147078/Exotics_plenary_6_04_22.pdf" TargetMode="External"/><Relationship Id="rId7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hyperlink" Target="https://indico.cern.ch/event/1132691/contributions/4989394/attachments/2503079/4300243/HDBSWorkshopUppsala2022_ditauTagger.pdf" TargetMode="External"/><Relationship Id="rId4" Type="http://schemas.openxmlformats.org/officeDocument/2006/relationships/hyperlink" Target="https://arxiv.org/abs/1508.0305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52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4" Type="http://schemas.openxmlformats.org/officeDocument/2006/relationships/image" Target="../media/image51.emf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50.emf"/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3.jpeg"/><Relationship Id="rId20" Type="http://schemas.openxmlformats.org/officeDocument/2006/relationships/image" Target="../media/image24.png"/><Relationship Id="rId41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4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54.png"/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3.15085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hyperlink" Target="https://atlas.cern/Updates/Briefing/W-Boson-Widt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link.springer.com/article/10.1140/epjc/s10052-024-12532-z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hyperlink" Target="https://atlas.cern/Updates/Briefing/W-Boson-Width" TargetMode="External"/><Relationship Id="rId4" Type="http://schemas.openxmlformats.org/officeDocument/2006/relationships/hyperlink" Target="https://arxiv.org/abs/2403.1508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404.06204" TargetMode="Externa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8DF37AF-D97C-4877-B8EA-2A8E357F9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BB79FB5-9F64-4C8E-BFF2-AFFE23622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57608" y="228600"/>
            <a:ext cx="2851523" cy="6638625"/>
            <a:chOff x="2487613" y="285750"/>
            <a:chExt cx="2428875" cy="5654676"/>
          </a:xfrm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6F53D094-ECB1-4230-B917-78BDBCE81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02F869AA-2D17-4C28-B3EC-AEC98232D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5D28F6A8-8093-43A1-BD95-51D34D5C3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50B020A8-F88E-4098-82A7-D52FD4BD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F2C724C4-B1B3-4C6F-8E93-C4979AAD2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BC3ED5C4-C5ED-4B4D-AE37-33751EF3E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B48769F3-B6E7-410C-AB18-5D25047DC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44A45D2-2CFE-4808-A388-075829DF2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8B38A2C5-3E9A-4BA5-9A4C-5AFF8F836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86CFB045-2A9C-4AB9-B5D3-DE5CF255A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C3E01A9C-C572-4A2B-8362-5768102BB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F1151ACB-2F08-4C24-B5F1-0F8AFF8BB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EDAACBF-B8FF-487D-AE9F-7515CD34F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84823" y="-786"/>
            <a:ext cx="2356675" cy="6854040"/>
            <a:chOff x="6627813" y="194833"/>
            <a:chExt cx="1952625" cy="5678918"/>
          </a:xfrm>
        </p:grpSpPr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14696B4F-8380-4D7A-A6C1-95DE57E8F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BC2388A7-CC3B-445D-957A-5591A51BA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0305F090-5340-4848-B00B-D6A19DFAF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8AFE9E1E-2AC8-4636-89ED-E6E9E7679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64450A02-6E29-4811-BE97-296070FAE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9792ABEF-3A30-41EE-BF25-1C46B6CAA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15645ED9-92C2-42FF-B019-8D761F8D4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4195CAF3-D9C1-4EB1-9203-AC02DEDE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E2E11E98-86BC-4E26-AFF6-4B5FBDD08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6AE82C95-70F7-4479-9830-15C053506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17DB4B01-D6F5-4E0C-8573-58806C650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277AE82D-A4E4-4E05-AB5A-EC5805E41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B49F4B-7B75-C347-92E3-1E47E1621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6295" y="705431"/>
            <a:ext cx="7093469" cy="3525291"/>
          </a:xfrm>
        </p:spPr>
        <p:txBody>
          <a:bodyPr>
            <a:normAutofit/>
          </a:bodyPr>
          <a:lstStyle/>
          <a:p>
            <a:pPr algn="ctr"/>
            <a:br>
              <a:rPr lang="en-GB" dirty="0"/>
            </a:br>
            <a:r>
              <a:rPr lang="en-GB" dirty="0"/>
              <a:t>ATLAS</a:t>
            </a:r>
            <a:endParaRPr lang="en-US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7B21879-89AE-F949-AA3A-F227587DE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5970" y="5637339"/>
            <a:ext cx="5681134" cy="112628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Monica D’Onofrio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On behalf of the ATLAS Liv group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D45CBAD-5A13-438D-9E28-94F81D5FE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599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Freeform 33">
            <a:extLst>
              <a:ext uri="{FF2B5EF4-FFF2-40B4-BE49-F238E27FC236}">
                <a16:creationId xmlns:a16="http://schemas.microsoft.com/office/drawing/2014/main" id="{36313C61-0943-4C1F-B2E9-CF619149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57599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42E5186-03AC-4806-AA1C-39818097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37932"/>
            <a:ext cx="3691467" cy="8955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F2A4D7E-3B15-3749-B407-18A3B400EC88}"/>
              </a:ext>
            </a:extLst>
          </p:cNvPr>
          <p:cNvSpPr txBox="1"/>
          <p:nvPr/>
        </p:nvSpPr>
        <p:spPr>
          <a:xfrm>
            <a:off x="10233806" y="5864920"/>
            <a:ext cx="1860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HEP meeting, 23 May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6808E9-DC45-5F4C-B665-0D4D0E6B38A2}"/>
              </a:ext>
            </a:extLst>
          </p:cNvPr>
          <p:cNvSpPr/>
          <p:nvPr/>
        </p:nvSpPr>
        <p:spPr>
          <a:xfrm>
            <a:off x="16401" y="10675"/>
            <a:ext cx="3674533" cy="338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ATLAS Logo - CERN Document Server">
            <a:extLst>
              <a:ext uri="{FF2B5EF4-FFF2-40B4-BE49-F238E27FC236}">
                <a16:creationId xmlns:a16="http://schemas.microsoft.com/office/drawing/2014/main" id="{399D7174-01FB-494B-AAA1-FCCB34E1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" y="6686"/>
            <a:ext cx="3455283" cy="143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C44E3C6-068B-7542-08F4-5CD1B509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83" y="0"/>
            <a:ext cx="8237542" cy="546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142E2CB-C5DA-B1B8-C15B-8F73CCD4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" y="1644474"/>
            <a:ext cx="3641088" cy="36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A5FEC3-0F79-E7E8-5407-B222C5FE3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8" y="5254051"/>
            <a:ext cx="2139911" cy="1584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D2048D-F903-8237-D87C-415616481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938" y="5269009"/>
            <a:ext cx="1471219" cy="158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67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7A4C7B2-EE78-FE45-9E93-D4629134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 precision measurements as a probe for NP (2)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742E-5E6C-DC47-8F39-99CCFA004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65" y="686899"/>
            <a:ext cx="12028179" cy="5667335"/>
          </a:xfrm>
        </p:spPr>
        <p:txBody>
          <a:bodyPr>
            <a:normAutofit/>
          </a:bodyPr>
          <a:lstStyle/>
          <a:p>
            <a:r>
              <a:rPr lang="en-GB" sz="2000" dirty="0"/>
              <a:t>Searches for high-mass DY resonances and for non-resonant effects in NC DY serve as basis for dedicated </a:t>
            </a:r>
            <a:r>
              <a:rPr lang="en-GB" sz="2000" dirty="0">
                <a:solidFill>
                  <a:srgbClr val="244DE7"/>
                </a:solidFill>
              </a:rPr>
              <a:t>precision measurements </a:t>
            </a:r>
            <a:r>
              <a:rPr lang="en-GB" sz="2000" dirty="0">
                <a:sym typeface="Wingdings" pitchFamily="2" charset="2"/>
              </a:rPr>
              <a:t> powerful</a:t>
            </a:r>
            <a:r>
              <a:rPr lang="en-GB" sz="2000" dirty="0"/>
              <a:t> SM probe: can be used to extract (photon) PDF, test lepton universality, but also crucial for W mass measurements as well as tuning of Monte Carlo </a:t>
            </a:r>
            <a:endParaRPr lang="en-GB" sz="2000" dirty="0">
              <a:solidFill>
                <a:srgbClr val="244DE7"/>
              </a:solidFill>
            </a:endParaRPr>
          </a:p>
          <a:p>
            <a:pPr lvl="1"/>
            <a:r>
              <a:rPr lang="en-GB" sz="1600" dirty="0"/>
              <a:t>Drell-Yan precision measurements in </a:t>
            </a:r>
            <a:r>
              <a:rPr lang="en-GB" sz="1600" dirty="0" err="1"/>
              <a:t>lepton+E</a:t>
            </a:r>
            <a:r>
              <a:rPr lang="en-GB" sz="1600" baseline="-25000" dirty="0" err="1"/>
              <a:t>T</a:t>
            </a:r>
            <a:r>
              <a:rPr lang="en-GB" sz="1600" dirty="0" err="1"/>
              <a:t>Miss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FF0000"/>
                </a:solidFill>
              </a:rPr>
              <a:t>Uta, Jan, Sam</a:t>
            </a:r>
            <a:r>
              <a:rPr lang="en-GB" sz="1600" dirty="0"/>
              <a:t>) – in progress</a:t>
            </a:r>
          </a:p>
          <a:p>
            <a:pPr lvl="1"/>
            <a:r>
              <a:rPr lang="en-GB" sz="1600" dirty="0"/>
              <a:t>Reinterpretation in </a:t>
            </a:r>
            <a:r>
              <a:rPr lang="en-GB" sz="1600" dirty="0">
                <a:solidFill>
                  <a:schemeClr val="accent3"/>
                </a:solidFill>
              </a:rPr>
              <a:t>EFT framework </a:t>
            </a:r>
            <a:r>
              <a:rPr lang="en-GB" sz="1600" dirty="0"/>
              <a:t>of dilepton DY studies AND as </a:t>
            </a:r>
            <a:r>
              <a:rPr lang="en-GB" sz="1600" dirty="0">
                <a:solidFill>
                  <a:schemeClr val="accent3"/>
                </a:solidFill>
              </a:rPr>
              <a:t>Search for Lorentz- and CPT invariance </a:t>
            </a:r>
            <a:r>
              <a:rPr lang="en-GB" sz="1600" dirty="0"/>
              <a:t>violating signatures, measuring observables over phase of periodic intervals (</a:t>
            </a:r>
            <a:r>
              <a:rPr lang="en-GB" sz="1600" dirty="0" err="1">
                <a:solidFill>
                  <a:srgbClr val="FF0000"/>
                </a:solidFill>
              </a:rPr>
              <a:t>Uta</a:t>
            </a:r>
            <a:r>
              <a:rPr lang="en-GB" sz="1600" dirty="0" err="1"/>
              <a:t>,focus</a:t>
            </a:r>
            <a:r>
              <a:rPr lang="en-GB" sz="1600" dirty="0"/>
              <a:t> of </a:t>
            </a:r>
            <a:r>
              <a:rPr lang="en-GB" sz="1600" dirty="0">
                <a:solidFill>
                  <a:srgbClr val="FF0000"/>
                </a:solidFill>
              </a:rPr>
              <a:t>Ricardo's thesis</a:t>
            </a:r>
            <a:r>
              <a:rPr lang="en-GB" sz="1600" dirty="0"/>
              <a:t>)</a:t>
            </a:r>
          </a:p>
          <a:p>
            <a:pPr lvl="1"/>
            <a:r>
              <a:rPr lang="en-GB" sz="160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Precise test of lepton flavour universality in 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𝑊</a:t>
            </a:r>
            <a:r>
              <a:rPr lang="en-GB" sz="160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-boson decays</a:t>
            </a:r>
            <a:r>
              <a:rPr lang="en-GB" sz="1600" dirty="0"/>
              <a:t> - </a:t>
            </a:r>
            <a:r>
              <a:rPr lang="en-GB" sz="1600" dirty="0">
                <a:solidFill>
                  <a:srgbClr val="FF0000"/>
                </a:solidFill>
              </a:rPr>
              <a:t>Jan</a:t>
            </a:r>
            <a:r>
              <a:rPr lang="en-GB" sz="1600" dirty="0"/>
              <a:t>, </a:t>
            </a:r>
            <a:r>
              <a:rPr lang="en-GB" sz="1200" dirty="0">
                <a:hlinkClick r:id="rId2"/>
              </a:rPr>
              <a:t>https://arxiv.org/abs/2403.02133</a:t>
            </a:r>
            <a:endParaRPr lang="en-GB" sz="1200" dirty="0"/>
          </a:p>
          <a:p>
            <a:pPr lvl="1"/>
            <a:endParaRPr lang="en-GB" sz="1600" dirty="0"/>
          </a:p>
          <a:p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797D2-3150-EB48-97AF-A6BD2399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92CF6-C8C2-DF4F-8037-5D616E25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D7289-20D5-9744-9163-C9247B75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5173A461-8F4A-0240-A2DB-F7E51A589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669" y="3118532"/>
            <a:ext cx="4284467" cy="305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44531E37-E028-CB4D-8ADD-1CC92BB4F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463" y="6148961"/>
            <a:ext cx="5274990" cy="661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4360E-E4F7-A64B-B8EA-F809D855B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80" y="3360315"/>
            <a:ext cx="3940306" cy="3054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CE48A-377A-6D49-8400-D8602F289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121" y="3920975"/>
            <a:ext cx="956290" cy="625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DEBD5-EBC5-B046-B371-4CFD4BFDA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3895" y="3654225"/>
            <a:ext cx="1226091" cy="89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933873-4BAC-4145-B9A7-C86F2B3AC1D8}"/>
              </a:ext>
            </a:extLst>
          </p:cNvPr>
          <p:cNvSpPr txBox="1"/>
          <p:nvPr/>
        </p:nvSpPr>
        <p:spPr>
          <a:xfrm>
            <a:off x="284788" y="3272481"/>
            <a:ext cx="6122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400" i="1" dirty="0">
                <a:solidFill>
                  <a:srgbClr val="002060"/>
                </a:solidFill>
              </a:rPr>
              <a:t>see also talk from Sam last year </a:t>
            </a:r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CC33354-9A26-E948-8C4B-51CEE4541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4571" y="2720784"/>
            <a:ext cx="2395258" cy="17189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">
            <a:extLst>
              <a:ext uri="{FF2B5EF4-FFF2-40B4-BE49-F238E27FC236}">
                <a16:creationId xmlns:a16="http://schemas.microsoft.com/office/drawing/2014/main" id="{D70EFF72-1679-2F4F-B91A-C43E86517302}"/>
              </a:ext>
            </a:extLst>
          </p:cNvPr>
          <p:cNvGrpSpPr/>
          <p:nvPr/>
        </p:nvGrpSpPr>
        <p:grpSpPr>
          <a:xfrm>
            <a:off x="10030507" y="4475689"/>
            <a:ext cx="1674520" cy="2003129"/>
            <a:chOff x="0" y="0"/>
            <a:chExt cx="7821443" cy="8519441"/>
          </a:xfrm>
        </p:grpSpPr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1D006D12-B717-C941-A6A5-55D69588C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396" y="0"/>
              <a:ext cx="7256592" cy="7798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Rectangle">
              <a:extLst>
                <a:ext uri="{FF2B5EF4-FFF2-40B4-BE49-F238E27FC236}">
                  <a16:creationId xmlns:a16="http://schemas.microsoft.com/office/drawing/2014/main" id="{F3B4D718-B968-A340-B60A-D53709EBBEAC}"/>
                </a:ext>
              </a:extLst>
            </p:cNvPr>
            <p:cNvSpPr/>
            <p:nvPr/>
          </p:nvSpPr>
          <p:spPr>
            <a:xfrm>
              <a:off x="0" y="1482308"/>
              <a:ext cx="1545931" cy="23715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7199AD44-0CA5-3644-AF8C-E010A733F300}"/>
                </a:ext>
              </a:extLst>
            </p:cNvPr>
            <p:cNvSpPr/>
            <p:nvPr/>
          </p:nvSpPr>
          <p:spPr>
            <a:xfrm>
              <a:off x="6275513" y="6147938"/>
              <a:ext cx="1545931" cy="23715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24291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36F13C-021B-6746-B0EE-45699514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739" y="5121852"/>
            <a:ext cx="5144379" cy="1468800"/>
          </a:xfrm>
          <a:solidFill>
            <a:srgbClr val="EFB703"/>
          </a:solidFill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BSM searches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DE673-B4CA-7B40-83B6-46F7ED7C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61378-0C62-1042-9702-220792D5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631ED-D8EB-D745-8D8A-8167A35D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9BD4BA-34DA-FAD1-FB37-02A3E2FD9548}"/>
              </a:ext>
            </a:extLst>
          </p:cNvPr>
          <p:cNvGrpSpPr/>
          <p:nvPr/>
        </p:nvGrpSpPr>
        <p:grpSpPr>
          <a:xfrm>
            <a:off x="4659335" y="347280"/>
            <a:ext cx="5403869" cy="4370950"/>
            <a:chOff x="564855" y="1501020"/>
            <a:chExt cx="5403869" cy="437095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B25993-DE09-F65F-BD90-BDCE6696F389}"/>
                </a:ext>
              </a:extLst>
            </p:cNvPr>
            <p:cNvGrpSpPr/>
            <p:nvPr/>
          </p:nvGrpSpPr>
          <p:grpSpPr>
            <a:xfrm>
              <a:off x="564855" y="1524373"/>
              <a:ext cx="5403869" cy="4347597"/>
              <a:chOff x="2857263" y="2261081"/>
              <a:chExt cx="5403869" cy="434759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652D8EE-5678-AFDC-326B-23F347F53711}"/>
                  </a:ext>
                </a:extLst>
              </p:cNvPr>
              <p:cNvGrpSpPr/>
              <p:nvPr/>
            </p:nvGrpSpPr>
            <p:grpSpPr>
              <a:xfrm>
                <a:off x="2857263" y="2261081"/>
                <a:ext cx="5403869" cy="4347597"/>
                <a:chOff x="2809301" y="2544896"/>
                <a:chExt cx="5034709" cy="4098275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F50C85E-79E3-BCF2-5657-C71273B0CD42}"/>
                    </a:ext>
                  </a:extLst>
                </p:cNvPr>
                <p:cNvSpPr/>
                <p:nvPr/>
              </p:nvSpPr>
              <p:spPr>
                <a:xfrm>
                  <a:off x="2809301" y="2544896"/>
                  <a:ext cx="5034709" cy="409827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2245E545-2CC6-15C9-A54E-FA5A9928C4F7}"/>
                    </a:ext>
                  </a:extLst>
                </p:cNvPr>
                <p:cNvGrpSpPr/>
                <p:nvPr/>
              </p:nvGrpSpPr>
              <p:grpSpPr>
                <a:xfrm>
                  <a:off x="3060548" y="2622014"/>
                  <a:ext cx="4568944" cy="3717055"/>
                  <a:chOff x="3060548" y="2622014"/>
                  <a:chExt cx="4568944" cy="3717055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98A1D9F9-979C-61D9-B446-0AF2A63D9988}"/>
                      </a:ext>
                    </a:extLst>
                  </p:cNvPr>
                  <p:cNvGrpSpPr/>
                  <p:nvPr/>
                </p:nvGrpSpPr>
                <p:grpSpPr>
                  <a:xfrm>
                    <a:off x="3060548" y="2622014"/>
                    <a:ext cx="4568944" cy="3717055"/>
                    <a:chOff x="3060548" y="3252366"/>
                    <a:chExt cx="4010150" cy="3122983"/>
                  </a:xfrm>
                </p:grpSpPr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87D79E68-D209-8BF2-15FE-786FB6CED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4086" y="3252366"/>
                      <a:ext cx="2132318" cy="2155531"/>
                    </a:xfrm>
                    <a:prstGeom prst="ellipse">
                      <a:avLst/>
                    </a:prstGeom>
                    <a:solidFill>
                      <a:schemeClr val="accent1">
                        <a:alpha val="47227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6CAB03AD-DB07-91FE-FFB4-20A099219D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0548" y="4299684"/>
                      <a:ext cx="2249582" cy="2075665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3000"/>
                      </a:schemeClr>
                    </a:solidFill>
                    <a:ln w="76200">
                      <a:solidFill>
                        <a:srgbClr val="244DE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Searches:</a:t>
                      </a:r>
                      <a:r>
                        <a:rPr lang="en-GB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SUSY Dark Matter,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LeptoQuark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Dark Sector, Axion-like particles</a:t>
                      </a:r>
                    </a:p>
                  </p:txBody>
                </p:sp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A9451C08-B855-0F86-0718-378AF26253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6298" y="4262187"/>
                      <a:ext cx="2214400" cy="2113162"/>
                    </a:xfrm>
                    <a:prstGeom prst="ellipse">
                      <a:avLst/>
                    </a:prstGeom>
                    <a:solidFill>
                      <a:srgbClr val="FFC000">
                        <a:alpha val="52000"/>
                      </a:srgbClr>
                    </a:solidFill>
                    <a:ln w="19050">
                      <a:solidFill>
                        <a:srgbClr val="EFB70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Precision and rare processes: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mass, W/Z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60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high-mass DY cross sections, rare tau decays</a:t>
                      </a:r>
                    </a:p>
                  </p:txBody>
                </p:sp>
              </p:grp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2E155CC1-0A13-94AD-2858-7720098A8E3C}"/>
                      </a:ext>
                    </a:extLst>
                  </p:cNvPr>
                  <p:cNvSpPr txBox="1"/>
                  <p:nvPr/>
                </p:nvSpPr>
                <p:spPr>
                  <a:xfrm>
                    <a:off x="3492346" y="3227272"/>
                    <a:ext cx="3712685" cy="78334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 physics:</a:t>
                    </a:r>
                  </a:p>
                  <a:p>
                    <a:pPr algn="ctr"/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SM </a:t>
                    </a:r>
                    <a:r>
                      <a:rPr lang="en-GB" sz="16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</a:t>
                    </a:r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BSM </a:t>
                    </a:r>
                    <a:r>
                      <a:rPr lang="en-GB" sz="16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higgses</a:t>
                    </a:r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</a:p>
                  <a:p>
                    <a:pPr algn="ctr"/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di-Higgs</a:t>
                    </a:r>
                  </a:p>
                </p:txBody>
              </p:sp>
            </p:grp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029E1-0565-3973-FE65-9DD2E924973A}"/>
                  </a:ext>
                </a:extLst>
              </p:cNvPr>
              <p:cNvSpPr txBox="1"/>
              <p:nvPr/>
            </p:nvSpPr>
            <p:spPr>
              <a:xfrm rot="19005186">
                <a:off x="3022631" y="3126055"/>
                <a:ext cx="1564852" cy="338554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B-/c-jet tagging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346818-70FC-BD3D-0B4D-E73EA9CBAF97}"/>
                  </a:ext>
                </a:extLst>
              </p:cNvPr>
              <p:cNvSpPr txBox="1"/>
              <p:nvPr/>
            </p:nvSpPr>
            <p:spPr>
              <a:xfrm rot="2956287">
                <a:off x="6772715" y="3002945"/>
                <a:ext cx="1409360" cy="5847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Tau ID and 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Classification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C85503-13AA-85B2-EF4F-010B8ADEA759}"/>
                  </a:ext>
                </a:extLst>
              </p:cNvPr>
              <p:cNvSpPr txBox="1"/>
              <p:nvPr/>
            </p:nvSpPr>
            <p:spPr>
              <a:xfrm>
                <a:off x="6006073" y="6286289"/>
                <a:ext cx="2255059" cy="307777"/>
              </a:xfrm>
              <a:prstGeom prst="rect">
                <a:avLst/>
              </a:prstGeom>
              <a:noFill/>
              <a:ln>
                <a:solidFill>
                  <a:srgbClr val="244DE7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244DE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Luminosity measurements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627C7A-DC17-E040-FCEA-97C3B95CC0BF}"/>
                  </a:ext>
                </a:extLst>
              </p:cNvPr>
              <p:cNvSpPr txBox="1"/>
              <p:nvPr/>
            </p:nvSpPr>
            <p:spPr>
              <a:xfrm>
                <a:off x="2927952" y="6286557"/>
                <a:ext cx="1574470" cy="307777"/>
              </a:xfrm>
              <a:prstGeom prst="rect">
                <a:avLst/>
              </a:prstGeom>
              <a:noFill/>
              <a:ln>
                <a:solidFill>
                  <a:srgbClr val="24413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 software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2A3C6D-1534-4EC6-1B81-B8A5CDE7215B}"/>
                </a:ext>
              </a:extLst>
            </p:cNvPr>
            <p:cNvSpPr txBox="1"/>
            <p:nvPr/>
          </p:nvSpPr>
          <p:spPr>
            <a:xfrm>
              <a:off x="564855" y="1501020"/>
              <a:ext cx="22690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>
                  <a:latin typeface="+mj-lt"/>
                </a:rPr>
                <a:t>ATLAS Liverpool physics</a:t>
              </a:r>
            </a:p>
          </p:txBody>
        </p:sp>
      </p:grpSp>
      <p:pic>
        <p:nvPicPr>
          <p:cNvPr id="35" name="Picture 4">
            <a:extLst>
              <a:ext uri="{FF2B5EF4-FFF2-40B4-BE49-F238E27FC236}">
                <a16:creationId xmlns:a16="http://schemas.microsoft.com/office/drawing/2014/main" id="{A9FE2B2C-67B9-4B89-C82B-5BA5AB80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" y="1644474"/>
            <a:ext cx="3641088" cy="36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08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F39866-5003-0848-ADD4-BDDDB067E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Huge effort in ATLAS to search for New Physics!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7461A7-151C-0044-A466-CCF2D306C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7C063-CD7D-9244-A17E-C7860B57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7412" y="6486186"/>
            <a:ext cx="7619999" cy="365125"/>
          </a:xfrm>
        </p:spPr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E1DC4-316C-AD4F-929E-A52395E2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44C54D3B-EAB6-6E42-8633-4F5F23955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52" y="739785"/>
            <a:ext cx="5308889" cy="404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6CB7AC47-ED91-0F41-BD65-04B78080E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903" y="4643931"/>
            <a:ext cx="3601841" cy="214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n 8">
            <a:extLst>
              <a:ext uri="{FF2B5EF4-FFF2-40B4-BE49-F238E27FC236}">
                <a16:creationId xmlns:a16="http://schemas.microsoft.com/office/drawing/2014/main" id="{D2FC3994-EA14-9B41-AD44-E4662FB94B63}"/>
              </a:ext>
            </a:extLst>
          </p:cNvPr>
          <p:cNvSpPr/>
          <p:nvPr/>
        </p:nvSpPr>
        <p:spPr>
          <a:xfrm>
            <a:off x="11900621" y="5432386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un 14">
            <a:extLst>
              <a:ext uri="{FF2B5EF4-FFF2-40B4-BE49-F238E27FC236}">
                <a16:creationId xmlns:a16="http://schemas.microsoft.com/office/drawing/2014/main" id="{78124061-2FBE-E94D-9134-D90910456C76}"/>
              </a:ext>
            </a:extLst>
          </p:cNvPr>
          <p:cNvSpPr/>
          <p:nvPr/>
        </p:nvSpPr>
        <p:spPr>
          <a:xfrm>
            <a:off x="11895895" y="5881781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un 15">
            <a:extLst>
              <a:ext uri="{FF2B5EF4-FFF2-40B4-BE49-F238E27FC236}">
                <a16:creationId xmlns:a16="http://schemas.microsoft.com/office/drawing/2014/main" id="{CD9F527E-E1E0-E645-9A5D-0BAC0B21AF26}"/>
              </a:ext>
            </a:extLst>
          </p:cNvPr>
          <p:cNvSpPr/>
          <p:nvPr/>
        </p:nvSpPr>
        <p:spPr>
          <a:xfrm>
            <a:off x="7949624" y="5786525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DFA8D997-D740-064A-B32F-C1A6BABFC94D}"/>
              </a:ext>
            </a:extLst>
          </p:cNvPr>
          <p:cNvSpPr/>
          <p:nvPr/>
        </p:nvSpPr>
        <p:spPr>
          <a:xfrm>
            <a:off x="548627" y="1737323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204B676B-E33D-9445-8961-E4F9375F906B}"/>
              </a:ext>
            </a:extLst>
          </p:cNvPr>
          <p:cNvSpPr/>
          <p:nvPr/>
        </p:nvSpPr>
        <p:spPr>
          <a:xfrm>
            <a:off x="11642211" y="2720472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un 20">
            <a:extLst>
              <a:ext uri="{FF2B5EF4-FFF2-40B4-BE49-F238E27FC236}">
                <a16:creationId xmlns:a16="http://schemas.microsoft.com/office/drawing/2014/main" id="{01C40639-6A5E-E641-A1B4-B5DB590DA92B}"/>
              </a:ext>
            </a:extLst>
          </p:cNvPr>
          <p:cNvSpPr/>
          <p:nvPr/>
        </p:nvSpPr>
        <p:spPr>
          <a:xfrm>
            <a:off x="524975" y="3007535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un 22">
            <a:extLst>
              <a:ext uri="{FF2B5EF4-FFF2-40B4-BE49-F238E27FC236}">
                <a16:creationId xmlns:a16="http://schemas.microsoft.com/office/drawing/2014/main" id="{DE6ACF8E-10B3-E840-97AB-BDD1673598AC}"/>
              </a:ext>
            </a:extLst>
          </p:cNvPr>
          <p:cNvSpPr/>
          <p:nvPr/>
        </p:nvSpPr>
        <p:spPr>
          <a:xfrm>
            <a:off x="532774" y="2642410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un 23">
            <a:extLst>
              <a:ext uri="{FF2B5EF4-FFF2-40B4-BE49-F238E27FC236}">
                <a16:creationId xmlns:a16="http://schemas.microsoft.com/office/drawing/2014/main" id="{B615509C-599C-E745-B5C7-0761AF96F4C9}"/>
              </a:ext>
            </a:extLst>
          </p:cNvPr>
          <p:cNvSpPr/>
          <p:nvPr/>
        </p:nvSpPr>
        <p:spPr>
          <a:xfrm>
            <a:off x="513099" y="3007535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13F92648-581F-B941-B658-2F44E054B3AF}"/>
              </a:ext>
            </a:extLst>
          </p:cNvPr>
          <p:cNvSpPr/>
          <p:nvPr/>
        </p:nvSpPr>
        <p:spPr>
          <a:xfrm>
            <a:off x="512196" y="3435230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un 25">
            <a:extLst>
              <a:ext uri="{FF2B5EF4-FFF2-40B4-BE49-F238E27FC236}">
                <a16:creationId xmlns:a16="http://schemas.microsoft.com/office/drawing/2014/main" id="{7C637926-E63B-344A-9F78-9086E354A38F}"/>
              </a:ext>
            </a:extLst>
          </p:cNvPr>
          <p:cNvSpPr/>
          <p:nvPr/>
        </p:nvSpPr>
        <p:spPr>
          <a:xfrm>
            <a:off x="11642211" y="3309746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Sun 26">
            <a:extLst>
              <a:ext uri="{FF2B5EF4-FFF2-40B4-BE49-F238E27FC236}">
                <a16:creationId xmlns:a16="http://schemas.microsoft.com/office/drawing/2014/main" id="{26DAC405-809C-4B4C-ABD1-5FD52FF7B6DB}"/>
              </a:ext>
            </a:extLst>
          </p:cNvPr>
          <p:cNvSpPr/>
          <p:nvPr/>
        </p:nvSpPr>
        <p:spPr>
          <a:xfrm>
            <a:off x="284829" y="5054695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AD7D9-5E7A-B64F-89AB-08D9BFD69639}"/>
              </a:ext>
            </a:extLst>
          </p:cNvPr>
          <p:cNvSpPr txBox="1"/>
          <p:nvPr/>
        </p:nvSpPr>
        <p:spPr>
          <a:xfrm>
            <a:off x="512196" y="5026868"/>
            <a:ext cx="1500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= topics/papers we worked/led in the past years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702C6B-6A9C-E444-9F4A-3A49411C10E4}"/>
              </a:ext>
            </a:extLst>
          </p:cNvPr>
          <p:cNvSpPr/>
          <p:nvPr/>
        </p:nvSpPr>
        <p:spPr>
          <a:xfrm>
            <a:off x="257179" y="5026868"/>
            <a:ext cx="1755228" cy="854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A73E76F-19C6-9E41-8090-258456E5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18F9DB-EB08-4203-3969-8D77B7B1C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61" y="843767"/>
            <a:ext cx="5056534" cy="36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8C5F670-23D2-EBB9-A5AF-A10FB8FF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51" y="4668617"/>
            <a:ext cx="2574083" cy="18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n 16">
            <a:extLst>
              <a:ext uri="{FF2B5EF4-FFF2-40B4-BE49-F238E27FC236}">
                <a16:creationId xmlns:a16="http://schemas.microsoft.com/office/drawing/2014/main" id="{A66D3E13-C55C-7849-AF6A-C17300828696}"/>
              </a:ext>
            </a:extLst>
          </p:cNvPr>
          <p:cNvSpPr/>
          <p:nvPr/>
        </p:nvSpPr>
        <p:spPr>
          <a:xfrm>
            <a:off x="4917092" y="6069842"/>
            <a:ext cx="277091" cy="24309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FE6441F2-F028-7221-FEE2-9FA33369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58" y="4632602"/>
            <a:ext cx="2765434" cy="1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9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F8114A-D45B-F643-AA0E-2D70DFE56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Searches for new physics: using the Higgs boson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5CDC0C-AE1A-D64B-9FC9-D789A721F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72" y="806284"/>
            <a:ext cx="7900127" cy="6178716"/>
          </a:xfrm>
        </p:spPr>
        <p:txBody>
          <a:bodyPr>
            <a:normAutofit/>
          </a:bodyPr>
          <a:lstStyle/>
          <a:p>
            <a:r>
              <a:rPr lang="en-GB" sz="2000" dirty="0"/>
              <a:t>In recent years, (part of the) group has focused on searches for new physics using the Higgs boson as a portal. </a:t>
            </a:r>
          </a:p>
          <a:p>
            <a:pPr lvl="1"/>
            <a:r>
              <a:rPr lang="en-GB" sz="1800" dirty="0"/>
              <a:t>New particles might arise in the </a:t>
            </a:r>
            <a:r>
              <a:rPr lang="en-GB" sz="1800" b="1" dirty="0">
                <a:solidFill>
                  <a:srgbClr val="FF0000"/>
                </a:solidFill>
              </a:rPr>
              <a:t>decays of the Higgs boson</a:t>
            </a:r>
          </a:p>
          <a:p>
            <a:pPr lvl="2"/>
            <a:r>
              <a:rPr lang="en-GB" sz="1600" dirty="0"/>
              <a:t>Most recent BR limits on Higgs to invisible: </a:t>
            </a:r>
            <a:r>
              <a:rPr lang="en-GB" sz="1600" b="1" dirty="0">
                <a:solidFill>
                  <a:srgbClr val="244DE7"/>
                </a:solidFill>
              </a:rPr>
              <a:t>9.3% </a:t>
            </a:r>
            <a:r>
              <a:rPr lang="en-GB" sz="1600" dirty="0"/>
              <a:t>- </a:t>
            </a:r>
            <a:r>
              <a:rPr lang="en-GB" sz="1600" b="1" dirty="0"/>
              <a:t>room for NP</a:t>
            </a:r>
            <a:r>
              <a:rPr lang="en-GB" sz="1600" dirty="0"/>
              <a:t>!</a:t>
            </a:r>
          </a:p>
          <a:p>
            <a:pPr lvl="2"/>
            <a:endParaRPr lang="en-GB" sz="1600" dirty="0"/>
          </a:p>
          <a:p>
            <a:r>
              <a:rPr lang="en-GB" dirty="0"/>
              <a:t>A typical benchmark model: </a:t>
            </a:r>
            <a:r>
              <a:rPr lang="en-GB" b="1" dirty="0">
                <a:solidFill>
                  <a:srgbClr val="244DE7"/>
                </a:solidFill>
              </a:rPr>
              <a:t>dark photons, </a:t>
            </a:r>
            <a:r>
              <a:rPr lang="en-GB" b="1" dirty="0" err="1">
                <a:solidFill>
                  <a:srgbClr val="244DE7"/>
                </a:solidFill>
                <a:latin typeface="Symbol" pitchFamily="2" charset="2"/>
              </a:rPr>
              <a:t>g</a:t>
            </a:r>
            <a:r>
              <a:rPr lang="en-GB" b="1" baseline="-25000" dirty="0" err="1">
                <a:solidFill>
                  <a:srgbClr val="244DE7"/>
                </a:solidFill>
              </a:rPr>
              <a:t>D</a:t>
            </a:r>
            <a:endParaRPr lang="en-GB" b="1" baseline="-25000" dirty="0">
              <a:solidFill>
                <a:srgbClr val="244DE7"/>
              </a:solidFill>
            </a:endParaRPr>
          </a:p>
          <a:p>
            <a:pPr lvl="1"/>
            <a:r>
              <a:rPr lang="en-GB" sz="1800" dirty="0"/>
              <a:t>Might arise in Higgs decays either directly or in cascade</a:t>
            </a:r>
          </a:p>
          <a:p>
            <a:pPr lvl="1"/>
            <a:r>
              <a:rPr lang="en-GB" sz="1800" dirty="0"/>
              <a:t>The dark photons decay into SM particles (if their mass is below twice DM candidate mass)</a:t>
            </a:r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marL="457200" lvl="1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B9EA6-88F6-BC45-AC39-596FE6469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936CB-93EB-9241-80FA-BC94218C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00ACD-4E4C-7A4A-8822-808B9975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Andy, Matt, Monica, Eloisa (PhD yr4)">
            <a:extLst>
              <a:ext uri="{FF2B5EF4-FFF2-40B4-BE49-F238E27FC236}">
                <a16:creationId xmlns:a16="http://schemas.microsoft.com/office/drawing/2014/main" id="{2317495B-5B4D-2047-BE61-B0E56D0E8C49}"/>
              </a:ext>
            </a:extLst>
          </p:cNvPr>
          <p:cNvSpPr txBox="1"/>
          <p:nvPr/>
        </p:nvSpPr>
        <p:spPr>
          <a:xfrm>
            <a:off x="8822865" y="3141422"/>
            <a:ext cx="3294659" cy="57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3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sz="1400" b="0" dirty="0">
                <a:solidFill>
                  <a:schemeClr val="tx1"/>
                </a:solidFill>
                <a:latin typeface="+mn-lt"/>
              </a:rPr>
              <a:t>Using previously published results </a:t>
            </a:r>
            <a:r>
              <a:rPr lang="en-GB" sz="1400" b="0" dirty="0">
                <a:solidFill>
                  <a:srgbClr val="FF0000"/>
                </a:solidFill>
                <a:latin typeface="+mn-lt"/>
              </a:rPr>
              <a:t>(Monica, Andy, Matt)</a:t>
            </a:r>
            <a:endParaRPr sz="1400" b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FRVZ2yd.pdf" descr="FRVZ2yd.pdf">
            <a:extLst>
              <a:ext uri="{FF2B5EF4-FFF2-40B4-BE49-F238E27FC236}">
                <a16:creationId xmlns:a16="http://schemas.microsoft.com/office/drawing/2014/main" id="{7440FF8C-8D48-964D-A891-2AC3D12E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898" y="4577146"/>
            <a:ext cx="2112113" cy="1584085"/>
          </a:xfrm>
          <a:prstGeom prst="rect">
            <a:avLst/>
          </a:prstGeom>
          <a:ln w="50800">
            <a:solidFill>
              <a:srgbClr val="DE6A10"/>
            </a:solidFill>
            <a:miter lim="400000"/>
          </a:ln>
        </p:spPr>
      </p:pic>
      <p:pic>
        <p:nvPicPr>
          <p:cNvPr id="14" name="HAHM2yd.pdf" descr="HAHM2yd.pdf">
            <a:extLst>
              <a:ext uri="{FF2B5EF4-FFF2-40B4-BE49-F238E27FC236}">
                <a16:creationId xmlns:a16="http://schemas.microsoft.com/office/drawing/2014/main" id="{7F0C8508-681D-A149-9B77-EA186532C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76" y="4600740"/>
            <a:ext cx="2080654" cy="1560491"/>
          </a:xfrm>
          <a:prstGeom prst="rect">
            <a:avLst/>
          </a:prstGeom>
          <a:ln w="50800">
            <a:solidFill>
              <a:srgbClr val="DE6A10"/>
            </a:solidFill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1127CB-8760-9248-84F7-2485FD5F64B1}"/>
              </a:ext>
            </a:extLst>
          </p:cNvPr>
          <p:cNvSpPr txBox="1"/>
          <p:nvPr/>
        </p:nvSpPr>
        <p:spPr>
          <a:xfrm>
            <a:off x="1562473" y="4640513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 err="1">
                <a:latin typeface="Symbol" pitchFamily="2" charset="2"/>
                <a:sym typeface="Wingdings" pitchFamily="2" charset="2"/>
              </a:rPr>
              <a:t>g</a:t>
            </a:r>
            <a:r>
              <a:rPr lang="en-GB" baseline="-25000" dirty="0" err="1">
                <a:sym typeface="Wingdings" pitchFamily="2" charset="2"/>
              </a:rPr>
              <a:t>D</a:t>
            </a:r>
            <a:r>
              <a:rPr lang="en-GB" dirty="0" err="1">
                <a:latin typeface="Symbol" pitchFamily="2" charset="2"/>
                <a:sym typeface="Wingdings" pitchFamily="2" charset="2"/>
              </a:rPr>
              <a:t>g</a:t>
            </a:r>
            <a:r>
              <a:rPr lang="en-GB" baseline="-25000" dirty="0" err="1">
                <a:sym typeface="Wingdings" pitchFamily="2" charset="2"/>
              </a:rPr>
              <a:t>D</a:t>
            </a:r>
            <a:endParaRPr lang="en-GB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8CF78E-2256-8742-BFFA-A807F535CA26}"/>
              </a:ext>
            </a:extLst>
          </p:cNvPr>
          <p:cNvSpPr txBox="1"/>
          <p:nvPr/>
        </p:nvSpPr>
        <p:spPr>
          <a:xfrm>
            <a:off x="4325198" y="4549940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 </a:t>
            </a:r>
            <a:r>
              <a:rPr lang="en-GB" dirty="0">
                <a:sym typeface="Wingdings" pitchFamily="2" charset="2"/>
              </a:rPr>
              <a:t>LSPs+ </a:t>
            </a:r>
            <a:r>
              <a:rPr lang="en-GB" dirty="0" err="1">
                <a:latin typeface="Symbol" pitchFamily="2" charset="2"/>
                <a:sym typeface="Wingdings" pitchFamily="2" charset="2"/>
              </a:rPr>
              <a:t>g</a:t>
            </a:r>
            <a:r>
              <a:rPr lang="en-GB" baseline="-25000" dirty="0" err="1">
                <a:sym typeface="Wingdings" pitchFamily="2" charset="2"/>
              </a:rPr>
              <a:t>D</a:t>
            </a:r>
            <a:r>
              <a:rPr lang="en-GB" dirty="0" err="1">
                <a:latin typeface="Symbol" pitchFamily="2" charset="2"/>
                <a:sym typeface="Wingdings" pitchFamily="2" charset="2"/>
              </a:rPr>
              <a:t>g</a:t>
            </a:r>
            <a:r>
              <a:rPr lang="en-GB" baseline="-25000" dirty="0" err="1">
                <a:sym typeface="Wingdings" pitchFamily="2" charset="2"/>
              </a:rPr>
              <a:t>D</a:t>
            </a:r>
            <a:endParaRPr lang="en-GB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CA8A5A-10BE-474F-831C-15A3614746D1}"/>
              </a:ext>
            </a:extLst>
          </p:cNvPr>
          <p:cNvSpPr txBox="1"/>
          <p:nvPr/>
        </p:nvSpPr>
        <p:spPr>
          <a:xfrm>
            <a:off x="7025019" y="5442567"/>
            <a:ext cx="52085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dark photons can be </a:t>
            </a:r>
            <a:r>
              <a:rPr lang="en-GB" b="1" dirty="0">
                <a:solidFill>
                  <a:srgbClr val="244DE7"/>
                </a:solidFill>
              </a:rPr>
              <a:t>long-lived</a:t>
            </a:r>
            <a:r>
              <a:rPr lang="en-GB" dirty="0"/>
              <a:t> and their displaced signature must be reconstructed with dedicated techniques (unconventional signature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E06AE6-0B42-254C-BD8A-D47AA670B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478" y="4072311"/>
            <a:ext cx="3397250" cy="116662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54D34CC-3AD9-A27E-28EE-22772669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719" y="979534"/>
            <a:ext cx="3486151" cy="218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B5F460-18EA-193A-6F98-F35FA7135131}"/>
              </a:ext>
            </a:extLst>
          </p:cNvPr>
          <p:cNvSpPr txBox="1"/>
          <p:nvPr/>
        </p:nvSpPr>
        <p:spPr>
          <a:xfrm>
            <a:off x="9149676" y="663168"/>
            <a:ext cx="2637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/>
              </a:rPr>
              <a:t>ATL-PHYS-PUB-2023-018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9941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1218-01A2-1F46-6E47-AE4FCA6B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Leaving not stones unturned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05145-CDCC-2425-6B57-622239E3F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53" y="720716"/>
            <a:ext cx="12028179" cy="5667335"/>
          </a:xfrm>
        </p:spPr>
        <p:txBody>
          <a:bodyPr>
            <a:normAutofit/>
          </a:bodyPr>
          <a:lstStyle/>
          <a:p>
            <a:r>
              <a:rPr lang="en-US" sz="1800" dirty="0"/>
              <a:t>Analyses designed to aim for a final combination of </a:t>
            </a:r>
            <a:r>
              <a:rPr lang="en-US" sz="1800" dirty="0" err="1"/>
              <a:t>prompt+displaced</a:t>
            </a:r>
            <a:r>
              <a:rPr lang="en-US" sz="1800" dirty="0"/>
              <a:t> dark photons </a:t>
            </a:r>
            <a:r>
              <a:rPr lang="en-GB" sz="1800" dirty="0"/>
              <a:t>reconstructed as displaced narrow jets (</a:t>
            </a:r>
            <a:r>
              <a:rPr lang="en-GB" sz="1800" b="1" dirty="0">
                <a:solidFill>
                  <a:srgbClr val="244DE7"/>
                </a:solidFill>
              </a:rPr>
              <a:t>lepton-jet</a:t>
            </a:r>
            <a:r>
              <a:rPr lang="en-GB" sz="1800" dirty="0"/>
              <a:t>) </a:t>
            </a:r>
            <a:r>
              <a:rPr lang="en-US" sz="1800" dirty="0"/>
              <a:t>from Higgs decays (H via gluon-fusion, associated W and Vector-Boson-Fusion prod.)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75345-0B51-21B9-7AE5-897E3096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7048" y="6590681"/>
            <a:ext cx="754952" cy="254749"/>
          </a:xfrm>
        </p:spPr>
        <p:txBody>
          <a:bodyPr/>
          <a:lstStyle/>
          <a:p>
            <a:r>
              <a:rPr lang="en-GB" sz="1400"/>
              <a:t>23/5/24</a:t>
            </a:r>
            <a:endParaRPr lang="en-US" sz="1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63935-5DF1-239C-45CB-07ED9B21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90611" y="6600187"/>
            <a:ext cx="5018600" cy="251124"/>
          </a:xfrm>
        </p:spPr>
        <p:txBody>
          <a:bodyPr/>
          <a:lstStyle/>
          <a:p>
            <a:r>
              <a:rPr lang="en-GB" sz="1200"/>
              <a:t>ATLAS, HEP meeting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10C3A-F5E9-2EBE-8F0A-2E2F5811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1177" y="6587620"/>
            <a:ext cx="513562" cy="251124"/>
          </a:xfrm>
        </p:spPr>
        <p:txBody>
          <a:bodyPr/>
          <a:lstStyle/>
          <a:p>
            <a:fld id="{D57F1E4F-1CFF-5643-939E-217C01CDF565}" type="slidenum">
              <a:rPr lang="en-US" sz="1400" smtClean="0"/>
              <a:pPr/>
              <a:t>14</a:t>
            </a:fld>
            <a:endParaRPr lang="en-US" sz="1400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AAB7797A-8F96-0256-80ED-43355486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816" y="1358355"/>
            <a:ext cx="7626057" cy="488375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Arrow">
            <a:extLst>
              <a:ext uri="{FF2B5EF4-FFF2-40B4-BE49-F238E27FC236}">
                <a16:creationId xmlns:a16="http://schemas.microsoft.com/office/drawing/2014/main" id="{48ACABF3-7E48-02D5-CB65-0D423CDB7E2E}"/>
              </a:ext>
            </a:extLst>
          </p:cNvPr>
          <p:cNvSpPr/>
          <p:nvPr/>
        </p:nvSpPr>
        <p:spPr>
          <a:xfrm rot="5400000">
            <a:off x="-326498" y="3536830"/>
            <a:ext cx="3765704" cy="206241"/>
          </a:xfrm>
          <a:prstGeom prst="rightArrow">
            <a:avLst>
              <a:gd name="adj1" fmla="val 24994"/>
              <a:gd name="adj2" fmla="val 119038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400"/>
          </a:p>
        </p:txBody>
      </p:sp>
      <p:sp>
        <p:nvSpPr>
          <p:cNvPr id="13" name="displacement">
            <a:extLst>
              <a:ext uri="{FF2B5EF4-FFF2-40B4-BE49-F238E27FC236}">
                <a16:creationId xmlns:a16="http://schemas.microsoft.com/office/drawing/2014/main" id="{56EC9FBD-77DC-3684-2C2B-DCFEAA0BD101}"/>
              </a:ext>
            </a:extLst>
          </p:cNvPr>
          <p:cNvSpPr txBox="1"/>
          <p:nvPr/>
        </p:nvSpPr>
        <p:spPr>
          <a:xfrm rot="16200000">
            <a:off x="-197824" y="3141421"/>
            <a:ext cx="2726959" cy="57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3400" b="0">
                <a:solidFill>
                  <a:srgbClr val="164F8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800" dirty="0"/>
              <a:t>displacement</a:t>
            </a:r>
          </a:p>
        </p:txBody>
      </p:sp>
      <p:sp>
        <p:nvSpPr>
          <p:cNvPr id="14" name="ATL-PHYS-PUB-2022-007">
            <a:extLst>
              <a:ext uri="{FF2B5EF4-FFF2-40B4-BE49-F238E27FC236}">
                <a16:creationId xmlns:a16="http://schemas.microsoft.com/office/drawing/2014/main" id="{629FF65A-EAD8-7254-350C-7421AB1AEDEB}"/>
              </a:ext>
            </a:extLst>
          </p:cNvPr>
          <p:cNvSpPr txBox="1"/>
          <p:nvPr/>
        </p:nvSpPr>
        <p:spPr>
          <a:xfrm>
            <a:off x="9043460" y="-945990"/>
            <a:ext cx="1484049" cy="57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457200">
              <a:defRPr sz="1800" u="sng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  <a:hlinkClick r:id="" action="ppaction://noaction"/>
              </a:defRPr>
            </a:lvl1pPr>
          </a:lstStyle>
          <a:p>
            <a:pPr>
              <a:defRPr u="none"/>
            </a:pPr>
            <a:r>
              <a:rPr sz="1400" u="sng" dirty="0">
                <a:hlinkClick r:id="rId4"/>
              </a:rPr>
              <a:t>ATL-PHYS-PUB-2022-007</a:t>
            </a:r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55F21FAA-4AC0-C274-AD7A-F18044EC6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77" y="1568040"/>
            <a:ext cx="985140" cy="72859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16ABDD-6E35-89DB-2DEC-A95D010279A0}"/>
              </a:ext>
            </a:extLst>
          </p:cNvPr>
          <p:cNvSpPr txBox="1"/>
          <p:nvPr/>
        </p:nvSpPr>
        <p:spPr>
          <a:xfrm>
            <a:off x="9406621" y="1700802"/>
            <a:ext cx="2580167" cy="132343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Run 2 prompt analysis effort restarted: results for ICHEP (</a:t>
            </a:r>
            <a:r>
              <a:rPr lang="en-US" sz="1600" dirty="0">
                <a:solidFill>
                  <a:srgbClr val="FF0000"/>
                </a:solidFill>
              </a:rPr>
              <a:t>Cristiano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Extend </a:t>
            </a:r>
            <a:r>
              <a:rPr lang="en-US" sz="1600" dirty="0" err="1"/>
              <a:t>m</a:t>
            </a:r>
            <a:r>
              <a:rPr lang="en-US" sz="1600" dirty="0" err="1">
                <a:latin typeface="Symbol" pitchFamily="2" charset="2"/>
              </a:rPr>
              <a:t>g</a:t>
            </a:r>
            <a:r>
              <a:rPr lang="en-US" sz="1600" baseline="-25000" dirty="0" err="1"/>
              <a:t>d</a:t>
            </a:r>
            <a:r>
              <a:rPr lang="en-US" sz="1600" dirty="0"/>
              <a:t> mass range to 0.01-25 GeV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FA6B58-B3E4-9426-9F29-4B61F52C2B90}"/>
              </a:ext>
            </a:extLst>
          </p:cNvPr>
          <p:cNvSpPr txBox="1"/>
          <p:nvPr/>
        </p:nvSpPr>
        <p:spPr>
          <a:xfrm>
            <a:off x="9406621" y="4103273"/>
            <a:ext cx="2706630" cy="2062103"/>
          </a:xfrm>
          <a:prstGeom prst="rect">
            <a:avLst/>
          </a:prstGeom>
          <a:noFill/>
          <a:ln w="19050">
            <a:solidFill>
              <a:srgbClr val="244DE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Run-2 displaced analyses (</a:t>
            </a:r>
            <a:r>
              <a:rPr lang="en-US" sz="1600" dirty="0" err="1"/>
              <a:t>ggF+WH+VBF</a:t>
            </a:r>
            <a:r>
              <a:rPr lang="en-US" sz="16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Significantly improve results for </a:t>
            </a:r>
            <a:r>
              <a:rPr lang="en-US" sz="1600" dirty="0" err="1"/>
              <a:t>m</a:t>
            </a:r>
            <a:r>
              <a:rPr lang="en-US" sz="1600" dirty="0" err="1">
                <a:latin typeface="Symbol" pitchFamily="2" charset="2"/>
              </a:rPr>
              <a:t>g</a:t>
            </a:r>
            <a:r>
              <a:rPr lang="en-US" sz="1600" baseline="-25000" dirty="0" err="1"/>
              <a:t>d</a:t>
            </a:r>
            <a:r>
              <a:rPr lang="en-US" sz="1600" baseline="-25000" dirty="0"/>
              <a:t> </a:t>
            </a:r>
            <a:r>
              <a:rPr lang="en-US" sz="1600" dirty="0"/>
              <a:t>&lt;200 MeV and extend sensitivity in the high mass region (&gt; 10 GeV)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Monica, Cristiano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3A0871-A79B-DBDF-D27B-3F57853ACA39}"/>
              </a:ext>
            </a:extLst>
          </p:cNvPr>
          <p:cNvSpPr txBox="1"/>
          <p:nvPr/>
        </p:nvSpPr>
        <p:spPr>
          <a:xfrm>
            <a:off x="257179" y="5885819"/>
            <a:ext cx="4272291" cy="58477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Very displaced region: mono-jet search reinterpretation </a:t>
            </a:r>
            <a:r>
              <a:rPr lang="en-US" sz="1400" dirty="0"/>
              <a:t>(update in progress, </a:t>
            </a:r>
            <a:r>
              <a:rPr lang="en-US" sz="1400" dirty="0">
                <a:solidFill>
                  <a:srgbClr val="C00000"/>
                </a:solidFill>
              </a:rPr>
              <a:t>Cristiano</a:t>
            </a:r>
            <a:r>
              <a:rPr lang="en-US" sz="1400" dirty="0"/>
              <a:t>)</a:t>
            </a:r>
            <a:endParaRPr lang="en-US" sz="16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C178B37-26DA-B17F-12A7-8DFB9319F265}"/>
              </a:ext>
            </a:extLst>
          </p:cNvPr>
          <p:cNvCxnSpPr/>
          <p:nvPr/>
        </p:nvCxnSpPr>
        <p:spPr>
          <a:xfrm flipH="1">
            <a:off x="6096000" y="1956391"/>
            <a:ext cx="3301301" cy="7708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6F3965-4AB0-0D45-BF2B-860A674FC625}"/>
              </a:ext>
            </a:extLst>
          </p:cNvPr>
          <p:cNvCxnSpPr/>
          <p:nvPr/>
        </p:nvCxnSpPr>
        <p:spPr>
          <a:xfrm flipH="1">
            <a:off x="6730409" y="4465674"/>
            <a:ext cx="2666892" cy="0"/>
          </a:xfrm>
          <a:prstGeom prst="straightConnector1">
            <a:avLst/>
          </a:prstGeom>
          <a:ln>
            <a:solidFill>
              <a:srgbClr val="244D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48C3604-1152-80C8-F923-9D177AA006C0}"/>
              </a:ext>
            </a:extLst>
          </p:cNvPr>
          <p:cNvCxnSpPr/>
          <p:nvPr/>
        </p:nvCxnSpPr>
        <p:spPr>
          <a:xfrm flipV="1">
            <a:off x="3721395" y="4933507"/>
            <a:ext cx="1722475" cy="952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D97BF26-F7BA-A394-938F-D864CE83E83E}"/>
              </a:ext>
            </a:extLst>
          </p:cNvPr>
          <p:cNvSpPr txBox="1"/>
          <p:nvPr/>
        </p:nvSpPr>
        <p:spPr>
          <a:xfrm>
            <a:off x="9293925" y="3106784"/>
            <a:ext cx="29449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400" dirty="0">
                <a:hlinkClick r:id="rId6"/>
              </a:rPr>
              <a:t>https://arxiv.org/abs/2311.18298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31EBF4-FA1B-A38B-FB33-7CE5CC3BAC31}"/>
              </a:ext>
            </a:extLst>
          </p:cNvPr>
          <p:cNvSpPr txBox="1"/>
          <p:nvPr/>
        </p:nvSpPr>
        <p:spPr>
          <a:xfrm>
            <a:off x="9304376" y="3412967"/>
            <a:ext cx="19002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400" dirty="0">
                <a:hlinkClick r:id="rId7"/>
              </a:rPr>
              <a:t>JHEP06(2023)153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7765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IT" smtClean="0"/>
              <a:pPr/>
              <a:t>15</a:t>
            </a:fld>
            <a:endParaRPr/>
          </a:p>
        </p:txBody>
      </p:sp>
      <p:pic>
        <p:nvPicPr>
          <p:cNvPr id="207" name="figaux_20.png" descr="figaux_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18" y="-222250"/>
            <a:ext cx="12267635" cy="809970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Dark-photon candidate"/>
          <p:cNvSpPr txBox="1">
            <a:spLocks noGrp="1"/>
          </p:cNvSpPr>
          <p:nvPr>
            <p:ph type="title" idx="4294967295"/>
          </p:nvPr>
        </p:nvSpPr>
        <p:spPr>
          <a:xfrm>
            <a:off x="-886258" y="-409577"/>
            <a:ext cx="9816491" cy="1518047"/>
          </a:xfrm>
          <a:prstGeom prst="rect">
            <a:avLst/>
          </a:prstGeom>
        </p:spPr>
        <p:txBody>
          <a:bodyPr vert="horz" lIns="35719" tIns="35719" rIns="35719" bIns="35719" rtlCol="0" anchor="ctr">
            <a:norm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4000" dirty="0"/>
              <a:t>Dark-photon candidate</a:t>
            </a:r>
          </a:p>
        </p:txBody>
      </p:sp>
      <p:sp>
        <p:nvSpPr>
          <p:cNvPr id="209" name="EXOT-2019-05"/>
          <p:cNvSpPr txBox="1"/>
          <p:nvPr/>
        </p:nvSpPr>
        <p:spPr>
          <a:xfrm>
            <a:off x="795596" y="6367252"/>
            <a:ext cx="793487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u="sng">
                <a:solidFill>
                  <a:schemeClr val="accent1"/>
                </a:solid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</a:defRPr>
            </a:pPr>
            <a:r>
              <a:rPr sz="900"/>
              <a:t>EXOT-2019-05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4A7207-1D09-F84D-9019-00B5850A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EE3D7C-5B08-034F-B1D6-11FCFFB3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4A41B-0069-AD48-943E-B82F5559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Dark photon searches: Run 3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E2F78-E50E-0748-8053-6E088948A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31" y="694949"/>
            <a:ext cx="11759849" cy="5679902"/>
          </a:xfrm>
        </p:spPr>
        <p:txBody>
          <a:bodyPr>
            <a:normAutofit/>
          </a:bodyPr>
          <a:lstStyle/>
          <a:p>
            <a:r>
              <a:rPr lang="en-GB" sz="2000" dirty="0"/>
              <a:t>Significant improvements expected with Run 3 data </a:t>
            </a:r>
          </a:p>
          <a:p>
            <a:pPr lvl="1"/>
            <a:r>
              <a:rPr lang="en-GB" sz="1600" dirty="0"/>
              <a:t>Dark-photons reconstructed as displaced narrow jets (</a:t>
            </a:r>
            <a:r>
              <a:rPr lang="en-GB" sz="1600" b="1" dirty="0">
                <a:solidFill>
                  <a:srgbClr val="244DE7"/>
                </a:solidFill>
              </a:rPr>
              <a:t>lepton-jet</a:t>
            </a:r>
            <a:r>
              <a:rPr lang="en-GB" sz="1600" dirty="0"/>
              <a:t>) </a:t>
            </a:r>
            <a:r>
              <a:rPr lang="en-GB" sz="1600" dirty="0">
                <a:sym typeface="Wingdings" pitchFamily="2" charset="2"/>
              </a:rPr>
              <a:t> </a:t>
            </a:r>
            <a:r>
              <a:rPr lang="en-GB" sz="1600" dirty="0"/>
              <a:t>improvements thanks to dedicated triggers developed for Run 3 (</a:t>
            </a:r>
            <a:r>
              <a:rPr lang="en-GB" sz="1600" dirty="0">
                <a:solidFill>
                  <a:srgbClr val="FF0000"/>
                </a:solidFill>
              </a:rPr>
              <a:t>Cristiano</a:t>
            </a:r>
            <a:r>
              <a:rPr lang="en-GB" sz="1600" dirty="0"/>
              <a:t>) </a:t>
            </a:r>
          </a:p>
          <a:p>
            <a:pPr lvl="1"/>
            <a:r>
              <a:rPr lang="en-GB" sz="1600" dirty="0"/>
              <a:t>Analysis improvements possible using Graph-neural networks (</a:t>
            </a:r>
            <a:r>
              <a:rPr lang="en-GB" sz="1600" dirty="0">
                <a:solidFill>
                  <a:srgbClr val="FF0000"/>
                </a:solidFill>
              </a:rPr>
              <a:t>Monica, Cristiano, Joe</a:t>
            </a:r>
            <a:r>
              <a:rPr lang="en-GB" sz="1600" dirty="0"/>
              <a:t>)</a:t>
            </a:r>
          </a:p>
          <a:p>
            <a:pPr lvl="1"/>
            <a:endParaRPr lang="en-GB" sz="1600" dirty="0"/>
          </a:p>
          <a:p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8C495-368D-F04B-B694-F741DECDC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DC72A-0BBC-284B-A71B-61E316A4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BE32726F-8A59-F84F-9299-BAEF9FD65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2B459-A243-FA80-479D-D040F07A7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1" y="2275741"/>
            <a:ext cx="7772400" cy="2682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EAD3D1-6D43-AB35-EBAB-1205F180C8C3}"/>
              </a:ext>
            </a:extLst>
          </p:cNvPr>
          <p:cNvSpPr/>
          <p:nvPr/>
        </p:nvSpPr>
        <p:spPr>
          <a:xfrm>
            <a:off x="255831" y="4657060"/>
            <a:ext cx="5560178" cy="43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9F2C2F-AE67-84AB-EEF1-9024CE0FD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314" y="2312678"/>
            <a:ext cx="3142855" cy="2444443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5BA236C8-BCF7-5DB4-0779-60A96E53FD54}"/>
              </a:ext>
            </a:extLst>
          </p:cNvPr>
          <p:cNvSpPr/>
          <p:nvPr/>
        </p:nvSpPr>
        <p:spPr>
          <a:xfrm>
            <a:off x="8028231" y="3186684"/>
            <a:ext cx="53736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03C17F-FF1F-D78F-7052-044F558778A2}"/>
              </a:ext>
            </a:extLst>
          </p:cNvPr>
          <p:cNvSpPr/>
          <p:nvPr/>
        </p:nvSpPr>
        <p:spPr>
          <a:xfrm>
            <a:off x="8565597" y="4587148"/>
            <a:ext cx="1555897" cy="43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38C00E-94A9-9EBE-F8C2-67174FE4A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279" y="4768929"/>
            <a:ext cx="1770419" cy="17704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456077-C1CE-45D7-81C6-C08EB04E2ED6}"/>
              </a:ext>
            </a:extLst>
          </p:cNvPr>
          <p:cNvSpPr txBox="1"/>
          <p:nvPr/>
        </p:nvSpPr>
        <p:spPr>
          <a:xfrm>
            <a:off x="238830" y="5296021"/>
            <a:ext cx="204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xAI</a:t>
            </a:r>
            <a:r>
              <a:rPr lang="en-US" b="1" dirty="0"/>
              <a:t> analysis </a:t>
            </a:r>
          </a:p>
          <a:p>
            <a:r>
              <a:rPr lang="en-US" sz="1400" dirty="0"/>
              <a:t>(Saliency </a:t>
            </a:r>
            <a:r>
              <a:rPr lang="en-US" sz="1400" dirty="0" err="1"/>
              <a:t>Map+TracIn</a:t>
            </a:r>
            <a:r>
              <a:rPr lang="en-US" sz="1400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95C3C8-28E7-4431-B2C8-AECFBDC50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125" y="4958556"/>
            <a:ext cx="3644900" cy="1638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EA191A-917F-0392-6609-9112951BE31A}"/>
              </a:ext>
            </a:extLst>
          </p:cNvPr>
          <p:cNvSpPr txBox="1"/>
          <p:nvPr/>
        </p:nvSpPr>
        <p:spPr>
          <a:xfrm>
            <a:off x="4012612" y="5349104"/>
            <a:ext cx="1764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Study correlations for various DR and models assumptions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07ABC-78D3-9F25-F848-41A2BDA85990}"/>
              </a:ext>
            </a:extLst>
          </p:cNvPr>
          <p:cNvSpPr txBox="1"/>
          <p:nvPr/>
        </p:nvSpPr>
        <p:spPr>
          <a:xfrm>
            <a:off x="9424745" y="5239097"/>
            <a:ext cx="2701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Preliminary results presented at </a:t>
            </a:r>
            <a:r>
              <a:rPr lang="en-US" sz="1600" dirty="0">
                <a:hlinkClick r:id="rId6"/>
              </a:rPr>
              <a:t>EuCAiF2024</a:t>
            </a:r>
            <a:r>
              <a:rPr lang="en-US" sz="1600" dirty="0"/>
              <a:t> symposium on AI in NP, PP and astronomy</a:t>
            </a:r>
          </a:p>
        </p:txBody>
      </p:sp>
    </p:spTree>
    <p:extLst>
      <p:ext uri="{BB962C8B-B14F-4D97-AF65-F5344CB8AC3E}">
        <p14:creationId xmlns:p14="http://schemas.microsoft.com/office/powerpoint/2010/main" val="3386741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748" y="59708"/>
            <a:ext cx="1989252" cy="1599704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arXiv:1708.00443"/>
          <p:cNvSpPr txBox="1"/>
          <p:nvPr/>
        </p:nvSpPr>
        <p:spPr>
          <a:xfrm rot="16200000">
            <a:off x="10945627" y="2464152"/>
            <a:ext cx="1619034" cy="31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100" b="0" u="sng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  <a:hlinkClick r:id="rId3"/>
              </a:defRPr>
            </a:lvl1pPr>
          </a:lstStyle>
          <a:p>
            <a:pPr>
              <a:defRPr u="none"/>
            </a:pPr>
            <a:r>
              <a:rPr sz="1550" dirty="0"/>
              <a:t>arXiv:1708.00443</a:t>
            </a:r>
          </a:p>
        </p:txBody>
      </p:sp>
      <p:sp>
        <p:nvSpPr>
          <p:cNvPr id="281" name="ALPs pseudo-scalar particles: mass range up to ~34 GeV"/>
          <p:cNvSpPr txBox="1"/>
          <p:nvPr/>
        </p:nvSpPr>
        <p:spPr>
          <a:xfrm>
            <a:off x="7866427" y="6251442"/>
            <a:ext cx="4104714" cy="533800"/>
          </a:xfrm>
          <a:prstGeom prst="rect">
            <a:avLst/>
          </a:prstGeom>
          <a:ln w="50800">
            <a:solidFill>
              <a:srgbClr val="05410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3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GB" sz="1500" dirty="0"/>
              <a:t>OUR TARGET: </a:t>
            </a:r>
            <a:r>
              <a:rPr sz="1500" dirty="0"/>
              <a:t>ALPs pseudo-scalar particles: mass range up to ~34 GeV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A8767-CB13-FA40-9DF6-EDB36A43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Axion like particles from Higgs boson decays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C46E-1A24-4340-BB49-E588164D3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59" y="900852"/>
            <a:ext cx="6736532" cy="5797653"/>
          </a:xfrm>
        </p:spPr>
        <p:txBody>
          <a:bodyPr>
            <a:normAutofit/>
          </a:bodyPr>
          <a:lstStyle/>
          <a:p>
            <a:r>
              <a:rPr lang="en-GB" sz="2000" dirty="0"/>
              <a:t>Axion-like particles (ALPs) can be produced in association with a Z boson from Higgs decay</a:t>
            </a:r>
          </a:p>
          <a:p>
            <a:r>
              <a:rPr lang="en-GB" sz="2000" dirty="0"/>
              <a:t>Signature with two leptons and two collimated photons (one if signal photons are collimated)</a:t>
            </a:r>
          </a:p>
          <a:p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Dedicated Liverpool effort on all fronts:</a:t>
            </a:r>
          </a:p>
          <a:p>
            <a:pPr lvl="1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Prompt decays (Nikos, Cristiano, Adam PhD)</a:t>
            </a:r>
          </a:p>
          <a:p>
            <a:pPr lvl="2"/>
            <a:r>
              <a:rPr lang="en-GB" sz="1400" b="1" i="1" u="sng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848 (2024) 138536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Displaced decays (Monica, Nikos, Cristiano, Rebecca PhD)</a:t>
            </a:r>
          </a:p>
          <a:p>
            <a:pPr lvl="2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In progress, see also Rebecca's talk – use of GNN approach from dark-photon  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0" y="6468469"/>
            <a:ext cx="779767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 dirty="0"/>
          </a:p>
        </p:txBody>
      </p:sp>
      <p:sp>
        <p:nvSpPr>
          <p:cNvPr id="287" name="Preferred parameter space where g-2 anomaly can be explained"/>
          <p:cNvSpPr txBox="1"/>
          <p:nvPr/>
        </p:nvSpPr>
        <p:spPr>
          <a:xfrm>
            <a:off x="6226555" y="966400"/>
            <a:ext cx="3184912" cy="503023"/>
          </a:xfrm>
          <a:prstGeom prst="rect">
            <a:avLst/>
          </a:prstGeom>
          <a:ln w="50800">
            <a:solidFill>
              <a:srgbClr val="EC5D57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400"/>
              <a:t>Preferred parameter space where g-2 anomaly can be explained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078D1-DCBC-1E48-8D46-2F68B854B39B}"/>
              </a:ext>
            </a:extLst>
          </p:cNvPr>
          <p:cNvGrpSpPr/>
          <p:nvPr/>
        </p:nvGrpSpPr>
        <p:grpSpPr>
          <a:xfrm>
            <a:off x="1793963" y="2596361"/>
            <a:ext cx="3114978" cy="1087274"/>
            <a:chOff x="849691" y="5403904"/>
            <a:chExt cx="4601843" cy="1289446"/>
          </a:xfrm>
        </p:grpSpPr>
        <p:pic>
          <p:nvPicPr>
            <p:cNvPr id="292" name="ZJRxCwh9n2FoBwymXJx3T3qezvigbpckP0bDs4qOYg8Vfb0eimlHzoMltP0Ytazz28X5wH6pjgt6Adrq-d5InzoELtfIK4_QjUN_H-_w6v8ixhOYUrd4_yc811zVSpBL1FkFwTgi0p4.png" descr="ZJRxCwh9n2FoBwymXJx3T3qezvigbpckP0bDs4qOYg8Vfb0eimlHzoMltP0Ytazz28X5wH6pjgt6Adrq-d5InzoELtfIK4_QjUN_H-_w6v8ixhOYUrd4_yc811zVSpBL1FkFwTgi0p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9219" y="5462181"/>
              <a:ext cx="1831669" cy="12311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3" name="nZbVJrNIC6m1HG2ZaaZVtYSu653dColrmAAJj7iiUmEOYYkNTpWMLj2yd5Js6htKhtEavMf0kMpgfKyCMx0ecKJucXURXC-Vzdv8z1OLrri4IG092opaEgxi4jlLefsXcL2HnzM9oLw.png" descr="nZbVJrNIC6m1HG2ZaaZVtYSu653dColrmAAJj7iiUmEOYYkNTpWMLj2yd5Js6htKhtEavMf0kMpgfKyCMx0ecKJucXURXC-Vzdv8z1OLrri4IG092opaEgxi4jlLefsXcL2HnzM9oL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9691" y="5636169"/>
              <a:ext cx="2128462" cy="88319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4" name="Cone 1"/>
            <p:cNvSpPr/>
            <p:nvPr/>
          </p:nvSpPr>
          <p:spPr>
            <a:xfrm rot="16004420">
              <a:off x="1909964" y="5355353"/>
              <a:ext cx="905703" cy="1356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7" y="17267"/>
                  </a:lnTo>
                  <a:cubicBezTo>
                    <a:pt x="73" y="17502"/>
                    <a:pt x="0" y="17745"/>
                    <a:pt x="0" y="17994"/>
                  </a:cubicBezTo>
                  <a:cubicBezTo>
                    <a:pt x="0" y="19987"/>
                    <a:pt x="4835" y="21600"/>
                    <a:pt x="10800" y="21600"/>
                  </a:cubicBezTo>
                  <a:cubicBezTo>
                    <a:pt x="16765" y="21600"/>
                    <a:pt x="21600" y="19987"/>
                    <a:pt x="21600" y="17994"/>
                  </a:cubicBezTo>
                  <a:cubicBezTo>
                    <a:pt x="21600" y="17745"/>
                    <a:pt x="21527" y="17502"/>
                    <a:pt x="21383" y="17267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0B5D18">
                <a:alpha val="3287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95" name="Cone 1"/>
            <p:cNvSpPr/>
            <p:nvPr/>
          </p:nvSpPr>
          <p:spPr>
            <a:xfrm rot="14250306">
              <a:off x="4477633" y="5215022"/>
              <a:ext cx="759619" cy="1137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7" y="17267"/>
                  </a:lnTo>
                  <a:cubicBezTo>
                    <a:pt x="73" y="17502"/>
                    <a:pt x="0" y="17745"/>
                    <a:pt x="0" y="17994"/>
                  </a:cubicBezTo>
                  <a:cubicBezTo>
                    <a:pt x="0" y="19987"/>
                    <a:pt x="4835" y="21600"/>
                    <a:pt x="10800" y="21600"/>
                  </a:cubicBezTo>
                  <a:cubicBezTo>
                    <a:pt x="16765" y="21600"/>
                    <a:pt x="21600" y="19987"/>
                    <a:pt x="21600" y="17994"/>
                  </a:cubicBezTo>
                  <a:cubicBezTo>
                    <a:pt x="21600" y="17745"/>
                    <a:pt x="21527" y="17502"/>
                    <a:pt x="21383" y="17267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0B5D18">
                <a:alpha val="3287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96" name="Cone 1"/>
            <p:cNvSpPr/>
            <p:nvPr/>
          </p:nvSpPr>
          <p:spPr>
            <a:xfrm rot="17825955">
              <a:off x="4503032" y="5730962"/>
              <a:ext cx="759620" cy="1137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7" y="17267"/>
                  </a:lnTo>
                  <a:cubicBezTo>
                    <a:pt x="73" y="17502"/>
                    <a:pt x="0" y="17745"/>
                    <a:pt x="0" y="17994"/>
                  </a:cubicBezTo>
                  <a:cubicBezTo>
                    <a:pt x="0" y="19987"/>
                    <a:pt x="4835" y="21600"/>
                    <a:pt x="10800" y="21600"/>
                  </a:cubicBezTo>
                  <a:cubicBezTo>
                    <a:pt x="16765" y="21600"/>
                    <a:pt x="21600" y="19987"/>
                    <a:pt x="21600" y="17994"/>
                  </a:cubicBezTo>
                  <a:cubicBezTo>
                    <a:pt x="21600" y="17745"/>
                    <a:pt x="21527" y="17502"/>
                    <a:pt x="21383" y="17267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0B5D18">
                <a:alpha val="3287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97" name="&lt;2 GeV"/>
            <p:cNvSpPr txBox="1"/>
            <p:nvPr/>
          </p:nvSpPr>
          <p:spPr>
            <a:xfrm>
              <a:off x="980748" y="5441290"/>
              <a:ext cx="1409056" cy="450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50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000" dirty="0"/>
                <a:t>&lt;2 GeV</a:t>
              </a:r>
            </a:p>
          </p:txBody>
        </p:sp>
        <p:sp>
          <p:nvSpPr>
            <p:cNvPr id="298" name="&gt;2 GeV"/>
            <p:cNvSpPr txBox="1"/>
            <p:nvPr/>
          </p:nvSpPr>
          <p:spPr>
            <a:xfrm>
              <a:off x="3407506" y="5441290"/>
              <a:ext cx="1409056" cy="450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50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000" dirty="0"/>
                <a:t>&gt;2 GeV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61F2CCB-9153-9D43-B5F8-446FDB6031CA}"/>
              </a:ext>
            </a:extLst>
          </p:cNvPr>
          <p:cNvGrpSpPr/>
          <p:nvPr/>
        </p:nvGrpSpPr>
        <p:grpSpPr>
          <a:xfrm>
            <a:off x="6797363" y="1645799"/>
            <a:ext cx="4788682" cy="4552367"/>
            <a:chOff x="7467981" y="1667142"/>
            <a:chExt cx="4452274" cy="4243613"/>
          </a:xfrm>
        </p:grpSpPr>
        <p:pic>
          <p:nvPicPr>
            <p:cNvPr id="278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7981" y="1704750"/>
              <a:ext cx="4452274" cy="42060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3" name="Line"/>
            <p:cNvSpPr/>
            <p:nvPr/>
          </p:nvSpPr>
          <p:spPr>
            <a:xfrm flipH="1" flipV="1">
              <a:off x="9736784" y="1861730"/>
              <a:ext cx="1451085" cy="3079028"/>
            </a:xfrm>
            <a:prstGeom prst="line">
              <a:avLst/>
            </a:prstGeom>
            <a:ln w="88900">
              <a:solidFill>
                <a:srgbClr val="0B5D18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84" name="Line"/>
            <p:cNvSpPr/>
            <p:nvPr/>
          </p:nvSpPr>
          <p:spPr>
            <a:xfrm flipV="1">
              <a:off x="11201572" y="1843962"/>
              <a:ext cx="1" cy="3101863"/>
            </a:xfrm>
            <a:prstGeom prst="line">
              <a:avLst/>
            </a:prstGeom>
            <a:ln w="88900">
              <a:solidFill>
                <a:srgbClr val="0B5D18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85" name="Line"/>
            <p:cNvSpPr/>
            <p:nvPr/>
          </p:nvSpPr>
          <p:spPr>
            <a:xfrm flipH="1" flipV="1">
              <a:off x="10697067" y="4333180"/>
              <a:ext cx="216558" cy="1427762"/>
            </a:xfrm>
            <a:prstGeom prst="line">
              <a:avLst/>
            </a:prstGeom>
            <a:ln w="63500">
              <a:solidFill>
                <a:srgbClr val="054109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88" name="Line"/>
            <p:cNvSpPr/>
            <p:nvPr/>
          </p:nvSpPr>
          <p:spPr>
            <a:xfrm>
              <a:off x="8220304" y="1667142"/>
              <a:ext cx="1034770" cy="1034770"/>
            </a:xfrm>
            <a:prstGeom prst="line">
              <a:avLst/>
            </a:prstGeom>
            <a:ln w="63500">
              <a:solidFill>
                <a:srgbClr val="EC5D57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90" name="h—&gt; Za,"/>
            <p:cNvSpPr txBox="1"/>
            <p:nvPr/>
          </p:nvSpPr>
          <p:spPr>
            <a:xfrm rot="3934081">
              <a:off x="10378600" y="2996171"/>
              <a:ext cx="545022" cy="2414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 b="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100"/>
                <a:t>h—&gt; Za,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C27C34-6703-A348-8F5B-3B7DE7C78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C4254F-5C8C-A643-8619-61DF4E04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748" y="59708"/>
            <a:ext cx="1989252" cy="159970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8A8767-CB13-FA40-9DF6-EDB36A43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Axion like particles from Higgs boson decays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C46E-1A24-4340-BB49-E588164D3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59" y="900852"/>
            <a:ext cx="6736532" cy="5797653"/>
          </a:xfrm>
        </p:spPr>
        <p:txBody>
          <a:bodyPr>
            <a:normAutofit/>
          </a:bodyPr>
          <a:lstStyle/>
          <a:p>
            <a:r>
              <a:rPr lang="en-GB" sz="2000" dirty="0"/>
              <a:t>Axion-like particles (ALPs) can be produced in association with a Z boson from Higgs decay</a:t>
            </a:r>
          </a:p>
          <a:p>
            <a:r>
              <a:rPr lang="en-GB" sz="2000" dirty="0"/>
              <a:t>Signature with two leptons and two collimated photons (one if signal photons are collimated)</a:t>
            </a:r>
          </a:p>
          <a:p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Dedicated Liverpool effort on all fronts:</a:t>
            </a:r>
          </a:p>
          <a:p>
            <a:pPr lvl="1"/>
            <a:r>
              <a:rPr lang="en-GB" sz="1600" dirty="0"/>
              <a:t>Prompt decays (</a:t>
            </a:r>
            <a:r>
              <a:rPr lang="en-GB" sz="1600" dirty="0">
                <a:solidFill>
                  <a:srgbClr val="FF0000"/>
                </a:solidFill>
              </a:rPr>
              <a:t>Nikos, Cristiano, Adam PhD</a:t>
            </a:r>
            <a:r>
              <a:rPr lang="en-GB" sz="1600" dirty="0"/>
              <a:t>)</a:t>
            </a:r>
          </a:p>
          <a:p>
            <a:pPr lvl="2"/>
            <a:r>
              <a:rPr lang="en-GB" sz="1400" b="1" i="1" u="sng" dirty="0">
                <a:solidFill>
                  <a:srgbClr val="4571D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Phys. Lett. B 848 (2024) 138536</a:t>
            </a:r>
            <a:endParaRPr lang="en-GB" sz="1400" dirty="0"/>
          </a:p>
          <a:p>
            <a:pPr lvl="1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Displaced decays (Monica, Nikos, Cristiano, Rebecca PhD)</a:t>
            </a:r>
          </a:p>
          <a:p>
            <a:pPr lvl="2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In progress, see also Rebecca's talk – use of GNN approach from dark-photon  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0" y="6468469"/>
            <a:ext cx="779767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078D1-DCBC-1E48-8D46-2F68B854B39B}"/>
              </a:ext>
            </a:extLst>
          </p:cNvPr>
          <p:cNvGrpSpPr/>
          <p:nvPr/>
        </p:nvGrpSpPr>
        <p:grpSpPr>
          <a:xfrm>
            <a:off x="1793963" y="2596361"/>
            <a:ext cx="3114978" cy="1087274"/>
            <a:chOff x="849691" y="5403904"/>
            <a:chExt cx="4601843" cy="1289446"/>
          </a:xfrm>
        </p:grpSpPr>
        <p:pic>
          <p:nvPicPr>
            <p:cNvPr id="292" name="ZJRxCwh9n2FoBwymXJx3T3qezvigbpckP0bDs4qOYg8Vfb0eimlHzoMltP0Ytazz28X5wH6pjgt6Adrq-d5InzoELtfIK4_QjUN_H-_w6v8ixhOYUrd4_yc811zVSpBL1FkFwTgi0p4.png" descr="ZJRxCwh9n2FoBwymXJx3T3qezvigbpckP0bDs4qOYg8Vfb0eimlHzoMltP0Ytazz28X5wH6pjgt6Adrq-d5InzoELtfIK4_QjUN_H-_w6v8ixhOYUrd4_yc811zVSpBL1FkFwTgi0p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9219" y="5462181"/>
              <a:ext cx="1831669" cy="12311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3" name="nZbVJrNIC6m1HG2ZaaZVtYSu653dColrmAAJj7iiUmEOYYkNTpWMLj2yd5Js6htKhtEavMf0kMpgfKyCMx0ecKJucXURXC-Vzdv8z1OLrri4IG092opaEgxi4jlLefsXcL2HnzM9oLw.png" descr="nZbVJrNIC6m1HG2ZaaZVtYSu653dColrmAAJj7iiUmEOYYkNTpWMLj2yd5Js6htKhtEavMf0kMpgfKyCMx0ecKJucXURXC-Vzdv8z1OLrri4IG092opaEgxi4jlLefsXcL2HnzM9oL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691" y="5636169"/>
              <a:ext cx="2128462" cy="88319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4" name="Cone 1"/>
            <p:cNvSpPr/>
            <p:nvPr/>
          </p:nvSpPr>
          <p:spPr>
            <a:xfrm rot="16004420">
              <a:off x="1909964" y="5355353"/>
              <a:ext cx="905703" cy="1356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7" y="17267"/>
                  </a:lnTo>
                  <a:cubicBezTo>
                    <a:pt x="73" y="17502"/>
                    <a:pt x="0" y="17745"/>
                    <a:pt x="0" y="17994"/>
                  </a:cubicBezTo>
                  <a:cubicBezTo>
                    <a:pt x="0" y="19987"/>
                    <a:pt x="4835" y="21600"/>
                    <a:pt x="10800" y="21600"/>
                  </a:cubicBezTo>
                  <a:cubicBezTo>
                    <a:pt x="16765" y="21600"/>
                    <a:pt x="21600" y="19987"/>
                    <a:pt x="21600" y="17994"/>
                  </a:cubicBezTo>
                  <a:cubicBezTo>
                    <a:pt x="21600" y="17745"/>
                    <a:pt x="21527" y="17502"/>
                    <a:pt x="21383" y="17267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0B5D18">
                <a:alpha val="3287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95" name="Cone 1"/>
            <p:cNvSpPr/>
            <p:nvPr/>
          </p:nvSpPr>
          <p:spPr>
            <a:xfrm rot="14250306">
              <a:off x="4477633" y="5215022"/>
              <a:ext cx="759619" cy="1137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7" y="17267"/>
                  </a:lnTo>
                  <a:cubicBezTo>
                    <a:pt x="73" y="17502"/>
                    <a:pt x="0" y="17745"/>
                    <a:pt x="0" y="17994"/>
                  </a:cubicBezTo>
                  <a:cubicBezTo>
                    <a:pt x="0" y="19987"/>
                    <a:pt x="4835" y="21600"/>
                    <a:pt x="10800" y="21600"/>
                  </a:cubicBezTo>
                  <a:cubicBezTo>
                    <a:pt x="16765" y="21600"/>
                    <a:pt x="21600" y="19987"/>
                    <a:pt x="21600" y="17994"/>
                  </a:cubicBezTo>
                  <a:cubicBezTo>
                    <a:pt x="21600" y="17745"/>
                    <a:pt x="21527" y="17502"/>
                    <a:pt x="21383" y="17267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0B5D18">
                <a:alpha val="3287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96" name="Cone 1"/>
            <p:cNvSpPr/>
            <p:nvPr/>
          </p:nvSpPr>
          <p:spPr>
            <a:xfrm rot="17825955">
              <a:off x="4503032" y="5730962"/>
              <a:ext cx="759620" cy="1137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7" y="17267"/>
                  </a:lnTo>
                  <a:cubicBezTo>
                    <a:pt x="73" y="17502"/>
                    <a:pt x="0" y="17745"/>
                    <a:pt x="0" y="17994"/>
                  </a:cubicBezTo>
                  <a:cubicBezTo>
                    <a:pt x="0" y="19987"/>
                    <a:pt x="4835" y="21600"/>
                    <a:pt x="10800" y="21600"/>
                  </a:cubicBezTo>
                  <a:cubicBezTo>
                    <a:pt x="16765" y="21600"/>
                    <a:pt x="21600" y="19987"/>
                    <a:pt x="21600" y="17994"/>
                  </a:cubicBezTo>
                  <a:cubicBezTo>
                    <a:pt x="21600" y="17745"/>
                    <a:pt x="21527" y="17502"/>
                    <a:pt x="21383" y="17267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0B5D18">
                <a:alpha val="3287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97" name="&lt;2 GeV"/>
            <p:cNvSpPr txBox="1"/>
            <p:nvPr/>
          </p:nvSpPr>
          <p:spPr>
            <a:xfrm>
              <a:off x="980748" y="5441290"/>
              <a:ext cx="1409056" cy="450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50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000" dirty="0"/>
                <a:t>&lt;2 GeV</a:t>
              </a:r>
            </a:p>
          </p:txBody>
        </p:sp>
        <p:sp>
          <p:nvSpPr>
            <p:cNvPr id="298" name="&gt;2 GeV"/>
            <p:cNvSpPr txBox="1"/>
            <p:nvPr/>
          </p:nvSpPr>
          <p:spPr>
            <a:xfrm>
              <a:off x="3407506" y="5441290"/>
              <a:ext cx="1409056" cy="450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50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000" dirty="0"/>
                <a:t>&gt;2 GeV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C27C34-6703-A348-8F5B-3B7DE7C78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C4254F-5C8C-A643-8619-61DF4E04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091D82F-1565-D3C9-0958-F2470B7BB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396" y="770588"/>
            <a:ext cx="3216688" cy="26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831EA70-7ED3-C29C-C25B-69063E225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63" y="3429000"/>
            <a:ext cx="3491268" cy="337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C93DA8-7132-C9A6-57A4-E1C295E27CB4}"/>
              </a:ext>
            </a:extLst>
          </p:cNvPr>
          <p:cNvCxnSpPr/>
          <p:nvPr/>
        </p:nvCxnSpPr>
        <p:spPr>
          <a:xfrm flipV="1">
            <a:off x="5369442" y="2804996"/>
            <a:ext cx="2230921" cy="1511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73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748" y="59708"/>
            <a:ext cx="1989252" cy="159970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8A8767-CB13-FA40-9DF6-EDB36A43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Axion like particles from Higgs boson decays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C46E-1A24-4340-BB49-E588164D3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59" y="900852"/>
            <a:ext cx="6736532" cy="5797653"/>
          </a:xfrm>
        </p:spPr>
        <p:txBody>
          <a:bodyPr>
            <a:normAutofit/>
          </a:bodyPr>
          <a:lstStyle/>
          <a:p>
            <a:r>
              <a:rPr lang="en-GB" sz="2000" dirty="0"/>
              <a:t>Axion-like particles (ALPs) can be produced in association with a Z boson from Higgs decay</a:t>
            </a:r>
          </a:p>
          <a:p>
            <a:r>
              <a:rPr lang="en-GB" sz="2000" dirty="0"/>
              <a:t>Signature with two leptons and two collimated photons (one if signal photons are collimated)</a:t>
            </a:r>
          </a:p>
          <a:p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Dedicated Liverpool effort on all fronts:</a:t>
            </a:r>
          </a:p>
          <a:p>
            <a:pPr lvl="1"/>
            <a:r>
              <a:rPr lang="en-GB" sz="1600" dirty="0"/>
              <a:t>Prompt decays (</a:t>
            </a:r>
            <a:r>
              <a:rPr lang="en-GB" sz="1600" dirty="0">
                <a:solidFill>
                  <a:srgbClr val="FF0000"/>
                </a:solidFill>
              </a:rPr>
              <a:t>Nikos, Cristiano, Adam PhD</a:t>
            </a:r>
            <a:r>
              <a:rPr lang="en-GB" sz="1600" dirty="0"/>
              <a:t>)</a:t>
            </a:r>
          </a:p>
          <a:p>
            <a:pPr lvl="2"/>
            <a:r>
              <a:rPr lang="en-GB" sz="1400" b="1" i="1" u="sng" dirty="0">
                <a:solidFill>
                  <a:srgbClr val="4571D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Phys. Lett. B 848 (2024) 138536</a:t>
            </a:r>
            <a:endParaRPr lang="en-GB" sz="1400" dirty="0"/>
          </a:p>
          <a:p>
            <a:pPr lvl="1"/>
            <a:r>
              <a:rPr lang="en-GB" sz="1600" dirty="0"/>
              <a:t>Displaced decays (</a:t>
            </a:r>
            <a:r>
              <a:rPr lang="en-GB" sz="1600" dirty="0">
                <a:solidFill>
                  <a:srgbClr val="FF0000"/>
                </a:solidFill>
              </a:rPr>
              <a:t>Monica, Nikos, Cristiano, Rebecca PhD</a:t>
            </a:r>
            <a:r>
              <a:rPr lang="en-GB" sz="1600" dirty="0"/>
              <a:t>)</a:t>
            </a:r>
          </a:p>
          <a:p>
            <a:pPr lvl="2"/>
            <a:r>
              <a:rPr lang="en-GB" sz="1600" dirty="0"/>
              <a:t>In progress, see also Rebecca's talk – use of GNN approach from dark-photon  </a:t>
            </a:r>
          </a:p>
          <a:p>
            <a:pPr lvl="1"/>
            <a:r>
              <a:rPr lang="en-GB" sz="1600" dirty="0"/>
              <a:t>In addition, </a:t>
            </a:r>
            <a:r>
              <a:rPr lang="en-GB" sz="1600" dirty="0">
                <a:solidFill>
                  <a:srgbClr val="FF0000"/>
                </a:solidFill>
              </a:rPr>
              <a:t>new PhD </a:t>
            </a:r>
            <a:r>
              <a:rPr lang="en-GB" sz="1600" dirty="0"/>
              <a:t>(Oct 2024) will study ALPs from ultraperipheral heavy ion collisions (</a:t>
            </a:r>
            <a:r>
              <a:rPr lang="en-GB" sz="1600" dirty="0">
                <a:solidFill>
                  <a:srgbClr val="FF0000"/>
                </a:solidFill>
              </a:rPr>
              <a:t>Nikos, Monica</a:t>
            </a:r>
            <a:r>
              <a:rPr lang="en-GB" sz="1600" dirty="0"/>
              <a:t>) 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0" y="6468469"/>
            <a:ext cx="779767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078D1-DCBC-1E48-8D46-2F68B854B39B}"/>
              </a:ext>
            </a:extLst>
          </p:cNvPr>
          <p:cNvGrpSpPr/>
          <p:nvPr/>
        </p:nvGrpSpPr>
        <p:grpSpPr>
          <a:xfrm>
            <a:off x="1793963" y="2596361"/>
            <a:ext cx="3114978" cy="1087274"/>
            <a:chOff x="849691" y="5403904"/>
            <a:chExt cx="4601843" cy="1289446"/>
          </a:xfrm>
        </p:grpSpPr>
        <p:pic>
          <p:nvPicPr>
            <p:cNvPr id="292" name="ZJRxCwh9n2FoBwymXJx3T3qezvigbpckP0bDs4qOYg8Vfb0eimlHzoMltP0Ytazz28X5wH6pjgt6Adrq-d5InzoELtfIK4_QjUN_H-_w6v8ixhOYUrd4_yc811zVSpBL1FkFwTgi0p4.png" descr="ZJRxCwh9n2FoBwymXJx3T3qezvigbpckP0bDs4qOYg8Vfb0eimlHzoMltP0Ytazz28X5wH6pjgt6Adrq-d5InzoELtfIK4_QjUN_H-_w6v8ixhOYUrd4_yc811zVSpBL1FkFwTgi0p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9219" y="5462181"/>
              <a:ext cx="1831669" cy="12311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3" name="nZbVJrNIC6m1HG2ZaaZVtYSu653dColrmAAJj7iiUmEOYYkNTpWMLj2yd5Js6htKhtEavMf0kMpgfKyCMx0ecKJucXURXC-Vzdv8z1OLrri4IG092opaEgxi4jlLefsXcL2HnzM9oLw.png" descr="nZbVJrNIC6m1HG2ZaaZVtYSu653dColrmAAJj7iiUmEOYYkNTpWMLj2yd5Js6htKhtEavMf0kMpgfKyCMx0ecKJucXURXC-Vzdv8z1OLrri4IG092opaEgxi4jlLefsXcL2HnzM9oL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691" y="5636169"/>
              <a:ext cx="2128462" cy="88319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4" name="Cone 1"/>
            <p:cNvSpPr/>
            <p:nvPr/>
          </p:nvSpPr>
          <p:spPr>
            <a:xfrm rot="16004420">
              <a:off x="1909964" y="5355353"/>
              <a:ext cx="905703" cy="1356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7" y="17267"/>
                  </a:lnTo>
                  <a:cubicBezTo>
                    <a:pt x="73" y="17502"/>
                    <a:pt x="0" y="17745"/>
                    <a:pt x="0" y="17994"/>
                  </a:cubicBezTo>
                  <a:cubicBezTo>
                    <a:pt x="0" y="19987"/>
                    <a:pt x="4835" y="21600"/>
                    <a:pt x="10800" y="21600"/>
                  </a:cubicBezTo>
                  <a:cubicBezTo>
                    <a:pt x="16765" y="21600"/>
                    <a:pt x="21600" y="19987"/>
                    <a:pt x="21600" y="17994"/>
                  </a:cubicBezTo>
                  <a:cubicBezTo>
                    <a:pt x="21600" y="17745"/>
                    <a:pt x="21527" y="17502"/>
                    <a:pt x="21383" y="17267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0B5D18">
                <a:alpha val="3287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95" name="Cone 1"/>
            <p:cNvSpPr/>
            <p:nvPr/>
          </p:nvSpPr>
          <p:spPr>
            <a:xfrm rot="14250306">
              <a:off x="4477633" y="5215022"/>
              <a:ext cx="759619" cy="1137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7" y="17267"/>
                  </a:lnTo>
                  <a:cubicBezTo>
                    <a:pt x="73" y="17502"/>
                    <a:pt x="0" y="17745"/>
                    <a:pt x="0" y="17994"/>
                  </a:cubicBezTo>
                  <a:cubicBezTo>
                    <a:pt x="0" y="19987"/>
                    <a:pt x="4835" y="21600"/>
                    <a:pt x="10800" y="21600"/>
                  </a:cubicBezTo>
                  <a:cubicBezTo>
                    <a:pt x="16765" y="21600"/>
                    <a:pt x="21600" y="19987"/>
                    <a:pt x="21600" y="17994"/>
                  </a:cubicBezTo>
                  <a:cubicBezTo>
                    <a:pt x="21600" y="17745"/>
                    <a:pt x="21527" y="17502"/>
                    <a:pt x="21383" y="17267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0B5D18">
                <a:alpha val="3287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96" name="Cone 1"/>
            <p:cNvSpPr/>
            <p:nvPr/>
          </p:nvSpPr>
          <p:spPr>
            <a:xfrm rot="17825955">
              <a:off x="4503032" y="5730962"/>
              <a:ext cx="759620" cy="1137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7" y="17267"/>
                  </a:lnTo>
                  <a:cubicBezTo>
                    <a:pt x="73" y="17502"/>
                    <a:pt x="0" y="17745"/>
                    <a:pt x="0" y="17994"/>
                  </a:cubicBezTo>
                  <a:cubicBezTo>
                    <a:pt x="0" y="19987"/>
                    <a:pt x="4835" y="21600"/>
                    <a:pt x="10800" y="21600"/>
                  </a:cubicBezTo>
                  <a:cubicBezTo>
                    <a:pt x="16765" y="21600"/>
                    <a:pt x="21600" y="19987"/>
                    <a:pt x="21600" y="17994"/>
                  </a:cubicBezTo>
                  <a:cubicBezTo>
                    <a:pt x="21600" y="17745"/>
                    <a:pt x="21527" y="17502"/>
                    <a:pt x="21383" y="17267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0B5D18">
                <a:alpha val="3287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00"/>
            </a:p>
          </p:txBody>
        </p:sp>
        <p:sp>
          <p:nvSpPr>
            <p:cNvPr id="297" name="&lt;2 GeV"/>
            <p:cNvSpPr txBox="1"/>
            <p:nvPr/>
          </p:nvSpPr>
          <p:spPr>
            <a:xfrm>
              <a:off x="980748" y="5441290"/>
              <a:ext cx="1409056" cy="450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50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000" dirty="0"/>
                <a:t>&lt;2 GeV</a:t>
              </a:r>
            </a:p>
          </p:txBody>
        </p:sp>
        <p:sp>
          <p:nvSpPr>
            <p:cNvPr id="298" name="&gt;2 GeV"/>
            <p:cNvSpPr txBox="1"/>
            <p:nvPr/>
          </p:nvSpPr>
          <p:spPr>
            <a:xfrm>
              <a:off x="3407506" y="5441290"/>
              <a:ext cx="1409056" cy="450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50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000" dirty="0"/>
                <a:t>&gt;2 GeV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C27C34-6703-A348-8F5B-3B7DE7C78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C4254F-5C8C-A643-8619-61DF4E04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091D82F-1565-D3C9-0958-F2470B7BB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396" y="770588"/>
            <a:ext cx="3216688" cy="26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831EA70-7ED3-C29C-C25B-69063E225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63" y="3429000"/>
            <a:ext cx="3491268" cy="337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C93DA8-7132-C9A6-57A4-E1C295E27CB4}"/>
              </a:ext>
            </a:extLst>
          </p:cNvPr>
          <p:cNvCxnSpPr/>
          <p:nvPr/>
        </p:nvCxnSpPr>
        <p:spPr>
          <a:xfrm flipV="1">
            <a:off x="5369442" y="2804996"/>
            <a:ext cx="2230921" cy="1511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E705285-1FDB-A997-5EB7-07E881DD639E}"/>
              </a:ext>
            </a:extLst>
          </p:cNvPr>
          <p:cNvSpPr/>
          <p:nvPr/>
        </p:nvSpPr>
        <p:spPr>
          <a:xfrm rot="20278006">
            <a:off x="8839003" y="3517037"/>
            <a:ext cx="361507" cy="23055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A341B-7266-8D85-2EF8-3B0A610587A3}"/>
              </a:ext>
            </a:extLst>
          </p:cNvPr>
          <p:cNvSpPr txBox="1"/>
          <p:nvPr/>
        </p:nvSpPr>
        <p:spPr>
          <a:xfrm rot="3929363">
            <a:off x="8082442" y="4508179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Displaced region</a:t>
            </a:r>
          </a:p>
        </p:txBody>
      </p:sp>
    </p:spTree>
    <p:extLst>
      <p:ext uri="{BB962C8B-B14F-4D97-AF65-F5344CB8AC3E}">
        <p14:creationId xmlns:p14="http://schemas.microsoft.com/office/powerpoint/2010/main" val="31501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40DF9-926E-834B-8E00-51A72F86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64" y="390"/>
            <a:ext cx="12162802" cy="781878"/>
          </a:xfrm>
          <a:noFill/>
          <a:ln w="28575"/>
        </p:spPr>
        <p:txBody>
          <a:bodyPr/>
          <a:lstStyle/>
          <a:p>
            <a:r>
              <a:rPr lang="en-US" dirty="0"/>
              <a:t> ATLAS in Run 3 and Liverpool activities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2776F-E3C3-804D-BB1B-41F65173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01" y="610415"/>
            <a:ext cx="7099515" cy="5775068"/>
          </a:xfrm>
          <a:noFill/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sz="900" dirty="0"/>
          </a:p>
          <a:p>
            <a:r>
              <a:rPr lang="en-GB" sz="1800" dirty="0"/>
              <a:t>ATLAS has resumed data-taking operations (</a:t>
            </a:r>
            <a:r>
              <a:rPr lang="en-GB" sz="1800" b="1" dirty="0">
                <a:solidFill>
                  <a:srgbClr val="244DE7"/>
                </a:solidFill>
              </a:rPr>
              <a:t>Run 3</a:t>
            </a:r>
            <a:r>
              <a:rPr lang="en-GB" sz="1800" dirty="0"/>
              <a:t>) in July 2022 at </a:t>
            </a:r>
            <a:r>
              <a:rPr lang="en-GB" sz="1800" dirty="0" err="1"/>
              <a:t>c.o.m.</a:t>
            </a:r>
            <a:r>
              <a:rPr lang="en-GB" sz="1800" dirty="0"/>
              <a:t> energy of 13.6 </a:t>
            </a:r>
            <a:r>
              <a:rPr lang="en-GB" sz="1800" dirty="0" err="1"/>
              <a:t>TeV</a:t>
            </a:r>
            <a:r>
              <a:rPr lang="en-GB" sz="1800" dirty="0"/>
              <a:t>, has collected data in 2023 and is again taking data in 2024 at record luminosity!</a:t>
            </a:r>
          </a:p>
          <a:p>
            <a:r>
              <a:rPr lang="en-GB" sz="1800" dirty="0"/>
              <a:t>The Liverpool ATLAS team works on several analyses and studies relevant for the whole collaboration</a:t>
            </a:r>
          </a:p>
          <a:p>
            <a:r>
              <a:rPr lang="en-GB" sz="2000" b="1" dirty="0">
                <a:solidFill>
                  <a:srgbClr val="C00000"/>
                </a:solidFill>
              </a:rPr>
              <a:t>Who we are:</a:t>
            </a:r>
          </a:p>
          <a:p>
            <a:pPr lvl="1"/>
            <a:r>
              <a:rPr lang="en-GB" sz="1800" b="1" dirty="0">
                <a:solidFill>
                  <a:srgbClr val="244DE7"/>
                </a:solidFill>
              </a:rPr>
              <a:t>7 academics:</a:t>
            </a:r>
            <a:r>
              <a:rPr lang="en-GB" sz="1800" dirty="0"/>
              <a:t> Monica (TL – until end 2024!), Carl, Andy, Jan, Nikos, Uta, Max (emeritus), Sergey (low FTE)</a:t>
            </a:r>
          </a:p>
          <a:p>
            <a:pPr lvl="1"/>
            <a:r>
              <a:rPr lang="en-GB" sz="1800" b="1" dirty="0">
                <a:solidFill>
                  <a:srgbClr val="244DE7"/>
                </a:solidFill>
              </a:rPr>
              <a:t>Three PDRAs: </a:t>
            </a:r>
            <a:r>
              <a:rPr lang="en-GB" sz="1800" dirty="0"/>
              <a:t>Cristiano, Joe (supported by MUCCA grant) </a:t>
            </a:r>
            <a:r>
              <a:rPr lang="en-GB" sz="1800" b="1" dirty="0"/>
              <a:t>+ Jordy </a:t>
            </a:r>
            <a:r>
              <a:rPr lang="en-GB" sz="1800" b="1" dirty="0" err="1"/>
              <a:t>Degens</a:t>
            </a:r>
            <a:r>
              <a:rPr lang="en-GB" sz="1800" b="1" dirty="0"/>
              <a:t> who started last summer </a:t>
            </a:r>
            <a:endParaRPr lang="en-GB" sz="1800" dirty="0"/>
          </a:p>
          <a:p>
            <a:pPr lvl="2"/>
            <a:r>
              <a:rPr lang="en-GB" dirty="0">
                <a:solidFill>
                  <a:srgbClr val="C00000"/>
                </a:solidFill>
              </a:rPr>
              <a:t>See his talk next! </a:t>
            </a:r>
            <a:endParaRPr lang="en-GB" dirty="0"/>
          </a:p>
          <a:p>
            <a:pPr lvl="1"/>
            <a:r>
              <a:rPr lang="en-GB" sz="1800" b="1" dirty="0">
                <a:solidFill>
                  <a:srgbClr val="244DE7"/>
                </a:solidFill>
              </a:rPr>
              <a:t>8 PhD students:</a:t>
            </a:r>
          </a:p>
          <a:p>
            <a:pPr lvl="2">
              <a:spcBef>
                <a:spcPts val="0"/>
              </a:spcBef>
            </a:pPr>
            <a:r>
              <a:rPr lang="en-GB" dirty="0"/>
              <a:t>Y1: Mehul (welcome)</a:t>
            </a:r>
          </a:p>
          <a:p>
            <a:pPr lvl="2">
              <a:spcBef>
                <a:spcPts val="0"/>
              </a:spcBef>
            </a:pPr>
            <a:r>
              <a:rPr lang="en-GB" dirty="0"/>
              <a:t>Y2: Joshua, </a:t>
            </a:r>
            <a:r>
              <a:rPr lang="en-GB" dirty="0" err="1"/>
              <a:t>Buphesh</a:t>
            </a:r>
            <a:r>
              <a:rPr lang="en-GB" dirty="0"/>
              <a:t>, Rob (welcome) </a:t>
            </a:r>
          </a:p>
          <a:p>
            <a:pPr lvl="2">
              <a:spcBef>
                <a:spcPts val="0"/>
              </a:spcBef>
            </a:pPr>
            <a:r>
              <a:rPr lang="en-GB" dirty="0"/>
              <a:t>Y3: Rebecca</a:t>
            </a:r>
          </a:p>
          <a:p>
            <a:pPr lvl="2">
              <a:spcBef>
                <a:spcPts val="0"/>
              </a:spcBef>
            </a:pPr>
            <a:r>
              <a:rPr lang="en-GB" dirty="0"/>
              <a:t>Y4: Ting, Conor, Sam     </a:t>
            </a:r>
            <a:r>
              <a:rPr lang="en-GB" sz="1600" dirty="0"/>
              <a:t> 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Times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69F6A-F10D-8F4B-B347-BB8EC795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CE9E1-2897-CD41-951F-F88B21A5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E0F39-D75F-F240-A5EB-72476CF0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146" name="Picture 2" descr="page16image112584640">
            <a:extLst>
              <a:ext uri="{FF2B5EF4-FFF2-40B4-BE49-F238E27FC236}">
                <a16:creationId xmlns:a16="http://schemas.microsoft.com/office/drawing/2014/main" id="{3B4B4413-1ED9-364C-8663-5272E0A75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age16image112584832">
            <a:extLst>
              <a:ext uri="{FF2B5EF4-FFF2-40B4-BE49-F238E27FC236}">
                <a16:creationId xmlns:a16="http://schemas.microsoft.com/office/drawing/2014/main" id="{1E22D128-7C06-3C4D-BC69-310BB0303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ge16image112585024">
            <a:extLst>
              <a:ext uri="{FF2B5EF4-FFF2-40B4-BE49-F238E27FC236}">
                <a16:creationId xmlns:a16="http://schemas.microsoft.com/office/drawing/2014/main" id="{1750E2E2-AC3A-864F-971F-256E1C0D0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page16image112585216">
            <a:extLst>
              <a:ext uri="{FF2B5EF4-FFF2-40B4-BE49-F238E27FC236}">
                <a16:creationId xmlns:a16="http://schemas.microsoft.com/office/drawing/2014/main" id="{8B7A1A84-1726-AB47-9BE1-330CE7FA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age16image112585408">
            <a:extLst>
              <a:ext uri="{FF2B5EF4-FFF2-40B4-BE49-F238E27FC236}">
                <a16:creationId xmlns:a16="http://schemas.microsoft.com/office/drawing/2014/main" id="{A185C91E-9766-3741-B63C-5115A496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page16image112585600">
            <a:extLst>
              <a:ext uri="{FF2B5EF4-FFF2-40B4-BE49-F238E27FC236}">
                <a16:creationId xmlns:a16="http://schemas.microsoft.com/office/drawing/2014/main" id="{DF0DD815-3701-EF4B-A397-536D674A2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age16image112585792">
            <a:extLst>
              <a:ext uri="{FF2B5EF4-FFF2-40B4-BE49-F238E27FC236}">
                <a16:creationId xmlns:a16="http://schemas.microsoft.com/office/drawing/2014/main" id="{51E8D24B-01BE-4A46-AC9B-78B674E49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page16image112585984">
            <a:extLst>
              <a:ext uri="{FF2B5EF4-FFF2-40B4-BE49-F238E27FC236}">
                <a16:creationId xmlns:a16="http://schemas.microsoft.com/office/drawing/2014/main" id="{8A7CA5C4-558E-4247-8AD5-1BAB255B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age16image112586176">
            <a:extLst>
              <a:ext uri="{FF2B5EF4-FFF2-40B4-BE49-F238E27FC236}">
                <a16:creationId xmlns:a16="http://schemas.microsoft.com/office/drawing/2014/main" id="{D32A7001-6D76-0F4C-A342-8337A705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page16image112586368">
            <a:extLst>
              <a:ext uri="{FF2B5EF4-FFF2-40B4-BE49-F238E27FC236}">
                <a16:creationId xmlns:a16="http://schemas.microsoft.com/office/drawing/2014/main" id="{FF2282BB-621D-1142-8311-86B297D87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age16image112586560">
            <a:extLst>
              <a:ext uri="{FF2B5EF4-FFF2-40B4-BE49-F238E27FC236}">
                <a16:creationId xmlns:a16="http://schemas.microsoft.com/office/drawing/2014/main" id="{8A291E49-1174-284B-BAE4-23753AFF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page16image112586752">
            <a:extLst>
              <a:ext uri="{FF2B5EF4-FFF2-40B4-BE49-F238E27FC236}">
                <a16:creationId xmlns:a16="http://schemas.microsoft.com/office/drawing/2014/main" id="{ADC9BF75-7CF4-9F43-9D07-A695A997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age16image112586944">
            <a:extLst>
              <a:ext uri="{FF2B5EF4-FFF2-40B4-BE49-F238E27FC236}">
                <a16:creationId xmlns:a16="http://schemas.microsoft.com/office/drawing/2014/main" id="{E1C84338-1844-7548-90D9-CE050B35B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page16image112587136">
            <a:extLst>
              <a:ext uri="{FF2B5EF4-FFF2-40B4-BE49-F238E27FC236}">
                <a16:creationId xmlns:a16="http://schemas.microsoft.com/office/drawing/2014/main" id="{4CCECB0C-6361-0C40-8948-71696E27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age16image112587328">
            <a:extLst>
              <a:ext uri="{FF2B5EF4-FFF2-40B4-BE49-F238E27FC236}">
                <a16:creationId xmlns:a16="http://schemas.microsoft.com/office/drawing/2014/main" id="{193F9B38-5842-2F4B-BC1C-1EA7D3D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page16image112587520">
            <a:extLst>
              <a:ext uri="{FF2B5EF4-FFF2-40B4-BE49-F238E27FC236}">
                <a16:creationId xmlns:a16="http://schemas.microsoft.com/office/drawing/2014/main" id="{51ADA142-5370-364D-81DE-25A6E247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age16image112587712">
            <a:extLst>
              <a:ext uri="{FF2B5EF4-FFF2-40B4-BE49-F238E27FC236}">
                <a16:creationId xmlns:a16="http://schemas.microsoft.com/office/drawing/2014/main" id="{3F024FF1-4385-524B-BEAE-D646CED3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page16image112587904">
            <a:extLst>
              <a:ext uri="{FF2B5EF4-FFF2-40B4-BE49-F238E27FC236}">
                <a16:creationId xmlns:a16="http://schemas.microsoft.com/office/drawing/2014/main" id="{CBD66AA6-2FEC-AA4F-8E20-98732224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page16image112588096">
            <a:extLst>
              <a:ext uri="{FF2B5EF4-FFF2-40B4-BE49-F238E27FC236}">
                <a16:creationId xmlns:a16="http://schemas.microsoft.com/office/drawing/2014/main" id="{B557AC87-8ED4-B84A-935C-01862A94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page16image112588288">
            <a:extLst>
              <a:ext uri="{FF2B5EF4-FFF2-40B4-BE49-F238E27FC236}">
                <a16:creationId xmlns:a16="http://schemas.microsoft.com/office/drawing/2014/main" id="{5CD84503-DC40-7044-9B3F-36DFC324E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page16image112588480">
            <a:extLst>
              <a:ext uri="{FF2B5EF4-FFF2-40B4-BE49-F238E27FC236}">
                <a16:creationId xmlns:a16="http://schemas.microsoft.com/office/drawing/2014/main" id="{973B5CE4-F417-E949-80C9-BD90C541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page16image112588672">
            <a:extLst>
              <a:ext uri="{FF2B5EF4-FFF2-40B4-BE49-F238E27FC236}">
                <a16:creationId xmlns:a16="http://schemas.microsoft.com/office/drawing/2014/main" id="{16BC0EC7-DAE0-BA4D-88E6-28EBC1C2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page16image112588864">
            <a:extLst>
              <a:ext uri="{FF2B5EF4-FFF2-40B4-BE49-F238E27FC236}">
                <a16:creationId xmlns:a16="http://schemas.microsoft.com/office/drawing/2014/main" id="{6DBF5CEC-36F7-3E41-B736-6507F205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page16image112589056">
            <a:extLst>
              <a:ext uri="{FF2B5EF4-FFF2-40B4-BE49-F238E27FC236}">
                <a16:creationId xmlns:a16="http://schemas.microsoft.com/office/drawing/2014/main" id="{62CA20B4-4186-1C43-92AD-59A96CAF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page16image112589248">
            <a:extLst>
              <a:ext uri="{FF2B5EF4-FFF2-40B4-BE49-F238E27FC236}">
                <a16:creationId xmlns:a16="http://schemas.microsoft.com/office/drawing/2014/main" id="{1B843F8F-72ED-434E-93FC-D93D4DC30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page16image112589440">
            <a:extLst>
              <a:ext uri="{FF2B5EF4-FFF2-40B4-BE49-F238E27FC236}">
                <a16:creationId xmlns:a16="http://schemas.microsoft.com/office/drawing/2014/main" id="{3BBF3473-6567-1843-A272-B709643B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page16image112589632">
            <a:extLst>
              <a:ext uri="{FF2B5EF4-FFF2-40B4-BE49-F238E27FC236}">
                <a16:creationId xmlns:a16="http://schemas.microsoft.com/office/drawing/2014/main" id="{CC96BFC3-B1AF-8349-8BD4-53984C0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page16image112589824">
            <a:extLst>
              <a:ext uri="{FF2B5EF4-FFF2-40B4-BE49-F238E27FC236}">
                <a16:creationId xmlns:a16="http://schemas.microsoft.com/office/drawing/2014/main" id="{595F22DD-880A-C545-A7CA-D63E56C21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page16image112590016">
            <a:extLst>
              <a:ext uri="{FF2B5EF4-FFF2-40B4-BE49-F238E27FC236}">
                <a16:creationId xmlns:a16="http://schemas.microsoft.com/office/drawing/2014/main" id="{DE8F20C4-FA9A-0746-8E77-CBF5ED091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5" name="Picture 31" descr="page16image112590208">
            <a:extLst>
              <a:ext uri="{FF2B5EF4-FFF2-40B4-BE49-F238E27FC236}">
                <a16:creationId xmlns:a16="http://schemas.microsoft.com/office/drawing/2014/main" id="{2288BEE2-B334-F441-AFFC-8A0F6844B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page16image112590400">
            <a:extLst>
              <a:ext uri="{FF2B5EF4-FFF2-40B4-BE49-F238E27FC236}">
                <a16:creationId xmlns:a16="http://schemas.microsoft.com/office/drawing/2014/main" id="{E612071F-807A-7745-AAFB-94277219F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7" name="Picture 33" descr="page16image112590592">
            <a:extLst>
              <a:ext uri="{FF2B5EF4-FFF2-40B4-BE49-F238E27FC236}">
                <a16:creationId xmlns:a16="http://schemas.microsoft.com/office/drawing/2014/main" id="{75C4FCFD-B8A9-E348-8FB5-1FA701A2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page16image112523712">
            <a:extLst>
              <a:ext uri="{FF2B5EF4-FFF2-40B4-BE49-F238E27FC236}">
                <a16:creationId xmlns:a16="http://schemas.microsoft.com/office/drawing/2014/main" id="{B8C7F0EC-A570-DE4A-AFDC-9278185B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9" name="Picture 35" descr="page16image112558080">
            <a:extLst>
              <a:ext uri="{FF2B5EF4-FFF2-40B4-BE49-F238E27FC236}">
                <a16:creationId xmlns:a16="http://schemas.microsoft.com/office/drawing/2014/main" id="{B1E02307-6283-2049-8089-87BA3D88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page16image112558272">
            <a:extLst>
              <a:ext uri="{FF2B5EF4-FFF2-40B4-BE49-F238E27FC236}">
                <a16:creationId xmlns:a16="http://schemas.microsoft.com/office/drawing/2014/main" id="{16C61C0D-5F21-B241-81E6-44030BEF8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1" name="Picture 37" descr="page16image112558464">
            <a:extLst>
              <a:ext uri="{FF2B5EF4-FFF2-40B4-BE49-F238E27FC236}">
                <a16:creationId xmlns:a16="http://schemas.microsoft.com/office/drawing/2014/main" id="{06D4614A-7E03-4843-9E92-FE94BB97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page16image112558656">
            <a:extLst>
              <a:ext uri="{FF2B5EF4-FFF2-40B4-BE49-F238E27FC236}">
                <a16:creationId xmlns:a16="http://schemas.microsoft.com/office/drawing/2014/main" id="{7A49B395-363E-0349-A374-14FE0326B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 descr="page16image112558848">
            <a:extLst>
              <a:ext uri="{FF2B5EF4-FFF2-40B4-BE49-F238E27FC236}">
                <a16:creationId xmlns:a16="http://schemas.microsoft.com/office/drawing/2014/main" id="{4DB86F6B-C504-5747-8C8C-2A7D1969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 descr="page16image112559040">
            <a:extLst>
              <a:ext uri="{FF2B5EF4-FFF2-40B4-BE49-F238E27FC236}">
                <a16:creationId xmlns:a16="http://schemas.microsoft.com/office/drawing/2014/main" id="{96BD783E-422F-644C-8097-A77A661A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5" name="Picture 41" descr="page16image112559232">
            <a:extLst>
              <a:ext uri="{FF2B5EF4-FFF2-40B4-BE49-F238E27FC236}">
                <a16:creationId xmlns:a16="http://schemas.microsoft.com/office/drawing/2014/main" id="{4759C05E-30DB-AD4D-A315-11B99C5C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6" name="Picture 42" descr="page16image112559424">
            <a:extLst>
              <a:ext uri="{FF2B5EF4-FFF2-40B4-BE49-F238E27FC236}">
                <a16:creationId xmlns:a16="http://schemas.microsoft.com/office/drawing/2014/main" id="{045AE877-86F3-214A-9473-FB031C87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7" name="Picture 43" descr="page16image112559616">
            <a:extLst>
              <a:ext uri="{FF2B5EF4-FFF2-40B4-BE49-F238E27FC236}">
                <a16:creationId xmlns:a16="http://schemas.microsoft.com/office/drawing/2014/main" id="{1436D090-89A7-4047-B0CE-49AC24ED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2DD673-B8EF-E94E-8D55-FD86D01B9E10}"/>
              </a:ext>
            </a:extLst>
          </p:cNvPr>
          <p:cNvSpPr txBox="1"/>
          <p:nvPr/>
        </p:nvSpPr>
        <p:spPr>
          <a:xfrm>
            <a:off x="5872481" y="5441162"/>
            <a:ext cx="475488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Congratulations to new doctors since last meeting: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- Ricardo, Adam, James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1DFCCE-CF5B-BD4A-B3B3-E26C676C50F9}"/>
              </a:ext>
            </a:extLst>
          </p:cNvPr>
          <p:cNvSpPr txBox="1"/>
          <p:nvPr/>
        </p:nvSpPr>
        <p:spPr>
          <a:xfrm>
            <a:off x="7463367" y="3898296"/>
            <a:ext cx="4383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+ ATLAS Upgrade Team </a:t>
            </a:r>
          </a:p>
          <a:p>
            <a:pPr algn="ctr"/>
            <a:r>
              <a:rPr lang="en-GB" dirty="0"/>
              <a:t>(see talk later in this session) </a:t>
            </a:r>
          </a:p>
          <a:p>
            <a:pPr algn="ctr"/>
            <a:r>
              <a:rPr lang="en-GB" dirty="0">
                <a:sym typeface="Wingdings" pitchFamily="2" charset="2"/>
              </a:rPr>
              <a:t> </a:t>
            </a:r>
            <a:r>
              <a:rPr lang="en-GB" b="1" dirty="0">
                <a:solidFill>
                  <a:srgbClr val="C00000"/>
                </a:solidFill>
                <a:sym typeface="Wingdings" pitchFamily="2" charset="2"/>
              </a:rPr>
              <a:t>with PhD students also contributing!</a:t>
            </a:r>
            <a:r>
              <a:rPr lang="en-GB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61246C7-3924-DBC2-682F-0FB07CB22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807" y="698345"/>
            <a:ext cx="4383193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8,868,200+ Celebration Stock Photos, Pictures &amp; Royalty-Free Images -  iStock | Confetti, Celebration background, Party">
            <a:extLst>
              <a:ext uri="{FF2B5EF4-FFF2-40B4-BE49-F238E27FC236}">
                <a16:creationId xmlns:a16="http://schemas.microsoft.com/office/drawing/2014/main" id="{96D83E78-CED5-8E55-11C3-07B7E909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560" y="5021877"/>
            <a:ext cx="1361440" cy="13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57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B514-3ACE-1E4A-B5C7-88E3BF132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85" y="10280"/>
            <a:ext cx="11938753" cy="781878"/>
          </a:xfrm>
        </p:spPr>
        <p:txBody>
          <a:bodyPr/>
          <a:lstStyle/>
          <a:p>
            <a:r>
              <a:rPr lang="en-GB" dirty="0"/>
              <a:t>(WIMP) Dark Matter from SUSY and beyond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99FCC-2E4E-E846-83B0-CA0911126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73" y="666055"/>
            <a:ext cx="11983465" cy="781878"/>
          </a:xfrm>
        </p:spPr>
        <p:txBody>
          <a:bodyPr>
            <a:normAutofit/>
          </a:bodyPr>
          <a:lstStyle/>
          <a:p>
            <a:r>
              <a:rPr lang="en-GB" sz="2000" dirty="0"/>
              <a:t>SUSY-like DM candidates in prompt and long-lived signatures remain a key target for ATLAS and are being finalised using Run-2 data by Liverpool members </a:t>
            </a:r>
          </a:p>
          <a:p>
            <a:endParaRPr lang="en-GB" sz="2000" b="1" dirty="0"/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980F95-DC28-8442-BBC8-7815E79E14F8}"/>
              </a:ext>
            </a:extLst>
          </p:cNvPr>
          <p:cNvSpPr txBox="1"/>
          <p:nvPr/>
        </p:nvSpPr>
        <p:spPr>
          <a:xfrm>
            <a:off x="-102879" y="5354955"/>
            <a:ext cx="55627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Use ML techniques to target difficult phase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Part of the legacy paper – statistical combination of all searches for SUSY EWK production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04F98E-D788-1644-8EB2-D0C0ED14486F}"/>
              </a:ext>
            </a:extLst>
          </p:cNvPr>
          <p:cNvSpPr txBox="1"/>
          <p:nvPr/>
        </p:nvSpPr>
        <p:spPr>
          <a:xfrm>
            <a:off x="564855" y="1370672"/>
            <a:ext cx="657307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44DE7"/>
                </a:solidFill>
              </a:rPr>
              <a:t>Prompt:  </a:t>
            </a:r>
            <a:r>
              <a:rPr lang="en-GB" dirty="0">
                <a:solidFill>
                  <a:srgbClr val="244DE7"/>
                </a:solidFill>
              </a:rPr>
              <a:t>missing transverse momentum signature</a:t>
            </a:r>
          </a:p>
          <a:p>
            <a:pPr lvl="1"/>
            <a:endParaRPr lang="en-GB" sz="160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C114318-63A4-144E-B645-0FEA0D823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6" y="3045696"/>
            <a:ext cx="3456713" cy="24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E41D55-EB16-5440-9E67-EB0AE543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305" y="1725959"/>
            <a:ext cx="2044700" cy="1498600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AC57B6E-D354-A34C-8EBA-9C39829368F2}"/>
              </a:ext>
            </a:extLst>
          </p:cNvPr>
          <p:cNvSpPr/>
          <p:nvPr/>
        </p:nvSpPr>
        <p:spPr>
          <a:xfrm>
            <a:off x="555521" y="4164067"/>
            <a:ext cx="1848657" cy="1207896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287477-EE53-C24F-A614-BBEB80E4CBB7}"/>
              </a:ext>
            </a:extLst>
          </p:cNvPr>
          <p:cNvSpPr txBox="1"/>
          <p:nvPr/>
        </p:nvSpPr>
        <p:spPr>
          <a:xfrm>
            <a:off x="247766" y="2009615"/>
            <a:ext cx="2902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2"/>
                </a:solidFill>
                <a:latin typeface="+mn-lt"/>
              </a:rPr>
              <a:t>Targets </a:t>
            </a:r>
            <a:r>
              <a:rPr lang="en-GB" dirty="0"/>
              <a:t>mildly</a:t>
            </a:r>
            <a:r>
              <a:rPr lang="en-GB" sz="1800" dirty="0">
                <a:latin typeface="+mn-lt"/>
              </a:rPr>
              <a:t> compressed SUSY scenarios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A32722-BB41-B74F-9DCD-378188B71A61}"/>
              </a:ext>
            </a:extLst>
          </p:cNvPr>
          <p:cNvSpPr txBox="1"/>
          <p:nvPr/>
        </p:nvSpPr>
        <p:spPr>
          <a:xfrm>
            <a:off x="4055692" y="3867252"/>
            <a:ext cx="1404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Monica, Joe</a:t>
            </a:r>
            <a:endParaRPr lang="en-GB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399ED01-3009-5A49-88BC-78F6FC4F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7409FEE-4E52-2F47-A7CD-E054F17E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45D53-F208-A1AE-130D-36157D373818}"/>
              </a:ext>
            </a:extLst>
          </p:cNvPr>
          <p:cNvSpPr txBox="1"/>
          <p:nvPr/>
        </p:nvSpPr>
        <p:spPr>
          <a:xfrm>
            <a:off x="4400288" y="6102901"/>
            <a:ext cx="3891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https://arxiv.org/abs/2402.08347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737BB23-2668-1532-3040-5ACD48AC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86" y="3240082"/>
            <a:ext cx="4086645" cy="29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6C5D91B3-6173-F7CF-F12E-7821D41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920" y="1345408"/>
            <a:ext cx="2240194" cy="187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5BBE7E71-91BE-4DB1-20AB-B6B1EE8A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57" y="1310982"/>
            <a:ext cx="2603373" cy="200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13B4C6-18E4-6BF5-7507-B8D0F21C437B}"/>
              </a:ext>
            </a:extLst>
          </p:cNvPr>
          <p:cNvSpPr txBox="1"/>
          <p:nvPr/>
        </p:nvSpPr>
        <p:spPr>
          <a:xfrm>
            <a:off x="9887431" y="3328842"/>
            <a:ext cx="2044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JHEP12(2023)167</a:t>
            </a:r>
            <a:endParaRPr lang="en-US" dirty="0"/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20695-B9EE-861C-244F-D9D5D60AD300}"/>
              </a:ext>
            </a:extLst>
          </p:cNvPr>
          <p:cNvSpPr txBox="1"/>
          <p:nvPr/>
        </p:nvSpPr>
        <p:spPr>
          <a:xfrm>
            <a:off x="9762849" y="3768413"/>
            <a:ext cx="2387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GNN-based improved studies using published datasets in progress </a:t>
            </a:r>
          </a:p>
          <a:p>
            <a:endParaRPr lang="en-US" sz="1600" dirty="0"/>
          </a:p>
          <a:p>
            <a:r>
              <a:rPr lang="en-US" sz="1600" dirty="0"/>
              <a:t>Great contributions from our BSc and </a:t>
            </a:r>
            <a:r>
              <a:rPr lang="en-US" sz="1600" dirty="0" err="1"/>
              <a:t>Mphys</a:t>
            </a:r>
            <a:r>
              <a:rPr lang="en-US" sz="1600" dirty="0"/>
              <a:t> students </a:t>
            </a:r>
            <a:r>
              <a:rPr lang="en-US" sz="1600" dirty="0">
                <a:solidFill>
                  <a:srgbClr val="FF0000"/>
                </a:solidFill>
              </a:rPr>
              <a:t>Lennox and Sam</a:t>
            </a:r>
            <a:r>
              <a:rPr lang="en-US" sz="16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(+Monica, Joe, Carl</a:t>
            </a:r>
            <a:r>
              <a:rPr lang="en-US" sz="1600" dirty="0"/>
              <a:t>)</a:t>
            </a:r>
          </a:p>
          <a:p>
            <a:endParaRPr 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B514-3ACE-1E4A-B5C7-88E3BF132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85" y="10280"/>
            <a:ext cx="11938753" cy="781878"/>
          </a:xfrm>
        </p:spPr>
        <p:txBody>
          <a:bodyPr/>
          <a:lstStyle/>
          <a:p>
            <a:r>
              <a:rPr lang="en-GB" dirty="0"/>
              <a:t>(WIMP) Dark Matter from SUSY and beyond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99FCC-2E4E-E846-83B0-CA0911126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73" y="666055"/>
            <a:ext cx="11983465" cy="781878"/>
          </a:xfrm>
        </p:spPr>
        <p:txBody>
          <a:bodyPr>
            <a:normAutofit/>
          </a:bodyPr>
          <a:lstStyle/>
          <a:p>
            <a:r>
              <a:rPr lang="en-GB" sz="2000" dirty="0"/>
              <a:t>SUSY-like DM candidates in prompt and long-lived signatures remain a key target for ATLAS and are being finalised using Run-2 data by Liverpool members </a:t>
            </a:r>
          </a:p>
          <a:p>
            <a:endParaRPr lang="en-GB" sz="2000" b="1" dirty="0"/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285" name="fig_03.png" descr="fig_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87" y="1950138"/>
            <a:ext cx="4526957" cy="1471956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ext"/>
          <p:cNvSpPr txBox="1"/>
          <p:nvPr/>
        </p:nvSpPr>
        <p:spPr>
          <a:xfrm>
            <a:off x="10438499" y="6365907"/>
            <a:ext cx="121829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defRPr sz="2800" u="sng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</a:defRPr>
            </a:pPr>
            <a:r>
              <a:rPr sz="1400"/>
              <a:t> </a:t>
            </a: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389" y="4672628"/>
            <a:ext cx="1911109" cy="1778802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Targets very compressed SUSY scenarios (…and various DM models)"/>
          <p:cNvSpPr txBox="1"/>
          <p:nvPr/>
        </p:nvSpPr>
        <p:spPr>
          <a:xfrm>
            <a:off x="530108" y="3565732"/>
            <a:ext cx="5492903" cy="636264"/>
          </a:xfrm>
          <a:prstGeom prst="rect">
            <a:avLst/>
          </a:prstGeom>
          <a:ln w="508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584200">
              <a:lnSpc>
                <a:spcPct val="120000"/>
              </a:lnSpc>
              <a:spcBef>
                <a:spcPts val="400"/>
              </a:spcBef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00" dirty="0">
                <a:solidFill>
                  <a:schemeClr val="accent2"/>
                </a:solidFill>
                <a:latin typeface="+mn-lt"/>
              </a:rPr>
              <a:t>Targets </a:t>
            </a:r>
            <a:r>
              <a:rPr sz="1600" dirty="0">
                <a:latin typeface="+mn-lt"/>
              </a:rPr>
              <a:t>very compressed SUSY scenarios</a:t>
            </a:r>
            <a:r>
              <a:rPr lang="en-GB" sz="1600" dirty="0">
                <a:latin typeface="+mn-lt"/>
              </a:rPr>
              <a:t>, </a:t>
            </a:r>
            <a:r>
              <a:rPr sz="1600" dirty="0">
                <a:latin typeface="+mn-lt"/>
              </a:rPr>
              <a:t>and various DM models</a:t>
            </a:r>
            <a:r>
              <a:rPr lang="en-GB" sz="1600" dirty="0">
                <a:latin typeface="+mn-lt"/>
              </a:rPr>
              <a:t> (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Monica, James now PhD! </a:t>
            </a:r>
            <a:r>
              <a:rPr lang="en-GB" sz="1600" dirty="0">
                <a:latin typeface="+mn-lt"/>
              </a:rPr>
              <a:t>)</a:t>
            </a:r>
            <a:endParaRPr sz="1600" dirty="0">
              <a:latin typeface="+mn-lt"/>
            </a:endParaRPr>
          </a:p>
        </p:txBody>
      </p:sp>
      <p:pic>
        <p:nvPicPr>
          <p:cNvPr id="300" name="thumb_fig_08a.png" descr="thumb_fig_08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48" y="4185523"/>
            <a:ext cx="2504487" cy="24679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E9F177E-73FB-D544-B107-296F63716BAB}"/>
              </a:ext>
            </a:extLst>
          </p:cNvPr>
          <p:cNvSpPr/>
          <p:nvPr/>
        </p:nvSpPr>
        <p:spPr>
          <a:xfrm>
            <a:off x="866916" y="5301800"/>
            <a:ext cx="1848657" cy="1207896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4A6383-9B26-EA46-AADE-EB1E4608056D}"/>
              </a:ext>
            </a:extLst>
          </p:cNvPr>
          <p:cNvSpPr txBox="1"/>
          <p:nvPr/>
        </p:nvSpPr>
        <p:spPr>
          <a:xfrm>
            <a:off x="3701718" y="4234989"/>
            <a:ext cx="3256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</a:rPr>
              <a:t>Eur. Phys. J. C 82 (2022) 606</a:t>
            </a:r>
          </a:p>
          <a:p>
            <a:endParaRPr lang="en-GB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27ECF6-4FDC-3A4E-A1DE-DC66B2DA4653}"/>
              </a:ext>
            </a:extLst>
          </p:cNvPr>
          <p:cNvSpPr txBox="1"/>
          <p:nvPr/>
        </p:nvSpPr>
        <p:spPr>
          <a:xfrm>
            <a:off x="530108" y="1414422"/>
            <a:ext cx="6115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244DE7"/>
                </a:solidFill>
              </a:rPr>
              <a:t>Displaced</a:t>
            </a:r>
            <a:r>
              <a:rPr lang="en-GB" sz="1800" dirty="0">
                <a:solidFill>
                  <a:srgbClr val="244DE7"/>
                </a:solidFill>
              </a:rPr>
              <a:t>: Disappearing track signature 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399ED01-3009-5A49-88BC-78F6FC4F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7409FEE-4E52-2F47-A7CD-E054F17E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99E5D-2DC7-5C7D-B923-E41193493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211" y="1461773"/>
            <a:ext cx="5622002" cy="233737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9269F8B5-3A35-08D7-D7EC-2A349F141C2D}"/>
              </a:ext>
            </a:extLst>
          </p:cNvPr>
          <p:cNvSpPr/>
          <p:nvPr/>
        </p:nvSpPr>
        <p:spPr>
          <a:xfrm>
            <a:off x="5690340" y="2406018"/>
            <a:ext cx="47846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79973-54DD-26CE-4B2F-AEE03B3CEE77}"/>
              </a:ext>
            </a:extLst>
          </p:cNvPr>
          <p:cNvSpPr txBox="1"/>
          <p:nvPr/>
        </p:nvSpPr>
        <p:spPr>
          <a:xfrm>
            <a:off x="7258263" y="4563136"/>
            <a:ext cx="4597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Finalizing analysis that uses dedicated tools to reconstruct the soft pion from decay chain: </a:t>
            </a:r>
          </a:p>
          <a:p>
            <a:pPr marL="285750" indent="-285750">
              <a:buFontTx/>
              <a:buChar char="-"/>
            </a:pPr>
            <a:r>
              <a:rPr lang="en-US" dirty="0"/>
              <a:t>Use 3 or 4 layers of the pixel detector</a:t>
            </a:r>
          </a:p>
          <a:p>
            <a:pPr marL="285750" indent="-285750">
              <a:buFontTx/>
              <a:buChar char="-"/>
            </a:pPr>
            <a:r>
              <a:rPr lang="en-US" dirty="0"/>
              <a:t>Important for Run 3 and Run 4 </a:t>
            </a:r>
          </a:p>
        </p:txBody>
      </p:sp>
    </p:spTree>
    <p:extLst>
      <p:ext uri="{BB962C8B-B14F-4D97-AF65-F5344CB8AC3E}">
        <p14:creationId xmlns:p14="http://schemas.microsoft.com/office/powerpoint/2010/main" val="2566731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BD769-9D25-AB88-19E1-96171DBF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than DM: Leptoquarks (LQ)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270444-2B1C-CF14-63A1-D5679759E7E5}"/>
              </a:ext>
            </a:extLst>
          </p:cNvPr>
          <p:cNvSpPr txBox="1">
            <a:spLocks/>
          </p:cNvSpPr>
          <p:nvPr/>
        </p:nvSpPr>
        <p:spPr>
          <a:xfrm>
            <a:off x="241738" y="1008992"/>
            <a:ext cx="7307378" cy="5569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244DE7"/>
                </a:solidFill>
                <a:latin typeface="+mn-lt"/>
              </a:rPr>
              <a:t>Leptoquarks</a:t>
            </a:r>
            <a:r>
              <a:rPr lang="en-GB" dirty="0">
                <a:solidFill>
                  <a:schemeClr val="tx1"/>
                </a:solidFill>
                <a:latin typeface="+mn-lt"/>
              </a:rPr>
              <a:t> couple to both quarks and leptons</a:t>
            </a:r>
          </a:p>
          <a:p>
            <a:pPr lvl="1"/>
            <a:r>
              <a:rPr lang="en-GB" dirty="0">
                <a:solidFill>
                  <a:schemeClr val="tx1"/>
                </a:solidFill>
                <a:latin typeface="+mn-lt"/>
              </a:rPr>
              <a:t>Provide connection between similar sections of SM</a:t>
            </a:r>
          </a:p>
          <a:p>
            <a:pPr lvl="1"/>
            <a:r>
              <a:rPr lang="en-GB" dirty="0">
                <a:solidFill>
                  <a:schemeClr val="tx1"/>
                </a:solidFill>
                <a:latin typeface="+mn-lt"/>
              </a:rPr>
              <a:t>Offers potential explanation of </a:t>
            </a:r>
            <a:r>
              <a:rPr lang="en-GB" dirty="0">
                <a:solidFill>
                  <a:srgbClr val="244DE7"/>
                </a:solidFill>
                <a:latin typeface="+mn-lt"/>
              </a:rPr>
              <a:t>flavour anomalies &amp; g-2</a:t>
            </a:r>
          </a:p>
          <a:p>
            <a:pPr lvl="1"/>
            <a:endParaRPr lang="en-GB" dirty="0">
              <a:solidFill>
                <a:schemeClr val="tx1"/>
              </a:solidFill>
              <a:latin typeface="+mn-lt"/>
            </a:endParaRPr>
          </a:p>
          <a:p>
            <a:r>
              <a:rPr lang="en-GB" dirty="0">
                <a:solidFill>
                  <a:schemeClr val="tx1"/>
                </a:solidFill>
                <a:latin typeface="+mn-lt"/>
              </a:rPr>
              <a:t>Historically, Liverpool focused on third-generation with LQLQ </a:t>
            </a:r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 b</a:t>
            </a:r>
            <a:r>
              <a:rPr lang="el-GR" dirty="0">
                <a:solidFill>
                  <a:schemeClr val="tx1"/>
                </a:solidFill>
                <a:latin typeface="+mn-lt"/>
                <a:sym typeface="Wingdings" pitchFamily="2" charset="2"/>
              </a:rPr>
              <a:t>τ</a:t>
            </a:r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b</a:t>
            </a:r>
            <a:r>
              <a:rPr lang="el-GR" dirty="0">
                <a:solidFill>
                  <a:schemeClr val="tx1"/>
                </a:solidFill>
                <a:latin typeface="+mn-lt"/>
                <a:sym typeface="Wingdings" pitchFamily="2" charset="2"/>
              </a:rPr>
              <a:t>τ</a:t>
            </a:r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 (</a:t>
            </a:r>
            <a:r>
              <a:rPr lang="en-GB" dirty="0">
                <a:solidFill>
                  <a:srgbClr val="FF0000"/>
                </a:solidFill>
                <a:latin typeface="+mn-lt"/>
                <a:sym typeface="Wingdings" pitchFamily="2" charset="2"/>
              </a:rPr>
              <a:t>Carl </a:t>
            </a:r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– published in 2023), </a:t>
            </a:r>
            <a:r>
              <a:rPr lang="en-GB" dirty="0" err="1">
                <a:solidFill>
                  <a:schemeClr val="tx1"/>
                </a:solidFill>
                <a:latin typeface="+mn-lt"/>
                <a:sym typeface="Wingdings" pitchFamily="2" charset="2"/>
              </a:rPr>
              <a:t>bb+MET</a:t>
            </a:r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 (</a:t>
            </a:r>
            <a:r>
              <a:rPr lang="en-GB" dirty="0">
                <a:solidFill>
                  <a:srgbClr val="FF0000"/>
                </a:solidFill>
                <a:latin typeface="+mn-lt"/>
                <a:sym typeface="Wingdings" pitchFamily="2" charset="2"/>
              </a:rPr>
              <a:t>Monica</a:t>
            </a:r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), </a:t>
            </a:r>
            <a:r>
              <a:rPr lang="en-GB" dirty="0" err="1">
                <a:solidFill>
                  <a:schemeClr val="tx1"/>
                </a:solidFill>
                <a:latin typeface="+mn-lt"/>
                <a:sym typeface="Wingdings" pitchFamily="2" charset="2"/>
              </a:rPr>
              <a:t>lqlq</a:t>
            </a:r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 (q=l, c, b) (</a:t>
            </a:r>
            <a:r>
              <a:rPr lang="en-GB" dirty="0">
                <a:solidFill>
                  <a:srgbClr val="FF0000"/>
                </a:solidFill>
                <a:latin typeface="+mn-lt"/>
                <a:sym typeface="Wingdings" pitchFamily="2" charset="2"/>
              </a:rPr>
              <a:t>Andy, Monica, Adam Jaspan</a:t>
            </a:r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)</a:t>
            </a:r>
          </a:p>
          <a:p>
            <a:pPr marL="457200" lvl="1" indent="0">
              <a:buNone/>
            </a:pPr>
            <a:endParaRPr lang="en-GB" dirty="0">
              <a:solidFill>
                <a:schemeClr val="tx1"/>
              </a:solidFill>
              <a:latin typeface="+mn-lt"/>
              <a:sym typeface="Wingdings" pitchFamily="2" charset="2"/>
            </a:endParaRPr>
          </a:p>
          <a:p>
            <a:r>
              <a:rPr lang="en-GB" dirty="0">
                <a:solidFill>
                  <a:srgbClr val="244DE7"/>
                </a:solidFill>
                <a:latin typeface="+mn-lt"/>
                <a:sym typeface="Wingdings" pitchFamily="2" charset="2"/>
              </a:rPr>
              <a:t>Run-2 combination (</a:t>
            </a:r>
            <a:r>
              <a:rPr lang="en-GB" dirty="0">
                <a:solidFill>
                  <a:srgbClr val="FF0000"/>
                </a:solidFill>
                <a:latin typeface="+mn-lt"/>
                <a:sym typeface="Wingdings" pitchFamily="2" charset="2"/>
              </a:rPr>
              <a:t>Andy</a:t>
            </a:r>
            <a:r>
              <a:rPr lang="en-GB" dirty="0">
                <a:solidFill>
                  <a:srgbClr val="244DE7"/>
                </a:solidFill>
                <a:latin typeface="+mn-lt"/>
                <a:sym typeface="Wingdings" pitchFamily="2" charset="2"/>
              </a:rPr>
              <a:t>) </a:t>
            </a:r>
          </a:p>
          <a:p>
            <a:pPr lvl="1"/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Provide improved sensitivity compared to individual results</a:t>
            </a:r>
          </a:p>
          <a:p>
            <a:pPr lvl="1"/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Consider 3rd generation and mixed scenarios </a:t>
            </a:r>
          </a:p>
          <a:p>
            <a:pPr lvl="1"/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World-leading results to date </a:t>
            </a:r>
          </a:p>
          <a:p>
            <a:pPr lvl="1"/>
            <a:endParaRPr lang="en-GB" dirty="0">
              <a:solidFill>
                <a:srgbClr val="FF0000"/>
              </a:solidFill>
              <a:latin typeface="+mn-lt"/>
              <a:sym typeface="Wingdings" pitchFamily="2" charset="2"/>
            </a:endParaRPr>
          </a:p>
          <a:p>
            <a:r>
              <a:rPr lang="en-GB" dirty="0">
                <a:solidFill>
                  <a:srgbClr val="244DE7"/>
                </a:solidFill>
                <a:latin typeface="+mn-lt"/>
                <a:sym typeface="Wingdings" pitchFamily="2" charset="2"/>
              </a:rPr>
              <a:t>Run 3:</a:t>
            </a:r>
            <a:r>
              <a:rPr lang="en-GB" dirty="0">
                <a:solidFill>
                  <a:schemeClr val="tx1"/>
                </a:solidFill>
                <a:latin typeface="+mn-lt"/>
                <a:sym typeface="Wingdings" pitchFamily="2" charset="2"/>
              </a:rPr>
              <a:t> analysis starting </a:t>
            </a:r>
            <a:r>
              <a:rPr lang="en-GB" dirty="0">
                <a:solidFill>
                  <a:srgbClr val="FF0000"/>
                </a:solidFill>
                <a:latin typeface="+mn-lt"/>
                <a:sym typeface="Wingdings" pitchFamily="2" charset="2"/>
              </a:rPr>
              <a:t>(Andy, Mehul) </a:t>
            </a:r>
            <a:endParaRPr lang="en-GB" dirty="0">
              <a:solidFill>
                <a:schemeClr val="tx1"/>
              </a:solidFill>
              <a:latin typeface="+mn-lt"/>
            </a:endParaRP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57200" lvl="1" indent="0">
              <a:buFont typeface="Arial"/>
              <a:buNone/>
            </a:pPr>
            <a:endParaRPr lang="en-GB" baseline="-25000" dirty="0"/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FB83E-0958-1240-8103-FE5E78BAD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E89F0-6428-C54D-AAB7-8A320F4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BD8BF-FC72-FF48-9092-BE606DBC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F4DB27A-D491-919C-ABB2-C27704E7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40" y="1122189"/>
            <a:ext cx="2094427" cy="18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74685EB-2DDD-F1E4-C2E6-631B1103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064" y="1038310"/>
            <a:ext cx="2178198" cy="197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675B6F53-2FFB-FB4A-646B-8BE90410C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468" y="3190537"/>
            <a:ext cx="3870390" cy="294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162AF8-AA22-0A52-82EE-7D1B221E6903}"/>
              </a:ext>
            </a:extLst>
          </p:cNvPr>
          <p:cNvSpPr txBox="1"/>
          <p:nvPr/>
        </p:nvSpPr>
        <p:spPr>
          <a:xfrm>
            <a:off x="6895215" y="6022417"/>
            <a:ext cx="6113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https://arxiv.org/abs/2401.11928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87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AC7EA1-C40B-423C-B1E7-36D3B5900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530" y="1434479"/>
            <a:ext cx="2415893" cy="139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DD8998-B66B-8AE7-42B1-E2132A2F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More than DM: Charged Lepton Flavour Violation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1A7FF-9130-5D4B-4870-CCC7231F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Run 2 </a:t>
            </a:r>
            <a:r>
              <a:rPr lang="en-GB" dirty="0" err="1"/>
              <a:t>cLFV</a:t>
            </a:r>
            <a:r>
              <a:rPr lang="en-GB" dirty="0"/>
              <a:t> </a:t>
            </a:r>
            <a:r>
              <a:rPr lang="el-GR" dirty="0"/>
              <a:t>τ </a:t>
            </a:r>
            <a:r>
              <a:rPr lang="el-GR" dirty="0">
                <a:sym typeface="Wingdings" pitchFamily="2" charset="2"/>
              </a:rPr>
              <a:t> 3μ</a:t>
            </a:r>
            <a:r>
              <a:rPr lang="en-GB" dirty="0">
                <a:sym typeface="Wingdings" pitchFamily="2" charset="2"/>
              </a:rPr>
              <a:t> search</a:t>
            </a:r>
            <a:endParaRPr lang="el-GR" dirty="0">
              <a:sym typeface="Wingdings" pitchFamily="2" charset="2"/>
            </a:endParaRPr>
          </a:p>
          <a:p>
            <a:pPr lvl="1"/>
            <a:r>
              <a:rPr lang="el-GR" dirty="0">
                <a:sym typeface="Wingdings" pitchFamily="2" charset="2"/>
              </a:rPr>
              <a:t>4 </a:t>
            </a:r>
            <a:r>
              <a:rPr lang="en-GB" dirty="0">
                <a:sym typeface="Wingdings" pitchFamily="2" charset="2"/>
              </a:rPr>
              <a:t>orders of magnitude less constrained than muon LFV</a:t>
            </a:r>
          </a:p>
          <a:p>
            <a:pPr lvl="1"/>
            <a:r>
              <a:rPr lang="en-GB" dirty="0">
                <a:sym typeface="Wingdings" pitchFamily="2" charset="2"/>
              </a:rPr>
              <a:t>Observation would be clear sign of new physics</a:t>
            </a:r>
          </a:p>
          <a:p>
            <a:pPr lvl="1"/>
            <a:r>
              <a:rPr lang="en-GB" dirty="0">
                <a:sym typeface="Wingdings" pitchFamily="2" charset="2"/>
              </a:rPr>
              <a:t>Potential explanation of flavour anomalies &amp; g-2</a:t>
            </a:r>
            <a:r>
              <a:rPr lang="el-GR" dirty="0"/>
              <a:t> </a:t>
            </a:r>
            <a:endParaRPr lang="en-GB" dirty="0"/>
          </a:p>
          <a:p>
            <a:r>
              <a:rPr lang="en-GB" dirty="0"/>
              <a:t>Liverpool-only analysis</a:t>
            </a:r>
          </a:p>
          <a:p>
            <a:pPr lvl="1"/>
            <a:r>
              <a:rPr lang="en-GB" dirty="0"/>
              <a:t>Matt was analysis coordinator until Oct 2022 </a:t>
            </a:r>
          </a:p>
          <a:p>
            <a:pPr lvl="2"/>
            <a:r>
              <a:rPr lang="en-GB" dirty="0"/>
              <a:t> now Conor took the lead </a:t>
            </a:r>
          </a:p>
          <a:p>
            <a:pPr lvl="1"/>
            <a:r>
              <a:rPr lang="en-GB" dirty="0"/>
              <a:t>No previous Run-2 ATLAS search</a:t>
            </a:r>
          </a:p>
          <a:p>
            <a:pPr lvl="1"/>
            <a:r>
              <a:rPr lang="en-GB" dirty="0"/>
              <a:t>Subject of </a:t>
            </a:r>
            <a:r>
              <a:rPr lang="en-GB" dirty="0">
                <a:solidFill>
                  <a:srgbClr val="FF0000"/>
                </a:solidFill>
              </a:rPr>
              <a:t>Conor</a:t>
            </a:r>
            <a:r>
              <a:rPr lang="en-GB" dirty="0"/>
              <a:t>’s thesis (</a:t>
            </a:r>
            <a:r>
              <a:rPr lang="en-GB" dirty="0">
                <a:solidFill>
                  <a:srgbClr val="FF0000"/>
                </a:solidFill>
              </a:rPr>
              <a:t>see talk at </a:t>
            </a:r>
            <a:r>
              <a:rPr lang="en-GB" dirty="0" err="1">
                <a:solidFill>
                  <a:srgbClr val="FF0000"/>
                </a:solidFill>
              </a:rPr>
              <a:t>IoP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Aiming for publication </a:t>
            </a:r>
            <a:r>
              <a:rPr lang="en-GB" b="1" dirty="0">
                <a:solidFill>
                  <a:srgbClr val="244DE7"/>
                </a:solidFill>
              </a:rPr>
              <a:t>in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DA34D-E3DE-B390-0009-1A8BF5996D7D}"/>
              </a:ext>
            </a:extLst>
          </p:cNvPr>
          <p:cNvSpPr txBox="1"/>
          <p:nvPr/>
        </p:nvSpPr>
        <p:spPr>
          <a:xfrm>
            <a:off x="7798676" y="425877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F0573-8B38-6347-8060-5E09FA6B8E94}"/>
              </a:ext>
            </a:extLst>
          </p:cNvPr>
          <p:cNvSpPr txBox="1"/>
          <p:nvPr/>
        </p:nvSpPr>
        <p:spPr>
          <a:xfrm>
            <a:off x="7273801" y="287219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A01F88"/>
                </a:solidFill>
              </a:rPr>
              <a:t>SM: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C77545-D829-354E-AE03-730D826070A9}"/>
              </a:ext>
            </a:extLst>
          </p:cNvPr>
          <p:cNvSpPr txBox="1"/>
          <p:nvPr/>
        </p:nvSpPr>
        <p:spPr>
          <a:xfrm>
            <a:off x="7977619" y="744565"/>
            <a:ext cx="34675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Carl, Conor-PhD, Jan</a:t>
            </a:r>
            <a:endParaRPr lang="en-GB" sz="2000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5F40B2E7-B52E-3743-A198-98814E70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A8350E01-1046-C04B-8784-45AEC45B1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79F78F7-05C2-CC4D-83FC-DA5AB453A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3FA910-98CB-9B41-9F3B-339BAD129940}"/>
              </a:ext>
            </a:extLst>
          </p:cNvPr>
          <p:cNvSpPr txBox="1"/>
          <p:nvPr/>
        </p:nvSpPr>
        <p:spPr>
          <a:xfrm>
            <a:off x="7692014" y="2879209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BR(</a:t>
            </a:r>
            <a:r>
              <a:rPr lang="en-GB" dirty="0">
                <a:latin typeface="Symbol" pitchFamily="2" charset="2"/>
              </a:rPr>
              <a:t>t</a:t>
            </a:r>
            <a:r>
              <a:rPr lang="en-GB" dirty="0">
                <a:latin typeface="Symbol" pitchFamily="2" charset="2"/>
                <a:sym typeface="Wingdings" pitchFamily="2" charset="2"/>
              </a:rPr>
              <a:t>3m</a:t>
            </a:r>
            <a:r>
              <a:rPr lang="en-GB" dirty="0">
                <a:sym typeface="Wingdings" pitchFamily="2" charset="2"/>
              </a:rPr>
              <a:t>) ~10</a:t>
            </a:r>
            <a:r>
              <a:rPr lang="en-GB" baseline="30000" dirty="0">
                <a:sym typeface="Wingdings" pitchFamily="2" charset="2"/>
              </a:rPr>
              <a:t>-55</a:t>
            </a:r>
            <a:r>
              <a:rPr lang="en-GB" dirty="0">
                <a:sym typeface="Wingdings" pitchFamily="2" charset="2"/>
              </a:rPr>
              <a:t> – 10</a:t>
            </a:r>
            <a:r>
              <a:rPr lang="en-GB" baseline="30000" dirty="0">
                <a:sym typeface="Wingdings" pitchFamily="2" charset="2"/>
              </a:rPr>
              <a:t>-56</a:t>
            </a:r>
            <a:endParaRPr lang="en-GB" baseline="30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D341E4-73DD-DC42-AFF9-80386F4ECFFC}"/>
              </a:ext>
            </a:extLst>
          </p:cNvPr>
          <p:cNvSpPr txBox="1"/>
          <p:nvPr/>
        </p:nvSpPr>
        <p:spPr>
          <a:xfrm>
            <a:off x="2531348" y="5299124"/>
            <a:ext cx="380745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Current experimental limits:</a:t>
            </a:r>
          </a:p>
          <a:p>
            <a:r>
              <a:rPr lang="en-GB" dirty="0"/>
              <a:t>* Best limit from Belle: 2.1 x 10</a:t>
            </a:r>
            <a:r>
              <a:rPr lang="en-GB" baseline="30000" dirty="0"/>
              <a:t>-8</a:t>
            </a:r>
            <a:r>
              <a:rPr lang="en-GB" dirty="0"/>
              <a:t> </a:t>
            </a:r>
          </a:p>
          <a:p>
            <a:r>
              <a:rPr lang="en-GB" dirty="0"/>
              <a:t>* CMS partial Run-2: 1.1 x 10</a:t>
            </a:r>
            <a:r>
              <a:rPr lang="en-GB" baseline="30000" dirty="0"/>
              <a:t>-7 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40D9D-9B0F-B804-45CA-CCD8E8236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451" y="3267291"/>
            <a:ext cx="4826049" cy="31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51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89B0-D0E1-614F-9693-5E0DD887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Beyond the SM Higgs: 2HDM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F382A-E16D-4642-8A66-E8EDF20F0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Two-Higgs-doublet models are a class of well-motivated beyond SM theories incorporating Dark Matter. They predict additional, heavier </a:t>
            </a:r>
            <a:r>
              <a:rPr lang="en-GB" sz="2000" dirty="0" err="1"/>
              <a:t>higgs</a:t>
            </a:r>
            <a:r>
              <a:rPr lang="en-GB" sz="2000" dirty="0"/>
              <a:t> bosons and can have a variety of signatures </a:t>
            </a:r>
          </a:p>
          <a:p>
            <a:pPr marL="457200" lvl="1" indent="0">
              <a:buNone/>
            </a:pPr>
            <a:r>
              <a:rPr lang="en-GB" sz="1800" dirty="0"/>
              <a:t>E.g. </a:t>
            </a:r>
            <a:endParaRPr lang="en-GB" sz="1400" b="1" dirty="0">
              <a:solidFill>
                <a:srgbClr val="244DE7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A149B-AA90-3547-B9AB-E9AB0C85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6C75E-F9F3-0C48-A77F-433EE540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56028-E463-3B45-8E3C-BA0FF609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26080-3400-7E4B-AF56-9C8522C4CA49}"/>
              </a:ext>
            </a:extLst>
          </p:cNvPr>
          <p:cNvSpPr txBox="1"/>
          <p:nvPr/>
        </p:nvSpPr>
        <p:spPr>
          <a:xfrm>
            <a:off x="1226616" y="1534997"/>
            <a:ext cx="9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rgbClr val="244DE7"/>
                </a:solidFill>
              </a:rPr>
              <a:t>A </a:t>
            </a:r>
            <a:r>
              <a:rPr lang="en-GB" b="1" i="1" dirty="0">
                <a:solidFill>
                  <a:srgbClr val="244DE7"/>
                </a:solidFill>
                <a:sym typeface="Wingdings" pitchFamily="2" charset="2"/>
              </a:rPr>
              <a:t> ZH</a:t>
            </a:r>
            <a:endParaRPr lang="en-GB" b="1" i="1" dirty="0">
              <a:solidFill>
                <a:srgbClr val="244DE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5C66D-317B-9047-8506-4B0297D86241}"/>
              </a:ext>
            </a:extLst>
          </p:cNvPr>
          <p:cNvSpPr txBox="1"/>
          <p:nvPr/>
        </p:nvSpPr>
        <p:spPr>
          <a:xfrm>
            <a:off x="7006872" y="1672574"/>
            <a:ext cx="365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Group is contributing to these searches since years (</a:t>
            </a:r>
            <a:r>
              <a:rPr lang="en-GB" dirty="0">
                <a:solidFill>
                  <a:srgbClr val="FF0000"/>
                </a:solidFill>
              </a:rPr>
              <a:t>Nikos</a:t>
            </a:r>
            <a:r>
              <a:rPr lang="en-GB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58A20-EAAB-094B-98BD-B381681899EB}"/>
              </a:ext>
            </a:extLst>
          </p:cNvPr>
          <p:cNvSpPr txBox="1"/>
          <p:nvPr/>
        </p:nvSpPr>
        <p:spPr>
          <a:xfrm>
            <a:off x="806781" y="5855130"/>
            <a:ext cx="870935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hlinkClick r:id="rId2"/>
              </a:rPr>
              <a:t>https://link.springer.com/article/10.1007/JHEP02(2024)197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Additional results on 2HDM models thanks to di-Higgs searches (see Jordy’s talk)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0CDEB-F960-753C-5847-8A2A9D188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89" y="2108729"/>
            <a:ext cx="1841170" cy="1083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28DA4-C55B-9829-E464-107C59DB3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56" y="2022604"/>
            <a:ext cx="1798587" cy="1299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FC22BE-C75B-B381-DC11-D5C040BC3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99" y="3469198"/>
            <a:ext cx="6545209" cy="2358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1DFAE1-A99A-8E5C-A648-5ACF4FEFFB25}"/>
              </a:ext>
            </a:extLst>
          </p:cNvPr>
          <p:cNvSpPr txBox="1"/>
          <p:nvPr/>
        </p:nvSpPr>
        <p:spPr>
          <a:xfrm>
            <a:off x="7006872" y="2528453"/>
            <a:ext cx="431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2HDM as well as model independent limits in m(top-</a:t>
            </a:r>
            <a:r>
              <a:rPr lang="en-US" dirty="0" err="1"/>
              <a:t>antitop</a:t>
            </a:r>
            <a:r>
              <a:rPr lang="en-US" dirty="0"/>
              <a:t>) and </a:t>
            </a:r>
            <a:r>
              <a:rPr lang="en-US" dirty="0" err="1"/>
              <a:t>mbb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7B8507-7C96-7CAD-C0CD-6E6150159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9141" y="3355779"/>
            <a:ext cx="3376576" cy="27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57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36F13C-021B-6746-B0EE-45699514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739" y="5121852"/>
            <a:ext cx="5144379" cy="1468800"/>
          </a:xfrm>
          <a:solidFill>
            <a:srgbClr val="EFB703"/>
          </a:solidFill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Higgs physics </a:t>
            </a:r>
            <a:br>
              <a:rPr lang="en-GB" sz="5400" b="1" dirty="0">
                <a:solidFill>
                  <a:schemeClr val="bg1"/>
                </a:solidFill>
              </a:rPr>
            </a:br>
            <a:r>
              <a:rPr lang="en-GB" sz="5400" b="1" dirty="0">
                <a:solidFill>
                  <a:schemeClr val="bg1"/>
                </a:solidFill>
              </a:rPr>
              <a:t>see Jordy’s 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DE673-B4CA-7B40-83B6-46F7ED7C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61378-0C62-1042-9702-220792D5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631ED-D8EB-D745-8D8A-8167A35D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9BD4BA-34DA-FAD1-FB37-02A3E2FD9548}"/>
              </a:ext>
            </a:extLst>
          </p:cNvPr>
          <p:cNvGrpSpPr/>
          <p:nvPr/>
        </p:nvGrpSpPr>
        <p:grpSpPr>
          <a:xfrm>
            <a:off x="4659335" y="347280"/>
            <a:ext cx="5403869" cy="4370950"/>
            <a:chOff x="564855" y="1501020"/>
            <a:chExt cx="5403869" cy="437095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B25993-DE09-F65F-BD90-BDCE6696F389}"/>
                </a:ext>
              </a:extLst>
            </p:cNvPr>
            <p:cNvGrpSpPr/>
            <p:nvPr/>
          </p:nvGrpSpPr>
          <p:grpSpPr>
            <a:xfrm>
              <a:off x="564855" y="1524373"/>
              <a:ext cx="5403869" cy="4347597"/>
              <a:chOff x="2857263" y="2261081"/>
              <a:chExt cx="5403869" cy="434759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652D8EE-5678-AFDC-326B-23F347F53711}"/>
                  </a:ext>
                </a:extLst>
              </p:cNvPr>
              <p:cNvGrpSpPr/>
              <p:nvPr/>
            </p:nvGrpSpPr>
            <p:grpSpPr>
              <a:xfrm>
                <a:off x="2857263" y="2261081"/>
                <a:ext cx="5403869" cy="4347597"/>
                <a:chOff x="2809301" y="2544896"/>
                <a:chExt cx="5034709" cy="4098275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F50C85E-79E3-BCF2-5657-C71273B0CD42}"/>
                    </a:ext>
                  </a:extLst>
                </p:cNvPr>
                <p:cNvSpPr/>
                <p:nvPr/>
              </p:nvSpPr>
              <p:spPr>
                <a:xfrm>
                  <a:off x="2809301" y="2544896"/>
                  <a:ext cx="5034709" cy="409827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2245E545-2CC6-15C9-A54E-FA5A9928C4F7}"/>
                    </a:ext>
                  </a:extLst>
                </p:cNvPr>
                <p:cNvGrpSpPr/>
                <p:nvPr/>
              </p:nvGrpSpPr>
              <p:grpSpPr>
                <a:xfrm>
                  <a:off x="3060548" y="2622014"/>
                  <a:ext cx="4568944" cy="3717055"/>
                  <a:chOff x="3060548" y="2622014"/>
                  <a:chExt cx="4568944" cy="3717055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98A1D9F9-979C-61D9-B446-0AF2A63D9988}"/>
                      </a:ext>
                    </a:extLst>
                  </p:cNvPr>
                  <p:cNvGrpSpPr/>
                  <p:nvPr/>
                </p:nvGrpSpPr>
                <p:grpSpPr>
                  <a:xfrm>
                    <a:off x="3060548" y="2622014"/>
                    <a:ext cx="4568944" cy="3717055"/>
                    <a:chOff x="3060548" y="3252366"/>
                    <a:chExt cx="4010150" cy="3122983"/>
                  </a:xfrm>
                </p:grpSpPr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87D79E68-D209-8BF2-15FE-786FB6CED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4086" y="3252366"/>
                      <a:ext cx="2132318" cy="2155531"/>
                    </a:xfrm>
                    <a:prstGeom prst="ellipse">
                      <a:avLst/>
                    </a:prstGeom>
                    <a:solidFill>
                      <a:schemeClr val="accent1">
                        <a:alpha val="47227"/>
                      </a:schemeClr>
                    </a:solidFill>
                    <a:ln w="76200">
                      <a:solidFill>
                        <a:srgbClr val="244DE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6CAB03AD-DB07-91FE-FFB4-20A099219D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0548" y="4299684"/>
                      <a:ext cx="2249582" cy="2075665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3000"/>
                      </a:schemeClr>
                    </a:solidFill>
                    <a:ln w="127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Searches:</a:t>
                      </a:r>
                      <a:r>
                        <a:rPr lang="en-GB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SUSY Dark Matter,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LeptoQuark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Dark Sector, Axion-like particles</a:t>
                      </a:r>
                    </a:p>
                  </p:txBody>
                </p:sp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A9451C08-B855-0F86-0718-378AF26253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6298" y="4262187"/>
                      <a:ext cx="2214400" cy="2113162"/>
                    </a:xfrm>
                    <a:prstGeom prst="ellipse">
                      <a:avLst/>
                    </a:prstGeom>
                    <a:solidFill>
                      <a:srgbClr val="FFC000">
                        <a:alpha val="52000"/>
                      </a:srgbClr>
                    </a:solidFill>
                    <a:ln w="19050">
                      <a:solidFill>
                        <a:srgbClr val="EFB70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Precision and rare processes: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mass, W/Z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60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high-mass DY cross sections, rare tau decays</a:t>
                      </a:r>
                    </a:p>
                  </p:txBody>
                </p:sp>
              </p:grp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2E155CC1-0A13-94AD-2858-7720098A8E3C}"/>
                      </a:ext>
                    </a:extLst>
                  </p:cNvPr>
                  <p:cNvSpPr txBox="1"/>
                  <p:nvPr/>
                </p:nvSpPr>
                <p:spPr>
                  <a:xfrm>
                    <a:off x="3492346" y="3227272"/>
                    <a:ext cx="3712685" cy="78334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 physics:</a:t>
                    </a:r>
                  </a:p>
                  <a:p>
                    <a:pPr algn="ctr"/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SM </a:t>
                    </a:r>
                    <a:r>
                      <a:rPr lang="en-GB" sz="16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</a:t>
                    </a:r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BSM </a:t>
                    </a:r>
                    <a:r>
                      <a:rPr lang="en-GB" sz="16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higgses</a:t>
                    </a:r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</a:p>
                  <a:p>
                    <a:pPr algn="ctr"/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di-Higgs</a:t>
                    </a:r>
                  </a:p>
                </p:txBody>
              </p:sp>
            </p:grp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029E1-0565-3973-FE65-9DD2E924973A}"/>
                  </a:ext>
                </a:extLst>
              </p:cNvPr>
              <p:cNvSpPr txBox="1"/>
              <p:nvPr/>
            </p:nvSpPr>
            <p:spPr>
              <a:xfrm rot="19005186">
                <a:off x="3022631" y="3126055"/>
                <a:ext cx="1564852" cy="338554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B-/c-jet tagging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346818-70FC-BD3D-0B4D-E73EA9CBAF97}"/>
                  </a:ext>
                </a:extLst>
              </p:cNvPr>
              <p:cNvSpPr txBox="1"/>
              <p:nvPr/>
            </p:nvSpPr>
            <p:spPr>
              <a:xfrm rot="2956287">
                <a:off x="6772715" y="3002945"/>
                <a:ext cx="1409360" cy="5847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Tau ID and 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Classification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C85503-13AA-85B2-EF4F-010B8ADEA759}"/>
                  </a:ext>
                </a:extLst>
              </p:cNvPr>
              <p:cNvSpPr txBox="1"/>
              <p:nvPr/>
            </p:nvSpPr>
            <p:spPr>
              <a:xfrm>
                <a:off x="6006073" y="6286289"/>
                <a:ext cx="2255059" cy="307777"/>
              </a:xfrm>
              <a:prstGeom prst="rect">
                <a:avLst/>
              </a:prstGeom>
              <a:noFill/>
              <a:ln>
                <a:solidFill>
                  <a:srgbClr val="244DE7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244DE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Luminosity measurements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627C7A-DC17-E040-FCEA-97C3B95CC0BF}"/>
                  </a:ext>
                </a:extLst>
              </p:cNvPr>
              <p:cNvSpPr txBox="1"/>
              <p:nvPr/>
            </p:nvSpPr>
            <p:spPr>
              <a:xfrm>
                <a:off x="2927952" y="6286557"/>
                <a:ext cx="1574470" cy="307777"/>
              </a:xfrm>
              <a:prstGeom prst="rect">
                <a:avLst/>
              </a:prstGeom>
              <a:noFill/>
              <a:ln>
                <a:solidFill>
                  <a:srgbClr val="24413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 software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2A3C6D-1534-4EC6-1B81-B8A5CDE7215B}"/>
                </a:ext>
              </a:extLst>
            </p:cNvPr>
            <p:cNvSpPr txBox="1"/>
            <p:nvPr/>
          </p:nvSpPr>
          <p:spPr>
            <a:xfrm>
              <a:off x="564855" y="1501020"/>
              <a:ext cx="22690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>
                  <a:latin typeface="+mj-lt"/>
                </a:rPr>
                <a:t>ATLAS Liverpool physics</a:t>
              </a:r>
            </a:p>
          </p:txBody>
        </p:sp>
      </p:grpSp>
      <p:pic>
        <p:nvPicPr>
          <p:cNvPr id="35" name="Picture 4">
            <a:extLst>
              <a:ext uri="{FF2B5EF4-FFF2-40B4-BE49-F238E27FC236}">
                <a16:creationId xmlns:a16="http://schemas.microsoft.com/office/drawing/2014/main" id="{A9FE2B2C-67B9-4B89-C82B-5BA5AB80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" y="1644474"/>
            <a:ext cx="3641088" cy="36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54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96A6-4997-5741-A578-CC9600BC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word on efforts of general relevance..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D2ADA-9F9F-C149-BEE7-085BB49BE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431" y="718390"/>
            <a:ext cx="12028179" cy="5667335"/>
          </a:xfrm>
        </p:spPr>
        <p:txBody>
          <a:bodyPr>
            <a:normAutofit/>
          </a:bodyPr>
          <a:lstStyle/>
          <a:p>
            <a:r>
              <a:rPr lang="en-GB" sz="2000" dirty="0"/>
              <a:t>The group is particularly engaged in providing the best tools for all analyses</a:t>
            </a:r>
          </a:p>
          <a:p>
            <a:pPr lvl="1"/>
            <a:r>
              <a:rPr lang="en-GB" sz="1800" dirty="0"/>
              <a:t>Analysis Software (</a:t>
            </a:r>
            <a:r>
              <a:rPr lang="en-GB" sz="1800" dirty="0">
                <a:solidFill>
                  <a:srgbClr val="FF0000"/>
                </a:solidFill>
              </a:rPr>
              <a:t>Andy</a:t>
            </a:r>
            <a:r>
              <a:rPr lang="en-GB" sz="1800" dirty="0"/>
              <a:t>), Run 3 triggers (</a:t>
            </a:r>
            <a:r>
              <a:rPr lang="en-GB" sz="1800" dirty="0">
                <a:solidFill>
                  <a:srgbClr val="FF0000"/>
                </a:solidFill>
              </a:rPr>
              <a:t>Cristiano</a:t>
            </a:r>
            <a:r>
              <a:rPr lang="en-GB" sz="1800" dirty="0"/>
              <a:t>)</a:t>
            </a:r>
            <a:r>
              <a:rPr lang="en-GB" sz="1800" dirty="0">
                <a:solidFill>
                  <a:srgbClr val="929292"/>
                </a:solidFill>
              </a:rPr>
              <a:t>, </a:t>
            </a:r>
            <a:r>
              <a:rPr lang="en-GB" sz="1800" dirty="0"/>
              <a:t>pile-up simulation (</a:t>
            </a:r>
            <a:r>
              <a:rPr lang="en-GB" sz="1800" dirty="0">
                <a:solidFill>
                  <a:srgbClr val="FF0000"/>
                </a:solidFill>
              </a:rPr>
              <a:t>Carl</a:t>
            </a:r>
            <a:r>
              <a:rPr lang="en-GB" sz="1800" dirty="0"/>
              <a:t>), MC generators (</a:t>
            </a:r>
            <a:r>
              <a:rPr lang="en-GB" sz="1800" dirty="0">
                <a:solidFill>
                  <a:srgbClr val="FF0000"/>
                </a:solidFill>
              </a:rPr>
              <a:t>Jan</a:t>
            </a:r>
            <a:r>
              <a:rPr lang="en-GB" sz="1800" dirty="0"/>
              <a:t>) </a:t>
            </a:r>
          </a:p>
          <a:p>
            <a:pPr lvl="1"/>
            <a:r>
              <a:rPr lang="en-GB" sz="1800" dirty="0">
                <a:solidFill>
                  <a:srgbClr val="244DE7"/>
                </a:solidFill>
              </a:rPr>
              <a:t>Physics objects: </a:t>
            </a:r>
            <a:r>
              <a:rPr lang="en-GB" sz="1800" dirty="0"/>
              <a:t>flavour tagging (</a:t>
            </a:r>
            <a:r>
              <a:rPr lang="en-GB" sz="1800" dirty="0">
                <a:solidFill>
                  <a:srgbClr val="FF0000"/>
                </a:solidFill>
              </a:rPr>
              <a:t>Andy, Nikos</a:t>
            </a:r>
            <a:r>
              <a:rPr lang="en-GB" sz="1800" dirty="0"/>
              <a:t>); tau ID and classification (</a:t>
            </a:r>
            <a:r>
              <a:rPr lang="en-GB" sz="1800" dirty="0">
                <a:solidFill>
                  <a:srgbClr val="FF0000"/>
                </a:solidFill>
              </a:rPr>
              <a:t>Joe, Nikos, Monica, Rob, Jordy Mehul</a:t>
            </a:r>
            <a:r>
              <a:rPr lang="en-GB" sz="180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10166-03E1-EC4D-AD7E-7994FC37F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A19E7-A067-C140-BD75-54AB0AF9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9F663-3171-3B47-8D70-E89461E2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4F0A7-4A8C-EC40-8A11-B12A02D58D03}"/>
              </a:ext>
            </a:extLst>
          </p:cNvPr>
          <p:cNvSpPr txBox="1"/>
          <p:nvPr/>
        </p:nvSpPr>
        <p:spPr>
          <a:xfrm>
            <a:off x="380062" y="2353705"/>
            <a:ext cx="3530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Work focus 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B-jet and c-jet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C-jet </a:t>
            </a:r>
            <a:r>
              <a:rPr lang="en-GB" dirty="0" err="1"/>
              <a:t>mistagging</a:t>
            </a:r>
            <a:r>
              <a:rPr lang="en-GB" dirty="0"/>
              <a:t> and c-jet ID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21489-68C7-B14B-B89D-2F4239880423}"/>
              </a:ext>
            </a:extLst>
          </p:cNvPr>
          <p:cNvSpPr txBox="1"/>
          <p:nvPr/>
        </p:nvSpPr>
        <p:spPr>
          <a:xfrm>
            <a:off x="270431" y="3560835"/>
            <a:ext cx="4438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GN-based taggers being exploited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8BC0A8C-65D5-6346-875F-13EE643BFFA0}"/>
              </a:ext>
            </a:extLst>
          </p:cNvPr>
          <p:cNvSpPr/>
          <p:nvPr/>
        </p:nvSpPr>
        <p:spPr>
          <a:xfrm rot="2989794">
            <a:off x="3262079" y="1920136"/>
            <a:ext cx="167240" cy="556538"/>
          </a:xfrm>
          <a:prstGeom prst="downArrow">
            <a:avLst>
              <a:gd name="adj1" fmla="val 50000"/>
              <a:gd name="adj2" fmla="val 54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EF224347-38AA-494C-9275-089E4CC4C487}"/>
              </a:ext>
            </a:extLst>
          </p:cNvPr>
          <p:cNvSpPr/>
          <p:nvPr/>
        </p:nvSpPr>
        <p:spPr>
          <a:xfrm rot="19009657">
            <a:off x="7906007" y="1942396"/>
            <a:ext cx="167240" cy="556538"/>
          </a:xfrm>
          <a:prstGeom prst="downArrow">
            <a:avLst>
              <a:gd name="adj1" fmla="val 50000"/>
              <a:gd name="adj2" fmla="val 54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DF7D33-B521-2045-9DF9-071514B6D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808" y="1899526"/>
            <a:ext cx="3468661" cy="2215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1EE75C-82EF-AD45-B0CA-1FBD03575B03}"/>
              </a:ext>
            </a:extLst>
          </p:cNvPr>
          <p:cNvSpPr txBox="1"/>
          <p:nvPr/>
        </p:nvSpPr>
        <p:spPr>
          <a:xfrm>
            <a:off x="6096000" y="2531112"/>
            <a:ext cx="2091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Work focus on ID of tau decaying hadronically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6615DE-6DBC-F44D-B348-352C718A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094" y="4153908"/>
            <a:ext cx="2849664" cy="22820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2D0890-BE11-A844-92F9-AA258B8A52A4}"/>
              </a:ext>
            </a:extLst>
          </p:cNvPr>
          <p:cNvSpPr txBox="1"/>
          <p:nvPr/>
        </p:nvSpPr>
        <p:spPr>
          <a:xfrm>
            <a:off x="5097923" y="4298876"/>
            <a:ext cx="37489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Use Graph NN (</a:t>
            </a:r>
            <a:r>
              <a:rPr lang="en-GB" dirty="0">
                <a:solidFill>
                  <a:srgbClr val="FF0000"/>
                </a:solidFill>
              </a:rPr>
              <a:t>all</a:t>
            </a:r>
            <a:r>
              <a:rPr lang="en-GB" dirty="0"/>
              <a:t>) to identify and classify tau decays and reject background from jets</a:t>
            </a:r>
          </a:p>
          <a:p>
            <a:r>
              <a:rPr lang="en-GB" dirty="0">
                <a:sym typeface="Wingdings" pitchFamily="2" charset="2"/>
              </a:rPr>
              <a:t> Comparing our GN approach (Joe) to GN from b-tagging in progress </a:t>
            </a:r>
            <a:endParaRPr lang="en-GB" dirty="0"/>
          </a:p>
          <a:p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 See also Mehul and Rob talks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CBCB12D-7CAB-512F-D722-C14F83D2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91" y="4006300"/>
            <a:ext cx="3748907" cy="28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203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96A6-4997-5741-A578-CC9600BC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word on efforts of general relevance..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D2ADA-9F9F-C149-BEE7-085BB49BE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432" y="718390"/>
            <a:ext cx="11651138" cy="5667335"/>
          </a:xfrm>
        </p:spPr>
        <p:txBody>
          <a:bodyPr>
            <a:normAutofit/>
          </a:bodyPr>
          <a:lstStyle/>
          <a:p>
            <a:r>
              <a:rPr lang="en-GB" sz="2000" dirty="0"/>
              <a:t>The group is particularly engaged in providing the best tools for all analyses</a:t>
            </a:r>
          </a:p>
          <a:p>
            <a:pPr lvl="1"/>
            <a:r>
              <a:rPr lang="en-GB" sz="1800" dirty="0">
                <a:solidFill>
                  <a:srgbClr val="929292"/>
                </a:solidFill>
              </a:rPr>
              <a:t>Analysis Software (Andy), Run 3 triggers (Cristiano), pile-up simulation (Carl), MC generators (Jan) </a:t>
            </a:r>
          </a:p>
          <a:p>
            <a:pPr lvl="1"/>
            <a:r>
              <a:rPr lang="en-GB" sz="1800" dirty="0">
                <a:solidFill>
                  <a:srgbClr val="FF0000"/>
                </a:solidFill>
              </a:rPr>
              <a:t>Luminosity:</a:t>
            </a:r>
            <a:r>
              <a:rPr lang="en-GB" sz="1800" dirty="0"/>
              <a:t> contributed to best ever measurements (already shown last year), work on Z-counting method pioneered by Liverpool continuing (</a:t>
            </a:r>
            <a:r>
              <a:rPr lang="en-GB" sz="1800" dirty="0">
                <a:solidFill>
                  <a:srgbClr val="FF0000"/>
                </a:solidFill>
              </a:rPr>
              <a:t>Uta, Jan, Sam, Josh</a:t>
            </a:r>
            <a:r>
              <a:rPr lang="en-GB" sz="180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10166-03E1-EC4D-AD7E-7994FC37F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A19E7-A067-C140-BD75-54AB0AF9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9F663-3171-3B47-8D70-E89461E2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ACC49A-D526-E54E-A49E-680CA41FB726}"/>
              </a:ext>
            </a:extLst>
          </p:cNvPr>
          <p:cNvSpPr txBox="1"/>
          <p:nvPr/>
        </p:nvSpPr>
        <p:spPr>
          <a:xfrm>
            <a:off x="328521" y="2467267"/>
            <a:ext cx="2213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</a:rPr>
              <a:t>Eur. Phys. J. C 83 (2023) 982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5FE142A-A4F2-0440-B97C-37DC27F75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5" y="3428998"/>
            <a:ext cx="5970477" cy="292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E3598CE4-1651-B84E-8D05-9B147A4FF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71" y="3252098"/>
            <a:ext cx="4826138" cy="327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388E63-9DE4-1549-96DB-D5DBB07C10CB}"/>
              </a:ext>
            </a:extLst>
          </p:cNvPr>
          <p:cNvSpPr txBox="1"/>
          <p:nvPr/>
        </p:nvSpPr>
        <p:spPr>
          <a:xfrm>
            <a:off x="3021996" y="2328768"/>
            <a:ext cx="8596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0000"/>
                </a:solidFill>
                <a:effectLst/>
              </a:rPr>
              <a:t>Run 2 Luminosity uncertainty: 0.83%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Run 3 cross-checks from Z-counting </a:t>
            </a:r>
            <a:r>
              <a:rPr lang="en-GB" dirty="0" err="1">
                <a:solidFill>
                  <a:srgbClr val="000000"/>
                </a:solidFill>
              </a:rPr>
              <a:t>crucials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Wingdings" pitchFamily="2" charset="2"/>
              </a:rPr>
              <a:t> stable with pile-up (see also talk from </a:t>
            </a:r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Josh</a:t>
            </a:r>
            <a:r>
              <a:rPr lang="en-GB" dirty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479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47528-4A72-C54A-9505-DB362016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4B74F-7045-E049-B931-F4ED13B95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Great </a:t>
            </a:r>
            <a:r>
              <a:rPr lang="en-GB" sz="2000" b="1" dirty="0">
                <a:solidFill>
                  <a:srgbClr val="244DE7"/>
                </a:solidFill>
              </a:rPr>
              <a:t>results published</a:t>
            </a:r>
            <a:r>
              <a:rPr lang="en-GB" sz="2000" dirty="0"/>
              <a:t>, several members of the team invited for plenary talks, workshops and seminars: </a:t>
            </a:r>
          </a:p>
          <a:p>
            <a:pPr lvl="1"/>
            <a:r>
              <a:rPr lang="en-GB" sz="1800" dirty="0"/>
              <a:t>Legacy papers using Run-2 data are being completed, ~3-4 papers expected to be published by end of 2024 </a:t>
            </a:r>
          </a:p>
          <a:p>
            <a:pPr lvl="1"/>
            <a:r>
              <a:rPr lang="en-GB" sz="1800" dirty="0"/>
              <a:t>Run 3 analysis in the making, especially on topics such as di-Higgs (see Jordy’s talk), LQ and long-lived particles </a:t>
            </a:r>
            <a:endParaRPr lang="en-GB" sz="2000" dirty="0"/>
          </a:p>
          <a:p>
            <a:r>
              <a:rPr lang="en-GB" sz="2000" dirty="0"/>
              <a:t>Lot of efforts in </a:t>
            </a:r>
            <a:r>
              <a:rPr lang="en-GB" sz="2000" dirty="0">
                <a:solidFill>
                  <a:srgbClr val="244DE7"/>
                </a:solidFill>
              </a:rPr>
              <a:t>keeping the detector running </a:t>
            </a:r>
            <a:r>
              <a:rPr lang="en-GB" sz="2000" dirty="0"/>
              <a:t>at highest efficiencies, and in maintaining and updating </a:t>
            </a:r>
            <a:r>
              <a:rPr lang="en-GB" sz="2000" dirty="0">
                <a:solidFill>
                  <a:srgbClr val="244DE7"/>
                </a:solidFill>
              </a:rPr>
              <a:t>trigger and software for Run 3 </a:t>
            </a:r>
            <a:r>
              <a:rPr lang="en-GB" sz="2000" dirty="0"/>
              <a:t>data studies </a:t>
            </a:r>
          </a:p>
          <a:p>
            <a:r>
              <a:rPr lang="en-GB" sz="2000" dirty="0"/>
              <a:t>But also – </a:t>
            </a:r>
            <a:r>
              <a:rPr lang="en-GB" sz="2000" b="1" dirty="0">
                <a:solidFill>
                  <a:srgbClr val="C00000"/>
                </a:solidFill>
              </a:rPr>
              <a:t>new ideas coming in</a:t>
            </a:r>
            <a:r>
              <a:rPr lang="en-GB" sz="2000" dirty="0"/>
              <a:t>: despite what some might think, 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ATLAS is a very dynamic environment </a:t>
            </a:r>
            <a:r>
              <a:rPr lang="en-GB" sz="2000" dirty="0">
                <a:sym typeface="Wingdings" pitchFamily="2" charset="2"/>
              </a:rPr>
              <a:t> from testing </a:t>
            </a:r>
            <a:r>
              <a:rPr lang="en-GB" sz="2000" b="1" dirty="0">
                <a:solidFill>
                  <a:srgbClr val="244DE7"/>
                </a:solidFill>
                <a:sym typeface="Wingdings" pitchFamily="2" charset="2"/>
              </a:rPr>
              <a:t>new theories </a:t>
            </a:r>
            <a:r>
              <a:rPr lang="en-GB" sz="2000" dirty="0">
                <a:sym typeface="Wingdings" pitchFamily="2" charset="2"/>
              </a:rPr>
              <a:t>(e.g. Hidden sectors) to exploiting </a:t>
            </a:r>
            <a:r>
              <a:rPr lang="en-GB" sz="2000" b="1" dirty="0">
                <a:solidFill>
                  <a:srgbClr val="244DE7"/>
                </a:solidFill>
                <a:sym typeface="Wingdings" pitchFamily="2" charset="2"/>
              </a:rPr>
              <a:t>known effects </a:t>
            </a:r>
            <a:r>
              <a:rPr lang="en-GB" sz="2000" dirty="0">
                <a:sym typeface="Wingdings" pitchFamily="2" charset="2"/>
              </a:rPr>
              <a:t>(quantum entanglement, CPT invariance), from using </a:t>
            </a:r>
            <a:r>
              <a:rPr lang="en-GB" sz="2000" b="1" dirty="0">
                <a:solidFill>
                  <a:srgbClr val="244DE7"/>
                </a:solidFill>
                <a:sym typeface="Wingdings" pitchFamily="2" charset="2"/>
              </a:rPr>
              <a:t>AI techniques </a:t>
            </a:r>
            <a:r>
              <a:rPr lang="en-GB" sz="2000" dirty="0">
                <a:sym typeface="Wingdings" pitchFamily="2" charset="2"/>
              </a:rPr>
              <a:t>to exploring </a:t>
            </a:r>
            <a:r>
              <a:rPr lang="en-GB" sz="2000" b="1" dirty="0">
                <a:solidFill>
                  <a:srgbClr val="244DE7"/>
                </a:solidFill>
                <a:sym typeface="Wingdings" pitchFamily="2" charset="2"/>
              </a:rPr>
              <a:t>new signatures </a:t>
            </a:r>
            <a:r>
              <a:rPr lang="en-GB" sz="2000" dirty="0">
                <a:sym typeface="Wingdings" pitchFamily="2" charset="2"/>
              </a:rPr>
              <a:t>(i.e. GNNs, ultra-peripheral heavy ions), lot of space for novelties in exploring the largest and most varied dataset in the world  </a:t>
            </a:r>
            <a:r>
              <a:rPr lang="en-GB" sz="1800" dirty="0">
                <a:sym typeface="Wingdings" pitchFamily="2" charset="2"/>
              </a:rPr>
              <a:t>- without mentioning that if you want to know more about EWSB, you have to get to di-Higgs first ….</a:t>
            </a:r>
            <a:endParaRPr lang="en-GB" sz="2000" dirty="0">
              <a:sym typeface="Wingdings" pitchFamily="2" charset="2"/>
            </a:endParaRPr>
          </a:p>
          <a:p>
            <a:endParaRPr lang="en-GB" sz="2000" dirty="0">
              <a:sym typeface="Wingdings" pitchFamily="2" charset="2"/>
            </a:endParaRPr>
          </a:p>
          <a:p>
            <a:r>
              <a:rPr lang="en-GB" sz="2000" b="1" dirty="0">
                <a:sym typeface="Wingdings" pitchFamily="2" charset="2"/>
              </a:rPr>
              <a:t>Happy to say that Liverpool is continuing to play a huge role in ATLAS  </a:t>
            </a:r>
            <a:r>
              <a:rPr lang="en-GB" sz="2000" b="1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D6E9B-526D-104F-90E2-13966ECCD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5B08C-3BDC-574C-BAEF-411B49F7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0B3AB-2CEC-494D-B61D-06AAF075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4688A-933D-75E3-12DF-A430FB3561CA}"/>
              </a:ext>
            </a:extLst>
          </p:cNvPr>
          <p:cNvSpPr txBox="1"/>
          <p:nvPr/>
        </p:nvSpPr>
        <p:spPr>
          <a:xfrm>
            <a:off x="3944678" y="5255617"/>
            <a:ext cx="789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Never underestimate the usefulness of having a working GPD experiment!</a:t>
            </a:r>
          </a:p>
        </p:txBody>
      </p:sp>
    </p:spTree>
    <p:extLst>
      <p:ext uri="{BB962C8B-B14F-4D97-AF65-F5344CB8AC3E}">
        <p14:creationId xmlns:p14="http://schemas.microsoft.com/office/powerpoint/2010/main" val="279317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5CC93F-2275-B047-8006-0D958AF2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6BC859-DFAA-7F4F-AB13-4D0B3478D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5ADD-D16C-1942-B32C-D99BBAF7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12B4D-484C-B949-A8D6-FF4A3A06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689DA-4ABE-4C49-BB60-EC2E3507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5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40DF9-926E-834B-8E00-51A72F86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64" y="390"/>
            <a:ext cx="12162802" cy="781878"/>
          </a:xfrm>
          <a:noFill/>
          <a:ln w="28575"/>
        </p:spPr>
        <p:txBody>
          <a:bodyPr/>
          <a:lstStyle/>
          <a:p>
            <a:r>
              <a:rPr lang="en-US" dirty="0"/>
              <a:t> ATLAS in Run 3 and Liverpool activities: physics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2776F-E3C3-804D-BB1B-41F65173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01" y="610415"/>
            <a:ext cx="7099515" cy="4479377"/>
          </a:xfrm>
          <a:noFill/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sz="900" dirty="0"/>
          </a:p>
          <a:p>
            <a:r>
              <a:rPr lang="en-GB" sz="2000" b="1" dirty="0">
                <a:solidFill>
                  <a:srgbClr val="C00000"/>
                </a:solidFill>
              </a:rPr>
              <a:t>What we do: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contributions to </a:t>
            </a:r>
            <a:r>
              <a:rPr lang="en-GB" sz="2000" b="1" u="sng" dirty="0">
                <a:solidFill>
                  <a:schemeClr val="accent2">
                    <a:lumMod val="50000"/>
                  </a:schemeClr>
                </a:solidFill>
              </a:rPr>
              <a:t>physics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 and operations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69F6A-F10D-8F4B-B347-BB8EC795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CE9E1-2897-CD41-951F-F88B21A5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E0F39-D75F-F240-A5EB-72476CF0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146" name="Picture 2" descr="page16image112584640">
            <a:extLst>
              <a:ext uri="{FF2B5EF4-FFF2-40B4-BE49-F238E27FC236}">
                <a16:creationId xmlns:a16="http://schemas.microsoft.com/office/drawing/2014/main" id="{3B4B4413-1ED9-364C-8663-5272E0A75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age16image112584832">
            <a:extLst>
              <a:ext uri="{FF2B5EF4-FFF2-40B4-BE49-F238E27FC236}">
                <a16:creationId xmlns:a16="http://schemas.microsoft.com/office/drawing/2014/main" id="{1E22D128-7C06-3C4D-BC69-310BB0303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ge16image112585024">
            <a:extLst>
              <a:ext uri="{FF2B5EF4-FFF2-40B4-BE49-F238E27FC236}">
                <a16:creationId xmlns:a16="http://schemas.microsoft.com/office/drawing/2014/main" id="{1750E2E2-AC3A-864F-971F-256E1C0D0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page16image112585216">
            <a:extLst>
              <a:ext uri="{FF2B5EF4-FFF2-40B4-BE49-F238E27FC236}">
                <a16:creationId xmlns:a16="http://schemas.microsoft.com/office/drawing/2014/main" id="{8B7A1A84-1726-AB47-9BE1-330CE7FA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age16image112585408">
            <a:extLst>
              <a:ext uri="{FF2B5EF4-FFF2-40B4-BE49-F238E27FC236}">
                <a16:creationId xmlns:a16="http://schemas.microsoft.com/office/drawing/2014/main" id="{A185C91E-9766-3741-B63C-5115A496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page16image112585600">
            <a:extLst>
              <a:ext uri="{FF2B5EF4-FFF2-40B4-BE49-F238E27FC236}">
                <a16:creationId xmlns:a16="http://schemas.microsoft.com/office/drawing/2014/main" id="{DF0DD815-3701-EF4B-A397-536D674A2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age16image112585792">
            <a:extLst>
              <a:ext uri="{FF2B5EF4-FFF2-40B4-BE49-F238E27FC236}">
                <a16:creationId xmlns:a16="http://schemas.microsoft.com/office/drawing/2014/main" id="{51E8D24B-01BE-4A46-AC9B-78B674E49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page16image112585984">
            <a:extLst>
              <a:ext uri="{FF2B5EF4-FFF2-40B4-BE49-F238E27FC236}">
                <a16:creationId xmlns:a16="http://schemas.microsoft.com/office/drawing/2014/main" id="{8A7CA5C4-558E-4247-8AD5-1BAB255B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age16image112586176">
            <a:extLst>
              <a:ext uri="{FF2B5EF4-FFF2-40B4-BE49-F238E27FC236}">
                <a16:creationId xmlns:a16="http://schemas.microsoft.com/office/drawing/2014/main" id="{D32A7001-6D76-0F4C-A342-8337A705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page16image112586368">
            <a:extLst>
              <a:ext uri="{FF2B5EF4-FFF2-40B4-BE49-F238E27FC236}">
                <a16:creationId xmlns:a16="http://schemas.microsoft.com/office/drawing/2014/main" id="{FF2282BB-621D-1142-8311-86B297D87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age16image112586560">
            <a:extLst>
              <a:ext uri="{FF2B5EF4-FFF2-40B4-BE49-F238E27FC236}">
                <a16:creationId xmlns:a16="http://schemas.microsoft.com/office/drawing/2014/main" id="{8A291E49-1174-284B-BAE4-23753AFF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page16image112586752">
            <a:extLst>
              <a:ext uri="{FF2B5EF4-FFF2-40B4-BE49-F238E27FC236}">
                <a16:creationId xmlns:a16="http://schemas.microsoft.com/office/drawing/2014/main" id="{ADC9BF75-7CF4-9F43-9D07-A695A997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age16image112586944">
            <a:extLst>
              <a:ext uri="{FF2B5EF4-FFF2-40B4-BE49-F238E27FC236}">
                <a16:creationId xmlns:a16="http://schemas.microsoft.com/office/drawing/2014/main" id="{E1C84338-1844-7548-90D9-CE050B35B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page16image112587136">
            <a:extLst>
              <a:ext uri="{FF2B5EF4-FFF2-40B4-BE49-F238E27FC236}">
                <a16:creationId xmlns:a16="http://schemas.microsoft.com/office/drawing/2014/main" id="{4CCECB0C-6361-0C40-8948-71696E27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age16image112587328">
            <a:extLst>
              <a:ext uri="{FF2B5EF4-FFF2-40B4-BE49-F238E27FC236}">
                <a16:creationId xmlns:a16="http://schemas.microsoft.com/office/drawing/2014/main" id="{193F9B38-5842-2F4B-BC1C-1EA7D3D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page16image112587520">
            <a:extLst>
              <a:ext uri="{FF2B5EF4-FFF2-40B4-BE49-F238E27FC236}">
                <a16:creationId xmlns:a16="http://schemas.microsoft.com/office/drawing/2014/main" id="{51ADA142-5370-364D-81DE-25A6E247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age16image112587712">
            <a:extLst>
              <a:ext uri="{FF2B5EF4-FFF2-40B4-BE49-F238E27FC236}">
                <a16:creationId xmlns:a16="http://schemas.microsoft.com/office/drawing/2014/main" id="{3F024FF1-4385-524B-BEAE-D646CED3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page16image112587904">
            <a:extLst>
              <a:ext uri="{FF2B5EF4-FFF2-40B4-BE49-F238E27FC236}">
                <a16:creationId xmlns:a16="http://schemas.microsoft.com/office/drawing/2014/main" id="{CBD66AA6-2FEC-AA4F-8E20-98732224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page16image112588096">
            <a:extLst>
              <a:ext uri="{FF2B5EF4-FFF2-40B4-BE49-F238E27FC236}">
                <a16:creationId xmlns:a16="http://schemas.microsoft.com/office/drawing/2014/main" id="{B557AC87-8ED4-B84A-935C-01862A94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page16image112588288">
            <a:extLst>
              <a:ext uri="{FF2B5EF4-FFF2-40B4-BE49-F238E27FC236}">
                <a16:creationId xmlns:a16="http://schemas.microsoft.com/office/drawing/2014/main" id="{5CD84503-DC40-7044-9B3F-36DFC324E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page16image112588480">
            <a:extLst>
              <a:ext uri="{FF2B5EF4-FFF2-40B4-BE49-F238E27FC236}">
                <a16:creationId xmlns:a16="http://schemas.microsoft.com/office/drawing/2014/main" id="{973B5CE4-F417-E949-80C9-BD90C541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page16image112588672">
            <a:extLst>
              <a:ext uri="{FF2B5EF4-FFF2-40B4-BE49-F238E27FC236}">
                <a16:creationId xmlns:a16="http://schemas.microsoft.com/office/drawing/2014/main" id="{16BC0EC7-DAE0-BA4D-88E6-28EBC1C2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page16image112588864">
            <a:extLst>
              <a:ext uri="{FF2B5EF4-FFF2-40B4-BE49-F238E27FC236}">
                <a16:creationId xmlns:a16="http://schemas.microsoft.com/office/drawing/2014/main" id="{6DBF5CEC-36F7-3E41-B736-6507F205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page16image112589056">
            <a:extLst>
              <a:ext uri="{FF2B5EF4-FFF2-40B4-BE49-F238E27FC236}">
                <a16:creationId xmlns:a16="http://schemas.microsoft.com/office/drawing/2014/main" id="{62CA20B4-4186-1C43-92AD-59A96CAF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page16image112589248">
            <a:extLst>
              <a:ext uri="{FF2B5EF4-FFF2-40B4-BE49-F238E27FC236}">
                <a16:creationId xmlns:a16="http://schemas.microsoft.com/office/drawing/2014/main" id="{1B843F8F-72ED-434E-93FC-D93D4DC30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page16image112589440">
            <a:extLst>
              <a:ext uri="{FF2B5EF4-FFF2-40B4-BE49-F238E27FC236}">
                <a16:creationId xmlns:a16="http://schemas.microsoft.com/office/drawing/2014/main" id="{3BBF3473-6567-1843-A272-B709643B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page16image112589632">
            <a:extLst>
              <a:ext uri="{FF2B5EF4-FFF2-40B4-BE49-F238E27FC236}">
                <a16:creationId xmlns:a16="http://schemas.microsoft.com/office/drawing/2014/main" id="{CC96BFC3-B1AF-8349-8BD4-53984C0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page16image112589824">
            <a:extLst>
              <a:ext uri="{FF2B5EF4-FFF2-40B4-BE49-F238E27FC236}">
                <a16:creationId xmlns:a16="http://schemas.microsoft.com/office/drawing/2014/main" id="{595F22DD-880A-C545-A7CA-D63E56C21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page16image112590016">
            <a:extLst>
              <a:ext uri="{FF2B5EF4-FFF2-40B4-BE49-F238E27FC236}">
                <a16:creationId xmlns:a16="http://schemas.microsoft.com/office/drawing/2014/main" id="{DE8F20C4-FA9A-0746-8E77-CBF5ED091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5" name="Picture 31" descr="page16image112590208">
            <a:extLst>
              <a:ext uri="{FF2B5EF4-FFF2-40B4-BE49-F238E27FC236}">
                <a16:creationId xmlns:a16="http://schemas.microsoft.com/office/drawing/2014/main" id="{2288BEE2-B334-F441-AFFC-8A0F6844B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page16image112590400">
            <a:extLst>
              <a:ext uri="{FF2B5EF4-FFF2-40B4-BE49-F238E27FC236}">
                <a16:creationId xmlns:a16="http://schemas.microsoft.com/office/drawing/2014/main" id="{E612071F-807A-7745-AAFB-94277219F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7" name="Picture 33" descr="page16image112590592">
            <a:extLst>
              <a:ext uri="{FF2B5EF4-FFF2-40B4-BE49-F238E27FC236}">
                <a16:creationId xmlns:a16="http://schemas.microsoft.com/office/drawing/2014/main" id="{75C4FCFD-B8A9-E348-8FB5-1FA701A2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page16image112523712">
            <a:extLst>
              <a:ext uri="{FF2B5EF4-FFF2-40B4-BE49-F238E27FC236}">
                <a16:creationId xmlns:a16="http://schemas.microsoft.com/office/drawing/2014/main" id="{B8C7F0EC-A570-DE4A-AFDC-9278185B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9" name="Picture 35" descr="page16image112558080">
            <a:extLst>
              <a:ext uri="{FF2B5EF4-FFF2-40B4-BE49-F238E27FC236}">
                <a16:creationId xmlns:a16="http://schemas.microsoft.com/office/drawing/2014/main" id="{B1E02307-6283-2049-8089-87BA3D88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page16image112558272">
            <a:extLst>
              <a:ext uri="{FF2B5EF4-FFF2-40B4-BE49-F238E27FC236}">
                <a16:creationId xmlns:a16="http://schemas.microsoft.com/office/drawing/2014/main" id="{16C61C0D-5F21-B241-81E6-44030BEF8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1" name="Picture 37" descr="page16image112558464">
            <a:extLst>
              <a:ext uri="{FF2B5EF4-FFF2-40B4-BE49-F238E27FC236}">
                <a16:creationId xmlns:a16="http://schemas.microsoft.com/office/drawing/2014/main" id="{06D4614A-7E03-4843-9E92-FE94BB97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page16image112558656">
            <a:extLst>
              <a:ext uri="{FF2B5EF4-FFF2-40B4-BE49-F238E27FC236}">
                <a16:creationId xmlns:a16="http://schemas.microsoft.com/office/drawing/2014/main" id="{7A49B395-363E-0349-A374-14FE0326B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 descr="page16image112558848">
            <a:extLst>
              <a:ext uri="{FF2B5EF4-FFF2-40B4-BE49-F238E27FC236}">
                <a16:creationId xmlns:a16="http://schemas.microsoft.com/office/drawing/2014/main" id="{4DB86F6B-C504-5747-8C8C-2A7D1969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 descr="page16image112559040">
            <a:extLst>
              <a:ext uri="{FF2B5EF4-FFF2-40B4-BE49-F238E27FC236}">
                <a16:creationId xmlns:a16="http://schemas.microsoft.com/office/drawing/2014/main" id="{96BD783E-422F-644C-8097-A77A661A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5" name="Picture 41" descr="page16image112559232">
            <a:extLst>
              <a:ext uri="{FF2B5EF4-FFF2-40B4-BE49-F238E27FC236}">
                <a16:creationId xmlns:a16="http://schemas.microsoft.com/office/drawing/2014/main" id="{4759C05E-30DB-AD4D-A315-11B99C5C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6" name="Picture 42" descr="page16image112559424">
            <a:extLst>
              <a:ext uri="{FF2B5EF4-FFF2-40B4-BE49-F238E27FC236}">
                <a16:creationId xmlns:a16="http://schemas.microsoft.com/office/drawing/2014/main" id="{045AE877-86F3-214A-9473-FB031C87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7" name="Picture 43" descr="page16image112559616">
            <a:extLst>
              <a:ext uri="{FF2B5EF4-FFF2-40B4-BE49-F238E27FC236}">
                <a16:creationId xmlns:a16="http://schemas.microsoft.com/office/drawing/2014/main" id="{1436D090-89A7-4047-B0CE-49AC24ED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DD158A7-A60E-F341-808E-0488B342EFF6}"/>
              </a:ext>
            </a:extLst>
          </p:cNvPr>
          <p:cNvSpPr txBox="1"/>
          <p:nvPr/>
        </p:nvSpPr>
        <p:spPr>
          <a:xfrm>
            <a:off x="6306878" y="4442417"/>
            <a:ext cx="54985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/>
              <a:t>Lot of physics measurements and searches at the energy frontier, with synergies and complementarities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 excellent feedback from CG reviewers on Liv ATLAS </a:t>
            </a:r>
            <a:r>
              <a:rPr lang="en-US" b="1" dirty="0" err="1">
                <a:solidFill>
                  <a:srgbClr val="C00000"/>
                </a:solidFill>
                <a:sym typeface="Wingdings" pitchFamily="2" charset="2"/>
              </a:rPr>
              <a:t>programme</a:t>
            </a:r>
            <a:endParaRPr lang="en-US" sz="1800" b="1" dirty="0">
              <a:solidFill>
                <a:srgbClr val="C00000"/>
              </a:solidFill>
            </a:endParaRPr>
          </a:p>
          <a:p>
            <a:pPr lvl="1"/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134B51-2992-2D48-096F-1B565876567F}"/>
              </a:ext>
            </a:extLst>
          </p:cNvPr>
          <p:cNvGrpSpPr/>
          <p:nvPr/>
        </p:nvGrpSpPr>
        <p:grpSpPr>
          <a:xfrm>
            <a:off x="564855" y="1501020"/>
            <a:ext cx="5403869" cy="4370950"/>
            <a:chOff x="564855" y="1501020"/>
            <a:chExt cx="5403869" cy="4370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5650B4-33BF-6C48-9686-45C1A897C02C}"/>
                </a:ext>
              </a:extLst>
            </p:cNvPr>
            <p:cNvGrpSpPr/>
            <p:nvPr/>
          </p:nvGrpSpPr>
          <p:grpSpPr>
            <a:xfrm>
              <a:off x="564855" y="1524373"/>
              <a:ext cx="5403869" cy="4347597"/>
              <a:chOff x="2857263" y="2261081"/>
              <a:chExt cx="5403869" cy="434759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0D35FC6-A99C-D041-8BAC-913DDDA2AC67}"/>
                  </a:ext>
                </a:extLst>
              </p:cNvPr>
              <p:cNvGrpSpPr/>
              <p:nvPr/>
            </p:nvGrpSpPr>
            <p:grpSpPr>
              <a:xfrm>
                <a:off x="2857263" y="2261081"/>
                <a:ext cx="5403869" cy="4347597"/>
                <a:chOff x="2809301" y="2544896"/>
                <a:chExt cx="5034709" cy="409827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EF37603-C89A-3448-B6D9-8893DABAD471}"/>
                    </a:ext>
                  </a:extLst>
                </p:cNvPr>
                <p:cNvSpPr/>
                <p:nvPr/>
              </p:nvSpPr>
              <p:spPr>
                <a:xfrm>
                  <a:off x="2809301" y="2544896"/>
                  <a:ext cx="5034709" cy="409827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85F028DB-8815-7148-8190-4BBD40A62CA7}"/>
                    </a:ext>
                  </a:extLst>
                </p:cNvPr>
                <p:cNvGrpSpPr/>
                <p:nvPr/>
              </p:nvGrpSpPr>
              <p:grpSpPr>
                <a:xfrm>
                  <a:off x="3060548" y="2622014"/>
                  <a:ext cx="4568944" cy="3717055"/>
                  <a:chOff x="3060548" y="2622014"/>
                  <a:chExt cx="4568944" cy="3717055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3601A966-CD39-7D43-AB3E-7D8FE8405C49}"/>
                      </a:ext>
                    </a:extLst>
                  </p:cNvPr>
                  <p:cNvGrpSpPr/>
                  <p:nvPr/>
                </p:nvGrpSpPr>
                <p:grpSpPr>
                  <a:xfrm>
                    <a:off x="3060548" y="2622014"/>
                    <a:ext cx="4568944" cy="3717055"/>
                    <a:chOff x="3060548" y="3252366"/>
                    <a:chExt cx="4010150" cy="3122983"/>
                  </a:xfrm>
                </p:grpSpPr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7D57FDCE-EC83-F546-9A96-3B55569E9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4086" y="3252366"/>
                      <a:ext cx="2132318" cy="2155531"/>
                    </a:xfrm>
                    <a:prstGeom prst="ellipse">
                      <a:avLst/>
                    </a:prstGeom>
                    <a:solidFill>
                      <a:schemeClr val="accent1">
                        <a:alpha val="47227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43F8BE28-6EBF-6444-B748-386A87C653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0548" y="4299684"/>
                      <a:ext cx="2249582" cy="2075665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3000"/>
                      </a:schemeClr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Searches:</a:t>
                      </a:r>
                      <a:r>
                        <a:rPr lang="en-GB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SUSY Dark Matter,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LeptoQuark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Dark Sector, Axion-like particles</a:t>
                      </a:r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9E47C3E6-4082-CF4F-A3E3-9924171575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6298" y="4262187"/>
                      <a:ext cx="2214400" cy="2113162"/>
                    </a:xfrm>
                    <a:prstGeom prst="ellipse">
                      <a:avLst/>
                    </a:prstGeom>
                    <a:solidFill>
                      <a:srgbClr val="FFC000">
                        <a:alpha val="52000"/>
                      </a:srgbClr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Precision and rare processes: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mass, W/Z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60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high-mass DY cross sections, rare tau decays</a:t>
                      </a:r>
                    </a:p>
                  </p:txBody>
                </p:sp>
              </p:grp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97FFA8FD-6030-9B4C-8967-B2311F483341}"/>
                      </a:ext>
                    </a:extLst>
                  </p:cNvPr>
                  <p:cNvSpPr txBox="1"/>
                  <p:nvPr/>
                </p:nvSpPr>
                <p:spPr>
                  <a:xfrm>
                    <a:off x="3492346" y="3227272"/>
                    <a:ext cx="3712685" cy="78334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 physics:</a:t>
                    </a:r>
                  </a:p>
                  <a:p>
                    <a:pPr algn="ctr"/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SM </a:t>
                    </a:r>
                    <a:r>
                      <a:rPr lang="en-GB" sz="16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</a:t>
                    </a:r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BSM </a:t>
                    </a:r>
                    <a:r>
                      <a:rPr lang="en-GB" sz="16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higgses</a:t>
                    </a:r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</a:p>
                  <a:p>
                    <a:pPr algn="ctr"/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di-Higgs</a:t>
                    </a:r>
                  </a:p>
                </p:txBody>
              </p:sp>
            </p:grp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F12758-BA56-FC49-924A-3A9EDAA39598}"/>
                  </a:ext>
                </a:extLst>
              </p:cNvPr>
              <p:cNvSpPr txBox="1"/>
              <p:nvPr/>
            </p:nvSpPr>
            <p:spPr>
              <a:xfrm rot="19005186">
                <a:off x="3022631" y="3126055"/>
                <a:ext cx="1564852" cy="338554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B-/c-jet tagging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9E5483-8411-7D43-B037-C674F11010C9}"/>
                  </a:ext>
                </a:extLst>
              </p:cNvPr>
              <p:cNvSpPr txBox="1"/>
              <p:nvPr/>
            </p:nvSpPr>
            <p:spPr>
              <a:xfrm rot="2956287">
                <a:off x="6772715" y="3002945"/>
                <a:ext cx="1409360" cy="5847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Tau ID and 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Classification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3D379C-F1B8-DB47-8943-DC0A750051B5}"/>
                  </a:ext>
                </a:extLst>
              </p:cNvPr>
              <p:cNvSpPr txBox="1"/>
              <p:nvPr/>
            </p:nvSpPr>
            <p:spPr>
              <a:xfrm>
                <a:off x="6006073" y="6286289"/>
                <a:ext cx="2255059" cy="307777"/>
              </a:xfrm>
              <a:prstGeom prst="rect">
                <a:avLst/>
              </a:prstGeom>
              <a:noFill/>
              <a:ln>
                <a:solidFill>
                  <a:srgbClr val="244DE7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244DE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Luminosity measurements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6B5CDC-97D5-D14F-86C9-5BFC46F9E4F2}"/>
                  </a:ext>
                </a:extLst>
              </p:cNvPr>
              <p:cNvSpPr txBox="1"/>
              <p:nvPr/>
            </p:nvSpPr>
            <p:spPr>
              <a:xfrm>
                <a:off x="2927952" y="6286557"/>
                <a:ext cx="1574470" cy="307777"/>
              </a:xfrm>
              <a:prstGeom prst="rect">
                <a:avLst/>
              </a:prstGeom>
              <a:noFill/>
              <a:ln>
                <a:solidFill>
                  <a:srgbClr val="24413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 software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206F2D-ED5B-8449-955A-9DF585CE6911}"/>
                </a:ext>
              </a:extLst>
            </p:cNvPr>
            <p:cNvSpPr txBox="1"/>
            <p:nvPr/>
          </p:nvSpPr>
          <p:spPr>
            <a:xfrm>
              <a:off x="564855" y="1501020"/>
              <a:ext cx="22690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>
                  <a:latin typeface="+mj-lt"/>
                </a:rPr>
                <a:t>ATLAS Liverpool physics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B430CAE-5770-0E04-E916-BD5051BFDA0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251568" y="2394327"/>
            <a:ext cx="5819824" cy="16473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386215-FA02-0E70-BC00-817CA9096886}"/>
              </a:ext>
            </a:extLst>
          </p:cNvPr>
          <p:cNvSpPr txBox="1"/>
          <p:nvPr/>
        </p:nvSpPr>
        <p:spPr>
          <a:xfrm>
            <a:off x="6442679" y="1524373"/>
            <a:ext cx="584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CG submission, </a:t>
            </a:r>
            <a:r>
              <a:rPr lang="en-US" b="1" dirty="0"/>
              <a:t>publications where Liv members led in the period Jan 2021, Dec 2023</a:t>
            </a:r>
          </a:p>
        </p:txBody>
      </p:sp>
    </p:spTree>
    <p:extLst>
      <p:ext uri="{BB962C8B-B14F-4D97-AF65-F5344CB8AC3E}">
        <p14:creationId xmlns:p14="http://schemas.microsoft.com/office/powerpoint/2010/main" val="1937429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5F77B-5861-4D46-A23D-B9703A21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47" y="24975"/>
            <a:ext cx="11938753" cy="781878"/>
          </a:xfrm>
        </p:spPr>
        <p:txBody>
          <a:bodyPr/>
          <a:lstStyle/>
          <a:p>
            <a:r>
              <a:rPr lang="en-GB" dirty="0"/>
              <a:t>More lepton-jets..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sp>
        <p:nvSpPr>
          <p:cNvPr id="267" name="Lepton-jet can rise up in many uncovered signatures…"/>
          <p:cNvSpPr txBox="1"/>
          <p:nvPr/>
        </p:nvSpPr>
        <p:spPr>
          <a:xfrm>
            <a:off x="279751" y="776259"/>
            <a:ext cx="11691649" cy="364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8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900" dirty="0">
                <a:latin typeface="+mn-lt"/>
              </a:rPr>
              <a:t>Lepton-jet can rise up in many uncovered signatures…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41" y="4112044"/>
            <a:ext cx="3028950" cy="21844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op + LJ (VLT dark photon)"/>
          <p:cNvSpPr txBox="1"/>
          <p:nvPr/>
        </p:nvSpPr>
        <p:spPr>
          <a:xfrm>
            <a:off x="681000" y="1375686"/>
            <a:ext cx="2649168" cy="326051"/>
          </a:xfrm>
          <a:prstGeom prst="rect">
            <a:avLst/>
          </a:prstGeom>
          <a:solidFill>
            <a:srgbClr val="FFFFFF"/>
          </a:solidFill>
          <a:ln w="50800">
            <a:solidFill>
              <a:srgbClr val="0B5D1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3300" b="0"/>
            </a:pPr>
            <a:r>
              <a:rPr sz="1650"/>
              <a:t>Top + LJ (</a:t>
            </a:r>
            <a:r>
              <a:rPr sz="1650" u="sng">
                <a:solidFill>
                  <a:srgbClr val="0365C0"/>
                </a:solidFill>
                <a:hlinkClick r:id="rId3"/>
              </a:rPr>
              <a:t>VLT dark photon</a:t>
            </a:r>
            <a:r>
              <a:rPr sz="1650"/>
              <a:t>)</a:t>
            </a:r>
          </a:p>
        </p:txBody>
      </p:sp>
      <p:sp>
        <p:nvSpPr>
          <p:cNvPr id="270" name="Run3 effort just started:…"/>
          <p:cNvSpPr txBox="1"/>
          <p:nvPr/>
        </p:nvSpPr>
        <p:spPr>
          <a:xfrm>
            <a:off x="279751" y="1836936"/>
            <a:ext cx="3856747" cy="244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 b="1" dirty="0"/>
              <a:t>Run3 effort just started:</a:t>
            </a:r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 dirty="0"/>
              <a:t> Maverick top quark (VLT), a hypothetical heavy fourth generation quark. </a:t>
            </a:r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400" dirty="0"/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 dirty="0"/>
              <a:t> Prompt analysis —&gt; LJ tools already available</a:t>
            </a:r>
          </a:p>
          <a:p>
            <a:pPr algn="l"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400" dirty="0"/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 dirty="0"/>
              <a:t> Event selection is at least one electron, no </a:t>
            </a:r>
            <a:br>
              <a:rPr sz="1400" dirty="0"/>
            </a:br>
            <a:r>
              <a:rPr sz="1400" dirty="0"/>
              <a:t>muons and at least three jets, where at </a:t>
            </a:r>
            <a:br>
              <a:rPr sz="1400" dirty="0"/>
            </a:br>
            <a:r>
              <a:rPr sz="1400" dirty="0"/>
              <a:t>least one is b-tagged </a:t>
            </a:r>
            <a:br>
              <a:rPr sz="1400" dirty="0"/>
            </a:br>
            <a:endParaRPr sz="1400" dirty="0"/>
          </a:p>
        </p:txBody>
      </p:sp>
      <p:sp>
        <p:nvSpPr>
          <p:cNvPr id="271" name="Prompt jet or MET + LJ"/>
          <p:cNvSpPr txBox="1"/>
          <p:nvPr/>
        </p:nvSpPr>
        <p:spPr>
          <a:xfrm>
            <a:off x="8781219" y="1375686"/>
            <a:ext cx="2305051" cy="326051"/>
          </a:xfrm>
          <a:prstGeom prst="rect">
            <a:avLst/>
          </a:prstGeom>
          <a:solidFill>
            <a:srgbClr val="FFFFFF"/>
          </a:solidFill>
          <a:ln w="508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300" b="0"/>
            </a:lvl1pPr>
          </a:lstStyle>
          <a:p>
            <a:r>
              <a:rPr sz="1650"/>
              <a:t>Prompt jet or MET + LJ</a:t>
            </a:r>
          </a:p>
        </p:txBody>
      </p:sp>
      <p:sp>
        <p:nvSpPr>
          <p:cNvPr id="272" name="Tested in Run2 but inconclusive results:…"/>
          <p:cNvSpPr txBox="1"/>
          <p:nvPr/>
        </p:nvSpPr>
        <p:spPr>
          <a:xfrm>
            <a:off x="7723813" y="1836937"/>
            <a:ext cx="4419863" cy="2442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/>
              <a:t>Tested in Run2 but inconclusive results:</a:t>
            </a:r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/>
              <a:t> inelastic dark matter models (</a:t>
            </a:r>
            <a:r>
              <a:rPr sz="1400" u="sng">
                <a:solidFill>
                  <a:srgbClr val="0365C0"/>
                </a:solidFill>
                <a:hlinkClick r:id="rId4"/>
              </a:rPr>
              <a:t>https://arxiv.org/abs/1508.03050</a:t>
            </a:r>
            <a:r>
              <a:rPr sz="1400"/>
              <a:t>) yet to be explored in ATLAS</a:t>
            </a:r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400"/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/>
              <a:t> Prompt analysis —&gt; LJ tools already available</a:t>
            </a:r>
          </a:p>
          <a:p>
            <a:pPr algn="l"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400"/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/>
              <a:t> Difficult task without a dedicated LJ + MET/jet trigger —&gt; could Run3 CaloRatio + X</a:t>
            </a:r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400"/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/>
              <a:t> Samples and UFO model already in ATLAS</a:t>
            </a:r>
          </a:p>
        </p:txBody>
      </p:sp>
      <p:sp>
        <p:nvSpPr>
          <p:cNvPr id="273" name="tauLJ + X"/>
          <p:cNvSpPr txBox="1"/>
          <p:nvPr/>
        </p:nvSpPr>
        <p:spPr>
          <a:xfrm>
            <a:off x="5174419" y="1375686"/>
            <a:ext cx="1039194" cy="326051"/>
          </a:xfrm>
          <a:prstGeom prst="rect">
            <a:avLst/>
          </a:prstGeom>
          <a:solidFill>
            <a:srgbClr val="FFFFFF"/>
          </a:solidFill>
          <a:ln w="50800">
            <a:solidFill>
              <a:srgbClr val="C3971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300" b="0"/>
            </a:lvl1pPr>
          </a:lstStyle>
          <a:p>
            <a:r>
              <a:rPr sz="1650"/>
              <a:t>tauLJ + X</a:t>
            </a:r>
          </a:p>
        </p:txBody>
      </p:sp>
      <p:sp>
        <p:nvSpPr>
          <p:cNvPr id="274" name="Yet unexplored… but synergies with di-tau searches (diTau tagger):…"/>
          <p:cNvSpPr txBox="1"/>
          <p:nvPr/>
        </p:nvSpPr>
        <p:spPr>
          <a:xfrm>
            <a:off x="4206613" y="3810506"/>
            <a:ext cx="3382607" cy="136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/>
              <a:t>Yet unexplored… but synergies with di-tau searches (</a:t>
            </a:r>
            <a:r>
              <a:rPr sz="1400" u="sng">
                <a:solidFill>
                  <a:srgbClr val="0365C0"/>
                </a:solidFill>
                <a:hlinkClick r:id="rId5"/>
              </a:rPr>
              <a:t>diTau tagger</a:t>
            </a:r>
            <a:r>
              <a:rPr sz="1400"/>
              <a:t>):</a:t>
            </a:r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/>
              <a:t> set limits on dark photon couplings to third generation</a:t>
            </a:r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400"/>
          </a:p>
          <a:p>
            <a:pPr marL="184355" indent="-184355">
              <a:buSzPct val="100000"/>
              <a:buChar char="•"/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400"/>
              <a:t>New trigger strategies for Run3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376" y="1971353"/>
            <a:ext cx="233045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313" y="4309839"/>
            <a:ext cx="2243278" cy="211435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6627D-2918-D945-83CB-54BD81E73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8F38D-9554-D144-8E85-89095D897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robing displaced phot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64F86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Probing displaced photons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rcRect l="28937" t="47184" r="28937" b="7015"/>
          <a:stretch>
            <a:fillRect/>
          </a:stretch>
        </p:blipFill>
        <p:spPr>
          <a:xfrm>
            <a:off x="4638209" y="2311087"/>
            <a:ext cx="3394726" cy="271587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Calo vertexing to reconstruct secondary vertex within the ID"/>
          <p:cNvSpPr txBox="1"/>
          <p:nvPr/>
        </p:nvSpPr>
        <p:spPr>
          <a:xfrm>
            <a:off x="4713385" y="5103791"/>
            <a:ext cx="3244320" cy="626133"/>
          </a:xfrm>
          <a:prstGeom prst="rect">
            <a:avLst/>
          </a:prstGeom>
          <a:ln w="508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Calo vertexing to reconstruct secondary vertex within the ID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3"/>
          <a:srcRect l="2206" t="52164" r="48333" b="5804"/>
          <a:stretch>
            <a:fillRect/>
          </a:stretch>
        </p:blipFill>
        <p:spPr>
          <a:xfrm>
            <a:off x="8452544" y="3398583"/>
            <a:ext cx="3668929" cy="2325852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Photon timing to target non-pointing photons"/>
          <p:cNvSpPr txBox="1"/>
          <p:nvPr/>
        </p:nvSpPr>
        <p:spPr>
          <a:xfrm>
            <a:off x="9064249" y="2524459"/>
            <a:ext cx="2445503" cy="626133"/>
          </a:xfrm>
          <a:prstGeom prst="rect">
            <a:avLst/>
          </a:prstGeom>
          <a:ln w="508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Photon timing to target non-pointing photons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50" y="3031176"/>
            <a:ext cx="2417005" cy="2446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354" y="3973368"/>
            <a:ext cx="1693997" cy="1434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72" y="4827117"/>
            <a:ext cx="1691571" cy="1269713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Calo images and graph to reconstruct decays within calorimeter from shower shapes"/>
          <p:cNvSpPr txBox="1"/>
          <p:nvPr/>
        </p:nvSpPr>
        <p:spPr>
          <a:xfrm>
            <a:off x="362521" y="2209905"/>
            <a:ext cx="3454946" cy="903132"/>
          </a:xfrm>
          <a:prstGeom prst="rect">
            <a:avLst/>
          </a:prstGeom>
          <a:ln w="508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Calo images and graph to reconstruct decays within calorimeter from shower shapes</a:t>
            </a:r>
          </a:p>
        </p:txBody>
      </p:sp>
      <p:sp>
        <p:nvSpPr>
          <p:cNvPr id="313" name="Target key discriminants for long-lived photons: anomalous shower shape, delayed timing and secondary vertices."/>
          <p:cNvSpPr txBox="1"/>
          <p:nvPr/>
        </p:nvSpPr>
        <p:spPr>
          <a:xfrm>
            <a:off x="436771" y="968428"/>
            <a:ext cx="11318458" cy="71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42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100" dirty="0">
                <a:latin typeface="+mn-lt"/>
              </a:rPr>
              <a:t>Target key discriminants for long-lived photons: anomalous shower shape, delayed timing and secondary vertices.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6E15F0-FAAF-EF49-B733-341F6C53B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973E0-CA1A-5A4F-ADD9-F951C2C9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40DF9-926E-834B-8E00-51A72F86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64" y="390"/>
            <a:ext cx="12162802" cy="781878"/>
          </a:xfrm>
          <a:noFill/>
          <a:ln w="28575"/>
        </p:spPr>
        <p:txBody>
          <a:bodyPr/>
          <a:lstStyle/>
          <a:p>
            <a:r>
              <a:rPr lang="en-US" dirty="0"/>
              <a:t>ATLAS in Run 3 and Liverpool activities: operations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2776F-E3C3-804D-BB1B-41F65173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45" y="994779"/>
            <a:ext cx="6565198" cy="4640548"/>
          </a:xfrm>
          <a:noFill/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sz="900" dirty="0"/>
          </a:p>
          <a:p>
            <a:r>
              <a:rPr lang="en-US" sz="1800" dirty="0"/>
              <a:t>Cristiano, in LTA at CERN, coordinates the SCT offline software activities and contribute to daily operations with a small team of experts ensuring correct SCT settings and efficient operation </a:t>
            </a:r>
          </a:p>
          <a:p>
            <a:r>
              <a:rPr lang="en-US" sz="1800" dirty="0"/>
              <a:t>Together with </a:t>
            </a:r>
            <a:r>
              <a:rPr lang="en-US" sz="1800" dirty="0">
                <a:solidFill>
                  <a:srgbClr val="C00000"/>
                </a:solidFill>
              </a:rPr>
              <a:t>Rebecca, PhD</a:t>
            </a:r>
            <a:r>
              <a:rPr lang="en-US" sz="1800" dirty="0"/>
              <a:t>, the team continues to support SCT activities with studies carried to ensure the stability of performance (</a:t>
            </a:r>
            <a:r>
              <a:rPr lang="en-US" sz="1800" i="1" dirty="0"/>
              <a:t>see also talk Rebecca’s talk</a:t>
            </a:r>
            <a:r>
              <a:rPr lang="en-US" sz="180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69F6A-F10D-8F4B-B347-BB8EC795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CE9E1-2897-CD41-951F-F88B21A5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E0F39-D75F-F240-A5EB-72476CF0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146" name="Picture 2" descr="page16image112584640">
            <a:extLst>
              <a:ext uri="{FF2B5EF4-FFF2-40B4-BE49-F238E27FC236}">
                <a16:creationId xmlns:a16="http://schemas.microsoft.com/office/drawing/2014/main" id="{3B4B4413-1ED9-364C-8663-5272E0A75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age16image112584832">
            <a:extLst>
              <a:ext uri="{FF2B5EF4-FFF2-40B4-BE49-F238E27FC236}">
                <a16:creationId xmlns:a16="http://schemas.microsoft.com/office/drawing/2014/main" id="{1E22D128-7C06-3C4D-BC69-310BB0303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ge16image112585024">
            <a:extLst>
              <a:ext uri="{FF2B5EF4-FFF2-40B4-BE49-F238E27FC236}">
                <a16:creationId xmlns:a16="http://schemas.microsoft.com/office/drawing/2014/main" id="{1750E2E2-AC3A-864F-971F-256E1C0D0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page16image112585216">
            <a:extLst>
              <a:ext uri="{FF2B5EF4-FFF2-40B4-BE49-F238E27FC236}">
                <a16:creationId xmlns:a16="http://schemas.microsoft.com/office/drawing/2014/main" id="{8B7A1A84-1726-AB47-9BE1-330CE7FA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age16image112585408">
            <a:extLst>
              <a:ext uri="{FF2B5EF4-FFF2-40B4-BE49-F238E27FC236}">
                <a16:creationId xmlns:a16="http://schemas.microsoft.com/office/drawing/2014/main" id="{A185C91E-9766-3741-B63C-5115A496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page16image112585600">
            <a:extLst>
              <a:ext uri="{FF2B5EF4-FFF2-40B4-BE49-F238E27FC236}">
                <a16:creationId xmlns:a16="http://schemas.microsoft.com/office/drawing/2014/main" id="{DF0DD815-3701-EF4B-A397-536D674A2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age16image112585792">
            <a:extLst>
              <a:ext uri="{FF2B5EF4-FFF2-40B4-BE49-F238E27FC236}">
                <a16:creationId xmlns:a16="http://schemas.microsoft.com/office/drawing/2014/main" id="{51E8D24B-01BE-4A46-AC9B-78B674E49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page16image112585984">
            <a:extLst>
              <a:ext uri="{FF2B5EF4-FFF2-40B4-BE49-F238E27FC236}">
                <a16:creationId xmlns:a16="http://schemas.microsoft.com/office/drawing/2014/main" id="{8A7CA5C4-558E-4247-8AD5-1BAB255B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age16image112586176">
            <a:extLst>
              <a:ext uri="{FF2B5EF4-FFF2-40B4-BE49-F238E27FC236}">
                <a16:creationId xmlns:a16="http://schemas.microsoft.com/office/drawing/2014/main" id="{D32A7001-6D76-0F4C-A342-8337A705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page16image112586368">
            <a:extLst>
              <a:ext uri="{FF2B5EF4-FFF2-40B4-BE49-F238E27FC236}">
                <a16:creationId xmlns:a16="http://schemas.microsoft.com/office/drawing/2014/main" id="{FF2282BB-621D-1142-8311-86B297D87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age16image112586560">
            <a:extLst>
              <a:ext uri="{FF2B5EF4-FFF2-40B4-BE49-F238E27FC236}">
                <a16:creationId xmlns:a16="http://schemas.microsoft.com/office/drawing/2014/main" id="{8A291E49-1174-284B-BAE4-23753AFF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page16image112586752">
            <a:extLst>
              <a:ext uri="{FF2B5EF4-FFF2-40B4-BE49-F238E27FC236}">
                <a16:creationId xmlns:a16="http://schemas.microsoft.com/office/drawing/2014/main" id="{ADC9BF75-7CF4-9F43-9D07-A695A997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age16image112586944">
            <a:extLst>
              <a:ext uri="{FF2B5EF4-FFF2-40B4-BE49-F238E27FC236}">
                <a16:creationId xmlns:a16="http://schemas.microsoft.com/office/drawing/2014/main" id="{E1C84338-1844-7548-90D9-CE050B35B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page16image112587136">
            <a:extLst>
              <a:ext uri="{FF2B5EF4-FFF2-40B4-BE49-F238E27FC236}">
                <a16:creationId xmlns:a16="http://schemas.microsoft.com/office/drawing/2014/main" id="{4CCECB0C-6361-0C40-8948-71696E27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age16image112587328">
            <a:extLst>
              <a:ext uri="{FF2B5EF4-FFF2-40B4-BE49-F238E27FC236}">
                <a16:creationId xmlns:a16="http://schemas.microsoft.com/office/drawing/2014/main" id="{193F9B38-5842-2F4B-BC1C-1EA7D3D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page16image112587520">
            <a:extLst>
              <a:ext uri="{FF2B5EF4-FFF2-40B4-BE49-F238E27FC236}">
                <a16:creationId xmlns:a16="http://schemas.microsoft.com/office/drawing/2014/main" id="{51ADA142-5370-364D-81DE-25A6E247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age16image112587712">
            <a:extLst>
              <a:ext uri="{FF2B5EF4-FFF2-40B4-BE49-F238E27FC236}">
                <a16:creationId xmlns:a16="http://schemas.microsoft.com/office/drawing/2014/main" id="{3F024FF1-4385-524B-BEAE-D646CED3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page16image112587904">
            <a:extLst>
              <a:ext uri="{FF2B5EF4-FFF2-40B4-BE49-F238E27FC236}">
                <a16:creationId xmlns:a16="http://schemas.microsoft.com/office/drawing/2014/main" id="{CBD66AA6-2FEC-AA4F-8E20-98732224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page16image112588096">
            <a:extLst>
              <a:ext uri="{FF2B5EF4-FFF2-40B4-BE49-F238E27FC236}">
                <a16:creationId xmlns:a16="http://schemas.microsoft.com/office/drawing/2014/main" id="{B557AC87-8ED4-B84A-935C-01862A94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page16image112588288">
            <a:extLst>
              <a:ext uri="{FF2B5EF4-FFF2-40B4-BE49-F238E27FC236}">
                <a16:creationId xmlns:a16="http://schemas.microsoft.com/office/drawing/2014/main" id="{5CD84503-DC40-7044-9B3F-36DFC324E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page16image112588480">
            <a:extLst>
              <a:ext uri="{FF2B5EF4-FFF2-40B4-BE49-F238E27FC236}">
                <a16:creationId xmlns:a16="http://schemas.microsoft.com/office/drawing/2014/main" id="{973B5CE4-F417-E949-80C9-BD90C541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page16image112588672">
            <a:extLst>
              <a:ext uri="{FF2B5EF4-FFF2-40B4-BE49-F238E27FC236}">
                <a16:creationId xmlns:a16="http://schemas.microsoft.com/office/drawing/2014/main" id="{16BC0EC7-DAE0-BA4D-88E6-28EBC1C2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page16image112588864">
            <a:extLst>
              <a:ext uri="{FF2B5EF4-FFF2-40B4-BE49-F238E27FC236}">
                <a16:creationId xmlns:a16="http://schemas.microsoft.com/office/drawing/2014/main" id="{6DBF5CEC-36F7-3E41-B736-6507F205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page16image112589056">
            <a:extLst>
              <a:ext uri="{FF2B5EF4-FFF2-40B4-BE49-F238E27FC236}">
                <a16:creationId xmlns:a16="http://schemas.microsoft.com/office/drawing/2014/main" id="{62CA20B4-4186-1C43-92AD-59A96CAF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page16image112589248">
            <a:extLst>
              <a:ext uri="{FF2B5EF4-FFF2-40B4-BE49-F238E27FC236}">
                <a16:creationId xmlns:a16="http://schemas.microsoft.com/office/drawing/2014/main" id="{1B843F8F-72ED-434E-93FC-D93D4DC30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page16image112589440">
            <a:extLst>
              <a:ext uri="{FF2B5EF4-FFF2-40B4-BE49-F238E27FC236}">
                <a16:creationId xmlns:a16="http://schemas.microsoft.com/office/drawing/2014/main" id="{3BBF3473-6567-1843-A272-B709643B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page16image112589632">
            <a:extLst>
              <a:ext uri="{FF2B5EF4-FFF2-40B4-BE49-F238E27FC236}">
                <a16:creationId xmlns:a16="http://schemas.microsoft.com/office/drawing/2014/main" id="{CC96BFC3-B1AF-8349-8BD4-53984C0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page16image112589824">
            <a:extLst>
              <a:ext uri="{FF2B5EF4-FFF2-40B4-BE49-F238E27FC236}">
                <a16:creationId xmlns:a16="http://schemas.microsoft.com/office/drawing/2014/main" id="{595F22DD-880A-C545-A7CA-D63E56C21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page16image112590016">
            <a:extLst>
              <a:ext uri="{FF2B5EF4-FFF2-40B4-BE49-F238E27FC236}">
                <a16:creationId xmlns:a16="http://schemas.microsoft.com/office/drawing/2014/main" id="{DE8F20C4-FA9A-0746-8E77-CBF5ED091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5" name="Picture 31" descr="page16image112590208">
            <a:extLst>
              <a:ext uri="{FF2B5EF4-FFF2-40B4-BE49-F238E27FC236}">
                <a16:creationId xmlns:a16="http://schemas.microsoft.com/office/drawing/2014/main" id="{2288BEE2-B334-F441-AFFC-8A0F6844B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page16image112590400">
            <a:extLst>
              <a:ext uri="{FF2B5EF4-FFF2-40B4-BE49-F238E27FC236}">
                <a16:creationId xmlns:a16="http://schemas.microsoft.com/office/drawing/2014/main" id="{E612071F-807A-7745-AAFB-94277219F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7" name="Picture 33" descr="page16image112590592">
            <a:extLst>
              <a:ext uri="{FF2B5EF4-FFF2-40B4-BE49-F238E27FC236}">
                <a16:creationId xmlns:a16="http://schemas.microsoft.com/office/drawing/2014/main" id="{75C4FCFD-B8A9-E348-8FB5-1FA701A2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page16image112523712">
            <a:extLst>
              <a:ext uri="{FF2B5EF4-FFF2-40B4-BE49-F238E27FC236}">
                <a16:creationId xmlns:a16="http://schemas.microsoft.com/office/drawing/2014/main" id="{B8C7F0EC-A570-DE4A-AFDC-9278185B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9" name="Picture 35" descr="page16image112558080">
            <a:extLst>
              <a:ext uri="{FF2B5EF4-FFF2-40B4-BE49-F238E27FC236}">
                <a16:creationId xmlns:a16="http://schemas.microsoft.com/office/drawing/2014/main" id="{B1E02307-6283-2049-8089-87BA3D88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page16image112558272">
            <a:extLst>
              <a:ext uri="{FF2B5EF4-FFF2-40B4-BE49-F238E27FC236}">
                <a16:creationId xmlns:a16="http://schemas.microsoft.com/office/drawing/2014/main" id="{16C61C0D-5F21-B241-81E6-44030BEF8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1" name="Picture 37" descr="page16image112558464">
            <a:extLst>
              <a:ext uri="{FF2B5EF4-FFF2-40B4-BE49-F238E27FC236}">
                <a16:creationId xmlns:a16="http://schemas.microsoft.com/office/drawing/2014/main" id="{06D4614A-7E03-4843-9E92-FE94BB97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page16image112558656">
            <a:extLst>
              <a:ext uri="{FF2B5EF4-FFF2-40B4-BE49-F238E27FC236}">
                <a16:creationId xmlns:a16="http://schemas.microsoft.com/office/drawing/2014/main" id="{7A49B395-363E-0349-A374-14FE0326B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 descr="page16image112558848">
            <a:extLst>
              <a:ext uri="{FF2B5EF4-FFF2-40B4-BE49-F238E27FC236}">
                <a16:creationId xmlns:a16="http://schemas.microsoft.com/office/drawing/2014/main" id="{4DB86F6B-C504-5747-8C8C-2A7D1969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 descr="page16image112559040">
            <a:extLst>
              <a:ext uri="{FF2B5EF4-FFF2-40B4-BE49-F238E27FC236}">
                <a16:creationId xmlns:a16="http://schemas.microsoft.com/office/drawing/2014/main" id="{96BD783E-422F-644C-8097-A77A661A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5" name="Picture 41" descr="page16image112559232">
            <a:extLst>
              <a:ext uri="{FF2B5EF4-FFF2-40B4-BE49-F238E27FC236}">
                <a16:creationId xmlns:a16="http://schemas.microsoft.com/office/drawing/2014/main" id="{4759C05E-30DB-AD4D-A315-11B99C5C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6" name="Picture 42" descr="page16image112559424">
            <a:extLst>
              <a:ext uri="{FF2B5EF4-FFF2-40B4-BE49-F238E27FC236}">
                <a16:creationId xmlns:a16="http://schemas.microsoft.com/office/drawing/2014/main" id="{045AE877-86F3-214A-9473-FB031C87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7" name="Picture 43" descr="page16image112559616">
            <a:extLst>
              <a:ext uri="{FF2B5EF4-FFF2-40B4-BE49-F238E27FC236}">
                <a16:creationId xmlns:a16="http://schemas.microsoft.com/office/drawing/2014/main" id="{1436D090-89A7-4047-B0CE-49AC24ED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68A6DC-876D-20E9-A361-7BD68472BE3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35945" y="3497933"/>
            <a:ext cx="3910456" cy="3001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ED74E4-64CC-7FE5-9427-1177EA22A776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162850" y="3462280"/>
            <a:ext cx="3910457" cy="303531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BD47F56-1A68-1A75-722B-0AD71CF3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47" y="3472440"/>
            <a:ext cx="4079293" cy="293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TLAS SCT Operation">
            <a:extLst>
              <a:ext uri="{FF2B5EF4-FFF2-40B4-BE49-F238E27FC236}">
                <a16:creationId xmlns:a16="http://schemas.microsoft.com/office/drawing/2014/main" id="{F6C39D03-DF19-82C7-8862-97A94FEE8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484" y="675357"/>
            <a:ext cx="4175374" cy="278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53C763-95A1-0C1F-FB1B-8FDF62E3A60E}"/>
              </a:ext>
            </a:extLst>
          </p:cNvPr>
          <p:cNvSpPr txBox="1">
            <a:spLocks/>
          </p:cNvSpPr>
          <p:nvPr/>
        </p:nvSpPr>
        <p:spPr>
          <a:xfrm>
            <a:off x="226701" y="610415"/>
            <a:ext cx="7099515" cy="26611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 3" charset="2"/>
              <a:buNone/>
            </a:pPr>
            <a:endParaRPr lang="en-GB" sz="900" dirty="0"/>
          </a:p>
          <a:p>
            <a:r>
              <a:rPr lang="en-GB" sz="2000" b="1" dirty="0">
                <a:solidFill>
                  <a:srgbClr val="C00000"/>
                </a:solidFill>
              </a:rPr>
              <a:t>What we do: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contributions to physics and </a:t>
            </a:r>
            <a:r>
              <a:rPr lang="en-GB" sz="2000" b="1" u="sng" dirty="0">
                <a:solidFill>
                  <a:schemeClr val="accent2">
                    <a:lumMod val="50000"/>
                  </a:schemeClr>
                </a:solidFill>
              </a:rPr>
              <a:t>operations </a:t>
            </a:r>
          </a:p>
        </p:txBody>
      </p:sp>
    </p:spTree>
    <p:extLst>
      <p:ext uri="{BB962C8B-B14F-4D97-AF65-F5344CB8AC3E}">
        <p14:creationId xmlns:p14="http://schemas.microsoft.com/office/powerpoint/2010/main" val="324957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40DF9-926E-834B-8E00-51A72F86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64" y="390"/>
            <a:ext cx="12162802" cy="781878"/>
          </a:xfrm>
          <a:noFill/>
          <a:ln w="28575"/>
        </p:spPr>
        <p:txBody>
          <a:bodyPr/>
          <a:lstStyle/>
          <a:p>
            <a:r>
              <a:rPr lang="en-US" dirty="0"/>
              <a:t> ATLAS Liverpool and beyond: roles, events, spin-off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2776F-E3C3-804D-BB1B-41F65173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66" y="418700"/>
            <a:ext cx="11009706" cy="5843966"/>
          </a:xfrm>
          <a:noFill/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sz="9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Leadership roles</a:t>
            </a:r>
          </a:p>
          <a:p>
            <a:endParaRPr lang="en-GB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GB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Collaborations and impact-generated activities (physics-related)</a:t>
            </a:r>
          </a:p>
          <a:p>
            <a:pPr lvl="1">
              <a:spcBef>
                <a:spcPts val="0"/>
              </a:spcBef>
            </a:pPr>
            <a:r>
              <a:rPr lang="en-GB" sz="1600" dirty="0"/>
              <a:t>Close interplay with FASER physics (Monica, Carl, PhD Lottie Cavanagh and Sinead </a:t>
            </a:r>
            <a:r>
              <a:rPr lang="en-GB" sz="1600" dirty="0" err="1"/>
              <a:t>Eley</a:t>
            </a:r>
            <a:r>
              <a:rPr lang="en-GB" sz="1600" dirty="0"/>
              <a:t>): dark photons, ALPs </a:t>
            </a:r>
          </a:p>
          <a:p>
            <a:pPr lvl="1">
              <a:spcBef>
                <a:spcPts val="0"/>
              </a:spcBef>
            </a:pPr>
            <a:r>
              <a:rPr lang="en-GB" sz="1600" dirty="0"/>
              <a:t>Applied </a:t>
            </a:r>
            <a:r>
              <a:rPr lang="en-GB" sz="1600" b="1" dirty="0">
                <a:solidFill>
                  <a:srgbClr val="244DE7"/>
                </a:solidFill>
              </a:rPr>
              <a:t>ML-techniques</a:t>
            </a:r>
            <a:r>
              <a:rPr lang="en-GB" sz="1600" dirty="0"/>
              <a:t> developed within ATLAS to diverse fields: MUCCA consortium (HEP, medical, neuroscience), joined PhD with ARO and health and life science (Rob, PhD – Monica, Nikos), joined PhD project in space science (with Engineering and ESA – Monica)   </a:t>
            </a:r>
          </a:p>
          <a:p>
            <a:pPr lvl="1">
              <a:spcBef>
                <a:spcPts val="0"/>
              </a:spcBef>
            </a:pPr>
            <a:r>
              <a:rPr lang="en-GB" sz="1600" b="1" dirty="0">
                <a:solidFill>
                  <a:srgbClr val="244DE7"/>
                </a:solidFill>
              </a:rPr>
              <a:t>Contributions to future facilities:</a:t>
            </a:r>
            <a:r>
              <a:rPr lang="en-GB" sz="1600" dirty="0"/>
              <a:t> FCC-</a:t>
            </a:r>
            <a:r>
              <a:rPr lang="en-GB" sz="1600" dirty="0" err="1"/>
              <a:t>ee</a:t>
            </a:r>
            <a:r>
              <a:rPr lang="en-GB" sz="1600" dirty="0"/>
              <a:t> (Nikos, Andy), </a:t>
            </a:r>
            <a:r>
              <a:rPr lang="en-GB" sz="1600" dirty="0" err="1"/>
              <a:t>LHeC</a:t>
            </a:r>
            <a:r>
              <a:rPr lang="en-GB" sz="1600" dirty="0"/>
              <a:t> and FCC-eh (Uta, Monica), FCC-</a:t>
            </a:r>
            <a:r>
              <a:rPr lang="en-GB" sz="1600" dirty="0" err="1"/>
              <a:t>hh</a:t>
            </a:r>
            <a:r>
              <a:rPr lang="en-GB" sz="1600" dirty="0"/>
              <a:t> (Monica, Carl, Jordy, Cristiano), FPF (Carl, Monica) i.e. precision SM physics, Higgs and BSM searches   </a:t>
            </a:r>
            <a:endParaRPr lang="en-GB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Various training/outreach events organised around our activities/by group members</a:t>
            </a:r>
            <a:endParaRPr lang="en-U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69F6A-F10D-8F4B-B347-BB8EC795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CE9E1-2897-CD41-951F-F88B21A5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E0F39-D75F-F240-A5EB-72476CF0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146" name="Picture 2" descr="page16image112584640">
            <a:extLst>
              <a:ext uri="{FF2B5EF4-FFF2-40B4-BE49-F238E27FC236}">
                <a16:creationId xmlns:a16="http://schemas.microsoft.com/office/drawing/2014/main" id="{3B4B4413-1ED9-364C-8663-5272E0A75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age16image112584832">
            <a:extLst>
              <a:ext uri="{FF2B5EF4-FFF2-40B4-BE49-F238E27FC236}">
                <a16:creationId xmlns:a16="http://schemas.microsoft.com/office/drawing/2014/main" id="{1E22D128-7C06-3C4D-BC69-310BB0303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ge16image112585024">
            <a:extLst>
              <a:ext uri="{FF2B5EF4-FFF2-40B4-BE49-F238E27FC236}">
                <a16:creationId xmlns:a16="http://schemas.microsoft.com/office/drawing/2014/main" id="{1750E2E2-AC3A-864F-971F-256E1C0D0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page16image112585216">
            <a:extLst>
              <a:ext uri="{FF2B5EF4-FFF2-40B4-BE49-F238E27FC236}">
                <a16:creationId xmlns:a16="http://schemas.microsoft.com/office/drawing/2014/main" id="{8B7A1A84-1726-AB47-9BE1-330CE7FA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age16image112585408">
            <a:extLst>
              <a:ext uri="{FF2B5EF4-FFF2-40B4-BE49-F238E27FC236}">
                <a16:creationId xmlns:a16="http://schemas.microsoft.com/office/drawing/2014/main" id="{A185C91E-9766-3741-B63C-5115A496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page16image112585600">
            <a:extLst>
              <a:ext uri="{FF2B5EF4-FFF2-40B4-BE49-F238E27FC236}">
                <a16:creationId xmlns:a16="http://schemas.microsoft.com/office/drawing/2014/main" id="{DF0DD815-3701-EF4B-A397-536D674A2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age16image112585792">
            <a:extLst>
              <a:ext uri="{FF2B5EF4-FFF2-40B4-BE49-F238E27FC236}">
                <a16:creationId xmlns:a16="http://schemas.microsoft.com/office/drawing/2014/main" id="{51E8D24B-01BE-4A46-AC9B-78B674E49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page16image112585984">
            <a:extLst>
              <a:ext uri="{FF2B5EF4-FFF2-40B4-BE49-F238E27FC236}">
                <a16:creationId xmlns:a16="http://schemas.microsoft.com/office/drawing/2014/main" id="{8A7CA5C4-558E-4247-8AD5-1BAB255B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age16image112586176">
            <a:extLst>
              <a:ext uri="{FF2B5EF4-FFF2-40B4-BE49-F238E27FC236}">
                <a16:creationId xmlns:a16="http://schemas.microsoft.com/office/drawing/2014/main" id="{D32A7001-6D76-0F4C-A342-8337A705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page16image112586368">
            <a:extLst>
              <a:ext uri="{FF2B5EF4-FFF2-40B4-BE49-F238E27FC236}">
                <a16:creationId xmlns:a16="http://schemas.microsoft.com/office/drawing/2014/main" id="{FF2282BB-621D-1142-8311-86B297D87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age16image112586560">
            <a:extLst>
              <a:ext uri="{FF2B5EF4-FFF2-40B4-BE49-F238E27FC236}">
                <a16:creationId xmlns:a16="http://schemas.microsoft.com/office/drawing/2014/main" id="{8A291E49-1174-284B-BAE4-23753AFF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page16image112586752">
            <a:extLst>
              <a:ext uri="{FF2B5EF4-FFF2-40B4-BE49-F238E27FC236}">
                <a16:creationId xmlns:a16="http://schemas.microsoft.com/office/drawing/2014/main" id="{ADC9BF75-7CF4-9F43-9D07-A695A997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age16image112586944">
            <a:extLst>
              <a:ext uri="{FF2B5EF4-FFF2-40B4-BE49-F238E27FC236}">
                <a16:creationId xmlns:a16="http://schemas.microsoft.com/office/drawing/2014/main" id="{E1C84338-1844-7548-90D9-CE050B35B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page16image112587136">
            <a:extLst>
              <a:ext uri="{FF2B5EF4-FFF2-40B4-BE49-F238E27FC236}">
                <a16:creationId xmlns:a16="http://schemas.microsoft.com/office/drawing/2014/main" id="{4CCECB0C-6361-0C40-8948-71696E27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age16image112587328">
            <a:extLst>
              <a:ext uri="{FF2B5EF4-FFF2-40B4-BE49-F238E27FC236}">
                <a16:creationId xmlns:a16="http://schemas.microsoft.com/office/drawing/2014/main" id="{193F9B38-5842-2F4B-BC1C-1EA7D3D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page16image112587520">
            <a:extLst>
              <a:ext uri="{FF2B5EF4-FFF2-40B4-BE49-F238E27FC236}">
                <a16:creationId xmlns:a16="http://schemas.microsoft.com/office/drawing/2014/main" id="{51ADA142-5370-364D-81DE-25A6E247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age16image112587712">
            <a:extLst>
              <a:ext uri="{FF2B5EF4-FFF2-40B4-BE49-F238E27FC236}">
                <a16:creationId xmlns:a16="http://schemas.microsoft.com/office/drawing/2014/main" id="{3F024FF1-4385-524B-BEAE-D646CED3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page16image112587904">
            <a:extLst>
              <a:ext uri="{FF2B5EF4-FFF2-40B4-BE49-F238E27FC236}">
                <a16:creationId xmlns:a16="http://schemas.microsoft.com/office/drawing/2014/main" id="{CBD66AA6-2FEC-AA4F-8E20-98732224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page16image112588096">
            <a:extLst>
              <a:ext uri="{FF2B5EF4-FFF2-40B4-BE49-F238E27FC236}">
                <a16:creationId xmlns:a16="http://schemas.microsoft.com/office/drawing/2014/main" id="{B557AC87-8ED4-B84A-935C-01862A94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page16image112588288">
            <a:extLst>
              <a:ext uri="{FF2B5EF4-FFF2-40B4-BE49-F238E27FC236}">
                <a16:creationId xmlns:a16="http://schemas.microsoft.com/office/drawing/2014/main" id="{5CD84503-DC40-7044-9B3F-36DFC324E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page16image112588480">
            <a:extLst>
              <a:ext uri="{FF2B5EF4-FFF2-40B4-BE49-F238E27FC236}">
                <a16:creationId xmlns:a16="http://schemas.microsoft.com/office/drawing/2014/main" id="{973B5CE4-F417-E949-80C9-BD90C541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page16image112588672">
            <a:extLst>
              <a:ext uri="{FF2B5EF4-FFF2-40B4-BE49-F238E27FC236}">
                <a16:creationId xmlns:a16="http://schemas.microsoft.com/office/drawing/2014/main" id="{16BC0EC7-DAE0-BA4D-88E6-28EBC1C2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page16image112588864">
            <a:extLst>
              <a:ext uri="{FF2B5EF4-FFF2-40B4-BE49-F238E27FC236}">
                <a16:creationId xmlns:a16="http://schemas.microsoft.com/office/drawing/2014/main" id="{6DBF5CEC-36F7-3E41-B736-6507F205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page16image112589056">
            <a:extLst>
              <a:ext uri="{FF2B5EF4-FFF2-40B4-BE49-F238E27FC236}">
                <a16:creationId xmlns:a16="http://schemas.microsoft.com/office/drawing/2014/main" id="{62CA20B4-4186-1C43-92AD-59A96CAF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page16image112589248">
            <a:extLst>
              <a:ext uri="{FF2B5EF4-FFF2-40B4-BE49-F238E27FC236}">
                <a16:creationId xmlns:a16="http://schemas.microsoft.com/office/drawing/2014/main" id="{1B843F8F-72ED-434E-93FC-D93D4DC30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page16image112589440">
            <a:extLst>
              <a:ext uri="{FF2B5EF4-FFF2-40B4-BE49-F238E27FC236}">
                <a16:creationId xmlns:a16="http://schemas.microsoft.com/office/drawing/2014/main" id="{3BBF3473-6567-1843-A272-B709643B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page16image112589632">
            <a:extLst>
              <a:ext uri="{FF2B5EF4-FFF2-40B4-BE49-F238E27FC236}">
                <a16:creationId xmlns:a16="http://schemas.microsoft.com/office/drawing/2014/main" id="{CC96BFC3-B1AF-8349-8BD4-53984C0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page16image112589824">
            <a:extLst>
              <a:ext uri="{FF2B5EF4-FFF2-40B4-BE49-F238E27FC236}">
                <a16:creationId xmlns:a16="http://schemas.microsoft.com/office/drawing/2014/main" id="{595F22DD-880A-C545-A7CA-D63E56C21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page16image112590016">
            <a:extLst>
              <a:ext uri="{FF2B5EF4-FFF2-40B4-BE49-F238E27FC236}">
                <a16:creationId xmlns:a16="http://schemas.microsoft.com/office/drawing/2014/main" id="{DE8F20C4-FA9A-0746-8E77-CBF5ED091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5" name="Picture 31" descr="page16image112590208">
            <a:extLst>
              <a:ext uri="{FF2B5EF4-FFF2-40B4-BE49-F238E27FC236}">
                <a16:creationId xmlns:a16="http://schemas.microsoft.com/office/drawing/2014/main" id="{2288BEE2-B334-F441-AFFC-8A0F6844B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page16image112590400">
            <a:extLst>
              <a:ext uri="{FF2B5EF4-FFF2-40B4-BE49-F238E27FC236}">
                <a16:creationId xmlns:a16="http://schemas.microsoft.com/office/drawing/2014/main" id="{E612071F-807A-7745-AAFB-94277219F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7" name="Picture 33" descr="page16image112590592">
            <a:extLst>
              <a:ext uri="{FF2B5EF4-FFF2-40B4-BE49-F238E27FC236}">
                <a16:creationId xmlns:a16="http://schemas.microsoft.com/office/drawing/2014/main" id="{75C4FCFD-B8A9-E348-8FB5-1FA701A2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page16image112523712">
            <a:extLst>
              <a:ext uri="{FF2B5EF4-FFF2-40B4-BE49-F238E27FC236}">
                <a16:creationId xmlns:a16="http://schemas.microsoft.com/office/drawing/2014/main" id="{B8C7F0EC-A570-DE4A-AFDC-9278185B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9" name="Picture 35" descr="page16image112558080">
            <a:extLst>
              <a:ext uri="{FF2B5EF4-FFF2-40B4-BE49-F238E27FC236}">
                <a16:creationId xmlns:a16="http://schemas.microsoft.com/office/drawing/2014/main" id="{B1E02307-6283-2049-8089-87BA3D88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page16image112558272">
            <a:extLst>
              <a:ext uri="{FF2B5EF4-FFF2-40B4-BE49-F238E27FC236}">
                <a16:creationId xmlns:a16="http://schemas.microsoft.com/office/drawing/2014/main" id="{16C61C0D-5F21-B241-81E6-44030BEF8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1" name="Picture 37" descr="page16image112558464">
            <a:extLst>
              <a:ext uri="{FF2B5EF4-FFF2-40B4-BE49-F238E27FC236}">
                <a16:creationId xmlns:a16="http://schemas.microsoft.com/office/drawing/2014/main" id="{06D4614A-7E03-4843-9E92-FE94BB97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page16image112558656">
            <a:extLst>
              <a:ext uri="{FF2B5EF4-FFF2-40B4-BE49-F238E27FC236}">
                <a16:creationId xmlns:a16="http://schemas.microsoft.com/office/drawing/2014/main" id="{7A49B395-363E-0349-A374-14FE0326B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 descr="page16image112558848">
            <a:extLst>
              <a:ext uri="{FF2B5EF4-FFF2-40B4-BE49-F238E27FC236}">
                <a16:creationId xmlns:a16="http://schemas.microsoft.com/office/drawing/2014/main" id="{4DB86F6B-C504-5747-8C8C-2A7D1969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 descr="page16image112559040">
            <a:extLst>
              <a:ext uri="{FF2B5EF4-FFF2-40B4-BE49-F238E27FC236}">
                <a16:creationId xmlns:a16="http://schemas.microsoft.com/office/drawing/2014/main" id="{96BD783E-422F-644C-8097-A77A661A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5" name="Picture 41" descr="page16image112559232">
            <a:extLst>
              <a:ext uri="{FF2B5EF4-FFF2-40B4-BE49-F238E27FC236}">
                <a16:creationId xmlns:a16="http://schemas.microsoft.com/office/drawing/2014/main" id="{4759C05E-30DB-AD4D-A315-11B99C5C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6" name="Picture 42" descr="page16image112559424">
            <a:extLst>
              <a:ext uri="{FF2B5EF4-FFF2-40B4-BE49-F238E27FC236}">
                <a16:creationId xmlns:a16="http://schemas.microsoft.com/office/drawing/2014/main" id="{045AE877-86F3-214A-9473-FB031C87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7" name="Picture 43" descr="page16image112559616">
            <a:extLst>
              <a:ext uri="{FF2B5EF4-FFF2-40B4-BE49-F238E27FC236}">
                <a16:creationId xmlns:a16="http://schemas.microsoft.com/office/drawing/2014/main" id="{1436D090-89A7-4047-B0CE-49AC24ED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1294EC6-7569-C944-90C2-FDE7D2491028}"/>
              </a:ext>
            </a:extLst>
          </p:cNvPr>
          <p:cNvSpPr txBox="1"/>
          <p:nvPr/>
        </p:nvSpPr>
        <p:spPr>
          <a:xfrm>
            <a:off x="939136" y="1037274"/>
            <a:ext cx="1092015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21353A"/>
                </a:solidFill>
                <a:effectLst/>
              </a:rPr>
              <a:t>• </a:t>
            </a:r>
            <a:r>
              <a:rPr lang="en-GB" sz="1600" b="1" dirty="0">
                <a:solidFill>
                  <a:srgbClr val="21353A"/>
                </a:solidFill>
                <a:effectLst/>
              </a:rPr>
              <a:t>Cristiano: </a:t>
            </a:r>
            <a:r>
              <a:rPr lang="en-GB" sz="1600" dirty="0">
                <a:solidFill>
                  <a:srgbClr val="21353A"/>
                </a:solidFill>
                <a:effectLst/>
              </a:rPr>
              <a:t>SCT software coordinator, convener of Unconventional Signatures group (~150 members)</a:t>
            </a:r>
            <a:br>
              <a:rPr lang="en-GB" sz="1600" dirty="0">
                <a:solidFill>
                  <a:srgbClr val="21353A"/>
                </a:solidFill>
                <a:effectLst/>
              </a:rPr>
            </a:br>
            <a:r>
              <a:rPr lang="en-GB" sz="1600" dirty="0">
                <a:solidFill>
                  <a:srgbClr val="21353A"/>
                </a:solidFill>
                <a:effectLst/>
              </a:rPr>
              <a:t>• </a:t>
            </a:r>
            <a:r>
              <a:rPr lang="en-GB" sz="1600" b="1" dirty="0">
                <a:solidFill>
                  <a:srgbClr val="21353A"/>
                </a:solidFill>
                <a:effectLst/>
              </a:rPr>
              <a:t>Monica:</a:t>
            </a:r>
            <a:r>
              <a:rPr lang="en-GB" sz="1600" dirty="0">
                <a:solidFill>
                  <a:srgbClr val="21353A"/>
                </a:solidFill>
                <a:effectLst/>
              </a:rPr>
              <a:t> (Deputy) UK PI ATLAS, member of Collaboration Board Chair Advisory group </a:t>
            </a:r>
            <a:endParaRPr lang="en-GB" sz="1600" dirty="0"/>
          </a:p>
          <a:p>
            <a:r>
              <a:rPr lang="en-GB" sz="1600" dirty="0">
                <a:solidFill>
                  <a:srgbClr val="21353A"/>
                </a:solidFill>
                <a:effectLst/>
              </a:rPr>
              <a:t>• </a:t>
            </a:r>
            <a:r>
              <a:rPr lang="en-GB" sz="1600" b="1" dirty="0">
                <a:solidFill>
                  <a:srgbClr val="21353A"/>
                </a:solidFill>
                <a:effectLst/>
              </a:rPr>
              <a:t>Carl:</a:t>
            </a:r>
            <a:r>
              <a:rPr lang="en-GB" sz="1600" dirty="0">
                <a:solidFill>
                  <a:srgbClr val="21353A"/>
                </a:solidFill>
                <a:effectLst/>
              </a:rPr>
              <a:t> </a:t>
            </a:r>
            <a:r>
              <a:rPr lang="en-GB" sz="1600" dirty="0"/>
              <a:t>Chair of Physics Validation Task Force</a:t>
            </a:r>
            <a:r>
              <a:rPr lang="en-GB" dirty="0"/>
              <a:t> </a:t>
            </a:r>
            <a:r>
              <a:rPr lang="en-GB" sz="1600" dirty="0">
                <a:solidFill>
                  <a:srgbClr val="21353A"/>
                </a:solidFill>
                <a:effectLst/>
              </a:rPr>
              <a:t>until 2023 </a:t>
            </a:r>
          </a:p>
          <a:p>
            <a:r>
              <a:rPr lang="en-GB" sz="1600" dirty="0">
                <a:solidFill>
                  <a:srgbClr val="21353A"/>
                </a:solidFill>
                <a:effectLst/>
              </a:rPr>
              <a:t>• </a:t>
            </a:r>
            <a:r>
              <a:rPr lang="en-GB" sz="1600" b="1" dirty="0">
                <a:solidFill>
                  <a:srgbClr val="21353A"/>
                </a:solidFill>
                <a:effectLst/>
              </a:rPr>
              <a:t>Nikos:</a:t>
            </a:r>
            <a:r>
              <a:rPr lang="en-GB" sz="1600" dirty="0">
                <a:solidFill>
                  <a:srgbClr val="21353A"/>
                </a:solidFill>
                <a:effectLst/>
              </a:rPr>
              <a:t> ATLAS LHC Higgs group convener for extended Higgs sector &amp; NMSSM groups </a:t>
            </a:r>
          </a:p>
          <a:p>
            <a:r>
              <a:rPr lang="en-GB" sz="1600" dirty="0">
                <a:solidFill>
                  <a:srgbClr val="21353A"/>
                </a:solidFill>
                <a:effectLst/>
              </a:rPr>
              <a:t>• </a:t>
            </a:r>
            <a:r>
              <a:rPr lang="en-GB" sz="1600" b="1" dirty="0">
                <a:solidFill>
                  <a:srgbClr val="21353A"/>
                </a:solidFill>
                <a:effectLst/>
              </a:rPr>
              <a:t>Andy: </a:t>
            </a:r>
            <a:r>
              <a:rPr lang="en-GB" sz="1600" dirty="0">
                <a:solidFill>
                  <a:srgbClr val="21353A"/>
                </a:solidFill>
                <a:effectLst/>
              </a:rPr>
              <a:t>Analysis release coordinator </a:t>
            </a:r>
          </a:p>
          <a:p>
            <a:r>
              <a:rPr lang="en-GB" sz="1600" dirty="0">
                <a:solidFill>
                  <a:srgbClr val="21353A"/>
                </a:solidFill>
                <a:effectLst/>
              </a:rPr>
              <a:t>• </a:t>
            </a:r>
            <a:r>
              <a:rPr lang="en-GB" sz="1600" b="1" dirty="0">
                <a:solidFill>
                  <a:srgbClr val="21353A"/>
                </a:solidFill>
                <a:effectLst/>
              </a:rPr>
              <a:t>Uta: </a:t>
            </a:r>
            <a:r>
              <a:rPr lang="en-GB" sz="1600" dirty="0">
                <a:solidFill>
                  <a:srgbClr val="21353A"/>
                </a:solidFill>
                <a:effectLst/>
              </a:rPr>
              <a:t>Z-counting Luminosity group leader</a:t>
            </a:r>
            <a:br>
              <a:rPr lang="en-GB" sz="1600" dirty="0">
                <a:solidFill>
                  <a:srgbClr val="21353A"/>
                </a:solidFill>
                <a:effectLst/>
              </a:rPr>
            </a:br>
            <a:endParaRPr lang="en-GB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3E755-3643-9649-A529-16630339BE34}"/>
              </a:ext>
            </a:extLst>
          </p:cNvPr>
          <p:cNvSpPr txBox="1"/>
          <p:nvPr/>
        </p:nvSpPr>
        <p:spPr>
          <a:xfrm>
            <a:off x="7135159" y="2140774"/>
            <a:ext cx="43620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C00000"/>
                </a:solidFill>
              </a:rPr>
              <a:t>+ members/chair of editorial boards, UK and international panels and boards, organisers of workshops and representing the group and </a:t>
            </a:r>
            <a:r>
              <a:rPr lang="en-GB" sz="1100" i="1" dirty="0" err="1">
                <a:solidFill>
                  <a:srgbClr val="C00000"/>
                </a:solidFill>
              </a:rPr>
              <a:t>UoL</a:t>
            </a:r>
            <a:r>
              <a:rPr lang="en-GB" sz="1100" i="1" dirty="0">
                <a:solidFill>
                  <a:srgbClr val="C00000"/>
                </a:solidFill>
              </a:rPr>
              <a:t> in international conferences (</a:t>
            </a:r>
            <a:r>
              <a:rPr lang="en-GB" sz="1100" i="1" dirty="0" err="1">
                <a:solidFill>
                  <a:srgbClr val="C00000"/>
                </a:solidFill>
              </a:rPr>
              <a:t>Moriond</a:t>
            </a:r>
            <a:r>
              <a:rPr lang="en-GB" sz="1100" i="1" dirty="0">
                <a:solidFill>
                  <a:srgbClr val="C00000"/>
                </a:solidFill>
              </a:rPr>
              <a:t>, LHCP etc..)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F0555-5472-1126-88B4-207BBD27E593}"/>
              </a:ext>
            </a:extLst>
          </p:cNvPr>
          <p:cNvSpPr txBox="1"/>
          <p:nvPr/>
        </p:nvSpPr>
        <p:spPr>
          <a:xfrm>
            <a:off x="5630959" y="5091123"/>
            <a:ext cx="4362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244DE7"/>
                </a:solidFill>
              </a:rPr>
              <a:t>GNN School and </a:t>
            </a:r>
            <a:r>
              <a:rPr lang="en-US" sz="1600" b="1" i="1" dirty="0" err="1">
                <a:solidFill>
                  <a:srgbClr val="244DE7"/>
                </a:solidFill>
              </a:rPr>
              <a:t>xAI</a:t>
            </a:r>
            <a:r>
              <a:rPr lang="en-US" sz="1600" b="1" i="1" dirty="0">
                <a:solidFill>
                  <a:srgbClr val="244DE7"/>
                </a:solidFill>
              </a:rPr>
              <a:t> @Liverpool (Sept 2023)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37920A-08DF-3CB2-C045-565A08A73AD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221664" y="5476585"/>
            <a:ext cx="5893101" cy="11308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2FA258-DD1B-4DC2-D57B-706E25B46D3D}"/>
              </a:ext>
            </a:extLst>
          </p:cNvPr>
          <p:cNvSpPr txBox="1"/>
          <p:nvPr/>
        </p:nvSpPr>
        <p:spPr>
          <a:xfrm>
            <a:off x="361666" y="5108711"/>
            <a:ext cx="125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rgbClr val="244DE7"/>
                </a:solidFill>
              </a:rPr>
              <a:t>Liv@CERN</a:t>
            </a:r>
            <a:r>
              <a:rPr lang="en-US" sz="1600" b="1" i="1" dirty="0">
                <a:solidFill>
                  <a:srgbClr val="244DE7"/>
                </a:solidFill>
              </a:rPr>
              <a:t> summer school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2AA42D-E286-B16C-6597-89FE17FFAF0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695629" y="5097597"/>
            <a:ext cx="2632452" cy="169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8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36F13C-021B-6746-B0EE-45699514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739" y="5121852"/>
            <a:ext cx="5144379" cy="1468800"/>
          </a:xfrm>
          <a:solidFill>
            <a:srgbClr val="EFB703"/>
          </a:solidFill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SM measurements and rare processes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DE673-B4CA-7B40-83B6-46F7ED7C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61378-0C62-1042-9702-220792D5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631ED-D8EB-D745-8D8A-8167A35D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9BD4BA-34DA-FAD1-FB37-02A3E2FD9548}"/>
              </a:ext>
            </a:extLst>
          </p:cNvPr>
          <p:cNvGrpSpPr/>
          <p:nvPr/>
        </p:nvGrpSpPr>
        <p:grpSpPr>
          <a:xfrm>
            <a:off x="4659335" y="347280"/>
            <a:ext cx="5403869" cy="4370950"/>
            <a:chOff x="564855" y="1501020"/>
            <a:chExt cx="5403869" cy="437095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B25993-DE09-F65F-BD90-BDCE6696F389}"/>
                </a:ext>
              </a:extLst>
            </p:cNvPr>
            <p:cNvGrpSpPr/>
            <p:nvPr/>
          </p:nvGrpSpPr>
          <p:grpSpPr>
            <a:xfrm>
              <a:off x="564855" y="1524373"/>
              <a:ext cx="5403869" cy="4347597"/>
              <a:chOff x="2857263" y="2261081"/>
              <a:chExt cx="5403869" cy="434759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652D8EE-5678-AFDC-326B-23F347F53711}"/>
                  </a:ext>
                </a:extLst>
              </p:cNvPr>
              <p:cNvGrpSpPr/>
              <p:nvPr/>
            </p:nvGrpSpPr>
            <p:grpSpPr>
              <a:xfrm>
                <a:off x="2857263" y="2261081"/>
                <a:ext cx="5403869" cy="4347597"/>
                <a:chOff x="2809301" y="2544896"/>
                <a:chExt cx="5034709" cy="4098275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F50C85E-79E3-BCF2-5657-C71273B0CD42}"/>
                    </a:ext>
                  </a:extLst>
                </p:cNvPr>
                <p:cNvSpPr/>
                <p:nvPr/>
              </p:nvSpPr>
              <p:spPr>
                <a:xfrm>
                  <a:off x="2809301" y="2544896"/>
                  <a:ext cx="5034709" cy="409827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2245E545-2CC6-15C9-A54E-FA5A9928C4F7}"/>
                    </a:ext>
                  </a:extLst>
                </p:cNvPr>
                <p:cNvGrpSpPr/>
                <p:nvPr/>
              </p:nvGrpSpPr>
              <p:grpSpPr>
                <a:xfrm>
                  <a:off x="3060548" y="2622014"/>
                  <a:ext cx="4568944" cy="3717055"/>
                  <a:chOff x="3060548" y="2622014"/>
                  <a:chExt cx="4568944" cy="3717055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98A1D9F9-979C-61D9-B446-0AF2A63D9988}"/>
                      </a:ext>
                    </a:extLst>
                  </p:cNvPr>
                  <p:cNvGrpSpPr/>
                  <p:nvPr/>
                </p:nvGrpSpPr>
                <p:grpSpPr>
                  <a:xfrm>
                    <a:off x="3060548" y="2622014"/>
                    <a:ext cx="4568944" cy="3717055"/>
                    <a:chOff x="3060548" y="3252366"/>
                    <a:chExt cx="4010150" cy="3122983"/>
                  </a:xfrm>
                </p:grpSpPr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87D79E68-D209-8BF2-15FE-786FB6CED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4086" y="3252366"/>
                      <a:ext cx="2132318" cy="2155531"/>
                    </a:xfrm>
                    <a:prstGeom prst="ellipse">
                      <a:avLst/>
                    </a:prstGeom>
                    <a:solidFill>
                      <a:schemeClr val="accent1">
                        <a:alpha val="47227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6CAB03AD-DB07-91FE-FFB4-20A099219D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0548" y="4299684"/>
                      <a:ext cx="2249582" cy="2075665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3000"/>
                      </a:schemeClr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Searches:</a:t>
                      </a:r>
                      <a:r>
                        <a:rPr lang="en-GB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SUSY Dark Matter,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LeptoQuark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Dark Sector, Axion-like particles</a:t>
                      </a:r>
                    </a:p>
                  </p:txBody>
                </p:sp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A9451C08-B855-0F86-0718-378AF26253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6298" y="4262187"/>
                      <a:ext cx="2214400" cy="2113162"/>
                    </a:xfrm>
                    <a:prstGeom prst="ellipse">
                      <a:avLst/>
                    </a:prstGeom>
                    <a:solidFill>
                      <a:srgbClr val="FFC000">
                        <a:alpha val="52000"/>
                      </a:srgbClr>
                    </a:solidFill>
                    <a:ln w="76200">
                      <a:solidFill>
                        <a:srgbClr val="244DE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Precision and rare processes: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mass, W/Z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60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high-mass DY cross sections, rare tau decays</a:t>
                      </a:r>
                    </a:p>
                  </p:txBody>
                </p:sp>
              </p:grp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2E155CC1-0A13-94AD-2858-7720098A8E3C}"/>
                      </a:ext>
                    </a:extLst>
                  </p:cNvPr>
                  <p:cNvSpPr txBox="1"/>
                  <p:nvPr/>
                </p:nvSpPr>
                <p:spPr>
                  <a:xfrm>
                    <a:off x="3492346" y="3227272"/>
                    <a:ext cx="3712685" cy="78334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 physics:</a:t>
                    </a:r>
                  </a:p>
                  <a:p>
                    <a:pPr algn="ctr"/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SM </a:t>
                    </a:r>
                    <a:r>
                      <a:rPr lang="en-GB" sz="16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</a:t>
                    </a:r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BSM </a:t>
                    </a:r>
                    <a:r>
                      <a:rPr lang="en-GB" sz="16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higgses</a:t>
                    </a:r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</a:p>
                  <a:p>
                    <a:pPr algn="ctr"/>
                    <a:r>
                      <a: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di-Higgs</a:t>
                    </a:r>
                  </a:p>
                </p:txBody>
              </p:sp>
            </p:grp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029E1-0565-3973-FE65-9DD2E924973A}"/>
                  </a:ext>
                </a:extLst>
              </p:cNvPr>
              <p:cNvSpPr txBox="1"/>
              <p:nvPr/>
            </p:nvSpPr>
            <p:spPr>
              <a:xfrm rot="19005186">
                <a:off x="3022631" y="3126055"/>
                <a:ext cx="1564852" cy="338554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B-/c-jet tagging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346818-70FC-BD3D-0B4D-E73EA9CBAF97}"/>
                  </a:ext>
                </a:extLst>
              </p:cNvPr>
              <p:cNvSpPr txBox="1"/>
              <p:nvPr/>
            </p:nvSpPr>
            <p:spPr>
              <a:xfrm rot="2956287">
                <a:off x="6772715" y="3002945"/>
                <a:ext cx="1409360" cy="5847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Tau ID and 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Classification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C85503-13AA-85B2-EF4F-010B8ADEA759}"/>
                  </a:ext>
                </a:extLst>
              </p:cNvPr>
              <p:cNvSpPr txBox="1"/>
              <p:nvPr/>
            </p:nvSpPr>
            <p:spPr>
              <a:xfrm>
                <a:off x="6006073" y="6286289"/>
                <a:ext cx="2255059" cy="307777"/>
              </a:xfrm>
              <a:prstGeom prst="rect">
                <a:avLst/>
              </a:prstGeom>
              <a:noFill/>
              <a:ln>
                <a:solidFill>
                  <a:srgbClr val="244DE7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244DE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Luminosity measurements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627C7A-DC17-E040-FCEA-97C3B95CC0BF}"/>
                  </a:ext>
                </a:extLst>
              </p:cNvPr>
              <p:cNvSpPr txBox="1"/>
              <p:nvPr/>
            </p:nvSpPr>
            <p:spPr>
              <a:xfrm>
                <a:off x="2927952" y="6286557"/>
                <a:ext cx="1574470" cy="307777"/>
              </a:xfrm>
              <a:prstGeom prst="rect">
                <a:avLst/>
              </a:prstGeom>
              <a:noFill/>
              <a:ln>
                <a:solidFill>
                  <a:srgbClr val="24413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 software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2A3C6D-1534-4EC6-1B81-B8A5CDE7215B}"/>
                </a:ext>
              </a:extLst>
            </p:cNvPr>
            <p:cNvSpPr txBox="1"/>
            <p:nvPr/>
          </p:nvSpPr>
          <p:spPr>
            <a:xfrm>
              <a:off x="564855" y="1501020"/>
              <a:ext cx="22690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>
                  <a:latin typeface="+mj-lt"/>
                </a:rPr>
                <a:t>ATLAS Liverpool physics</a:t>
              </a:r>
            </a:p>
          </p:txBody>
        </p:sp>
      </p:grpSp>
      <p:pic>
        <p:nvPicPr>
          <p:cNvPr id="35" name="Picture 4">
            <a:extLst>
              <a:ext uri="{FF2B5EF4-FFF2-40B4-BE49-F238E27FC236}">
                <a16:creationId xmlns:a16="http://schemas.microsoft.com/office/drawing/2014/main" id="{A9FE2B2C-67B9-4B89-C82B-5BA5AB80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" y="1644474"/>
            <a:ext cx="3641088" cy="36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630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09F82-37CD-134A-96C9-15C6EE74B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Ultra-precision measurements: W mass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E7F2B-13D2-7146-9E3C-14CAF18C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74" y="806284"/>
            <a:ext cx="8281624" cy="5667335"/>
          </a:xfrm>
        </p:spPr>
        <p:txBody>
          <a:bodyPr>
            <a:normAutofit/>
          </a:bodyPr>
          <a:lstStyle/>
          <a:p>
            <a:r>
              <a:rPr lang="en-GB" sz="2000" dirty="0"/>
              <a:t>Liverpool leads the efforts on W mass precision measurements for years 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1800" dirty="0"/>
              <a:t>Mainly driven by </a:t>
            </a:r>
            <a:r>
              <a:rPr lang="en-GB" sz="1800" dirty="0">
                <a:solidFill>
                  <a:srgbClr val="FF0000"/>
                </a:solidFill>
              </a:rPr>
              <a:t>Jan</a:t>
            </a:r>
            <a:r>
              <a:rPr lang="en-GB" sz="1800" dirty="0"/>
              <a:t>, new effort in progress </a:t>
            </a:r>
            <a:r>
              <a:rPr lang="en-GB" sz="1800" dirty="0">
                <a:solidFill>
                  <a:srgbClr val="FF0000"/>
                </a:solidFill>
              </a:rPr>
              <a:t>(Josh)</a:t>
            </a:r>
          </a:p>
          <a:p>
            <a:r>
              <a:rPr lang="en-GB" sz="2000" dirty="0"/>
              <a:t>Re-analysis of Run 1 data further improved </a:t>
            </a:r>
            <a:r>
              <a:rPr lang="en-GB" sz="2000" b="1" dirty="0"/>
              <a:t>W mass and width</a:t>
            </a:r>
            <a:r>
              <a:rPr lang="en-GB" sz="2000" dirty="0"/>
              <a:t> measurements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FF4AB-1B42-1C4E-8C6B-AA91B55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7C4F0-63FC-3041-8EE4-DC5A98359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CA3B1-2D51-DB43-A614-FB8049EB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53C64-3CEF-6E47-8FB2-06932B65FA9B}"/>
              </a:ext>
            </a:extLst>
          </p:cNvPr>
          <p:cNvSpPr txBox="1"/>
          <p:nvPr/>
        </p:nvSpPr>
        <p:spPr>
          <a:xfrm>
            <a:off x="918952" y="5867171"/>
            <a:ext cx="6601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Now working on improvements to reach 10 MeV (</a:t>
            </a:r>
            <a:r>
              <a:rPr lang="en-GB" sz="1600" dirty="0">
                <a:solidFill>
                  <a:srgbClr val="FF0000"/>
                </a:solidFill>
              </a:rPr>
              <a:t>Jan, Josh</a:t>
            </a:r>
            <a:r>
              <a:rPr lang="en-GB" sz="1600" dirty="0"/>
              <a:t>)</a:t>
            </a:r>
          </a:p>
          <a:p>
            <a:endParaRPr lang="en-GB" sz="4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5509632-4DE8-3130-807D-7BA6D1DE1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2" y="3153011"/>
            <a:ext cx="3583662" cy="25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E99AE16-115A-D423-A7BA-B324A5F6A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2" y="1588162"/>
            <a:ext cx="3169930" cy="227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68D9A-51C8-AFD9-F51F-5CC38E7E0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449" y="2541508"/>
            <a:ext cx="6080646" cy="520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8B95CD-8AA6-5931-5FA1-ABC8EDC04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98" y="2224271"/>
            <a:ext cx="6992949" cy="337540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6B63A03-9A10-99BC-DCDB-1D9837EC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01" y="3190242"/>
            <a:ext cx="3480122" cy="25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C536FA0-6CAE-4CAC-EE3E-5E539A81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29" y="3930519"/>
            <a:ext cx="3435529" cy="247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08FD66-6AC1-E364-3CC9-C644DF89C2A6}"/>
              </a:ext>
            </a:extLst>
          </p:cNvPr>
          <p:cNvSpPr txBox="1"/>
          <p:nvPr/>
        </p:nvSpPr>
        <p:spPr>
          <a:xfrm>
            <a:off x="8652084" y="664832"/>
            <a:ext cx="2966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https://arxiv.org/abs/2403.15085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68E9C-5A39-AD8F-28AB-1689282869B0}"/>
              </a:ext>
            </a:extLst>
          </p:cNvPr>
          <p:cNvSpPr txBox="1"/>
          <p:nvPr/>
        </p:nvSpPr>
        <p:spPr>
          <a:xfrm>
            <a:off x="9121506" y="991680"/>
            <a:ext cx="1728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9"/>
              </a:rPr>
              <a:t>CERN Press Release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563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09F82-37CD-134A-96C9-15C6EE74B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Ultra-precision measurements: W mass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E7F2B-13D2-7146-9E3C-14CAF18C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74" y="806284"/>
            <a:ext cx="8281624" cy="5667335"/>
          </a:xfrm>
        </p:spPr>
        <p:txBody>
          <a:bodyPr>
            <a:normAutofit/>
          </a:bodyPr>
          <a:lstStyle/>
          <a:p>
            <a:r>
              <a:rPr lang="en-GB" sz="2000" dirty="0"/>
              <a:t>Liverpool leads the efforts on W mass precision measurements for years 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1800" dirty="0"/>
              <a:t>Mainly driven by </a:t>
            </a:r>
            <a:r>
              <a:rPr lang="en-GB" sz="1800" dirty="0">
                <a:solidFill>
                  <a:srgbClr val="FF0000"/>
                </a:solidFill>
              </a:rPr>
              <a:t>Jan</a:t>
            </a:r>
            <a:r>
              <a:rPr lang="en-GB" sz="1800" dirty="0"/>
              <a:t>, new effort in progress </a:t>
            </a:r>
            <a:r>
              <a:rPr lang="en-GB" sz="1800" dirty="0">
                <a:solidFill>
                  <a:srgbClr val="FF0000"/>
                </a:solidFill>
              </a:rPr>
              <a:t>(Josh)</a:t>
            </a:r>
          </a:p>
          <a:p>
            <a:r>
              <a:rPr lang="en-GB" sz="2000" dirty="0"/>
              <a:t>Compatibility studies from </a:t>
            </a:r>
            <a:r>
              <a:rPr lang="en-GB" sz="20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</a:rPr>
              <a:t>LHC EWWG </a:t>
            </a:r>
            <a:r>
              <a:rPr lang="en-GB" sz="2000" b="0" i="0" dirty="0" err="1">
                <a:solidFill>
                  <a:srgbClr val="242424"/>
                </a:solidFill>
                <a:effectLst/>
                <a:highlight>
                  <a:srgbClr val="FFFFFF"/>
                </a:highlight>
              </a:rPr>
              <a:t>mW</a:t>
            </a:r>
            <a:r>
              <a:rPr lang="en-GB" sz="20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</a:rPr>
              <a:t> combination </a:t>
            </a:r>
            <a:r>
              <a:rPr lang="en-GB" sz="2000" dirty="0"/>
              <a:t>(</a:t>
            </a:r>
            <a:r>
              <a:rPr lang="en-GB" sz="2000" dirty="0">
                <a:solidFill>
                  <a:srgbClr val="FF0000"/>
                </a:solidFill>
              </a:rPr>
              <a:t>Jan</a:t>
            </a:r>
            <a:r>
              <a:rPr lang="en-GB" sz="200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FF4AB-1B42-1C4E-8C6B-AA91B55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7C4F0-63FC-3041-8EE4-DC5A98359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CA3B1-2D51-DB43-A614-FB8049EB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53C64-3CEF-6E47-8FB2-06932B65FA9B}"/>
              </a:ext>
            </a:extLst>
          </p:cNvPr>
          <p:cNvSpPr txBox="1"/>
          <p:nvPr/>
        </p:nvSpPr>
        <p:spPr>
          <a:xfrm>
            <a:off x="1814068" y="5997176"/>
            <a:ext cx="6601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Tension with Tevatron (CDF results now very clear!)</a:t>
            </a:r>
          </a:p>
          <a:p>
            <a:endParaRPr lang="en-GB" sz="400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E99AE16-115A-D423-A7BA-B324A5F6A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2" y="1588162"/>
            <a:ext cx="3169930" cy="227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C536FA0-6CAE-4CAC-EE3E-5E539A81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29" y="3930519"/>
            <a:ext cx="3435529" cy="247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08FD66-6AC1-E364-3CC9-C644DF89C2A6}"/>
              </a:ext>
            </a:extLst>
          </p:cNvPr>
          <p:cNvSpPr txBox="1"/>
          <p:nvPr/>
        </p:nvSpPr>
        <p:spPr>
          <a:xfrm>
            <a:off x="8652084" y="664832"/>
            <a:ext cx="2966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https://arxiv.org/abs/2403.15085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68E9C-5A39-AD8F-28AB-1689282869B0}"/>
              </a:ext>
            </a:extLst>
          </p:cNvPr>
          <p:cNvSpPr txBox="1"/>
          <p:nvPr/>
        </p:nvSpPr>
        <p:spPr>
          <a:xfrm>
            <a:off x="9121506" y="991680"/>
            <a:ext cx="1728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CERN Press Release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E8D0DE-C001-4D3D-5068-3F13F8272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43" y="2475574"/>
            <a:ext cx="6284857" cy="33915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A0D8FB-4F40-560F-4E0A-1CE76EEEB8A4}"/>
              </a:ext>
            </a:extLst>
          </p:cNvPr>
          <p:cNvSpPr txBox="1"/>
          <p:nvPr/>
        </p:nvSpPr>
        <p:spPr>
          <a:xfrm>
            <a:off x="564855" y="2018032"/>
            <a:ext cx="3406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  <a:hlinkClick r:id="rId7"/>
              </a:rPr>
              <a:t>Eur. Phys. J. C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  <a:hlinkClick r:id="rId7"/>
              </a:rPr>
              <a:t> </a:t>
            </a:r>
            <a:r>
              <a:rPr lang="en-GB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  <a:hlinkClick r:id="rId7"/>
              </a:rPr>
              <a:t>84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  <a:hlinkClick r:id="rId7"/>
              </a:rPr>
              <a:t>, 451 (2024)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8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7A4C7B2-EE78-FE45-9E93-D4629134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 precision measurements as a probe for NP (1)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742E-5E6C-DC47-8F39-99CCFA004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65" y="686899"/>
            <a:ext cx="12028179" cy="5667335"/>
          </a:xfrm>
        </p:spPr>
        <p:txBody>
          <a:bodyPr>
            <a:normAutofit/>
          </a:bodyPr>
          <a:lstStyle/>
          <a:p>
            <a:r>
              <a:rPr lang="en-GB" sz="2000" dirty="0"/>
              <a:t>Searches for high-mass DY resonances and for non-resonant effects in NC DY serve as basis for dedicated </a:t>
            </a:r>
            <a:r>
              <a:rPr lang="en-GB" sz="2000" dirty="0">
                <a:solidFill>
                  <a:srgbClr val="244DE7"/>
                </a:solidFill>
              </a:rPr>
              <a:t>precision measurements </a:t>
            </a:r>
            <a:r>
              <a:rPr lang="en-GB" sz="2000" dirty="0">
                <a:sym typeface="Wingdings" pitchFamily="2" charset="2"/>
              </a:rPr>
              <a:t> powerful</a:t>
            </a:r>
            <a:r>
              <a:rPr lang="en-GB" sz="2000" dirty="0"/>
              <a:t> SM probe: can be used to extract (photon) PDF, test lepton universality, but also crucial for W mass measurements as well as tuning of Monte Carlo  </a:t>
            </a:r>
            <a:endParaRPr lang="en-GB" sz="2000" dirty="0">
              <a:solidFill>
                <a:srgbClr val="244DE7"/>
              </a:solidFill>
            </a:endParaRPr>
          </a:p>
          <a:p>
            <a:pPr lvl="1"/>
            <a:r>
              <a:rPr lang="en-GB" sz="1800" dirty="0"/>
              <a:t>Published this year – </a:t>
            </a:r>
            <a:r>
              <a:rPr lang="en-GB" sz="1800" dirty="0" err="1"/>
              <a:t>pT</a:t>
            </a:r>
            <a:r>
              <a:rPr lang="en-GB" sz="1800" dirty="0"/>
              <a:t> W and </a:t>
            </a:r>
            <a:r>
              <a:rPr lang="en-GB" sz="1800" dirty="0" err="1"/>
              <a:t>pT</a:t>
            </a:r>
            <a:r>
              <a:rPr lang="en-GB" sz="1800" dirty="0"/>
              <a:t> Z precision measurements (Jan, Uta, Max):</a:t>
            </a:r>
          </a:p>
          <a:p>
            <a:pPr lvl="2"/>
            <a:r>
              <a:rPr lang="en-GB" sz="1600" b="0" i="0" dirty="0">
                <a:solidFill>
                  <a:srgbClr val="000000"/>
                </a:solidFill>
                <a:effectLst/>
              </a:rPr>
              <a:t>Use dedicated runs with reduced instantaneous luminosity</a:t>
            </a:r>
            <a:r>
              <a:rPr lang="en-GB" sz="1600" dirty="0"/>
              <a:t> at 13 </a:t>
            </a:r>
            <a:r>
              <a:rPr lang="en-GB" sz="1600" dirty="0" err="1"/>
              <a:t>TeV</a:t>
            </a:r>
            <a:r>
              <a:rPr lang="en-GB" sz="1600" dirty="0"/>
              <a:t> and 5.02 </a:t>
            </a:r>
            <a:r>
              <a:rPr lang="en-GB" sz="1600" dirty="0" err="1"/>
              <a:t>TeV</a:t>
            </a:r>
            <a:r>
              <a:rPr lang="en-GB" sz="1600" dirty="0"/>
              <a:t> </a:t>
            </a:r>
            <a:r>
              <a:rPr lang="en-GB" sz="1600" dirty="0" err="1"/>
              <a:t>c.o.m.</a:t>
            </a:r>
            <a:r>
              <a:rPr lang="en-GB" sz="1600" dirty="0"/>
              <a:t> energy </a:t>
            </a:r>
          </a:p>
          <a:p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797D2-3150-EB48-97AF-A6BD2399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23/5/24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92CF6-C8C2-DF4F-8037-5D616E25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ATLAS, HEP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D7289-20D5-9744-9163-C9247B75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4618FF-D846-40FD-F7CE-33F1EFAF0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44" y="3027680"/>
            <a:ext cx="3456513" cy="300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635C77A-4079-85F3-2135-39EC6695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36" y="3027743"/>
            <a:ext cx="3462693" cy="300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F812E7C-ED30-4F6C-4CD4-5236A7A2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158" y="2956560"/>
            <a:ext cx="3785834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90746-656F-653A-748E-E9630760F01B}"/>
              </a:ext>
            </a:extLst>
          </p:cNvPr>
          <p:cNvSpPr txBox="1"/>
          <p:nvPr/>
        </p:nvSpPr>
        <p:spPr>
          <a:xfrm>
            <a:off x="277811" y="2572562"/>
            <a:ext cx="612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https://arxiv.org/abs/2404.06204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D0F391-716E-0CB2-7474-F9EC2C6AB4B2}"/>
              </a:ext>
            </a:extLst>
          </p:cNvPr>
          <p:cNvSpPr txBox="1"/>
          <p:nvPr/>
        </p:nvSpPr>
        <p:spPr>
          <a:xfrm>
            <a:off x="1396922" y="6161066"/>
            <a:ext cx="9648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Deviations from data of MC generators predictions observed, </a:t>
            </a:r>
            <a:r>
              <a:rPr lang="en-US" sz="1600" dirty="0" err="1"/>
              <a:t>resummed</a:t>
            </a:r>
            <a:r>
              <a:rPr lang="en-US" sz="1600" dirty="0"/>
              <a:t> predictions match data better</a:t>
            </a:r>
          </a:p>
        </p:txBody>
      </p:sp>
    </p:spTree>
    <p:extLst>
      <p:ext uri="{BB962C8B-B14F-4D97-AF65-F5344CB8AC3E}">
        <p14:creationId xmlns:p14="http://schemas.microsoft.com/office/powerpoint/2010/main" val="415231203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{124C0F79-2421-4B41-827C-2A8A1FD4C7E0}tf10001069</Template>
  <TotalTime>23323</TotalTime>
  <Words>3364</Words>
  <Application>Microsoft Macintosh PowerPoint</Application>
  <PresentationFormat>Widescreen</PresentationFormat>
  <Paragraphs>433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Arial</vt:lpstr>
      <vt:lpstr>Book Antiqua</vt:lpstr>
      <vt:lpstr>Calibri</vt:lpstr>
      <vt:lpstr>Garamond</vt:lpstr>
      <vt:lpstr>Helvetica Light</vt:lpstr>
      <vt:lpstr>Lucida Grande</vt:lpstr>
      <vt:lpstr>Merriweather Sans</vt:lpstr>
      <vt:lpstr>Symbol</vt:lpstr>
      <vt:lpstr>Times</vt:lpstr>
      <vt:lpstr>Trebuchet MS</vt:lpstr>
      <vt:lpstr>Wingdings</vt:lpstr>
      <vt:lpstr>Wingdings 3</vt:lpstr>
      <vt:lpstr>Wisp</vt:lpstr>
      <vt:lpstr> ATLAS</vt:lpstr>
      <vt:lpstr> ATLAS in Run 3 and Liverpool activities </vt:lpstr>
      <vt:lpstr> ATLAS in Run 3 and Liverpool activities: physics </vt:lpstr>
      <vt:lpstr>ATLAS in Run 3 and Liverpool activities: operations </vt:lpstr>
      <vt:lpstr> ATLAS Liverpool and beyond: roles, events, spin-off </vt:lpstr>
      <vt:lpstr>SM measurements and rare processes </vt:lpstr>
      <vt:lpstr>Ultra-precision measurements: W mass </vt:lpstr>
      <vt:lpstr>Ultra-precision measurements: W mass </vt:lpstr>
      <vt:lpstr>SM precision measurements as a probe for NP (1)</vt:lpstr>
      <vt:lpstr>SM precision measurements as a probe for NP (2)</vt:lpstr>
      <vt:lpstr>BSM searches </vt:lpstr>
      <vt:lpstr>Huge effort in ATLAS to search for New Physics!</vt:lpstr>
      <vt:lpstr>Searches for new physics: using the Higgs boson</vt:lpstr>
      <vt:lpstr>Leaving not stones unturned … </vt:lpstr>
      <vt:lpstr>Dark-photon candidate</vt:lpstr>
      <vt:lpstr>Dark photon searches: Run 3 and beyond</vt:lpstr>
      <vt:lpstr>Axion like particles from Higgs boson decays</vt:lpstr>
      <vt:lpstr>Axion like particles from Higgs boson decays</vt:lpstr>
      <vt:lpstr>Axion like particles from Higgs boson decays</vt:lpstr>
      <vt:lpstr>(WIMP) Dark Matter from SUSY and beyond </vt:lpstr>
      <vt:lpstr>(WIMP) Dark Matter from SUSY and beyond </vt:lpstr>
      <vt:lpstr>More than DM: Leptoquarks (LQ)</vt:lpstr>
      <vt:lpstr>More than DM: Charged Lepton Flavour Violation</vt:lpstr>
      <vt:lpstr>Beyond the SM Higgs: 2HDM models</vt:lpstr>
      <vt:lpstr>Higgs physics  see Jordy’s talk</vt:lpstr>
      <vt:lpstr>A word on efforts of general relevance.. </vt:lpstr>
      <vt:lpstr>A word on efforts of general relevance.. </vt:lpstr>
      <vt:lpstr>Conclusion </vt:lpstr>
      <vt:lpstr>Back up </vt:lpstr>
      <vt:lpstr>More lepton-jets..</vt:lpstr>
      <vt:lpstr>Probing displaced photons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Supersymmetry: what we can expect from experiments</dc:title>
  <dc:creator>D'Onofrio, Monica</dc:creator>
  <cp:lastModifiedBy>D'Onofrio, Monica</cp:lastModifiedBy>
  <cp:revision>411</cp:revision>
  <cp:lastPrinted>2019-05-13T15:32:04Z</cp:lastPrinted>
  <dcterms:created xsi:type="dcterms:W3CDTF">2019-05-05T18:57:37Z</dcterms:created>
  <dcterms:modified xsi:type="dcterms:W3CDTF">2024-05-23T14:05:59Z</dcterms:modified>
</cp:coreProperties>
</file>