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67" r:id="rId4"/>
    <p:sldId id="264" r:id="rId5"/>
    <p:sldId id="262" r:id="rId6"/>
    <p:sldId id="265" r:id="rId7"/>
    <p:sldId id="258" r:id="rId8"/>
    <p:sldId id="259" r:id="rId9"/>
    <p:sldId id="281" r:id="rId10"/>
    <p:sldId id="284" r:id="rId11"/>
    <p:sldId id="263" r:id="rId12"/>
    <p:sldId id="28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9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8" autoAdjust="0"/>
    <p:restoredTop sz="95707"/>
  </p:normalViewPr>
  <p:slideViewPr>
    <p:cSldViewPr snapToGrid="0">
      <p:cViewPr>
        <p:scale>
          <a:sx n="82" d="100"/>
          <a:sy n="82" d="100"/>
        </p:scale>
        <p:origin x="1152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BAB4E-03B8-DE41-BB97-F0E71C74EB95}" type="datetimeFigureOut">
              <a:rPr lang="en-GB" smtClean="0"/>
              <a:t>22/05/2024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0BFD4-7F33-BE45-87EA-7447FA90A1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327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0BFD4-7F33-BE45-87EA-7447FA90A10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596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DA73F-E291-4749-B60E-3FA3CBA7B33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852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DA73F-E291-4749-B60E-3FA3CBA7B33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168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0A01-5246-F344-B600-1B1A5F97CC00}" type="datetime1">
              <a:rPr lang="en-GB" smtClean="0"/>
              <a:t>22/05/2024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8DF-4560-B041-9CE7-F927DD732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52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8E67-95C5-0E42-8A99-6BF712AA4840}" type="datetime1">
              <a:rPr lang="en-GB" smtClean="0"/>
              <a:t>22/05/2024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8DF-4560-B041-9CE7-F927DD732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55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6BC-50E0-1141-827B-400171084B83}" type="datetime1">
              <a:rPr lang="en-GB" smtClean="0"/>
              <a:t>22/05/2024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8DF-4560-B041-9CE7-F927DD732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46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2741-2797-F041-892A-AAC84060E403}" type="datetime1">
              <a:rPr lang="en-GB" smtClean="0"/>
              <a:t>22/05/2024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8DF-4560-B041-9CE7-F927DD732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992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BD12-6B3F-0F42-9609-8430665D91A1}" type="datetime1">
              <a:rPr lang="en-GB" smtClean="0"/>
              <a:t>22/05/2024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8DF-4560-B041-9CE7-F927DD732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94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E598D-CF8C-954B-9CEB-B36ADE8E524B}" type="datetime1">
              <a:rPr lang="en-GB" smtClean="0"/>
              <a:t>22/05/2024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8DF-4560-B041-9CE7-F927DD732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720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FA97F-E359-474B-A6F8-6D501EBCFBA9}" type="datetime1">
              <a:rPr lang="en-GB" smtClean="0"/>
              <a:t>22/05/2024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8DF-4560-B041-9CE7-F927DD732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29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1B22-E3A5-6341-9F8C-DEC1C5761A91}" type="datetime1">
              <a:rPr lang="en-GB" smtClean="0"/>
              <a:t>22/05/2024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8DF-4560-B041-9CE7-F927DD732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2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13E-144B-9941-BE01-EDB2B07F7021}" type="datetime1">
              <a:rPr lang="en-GB" smtClean="0"/>
              <a:t>22/05/2024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8DF-4560-B041-9CE7-F927DD732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357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0777-6EBB-4549-B12B-B5B32D25F3DD}" type="datetime1">
              <a:rPr lang="en-GB" smtClean="0"/>
              <a:t>22/05/2024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8DF-4560-B041-9CE7-F927DD732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91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D96C-285B-1442-85B7-875526804C9F}" type="datetime1">
              <a:rPr lang="en-GB" smtClean="0"/>
              <a:t>22/05/2024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8DF-4560-B041-9CE7-F927DD732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269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6B587-739E-0D45-8105-010263F7479A}" type="datetime1">
              <a:rPr lang="en-GB" smtClean="0"/>
              <a:t>22/05/2024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5B8DF-4560-B041-9CE7-F927DD732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26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8EAD1-C6D0-EC60-2D1B-38B0F5F99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65215"/>
            <a:ext cx="9144000" cy="112757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17949C"/>
                </a:solidFill>
                <a:latin typeface="Gill Sans Nova" panose="020B0602020104020203" pitchFamily="34" charset="0"/>
              </a:rPr>
              <a:t>ARIADNE SiPM readout R&amp;D + Darkside Cold test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23F350-CF29-D41F-8358-1001C77B7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2785"/>
            <a:ext cx="9144000" cy="1655762"/>
          </a:xfrm>
        </p:spPr>
        <p:txBody>
          <a:bodyPr/>
          <a:lstStyle/>
          <a:p>
            <a:r>
              <a:rPr lang="en-GB" b="1" dirty="0">
                <a:solidFill>
                  <a:srgbClr val="17949C"/>
                </a:solidFill>
                <a:latin typeface="Gill Sans Nova" panose="020B0602020104020203" pitchFamily="34" charset="0"/>
              </a:rPr>
              <a:t>Sudikshan Ravinthiran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0582A-6695-A71A-2775-AE5120271A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1"/>
          <a:stretch/>
        </p:blipFill>
        <p:spPr>
          <a:xfrm>
            <a:off x="0" y="5974080"/>
            <a:ext cx="2214672" cy="883920"/>
          </a:xfrm>
          <a:prstGeom prst="rect">
            <a:avLst/>
          </a:prstGeom>
        </p:spPr>
      </p:pic>
      <p:pic>
        <p:nvPicPr>
          <p:cNvPr id="5" name="Google Shape;56;p13">
            <a:extLst>
              <a:ext uri="{FF2B5EF4-FFF2-40B4-BE49-F238E27FC236}">
                <a16:creationId xmlns:a16="http://schemas.microsoft.com/office/drawing/2014/main" id="{8A9C1308-530F-33DB-207B-AA21CF8A5E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1791"/>
          <a:stretch/>
        </p:blipFill>
        <p:spPr>
          <a:xfrm>
            <a:off x="1812336" y="6052492"/>
            <a:ext cx="1345392" cy="80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niversity of Liverpool Logo PNG vector in SVG, PDF, AI, CDR ...">
            <a:extLst>
              <a:ext uri="{FF2B5EF4-FFF2-40B4-BE49-F238E27FC236}">
                <a16:creationId xmlns:a16="http://schemas.microsoft.com/office/drawing/2014/main" id="{D44F080F-4987-52E4-D93A-640D06763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36296" r="8304" b="35309"/>
          <a:stretch/>
        </p:blipFill>
        <p:spPr bwMode="auto">
          <a:xfrm>
            <a:off x="5441213" y="6310225"/>
            <a:ext cx="2101296" cy="53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KRI Science &amp; Technology Facilities Council - R2 Portal | R2 Portal">
            <a:extLst>
              <a:ext uri="{FF2B5EF4-FFF2-40B4-BE49-F238E27FC236}">
                <a16:creationId xmlns:a16="http://schemas.microsoft.com/office/drawing/2014/main" id="{7736DBC4-95CA-C21C-B641-869E23FD2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2" b="35203"/>
          <a:stretch/>
        </p:blipFill>
        <p:spPr bwMode="auto">
          <a:xfrm>
            <a:off x="3157728" y="6154238"/>
            <a:ext cx="2101296" cy="62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96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8EAD1-C6D0-EC60-2D1B-38B0F5F99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65215"/>
            <a:ext cx="9144000" cy="1127570"/>
          </a:xfrm>
        </p:spPr>
        <p:txBody>
          <a:bodyPr/>
          <a:lstStyle/>
          <a:p>
            <a:r>
              <a:rPr lang="en-GB" b="1" dirty="0">
                <a:solidFill>
                  <a:srgbClr val="17949C"/>
                </a:solidFill>
                <a:latin typeface="Gill Sans Nova" panose="020B0602020104020203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172462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4BD2B-82D1-CE0F-BCDA-5C10FBA39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4" y="-65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17949C"/>
                </a:solidFill>
                <a:latin typeface="Gill Sans Nova" panose="020B0602020104020203" pitchFamily="34" charset="0"/>
              </a:rPr>
              <a:t>ARIADNE</a:t>
            </a:r>
          </a:p>
        </p:txBody>
      </p:sp>
      <p:pic>
        <p:nvPicPr>
          <p:cNvPr id="29" name="Picture 28" descr="A machin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C685EBD-A8E8-D889-798F-1D4A5B2B6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62753" y="1579550"/>
            <a:ext cx="7220802" cy="40617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3674EFF-3C2C-99C1-0A9D-DC9D3E3E7359}"/>
              </a:ext>
            </a:extLst>
          </p:cNvPr>
          <p:cNvGrpSpPr/>
          <p:nvPr/>
        </p:nvGrpSpPr>
        <p:grpSpPr>
          <a:xfrm>
            <a:off x="5906997" y="2292263"/>
            <a:ext cx="4124745" cy="3507287"/>
            <a:chOff x="5285984" y="2055814"/>
            <a:chExt cx="4682715" cy="3981731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B7DE8EFD-7FB6-D8DC-B3F9-7A6E2F423F2F}"/>
                </a:ext>
              </a:extLst>
            </p:cNvPr>
            <p:cNvSpPr/>
            <p:nvPr/>
          </p:nvSpPr>
          <p:spPr>
            <a:xfrm rot="5400000">
              <a:off x="9067923" y="2854673"/>
              <a:ext cx="475989" cy="1325563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F1D9CA-016E-CF3F-062E-4D7BAE441472}"/>
                </a:ext>
              </a:extLst>
            </p:cNvPr>
            <p:cNvGrpSpPr/>
            <p:nvPr/>
          </p:nvGrpSpPr>
          <p:grpSpPr>
            <a:xfrm>
              <a:off x="5285984" y="2055814"/>
              <a:ext cx="3469709" cy="3981731"/>
              <a:chOff x="4885151" y="2055814"/>
              <a:chExt cx="3469709" cy="3981731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3941EE5-2ACC-EE46-BD6E-726BB4AD03C0}"/>
                  </a:ext>
                </a:extLst>
              </p:cNvPr>
              <p:cNvSpPr/>
              <p:nvPr/>
            </p:nvSpPr>
            <p:spPr>
              <a:xfrm>
                <a:off x="4885151" y="2055814"/>
                <a:ext cx="3469709" cy="3981731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94B29F51-F68B-24C2-CDFA-0C793A5254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141"/>
              <a:stretch/>
            </p:blipFill>
            <p:spPr bwMode="auto">
              <a:xfrm>
                <a:off x="4989111" y="2192054"/>
                <a:ext cx="3253192" cy="3726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8DFB7F8-0D35-ADF8-8AE2-694874082C17}"/>
              </a:ext>
            </a:extLst>
          </p:cNvPr>
          <p:cNvSpPr txBox="1"/>
          <p:nvPr/>
        </p:nvSpPr>
        <p:spPr>
          <a:xfrm>
            <a:off x="28184" y="1324913"/>
            <a:ext cx="52492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1 ton dual-phase LAr based detector.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54x54x80 cm field cage at the centre of the detector.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79 stainless stell field-shaping rings spaced each other by 1cm.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Cathode and Extraction grid located below and above the field cage respectively.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53x53 cm and thickness of 1mm THGEM is places 11mm above the extraction grid. Holes are arranged in hexagonal arrays with a pitch of 800 </a:t>
            </a:r>
            <a:r>
              <a:rPr lang="en-GB" dirty="0" err="1">
                <a:latin typeface="Gill Sans Nova" panose="020B0602020104020203" pitchFamily="34" charset="0"/>
              </a:rPr>
              <a:t>μm</a:t>
            </a:r>
            <a:r>
              <a:rPr lang="en-GB" dirty="0">
                <a:latin typeface="Gill Sans Nova" panose="020B0602020104020203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Glass plate coated with TPB located 2mm above the THGEM.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4 TPB coated Hamamatsu 8-inch PMTs located below the cathode grid.</a:t>
            </a:r>
          </a:p>
        </p:txBody>
      </p:sp>
    </p:spTree>
    <p:extLst>
      <p:ext uri="{BB962C8B-B14F-4D97-AF65-F5344CB8AC3E}">
        <p14:creationId xmlns:p14="http://schemas.microsoft.com/office/powerpoint/2010/main" val="2480948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A8644-147A-F5AB-69DC-CFEF72C58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4925"/>
            <a:ext cx="8995720" cy="1325563"/>
          </a:xfrm>
        </p:spPr>
        <p:txBody>
          <a:bodyPr/>
          <a:lstStyle/>
          <a:p>
            <a:r>
              <a:rPr lang="en-GB" b="1" dirty="0">
                <a:solidFill>
                  <a:srgbClr val="17949C"/>
                </a:solidFill>
                <a:latin typeface="Gill Sans Nova" panose="020B0602020104020203" pitchFamily="34" charset="0"/>
              </a:rPr>
              <a:t>BD Voltage - IV curve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388682-7C8B-AC87-6C7E-DAD67449B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27204" y="1160463"/>
            <a:ext cx="6664796" cy="500221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32E5EE-EE25-F7C3-DF7E-ED9623AA376F}"/>
              </a:ext>
            </a:extLst>
          </p:cNvPr>
          <p:cNvSpPr txBox="1"/>
          <p:nvPr/>
        </p:nvSpPr>
        <p:spPr>
          <a:xfrm>
            <a:off x="112662" y="1674674"/>
            <a:ext cx="52492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A light leak is introduced in the system to allow a higher current draw in the SiPMs.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At a certain voltage, the current drawn increases rapidly.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Applying two linear fits before and after the spike, allows us to identify the Breakdown voltage of the tile.</a:t>
            </a:r>
          </a:p>
        </p:txBody>
      </p:sp>
    </p:spTree>
    <p:extLst>
      <p:ext uri="{BB962C8B-B14F-4D97-AF65-F5344CB8AC3E}">
        <p14:creationId xmlns:p14="http://schemas.microsoft.com/office/powerpoint/2010/main" val="3437994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2CB624C-083A-9E43-B1CA-89D665B6EAAE}"/>
              </a:ext>
            </a:extLst>
          </p:cNvPr>
          <p:cNvSpPr txBox="1">
            <a:spLocks/>
          </p:cNvSpPr>
          <p:nvPr/>
        </p:nvSpPr>
        <p:spPr>
          <a:xfrm>
            <a:off x="367644" y="999672"/>
            <a:ext cx="10911207" cy="6572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/>
              <a:t>              </a:t>
            </a:r>
            <a:r>
              <a:rPr lang="en-GB" sz="2900" dirty="0">
                <a:solidFill>
                  <a:srgbClr val="17949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Ariadne</a:t>
            </a:r>
            <a:r>
              <a:rPr lang="en-GB" sz="29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900" dirty="0"/>
              <a:t>                                              </a:t>
            </a:r>
            <a:r>
              <a:rPr lang="en-GB" sz="2900" dirty="0">
                <a:solidFill>
                  <a:srgbClr val="17949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Darkside-20k</a:t>
            </a:r>
            <a:endParaRPr lang="en-GB" sz="4000" dirty="0">
              <a:solidFill>
                <a:srgbClr val="17949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133B92-35F7-45D3-ABA8-36A42AD9E67F}"/>
              </a:ext>
            </a:extLst>
          </p:cNvPr>
          <p:cNvCxnSpPr>
            <a:cxnSpLocks/>
          </p:cNvCxnSpPr>
          <p:nvPr/>
        </p:nvCxnSpPr>
        <p:spPr>
          <a:xfrm>
            <a:off x="5669360" y="1839921"/>
            <a:ext cx="0" cy="4945531"/>
          </a:xfrm>
          <a:prstGeom prst="line">
            <a:avLst/>
          </a:prstGeom>
          <a:ln>
            <a:solidFill>
              <a:srgbClr val="17949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10B0E2E-7A39-FF60-79EE-E3A4DA0FD323}"/>
              </a:ext>
            </a:extLst>
          </p:cNvPr>
          <p:cNvSpPr txBox="1"/>
          <p:nvPr/>
        </p:nvSpPr>
        <p:spPr>
          <a:xfrm>
            <a:off x="201140" y="5123459"/>
            <a:ext cx="529167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Imaging detection of events under Liquid Argon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1 ton dual-phase </a:t>
            </a:r>
            <a:r>
              <a:rPr lang="en-GB" sz="1400" dirty="0" err="1"/>
              <a:t>LAr</a:t>
            </a:r>
            <a:r>
              <a:rPr lang="en-GB" sz="1400" dirty="0"/>
              <a:t> TPC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Uses THGEM amplify signals in the gas phase.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Uses </a:t>
            </a:r>
            <a:r>
              <a:rPr lang="en-GB" sz="1400" dirty="0" err="1"/>
              <a:t>Timepix</a:t>
            </a:r>
            <a:r>
              <a:rPr lang="en-GB" sz="1400" dirty="0"/>
              <a:t> cameras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Detects signals in the visible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Designed to detect particles tracks using S2 signals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75105D-3C0F-1902-62A6-52580C8B6DD4}"/>
              </a:ext>
            </a:extLst>
          </p:cNvPr>
          <p:cNvSpPr txBox="1"/>
          <p:nvPr/>
        </p:nvSpPr>
        <p:spPr>
          <a:xfrm>
            <a:off x="5858080" y="5123861"/>
            <a:ext cx="529167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Direct WIMP search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50 ton dual-phase </a:t>
            </a:r>
            <a:r>
              <a:rPr lang="en-GB" sz="1400" dirty="0" err="1"/>
              <a:t>LAr</a:t>
            </a:r>
            <a:r>
              <a:rPr lang="en-GB" sz="1400" dirty="0"/>
              <a:t> TPC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Uses Silicon </a:t>
            </a:r>
            <a:r>
              <a:rPr lang="en-GB" sz="1400" dirty="0" err="1"/>
              <a:t>Photomultiplers</a:t>
            </a:r>
            <a:r>
              <a:rPr lang="en-GB" sz="1400" dirty="0"/>
              <a:t> (</a:t>
            </a:r>
            <a:r>
              <a:rPr lang="en-GB" sz="1400" dirty="0" err="1"/>
              <a:t>SiPMs</a:t>
            </a:r>
            <a:r>
              <a:rPr lang="en-GB" sz="1400" dirty="0"/>
              <a:t>) tiles (Solid State single photon sensitive device)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Detects signals in the visible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Designed to detect WIMP dark matter with masses around 1TeV.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TPC is shielded by a “Neutron Veto” designed to capture neutrons before they reach the TPC.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DC65CE-9048-38DA-B1A9-B5A16CB78D6D}"/>
              </a:ext>
            </a:extLst>
          </p:cNvPr>
          <p:cNvGrpSpPr/>
          <p:nvPr/>
        </p:nvGrpSpPr>
        <p:grpSpPr>
          <a:xfrm>
            <a:off x="10473479" y="2688982"/>
            <a:ext cx="1355780" cy="1694144"/>
            <a:chOff x="8827569" y="2014519"/>
            <a:chExt cx="1147114" cy="1519826"/>
          </a:xfrm>
        </p:grpSpPr>
        <p:sp>
          <p:nvSpPr>
            <p:cNvPr id="22" name="Frame 21">
              <a:extLst>
                <a:ext uri="{FF2B5EF4-FFF2-40B4-BE49-F238E27FC236}">
                  <a16:creationId xmlns:a16="http://schemas.microsoft.com/office/drawing/2014/main" id="{BCEDBE2E-E93D-01E2-DCAB-D9960D32BF01}"/>
                </a:ext>
              </a:extLst>
            </p:cNvPr>
            <p:cNvSpPr/>
            <p:nvPr/>
          </p:nvSpPr>
          <p:spPr>
            <a:xfrm>
              <a:off x="8827569" y="2014519"/>
              <a:ext cx="1147114" cy="1519826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9" name="Picture 4" descr="Darkside new picture">
              <a:extLst>
                <a:ext uri="{FF2B5EF4-FFF2-40B4-BE49-F238E27FC236}">
                  <a16:creationId xmlns:a16="http://schemas.microsoft.com/office/drawing/2014/main" id="{B498B972-5E5D-DA88-C8EE-DC4B0390F5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58"/>
            <a:stretch/>
          </p:blipFill>
          <p:spPr bwMode="auto">
            <a:xfrm>
              <a:off x="8873544" y="2052675"/>
              <a:ext cx="1050057" cy="1443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35B3F6F5-627B-2ECB-F1D2-76C279B81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984"/>
            <a:ext cx="121920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17949C"/>
                </a:solidFill>
                <a:latin typeface="Gill Sans Nova" panose="020B0602020104020203" pitchFamily="34" charset="0"/>
              </a:rPr>
              <a:t>Photon detection systems for Liquid Argon Time Projection Chambers</a:t>
            </a: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FCEE692D-81C3-FF4B-A365-EE8588C583D2}"/>
              </a:ext>
            </a:extLst>
          </p:cNvPr>
          <p:cNvSpPr txBox="1"/>
          <p:nvPr/>
        </p:nvSpPr>
        <p:spPr>
          <a:xfrm rot="16200000">
            <a:off x="5062282" y="2773893"/>
            <a:ext cx="605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</a:rPr>
              <a:t>43 cm</a:t>
            </a:r>
          </a:p>
        </p:txBody>
      </p:sp>
      <p:pic>
        <p:nvPicPr>
          <p:cNvPr id="1026" name="Picture 2" descr="3">
            <a:extLst>
              <a:ext uri="{FF2B5EF4-FFF2-40B4-BE49-F238E27FC236}">
                <a16:creationId xmlns:a16="http://schemas.microsoft.com/office/drawing/2014/main" id="{FFE05059-0A12-C3D0-5F10-A76CC814A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964" y="2198981"/>
            <a:ext cx="4524055" cy="25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4C9CCC51-363B-754F-36A4-2CE7A3B09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065" y="2939549"/>
            <a:ext cx="3399457" cy="8924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diagram of a machine&#10;&#10;Description automatically generated">
            <a:extLst>
              <a:ext uri="{FF2B5EF4-FFF2-40B4-BE49-F238E27FC236}">
                <a16:creationId xmlns:a16="http://schemas.microsoft.com/office/drawing/2014/main" id="{C62D5559-5813-A356-FCE7-2BB9AD4C4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11" y="1690489"/>
            <a:ext cx="2500121" cy="3094594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BD27568-9F6E-C8E7-53E6-F054C089D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354" y="2537067"/>
            <a:ext cx="1545263" cy="11589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CDA8E-2058-E7B6-274A-0D591FC34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DF5B8DF-4560-B041-9CE7-F927DD732CD5}" type="slidenum">
              <a:rPr lang="en-GB" smtClean="0">
                <a:solidFill>
                  <a:schemeClr val="tx1"/>
                </a:solidFill>
              </a:rPr>
              <a:t>2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1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59C02-7A49-37FC-04BD-FE051E04A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56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17949C"/>
                </a:solidFill>
                <a:latin typeface="Gill Sans Nova" panose="020B0602020104020203" pitchFamily="34" charset="0"/>
              </a:rPr>
              <a:t>SiPM assembly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D57624-9092-6CC8-C73C-97CB9AD2B2A4}"/>
              </a:ext>
            </a:extLst>
          </p:cNvPr>
          <p:cNvGrpSpPr/>
          <p:nvPr/>
        </p:nvGrpSpPr>
        <p:grpSpPr>
          <a:xfrm>
            <a:off x="1244601" y="1195548"/>
            <a:ext cx="9702798" cy="4728189"/>
            <a:chOff x="1676400" y="1485900"/>
            <a:chExt cx="8001000" cy="38989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57F461-7131-01F5-2091-46CE6DC2B149}"/>
                </a:ext>
              </a:extLst>
            </p:cNvPr>
            <p:cNvSpPr/>
            <p:nvPr/>
          </p:nvSpPr>
          <p:spPr>
            <a:xfrm>
              <a:off x="1676400" y="1485900"/>
              <a:ext cx="8001000" cy="38989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48D654F-3F3F-8779-76D8-E0A1415C74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952" y="1606549"/>
              <a:ext cx="7801795" cy="3644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CB1EB0-3889-3C50-37AD-ED5DDD2E5E11}"/>
              </a:ext>
            </a:extLst>
          </p:cNvPr>
          <p:cNvGrpSpPr/>
          <p:nvPr/>
        </p:nvGrpSpPr>
        <p:grpSpPr>
          <a:xfrm>
            <a:off x="878722" y="3803893"/>
            <a:ext cx="3566936" cy="2717800"/>
            <a:chOff x="829851" y="4025900"/>
            <a:chExt cx="3566936" cy="2717800"/>
          </a:xfrm>
        </p:grpSpPr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9B26AEBF-DB26-5B33-58B6-EAF4C9BEE9CD}"/>
                </a:ext>
              </a:extLst>
            </p:cNvPr>
            <p:cNvSpPr/>
            <p:nvPr/>
          </p:nvSpPr>
          <p:spPr>
            <a:xfrm rot="3896168">
              <a:off x="3660187" y="4092833"/>
              <a:ext cx="419100" cy="1054100"/>
            </a:xfrm>
            <a:prstGeom prst="triangl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4DE3BEE-0B1C-5139-F381-88F0E1C62349}"/>
                </a:ext>
              </a:extLst>
            </p:cNvPr>
            <p:cNvGrpSpPr/>
            <p:nvPr/>
          </p:nvGrpSpPr>
          <p:grpSpPr>
            <a:xfrm>
              <a:off x="829851" y="4025900"/>
              <a:ext cx="2717800" cy="2717800"/>
              <a:chOff x="4483100" y="3987800"/>
              <a:chExt cx="2870200" cy="28702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7D61E6D-09E9-67C8-B663-28EF329259A7}"/>
                  </a:ext>
                </a:extLst>
              </p:cNvPr>
              <p:cNvSpPr/>
              <p:nvPr/>
            </p:nvSpPr>
            <p:spPr>
              <a:xfrm>
                <a:off x="4483100" y="3987800"/>
                <a:ext cx="2870200" cy="28702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5E596CE-A6F5-1CC1-B6F9-FAD1B38FC6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0959" y="4098361"/>
                <a:ext cx="2661781" cy="2661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77C6B1C-37F9-3F5C-AB63-9241104BBF40}"/>
              </a:ext>
            </a:extLst>
          </p:cNvPr>
          <p:cNvGrpSpPr/>
          <p:nvPr/>
        </p:nvGrpSpPr>
        <p:grpSpPr>
          <a:xfrm>
            <a:off x="6678421" y="743903"/>
            <a:ext cx="3147304" cy="2607412"/>
            <a:chOff x="5729997" y="684899"/>
            <a:chExt cx="3147304" cy="2607412"/>
          </a:xfrm>
        </p:grpSpPr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4636C57A-2C38-1F0C-D5BC-430E02E31FD0}"/>
                </a:ext>
              </a:extLst>
            </p:cNvPr>
            <p:cNvSpPr/>
            <p:nvPr/>
          </p:nvSpPr>
          <p:spPr>
            <a:xfrm rot="10800000">
              <a:off x="5729997" y="2420918"/>
              <a:ext cx="377164" cy="871393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485DAC5-B3DF-82F1-D27B-CC1363FC580A}"/>
                </a:ext>
              </a:extLst>
            </p:cNvPr>
            <p:cNvGrpSpPr/>
            <p:nvPr/>
          </p:nvGrpSpPr>
          <p:grpSpPr>
            <a:xfrm>
              <a:off x="5729997" y="684899"/>
              <a:ext cx="3147304" cy="1782544"/>
              <a:chOff x="7556500" y="4470400"/>
              <a:chExt cx="2870200" cy="16256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5634C29-1CC6-E834-EFDC-FC4D5B2B910A}"/>
                  </a:ext>
                </a:extLst>
              </p:cNvPr>
              <p:cNvSpPr/>
              <p:nvPr/>
            </p:nvSpPr>
            <p:spPr>
              <a:xfrm>
                <a:off x="7556500" y="4470400"/>
                <a:ext cx="2870200" cy="16256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F1EC7613-B92F-0C08-3AD4-C5458CD331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28" t="32113" r="37648" b="29075"/>
              <a:stretch/>
            </p:blipFill>
            <p:spPr bwMode="auto">
              <a:xfrm rot="5400000">
                <a:off x="8271442" y="3948339"/>
                <a:ext cx="1409701" cy="2661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47A033A-4A77-0C75-688B-A14414F5681B}"/>
              </a:ext>
            </a:extLst>
          </p:cNvPr>
          <p:cNvSpPr txBox="1"/>
          <p:nvPr/>
        </p:nvSpPr>
        <p:spPr>
          <a:xfrm>
            <a:off x="6389128" y="336307"/>
            <a:ext cx="4224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Gill Sans Nova" panose="020B0602020104020203" pitchFamily="34" charset="0"/>
              </a:rPr>
              <a:t>Single ended to differential signal converter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4AD223-E427-A2E9-2871-9D9365F674F0}"/>
              </a:ext>
            </a:extLst>
          </p:cNvPr>
          <p:cNvSpPr txBox="1"/>
          <p:nvPr/>
        </p:nvSpPr>
        <p:spPr>
          <a:xfrm>
            <a:off x="410914" y="6505231"/>
            <a:ext cx="319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Gill Sans Nova" panose="020B0602020104020203" pitchFamily="34" charset="0"/>
              </a:rPr>
              <a:t>SiPM connected with FEB board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97C2D7-B7D9-B8F1-FA08-371918572624}"/>
              </a:ext>
            </a:extLst>
          </p:cNvPr>
          <p:cNvSpPr txBox="1"/>
          <p:nvPr/>
        </p:nvSpPr>
        <p:spPr>
          <a:xfrm>
            <a:off x="3689185" y="5978514"/>
            <a:ext cx="575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SiPM is place 5cm above the TPB plate in one quadrant. 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E664EEA-C297-364C-554E-FFCE7FF86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DF5B8DF-4560-B041-9CE7-F927DD732CD5}" type="slidenum">
              <a:rPr lang="en-GB" smtClean="0">
                <a:solidFill>
                  <a:schemeClr val="tx1"/>
                </a:solidFill>
              </a:rPr>
              <a:t>3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62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9D383-5C47-C1F9-E366-EE68F8A8D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WIN_20240215_13_18_04_Pro">
            <a:hlinkClick r:id="" action="ppaction://media"/>
            <a:extLst>
              <a:ext uri="{FF2B5EF4-FFF2-40B4-BE49-F238E27FC236}">
                <a16:creationId xmlns:a16="http://schemas.microsoft.com/office/drawing/2014/main" id="{C3DD384C-DB5D-963A-1349-229F920BFB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675" y="942181"/>
            <a:ext cx="10010650" cy="5630863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210BBD31-770E-F09A-33E4-A74B2754F2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10" r="49444" b="49551"/>
          <a:stretch/>
        </p:blipFill>
        <p:spPr>
          <a:xfrm>
            <a:off x="8843963" y="488817"/>
            <a:ext cx="3348037" cy="189719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3B02985-489E-8303-8383-D31400542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56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17949C"/>
                </a:solidFill>
                <a:latin typeface="Gill Sans Nova" panose="020B0602020104020203" pitchFamily="34" charset="0"/>
              </a:rPr>
              <a:t>SiPM view inside ARIADNE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26539557-A686-CAC0-E28C-B49C51E8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DF5B8DF-4560-B041-9CE7-F927DD732CD5}" type="slidenum">
              <a:rPr lang="en-GB" smtClean="0">
                <a:solidFill>
                  <a:schemeClr val="tx1"/>
                </a:solidFill>
              </a:rPr>
              <a:t>4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BB4AE6-21EE-549F-00A2-047591B0E1BD}"/>
              </a:ext>
            </a:extLst>
          </p:cNvPr>
          <p:cNvSpPr txBox="1"/>
          <p:nvPr/>
        </p:nvSpPr>
        <p:spPr>
          <a:xfrm>
            <a:off x="9245058" y="1199237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A98320-DD01-5B01-A108-35E895152330}"/>
              </a:ext>
            </a:extLst>
          </p:cNvPr>
          <p:cNvSpPr txBox="1"/>
          <p:nvPr/>
        </p:nvSpPr>
        <p:spPr>
          <a:xfrm>
            <a:off x="10108116" y="54610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S2</a:t>
            </a:r>
          </a:p>
        </p:txBody>
      </p:sp>
    </p:spTree>
    <p:extLst>
      <p:ext uri="{BB962C8B-B14F-4D97-AF65-F5344CB8AC3E}">
        <p14:creationId xmlns:p14="http://schemas.microsoft.com/office/powerpoint/2010/main" val="370342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diagram of a waveform&#10;&#10;Description automatically generated">
            <a:extLst>
              <a:ext uri="{FF2B5EF4-FFF2-40B4-BE49-F238E27FC236}">
                <a16:creationId xmlns:a16="http://schemas.microsoft.com/office/drawing/2014/main" id="{1F9E3E23-1362-2027-A96A-E89DD2905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92526"/>
            <a:ext cx="6065802" cy="454935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158353-4EB7-3FAB-E95A-EF460817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97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17949C"/>
                </a:solidFill>
                <a:latin typeface="Gill Sans Nova" panose="020B0602020104020203" pitchFamily="34" charset="0"/>
              </a:rPr>
              <a:t>Integration display from S2 signal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777003-3BDA-F330-596C-DCE602D84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1380"/>
            <a:ext cx="6433069" cy="42887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924132-61B4-6CD5-5962-7AC44EF921E6}"/>
              </a:ext>
            </a:extLst>
          </p:cNvPr>
          <p:cNvSpPr txBox="1"/>
          <p:nvPr/>
        </p:nvSpPr>
        <p:spPr>
          <a:xfrm>
            <a:off x="0" y="1135921"/>
            <a:ext cx="10740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Gill Sans Nova" panose="020B0602020104020203" pitchFamily="34" charset="0"/>
              </a:rPr>
              <a:t>The S2 signal lasted for 184 us and integrations were calculated for every 1.84 us (giving you 100 sections/frames)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F7A39CF-EBBB-06C8-E92F-DB31675D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DF5B8DF-4560-B041-9CE7-F927DD732CD5}" type="slidenum">
              <a:rPr lang="en-GB" smtClean="0">
                <a:solidFill>
                  <a:schemeClr val="tx1"/>
                </a:solidFill>
              </a:rPr>
              <a:t>5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90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A8644-147A-F5AB-69DC-CFEF72C58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34925"/>
            <a:ext cx="11558589" cy="1325563"/>
          </a:xfrm>
        </p:spPr>
        <p:txBody>
          <a:bodyPr/>
          <a:lstStyle/>
          <a:p>
            <a:r>
              <a:rPr lang="en-GB" b="1" dirty="0">
                <a:solidFill>
                  <a:srgbClr val="17949C"/>
                </a:solidFill>
                <a:latin typeface="Gill Sans Nova" panose="020B0602020104020203" pitchFamily="34" charset="0"/>
              </a:rPr>
              <a:t>Breakdown Voltage against Temperature</a:t>
            </a:r>
          </a:p>
        </p:txBody>
      </p:sp>
      <p:pic>
        <p:nvPicPr>
          <p:cNvPr id="3" name="Picture 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8DB904F-1DA9-E025-59C1-EF2F715BF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865" y="1105212"/>
            <a:ext cx="6196722" cy="4722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C5996-EC28-1660-9435-2608C4452104}"/>
                  </a:ext>
                </a:extLst>
              </p:cNvPr>
              <p:cNvSpPr txBox="1"/>
              <p:nvPr/>
            </p:nvSpPr>
            <p:spPr>
              <a:xfrm>
                <a:off x="112662" y="2035198"/>
                <a:ext cx="5249203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Gill Sans Nova" panose="020B0602020104020203" pitchFamily="34" charset="0"/>
                  </a:rPr>
                  <a:t>During the warm-up, the breakdown (BD) voltage of each SiPM tile was measured as the temperature was increasing.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Gill Sans Nova" panose="020B06020201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Gill Sans Nova" panose="020B0602020104020203" pitchFamily="34" charset="0"/>
                  </a:rPr>
                  <a:t>The relationship between Breakdown voltage and Temperature is linear.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Gill Sans Nova" panose="020B06020201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Gill Sans Nova" panose="020B0602020104020203" pitchFamily="34" charset="0"/>
                  </a:rPr>
                  <a:t>Rate of increase of BD voltage for these tiles was around 50 mV/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</m:oMath>
                </a14:m>
                <a:endParaRPr lang="en-GB" b="0" dirty="0">
                  <a:latin typeface="Gill Sans Nova" panose="020B0602020104020203" pitchFamily="34" charset="0"/>
                  <a:ea typeface="Cambria Math" panose="02040503050406030204" pitchFamily="18" charset="0"/>
                </a:endParaRPr>
              </a:p>
              <a:p>
                <a:endParaRPr lang="en-GB" dirty="0">
                  <a:latin typeface="Gill Sans Nova" panose="020B0602020104020203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C5996-EC28-1660-9435-2608C4452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62" y="2035198"/>
                <a:ext cx="5249203" cy="2862322"/>
              </a:xfrm>
              <a:prstGeom prst="rect">
                <a:avLst/>
              </a:prstGeom>
              <a:blipFill>
                <a:blip r:embed="rId4"/>
                <a:stretch>
                  <a:fillRect l="-723" t="-1327" r="-1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7E533D1-9EFD-8E97-16B9-A63F61679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DF5B8DF-4560-B041-9CE7-F927DD732CD5}" type="slidenum">
              <a:rPr lang="en-GB" smtClean="0">
                <a:solidFill>
                  <a:schemeClr val="tx1"/>
                </a:solidFill>
              </a:rPr>
              <a:t>6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97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engineering, steel, indoor">
            <a:extLst>
              <a:ext uri="{FF2B5EF4-FFF2-40B4-BE49-F238E27FC236}">
                <a16:creationId xmlns:a16="http://schemas.microsoft.com/office/drawing/2014/main" id="{BA702F41-5DB7-FBC4-9D8E-D4F4032F0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961" y="29496"/>
            <a:ext cx="2518874" cy="33584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2CB75FE-92EE-F65C-44A4-E5D799E7C74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9499"/>
                </a:solidFill>
                <a:latin typeface="Gill Sans Nova" panose="020B0602020104020203" pitchFamily="34" charset="0"/>
                <a:cs typeface="Gill Sans Nova Light" panose="020F0302020204030204" pitchFamily="34" charset="0"/>
              </a:rPr>
              <a:t>PHAIDRA</a:t>
            </a:r>
            <a:endParaRPr lang="en-GB" b="1" dirty="0">
              <a:solidFill>
                <a:srgbClr val="C00000"/>
              </a:solidFill>
              <a:latin typeface="Gill Sans Nova" panose="020B0602020104020203" pitchFamily="34" charset="0"/>
              <a:cs typeface="Gill Sans Nova Light" panose="020F0302020204030204" pitchFamily="34" charset="0"/>
            </a:endParaRPr>
          </a:p>
        </p:txBody>
      </p:sp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45DC81A-0ADA-37C1-A01F-3D507AB81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961" y="3499503"/>
            <a:ext cx="2518873" cy="3358498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4B42BCA-9817-9361-7A00-0AA8526B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DF5B8DF-4560-B041-9CE7-F927DD732CD5}" type="slidenum">
              <a:rPr lang="en-GB" smtClean="0">
                <a:solidFill>
                  <a:schemeClr val="tx1"/>
                </a:solidFill>
              </a:rPr>
              <a:t>7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5CC92E-F368-90D9-F361-4737D7A72805}"/>
              </a:ext>
            </a:extLst>
          </p:cNvPr>
          <p:cNvSpPr txBox="1"/>
          <p:nvPr/>
        </p:nvSpPr>
        <p:spPr>
          <a:xfrm>
            <a:off x="88520" y="1524079"/>
            <a:ext cx="53706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Cold test stand to characterise Veto Photo Detection Units (VPDU). Can hold up to 20 VPDUS.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650 litre capacity. Planned to be filled with Nitrogen for initial VPDU cold test.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Laser diffuser at the top and bottom side of the fixture cage.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LEDs and webcam fixed at the top for internal view of the vessel.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Gill Sans Nova" panose="020B06020201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68AD15-7440-28B5-9832-678A79410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9496"/>
            <a:ext cx="2528202" cy="335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E39DA43E-2BD3-199A-DFE1-617A564FA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250" y="3470006"/>
            <a:ext cx="2528752" cy="335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66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C10A880-C0CE-458A-058A-DD8925C1E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70" t="6903" r="24402" b="11999"/>
          <a:stretch/>
        </p:blipFill>
        <p:spPr>
          <a:xfrm>
            <a:off x="6020597" y="34926"/>
            <a:ext cx="2532101" cy="2081789"/>
          </a:xfrm>
          <a:prstGeom prst="round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731F259-6A35-E79C-B77B-7F51A1953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9499"/>
                </a:solidFill>
                <a:latin typeface="Gill Sans Nova" panose="020B0602020104020203" pitchFamily="34" charset="0"/>
                <a:cs typeface="Gill Sans Nova Light" panose="020F0302020204030204" pitchFamily="34" charset="0"/>
              </a:rPr>
              <a:t>PHAI</a:t>
            </a:r>
            <a:r>
              <a:rPr lang="en-GB" b="1" dirty="0">
                <a:solidFill>
                  <a:srgbClr val="C00000"/>
                </a:solidFill>
                <a:latin typeface="Gill Sans Nova" panose="020B0602020104020203" pitchFamily="34" charset="0"/>
                <a:cs typeface="Gill Sans Nova Light" panose="020F0302020204030204" pitchFamily="34" charset="0"/>
              </a:rPr>
              <a:t>DAQ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66DC6EB-B001-3FDB-EF5B-AA7381F6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DF5B8DF-4560-B041-9CE7-F927DD732CD5}" type="slidenum">
              <a:rPr lang="en-GB" smtClean="0">
                <a:solidFill>
                  <a:schemeClr val="tx1"/>
                </a:solidFill>
              </a:rPr>
              <a:t>8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C6F05-4F11-4909-0F91-C5A770747743}"/>
              </a:ext>
            </a:extLst>
          </p:cNvPr>
          <p:cNvSpPr txBox="1"/>
          <p:nvPr/>
        </p:nvSpPr>
        <p:spPr>
          <a:xfrm>
            <a:off x="88520" y="1203326"/>
            <a:ext cx="50930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Midas based DAQ with added interactive control panel. This is standardised within the Darkside test facilities.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Able to control High/Low voltage and acquire signal data with CAEN boards and digitizer.</a:t>
            </a:r>
          </a:p>
          <a:p>
            <a:endParaRPr lang="en-GB" dirty="0"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UK made steering module implemented with the DAQ to control LV/HV of multiple VPDUs.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Steering module design will be used in the final Darkside experiment to control the PDUs.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ill Sans Nova" panose="020B0602020104020203" pitchFamily="34" charset="0"/>
              </a:rPr>
              <a:t>Setup to send data to the Grid to share within the Darkside-UK groups.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Gill Sans Nova" panose="020B0602020104020203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D81B59A-043E-651A-5DF7-055BD0B5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544" y="-307766"/>
            <a:ext cx="3497456" cy="466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621E800-12C8-D91B-561A-268715550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885" y="4027815"/>
            <a:ext cx="5305115" cy="251992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E5E1362-38F1-25C6-5F90-C046DAEB7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2" b="89992" l="9909" r="91001">
                        <a14:foregroundMark x1="52477" y1="30553" x2="52477" y2="30553"/>
                        <a14:foregroundMark x1="46208" y1="25853" x2="60768" y2="36467"/>
                        <a14:foregroundMark x1="61476" y1="34268" x2="61476" y2="34268"/>
                        <a14:foregroundMark x1="60566" y1="33965" x2="71689" y2="41926"/>
                        <a14:foregroundMark x1="89383" y1="58832" x2="91001" y2="60879"/>
                        <a14:foregroundMark x1="25581" y1="60349" x2="32356" y2="69598"/>
                        <a14:foregroundMark x1="32356" y1="69598" x2="35592" y2="71645"/>
                        <a14:foregroundMark x1="12032" y1="39272" x2="18099" y2="48370"/>
                        <a14:foregroundMark x1="18099" y1="48370" x2="18301" y2="48522"/>
                        <a14:foregroundMark x1="12235" y1="33965" x2="11628" y2="31463"/>
                        <a14:foregroundMark x1="40142" y1="75891" x2="52679" y2="79985"/>
                        <a14:foregroundMark x1="52679" y1="79985" x2="87159" y2="65201"/>
                        <a14:foregroundMark x1="87159" y1="65201" x2="87260" y2="65201"/>
                        <a14:foregroundMark x1="83721" y1="67551" x2="87260" y2="66035"/>
                        <a14:foregroundMark x1="44085" y1="82411" x2="46815" y2="82563"/>
                        <a14:foregroundMark x1="23054" y1="51327" x2="20728" y2="49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62" y="3823707"/>
            <a:ext cx="2810305" cy="374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787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60ADA2D-8BD8-920B-689D-ACBE409A7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025" y="2766218"/>
            <a:ext cx="4503949" cy="1325563"/>
          </a:xfrm>
        </p:spPr>
        <p:txBody>
          <a:bodyPr>
            <a:normAutofit/>
          </a:bodyPr>
          <a:lstStyle/>
          <a:p>
            <a:r>
              <a:rPr lang="en-GB" sz="6000" b="1" dirty="0">
                <a:solidFill>
                  <a:srgbClr val="17949C"/>
                </a:solidFill>
                <a:latin typeface="Gill Sans Nova" panose="020B0602020104020203" pitchFamily="34" charset="0"/>
              </a:rPr>
              <a:t>Thank You!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B65403-93B1-8BEF-6249-B824DA245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1"/>
          <a:stretch/>
        </p:blipFill>
        <p:spPr>
          <a:xfrm>
            <a:off x="0" y="5974080"/>
            <a:ext cx="2214672" cy="883920"/>
          </a:xfrm>
          <a:prstGeom prst="rect">
            <a:avLst/>
          </a:prstGeom>
        </p:spPr>
      </p:pic>
      <p:pic>
        <p:nvPicPr>
          <p:cNvPr id="3" name="Google Shape;56;p13">
            <a:extLst>
              <a:ext uri="{FF2B5EF4-FFF2-40B4-BE49-F238E27FC236}">
                <a16:creationId xmlns:a16="http://schemas.microsoft.com/office/drawing/2014/main" id="{28D63148-7E04-566E-FB0A-4960E4B680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1791"/>
          <a:stretch/>
        </p:blipFill>
        <p:spPr>
          <a:xfrm>
            <a:off x="1812336" y="6052492"/>
            <a:ext cx="1345392" cy="80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University of Liverpool Logo PNG vector in SVG, PDF, AI, CDR ...">
            <a:extLst>
              <a:ext uri="{FF2B5EF4-FFF2-40B4-BE49-F238E27FC236}">
                <a16:creationId xmlns:a16="http://schemas.microsoft.com/office/drawing/2014/main" id="{920BABA0-4F05-6083-3036-0111C134A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36296" r="8304" b="35309"/>
          <a:stretch/>
        </p:blipFill>
        <p:spPr bwMode="auto">
          <a:xfrm>
            <a:off x="10090704" y="6293243"/>
            <a:ext cx="2101296" cy="53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KRI Science &amp; Technology Facilities Council - R2 Portal | R2 Portal">
            <a:extLst>
              <a:ext uri="{FF2B5EF4-FFF2-40B4-BE49-F238E27FC236}">
                <a16:creationId xmlns:a16="http://schemas.microsoft.com/office/drawing/2014/main" id="{D01D82CA-8123-090F-F136-2E837A9A1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2" b="35203"/>
          <a:stretch/>
        </p:blipFill>
        <p:spPr bwMode="auto">
          <a:xfrm>
            <a:off x="7989407" y="6248313"/>
            <a:ext cx="2101296" cy="62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817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2814</TotalTime>
  <Words>545</Words>
  <Application>Microsoft Macintosh PowerPoint</Application>
  <PresentationFormat>Widescreen</PresentationFormat>
  <Paragraphs>74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Aharoni</vt:lpstr>
      <vt:lpstr>Arial</vt:lpstr>
      <vt:lpstr>Calibri</vt:lpstr>
      <vt:lpstr>Calibri Light</vt:lpstr>
      <vt:lpstr>Cambria Math</vt:lpstr>
      <vt:lpstr>Gill Sans Nova</vt:lpstr>
      <vt:lpstr>Office Theme</vt:lpstr>
      <vt:lpstr>ARIADNE SiPM readout R&amp;D + Darkside Cold test</vt:lpstr>
      <vt:lpstr>Photon detection systems for Liquid Argon Time Projection Chambers</vt:lpstr>
      <vt:lpstr>SiPM assembly</vt:lpstr>
      <vt:lpstr>SiPM view inside ARIADNE</vt:lpstr>
      <vt:lpstr>Integration display from S2 signal</vt:lpstr>
      <vt:lpstr>Breakdown Voltage against Temperature</vt:lpstr>
      <vt:lpstr>PowerPoint Presentation</vt:lpstr>
      <vt:lpstr>PHAIDAQ</vt:lpstr>
      <vt:lpstr>Thank You!</vt:lpstr>
      <vt:lpstr>Backup slides</vt:lpstr>
      <vt:lpstr>ARIADNE</vt:lpstr>
      <vt:lpstr>BD Voltage - IV curve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Introduce the experiment: what physics is or will the experiment research (e.g. is it currently taking data)? has the experiment made any physics discoveries yet? where is the experiment?</dc:title>
  <dc:creator>Sudikshan Ravinthiran</dc:creator>
  <cp:lastModifiedBy>Ravinthiran, Sudikshan</cp:lastModifiedBy>
  <cp:revision>151</cp:revision>
  <dcterms:created xsi:type="dcterms:W3CDTF">2022-11-16T14:25:27Z</dcterms:created>
  <dcterms:modified xsi:type="dcterms:W3CDTF">2024-05-23T10:09:34Z</dcterms:modified>
</cp:coreProperties>
</file>