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693" r:id="rId2"/>
    <p:sldId id="749" r:id="rId3"/>
    <p:sldId id="750" r:id="rId4"/>
    <p:sldId id="744" r:id="rId5"/>
    <p:sldId id="753" r:id="rId6"/>
    <p:sldId id="754" r:id="rId7"/>
    <p:sldId id="759" r:id="rId8"/>
    <p:sldId id="760" r:id="rId9"/>
    <p:sldId id="747" r:id="rId10"/>
    <p:sldId id="699" r:id="rId11"/>
    <p:sldId id="764" r:id="rId12"/>
    <p:sldId id="746" r:id="rId13"/>
    <p:sldId id="755" r:id="rId14"/>
    <p:sldId id="757" r:id="rId15"/>
    <p:sldId id="756" r:id="rId16"/>
    <p:sldId id="758" r:id="rId17"/>
    <p:sldId id="737" r:id="rId18"/>
    <p:sldId id="761" r:id="rId19"/>
    <p:sldId id="762" r:id="rId20"/>
    <p:sldId id="743" r:id="rId21"/>
    <p:sldId id="736" r:id="rId22"/>
    <p:sldId id="580" r:id="rId23"/>
    <p:sldId id="485" r:id="rId24"/>
    <p:sldId id="611" r:id="rId25"/>
    <p:sldId id="605" r:id="rId26"/>
    <p:sldId id="607" r:id="rId27"/>
    <p:sldId id="602" r:id="rId28"/>
    <p:sldId id="6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EFCC5-F546-4F01-A08E-B8A6BCA731D6}" type="datetimeFigureOut">
              <a:rPr lang="en-GB" smtClean="0"/>
              <a:t>21/05/2024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715DE-D11D-4E9B-B21C-DD083B8440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30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715DE-D11D-4E9B-B21C-DD083B84409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5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715DE-D11D-4E9B-B21C-DD083B84409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33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715DE-D11D-4E9B-B21C-DD083B84409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875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It is designed for a total actuation of 1.3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mrad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with a precision of 50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nrad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6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Potential to place bellow the retro-chamber (the red is a potentially removable gutter)</a:t>
            </a:r>
            <a:endParaRPr lang="en-GB" b="0" i="0" u="none" strike="noStrike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47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D9007-A197-4919-A600-5D739BDBE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E149-CDD6-46FB-A7B9-50C2EBB7E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8A4AE-E1D1-4B97-A585-E7C632AF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44836-9D79-4697-BFFC-D04253A1F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95D74-8D00-43EF-9D2E-5176CBAB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61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0D492-109A-40E1-AF96-AAB581604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04F23-8CA2-4D12-ABDC-D264458F1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1F85-F193-4D83-B739-030286AF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C9FC7-BA0A-4751-97BE-49935A24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56A30-D653-46B4-9EF0-5A623B46A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46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908D46-726A-466F-BA2B-80B1624140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900BC-6815-45B6-8804-0A379DA52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7F2D8-21FF-4E83-AB02-FB9274C35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5765E-5AA5-4874-B564-A17F820D9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1214-44E0-4A47-A67D-8F886764C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19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F1BB2-FA9A-46E2-9ACA-1D6DE614F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6BECA-CD2F-48BD-AC1E-6294227FD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4250D-0F24-4B54-B68A-2F1ADD5DF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6416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24/05/2024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FF30F-DD14-4880-852A-8C2171BC7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754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Liverpool HEP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AF9B2-2F65-4AE0-892D-B9580D9D8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5414" y="6492875"/>
            <a:ext cx="2743200" cy="365125"/>
          </a:xfrm>
        </p:spPr>
        <p:txBody>
          <a:bodyPr/>
          <a:lstStyle/>
          <a:p>
            <a:fld id="{5636B871-5AB0-4D1C-83FC-AC92A823FC8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17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2529-A2A5-4DE6-9EB3-EDBB0C418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495C5-53FC-431A-8A6C-A6DD2EE3E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7077F-A7B2-49D9-AFC6-71D05906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E4B2C-2DCE-44AD-BB68-3C96500FF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E87A6-71D0-4880-BBD6-ED028F5C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79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44EB-A662-4697-9F86-AF4012B1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88E73-7BA2-4045-8E52-9A4452C6F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0C675-D042-475E-8E38-E50A5BC93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FFBB7-52C4-4EE6-9D9E-19EFFDFE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F369B-7ED6-41CE-87D0-EDA0C7EB2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AFC81-6985-4475-8A80-A1057ED6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04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FD558-D4C4-4642-BCEC-7D52C1BB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A3BD4-8CD8-4E3D-B0AA-4BE0F7E07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05AC24-BED2-4233-9CDA-4337747C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C2C6A-1E4F-4D61-A434-80BFD58F6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438CC-9B14-40DD-8E3B-7F407EF6D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BE3678-87C3-45EC-9E25-888A55F8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91EB7D-74F6-4467-91D4-47157F7F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083683-8C08-4FF5-88A4-7959F1B5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0EBB3-DE76-4934-888E-4C8A73B04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C5DB8-E49F-484A-8B28-592C7DCB5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73467-657D-495D-88CB-EE827B99C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64C0D-4AD5-4C3E-9D29-4D9139CE3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80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FE47DD-E0C6-41C5-8EAF-33E3B42C7F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53E317-87B3-4082-9222-B71BD42C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27103-E612-470E-9183-555968B33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072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BECBF-AED8-4676-BB8F-4A00981D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3C8C6-81E5-4A19-84AD-F74FD316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69E9F-0849-4419-A1C6-CEA63816A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A8008-C650-47BC-BE7A-FEE0A634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F87F8-F21D-4118-8BEE-1CAC919F0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58548-6A30-4723-BC04-CC2D57F48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06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EAA40-6040-4338-B4D2-F2AAD1B4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1D63D9-F200-4B08-9ED4-078F49BFFE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C6025-4993-4DEF-BA6D-1FAE91A4B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85D70-E1A7-4BF5-8FF1-1CE2FC04A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178D9-A189-4B53-AC19-2265EC518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E8B4C-1321-4BB8-9608-29E6BAFF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29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E8083A-FAD8-4540-89FF-C5C4BE93B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D282D-B1DB-4102-B977-7E3FD736E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E066-4B03-4319-B7F6-F69917ECC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806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6B871-5AB0-4D1C-83FC-AC92A823F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3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429237" y="2434876"/>
            <a:ext cx="11333525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4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Atom Interferometry: MAGIS, AION &amp; Liverpool</a:t>
            </a:r>
          </a:p>
        </p:txBody>
      </p:sp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A12670-B899-27BF-DE21-49A71E08B9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8"/>
          <a:stretch/>
        </p:blipFill>
        <p:spPr>
          <a:xfrm>
            <a:off x="1075624" y="4617498"/>
            <a:ext cx="3176080" cy="724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BB28BF-A459-777D-A334-3D8411FD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001" y="4457679"/>
            <a:ext cx="1411015" cy="731407"/>
          </a:xfrm>
          <a:prstGeom prst="rect">
            <a:avLst/>
          </a:prstGeom>
        </p:spPr>
      </p:pic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3037720-70F8-EBC7-F424-6F6B772E9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86" y="4555290"/>
            <a:ext cx="3061851" cy="7870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591870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99800" y="1"/>
            <a:ext cx="11127341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UK Contributions to MAGIS-100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47E31-88E1-673F-B4B6-80178871092A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F18990B-8271-4D30-9AFD-237530C82D7C}"/>
              </a:ext>
            </a:extLst>
          </p:cNvPr>
          <p:cNvSpPr txBox="1"/>
          <p:nvPr/>
        </p:nvSpPr>
        <p:spPr>
          <a:xfrm>
            <a:off x="402671" y="991951"/>
            <a:ext cx="877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Jon Coleman founding member of MAGIS and leads MAGIS-UK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96AD7-416F-4965-839D-0470F83B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10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22448-AA4A-477A-1BF0-F488C156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2A0802-93B3-0354-D4C7-35BA7E7E5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D4233B-A714-AD8D-33B8-64BEBEBBC2AE}"/>
              </a:ext>
            </a:extLst>
          </p:cNvPr>
          <p:cNvSpPr txBox="1"/>
          <p:nvPr/>
        </p:nvSpPr>
        <p:spPr>
          <a:xfrm>
            <a:off x="402671" y="1786786"/>
            <a:ext cx="877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UK is providing the detection system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7F18FA-BC9F-ABCA-3F46-4F9E5ECEC377}"/>
              </a:ext>
            </a:extLst>
          </p:cNvPr>
          <p:cNvSpPr txBox="1"/>
          <p:nvPr/>
        </p:nvSpPr>
        <p:spPr>
          <a:xfrm>
            <a:off x="397215" y="2585767"/>
            <a:ext cx="775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Liverpool is providing the rotation-compensation system and in-vacuum </a:t>
            </a:r>
            <a:r>
              <a:rPr lang="en-GB" sz="2400" dirty="0" err="1"/>
              <a:t>optomechanics</a:t>
            </a:r>
            <a:r>
              <a:rPr lang="en-GB" sz="2400" dirty="0"/>
              <a:t> etc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DB16F-BDCA-7994-53D9-903D8EFC637D}"/>
              </a:ext>
            </a:extLst>
          </p:cNvPr>
          <p:cNvSpPr txBox="1"/>
          <p:nvPr/>
        </p:nvSpPr>
        <p:spPr>
          <a:xfrm>
            <a:off x="399943" y="3626231"/>
            <a:ext cx="775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Oxford is providing the camera systems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8F3FED-EF54-C943-56F0-495577454074}"/>
              </a:ext>
            </a:extLst>
          </p:cNvPr>
          <p:cNvSpPr txBox="1"/>
          <p:nvPr/>
        </p:nvSpPr>
        <p:spPr>
          <a:xfrm>
            <a:off x="402671" y="4506829"/>
            <a:ext cx="7750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Cambridge is providing the DAQ electronics and data pipeline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47ACAA-2B14-5BA6-2C37-FB85785039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8362"/>
          <a:stretch/>
        </p:blipFill>
        <p:spPr bwMode="auto">
          <a:xfrm>
            <a:off x="7930106" y="1593962"/>
            <a:ext cx="3697035" cy="4128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54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591870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99800" y="1"/>
            <a:ext cx="11127341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Liverpool Main Contributions &amp; Deliverables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47E31-88E1-673F-B4B6-80178871092A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94D3AE6-C759-41F2-9854-339F2770A2A3}"/>
              </a:ext>
            </a:extLst>
          </p:cNvPr>
          <p:cNvGrpSpPr/>
          <p:nvPr/>
        </p:nvGrpSpPr>
        <p:grpSpPr>
          <a:xfrm>
            <a:off x="9640574" y="1233858"/>
            <a:ext cx="2189123" cy="4620020"/>
            <a:chOff x="1442722" y="-1089729"/>
            <a:chExt cx="3235986" cy="775454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7A553E0-87A8-48E8-BB31-B62AA75F9E3F}"/>
                </a:ext>
              </a:extLst>
            </p:cNvPr>
            <p:cNvGrpSpPr/>
            <p:nvPr/>
          </p:nvGrpSpPr>
          <p:grpSpPr>
            <a:xfrm>
              <a:off x="1442722" y="-1069331"/>
              <a:ext cx="2700812" cy="7734142"/>
              <a:chOff x="11650279" y="7200578"/>
              <a:chExt cx="7726357" cy="2199527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7F5FDD1-978B-4D24-8D99-ADF552B695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767" r="8765" b="1846"/>
              <a:stretch/>
            </p:blipFill>
            <p:spPr>
              <a:xfrm>
                <a:off x="11650279" y="7200578"/>
                <a:ext cx="7726357" cy="2199527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B2D073D-E6D4-47FC-9A2A-E4A19CA130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2046" t="25707" r="41293" b="71079"/>
              <a:stretch/>
            </p:blipFill>
            <p:spPr>
              <a:xfrm>
                <a:off x="15139987" y="11389489"/>
                <a:ext cx="720091" cy="851723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3CD5DF6-1FE9-4767-BA4E-630AE53A8906}"/>
                  </a:ext>
                </a:extLst>
              </p:cNvPr>
              <p:cNvSpPr/>
              <p:nvPr/>
            </p:nvSpPr>
            <p:spPr>
              <a:xfrm>
                <a:off x="12005532" y="16501520"/>
                <a:ext cx="637712" cy="637032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120D9D9-5A1C-4A57-9A9D-8760192653FB}"/>
                  </a:ext>
                </a:extLst>
              </p:cNvPr>
              <p:cNvSpPr/>
              <p:nvPr/>
            </p:nvSpPr>
            <p:spPr>
              <a:xfrm rot="5722993">
                <a:off x="16866610" y="16449383"/>
                <a:ext cx="600863" cy="688153"/>
              </a:xfrm>
              <a:prstGeom prst="ellipse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B9851EDD-02B9-45C9-AF7B-CF57C19C36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4329" t="50696" r="46251" b="47738"/>
              <a:stretch/>
            </p:blipFill>
            <p:spPr>
              <a:xfrm>
                <a:off x="14299628" y="15980627"/>
                <a:ext cx="1027748" cy="792334"/>
              </a:xfrm>
              <a:prstGeom prst="rect">
                <a:avLst/>
              </a:prstGeom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276DB60-925B-47A9-803A-0F27380CD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21" r="79245" b="1846"/>
            <a:stretch/>
          </p:blipFill>
          <p:spPr>
            <a:xfrm>
              <a:off x="4099246" y="-1089729"/>
              <a:ext cx="579462" cy="773414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18990B-8271-4D30-9AFD-237530C82D7C}"/>
              </a:ext>
            </a:extLst>
          </p:cNvPr>
          <p:cNvSpPr txBox="1"/>
          <p:nvPr/>
        </p:nvSpPr>
        <p:spPr>
          <a:xfrm>
            <a:off x="402671" y="991951"/>
            <a:ext cx="877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Design, prototyping, manufacturing, assembly and commissioning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96AD7-416F-4965-839D-0470F83B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11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22448-AA4A-477A-1BF0-F488C156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2A0802-93B3-0354-D4C7-35BA7E7E5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42F348-0039-33F8-12F5-E6B193276AE6}"/>
              </a:ext>
            </a:extLst>
          </p:cNvPr>
          <p:cNvGrpSpPr/>
          <p:nvPr/>
        </p:nvGrpSpPr>
        <p:grpSpPr>
          <a:xfrm>
            <a:off x="3643600" y="3551759"/>
            <a:ext cx="7820729" cy="2712430"/>
            <a:chOff x="3643600" y="3551759"/>
            <a:chExt cx="7820729" cy="271243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30FA28B-4E71-4B57-ACC5-C1D73E9EACE8}"/>
                </a:ext>
              </a:extLst>
            </p:cNvPr>
            <p:cNvSpPr/>
            <p:nvPr/>
          </p:nvSpPr>
          <p:spPr>
            <a:xfrm>
              <a:off x="10263750" y="5502059"/>
              <a:ext cx="1200579" cy="3984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C1F8951-359E-4896-8587-37B688673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77" r="4214" b="4396"/>
            <a:stretch/>
          </p:blipFill>
          <p:spPr>
            <a:xfrm>
              <a:off x="3643600" y="3551759"/>
              <a:ext cx="4827923" cy="2712430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CFB9D1F-270C-4F58-AD1A-172D52C8F0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71523" y="5276439"/>
              <a:ext cx="1765593" cy="225619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BA516D4-2F93-722F-7498-9B75653859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41563" y="5909733"/>
              <a:ext cx="1795553" cy="354456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AD4233B-A714-AD8D-33B8-64BEBEBBC2AE}"/>
              </a:ext>
            </a:extLst>
          </p:cNvPr>
          <p:cNvSpPr txBox="1"/>
          <p:nvPr/>
        </p:nvSpPr>
        <p:spPr>
          <a:xfrm>
            <a:off x="399943" y="1590512"/>
            <a:ext cx="877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Lead on retro-reflection detection chamber and its control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7F18FA-BC9F-ABCA-3F46-4F9E5ECEC377}"/>
              </a:ext>
            </a:extLst>
          </p:cNvPr>
          <p:cNvSpPr txBox="1"/>
          <p:nvPr/>
        </p:nvSpPr>
        <p:spPr>
          <a:xfrm>
            <a:off x="399943" y="2201845"/>
            <a:ext cx="877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Top tip-tilt platform machining and procurement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DB16F-BDCA-7994-53D9-903D8EFC637D}"/>
              </a:ext>
            </a:extLst>
          </p:cNvPr>
          <p:cNvSpPr txBox="1"/>
          <p:nvPr/>
        </p:nvSpPr>
        <p:spPr>
          <a:xfrm>
            <a:off x="402671" y="2756413"/>
            <a:ext cx="877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Engineering and machining custom in-vacuum components</a:t>
            </a:r>
          </a:p>
        </p:txBody>
      </p:sp>
    </p:spTree>
    <p:extLst>
      <p:ext uri="{BB962C8B-B14F-4D97-AF65-F5344CB8AC3E}">
        <p14:creationId xmlns:p14="http://schemas.microsoft.com/office/powerpoint/2010/main" val="14985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591870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99800" y="1"/>
            <a:ext cx="11127341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Retro-Reflection System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47E31-88E1-673F-B4B6-80178871092A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C365FE6-F787-444F-A7D6-EC58D96B1853}"/>
              </a:ext>
            </a:extLst>
          </p:cNvPr>
          <p:cNvSpPr txBox="1"/>
          <p:nvPr/>
        </p:nvSpPr>
        <p:spPr>
          <a:xfrm>
            <a:off x="400002" y="906011"/>
            <a:ext cx="1087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Multi-purpose system for countering systematics and aiding interferometer readout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710AEE-6687-4E63-A5F7-C8F599278399}"/>
              </a:ext>
            </a:extLst>
          </p:cNvPr>
          <p:cNvGrpSpPr>
            <a:grpSpLocks noChangeAspect="1"/>
          </p:cNvGrpSpPr>
          <p:nvPr/>
        </p:nvGrpSpPr>
        <p:grpSpPr>
          <a:xfrm>
            <a:off x="6783433" y="2542735"/>
            <a:ext cx="2857991" cy="3160946"/>
            <a:chOff x="6665679" y="1244716"/>
            <a:chExt cx="4305484" cy="4351338"/>
          </a:xfrm>
        </p:grpSpPr>
        <p:pic>
          <p:nvPicPr>
            <p:cNvPr id="42" name="Picture 41" descr="Diagram&#10;&#10;Description automatically generated">
              <a:extLst>
                <a:ext uri="{FF2B5EF4-FFF2-40B4-BE49-F238E27FC236}">
                  <a16:creationId xmlns:a16="http://schemas.microsoft.com/office/drawing/2014/main" id="{5D675C9E-B728-4D2E-BEA5-1AB4396F7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b="3644"/>
            <a:stretch/>
          </p:blipFill>
          <p:spPr>
            <a:xfrm>
              <a:off x="6665679" y="1244716"/>
              <a:ext cx="4305484" cy="4351338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EF56977-AF5B-4D20-89B2-A53891E4A872}"/>
                </a:ext>
              </a:extLst>
            </p:cNvPr>
            <p:cNvSpPr/>
            <p:nvPr/>
          </p:nvSpPr>
          <p:spPr>
            <a:xfrm>
              <a:off x="6817701" y="1371068"/>
              <a:ext cx="616252" cy="499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829C10B1-262D-44C5-876D-54046FC4809E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9918866" y="2217245"/>
            <a:ext cx="1728931" cy="384857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5D68CF7-7CF4-4C09-9C34-CE942296F408}"/>
              </a:ext>
            </a:extLst>
          </p:cNvPr>
          <p:cNvSpPr txBox="1"/>
          <p:nvPr/>
        </p:nvSpPr>
        <p:spPr>
          <a:xfrm>
            <a:off x="7282573" y="1612437"/>
            <a:ext cx="42443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Cambria"/>
                <a:ea typeface="Cambria"/>
                <a:cs typeface="Calibri"/>
              </a:rPr>
              <a:t>Phase Shear Readout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7E048C0-14D8-4872-A963-FF1B5E6D76C8}"/>
              </a:ext>
            </a:extLst>
          </p:cNvPr>
          <p:cNvSpPr txBox="1"/>
          <p:nvPr/>
        </p:nvSpPr>
        <p:spPr>
          <a:xfrm>
            <a:off x="599607" y="1755579"/>
            <a:ext cx="42443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dirty="0">
                <a:latin typeface="Cambria"/>
                <a:ea typeface="Cambria"/>
                <a:cs typeface="Calibri"/>
              </a:rPr>
              <a:t>Coriolis Compensation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64D60-C70E-4D63-808B-2FF69282F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203" y="2883093"/>
            <a:ext cx="5431104" cy="248022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B3810-AEFE-4B02-B77E-D49CCD83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12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C7C7F-0E83-DA54-80F4-CB82B772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3B049-A782-B641-91BC-F231366F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550E15-86FA-BCEB-BBAE-B6EB72D7B279}"/>
              </a:ext>
            </a:extLst>
          </p:cNvPr>
          <p:cNvSpPr txBox="1"/>
          <p:nvPr/>
        </p:nvSpPr>
        <p:spPr>
          <a:xfrm>
            <a:off x="6650293" y="6150508"/>
            <a:ext cx="550889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latin typeface="Cambria"/>
                <a:ea typeface="Cambria"/>
                <a:cs typeface="Calibri"/>
              </a:rPr>
              <a:t>A. </a:t>
            </a:r>
            <a:r>
              <a:rPr lang="en-GB" sz="900" dirty="0" err="1">
                <a:latin typeface="Cambria"/>
                <a:ea typeface="Cambria"/>
                <a:cs typeface="Calibri"/>
              </a:rPr>
              <a:t>Sugarbaker</a:t>
            </a:r>
            <a:r>
              <a:rPr lang="en-GB" sz="900" dirty="0">
                <a:latin typeface="Cambria"/>
                <a:ea typeface="Cambria"/>
                <a:cs typeface="Calibri"/>
              </a:rPr>
              <a:t> </a:t>
            </a:r>
            <a:r>
              <a:rPr lang="en-GB" sz="900" i="1" dirty="0">
                <a:latin typeface="Cambria"/>
                <a:ea typeface="Cambria"/>
                <a:cs typeface="Calibri"/>
              </a:rPr>
              <a:t>et al.</a:t>
            </a:r>
            <a:r>
              <a:rPr lang="en-GB" sz="900" dirty="0">
                <a:latin typeface="Cambria"/>
                <a:ea typeface="Cambria"/>
                <a:cs typeface="Calibri"/>
              </a:rPr>
              <a:t>, Phys. Rev. Lett. </a:t>
            </a:r>
            <a:r>
              <a:rPr lang="en-GB" sz="900" b="1" dirty="0">
                <a:latin typeface="Cambria"/>
                <a:ea typeface="Cambria"/>
                <a:cs typeface="Calibri"/>
              </a:rPr>
              <a:t>111</a:t>
            </a:r>
            <a:r>
              <a:rPr lang="en-GB" sz="900" dirty="0">
                <a:latin typeface="Cambria"/>
                <a:ea typeface="Cambria"/>
                <a:cs typeface="Calibri"/>
              </a:rPr>
              <a:t>, 113002</a:t>
            </a:r>
            <a:r>
              <a:rPr lang="en-GB" sz="900" b="1" dirty="0">
                <a:latin typeface="Cambria"/>
                <a:ea typeface="Cambria"/>
                <a:cs typeface="Calibri"/>
              </a:rPr>
              <a:t> </a:t>
            </a:r>
            <a:r>
              <a:rPr lang="en-GB" sz="900" dirty="0">
                <a:latin typeface="Cambria"/>
                <a:ea typeface="Cambria"/>
                <a:cs typeface="Calibri"/>
              </a:rPr>
              <a:t>(2013)</a:t>
            </a:r>
          </a:p>
        </p:txBody>
      </p:sp>
      <p:pic>
        <p:nvPicPr>
          <p:cNvPr id="10" name="traditional_compensation_no_offset">
            <a:hlinkClick r:id="" action="ppaction://media"/>
            <a:extLst>
              <a:ext uri="{FF2B5EF4-FFF2-40B4-BE49-F238E27FC236}">
                <a16:creationId xmlns:a16="http://schemas.microsoft.com/office/drawing/2014/main" id="{28E60E45-271E-D4CA-302E-A1E532FDFD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7944990" y="1906526"/>
            <a:ext cx="2504560" cy="422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689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5" grpId="0"/>
      <p:bldP spid="4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591870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99800" y="1"/>
            <a:ext cx="11127341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Retro-Reflection Chamber Status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47E31-88E1-673F-B4B6-80178871092A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C365FE6-F787-444F-A7D6-EC58D96B1853}"/>
              </a:ext>
            </a:extLst>
          </p:cNvPr>
          <p:cNvSpPr txBox="1"/>
          <p:nvPr/>
        </p:nvSpPr>
        <p:spPr>
          <a:xfrm>
            <a:off x="314676" y="2598003"/>
            <a:ext cx="6533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All major components specified and procured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/>
              <a:t>Mirror with λ/1000 flatness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B3810-AEFE-4B02-B77E-D49CCD83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13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C7C7F-0E83-DA54-80F4-CB82B772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3B049-A782-B641-91BC-F231366F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B7570-FCB7-4A59-6B58-7A70C062F231}"/>
              </a:ext>
            </a:extLst>
          </p:cNvPr>
          <p:cNvSpPr txBox="1"/>
          <p:nvPr/>
        </p:nvSpPr>
        <p:spPr>
          <a:xfrm>
            <a:off x="405918" y="986486"/>
            <a:ext cx="569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Chamber has been machined at Liverpool and tested at Liverpool and </a:t>
            </a:r>
            <a:r>
              <a:rPr lang="en-GB" sz="2400" dirty="0" err="1"/>
              <a:t>Darsebury</a:t>
            </a:r>
            <a:endParaRPr lang="en-GB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/>
              <a:t>Passed leak test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B04E3C-66CE-48D0-3C05-C2777C62EA99}"/>
              </a:ext>
            </a:extLst>
          </p:cNvPr>
          <p:cNvSpPr txBox="1"/>
          <p:nvPr/>
        </p:nvSpPr>
        <p:spPr>
          <a:xfrm>
            <a:off x="402672" y="5034202"/>
            <a:ext cx="5903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Assembly and initial commissioning for MAGIS prototype this summer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/>
              <a:t>Team flying to Stanford this July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C8302-7F4A-0F11-2002-4669AE7F62C8}"/>
              </a:ext>
            </a:extLst>
          </p:cNvPr>
          <p:cNvSpPr txBox="1"/>
          <p:nvPr/>
        </p:nvSpPr>
        <p:spPr>
          <a:xfrm>
            <a:off x="302345" y="3709389"/>
            <a:ext cx="1087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Prototype control system developed and tested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/>
              <a:t>10 nm PZT placement precision achieved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AB300F-03F2-9C01-461F-2D1DA7232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131" y="3658148"/>
            <a:ext cx="4530067" cy="2597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121623-1C51-7A21-0B8E-4284E20CF1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3450" y="783728"/>
            <a:ext cx="4693691" cy="24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65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591870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99800" y="1"/>
            <a:ext cx="11127341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MAGIS-100 Prototype at Stanford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47E31-88E1-673F-B4B6-80178871092A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B3810-AEFE-4B02-B77E-D49CCD83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14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C7C7F-0E83-DA54-80F4-CB82B7728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3B049-A782-B641-91BC-F231366F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03FF3-E10F-C979-D096-4378DE1AC7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t="6974" r="21924" b="3188"/>
          <a:stretch/>
        </p:blipFill>
        <p:spPr>
          <a:xfrm>
            <a:off x="7189539" y="1353469"/>
            <a:ext cx="4769826" cy="4437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C6354F-36EC-6CCE-91F2-7C52D2DC2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7" b="21728"/>
          <a:stretch/>
        </p:blipFill>
        <p:spPr>
          <a:xfrm>
            <a:off x="4986625" y="3642517"/>
            <a:ext cx="2075012" cy="25690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246869-D67F-2CFE-2086-BAE8D3015518}"/>
              </a:ext>
            </a:extLst>
          </p:cNvPr>
          <p:cNvSpPr txBox="1"/>
          <p:nvPr/>
        </p:nvSpPr>
        <p:spPr>
          <a:xfrm>
            <a:off x="400003" y="906011"/>
            <a:ext cx="6433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10-m prototype is currently being constructed at Stanford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90 % complete, aiming for late summer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50BC0B-15CF-AD37-606C-D50D8CE70AEA}"/>
              </a:ext>
            </a:extLst>
          </p:cNvPr>
          <p:cNvSpPr txBox="1"/>
          <p:nvPr/>
        </p:nvSpPr>
        <p:spPr>
          <a:xfrm>
            <a:off x="400003" y="2442332"/>
            <a:ext cx="6433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Henry is currently on LTA at Stanford helping to setup and perform characterisations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108258-EC47-C527-D22A-89EA38F0FCFB}"/>
              </a:ext>
            </a:extLst>
          </p:cNvPr>
          <p:cNvSpPr txBox="1"/>
          <p:nvPr/>
        </p:nvSpPr>
        <p:spPr>
          <a:xfrm>
            <a:off x="400003" y="3635145"/>
            <a:ext cx="4306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Working Sr cold atom sources already established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14F58D-D652-07E3-5AA3-3FFAAA90B02D}"/>
              </a:ext>
            </a:extLst>
          </p:cNvPr>
          <p:cNvSpPr txBox="1"/>
          <p:nvPr/>
        </p:nvSpPr>
        <p:spPr>
          <a:xfrm>
            <a:off x="400002" y="4925451"/>
            <a:ext cx="4306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Will be a testbed for MAGIS generally and for our detection system specifically</a:t>
            </a:r>
          </a:p>
        </p:txBody>
      </p:sp>
    </p:spTree>
    <p:extLst>
      <p:ext uri="{BB962C8B-B14F-4D97-AF65-F5344CB8AC3E}">
        <p14:creationId xmlns:p14="http://schemas.microsoft.com/office/powerpoint/2010/main" val="1049184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51626" y="6369182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827880" y="1"/>
            <a:ext cx="8591493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AION Collaboration Design &amp; Status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AutoShape 2" descr="https://www.kicc.cam.ac.uk/sites/www.kicc.cam.ac.uk/files/styles/carousel/public/homepage-carousel/aion_883x441.png?itok=Ctinruww">
            <a:extLst>
              <a:ext uri="{FF2B5EF4-FFF2-40B4-BE49-F238E27FC236}">
                <a16:creationId xmlns:a16="http://schemas.microsoft.com/office/drawing/2014/main" id="{C6B946A1-9315-4F4C-A244-CD6AC7C5C3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52983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992023-4720-4BF4-AB03-6D4E16A29384}"/>
              </a:ext>
            </a:extLst>
          </p:cNvPr>
          <p:cNvSpPr txBox="1"/>
          <p:nvPr/>
        </p:nvSpPr>
        <p:spPr>
          <a:xfrm>
            <a:off x="400003" y="906011"/>
            <a:ext cx="7190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AION is the UK consortium which will act as a complimentary experiment to MAGIS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9A027D5-EB14-4ED0-81A7-F9FC07B30E6D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A3331-D262-4B10-BB74-CA66403C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15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870106-9DCA-3C9D-C690-2E92581CE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3A6155-4EDD-3308-727F-5CAC815B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pic>
        <p:nvPicPr>
          <p:cNvPr id="8" name="Picture 7" descr="A diagram of a building&#10;&#10;Description automatically generated">
            <a:extLst>
              <a:ext uri="{FF2B5EF4-FFF2-40B4-BE49-F238E27FC236}">
                <a16:creationId xmlns:a16="http://schemas.microsoft.com/office/drawing/2014/main" id="{33707DD3-03E6-EB0F-29DD-49F1F1F0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461" y="1856700"/>
            <a:ext cx="3284714" cy="4248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D85B2-A303-8622-513B-DE6664552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607" y="831466"/>
            <a:ext cx="1411015" cy="7314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2042CA-64CC-EDB4-A885-9246B1FFE7BE}"/>
              </a:ext>
            </a:extLst>
          </p:cNvPr>
          <p:cNvSpPr txBox="1"/>
          <p:nvPr/>
        </p:nvSpPr>
        <p:spPr>
          <a:xfrm>
            <a:off x="380768" y="1999966"/>
            <a:ext cx="7190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Five 1-m interferometers under construction to develop the cold atom technology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Birmingham, Cambridge, Imperial, Oxford, RAL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B973D0-A2AE-41AA-F205-C60579356C93}"/>
              </a:ext>
            </a:extLst>
          </p:cNvPr>
          <p:cNvSpPr txBox="1"/>
          <p:nvPr/>
        </p:nvSpPr>
        <p:spPr>
          <a:xfrm>
            <a:off x="380768" y="3394565"/>
            <a:ext cx="7190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10-m prototype at Oxford Beecroft building is undergoing design finalisation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2322B4-2483-FEE8-78F2-6740CEAB366D}"/>
              </a:ext>
            </a:extLst>
          </p:cNvPr>
          <p:cNvSpPr txBox="1"/>
          <p:nvPr/>
        </p:nvSpPr>
        <p:spPr>
          <a:xfrm>
            <a:off x="380768" y="4467193"/>
            <a:ext cx="7190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Proposed for full 100-m and km devices still unconfirmed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 err="1"/>
              <a:t>Boulby</a:t>
            </a:r>
            <a:r>
              <a:rPr lang="en-GB" sz="2400" b="1" dirty="0"/>
              <a:t> </a:t>
            </a:r>
            <a:r>
              <a:rPr lang="en-GB" sz="2400" dirty="0"/>
              <a:t>is proposed but noise analysis ongoing</a:t>
            </a:r>
            <a:endParaRPr lang="en-GB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E97A0F-E9AF-BE41-5F39-0671C8C7699D}"/>
              </a:ext>
            </a:extLst>
          </p:cNvPr>
          <p:cNvSpPr txBox="1"/>
          <p:nvPr/>
        </p:nvSpPr>
        <p:spPr>
          <a:xfrm>
            <a:off x="380768" y="5844440"/>
            <a:ext cx="719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Further funding dependent on STFC’s QTFP II call</a:t>
            </a:r>
          </a:p>
        </p:txBody>
      </p:sp>
    </p:spTree>
    <p:extLst>
      <p:ext uri="{BB962C8B-B14F-4D97-AF65-F5344CB8AC3E}">
        <p14:creationId xmlns:p14="http://schemas.microsoft.com/office/powerpoint/2010/main" val="3909634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51626" y="6369182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827880" y="1"/>
            <a:ext cx="8591493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RAL Prototype for AION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AutoShape 2" descr="https://www.kicc.cam.ac.uk/sites/www.kicc.cam.ac.uk/files/styles/carousel/public/homepage-carousel/aion_883x441.png?itok=Ctinruww">
            <a:extLst>
              <a:ext uri="{FF2B5EF4-FFF2-40B4-BE49-F238E27FC236}">
                <a16:creationId xmlns:a16="http://schemas.microsoft.com/office/drawing/2014/main" id="{C6B946A1-9315-4F4C-A244-CD6AC7C5C3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52983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992023-4720-4BF4-AB03-6D4E16A29384}"/>
              </a:ext>
            </a:extLst>
          </p:cNvPr>
          <p:cNvSpPr txBox="1"/>
          <p:nvPr/>
        </p:nvSpPr>
        <p:spPr>
          <a:xfrm>
            <a:off x="400002" y="906011"/>
            <a:ext cx="7588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RAL prototype will be AION’s testbed for our retroreflection chamber and readout methods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9A027D5-EB14-4ED0-81A7-F9FC07B30E6D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A3331-D262-4B10-BB74-CA66403C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16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870106-9DCA-3C9D-C690-2E92581CE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3A6155-4EDD-3308-727F-5CAC815B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FF873-04DB-7F4B-4F02-51B2EFECD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315"/>
          <a:stretch/>
        </p:blipFill>
        <p:spPr>
          <a:xfrm>
            <a:off x="1418336" y="3482267"/>
            <a:ext cx="4463433" cy="2470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CC00D5-8DA9-0E63-4451-B8B62FE8C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109" y="2039963"/>
            <a:ext cx="2857259" cy="35426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AD8536D-6EAB-D5DD-CCA0-2D88E13640A7}"/>
              </a:ext>
            </a:extLst>
          </p:cNvPr>
          <p:cNvCxnSpPr>
            <a:cxnSpLocks/>
          </p:cNvCxnSpPr>
          <p:nvPr/>
        </p:nvCxnSpPr>
        <p:spPr>
          <a:xfrm>
            <a:off x="8138398" y="2477122"/>
            <a:ext cx="0" cy="2668311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822460-D01A-FB77-BA7A-C3B5931B6E0C}"/>
              </a:ext>
            </a:extLst>
          </p:cNvPr>
          <p:cNvSpPr txBox="1"/>
          <p:nvPr/>
        </p:nvSpPr>
        <p:spPr>
          <a:xfrm>
            <a:off x="7544548" y="3626611"/>
            <a:ext cx="48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1m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EAA705-6C28-B90B-0913-9A56EF3653CF}"/>
              </a:ext>
            </a:extLst>
          </p:cNvPr>
          <p:cNvSpPr txBox="1"/>
          <p:nvPr/>
        </p:nvSpPr>
        <p:spPr>
          <a:xfrm>
            <a:off x="400002" y="1874516"/>
            <a:ext cx="7588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1-m vacuum chamber operational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07BFA1-5300-ACCF-AFB6-258FB7BE9DAE}"/>
              </a:ext>
            </a:extLst>
          </p:cNvPr>
          <p:cNvSpPr txBox="1"/>
          <p:nvPr/>
        </p:nvSpPr>
        <p:spPr>
          <a:xfrm>
            <a:off x="400002" y="2479386"/>
            <a:ext cx="7588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Initial cold strontium source established and spectroscopy performed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AEAC79-D544-8ED3-33BF-8A3D7F33D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3546" y="792892"/>
            <a:ext cx="1411015" cy="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2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591870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00003" y="1"/>
            <a:ext cx="11333525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Multi-Photon Atom Interferometry at Liverpool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47E31-88E1-673F-B4B6-80178871092A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25D74-FB6F-4F33-821E-EA27A351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17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088A76-E8C4-E0FB-605D-1073D970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5C478-F567-D044-E339-2D32B1F1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43668-CF9F-04F4-06F7-92305817799F}"/>
              </a:ext>
            </a:extLst>
          </p:cNvPr>
          <p:cNvSpPr txBox="1"/>
          <p:nvPr/>
        </p:nvSpPr>
        <p:spPr>
          <a:xfrm>
            <a:off x="400000" y="4135100"/>
            <a:ext cx="602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 1-m rubidium atom interferometer is being commissioned currently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4D01E9-AAD2-C129-C77D-605CA9222382}"/>
              </a:ext>
            </a:extLst>
          </p:cNvPr>
          <p:cNvSpPr txBox="1"/>
          <p:nvPr/>
        </p:nvSpPr>
        <p:spPr>
          <a:xfrm>
            <a:off x="400000" y="5345948"/>
            <a:ext cx="6798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 second 1-m system has been designed and constructed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4E4D38-932C-3660-FD66-E1876DAF57D8}"/>
              </a:ext>
            </a:extLst>
          </p:cNvPr>
          <p:cNvSpPr txBox="1"/>
          <p:nvPr/>
        </p:nvSpPr>
        <p:spPr>
          <a:xfrm>
            <a:off x="400002" y="948765"/>
            <a:ext cx="6798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Liverpool runs its own atom interferometry programme on the 2</a:t>
            </a:r>
            <a:r>
              <a:rPr lang="en-GB" sz="2400" baseline="30000" dirty="0"/>
              <a:t>nd</a:t>
            </a:r>
            <a:r>
              <a:rPr lang="en-GB" sz="2400" dirty="0"/>
              <a:t> Floor on the Oliver Lodge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6973F9-B5C1-6993-E797-F4835317D59D}"/>
              </a:ext>
            </a:extLst>
          </p:cNvPr>
          <p:cNvSpPr txBox="1"/>
          <p:nvPr/>
        </p:nvSpPr>
        <p:spPr>
          <a:xfrm>
            <a:off x="399999" y="1912578"/>
            <a:ext cx="6798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Will act as a testbed for new technologies which enable and support MAGIS and future technologies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50B677-1C41-3B0A-E055-97E08FA93A16}"/>
              </a:ext>
            </a:extLst>
          </p:cNvPr>
          <p:cNvSpPr txBox="1"/>
          <p:nvPr/>
        </p:nvSpPr>
        <p:spPr>
          <a:xfrm>
            <a:off x="400000" y="3346681"/>
            <a:ext cx="6027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Suitable for pursuing fundamental physics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B37B00E-F76C-6D3A-C389-D98F3216A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376" y="948765"/>
            <a:ext cx="3688222" cy="51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651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591870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00003" y="1"/>
            <a:ext cx="11333525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Multi-Photon Atom Interferometry at Liverpool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47E31-88E1-673F-B4B6-80178871092A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25D74-FB6F-4F33-821E-EA27A351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18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A9D624-DF8D-47D9-8125-DA133D1E9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252" y="867049"/>
            <a:ext cx="3420600" cy="547410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3D12A8F-C910-442D-AF96-48A245B736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929" t="25038" r="21272" b="13497"/>
          <a:stretch/>
        </p:blipFill>
        <p:spPr>
          <a:xfrm>
            <a:off x="8128723" y="3670754"/>
            <a:ext cx="2539277" cy="21143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9BB7D2-36F5-4A2D-B774-A35E76234357}"/>
              </a:ext>
            </a:extLst>
          </p:cNvPr>
          <p:cNvSpPr/>
          <p:nvPr/>
        </p:nvSpPr>
        <p:spPr>
          <a:xfrm>
            <a:off x="9111168" y="4340029"/>
            <a:ext cx="819149" cy="74970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9AB66C-2EDB-4400-84F3-C91812734EB1}"/>
              </a:ext>
            </a:extLst>
          </p:cNvPr>
          <p:cNvCxnSpPr>
            <a:cxnSpLocks/>
          </p:cNvCxnSpPr>
          <p:nvPr/>
        </p:nvCxnSpPr>
        <p:spPr>
          <a:xfrm flipH="1">
            <a:off x="10083567" y="4538444"/>
            <a:ext cx="829195" cy="9475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2D354C2-86E3-4458-9136-A456FB12D82E}"/>
              </a:ext>
            </a:extLst>
          </p:cNvPr>
          <p:cNvCxnSpPr>
            <a:cxnSpLocks/>
          </p:cNvCxnSpPr>
          <p:nvPr/>
        </p:nvCxnSpPr>
        <p:spPr>
          <a:xfrm>
            <a:off x="7209551" y="4180205"/>
            <a:ext cx="768379" cy="35823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5597448-E36D-4270-B131-4C1BCD1F0609}"/>
              </a:ext>
            </a:extLst>
          </p:cNvPr>
          <p:cNvSpPr txBox="1"/>
          <p:nvPr/>
        </p:nvSpPr>
        <p:spPr>
          <a:xfrm>
            <a:off x="11011016" y="4253218"/>
            <a:ext cx="1055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10</a:t>
            </a:r>
            <a:r>
              <a:rPr lang="en-GB" baseline="30000" dirty="0">
                <a:solidFill>
                  <a:schemeClr val="accent1"/>
                </a:solidFill>
              </a:rPr>
              <a:t>10</a:t>
            </a:r>
            <a:r>
              <a:rPr lang="en-GB" dirty="0">
                <a:solidFill>
                  <a:schemeClr val="accent1"/>
                </a:solidFill>
              </a:rPr>
              <a:t> Ultracold Rb atoms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976B632-776F-6176-EF65-E89FC954B5C2}"/>
              </a:ext>
            </a:extLst>
          </p:cNvPr>
          <p:cNvGrpSpPr/>
          <p:nvPr/>
        </p:nvGrpSpPr>
        <p:grpSpPr>
          <a:xfrm>
            <a:off x="7390394" y="873778"/>
            <a:ext cx="4801606" cy="2376861"/>
            <a:chOff x="7390394" y="873778"/>
            <a:chExt cx="4801606" cy="237686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6BD71B-C8F9-4F61-8F3C-5EEFAD40DB60}"/>
                </a:ext>
              </a:extLst>
            </p:cNvPr>
            <p:cNvSpPr txBox="1"/>
            <p:nvPr/>
          </p:nvSpPr>
          <p:spPr>
            <a:xfrm>
              <a:off x="7390394" y="873778"/>
              <a:ext cx="48016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1"/>
                  </a:solidFill>
                </a:rPr>
                <a:t>A cloud of cold atoms falling due to gravity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07E83B2-6C48-4768-80C8-D1B50E8A17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53417" y="1903161"/>
              <a:ext cx="10447" cy="74187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103B16-05E6-4225-AAAB-43FAC62A5A6D}"/>
                </a:ext>
              </a:extLst>
            </p:cNvPr>
            <p:cNvSpPr txBox="1"/>
            <p:nvPr/>
          </p:nvSpPr>
          <p:spPr>
            <a:xfrm>
              <a:off x="7959279" y="1993415"/>
              <a:ext cx="4226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</a:rPr>
                <a:t>g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B271497-53CF-4047-91CF-ECF5AFD0F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678" y="1382796"/>
              <a:ext cx="1867843" cy="1867843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088A76-E8C4-E0FB-605D-1073D970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5C478-F567-D044-E339-2D32B1F1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03061-370E-DA34-D00C-99352A740BB3}"/>
              </a:ext>
            </a:extLst>
          </p:cNvPr>
          <p:cNvSpPr txBox="1"/>
          <p:nvPr/>
        </p:nvSpPr>
        <p:spPr>
          <a:xfrm>
            <a:off x="400003" y="906011"/>
            <a:ext cx="421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 lot of progress this year: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4BBA88-AE69-E5E6-6345-31CF75B8032E}"/>
              </a:ext>
            </a:extLst>
          </p:cNvPr>
          <p:cNvSpPr txBox="1"/>
          <p:nvPr/>
        </p:nvSpPr>
        <p:spPr>
          <a:xfrm>
            <a:off x="820233" y="1468336"/>
            <a:ext cx="421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Increased loading rate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5D2D7-0C23-EACD-4599-EE62F457D54D}"/>
              </a:ext>
            </a:extLst>
          </p:cNvPr>
          <p:cNvSpPr txBox="1"/>
          <p:nvPr/>
        </p:nvSpPr>
        <p:spPr>
          <a:xfrm>
            <a:off x="838200" y="2021183"/>
            <a:ext cx="421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More atoms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020A0A-2EAD-CAE8-FD82-B0B87F9B657E}"/>
              </a:ext>
            </a:extLst>
          </p:cNvPr>
          <p:cNvSpPr txBox="1"/>
          <p:nvPr/>
        </p:nvSpPr>
        <p:spPr>
          <a:xfrm>
            <a:off x="820233" y="3576394"/>
            <a:ext cx="421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Interference fringes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DB688A-8FC8-2041-A5FE-2FAC9834098E}"/>
              </a:ext>
            </a:extLst>
          </p:cNvPr>
          <p:cNvSpPr txBox="1"/>
          <p:nvPr/>
        </p:nvSpPr>
        <p:spPr>
          <a:xfrm>
            <a:off x="177757" y="4278946"/>
            <a:ext cx="365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Next steps: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0FB437-0F97-1E02-D4A9-6E49FD8A5C1A}"/>
              </a:ext>
            </a:extLst>
          </p:cNvPr>
          <p:cNvSpPr txBox="1"/>
          <p:nvPr/>
        </p:nvSpPr>
        <p:spPr>
          <a:xfrm>
            <a:off x="820233" y="2556336"/>
            <a:ext cx="421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Colder atoms (10 </a:t>
            </a:r>
            <a:r>
              <a:rPr lang="en-GB" sz="2400" b="1" dirty="0" err="1"/>
              <a:t>μK</a:t>
            </a:r>
            <a:r>
              <a:rPr lang="en-GB" sz="2400" b="1" dirty="0"/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B22745-7635-5C3D-E1C2-3EBCE021752C}"/>
              </a:ext>
            </a:extLst>
          </p:cNvPr>
          <p:cNvSpPr txBox="1"/>
          <p:nvPr/>
        </p:nvSpPr>
        <p:spPr>
          <a:xfrm>
            <a:off x="838200" y="3091489"/>
            <a:ext cx="421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Magnetic spectroscopy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08295AC-A7E3-230F-B001-5D5F022EBB14}"/>
              </a:ext>
            </a:extLst>
          </p:cNvPr>
          <p:cNvSpPr txBox="1"/>
          <p:nvPr/>
        </p:nvSpPr>
        <p:spPr>
          <a:xfrm>
            <a:off x="608648" y="4763877"/>
            <a:ext cx="421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Launching to 1 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2BD3C-D414-3791-2588-C742C4905C9C}"/>
              </a:ext>
            </a:extLst>
          </p:cNvPr>
          <p:cNvSpPr txBox="1"/>
          <p:nvPr/>
        </p:nvSpPr>
        <p:spPr>
          <a:xfrm>
            <a:off x="608648" y="5323443"/>
            <a:ext cx="4216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Multiple clouds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E47584-3578-4F0B-6BDF-3C77ECD63079}"/>
              </a:ext>
            </a:extLst>
          </p:cNvPr>
          <p:cNvSpPr txBox="1"/>
          <p:nvPr/>
        </p:nvSpPr>
        <p:spPr>
          <a:xfrm>
            <a:off x="608647" y="5841032"/>
            <a:ext cx="4427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Velocity-selective interference</a:t>
            </a:r>
          </a:p>
        </p:txBody>
      </p:sp>
      <p:pic>
        <p:nvPicPr>
          <p:cNvPr id="41" name="Picture 40" descr="A graph of a graph of a fraction&#10;&#10;Description automatically generated with medium confidence">
            <a:extLst>
              <a:ext uri="{FF2B5EF4-FFF2-40B4-BE49-F238E27FC236}">
                <a16:creationId xmlns:a16="http://schemas.microsoft.com/office/drawing/2014/main" id="{CCF2DE73-673E-9F06-6F2C-E3ECD3BE1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29" y="995240"/>
            <a:ext cx="4495989" cy="50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6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2" grpId="0"/>
      <p:bldP spid="22" grpId="1"/>
      <p:bldP spid="18" grpId="0"/>
      <p:bldP spid="28" grpId="0"/>
      <p:bldP spid="29" grpId="0"/>
      <p:bldP spid="30" grpId="0"/>
      <p:bldP spid="31" grpId="0"/>
      <p:bldP spid="3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591870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00003" y="1"/>
            <a:ext cx="11333525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Second Interferometry Arm Progress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47E31-88E1-673F-B4B6-80178871092A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25D74-FB6F-4F33-821E-EA27A351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19</a:t>
            </a:fld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088A76-E8C4-E0FB-605D-1073D970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5C478-F567-D044-E339-2D32B1F18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43668-CF9F-04F4-06F7-92305817799F}"/>
              </a:ext>
            </a:extLst>
          </p:cNvPr>
          <p:cNvSpPr txBox="1"/>
          <p:nvPr/>
        </p:nvSpPr>
        <p:spPr>
          <a:xfrm>
            <a:off x="400002" y="906011"/>
            <a:ext cx="576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Second chamber has been built in house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499A8A-7E77-AE03-1EA6-617F74FBD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353" y="1115110"/>
            <a:ext cx="4617645" cy="50714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4D01E9-AAD2-C129-C77D-605CA9222382}"/>
              </a:ext>
            </a:extLst>
          </p:cNvPr>
          <p:cNvSpPr txBox="1"/>
          <p:nvPr/>
        </p:nvSpPr>
        <p:spPr>
          <a:xfrm>
            <a:off x="398445" y="1606277"/>
            <a:ext cx="6497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Tested and validated by </a:t>
            </a:r>
            <a:r>
              <a:rPr lang="en-GB" sz="2400" dirty="0" err="1"/>
              <a:t>Darsebry</a:t>
            </a:r>
            <a:r>
              <a:rPr lang="en-GB" sz="2400" dirty="0"/>
              <a:t> vacuum group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C0A336-3DA3-1279-8EAB-09948903BCF8}"/>
              </a:ext>
            </a:extLst>
          </p:cNvPr>
          <p:cNvSpPr txBox="1"/>
          <p:nvPr/>
        </p:nvSpPr>
        <p:spPr>
          <a:xfrm>
            <a:off x="408878" y="2363550"/>
            <a:ext cx="5956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Work beginning towards commissioning</a:t>
            </a:r>
          </a:p>
        </p:txBody>
      </p:sp>
      <p:pic>
        <p:nvPicPr>
          <p:cNvPr id="31" name="Picture 30" descr="A machine on a table&#10;&#10;Description automatically generated">
            <a:extLst>
              <a:ext uri="{FF2B5EF4-FFF2-40B4-BE49-F238E27FC236}">
                <a16:creationId xmlns:a16="http://schemas.microsoft.com/office/drawing/2014/main" id="{1B5ADD53-A336-FE02-415F-29117352C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r="14213"/>
          <a:stretch/>
        </p:blipFill>
        <p:spPr>
          <a:xfrm>
            <a:off x="1464814" y="3211273"/>
            <a:ext cx="4891597" cy="30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9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591870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99800" y="1"/>
            <a:ext cx="11127341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Liverpool Team &amp; Projects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47E31-88E1-673F-B4B6-80178871092A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4" name="Picture 2" descr="Photo of Professor Jonathon Coleman">
            <a:extLst>
              <a:ext uri="{FF2B5EF4-FFF2-40B4-BE49-F238E27FC236}">
                <a16:creationId xmlns:a16="http://schemas.microsoft.com/office/drawing/2014/main" id="{1B117B6A-74B8-48C3-88B9-1C586622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48" y="720036"/>
            <a:ext cx="1268885" cy="156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Photo of Dr Carl Metelko">
            <a:extLst>
              <a:ext uri="{FF2B5EF4-FFF2-40B4-BE49-F238E27FC236}">
                <a16:creationId xmlns:a16="http://schemas.microsoft.com/office/drawing/2014/main" id="{EE0C9607-3B8E-4B41-B631-6C0B9F978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010" y="2675614"/>
            <a:ext cx="1131295" cy="156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Photo of Mr Kieran Bridges">
            <a:extLst>
              <a:ext uri="{FF2B5EF4-FFF2-40B4-BE49-F238E27FC236}">
                <a16:creationId xmlns:a16="http://schemas.microsoft.com/office/drawing/2014/main" id="{91E62668-7BED-4EAF-8335-EBEAC59D2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530" y="720036"/>
            <a:ext cx="1131295" cy="163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9BA3B607-90AD-4155-BC2D-1921E1DAC6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8" t="19111" r="9499" b="34371"/>
          <a:stretch/>
        </p:blipFill>
        <p:spPr>
          <a:xfrm>
            <a:off x="8279753" y="2811125"/>
            <a:ext cx="1013108" cy="1424683"/>
          </a:xfrm>
          <a:prstGeom prst="rect">
            <a:avLst/>
          </a:prstGeom>
        </p:spPr>
      </p:pic>
      <p:pic>
        <p:nvPicPr>
          <p:cNvPr id="58" name="Picture 57" descr="A person in a blue suit&#10;&#10;Description automatically generated">
            <a:extLst>
              <a:ext uri="{FF2B5EF4-FFF2-40B4-BE49-F238E27FC236}">
                <a16:creationId xmlns:a16="http://schemas.microsoft.com/office/drawing/2014/main" id="{512EF93B-CA90-440A-85D8-48406712D1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7749" r="34610" b="33594"/>
          <a:stretch/>
        </p:blipFill>
        <p:spPr>
          <a:xfrm>
            <a:off x="10662784" y="740041"/>
            <a:ext cx="1205042" cy="155971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66D8733-CD1A-43C9-AC67-CE30F4D92EF0}"/>
              </a:ext>
            </a:extLst>
          </p:cNvPr>
          <p:cNvSpPr txBox="1"/>
          <p:nvPr/>
        </p:nvSpPr>
        <p:spPr>
          <a:xfrm>
            <a:off x="9001098" y="229462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 Coleman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77F1EE2-1CF3-4B5F-A1ED-6A8B82ADBBB7}"/>
              </a:ext>
            </a:extLst>
          </p:cNvPr>
          <p:cNvSpPr txBox="1"/>
          <p:nvPr/>
        </p:nvSpPr>
        <p:spPr>
          <a:xfrm>
            <a:off x="7339371" y="2303204"/>
            <a:ext cx="155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Kieran Bridges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D022956-BA99-46CB-BEBA-F3D852A97797}"/>
              </a:ext>
            </a:extLst>
          </p:cNvPr>
          <p:cNvSpPr txBox="1"/>
          <p:nvPr/>
        </p:nvSpPr>
        <p:spPr>
          <a:xfrm>
            <a:off x="10049046" y="4251501"/>
            <a:ext cx="140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Carl Metelko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93360C-E518-417C-902D-04F26C1723C9}"/>
              </a:ext>
            </a:extLst>
          </p:cNvPr>
          <p:cNvSpPr txBox="1"/>
          <p:nvPr/>
        </p:nvSpPr>
        <p:spPr>
          <a:xfrm>
            <a:off x="10401990" y="2304149"/>
            <a:ext cx="1844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Gedminas Elertas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D549E9-9E9D-4E2F-AB6E-7A8A84A8D2D6}"/>
              </a:ext>
            </a:extLst>
          </p:cNvPr>
          <p:cNvSpPr txBox="1"/>
          <p:nvPr/>
        </p:nvSpPr>
        <p:spPr>
          <a:xfrm>
            <a:off x="9920803" y="6206514"/>
            <a:ext cx="1777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Jonathan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Tinsley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EC777FA-F6A3-4296-8874-6993F4674B1A}"/>
              </a:ext>
            </a:extLst>
          </p:cNvPr>
          <p:cNvSpPr txBox="1"/>
          <p:nvPr/>
        </p:nvSpPr>
        <p:spPr>
          <a:xfrm>
            <a:off x="8045826" y="6203866"/>
            <a:ext cx="166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Henry Throssell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2ABDE6A-4140-4E7E-A2E8-94DB6AF8449B}"/>
              </a:ext>
            </a:extLst>
          </p:cNvPr>
          <p:cNvSpPr txBox="1"/>
          <p:nvPr/>
        </p:nvSpPr>
        <p:spPr>
          <a:xfrm>
            <a:off x="8021421" y="4229701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Kamran Hussain</a:t>
            </a:r>
          </a:p>
        </p:txBody>
      </p:sp>
      <p:pic>
        <p:nvPicPr>
          <p:cNvPr id="68" name="Picture 8" descr="Jonathan Tinsley - University of Liverpool">
            <a:extLst>
              <a:ext uri="{FF2B5EF4-FFF2-40B4-BE49-F238E27FC236}">
                <a16:creationId xmlns:a16="http://schemas.microsoft.com/office/drawing/2014/main" id="{60EBB83E-FEDF-4E54-8CFB-E5DF3F12B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11833" b="8906"/>
          <a:stretch/>
        </p:blipFill>
        <p:spPr bwMode="auto">
          <a:xfrm>
            <a:off x="10224450" y="4777849"/>
            <a:ext cx="1105732" cy="143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FB48E8E-C50A-4B89-92AC-7551F3210C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r="19121" b="50000"/>
          <a:stretch/>
        </p:blipFill>
        <p:spPr>
          <a:xfrm>
            <a:off x="8279752" y="4777849"/>
            <a:ext cx="1083323" cy="14260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96AD7-416F-4965-839D-0470F83B5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2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22448-AA4A-477A-1BF0-F488C156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2A0802-93B3-0354-D4C7-35BA7E7E5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5F2FE8-1554-CAD7-28E3-3398DD8DE035}"/>
              </a:ext>
            </a:extLst>
          </p:cNvPr>
          <p:cNvSpPr txBox="1"/>
          <p:nvPr/>
        </p:nvSpPr>
        <p:spPr>
          <a:xfrm>
            <a:off x="1085727" y="1359031"/>
            <a:ext cx="624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MAGIS collaboration based at Fermilab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9DE33-4EBB-16F5-316B-B9DEF8FC0F55}"/>
              </a:ext>
            </a:extLst>
          </p:cNvPr>
          <p:cNvSpPr txBox="1"/>
          <p:nvPr/>
        </p:nvSpPr>
        <p:spPr>
          <a:xfrm>
            <a:off x="1085727" y="1996277"/>
            <a:ext cx="624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AION consortium in the UK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A1340C-5BBC-ADAF-27F2-A8FBAAE667E7}"/>
              </a:ext>
            </a:extLst>
          </p:cNvPr>
          <p:cNvSpPr txBox="1"/>
          <p:nvPr/>
        </p:nvSpPr>
        <p:spPr>
          <a:xfrm>
            <a:off x="1085727" y="2554187"/>
            <a:ext cx="624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In-house programme – 2</a:t>
            </a:r>
            <a:r>
              <a:rPr lang="en-GB" sz="2400" baseline="30000" dirty="0"/>
              <a:t>nd</a:t>
            </a:r>
            <a:r>
              <a:rPr lang="en-GB" sz="2400" dirty="0"/>
              <a:t> Floor Oliver Lodge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9BEB4-109E-1A0B-6A58-CA876A075D8B}"/>
              </a:ext>
            </a:extLst>
          </p:cNvPr>
          <p:cNvSpPr txBox="1"/>
          <p:nvPr/>
        </p:nvSpPr>
        <p:spPr>
          <a:xfrm>
            <a:off x="499800" y="871276"/>
            <a:ext cx="624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Areas of activity: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645D3-5A86-8720-A3B5-B54D10B5B83A}"/>
              </a:ext>
            </a:extLst>
          </p:cNvPr>
          <p:cNvSpPr txBox="1"/>
          <p:nvPr/>
        </p:nvSpPr>
        <p:spPr>
          <a:xfrm>
            <a:off x="1085727" y="3725191"/>
            <a:ext cx="624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Sam Hindley graduated. Working in industry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A625F4-9DC8-6CB7-4A9F-211D2D1E4541}"/>
              </a:ext>
            </a:extLst>
          </p:cNvPr>
          <p:cNvSpPr txBox="1"/>
          <p:nvPr/>
        </p:nvSpPr>
        <p:spPr>
          <a:xfrm>
            <a:off x="1085727" y="4362437"/>
            <a:ext cx="624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Leonie Hawkins moved to Imperial as RA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275A84-D099-0F78-5B2B-6E805C32CE8B}"/>
              </a:ext>
            </a:extLst>
          </p:cNvPr>
          <p:cNvSpPr txBox="1"/>
          <p:nvPr/>
        </p:nvSpPr>
        <p:spPr>
          <a:xfrm>
            <a:off x="1085727" y="4973614"/>
            <a:ext cx="624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Jonathan Tinsley joined on academic staff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983C3-759F-21AC-D76B-ACA63EE30484}"/>
              </a:ext>
            </a:extLst>
          </p:cNvPr>
          <p:cNvSpPr txBox="1"/>
          <p:nvPr/>
        </p:nvSpPr>
        <p:spPr>
          <a:xfrm>
            <a:off x="499800" y="3237436"/>
            <a:ext cx="624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Personal changes: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347F9B-F037-4349-22CD-221944C45093}"/>
              </a:ext>
            </a:extLst>
          </p:cNvPr>
          <p:cNvSpPr txBox="1"/>
          <p:nvPr/>
        </p:nvSpPr>
        <p:spPr>
          <a:xfrm>
            <a:off x="402672" y="5603596"/>
            <a:ext cx="6936700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</a:rPr>
              <a:t>Crucial input from the Detector Development and Manufacturing Facility</a:t>
            </a:r>
          </a:p>
        </p:txBody>
      </p:sp>
    </p:spTree>
    <p:extLst>
      <p:ext uri="{BB962C8B-B14F-4D97-AF65-F5344CB8AC3E}">
        <p14:creationId xmlns:p14="http://schemas.microsoft.com/office/powerpoint/2010/main" val="334179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591870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00003" y="1"/>
            <a:ext cx="11333525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Summary &amp; Future Prospects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47E31-88E1-673F-B4B6-80178871092A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25D74-FB6F-4F33-821E-EA27A351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20</a:t>
            </a:fld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CFFA30-6054-4967-AC09-7D07974D94D4}"/>
              </a:ext>
            </a:extLst>
          </p:cNvPr>
          <p:cNvSpPr txBox="1"/>
          <p:nvPr/>
        </p:nvSpPr>
        <p:spPr>
          <a:xfrm>
            <a:off x="400001" y="755087"/>
            <a:ext cx="844561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Clock atom interferometers have the potential to search for wide variety of new physics: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Ultralight dark matter searches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Gravitational waves detection prototyping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Fundamentals of quantum mechanics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Liverpool is involved in a variety of projects: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In-house </a:t>
            </a:r>
            <a:r>
              <a:rPr lang="en-GB" sz="2400" dirty="0" err="1"/>
              <a:t>Rb</a:t>
            </a:r>
            <a:r>
              <a:rPr lang="en-GB" sz="2400" dirty="0"/>
              <a:t> interferometry programme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MAGIS &amp; AION collaborations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Next few years promise to be a very exciting time for the field: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MAGIS will become live in 2027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AION 10-m prototype should begin construction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Second Liverpool interferometer to begin commissioning</a:t>
            </a:r>
          </a:p>
        </p:txBody>
      </p:sp>
      <p:pic>
        <p:nvPicPr>
          <p:cNvPr id="29" name="Picture 2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F23C10-6D6C-4B84-8079-0E9F1A73A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8"/>
          <a:stretch/>
        </p:blipFill>
        <p:spPr>
          <a:xfrm>
            <a:off x="8615918" y="2064514"/>
            <a:ext cx="3176080" cy="7248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E4E47D-64C2-40BA-B392-3E8732255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702" y="2977182"/>
            <a:ext cx="1411015" cy="73140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5FFD9CEE-DE0D-4D2D-AC22-6E960B910C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3929" t="25038" r="21272" b="13497"/>
          <a:stretch/>
        </p:blipFill>
        <p:spPr>
          <a:xfrm>
            <a:off x="9026440" y="4116134"/>
            <a:ext cx="2355035" cy="200103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DFA944-4972-AB49-33BA-D1FCFF32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62520-6E4A-9B0E-DC4C-22945D087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pic>
        <p:nvPicPr>
          <p:cNvPr id="7" name="Picture 6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AEC9DA9C-28AB-0D88-9B22-9E6A01895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759" y="831888"/>
            <a:ext cx="3061851" cy="78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20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591870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00003" y="1"/>
            <a:ext cx="11333525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AEDGE &amp; Space-Based Systems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47E31-88E1-673F-B4B6-80178871092A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25D74-FB6F-4F33-821E-EA27A351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21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46534A-0CF4-4C04-9C8C-3FF9609BC9E0}"/>
              </a:ext>
            </a:extLst>
          </p:cNvPr>
          <p:cNvSpPr txBox="1"/>
          <p:nvPr/>
        </p:nvSpPr>
        <p:spPr>
          <a:xfrm>
            <a:off x="400002" y="906011"/>
            <a:ext cx="1133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Proposals to launch space-based missions to increase the interferometry time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930359-5014-4BD9-BD67-671D86812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17" y="1509745"/>
            <a:ext cx="6915337" cy="20746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94652-EA08-4A41-869F-05F2B0A63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695" y="3726416"/>
            <a:ext cx="6509857" cy="24152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1A0116-7257-4B39-B22F-E74C42EC2E5E}"/>
              </a:ext>
            </a:extLst>
          </p:cNvPr>
          <p:cNvSpPr txBox="1"/>
          <p:nvPr/>
        </p:nvSpPr>
        <p:spPr>
          <a:xfrm>
            <a:off x="3791823" y="6210297"/>
            <a:ext cx="401459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dirty="0">
                <a:latin typeface="Cambria"/>
                <a:ea typeface="Cambria"/>
                <a:cs typeface="Calibri"/>
              </a:rPr>
              <a:t>Y. A. El-</a:t>
            </a:r>
            <a:r>
              <a:rPr lang="en-GB" sz="1200" dirty="0" err="1">
                <a:latin typeface="Cambria"/>
                <a:ea typeface="Cambria"/>
                <a:cs typeface="Calibri"/>
              </a:rPr>
              <a:t>Neaj</a:t>
            </a:r>
            <a:r>
              <a:rPr lang="en-GB" sz="1200" dirty="0">
                <a:latin typeface="Cambria"/>
                <a:ea typeface="Cambria"/>
                <a:cs typeface="Calibri"/>
              </a:rPr>
              <a:t> </a:t>
            </a:r>
            <a:r>
              <a:rPr lang="en-GB" sz="1200" i="1" dirty="0">
                <a:latin typeface="Cambria"/>
                <a:ea typeface="Cambria"/>
                <a:cs typeface="Calibri"/>
              </a:rPr>
              <a:t>et al.</a:t>
            </a:r>
            <a:r>
              <a:rPr lang="en-GB" sz="1200" dirty="0">
                <a:latin typeface="Cambria"/>
                <a:ea typeface="Cambria"/>
                <a:cs typeface="Calibri"/>
              </a:rPr>
              <a:t>, EPJ Quantum Technology </a:t>
            </a:r>
            <a:r>
              <a:rPr lang="en-GB" sz="1200" b="1" dirty="0">
                <a:latin typeface="Cambria"/>
                <a:ea typeface="Cambria"/>
                <a:cs typeface="Calibri"/>
              </a:rPr>
              <a:t>7</a:t>
            </a:r>
            <a:r>
              <a:rPr lang="en-GB" sz="1200" dirty="0">
                <a:latin typeface="Cambria"/>
                <a:ea typeface="Cambria"/>
                <a:cs typeface="Calibri"/>
              </a:rPr>
              <a:t>, 6 (2020)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5EBD4-62F3-5910-D04A-1355B98F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38A32A6-4FCF-E511-31E8-1C79064D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2499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1FE3-A9CF-4036-8AE8-E839068F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24" y="0"/>
            <a:ext cx="10363200" cy="914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Specifications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8BC9-01C5-45F3-949F-25699A828676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-144693" y="1124744"/>
            <a:ext cx="5333319" cy="4953000"/>
          </a:xfrm>
        </p:spPr>
        <p:txBody>
          <a:bodyPr wrap="square" rtlCol="0" anchor="t">
            <a:normAutofit/>
          </a:bodyPr>
          <a:lstStyle/>
          <a:p>
            <a:pPr marL="990575" lvl="1" indent="-380990">
              <a:spcBef>
                <a:spcPts val="800"/>
              </a:spcBef>
            </a:pPr>
            <a:r>
              <a:rPr lang="en-GB" dirty="0"/>
              <a:t>UHV at 10</a:t>
            </a:r>
            <a:r>
              <a:rPr lang="en-GB" baseline="30000" dirty="0"/>
              <a:t>-11</a:t>
            </a:r>
            <a:r>
              <a:rPr lang="en-GB" dirty="0"/>
              <a:t> Torr</a:t>
            </a:r>
          </a:p>
          <a:p>
            <a:pPr marL="990575" lvl="1" indent="-380990">
              <a:spcBef>
                <a:spcPts val="800"/>
              </a:spcBef>
            </a:pPr>
            <a:r>
              <a:rPr lang="en-GB" dirty="0"/>
              <a:t>Fast actuation: 1.3 </a:t>
            </a:r>
            <a:r>
              <a:rPr lang="en-GB" dirty="0" err="1"/>
              <a:t>mrad</a:t>
            </a:r>
            <a:r>
              <a:rPr lang="en-GB" dirty="0"/>
              <a:t>, &lt;100 </a:t>
            </a:r>
            <a:r>
              <a:rPr lang="en-GB" dirty="0" err="1"/>
              <a:t>ms</a:t>
            </a:r>
            <a:r>
              <a:rPr lang="en-GB" dirty="0"/>
              <a:t> settling time</a:t>
            </a:r>
          </a:p>
          <a:p>
            <a:pPr marL="990575" lvl="1" indent="-380990">
              <a:spcBef>
                <a:spcPts val="800"/>
              </a:spcBef>
            </a:pPr>
            <a:r>
              <a:rPr lang="en-GB" dirty="0"/>
              <a:t>Ultimate precision: 50 </a:t>
            </a:r>
            <a:r>
              <a:rPr lang="en-GB" dirty="0" err="1"/>
              <a:t>nrad</a:t>
            </a:r>
            <a:endParaRPr lang="en-GB" dirty="0"/>
          </a:p>
          <a:p>
            <a:pPr marL="990575" lvl="1" indent="-380990">
              <a:spcBef>
                <a:spcPts val="800"/>
              </a:spcBef>
            </a:pPr>
            <a:r>
              <a:rPr lang="en-GB" dirty="0"/>
              <a:t>Slow actuation for alignment: ±1 degree range</a:t>
            </a:r>
          </a:p>
          <a:p>
            <a:pPr marL="990575" lvl="1" indent="-380990">
              <a:spcBef>
                <a:spcPts val="800"/>
              </a:spcBef>
            </a:pPr>
            <a:r>
              <a:rPr lang="en-GB" dirty="0"/>
              <a:t>All actuators remotely controlled</a:t>
            </a:r>
          </a:p>
          <a:p>
            <a:pPr marL="990575" lvl="1" indent="-380990">
              <a:spcBef>
                <a:spcPts val="800"/>
              </a:spcBef>
            </a:pPr>
            <a:r>
              <a:rPr lang="en-GB" dirty="0"/>
              <a:t>Fast actuation achieved with in-vacuum PZT actuators</a:t>
            </a:r>
          </a:p>
          <a:p>
            <a:pPr marL="990575" lvl="1" indent="-380990">
              <a:spcBef>
                <a:spcPts val="800"/>
              </a:spcBef>
            </a:pPr>
            <a:r>
              <a:rPr lang="en-GB" dirty="0"/>
              <a:t>Slow actuation achieved with out of vacuum stepper/linear motors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A966D8-6074-4144-9257-F076B3C5B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924" y="2679277"/>
            <a:ext cx="2201968" cy="29197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09C985-2EA2-48F7-8948-92A2DE26B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769"/>
          <a:stretch/>
        </p:blipFill>
        <p:spPr>
          <a:xfrm>
            <a:off x="8800586" y="548680"/>
            <a:ext cx="2985015" cy="20828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41C3D7-C9EB-4BB4-980E-FF500F61FD17}"/>
              </a:ext>
            </a:extLst>
          </p:cNvPr>
          <p:cNvSpPr txBox="1"/>
          <p:nvPr/>
        </p:nvSpPr>
        <p:spPr>
          <a:xfrm>
            <a:off x="5893739" y="5599044"/>
            <a:ext cx="2008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Stepper motor</a:t>
            </a:r>
            <a:endParaRPr lang="en-GB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9B1EFA-685E-4B7F-949E-665D072AE465}"/>
              </a:ext>
            </a:extLst>
          </p:cNvPr>
          <p:cNvSpPr txBox="1"/>
          <p:nvPr/>
        </p:nvSpPr>
        <p:spPr>
          <a:xfrm>
            <a:off x="8389046" y="2705844"/>
            <a:ext cx="314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In-vacuum PZT actuator</a:t>
            </a:r>
            <a:endParaRPr lang="en-GB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8E8064-5A44-4E08-8C3D-9BFC15FB8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585" y="3180211"/>
            <a:ext cx="2819944" cy="2418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0D33D4-347D-4DA6-A7A5-9925CBC006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95" y="548680"/>
            <a:ext cx="3683851" cy="19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4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707E-B030-F21F-E0EB-633DE3D0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000" y="190040"/>
            <a:ext cx="10081120" cy="914400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Liverpool </a:t>
            </a:r>
            <a:r>
              <a:rPr lang="lt-LT" sz="3200" kern="0" dirty="0"/>
              <a:t>Detector Development Manufacturing Facility </a:t>
            </a:r>
            <a:r>
              <a:rPr lang="en-GB" sz="3200" dirty="0"/>
              <a:t>Progress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A16F3-DF51-23EF-808D-EDDBD6116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122" y="900792"/>
            <a:ext cx="5255559" cy="2401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B3F09E-58BB-3DBF-FA3B-DA453017CBD6}"/>
              </a:ext>
            </a:extLst>
          </p:cNvPr>
          <p:cNvSpPr txBox="1"/>
          <p:nvPr/>
        </p:nvSpPr>
        <p:spPr>
          <a:xfrm>
            <a:off x="8016213" y="3316115"/>
            <a:ext cx="352821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67" dirty="0"/>
              <a:t>Lattice scaffolding being machined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9A4067-6710-F8D9-9747-06FF79857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940" y="3813044"/>
            <a:ext cx="2201779" cy="1858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FDB5FE-EFD2-B92C-C0BF-A92C34139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355" y="3813044"/>
            <a:ext cx="1338047" cy="1858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4C61EA-3957-C904-202F-890906EA2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7983" y="3813043"/>
            <a:ext cx="1193165" cy="1921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140527-8813-C76A-782D-2B5284192321}"/>
              </a:ext>
            </a:extLst>
          </p:cNvPr>
          <p:cNvSpPr txBox="1"/>
          <p:nvPr/>
        </p:nvSpPr>
        <p:spPr>
          <a:xfrm>
            <a:off x="419123" y="3726484"/>
            <a:ext cx="3919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In-vacuum mirror mounts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180B17-962D-4537-44A2-BF2994D836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1" r="16444" b="5574"/>
          <a:stretch/>
        </p:blipFill>
        <p:spPr>
          <a:xfrm>
            <a:off x="527382" y="1178975"/>
            <a:ext cx="4300895" cy="2456621"/>
          </a:xfrm>
          <a:prstGeom prst="rect">
            <a:avLst/>
          </a:prstGeom>
        </p:spPr>
      </p:pic>
      <p:pic>
        <p:nvPicPr>
          <p:cNvPr id="8" name="Picture 7" descr="A picture containing electronics, loudspeaker&#10;&#10;Description automatically generated">
            <a:extLst>
              <a:ext uri="{FF2B5EF4-FFF2-40B4-BE49-F238E27FC236}">
                <a16:creationId xmlns:a16="http://schemas.microsoft.com/office/drawing/2014/main" id="{61BD7CD9-1FA4-57C5-799B-AE186D0943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6948"/>
          <a:stretch/>
        </p:blipFill>
        <p:spPr>
          <a:xfrm rot="10800000">
            <a:off x="527382" y="4067145"/>
            <a:ext cx="4116407" cy="1928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3FC825-F400-63B0-DCBD-FD913A7DB5DD}"/>
              </a:ext>
            </a:extLst>
          </p:cNvPr>
          <p:cNvSpPr txBox="1"/>
          <p:nvPr/>
        </p:nvSpPr>
        <p:spPr>
          <a:xfrm>
            <a:off x="1871531" y="5734536"/>
            <a:ext cx="3919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Vacuum chamber legs</a:t>
            </a:r>
          </a:p>
        </p:txBody>
      </p:sp>
    </p:spTree>
    <p:extLst>
      <p:ext uri="{BB962C8B-B14F-4D97-AF65-F5344CB8AC3E}">
        <p14:creationId xmlns:p14="http://schemas.microsoft.com/office/powerpoint/2010/main" val="113250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AC3FD-CA5C-1C70-5602-7B4ABAFCE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E6A2A-8FE2-7271-A003-04FCED5FA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9" y="260648"/>
            <a:ext cx="6272000" cy="4707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6C968-0768-7BC1-7EA9-68FB1797B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462" y="288032"/>
            <a:ext cx="4213093" cy="3140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C68FAC-C991-68AA-8328-3ACFCA284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117" y="3724194"/>
            <a:ext cx="3803288" cy="28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35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B1A6-E332-4C9D-8673-660A98DC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 of Vacuum Test Stand and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52014-E394-2B92-D13A-8BC46A79B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57"/>
          <a:stretch/>
        </p:blipFill>
        <p:spPr>
          <a:xfrm>
            <a:off x="1012054" y="1405865"/>
            <a:ext cx="3067721" cy="2887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6EA5B9-C635-7351-B744-9BBC74169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015" y="4679544"/>
            <a:ext cx="2316256" cy="1488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1C38AA-8034-D61E-9F19-7D1ACECD2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972" y="1304039"/>
            <a:ext cx="3526722" cy="2291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EF5192-EE64-4645-F018-730D24E87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895" y="3695427"/>
            <a:ext cx="3624318" cy="23670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B263FC-45E5-2A66-9AF7-2900A626A4D9}"/>
              </a:ext>
            </a:extLst>
          </p:cNvPr>
          <p:cNvSpPr txBox="1"/>
          <p:nvPr/>
        </p:nvSpPr>
        <p:spPr>
          <a:xfrm>
            <a:off x="8016213" y="1220755"/>
            <a:ext cx="3744416" cy="4257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Demonstrated control of position with 10</a:t>
            </a:r>
            <a:r>
              <a:rPr lang="en-GB" sz="2400" b="1" dirty="0">
                <a:solidFill>
                  <a:srgbClr val="FF0000"/>
                </a:solidFill>
              </a:rPr>
              <a:t> </a:t>
            </a:r>
            <a:r>
              <a:rPr lang="en-GB" sz="2400" dirty="0"/>
              <a:t>nm accuracy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Control loop removes natural hysteresis of PZT</a:t>
            </a:r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Settling time of 10 </a:t>
            </a:r>
            <a:r>
              <a:rPr lang="en-GB" sz="2400" dirty="0" err="1"/>
              <a:t>ms</a:t>
            </a:r>
            <a:endParaRPr lang="en-GB" sz="2400" dirty="0"/>
          </a:p>
          <a:p>
            <a:pPr marL="380990" indent="-38099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More information in the technical note: </a:t>
            </a:r>
            <a:r>
              <a:rPr lang="en-GB" sz="2133" dirty="0"/>
              <a:t>“</a:t>
            </a:r>
            <a:r>
              <a:rPr lang="en-GB" sz="1867" i="1" dirty="0"/>
              <a:t>Electronic Control System for the Tip-Tilt Mirror on the MAGIS &amp; AION Experiments</a:t>
            </a:r>
            <a:r>
              <a:rPr lang="en-GB" sz="2133" dirty="0"/>
              <a:t>” </a:t>
            </a:r>
            <a:r>
              <a:rPr lang="en-GB" sz="1867" dirty="0"/>
              <a:t>H. Throssell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56497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CCF3-142D-3352-523A-97968287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Optical Feedback Loop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7D51C-B66B-1D58-F6E0-CA6E8443F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68" y="1038627"/>
            <a:ext cx="5289019" cy="2404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ABA216-0014-B7A9-CB57-1BF44917F63B}"/>
              </a:ext>
            </a:extLst>
          </p:cNvPr>
          <p:cNvSpPr txBox="1"/>
          <p:nvPr/>
        </p:nvSpPr>
        <p:spPr>
          <a:xfrm>
            <a:off x="719940" y="3499699"/>
            <a:ext cx="432048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b="1" dirty="0">
                <a:latin typeface="+mj-lt"/>
              </a:rPr>
              <a:t>Goal: </a:t>
            </a:r>
            <a:r>
              <a:rPr lang="en-GB" sz="2133" dirty="0">
                <a:latin typeface="+mj-lt"/>
              </a:rPr>
              <a:t>Track the angular displacement of tip-tilt mirror with a precision of 50 </a:t>
            </a:r>
            <a:r>
              <a:rPr lang="en-GB" sz="2133" dirty="0" err="1">
                <a:latin typeface="+mj-lt"/>
              </a:rPr>
              <a:t>nrad</a:t>
            </a:r>
            <a:endParaRPr lang="en-GB" sz="2133" dirty="0">
              <a:latin typeface="+mj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55A61BF-E89C-9E97-98D3-BD4B4A553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900" y="704740"/>
            <a:ext cx="3538825" cy="269722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4B4220F-33DF-0C02-EC84-D75481B364F6}"/>
              </a:ext>
            </a:extLst>
          </p:cNvPr>
          <p:cNvSpPr txBox="1"/>
          <p:nvPr/>
        </p:nvSpPr>
        <p:spPr>
          <a:xfrm>
            <a:off x="1358210" y="4653637"/>
            <a:ext cx="58692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/>
              <a:t>Prototype built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/>
              <a:t>Feedback achieved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/>
              <a:t>Characterisation and optimisation ongoing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9486C86-6215-D9D9-D658-366270A16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41" y="3391154"/>
            <a:ext cx="3538825" cy="283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95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230CA-2D3E-0F53-40D6-0D530E59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3" y="452669"/>
            <a:ext cx="10081120" cy="914400"/>
          </a:xfrm>
        </p:spPr>
        <p:txBody>
          <a:bodyPr>
            <a:normAutofit fontScale="90000"/>
          </a:bodyPr>
          <a:lstStyle/>
          <a:p>
            <a:r>
              <a:rPr lang="en-GB" dirty="0"/>
              <a:t>Electronics Rack and Enclosure of Retro-chamber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369AC-1FC3-EA09-5791-05EEE7DE1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941" y="2000467"/>
            <a:ext cx="3866119" cy="3705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315EFE-6DCA-F633-A31A-3B7AC1EAE2F6}"/>
              </a:ext>
            </a:extLst>
          </p:cNvPr>
          <p:cNvSpPr txBox="1"/>
          <p:nvPr/>
        </p:nvSpPr>
        <p:spPr>
          <a:xfrm>
            <a:off x="431371" y="198884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latin typeface="Calibri" panose="020F0502020204030204" pitchFamily="34" charset="0"/>
              </a:rPr>
              <a:t>DIN rail holding 3x</a:t>
            </a:r>
          </a:p>
          <a:p>
            <a:pPr algn="l"/>
            <a:r>
              <a:rPr lang="en-GB" sz="2400" dirty="0">
                <a:latin typeface="Calibri" panose="020F0502020204030204" pitchFamily="34" charset="0"/>
              </a:rPr>
              <a:t>stepper motor</a:t>
            </a:r>
          </a:p>
          <a:p>
            <a:pPr algn="l"/>
            <a:r>
              <a:rPr lang="en-GB" sz="2400" dirty="0">
                <a:latin typeface="Calibri" panose="020F0502020204030204" pitchFamily="34" charset="0"/>
              </a:rPr>
              <a:t>controllers</a:t>
            </a:r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A2B795-8428-A822-2BC3-E970A6C8222F}"/>
              </a:ext>
            </a:extLst>
          </p:cNvPr>
          <p:cNvSpPr txBox="1"/>
          <p:nvPr/>
        </p:nvSpPr>
        <p:spPr>
          <a:xfrm>
            <a:off x="431371" y="3429001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 err="1">
                <a:latin typeface="Calibri" panose="020F0502020204030204" pitchFamily="34" charset="0"/>
              </a:rPr>
              <a:t>Cedrat’s</a:t>
            </a:r>
            <a:r>
              <a:rPr lang="en-GB" sz="2400" dirty="0">
                <a:latin typeface="Calibri" panose="020F0502020204030204" pitchFamily="34" charset="0"/>
              </a:rPr>
              <a:t> power rack for</a:t>
            </a:r>
          </a:p>
          <a:p>
            <a:pPr algn="l"/>
            <a:r>
              <a:rPr lang="en-GB" sz="2400" dirty="0">
                <a:latin typeface="Calibri" panose="020F0502020204030204" pitchFamily="34" charset="0"/>
              </a:rPr>
              <a:t>strain gauge</a:t>
            </a:r>
          </a:p>
          <a:p>
            <a:pPr algn="l"/>
            <a:r>
              <a:rPr lang="en-GB" sz="2400" dirty="0">
                <a:latin typeface="Calibri" panose="020F0502020204030204" pitchFamily="34" charset="0"/>
              </a:rPr>
              <a:t>amplifiers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B3521-B575-2529-E6C0-36025653AAE2}"/>
              </a:ext>
            </a:extLst>
          </p:cNvPr>
          <p:cNvSpPr txBox="1"/>
          <p:nvPr/>
        </p:nvSpPr>
        <p:spPr>
          <a:xfrm>
            <a:off x="431371" y="520179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latin typeface="Calibri" panose="020F0502020204030204" pitchFamily="34" charset="0"/>
              </a:rPr>
              <a:t>Aerotech controller</a:t>
            </a:r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58901-EFC1-CCC1-7421-0D1E53EA5B7F}"/>
              </a:ext>
            </a:extLst>
          </p:cNvPr>
          <p:cNvSpPr txBox="1"/>
          <p:nvPr/>
        </p:nvSpPr>
        <p:spPr>
          <a:xfrm>
            <a:off x="8784299" y="155795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latin typeface="Calibri" panose="020F0502020204030204" pitchFamily="34" charset="0"/>
              </a:rPr>
              <a:t>10U rack, 2 drawers and</a:t>
            </a:r>
          </a:p>
          <a:p>
            <a:pPr algn="l"/>
            <a:r>
              <a:rPr lang="en-GB" sz="2400" dirty="0">
                <a:latin typeface="Calibri" panose="020F0502020204030204" pitchFamily="34" charset="0"/>
              </a:rPr>
              <a:t>DIN rail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FDBED3-E358-C158-0A2C-764FA1D150CB}"/>
              </a:ext>
            </a:extLst>
          </p:cNvPr>
          <p:cNvSpPr txBox="1"/>
          <p:nvPr/>
        </p:nvSpPr>
        <p:spPr>
          <a:xfrm>
            <a:off x="8784299" y="2852936"/>
            <a:ext cx="31683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latin typeface="Calibri" panose="020F0502020204030204" pitchFamily="34" charset="0"/>
              </a:rPr>
              <a:t>Controller/amplifier for</a:t>
            </a:r>
          </a:p>
          <a:p>
            <a:pPr algn="l"/>
            <a:r>
              <a:rPr lang="en-GB" sz="2400" dirty="0" err="1">
                <a:latin typeface="Calibri" panose="020F0502020204030204" pitchFamily="34" charset="0"/>
              </a:rPr>
              <a:t>OnTrak</a:t>
            </a:r>
            <a:r>
              <a:rPr lang="en-GB" sz="2400" dirty="0">
                <a:latin typeface="Calibri" panose="020F0502020204030204" pitchFamily="34" charset="0"/>
              </a:rPr>
              <a:t> position</a:t>
            </a:r>
          </a:p>
          <a:p>
            <a:pPr algn="l"/>
            <a:r>
              <a:rPr lang="en-GB" sz="2400" dirty="0">
                <a:latin typeface="Calibri" panose="020F0502020204030204" pitchFamily="34" charset="0"/>
              </a:rPr>
              <a:t>sensitive detector</a:t>
            </a:r>
            <a:endParaRPr lang="en-GB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181502-CC2E-D74B-44D6-B60C684952CB}"/>
              </a:ext>
            </a:extLst>
          </p:cNvPr>
          <p:cNvSpPr txBox="1"/>
          <p:nvPr/>
        </p:nvSpPr>
        <p:spPr>
          <a:xfrm>
            <a:off x="8784299" y="4586236"/>
            <a:ext cx="32643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>
                <a:latin typeface="Calibri" panose="020F0502020204030204" pitchFamily="34" charset="0"/>
              </a:rPr>
              <a:t>Thorlabs benchtop fibre</a:t>
            </a:r>
          </a:p>
          <a:p>
            <a:pPr algn="l"/>
            <a:r>
              <a:rPr lang="en-GB" sz="2400" dirty="0">
                <a:latin typeface="Calibri" panose="020F0502020204030204" pitchFamily="34" charset="0"/>
              </a:rPr>
              <a:t>Laser, for optical lever</a:t>
            </a:r>
            <a:endParaRPr lang="en-GB" sz="2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A93DFD-B60F-A83E-F979-254A7E37C41F}"/>
              </a:ext>
            </a:extLst>
          </p:cNvPr>
          <p:cNvCxnSpPr>
            <a:cxnSpLocks/>
          </p:cNvCxnSpPr>
          <p:nvPr/>
        </p:nvCxnSpPr>
        <p:spPr bwMode="auto">
          <a:xfrm>
            <a:off x="2543606" y="2660915"/>
            <a:ext cx="3360373" cy="4800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67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45FD5B-D6A2-6410-791A-96E2F87FE180}"/>
              </a:ext>
            </a:extLst>
          </p:cNvPr>
          <p:cNvCxnSpPr>
            <a:cxnSpLocks/>
          </p:cNvCxnSpPr>
          <p:nvPr/>
        </p:nvCxnSpPr>
        <p:spPr bwMode="auto">
          <a:xfrm flipV="1">
            <a:off x="2550952" y="4005064"/>
            <a:ext cx="2584941" cy="1749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67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2CE7E9C-A87B-2778-2106-3788CDF197BF}"/>
              </a:ext>
            </a:extLst>
          </p:cNvPr>
          <p:cNvCxnSpPr>
            <a:cxnSpLocks/>
          </p:cNvCxnSpPr>
          <p:nvPr/>
        </p:nvCxnSpPr>
        <p:spPr bwMode="auto">
          <a:xfrm flipV="1">
            <a:off x="3027579" y="4869161"/>
            <a:ext cx="2396347" cy="6110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67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78D5D5-9D02-0400-1D55-783764986B10}"/>
              </a:ext>
            </a:extLst>
          </p:cNvPr>
          <p:cNvCxnSpPr>
            <a:cxnSpLocks/>
          </p:cNvCxnSpPr>
          <p:nvPr/>
        </p:nvCxnSpPr>
        <p:spPr bwMode="auto">
          <a:xfrm flipH="1">
            <a:off x="7662733" y="2000467"/>
            <a:ext cx="1313588" cy="4192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67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66BD02-7ECE-467A-0EE6-7416D4413441}"/>
              </a:ext>
            </a:extLst>
          </p:cNvPr>
          <p:cNvCxnSpPr>
            <a:cxnSpLocks/>
          </p:cNvCxnSpPr>
          <p:nvPr/>
        </p:nvCxnSpPr>
        <p:spPr bwMode="auto">
          <a:xfrm flipH="1">
            <a:off x="6447195" y="3332990"/>
            <a:ext cx="2529125" cy="4800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67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DDBDE34-052D-4649-3EB8-BC238B23EC2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47195" y="4315237"/>
            <a:ext cx="2529125" cy="7018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67F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11704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3F5C2-3A39-1299-416D-9480BDA1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Specs and Space considerations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5B2EB1-2634-58F6-59F3-3CBBC2AC05EA}"/>
              </a:ext>
            </a:extLst>
          </p:cNvPr>
          <p:cNvSpPr txBox="1"/>
          <p:nvPr/>
        </p:nvSpPr>
        <p:spPr>
          <a:xfrm>
            <a:off x="524288" y="1604798"/>
            <a:ext cx="5224365" cy="374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dirty="0"/>
              <a:t>Enclosure – specs are like atom sources box (yet to be designed/procured)</a:t>
            </a:r>
          </a:p>
          <a:p>
            <a:pPr lvl="1"/>
            <a:r>
              <a:rPr lang="en-GB" sz="2133" dirty="0"/>
              <a:t>•    IP66 &amp; NEMA4</a:t>
            </a:r>
          </a:p>
          <a:p>
            <a:r>
              <a:rPr lang="en-GB" sz="2400" dirty="0"/>
              <a:t>• Need housing electronics rack, optical lever set up &amp; protect the retro chamber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2400" dirty="0"/>
              <a:t>Fits under atom source wall support if chiller mounted elsewhere</a:t>
            </a:r>
          </a:p>
          <a:p>
            <a:endParaRPr lang="en-GB" sz="2400" dirty="0"/>
          </a:p>
          <a:p>
            <a:pPr algn="l"/>
            <a:endParaRPr lang="en-GB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829FB0-FC78-27F8-51AB-FF13F98C0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575" y="1045997"/>
            <a:ext cx="2120608" cy="31409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264929-46F4-700E-380D-4D1292971293}"/>
              </a:ext>
            </a:extLst>
          </p:cNvPr>
          <p:cNvCxnSpPr/>
          <p:nvPr/>
        </p:nvCxnSpPr>
        <p:spPr bwMode="auto">
          <a:xfrm flipV="1">
            <a:off x="7056107" y="2372883"/>
            <a:ext cx="1344149" cy="4800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67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ED19C6-F335-BDC6-FAB5-69A64D2BFC23}"/>
              </a:ext>
            </a:extLst>
          </p:cNvPr>
          <p:cNvCxnSpPr>
            <a:cxnSpLocks/>
          </p:cNvCxnSpPr>
          <p:nvPr/>
        </p:nvCxnSpPr>
        <p:spPr bwMode="auto">
          <a:xfrm>
            <a:off x="6950299" y="3092963"/>
            <a:ext cx="1449957" cy="3055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67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A5108E5-B063-A889-A10A-525194B06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7" y="2372883"/>
            <a:ext cx="3737972" cy="36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4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264699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827880" y="1"/>
            <a:ext cx="8591493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MAGIS &amp; AION Collaborations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48B0B46-4C5E-4491-A4ED-2F51D5192369}"/>
              </a:ext>
            </a:extLst>
          </p:cNvPr>
          <p:cNvGrpSpPr/>
          <p:nvPr/>
        </p:nvGrpSpPr>
        <p:grpSpPr>
          <a:xfrm>
            <a:off x="333150" y="2926296"/>
            <a:ext cx="4478972" cy="3289055"/>
            <a:chOff x="333150" y="2926296"/>
            <a:chExt cx="4478972" cy="32890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314D82-59B4-4017-8CBE-481F1D335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3150" y="5401796"/>
              <a:ext cx="4478972" cy="813555"/>
            </a:xfrm>
            <a:prstGeom prst="rect">
              <a:avLst/>
            </a:prstGeom>
          </p:spPr>
        </p:pic>
        <p:pic>
          <p:nvPicPr>
            <p:cNvPr id="24" name="Picture 23" descr="Timeline&#10;&#10;Description automatically generated">
              <a:extLst>
                <a:ext uri="{FF2B5EF4-FFF2-40B4-BE49-F238E27FC236}">
                  <a16:creationId xmlns:a16="http://schemas.microsoft.com/office/drawing/2014/main" id="{4C762503-71A3-4E45-9370-35900EDB7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168" y="3838107"/>
              <a:ext cx="3866443" cy="1375415"/>
            </a:xfrm>
            <a:prstGeom prst="rect">
              <a:avLst/>
            </a:prstGeom>
          </p:spPr>
        </p:pic>
        <p:pic>
          <p:nvPicPr>
            <p:cNvPr id="28" name="Picture 2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18B85EA8-773C-47F4-B40E-FED3B07DA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28"/>
            <a:stretch/>
          </p:blipFill>
          <p:spPr>
            <a:xfrm>
              <a:off x="1143829" y="2926296"/>
              <a:ext cx="3176080" cy="724817"/>
            </a:xfrm>
            <a:prstGeom prst="rect">
              <a:avLst/>
            </a:prstGeom>
          </p:spPr>
        </p:pic>
      </p:grpSp>
      <p:sp>
        <p:nvSpPr>
          <p:cNvPr id="13" name="AutoShape 2" descr="https://www.kicc.cam.ac.uk/sites/www.kicc.cam.ac.uk/files/styles/carousel/public/homepage-carousel/aion_883x441.png?itok=Ctinruww">
            <a:extLst>
              <a:ext uri="{FF2B5EF4-FFF2-40B4-BE49-F238E27FC236}">
                <a16:creationId xmlns:a16="http://schemas.microsoft.com/office/drawing/2014/main" id="{C6B946A1-9315-4F4C-A244-CD6AC7C5C3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529834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9F063F-2923-4260-8618-6953A2777685}"/>
              </a:ext>
            </a:extLst>
          </p:cNvPr>
          <p:cNvGrpSpPr/>
          <p:nvPr/>
        </p:nvGrpSpPr>
        <p:grpSpPr>
          <a:xfrm>
            <a:off x="5251822" y="3668809"/>
            <a:ext cx="2947703" cy="2139765"/>
            <a:chOff x="9023222" y="655284"/>
            <a:chExt cx="2587930" cy="172260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316D39F-5D6E-4DDB-B451-B427E310A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7" b="9443"/>
            <a:stretch/>
          </p:blipFill>
          <p:spPr>
            <a:xfrm>
              <a:off x="9023222" y="655284"/>
              <a:ext cx="2587930" cy="1722604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B1F6EB7-B373-4DD9-8180-3C49F5BAC7D9}"/>
                </a:ext>
              </a:extLst>
            </p:cNvPr>
            <p:cNvSpPr txBox="1"/>
            <p:nvPr/>
          </p:nvSpPr>
          <p:spPr>
            <a:xfrm>
              <a:off x="9254378" y="1563507"/>
              <a:ext cx="72974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b="1" dirty="0">
                  <a:solidFill>
                    <a:schemeClr val="bg1"/>
                  </a:solidFill>
                </a:rPr>
                <a:t>MAGIS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DD455D9-92D7-4DAE-B1E1-45417B327DF5}"/>
                </a:ext>
              </a:extLst>
            </p:cNvPr>
            <p:cNvSpPr txBox="1"/>
            <p:nvPr/>
          </p:nvSpPr>
          <p:spPr>
            <a:xfrm>
              <a:off x="10682279" y="1417253"/>
              <a:ext cx="6422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b="1" dirty="0">
                  <a:solidFill>
                    <a:schemeClr val="bg1"/>
                  </a:solidFill>
                </a:rPr>
                <a:t>AION</a:t>
              </a:r>
              <a:endParaRPr lang="en-GB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12605C45-9148-4BEC-B136-E0AC8DF18ACC}"/>
                </a:ext>
              </a:extLst>
            </p:cNvPr>
            <p:cNvSpPr/>
            <p:nvPr/>
          </p:nvSpPr>
          <p:spPr>
            <a:xfrm rot="21333406">
              <a:off x="9449887" y="1217937"/>
              <a:ext cx="1471105" cy="768103"/>
            </a:xfrm>
            <a:prstGeom prst="arc">
              <a:avLst>
                <a:gd name="adj1" fmla="val 11098337"/>
                <a:gd name="adj2" fmla="val 21006657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44" name="Graphic 43" descr="Marker">
              <a:extLst>
                <a:ext uri="{FF2B5EF4-FFF2-40B4-BE49-F238E27FC236}">
                  <a16:creationId xmlns:a16="http://schemas.microsoft.com/office/drawing/2014/main" id="{F8AAF2BD-D06C-4B0F-847E-B1B311BAA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345438">
              <a:off x="9318445" y="1413254"/>
              <a:ext cx="230371" cy="230371"/>
            </a:xfrm>
            <a:prstGeom prst="rect">
              <a:avLst/>
            </a:prstGeom>
          </p:spPr>
        </p:pic>
        <p:pic>
          <p:nvPicPr>
            <p:cNvPr id="45" name="Graphic 44" descr="Marker">
              <a:extLst>
                <a:ext uri="{FF2B5EF4-FFF2-40B4-BE49-F238E27FC236}">
                  <a16:creationId xmlns:a16="http://schemas.microsoft.com/office/drawing/2014/main" id="{BD270CC0-D328-49B5-86B4-DE835F0CD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84864">
              <a:off x="10758501" y="1230210"/>
              <a:ext cx="242515" cy="24251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B6D8B5-FA8A-4CD8-978A-2DC89368BA2D}"/>
              </a:ext>
            </a:extLst>
          </p:cNvPr>
          <p:cNvGrpSpPr/>
          <p:nvPr/>
        </p:nvGrpSpPr>
        <p:grpSpPr>
          <a:xfrm>
            <a:off x="8366542" y="3077228"/>
            <a:ext cx="3213099" cy="3433270"/>
            <a:chOff x="8502988" y="1035669"/>
            <a:chExt cx="3213099" cy="34332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60AAB6-C347-498F-9B84-D00EAD487F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2560"/>
            <a:stretch/>
          </p:blipFill>
          <p:spPr>
            <a:xfrm>
              <a:off x="8550613" y="1136445"/>
              <a:ext cx="3165474" cy="333249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677955-C16C-43E6-8A40-52657BABE9C2}"/>
                </a:ext>
              </a:extLst>
            </p:cNvPr>
            <p:cNvSpPr/>
            <p:nvPr/>
          </p:nvSpPr>
          <p:spPr>
            <a:xfrm>
              <a:off x="8502988" y="3508877"/>
              <a:ext cx="1209675" cy="835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B98F998-D8B4-4E28-9FA1-8AFEFC7246E0}"/>
                </a:ext>
              </a:extLst>
            </p:cNvPr>
            <p:cNvSpPr/>
            <p:nvPr/>
          </p:nvSpPr>
          <p:spPr>
            <a:xfrm>
              <a:off x="10506412" y="1035669"/>
              <a:ext cx="1209675" cy="8357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25CC918A-9165-4171-8143-50F40CDA32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5183" y="2571632"/>
            <a:ext cx="1411015" cy="73140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C992023-4720-4BF4-AB03-6D4E16A29384}"/>
              </a:ext>
            </a:extLst>
          </p:cNvPr>
          <p:cNvSpPr txBox="1"/>
          <p:nvPr/>
        </p:nvSpPr>
        <p:spPr>
          <a:xfrm>
            <a:off x="400002" y="906011"/>
            <a:ext cx="10874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Two active collaborations for long-baseline single-photon atom interferometers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MAGIS at Fermilab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AION in the 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Long-term strategy to operate as ‘sister’ experiments, like e.g. LIGO and VIRGO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804E65-375D-4E09-9F40-778D3ABFB985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1EFF9-F155-402C-B98C-B899B6F5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3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A6DD6D-FF4B-EE52-D08A-2AEAB5A5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F6F10-0DDB-FAAD-28C0-24AFD36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</p:spTree>
    <p:extLst>
      <p:ext uri="{BB962C8B-B14F-4D97-AF65-F5344CB8AC3E}">
        <p14:creationId xmlns:p14="http://schemas.microsoft.com/office/powerpoint/2010/main" val="281556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264699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827880" y="1"/>
            <a:ext cx="8591493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MAGIS &amp; AION Collaborations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C992023-4720-4BF4-AB03-6D4E16A29384}"/>
              </a:ext>
            </a:extLst>
          </p:cNvPr>
          <p:cNvSpPr txBox="1"/>
          <p:nvPr/>
        </p:nvSpPr>
        <p:spPr>
          <a:xfrm>
            <a:off x="400002" y="906011"/>
            <a:ext cx="10874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Formalisation of UK institutions in MAGIS-100 via signing of partnership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At the request of British Consulate in Chicago and DOE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Signing ceremony in November attended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Lia </a:t>
            </a:r>
            <a:r>
              <a:rPr lang="en-GB" sz="2400" dirty="0" err="1"/>
              <a:t>Merminga</a:t>
            </a:r>
            <a:r>
              <a:rPr lang="en-GB" sz="2400" dirty="0"/>
              <a:t> – Fermilab director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Mark Thompson – executive chair of STFC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Jon Coleman representing AION/MAGIS-UK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804E65-375D-4E09-9F40-778D3ABFB985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1EFF9-F155-402C-B98C-B899B6F5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4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A6DD6D-FF4B-EE52-D08A-2AEAB5A5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F6F10-0DDB-FAAD-28C0-24AFD36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EB5EC50-369C-BFBD-9A65-EB1740567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84" y="3591658"/>
            <a:ext cx="2504561" cy="6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epartment of Energy Logo and Branding Guidelines ...">
            <a:extLst>
              <a:ext uri="{FF2B5EF4-FFF2-40B4-BE49-F238E27FC236}">
                <a16:creationId xmlns:a16="http://schemas.microsoft.com/office/drawing/2014/main" id="{46030939-A391-924E-1AFC-0BE870EA3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26" y="4477414"/>
            <a:ext cx="2384475" cy="59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2AB02F-F06A-FA2A-3C47-984C7F181562}"/>
              </a:ext>
            </a:extLst>
          </p:cNvPr>
          <p:cNvSpPr txBox="1"/>
          <p:nvPr/>
        </p:nvSpPr>
        <p:spPr>
          <a:xfrm>
            <a:off x="1547501" y="5653429"/>
            <a:ext cx="8579801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</a:rPr>
              <a:t>DOE &amp; STFC signed a partnership on quantum technologies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0180F1-4599-6E80-2A1D-6FF3C1C40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53" y="3529102"/>
            <a:ext cx="2564691" cy="1705410"/>
          </a:xfrm>
          <a:prstGeom prst="rect">
            <a:avLst/>
          </a:prstGeom>
        </p:spPr>
      </p:pic>
      <p:pic>
        <p:nvPicPr>
          <p:cNvPr id="14" name="Picture 4" descr="Fermilab | Graphics Standards at Fermilab | Logo and usage">
            <a:extLst>
              <a:ext uri="{FF2B5EF4-FFF2-40B4-BE49-F238E27FC236}">
                <a16:creationId xmlns:a16="http://schemas.microsoft.com/office/drawing/2014/main" id="{5CCA0E22-7D81-15C9-DE69-7FA1FB04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786" y="3753404"/>
            <a:ext cx="1696954" cy="3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University of Liverpool Logo | University of liverpool, Liverpool logo ...">
            <a:extLst>
              <a:ext uri="{FF2B5EF4-FFF2-40B4-BE49-F238E27FC236}">
                <a16:creationId xmlns:a16="http://schemas.microsoft.com/office/drawing/2014/main" id="{BF74BC89-2C49-1FF8-260F-8BA5B326D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43" y="3753404"/>
            <a:ext cx="1598687" cy="40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ownload a Free Trial of Mail Manager Today!">
            <a:extLst>
              <a:ext uri="{FF2B5EF4-FFF2-40B4-BE49-F238E27FC236}">
                <a16:creationId xmlns:a16="http://schemas.microsoft.com/office/drawing/2014/main" id="{2E333D95-3F93-F3D9-3D6E-B2806C91A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776" y="4598192"/>
            <a:ext cx="1358422" cy="35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Cambridge Logos">
            <a:extLst>
              <a:ext uri="{FF2B5EF4-FFF2-40B4-BE49-F238E27FC236}">
                <a16:creationId xmlns:a16="http://schemas.microsoft.com/office/drawing/2014/main" id="{941A8810-38BB-7169-D2E1-1DCCFCA45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464" y="4589304"/>
            <a:ext cx="1252730" cy="3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ownload University of Oxford Logo in SVG Vector or PNG File Format ...">
            <a:extLst>
              <a:ext uri="{FF2B5EF4-FFF2-40B4-BE49-F238E27FC236}">
                <a16:creationId xmlns:a16="http://schemas.microsoft.com/office/drawing/2014/main" id="{06C5154A-B7C5-345D-465F-21B069975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619" y="4206933"/>
            <a:ext cx="1641845" cy="109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30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264699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827880" y="1"/>
            <a:ext cx="8591493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Clock Atom Interferometry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C992023-4720-4BF4-AB03-6D4E16A29384}"/>
              </a:ext>
            </a:extLst>
          </p:cNvPr>
          <p:cNvSpPr txBox="1"/>
          <p:nvPr/>
        </p:nvSpPr>
        <p:spPr>
          <a:xfrm>
            <a:off x="400002" y="906011"/>
            <a:ext cx="52817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Combines sensitivity to inertial forces with sensitivity to internal energy levels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/>
              <a:t>Enhanced physics programme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804E65-375D-4E09-9F40-778D3ABFB985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1EFF9-F155-402C-B98C-B899B6F5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5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A6DD6D-FF4B-EE52-D08A-2AEAB5A5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F6F10-0DDB-FAAD-28C0-24AFD36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48D735-8D62-5206-3608-9DC9546611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7138" y="3285626"/>
            <a:ext cx="4959060" cy="31812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95CDD8-C465-D1D7-03D5-8EA30845F626}"/>
              </a:ext>
            </a:extLst>
          </p:cNvPr>
          <p:cNvSpPr txBox="1"/>
          <p:nvPr/>
        </p:nvSpPr>
        <p:spPr>
          <a:xfrm>
            <a:off x="399999" y="4536317"/>
            <a:ext cx="55732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Atom interferometry with the clock transitions allows for very large atom interferometers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/>
              <a:t>Enabling technology for future space missions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44FD5-4AB4-2C68-9415-BBFCE8AA0AA4}"/>
              </a:ext>
            </a:extLst>
          </p:cNvPr>
          <p:cNvSpPr txBox="1"/>
          <p:nvPr/>
        </p:nvSpPr>
        <p:spPr>
          <a:xfrm>
            <a:off x="400002" y="2574953"/>
            <a:ext cx="52817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Differential readout of multiple atom interferometers sharing the same laser and baseline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dirty="0"/>
              <a:t>Common-mode noise cancellation</a:t>
            </a:r>
          </a:p>
        </p:txBody>
      </p:sp>
      <p:pic>
        <p:nvPicPr>
          <p:cNvPr id="7" name="Picture 2" descr="Physics – MAGIS-100">
            <a:extLst>
              <a:ext uri="{FF2B5EF4-FFF2-40B4-BE49-F238E27FC236}">
                <a16:creationId xmlns:a16="http://schemas.microsoft.com/office/drawing/2014/main" id="{32065925-5776-8C83-BF6D-014B4D73F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9" y="839375"/>
            <a:ext cx="3320765" cy="219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25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264699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994299" y="1"/>
            <a:ext cx="9951867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Clock Atom Interferometry – Physics Case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804E65-375D-4E09-9F40-778D3ABFB985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1EFF9-F155-402C-B98C-B899B6F5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6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A6DD6D-FF4B-EE52-D08A-2AEAB5A5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F6F10-0DDB-FAAD-28C0-24AFD36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DA3ADB-88D8-07FD-423E-95DE6897D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94" y="4373398"/>
            <a:ext cx="8432067" cy="2102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75A6AA-C23C-739E-2B39-7991D3FA9FDE}"/>
              </a:ext>
            </a:extLst>
          </p:cNvPr>
          <p:cNvSpPr txBox="1"/>
          <p:nvPr/>
        </p:nvSpPr>
        <p:spPr>
          <a:xfrm>
            <a:off x="6639569" y="787076"/>
            <a:ext cx="4903457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</a:rPr>
              <a:t>Ultralight dark matter searches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BFF7D2-4AFC-F83B-999A-15D6C6B7E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" t="6517" r="2457" b="5571"/>
          <a:stretch/>
        </p:blipFill>
        <p:spPr>
          <a:xfrm>
            <a:off x="838200" y="1449597"/>
            <a:ext cx="3819161" cy="23796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149E9D-1379-B264-05CA-BB927E9A1E22}"/>
              </a:ext>
            </a:extLst>
          </p:cNvPr>
          <p:cNvSpPr txBox="1"/>
          <p:nvPr/>
        </p:nvSpPr>
        <p:spPr>
          <a:xfrm>
            <a:off x="511224" y="805733"/>
            <a:ext cx="4903457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</a:rPr>
              <a:t>Mid-band Gravitational Waves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F96BF-CF53-4FE4-C365-3E7847C7DA3A}"/>
              </a:ext>
            </a:extLst>
          </p:cNvPr>
          <p:cNvSpPr txBox="1"/>
          <p:nvPr/>
        </p:nvSpPr>
        <p:spPr>
          <a:xfrm>
            <a:off x="3418569" y="4880457"/>
            <a:ext cx="4903457" cy="4616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1"/>
                </a:solidFill>
              </a:rPr>
              <a:t>Macroscopic Quantum Mechanics</a:t>
            </a:r>
          </a:p>
        </p:txBody>
      </p:sp>
      <p:pic>
        <p:nvPicPr>
          <p:cNvPr id="14" name="Content Placeholder 1">
            <a:extLst>
              <a:ext uri="{FF2B5EF4-FFF2-40B4-BE49-F238E27FC236}">
                <a16:creationId xmlns:a16="http://schemas.microsoft.com/office/drawing/2014/main" id="{E767FFAF-9041-6FE2-94B9-90F15E3D2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60" t="2181" r="3538" b="3260"/>
          <a:stretch/>
        </p:blipFill>
        <p:spPr>
          <a:xfrm>
            <a:off x="8704209" y="1277789"/>
            <a:ext cx="2581525" cy="255150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5ACA8E6-3EE2-647F-C605-BD603023A130}"/>
              </a:ext>
            </a:extLst>
          </p:cNvPr>
          <p:cNvGrpSpPr/>
          <p:nvPr/>
        </p:nvGrpSpPr>
        <p:grpSpPr>
          <a:xfrm>
            <a:off x="6208264" y="1379677"/>
            <a:ext cx="2343545" cy="2467056"/>
            <a:chOff x="6777055" y="1719800"/>
            <a:chExt cx="1995470" cy="2046731"/>
          </a:xfrm>
        </p:grpSpPr>
        <p:pic>
          <p:nvPicPr>
            <p:cNvPr id="16" name="Picture 1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3D5A43AC-3050-7B25-A24B-C34CBE181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3608"/>
            <a:stretch/>
          </p:blipFill>
          <p:spPr>
            <a:xfrm>
              <a:off x="7254158" y="1719800"/>
              <a:ext cx="718267" cy="776149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64634F8-7B58-6928-6A8B-BDCC5660BAB0}"/>
                </a:ext>
              </a:extLst>
            </p:cNvPr>
            <p:cNvGrpSpPr/>
            <p:nvPr/>
          </p:nvGrpSpPr>
          <p:grpSpPr>
            <a:xfrm>
              <a:off x="6777055" y="2964140"/>
              <a:ext cx="1995470" cy="802391"/>
              <a:chOff x="6777055" y="2964140"/>
              <a:chExt cx="1995470" cy="802391"/>
            </a:xfrm>
          </p:grpSpPr>
          <p:pic>
            <p:nvPicPr>
              <p:cNvPr id="18" name="Picture 17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7E68C054-556C-EBB7-1A20-8841B050BA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3380" r="-1"/>
              <a:stretch/>
            </p:blipFill>
            <p:spPr>
              <a:xfrm>
                <a:off x="8044249" y="2964140"/>
                <a:ext cx="728276" cy="776149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C58A8C64-9945-2CD4-D433-990CB31849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2669" r="40051"/>
              <a:stretch/>
            </p:blipFill>
            <p:spPr>
              <a:xfrm>
                <a:off x="6777055" y="2990382"/>
                <a:ext cx="1195370" cy="776149"/>
              </a:xfrm>
              <a:prstGeom prst="rect">
                <a:avLst/>
              </a:prstGeom>
            </p:spPr>
          </p:pic>
        </p:grp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BF449A-407B-9047-5073-110336756BD1}"/>
              </a:ext>
            </a:extLst>
          </p:cNvPr>
          <p:cNvCxnSpPr>
            <a:cxnSpLocks/>
          </p:cNvCxnSpPr>
          <p:nvPr/>
        </p:nvCxnSpPr>
        <p:spPr>
          <a:xfrm flipH="1">
            <a:off x="7059934" y="2183258"/>
            <a:ext cx="10447" cy="7418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8C1B5D-95FB-719A-4B38-06B193869F5F}"/>
              </a:ext>
            </a:extLst>
          </p:cNvPr>
          <p:cNvSpPr txBox="1"/>
          <p:nvPr/>
        </p:nvSpPr>
        <p:spPr>
          <a:xfrm>
            <a:off x="7240973" y="2314737"/>
            <a:ext cx="127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DM </a:t>
            </a:r>
          </a:p>
          <a:p>
            <a:r>
              <a:rPr lang="en-GB" sz="1200" b="1" dirty="0"/>
              <a:t>Coupling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E14C4B-3CA6-710F-6EAE-4F18665B8345}"/>
              </a:ext>
            </a:extLst>
          </p:cNvPr>
          <p:cNvSpPr txBox="1"/>
          <p:nvPr/>
        </p:nvSpPr>
        <p:spPr>
          <a:xfrm>
            <a:off x="82268" y="3900786"/>
            <a:ext cx="550889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latin typeface="Cambria"/>
                <a:ea typeface="Cambria"/>
                <a:cs typeface="Calibri"/>
              </a:rPr>
              <a:t>L. </a:t>
            </a:r>
            <a:r>
              <a:rPr lang="en-GB" sz="900" dirty="0" err="1">
                <a:latin typeface="Cambria"/>
                <a:ea typeface="Cambria"/>
                <a:cs typeface="Calibri"/>
              </a:rPr>
              <a:t>Badurina</a:t>
            </a:r>
            <a:r>
              <a:rPr lang="en-GB" sz="900" dirty="0">
                <a:latin typeface="Cambria"/>
                <a:ea typeface="Cambria"/>
                <a:cs typeface="Calibri"/>
              </a:rPr>
              <a:t> </a:t>
            </a:r>
            <a:r>
              <a:rPr lang="en-GB" sz="900" i="1" dirty="0">
                <a:latin typeface="Cambria"/>
                <a:ea typeface="Cambria"/>
                <a:cs typeface="Calibri"/>
              </a:rPr>
              <a:t>et al.</a:t>
            </a:r>
            <a:r>
              <a:rPr lang="en-GB" sz="900" dirty="0">
                <a:latin typeface="Cambria"/>
                <a:ea typeface="Cambria"/>
                <a:cs typeface="Calibri"/>
              </a:rPr>
              <a:t>, Journal of Cosmology and </a:t>
            </a:r>
            <a:r>
              <a:rPr lang="en-GB" sz="900" dirty="0" err="1">
                <a:latin typeface="Cambria"/>
                <a:ea typeface="Cambria"/>
                <a:cs typeface="Calibri"/>
              </a:rPr>
              <a:t>Astroparticle</a:t>
            </a:r>
            <a:r>
              <a:rPr lang="en-GB" sz="900" dirty="0">
                <a:latin typeface="Cambria"/>
                <a:ea typeface="Cambria"/>
                <a:cs typeface="Calibri"/>
              </a:rPr>
              <a:t> Physics </a:t>
            </a:r>
            <a:r>
              <a:rPr lang="en-GB" sz="900" b="1" dirty="0">
                <a:latin typeface="Cambria"/>
                <a:ea typeface="Cambria"/>
                <a:cs typeface="Calibri"/>
              </a:rPr>
              <a:t>011 </a:t>
            </a:r>
            <a:r>
              <a:rPr lang="en-GB" sz="900" dirty="0">
                <a:latin typeface="Cambria"/>
                <a:ea typeface="Cambria"/>
                <a:cs typeface="Calibri"/>
              </a:rPr>
              <a:t>(2020)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7E6BF9-D8CF-6FB8-33C8-9A90C1B29D92}"/>
              </a:ext>
            </a:extLst>
          </p:cNvPr>
          <p:cNvSpPr txBox="1"/>
          <p:nvPr/>
        </p:nvSpPr>
        <p:spPr>
          <a:xfrm>
            <a:off x="3215783" y="5655119"/>
            <a:ext cx="550889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latin typeface="Cambria"/>
                <a:ea typeface="Cambria"/>
                <a:cs typeface="Calibri"/>
              </a:rPr>
              <a:t>T. Kovachy </a:t>
            </a:r>
            <a:r>
              <a:rPr lang="en-GB" sz="900" i="1" dirty="0">
                <a:latin typeface="Cambria"/>
                <a:ea typeface="Cambria"/>
                <a:cs typeface="Calibri"/>
              </a:rPr>
              <a:t>et al.</a:t>
            </a:r>
            <a:r>
              <a:rPr lang="en-GB" sz="900" dirty="0">
                <a:latin typeface="Cambria"/>
                <a:ea typeface="Cambria"/>
                <a:cs typeface="Calibri"/>
              </a:rPr>
              <a:t>, Nature </a:t>
            </a:r>
            <a:r>
              <a:rPr lang="en-GB" sz="900" b="1" dirty="0">
                <a:latin typeface="Cambria"/>
                <a:ea typeface="Cambria"/>
                <a:cs typeface="Calibri"/>
              </a:rPr>
              <a:t>528, </a:t>
            </a:r>
            <a:r>
              <a:rPr lang="en-GB" sz="900" dirty="0">
                <a:latin typeface="Cambria"/>
                <a:ea typeface="Cambria"/>
                <a:cs typeface="Calibri"/>
              </a:rPr>
              <a:t>530-533</a:t>
            </a:r>
            <a:r>
              <a:rPr lang="en-GB" sz="900" b="1" dirty="0">
                <a:latin typeface="Cambria"/>
                <a:ea typeface="Cambria"/>
                <a:cs typeface="Calibri"/>
              </a:rPr>
              <a:t> </a:t>
            </a:r>
            <a:r>
              <a:rPr lang="en-GB" sz="900" dirty="0">
                <a:latin typeface="Cambria"/>
                <a:ea typeface="Cambria"/>
                <a:cs typeface="Calibri"/>
              </a:rPr>
              <a:t>(2015)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434930-D2F1-DA68-687E-5CB52DDB37DC}"/>
              </a:ext>
            </a:extLst>
          </p:cNvPr>
          <p:cNvSpPr txBox="1"/>
          <p:nvPr/>
        </p:nvSpPr>
        <p:spPr>
          <a:xfrm>
            <a:off x="6433947" y="3986068"/>
            <a:ext cx="550889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latin typeface="Cambria"/>
                <a:ea typeface="Cambria"/>
                <a:cs typeface="Calibri"/>
              </a:rPr>
              <a:t>I. Alonso </a:t>
            </a:r>
            <a:r>
              <a:rPr lang="en-GB" sz="900" i="1" dirty="0">
                <a:latin typeface="Cambria"/>
                <a:ea typeface="Cambria"/>
                <a:cs typeface="Calibri"/>
              </a:rPr>
              <a:t>et al.</a:t>
            </a:r>
            <a:r>
              <a:rPr lang="en-GB" sz="900" dirty="0">
                <a:latin typeface="Cambria"/>
                <a:ea typeface="Cambria"/>
                <a:cs typeface="Calibri"/>
              </a:rPr>
              <a:t>, EPJ Quantum Technology </a:t>
            </a:r>
            <a:r>
              <a:rPr lang="en-GB" sz="900" b="1" dirty="0">
                <a:latin typeface="Cambria"/>
                <a:ea typeface="Cambria"/>
                <a:cs typeface="Calibri"/>
              </a:rPr>
              <a:t>9</a:t>
            </a:r>
            <a:r>
              <a:rPr lang="en-GB" sz="900" dirty="0">
                <a:latin typeface="Cambria"/>
                <a:ea typeface="Cambria"/>
                <a:cs typeface="Calibri"/>
              </a:rPr>
              <a:t>, 30</a:t>
            </a:r>
            <a:r>
              <a:rPr lang="en-GB" sz="900" b="1" dirty="0">
                <a:latin typeface="Cambria"/>
                <a:ea typeface="Cambria"/>
                <a:cs typeface="Calibri"/>
              </a:rPr>
              <a:t> </a:t>
            </a:r>
            <a:r>
              <a:rPr lang="en-GB" sz="900" dirty="0">
                <a:latin typeface="Cambria"/>
                <a:ea typeface="Cambria"/>
                <a:cs typeface="Calibri"/>
              </a:rPr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31310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1" grpId="0"/>
      <p:bldP spid="2" grpId="0"/>
      <p:bldP spid="13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24000" y="6264699"/>
            <a:ext cx="9144000" cy="266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s-ES" dirty="0">
              <a:cs typeface="Calibri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827880" y="1"/>
            <a:ext cx="8591493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Mid-Band Gravitational Waves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804E65-375D-4E09-9F40-778D3ABFB985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1EFF9-F155-402C-B98C-B899B6F5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7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A6DD6D-FF4B-EE52-D08A-2AEAB5A5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F6F10-0DDB-FAAD-28C0-24AFD36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BFF7D2-4AFC-F83B-999A-15D6C6B7E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" t="6517" r="2457" b="5571"/>
          <a:stretch/>
        </p:blipFill>
        <p:spPr>
          <a:xfrm>
            <a:off x="7185610" y="3574303"/>
            <a:ext cx="4375375" cy="27262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35AC398-D527-1955-E3B8-BAF285A022FE}"/>
              </a:ext>
            </a:extLst>
          </p:cNvPr>
          <p:cNvSpPr txBox="1"/>
          <p:nvPr/>
        </p:nvSpPr>
        <p:spPr>
          <a:xfrm>
            <a:off x="401752" y="1103563"/>
            <a:ext cx="63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Clock atom interferometers will be sensitive to mid-band gravitational waves</a:t>
            </a:r>
            <a:endParaRPr lang="en-GB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1D2E4-64A0-D0C7-FCD8-09D85471ED65}"/>
              </a:ext>
            </a:extLst>
          </p:cNvPr>
          <p:cNvSpPr txBox="1"/>
          <p:nvPr/>
        </p:nvSpPr>
        <p:spPr>
          <a:xfrm>
            <a:off x="401752" y="2072475"/>
            <a:ext cx="63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GWs cause a change in propagation time of the interferometry laser</a:t>
            </a:r>
            <a:endParaRPr lang="en-GB" sz="2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172C29-7849-81F1-3DD5-2C170F9C46DF}"/>
              </a:ext>
            </a:extLst>
          </p:cNvPr>
          <p:cNvSpPr txBox="1"/>
          <p:nvPr/>
        </p:nvSpPr>
        <p:spPr>
          <a:xfrm>
            <a:off x="401752" y="4144256"/>
            <a:ext cx="63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Will allow for a greater timescale of astrophysical events to be studied</a:t>
            </a:r>
          </a:p>
        </p:txBody>
      </p:sp>
      <p:pic>
        <p:nvPicPr>
          <p:cNvPr id="27" name="Content Placeholder 1" descr="A diagram of a physics experiment&#10;&#10;Description automatically generated">
            <a:extLst>
              <a:ext uri="{FF2B5EF4-FFF2-40B4-BE49-F238E27FC236}">
                <a16:creationId xmlns:a16="http://schemas.microsoft.com/office/drawing/2014/main" id="{406DB60C-92D2-53DC-EB48-267A955DB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05199" y="718301"/>
            <a:ext cx="3955786" cy="2663704"/>
          </a:xfr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FF61FC-4C0C-F68D-4281-AE1ABFE896BE}"/>
              </a:ext>
            </a:extLst>
          </p:cNvPr>
          <p:cNvSpPr txBox="1"/>
          <p:nvPr/>
        </p:nvSpPr>
        <p:spPr>
          <a:xfrm>
            <a:off x="422078" y="5155539"/>
            <a:ext cx="63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Full exploitation will require km-scale terrestrial detectors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347ABD-7D6A-3D0E-CC65-732A1DAA1175}"/>
              </a:ext>
            </a:extLst>
          </p:cNvPr>
          <p:cNvSpPr txBox="1"/>
          <p:nvPr/>
        </p:nvSpPr>
        <p:spPr>
          <a:xfrm>
            <a:off x="401752" y="3132973"/>
            <a:ext cx="63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This is complimentary to terrestrial and space-based light interferometers</a:t>
            </a:r>
            <a:endParaRPr lang="en-GB" sz="24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ACCC09-66A8-C533-AB38-60D26CC3D9DB}"/>
              </a:ext>
            </a:extLst>
          </p:cNvPr>
          <p:cNvSpPr txBox="1"/>
          <p:nvPr/>
        </p:nvSpPr>
        <p:spPr>
          <a:xfrm>
            <a:off x="6740722" y="6324096"/>
            <a:ext cx="550889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dirty="0">
                <a:latin typeface="Cambria"/>
                <a:ea typeface="Cambria"/>
                <a:cs typeface="Calibri"/>
              </a:rPr>
              <a:t>L. </a:t>
            </a:r>
            <a:r>
              <a:rPr lang="en-GB" sz="1000" dirty="0" err="1">
                <a:latin typeface="Cambria"/>
                <a:ea typeface="Cambria"/>
                <a:cs typeface="Calibri"/>
              </a:rPr>
              <a:t>Badurina</a:t>
            </a:r>
            <a:r>
              <a:rPr lang="en-GB" sz="1000" dirty="0">
                <a:latin typeface="Cambria"/>
                <a:ea typeface="Cambria"/>
                <a:cs typeface="Calibri"/>
              </a:rPr>
              <a:t> </a:t>
            </a:r>
            <a:r>
              <a:rPr lang="en-GB" sz="1000" i="1" dirty="0">
                <a:latin typeface="Cambria"/>
                <a:ea typeface="Cambria"/>
                <a:cs typeface="Calibri"/>
              </a:rPr>
              <a:t>et al.</a:t>
            </a:r>
            <a:r>
              <a:rPr lang="en-GB" sz="1000" dirty="0">
                <a:latin typeface="Cambria"/>
                <a:ea typeface="Cambria"/>
                <a:cs typeface="Calibri"/>
              </a:rPr>
              <a:t>, Journal of Cosmology and </a:t>
            </a:r>
            <a:r>
              <a:rPr lang="en-GB" sz="1000" dirty="0" err="1">
                <a:latin typeface="Cambria"/>
                <a:ea typeface="Cambria"/>
                <a:cs typeface="Calibri"/>
              </a:rPr>
              <a:t>Astroparticle</a:t>
            </a:r>
            <a:r>
              <a:rPr lang="en-GB" sz="1000" dirty="0">
                <a:latin typeface="Cambria"/>
                <a:ea typeface="Cambria"/>
                <a:cs typeface="Calibri"/>
              </a:rPr>
              <a:t> Physics </a:t>
            </a:r>
            <a:r>
              <a:rPr lang="en-GB" sz="1000" b="1" dirty="0">
                <a:latin typeface="Cambria"/>
                <a:ea typeface="Cambria"/>
                <a:cs typeface="Calibri"/>
              </a:rPr>
              <a:t>011 </a:t>
            </a:r>
            <a:r>
              <a:rPr lang="en-GB" sz="1000" dirty="0">
                <a:latin typeface="Cambria"/>
                <a:ea typeface="Cambria"/>
                <a:cs typeface="Calibri"/>
              </a:rPr>
              <a:t>(2020)</a:t>
            </a:r>
          </a:p>
        </p:txBody>
      </p:sp>
    </p:spTree>
    <p:extLst>
      <p:ext uri="{BB962C8B-B14F-4D97-AF65-F5344CB8AC3E}">
        <p14:creationId xmlns:p14="http://schemas.microsoft.com/office/powerpoint/2010/main" val="8590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8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1827880" y="1"/>
            <a:ext cx="8591493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Ultralight Dark Matter Searches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804E65-375D-4E09-9F40-778D3ABFB985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1EFF9-F155-402C-B98C-B899B6F5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8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A6DD6D-FF4B-EE52-D08A-2AEAB5A5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F6F10-0DDB-FAAD-28C0-24AFD369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pic>
        <p:nvPicPr>
          <p:cNvPr id="16" name="Picture 15" descr="A picture containing chart&#10;&#10;Description automatically generated">
            <a:extLst>
              <a:ext uri="{FF2B5EF4-FFF2-40B4-BE49-F238E27FC236}">
                <a16:creationId xmlns:a16="http://schemas.microsoft.com/office/drawing/2014/main" id="{3D5A43AC-3050-7B25-A24B-C34CBE181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608"/>
          <a:stretch/>
        </p:blipFill>
        <p:spPr>
          <a:xfrm>
            <a:off x="1160320" y="5292620"/>
            <a:ext cx="1063889" cy="117990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64634F8-7B58-6928-6A8B-BDCC5660BAB0}"/>
              </a:ext>
            </a:extLst>
          </p:cNvPr>
          <p:cNvGrpSpPr/>
          <p:nvPr/>
        </p:nvGrpSpPr>
        <p:grpSpPr>
          <a:xfrm>
            <a:off x="3754493" y="5236343"/>
            <a:ext cx="2592268" cy="1125094"/>
            <a:chOff x="6777055" y="2964140"/>
            <a:chExt cx="1995470" cy="802391"/>
          </a:xfrm>
        </p:grpSpPr>
        <p:pic>
          <p:nvPicPr>
            <p:cNvPr id="18" name="Picture 17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E68C054-556C-EBB7-1A20-8841B050B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380" r="-1"/>
            <a:stretch/>
          </p:blipFill>
          <p:spPr>
            <a:xfrm>
              <a:off x="8044249" y="2964140"/>
              <a:ext cx="728276" cy="776149"/>
            </a:xfrm>
            <a:prstGeom prst="rect">
              <a:avLst/>
            </a:prstGeom>
          </p:spPr>
        </p:pic>
        <p:pic>
          <p:nvPicPr>
            <p:cNvPr id="19" name="Picture 1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C58A8C64-9945-2CD4-D433-990CB3184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669" r="40051"/>
            <a:stretch/>
          </p:blipFill>
          <p:spPr>
            <a:xfrm>
              <a:off x="6777055" y="2990382"/>
              <a:ext cx="1195370" cy="776149"/>
            </a:xfrm>
            <a:prstGeom prst="rect">
              <a:avLst/>
            </a:prstGeom>
          </p:spPr>
        </p:pic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BF449A-407B-9047-5073-110336756BD1}"/>
              </a:ext>
            </a:extLst>
          </p:cNvPr>
          <p:cNvCxnSpPr>
            <a:cxnSpLocks/>
          </p:cNvCxnSpPr>
          <p:nvPr/>
        </p:nvCxnSpPr>
        <p:spPr>
          <a:xfrm>
            <a:off x="2646927" y="5899932"/>
            <a:ext cx="76559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8C1B5D-95FB-719A-4B38-06B193869F5F}"/>
              </a:ext>
            </a:extLst>
          </p:cNvPr>
          <p:cNvSpPr txBox="1"/>
          <p:nvPr/>
        </p:nvSpPr>
        <p:spPr>
          <a:xfrm>
            <a:off x="2353784" y="5367470"/>
            <a:ext cx="127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DM </a:t>
            </a:r>
          </a:p>
          <a:p>
            <a:pPr algn="ctr"/>
            <a:r>
              <a:rPr lang="en-GB" sz="1200" b="1" dirty="0"/>
              <a:t>Coupling</a:t>
            </a:r>
          </a:p>
        </p:txBody>
      </p:sp>
      <p:pic>
        <p:nvPicPr>
          <p:cNvPr id="2" name="Picture 1" descr="LightDM.png">
            <a:extLst>
              <a:ext uri="{FF2B5EF4-FFF2-40B4-BE49-F238E27FC236}">
                <a16:creationId xmlns:a16="http://schemas.microsoft.com/office/drawing/2014/main" id="{9B09D73E-075A-1FBB-75F4-1F740E3CC6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75" y="850276"/>
            <a:ext cx="4674524" cy="232506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24D51F0-4D89-0517-164D-037A4354CA6A}"/>
              </a:ext>
            </a:extLst>
          </p:cNvPr>
          <p:cNvSpPr/>
          <p:nvPr/>
        </p:nvSpPr>
        <p:spPr>
          <a:xfrm>
            <a:off x="7662396" y="2103693"/>
            <a:ext cx="1603159" cy="61228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F59831-68B5-0043-39B0-0AF07ECB80E1}"/>
              </a:ext>
            </a:extLst>
          </p:cNvPr>
          <p:cNvSpPr txBox="1"/>
          <p:nvPr/>
        </p:nvSpPr>
        <p:spPr>
          <a:xfrm>
            <a:off x="401752" y="1103563"/>
            <a:ext cx="63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Clock atom interferometers will be sensitive to ultralight dark matter</a:t>
            </a:r>
            <a:endParaRPr lang="en-GB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A82460-C7C6-ACEA-E678-94848C6F392D}"/>
              </a:ext>
            </a:extLst>
          </p:cNvPr>
          <p:cNvSpPr txBox="1"/>
          <p:nvPr/>
        </p:nvSpPr>
        <p:spPr>
          <a:xfrm>
            <a:off x="401752" y="2103693"/>
            <a:ext cx="631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Behaves like a classical field which oscillates with a frequency fixed by the mass</a:t>
            </a:r>
            <a:endParaRPr lang="en-GB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93A1AE-C8EE-3602-CE36-EA8CB7B25F2E}"/>
              </a:ext>
            </a:extLst>
          </p:cNvPr>
          <p:cNvSpPr txBox="1"/>
          <p:nvPr/>
        </p:nvSpPr>
        <p:spPr>
          <a:xfrm>
            <a:off x="353894" y="3119907"/>
            <a:ext cx="631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Scalar </a:t>
            </a:r>
            <a:r>
              <a:rPr lang="en-GB" sz="2400" dirty="0">
                <a:sym typeface="Wingdings" panose="05000000000000000000" pitchFamily="2" charset="2"/>
              </a:rPr>
              <a:t> changes of fundamental constants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1D423A-A703-588E-7F59-BBF3930E5B3D}"/>
              </a:ext>
            </a:extLst>
          </p:cNvPr>
          <p:cNvSpPr txBox="1"/>
          <p:nvPr/>
        </p:nvSpPr>
        <p:spPr>
          <a:xfrm>
            <a:off x="373745" y="3881778"/>
            <a:ext cx="631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Vector </a:t>
            </a:r>
            <a:r>
              <a:rPr lang="en-GB" sz="2400" dirty="0">
                <a:sym typeface="Wingdings" panose="05000000000000000000" pitchFamily="2" charset="2"/>
              </a:rPr>
              <a:t> different inertial forces on isotopes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91919D-68C1-5D46-CC77-B5CF484E4A79}"/>
              </a:ext>
            </a:extLst>
          </p:cNvPr>
          <p:cNvSpPr txBox="1"/>
          <p:nvPr/>
        </p:nvSpPr>
        <p:spPr>
          <a:xfrm>
            <a:off x="401752" y="4585020"/>
            <a:ext cx="631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Pseudoscalar </a:t>
            </a:r>
            <a:r>
              <a:rPr lang="en-GB" sz="2400" dirty="0">
                <a:sym typeface="Wingdings" panose="05000000000000000000" pitchFamily="2" charset="2"/>
              </a:rPr>
              <a:t> couples to different spins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C016CF7-F348-F66C-CAB0-5282A97EF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70" y="3370703"/>
            <a:ext cx="5481715" cy="263701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D5A16B2-341B-97A7-F434-1EF278C91D35}"/>
              </a:ext>
            </a:extLst>
          </p:cNvPr>
          <p:cNvSpPr txBox="1"/>
          <p:nvPr/>
        </p:nvSpPr>
        <p:spPr>
          <a:xfrm>
            <a:off x="6720396" y="6168068"/>
            <a:ext cx="5508897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900" dirty="0">
                <a:latin typeface="Cambria"/>
                <a:ea typeface="Cambria"/>
                <a:cs typeface="Calibri"/>
              </a:rPr>
              <a:t>I. Alonso </a:t>
            </a:r>
            <a:r>
              <a:rPr lang="en-GB" sz="900" i="1" dirty="0">
                <a:latin typeface="Cambria"/>
                <a:ea typeface="Cambria"/>
                <a:cs typeface="Calibri"/>
              </a:rPr>
              <a:t>et al.</a:t>
            </a:r>
            <a:r>
              <a:rPr lang="en-GB" sz="900" dirty="0">
                <a:latin typeface="Cambria"/>
                <a:ea typeface="Cambria"/>
                <a:cs typeface="Calibri"/>
              </a:rPr>
              <a:t>, EPJ Quantum Technology </a:t>
            </a:r>
            <a:r>
              <a:rPr lang="en-GB" sz="900" b="1" dirty="0">
                <a:latin typeface="Cambria"/>
                <a:ea typeface="Cambria"/>
                <a:cs typeface="Calibri"/>
              </a:rPr>
              <a:t>9</a:t>
            </a:r>
            <a:r>
              <a:rPr lang="en-GB" sz="900" dirty="0">
                <a:latin typeface="Cambria"/>
                <a:ea typeface="Cambria"/>
                <a:cs typeface="Calibri"/>
              </a:rPr>
              <a:t>, 30</a:t>
            </a:r>
            <a:r>
              <a:rPr lang="en-GB" sz="900" b="1" dirty="0">
                <a:latin typeface="Cambria"/>
                <a:ea typeface="Cambria"/>
                <a:cs typeface="Calibri"/>
              </a:rPr>
              <a:t> </a:t>
            </a:r>
            <a:r>
              <a:rPr lang="en-GB" sz="900" dirty="0">
                <a:latin typeface="Cambria"/>
                <a:ea typeface="Cambria"/>
                <a:cs typeface="Calibri"/>
              </a:rPr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15667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animBg="1"/>
      <p:bldP spid="23" grpId="0"/>
      <p:bldP spid="24" grpId="0"/>
      <p:bldP spid="26" grpId="0"/>
      <p:bldP spid="27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CB40166-059D-67F5-877A-4708163F85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8"/>
          <a:stretch/>
        </p:blipFill>
        <p:spPr>
          <a:xfrm>
            <a:off x="8720496" y="765556"/>
            <a:ext cx="3176080" cy="724817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1827880" y="1"/>
            <a:ext cx="8591493" cy="6550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cap="small" dirty="0">
                <a:solidFill>
                  <a:schemeClr val="tx1"/>
                </a:solidFill>
                <a:latin typeface="Cambria"/>
                <a:ea typeface="Cambria"/>
                <a:cs typeface="Calibri"/>
              </a:rPr>
              <a:t>MAGIS Collaboration Design &amp; Status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8ECE1F-70E3-1020-3A50-510CB6EC1561}"/>
              </a:ext>
            </a:extLst>
          </p:cNvPr>
          <p:cNvCxnSpPr>
            <a:cxnSpLocks/>
          </p:cNvCxnSpPr>
          <p:nvPr/>
        </p:nvCxnSpPr>
        <p:spPr>
          <a:xfrm>
            <a:off x="402672" y="658780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AutoShape 2" descr="https://www.kicc.cam.ac.uk/sites/www.kicc.cam.ac.uk/files/styles/carousel/public/homepage-carousel/aion_883x441.png?itok=Ctinruww">
            <a:extLst>
              <a:ext uri="{FF2B5EF4-FFF2-40B4-BE49-F238E27FC236}">
                <a16:creationId xmlns:a16="http://schemas.microsoft.com/office/drawing/2014/main" id="{C6B946A1-9315-4F4C-A244-CD6AC7C5C3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23953" y="54064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992023-4720-4BF4-AB03-6D4E16A29384}"/>
              </a:ext>
            </a:extLst>
          </p:cNvPr>
          <p:cNvSpPr txBox="1"/>
          <p:nvPr/>
        </p:nvSpPr>
        <p:spPr>
          <a:xfrm>
            <a:off x="400002" y="897133"/>
            <a:ext cx="1087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MAGIS-100 will be a 100-m baseline atom interferometer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ED6598-7CF1-4A10-905D-1EE08EC85924}"/>
              </a:ext>
            </a:extLst>
          </p:cNvPr>
          <p:cNvSpPr txBox="1"/>
          <p:nvPr/>
        </p:nvSpPr>
        <p:spPr>
          <a:xfrm>
            <a:off x="1827880" y="3709182"/>
            <a:ext cx="50625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M</a:t>
            </a:r>
            <a:r>
              <a:rPr lang="en-US" sz="15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atter wave </a:t>
            </a:r>
            <a:r>
              <a:rPr lang="en-US" sz="1500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A</a:t>
            </a:r>
            <a:r>
              <a:rPr lang="en-US" sz="15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tomic </a:t>
            </a:r>
            <a:r>
              <a:rPr lang="en-US" sz="1500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G</a:t>
            </a:r>
            <a:r>
              <a:rPr lang="en-US" sz="15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radiometer </a:t>
            </a:r>
            <a:r>
              <a:rPr lang="en-US" sz="1500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nterferometric </a:t>
            </a:r>
            <a:r>
              <a:rPr lang="en-US" sz="1500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S</a:t>
            </a:r>
            <a:r>
              <a:rPr lang="en-US" sz="1500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ensor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4A6461-CBE6-460B-BE6A-4B9778F207F2}"/>
              </a:ext>
            </a:extLst>
          </p:cNvPr>
          <p:cNvGrpSpPr>
            <a:grpSpLocks noChangeAspect="1"/>
          </p:cNvGrpSpPr>
          <p:nvPr/>
        </p:nvGrpSpPr>
        <p:grpSpPr>
          <a:xfrm>
            <a:off x="1976281" y="4164746"/>
            <a:ext cx="4605053" cy="1507564"/>
            <a:chOff x="160508" y="1161641"/>
            <a:chExt cx="6901595" cy="2452297"/>
          </a:xfrm>
        </p:grpSpPr>
        <p:grpSp>
          <p:nvGrpSpPr>
            <p:cNvPr id="29" name="Group 17">
              <a:extLst>
                <a:ext uri="{FF2B5EF4-FFF2-40B4-BE49-F238E27FC236}">
                  <a16:creationId xmlns:a16="http://schemas.microsoft.com/office/drawing/2014/main" id="{B41364D4-E069-43DC-972E-795A33B2A90E}"/>
                </a:ext>
              </a:extLst>
            </p:cNvPr>
            <p:cNvGrpSpPr/>
            <p:nvPr/>
          </p:nvGrpSpPr>
          <p:grpSpPr>
            <a:xfrm>
              <a:off x="160508" y="1161641"/>
              <a:ext cx="6901595" cy="2452297"/>
              <a:chOff x="636846" y="1105593"/>
              <a:chExt cx="7868459" cy="279584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B278060-1FF3-4818-BD03-DBBB845519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8820"/>
              <a:stretch/>
            </p:blipFill>
            <p:spPr>
              <a:xfrm>
                <a:off x="636846" y="3413760"/>
                <a:ext cx="7866611" cy="48767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8C62A15-DCCF-4C5C-B0FE-9783633A11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694" y="1105593"/>
                <a:ext cx="7866611" cy="2323407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8856DD9-8C05-4A16-B7F4-59A6B078FF06}"/>
                </a:ext>
              </a:extLst>
            </p:cNvPr>
            <p:cNvSpPr/>
            <p:nvPr/>
          </p:nvSpPr>
          <p:spPr bwMode="auto">
            <a:xfrm>
              <a:off x="5536917" y="1567235"/>
              <a:ext cx="777306" cy="1213355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257175" indent="-257175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en-US" sz="1350" dirty="0">
                <a:solidFill>
                  <a:srgbClr val="000000"/>
                </a:solidFill>
                <a:latin typeface="Tahoma" pitchFamily="34" charset="0"/>
                <a:cs typeface="Arial" charset="0"/>
              </a:endParaRP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623F262-C663-4287-9186-9827F8CF4BC2}"/>
              </a:ext>
            </a:extLst>
          </p:cNvPr>
          <p:cNvCxnSpPr>
            <a:cxnSpLocks/>
          </p:cNvCxnSpPr>
          <p:nvPr/>
        </p:nvCxnSpPr>
        <p:spPr>
          <a:xfrm flipH="1">
            <a:off x="6871456" y="3989814"/>
            <a:ext cx="1136055" cy="581453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CFCE1EEF-5E0D-4566-A966-9B0D9D9B4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6530" y="3759010"/>
            <a:ext cx="3203213" cy="26990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A67BFB4-64C3-4B76-A694-DA178A9C5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065201" y="1190871"/>
            <a:ext cx="2192405" cy="2951978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9A027D5-EB14-4ED0-81A7-F9FC07B30E6D}"/>
              </a:ext>
            </a:extLst>
          </p:cNvPr>
          <p:cNvCxnSpPr>
            <a:cxnSpLocks/>
          </p:cNvCxnSpPr>
          <p:nvPr/>
        </p:nvCxnSpPr>
        <p:spPr>
          <a:xfrm>
            <a:off x="402672" y="6556796"/>
            <a:ext cx="11333526" cy="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A3331-D262-4B10-BB74-CA66403C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6B871-5AB0-4D1C-83FC-AC92A823FC81}" type="slidenum">
              <a:rPr lang="en-GB" smtClean="0"/>
              <a:t>9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870106-9DCA-3C9D-C690-2E92581CE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24/05/2024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3A6155-4EDD-3308-727F-5CAC815B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Liverpool HEP Annual Meeting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4B8EB-1BFB-D850-91AA-51AC32BD3D7B}"/>
              </a:ext>
            </a:extLst>
          </p:cNvPr>
          <p:cNvSpPr txBox="1"/>
          <p:nvPr/>
        </p:nvSpPr>
        <p:spPr>
          <a:xfrm>
            <a:off x="400001" y="1452030"/>
            <a:ext cx="1087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Housed in the MINOS building and shaft at Fermilab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F83A75-D4E4-5D1B-AB1A-9ABCB049CCAC}"/>
              </a:ext>
            </a:extLst>
          </p:cNvPr>
          <p:cNvSpPr txBox="1"/>
          <p:nvPr/>
        </p:nvSpPr>
        <p:spPr>
          <a:xfrm>
            <a:off x="400001" y="1942393"/>
            <a:ext cx="1087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Funding commitment from DOE for construction: $19.7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A5EF7F-82A0-036A-7350-7BA15B59AD9B}"/>
              </a:ext>
            </a:extLst>
          </p:cNvPr>
          <p:cNvSpPr txBox="1"/>
          <p:nvPr/>
        </p:nvSpPr>
        <p:spPr>
          <a:xfrm>
            <a:off x="385587" y="3006209"/>
            <a:ext cx="1087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Commissioning and data collection to start in 2027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A46D44-86BA-9233-6277-6CCA86BB4FD9}"/>
              </a:ext>
            </a:extLst>
          </p:cNvPr>
          <p:cNvSpPr txBox="1"/>
          <p:nvPr/>
        </p:nvSpPr>
        <p:spPr>
          <a:xfrm>
            <a:off x="408879" y="2464698"/>
            <a:ext cx="1087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Construction started, mature experimental design</a:t>
            </a:r>
          </a:p>
        </p:txBody>
      </p:sp>
    </p:spTree>
    <p:extLst>
      <p:ext uri="{BB962C8B-B14F-4D97-AF65-F5344CB8AC3E}">
        <p14:creationId xmlns:p14="http://schemas.microsoft.com/office/powerpoint/2010/main" val="337175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6434</TotalTime>
  <Words>1442</Words>
  <Application>Microsoft Office PowerPoint</Application>
  <PresentationFormat>Widescreen</PresentationFormat>
  <Paragraphs>268</Paragraphs>
  <Slides>28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Specifications</vt:lpstr>
      <vt:lpstr>Liverpool Detector Development Manufacturing Facility Progress </vt:lpstr>
      <vt:lpstr>PowerPoint Presentation</vt:lpstr>
      <vt:lpstr>Out of Vacuum Test Stand and Results</vt:lpstr>
      <vt:lpstr>Optical Feedback Loop</vt:lpstr>
      <vt:lpstr>Electronics Rack and Enclosure of Retro-chamber</vt:lpstr>
      <vt:lpstr>Specs and Space considerations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Tinsley, Jonathan [jnt91]</dc:creator>
  <cp:lastModifiedBy>Tinsley, Jonathan [jnt91]</cp:lastModifiedBy>
  <cp:revision>108</cp:revision>
  <dcterms:created xsi:type="dcterms:W3CDTF">2023-08-29T11:25:21Z</dcterms:created>
  <dcterms:modified xsi:type="dcterms:W3CDTF">2024-05-23T22:59:57Z</dcterms:modified>
</cp:coreProperties>
</file>