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7"/>
  </p:notesMasterIdLst>
  <p:sldIdLst>
    <p:sldId id="384" r:id="rId2"/>
    <p:sldId id="394" r:id="rId3"/>
    <p:sldId id="398" r:id="rId4"/>
    <p:sldId id="396" r:id="rId5"/>
    <p:sldId id="397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955AA-A939-424A-AAEB-B0D2CAAB6315}" v="7" dt="2024-05-22T19:34:02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28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Tim [timjones, Physics]" userId="b8fba17d-af02-4896-8284-af829e2c5ff1" providerId="ADAL" clId="{895955AA-A939-424A-AAEB-B0D2CAAB6315}"/>
    <pc:docChg chg="undo custSel delSld modSld">
      <pc:chgData name="Jones, Tim [timjones, Physics]" userId="b8fba17d-af02-4896-8284-af829e2c5ff1" providerId="ADAL" clId="{895955AA-A939-424A-AAEB-B0D2CAAB6315}" dt="2024-05-24T09:09:19.226" v="3804" actId="20577"/>
      <pc:docMkLst>
        <pc:docMk/>
      </pc:docMkLst>
      <pc:sldChg chg="modSp mod">
        <pc:chgData name="Jones, Tim [timjones, Physics]" userId="b8fba17d-af02-4896-8284-af829e2c5ff1" providerId="ADAL" clId="{895955AA-A939-424A-AAEB-B0D2CAAB6315}" dt="2024-05-22T19:06:20.198" v="0" actId="20577"/>
        <pc:sldMkLst>
          <pc:docMk/>
          <pc:sldMk cId="26967430" sldId="384"/>
        </pc:sldMkLst>
        <pc:spChg chg="mod">
          <ac:chgData name="Jones, Tim [timjones, Physics]" userId="b8fba17d-af02-4896-8284-af829e2c5ff1" providerId="ADAL" clId="{895955AA-A939-424A-AAEB-B0D2CAAB6315}" dt="2024-05-22T19:06:20.198" v="0" actId="20577"/>
          <ac:spMkLst>
            <pc:docMk/>
            <pc:sldMk cId="26967430" sldId="384"/>
            <ac:spMk id="3" creationId="{B0303EA1-E54D-BF41-F193-8951E2759191}"/>
          </ac:spMkLst>
        </pc:spChg>
      </pc:sldChg>
      <pc:sldChg chg="modSp mod">
        <pc:chgData name="Jones, Tim [timjones, Physics]" userId="b8fba17d-af02-4896-8284-af829e2c5ff1" providerId="ADAL" clId="{895955AA-A939-424A-AAEB-B0D2CAAB6315}" dt="2024-05-22T19:11:30.585" v="146" actId="14100"/>
        <pc:sldMkLst>
          <pc:docMk/>
          <pc:sldMk cId="59273409" sldId="394"/>
        </pc:sldMkLst>
        <pc:spChg chg="mod">
          <ac:chgData name="Jones, Tim [timjones, Physics]" userId="b8fba17d-af02-4896-8284-af829e2c5ff1" providerId="ADAL" clId="{895955AA-A939-424A-AAEB-B0D2CAAB6315}" dt="2024-05-22T19:11:30.585" v="146" actId="14100"/>
          <ac:spMkLst>
            <pc:docMk/>
            <pc:sldMk cId="59273409" sldId="394"/>
            <ac:spMk id="3" creationId="{CB7F35D0-2E3B-F808-4653-DC723117F605}"/>
          </ac:spMkLst>
        </pc:spChg>
      </pc:sldChg>
      <pc:sldChg chg="addSp delSp modSp mod">
        <pc:chgData name="Jones, Tim [timjones, Physics]" userId="b8fba17d-af02-4896-8284-af829e2c5ff1" providerId="ADAL" clId="{895955AA-A939-424A-AAEB-B0D2CAAB6315}" dt="2024-05-24T09:04:05.571" v="3407" actId="20577"/>
        <pc:sldMkLst>
          <pc:docMk/>
          <pc:sldMk cId="3341169783" sldId="396"/>
        </pc:sldMkLst>
        <pc:spChg chg="mod">
          <ac:chgData name="Jones, Tim [timjones, Physics]" userId="b8fba17d-af02-4896-8284-af829e2c5ff1" providerId="ADAL" clId="{895955AA-A939-424A-AAEB-B0D2CAAB6315}" dt="2024-05-24T09:04:05.571" v="3407" actId="20577"/>
          <ac:spMkLst>
            <pc:docMk/>
            <pc:sldMk cId="3341169783" sldId="396"/>
            <ac:spMk id="3" creationId="{9D446C8E-122E-9E84-CCC3-C4A49B194188}"/>
          </ac:spMkLst>
        </pc:spChg>
        <pc:picChg chg="mod">
          <ac:chgData name="Jones, Tim [timjones, Physics]" userId="b8fba17d-af02-4896-8284-af829e2c5ff1" providerId="ADAL" clId="{895955AA-A939-424A-AAEB-B0D2CAAB6315}" dt="2024-05-22T19:33:19.586" v="2566" actId="14100"/>
          <ac:picMkLst>
            <pc:docMk/>
            <pc:sldMk cId="3341169783" sldId="396"/>
            <ac:picMk id="5" creationId="{88AE03FB-8F6F-AC1D-0D8E-47B6449A20C3}"/>
          </ac:picMkLst>
        </pc:picChg>
        <pc:picChg chg="add mod">
          <ac:chgData name="Jones, Tim [timjones, Physics]" userId="b8fba17d-af02-4896-8284-af829e2c5ff1" providerId="ADAL" clId="{895955AA-A939-424A-AAEB-B0D2CAAB6315}" dt="2024-05-22T19:43:25.832" v="2579" actId="14100"/>
          <ac:picMkLst>
            <pc:docMk/>
            <pc:sldMk cId="3341169783" sldId="396"/>
            <ac:picMk id="7" creationId="{6CC456ED-6C70-3779-8F88-2D162D7CC258}"/>
          </ac:picMkLst>
        </pc:picChg>
        <pc:picChg chg="add mod modCrop">
          <ac:chgData name="Jones, Tim [timjones, Physics]" userId="b8fba17d-af02-4896-8284-af829e2c5ff1" providerId="ADAL" clId="{895955AA-A939-424A-AAEB-B0D2CAAB6315}" dt="2024-05-22T19:43:22.705" v="2578" actId="14100"/>
          <ac:picMkLst>
            <pc:docMk/>
            <pc:sldMk cId="3341169783" sldId="396"/>
            <ac:picMk id="8" creationId="{E6218B50-0152-741E-2488-9C5CCB339A49}"/>
          </ac:picMkLst>
        </pc:picChg>
        <pc:picChg chg="del">
          <ac:chgData name="Jones, Tim [timjones, Physics]" userId="b8fba17d-af02-4896-8284-af829e2c5ff1" providerId="ADAL" clId="{895955AA-A939-424A-AAEB-B0D2CAAB6315}" dt="2024-05-22T19:24:14.033" v="1721" actId="21"/>
          <ac:picMkLst>
            <pc:docMk/>
            <pc:sldMk cId="3341169783" sldId="396"/>
            <ac:picMk id="1026" creationId="{E54B8F2D-1855-5774-B964-50178E8D1F80}"/>
          </ac:picMkLst>
        </pc:picChg>
        <pc:picChg chg="del">
          <ac:chgData name="Jones, Tim [timjones, Physics]" userId="b8fba17d-af02-4896-8284-af829e2c5ff1" providerId="ADAL" clId="{895955AA-A939-424A-AAEB-B0D2CAAB6315}" dt="2024-05-22T19:24:15.037" v="1722" actId="21"/>
          <ac:picMkLst>
            <pc:docMk/>
            <pc:sldMk cId="3341169783" sldId="396"/>
            <ac:picMk id="1027" creationId="{58235008-09D3-6259-53D4-40959D2E2490}"/>
          </ac:picMkLst>
        </pc:picChg>
      </pc:sldChg>
      <pc:sldChg chg="modSp mod">
        <pc:chgData name="Jones, Tim [timjones, Physics]" userId="b8fba17d-af02-4896-8284-af829e2c5ff1" providerId="ADAL" clId="{895955AA-A939-424A-AAEB-B0D2CAAB6315}" dt="2024-05-24T09:09:19.226" v="3804" actId="20577"/>
        <pc:sldMkLst>
          <pc:docMk/>
          <pc:sldMk cId="4162113221" sldId="397"/>
        </pc:sldMkLst>
        <pc:spChg chg="mod">
          <ac:chgData name="Jones, Tim [timjones, Physics]" userId="b8fba17d-af02-4896-8284-af829e2c5ff1" providerId="ADAL" clId="{895955AA-A939-424A-AAEB-B0D2CAAB6315}" dt="2024-05-24T09:09:19.226" v="3804" actId="20577"/>
          <ac:spMkLst>
            <pc:docMk/>
            <pc:sldMk cId="4162113221" sldId="397"/>
            <ac:spMk id="3" creationId="{0FAFFA6E-D552-B5F1-C78D-5E576A6482AA}"/>
          </ac:spMkLst>
        </pc:spChg>
      </pc:sldChg>
      <pc:sldChg chg="modSp mod">
        <pc:chgData name="Jones, Tim [timjones, Physics]" userId="b8fba17d-af02-4896-8284-af829e2c5ff1" providerId="ADAL" clId="{895955AA-A939-424A-AAEB-B0D2CAAB6315}" dt="2024-05-24T09:03:22.114" v="3405" actId="20577"/>
        <pc:sldMkLst>
          <pc:docMk/>
          <pc:sldMk cId="3246888243" sldId="398"/>
        </pc:sldMkLst>
        <pc:spChg chg="mod">
          <ac:chgData name="Jones, Tim [timjones, Physics]" userId="b8fba17d-af02-4896-8284-af829e2c5ff1" providerId="ADAL" clId="{895955AA-A939-424A-AAEB-B0D2CAAB6315}" dt="2024-05-24T09:03:22.114" v="3405" actId="20577"/>
          <ac:spMkLst>
            <pc:docMk/>
            <pc:sldMk cId="3246888243" sldId="398"/>
            <ac:spMk id="3" creationId="{D769BE46-A83D-FB0B-2FF1-0A4C51983DA9}"/>
          </ac:spMkLst>
        </pc:spChg>
      </pc:sldChg>
      <pc:sldChg chg="del">
        <pc:chgData name="Jones, Tim [timjones, Physics]" userId="b8fba17d-af02-4896-8284-af829e2c5ff1" providerId="ADAL" clId="{895955AA-A939-424A-AAEB-B0D2CAAB6315}" dt="2024-05-22T19:45:57.905" v="2594" actId="2696"/>
        <pc:sldMkLst>
          <pc:docMk/>
          <pc:sldMk cId="4081562535" sldId="3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8B2B349-45EA-455B-896F-5E2E6C39D584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752F49-D7FC-4FBE-8B8A-23F9A601B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4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6800"/>
            <a:ext cx="8208912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4412704"/>
            <a:ext cx="73448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9D57-656C-4005-8B64-BE1398373C73}" type="datetime1">
              <a:rPr lang="en-GB" smtClean="0"/>
              <a:t>24/05/2024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124744"/>
            <a:ext cx="7344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A936-D4F5-461D-8BAB-E00DE084300E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84EB-9CDF-4D8A-A60B-C2A6516AA9AA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1850-DF77-413D-A7F0-C502BFE16A53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DB51-B58A-446B-8FD6-D12C1953F8C9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26306F-B0E8-45A9-A2E8-9D87642F1D94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LSDC Report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720857"/>
            <a:ext cx="8128000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8670-D73E-4D9F-8314-BF52BFB5A119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0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9E7E-2B6B-4889-8355-7E762902E1AC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C46-4FA7-4639-B7DD-7D90AB791AFA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F19B-A178-4A5F-8B28-494333B69252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FAA7-EED7-4D80-8186-384D173DCB9D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644899"/>
            <a:ext cx="4039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7600" y="3644899"/>
            <a:ext cx="4039200" cy="213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80000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3717032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EBDE-BA37-433B-8D28-F8705C4A9F1A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E881-BA7F-466D-8150-CD3E654C76B4}" type="datetime1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87CF-7C5F-4296-BCF1-B3DCE8801683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00" y="6462000"/>
            <a:ext cx="9072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60799" y="36000"/>
            <a:ext cx="59472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" y="36000"/>
            <a:ext cx="3126176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2000"/>
            <a:ext cx="114189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fld id="{29ADC14B-F2EE-438B-89E4-AB5F9CD96EB9}" type="datetime1">
              <a:rPr lang="en-GB" smtClean="0"/>
              <a:t>24/05/2024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462000"/>
            <a:ext cx="54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US"/>
              <a:t>LSDC Report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600" y="6462000"/>
            <a:ext cx="114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6462000"/>
            <a:ext cx="414442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867B-7916-6589-72BD-8895A2A7C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LSDC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03EA1-E54D-BF41-F193-8951E2759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Tim Jones</a:t>
            </a:r>
          </a:p>
          <a:p>
            <a:r>
              <a:rPr lang="en-GB" dirty="0"/>
              <a:t>(May ‘24)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6BC49-6DBD-0342-9AD7-D7115C419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LIVERPOOL PP GROUP MEETING</a:t>
            </a:r>
          </a:p>
        </p:txBody>
      </p:sp>
    </p:spTree>
    <p:extLst>
      <p:ext uri="{BB962C8B-B14F-4D97-AF65-F5344CB8AC3E}">
        <p14:creationId xmlns:p14="http://schemas.microsoft.com/office/powerpoint/2010/main" val="2696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079E-4090-068C-F9AA-61FE36DA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Liverpool Semiconductor Detector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35D0-2E3B-F808-4653-DC723117F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" y="878889"/>
            <a:ext cx="4745326" cy="5450890"/>
          </a:xfrm>
        </p:spPr>
        <p:txBody>
          <a:bodyPr>
            <a:normAutofit/>
          </a:bodyPr>
          <a:lstStyle/>
          <a:p>
            <a:r>
              <a:rPr lang="en-GB" sz="2000" dirty="0"/>
              <a:t>Goal is to support the delivery of detector sub-systems to major national and international programmes and support our generic detector development programmes</a:t>
            </a:r>
          </a:p>
          <a:p>
            <a:pPr lvl="1"/>
            <a:r>
              <a:rPr lang="en-GB" sz="1600" dirty="0"/>
              <a:t>Facilities: 100 m</a:t>
            </a:r>
            <a:r>
              <a:rPr lang="en-GB" sz="1600" baseline="30000" dirty="0"/>
              <a:t>2</a:t>
            </a:r>
            <a:r>
              <a:rPr lang="en-GB" sz="1600" dirty="0"/>
              <a:t> of Class 5 (100) and 250 m</a:t>
            </a:r>
            <a:r>
              <a:rPr lang="en-GB" sz="1600" baseline="30000" dirty="0"/>
              <a:t>2</a:t>
            </a:r>
            <a:r>
              <a:rPr lang="en-GB" sz="1600" dirty="0"/>
              <a:t> Class 7 (10,000) clean rooms</a:t>
            </a:r>
          </a:p>
          <a:p>
            <a:pPr lvl="1"/>
            <a:r>
              <a:rPr lang="en-GB" sz="1600" dirty="0"/>
              <a:t>Staff: Mike Lockwood, </a:t>
            </a:r>
          </a:p>
          <a:p>
            <a:pPr lvl="2"/>
            <a:r>
              <a:rPr lang="en-GB" sz="1200" dirty="0"/>
              <a:t>Tom Lee (→ATLAS), Paul Cook (→ BUTTON), </a:t>
            </a:r>
          </a:p>
          <a:p>
            <a:pPr lvl="2"/>
            <a:r>
              <a:rPr lang="en-GB" sz="1200" dirty="0"/>
              <a:t>Alan Taylor (PhD)</a:t>
            </a:r>
          </a:p>
          <a:p>
            <a:pPr lvl="1"/>
            <a:r>
              <a:rPr lang="en-GB" sz="1600" dirty="0"/>
              <a:t>Staffing is a critical issue – need support / cover for Mike.</a:t>
            </a:r>
          </a:p>
          <a:p>
            <a:pPr marL="905256" lvl="2" indent="0">
              <a:buNone/>
            </a:pPr>
            <a:endParaRPr lang="en-GB" sz="1600" dirty="0"/>
          </a:p>
          <a:p>
            <a:r>
              <a:rPr lang="en-GB" sz="2000" dirty="0"/>
              <a:t>Major Activities</a:t>
            </a:r>
          </a:p>
          <a:p>
            <a:pPr lvl="1"/>
            <a:r>
              <a:rPr lang="en-GB" sz="1600" dirty="0"/>
              <a:t>Mu3e, ATLAS </a:t>
            </a:r>
            <a:r>
              <a:rPr lang="en-GB" sz="1600" dirty="0" err="1"/>
              <a:t>ITk</a:t>
            </a:r>
            <a:r>
              <a:rPr lang="en-GB" sz="1600" dirty="0"/>
              <a:t>, Darkside20k </a:t>
            </a:r>
            <a:r>
              <a:rPr lang="en-GB" sz="1600" dirty="0" err="1"/>
              <a:t>SiPM</a:t>
            </a:r>
            <a:r>
              <a:rPr lang="en-GB" sz="1600" dirty="0"/>
              <a:t> array assembly, Generic Detector R&amp;D, &amp;c</a:t>
            </a:r>
          </a:p>
          <a:p>
            <a:pPr marL="585216" lvl="1" indent="0">
              <a:buNone/>
            </a:pPr>
            <a:endParaRPr lang="en-GB" sz="1600" dirty="0"/>
          </a:p>
          <a:p>
            <a:pPr lvl="1"/>
            <a:endParaRPr lang="en-GB" sz="1800" dirty="0"/>
          </a:p>
          <a:p>
            <a:pPr marL="585216" lvl="1" indent="0">
              <a:buNone/>
            </a:pP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DB941-55C0-C05E-5538-B103FF93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33BC7-EA82-925B-0F99-76A61D2F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2" t="7737" b="12206"/>
          <a:stretch/>
        </p:blipFill>
        <p:spPr>
          <a:xfrm>
            <a:off x="4877385" y="992238"/>
            <a:ext cx="3555549" cy="2180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indoor, person, ceiling, standing&#10;&#10;Description automatically generated">
            <a:extLst>
              <a:ext uri="{FF2B5EF4-FFF2-40B4-BE49-F238E27FC236}">
                <a16:creationId xmlns:a16="http://schemas.microsoft.com/office/drawing/2014/main" id="{EA326175-140F-2544-8462-E187717EE8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37541" r="31877" b="23873"/>
          <a:stretch/>
        </p:blipFill>
        <p:spPr>
          <a:xfrm>
            <a:off x="4877385" y="3284298"/>
            <a:ext cx="3555548" cy="3045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87CF8-9660-C3B9-73F6-288672409164}"/>
              </a:ext>
            </a:extLst>
          </p:cNvPr>
          <p:cNvSpPr txBox="1"/>
          <p:nvPr/>
        </p:nvSpPr>
        <p:spPr>
          <a:xfrm>
            <a:off x="8432933" y="4709189"/>
            <a:ext cx="745724" cy="4261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A2710A"/>
                </a:solidFill>
              </a:rPr>
              <a:t>Mike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4BBB6-BB35-3C3F-E5C3-1155F817639A}"/>
              </a:ext>
            </a:extLst>
          </p:cNvPr>
          <p:cNvSpPr txBox="1"/>
          <p:nvPr/>
        </p:nvSpPr>
        <p:spPr>
          <a:xfrm>
            <a:off x="4196472" y="4709189"/>
            <a:ext cx="745724" cy="42612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A2710A"/>
                </a:solidFill>
              </a:rPr>
              <a:t>Tom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6E18C-4631-9C2E-1548-BA544AD7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A083-1206-6657-1B7D-E84DF08E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BE46-A83D-FB0B-2FF1-0A4C5198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6731"/>
            <a:ext cx="8229600" cy="559526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Garments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Last year – reported efforts to reduce costs by signing new contract with alternative company …..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One year later – alternative company never came good on promises – still with original supplier – but at much reduced cost. Well done Mike !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Workshop Refurbishment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Contributed to 50% of cost of upgrading compressors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Donation of Wenzel LH87 CMM to workshop (not enough space in LSDC)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HVAC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Major equipment failure – 1/3 of LSDC has NO COOLING !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FRCS declined to fund replacement so coming out of LSDC/Workshop operations budget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Order approved 22/5 – hoping for work to start June 4</a:t>
            </a:r>
            <a:r>
              <a:rPr lang="en-GB" baseline="30000" dirty="0"/>
              <a:t>th</a:t>
            </a: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Metrology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Large volume CMM (LS1010 2x1x1m) down for &gt; 1 year – investing in making better use of Faro Vantage Laser Tracker (software upgrade) and </a:t>
            </a:r>
            <a:r>
              <a:rPr lang="en-GB" dirty="0" err="1"/>
              <a:t>Gsi</a:t>
            </a:r>
            <a:r>
              <a:rPr lang="en-GB" dirty="0"/>
              <a:t> V-Stars/N Photogrammetry system (training)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Intention is to scrap LS1010 unless ……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Wenzel visiting in June to see if the damaged granite beam can be repaired / replaced. Seems likely but …. None of the existing motors etc are available – no point in spending £££ if there is no guaranteed longevity / economical maintenance path.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Bid for new intermediate scale CMM put to Faculty during 2023 – considered a good case but has not been approved at the moment.</a:t>
            </a:r>
          </a:p>
          <a:p>
            <a:pPr marL="457200" lvl="1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40B60-5713-7911-09BA-B11D333D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LSDC Report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E3025-960D-55ED-0772-29CA6E87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8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S10000">
            <a:extLst>
              <a:ext uri="{FF2B5EF4-FFF2-40B4-BE49-F238E27FC236}">
                <a16:creationId xmlns:a16="http://schemas.microsoft.com/office/drawing/2014/main" id="{88AE03FB-8F6F-AC1D-0D8E-47B6449A2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6" y="966292"/>
            <a:ext cx="2213334" cy="12456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9625B-CAE9-2377-0797-E4C69E5D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6C8E-122E-9E84-CCC3-C4A49B19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" y="838216"/>
            <a:ext cx="5169032" cy="5706000"/>
          </a:xfrm>
        </p:spPr>
        <p:txBody>
          <a:bodyPr>
            <a:normAutofit/>
          </a:bodyPr>
          <a:lstStyle/>
          <a:p>
            <a:r>
              <a:rPr lang="en-GB" sz="2200" dirty="0"/>
              <a:t>PPCG22-25 Equipment</a:t>
            </a:r>
          </a:p>
          <a:p>
            <a:pPr lvl="1"/>
            <a:r>
              <a:rPr lang="en-GB" sz="1800" dirty="0"/>
              <a:t>As part of the PP CG we bid (and received funding for) an Aerotech Gantry Positioning System </a:t>
            </a:r>
          </a:p>
          <a:p>
            <a:pPr lvl="2"/>
            <a:r>
              <a:rPr lang="en-GB" sz="1400" dirty="0"/>
              <a:t>Concern over effort needed to develop gantry into fully operational system</a:t>
            </a:r>
          </a:p>
          <a:p>
            <a:pPr marL="914400" lvl="2" indent="0">
              <a:buNone/>
            </a:pPr>
            <a:endParaRPr lang="en-GB" sz="600" dirty="0"/>
          </a:p>
          <a:p>
            <a:pPr lvl="1"/>
            <a:r>
              <a:rPr lang="en-GB" sz="1800" dirty="0"/>
              <a:t>Looked into Die Placers as an alternative</a:t>
            </a:r>
          </a:p>
          <a:p>
            <a:pPr lvl="2"/>
            <a:r>
              <a:rPr lang="en-GB" sz="1400" dirty="0"/>
              <a:t>Incorporates motion control, optics, pattern-recognition systems, Pick &amp; Place, upgrades for adhesive deposition, thermal/UV cure processing, etc…</a:t>
            </a:r>
          </a:p>
          <a:p>
            <a:pPr marL="914400" lvl="2" indent="0">
              <a:buNone/>
            </a:pPr>
            <a:endParaRPr lang="en-GB" sz="1400" dirty="0"/>
          </a:p>
          <a:p>
            <a:pPr lvl="1"/>
            <a:r>
              <a:rPr lang="en-GB" sz="1800" dirty="0"/>
              <a:t>Likely use-cases … </a:t>
            </a:r>
          </a:p>
          <a:p>
            <a:pPr lvl="2"/>
            <a:r>
              <a:rPr lang="en-GB" sz="1600" dirty="0"/>
              <a:t>Assembly of collections of HV-CMOS ASICs (</a:t>
            </a:r>
            <a:r>
              <a:rPr lang="en-GB" sz="1600" dirty="0" err="1"/>
              <a:t>eg</a:t>
            </a:r>
            <a:r>
              <a:rPr lang="en-GB" sz="1600" dirty="0"/>
              <a:t> Mighty-tracker) into multi-ASIC units (similar to ALICIA for ALICE)</a:t>
            </a:r>
          </a:p>
          <a:p>
            <a:pPr lvl="2"/>
            <a:r>
              <a:rPr lang="en-GB" sz="1600" dirty="0"/>
              <a:t>Assembly of </a:t>
            </a:r>
            <a:r>
              <a:rPr lang="en-GB" sz="1600" dirty="0" err="1"/>
              <a:t>SiPM</a:t>
            </a:r>
            <a:r>
              <a:rPr lang="en-GB" sz="1600" dirty="0"/>
              <a:t> arrays </a:t>
            </a:r>
          </a:p>
          <a:p>
            <a:pPr marL="914400" lvl="2" indent="0">
              <a:buNone/>
            </a:pPr>
            <a:endParaRPr lang="en-GB" sz="1600" dirty="0"/>
          </a:p>
          <a:p>
            <a:pPr lvl="1"/>
            <a:r>
              <a:rPr lang="en-GB" sz="1800" dirty="0"/>
              <a:t>Tender documents in preparation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CA870-E8D4-992A-0FDF-EA5E8089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9B77-8700-90A7-A064-DB4B3CA8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456ED-6C70-3779-8F88-2D162D7C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90" y="2308315"/>
            <a:ext cx="2656487" cy="2337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18B50-0152-741E-2488-9C5CCB339A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8" r="6709" b="5876"/>
          <a:stretch/>
        </p:blipFill>
        <p:spPr>
          <a:xfrm>
            <a:off x="5013300" y="3734434"/>
            <a:ext cx="2360400" cy="22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6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B13-2F3D-859C-22F5-D5D1E075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FA6E-D552-B5F1-C78D-5E576A64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756001"/>
            <a:ext cx="8469086" cy="5706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300" dirty="0"/>
              <a:t>Space</a:t>
            </a:r>
          </a:p>
          <a:p>
            <a:pPr lvl="1">
              <a:lnSpc>
                <a:spcPct val="120000"/>
              </a:lnSpc>
            </a:pPr>
            <a:r>
              <a:rPr lang="en-GB" sz="2100" dirty="0"/>
              <a:t>Construction of ATLAS </a:t>
            </a:r>
            <a:r>
              <a:rPr lang="en-GB" sz="2100" dirty="0" err="1"/>
              <a:t>ITk</a:t>
            </a:r>
            <a:r>
              <a:rPr lang="en-GB" sz="2100" dirty="0"/>
              <a:t> Barrel Strip &amp; Endcap Pixel</a:t>
            </a:r>
          </a:p>
          <a:p>
            <a:pPr lvl="2">
              <a:lnSpc>
                <a:spcPct val="120000"/>
              </a:lnSpc>
            </a:pPr>
            <a:r>
              <a:rPr lang="en-GB" sz="1800" dirty="0"/>
              <a:t>60% of LSDC at peak production (2025-26) </a:t>
            </a:r>
          </a:p>
          <a:p>
            <a:pPr lvl="3">
              <a:lnSpc>
                <a:spcPct val="120000"/>
              </a:lnSpc>
            </a:pPr>
            <a:r>
              <a:rPr lang="en-GB" sz="1400" dirty="0"/>
              <a:t>Class 5 (strip &amp; pixel modules assembly): </a:t>
            </a:r>
            <a:r>
              <a:rPr lang="en-GB" sz="1400" b="1" dirty="0"/>
              <a:t>30% </a:t>
            </a:r>
            <a:r>
              <a:rPr lang="en-GB" sz="1400" dirty="0"/>
              <a:t>of available space + majority share of </a:t>
            </a:r>
            <a:r>
              <a:rPr lang="en-GB" sz="1400" dirty="0" err="1"/>
              <a:t>wirebonding</a:t>
            </a:r>
            <a:r>
              <a:rPr lang="en-GB" sz="1400" dirty="0"/>
              <a:t> / pull testing</a:t>
            </a:r>
          </a:p>
          <a:p>
            <a:pPr lvl="3">
              <a:lnSpc>
                <a:spcPct val="120000"/>
              </a:lnSpc>
            </a:pPr>
            <a:r>
              <a:rPr lang="en-GB" sz="1400" dirty="0"/>
              <a:t>Class 7 (strip &amp; pixel module testing, pixel endcap integration) ~ </a:t>
            </a:r>
            <a:r>
              <a:rPr lang="en-GB" sz="1400" b="1" dirty="0"/>
              <a:t>70%</a:t>
            </a:r>
            <a:r>
              <a:rPr lang="en-GB" sz="1400" dirty="0"/>
              <a:t> of available space </a:t>
            </a:r>
            <a:endParaRPr lang="en-GB" sz="1400" b="1" dirty="0"/>
          </a:p>
          <a:p>
            <a:pPr marL="914400" lvl="2" indent="0">
              <a:lnSpc>
                <a:spcPct val="120000"/>
              </a:lnSpc>
              <a:buNone/>
            </a:pP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2300" dirty="0"/>
              <a:t>Equipment</a:t>
            </a:r>
          </a:p>
          <a:p>
            <a:pPr lvl="1">
              <a:lnSpc>
                <a:spcPct val="120000"/>
              </a:lnSpc>
            </a:pPr>
            <a:r>
              <a:rPr lang="en-GB" sz="1900" dirty="0"/>
              <a:t>Ageing equipment (some now &gt; 20y old) – replace or move on ?</a:t>
            </a:r>
          </a:p>
          <a:p>
            <a:pPr lvl="1">
              <a:lnSpc>
                <a:spcPct val="120000"/>
              </a:lnSpc>
            </a:pPr>
            <a:r>
              <a:rPr lang="en-GB" sz="1900" dirty="0"/>
              <a:t>Commissioning new equipment takes time and effort – best if there is a clear project ‘need’</a:t>
            </a:r>
          </a:p>
          <a:p>
            <a:pPr lvl="1">
              <a:lnSpc>
                <a:spcPct val="120000"/>
              </a:lnSpc>
            </a:pPr>
            <a:r>
              <a:rPr lang="en-GB" sz="1900" dirty="0"/>
              <a:t>Use demise of old (outdated) systems to review future needs &amp; move on from the past – but can only do that if people say – “Do we have … / If we had one of these …..”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  <a:p>
            <a:pPr>
              <a:lnSpc>
                <a:spcPct val="120000"/>
              </a:lnSpc>
            </a:pPr>
            <a:r>
              <a:rPr lang="en-GB" sz="2300" dirty="0"/>
              <a:t>Funding (LSDC / DDMF / AML):</a:t>
            </a:r>
          </a:p>
          <a:p>
            <a:pPr lvl="1">
              <a:lnSpc>
                <a:spcPct val="120000"/>
              </a:lnSpc>
            </a:pPr>
            <a:r>
              <a:rPr lang="en-GB" sz="2100" dirty="0"/>
              <a:t>1 facility-day for LSDC + Workshop ‘costs’ £6k so for 230 days total = £1.4M</a:t>
            </a:r>
          </a:p>
          <a:p>
            <a:pPr lvl="1">
              <a:lnSpc>
                <a:spcPct val="120000"/>
              </a:lnSpc>
            </a:pPr>
            <a:r>
              <a:rPr lang="en-GB" sz="2100" dirty="0"/>
              <a:t>We are never ‘fully-funded’ - most grants were issued when facility-day costs 50% less. </a:t>
            </a:r>
          </a:p>
          <a:p>
            <a:pPr lvl="2">
              <a:lnSpc>
                <a:spcPct val="120000"/>
              </a:lnSpc>
            </a:pPr>
            <a:r>
              <a:rPr lang="en-GB" sz="2000" dirty="0"/>
              <a:t>Income for 24-24 ~ £450k, salaries = £24k/month, operations ~ £20k/month</a:t>
            </a:r>
          </a:p>
          <a:p>
            <a:pPr lvl="2">
              <a:lnSpc>
                <a:spcPct val="120000"/>
              </a:lnSpc>
            </a:pPr>
            <a:r>
              <a:rPr lang="en-GB" sz="2100" dirty="0"/>
              <a:t>Income only just about matches necessary spend – not a lot of leeway for emergency spend to keep facilities running OK. </a:t>
            </a:r>
          </a:p>
          <a:p>
            <a:pPr lvl="1">
              <a:lnSpc>
                <a:spcPct val="120000"/>
              </a:lnSpc>
            </a:pPr>
            <a:endParaRPr lang="en-GB" sz="2100" dirty="0"/>
          </a:p>
          <a:p>
            <a:pPr>
              <a:lnSpc>
                <a:spcPct val="120000"/>
              </a:lnSpc>
            </a:pPr>
            <a:r>
              <a:rPr lang="en-GB" sz="2300" dirty="0"/>
              <a:t>New Projects (CG25-29):</a:t>
            </a:r>
          </a:p>
          <a:p>
            <a:pPr lvl="1">
              <a:lnSpc>
                <a:spcPct val="120000"/>
              </a:lnSpc>
            </a:pPr>
            <a:r>
              <a:rPr lang="en-GB" sz="2100" dirty="0"/>
              <a:t>ATLAS </a:t>
            </a:r>
            <a:r>
              <a:rPr lang="en-GB" sz="2100" dirty="0" err="1"/>
              <a:t>ITk</a:t>
            </a:r>
            <a:r>
              <a:rPr lang="en-GB" sz="2100" dirty="0"/>
              <a:t> construction is done by March ‘27 – 18 months into CG25-29</a:t>
            </a:r>
          </a:p>
          <a:p>
            <a:pPr lvl="2">
              <a:lnSpc>
                <a:spcPct val="120000"/>
              </a:lnSpc>
            </a:pPr>
            <a:r>
              <a:rPr lang="en-GB" sz="1700" dirty="0"/>
              <a:t>Between 2018 and 2024 ATLAS paid in £130k p.a. into LSDC &amp; Workshop operations account and funded 1FTE in workshop</a:t>
            </a:r>
          </a:p>
          <a:p>
            <a:pPr lvl="1">
              <a:lnSpc>
                <a:spcPct val="120000"/>
              </a:lnSpc>
            </a:pPr>
            <a:r>
              <a:rPr lang="en-GB" sz="2100" dirty="0"/>
              <a:t>Probably no single large-scale project in the near future – need to find multiple (2-3) projects, with </a:t>
            </a:r>
            <a:r>
              <a:rPr lang="en-GB" sz="2100"/>
              <a:t>SRF funding</a:t>
            </a:r>
            <a:endParaRPr lang="en-GB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A532A-4374-F5A1-195B-BB6A40B4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LSDC Report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87E90-829C-B6CB-5755-0468242A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13221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-hep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liverpool-heplogo</Template>
  <TotalTime>0</TotalTime>
  <Words>737</Words>
  <Application>Microsoft Office PowerPoint</Application>
  <PresentationFormat>On-screen Show (4:3)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liverpool-heplogo</vt:lpstr>
      <vt:lpstr>LSDC Report</vt:lpstr>
      <vt:lpstr>Liverpool Semiconductor Detector Centre</vt:lpstr>
      <vt:lpstr>Operations</vt:lpstr>
      <vt:lpstr>Equipment</vt:lpstr>
      <vt:lpstr>Challenges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CFRP Structures for Future e+e- colliders at Liverpool</dc:title>
  <dc:creator>Jones, Tim [timjones]</dc:creator>
  <cp:lastModifiedBy>Jones, Tim [timjones, Physics]</cp:lastModifiedBy>
  <cp:revision>134</cp:revision>
  <cp:lastPrinted>2018-05-21T20:53:08Z</cp:lastPrinted>
  <dcterms:created xsi:type="dcterms:W3CDTF">2018-04-11T19:42:22Z</dcterms:created>
  <dcterms:modified xsi:type="dcterms:W3CDTF">2024-05-24T09:09:19Z</dcterms:modified>
</cp:coreProperties>
</file>