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handoutMasterIdLst>
    <p:handoutMasterId r:id="rId22"/>
  </p:handoutMasterIdLst>
  <p:sldIdLst>
    <p:sldId id="256" r:id="rId3"/>
    <p:sldId id="282" r:id="rId4"/>
    <p:sldId id="257" r:id="rId5"/>
    <p:sldId id="287" r:id="rId6"/>
    <p:sldId id="266" r:id="rId7"/>
    <p:sldId id="268" r:id="rId8"/>
    <p:sldId id="291" r:id="rId9"/>
    <p:sldId id="288" r:id="rId10"/>
    <p:sldId id="289" r:id="rId11"/>
    <p:sldId id="292" r:id="rId12"/>
    <p:sldId id="293" r:id="rId13"/>
    <p:sldId id="290" r:id="rId14"/>
    <p:sldId id="270" r:id="rId15"/>
    <p:sldId id="280" r:id="rId16"/>
    <p:sldId id="283" r:id="rId17"/>
    <p:sldId id="286" r:id="rId18"/>
    <p:sldId id="260"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y" initials="a" lastIdx="1" clrIdx="0">
    <p:extLst>
      <p:ext uri="{19B8F6BF-5375-455C-9EA6-DF929625EA0E}">
        <p15:presenceInfo xmlns:p15="http://schemas.microsoft.com/office/powerpoint/2012/main" userId="an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1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75925" autoAdjust="0"/>
  </p:normalViewPr>
  <p:slideViewPr>
    <p:cSldViewPr snapToGrid="0">
      <p:cViewPr varScale="1">
        <p:scale>
          <a:sx n="103" d="100"/>
          <a:sy n="103" d="100"/>
        </p:scale>
        <p:origin x="1385" y="6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726684-EFB8-4D63-90C2-BBB1A2F02A17}" type="datetimeFigureOut">
              <a:rPr lang="en-GB" smtClean="0"/>
              <a:t>24/05/2024</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E646D2-DE91-479F-984A-04BD95EA682E}" type="slidenum">
              <a:rPr lang="en-GB" smtClean="0"/>
              <a:t>‹#›</a:t>
            </a:fld>
            <a:endParaRPr lang="en-GB" dirty="0"/>
          </a:p>
        </p:txBody>
      </p:sp>
    </p:spTree>
    <p:extLst>
      <p:ext uri="{BB962C8B-B14F-4D97-AF65-F5344CB8AC3E}">
        <p14:creationId xmlns:p14="http://schemas.microsoft.com/office/powerpoint/2010/main" val="3141389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806330-79B2-4378-AC64-4DE764E3AE93}" type="datetimeFigureOut">
              <a:rPr lang="en-GB" smtClean="0"/>
              <a:t>24/05/2024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CDAB-792A-4C4F-8B59-E66DDAEDACB5}" type="slidenum">
              <a:rPr lang="en-GB" smtClean="0"/>
              <a:t>‹#›</a:t>
            </a:fld>
            <a:endParaRPr lang="en-GB" dirty="0"/>
          </a:p>
        </p:txBody>
      </p:sp>
    </p:spTree>
    <p:extLst>
      <p:ext uri="{BB962C8B-B14F-4D97-AF65-F5344CB8AC3E}">
        <p14:creationId xmlns:p14="http://schemas.microsoft.com/office/powerpoint/2010/main" val="2013687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a:t>
            </a:fld>
            <a:endParaRPr lang="en-GB" dirty="0"/>
          </a:p>
        </p:txBody>
      </p:sp>
    </p:spTree>
    <p:extLst>
      <p:ext uri="{BB962C8B-B14F-4D97-AF65-F5344CB8AC3E}">
        <p14:creationId xmlns:p14="http://schemas.microsoft.com/office/powerpoint/2010/main" val="3226072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788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17</a:t>
            </a:fld>
            <a:endParaRPr lang="en-GB" dirty="0"/>
          </a:p>
        </p:txBody>
      </p:sp>
    </p:spTree>
    <p:extLst>
      <p:ext uri="{BB962C8B-B14F-4D97-AF65-F5344CB8AC3E}">
        <p14:creationId xmlns:p14="http://schemas.microsoft.com/office/powerpoint/2010/main" val="2988046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a:t>
            </a:r>
          </a:p>
        </p:txBody>
      </p:sp>
      <p:sp>
        <p:nvSpPr>
          <p:cNvPr id="4" name="Slide Number Placeholder 3"/>
          <p:cNvSpPr>
            <a:spLocks noGrp="1"/>
          </p:cNvSpPr>
          <p:nvPr>
            <p:ph type="sldNum" sz="quarter" idx="5"/>
          </p:nvPr>
        </p:nvSpPr>
        <p:spPr/>
        <p:txBody>
          <a:bodyPr/>
          <a:lstStyle/>
          <a:p>
            <a:fld id="{9555CDAB-792A-4C4F-8B59-E66DDAEDACB5}" type="slidenum">
              <a:rPr lang="en-GB" smtClean="0"/>
              <a:t>18</a:t>
            </a:fld>
            <a:endParaRPr lang="en-GB" dirty="0"/>
          </a:p>
        </p:txBody>
      </p:sp>
    </p:spTree>
    <p:extLst>
      <p:ext uri="{BB962C8B-B14F-4D97-AF65-F5344CB8AC3E}">
        <p14:creationId xmlns:p14="http://schemas.microsoft.com/office/powerpoint/2010/main" val="261339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07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78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4</a:t>
            </a:fld>
            <a:endParaRPr lang="en-GB" dirty="0"/>
          </a:p>
        </p:txBody>
      </p:sp>
    </p:spTree>
    <p:extLst>
      <p:ext uri="{BB962C8B-B14F-4D97-AF65-F5344CB8AC3E}">
        <p14:creationId xmlns:p14="http://schemas.microsoft.com/office/powerpoint/2010/main" val="3886788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5</a:t>
            </a:fld>
            <a:endParaRPr lang="en-GB" dirty="0"/>
          </a:p>
        </p:txBody>
      </p:sp>
    </p:spTree>
    <p:extLst>
      <p:ext uri="{BB962C8B-B14F-4D97-AF65-F5344CB8AC3E}">
        <p14:creationId xmlns:p14="http://schemas.microsoft.com/office/powerpoint/2010/main" val="3631870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6</a:t>
            </a:fld>
            <a:endParaRPr lang="en-GB" dirty="0"/>
          </a:p>
        </p:txBody>
      </p:sp>
    </p:spTree>
    <p:extLst>
      <p:ext uri="{BB962C8B-B14F-4D97-AF65-F5344CB8AC3E}">
        <p14:creationId xmlns:p14="http://schemas.microsoft.com/office/powerpoint/2010/main" val="5112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13</a:t>
            </a:fld>
            <a:endParaRPr lang="en-GB" dirty="0"/>
          </a:p>
        </p:txBody>
      </p:sp>
    </p:spTree>
    <p:extLst>
      <p:ext uri="{BB962C8B-B14F-4D97-AF65-F5344CB8AC3E}">
        <p14:creationId xmlns:p14="http://schemas.microsoft.com/office/powerpoint/2010/main" val="20279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55CDAB-792A-4C4F-8B59-E66DDAEDACB5}" type="slidenum">
              <a:rPr lang="en-GB" smtClean="0"/>
              <a:t>14</a:t>
            </a:fld>
            <a:endParaRPr lang="en-GB" dirty="0"/>
          </a:p>
        </p:txBody>
      </p:sp>
    </p:spTree>
    <p:extLst>
      <p:ext uri="{BB962C8B-B14F-4D97-AF65-F5344CB8AC3E}">
        <p14:creationId xmlns:p14="http://schemas.microsoft.com/office/powerpoint/2010/main" val="209978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55CDAB-792A-4C4F-8B59-E66DDAEDAC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79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12727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33371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3399857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3100124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20035" y="115326"/>
            <a:ext cx="1186814" cy="720494"/>
          </a:xfrm>
          <a:prstGeom prst="rect">
            <a:avLst/>
          </a:prstGeom>
        </p:spPr>
      </p:pic>
    </p:spTree>
    <p:extLst>
      <p:ext uri="{BB962C8B-B14F-4D97-AF65-F5344CB8AC3E}">
        <p14:creationId xmlns:p14="http://schemas.microsoft.com/office/powerpoint/2010/main" val="2314285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51986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6669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80646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853404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305022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4919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0035" y="115326"/>
            <a:ext cx="1186814" cy="720494"/>
          </a:xfrm>
          <a:prstGeom prst="rect">
            <a:avLst/>
          </a:prstGeom>
        </p:spPr>
      </p:pic>
    </p:spTree>
    <p:extLst>
      <p:ext uri="{BB962C8B-B14F-4D97-AF65-F5344CB8AC3E}">
        <p14:creationId xmlns:p14="http://schemas.microsoft.com/office/powerpoint/2010/main" val="37219819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830776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439520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19197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707552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05635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212396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613957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1348881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4058413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5546EB-7585-4E08-B28D-91299A8D3E0D}" type="datetimeFigureOut">
              <a:rPr lang="en-GB" smtClean="0"/>
              <a:t>24/05/2024</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FDC124F0-0473-42DA-82C3-5BEFA5649F66}" type="slidenum">
              <a:rPr lang="en-GB" smtClean="0"/>
              <a:t>‹#›</a:t>
            </a:fld>
            <a:endParaRPr lang="en-GB" dirty="0"/>
          </a:p>
        </p:txBody>
      </p:sp>
    </p:spTree>
    <p:extLst>
      <p:ext uri="{BB962C8B-B14F-4D97-AF65-F5344CB8AC3E}">
        <p14:creationId xmlns:p14="http://schemas.microsoft.com/office/powerpoint/2010/main" val="523866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46EB-7585-4E08-B28D-91299A8D3E0D}" type="datetimeFigureOut">
              <a:rPr lang="en-GB" smtClean="0"/>
              <a:t>24/05/2024</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24F0-0473-42DA-82C3-5BEFA5649F66}" type="slidenum">
              <a:rPr lang="en-GB" smtClean="0"/>
              <a:t>‹#›</a:t>
            </a:fld>
            <a:endParaRPr lang="en-GB" dirty="0"/>
          </a:p>
        </p:txBody>
      </p:sp>
    </p:spTree>
    <p:extLst>
      <p:ext uri="{BB962C8B-B14F-4D97-AF65-F5344CB8AC3E}">
        <p14:creationId xmlns:p14="http://schemas.microsoft.com/office/powerpoint/2010/main" val="1758264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5546EB-7585-4E08-B28D-91299A8D3E0D}" type="datetimeFigureOut">
              <a:rPr lang="en-GB" smtClean="0"/>
              <a:t>24/05/2024</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C124F0-0473-42DA-82C3-5BEFA5649F66}" type="slidenum">
              <a:rPr lang="en-GB" smtClean="0"/>
              <a:t>‹#›</a:t>
            </a:fld>
            <a:endParaRPr lang="en-GB" dirty="0"/>
          </a:p>
        </p:txBody>
      </p:sp>
    </p:spTree>
    <p:extLst>
      <p:ext uri="{BB962C8B-B14F-4D97-AF65-F5344CB8AC3E}">
        <p14:creationId xmlns:p14="http://schemas.microsoft.com/office/powerpoint/2010/main" val="336737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s>
</file>

<file path=ppt/slides/_rels/slide1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jpeg"/><Relationship Id="rId1" Type="http://schemas.openxmlformats.org/officeDocument/2006/relationships/slideLayout" Target="../slideLayouts/slideLayout1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3.xml.rels><?xml version="1.0" encoding="UTF-8" standalone="yes"?>
<Relationships xmlns="http://schemas.openxmlformats.org/package/2006/relationships"><Relationship Id="rId8" Type="http://schemas.openxmlformats.org/officeDocument/2006/relationships/image" Target="../media/image95.jpeg"/><Relationship Id="rId13" Type="http://schemas.openxmlformats.org/officeDocument/2006/relationships/image" Target="../media/image100.jpeg"/><Relationship Id="rId18" Type="http://schemas.openxmlformats.org/officeDocument/2006/relationships/image" Target="../media/image105.jpeg"/><Relationship Id="rId3" Type="http://schemas.openxmlformats.org/officeDocument/2006/relationships/image" Target="../media/image12.jpeg"/><Relationship Id="rId7" Type="http://schemas.openxmlformats.org/officeDocument/2006/relationships/image" Target="../media/image94.jpeg"/><Relationship Id="rId12" Type="http://schemas.openxmlformats.org/officeDocument/2006/relationships/image" Target="../media/image99.jpeg"/><Relationship Id="rId17" Type="http://schemas.openxmlformats.org/officeDocument/2006/relationships/image" Target="../media/image104.jpeg"/><Relationship Id="rId2" Type="http://schemas.openxmlformats.org/officeDocument/2006/relationships/notesSlide" Target="../notesSlides/notesSlide7.xml"/><Relationship Id="rId16" Type="http://schemas.openxmlformats.org/officeDocument/2006/relationships/image" Target="../media/image103.jpeg"/><Relationship Id="rId1" Type="http://schemas.openxmlformats.org/officeDocument/2006/relationships/slideLayout" Target="../slideLayouts/slideLayout13.xml"/><Relationship Id="rId6" Type="http://schemas.openxmlformats.org/officeDocument/2006/relationships/image" Target="../media/image93.jpeg"/><Relationship Id="rId11" Type="http://schemas.openxmlformats.org/officeDocument/2006/relationships/image" Target="../media/image98.jpeg"/><Relationship Id="rId5" Type="http://schemas.openxmlformats.org/officeDocument/2006/relationships/image" Target="../media/image92.jpeg"/><Relationship Id="rId15" Type="http://schemas.openxmlformats.org/officeDocument/2006/relationships/image" Target="../media/image10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 Id="rId14" Type="http://schemas.openxmlformats.org/officeDocument/2006/relationships/image" Target="../media/image101.jpeg"/></Relationships>
</file>

<file path=ppt/slides/_rels/slide14.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06.jpg"/><Relationship Id="rId7" Type="http://schemas.openxmlformats.org/officeDocument/2006/relationships/image" Target="../media/image110.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09.jpeg"/><Relationship Id="rId5" Type="http://schemas.openxmlformats.org/officeDocument/2006/relationships/image" Target="../media/image108.jpeg"/><Relationship Id="rId10" Type="http://schemas.openxmlformats.org/officeDocument/2006/relationships/image" Target="../media/image113.jpeg"/><Relationship Id="rId4" Type="http://schemas.openxmlformats.org/officeDocument/2006/relationships/image" Target="../media/image107.jpeg"/><Relationship Id="rId9" Type="http://schemas.openxmlformats.org/officeDocument/2006/relationships/image" Target="../media/image112.jpeg"/></Relationships>
</file>

<file path=ppt/slides/_rels/slide15.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jpeg"/><Relationship Id="rId3" Type="http://schemas.openxmlformats.org/officeDocument/2006/relationships/image" Target="../media/image114.jpeg"/><Relationship Id="rId7" Type="http://schemas.openxmlformats.org/officeDocument/2006/relationships/image" Target="../media/image118.jpeg"/><Relationship Id="rId12" Type="http://schemas.openxmlformats.org/officeDocument/2006/relationships/image" Target="../media/image1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7.jpeg"/><Relationship Id="rId11" Type="http://schemas.openxmlformats.org/officeDocument/2006/relationships/image" Target="../media/image122.jpeg"/><Relationship Id="rId5" Type="http://schemas.openxmlformats.org/officeDocument/2006/relationships/image" Target="../media/image116.jpe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jpeg"/><Relationship Id="rId14" Type="http://schemas.openxmlformats.org/officeDocument/2006/relationships/image" Target="../media/image125.jpeg"/></Relationships>
</file>

<file path=ppt/slides/_rels/slide16.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jpeg"/><Relationship Id="rId3" Type="http://schemas.openxmlformats.org/officeDocument/2006/relationships/image" Target="../media/image114.jpeg"/><Relationship Id="rId7" Type="http://schemas.openxmlformats.org/officeDocument/2006/relationships/image" Target="../media/image129.jpeg"/><Relationship Id="rId12" Type="http://schemas.openxmlformats.org/officeDocument/2006/relationships/image" Target="../media/image13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jpeg"/><Relationship Id="rId10" Type="http://schemas.openxmlformats.org/officeDocument/2006/relationships/image" Target="../media/image132.jpeg"/><Relationship Id="rId4" Type="http://schemas.openxmlformats.org/officeDocument/2006/relationships/image" Target="../media/image126.jpeg"/><Relationship Id="rId9" Type="http://schemas.openxmlformats.org/officeDocument/2006/relationships/image" Target="../media/image131.jpeg"/><Relationship Id="rId14" Type="http://schemas.openxmlformats.org/officeDocument/2006/relationships/image" Target="../media/image136.jpeg"/></Relationships>
</file>

<file path=ppt/slides/_rels/slide17.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png"/><Relationship Id="rId9" Type="http://schemas.openxmlformats.org/officeDocument/2006/relationships/image" Target="../media/image14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17" Type="http://schemas.openxmlformats.org/officeDocument/2006/relationships/image" Target="../media/image26.jpeg"/><Relationship Id="rId2" Type="http://schemas.openxmlformats.org/officeDocument/2006/relationships/notesSlide" Target="../notesSlides/notesSlide4.xml"/><Relationship Id="rId16" Type="http://schemas.openxmlformats.org/officeDocument/2006/relationships/image" Target="../media/image25.jpeg"/><Relationship Id="rId20"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12.jpe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notesSlide" Target="../notesSlides/notesSlide5.xml"/><Relationship Id="rId16" Type="http://schemas.openxmlformats.org/officeDocument/2006/relationships/image" Target="../media/image42.jpeg"/><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17328" y="3278063"/>
            <a:ext cx="3830939" cy="832580"/>
          </a:xfrm>
        </p:spPr>
        <p:txBody>
          <a:bodyPr>
            <a:normAutofit fontScale="70000" lnSpcReduction="20000"/>
          </a:bodyPr>
          <a:lstStyle/>
          <a:p>
            <a:r>
              <a:rPr lang="en-GB" sz="4600" b="1" dirty="0"/>
              <a:t>2023-24 Review </a:t>
            </a:r>
          </a:p>
          <a:p>
            <a:r>
              <a:rPr lang="en-GB" sz="3000" dirty="0"/>
              <a:t>Mark Whitley</a:t>
            </a:r>
          </a:p>
          <a:p>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504" y="149344"/>
            <a:ext cx="3830939" cy="984713"/>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99317" y="2596978"/>
            <a:ext cx="3615241" cy="2194750"/>
          </a:xfrm>
          <a:prstGeom prst="rect">
            <a:avLst/>
          </a:prstGeom>
        </p:spPr>
      </p:pic>
    </p:spTree>
    <p:extLst>
      <p:ext uri="{BB962C8B-B14F-4D97-AF65-F5344CB8AC3E}">
        <p14:creationId xmlns:p14="http://schemas.microsoft.com/office/powerpoint/2010/main" val="140383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tile tx="0" ty="0" sx="100000" sy="100000" flip="none" algn="tl"/>
        </a:blipFill>
        <a:effectLst/>
      </p:bgPr>
    </p:bg>
    <p:spTree>
      <p:nvGrpSpPr>
        <p:cNvPr id="1" name=""/>
        <p:cNvGrpSpPr/>
        <p:nvPr/>
      </p:nvGrpSpPr>
      <p:grpSpPr>
        <a:xfrm>
          <a:off x="0" y="0"/>
          <a:ext cx="0" cy="0"/>
          <a:chOff x="0" y="0"/>
          <a:chExt cx="0" cy="0"/>
        </a:xfrm>
      </p:grpSpPr>
      <p:pic>
        <p:nvPicPr>
          <p:cNvPr id="4" name="Picture 3" descr="A machine in a factory&#10;&#10;Description automatically generated">
            <a:extLst>
              <a:ext uri="{FF2B5EF4-FFF2-40B4-BE49-F238E27FC236}">
                <a16:creationId xmlns:a16="http://schemas.microsoft.com/office/drawing/2014/main" id="{51E47F4E-240C-053C-F97B-C0D895FF92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14" y="887736"/>
            <a:ext cx="2676231" cy="2007173"/>
          </a:xfrm>
          <a:prstGeom prst="rect">
            <a:avLst/>
          </a:prstGeom>
        </p:spPr>
      </p:pic>
      <p:pic>
        <p:nvPicPr>
          <p:cNvPr id="5" name="Picture 4" descr="A room with shelves and shelves of items&#10;&#10;Description automatically generated with medium confidence">
            <a:extLst>
              <a:ext uri="{FF2B5EF4-FFF2-40B4-BE49-F238E27FC236}">
                <a16:creationId xmlns:a16="http://schemas.microsoft.com/office/drawing/2014/main" id="{A8A4FE87-1837-B091-BF91-6EFB7DA23C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94" y="4672103"/>
            <a:ext cx="2676230" cy="2007173"/>
          </a:xfrm>
          <a:prstGeom prst="rect">
            <a:avLst/>
          </a:prstGeom>
        </p:spPr>
      </p:pic>
      <p:pic>
        <p:nvPicPr>
          <p:cNvPr id="7" name="Picture 6" descr="A room with lots of tools&#10;&#10;Description automatically generated">
            <a:extLst>
              <a:ext uri="{FF2B5EF4-FFF2-40B4-BE49-F238E27FC236}">
                <a16:creationId xmlns:a16="http://schemas.microsoft.com/office/drawing/2014/main" id="{0819435F-01FD-242D-CAAD-EC8325A3DD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2431" y="243167"/>
            <a:ext cx="2595338" cy="1946504"/>
          </a:xfrm>
          <a:prstGeom prst="rect">
            <a:avLst/>
          </a:prstGeom>
        </p:spPr>
      </p:pic>
      <p:pic>
        <p:nvPicPr>
          <p:cNvPr id="13" name="Picture 12" descr="A room with a lot of equipment&#10;&#10;Description automatically generated with medium confidence">
            <a:extLst>
              <a:ext uri="{FF2B5EF4-FFF2-40B4-BE49-F238E27FC236}">
                <a16:creationId xmlns:a16="http://schemas.microsoft.com/office/drawing/2014/main" id="{02BA4AEE-4379-2B7D-5651-74ECD2A819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2431" y="2422192"/>
            <a:ext cx="2595338" cy="1946504"/>
          </a:xfrm>
          <a:prstGeom prst="rect">
            <a:avLst/>
          </a:prstGeom>
        </p:spPr>
      </p:pic>
      <p:pic>
        <p:nvPicPr>
          <p:cNvPr id="17" name="Picture 16" descr="A room with many machines and tools&#10;&#10;Description automatically generated with medium confidence">
            <a:extLst>
              <a:ext uri="{FF2B5EF4-FFF2-40B4-BE49-F238E27FC236}">
                <a16:creationId xmlns:a16="http://schemas.microsoft.com/office/drawing/2014/main" id="{DD02F189-A964-9718-1255-B48B12A77A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0029" y="4668329"/>
            <a:ext cx="2676231" cy="2007173"/>
          </a:xfrm>
          <a:prstGeom prst="rect">
            <a:avLst/>
          </a:prstGeom>
        </p:spPr>
      </p:pic>
      <p:pic>
        <p:nvPicPr>
          <p:cNvPr id="21" name="Picture 20" descr="A machine in a room&#10;&#10;Description automatically generated">
            <a:extLst>
              <a:ext uri="{FF2B5EF4-FFF2-40B4-BE49-F238E27FC236}">
                <a16:creationId xmlns:a16="http://schemas.microsoft.com/office/drawing/2014/main" id="{F7FC466F-EF50-B4E4-58BE-7C9828C4A37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523808" y="4450199"/>
            <a:ext cx="2658486" cy="1993864"/>
          </a:xfrm>
          <a:prstGeom prst="rect">
            <a:avLst/>
          </a:prstGeom>
        </p:spPr>
      </p:pic>
      <p:pic>
        <p:nvPicPr>
          <p:cNvPr id="15" name="Picture 14" descr="A person wearing a protective mask and gloves working on a metal table&#10;&#10;Description automatically generated">
            <a:extLst>
              <a:ext uri="{FF2B5EF4-FFF2-40B4-BE49-F238E27FC236}">
                <a16:creationId xmlns:a16="http://schemas.microsoft.com/office/drawing/2014/main" id="{889A6D67-45CD-CA63-AB37-A81AD90502F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9853" y="295454"/>
            <a:ext cx="4363477" cy="3272608"/>
          </a:xfrm>
          <a:prstGeom prst="rect">
            <a:avLst/>
          </a:prstGeom>
        </p:spPr>
      </p:pic>
      <p:pic>
        <p:nvPicPr>
          <p:cNvPr id="23" name="Picture 22" descr="A large yellow cylinder in a room&#10;&#10;Description automatically generated">
            <a:extLst>
              <a:ext uri="{FF2B5EF4-FFF2-40B4-BE49-F238E27FC236}">
                <a16:creationId xmlns:a16="http://schemas.microsoft.com/office/drawing/2014/main" id="{9F01AF80-1648-7BE8-1A36-13381C412F0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699025" y="3977197"/>
            <a:ext cx="2658485" cy="1993864"/>
          </a:xfrm>
          <a:prstGeom prst="rect">
            <a:avLst/>
          </a:prstGeom>
        </p:spPr>
      </p:pic>
      <p:pic>
        <p:nvPicPr>
          <p:cNvPr id="27" name="Picture 26" descr="A large yellow cylinder in a room&#10;&#10;Description automatically generated">
            <a:extLst>
              <a:ext uri="{FF2B5EF4-FFF2-40B4-BE49-F238E27FC236}">
                <a16:creationId xmlns:a16="http://schemas.microsoft.com/office/drawing/2014/main" id="{6DE29578-DE92-7EC4-5967-DEF0904ED0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9711591" y="3977197"/>
            <a:ext cx="2658485" cy="1993863"/>
          </a:xfrm>
          <a:prstGeom prst="rect">
            <a:avLst/>
          </a:prstGeom>
        </p:spPr>
      </p:pic>
      <p:sp>
        <p:nvSpPr>
          <p:cNvPr id="28" name="Title 1">
            <a:extLst>
              <a:ext uri="{FF2B5EF4-FFF2-40B4-BE49-F238E27FC236}">
                <a16:creationId xmlns:a16="http://schemas.microsoft.com/office/drawing/2014/main" id="{AA9D1671-AA20-1C52-95DC-72C95A15D2F3}"/>
              </a:ext>
            </a:extLst>
          </p:cNvPr>
          <p:cNvSpPr>
            <a:spLocks noGrp="1"/>
          </p:cNvSpPr>
          <p:nvPr>
            <p:ph type="title"/>
          </p:nvPr>
        </p:nvSpPr>
        <p:spPr>
          <a:xfrm>
            <a:off x="5985973" y="3678573"/>
            <a:ext cx="1864010" cy="489654"/>
          </a:xfrm>
          <a:ln>
            <a:noFill/>
          </a:ln>
        </p:spPr>
        <p:txBody>
          <a:bodyPr>
            <a:noAutofit/>
          </a:bodyPr>
          <a:lstStyle/>
          <a:p>
            <a:pPr algn="ctr"/>
            <a:r>
              <a:rPr lang="en-GB" sz="1600" b="1" dirty="0"/>
              <a:t>Our new bandsaw</a:t>
            </a:r>
          </a:p>
        </p:txBody>
      </p:sp>
      <p:sp>
        <p:nvSpPr>
          <p:cNvPr id="29" name="Title 1">
            <a:extLst>
              <a:ext uri="{FF2B5EF4-FFF2-40B4-BE49-F238E27FC236}">
                <a16:creationId xmlns:a16="http://schemas.microsoft.com/office/drawing/2014/main" id="{9B82DC76-25C2-F9D8-B2A0-EB133357A123}"/>
              </a:ext>
            </a:extLst>
          </p:cNvPr>
          <p:cNvSpPr txBox="1">
            <a:spLocks/>
          </p:cNvSpPr>
          <p:nvPr/>
        </p:nvSpPr>
        <p:spPr>
          <a:xfrm>
            <a:off x="8927129" y="6376632"/>
            <a:ext cx="2563060" cy="298870"/>
          </a:xfrm>
          <a:prstGeom prst="rect">
            <a:avLst/>
          </a:prstGeom>
          <a:ln>
            <a:noFill/>
          </a:ln>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b="1" dirty="0"/>
              <a:t>Two new 22Kw Compressors</a:t>
            </a:r>
          </a:p>
        </p:txBody>
      </p:sp>
      <p:sp>
        <p:nvSpPr>
          <p:cNvPr id="31" name="TextBox 30">
            <a:extLst>
              <a:ext uri="{FF2B5EF4-FFF2-40B4-BE49-F238E27FC236}">
                <a16:creationId xmlns:a16="http://schemas.microsoft.com/office/drawing/2014/main" id="{2F90C44F-D9BF-D343-42B9-E20034818296}"/>
              </a:ext>
            </a:extLst>
          </p:cNvPr>
          <p:cNvSpPr txBox="1"/>
          <p:nvPr/>
        </p:nvSpPr>
        <p:spPr>
          <a:xfrm>
            <a:off x="5970279" y="0"/>
            <a:ext cx="5645072" cy="338554"/>
          </a:xfrm>
          <a:prstGeom prst="rect">
            <a:avLst/>
          </a:prstGeom>
          <a:noFill/>
        </p:spPr>
        <p:txBody>
          <a:bodyPr wrap="square">
            <a:spAutoFit/>
          </a:bodyPr>
          <a:lstStyle/>
          <a:p>
            <a:pPr algn="ctr"/>
            <a:r>
              <a:rPr lang="en-GB" sz="1600" dirty="0"/>
              <a:t>Relocated welding bay now in use with new improved extraction</a:t>
            </a:r>
          </a:p>
        </p:txBody>
      </p:sp>
      <p:sp>
        <p:nvSpPr>
          <p:cNvPr id="33" name="TextBox 32">
            <a:extLst>
              <a:ext uri="{FF2B5EF4-FFF2-40B4-BE49-F238E27FC236}">
                <a16:creationId xmlns:a16="http://schemas.microsoft.com/office/drawing/2014/main" id="{F452B4C6-4664-C54D-880A-F9C54D6F7F0C}"/>
              </a:ext>
            </a:extLst>
          </p:cNvPr>
          <p:cNvSpPr txBox="1"/>
          <p:nvPr/>
        </p:nvSpPr>
        <p:spPr>
          <a:xfrm>
            <a:off x="79552" y="2958507"/>
            <a:ext cx="2886873" cy="1631216"/>
          </a:xfrm>
          <a:prstGeom prst="rect">
            <a:avLst/>
          </a:prstGeom>
          <a:noFill/>
        </p:spPr>
        <p:txBody>
          <a:bodyPr wrap="square">
            <a:spAutoFit/>
          </a:bodyPr>
          <a:lstStyle/>
          <a:p>
            <a:pPr algn="ctr"/>
            <a:r>
              <a:rPr lang="en-GB" sz="1600" u="sng" dirty="0"/>
              <a:t>Refurbished basement </a:t>
            </a:r>
          </a:p>
          <a:p>
            <a:pPr algn="ctr"/>
            <a:r>
              <a:rPr lang="en-GB" sz="1400" dirty="0"/>
              <a:t>This area has new power supplies, compressed air supply and new lighting. Both the walls and floor have been painted. We have a lot of work still to do but this area is now a much better place for us to work.</a:t>
            </a:r>
          </a:p>
        </p:txBody>
      </p:sp>
      <p:sp>
        <p:nvSpPr>
          <p:cNvPr id="34" name="Title 1">
            <a:extLst>
              <a:ext uri="{FF2B5EF4-FFF2-40B4-BE49-F238E27FC236}">
                <a16:creationId xmlns:a16="http://schemas.microsoft.com/office/drawing/2014/main" id="{D8790939-F13B-F8B6-E6E3-BC461DC91646}"/>
              </a:ext>
            </a:extLst>
          </p:cNvPr>
          <p:cNvSpPr txBox="1">
            <a:spLocks/>
          </p:cNvSpPr>
          <p:nvPr/>
        </p:nvSpPr>
        <p:spPr>
          <a:xfrm>
            <a:off x="1058461" y="55696"/>
            <a:ext cx="2339082" cy="82401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Basement Improvements</a:t>
            </a:r>
          </a:p>
        </p:txBody>
      </p:sp>
    </p:spTree>
    <p:extLst>
      <p:ext uri="{BB962C8B-B14F-4D97-AF65-F5344CB8AC3E}">
        <p14:creationId xmlns:p14="http://schemas.microsoft.com/office/powerpoint/2010/main" val="4244301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alphaModFix amt="15000"/>
          </a:blip>
          <a:tile tx="0" ty="0" sx="100000" sy="100000" flip="none" algn="tl"/>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AA886D-C115-0B52-4041-1A32B24A341E}"/>
              </a:ext>
            </a:extLst>
          </p:cNvPr>
          <p:cNvSpPr txBox="1">
            <a:spLocks/>
          </p:cNvSpPr>
          <p:nvPr/>
        </p:nvSpPr>
        <p:spPr>
          <a:xfrm>
            <a:off x="587555" y="1316322"/>
            <a:ext cx="4909318" cy="122017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dirty="0"/>
              <a:t>Thanks to Tim Jones and Dan who both continue to be patient and have been very helpful counsel for me throughout this whole process</a:t>
            </a:r>
            <a:endParaRPr lang="en-GB" sz="1400" dirty="0"/>
          </a:p>
        </p:txBody>
      </p:sp>
      <p:sp>
        <p:nvSpPr>
          <p:cNvPr id="5" name="Title 1">
            <a:extLst>
              <a:ext uri="{FF2B5EF4-FFF2-40B4-BE49-F238E27FC236}">
                <a16:creationId xmlns:a16="http://schemas.microsoft.com/office/drawing/2014/main" id="{52F49CBC-5044-E496-3AE9-76300D457A91}"/>
              </a:ext>
            </a:extLst>
          </p:cNvPr>
          <p:cNvSpPr txBox="1">
            <a:spLocks/>
          </p:cNvSpPr>
          <p:nvPr/>
        </p:nvSpPr>
        <p:spPr>
          <a:xfrm>
            <a:off x="4893431" y="3277209"/>
            <a:ext cx="1905953" cy="96868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1800" dirty="0"/>
          </a:p>
        </p:txBody>
      </p:sp>
      <p:sp>
        <p:nvSpPr>
          <p:cNvPr id="6" name="Title 1">
            <a:extLst>
              <a:ext uri="{FF2B5EF4-FFF2-40B4-BE49-F238E27FC236}">
                <a16:creationId xmlns:a16="http://schemas.microsoft.com/office/drawing/2014/main" id="{B1F962C5-7D13-BD41-DACB-160500EA1162}"/>
              </a:ext>
            </a:extLst>
          </p:cNvPr>
          <p:cNvSpPr txBox="1">
            <a:spLocks/>
          </p:cNvSpPr>
          <p:nvPr/>
        </p:nvSpPr>
        <p:spPr>
          <a:xfrm>
            <a:off x="686854" y="3648244"/>
            <a:ext cx="4679852" cy="180004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dirty="0"/>
              <a:t>Thanks to Tim Veal, Monica and Joost who stepped in when it was necessary helping to persuade FRCS to do what they were supposed to do</a:t>
            </a:r>
            <a:endParaRPr lang="en-GB" sz="1400" dirty="0"/>
          </a:p>
        </p:txBody>
      </p:sp>
      <p:sp>
        <p:nvSpPr>
          <p:cNvPr id="7" name="Title 1">
            <a:extLst>
              <a:ext uri="{FF2B5EF4-FFF2-40B4-BE49-F238E27FC236}">
                <a16:creationId xmlns:a16="http://schemas.microsoft.com/office/drawing/2014/main" id="{6387C563-DC00-8B2F-62D1-07B9FFA25962}"/>
              </a:ext>
            </a:extLst>
          </p:cNvPr>
          <p:cNvSpPr txBox="1">
            <a:spLocks/>
          </p:cNvSpPr>
          <p:nvPr/>
        </p:nvSpPr>
        <p:spPr>
          <a:xfrm>
            <a:off x="1355971" y="5045507"/>
            <a:ext cx="3448709" cy="112756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dirty="0"/>
              <a:t>Thanks to Tom O'Brien (FRCS) who has managed our project. </a:t>
            </a:r>
            <a:endParaRPr lang="en-GB" sz="1400" dirty="0"/>
          </a:p>
        </p:txBody>
      </p:sp>
      <p:pic>
        <p:nvPicPr>
          <p:cNvPr id="9" name="Picture 8" descr="Machine gears">
            <a:extLst>
              <a:ext uri="{FF2B5EF4-FFF2-40B4-BE49-F238E27FC236}">
                <a16:creationId xmlns:a16="http://schemas.microsoft.com/office/drawing/2014/main" id="{75773F87-1386-0DBD-A89F-65038BF957EE}"/>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Cement trans="52000" crackSpacing="15"/>
                    </a14:imgEffect>
                  </a14:imgLayer>
                </a14:imgProps>
              </a:ext>
              <a:ext uri="{28A0092B-C50C-407E-A947-70E740481C1C}">
                <a14:useLocalDpi xmlns:a14="http://schemas.microsoft.com/office/drawing/2010/main" val="0"/>
              </a:ext>
            </a:extLst>
          </a:blip>
          <a:stretch>
            <a:fillRect/>
          </a:stretch>
        </p:blipFill>
        <p:spPr>
          <a:xfrm>
            <a:off x="5527588" y="1776767"/>
            <a:ext cx="6380277" cy="4252479"/>
          </a:xfrm>
          <a:prstGeom prst="rect">
            <a:avLst/>
          </a:prstGeom>
          <a:blipFill>
            <a:blip r:embed="rId2">
              <a:alphaModFix amt="15000"/>
            </a:blip>
            <a:tile tx="0" ty="0" sx="100000" sy="100000" flip="none" algn="tl"/>
          </a:blipFill>
          <a:effectLst>
            <a:outerShdw blurRad="50800" dist="50800" dir="5400000" algn="ctr" rotWithShape="0">
              <a:srgbClr val="000000">
                <a:alpha val="17000"/>
              </a:srgbClr>
            </a:outerShdw>
            <a:softEdge rad="317500"/>
          </a:effectLst>
        </p:spPr>
      </p:pic>
      <p:sp>
        <p:nvSpPr>
          <p:cNvPr id="10" name="Rectangle 9">
            <a:extLst>
              <a:ext uri="{FF2B5EF4-FFF2-40B4-BE49-F238E27FC236}">
                <a16:creationId xmlns:a16="http://schemas.microsoft.com/office/drawing/2014/main" id="{BEA718D3-AF03-B1F1-584D-745DA4EDBB59}"/>
              </a:ext>
            </a:extLst>
          </p:cNvPr>
          <p:cNvSpPr/>
          <p:nvPr/>
        </p:nvSpPr>
        <p:spPr>
          <a:xfrm>
            <a:off x="8486153" y="2013163"/>
            <a:ext cx="3148939" cy="923330"/>
          </a:xfrm>
          <a:prstGeom prst="rect">
            <a:avLst/>
          </a:prstGeom>
          <a:noFill/>
          <a:ln w="12700">
            <a:noFill/>
            <a:extLst>
              <a:ext uri="{C807C97D-BFC1-408E-A445-0C87EB9F89A2}">
                <ask:lineSketchStyleProps xmlns:ask="http://schemas.microsoft.com/office/drawing/2018/sketchyshapes" sd="1219033472">
                  <a:custGeom>
                    <a:avLst/>
                    <a:gdLst>
                      <a:gd name="connsiteX0" fmla="*/ 0 w 3069623"/>
                      <a:gd name="connsiteY0" fmla="*/ 0 h 923330"/>
                      <a:gd name="connsiteX1" fmla="*/ 3069623 w 3069623"/>
                      <a:gd name="connsiteY1" fmla="*/ 0 h 923330"/>
                      <a:gd name="connsiteX2" fmla="*/ 3069623 w 3069623"/>
                      <a:gd name="connsiteY2" fmla="*/ 923330 h 923330"/>
                      <a:gd name="connsiteX3" fmla="*/ 0 w 3069623"/>
                      <a:gd name="connsiteY3" fmla="*/ 923330 h 923330"/>
                      <a:gd name="connsiteX4" fmla="*/ 0 w 3069623"/>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623" h="923330" extrusionOk="0">
                        <a:moveTo>
                          <a:pt x="0" y="0"/>
                        </a:moveTo>
                        <a:cubicBezTo>
                          <a:pt x="1062522" y="118645"/>
                          <a:pt x="2072358" y="116012"/>
                          <a:pt x="3069623" y="0"/>
                        </a:cubicBezTo>
                        <a:cubicBezTo>
                          <a:pt x="3129918" y="381580"/>
                          <a:pt x="3084183" y="685430"/>
                          <a:pt x="3069623" y="923330"/>
                        </a:cubicBezTo>
                        <a:cubicBezTo>
                          <a:pt x="1715806" y="1057930"/>
                          <a:pt x="352343" y="766134"/>
                          <a:pt x="0" y="923330"/>
                        </a:cubicBezTo>
                        <a:cubicBezTo>
                          <a:pt x="-30048" y="745367"/>
                          <a:pt x="-893" y="214319"/>
                          <a:pt x="0" y="0"/>
                        </a:cubicBezTo>
                        <a:close/>
                      </a:path>
                    </a:pathLst>
                  </a:custGeom>
                  <ask:type>
                    <ask:lineSketchNone/>
                  </ask:type>
                </ask:lineSketchStyleProps>
              </a:ext>
            </a:extLst>
          </a:ln>
        </p:spPr>
        <p:txBody>
          <a:bodyPr wrap="none" lIns="91440" tIns="45720" rIns="91440" bIns="45720">
            <a:spAutoFit/>
          </a:bodyPr>
          <a:lstStyle/>
          <a:p>
            <a:pPr algn="ctr"/>
            <a:r>
              <a:rPr lang="en-US" sz="5400" b="1" cap="none" spc="0" dirty="0">
                <a:ln w="0"/>
                <a:solidFill>
                  <a:srgbClr val="FFC000"/>
                </a:solidFill>
                <a:effectLst>
                  <a:outerShdw blurRad="38100" dist="25400" dir="5400000" algn="ctr" rotWithShape="0">
                    <a:srgbClr val="6E747A">
                      <a:alpha val="43000"/>
                    </a:srgbClr>
                  </a:outerShdw>
                </a:effectLst>
              </a:rPr>
              <a:t>Thank You</a:t>
            </a:r>
          </a:p>
        </p:txBody>
      </p:sp>
      <p:sp>
        <p:nvSpPr>
          <p:cNvPr id="2" name="Title 1">
            <a:extLst>
              <a:ext uri="{FF2B5EF4-FFF2-40B4-BE49-F238E27FC236}">
                <a16:creationId xmlns:a16="http://schemas.microsoft.com/office/drawing/2014/main" id="{672E3705-8B1B-38A2-A19A-05F803896E7D}"/>
              </a:ext>
            </a:extLst>
          </p:cNvPr>
          <p:cNvSpPr txBox="1">
            <a:spLocks/>
          </p:cNvSpPr>
          <p:nvPr/>
        </p:nvSpPr>
        <p:spPr>
          <a:xfrm>
            <a:off x="727806" y="2280893"/>
            <a:ext cx="4799782" cy="180004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dirty="0"/>
              <a:t>Th</a:t>
            </a:r>
            <a:r>
              <a:rPr lang="en-GB" sz="1600" dirty="0"/>
              <a:t>anks to the DDMF team who have gone above and beyond, helping to ensure that we were never the bottle neck. They have moved so much equipment at very short notice and have continued making parts for you </a:t>
            </a:r>
          </a:p>
        </p:txBody>
      </p:sp>
    </p:spTree>
    <p:extLst>
      <p:ext uri="{BB962C8B-B14F-4D97-AF65-F5344CB8AC3E}">
        <p14:creationId xmlns:p14="http://schemas.microsoft.com/office/powerpoint/2010/main" val="1717302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tile tx="0" ty="0" sx="100000" sy="100000" flip="none" algn="tl"/>
        </a:blip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B92C8CA-51CB-4511-AEBA-C04E0B721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oup of yellow plastic objects on a white surface&#10;&#10;Description automatically generated">
            <a:extLst>
              <a:ext uri="{FF2B5EF4-FFF2-40B4-BE49-F238E27FC236}">
                <a16:creationId xmlns:a16="http://schemas.microsoft.com/office/drawing/2014/main" id="{158E678C-B0D1-52FB-4F08-737912AC0A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814" b="40087"/>
          <a:stretch/>
        </p:blipFill>
        <p:spPr>
          <a:xfrm>
            <a:off x="399536" y="904430"/>
            <a:ext cx="4606921" cy="2524569"/>
          </a:xfrm>
          <a:prstGeom prst="rect">
            <a:avLst/>
          </a:prstGeom>
        </p:spPr>
      </p:pic>
      <p:pic>
        <p:nvPicPr>
          <p:cNvPr id="13" name="Picture 12" descr="A metal frame with black and yellow handles&#10;&#10;Description automatically generated">
            <a:extLst>
              <a:ext uri="{FF2B5EF4-FFF2-40B4-BE49-F238E27FC236}">
                <a16:creationId xmlns:a16="http://schemas.microsoft.com/office/drawing/2014/main" id="{8054065E-5E03-B098-E664-2E3BBFE78E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35" r="2" b="8111"/>
          <a:stretch/>
        </p:blipFill>
        <p:spPr>
          <a:xfrm>
            <a:off x="6188766" y="165419"/>
            <a:ext cx="2822342" cy="3181935"/>
          </a:xfrm>
          <a:prstGeom prst="rect">
            <a:avLst/>
          </a:prstGeom>
        </p:spPr>
      </p:pic>
      <p:pic>
        <p:nvPicPr>
          <p:cNvPr id="5" name="Picture 4" descr="A metal object with blue circles&#10;&#10;Description automatically generated">
            <a:extLst>
              <a:ext uri="{FF2B5EF4-FFF2-40B4-BE49-F238E27FC236}">
                <a16:creationId xmlns:a16="http://schemas.microsoft.com/office/drawing/2014/main" id="{4A74A0C1-7AA7-6925-A2FF-F663014EC2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298" r="2" b="2"/>
          <a:stretch/>
        </p:blipFill>
        <p:spPr>
          <a:xfrm>
            <a:off x="9181834" y="165419"/>
            <a:ext cx="2851140" cy="3181935"/>
          </a:xfrm>
          <a:prstGeom prst="rect">
            <a:avLst/>
          </a:prstGeom>
        </p:spPr>
      </p:pic>
      <p:pic>
        <p:nvPicPr>
          <p:cNvPr id="15" name="Picture 14" descr="A metal piece with yellow plastic parts&#10;&#10;Description automatically generated">
            <a:extLst>
              <a:ext uri="{FF2B5EF4-FFF2-40B4-BE49-F238E27FC236}">
                <a16:creationId xmlns:a16="http://schemas.microsoft.com/office/drawing/2014/main" id="{259B6FE6-3422-E4BC-D9C4-CB5837B746C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381" b="37493"/>
          <a:stretch/>
        </p:blipFill>
        <p:spPr>
          <a:xfrm>
            <a:off x="191087" y="3515901"/>
            <a:ext cx="5806505" cy="2796836"/>
          </a:xfrm>
          <a:prstGeom prst="rect">
            <a:avLst/>
          </a:prstGeom>
        </p:spPr>
      </p:pic>
      <p:pic>
        <p:nvPicPr>
          <p:cNvPr id="19" name="Picture 18" descr="A piece of metal with a yellow strip&#10;&#10;Description automatically generated">
            <a:extLst>
              <a:ext uri="{FF2B5EF4-FFF2-40B4-BE49-F238E27FC236}">
                <a16:creationId xmlns:a16="http://schemas.microsoft.com/office/drawing/2014/main" id="{C921B723-9665-3588-9198-80967C94CE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296" r="2" b="14384"/>
          <a:stretch/>
        </p:blipFill>
        <p:spPr>
          <a:xfrm>
            <a:off x="6194411" y="3510646"/>
            <a:ext cx="2822342" cy="2796836"/>
          </a:xfrm>
          <a:prstGeom prst="rect">
            <a:avLst/>
          </a:prstGeom>
        </p:spPr>
      </p:pic>
      <p:pic>
        <p:nvPicPr>
          <p:cNvPr id="11" name="Picture 10" descr="A metal floor in a room&#10;&#10;Description automatically generated">
            <a:extLst>
              <a:ext uri="{FF2B5EF4-FFF2-40B4-BE49-F238E27FC236}">
                <a16:creationId xmlns:a16="http://schemas.microsoft.com/office/drawing/2014/main" id="{E4223FE8-3C59-DB4F-44EC-789C25723A9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940" r="17606" b="2"/>
          <a:stretch/>
        </p:blipFill>
        <p:spPr>
          <a:xfrm>
            <a:off x="9187479" y="3510646"/>
            <a:ext cx="2851140" cy="2796836"/>
          </a:xfrm>
          <a:prstGeom prst="rect">
            <a:avLst/>
          </a:prstGeom>
        </p:spPr>
      </p:pic>
      <p:sp>
        <p:nvSpPr>
          <p:cNvPr id="20" name="Title 1">
            <a:extLst>
              <a:ext uri="{FF2B5EF4-FFF2-40B4-BE49-F238E27FC236}">
                <a16:creationId xmlns:a16="http://schemas.microsoft.com/office/drawing/2014/main" id="{764E4DC5-671E-A163-5E31-38DFFBF0F995}"/>
              </a:ext>
            </a:extLst>
          </p:cNvPr>
          <p:cNvSpPr txBox="1">
            <a:spLocks/>
          </p:cNvSpPr>
          <p:nvPr/>
        </p:nvSpPr>
        <p:spPr>
          <a:xfrm>
            <a:off x="1258301" y="-19451"/>
            <a:ext cx="1677554" cy="577298"/>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Showcase</a:t>
            </a:r>
            <a:endParaRPr lang="en-GB" sz="2800" b="1" dirty="0"/>
          </a:p>
        </p:txBody>
      </p:sp>
    </p:spTree>
    <p:extLst>
      <p:ext uri="{BB962C8B-B14F-4D97-AF65-F5344CB8AC3E}">
        <p14:creationId xmlns:p14="http://schemas.microsoft.com/office/powerpoint/2010/main" val="1707470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7BCE2-3819-40BA-AB15-766DE841F2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171" t="21904" r="11422" b="31021"/>
          <a:stretch/>
        </p:blipFill>
        <p:spPr>
          <a:xfrm>
            <a:off x="173587" y="887126"/>
            <a:ext cx="2480577" cy="2211356"/>
          </a:xfrm>
          <a:prstGeom prst="rect">
            <a:avLst/>
          </a:prstGeom>
        </p:spPr>
      </p:pic>
      <p:pic>
        <p:nvPicPr>
          <p:cNvPr id="9" name="Picture 8">
            <a:extLst>
              <a:ext uri="{FF2B5EF4-FFF2-40B4-BE49-F238E27FC236}">
                <a16:creationId xmlns:a16="http://schemas.microsoft.com/office/drawing/2014/main" id="{0DF846A0-07F7-47FD-8626-8F6A8DBEA4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24" t="6988" r="7832" b="19756"/>
          <a:stretch/>
        </p:blipFill>
        <p:spPr>
          <a:xfrm>
            <a:off x="2982351" y="368054"/>
            <a:ext cx="2226080" cy="2398523"/>
          </a:xfrm>
          <a:prstGeom prst="rect">
            <a:avLst/>
          </a:prstGeom>
        </p:spPr>
      </p:pic>
      <p:pic>
        <p:nvPicPr>
          <p:cNvPr id="15" name="Picture 14">
            <a:extLst>
              <a:ext uri="{FF2B5EF4-FFF2-40B4-BE49-F238E27FC236}">
                <a16:creationId xmlns:a16="http://schemas.microsoft.com/office/drawing/2014/main" id="{96642121-6011-4983-B527-75E39D851C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7102" y="126256"/>
            <a:ext cx="2161591" cy="2882121"/>
          </a:xfrm>
          <a:prstGeom prst="rect">
            <a:avLst/>
          </a:prstGeom>
        </p:spPr>
      </p:pic>
      <p:pic>
        <p:nvPicPr>
          <p:cNvPr id="16" name="Picture 15">
            <a:extLst>
              <a:ext uri="{FF2B5EF4-FFF2-40B4-BE49-F238E27FC236}">
                <a16:creationId xmlns:a16="http://schemas.microsoft.com/office/drawing/2014/main" id="{1C1FD786-FFB6-401B-8C4F-13F447329C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38" t="33953" r="944" b="38760"/>
          <a:stretch/>
        </p:blipFill>
        <p:spPr>
          <a:xfrm rot="16200000">
            <a:off x="7669555" y="1407992"/>
            <a:ext cx="2803491" cy="590768"/>
          </a:xfrm>
          <a:prstGeom prst="rect">
            <a:avLst/>
          </a:prstGeom>
        </p:spPr>
      </p:pic>
      <p:pic>
        <p:nvPicPr>
          <p:cNvPr id="18" name="Picture 17">
            <a:extLst>
              <a:ext uri="{FF2B5EF4-FFF2-40B4-BE49-F238E27FC236}">
                <a16:creationId xmlns:a16="http://schemas.microsoft.com/office/drawing/2014/main" id="{563E3CEA-F064-4797-B4C0-C974C30A85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164" t="17226" r="23265" b="18170"/>
          <a:stretch/>
        </p:blipFill>
        <p:spPr>
          <a:xfrm rot="5400000">
            <a:off x="10455084" y="3208559"/>
            <a:ext cx="1535585" cy="1531817"/>
          </a:xfrm>
          <a:prstGeom prst="rect">
            <a:avLst/>
          </a:prstGeom>
        </p:spPr>
      </p:pic>
      <p:sp>
        <p:nvSpPr>
          <p:cNvPr id="27" name="Title 1">
            <a:extLst>
              <a:ext uri="{FF2B5EF4-FFF2-40B4-BE49-F238E27FC236}">
                <a16:creationId xmlns:a16="http://schemas.microsoft.com/office/drawing/2014/main" id="{39EFA94A-21FF-46FB-8898-2AA0B4B1298A}"/>
              </a:ext>
            </a:extLst>
          </p:cNvPr>
          <p:cNvSpPr txBox="1">
            <a:spLocks/>
          </p:cNvSpPr>
          <p:nvPr/>
        </p:nvSpPr>
        <p:spPr>
          <a:xfrm>
            <a:off x="1258301" y="-19451"/>
            <a:ext cx="1677554" cy="577298"/>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Showcase</a:t>
            </a:r>
            <a:endParaRPr lang="en-GB" sz="2800" b="1" dirty="0"/>
          </a:p>
        </p:txBody>
      </p:sp>
      <p:pic>
        <p:nvPicPr>
          <p:cNvPr id="1026" name="x_DE743F30-FCAB-4167-A4E7-CA0E8AB53E30" descr="IMG_2114.jpg">
            <a:extLst>
              <a:ext uri="{FF2B5EF4-FFF2-40B4-BE49-F238E27FC236}">
                <a16:creationId xmlns:a16="http://schemas.microsoft.com/office/drawing/2014/main" id="{7D7ED2BC-FC25-4604-88E7-A45F228C379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30" t="16966" r="-225" b="18616"/>
          <a:stretch/>
        </p:blipFill>
        <p:spPr bwMode="auto">
          <a:xfrm>
            <a:off x="5455667" y="269198"/>
            <a:ext cx="2749832" cy="249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working on a machine&#10;&#10;Description automatically generated">
            <a:extLst>
              <a:ext uri="{FF2B5EF4-FFF2-40B4-BE49-F238E27FC236}">
                <a16:creationId xmlns:a16="http://schemas.microsoft.com/office/drawing/2014/main" id="{64C70EBD-802D-255D-0104-2CFF93B50B3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30186" y="3756436"/>
            <a:ext cx="3359834" cy="2519876"/>
          </a:xfrm>
          <a:prstGeom prst="rect">
            <a:avLst/>
          </a:prstGeom>
        </p:spPr>
      </p:pic>
      <p:pic>
        <p:nvPicPr>
          <p:cNvPr id="8" name="Picture 7" descr="A metal object on a table&#10;&#10;Description automatically generated">
            <a:extLst>
              <a:ext uri="{FF2B5EF4-FFF2-40B4-BE49-F238E27FC236}">
                <a16:creationId xmlns:a16="http://schemas.microsoft.com/office/drawing/2014/main" id="{256528CF-7C0B-6813-AF02-A11EE68D90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2655907" y="3131010"/>
            <a:ext cx="2154702" cy="1616027"/>
          </a:xfrm>
          <a:prstGeom prst="rect">
            <a:avLst/>
          </a:prstGeom>
        </p:spPr>
      </p:pic>
      <p:pic>
        <p:nvPicPr>
          <p:cNvPr id="11" name="Picture 10" descr="A circular metal object with holes&#10;&#10;Description automatically generated">
            <a:extLst>
              <a:ext uri="{FF2B5EF4-FFF2-40B4-BE49-F238E27FC236}">
                <a16:creationId xmlns:a16="http://schemas.microsoft.com/office/drawing/2014/main" id="{5835C754-A302-CEED-C28C-DA2C5893BC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35855" y="5111470"/>
            <a:ext cx="2154703" cy="1616028"/>
          </a:xfrm>
          <a:prstGeom prst="rect">
            <a:avLst/>
          </a:prstGeom>
        </p:spPr>
      </p:pic>
      <p:pic>
        <p:nvPicPr>
          <p:cNvPr id="13" name="Picture 12" descr="A close-up of a metal ring&#10;&#10;Description automatically generated">
            <a:extLst>
              <a:ext uri="{FF2B5EF4-FFF2-40B4-BE49-F238E27FC236}">
                <a16:creationId xmlns:a16="http://schemas.microsoft.com/office/drawing/2014/main" id="{1B002318-5559-9BAB-CC1D-E4D662BFB2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4351773" y="3126917"/>
            <a:ext cx="2154703" cy="1616027"/>
          </a:xfrm>
          <a:prstGeom prst="rect">
            <a:avLst/>
          </a:prstGeom>
        </p:spPr>
      </p:pic>
      <p:pic>
        <p:nvPicPr>
          <p:cNvPr id="17" name="Picture 16" descr="A metal object with screws&#10;&#10;Description automatically generated">
            <a:extLst>
              <a:ext uri="{FF2B5EF4-FFF2-40B4-BE49-F238E27FC236}">
                <a16:creationId xmlns:a16="http://schemas.microsoft.com/office/drawing/2014/main" id="{397448D3-A4B0-B5D9-7A1F-3CF74EFCF35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0483689" y="5171273"/>
            <a:ext cx="1845718" cy="1384289"/>
          </a:xfrm>
          <a:prstGeom prst="rect">
            <a:avLst/>
          </a:prstGeom>
        </p:spPr>
      </p:pic>
      <p:pic>
        <p:nvPicPr>
          <p:cNvPr id="23" name="Picture 22" descr="A group of gold objects on a metal surface&#10;&#10;Description automatically generated">
            <a:extLst>
              <a:ext uri="{FF2B5EF4-FFF2-40B4-BE49-F238E27FC236}">
                <a16:creationId xmlns:a16="http://schemas.microsoft.com/office/drawing/2014/main" id="{53425A48-7A7E-8F4F-8CCB-52048170BDC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6031173" y="3126917"/>
            <a:ext cx="2154703" cy="1616027"/>
          </a:xfrm>
          <a:prstGeom prst="rect">
            <a:avLst/>
          </a:prstGeom>
        </p:spPr>
      </p:pic>
      <p:pic>
        <p:nvPicPr>
          <p:cNvPr id="25" name="Picture 24">
            <a:extLst>
              <a:ext uri="{FF2B5EF4-FFF2-40B4-BE49-F238E27FC236}">
                <a16:creationId xmlns:a16="http://schemas.microsoft.com/office/drawing/2014/main" id="{9BD11D5E-CF74-2B22-0955-50FEB886AF4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26455" b="16702"/>
          <a:stretch/>
        </p:blipFill>
        <p:spPr>
          <a:xfrm>
            <a:off x="5256986" y="5238461"/>
            <a:ext cx="3194935" cy="1362046"/>
          </a:xfrm>
          <a:prstGeom prst="rect">
            <a:avLst/>
          </a:prstGeom>
        </p:spPr>
      </p:pic>
      <p:pic>
        <p:nvPicPr>
          <p:cNvPr id="28" name="Picture 27" descr="A metal object on a surface&#10;&#10;Description automatically generated">
            <a:extLst>
              <a:ext uri="{FF2B5EF4-FFF2-40B4-BE49-F238E27FC236}">
                <a16:creationId xmlns:a16="http://schemas.microsoft.com/office/drawing/2014/main" id="{80FED01A-FF81-B27A-6D98-43D7578647C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5248" t="23014" r="44957" b="16750"/>
          <a:stretch/>
        </p:blipFill>
        <p:spPr>
          <a:xfrm rot="5400000">
            <a:off x="8728939" y="4902999"/>
            <a:ext cx="1616028" cy="1834594"/>
          </a:xfrm>
          <a:prstGeom prst="rect">
            <a:avLst/>
          </a:prstGeom>
        </p:spPr>
      </p:pic>
      <p:pic>
        <p:nvPicPr>
          <p:cNvPr id="30" name="Picture 29" descr="A group of gold metal objects&#10;&#10;Description automatically generated">
            <a:extLst>
              <a:ext uri="{FF2B5EF4-FFF2-40B4-BE49-F238E27FC236}">
                <a16:creationId xmlns:a16="http://schemas.microsoft.com/office/drawing/2014/main" id="{E38C99A5-8098-471F-BC95-F8C79083D702}"/>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4273" t="-689" r="30188" b="-1"/>
          <a:stretch/>
        </p:blipFill>
        <p:spPr>
          <a:xfrm rot="5400000">
            <a:off x="8463979" y="2812612"/>
            <a:ext cx="1415093" cy="2346667"/>
          </a:xfrm>
          <a:prstGeom prst="rect">
            <a:avLst/>
          </a:prstGeom>
        </p:spPr>
      </p:pic>
    </p:spTree>
    <p:extLst>
      <p:ext uri="{BB962C8B-B14F-4D97-AF65-F5344CB8AC3E}">
        <p14:creationId xmlns:p14="http://schemas.microsoft.com/office/powerpoint/2010/main" val="1788427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7000" b="-1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45CE63-AC8B-43CA-A020-BD5A92E8AAD1}"/>
              </a:ext>
            </a:extLst>
          </p:cNvPr>
          <p:cNvSpPr/>
          <p:nvPr/>
        </p:nvSpPr>
        <p:spPr>
          <a:xfrm>
            <a:off x="2745638" y="2815558"/>
            <a:ext cx="7115713" cy="830997"/>
          </a:xfrm>
          <a:prstGeom prst="rect">
            <a:avLst/>
          </a:prstGeom>
        </p:spPr>
        <p:txBody>
          <a:bodyPr wrap="square">
            <a:spAutoFit/>
          </a:bodyPr>
          <a:lstStyle/>
          <a:p>
            <a:pPr algn="ctr"/>
            <a:r>
              <a:rPr lang="en-GB" sz="1600" dirty="0">
                <a:latin typeface="Calibri Light" panose="020F0302020204030204" pitchFamily="34" charset="0"/>
                <a:cs typeface="Calibri Light" panose="020F0302020204030204" pitchFamily="34" charset="0"/>
              </a:rPr>
              <a:t>Above parts being manufactured with thickness </a:t>
            </a:r>
          </a:p>
          <a:p>
            <a:pPr algn="ctr"/>
            <a:r>
              <a:rPr lang="en-GB" sz="1600" dirty="0">
                <a:latin typeface="Calibri Light" panose="020F0302020204030204" pitchFamily="34" charset="0"/>
                <a:cs typeface="Calibri Light" panose="020F0302020204030204" pitchFamily="34" charset="0"/>
              </a:rPr>
              <a:t>tolerance of ± 25µm and parallel to 50µm. </a:t>
            </a:r>
          </a:p>
          <a:p>
            <a:pPr algn="ctr"/>
            <a:r>
              <a:rPr lang="en-GB" sz="1600" dirty="0">
                <a:latin typeface="Calibri Light" panose="020F0302020204030204" pitchFamily="34" charset="0"/>
                <a:cs typeface="Calibri Light" panose="020F0302020204030204" pitchFamily="34" charset="0"/>
              </a:rPr>
              <a:t>Below same parts assembled in the cleanroom holding a half cylinder </a:t>
            </a:r>
          </a:p>
        </p:txBody>
      </p:sp>
      <p:pic>
        <p:nvPicPr>
          <p:cNvPr id="5" name="Picture 4">
            <a:extLst>
              <a:ext uri="{FF2B5EF4-FFF2-40B4-BE49-F238E27FC236}">
                <a16:creationId xmlns:a16="http://schemas.microsoft.com/office/drawing/2014/main" id="{1ECE0E52-EA4B-49F1-80FA-F2D66C0D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0978" y="437684"/>
            <a:ext cx="3052517" cy="2289387"/>
          </a:xfrm>
          <a:prstGeom prst="rect">
            <a:avLst/>
          </a:prstGeom>
        </p:spPr>
      </p:pic>
      <p:pic>
        <p:nvPicPr>
          <p:cNvPr id="7" name="Picture 6">
            <a:extLst>
              <a:ext uri="{FF2B5EF4-FFF2-40B4-BE49-F238E27FC236}">
                <a16:creationId xmlns:a16="http://schemas.microsoft.com/office/drawing/2014/main" id="{3A1B7EF3-F554-43E9-AA43-AF8BD5C363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468" y="1014810"/>
            <a:ext cx="2923502" cy="2192627"/>
          </a:xfrm>
          <a:prstGeom prst="rect">
            <a:avLst/>
          </a:prstGeom>
        </p:spPr>
      </p:pic>
      <p:pic>
        <p:nvPicPr>
          <p:cNvPr id="13" name="Picture 12">
            <a:extLst>
              <a:ext uri="{FF2B5EF4-FFF2-40B4-BE49-F238E27FC236}">
                <a16:creationId xmlns:a16="http://schemas.microsoft.com/office/drawing/2014/main" id="{E8884CD3-0758-4BDA-AA1F-5D68F13D1F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3503" y="437683"/>
            <a:ext cx="3052517" cy="2289388"/>
          </a:xfrm>
          <a:prstGeom prst="rect">
            <a:avLst/>
          </a:prstGeom>
        </p:spPr>
      </p:pic>
      <p:pic>
        <p:nvPicPr>
          <p:cNvPr id="15" name="Picture 14">
            <a:extLst>
              <a:ext uri="{FF2B5EF4-FFF2-40B4-BE49-F238E27FC236}">
                <a16:creationId xmlns:a16="http://schemas.microsoft.com/office/drawing/2014/main" id="{B3D9176C-DF58-43FA-B6C0-60E00CCCFE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1718" y="251888"/>
            <a:ext cx="2216662" cy="2955549"/>
          </a:xfrm>
          <a:prstGeom prst="rect">
            <a:avLst/>
          </a:prstGeom>
        </p:spPr>
      </p:pic>
      <p:sp>
        <p:nvSpPr>
          <p:cNvPr id="18" name="Title 1">
            <a:extLst>
              <a:ext uri="{FF2B5EF4-FFF2-40B4-BE49-F238E27FC236}">
                <a16:creationId xmlns:a16="http://schemas.microsoft.com/office/drawing/2014/main" id="{9E678E63-592C-4255-BA20-034F08EF2E39}"/>
              </a:ext>
            </a:extLst>
          </p:cNvPr>
          <p:cNvSpPr>
            <a:spLocks noGrp="1"/>
          </p:cNvSpPr>
          <p:nvPr>
            <p:ph type="title"/>
          </p:nvPr>
        </p:nvSpPr>
        <p:spPr>
          <a:xfrm>
            <a:off x="997841" y="82111"/>
            <a:ext cx="2053128" cy="369222"/>
          </a:xfrm>
        </p:spPr>
        <p:txBody>
          <a:bodyPr>
            <a:noAutofit/>
          </a:bodyPr>
          <a:lstStyle/>
          <a:p>
            <a:pPr algn="ctr"/>
            <a:r>
              <a:rPr lang="en-GB" sz="2800" b="1" dirty="0"/>
              <a:t>Showcase</a:t>
            </a:r>
          </a:p>
        </p:txBody>
      </p:sp>
      <p:pic>
        <p:nvPicPr>
          <p:cNvPr id="4" name="Picture 3">
            <a:extLst>
              <a:ext uri="{FF2B5EF4-FFF2-40B4-BE49-F238E27FC236}">
                <a16:creationId xmlns:a16="http://schemas.microsoft.com/office/drawing/2014/main" id="{4E4B29C0-54CD-46B9-98C5-490147BE108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5048821" y="3743863"/>
            <a:ext cx="3554827" cy="2868777"/>
          </a:xfrm>
          <a:prstGeom prst="rect">
            <a:avLst/>
          </a:prstGeom>
        </p:spPr>
      </p:pic>
      <p:pic>
        <p:nvPicPr>
          <p:cNvPr id="8" name="Picture 7">
            <a:extLst>
              <a:ext uri="{FF2B5EF4-FFF2-40B4-BE49-F238E27FC236}">
                <a16:creationId xmlns:a16="http://schemas.microsoft.com/office/drawing/2014/main" id="{7D571D1B-9EE2-452B-A562-3B13937E2B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9239860" y="3743863"/>
            <a:ext cx="2818520" cy="2862249"/>
          </a:xfrm>
          <a:prstGeom prst="rect">
            <a:avLst/>
          </a:prstGeom>
        </p:spPr>
      </p:pic>
      <p:pic>
        <p:nvPicPr>
          <p:cNvPr id="12" name="Picture 11">
            <a:extLst>
              <a:ext uri="{FF2B5EF4-FFF2-40B4-BE49-F238E27FC236}">
                <a16:creationId xmlns:a16="http://schemas.microsoft.com/office/drawing/2014/main" id="{C96728B1-A0E9-4E33-8D11-9B9ECB4817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474" y="3770479"/>
            <a:ext cx="3832136" cy="2874102"/>
          </a:xfrm>
          <a:prstGeom prst="rect">
            <a:avLst/>
          </a:prstGeom>
        </p:spPr>
      </p:pic>
      <p:sp>
        <p:nvSpPr>
          <p:cNvPr id="11" name="Title 1">
            <a:extLst>
              <a:ext uri="{FF2B5EF4-FFF2-40B4-BE49-F238E27FC236}">
                <a16:creationId xmlns:a16="http://schemas.microsoft.com/office/drawing/2014/main" id="{D42A50C0-5C04-4481-B7A1-61DEBB40749B}"/>
              </a:ext>
            </a:extLst>
          </p:cNvPr>
          <p:cNvSpPr txBox="1">
            <a:spLocks/>
          </p:cNvSpPr>
          <p:nvPr/>
        </p:nvSpPr>
        <p:spPr>
          <a:xfrm>
            <a:off x="1257629" y="477949"/>
            <a:ext cx="848008" cy="36922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Atlas</a:t>
            </a:r>
          </a:p>
        </p:txBody>
      </p:sp>
      <p:sp>
        <p:nvSpPr>
          <p:cNvPr id="3" name="Rectangle 2">
            <a:extLst>
              <a:ext uri="{FF2B5EF4-FFF2-40B4-BE49-F238E27FC236}">
                <a16:creationId xmlns:a16="http://schemas.microsoft.com/office/drawing/2014/main" id="{088DCC25-F36B-4807-B83A-33DE80746559}"/>
              </a:ext>
            </a:extLst>
          </p:cNvPr>
          <p:cNvSpPr/>
          <p:nvPr/>
        </p:nvSpPr>
        <p:spPr>
          <a:xfrm>
            <a:off x="3664014" y="108617"/>
            <a:ext cx="3572067" cy="369332"/>
          </a:xfrm>
          <a:prstGeom prst="rect">
            <a:avLst/>
          </a:prstGeom>
        </p:spPr>
        <p:txBody>
          <a:bodyPr wrap="none">
            <a:spAutoFit/>
          </a:bodyPr>
          <a:lstStyle/>
          <a:p>
            <a:pPr algn="ctr"/>
            <a:r>
              <a:rPr lang="en-GB" dirty="0">
                <a:latin typeface="Calibri Light" panose="020F0302020204030204" pitchFamily="34" charset="0"/>
                <a:cs typeface="Calibri Light" panose="020F0302020204030204" pitchFamily="34" charset="0"/>
              </a:rPr>
              <a:t>Parts for Atlas half cylinder assembly</a:t>
            </a:r>
          </a:p>
        </p:txBody>
      </p:sp>
    </p:spTree>
    <p:extLst>
      <p:ext uri="{BB962C8B-B14F-4D97-AF65-F5344CB8AC3E}">
        <p14:creationId xmlns:p14="http://schemas.microsoft.com/office/powerpoint/2010/main" val="2068217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ectangle 2">
            <a:extLst>
              <a:ext uri="{FF2B5EF4-FFF2-40B4-BE49-F238E27FC236}">
                <a16:creationId xmlns:a16="http://schemas.microsoft.com/office/drawing/2014/main" id="{C9A5F522-79E1-4CD5-9FB8-4EDB800FEF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a:extLst>
              <a:ext uri="{FF2B5EF4-FFF2-40B4-BE49-F238E27FC236}">
                <a16:creationId xmlns:a16="http://schemas.microsoft.com/office/drawing/2014/main" id="{70883AB2-9F4A-4DEB-8E72-D39DE6B81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 name="Picture 5">
            <a:extLst>
              <a:ext uri="{FF2B5EF4-FFF2-40B4-BE49-F238E27FC236}">
                <a16:creationId xmlns:a16="http://schemas.microsoft.com/office/drawing/2014/main" id="{849462D4-7102-4426-9CD1-DF406C4D55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41" r="27164" b="12128"/>
          <a:stretch/>
        </p:blipFill>
        <p:spPr>
          <a:xfrm>
            <a:off x="211069" y="5061285"/>
            <a:ext cx="1322277" cy="1584198"/>
          </a:xfrm>
          <a:prstGeom prst="rect">
            <a:avLst/>
          </a:prstGeom>
        </p:spPr>
      </p:pic>
      <p:sp>
        <p:nvSpPr>
          <p:cNvPr id="7" name="Title 1">
            <a:extLst>
              <a:ext uri="{FF2B5EF4-FFF2-40B4-BE49-F238E27FC236}">
                <a16:creationId xmlns:a16="http://schemas.microsoft.com/office/drawing/2014/main" id="{66AE38EB-CEEA-44D8-9DEF-240D71D5EE62}"/>
              </a:ext>
            </a:extLst>
          </p:cNvPr>
          <p:cNvSpPr txBox="1">
            <a:spLocks/>
          </p:cNvSpPr>
          <p:nvPr/>
        </p:nvSpPr>
        <p:spPr>
          <a:xfrm>
            <a:off x="1396152" y="212517"/>
            <a:ext cx="950442" cy="577299"/>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t>AML</a:t>
            </a:r>
            <a:endParaRPr lang="en-GB" sz="2800" b="1" dirty="0"/>
          </a:p>
        </p:txBody>
      </p:sp>
      <p:pic>
        <p:nvPicPr>
          <p:cNvPr id="8" name="Picture 7">
            <a:extLst>
              <a:ext uri="{FF2B5EF4-FFF2-40B4-BE49-F238E27FC236}">
                <a16:creationId xmlns:a16="http://schemas.microsoft.com/office/drawing/2014/main" id="{BC316855-EC0D-427A-9175-82DDCDF233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851"/>
          <a:stretch/>
        </p:blipFill>
        <p:spPr>
          <a:xfrm>
            <a:off x="6860093" y="4726115"/>
            <a:ext cx="2798284" cy="1828999"/>
          </a:xfrm>
          <a:prstGeom prst="rect">
            <a:avLst/>
          </a:prstGeom>
        </p:spPr>
      </p:pic>
      <p:sp>
        <p:nvSpPr>
          <p:cNvPr id="10" name="Title 1">
            <a:extLst>
              <a:ext uri="{FF2B5EF4-FFF2-40B4-BE49-F238E27FC236}">
                <a16:creationId xmlns:a16="http://schemas.microsoft.com/office/drawing/2014/main" id="{BAAB671B-D26E-4430-919C-433909B3B408}"/>
              </a:ext>
            </a:extLst>
          </p:cNvPr>
          <p:cNvSpPr txBox="1">
            <a:spLocks/>
          </p:cNvSpPr>
          <p:nvPr/>
        </p:nvSpPr>
        <p:spPr>
          <a:xfrm>
            <a:off x="7704006" y="3092709"/>
            <a:ext cx="2473955" cy="1179360"/>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a:t>Onyx (Nylon + chopped Carbon fibre) 3D printed parts </a:t>
            </a:r>
            <a:endParaRPr lang="en-GB" sz="2000" dirty="0"/>
          </a:p>
        </p:txBody>
      </p:sp>
      <p:pic>
        <p:nvPicPr>
          <p:cNvPr id="12" name="Picture 11">
            <a:extLst>
              <a:ext uri="{FF2B5EF4-FFF2-40B4-BE49-F238E27FC236}">
                <a16:creationId xmlns:a16="http://schemas.microsoft.com/office/drawing/2014/main" id="{8107638D-F865-4D66-9F28-E55CFEE623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8" t="13333" r="1094" b="15020"/>
          <a:stretch/>
        </p:blipFill>
        <p:spPr>
          <a:xfrm>
            <a:off x="211069" y="3374163"/>
            <a:ext cx="2940719" cy="1608745"/>
          </a:xfrm>
          <a:prstGeom prst="rect">
            <a:avLst/>
          </a:prstGeom>
        </p:spPr>
      </p:pic>
      <p:sp>
        <p:nvSpPr>
          <p:cNvPr id="13" name="Title 1">
            <a:extLst>
              <a:ext uri="{FF2B5EF4-FFF2-40B4-BE49-F238E27FC236}">
                <a16:creationId xmlns:a16="http://schemas.microsoft.com/office/drawing/2014/main" id="{3994013E-2A16-477C-88CE-984EE3A8084D}"/>
              </a:ext>
            </a:extLst>
          </p:cNvPr>
          <p:cNvSpPr txBox="1">
            <a:spLocks/>
          </p:cNvSpPr>
          <p:nvPr/>
        </p:nvSpPr>
        <p:spPr>
          <a:xfrm>
            <a:off x="1442158" y="4809369"/>
            <a:ext cx="1914602" cy="1584198"/>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dirty="0"/>
              <a:t>Co-curing using carbon foam core structures</a:t>
            </a:r>
            <a:endParaRPr lang="en-GB" sz="1800" dirty="0"/>
          </a:p>
        </p:txBody>
      </p:sp>
      <p:pic>
        <p:nvPicPr>
          <p:cNvPr id="14" name="Picture 13">
            <a:extLst>
              <a:ext uri="{FF2B5EF4-FFF2-40B4-BE49-F238E27FC236}">
                <a16:creationId xmlns:a16="http://schemas.microsoft.com/office/drawing/2014/main" id="{CCE141A9-3D6D-4BA7-AE6E-49541944BC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3331297" y="5328041"/>
            <a:ext cx="2633031" cy="1184864"/>
          </a:xfrm>
          <a:prstGeom prst="rect">
            <a:avLst/>
          </a:prstGeom>
        </p:spPr>
      </p:pic>
      <p:pic>
        <p:nvPicPr>
          <p:cNvPr id="15" name="Picture 14">
            <a:extLst>
              <a:ext uri="{FF2B5EF4-FFF2-40B4-BE49-F238E27FC236}">
                <a16:creationId xmlns:a16="http://schemas.microsoft.com/office/drawing/2014/main" id="{82295913-5AD1-4CC7-9CF4-8328C351FC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0565"/>
          <a:stretch/>
        </p:blipFill>
        <p:spPr>
          <a:xfrm rot="10800000">
            <a:off x="3252361" y="3749036"/>
            <a:ext cx="2964450" cy="1491595"/>
          </a:xfrm>
          <a:prstGeom prst="rect">
            <a:avLst/>
          </a:prstGeom>
        </p:spPr>
      </p:pic>
      <p:pic>
        <p:nvPicPr>
          <p:cNvPr id="16" name="Picture 15">
            <a:extLst>
              <a:ext uri="{FF2B5EF4-FFF2-40B4-BE49-F238E27FC236}">
                <a16:creationId xmlns:a16="http://schemas.microsoft.com/office/drawing/2014/main" id="{FBA0B619-75C7-4D7F-BA80-B88D9BBBC5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2781" y="881948"/>
            <a:ext cx="4339222" cy="1952650"/>
          </a:xfrm>
          <a:prstGeom prst="rect">
            <a:avLst/>
          </a:prstGeom>
        </p:spPr>
      </p:pic>
      <p:pic>
        <p:nvPicPr>
          <p:cNvPr id="17" name="Picture 16">
            <a:extLst>
              <a:ext uri="{FF2B5EF4-FFF2-40B4-BE49-F238E27FC236}">
                <a16:creationId xmlns:a16="http://schemas.microsoft.com/office/drawing/2014/main" id="{93014295-BEB0-41A9-AA62-BA7B685AFF6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26199"/>
          <a:stretch/>
        </p:blipFill>
        <p:spPr>
          <a:xfrm rot="5400000">
            <a:off x="784844" y="1343674"/>
            <a:ext cx="2173057" cy="1325014"/>
          </a:xfrm>
          <a:prstGeom prst="rect">
            <a:avLst/>
          </a:prstGeom>
        </p:spPr>
      </p:pic>
      <p:pic>
        <p:nvPicPr>
          <p:cNvPr id="18" name="Picture 17">
            <a:extLst>
              <a:ext uri="{FF2B5EF4-FFF2-40B4-BE49-F238E27FC236}">
                <a16:creationId xmlns:a16="http://schemas.microsoft.com/office/drawing/2014/main" id="{73B79CB6-7747-49E1-9A66-979B42809BE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0120" r="21285"/>
          <a:stretch/>
        </p:blipFill>
        <p:spPr>
          <a:xfrm>
            <a:off x="9986879" y="5450443"/>
            <a:ext cx="1994052" cy="1308158"/>
          </a:xfrm>
          <a:prstGeom prst="rect">
            <a:avLst/>
          </a:prstGeom>
        </p:spPr>
      </p:pic>
      <p:pic>
        <p:nvPicPr>
          <p:cNvPr id="19" name="Picture 18">
            <a:extLst>
              <a:ext uri="{FF2B5EF4-FFF2-40B4-BE49-F238E27FC236}">
                <a16:creationId xmlns:a16="http://schemas.microsoft.com/office/drawing/2014/main" id="{CD6AB171-CA1D-4A6F-89BB-110254FA605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0723" t="10895" r="17259" b="5773"/>
          <a:stretch/>
        </p:blipFill>
        <p:spPr>
          <a:xfrm rot="10800000">
            <a:off x="9993451" y="4272069"/>
            <a:ext cx="1980907" cy="1031463"/>
          </a:xfrm>
          <a:prstGeom prst="rect">
            <a:avLst/>
          </a:prstGeom>
        </p:spPr>
      </p:pic>
      <p:pic>
        <p:nvPicPr>
          <p:cNvPr id="20" name="Picture 19">
            <a:extLst>
              <a:ext uri="{FF2B5EF4-FFF2-40B4-BE49-F238E27FC236}">
                <a16:creationId xmlns:a16="http://schemas.microsoft.com/office/drawing/2014/main" id="{F30216A9-298B-4FCD-AFCB-50F369962C2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736" r="18274"/>
          <a:stretch/>
        </p:blipFill>
        <p:spPr>
          <a:xfrm>
            <a:off x="10163147" y="2915500"/>
            <a:ext cx="1817784" cy="1258677"/>
          </a:xfrm>
          <a:prstGeom prst="rect">
            <a:avLst/>
          </a:prstGeom>
        </p:spPr>
      </p:pic>
      <p:pic>
        <p:nvPicPr>
          <p:cNvPr id="21" name="Picture 20">
            <a:extLst>
              <a:ext uri="{FF2B5EF4-FFF2-40B4-BE49-F238E27FC236}">
                <a16:creationId xmlns:a16="http://schemas.microsoft.com/office/drawing/2014/main" id="{DFEBB033-5D32-4EB9-B661-7E970F6C30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68607" y="789816"/>
            <a:ext cx="4339222" cy="1952650"/>
          </a:xfrm>
          <a:prstGeom prst="rect">
            <a:avLst/>
          </a:prstGeom>
        </p:spPr>
      </p:pic>
    </p:spTree>
    <p:extLst>
      <p:ext uri="{BB962C8B-B14F-4D97-AF65-F5344CB8AC3E}">
        <p14:creationId xmlns:p14="http://schemas.microsoft.com/office/powerpoint/2010/main" val="1359005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856646" y="426164"/>
            <a:ext cx="3990109" cy="80093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2" name="Rectangle 2">
            <a:extLst>
              <a:ext uri="{FF2B5EF4-FFF2-40B4-BE49-F238E27FC236}">
                <a16:creationId xmlns:a16="http://schemas.microsoft.com/office/drawing/2014/main" id="{C9A5F522-79E1-4CD5-9FB8-4EDB800FEF8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a:extLst>
              <a:ext uri="{FF2B5EF4-FFF2-40B4-BE49-F238E27FC236}">
                <a16:creationId xmlns:a16="http://schemas.microsoft.com/office/drawing/2014/main" id="{70883AB2-9F4A-4DEB-8E72-D39DE6B81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22" name="Rectangle 21">
            <a:extLst>
              <a:ext uri="{FF2B5EF4-FFF2-40B4-BE49-F238E27FC236}">
                <a16:creationId xmlns:a16="http://schemas.microsoft.com/office/drawing/2014/main" id="{36973E10-EF30-4096-8A28-9852D6B49DE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23" name="Title 1">
            <a:extLst>
              <a:ext uri="{FF2B5EF4-FFF2-40B4-BE49-F238E27FC236}">
                <a16:creationId xmlns:a16="http://schemas.microsoft.com/office/drawing/2014/main" id="{09F93945-4627-4CA4-B6EA-CA28C739D54D}"/>
              </a:ext>
            </a:extLst>
          </p:cNvPr>
          <p:cNvSpPr>
            <a:spLocks noGrp="1"/>
          </p:cNvSpPr>
          <p:nvPr>
            <p:ph type="title"/>
          </p:nvPr>
        </p:nvSpPr>
        <p:spPr>
          <a:xfrm>
            <a:off x="1396152" y="212517"/>
            <a:ext cx="906374" cy="577299"/>
          </a:xfrm>
        </p:spPr>
        <p:txBody>
          <a:bodyPr>
            <a:normAutofit/>
          </a:bodyPr>
          <a:lstStyle/>
          <a:p>
            <a:r>
              <a:rPr lang="en-GB" sz="3100" b="1" dirty="0"/>
              <a:t>AML</a:t>
            </a:r>
            <a:endParaRPr lang="en-GB" sz="2800" b="1" dirty="0"/>
          </a:p>
        </p:txBody>
      </p:sp>
      <p:sp>
        <p:nvSpPr>
          <p:cNvPr id="24" name="Content Placeholder 2">
            <a:extLst>
              <a:ext uri="{FF2B5EF4-FFF2-40B4-BE49-F238E27FC236}">
                <a16:creationId xmlns:a16="http://schemas.microsoft.com/office/drawing/2014/main" id="{E42347B8-8D5A-430D-BD41-D102317170EF}"/>
              </a:ext>
            </a:extLst>
          </p:cNvPr>
          <p:cNvSpPr txBox="1">
            <a:spLocks/>
          </p:cNvSpPr>
          <p:nvPr/>
        </p:nvSpPr>
        <p:spPr>
          <a:xfrm>
            <a:off x="-134787" y="1250918"/>
            <a:ext cx="2908515" cy="1064444"/>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latin typeface="+mj-lt"/>
              </a:rPr>
              <a:t> </a:t>
            </a:r>
          </a:p>
        </p:txBody>
      </p:sp>
      <p:pic>
        <p:nvPicPr>
          <p:cNvPr id="25" name="Picture 24">
            <a:extLst>
              <a:ext uri="{FF2B5EF4-FFF2-40B4-BE49-F238E27FC236}">
                <a16:creationId xmlns:a16="http://schemas.microsoft.com/office/drawing/2014/main" id="{DFA82103-C5E4-4C2D-9489-BCE1D85C3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027" y="1066385"/>
            <a:ext cx="2996437" cy="1456601"/>
          </a:xfrm>
          <a:prstGeom prst="rect">
            <a:avLst/>
          </a:prstGeom>
        </p:spPr>
      </p:pic>
      <p:pic>
        <p:nvPicPr>
          <p:cNvPr id="26" name="Picture 25">
            <a:extLst>
              <a:ext uri="{FF2B5EF4-FFF2-40B4-BE49-F238E27FC236}">
                <a16:creationId xmlns:a16="http://schemas.microsoft.com/office/drawing/2014/main" id="{0042E69E-9DC3-48E6-8344-0650B9941A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633"/>
          <a:stretch/>
        </p:blipFill>
        <p:spPr>
          <a:xfrm>
            <a:off x="202780" y="2629002"/>
            <a:ext cx="2908515" cy="1599996"/>
          </a:xfrm>
          <a:prstGeom prst="rect">
            <a:avLst/>
          </a:prstGeom>
        </p:spPr>
      </p:pic>
      <p:pic>
        <p:nvPicPr>
          <p:cNvPr id="27" name="Picture 26">
            <a:extLst>
              <a:ext uri="{FF2B5EF4-FFF2-40B4-BE49-F238E27FC236}">
                <a16:creationId xmlns:a16="http://schemas.microsoft.com/office/drawing/2014/main" id="{2A73AC43-618E-4116-BA70-C408BDA526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114" b="5800"/>
          <a:stretch/>
        </p:blipFill>
        <p:spPr>
          <a:xfrm>
            <a:off x="156964" y="4615619"/>
            <a:ext cx="3092067" cy="1949986"/>
          </a:xfrm>
          <a:prstGeom prst="rect">
            <a:avLst/>
          </a:prstGeom>
        </p:spPr>
      </p:pic>
      <p:pic>
        <p:nvPicPr>
          <p:cNvPr id="28" name="Picture 27">
            <a:extLst>
              <a:ext uri="{FF2B5EF4-FFF2-40B4-BE49-F238E27FC236}">
                <a16:creationId xmlns:a16="http://schemas.microsoft.com/office/drawing/2014/main" id="{6A188A6D-7704-4262-8A9D-3501F2F406C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9030" y="1180859"/>
            <a:ext cx="3374310" cy="1640289"/>
          </a:xfrm>
          <a:prstGeom prst="rect">
            <a:avLst/>
          </a:prstGeom>
        </p:spPr>
      </p:pic>
      <p:pic>
        <p:nvPicPr>
          <p:cNvPr id="29" name="Picture 28">
            <a:extLst>
              <a:ext uri="{FF2B5EF4-FFF2-40B4-BE49-F238E27FC236}">
                <a16:creationId xmlns:a16="http://schemas.microsoft.com/office/drawing/2014/main" id="{D482E003-468A-4B32-A54D-2CF4A0BE90F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5901" b="22887"/>
          <a:stretch/>
        </p:blipFill>
        <p:spPr>
          <a:xfrm>
            <a:off x="3528550" y="5673008"/>
            <a:ext cx="2243769" cy="1030090"/>
          </a:xfrm>
          <a:prstGeom prst="rect">
            <a:avLst/>
          </a:prstGeom>
        </p:spPr>
      </p:pic>
      <p:pic>
        <p:nvPicPr>
          <p:cNvPr id="30" name="Picture 29">
            <a:extLst>
              <a:ext uri="{FF2B5EF4-FFF2-40B4-BE49-F238E27FC236}">
                <a16:creationId xmlns:a16="http://schemas.microsoft.com/office/drawing/2014/main" id="{2F561D2F-40DF-4BDF-B032-143D2B1C1AF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6128" b="12600"/>
          <a:stretch/>
        </p:blipFill>
        <p:spPr>
          <a:xfrm rot="5400000">
            <a:off x="3058071" y="3666876"/>
            <a:ext cx="1834308" cy="980502"/>
          </a:xfrm>
          <a:prstGeom prst="rect">
            <a:avLst/>
          </a:prstGeom>
        </p:spPr>
      </p:pic>
      <p:pic>
        <p:nvPicPr>
          <p:cNvPr id="31" name="Picture 30">
            <a:extLst>
              <a:ext uri="{FF2B5EF4-FFF2-40B4-BE49-F238E27FC236}">
                <a16:creationId xmlns:a16="http://schemas.microsoft.com/office/drawing/2014/main" id="{A2FDBACB-30C7-4A8B-ADF3-C5F861089B2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594" b="432"/>
          <a:stretch/>
        </p:blipFill>
        <p:spPr>
          <a:xfrm>
            <a:off x="4749945" y="2921163"/>
            <a:ext cx="4005606" cy="2462671"/>
          </a:xfrm>
          <a:prstGeom prst="rect">
            <a:avLst/>
          </a:prstGeom>
        </p:spPr>
      </p:pic>
      <p:pic>
        <p:nvPicPr>
          <p:cNvPr id="32" name="Picture 31">
            <a:extLst>
              <a:ext uri="{FF2B5EF4-FFF2-40B4-BE49-F238E27FC236}">
                <a16:creationId xmlns:a16="http://schemas.microsoft.com/office/drawing/2014/main" id="{F4F149A1-7869-4B27-98DB-F09BD367A95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7291095" y="413230"/>
            <a:ext cx="2644832" cy="1983624"/>
          </a:xfrm>
          <a:prstGeom prst="rect">
            <a:avLst/>
          </a:prstGeom>
        </p:spPr>
      </p:pic>
      <p:pic>
        <p:nvPicPr>
          <p:cNvPr id="33" name="Picture 32">
            <a:extLst>
              <a:ext uri="{FF2B5EF4-FFF2-40B4-BE49-F238E27FC236}">
                <a16:creationId xmlns:a16="http://schemas.microsoft.com/office/drawing/2014/main" id="{FCDB888B-5A48-4615-B39E-D04E1C9B3F7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3599" b="7519"/>
          <a:stretch/>
        </p:blipFill>
        <p:spPr>
          <a:xfrm>
            <a:off x="8991494" y="3353777"/>
            <a:ext cx="3092067" cy="1597442"/>
          </a:xfrm>
          <a:prstGeom prst="rect">
            <a:avLst/>
          </a:prstGeom>
        </p:spPr>
      </p:pic>
      <p:pic>
        <p:nvPicPr>
          <p:cNvPr id="34" name="Picture 33">
            <a:extLst>
              <a:ext uri="{FF2B5EF4-FFF2-40B4-BE49-F238E27FC236}">
                <a16:creationId xmlns:a16="http://schemas.microsoft.com/office/drawing/2014/main" id="{5E2BBE7A-22C6-4915-A05D-31600A1DC77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241" r="36810"/>
          <a:stretch/>
        </p:blipFill>
        <p:spPr>
          <a:xfrm rot="5400000">
            <a:off x="9747424" y="116850"/>
            <a:ext cx="2373938" cy="2376614"/>
          </a:xfrm>
          <a:prstGeom prst="rect">
            <a:avLst/>
          </a:prstGeom>
        </p:spPr>
      </p:pic>
      <p:pic>
        <p:nvPicPr>
          <p:cNvPr id="35" name="Picture 34">
            <a:extLst>
              <a:ext uri="{FF2B5EF4-FFF2-40B4-BE49-F238E27FC236}">
                <a16:creationId xmlns:a16="http://schemas.microsoft.com/office/drawing/2014/main" id="{F1022770-52CC-4AD6-8C1E-0352D32D5D1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9994" b="24548"/>
          <a:stretch/>
        </p:blipFill>
        <p:spPr>
          <a:xfrm>
            <a:off x="7291430" y="5590612"/>
            <a:ext cx="4747418" cy="1184762"/>
          </a:xfrm>
          <a:prstGeom prst="rect">
            <a:avLst/>
          </a:prstGeom>
        </p:spPr>
      </p:pic>
      <p:sp>
        <p:nvSpPr>
          <p:cNvPr id="36" name="Title 1">
            <a:extLst>
              <a:ext uri="{FF2B5EF4-FFF2-40B4-BE49-F238E27FC236}">
                <a16:creationId xmlns:a16="http://schemas.microsoft.com/office/drawing/2014/main" id="{5AC1BE22-69AC-46F2-8E8A-3E872FA3C744}"/>
              </a:ext>
            </a:extLst>
          </p:cNvPr>
          <p:cNvSpPr txBox="1">
            <a:spLocks/>
          </p:cNvSpPr>
          <p:nvPr/>
        </p:nvSpPr>
        <p:spPr>
          <a:xfrm>
            <a:off x="3348102" y="522834"/>
            <a:ext cx="4005606" cy="577299"/>
          </a:xfrm>
          <a:prstGeom prst="rect">
            <a:avLst/>
          </a:prstGeom>
        </p:spPr>
        <p:txBody>
          <a:bodyPr vert="horz" lIns="91440" tIns="45720" rIns="91440" bIns="45720" rtlCol="0" anchor="ctr">
            <a:normAutofit fontScale="700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dirty="0"/>
              <a:t>Prototypes for Atlas half cylinders</a:t>
            </a:r>
            <a:endParaRPr lang="en-GB" sz="2800" dirty="0"/>
          </a:p>
        </p:txBody>
      </p:sp>
      <p:pic>
        <p:nvPicPr>
          <p:cNvPr id="38" name="Picture 37">
            <a:extLst>
              <a:ext uri="{FF2B5EF4-FFF2-40B4-BE49-F238E27FC236}">
                <a16:creationId xmlns:a16="http://schemas.microsoft.com/office/drawing/2014/main" id="{63C5CFE9-68BE-44BD-91C4-DBFF414822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9030" y="1139204"/>
            <a:ext cx="3374310" cy="1640289"/>
          </a:xfrm>
          <a:prstGeom prst="rect">
            <a:avLst/>
          </a:prstGeom>
        </p:spPr>
      </p:pic>
    </p:spTree>
    <p:extLst>
      <p:ext uri="{BB962C8B-B14F-4D97-AF65-F5344CB8AC3E}">
        <p14:creationId xmlns:p14="http://schemas.microsoft.com/office/powerpoint/2010/main" val="3150611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3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08AF6C-1896-4893-A508-A57AB35AD5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5200" r="18029"/>
          <a:stretch/>
        </p:blipFill>
        <p:spPr>
          <a:xfrm>
            <a:off x="5445478" y="3722087"/>
            <a:ext cx="1873063" cy="3001261"/>
          </a:xfrm>
          <a:prstGeom prst="rect">
            <a:avLst/>
          </a:prstGeom>
        </p:spPr>
      </p:pic>
      <p:sp>
        <p:nvSpPr>
          <p:cNvPr id="5" name="Rectangle 4"/>
          <p:cNvSpPr/>
          <p:nvPr/>
        </p:nvSpPr>
        <p:spPr>
          <a:xfrm>
            <a:off x="1480031" y="189246"/>
            <a:ext cx="5979987" cy="523220"/>
          </a:xfrm>
          <a:prstGeom prst="rect">
            <a:avLst/>
          </a:prstGeom>
        </p:spPr>
        <p:txBody>
          <a:bodyPr wrap="square">
            <a:spAutoFit/>
          </a:bodyPr>
          <a:lstStyle/>
          <a:p>
            <a:r>
              <a:rPr lang="en-GB" sz="2800" b="1" dirty="0">
                <a:latin typeface="+mj-lt"/>
              </a:rPr>
              <a:t>None of this would be possible without… </a:t>
            </a:r>
          </a:p>
        </p:txBody>
      </p:sp>
      <p:pic>
        <p:nvPicPr>
          <p:cNvPr id="8" name="Picture 7">
            <a:extLst>
              <a:ext uri="{FF2B5EF4-FFF2-40B4-BE49-F238E27FC236}">
                <a16:creationId xmlns:a16="http://schemas.microsoft.com/office/drawing/2014/main" id="{34E819B1-FFD9-4F07-9BD8-4B07D8B7A4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41106"/>
          <a:stretch/>
        </p:blipFill>
        <p:spPr>
          <a:xfrm>
            <a:off x="59337" y="3860721"/>
            <a:ext cx="2325961" cy="2827984"/>
          </a:xfrm>
          <a:prstGeom prst="rect">
            <a:avLst/>
          </a:prstGeom>
        </p:spPr>
      </p:pic>
      <p:pic>
        <p:nvPicPr>
          <p:cNvPr id="12" name="Picture 11">
            <a:extLst>
              <a:ext uri="{FF2B5EF4-FFF2-40B4-BE49-F238E27FC236}">
                <a16:creationId xmlns:a16="http://schemas.microsoft.com/office/drawing/2014/main" id="{5955D0C6-AC64-4599-BD48-1C61CDEB69D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9200"/>
          <a:stretch/>
        </p:blipFill>
        <p:spPr>
          <a:xfrm>
            <a:off x="2768164" y="3821354"/>
            <a:ext cx="2348718" cy="2897271"/>
          </a:xfrm>
          <a:prstGeom prst="rect">
            <a:avLst/>
          </a:prstGeom>
        </p:spPr>
      </p:pic>
      <p:pic>
        <p:nvPicPr>
          <p:cNvPr id="10" name="Picture 9">
            <a:extLst>
              <a:ext uri="{FF2B5EF4-FFF2-40B4-BE49-F238E27FC236}">
                <a16:creationId xmlns:a16="http://schemas.microsoft.com/office/drawing/2014/main" id="{BA96395A-3C0E-4D89-A480-90C2BAEA799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38850" b="11925"/>
          <a:stretch/>
        </p:blipFill>
        <p:spPr>
          <a:xfrm>
            <a:off x="9533212" y="3826077"/>
            <a:ext cx="2172309" cy="2897271"/>
          </a:xfrm>
          <a:prstGeom prst="rect">
            <a:avLst/>
          </a:prstGeom>
        </p:spPr>
      </p:pic>
      <p:grpSp>
        <p:nvGrpSpPr>
          <p:cNvPr id="16" name="Group 15">
            <a:extLst>
              <a:ext uri="{FF2B5EF4-FFF2-40B4-BE49-F238E27FC236}">
                <a16:creationId xmlns:a16="http://schemas.microsoft.com/office/drawing/2014/main" id="{C9EC3B65-0FE0-49E1-938A-BD671E98BF24}"/>
              </a:ext>
            </a:extLst>
          </p:cNvPr>
          <p:cNvGrpSpPr/>
          <p:nvPr/>
        </p:nvGrpSpPr>
        <p:grpSpPr>
          <a:xfrm>
            <a:off x="1836931" y="1028894"/>
            <a:ext cx="4211184" cy="1631216"/>
            <a:chOff x="3808322" y="4433562"/>
            <a:chExt cx="4211184" cy="1549151"/>
          </a:xfrm>
        </p:grpSpPr>
        <p:sp>
          <p:nvSpPr>
            <p:cNvPr id="17" name="Rectangle 16">
              <a:extLst>
                <a:ext uri="{FF2B5EF4-FFF2-40B4-BE49-F238E27FC236}">
                  <a16:creationId xmlns:a16="http://schemas.microsoft.com/office/drawing/2014/main" id="{FF0A41CB-CEF3-48FB-9060-344F4BE4B6B0}"/>
                </a:ext>
              </a:extLst>
            </p:cNvPr>
            <p:cNvSpPr/>
            <p:nvPr/>
          </p:nvSpPr>
          <p:spPr>
            <a:xfrm>
              <a:off x="5954732" y="4433562"/>
              <a:ext cx="2064774" cy="1256858"/>
            </a:xfrm>
            <a:prstGeom prst="rect">
              <a:avLst/>
            </a:prstGeom>
          </p:spPr>
          <p:txBody>
            <a:bodyPr wrap="square">
              <a:spAutoFit/>
            </a:bodyPr>
            <a:lstStyle/>
            <a:p>
              <a:pPr algn="ctr"/>
              <a:r>
                <a:rPr lang="en-GB" sz="2000" dirty="0">
                  <a:latin typeface="+mj-lt"/>
                </a:rPr>
                <a:t>Paul Sinclair</a:t>
              </a:r>
            </a:p>
            <a:p>
              <a:pPr algn="ctr"/>
              <a:r>
                <a:rPr lang="en-GB" sz="2000" dirty="0">
                  <a:latin typeface="+mj-lt"/>
                </a:rPr>
                <a:t>Paul Cook</a:t>
              </a:r>
            </a:p>
            <a:p>
              <a:pPr algn="ctr"/>
              <a:r>
                <a:rPr lang="en-GB" sz="2000" dirty="0">
                  <a:latin typeface="+mj-lt"/>
                </a:rPr>
                <a:t>Emlyn Jones </a:t>
              </a:r>
            </a:p>
            <a:p>
              <a:pPr algn="ctr"/>
              <a:r>
                <a:rPr lang="en-GB" sz="2000" dirty="0">
                  <a:solidFill>
                    <a:prstClr val="black"/>
                  </a:solidFill>
                  <a:latin typeface="Calibri Light" panose="020F0302020204030204"/>
                </a:rPr>
                <a:t>Kevin McCormick</a:t>
              </a:r>
              <a:endParaRPr lang="en-GB" sz="2000" dirty="0">
                <a:latin typeface="+mj-lt"/>
              </a:endParaRPr>
            </a:p>
          </p:txBody>
        </p:sp>
        <p:sp>
          <p:nvSpPr>
            <p:cNvPr id="18" name="Rectangle 17">
              <a:extLst>
                <a:ext uri="{FF2B5EF4-FFF2-40B4-BE49-F238E27FC236}">
                  <a16:creationId xmlns:a16="http://schemas.microsoft.com/office/drawing/2014/main" id="{38A5EDD2-8587-450F-9191-524B3B60B003}"/>
                </a:ext>
              </a:extLst>
            </p:cNvPr>
            <p:cNvSpPr/>
            <p:nvPr/>
          </p:nvSpPr>
          <p:spPr>
            <a:xfrm>
              <a:off x="3808322" y="4433562"/>
              <a:ext cx="2392859" cy="1549151"/>
            </a:xfrm>
            <a:prstGeom prst="rect">
              <a:avLst/>
            </a:prstGeom>
          </p:spPr>
          <p:txBody>
            <a:bodyPr wrap="square">
              <a:spAutoFit/>
            </a:bodyPr>
            <a:lstStyle/>
            <a:p>
              <a:pPr algn="ctr"/>
              <a:r>
                <a:rPr lang="en-GB" sz="2000" dirty="0">
                  <a:latin typeface="+mj-lt"/>
                </a:rPr>
                <a:t>Daniel Hollywood </a:t>
              </a:r>
            </a:p>
            <a:p>
              <a:pPr algn="ctr"/>
              <a:r>
                <a:rPr lang="en-GB" sz="2000" dirty="0">
                  <a:latin typeface="+mj-lt"/>
                </a:rPr>
                <a:t>Rob Malley</a:t>
              </a:r>
            </a:p>
            <a:p>
              <a:pPr algn="ctr"/>
              <a:r>
                <a:rPr lang="en-GB" sz="2000" dirty="0">
                  <a:latin typeface="+mj-lt"/>
                </a:rPr>
                <a:t>Luke Marshall</a:t>
              </a:r>
            </a:p>
            <a:p>
              <a:pPr algn="ctr"/>
              <a:r>
                <a:rPr lang="en-GB" sz="2000" dirty="0">
                  <a:latin typeface="+mj-lt"/>
                </a:rPr>
                <a:t>Tony Watling</a:t>
              </a:r>
            </a:p>
            <a:p>
              <a:pPr algn="ctr"/>
              <a:r>
                <a:rPr lang="en-GB" sz="2000" dirty="0">
                  <a:latin typeface="+mj-lt"/>
                </a:rPr>
                <a:t>Tom Gibbs</a:t>
              </a:r>
            </a:p>
          </p:txBody>
        </p:sp>
      </p:grpSp>
      <p:sp>
        <p:nvSpPr>
          <p:cNvPr id="19" name="Content Placeholder 2">
            <a:extLst>
              <a:ext uri="{FF2B5EF4-FFF2-40B4-BE49-F238E27FC236}">
                <a16:creationId xmlns:a16="http://schemas.microsoft.com/office/drawing/2014/main" id="{C77399FC-4A18-4E5B-B403-3E09B87E5E42}"/>
              </a:ext>
            </a:extLst>
          </p:cNvPr>
          <p:cNvSpPr txBox="1">
            <a:spLocks/>
          </p:cNvSpPr>
          <p:nvPr/>
        </p:nvSpPr>
        <p:spPr>
          <a:xfrm>
            <a:off x="1744873" y="2668817"/>
            <a:ext cx="4849357" cy="1433943"/>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000" dirty="0">
                <a:latin typeface="+mj-lt"/>
              </a:rPr>
              <a:t>A massive thank you to them for their excellent effort, help and support throughout what has been another challenging year </a:t>
            </a:r>
          </a:p>
        </p:txBody>
      </p:sp>
      <p:pic>
        <p:nvPicPr>
          <p:cNvPr id="4" name="Picture 3">
            <a:extLst>
              <a:ext uri="{FF2B5EF4-FFF2-40B4-BE49-F238E27FC236}">
                <a16:creationId xmlns:a16="http://schemas.microsoft.com/office/drawing/2014/main" id="{1BAE3B36-FE39-4664-9EFE-D33F07A68C0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8333" t="16790" b="30607"/>
          <a:stretch/>
        </p:blipFill>
        <p:spPr>
          <a:xfrm rot="5400000">
            <a:off x="9580608" y="1319561"/>
            <a:ext cx="3115286" cy="1504980"/>
          </a:xfrm>
          <a:prstGeom prst="rect">
            <a:avLst/>
          </a:prstGeom>
        </p:spPr>
      </p:pic>
      <p:pic>
        <p:nvPicPr>
          <p:cNvPr id="21" name="Picture 20">
            <a:extLst>
              <a:ext uri="{FF2B5EF4-FFF2-40B4-BE49-F238E27FC236}">
                <a16:creationId xmlns:a16="http://schemas.microsoft.com/office/drawing/2014/main" id="{EE4F4173-0E19-4098-A7CD-D742269C766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6054" r="45228"/>
          <a:stretch/>
        </p:blipFill>
        <p:spPr>
          <a:xfrm>
            <a:off x="7701566" y="3722087"/>
            <a:ext cx="1448621" cy="2996538"/>
          </a:xfrm>
          <a:prstGeom prst="rect">
            <a:avLst/>
          </a:prstGeom>
        </p:spPr>
      </p:pic>
      <p:pic>
        <p:nvPicPr>
          <p:cNvPr id="22" name="Picture 21">
            <a:extLst>
              <a:ext uri="{FF2B5EF4-FFF2-40B4-BE49-F238E27FC236}">
                <a16:creationId xmlns:a16="http://schemas.microsoft.com/office/drawing/2014/main" id="{D16938E8-8D46-4262-9EAF-EC7B9AE577C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004" r="13011"/>
          <a:stretch/>
        </p:blipFill>
        <p:spPr>
          <a:xfrm>
            <a:off x="7822086" y="712466"/>
            <a:ext cx="1881379" cy="2795421"/>
          </a:xfrm>
          <a:prstGeom prst="rect">
            <a:avLst/>
          </a:prstGeom>
        </p:spPr>
      </p:pic>
    </p:spTree>
    <p:extLst>
      <p:ext uri="{BB962C8B-B14F-4D97-AF65-F5344CB8AC3E}">
        <p14:creationId xmlns:p14="http://schemas.microsoft.com/office/powerpoint/2010/main" val="362158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CD220-DE11-4BCD-97A3-AF4CB4F5DE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98223" y="2893290"/>
            <a:ext cx="5395554" cy="3275547"/>
          </a:xfrm>
          <a:prstGeom prst="rect">
            <a:avLst/>
          </a:prstGeom>
        </p:spPr>
      </p:pic>
      <p:sp>
        <p:nvSpPr>
          <p:cNvPr id="2" name="Rectangle 1">
            <a:extLst>
              <a:ext uri="{FF2B5EF4-FFF2-40B4-BE49-F238E27FC236}">
                <a16:creationId xmlns:a16="http://schemas.microsoft.com/office/drawing/2014/main" id="{0C45CE63-AC8B-43CA-A020-BD5A92E8AAD1}"/>
              </a:ext>
            </a:extLst>
          </p:cNvPr>
          <p:cNvSpPr/>
          <p:nvPr/>
        </p:nvSpPr>
        <p:spPr>
          <a:xfrm>
            <a:off x="4916029" y="2098580"/>
            <a:ext cx="2359941" cy="646331"/>
          </a:xfrm>
          <a:prstGeom prst="rect">
            <a:avLst/>
          </a:prstGeom>
        </p:spPr>
        <p:txBody>
          <a:bodyPr wrap="none">
            <a:spAutoFit/>
          </a:bodyPr>
          <a:lstStyle/>
          <a:p>
            <a:pPr algn="ctr"/>
            <a:r>
              <a:rPr lang="en-GB" dirty="0">
                <a:latin typeface="Comic Sans MS" panose="030F0702030302020204" pitchFamily="66" charset="0"/>
              </a:rPr>
              <a:t>That’s all folks</a:t>
            </a:r>
          </a:p>
          <a:p>
            <a:pPr algn="ctr"/>
            <a:r>
              <a:rPr lang="en-GB" dirty="0">
                <a:latin typeface="Comic Sans MS" panose="030F0702030302020204" pitchFamily="66" charset="0"/>
              </a:rPr>
              <a:t> thanks for listening</a:t>
            </a:r>
          </a:p>
        </p:txBody>
      </p:sp>
    </p:spTree>
    <p:extLst>
      <p:ext uri="{BB962C8B-B14F-4D97-AF65-F5344CB8AC3E}">
        <p14:creationId xmlns:p14="http://schemas.microsoft.com/office/powerpoint/2010/main" val="1088238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l="-11000" r="-11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AF9D3B-B979-4E7B-BCA0-B41FD55E6DAE}"/>
              </a:ext>
            </a:extLst>
          </p:cNvPr>
          <p:cNvSpPr>
            <a:spLocks noGrp="1"/>
          </p:cNvSpPr>
          <p:nvPr>
            <p:ph type="title"/>
          </p:nvPr>
        </p:nvSpPr>
        <p:spPr>
          <a:xfrm>
            <a:off x="1287960" y="256779"/>
            <a:ext cx="3268870" cy="590900"/>
          </a:xfrm>
        </p:spPr>
        <p:txBody>
          <a:bodyPr>
            <a:noAutofit/>
          </a:bodyPr>
          <a:lstStyle/>
          <a:p>
            <a:pPr algn="ctr"/>
            <a:r>
              <a:rPr lang="en-GB" sz="2800" b="1" dirty="0"/>
              <a:t>Comings and goings…</a:t>
            </a:r>
          </a:p>
        </p:txBody>
      </p:sp>
      <p:sp>
        <p:nvSpPr>
          <p:cNvPr id="6" name="Title 1">
            <a:extLst>
              <a:ext uri="{FF2B5EF4-FFF2-40B4-BE49-F238E27FC236}">
                <a16:creationId xmlns:a16="http://schemas.microsoft.com/office/drawing/2014/main" id="{FE6FD62D-8E9E-4E70-AFA9-4AD13A1E1D72}"/>
              </a:ext>
            </a:extLst>
          </p:cNvPr>
          <p:cNvSpPr txBox="1">
            <a:spLocks/>
          </p:cNvSpPr>
          <p:nvPr/>
        </p:nvSpPr>
        <p:spPr>
          <a:xfrm>
            <a:off x="3048187" y="4282688"/>
            <a:ext cx="4030276" cy="1305433"/>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dirty="0"/>
              <a:t>Farewell to Emlyn Jones</a:t>
            </a:r>
          </a:p>
          <a:p>
            <a:pPr algn="ctr"/>
            <a:r>
              <a:rPr lang="en-GB" sz="1800" dirty="0"/>
              <a:t>Emlyn has now moved on to work for the National Oceanography Centre. </a:t>
            </a:r>
          </a:p>
        </p:txBody>
      </p:sp>
      <p:pic>
        <p:nvPicPr>
          <p:cNvPr id="1026" name="Picture 2" descr="Workshop - Department of Physics - University of Liverpool">
            <a:extLst>
              <a:ext uri="{FF2B5EF4-FFF2-40B4-BE49-F238E27FC236}">
                <a16:creationId xmlns:a16="http://schemas.microsoft.com/office/drawing/2014/main" id="{EE7F06D9-871C-F2D1-E739-63F743B794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636" y="906442"/>
            <a:ext cx="9510553" cy="33762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erson standing next to a large computer&#10;&#10;Description automatically generated">
            <a:extLst>
              <a:ext uri="{FF2B5EF4-FFF2-40B4-BE49-F238E27FC236}">
                <a16:creationId xmlns:a16="http://schemas.microsoft.com/office/drawing/2014/main" id="{39C62F1F-0B54-07F6-BDF5-E76D3CD73C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6360" y="3994272"/>
            <a:ext cx="4202291" cy="2756003"/>
          </a:xfrm>
          <a:prstGeom prst="rect">
            <a:avLst/>
          </a:prstGeom>
        </p:spPr>
      </p:pic>
    </p:spTree>
    <p:extLst>
      <p:ext uri="{BB962C8B-B14F-4D97-AF65-F5344CB8AC3E}">
        <p14:creationId xmlns:p14="http://schemas.microsoft.com/office/powerpoint/2010/main" val="311821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30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F1536-2AC5-E2AB-6F70-5AE341A06EF2}"/>
              </a:ext>
            </a:extLst>
          </p:cNvPr>
          <p:cNvPicPr>
            <a:picLocks noChangeAspect="1"/>
          </p:cNvPicPr>
          <p:nvPr/>
        </p:nvPicPr>
        <p:blipFill>
          <a:blip r:embed="rId4"/>
          <a:stretch>
            <a:fillRect/>
          </a:stretch>
        </p:blipFill>
        <p:spPr>
          <a:xfrm>
            <a:off x="3307094" y="295450"/>
            <a:ext cx="5577812" cy="3141158"/>
          </a:xfrm>
          <a:prstGeom prst="rect">
            <a:avLst/>
          </a:prstGeom>
        </p:spPr>
      </p:pic>
      <p:pic>
        <p:nvPicPr>
          <p:cNvPr id="5" name="Picture 4">
            <a:extLst>
              <a:ext uri="{FF2B5EF4-FFF2-40B4-BE49-F238E27FC236}">
                <a16:creationId xmlns:a16="http://schemas.microsoft.com/office/drawing/2014/main" id="{1E3DAABD-FD5D-C8AB-0E74-F8C193DC30C0}"/>
              </a:ext>
            </a:extLst>
          </p:cNvPr>
          <p:cNvPicPr>
            <a:picLocks noChangeAspect="1"/>
          </p:cNvPicPr>
          <p:nvPr/>
        </p:nvPicPr>
        <p:blipFill>
          <a:blip r:embed="rId5"/>
          <a:stretch>
            <a:fillRect/>
          </a:stretch>
        </p:blipFill>
        <p:spPr>
          <a:xfrm>
            <a:off x="6486252" y="3638844"/>
            <a:ext cx="5630720" cy="3167280"/>
          </a:xfrm>
          <a:prstGeom prst="rect">
            <a:avLst/>
          </a:prstGeom>
        </p:spPr>
      </p:pic>
      <p:pic>
        <p:nvPicPr>
          <p:cNvPr id="7" name="Picture 6">
            <a:extLst>
              <a:ext uri="{FF2B5EF4-FFF2-40B4-BE49-F238E27FC236}">
                <a16:creationId xmlns:a16="http://schemas.microsoft.com/office/drawing/2014/main" id="{7BA7B612-0979-C97D-A0F4-AB5E48B9A599}"/>
              </a:ext>
            </a:extLst>
          </p:cNvPr>
          <p:cNvPicPr>
            <a:picLocks noChangeAspect="1"/>
          </p:cNvPicPr>
          <p:nvPr/>
        </p:nvPicPr>
        <p:blipFill>
          <a:blip r:embed="rId6"/>
          <a:stretch>
            <a:fillRect/>
          </a:stretch>
        </p:blipFill>
        <p:spPr>
          <a:xfrm>
            <a:off x="173501" y="3638844"/>
            <a:ext cx="5630720" cy="3167280"/>
          </a:xfrm>
          <a:prstGeom prst="rect">
            <a:avLst/>
          </a:prstGeom>
        </p:spPr>
      </p:pic>
      <p:sp>
        <p:nvSpPr>
          <p:cNvPr id="2" name="Title 1">
            <a:extLst>
              <a:ext uri="{FF2B5EF4-FFF2-40B4-BE49-F238E27FC236}">
                <a16:creationId xmlns:a16="http://schemas.microsoft.com/office/drawing/2014/main" id="{3A108637-C22F-0150-C589-115EFE6043B0}"/>
              </a:ext>
            </a:extLst>
          </p:cNvPr>
          <p:cNvSpPr>
            <a:spLocks noGrp="1"/>
          </p:cNvSpPr>
          <p:nvPr>
            <p:ph type="title"/>
          </p:nvPr>
        </p:nvSpPr>
        <p:spPr>
          <a:xfrm>
            <a:off x="1112630" y="0"/>
            <a:ext cx="2001019" cy="590900"/>
          </a:xfrm>
        </p:spPr>
        <p:txBody>
          <a:bodyPr>
            <a:noAutofit/>
          </a:bodyPr>
          <a:lstStyle/>
          <a:p>
            <a:pPr algn="ctr"/>
            <a:r>
              <a:rPr lang="en-GB" sz="2800" b="1" dirty="0"/>
              <a:t>Recap</a:t>
            </a:r>
          </a:p>
        </p:txBody>
      </p:sp>
    </p:spTree>
    <p:extLst>
      <p:ext uri="{BB962C8B-B14F-4D97-AF65-F5344CB8AC3E}">
        <p14:creationId xmlns:p14="http://schemas.microsoft.com/office/powerpoint/2010/main" val="1621807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2630" y="0"/>
            <a:ext cx="3268870" cy="590900"/>
          </a:xfrm>
        </p:spPr>
        <p:txBody>
          <a:bodyPr>
            <a:noAutofit/>
          </a:bodyPr>
          <a:lstStyle/>
          <a:p>
            <a:pPr algn="ctr"/>
            <a:r>
              <a:rPr lang="en-GB" sz="2800" b="1" dirty="0"/>
              <a:t>All change!</a:t>
            </a:r>
          </a:p>
        </p:txBody>
      </p:sp>
      <p:pic>
        <p:nvPicPr>
          <p:cNvPr id="4" name="Picture 3">
            <a:extLst>
              <a:ext uri="{FF2B5EF4-FFF2-40B4-BE49-F238E27FC236}">
                <a16:creationId xmlns:a16="http://schemas.microsoft.com/office/drawing/2014/main" id="{C56942AE-9071-4802-8328-85D090694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80" y="991636"/>
            <a:ext cx="1355660" cy="1807547"/>
          </a:xfrm>
          <a:prstGeom prst="rect">
            <a:avLst/>
          </a:prstGeom>
        </p:spPr>
      </p:pic>
      <p:pic>
        <p:nvPicPr>
          <p:cNvPr id="6" name="Picture 5">
            <a:extLst>
              <a:ext uri="{FF2B5EF4-FFF2-40B4-BE49-F238E27FC236}">
                <a16:creationId xmlns:a16="http://schemas.microsoft.com/office/drawing/2014/main" id="{3CA98B36-E953-48A8-BB6B-E873CAA82D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04780" y="991636"/>
            <a:ext cx="1355661" cy="1807547"/>
          </a:xfrm>
          <a:prstGeom prst="rect">
            <a:avLst/>
          </a:prstGeom>
        </p:spPr>
      </p:pic>
      <p:pic>
        <p:nvPicPr>
          <p:cNvPr id="8" name="Picture 7">
            <a:extLst>
              <a:ext uri="{FF2B5EF4-FFF2-40B4-BE49-F238E27FC236}">
                <a16:creationId xmlns:a16="http://schemas.microsoft.com/office/drawing/2014/main" id="{33A2042F-0D83-49BE-AA46-3BAEABF472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4182" y="991634"/>
            <a:ext cx="1355662" cy="1807549"/>
          </a:xfrm>
          <a:prstGeom prst="rect">
            <a:avLst/>
          </a:prstGeom>
        </p:spPr>
      </p:pic>
      <p:pic>
        <p:nvPicPr>
          <p:cNvPr id="10" name="Picture 9">
            <a:extLst>
              <a:ext uri="{FF2B5EF4-FFF2-40B4-BE49-F238E27FC236}">
                <a16:creationId xmlns:a16="http://schemas.microsoft.com/office/drawing/2014/main" id="{07301602-3215-4EE2-9C3F-8BF2F2ADFC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3584" y="991634"/>
            <a:ext cx="1016746" cy="1807549"/>
          </a:xfrm>
          <a:prstGeom prst="rect">
            <a:avLst/>
          </a:prstGeom>
        </p:spPr>
      </p:pic>
      <p:pic>
        <p:nvPicPr>
          <p:cNvPr id="12" name="Picture 11">
            <a:extLst>
              <a:ext uri="{FF2B5EF4-FFF2-40B4-BE49-F238E27FC236}">
                <a16:creationId xmlns:a16="http://schemas.microsoft.com/office/drawing/2014/main" id="{F94ACB91-03A3-4053-8B17-9CB865ADC9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4070" y="991634"/>
            <a:ext cx="1355662" cy="1807549"/>
          </a:xfrm>
          <a:prstGeom prst="rect">
            <a:avLst/>
          </a:prstGeom>
        </p:spPr>
      </p:pic>
      <p:pic>
        <p:nvPicPr>
          <p:cNvPr id="14" name="Picture 13">
            <a:extLst>
              <a:ext uri="{FF2B5EF4-FFF2-40B4-BE49-F238E27FC236}">
                <a16:creationId xmlns:a16="http://schemas.microsoft.com/office/drawing/2014/main" id="{750E8E32-1B44-4236-B864-165F801808B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63472" y="991633"/>
            <a:ext cx="2410065" cy="1807549"/>
          </a:xfrm>
          <a:prstGeom prst="rect">
            <a:avLst/>
          </a:prstGeom>
        </p:spPr>
      </p:pic>
      <p:pic>
        <p:nvPicPr>
          <p:cNvPr id="16" name="Picture 15">
            <a:extLst>
              <a:ext uri="{FF2B5EF4-FFF2-40B4-BE49-F238E27FC236}">
                <a16:creationId xmlns:a16="http://schemas.microsoft.com/office/drawing/2014/main" id="{489CF062-09E5-4260-A6DD-5F2BDD8462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23359" y="991633"/>
            <a:ext cx="2410065" cy="1807549"/>
          </a:xfrm>
          <a:prstGeom prst="rect">
            <a:avLst/>
          </a:prstGeom>
        </p:spPr>
      </p:pic>
      <p:pic>
        <p:nvPicPr>
          <p:cNvPr id="18" name="Picture 17">
            <a:extLst>
              <a:ext uri="{FF2B5EF4-FFF2-40B4-BE49-F238E27FC236}">
                <a16:creationId xmlns:a16="http://schemas.microsoft.com/office/drawing/2014/main" id="{BF8DFB54-571D-415A-BA5D-A1F6B26F91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5380" y="2979054"/>
            <a:ext cx="2410065" cy="1807549"/>
          </a:xfrm>
          <a:prstGeom prst="rect">
            <a:avLst/>
          </a:prstGeom>
        </p:spPr>
      </p:pic>
      <p:pic>
        <p:nvPicPr>
          <p:cNvPr id="20" name="Picture 19">
            <a:extLst>
              <a:ext uri="{FF2B5EF4-FFF2-40B4-BE49-F238E27FC236}">
                <a16:creationId xmlns:a16="http://schemas.microsoft.com/office/drawing/2014/main" id="{7B9B3A8F-7FC2-47BD-A81E-7ADFC64342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47065" y="2979054"/>
            <a:ext cx="2410066" cy="1807549"/>
          </a:xfrm>
          <a:prstGeom prst="rect">
            <a:avLst/>
          </a:prstGeom>
        </p:spPr>
      </p:pic>
      <p:pic>
        <p:nvPicPr>
          <p:cNvPr id="22" name="Picture 21">
            <a:extLst>
              <a:ext uri="{FF2B5EF4-FFF2-40B4-BE49-F238E27FC236}">
                <a16:creationId xmlns:a16="http://schemas.microsoft.com/office/drawing/2014/main" id="{19D72CE8-38E1-4F76-9548-4D65BEEB997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38751" y="2979054"/>
            <a:ext cx="2410065" cy="1807549"/>
          </a:xfrm>
          <a:prstGeom prst="rect">
            <a:avLst/>
          </a:prstGeom>
        </p:spPr>
      </p:pic>
      <p:pic>
        <p:nvPicPr>
          <p:cNvPr id="24" name="Picture 23">
            <a:extLst>
              <a:ext uri="{FF2B5EF4-FFF2-40B4-BE49-F238E27FC236}">
                <a16:creationId xmlns:a16="http://schemas.microsoft.com/office/drawing/2014/main" id="{2509DB9E-EA6E-47E9-9305-CBCF54B60B2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30436" y="2979054"/>
            <a:ext cx="2410065" cy="1807549"/>
          </a:xfrm>
          <a:prstGeom prst="rect">
            <a:avLst/>
          </a:prstGeom>
        </p:spPr>
      </p:pic>
      <p:pic>
        <p:nvPicPr>
          <p:cNvPr id="28" name="Picture 27">
            <a:extLst>
              <a:ext uri="{FF2B5EF4-FFF2-40B4-BE49-F238E27FC236}">
                <a16:creationId xmlns:a16="http://schemas.microsoft.com/office/drawing/2014/main" id="{F79F7CF6-E618-49E3-AF6B-E14045FC52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10024616" y="3204998"/>
            <a:ext cx="1807549" cy="1355662"/>
          </a:xfrm>
          <a:prstGeom prst="rect">
            <a:avLst/>
          </a:prstGeom>
        </p:spPr>
      </p:pic>
      <p:pic>
        <p:nvPicPr>
          <p:cNvPr id="30" name="Picture 29">
            <a:extLst>
              <a:ext uri="{FF2B5EF4-FFF2-40B4-BE49-F238E27FC236}">
                <a16:creationId xmlns:a16="http://schemas.microsoft.com/office/drawing/2014/main" id="{5967B494-EE9C-41D5-9B3F-9907268E73E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24665" y="4884286"/>
            <a:ext cx="2410065" cy="1807549"/>
          </a:xfrm>
          <a:prstGeom prst="rect">
            <a:avLst/>
          </a:prstGeom>
        </p:spPr>
      </p:pic>
      <p:pic>
        <p:nvPicPr>
          <p:cNvPr id="32" name="Picture 31">
            <a:extLst>
              <a:ext uri="{FF2B5EF4-FFF2-40B4-BE49-F238E27FC236}">
                <a16:creationId xmlns:a16="http://schemas.microsoft.com/office/drawing/2014/main" id="{F13D88B2-E827-4A4F-A5B2-632FC3C7C1D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5400000">
            <a:off x="2439501" y="5110230"/>
            <a:ext cx="1807550" cy="1355662"/>
          </a:xfrm>
          <a:prstGeom prst="rect">
            <a:avLst/>
          </a:prstGeom>
        </p:spPr>
      </p:pic>
      <p:pic>
        <p:nvPicPr>
          <p:cNvPr id="36" name="Picture 35">
            <a:extLst>
              <a:ext uri="{FF2B5EF4-FFF2-40B4-BE49-F238E27FC236}">
                <a16:creationId xmlns:a16="http://schemas.microsoft.com/office/drawing/2014/main" id="{3F29D255-CF95-4C89-84AC-8CA973EF358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128580" y="4884286"/>
            <a:ext cx="2410065" cy="1807549"/>
          </a:xfrm>
          <a:prstGeom prst="rect">
            <a:avLst/>
          </a:prstGeom>
        </p:spPr>
      </p:pic>
      <p:pic>
        <p:nvPicPr>
          <p:cNvPr id="38" name="Picture 37">
            <a:extLst>
              <a:ext uri="{FF2B5EF4-FFF2-40B4-BE49-F238E27FC236}">
                <a16:creationId xmlns:a16="http://schemas.microsoft.com/office/drawing/2014/main" id="{42C80800-2CCB-46BD-9E1F-106C2E5D75D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646118" y="4881695"/>
            <a:ext cx="2410065" cy="1807549"/>
          </a:xfrm>
          <a:prstGeom prst="rect">
            <a:avLst/>
          </a:prstGeom>
        </p:spPr>
      </p:pic>
      <p:pic>
        <p:nvPicPr>
          <p:cNvPr id="42" name="Picture 41">
            <a:extLst>
              <a:ext uri="{FF2B5EF4-FFF2-40B4-BE49-F238E27FC236}">
                <a16:creationId xmlns:a16="http://schemas.microsoft.com/office/drawing/2014/main" id="{656DCD83-77C4-4ED7-A3F6-E799E722D4D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196157" y="4881695"/>
            <a:ext cx="2410065" cy="1807549"/>
          </a:xfrm>
          <a:prstGeom prst="rect">
            <a:avLst/>
          </a:prstGeom>
        </p:spPr>
      </p:pic>
      <p:sp>
        <p:nvSpPr>
          <p:cNvPr id="43" name="TextBox 42">
            <a:extLst>
              <a:ext uri="{FF2B5EF4-FFF2-40B4-BE49-F238E27FC236}">
                <a16:creationId xmlns:a16="http://schemas.microsoft.com/office/drawing/2014/main" id="{9ED7617C-65AF-4FFB-A5C6-685B1B326BC6}"/>
              </a:ext>
            </a:extLst>
          </p:cNvPr>
          <p:cNvSpPr txBox="1"/>
          <p:nvPr/>
        </p:nvSpPr>
        <p:spPr>
          <a:xfrm>
            <a:off x="1410261" y="488596"/>
            <a:ext cx="10723163" cy="323165"/>
          </a:xfrm>
          <a:prstGeom prst="rect">
            <a:avLst/>
          </a:prstGeom>
          <a:noFill/>
        </p:spPr>
        <p:txBody>
          <a:bodyPr wrap="square" rtlCol="0">
            <a:spAutoFit/>
          </a:bodyPr>
          <a:lstStyle/>
          <a:p>
            <a:r>
              <a:rPr lang="en-GB" sz="1500" dirty="0"/>
              <a:t>This has been a very disruptive year. Here are a few pictures of the chaos!  </a:t>
            </a:r>
          </a:p>
        </p:txBody>
      </p:sp>
    </p:spTree>
    <p:extLst>
      <p:ext uri="{BB962C8B-B14F-4D97-AF65-F5344CB8AC3E}">
        <p14:creationId xmlns:p14="http://schemas.microsoft.com/office/powerpoint/2010/main" val="2034799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tile tx="0" ty="0" sx="100000" sy="100000" flip="none" algn="tl"/>
        </a:blip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B21FBA2F-3A40-4353-BE59-E160A09FE3F5}"/>
              </a:ext>
            </a:extLst>
          </p:cNvPr>
          <p:cNvSpPr>
            <a:spLocks noGrp="1"/>
          </p:cNvSpPr>
          <p:nvPr>
            <p:ph type="title"/>
          </p:nvPr>
        </p:nvSpPr>
        <p:spPr>
          <a:xfrm>
            <a:off x="679300" y="115907"/>
            <a:ext cx="6149056" cy="369222"/>
          </a:xfrm>
        </p:spPr>
        <p:txBody>
          <a:bodyPr>
            <a:noAutofit/>
          </a:bodyPr>
          <a:lstStyle/>
          <a:p>
            <a:pPr algn="ctr"/>
            <a:r>
              <a:rPr lang="en-GB" sz="2200" b="1" dirty="0"/>
              <a:t>New machine: DMG Mori DMF200/8</a:t>
            </a:r>
          </a:p>
        </p:txBody>
      </p:sp>
      <p:pic>
        <p:nvPicPr>
          <p:cNvPr id="3" name="Picture 2">
            <a:extLst>
              <a:ext uri="{FF2B5EF4-FFF2-40B4-BE49-F238E27FC236}">
                <a16:creationId xmlns:a16="http://schemas.microsoft.com/office/drawing/2014/main" id="{73C53105-113D-455A-92A9-F70E7A4CB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779699" y="742011"/>
            <a:ext cx="2218093" cy="1663570"/>
          </a:xfrm>
          <a:prstGeom prst="rect">
            <a:avLst/>
          </a:prstGeom>
        </p:spPr>
      </p:pic>
      <p:pic>
        <p:nvPicPr>
          <p:cNvPr id="5" name="Picture 4">
            <a:extLst>
              <a:ext uri="{FF2B5EF4-FFF2-40B4-BE49-F238E27FC236}">
                <a16:creationId xmlns:a16="http://schemas.microsoft.com/office/drawing/2014/main" id="{73C1736C-B232-4F3B-9531-61299252CE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104" t="15658" r="16642"/>
          <a:stretch/>
        </p:blipFill>
        <p:spPr>
          <a:xfrm>
            <a:off x="47438" y="812055"/>
            <a:ext cx="1959429" cy="1870788"/>
          </a:xfrm>
          <a:prstGeom prst="rect">
            <a:avLst/>
          </a:prstGeom>
        </p:spPr>
      </p:pic>
      <p:pic>
        <p:nvPicPr>
          <p:cNvPr id="7" name="Picture 6">
            <a:extLst>
              <a:ext uri="{FF2B5EF4-FFF2-40B4-BE49-F238E27FC236}">
                <a16:creationId xmlns:a16="http://schemas.microsoft.com/office/drawing/2014/main" id="{EBD5B172-22E1-478A-8D91-3E4F206C06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8143" y="464749"/>
            <a:ext cx="2957459" cy="2218094"/>
          </a:xfrm>
          <a:prstGeom prst="rect">
            <a:avLst/>
          </a:prstGeom>
        </p:spPr>
      </p:pic>
      <p:pic>
        <p:nvPicPr>
          <p:cNvPr id="9" name="Picture 8">
            <a:extLst>
              <a:ext uri="{FF2B5EF4-FFF2-40B4-BE49-F238E27FC236}">
                <a16:creationId xmlns:a16="http://schemas.microsoft.com/office/drawing/2014/main" id="{15F2E731-122F-4943-96B3-1E18B2DA8C8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0495"/>
          <a:stretch/>
        </p:blipFill>
        <p:spPr>
          <a:xfrm>
            <a:off x="6793214" y="464749"/>
            <a:ext cx="2351315" cy="2218094"/>
          </a:xfrm>
          <a:prstGeom prst="rect">
            <a:avLst/>
          </a:prstGeom>
        </p:spPr>
      </p:pic>
      <p:pic>
        <p:nvPicPr>
          <p:cNvPr id="11" name="Picture 10">
            <a:extLst>
              <a:ext uri="{FF2B5EF4-FFF2-40B4-BE49-F238E27FC236}">
                <a16:creationId xmlns:a16="http://schemas.microsoft.com/office/drawing/2014/main" id="{D51CCB81-8EED-441C-91A3-C85A2E8960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94622" y="464749"/>
            <a:ext cx="2957459" cy="2218094"/>
          </a:xfrm>
          <a:prstGeom prst="rect">
            <a:avLst/>
          </a:prstGeom>
        </p:spPr>
      </p:pic>
      <p:pic>
        <p:nvPicPr>
          <p:cNvPr id="13" name="Picture 12">
            <a:extLst>
              <a:ext uri="{FF2B5EF4-FFF2-40B4-BE49-F238E27FC236}">
                <a16:creationId xmlns:a16="http://schemas.microsoft.com/office/drawing/2014/main" id="{B0DB1474-E348-49A1-A2A4-C55186E264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841" y="2736601"/>
            <a:ext cx="2628122" cy="1971092"/>
          </a:xfrm>
          <a:prstGeom prst="rect">
            <a:avLst/>
          </a:prstGeom>
        </p:spPr>
      </p:pic>
      <p:pic>
        <p:nvPicPr>
          <p:cNvPr id="15" name="Picture 14">
            <a:extLst>
              <a:ext uri="{FF2B5EF4-FFF2-40B4-BE49-F238E27FC236}">
                <a16:creationId xmlns:a16="http://schemas.microsoft.com/office/drawing/2014/main" id="{9BAB0E41-155C-4B96-8E69-69B2391C772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15" t="20032" r="4115" b="-168"/>
          <a:stretch/>
        </p:blipFill>
        <p:spPr>
          <a:xfrm>
            <a:off x="3386304" y="2736601"/>
            <a:ext cx="2901421" cy="1971092"/>
          </a:xfrm>
          <a:prstGeom prst="rect">
            <a:avLst/>
          </a:prstGeom>
        </p:spPr>
      </p:pic>
      <p:pic>
        <p:nvPicPr>
          <p:cNvPr id="18" name="Picture 17">
            <a:extLst>
              <a:ext uri="{FF2B5EF4-FFF2-40B4-BE49-F238E27FC236}">
                <a16:creationId xmlns:a16="http://schemas.microsoft.com/office/drawing/2014/main" id="{895E8E95-EAFD-4181-B6BC-4677CC614C8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02066" y="2736601"/>
            <a:ext cx="2628122" cy="1971092"/>
          </a:xfrm>
          <a:prstGeom prst="rect">
            <a:avLst/>
          </a:prstGeom>
        </p:spPr>
      </p:pic>
      <p:pic>
        <p:nvPicPr>
          <p:cNvPr id="20" name="Picture 19">
            <a:extLst>
              <a:ext uri="{FF2B5EF4-FFF2-40B4-BE49-F238E27FC236}">
                <a16:creationId xmlns:a16="http://schemas.microsoft.com/office/drawing/2014/main" id="{E50419AC-7DB3-49F5-B14C-EFB05DC6CD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44529" y="2713565"/>
            <a:ext cx="2628122" cy="1971092"/>
          </a:xfrm>
          <a:prstGeom prst="rect">
            <a:avLst/>
          </a:prstGeom>
        </p:spPr>
      </p:pic>
      <p:pic>
        <p:nvPicPr>
          <p:cNvPr id="22" name="Picture 21">
            <a:extLst>
              <a:ext uri="{FF2B5EF4-FFF2-40B4-BE49-F238E27FC236}">
                <a16:creationId xmlns:a16="http://schemas.microsoft.com/office/drawing/2014/main" id="{B93D46C8-60C6-4B66-9CC3-6C031688DA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400000">
            <a:off x="300258" y="5017387"/>
            <a:ext cx="1971092" cy="1478319"/>
          </a:xfrm>
          <a:prstGeom prst="rect">
            <a:avLst/>
          </a:prstGeom>
        </p:spPr>
      </p:pic>
      <p:pic>
        <p:nvPicPr>
          <p:cNvPr id="24" name="Picture 23">
            <a:extLst>
              <a:ext uri="{FF2B5EF4-FFF2-40B4-BE49-F238E27FC236}">
                <a16:creationId xmlns:a16="http://schemas.microsoft.com/office/drawing/2014/main" id="{87FEF5B1-97F3-4D80-84EA-215E1CDE283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1928518" y="5017387"/>
            <a:ext cx="1971092" cy="1478319"/>
          </a:xfrm>
          <a:prstGeom prst="rect">
            <a:avLst/>
          </a:prstGeom>
        </p:spPr>
      </p:pic>
      <p:pic>
        <p:nvPicPr>
          <p:cNvPr id="26" name="Picture 25">
            <a:extLst>
              <a:ext uri="{FF2B5EF4-FFF2-40B4-BE49-F238E27FC236}">
                <a16:creationId xmlns:a16="http://schemas.microsoft.com/office/drawing/2014/main" id="{DBDE2CC7-99AF-450F-A443-26602477317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03164" y="4791382"/>
            <a:ext cx="2628123" cy="1971092"/>
          </a:xfrm>
          <a:prstGeom prst="rect">
            <a:avLst/>
          </a:prstGeom>
        </p:spPr>
      </p:pic>
      <p:pic>
        <p:nvPicPr>
          <p:cNvPr id="28" name="Picture 27">
            <a:extLst>
              <a:ext uri="{FF2B5EF4-FFF2-40B4-BE49-F238E27FC236}">
                <a16:creationId xmlns:a16="http://schemas.microsoft.com/office/drawing/2014/main" id="{62708DA5-6AD3-4479-ADD8-49AE8B19A02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59290" y="4771000"/>
            <a:ext cx="2628122" cy="1971092"/>
          </a:xfrm>
          <a:prstGeom prst="rect">
            <a:avLst/>
          </a:prstGeom>
        </p:spPr>
      </p:pic>
      <p:pic>
        <p:nvPicPr>
          <p:cNvPr id="30" name="Picture 29">
            <a:extLst>
              <a:ext uri="{FF2B5EF4-FFF2-40B4-BE49-F238E27FC236}">
                <a16:creationId xmlns:a16="http://schemas.microsoft.com/office/drawing/2014/main" id="{2DC72E4C-E458-4389-A3C7-4046E089201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81227" y="4795496"/>
            <a:ext cx="2628123" cy="1971092"/>
          </a:xfrm>
          <a:prstGeom prst="rect">
            <a:avLst/>
          </a:prstGeom>
        </p:spPr>
      </p:pic>
      <p:sp>
        <p:nvSpPr>
          <p:cNvPr id="31" name="TextBox 30">
            <a:extLst>
              <a:ext uri="{FF2B5EF4-FFF2-40B4-BE49-F238E27FC236}">
                <a16:creationId xmlns:a16="http://schemas.microsoft.com/office/drawing/2014/main" id="{0C453276-3674-488E-BA26-EFF7617F1C5E}"/>
              </a:ext>
            </a:extLst>
          </p:cNvPr>
          <p:cNvSpPr txBox="1"/>
          <p:nvPr/>
        </p:nvSpPr>
        <p:spPr>
          <a:xfrm>
            <a:off x="5838356" y="113771"/>
            <a:ext cx="6149056" cy="338554"/>
          </a:xfrm>
          <a:prstGeom prst="rect">
            <a:avLst/>
          </a:prstGeom>
          <a:noFill/>
        </p:spPr>
        <p:txBody>
          <a:bodyPr wrap="none" rtlCol="0">
            <a:spAutoFit/>
          </a:bodyPr>
          <a:lstStyle/>
          <a:p>
            <a:r>
              <a:rPr lang="en-GB" sz="1600" dirty="0"/>
              <a:t>After several delays, our new machine arrived on 26</a:t>
            </a:r>
            <a:r>
              <a:rPr lang="en-GB" sz="1600" baseline="30000" dirty="0"/>
              <a:t>th</a:t>
            </a:r>
            <a:r>
              <a:rPr lang="en-GB" sz="1600" dirty="0"/>
              <a:t> &amp; 27</a:t>
            </a:r>
            <a:r>
              <a:rPr lang="en-GB" sz="1600" baseline="30000" dirty="0"/>
              <a:t>th</a:t>
            </a:r>
            <a:r>
              <a:rPr lang="en-GB" sz="1600" dirty="0"/>
              <a:t> September </a:t>
            </a:r>
          </a:p>
        </p:txBody>
      </p:sp>
    </p:spTree>
    <p:extLst>
      <p:ext uri="{BB962C8B-B14F-4D97-AF65-F5344CB8AC3E}">
        <p14:creationId xmlns:p14="http://schemas.microsoft.com/office/powerpoint/2010/main" val="1295435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tile tx="0" ty="0" sx="100000" sy="100000" flip="none" algn="tl"/>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13C40FC-3A24-4D4A-95BB-458A90098B60}"/>
              </a:ext>
            </a:extLst>
          </p:cNvPr>
          <p:cNvSpPr>
            <a:spLocks noGrp="1"/>
          </p:cNvSpPr>
          <p:nvPr>
            <p:ph type="title"/>
          </p:nvPr>
        </p:nvSpPr>
        <p:spPr>
          <a:xfrm>
            <a:off x="1282011" y="253062"/>
            <a:ext cx="3410056" cy="561535"/>
          </a:xfrm>
        </p:spPr>
        <p:txBody>
          <a:bodyPr>
            <a:noAutofit/>
          </a:bodyPr>
          <a:lstStyle/>
          <a:p>
            <a:pPr algn="ctr"/>
            <a:r>
              <a:rPr lang="en-GB" sz="2800" b="1" dirty="0"/>
              <a:t>More machine moving</a:t>
            </a:r>
          </a:p>
        </p:txBody>
      </p:sp>
      <p:pic>
        <p:nvPicPr>
          <p:cNvPr id="4" name="Picture 3">
            <a:extLst>
              <a:ext uri="{FF2B5EF4-FFF2-40B4-BE49-F238E27FC236}">
                <a16:creationId xmlns:a16="http://schemas.microsoft.com/office/drawing/2014/main" id="{7D570DB1-EA1C-45C5-9BE0-52EA772FCE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905" r="18260"/>
          <a:stretch/>
        </p:blipFill>
        <p:spPr>
          <a:xfrm>
            <a:off x="47561" y="1781958"/>
            <a:ext cx="3716671" cy="3880402"/>
          </a:xfrm>
          <a:prstGeom prst="rect">
            <a:avLst/>
          </a:prstGeom>
        </p:spPr>
      </p:pic>
      <p:pic>
        <p:nvPicPr>
          <p:cNvPr id="6" name="Picture 5">
            <a:extLst>
              <a:ext uri="{FF2B5EF4-FFF2-40B4-BE49-F238E27FC236}">
                <a16:creationId xmlns:a16="http://schemas.microsoft.com/office/drawing/2014/main" id="{B143596B-B575-49FE-AC97-7C5E85073C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58874" y="3545697"/>
            <a:ext cx="4304642" cy="3228482"/>
          </a:xfrm>
          <a:prstGeom prst="rect">
            <a:avLst/>
          </a:prstGeom>
        </p:spPr>
      </p:pic>
      <p:pic>
        <p:nvPicPr>
          <p:cNvPr id="8" name="Picture 7">
            <a:extLst>
              <a:ext uri="{FF2B5EF4-FFF2-40B4-BE49-F238E27FC236}">
                <a16:creationId xmlns:a16="http://schemas.microsoft.com/office/drawing/2014/main" id="{083E9860-6C25-4D79-81DA-FD67278FA0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180454" y="1772349"/>
            <a:ext cx="5045719" cy="3784291"/>
          </a:xfrm>
          <a:prstGeom prst="rect">
            <a:avLst/>
          </a:prstGeom>
        </p:spPr>
      </p:pic>
      <p:pic>
        <p:nvPicPr>
          <p:cNvPr id="2050" name="x_7399EFB4-E2C4-479C-A6DE-20193ED98F43" descr="370c3841-71ff-4b8f-8339-098dc72f5bc0.JPG">
            <a:extLst>
              <a:ext uri="{FF2B5EF4-FFF2-40B4-BE49-F238E27FC236}">
                <a16:creationId xmlns:a16="http://schemas.microsoft.com/office/drawing/2014/main" id="{E5782053-0C00-494F-B051-CEF73AB4CA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64478" y="200518"/>
            <a:ext cx="4293433" cy="322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38F2ABCD-B77C-46E5-8185-23E5FD0EC1CD}"/>
              </a:ext>
            </a:extLst>
          </p:cNvPr>
          <p:cNvSpPr/>
          <p:nvPr/>
        </p:nvSpPr>
        <p:spPr>
          <a:xfrm rot="19173247">
            <a:off x="8667643" y="4510122"/>
            <a:ext cx="1103741" cy="415671"/>
          </a:xfrm>
          <a:prstGeom prst="rect">
            <a:avLst/>
          </a:prstGeom>
          <a:noFill/>
        </p:spPr>
        <p:txBody>
          <a:bodyPr wrap="square" lIns="91440" tIns="45720" rIns="91440" bIns="45720">
            <a:spAutoFit/>
          </a:bodyPr>
          <a:lstStyle/>
          <a:p>
            <a:r>
              <a:rPr lang="en-US" sz="2000" b="0" cap="none" spc="0" dirty="0">
                <a:ln w="0"/>
                <a:solidFill>
                  <a:schemeClr val="accent1">
                    <a:lumMod val="75000"/>
                  </a:schemeClr>
                </a:solidFill>
                <a:effectLst>
                  <a:outerShdw blurRad="38100" dist="25400" dir="5400000" algn="ctr" rotWithShape="0">
                    <a:srgbClr val="6E747A">
                      <a:alpha val="43000"/>
                    </a:srgbClr>
                  </a:outerShdw>
                </a:effectLst>
              </a:rPr>
              <a:t>7500 Kg</a:t>
            </a:r>
          </a:p>
        </p:txBody>
      </p:sp>
      <p:sp>
        <p:nvSpPr>
          <p:cNvPr id="25" name="Rectangle 24">
            <a:extLst>
              <a:ext uri="{FF2B5EF4-FFF2-40B4-BE49-F238E27FC236}">
                <a16:creationId xmlns:a16="http://schemas.microsoft.com/office/drawing/2014/main" id="{1C944306-FCB9-46EF-9727-2C0E19B1C3EA}"/>
              </a:ext>
            </a:extLst>
          </p:cNvPr>
          <p:cNvSpPr/>
          <p:nvPr/>
        </p:nvSpPr>
        <p:spPr>
          <a:xfrm rot="19173247">
            <a:off x="1210865" y="3597717"/>
            <a:ext cx="1103741" cy="415671"/>
          </a:xfrm>
          <a:prstGeom prst="rect">
            <a:avLst/>
          </a:prstGeom>
          <a:noFill/>
        </p:spPr>
        <p:txBody>
          <a:bodyPr wrap="square" lIns="91440" tIns="45720" rIns="91440" bIns="45720">
            <a:spAutoFit/>
          </a:bodyPr>
          <a:lstStyle/>
          <a:p>
            <a:r>
              <a:rPr lang="en-US" sz="2000" b="0" cap="none" spc="0" dirty="0">
                <a:ln w="0"/>
                <a:solidFill>
                  <a:schemeClr val="accent1">
                    <a:lumMod val="75000"/>
                  </a:schemeClr>
                </a:solidFill>
                <a:effectLst>
                  <a:outerShdw blurRad="38100" dist="25400" dir="5400000" algn="ctr" rotWithShape="0">
                    <a:srgbClr val="6E747A">
                      <a:alpha val="43000"/>
                    </a:srgbClr>
                  </a:outerShdw>
                </a:effectLst>
              </a:rPr>
              <a:t>6200 Kg</a:t>
            </a:r>
          </a:p>
        </p:txBody>
      </p:sp>
      <p:sp>
        <p:nvSpPr>
          <p:cNvPr id="26" name="Rectangle 25">
            <a:extLst>
              <a:ext uri="{FF2B5EF4-FFF2-40B4-BE49-F238E27FC236}">
                <a16:creationId xmlns:a16="http://schemas.microsoft.com/office/drawing/2014/main" id="{AFBE28B0-1ECE-4002-AF5B-405C5EECAFE6}"/>
              </a:ext>
            </a:extLst>
          </p:cNvPr>
          <p:cNvSpPr/>
          <p:nvPr/>
        </p:nvSpPr>
        <p:spPr>
          <a:xfrm rot="19173247">
            <a:off x="9645037" y="2621530"/>
            <a:ext cx="1103741" cy="415671"/>
          </a:xfrm>
          <a:prstGeom prst="rect">
            <a:avLst/>
          </a:prstGeom>
          <a:noFill/>
        </p:spPr>
        <p:txBody>
          <a:bodyPr wrap="square" lIns="91440" tIns="45720" rIns="91440" bIns="45720">
            <a:spAutoFit/>
          </a:bodyPr>
          <a:lstStyle/>
          <a:p>
            <a:r>
              <a:rPr lang="en-US" sz="2000" b="0" cap="none" spc="0" dirty="0">
                <a:ln w="0"/>
                <a:solidFill>
                  <a:schemeClr val="accent1">
                    <a:lumMod val="75000"/>
                  </a:schemeClr>
                </a:solidFill>
                <a:effectLst>
                  <a:outerShdw blurRad="38100" dist="25400" dir="5400000" algn="ctr" rotWithShape="0">
                    <a:srgbClr val="6E747A">
                      <a:alpha val="43000"/>
                    </a:srgbClr>
                  </a:outerShdw>
                </a:effectLst>
              </a:rPr>
              <a:t>5000 kg</a:t>
            </a:r>
          </a:p>
        </p:txBody>
      </p:sp>
      <p:sp>
        <p:nvSpPr>
          <p:cNvPr id="27" name="Title 1">
            <a:extLst>
              <a:ext uri="{FF2B5EF4-FFF2-40B4-BE49-F238E27FC236}">
                <a16:creationId xmlns:a16="http://schemas.microsoft.com/office/drawing/2014/main" id="{802E7D7C-133A-4038-AE51-271760EC68F8}"/>
              </a:ext>
            </a:extLst>
          </p:cNvPr>
          <p:cNvSpPr txBox="1">
            <a:spLocks/>
          </p:cNvSpPr>
          <p:nvPr/>
        </p:nvSpPr>
        <p:spPr>
          <a:xfrm>
            <a:off x="173863" y="5539507"/>
            <a:ext cx="3531677" cy="1234672"/>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No Engineers were harmed in the moving of our machines!</a:t>
            </a:r>
          </a:p>
        </p:txBody>
      </p:sp>
      <p:sp>
        <p:nvSpPr>
          <p:cNvPr id="28" name="Rectangle 27">
            <a:extLst>
              <a:ext uri="{FF2B5EF4-FFF2-40B4-BE49-F238E27FC236}">
                <a16:creationId xmlns:a16="http://schemas.microsoft.com/office/drawing/2014/main" id="{588C5513-592E-4BFD-B09D-B9D513D4ECC0}"/>
              </a:ext>
            </a:extLst>
          </p:cNvPr>
          <p:cNvSpPr/>
          <p:nvPr/>
        </p:nvSpPr>
        <p:spPr>
          <a:xfrm rot="19173247">
            <a:off x="5284575" y="4726874"/>
            <a:ext cx="1103741" cy="415671"/>
          </a:xfrm>
          <a:prstGeom prst="rect">
            <a:avLst/>
          </a:prstGeom>
          <a:noFill/>
        </p:spPr>
        <p:txBody>
          <a:bodyPr wrap="square" lIns="91440" tIns="45720" rIns="91440" bIns="45720">
            <a:spAutoFit/>
          </a:bodyPr>
          <a:lstStyle/>
          <a:p>
            <a:r>
              <a:rPr lang="en-US" sz="2000" b="0" cap="none" spc="0" dirty="0">
                <a:ln w="0"/>
                <a:solidFill>
                  <a:schemeClr val="accent1">
                    <a:lumMod val="75000"/>
                  </a:schemeClr>
                </a:solidFill>
                <a:effectLst>
                  <a:outerShdw blurRad="38100" dist="25400" dir="5400000" algn="ctr" rotWithShape="0">
                    <a:srgbClr val="6E747A">
                      <a:alpha val="43000"/>
                    </a:srgbClr>
                  </a:outerShdw>
                </a:effectLst>
              </a:rPr>
              <a:t>1000 Kg</a:t>
            </a:r>
          </a:p>
        </p:txBody>
      </p:sp>
    </p:spTree>
    <p:extLst>
      <p:ext uri="{BB962C8B-B14F-4D97-AF65-F5344CB8AC3E}">
        <p14:creationId xmlns:p14="http://schemas.microsoft.com/office/powerpoint/2010/main" val="2549172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tile tx="0" ty="0" sx="100000" sy="100000" flip="none" algn="tl"/>
        </a:blipFill>
        <a:effectLst/>
      </p:bgPr>
    </p:bg>
    <p:spTree>
      <p:nvGrpSpPr>
        <p:cNvPr id="1" name=""/>
        <p:cNvGrpSpPr/>
        <p:nvPr/>
      </p:nvGrpSpPr>
      <p:grpSpPr>
        <a:xfrm>
          <a:off x="0" y="0"/>
          <a:ext cx="0" cy="0"/>
          <a:chOff x="0" y="0"/>
          <a:chExt cx="0" cy="0"/>
        </a:xfrm>
      </p:grpSpPr>
      <p:pic>
        <p:nvPicPr>
          <p:cNvPr id="6" name="Picture 5" descr="A warehouse with a red vehicle&#10;&#10;Description automatically generated">
            <a:extLst>
              <a:ext uri="{FF2B5EF4-FFF2-40B4-BE49-F238E27FC236}">
                <a16:creationId xmlns:a16="http://schemas.microsoft.com/office/drawing/2014/main" id="{CA00DB0A-1668-29AE-9C95-BC4A931E39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6292" y="597875"/>
            <a:ext cx="3535934" cy="2651951"/>
          </a:xfrm>
          <a:prstGeom prst="rect">
            <a:avLst/>
          </a:prstGeom>
        </p:spPr>
      </p:pic>
      <p:pic>
        <p:nvPicPr>
          <p:cNvPr id="7" name="Picture 6" descr="A room with a table and chairs&#10;&#10;Description automatically generated">
            <a:extLst>
              <a:ext uri="{FF2B5EF4-FFF2-40B4-BE49-F238E27FC236}">
                <a16:creationId xmlns:a16="http://schemas.microsoft.com/office/drawing/2014/main" id="{15BD83B1-31EF-63F4-6360-015B7D3BE0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669" y="4346389"/>
            <a:ext cx="2949641" cy="2212231"/>
          </a:xfrm>
          <a:prstGeom prst="rect">
            <a:avLst/>
          </a:prstGeom>
        </p:spPr>
      </p:pic>
      <p:pic>
        <p:nvPicPr>
          <p:cNvPr id="9" name="Picture 8" descr="A room with several machines&#10;&#10;Description automatically generated">
            <a:extLst>
              <a:ext uri="{FF2B5EF4-FFF2-40B4-BE49-F238E27FC236}">
                <a16:creationId xmlns:a16="http://schemas.microsoft.com/office/drawing/2014/main" id="{9A74387F-1016-BE95-C03F-41724648D5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2740" y="597875"/>
            <a:ext cx="3535935" cy="2651951"/>
          </a:xfrm>
          <a:prstGeom prst="rect">
            <a:avLst/>
          </a:prstGeom>
        </p:spPr>
      </p:pic>
      <p:pic>
        <p:nvPicPr>
          <p:cNvPr id="11" name="Picture 10" descr="A large room with machines and tools&#10;&#10;Description automatically generated">
            <a:extLst>
              <a:ext uri="{FF2B5EF4-FFF2-40B4-BE49-F238E27FC236}">
                <a16:creationId xmlns:a16="http://schemas.microsoft.com/office/drawing/2014/main" id="{C4A483EE-8A56-AF22-D577-A6A74B447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42977" y="597875"/>
            <a:ext cx="3535935" cy="2651951"/>
          </a:xfrm>
          <a:prstGeom prst="rect">
            <a:avLst/>
          </a:prstGeom>
        </p:spPr>
      </p:pic>
      <p:pic>
        <p:nvPicPr>
          <p:cNvPr id="13" name="Picture 12" descr="A large room with machines and people in it&#10;&#10;Description automatically generated">
            <a:extLst>
              <a:ext uri="{FF2B5EF4-FFF2-40B4-BE49-F238E27FC236}">
                <a16:creationId xmlns:a16="http://schemas.microsoft.com/office/drawing/2014/main" id="{56E33564-ED4A-97B8-49B0-274BF00BAE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46" y="3429000"/>
            <a:ext cx="2949641" cy="2212231"/>
          </a:xfrm>
          <a:prstGeom prst="rect">
            <a:avLst/>
          </a:prstGeom>
        </p:spPr>
      </p:pic>
      <p:pic>
        <p:nvPicPr>
          <p:cNvPr id="15" name="Picture 14" descr="A person in a factory&#10;&#10;Description automatically generated">
            <a:extLst>
              <a:ext uri="{FF2B5EF4-FFF2-40B4-BE49-F238E27FC236}">
                <a16:creationId xmlns:a16="http://schemas.microsoft.com/office/drawing/2014/main" id="{BBD86D21-1DAB-ED74-FADE-3F3E9E998A8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6776" y="4346389"/>
            <a:ext cx="2949640" cy="2212231"/>
          </a:xfrm>
          <a:prstGeom prst="rect">
            <a:avLst/>
          </a:prstGeom>
        </p:spPr>
      </p:pic>
      <p:pic>
        <p:nvPicPr>
          <p:cNvPr id="17" name="Picture 16" descr="A room with a workbench and a yellow helmet&#10;&#10;Description automatically generated">
            <a:extLst>
              <a:ext uri="{FF2B5EF4-FFF2-40B4-BE49-F238E27FC236}">
                <a16:creationId xmlns:a16="http://schemas.microsoft.com/office/drawing/2014/main" id="{F1D08351-E57B-1DB7-7747-94076FD2D5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70798" y="3429000"/>
            <a:ext cx="2949641" cy="2212231"/>
          </a:xfrm>
          <a:prstGeom prst="rect">
            <a:avLst/>
          </a:prstGeom>
        </p:spPr>
      </p:pic>
      <p:sp>
        <p:nvSpPr>
          <p:cNvPr id="18" name="Title 1">
            <a:extLst>
              <a:ext uri="{FF2B5EF4-FFF2-40B4-BE49-F238E27FC236}">
                <a16:creationId xmlns:a16="http://schemas.microsoft.com/office/drawing/2014/main" id="{6C12C6DB-4DEB-DAFA-410D-B43CC092426B}"/>
              </a:ext>
            </a:extLst>
          </p:cNvPr>
          <p:cNvSpPr>
            <a:spLocks noGrp="1"/>
          </p:cNvSpPr>
          <p:nvPr>
            <p:ph type="title"/>
          </p:nvPr>
        </p:nvSpPr>
        <p:spPr>
          <a:xfrm>
            <a:off x="1112630" y="0"/>
            <a:ext cx="3268870" cy="590900"/>
          </a:xfrm>
        </p:spPr>
        <p:txBody>
          <a:bodyPr>
            <a:noAutofit/>
          </a:bodyPr>
          <a:lstStyle/>
          <a:p>
            <a:pPr algn="ctr"/>
            <a:r>
              <a:rPr lang="en-GB" sz="2800" b="1" dirty="0"/>
              <a:t>Nearly there!</a:t>
            </a:r>
          </a:p>
        </p:txBody>
      </p:sp>
      <p:sp>
        <p:nvSpPr>
          <p:cNvPr id="19" name="Title 1">
            <a:extLst>
              <a:ext uri="{FF2B5EF4-FFF2-40B4-BE49-F238E27FC236}">
                <a16:creationId xmlns:a16="http://schemas.microsoft.com/office/drawing/2014/main" id="{7E2CAFD5-D544-9E1C-2C2B-8D8B3751649D}"/>
              </a:ext>
            </a:extLst>
          </p:cNvPr>
          <p:cNvSpPr txBox="1">
            <a:spLocks/>
          </p:cNvSpPr>
          <p:nvPr/>
        </p:nvSpPr>
        <p:spPr>
          <a:xfrm>
            <a:off x="3126776" y="3366650"/>
            <a:ext cx="5909160" cy="850558"/>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t>Ground floor almost complete, which is great. We/FRCS are struggling with funding to complete the original programme of work. We have been told that this work will hopefully be included in the coming years FRCS planning. </a:t>
            </a:r>
          </a:p>
        </p:txBody>
      </p:sp>
    </p:spTree>
    <p:extLst>
      <p:ext uri="{BB962C8B-B14F-4D97-AF65-F5344CB8AC3E}">
        <p14:creationId xmlns:p14="http://schemas.microsoft.com/office/powerpoint/2010/main" val="1441079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tile tx="0" ty="0" sx="100000" sy="100000" flip="none" algn="tl"/>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C110C74-5B01-522D-6FB7-2198C80A3A05}"/>
              </a:ext>
            </a:extLst>
          </p:cNvPr>
          <p:cNvSpPr txBox="1">
            <a:spLocks/>
          </p:cNvSpPr>
          <p:nvPr/>
        </p:nvSpPr>
        <p:spPr>
          <a:xfrm>
            <a:off x="1274231" y="135693"/>
            <a:ext cx="8285779" cy="56153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t>Basement improvement works and new fire corridor</a:t>
            </a:r>
          </a:p>
        </p:txBody>
      </p:sp>
      <p:pic>
        <p:nvPicPr>
          <p:cNvPr id="19" name="Picture 18" descr="A room with lots of machinery&#10;&#10;Description automatically generated">
            <a:extLst>
              <a:ext uri="{FF2B5EF4-FFF2-40B4-BE49-F238E27FC236}">
                <a16:creationId xmlns:a16="http://schemas.microsoft.com/office/drawing/2014/main" id="{C09C015A-F808-F879-14BA-26FD90F056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3990" y="965391"/>
            <a:ext cx="1747305" cy="2329739"/>
          </a:xfrm>
          <a:prstGeom prst="rect">
            <a:avLst/>
          </a:prstGeom>
        </p:spPr>
      </p:pic>
      <p:pic>
        <p:nvPicPr>
          <p:cNvPr id="25" name="Picture 24" descr="A room with many machines&#10;&#10;Description automatically generated">
            <a:extLst>
              <a:ext uri="{FF2B5EF4-FFF2-40B4-BE49-F238E27FC236}">
                <a16:creationId xmlns:a16="http://schemas.microsoft.com/office/drawing/2014/main" id="{DC1C724F-C399-0FCA-F369-806086053A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966" y="915965"/>
            <a:ext cx="1747304" cy="2329738"/>
          </a:xfrm>
          <a:prstGeom prst="rect">
            <a:avLst/>
          </a:prstGeom>
        </p:spPr>
      </p:pic>
      <p:pic>
        <p:nvPicPr>
          <p:cNvPr id="44" name="Picture 43" descr="A room with many machines and a helmet&#10;&#10;Description automatically generated with medium confidence">
            <a:extLst>
              <a:ext uri="{FF2B5EF4-FFF2-40B4-BE49-F238E27FC236}">
                <a16:creationId xmlns:a16="http://schemas.microsoft.com/office/drawing/2014/main" id="{B652BD8D-0E71-9482-5BB8-FA3FED2307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2347" y="965390"/>
            <a:ext cx="1747305" cy="2329739"/>
          </a:xfrm>
          <a:prstGeom prst="rect">
            <a:avLst/>
          </a:prstGeom>
        </p:spPr>
      </p:pic>
      <p:pic>
        <p:nvPicPr>
          <p:cNvPr id="48" name="Picture 47" descr="A room with a lot of machinery&#10;&#10;Description automatically generated">
            <a:extLst>
              <a:ext uri="{FF2B5EF4-FFF2-40B4-BE49-F238E27FC236}">
                <a16:creationId xmlns:a16="http://schemas.microsoft.com/office/drawing/2014/main" id="{A1B2733C-FCA8-7403-160F-F3B2FF3779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7234" y="965389"/>
            <a:ext cx="1747304" cy="2329739"/>
          </a:xfrm>
          <a:prstGeom prst="rect">
            <a:avLst/>
          </a:prstGeom>
        </p:spPr>
      </p:pic>
      <p:pic>
        <p:nvPicPr>
          <p:cNvPr id="34" name="Picture 33" descr="A ladder and ladder in a room&#10;&#10;Description automatically generated">
            <a:extLst>
              <a:ext uri="{FF2B5EF4-FFF2-40B4-BE49-F238E27FC236}">
                <a16:creationId xmlns:a16="http://schemas.microsoft.com/office/drawing/2014/main" id="{B4889925-46B3-782F-6A08-B8EF371ACC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0995" y="3612296"/>
            <a:ext cx="2086539" cy="2782052"/>
          </a:xfrm>
          <a:prstGeom prst="rect">
            <a:avLst/>
          </a:prstGeom>
        </p:spPr>
      </p:pic>
      <p:pic>
        <p:nvPicPr>
          <p:cNvPr id="38" name="Picture 37">
            <a:extLst>
              <a:ext uri="{FF2B5EF4-FFF2-40B4-BE49-F238E27FC236}">
                <a16:creationId xmlns:a16="http://schemas.microsoft.com/office/drawing/2014/main" id="{8063D04A-8FCA-B055-0701-4380CAC901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23518" y="3960054"/>
            <a:ext cx="2782053" cy="2086539"/>
          </a:xfrm>
          <a:prstGeom prst="rect">
            <a:avLst/>
          </a:prstGeom>
        </p:spPr>
      </p:pic>
      <p:pic>
        <p:nvPicPr>
          <p:cNvPr id="39" name="Picture 38" descr="A room with a door and shelves&#10;&#10;Description automatically generated">
            <a:extLst>
              <a:ext uri="{FF2B5EF4-FFF2-40B4-BE49-F238E27FC236}">
                <a16:creationId xmlns:a16="http://schemas.microsoft.com/office/drawing/2014/main" id="{C6C09274-954B-B206-69CE-405F981FD2E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87369" y="965390"/>
            <a:ext cx="1747304" cy="2329739"/>
          </a:xfrm>
          <a:prstGeom prst="rect">
            <a:avLst/>
          </a:prstGeom>
        </p:spPr>
      </p:pic>
      <p:pic>
        <p:nvPicPr>
          <p:cNvPr id="40" name="Picture 39" descr="A hallway with shelves and boxes&#10;&#10;Description automatically generated">
            <a:extLst>
              <a:ext uri="{FF2B5EF4-FFF2-40B4-BE49-F238E27FC236}">
                <a16:creationId xmlns:a16="http://schemas.microsoft.com/office/drawing/2014/main" id="{64902F9C-6BCC-9F05-BD53-ECC090F7DB5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97617" y="3612296"/>
            <a:ext cx="2086539" cy="2782052"/>
          </a:xfrm>
          <a:prstGeom prst="rect">
            <a:avLst/>
          </a:prstGeom>
        </p:spPr>
      </p:pic>
      <p:pic>
        <p:nvPicPr>
          <p:cNvPr id="42" name="Picture 41" descr="A hallway with a door and a door&#10;&#10;Description automatically generated">
            <a:extLst>
              <a:ext uri="{FF2B5EF4-FFF2-40B4-BE49-F238E27FC236}">
                <a16:creationId xmlns:a16="http://schemas.microsoft.com/office/drawing/2014/main" id="{DB95903B-D014-CFC2-5B89-B6FC462296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17751" y="3612294"/>
            <a:ext cx="2086541" cy="2782054"/>
          </a:xfrm>
          <a:prstGeom prst="rect">
            <a:avLst/>
          </a:prstGeom>
        </p:spPr>
      </p:pic>
      <p:pic>
        <p:nvPicPr>
          <p:cNvPr id="6" name="Picture 5">
            <a:extLst>
              <a:ext uri="{FF2B5EF4-FFF2-40B4-BE49-F238E27FC236}">
                <a16:creationId xmlns:a16="http://schemas.microsoft.com/office/drawing/2014/main" id="{38A88048-D04A-F54D-066D-26988454DFC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196616" y="3960051"/>
            <a:ext cx="2782054" cy="2086540"/>
          </a:xfrm>
          <a:prstGeom prst="rect">
            <a:avLst/>
          </a:prstGeom>
        </p:spPr>
      </p:pic>
    </p:spTree>
    <p:extLst>
      <p:ext uri="{BB962C8B-B14F-4D97-AF65-F5344CB8AC3E}">
        <p14:creationId xmlns:p14="http://schemas.microsoft.com/office/powerpoint/2010/main" val="2633450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tile tx="0" ty="0" sx="100000" sy="100000" flip="none" algn="tl"/>
        </a:blipFill>
        <a:effectLst/>
      </p:bgPr>
    </p:bg>
    <p:spTree>
      <p:nvGrpSpPr>
        <p:cNvPr id="1" name=""/>
        <p:cNvGrpSpPr/>
        <p:nvPr/>
      </p:nvGrpSpPr>
      <p:grpSpPr>
        <a:xfrm>
          <a:off x="0" y="0"/>
          <a:ext cx="0" cy="0"/>
          <a:chOff x="0" y="0"/>
          <a:chExt cx="0" cy="0"/>
        </a:xfrm>
      </p:grpSpPr>
      <p:pic>
        <p:nvPicPr>
          <p:cNvPr id="7" name="Picture 6" descr="A door in a room&#10;&#10;Description automatically generated">
            <a:extLst>
              <a:ext uri="{FF2B5EF4-FFF2-40B4-BE49-F238E27FC236}">
                <a16:creationId xmlns:a16="http://schemas.microsoft.com/office/drawing/2014/main" id="{3A8D837D-22DC-F00A-6BE6-DC8D41248D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691" y="2098847"/>
            <a:ext cx="2259225" cy="1694419"/>
          </a:xfrm>
          <a:prstGeom prst="rect">
            <a:avLst/>
          </a:prstGeom>
        </p:spPr>
      </p:pic>
      <p:pic>
        <p:nvPicPr>
          <p:cNvPr id="9" name="Picture 8" descr="A long hallway with a light on the ceiling&#10;&#10;Description automatically generated with medium confidence">
            <a:extLst>
              <a:ext uri="{FF2B5EF4-FFF2-40B4-BE49-F238E27FC236}">
                <a16:creationId xmlns:a16="http://schemas.microsoft.com/office/drawing/2014/main" id="{6F956E73-CF7F-814D-C349-1A40F5F77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801430" y="483667"/>
            <a:ext cx="2259225" cy="1694419"/>
          </a:xfrm>
          <a:prstGeom prst="rect">
            <a:avLst/>
          </a:prstGeom>
        </p:spPr>
      </p:pic>
      <p:pic>
        <p:nvPicPr>
          <p:cNvPr id="11" name="Picture 10" descr="A room with a brick wall and a cabinet&#10;&#10;Description automatically generated">
            <a:extLst>
              <a:ext uri="{FF2B5EF4-FFF2-40B4-BE49-F238E27FC236}">
                <a16:creationId xmlns:a16="http://schemas.microsoft.com/office/drawing/2014/main" id="{E115DA1B-658D-A0CF-BF03-35124D1E3B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566864" y="475481"/>
            <a:ext cx="2259225" cy="1694419"/>
          </a:xfrm>
          <a:prstGeom prst="rect">
            <a:avLst/>
          </a:prstGeom>
        </p:spPr>
      </p:pic>
      <p:pic>
        <p:nvPicPr>
          <p:cNvPr id="13" name="Picture 12" descr="A hallway with grey doors and white tables&#10;&#10;Description automatically generated">
            <a:extLst>
              <a:ext uri="{FF2B5EF4-FFF2-40B4-BE49-F238E27FC236}">
                <a16:creationId xmlns:a16="http://schemas.microsoft.com/office/drawing/2014/main" id="{1BA652CE-6E3A-E73F-818B-01AE2C3AF7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4701" y="201264"/>
            <a:ext cx="3006811" cy="2255109"/>
          </a:xfrm>
          <a:prstGeom prst="rect">
            <a:avLst/>
          </a:prstGeom>
        </p:spPr>
      </p:pic>
      <p:pic>
        <p:nvPicPr>
          <p:cNvPr id="15" name="Picture 14" descr="A hallway with brick walls and doors&#10;&#10;Description automatically generated">
            <a:extLst>
              <a:ext uri="{FF2B5EF4-FFF2-40B4-BE49-F238E27FC236}">
                <a16:creationId xmlns:a16="http://schemas.microsoft.com/office/drawing/2014/main" id="{F04AF507-B4D6-906B-5AEB-53B0887258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9691" y="4506776"/>
            <a:ext cx="2259225" cy="1694419"/>
          </a:xfrm>
          <a:prstGeom prst="rect">
            <a:avLst/>
          </a:prstGeom>
        </p:spPr>
      </p:pic>
      <p:pic>
        <p:nvPicPr>
          <p:cNvPr id="17" name="Picture 16" descr="A hallway with a door&#10;&#10;Description automatically generated">
            <a:extLst>
              <a:ext uri="{FF2B5EF4-FFF2-40B4-BE49-F238E27FC236}">
                <a16:creationId xmlns:a16="http://schemas.microsoft.com/office/drawing/2014/main" id="{AC089332-2502-58AC-E9DC-2938FFCBDF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72998" y="205380"/>
            <a:ext cx="3006812" cy="2255109"/>
          </a:xfrm>
          <a:prstGeom prst="rect">
            <a:avLst/>
          </a:prstGeom>
        </p:spPr>
      </p:pic>
      <p:pic>
        <p:nvPicPr>
          <p:cNvPr id="19" name="Picture 18" descr="A two doors with glass windows&#10;&#10;Description automatically generated with medium confidence">
            <a:extLst>
              <a:ext uri="{FF2B5EF4-FFF2-40B4-BE49-F238E27FC236}">
                <a16:creationId xmlns:a16="http://schemas.microsoft.com/office/drawing/2014/main" id="{D6C7D7ED-F5F9-6774-0919-D755DE9F49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5704" y="2592641"/>
            <a:ext cx="2406494" cy="1804871"/>
          </a:xfrm>
          <a:prstGeom prst="rect">
            <a:avLst/>
          </a:prstGeom>
        </p:spPr>
      </p:pic>
      <p:pic>
        <p:nvPicPr>
          <p:cNvPr id="21" name="Picture 20" descr="A red and black machine on a table&#10;&#10;Description automatically generated">
            <a:extLst>
              <a:ext uri="{FF2B5EF4-FFF2-40B4-BE49-F238E27FC236}">
                <a16:creationId xmlns:a16="http://schemas.microsoft.com/office/drawing/2014/main" id="{54FA408B-7973-BD50-CD92-7EC56D28A7D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55704" y="4514372"/>
            <a:ext cx="2406494" cy="1804871"/>
          </a:xfrm>
          <a:prstGeom prst="rect">
            <a:avLst/>
          </a:prstGeom>
        </p:spPr>
      </p:pic>
      <p:pic>
        <p:nvPicPr>
          <p:cNvPr id="23" name="Picture 22" descr="A brick wall with a green sign&#10;&#10;Description automatically generated">
            <a:extLst>
              <a:ext uri="{FF2B5EF4-FFF2-40B4-BE49-F238E27FC236}">
                <a16:creationId xmlns:a16="http://schemas.microsoft.com/office/drawing/2014/main" id="{F2E1A9A5-F8D7-EDBD-E3C5-86FEDCD7B5D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14193" y="2592643"/>
            <a:ext cx="3006810" cy="4009080"/>
          </a:xfrm>
          <a:prstGeom prst="rect">
            <a:avLst/>
          </a:prstGeom>
        </p:spPr>
      </p:pic>
      <p:pic>
        <p:nvPicPr>
          <p:cNvPr id="25" name="Picture 24" descr="A room with a black screen and a yellow object&#10;&#10;Description automatically generated">
            <a:extLst>
              <a:ext uri="{FF2B5EF4-FFF2-40B4-BE49-F238E27FC236}">
                <a16:creationId xmlns:a16="http://schemas.microsoft.com/office/drawing/2014/main" id="{3278E829-CA14-9E3B-E536-CC955F0EACA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271863" y="3093776"/>
            <a:ext cx="4009082" cy="3006812"/>
          </a:xfrm>
          <a:prstGeom prst="rect">
            <a:avLst/>
          </a:prstGeom>
        </p:spPr>
      </p:pic>
      <p:sp>
        <p:nvSpPr>
          <p:cNvPr id="26" name="Title 1">
            <a:extLst>
              <a:ext uri="{FF2B5EF4-FFF2-40B4-BE49-F238E27FC236}">
                <a16:creationId xmlns:a16="http://schemas.microsoft.com/office/drawing/2014/main" id="{8E6E46AD-F9A1-6D4D-C0C9-1319ECFEDDD7}"/>
              </a:ext>
            </a:extLst>
          </p:cNvPr>
          <p:cNvSpPr txBox="1">
            <a:spLocks/>
          </p:cNvSpPr>
          <p:nvPr/>
        </p:nvSpPr>
        <p:spPr>
          <a:xfrm>
            <a:off x="-170526" y="843724"/>
            <a:ext cx="2339082" cy="824016"/>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t>Basement Improvements</a:t>
            </a:r>
          </a:p>
        </p:txBody>
      </p:sp>
    </p:spTree>
    <p:extLst>
      <p:ext uri="{BB962C8B-B14F-4D97-AF65-F5344CB8AC3E}">
        <p14:creationId xmlns:p14="http://schemas.microsoft.com/office/powerpoint/2010/main" val="3394515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28333</TotalTime>
  <Words>442</Words>
  <Application>Microsoft Office PowerPoint</Application>
  <PresentationFormat>Widescreen</PresentationFormat>
  <Paragraphs>71</Paragraphs>
  <Slides>18</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Comic Sans MS</vt:lpstr>
      <vt:lpstr>Office Theme</vt:lpstr>
      <vt:lpstr>1_Office Theme</vt:lpstr>
      <vt:lpstr>PowerPoint Presentation</vt:lpstr>
      <vt:lpstr>Comings and goings…</vt:lpstr>
      <vt:lpstr>Recap</vt:lpstr>
      <vt:lpstr>All change!</vt:lpstr>
      <vt:lpstr>New machine: DMG Mori DMF200/8</vt:lpstr>
      <vt:lpstr>More machine moving</vt:lpstr>
      <vt:lpstr>Nearly there!</vt:lpstr>
      <vt:lpstr>PowerPoint Presentation</vt:lpstr>
      <vt:lpstr>PowerPoint Presentation</vt:lpstr>
      <vt:lpstr>Our new bandsaw</vt:lpstr>
      <vt:lpstr>PowerPoint Presentation</vt:lpstr>
      <vt:lpstr>PowerPoint Presentation</vt:lpstr>
      <vt:lpstr>PowerPoint Presentation</vt:lpstr>
      <vt:lpstr>Showcase</vt:lpstr>
      <vt:lpstr>PowerPoint Presentation</vt:lpstr>
      <vt:lpstr>AML</vt:lpstr>
      <vt:lpstr>PowerPoint Presentation</vt:lpstr>
      <vt:lpstr>PowerPoint Presentation</vt:lpstr>
    </vt:vector>
  </TitlesOfParts>
  <Company>The University of Liverpool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Whitley, Mark</dc:creator>
  <cp:lastModifiedBy>Whitley, Mark</cp:lastModifiedBy>
  <cp:revision>375</cp:revision>
  <dcterms:created xsi:type="dcterms:W3CDTF">2018-11-16T13:45:28Z</dcterms:created>
  <dcterms:modified xsi:type="dcterms:W3CDTF">2024-05-24T12:07:46Z</dcterms:modified>
</cp:coreProperties>
</file>