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verage"/>
      <p:regular r:id="rId19"/>
    </p:embeddedFont>
    <p:embeddedFont>
      <p:font typeface="DM Sans SemiBold"/>
      <p:regular r:id="rId20"/>
      <p:bold r:id="rId21"/>
      <p:italic r:id="rId22"/>
      <p:boldItalic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SemiBold-regular.fntdata"/><Relationship Id="rId22" Type="http://schemas.openxmlformats.org/officeDocument/2006/relationships/font" Target="fonts/DMSansSemiBold-italic.fntdata"/><Relationship Id="rId21" Type="http://schemas.openxmlformats.org/officeDocument/2006/relationships/font" Target="fonts/DMSansSemiBold-bold.fntdata"/><Relationship Id="rId24" Type="http://schemas.openxmlformats.org/officeDocument/2006/relationships/font" Target="fonts/DMSans-regular.fntdata"/><Relationship Id="rId23" Type="http://schemas.openxmlformats.org/officeDocument/2006/relationships/font" Target="fonts/DMSa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7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verag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f62fb13a1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2df62fb13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Left legend bigger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Building -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cac752cff1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cac752cff1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ac752cff1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cac752cff1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de7a94cc84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de7a94cc84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ac752cff1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cac752cff1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f2e6edbc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f2e6edbc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f2e6edbc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f2e6edbc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f2e6edbc1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df2e6edbc1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ac752cff1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cac752cff1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ac752cff1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ac752cff1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f2e6edbc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df2e6edbc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e7a94cc84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de7a94cc84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3806925"/>
            <a:ext cx="9144000" cy="13368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3"/>
          <p:cNvSpPr/>
          <p:nvPr>
            <p:ph idx="2" type="pic"/>
          </p:nvPr>
        </p:nvSpPr>
        <p:spPr>
          <a:xfrm>
            <a:off x="4464000" y="741600"/>
            <a:ext cx="3067200" cy="3067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60000" y="1713600"/>
            <a:ext cx="8521200" cy="18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21200" y="40572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 b="1" sz="1400">
                <a:solidFill>
                  <a:srgbClr val="F9F6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3" type="subTitle"/>
          </p:nvPr>
        </p:nvSpPr>
        <p:spPr>
          <a:xfrm>
            <a:off x="421200" y="4381200"/>
            <a:ext cx="1573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 sz="1400">
                <a:solidFill>
                  <a:srgbClr val="F9F6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4" type="subTitle"/>
          </p:nvPr>
        </p:nvSpPr>
        <p:spPr>
          <a:xfrm>
            <a:off x="3751200" y="40572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 b="1" sz="1400">
                <a:solidFill>
                  <a:srgbClr val="F9F6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5" type="subTitle"/>
          </p:nvPr>
        </p:nvSpPr>
        <p:spPr>
          <a:xfrm>
            <a:off x="7077600" y="40572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 b="1" sz="1400">
                <a:solidFill>
                  <a:srgbClr val="F9F6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/>
        </p:nvSpPr>
        <p:spPr>
          <a:xfrm>
            <a:off x="3369625" y="4841361"/>
            <a:ext cx="16887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HEP Meeting 05/2023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>
            <p:ph idx="6" type="subTitle"/>
          </p:nvPr>
        </p:nvSpPr>
        <p:spPr>
          <a:xfrm>
            <a:off x="7077600" y="4381200"/>
            <a:ext cx="1573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 sz="1400">
                <a:solidFill>
                  <a:srgbClr val="F9F6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 Slide">
  <p:cSld name="SECTION_HEADER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0" y="225"/>
            <a:ext cx="3522300" cy="51435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000500" y="136172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000500" y="136172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1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000500" y="183162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000500" y="183162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2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000500" y="228727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4000500" y="228727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3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4000500" y="272867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000500" y="272867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4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4000500" y="315582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000500" y="315582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5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453000" y="136172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6453000" y="136172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6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453000" y="183162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6453000" y="183162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7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453000" y="228727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6453000" y="228727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8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453000" y="272867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6453000" y="272867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9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453000" y="3155825"/>
            <a:ext cx="280800" cy="2808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6453000" y="3155825"/>
            <a:ext cx="280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10</a:t>
            </a:r>
            <a:endParaRPr sz="12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5" name="Google Shape;85;p14"/>
          <p:cNvSpPr txBox="1"/>
          <p:nvPr>
            <p:ph type="ctrTitle"/>
          </p:nvPr>
        </p:nvSpPr>
        <p:spPr>
          <a:xfrm>
            <a:off x="0" y="622800"/>
            <a:ext cx="35208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4370400" y="13464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2" type="subTitle"/>
          </p:nvPr>
        </p:nvSpPr>
        <p:spPr>
          <a:xfrm>
            <a:off x="4370400" y="18180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3" type="subTitle"/>
          </p:nvPr>
        </p:nvSpPr>
        <p:spPr>
          <a:xfrm>
            <a:off x="4370400" y="22716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4" type="subTitle"/>
          </p:nvPr>
        </p:nvSpPr>
        <p:spPr>
          <a:xfrm>
            <a:off x="4370400" y="27144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5" type="subTitle"/>
          </p:nvPr>
        </p:nvSpPr>
        <p:spPr>
          <a:xfrm>
            <a:off x="4370400" y="31428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6" type="subTitle"/>
          </p:nvPr>
        </p:nvSpPr>
        <p:spPr>
          <a:xfrm>
            <a:off x="6822000" y="13464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7" type="subTitle"/>
          </p:nvPr>
        </p:nvSpPr>
        <p:spPr>
          <a:xfrm>
            <a:off x="6822000" y="18180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8" type="subTitle"/>
          </p:nvPr>
        </p:nvSpPr>
        <p:spPr>
          <a:xfrm>
            <a:off x="6822000" y="22716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9" type="subTitle"/>
          </p:nvPr>
        </p:nvSpPr>
        <p:spPr>
          <a:xfrm>
            <a:off x="6822000" y="27144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3" type="subTitle"/>
          </p:nvPr>
        </p:nvSpPr>
        <p:spPr>
          <a:xfrm>
            <a:off x="6822000" y="31428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Slide">
  <p:cSld name="TITLE_AND_BODY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5"/>
          <p:cNvSpPr txBox="1"/>
          <p:nvPr>
            <p:ph type="ctrTitle"/>
          </p:nvPr>
        </p:nvSpPr>
        <p:spPr>
          <a:xfrm>
            <a:off x="360000" y="1468800"/>
            <a:ext cx="36396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60000" y="2124000"/>
            <a:ext cx="36396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00" name="Google Shape;100;p15"/>
          <p:cNvSpPr txBox="1"/>
          <p:nvPr/>
        </p:nvSpPr>
        <p:spPr>
          <a:xfrm>
            <a:off x="3369625" y="4841361"/>
            <a:ext cx="16887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HEP Meeting 05/2023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Slide">
  <p:cSld name="TITLE_AND_TWO_COLUMNS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6"/>
          <p:cNvSpPr/>
          <p:nvPr/>
        </p:nvSpPr>
        <p:spPr>
          <a:xfrm flipH="1">
            <a:off x="-25" y="0"/>
            <a:ext cx="2815200" cy="51435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>
            <p:ph idx="2" type="pic"/>
          </p:nvPr>
        </p:nvSpPr>
        <p:spPr>
          <a:xfrm>
            <a:off x="939600" y="1000800"/>
            <a:ext cx="2653200" cy="414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6"/>
          <p:cNvSpPr txBox="1"/>
          <p:nvPr>
            <p:ph type="ctrTitle"/>
          </p:nvPr>
        </p:nvSpPr>
        <p:spPr>
          <a:xfrm>
            <a:off x="3895200" y="914400"/>
            <a:ext cx="36396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895200" y="1569600"/>
            <a:ext cx="36396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3" type="subTitle"/>
          </p:nvPr>
        </p:nvSpPr>
        <p:spPr>
          <a:xfrm>
            <a:off x="3895200" y="3189600"/>
            <a:ext cx="19512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4" type="subTitle"/>
          </p:nvPr>
        </p:nvSpPr>
        <p:spPr>
          <a:xfrm>
            <a:off x="3895200" y="3319200"/>
            <a:ext cx="19512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5" type="subTitle"/>
          </p:nvPr>
        </p:nvSpPr>
        <p:spPr>
          <a:xfrm>
            <a:off x="6303600" y="3189600"/>
            <a:ext cx="19512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6" type="subTitle"/>
          </p:nvPr>
        </p:nvSpPr>
        <p:spPr>
          <a:xfrm>
            <a:off x="6303600" y="3319200"/>
            <a:ext cx="19512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11" name="Google Shape;111;p16"/>
          <p:cNvSpPr txBox="1"/>
          <p:nvPr/>
        </p:nvSpPr>
        <p:spPr>
          <a:xfrm>
            <a:off x="3369625" y="4841361"/>
            <a:ext cx="16887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HEP Meeting 05/2023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ry Review Slide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0" y="0"/>
            <a:ext cx="1093500" cy="51435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type="ctrTitle"/>
          </p:nvPr>
        </p:nvSpPr>
        <p:spPr>
          <a:xfrm rot="-5400000">
            <a:off x="-1830600" y="2068200"/>
            <a:ext cx="47556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116" name="Google Shape;116;p17"/>
          <p:cNvSpPr txBox="1"/>
          <p:nvPr/>
        </p:nvSpPr>
        <p:spPr>
          <a:xfrm>
            <a:off x="1360163" y="190425"/>
            <a:ext cx="578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6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01</a:t>
            </a:r>
            <a:endParaRPr sz="36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1360800" y="622800"/>
            <a:ext cx="1141200" cy="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2" type="body"/>
          </p:nvPr>
        </p:nvSpPr>
        <p:spPr>
          <a:xfrm>
            <a:off x="3452400" y="190800"/>
            <a:ext cx="1951200" cy="14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3" type="subTitle"/>
          </p:nvPr>
        </p:nvSpPr>
        <p:spPr>
          <a:xfrm>
            <a:off x="6350400" y="190800"/>
            <a:ext cx="1141200" cy="1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4" type="subTitle"/>
          </p:nvPr>
        </p:nvSpPr>
        <p:spPr>
          <a:xfrm>
            <a:off x="6350400" y="345152"/>
            <a:ext cx="1141200" cy="2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5" type="subTitle"/>
          </p:nvPr>
        </p:nvSpPr>
        <p:spPr>
          <a:xfrm>
            <a:off x="6350400" y="1713600"/>
            <a:ext cx="1141200" cy="1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6" type="subTitle"/>
          </p:nvPr>
        </p:nvSpPr>
        <p:spPr>
          <a:xfrm>
            <a:off x="6350400" y="1867952"/>
            <a:ext cx="1141200" cy="2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oretical Framework Slide">
  <p:cSld name="ONE_COLUMN_TEXT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8"/>
          <p:cNvSpPr/>
          <p:nvPr>
            <p:ph idx="2" type="pic"/>
          </p:nvPr>
        </p:nvSpPr>
        <p:spPr>
          <a:xfrm>
            <a:off x="4096800" y="1339200"/>
            <a:ext cx="5047200" cy="3211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8"/>
          <p:cNvSpPr txBox="1"/>
          <p:nvPr>
            <p:ph type="ctrTitle"/>
          </p:nvPr>
        </p:nvSpPr>
        <p:spPr>
          <a:xfrm>
            <a:off x="453600" y="331200"/>
            <a:ext cx="36396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4096800" y="291600"/>
            <a:ext cx="45864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cxnSp>
        <p:nvCxnSpPr>
          <p:cNvPr id="128" name="Google Shape;128;p18"/>
          <p:cNvCxnSpPr/>
          <p:nvPr/>
        </p:nvCxnSpPr>
        <p:spPr>
          <a:xfrm>
            <a:off x="3415425" y="2320025"/>
            <a:ext cx="0" cy="2367600"/>
          </a:xfrm>
          <a:prstGeom prst="straightConnector1">
            <a:avLst/>
          </a:prstGeom>
          <a:noFill/>
          <a:ln cap="flat" cmpd="sng" w="9525">
            <a:solidFill>
              <a:srgbClr val="F9F6E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hodology Slide">
  <p:cSld name="MAIN_POINT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9"/>
          <p:cNvSpPr txBox="1"/>
          <p:nvPr>
            <p:ph type="ctrTitle"/>
          </p:nvPr>
        </p:nvSpPr>
        <p:spPr>
          <a:xfrm>
            <a:off x="453600" y="331200"/>
            <a:ext cx="36396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096800" y="291600"/>
            <a:ext cx="45864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2" type="subTitle"/>
          </p:nvPr>
        </p:nvSpPr>
        <p:spPr>
          <a:xfrm>
            <a:off x="590400" y="3232800"/>
            <a:ext cx="1537200" cy="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590400" y="3416068"/>
            <a:ext cx="15372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4" type="subTitle"/>
          </p:nvPr>
        </p:nvSpPr>
        <p:spPr>
          <a:xfrm>
            <a:off x="2736000" y="3232800"/>
            <a:ext cx="1537200" cy="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5" type="body"/>
          </p:nvPr>
        </p:nvSpPr>
        <p:spPr>
          <a:xfrm>
            <a:off x="2736000" y="3416068"/>
            <a:ext cx="15372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6" type="subTitle"/>
          </p:nvPr>
        </p:nvSpPr>
        <p:spPr>
          <a:xfrm>
            <a:off x="4878000" y="3240000"/>
            <a:ext cx="1537200" cy="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7" type="body"/>
          </p:nvPr>
        </p:nvSpPr>
        <p:spPr>
          <a:xfrm>
            <a:off x="4878000" y="3423268"/>
            <a:ext cx="15372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8" type="subTitle"/>
          </p:nvPr>
        </p:nvSpPr>
        <p:spPr>
          <a:xfrm>
            <a:off x="7023600" y="3240000"/>
            <a:ext cx="1537200" cy="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 b="1" sz="1400">
                <a:solidFill>
                  <a:srgbClr val="1A1A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  <a:defRPr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9" type="body"/>
          </p:nvPr>
        </p:nvSpPr>
        <p:spPr>
          <a:xfrm>
            <a:off x="7023600" y="3423268"/>
            <a:ext cx="15372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sis Result Slide">
  <p:cSld name="SECTION_TITLE_AND_DESCRIPTION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0"/>
          <p:cNvSpPr/>
          <p:nvPr>
            <p:ph idx="2" type="pic"/>
          </p:nvPr>
        </p:nvSpPr>
        <p:spPr>
          <a:xfrm>
            <a:off x="5810400" y="0"/>
            <a:ext cx="3333600" cy="5144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0"/>
          <p:cNvSpPr txBox="1"/>
          <p:nvPr>
            <p:ph type="ctrTitle"/>
          </p:nvPr>
        </p:nvSpPr>
        <p:spPr>
          <a:xfrm>
            <a:off x="137475" y="1468800"/>
            <a:ext cx="36396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137475" y="2124000"/>
            <a:ext cx="36396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 Slide">
  <p:cSld name="CAPTION_ONLY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1093500" y="0"/>
            <a:ext cx="4293300" cy="5143500"/>
          </a:xfrm>
          <a:prstGeom prst="rect">
            <a:avLst/>
          </a:prstGeom>
          <a:solidFill>
            <a:srgbClr val="AEB8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0" y="0"/>
            <a:ext cx="1093500" cy="51435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>
            <p:ph type="ctrTitle"/>
          </p:nvPr>
        </p:nvSpPr>
        <p:spPr>
          <a:xfrm rot="-5400000">
            <a:off x="-834450" y="3064350"/>
            <a:ext cx="27633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" type="subTitle"/>
          </p:nvPr>
        </p:nvSpPr>
        <p:spPr>
          <a:xfrm rot="-5400000">
            <a:off x="-504000" y="757300"/>
            <a:ext cx="15732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 b="1" sz="1400">
                <a:solidFill>
                  <a:srgbClr val="F9F6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2" type="subTitle"/>
          </p:nvPr>
        </p:nvSpPr>
        <p:spPr>
          <a:xfrm rot="-5400000">
            <a:off x="-77400" y="654700"/>
            <a:ext cx="1573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 sz="1400">
                <a:solidFill>
                  <a:srgbClr val="F9F6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None/>
              <a:defRPr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153" name="Google Shape;153;p21"/>
          <p:cNvSpPr/>
          <p:nvPr>
            <p:ph idx="3" type="pic"/>
          </p:nvPr>
        </p:nvSpPr>
        <p:spPr>
          <a:xfrm>
            <a:off x="2052000" y="835200"/>
            <a:ext cx="2898000" cy="156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1"/>
          <p:cNvSpPr/>
          <p:nvPr>
            <p:ph idx="4" type="pic"/>
          </p:nvPr>
        </p:nvSpPr>
        <p:spPr>
          <a:xfrm>
            <a:off x="1281600" y="2660400"/>
            <a:ext cx="3672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1"/>
          <p:cNvSpPr txBox="1"/>
          <p:nvPr>
            <p:ph idx="5" type="body"/>
          </p:nvPr>
        </p:nvSpPr>
        <p:spPr>
          <a:xfrm>
            <a:off x="5673600" y="925200"/>
            <a:ext cx="3031200" cy="15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6" type="body"/>
          </p:nvPr>
        </p:nvSpPr>
        <p:spPr>
          <a:xfrm>
            <a:off x="5673600" y="2412000"/>
            <a:ext cx="2998800" cy="16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  <a:defRPr sz="1400">
                <a:solidFill>
                  <a:srgbClr val="1A1A1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●"/>
              <a:defRPr sz="1200">
                <a:solidFill>
                  <a:srgbClr val="1A1A1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○"/>
              <a:defRPr sz="1200">
                <a:solidFill>
                  <a:srgbClr val="1A1A1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Char char="■"/>
              <a:defRPr sz="1200">
                <a:solidFill>
                  <a:srgbClr val="1A1A1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you Slide">
  <p:cSld name="BIG_NUMBER_1">
    <p:bg>
      <p:bgPr>
        <a:solidFill>
          <a:srgbClr val="1A1A1A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/>
          <p:nvPr>
            <p:ph type="ctrTitle"/>
          </p:nvPr>
        </p:nvSpPr>
        <p:spPr>
          <a:xfrm>
            <a:off x="464400" y="3103200"/>
            <a:ext cx="45720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3600"/>
              <a:buNone/>
              <a:defRPr sz="3600">
                <a:solidFill>
                  <a:srgbClr val="F9F6E5"/>
                </a:solidFill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464400" y="3960000"/>
            <a:ext cx="45720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400"/>
              <a:buChar char="●"/>
              <a:defRPr sz="1400">
                <a:solidFill>
                  <a:srgbClr val="F9F6E5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○"/>
              <a:defRPr sz="1200">
                <a:solidFill>
                  <a:srgbClr val="F9F6E5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■"/>
              <a:defRPr sz="1200">
                <a:solidFill>
                  <a:srgbClr val="F9F6E5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●"/>
              <a:defRPr sz="1200">
                <a:solidFill>
                  <a:srgbClr val="F9F6E5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○"/>
              <a:defRPr sz="1200">
                <a:solidFill>
                  <a:srgbClr val="F9F6E5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■"/>
              <a:defRPr sz="1200">
                <a:solidFill>
                  <a:srgbClr val="F9F6E5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●"/>
              <a:defRPr sz="1200">
                <a:solidFill>
                  <a:srgbClr val="F9F6E5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○"/>
              <a:defRPr sz="1200">
                <a:solidFill>
                  <a:srgbClr val="F9F6E5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F9F6E5"/>
              </a:buClr>
              <a:buSzPts val="1200"/>
              <a:buChar char="■"/>
              <a:defRPr sz="1200">
                <a:solidFill>
                  <a:srgbClr val="F9F6E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369625" y="4841361"/>
            <a:ext cx="16887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HEP Meeting 05/2023</a:t>
            </a:r>
            <a:endParaRPr sz="1200">
              <a:solidFill>
                <a:schemeClr val="dk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/>
        </p:nvSpPr>
        <p:spPr>
          <a:xfrm>
            <a:off x="208925" y="1118325"/>
            <a:ext cx="8667900" cy="2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chemeClr val="dk1"/>
                </a:solidFill>
              </a:rPr>
              <a:t>VIDARR -</a:t>
            </a:r>
            <a:endParaRPr sz="4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GB" sz="4900">
                <a:solidFill>
                  <a:schemeClr val="dk1"/>
                </a:solidFill>
              </a:rPr>
              <a:t>Monitoring </a:t>
            </a:r>
            <a:r>
              <a:rPr baseline="30000" lang="en-GB" sz="4900">
                <a:solidFill>
                  <a:schemeClr val="dk1"/>
                </a:solidFill>
              </a:rPr>
              <a:t>90</a:t>
            </a:r>
            <a:r>
              <a:rPr lang="en-GB" sz="4900">
                <a:solidFill>
                  <a:schemeClr val="dk1"/>
                </a:solidFill>
              </a:rPr>
              <a:t>Sr via anti-neutrino detection</a:t>
            </a:r>
            <a:endParaRPr sz="69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33300" y="3831525"/>
            <a:ext cx="1573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9F6E5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Joel Dasari</a:t>
            </a:r>
            <a:endParaRPr>
              <a:solidFill>
                <a:srgbClr val="F9F6E5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3300" y="4086250"/>
            <a:ext cx="1573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9F6E5"/>
                </a:solidFill>
                <a:latin typeface="DM Sans"/>
                <a:ea typeface="DM Sans"/>
                <a:cs typeface="DM Sans"/>
                <a:sym typeface="DM Sans"/>
              </a:rPr>
              <a:t>jdasari@liverpool.ac.uk</a:t>
            </a:r>
            <a:endParaRPr sz="1000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7570500" y="3831525"/>
            <a:ext cx="1573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9F6E5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Supervisory Team</a:t>
            </a:r>
            <a:endParaRPr>
              <a:solidFill>
                <a:srgbClr val="F9F6E5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3805500" y="4086250"/>
            <a:ext cx="5186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GB" sz="1025">
                <a:solidFill>
                  <a:srgbClr val="F9F6E5"/>
                </a:solidFill>
                <a:latin typeface="DM Sans"/>
                <a:ea typeface="DM Sans"/>
                <a:cs typeface="DM Sans"/>
                <a:sym typeface="DM Sans"/>
              </a:rPr>
              <a:t>J. Coleman, C. Metelko, Y. Schnellbach, R.Collins – University of Liverpool  </a:t>
            </a:r>
            <a:endParaRPr sz="1025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GB" sz="1025">
                <a:solidFill>
                  <a:srgbClr val="F9F6E5"/>
                </a:solidFill>
                <a:latin typeface="DM Sans"/>
                <a:ea typeface="DM Sans"/>
                <a:cs typeface="DM Sans"/>
                <a:sym typeface="DM Sans"/>
              </a:rPr>
              <a:t>R. Mills – NNL </a:t>
            </a:r>
            <a:endParaRPr sz="1025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GB" sz="1025">
                <a:solidFill>
                  <a:srgbClr val="F9F6E5"/>
                </a:solidFill>
                <a:latin typeface="DM Sans"/>
                <a:ea typeface="DM Sans"/>
                <a:cs typeface="DM Sans"/>
                <a:sym typeface="DM Sans"/>
              </a:rPr>
              <a:t>I. Teasdale – Sellafield Ltd. </a:t>
            </a:r>
            <a:endParaRPr sz="1025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t/>
            </a:r>
            <a:endParaRPr sz="1025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025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7057" y="66035"/>
            <a:ext cx="2094942" cy="85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518" y="212169"/>
            <a:ext cx="1242724" cy="60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3608" y="191802"/>
            <a:ext cx="2523200" cy="60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175" y="245616"/>
            <a:ext cx="2142147" cy="4977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7" name="Google Shape;297;p32"/>
          <p:cNvSpPr txBox="1"/>
          <p:nvPr/>
        </p:nvSpPr>
        <p:spPr>
          <a:xfrm>
            <a:off x="5004325" y="860525"/>
            <a:ext cx="4016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Font typeface="DM Sans"/>
              <a:buChar char="●"/>
            </a:pPr>
            <a:r>
              <a:rPr lang="en-GB" sz="1350">
                <a:latin typeface="DM Sans"/>
                <a:ea typeface="DM Sans"/>
                <a:cs typeface="DM Sans"/>
                <a:sym typeface="DM Sans"/>
              </a:rPr>
              <a:t>No. of antineutrino like events interacting at varying distances.</a:t>
            </a:r>
            <a:endParaRPr sz="1350"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Font typeface="DM Sans"/>
              <a:buChar char="●"/>
            </a:pPr>
            <a:r>
              <a:rPr lang="en-GB" sz="1350">
                <a:latin typeface="DM Sans"/>
                <a:ea typeface="DM Sans"/>
                <a:cs typeface="DM Sans"/>
                <a:sym typeface="DM Sans"/>
              </a:rPr>
              <a:t>Bottom - detector deployment for each distance to reach 5 sigma</a:t>
            </a:r>
            <a:endParaRPr sz="135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 b="18706" l="20956" r="25074" t="11128"/>
          <a:stretch/>
        </p:blipFill>
        <p:spPr>
          <a:xfrm>
            <a:off x="74100" y="1052500"/>
            <a:ext cx="5167699" cy="37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4">
            <a:alphaModFix/>
          </a:blip>
          <a:srcRect b="9112" l="20838" r="22778" t="20519"/>
          <a:stretch/>
        </p:blipFill>
        <p:spPr>
          <a:xfrm>
            <a:off x="5013200" y="1908975"/>
            <a:ext cx="3962275" cy="2781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 txBox="1"/>
          <p:nvPr/>
        </p:nvSpPr>
        <p:spPr>
          <a:xfrm>
            <a:off x="7502848" y="2731924"/>
            <a:ext cx="36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5σ</a:t>
            </a:r>
            <a:endParaRPr sz="1100"/>
          </a:p>
        </p:txBody>
      </p:sp>
      <p:sp>
        <p:nvSpPr>
          <p:cNvPr id="301" name="Google Shape;301;p32"/>
          <p:cNvSpPr txBox="1"/>
          <p:nvPr/>
        </p:nvSpPr>
        <p:spPr>
          <a:xfrm>
            <a:off x="8105871" y="4121727"/>
            <a:ext cx="36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1σ</a:t>
            </a:r>
            <a:endParaRPr sz="1100"/>
          </a:p>
        </p:txBody>
      </p:sp>
      <p:pic>
        <p:nvPicPr>
          <p:cNvPr id="302" name="Google Shape;302;p32"/>
          <p:cNvPicPr preferRelativeResize="0"/>
          <p:nvPr/>
        </p:nvPicPr>
        <p:blipFill rotWithShape="1">
          <a:blip r:embed="rId5">
            <a:alphaModFix/>
          </a:blip>
          <a:srcRect b="48361" l="40204" r="19945" t="25463"/>
          <a:stretch/>
        </p:blipFill>
        <p:spPr>
          <a:xfrm>
            <a:off x="2283625" y="1559025"/>
            <a:ext cx="2541048" cy="938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/>
          <p:nvPr/>
        </p:nvSpPr>
        <p:spPr>
          <a:xfrm>
            <a:off x="35900" y="21525"/>
            <a:ext cx="8071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Signal to background 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/>
        </p:nvSpPr>
        <p:spPr>
          <a:xfrm rot="-5400000">
            <a:off x="-1830900" y="2069350"/>
            <a:ext cx="47553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9F6E5"/>
                </a:solidFill>
                <a:latin typeface="Average"/>
                <a:ea typeface="Average"/>
                <a:cs typeface="Average"/>
                <a:sym typeface="Average"/>
              </a:rPr>
              <a:t>Conclusion</a:t>
            </a:r>
            <a:endParaRPr sz="4800">
              <a:solidFill>
                <a:srgbClr val="F9F6E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5672650" y="925600"/>
            <a:ext cx="3348600" cy="26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-"/>
            </a:pPr>
            <a:r>
              <a:rPr lang="en-GB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Simulate Triangulation to determine unknown sources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-"/>
            </a:pPr>
            <a:r>
              <a:rPr lang="en-GB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Analysis of deployment data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-"/>
            </a:pPr>
            <a:r>
              <a:rPr lang="en-GB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Continued Detector maintenance 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 rot="-5400000">
            <a:off x="-262500" y="621700"/>
            <a:ext cx="131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9F6E5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 rot="-5400000">
            <a:off x="-2250" y="621700"/>
            <a:ext cx="1312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2" name="Google Shape;31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33"/>
          <p:cNvSpPr txBox="1"/>
          <p:nvPr/>
        </p:nvSpPr>
        <p:spPr>
          <a:xfrm>
            <a:off x="1103650" y="948100"/>
            <a:ext cx="3910500" cy="19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Sr-90 Monitoring</a:t>
            </a:r>
            <a:endParaRPr b="1"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</a:t>
            </a: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ey segments:</a:t>
            </a:r>
            <a:endParaRPr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Spent fuel</a:t>
            </a:r>
            <a:endParaRPr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Nuclear (fission) waste</a:t>
            </a:r>
            <a:endParaRPr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Disaster/test sites</a:t>
            </a:r>
            <a:endParaRPr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Over 15 </a:t>
            </a: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Global sites </a:t>
            </a: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Identified</a:t>
            </a:r>
            <a:endParaRPr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1103650" y="2935900"/>
            <a:ext cx="30000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Reactor Monitoring</a:t>
            </a:r>
            <a:endParaRPr b="1"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Over 600 Global sites Identified</a:t>
            </a:r>
            <a:endParaRPr sz="13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5" name="Google Shape;315;p33"/>
          <p:cNvSpPr txBox="1"/>
          <p:nvPr/>
        </p:nvSpPr>
        <p:spPr>
          <a:xfrm>
            <a:off x="1161550" y="43900"/>
            <a:ext cx="47499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Market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6" name="Google Shape;316;p33"/>
          <p:cNvSpPr txBox="1"/>
          <p:nvPr/>
        </p:nvSpPr>
        <p:spPr>
          <a:xfrm>
            <a:off x="5587900" y="120100"/>
            <a:ext cx="3398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Future Work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/>
        </p:nvSpPr>
        <p:spPr>
          <a:xfrm>
            <a:off x="465400" y="3102600"/>
            <a:ext cx="45723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9F6E5"/>
                </a:solidFill>
                <a:latin typeface="Average"/>
                <a:ea typeface="Average"/>
                <a:cs typeface="Average"/>
                <a:sym typeface="Average"/>
              </a:rPr>
              <a:t>Thank You.</a:t>
            </a:r>
            <a:endParaRPr sz="7200">
              <a:solidFill>
                <a:srgbClr val="F9F6E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2" name="Google Shape;322;p34"/>
          <p:cNvSpPr txBox="1"/>
          <p:nvPr/>
        </p:nvSpPr>
        <p:spPr>
          <a:xfrm>
            <a:off x="465400" y="3959400"/>
            <a:ext cx="45723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F9F6E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3" name="Google Shape;32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/>
        </p:nvSpPr>
        <p:spPr>
          <a:xfrm>
            <a:off x="76200" y="58675"/>
            <a:ext cx="8071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IBD event </a:t>
            </a: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simulation</a:t>
            </a: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 results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2081403" y="1106925"/>
            <a:ext cx="2968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GB" sz="1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Separating </a:t>
            </a:r>
            <a:r>
              <a:rPr lang="en-GB" sz="1300">
                <a:latin typeface="DM Sans"/>
                <a:ea typeface="DM Sans"/>
                <a:cs typeface="DM Sans"/>
                <a:sym typeface="DM Sans"/>
              </a:rPr>
              <a:t>Positron </a:t>
            </a:r>
            <a:r>
              <a:rPr lang="en-GB" sz="1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Deposited Energy</a:t>
            </a:r>
            <a:endParaRPr sz="1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30" name="Google Shape;3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50" y="954525"/>
            <a:ext cx="2036363" cy="140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357" y="2955900"/>
            <a:ext cx="2015759" cy="140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9553" y="1858413"/>
            <a:ext cx="1965922" cy="132755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5"/>
          <p:cNvSpPr txBox="1"/>
          <p:nvPr/>
        </p:nvSpPr>
        <p:spPr>
          <a:xfrm>
            <a:off x="921945" y="2241994"/>
            <a:ext cx="2250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EDep</a:t>
            </a:r>
            <a:r>
              <a:rPr baseline="-25000" lang="en-GB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Gamma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4" name="Google Shape;334;p35"/>
          <p:cNvSpPr txBox="1"/>
          <p:nvPr/>
        </p:nvSpPr>
        <p:spPr>
          <a:xfrm>
            <a:off x="831815" y="4280519"/>
            <a:ext cx="2555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EDep</a:t>
            </a:r>
            <a:r>
              <a:rPr baseline="-25000" lang="en-GB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Positron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3475520" y="3033573"/>
            <a:ext cx="291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EDep</a:t>
            </a:r>
            <a:r>
              <a:rPr baseline="-25000" lang="en-GB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Positron + Gamma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6" name="Google Shape;33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37" name="Google Shape;337;p35"/>
          <p:cNvCxnSpPr>
            <a:stCxn id="330" idx="3"/>
            <a:endCxn id="333" idx="3"/>
          </p:cNvCxnSpPr>
          <p:nvPr/>
        </p:nvCxnSpPr>
        <p:spPr>
          <a:xfrm>
            <a:off x="2232413" y="1654942"/>
            <a:ext cx="940200" cy="765600"/>
          </a:xfrm>
          <a:prstGeom prst="bentConnector3">
            <a:avLst>
              <a:gd fmla="val 5493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5"/>
          <p:cNvCxnSpPr>
            <a:stCxn id="331" idx="3"/>
            <a:endCxn id="333" idx="3"/>
          </p:cNvCxnSpPr>
          <p:nvPr/>
        </p:nvCxnSpPr>
        <p:spPr>
          <a:xfrm flipH="1" rot="10800000">
            <a:off x="2222115" y="2420617"/>
            <a:ext cx="950400" cy="1235700"/>
          </a:xfrm>
          <a:prstGeom prst="bentConnector3">
            <a:avLst>
              <a:gd fmla="val 5543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/>
        </p:nvSpPr>
        <p:spPr>
          <a:xfrm>
            <a:off x="74725" y="-136762"/>
            <a:ext cx="36405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Problem</a:t>
            </a:r>
            <a:endParaRPr sz="4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74725" y="648100"/>
            <a:ext cx="2651100" cy="23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Sr-90, a prominent toxic fission product, is leaking into the water table. 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Interaction mechanism same as calcium - bone absorption leading to cancer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Monitoring its activity in the environment is important given its radiotoxicity</a:t>
            </a:r>
            <a:endParaRPr sz="120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2933050" y="131300"/>
            <a:ext cx="507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825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Current detection methods</a:t>
            </a:r>
            <a:endParaRPr b="1" sz="1825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175" y="2190725"/>
            <a:ext cx="4524324" cy="27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2856850" y="398125"/>
            <a:ext cx="54993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Time consuming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Secondary waste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Expensive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Requires personnel access: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Potential contamination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Radiation exposure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Fission product beta emitters are difficult to measure: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Dispersion in water table</a:t>
            </a:r>
            <a:endParaRPr sz="13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0"/>
              <a:buFont typeface="DM Sans"/>
              <a:buChar char="-"/>
            </a:pPr>
            <a:r>
              <a:rPr lang="en-GB" sz="13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Radiation shielding by soil and rock distributions.</a:t>
            </a:r>
            <a:endParaRPr sz="12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6937325" y="2272425"/>
            <a:ext cx="779100" cy="17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4882225" y="3102675"/>
            <a:ext cx="1296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Boreholes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7004725" y="2482875"/>
            <a:ext cx="167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Waste Store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5308975" y="4550550"/>
            <a:ext cx="2157600" cy="320700"/>
          </a:xfrm>
          <a:prstGeom prst="rect">
            <a:avLst/>
          </a:prstGeom>
          <a:solidFill>
            <a:srgbClr val="FED07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Groundwater Flow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/>
        </p:nvSpPr>
        <p:spPr>
          <a:xfrm>
            <a:off x="74725" y="-136762"/>
            <a:ext cx="36405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Solution</a:t>
            </a:r>
            <a:endParaRPr sz="4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2933050" y="131300"/>
            <a:ext cx="507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825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Motivation</a:t>
            </a:r>
            <a:endParaRPr b="1" sz="1825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60750" y="1591275"/>
            <a:ext cx="26511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86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VIDARR is the first of its kind for real-time in situ Sr-90 monitoring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856850" y="491450"/>
            <a:ext cx="26511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276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60"/>
              <a:buFont typeface="DM Sans"/>
              <a:buChar char="-"/>
            </a:pPr>
            <a:r>
              <a:rPr lang="en-GB" sz="15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Cowan and Reines 1956-1957</a:t>
            </a:r>
            <a:endParaRPr sz="15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76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60"/>
              <a:buFont typeface="DM Sans"/>
              <a:buChar char="-"/>
            </a:pPr>
            <a:r>
              <a:rPr lang="en-GB" sz="15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Non-proliferation purposes suggested in 1978</a:t>
            </a:r>
            <a:endParaRPr sz="15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76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60"/>
              <a:buFont typeface="DM Sans"/>
              <a:buChar char="-"/>
            </a:pPr>
            <a:r>
              <a:rPr lang="en-GB" sz="156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IAEA workshop and report created set of “Desirements”</a:t>
            </a:r>
            <a:endParaRPr sz="156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6937325" y="2272425"/>
            <a:ext cx="779100" cy="17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-160350" y="755125"/>
            <a:ext cx="30933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</a:t>
            </a:r>
            <a:r>
              <a:rPr lang="en-GB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IDARR                                               A mobile, non intrusive detector </a:t>
            </a:r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b="3452" l="76778" r="537" t="23856"/>
          <a:stretch/>
        </p:blipFill>
        <p:spPr>
          <a:xfrm>
            <a:off x="298550" y="2956775"/>
            <a:ext cx="2264274" cy="20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4">
            <a:alphaModFix/>
          </a:blip>
          <a:srcRect b="13924" l="3824" r="15158" t="6464"/>
          <a:stretch/>
        </p:blipFill>
        <p:spPr>
          <a:xfrm>
            <a:off x="5437725" y="2571750"/>
            <a:ext cx="3640502" cy="21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 rotWithShape="1">
          <a:blip r:embed="rId5">
            <a:alphaModFix/>
          </a:blip>
          <a:srcRect b="7740" l="5714" r="18493" t="0"/>
          <a:stretch/>
        </p:blipFill>
        <p:spPr>
          <a:xfrm>
            <a:off x="2908875" y="2785500"/>
            <a:ext cx="2423224" cy="19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6">
            <a:alphaModFix/>
          </a:blip>
          <a:srcRect b="4979" l="62620" r="8387" t="17572"/>
          <a:stretch/>
        </p:blipFill>
        <p:spPr>
          <a:xfrm>
            <a:off x="5616475" y="131300"/>
            <a:ext cx="3195049" cy="240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/>
        </p:nvSpPr>
        <p:spPr>
          <a:xfrm>
            <a:off x="35900" y="-54675"/>
            <a:ext cx="5591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Proof of Concept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35900" y="522225"/>
            <a:ext cx="4506900" cy="25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0D0D0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VIDARR uses revised T2K ND280 ECal technology to detect emitted ν̅e from fission fragments.</a:t>
            </a:r>
            <a:endParaRPr sz="1350">
              <a:solidFill>
                <a:srgbClr val="0D0D0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0D0D0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Field tests conducted at Wylfa Magnox Reactor, ~60 meters from the core.</a:t>
            </a:r>
            <a:endParaRPr sz="1350">
              <a:solidFill>
                <a:srgbClr val="0D0D0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0D0D0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Aims to detect anti-neutrino events via prompt positron signals and delayed neutron capture.</a:t>
            </a:r>
            <a:endParaRPr sz="1350">
              <a:solidFill>
                <a:srgbClr val="0D0D0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0D0D0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Successfully detected anti-neutrino events.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00" y="2998874"/>
            <a:ext cx="2310900" cy="20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1225"/>
            <a:ext cx="4506748" cy="26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5625" y="2928500"/>
            <a:ext cx="2846457" cy="20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5832975" y="3116425"/>
            <a:ext cx="28464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Top - Daily count rates of detected anti-neutrino candidates averaged over 7-day interval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Left - charge deposit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 neutron capture events in a small prototype detector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/>
        </p:nvSpPr>
        <p:spPr>
          <a:xfrm>
            <a:off x="74725" y="168050"/>
            <a:ext cx="27246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Anti</a:t>
            </a:r>
            <a:endParaRPr sz="4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Neutrinos</a:t>
            </a:r>
            <a:endParaRPr sz="4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2933050" y="131300"/>
            <a:ext cx="507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825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Inverse Beta Decay</a:t>
            </a:r>
            <a:endParaRPr b="1" sz="1825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2856850" y="491450"/>
            <a:ext cx="6164400" cy="14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Well known method for anti-neutrino detection.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anti-neutrinos interacting with protons to undergo IBD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Detection of: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Positron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Followed by thermal neutron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Results in distinctive delayed coincidence signal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937325" y="2272425"/>
            <a:ext cx="779100" cy="17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144450" y="1288525"/>
            <a:ext cx="2555700" cy="1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Weakly interacting nature allows for direct and unshieldable observation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Anti-neutrinos production, and average energy are dependent on the parent nuclei (90Sr)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75" y="3141725"/>
            <a:ext cx="2665502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7684" y="1859289"/>
            <a:ext cx="3112512" cy="296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5">
            <a:alphaModFix/>
          </a:blip>
          <a:srcRect b="55437" l="59398" r="15448" t="27571"/>
          <a:stretch/>
        </p:blipFill>
        <p:spPr>
          <a:xfrm>
            <a:off x="5798675" y="3612850"/>
            <a:ext cx="2534448" cy="128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5">
            <a:alphaModFix/>
          </a:blip>
          <a:srcRect b="55452" l="25233" r="47727" t="30049"/>
          <a:stretch/>
        </p:blipFill>
        <p:spPr>
          <a:xfrm>
            <a:off x="5932200" y="1780315"/>
            <a:ext cx="2724600" cy="109562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5964325" y="3012800"/>
            <a:ext cx="311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Inverse beta decay visual in VIDARR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/>
        </p:nvSpPr>
        <p:spPr>
          <a:xfrm>
            <a:off x="76200" y="0"/>
            <a:ext cx="63708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VIDARR Technology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2737388" y="1459375"/>
            <a:ext cx="15363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169675" y="813500"/>
            <a:ext cx="79386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1 tonne plastic </a:t>
            </a: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scintillator</a:t>
            </a: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2660 channels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Scintillating bars </a:t>
            </a: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doped with fluors and</a:t>
            </a: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TiO2 coating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Wavelength shifting fibres for light capture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Gadolinium sheets interleaved between scintillator layers for neutron capture.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Multi-Pixel Photon Counters MPPCs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84" y="2552500"/>
            <a:ext cx="2158654" cy="104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b="8155" l="7139" r="7353" t="0"/>
          <a:stretch/>
        </p:blipFill>
        <p:spPr>
          <a:xfrm>
            <a:off x="310475" y="3638724"/>
            <a:ext cx="2170600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7800" y="2470728"/>
            <a:ext cx="4528501" cy="24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6">
            <a:alphaModFix/>
          </a:blip>
          <a:srcRect b="4157" l="66354" r="1599" t="15417"/>
          <a:stretch/>
        </p:blipFill>
        <p:spPr>
          <a:xfrm>
            <a:off x="2563425" y="3638725"/>
            <a:ext cx="1782016" cy="12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/>
        </p:nvSpPr>
        <p:spPr>
          <a:xfrm>
            <a:off x="35900" y="-54675"/>
            <a:ext cx="5591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Simulation Work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167875" y="4203850"/>
            <a:ext cx="3333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IBD event • positron -  red • neutron -blue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 b="33159" l="59102" r="2383" t="26792"/>
          <a:stretch/>
        </p:blipFill>
        <p:spPr>
          <a:xfrm>
            <a:off x="150700" y="1541803"/>
            <a:ext cx="3333900" cy="2600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150700" y="532600"/>
            <a:ext cx="3021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IBD Event Sim</a:t>
            </a:r>
            <a:endParaRPr sz="30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4">
            <a:alphaModFix/>
          </a:blip>
          <a:srcRect b="12022" l="19335" r="9185" t="11548"/>
          <a:stretch/>
        </p:blipFill>
        <p:spPr>
          <a:xfrm>
            <a:off x="3673925" y="1541800"/>
            <a:ext cx="5372366" cy="26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4117950" y="532600"/>
            <a:ext cx="50028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Neutrino Source Sim</a:t>
            </a:r>
            <a:endParaRPr sz="30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0" name="Google Shape;25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1" name="Google Shape;251;p29"/>
          <p:cNvPicPr preferRelativeResize="0"/>
          <p:nvPr/>
        </p:nvPicPr>
        <p:blipFill rotWithShape="1">
          <a:blip r:embed="rId4">
            <a:alphaModFix/>
          </a:blip>
          <a:srcRect b="75029" l="79480" r="10502" t="13030"/>
          <a:stretch/>
        </p:blipFill>
        <p:spPr>
          <a:xfrm>
            <a:off x="7632875" y="1180941"/>
            <a:ext cx="1489627" cy="80368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/>
          <p:nvPr/>
        </p:nvSpPr>
        <p:spPr>
          <a:xfrm>
            <a:off x="3992075" y="4252825"/>
            <a:ext cx="5054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Distribution of anti-neutrinos from a </a:t>
            </a: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monolithic</a:t>
            </a: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source in detector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4067925" y="3268125"/>
            <a:ext cx="420600" cy="33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3832775" y="2986875"/>
            <a:ext cx="9171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Detector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/>
        </p:nvSpPr>
        <p:spPr>
          <a:xfrm>
            <a:off x="76200" y="58675"/>
            <a:ext cx="8071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IBD event simulation results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3">
            <a:alphaModFix/>
          </a:blip>
          <a:srcRect b="7543" l="17051" r="15946" t="10910"/>
          <a:stretch/>
        </p:blipFill>
        <p:spPr>
          <a:xfrm>
            <a:off x="123150" y="878125"/>
            <a:ext cx="5528698" cy="37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1355575" y="1399575"/>
            <a:ext cx="1864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Back-2-Back Gammas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1344775" y="3123700"/>
            <a:ext cx="186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/>
              <a:t>1</a:t>
            </a:r>
            <a:r>
              <a:rPr lang="en-GB"/>
              <a:t>H(n, γ)</a:t>
            </a:r>
            <a:r>
              <a:rPr baseline="30000" lang="en-GB"/>
              <a:t>2</a:t>
            </a:r>
            <a:r>
              <a:rPr lang="en-GB"/>
              <a:t>H Neutron capture</a:t>
            </a: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3365650" y="2910700"/>
            <a:ext cx="186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/>
              <a:t>157</a:t>
            </a:r>
            <a:r>
              <a:rPr lang="en-GB"/>
              <a:t>Gd</a:t>
            </a:r>
            <a:r>
              <a:rPr lang="en-GB"/>
              <a:t>(n, γ)</a:t>
            </a:r>
            <a:r>
              <a:rPr baseline="30000" lang="en-GB"/>
              <a:t>158</a:t>
            </a:r>
            <a:r>
              <a:rPr lang="en-GB"/>
              <a:t>Gd</a:t>
            </a:r>
            <a:r>
              <a:rPr lang="en-GB"/>
              <a:t> Neutron capture on Gd</a:t>
            </a:r>
            <a:endParaRPr/>
          </a:p>
        </p:txBody>
      </p:sp>
      <p:sp>
        <p:nvSpPr>
          <p:cNvPr id="265" name="Google Shape;265;p30"/>
          <p:cNvSpPr txBox="1"/>
          <p:nvPr/>
        </p:nvSpPr>
        <p:spPr>
          <a:xfrm>
            <a:off x="5612975" y="965150"/>
            <a:ext cx="3222300" cy="24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333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50"/>
              <a:buFont typeface="DM Sans"/>
              <a:buChar char="-"/>
            </a:pP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Energy deposition in Simulation of 10,000 IBD events</a:t>
            </a:r>
            <a:endParaRPr sz="16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33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50"/>
              <a:buFont typeface="DM Sans"/>
              <a:buChar char="-"/>
            </a:pP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Quenching + </a:t>
            </a: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attenuation</a:t>
            </a: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present in energy deposition</a:t>
            </a:r>
            <a:endParaRPr sz="16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33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50"/>
              <a:buFont typeface="DM Sans"/>
              <a:buChar char="-"/>
            </a:pP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Initial</a:t>
            </a: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IBD </a:t>
            </a: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energy </a:t>
            </a: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6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50"/>
              <a:buFont typeface="DM Sans"/>
              <a:buChar char="-"/>
            </a:pP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Positron - 0.5-1 MeV</a:t>
            </a:r>
            <a:endParaRPr sz="16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50"/>
              <a:buFont typeface="DM Sans"/>
              <a:buChar char="-"/>
            </a:pPr>
            <a:r>
              <a:rPr lang="en-GB" sz="16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Neutron - 0.03 KeV</a:t>
            </a:r>
            <a:endParaRPr sz="16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4">
            <a:alphaModFix/>
          </a:blip>
          <a:srcRect b="33159" l="59102" r="2383" t="26792"/>
          <a:stretch/>
        </p:blipFill>
        <p:spPr>
          <a:xfrm>
            <a:off x="6039750" y="3216299"/>
            <a:ext cx="2159088" cy="1683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/>
        </p:nvSpPr>
        <p:spPr>
          <a:xfrm>
            <a:off x="76200" y="-13900"/>
            <a:ext cx="8071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Neutrino Source S</a:t>
            </a:r>
            <a:r>
              <a:rPr lang="en-GB" sz="480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imulation</a:t>
            </a:r>
            <a:endParaRPr sz="4800">
              <a:solidFill>
                <a:srgbClr val="1A1A1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2" name="Google Shape;27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3" name="Google Shape;273;p31"/>
          <p:cNvGrpSpPr/>
          <p:nvPr/>
        </p:nvGrpSpPr>
        <p:grpSpPr>
          <a:xfrm>
            <a:off x="26375" y="2253550"/>
            <a:ext cx="9096228" cy="2555155"/>
            <a:chOff x="47775" y="778775"/>
            <a:chExt cx="9096228" cy="2555155"/>
          </a:xfrm>
        </p:grpSpPr>
        <p:pic>
          <p:nvPicPr>
            <p:cNvPr id="274" name="Google Shape;274;p31"/>
            <p:cNvPicPr preferRelativeResize="0"/>
            <p:nvPr/>
          </p:nvPicPr>
          <p:blipFill rotWithShape="1">
            <a:blip r:embed="rId3">
              <a:alphaModFix/>
            </a:blip>
            <a:srcRect b="0" l="3638" r="2588" t="9444"/>
            <a:stretch/>
          </p:blipFill>
          <p:spPr>
            <a:xfrm>
              <a:off x="47775" y="809950"/>
              <a:ext cx="3485099" cy="2523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31"/>
            <p:cNvSpPr/>
            <p:nvPr/>
          </p:nvSpPr>
          <p:spPr>
            <a:xfrm>
              <a:off x="3609123" y="1095623"/>
              <a:ext cx="1970100" cy="19701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3756508" y="1241850"/>
              <a:ext cx="1675200" cy="1675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3902359" y="1387704"/>
              <a:ext cx="1383300" cy="13833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046546" y="1531892"/>
              <a:ext cx="1095000" cy="10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9" name="Google Shape;279;p31"/>
            <p:cNvSpPr txBox="1"/>
            <p:nvPr/>
          </p:nvSpPr>
          <p:spPr>
            <a:xfrm>
              <a:off x="4598675" y="1325088"/>
              <a:ext cx="88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40 m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0" name="Google Shape;280;p31"/>
            <p:cNvSpPr txBox="1"/>
            <p:nvPr/>
          </p:nvSpPr>
          <p:spPr>
            <a:xfrm>
              <a:off x="4470964" y="1160922"/>
              <a:ext cx="88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50 m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4703122" y="1045342"/>
              <a:ext cx="1571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60 m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2" name="Google Shape;282;p31"/>
            <p:cNvSpPr txBox="1"/>
            <p:nvPr/>
          </p:nvSpPr>
          <p:spPr>
            <a:xfrm>
              <a:off x="4466030" y="854737"/>
              <a:ext cx="1022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70 m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 rot="-339457">
              <a:off x="4228623" y="1857350"/>
              <a:ext cx="742517" cy="426573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Waste Building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4762370" y="2986496"/>
              <a:ext cx="190200" cy="7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1"/>
            <p:cNvSpPr txBox="1"/>
            <p:nvPr/>
          </p:nvSpPr>
          <p:spPr>
            <a:xfrm>
              <a:off x="4674525" y="3057650"/>
              <a:ext cx="813600" cy="20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VIDARR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Position 2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3499412" y="2144522"/>
              <a:ext cx="190200" cy="7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1"/>
            <p:cNvSpPr txBox="1"/>
            <p:nvPr/>
          </p:nvSpPr>
          <p:spPr>
            <a:xfrm>
              <a:off x="3201075" y="2215700"/>
              <a:ext cx="780900" cy="20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VIDARR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Position 1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288" name="Google Shape;288;p31"/>
            <p:cNvPicPr preferRelativeResize="0"/>
            <p:nvPr/>
          </p:nvPicPr>
          <p:blipFill rotWithShape="1">
            <a:blip r:embed="rId4">
              <a:alphaModFix/>
            </a:blip>
            <a:srcRect b="0" l="3196" r="3336" t="11103"/>
            <a:stretch/>
          </p:blipFill>
          <p:spPr>
            <a:xfrm>
              <a:off x="5658902" y="778775"/>
              <a:ext cx="3485101" cy="2486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31"/>
            <p:cNvSpPr txBox="1"/>
            <p:nvPr/>
          </p:nvSpPr>
          <p:spPr>
            <a:xfrm>
              <a:off x="7055915" y="1584193"/>
              <a:ext cx="18729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VIDARR Position 2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0" name="Google Shape;290;p31"/>
            <p:cNvSpPr txBox="1"/>
            <p:nvPr/>
          </p:nvSpPr>
          <p:spPr>
            <a:xfrm>
              <a:off x="1412397" y="1627488"/>
              <a:ext cx="1831800" cy="4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VIDARR Position 1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91" name="Google Shape;291;p31"/>
          <p:cNvSpPr txBox="1"/>
          <p:nvPr/>
        </p:nvSpPr>
        <p:spPr>
          <a:xfrm>
            <a:off x="76200" y="842900"/>
            <a:ext cx="79386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Model  Nuclear Waste Source in Simulation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Activity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Detected events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Study to inform feasibility 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How long to get significance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50"/>
              <a:buFont typeface="DM Sans"/>
              <a:buChar char="-"/>
            </a:pPr>
            <a:r>
              <a:rPr lang="en-GB" sz="1350">
                <a:solidFill>
                  <a:srgbClr val="1A1A1A"/>
                </a:solidFill>
                <a:latin typeface="DM Sans"/>
                <a:ea typeface="DM Sans"/>
                <a:cs typeface="DM Sans"/>
                <a:sym typeface="DM Sans"/>
              </a:rPr>
              <a:t>Where to position </a:t>
            </a:r>
            <a:endParaRPr sz="135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