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7" r:id="rId4"/>
    <p:sldMasterId id="2147483766" r:id="rId5"/>
  </p:sldMasterIdLst>
  <p:notesMasterIdLst>
    <p:notesMasterId r:id="rId14"/>
  </p:notesMasterIdLst>
  <p:sldIdLst>
    <p:sldId id="889" r:id="rId6"/>
    <p:sldId id="2893" r:id="rId7"/>
    <p:sldId id="2896" r:id="rId8"/>
    <p:sldId id="2936" r:id="rId9"/>
    <p:sldId id="2917" r:id="rId10"/>
    <p:sldId id="2933" r:id="rId11"/>
    <p:sldId id="2938" r:id="rId12"/>
    <p:sldId id="2939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wcock, Themis" initials="BT" lastIdx="1" clrIdx="0">
    <p:extLst>
      <p:ext uri="{19B8F6BF-5375-455C-9EA6-DF929625EA0E}">
        <p15:presenceInfo xmlns:p15="http://schemas.microsoft.com/office/powerpoint/2012/main" userId="Bowcock, Themis" providerId="None"/>
      </p:ext>
    </p:extLst>
  </p:cmAuthor>
  <p:cmAuthor id="2" name="D'Onofrio, Monica" initials="DM" lastIdx="1" clrIdx="1">
    <p:extLst>
      <p:ext uri="{19B8F6BF-5375-455C-9EA6-DF929625EA0E}">
        <p15:presenceInfo xmlns:p15="http://schemas.microsoft.com/office/powerpoint/2012/main" userId="S::onofrio@liverpool.ac.uk::bfab9e44-6b52-468f-9d77-b5faec34d1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CC"/>
    <a:srgbClr val="FF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5" autoAdjust="0"/>
    <p:restoredTop sz="92500" autoAdjust="0"/>
  </p:normalViewPr>
  <p:slideViewPr>
    <p:cSldViewPr snapToGrid="0">
      <p:cViewPr>
        <p:scale>
          <a:sx n="113" d="100"/>
          <a:sy n="113" d="100"/>
        </p:scale>
        <p:origin x="528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9-48D8-A6CC-8177F96629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9-48D8-A6CC-8177F96629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D9-48D8-A6CC-8177F9662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14522816"/>
        <c:axId val="114523376"/>
      </c:barChart>
      <c:catAx>
        <c:axId val="114522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3376"/>
        <c:crosses val="autoZero"/>
        <c:auto val="1"/>
        <c:lblAlgn val="ctr"/>
        <c:lblOffset val="100"/>
        <c:noMultiLvlLbl val="0"/>
      </c:catAx>
      <c:valAx>
        <c:axId val="11452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2816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EC-4FFD-A006-B3BB139498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EC-4FFD-A006-B3BB139498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EC-4FFD-A006-B3BB13949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14526736"/>
        <c:axId val="114527296"/>
      </c:barChart>
      <c:catAx>
        <c:axId val="114526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7296"/>
        <c:crosses val="autoZero"/>
        <c:auto val="1"/>
        <c:lblAlgn val="ctr"/>
        <c:lblOffset val="100"/>
        <c:noMultiLvlLbl val="0"/>
      </c:catAx>
      <c:valAx>
        <c:axId val="11452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6736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B87D3-6279-BF40-AF82-535CE7DC3351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A9563-66AE-6342-9949-F48847EC0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A9563-66AE-6342-9949-F48847EC0B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A9563-66AE-6342-9949-F48847EC0B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1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gif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626180" y="1484787"/>
            <a:ext cx="11710515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tabLst>
                <a:tab pos="174625" algn="l"/>
                <a:tab pos="358775" algn="l"/>
              </a:tabLst>
            </a:pPr>
            <a:r>
              <a:rPr lang="en-GB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KEY</a:t>
            </a:r>
            <a:r>
              <a:rPr lang="en-GB" sz="2800" b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FACTS</a:t>
            </a:r>
            <a:br>
              <a:rPr lang="en-GB" sz="2800" b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GB" sz="1800" b="1">
                <a:solidFill>
                  <a:srgbClr val="FF6600"/>
                </a:solidFill>
                <a:latin typeface="Arial"/>
                <a:ea typeface="ＭＳ Ｐゴシック" charset="0"/>
                <a:cs typeface="Arial"/>
              </a:rPr>
              <a:t>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One of the UK’s leading Russell Group research institutions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Annual turnover of £465m, including £89m for research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32,000 campus-based and online students</a:t>
            </a:r>
          </a:p>
          <a:p>
            <a:pPr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20% increase in student applications for Entry 2015/16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195,000-strong alumni community 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One of the largest employers in Liverpool City Region – 5,500 staff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 including 1,300 researchers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Renowned for best practice in Widening Participation 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6600"/>
                </a:solidFill>
                <a:cs typeface="Arial"/>
              </a:rPr>
              <a:t>  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  <a:p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56227" cy="688440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25195" y="2352494"/>
            <a:ext cx="6845581" cy="3893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2013, based in Finsbury Square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15-year lease on building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profession-based postgraduate teaching 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programme in partnership with ICAEW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to include offerings in Psychology,</a:t>
            </a:r>
            <a:r>
              <a:rPr lang="en-GB" sz="17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and Environmental Sciences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to grow to approx.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students in next three years,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 income £8m p.a.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to QAA assessment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if Liverpool-based</a:t>
            </a:r>
            <a:endParaRPr lang="en-GB" sz="170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5" y="1344382"/>
            <a:ext cx="421851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1C0DE32-B53B-4636-B312-4D4340DBE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78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4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88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75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84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7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95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0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9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821365" y="692696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6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</a:t>
            </a:r>
            <a:r>
              <a:rPr lang="en-US" sz="26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SNAPSHOT</a:t>
            </a:r>
            <a:endParaRPr lang="en-US" sz="2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Content Placeholder 3" descr="inf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4" b="27484"/>
          <a:stretch>
            <a:fillRect/>
          </a:stretch>
        </p:blipFill>
        <p:spPr>
          <a:xfrm>
            <a:off x="613076" y="1556792"/>
            <a:ext cx="10965851" cy="5241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3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31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68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847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43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96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11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11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41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C1E2BC-24E6-3B4E-A168-D684320D53C6}"/>
              </a:ext>
            </a:extLst>
          </p:cNvPr>
          <p:cNvSpPr/>
          <p:nvPr userDrawn="1"/>
        </p:nvSpPr>
        <p:spPr>
          <a:xfrm>
            <a:off x="-1" y="-774"/>
            <a:ext cx="6743149" cy="1549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xt.jpg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85" r="-55185"/>
          <a:stretch/>
        </p:blipFill>
        <p:spPr>
          <a:xfrm>
            <a:off x="6743149" y="4020"/>
            <a:ext cx="12192000" cy="6858000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8398" y="1230111"/>
            <a:ext cx="10972799" cy="8419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0"/>
              </a:spcBef>
              <a:buNone/>
              <a:defRPr sz="2900" b="1" baseline="0">
                <a:solidFill>
                  <a:srgbClr val="FF65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2pPr>
            <a:lvl3pPr marL="914400" indent="0"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buNone/>
              <a:defRPr/>
            </a:lvl3pPr>
            <a:lvl4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4pPr>
            <a:lvl5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5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106298"/>
            <a:ext cx="10972800" cy="4375525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AF0E7-774A-6144-9AF5-3681B23DCD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63394" y="6443562"/>
            <a:ext cx="7772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CCA62D-06E8-5944-8E38-C6C725D4B2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, screenshot, graphic design&#10;&#10;Description automatically generated">
            <a:extLst>
              <a:ext uri="{FF2B5EF4-FFF2-40B4-BE49-F238E27FC236}">
                <a16:creationId xmlns:a16="http://schemas.microsoft.com/office/drawing/2014/main" id="{D13BAE5E-C2D4-9F48-8EDF-772193C48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1"/>
          <a:stretch/>
        </p:blipFill>
        <p:spPr>
          <a:xfrm>
            <a:off x="7240004" y="0"/>
            <a:ext cx="4951996" cy="997911"/>
          </a:xfrm>
          <a:prstGeom prst="rect">
            <a:avLst/>
          </a:prstGeom>
        </p:spPr>
      </p:pic>
      <p:pic>
        <p:nvPicPr>
          <p:cNvPr id="10" name="Picture 6" descr="Virtual Tour | University of Liverpool | Watch our Psychology vlog">
            <a:extLst>
              <a:ext uri="{FF2B5EF4-FFF2-40B4-BE49-F238E27FC236}">
                <a16:creationId xmlns:a16="http://schemas.microsoft.com/office/drawing/2014/main" id="{C77DB86B-9155-CD4F-A64F-D66870723D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31962" r="24928" b="29333"/>
          <a:stretch/>
        </p:blipFill>
        <p:spPr bwMode="auto">
          <a:xfrm>
            <a:off x="0" y="0"/>
            <a:ext cx="2760179" cy="11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E1229B-866E-3940-970B-03ED0F1C8CB0}"/>
              </a:ext>
            </a:extLst>
          </p:cNvPr>
          <p:cNvSpPr/>
          <p:nvPr userDrawn="1"/>
        </p:nvSpPr>
        <p:spPr>
          <a:xfrm>
            <a:off x="6743147" y="0"/>
            <a:ext cx="496855" cy="20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969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5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2" y="2049687"/>
            <a:ext cx="10902565" cy="2362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 1% of universities world-wide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70% clinical and Professionally-focused </a:t>
            </a:r>
            <a:r>
              <a:rPr lang="en-US" sz="17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programmes</a:t>
            </a:r>
            <a:endParaRPr lang="en-US" sz="1700" kern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top 25 of UK universities targeted by graduate employers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94.8% of graduates in employment or further study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Award-winning teaching facilities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Voted third in Top 10 World Cities 2014 – Rough Guides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Liverpool – with 50,000 students, a big exciting student destination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Significant investment in residential estate</a:t>
            </a:r>
            <a:endParaRPr lang="en-GB" sz="17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</a:t>
            </a:r>
          </a:p>
          <a:p>
            <a:pPr>
              <a:lnSpc>
                <a:spcPts val="2800"/>
              </a:lnSpc>
            </a:pP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4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c buildin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4" y="-7320"/>
            <a:ext cx="12237543" cy="3722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4102918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4351603"/>
            <a:ext cx="10974327" cy="4350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9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 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2" r="-54942"/>
          <a:stretch/>
        </p:blipFill>
        <p:spPr>
          <a:xfrm>
            <a:off x="6720000" y="-1431"/>
            <a:ext cx="12192000" cy="685800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3"/>
            <a:ext cx="10974327" cy="4350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449513"/>
            <a:ext cx="109728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7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253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449513"/>
            <a:ext cx="109728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Image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75" y="1003382"/>
            <a:ext cx="1855292" cy="585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6288021" y="0"/>
            <a:ext cx="5903979" cy="263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tex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5257" y="347762"/>
            <a:ext cx="2046436" cy="2016224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4"/>
            <a:ext cx="10974327" cy="47006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9" y="2778719"/>
            <a:ext cx="8798444" cy="3760976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st 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973" y="2636912"/>
            <a:ext cx="1862920" cy="4221088"/>
          </a:xfrm>
          <a:prstGeom prst="rect">
            <a:avLst/>
          </a:prstGeom>
        </p:spPr>
      </p:pic>
      <p:pic>
        <p:nvPicPr>
          <p:cNvPr id="4" name="Picture 3" descr="tex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8857" y="347762"/>
            <a:ext cx="2046436" cy="2016224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2"/>
            <a:ext cx="10974327" cy="58607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9" y="2778719"/>
            <a:ext cx="8798444" cy="3760976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pic>
        <p:nvPicPr>
          <p:cNvPr id="5" name="Picture 4" descr="text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5257" y="347762"/>
            <a:ext cx="2046436" cy="2016224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4"/>
            <a:ext cx="10974327" cy="49205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778722"/>
            <a:ext cx="10972800" cy="1758557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4"/>
            <a:ext cx="10974327" cy="5769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a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26" r="-39478" b="26"/>
          <a:stretch/>
        </p:blipFill>
        <p:spPr>
          <a:xfrm>
            <a:off x="4800001" y="-10800"/>
            <a:ext cx="12213675" cy="6870968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3689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r="-39454"/>
          <a:stretch/>
        </p:blipFill>
        <p:spPr>
          <a:xfrm>
            <a:off x="4800002" y="-6270"/>
            <a:ext cx="12208935" cy="686427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29" y="0"/>
            <a:ext cx="12272399" cy="6893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4" y="2352495"/>
            <a:ext cx="7924012" cy="310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500"/>
              </a:buClr>
              <a:buSzTx/>
              <a:buFont typeface="Arial" charset="0"/>
              <a:buChar char="•"/>
              <a:tabLst/>
              <a:defRPr/>
            </a:pP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Ranked in Top 150 by the Academic</a:t>
            </a:r>
            <a:r>
              <a:rPr lang="en-GB" sz="2400" baseline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Ranking of World Universities</a:t>
            </a:r>
            <a:endParaRPr lang="en-US" sz="2400">
              <a:solidFill>
                <a:srgbClr val="FF6600"/>
              </a:solidFill>
              <a:latin typeface="Arial"/>
              <a:cs typeface="Arial"/>
            </a:endParaRP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Largest provider of 100% online</a:t>
            </a:r>
            <a:r>
              <a:rPr lang="en-GB" sz="24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postgraduate degrees in Europe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</a:t>
            </a:r>
            <a:r>
              <a:rPr lang="en-GB" sz="24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partnership with Laureate –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36 courses in flexible,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international and collaborative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learning environment</a:t>
            </a: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ON A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SCALE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16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s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1" r="-39478" b="-20"/>
          <a:stretch/>
        </p:blipFill>
        <p:spPr>
          <a:xfrm>
            <a:off x="4800001" y="-9024"/>
            <a:ext cx="12213675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uff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6" r="-39576" b="-10"/>
          <a:stretch/>
        </p:blipFill>
        <p:spPr>
          <a:xfrm>
            <a:off x="4800001" y="-2941"/>
            <a:ext cx="12233651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 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ience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1" r="-39478" b="-20"/>
          <a:stretch/>
        </p:blipFill>
        <p:spPr>
          <a:xfrm>
            <a:off x="4800001" y="-9024"/>
            <a:ext cx="12213675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v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0" r="-39450"/>
          <a:stretch/>
        </p:blipFill>
        <p:spPr>
          <a:xfrm>
            <a:off x="4800001" y="0"/>
            <a:ext cx="12181595" cy="685292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25194" y="2352494"/>
            <a:ext cx="792401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buClr>
                <a:srgbClr val="FF6500"/>
              </a:buClr>
              <a:buFont typeface="Arial" charset="0"/>
              <a:buChar char="•"/>
            </a:pP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Ranked in Top 150 by the Academic</a:t>
            </a:r>
            <a:r>
              <a:rPr lang="en-GB" sz="2400" baseline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Ranking of World Universities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ON A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SCALE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26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7492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building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erpool sens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6873" y="2001795"/>
            <a:ext cx="10916195" cy="2669532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6873" y="2001795"/>
            <a:ext cx="10916195" cy="2669532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2340951"/>
            <a:ext cx="12191999" cy="45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7419" y="2686050"/>
            <a:ext cx="4780639" cy="3818922"/>
          </a:xfrm>
        </p:spPr>
        <p:txBody>
          <a:bodyPr lIns="0" tIns="0" rIns="0" bIns="0">
            <a:noAutofit/>
          </a:bodyPr>
          <a:lstStyle>
            <a:lvl1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66542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625032172"/>
              </p:ext>
            </p:extLst>
          </p:nvPr>
        </p:nvGraphicFramePr>
        <p:xfrm>
          <a:off x="5540087" y="2686050"/>
          <a:ext cx="5931112" cy="296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48880"/>
            <a:ext cx="12192000" cy="45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349517445"/>
              </p:ext>
            </p:extLst>
          </p:nvPr>
        </p:nvGraphicFramePr>
        <p:xfrm>
          <a:off x="2063552" y="2348880"/>
          <a:ext cx="8128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4"/>
            <a:ext cx="10974327" cy="4939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(Title Slid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528EA5-2CCE-404E-B569-5853730F1EA6}"/>
              </a:ext>
            </a:extLst>
          </p:cNvPr>
          <p:cNvSpPr/>
          <p:nvPr userDrawn="1"/>
        </p:nvSpPr>
        <p:spPr>
          <a:xfrm>
            <a:off x="0" y="-774"/>
            <a:ext cx="6720000" cy="1549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title slide update (black)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8" r="-55118"/>
          <a:stretch/>
        </p:blipFill>
        <p:spPr>
          <a:xfrm>
            <a:off x="6720000" y="-774"/>
            <a:ext cx="12192000" cy="6858774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334411" y="3490667"/>
            <a:ext cx="3063969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Name of speaker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28354" y="2178098"/>
            <a:ext cx="8839737" cy="103938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37371" y="2178098"/>
            <a:ext cx="60959" cy="26434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6600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334409" y="3902319"/>
            <a:ext cx="5385591" cy="405770"/>
          </a:xfrm>
        </p:spPr>
        <p:txBody>
          <a:bodyPr lIns="0" tIns="0" rIns="0" bIns="0"/>
          <a:lstStyle>
            <a:lvl1pPr marL="0" indent="0">
              <a:buNone/>
              <a:defRPr sz="2500" b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34409" y="4340461"/>
            <a:ext cx="5385591" cy="48106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500" b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University of Liverpool</a:t>
            </a:r>
            <a:endParaRPr lang="en-US"/>
          </a:p>
        </p:txBody>
      </p:sp>
      <p:pic>
        <p:nvPicPr>
          <p:cNvPr id="1030" name="Picture 6" descr="Virtual Tour | University of Liverpool | Watch our Psychology vlog">
            <a:extLst>
              <a:ext uri="{FF2B5EF4-FFF2-40B4-BE49-F238E27FC236}">
                <a16:creationId xmlns:a16="http://schemas.microsoft.com/office/drawing/2014/main" id="{C95D1309-CF98-CF48-81FD-A1A1EABD939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31962" r="24928" b="29333"/>
          <a:stretch/>
        </p:blipFill>
        <p:spPr bwMode="auto">
          <a:xfrm>
            <a:off x="0" y="0"/>
            <a:ext cx="2760179" cy="11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64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3" y="1136318"/>
            <a:ext cx="691276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</a:t>
            </a:r>
            <a:r>
              <a:rPr lang="en-US" sz="3200" baseline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25195" y="2176044"/>
            <a:ext cx="11087759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Research-led, high-quality teaching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Evidence-based learning with academic experts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Incorporation of latest discoveries quickly into courses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Technology-enhanced learning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‘My Liverpool’ – co-curricular and extra-curricular activities </a:t>
            </a:r>
            <a:b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promote rounded and employable graduates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94.8% of students in employment or further study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75.5% of students achieve first class or 2:1 degrees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Unique global opportunities to enhance studies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of only three UK universities offering full </a:t>
            </a:r>
            <a:b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range of clinical subjects</a:t>
            </a:r>
            <a:endParaRPr lang="en-US" sz="18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8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 dif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 userDrawn="1"/>
        </p:nvSpPr>
        <p:spPr>
          <a:xfrm>
            <a:off x="431145" y="1412776"/>
            <a:ext cx="103632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800"/>
              </a:lnSpc>
            </a:pPr>
            <a:r>
              <a:rPr lang="en-US" sz="3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PART OF A DYNAMIC</a:t>
            </a: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AND CREATIVE CITY</a:t>
            </a:r>
            <a:endParaRPr lang="en-US" sz="3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425196" y="2384419"/>
            <a:ext cx="9842545" cy="5719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– Science City, </a:t>
            </a:r>
            <a:r>
              <a:rPr lang="en-GB" sz="200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Daresbury</a:t>
            </a: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GB" sz="20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GB" sz="20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and Knowledge Quarter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Major cultural destination – more national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museums, theatres and art galleries than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anywhere outside London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corridor – universities, industry,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NHS, City Council, LEP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Largest freeport zone in UK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Fastest growing economy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outside London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Connectivity – airports and high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speed trains</a:t>
            </a:r>
          </a:p>
          <a:p>
            <a:pPr marL="216000" indent="-216000" algn="l">
              <a:lnSpc>
                <a:spcPts val="1950"/>
              </a:lnSpc>
              <a:spcAft>
                <a:spcPts val="800"/>
              </a:spcAft>
              <a:buFont typeface="Arial" charset="0"/>
              <a:buChar char="•"/>
            </a:pPr>
            <a:endParaRPr lang="en-US" sz="200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3" y="1268760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</a:t>
            </a: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PIONEERS</a:t>
            </a:r>
            <a:endParaRPr lang="en-US" sz="32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3" y="2265404"/>
            <a:ext cx="115157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Alumni Relations – connecting successful graduates worldwide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25195" y="2812369"/>
            <a:ext cx="68680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Notable graduates include: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25195" y="3298403"/>
            <a:ext cx="686803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Keith Williams, Chief Executive, British Airways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Sir Maurice Flanagan, Vice-Chair, Emirates Airline Dame Stella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Rimington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former DG, MI5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Sir Robin Saxby, Chair Emeritus, Arm Holdings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Dame Carol Ann Duffy CBE, Poet Laureate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Lawrence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McGinty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ITN science editor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Lewis Booth, former CFO, Ford Motor Co.</a:t>
            </a:r>
            <a:endParaRPr lang="en-US" sz="2400" kern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8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qu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3005" cy="688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25195" y="2265406"/>
            <a:ext cx="6642588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Raised £25m to support Philip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Leverhulme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Equine Hospital,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Wolfson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Centre for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Personalised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Medicines, Small Animal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Teaching Hospital, Centre for Better Births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Benefactors’ Fund raises £250k per </a:t>
            </a:r>
            <a:b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annum for student initiatives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£15.2m raised in three years of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fundraising campaign ‘quiet phase’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date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Campaign launch in 2018 to raise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£75m supporting scholarship,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leadership and research</a:t>
            </a:r>
          </a:p>
        </p:txBody>
      </p: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425193" y="1268760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PHILANTHROPY</a:t>
            </a:r>
            <a:endParaRPr lang="en-US" sz="32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2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image" Target="../media/image9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2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3B118-D6D1-2E40-832C-95916AD9451F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718DC4-E930-044A-B54C-E87B0A0A3FE3}"/>
              </a:ext>
            </a:extLst>
          </p:cNvPr>
          <p:cNvSpPr/>
          <p:nvPr userDrawn="1"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872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5" r:id="rId18"/>
    <p:sldLayoutId id="2147483786" r:id="rId19"/>
    <p:sldLayoutId id="2147483722" r:id="rId20"/>
    <p:sldLayoutId id="2147483724" r:id="rId21"/>
    <p:sldLayoutId id="2147483725" r:id="rId22"/>
    <p:sldLayoutId id="2147483759" r:id="rId23"/>
    <p:sldLayoutId id="2147483761" r:id="rId24"/>
    <p:sldLayoutId id="2147483760" r:id="rId25"/>
    <p:sldLayoutId id="2147483726" r:id="rId26"/>
    <p:sldLayoutId id="2147483742" r:id="rId27"/>
    <p:sldLayoutId id="2147483743" r:id="rId28"/>
    <p:sldLayoutId id="2147483744" r:id="rId29"/>
    <p:sldLayoutId id="2147483758" r:id="rId30"/>
    <p:sldLayoutId id="2147483757" r:id="rId31"/>
    <p:sldLayoutId id="2147483752" r:id="rId32"/>
    <p:sldLayoutId id="2147483755" r:id="rId33"/>
    <p:sldLayoutId id="2147483756" r:id="rId34"/>
    <p:sldLayoutId id="2147483754" r:id="rId35"/>
    <p:sldLayoutId id="2147483753" r:id="rId36"/>
    <p:sldLayoutId id="2147483751" r:id="rId37"/>
    <p:sldLayoutId id="2147483750" r:id="rId38"/>
    <p:sldLayoutId id="2147483749" r:id="rId39"/>
    <p:sldLayoutId id="2147483748" r:id="rId40"/>
    <p:sldLayoutId id="2147483747" r:id="rId41"/>
    <p:sldLayoutId id="2147483745" r:id="rId42"/>
    <p:sldLayoutId id="2147483741" r:id="rId43"/>
    <p:sldLayoutId id="2147483740" r:id="rId44"/>
    <p:sldLayoutId id="2147483738" r:id="rId45"/>
    <p:sldLayoutId id="2147483739" r:id="rId46"/>
    <p:sldLayoutId id="2147483787" r:id="rId4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rpool.ac.uk/ava/" TargetMode="External"/><Relationship Id="rId3" Type="http://schemas.openxmlformats.org/officeDocument/2006/relationships/hyperlink" Target="https://www.liverpool.ac.uk/livdat/" TargetMode="External"/><Relationship Id="rId7" Type="http://schemas.openxmlformats.org/officeDocument/2006/relationships/hyperlink" Target="https://www.liverpool.ac.uk/oma-projec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liverpool.ac.uk/risk-and-uncertainty-cdt/" TargetMode="External"/><Relationship Id="rId5" Type="http://schemas.openxmlformats.org/officeDocument/2006/relationships/hyperlink" Target="https://www.liverpool.ac.uk/new-and-sustainable-photovoltaics/" TargetMode="External"/><Relationship Id="rId4" Type="http://schemas.openxmlformats.org/officeDocument/2006/relationships/hyperlink" Target="https://www.liverpool.ac.uk/centre-for-doctoral-training-for-innovation-in-data-intensive-science/" TargetMode="External"/><Relationship Id="rId9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689" y="2659119"/>
            <a:ext cx="6944024" cy="2102367"/>
          </a:xfrm>
        </p:spPr>
        <p:txBody>
          <a:bodyPr>
            <a:normAutofit fontScale="90000"/>
          </a:bodyPr>
          <a:lstStyle/>
          <a:p>
            <a:pPr algn="l"/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2200" dirty="0"/>
              <a:t>Monica D’Onofrio, </a:t>
            </a:r>
            <a:r>
              <a:rPr lang="en-GB" sz="2200" i="1" dirty="0"/>
              <a:t>Head of Research &amp; Impact </a:t>
            </a:r>
            <a:br>
              <a:rPr lang="en-GB" i="1" dirty="0"/>
            </a:br>
            <a:br>
              <a:rPr lang="en-GB" i="1" dirty="0"/>
            </a:br>
            <a:r>
              <a:rPr lang="en-GB" sz="2200" i="1" dirty="0"/>
              <a:t>24</a:t>
            </a:r>
            <a:r>
              <a:rPr lang="en-GB" sz="2200" dirty="0"/>
              <a:t>/5/2024, HEP meeting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7689" y="2073037"/>
            <a:ext cx="8522691" cy="1964178"/>
          </a:xfrm>
        </p:spPr>
        <p:txBody>
          <a:bodyPr/>
          <a:lstStyle/>
          <a:p>
            <a:r>
              <a:rPr lang="en-GB" sz="32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Update from Department: </a:t>
            </a:r>
          </a:p>
          <a:p>
            <a:r>
              <a:rPr lang="en-GB" sz="32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Research and Impact  </a:t>
            </a:r>
            <a:endParaRPr lang="en-IT" sz="3200" b="1" cap="smal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text, screenshot, graphic design&#10;&#10;Description automatically generated">
            <a:extLst>
              <a:ext uri="{FF2B5EF4-FFF2-40B4-BE49-F238E27FC236}">
                <a16:creationId xmlns:a16="http://schemas.microsoft.com/office/drawing/2014/main" id="{7314FDBD-3E64-BF45-B8D2-B6511380F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1"/>
          <a:stretch/>
        </p:blipFill>
        <p:spPr>
          <a:xfrm>
            <a:off x="0" y="5358294"/>
            <a:ext cx="7384648" cy="148813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2C38EFF8-D85C-EB40-9760-5E736944A865}"/>
              </a:ext>
            </a:extLst>
          </p:cNvPr>
          <p:cNvSpPr/>
          <p:nvPr/>
        </p:nvSpPr>
        <p:spPr>
          <a:xfrm rot="5400000">
            <a:off x="7038814" y="5727279"/>
            <a:ext cx="1409298" cy="694481"/>
          </a:xfrm>
          <a:prstGeom prst="rtTriangle">
            <a:avLst/>
          </a:prstGeom>
          <a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6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81618B-BE15-6242-AF30-94152D313D3B}"/>
              </a:ext>
            </a:extLst>
          </p:cNvPr>
          <p:cNvSpPr txBox="1"/>
          <p:nvPr/>
        </p:nvSpPr>
        <p:spPr>
          <a:xfrm>
            <a:off x="8390191" y="4105399"/>
            <a:ext cx="380180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About </a:t>
            </a:r>
            <a:r>
              <a:rPr lang="en-GB" sz="1600" b="1" dirty="0">
                <a:solidFill>
                  <a:srgbClr val="FFFFCC"/>
                </a:solidFill>
              </a:rPr>
              <a:t>120 PhD students </a:t>
            </a:r>
            <a:r>
              <a:rPr lang="en-GB" sz="1600" dirty="0"/>
              <a:t>enrolled in our programmes </a:t>
            </a:r>
            <a:r>
              <a:rPr lang="en-GB" sz="1200" dirty="0"/>
              <a:t>(STFC CDT</a:t>
            </a:r>
            <a:r>
              <a:rPr lang="en-GB" sz="1200" b="0" i="0" dirty="0">
                <a:effectLst/>
              </a:rPr>
              <a:t> </a:t>
            </a:r>
            <a:r>
              <a:rPr lang="en-GB" sz="1200" i="0" dirty="0">
                <a:effectLst/>
                <a:hlinkClick r:id="rId3" tooltip="Centre for Doctoral Training in Big Data Science (LIV.DA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Big Data Science (LIV.DAT)</a:t>
            </a:r>
            <a:r>
              <a:rPr lang="en-GB" sz="1200" i="0" dirty="0">
                <a:effectLst/>
              </a:rPr>
              <a:t>, </a:t>
            </a:r>
            <a:r>
              <a:rPr lang="en-GB" sz="1200" i="0" dirty="0">
                <a:effectLst/>
                <a:hlinkClick r:id="rId4" tooltip="Centre for Doctoral Training for Innovation in Data Intensive Science (LIV.INNO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 in Data Intensive Science (LIV.INNO)</a:t>
            </a:r>
            <a:r>
              <a:rPr lang="en-GB" sz="1200" i="0" dirty="0">
                <a:effectLst/>
              </a:rPr>
              <a:t>, EPSRC CDT's on </a:t>
            </a:r>
            <a:r>
              <a:rPr lang="en-GB" sz="1200" i="0" dirty="0">
                <a:effectLst/>
                <a:hlinkClick r:id="rId5" tooltip="CDT New and Sustainable Photovoltai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and Sustainable Photovoltaics</a:t>
            </a:r>
            <a:r>
              <a:rPr lang="en-GB" sz="1200" i="0" dirty="0">
                <a:effectLst/>
              </a:rPr>
              <a:t> and </a:t>
            </a:r>
            <a:r>
              <a:rPr lang="en-GB" sz="1200" i="0" dirty="0">
                <a:effectLst/>
                <a:hlinkClick r:id="rId6" tooltip="CDT Risk &amp; Uncertain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 &amp; Uncertainty</a:t>
            </a:r>
            <a:r>
              <a:rPr lang="en-GB" sz="1200" i="0" dirty="0">
                <a:effectLst/>
              </a:rPr>
              <a:t>, EU ITN </a:t>
            </a:r>
            <a:r>
              <a:rPr lang="en-GB" sz="1200" i="0" dirty="0">
                <a:effectLst/>
                <a:hlinkClick r:id="rId7" tooltip="Optimization of Medical Accelerators Project (OM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Accelerators</a:t>
            </a:r>
            <a:r>
              <a:rPr lang="en-GB" sz="1200" i="0" dirty="0">
                <a:effectLst/>
              </a:rPr>
              <a:t> and </a:t>
            </a:r>
            <a:r>
              <a:rPr lang="en-GB" sz="1200" i="0" dirty="0">
                <a:effectLst/>
                <a:hlinkClick r:id="rId8" tooltip="Accelerators Validating Antimatter physics (AV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Antimatter Physics</a:t>
            </a:r>
            <a:r>
              <a:rPr lang="en-GB" sz="1200" i="0" dirty="0">
                <a:effectLst/>
              </a:rPr>
              <a:t>).</a:t>
            </a:r>
            <a:r>
              <a:rPr lang="en-GB" sz="1400" i="0" dirty="0">
                <a:effectLst/>
              </a:rPr>
              <a:t> </a:t>
            </a:r>
            <a:endParaRPr lang="en-GB" sz="1600" dirty="0">
              <a:effectLst/>
            </a:endParaRPr>
          </a:p>
          <a:p>
            <a:r>
              <a:rPr lang="en-GB" sz="1600" dirty="0"/>
              <a:t>  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E8B42CAE-6BAF-9D48-8CEF-2D6329364854}"/>
              </a:ext>
            </a:extLst>
          </p:cNvPr>
          <p:cNvSpPr txBox="1">
            <a:spLocks/>
          </p:cNvSpPr>
          <p:nvPr/>
        </p:nvSpPr>
        <p:spPr>
          <a:xfrm>
            <a:off x="482832" y="1085879"/>
            <a:ext cx="8230745" cy="576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department at glance</a:t>
            </a:r>
            <a:endParaRPr lang="en-GB" sz="4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2833E-70F1-4967-977E-A30C7274C8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A4754-84A8-FF78-1D34-C76B7E849A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2096" y="1785487"/>
            <a:ext cx="5733671" cy="3877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32BA11-F978-7D0F-1DE1-B53BE4A4C5F4}"/>
              </a:ext>
            </a:extLst>
          </p:cNvPr>
          <p:cNvSpPr txBox="1"/>
          <p:nvPr/>
        </p:nvSpPr>
        <p:spPr>
          <a:xfrm>
            <a:off x="8395767" y="1342367"/>
            <a:ext cx="380180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FFCC"/>
                </a:solidFill>
                <a:latin typeface="ArialMT"/>
              </a:rPr>
              <a:t>PP is one of the 5 “clusters” of Research, </a:t>
            </a:r>
            <a:r>
              <a:rPr lang="en-GB" sz="1600" dirty="0">
                <a:latin typeface="ArialMT"/>
              </a:rPr>
              <a:t>together with Nuclear Physics, Accelerator Science, Condensed Matter and Physics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MT"/>
              </a:rPr>
              <a:t>Research in </a:t>
            </a:r>
            <a:r>
              <a:rPr lang="en-GB" sz="1600" b="1" dirty="0">
                <a:solidFill>
                  <a:srgbClr val="FFFFCC"/>
                </a:solidFill>
                <a:latin typeface="ArialMT"/>
              </a:rPr>
              <a:t>AI/data science, quantum, sustainable technologies, medical physics</a:t>
            </a:r>
            <a:r>
              <a:rPr lang="en-GB" sz="1600" dirty="0">
                <a:solidFill>
                  <a:srgbClr val="FFFFCC"/>
                </a:solidFill>
                <a:latin typeface="ArialMT"/>
              </a:rPr>
              <a:t> </a:t>
            </a:r>
            <a:r>
              <a:rPr lang="en-GB" sz="1600" dirty="0">
                <a:latin typeface="ArialMT"/>
              </a:rPr>
              <a:t>underpinned by all 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M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85CC8-CF00-1855-B22E-ACCC3E6B0419}"/>
              </a:ext>
            </a:extLst>
          </p:cNvPr>
          <p:cNvSpPr txBox="1"/>
          <p:nvPr/>
        </p:nvSpPr>
        <p:spPr>
          <a:xfrm>
            <a:off x="0" y="2345709"/>
            <a:ext cx="2662095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FFCC"/>
                </a:solidFill>
              </a:rPr>
              <a:t>&gt; 55 academics  </a:t>
            </a:r>
            <a:r>
              <a:rPr lang="en-GB" sz="1600" dirty="0"/>
              <a:t>(including joined posts, i.e. with Chemistry and EEE)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More than </a:t>
            </a:r>
            <a:r>
              <a:rPr lang="en-GB" sz="1600" b="1" dirty="0">
                <a:solidFill>
                  <a:srgbClr val="FFFFCC"/>
                </a:solidFill>
              </a:rPr>
              <a:t>50 </a:t>
            </a:r>
            <a:r>
              <a:rPr lang="en-GB" sz="1600" b="1" dirty="0">
                <a:solidFill>
                  <a:srgbClr val="FFFFCC"/>
                </a:solidFill>
                <a:effectLst/>
                <a:latin typeface="ArialMT"/>
              </a:rPr>
              <a:t>full time research</a:t>
            </a:r>
            <a:r>
              <a:rPr lang="en-GB" sz="1600" b="1" dirty="0">
                <a:solidFill>
                  <a:srgbClr val="FFFFCC"/>
                </a:solidFill>
                <a:latin typeface="ArialMT"/>
              </a:rPr>
              <a:t>:</a:t>
            </a:r>
            <a:r>
              <a:rPr lang="en-GB" sz="1600" dirty="0">
                <a:effectLst/>
                <a:latin typeface="ArialMT"/>
              </a:rPr>
              <a:t> computer physicists, professional, technical and electronic support staff </a:t>
            </a:r>
          </a:p>
          <a:p>
            <a:r>
              <a:rPr lang="en-GB" sz="1600" dirty="0"/>
              <a:t> 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7166534-C1AD-8FE2-587A-BF00D834C794}"/>
              </a:ext>
            </a:extLst>
          </p:cNvPr>
          <p:cNvSpPr/>
          <p:nvPr/>
        </p:nvSpPr>
        <p:spPr>
          <a:xfrm>
            <a:off x="4728117" y="3055434"/>
            <a:ext cx="936703" cy="53525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33F7D-1B96-877F-4E77-920CCFDA1569}"/>
              </a:ext>
            </a:extLst>
          </p:cNvPr>
          <p:cNvSpPr txBox="1"/>
          <p:nvPr/>
        </p:nvSpPr>
        <p:spPr>
          <a:xfrm>
            <a:off x="45155" y="6069793"/>
            <a:ext cx="1216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 of School of Physical Science (Math, Chemistry, Physics), within the Faculty of Science and Engineering </a:t>
            </a:r>
          </a:p>
        </p:txBody>
      </p:sp>
    </p:spTree>
    <p:extLst>
      <p:ext uri="{BB962C8B-B14F-4D97-AF65-F5344CB8AC3E}">
        <p14:creationId xmlns:p14="http://schemas.microsoft.com/office/powerpoint/2010/main" val="30732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C6AC7E-315E-FA44-940C-D739B73EEC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Path for growth: Strategy 2031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50891-B231-F84F-95D6-A93D40DF8D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6" y="1916293"/>
            <a:ext cx="11376929" cy="4941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departmental strategy  aligns with the 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Liverpool 2031 strategic framework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launched by the Institution in October 2023 to achieve the ambitious goal to become a Top 100, globally recognised University, sets an environment to focus on opportunities and challenges. The framework intends to </a:t>
            </a:r>
            <a:r>
              <a:rPr lang="en-GB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build upon our distinctive strengths and characteristics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featuring four pillars and two overarching themes (people and culture, sustainability) that well align with our own. </a:t>
            </a:r>
          </a:p>
          <a:p>
            <a:pPr marL="0" indent="0">
              <a:buNone/>
            </a:pPr>
            <a:endParaRPr lang="en-GB" sz="2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framework offers the perfect (and timely) landscape to further promote our ambitions and better capitalise on our strengths i.e., in international research and partnerships.  </a:t>
            </a:r>
            <a:endParaRPr lang="en-IT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3AF3D-1097-8F44-9C8C-9D60BC63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3602188"/>
            <a:ext cx="6741226" cy="2112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5E689-1F4B-144B-BA0E-C5E6AE100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055" y="3602188"/>
            <a:ext cx="1780605" cy="1217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5F98FD-25AE-7744-8B18-29F61D523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717" y="3602188"/>
            <a:ext cx="1867887" cy="1217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E8F97-38A5-8C45-A713-E6D541E2C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374" y="4917975"/>
            <a:ext cx="1780605" cy="709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75B9C-C71F-4341-B92E-ACE29CCD1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717" y="4882681"/>
            <a:ext cx="1783612" cy="74520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B3E4AE-5444-4FFF-A4B0-686DFD6153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9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0AE095-D53C-4C18-1CFD-9B2F8113F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Where we stand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8817-4BB6-A3F3-B294-F304CDFE6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7" y="2027275"/>
            <a:ext cx="10972800" cy="4375525"/>
          </a:xfrm>
        </p:spPr>
        <p:txBody>
          <a:bodyPr>
            <a:normAutofit/>
          </a:bodyPr>
          <a:lstStyle/>
          <a:p>
            <a:r>
              <a:rPr lang="en-US" sz="2000" dirty="0"/>
              <a:t>The recent review and update of the departmental strategy identified a number of areas for growth and priorities for each research cluster</a:t>
            </a:r>
          </a:p>
          <a:p>
            <a:pPr lvl="1"/>
            <a:r>
              <a:rPr lang="en-US" sz="2000" dirty="0"/>
              <a:t>For PP, aspects spanning from instrumentation to exploitation </a:t>
            </a:r>
          </a:p>
          <a:p>
            <a:r>
              <a:rPr lang="en-US" sz="2000" dirty="0"/>
              <a:t>On-going campaign to promote the physics we do:</a:t>
            </a:r>
          </a:p>
          <a:p>
            <a:pPr lvl="1"/>
            <a:r>
              <a:rPr lang="en-US" sz="1800" dirty="0"/>
              <a:t>VC visit at CERN </a:t>
            </a:r>
            <a:r>
              <a:rPr lang="en-US" sz="1800" dirty="0">
                <a:sym typeface="Wingdings" pitchFamily="2" charset="2"/>
              </a:rPr>
              <a:t> highlight impact of our activities at CERN as one of our main partner</a:t>
            </a:r>
            <a:r>
              <a:rPr lang="en-US" sz="1800" dirty="0"/>
              <a:t> </a:t>
            </a:r>
          </a:p>
          <a:p>
            <a:pPr lvl="1"/>
            <a:r>
              <a:rPr lang="en-US" sz="1800" dirty="0" err="1"/>
              <a:t>IoP</a:t>
            </a:r>
            <a:r>
              <a:rPr lang="en-US" sz="1800" dirty="0"/>
              <a:t> conference </a:t>
            </a:r>
            <a:r>
              <a:rPr lang="en-US" sz="1800" dirty="0">
                <a:sym typeface="Wingdings" pitchFamily="2" charset="2"/>
              </a:rPr>
              <a:t> strengthen partnerships with international labs (FNAL, BNL, J-Parc..)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Visits of stakeholders (Dept of Science, Innovation and Technology, AWE, MoD and more)      </a:t>
            </a:r>
          </a:p>
          <a:p>
            <a:pPr lvl="1"/>
            <a:endParaRPr lang="en-US" sz="2000" dirty="0"/>
          </a:p>
          <a:p>
            <a:r>
              <a:rPr lang="en-US" sz="2000" dirty="0">
                <a:sym typeface="Wingdings" pitchFamily="2" charset="2"/>
              </a:rPr>
              <a:t>Within Faculty and Institution, we are ensuring that we align with ”themes” (e.g. Energy, Digital, Material) but also push for fundamental science  Frontier on PP  </a:t>
            </a:r>
            <a:endParaRPr lang="en-US" sz="2000" dirty="0"/>
          </a:p>
          <a:p>
            <a:r>
              <a:rPr lang="en-US" sz="2000" dirty="0"/>
              <a:t>As resources are limited, we look at ensuring we maximize outcomes through collaborative efforts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across-area activities </a:t>
            </a:r>
            <a:r>
              <a:rPr lang="en-US" sz="2000" dirty="0">
                <a:sym typeface="Wingdings" pitchFamily="2" charset="2"/>
              </a:rPr>
              <a:t>that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allow to capitalise on diverse expertise and perspectives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E0DB8-731B-2EE1-2A0E-C208FE7A0C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841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FFD50-2B6F-9F4A-A6D2-643A90BF0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Across-area activities: what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1269F-FBB6-5247-B630-2152A728EBA6}"/>
              </a:ext>
            </a:extLst>
          </p:cNvPr>
          <p:cNvSpPr txBox="1"/>
          <p:nvPr/>
        </p:nvSpPr>
        <p:spPr>
          <a:xfrm>
            <a:off x="399290" y="1812449"/>
            <a:ext cx="1128390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 the December 2023 Research meeting, four research themes of common interest have been identified: </a:t>
            </a:r>
          </a:p>
          <a:p>
            <a:pPr algn="just"/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Quantum</a:t>
            </a:r>
            <a:endParaRPr lang="en-GB" sz="20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en-GB" sz="2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edical physics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Sustainability</a:t>
            </a:r>
            <a:endParaRPr lang="en-GB" sz="20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 science and AI </a:t>
            </a:r>
          </a:p>
          <a:p>
            <a:pPr algn="just"/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 of those are relevant for Particle Physics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sym typeface="Wingdings" pitchFamily="2" charset="2"/>
              </a:rPr>
              <a:t>w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hile work is already on-going, research and impact potential can be bolstered considerably if expertise from more than one traditional cluster or even department is exploited and shared. </a:t>
            </a:r>
          </a:p>
          <a:p>
            <a:pPr algn="just"/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Collaborations in these areas could be beneficial to (1) </a:t>
            </a: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create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the critical mass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needed to achieve targets and competitiveness at national and international level (especially for emerging areas); (2) 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efficiently target funding routes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aligned to activities (very relevant also for ECRs). </a:t>
            </a:r>
          </a:p>
          <a:p>
            <a:pPr algn="just"/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762B8-A07A-4AC8-8003-17177EBAB8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FFD50-2B6F-9F4A-A6D2-643A90BF0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Across-area activities: organisation and kick-off (1)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762B8-A07A-4AC8-8003-17177EBAB8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83625C-1258-EB99-58B7-66417C3B82E4}"/>
              </a:ext>
            </a:extLst>
          </p:cNvPr>
          <p:cNvSpPr txBox="1">
            <a:spLocks/>
          </p:cNvSpPr>
          <p:nvPr/>
        </p:nvSpPr>
        <p:spPr>
          <a:xfrm>
            <a:off x="366310" y="1652531"/>
            <a:ext cx="11577333" cy="48403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Quantum,</a:t>
            </a:r>
            <a:r>
              <a:rPr 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now rebranded as </a:t>
            </a:r>
            <a:r>
              <a:rPr 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Quantum Science and Technologies Development (QSTD) </a:t>
            </a:r>
          </a:p>
          <a:p>
            <a:pPr lvl="1"/>
            <a:r>
              <a:rPr lang="en-US" sz="19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Coordinators:</a:t>
            </a:r>
            <a:r>
              <a:rPr lang="en-US" sz="1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Brianna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Heazlewood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Gianluigi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Casse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9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On-going in PP: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atom interferometry, quantum sensors, quantum computing 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9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Targets: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gathering activities already on going, boost to the next level and allow access to large funding opportunities from both STFC and EPSRC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Kick-off: 7</a:t>
            </a:r>
            <a:r>
              <a:rPr lang="en-US" sz="19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of June, 2 PM   </a:t>
            </a:r>
            <a:endParaRPr lang="en-US" sz="19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Medical/healthcare: </a:t>
            </a:r>
          </a:p>
          <a:p>
            <a:pPr lvl="1"/>
            <a:r>
              <a:rPr lang="en-US" sz="19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Coordinators:</a:t>
            </a:r>
            <a:r>
              <a:rPr lang="en-US" sz="1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Tim Greenshaw, Laura Harkness Brennan</a:t>
            </a:r>
          </a:p>
          <a:p>
            <a:pPr lvl="1"/>
            <a:r>
              <a:rPr lang="en-US" sz="19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On-going in PP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 instrumentation for </a:t>
            </a:r>
            <a:r>
              <a:rPr lang="en-US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cancer proton therapy treatment systems, AI in healthcare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lvl="1"/>
            <a:r>
              <a:rPr lang="en-US" sz="19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Targets: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gathering of diverse activities, from AS to detector device developments in NP and CMP, create a narrative to boost interdisciplinarity and access to diverse funding sources (including Faculty for impact). </a:t>
            </a:r>
          </a:p>
          <a:p>
            <a:pPr lvl="1"/>
            <a:r>
              <a:rPr lang="en-US" sz="19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Kick-off: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expected mid-July 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457200" lvl="1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0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FFD50-2B6F-9F4A-A6D2-643A90BF0F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Across-area activities: organisation and kick-off (2)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762B8-A07A-4AC8-8003-17177EBAB8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83625C-1258-EB99-58B7-66417C3B82E4}"/>
              </a:ext>
            </a:extLst>
          </p:cNvPr>
          <p:cNvSpPr txBox="1">
            <a:spLocks/>
          </p:cNvSpPr>
          <p:nvPr/>
        </p:nvSpPr>
        <p:spPr>
          <a:xfrm>
            <a:off x="366310" y="1652531"/>
            <a:ext cx="11577333" cy="504178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technologies: </a:t>
            </a:r>
          </a:p>
          <a:p>
            <a:pPr lvl="1"/>
            <a:r>
              <a:rPr lang="en-US" sz="19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Coordinators: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Ellis Rintoul, Jon Major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 lvl="1"/>
            <a:r>
              <a:rPr lang="en-US" sz="19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On-going in PP: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might seem not much, but several things are possible i.e. in computing, device and even exploitation of green-energy facilities (e.g. ERL technology) </a:t>
            </a:r>
          </a:p>
          <a:p>
            <a:pPr lvl="1"/>
            <a:r>
              <a:rPr lang="en-US" sz="19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Targets: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identify opportunities not immediately visible, create a coherent narrative and “branding” of the research already on-going. Furthermore, sustainability will soon become a must in all grant applications, and the group will be able to advice and share expertise and views.  </a:t>
            </a:r>
          </a:p>
          <a:p>
            <a:pPr lvl="1"/>
            <a:r>
              <a:rPr lang="en-US" sz="19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Kick-off: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expected end-July </a:t>
            </a:r>
            <a:endParaRPr lang="en-US" sz="19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AI/Data Science:  </a:t>
            </a:r>
          </a:p>
          <a:p>
            <a:pPr lvl="1"/>
            <a:r>
              <a:rPr lang="en-US" sz="19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Coordinators:</a:t>
            </a:r>
            <a:r>
              <a:rPr lang="en-US" sz="19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Monica D’Onofrio, Carsten Welsch 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On-going in PP:</a:t>
            </a:r>
            <a:r>
              <a:rPr lang="en-US" sz="19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 lot! 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Targets:</a:t>
            </a:r>
            <a:r>
              <a:rPr lang="en-US" sz="19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AI applications well developed and in-use across clusters, main priority here is to improve in networking with national (i.e. Hartree) and international labs (CERN), collaborations with other universities (Hubs), continue CDT and training opportunities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 lvl="1"/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Kick-off: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expected mid-July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2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8EBDF8-EE86-A2AB-2DA3-6AD056057F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the department to broader landscape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C8770-ED17-0E8F-299B-52E5434382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7" y="1891473"/>
            <a:ext cx="11195205" cy="4136457"/>
          </a:xfrm>
        </p:spPr>
        <p:txBody>
          <a:bodyPr>
            <a:normAutofit/>
          </a:bodyPr>
          <a:lstStyle/>
          <a:p>
            <a:r>
              <a:rPr lang="en-US" sz="2000" dirty="0"/>
              <a:t>We, as our institution, do not sit in isolation </a:t>
            </a:r>
            <a:r>
              <a:rPr lang="en-US" sz="2000" dirty="0">
                <a:sym typeface="Wingdings" pitchFamily="2" charset="2"/>
              </a:rPr>
              <a:t> a lot is on-going in the national and international landscape and participation is key!   </a:t>
            </a:r>
          </a:p>
          <a:p>
            <a:r>
              <a:rPr lang="en-US" sz="2000" dirty="0">
                <a:sym typeface="Wingdings" pitchFamily="2" charset="2"/>
              </a:rPr>
              <a:t>In UK:</a:t>
            </a:r>
          </a:p>
          <a:p>
            <a:pPr lvl="1"/>
            <a:r>
              <a:rPr lang="en-US" sz="1800" dirty="0">
                <a:sym typeface="Wingdings" pitchFamily="2" charset="2"/>
              </a:rPr>
              <a:t>STFC programmatic review and prioritization process to be done by end 2024 </a:t>
            </a:r>
          </a:p>
          <a:p>
            <a:pPr lvl="1"/>
            <a:r>
              <a:rPr lang="en-US" sz="1800" dirty="0">
                <a:sym typeface="Wingdings" pitchFamily="2" charset="2"/>
              </a:rPr>
              <a:t>Strategy documents being released on Quantum, AI, sustainability </a:t>
            </a: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In the world:</a:t>
            </a:r>
          </a:p>
          <a:p>
            <a:pPr lvl="1"/>
            <a:r>
              <a:rPr lang="en-US" sz="1800" dirty="0">
                <a:sym typeface="Wingdings" pitchFamily="2" charset="2"/>
              </a:rPr>
              <a:t>European Strategy update: inputs deadline – 31/03/2025. Process to be concluded in 2026</a:t>
            </a:r>
          </a:p>
          <a:p>
            <a:endParaRPr lang="en-US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All of the above requires input from the community, which is us!  </a:t>
            </a:r>
          </a:p>
          <a:p>
            <a:pPr>
              <a:buFontTx/>
              <a:buChar char="-"/>
            </a:pPr>
            <a:r>
              <a:rPr lang="en-US" sz="2000" b="1" dirty="0">
                <a:solidFill>
                  <a:srgbClr val="FFFFCC"/>
                </a:solidFill>
                <a:sym typeface="Wingdings" pitchFamily="2" charset="2"/>
              </a:rPr>
              <a:t>Have your say:</a:t>
            </a:r>
            <a:r>
              <a:rPr lang="en-US" sz="2000" dirty="0">
                <a:sym typeface="Wingdings" pitchFamily="2" charset="2"/>
              </a:rPr>
              <a:t> there are many ways, from filling PPAP and PAAP questionnaires to community meetings, also for ECRs; UK ECFA meeting (September 2024) – see kickoff </a:t>
            </a:r>
            <a:r>
              <a:rPr lang="en-US" sz="2000">
                <a:sym typeface="Wingdings" pitchFamily="2" charset="2"/>
              </a:rPr>
              <a:t>2/05/24 for ES </a:t>
            </a:r>
            <a:endParaRPr lang="en-US" sz="2000" dirty="0">
              <a:sym typeface="Wingdings" pitchFamily="2" charset="2"/>
            </a:endParaRPr>
          </a:p>
          <a:p>
            <a:pPr marL="0" indent="0">
              <a:buNone/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49E1F-F83A-BD30-92D0-3FF73990C00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08CCA-8862-DB56-9AF9-8FD372B35BED}"/>
              </a:ext>
            </a:extLst>
          </p:cNvPr>
          <p:cNvSpPr txBox="1"/>
          <p:nvPr/>
        </p:nvSpPr>
        <p:spPr>
          <a:xfrm>
            <a:off x="993422" y="6014936"/>
            <a:ext cx="9469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From departmental to international activities, engagement is key – do not wait for others to decide for you!</a:t>
            </a:r>
          </a:p>
        </p:txBody>
      </p:sp>
    </p:spTree>
    <p:extLst>
      <p:ext uri="{BB962C8B-B14F-4D97-AF65-F5344CB8AC3E}">
        <p14:creationId xmlns:p14="http://schemas.microsoft.com/office/powerpoint/2010/main" val="80187473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Fill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escriptionDoc" ma:contentTypeID="0x010100FE18F42980674C4080D877AFFC34F2B0" ma:contentTypeVersion="16" ma:contentTypeDescription="Description" ma:contentTypeScope="" ma:versionID="fefb18832ec9b06a35c8607b2fdd30c7">
  <xsd:schema xmlns:xsd="http://www.w3.org/2001/XMLSchema" xmlns:xs="http://www.w3.org/2001/XMLSchema" xmlns:p="http://schemas.microsoft.com/office/2006/metadata/properties" xmlns:ns2="a5b6e55a-3cd3-4552-afe6-0d1abe327b31" xmlns:ns3="f84b4615-96a4-421c-94d9-0ff7fc995db0" targetNamespace="http://schemas.microsoft.com/office/2006/metadata/properties" ma:root="true" ma:fieldsID="8cadf725836687a730d944f13a1301a7" ns2:_="" ns3:_="">
    <xsd:import namespace="a5b6e55a-3cd3-4552-afe6-0d1abe327b31"/>
    <xsd:import namespace="f84b4615-96a4-421c-94d9-0ff7fc995db0"/>
    <xsd:element name="properties">
      <xsd:complexType>
        <xsd:sequence>
          <xsd:element name="documentManagement">
            <xsd:complexType>
              <xsd:all>
                <xsd:element ref="ns2:DescriptionComment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6e55a-3cd3-4552-afe6-0d1abe327b31" elementFormDefault="qualified">
    <xsd:import namespace="http://schemas.microsoft.com/office/2006/documentManagement/types"/>
    <xsd:import namespace="http://schemas.microsoft.com/office/infopath/2007/PartnerControls"/>
    <xsd:element name="DescriptionComments" ma:index="8" nillable="true" ma:displayName="Description" ma:description="Description of the document" ma:internalName="DescriptionComments" ma:readOnly="false">
      <xsd:simpleType>
        <xsd:restriction base="dms:Text"/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b4615-96a4-421c-94d9-0ff7fc995db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SharedWithUsers xmlns="f84b4615-96a4-421c-94d9-0ff7fc995db0">
      <UserInfo>
        <DisplayName>Reid, Angie</DisplayName>
        <AccountId>19</AccountId>
        <AccountType/>
      </UserInfo>
      <UserInfo>
        <DisplayName>Vossebeld, Joost</DisplayName>
        <AccountId>15</AccountId>
        <AccountType/>
      </UserInfo>
    </SharedWithUsers>
    <DescriptionComments xmlns="a5b6e55a-3cd3-4552-afe6-0d1abe327b31" xsi:nil="true"/>
  </documentManagement>
</p:properties>
</file>

<file path=customXml/itemProps1.xml><?xml version="1.0" encoding="utf-8"?>
<ds:datastoreItem xmlns:ds="http://schemas.openxmlformats.org/officeDocument/2006/customXml" ds:itemID="{5B01D6F9-843C-40B5-A22D-9E6E41C32D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b6e55a-3cd3-4552-afe6-0d1abe327b31"/>
    <ds:schemaRef ds:uri="f84b4615-96a4-421c-94d9-0ff7fc995d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ACC5A2-8F2D-458C-A7A4-66EE3E2FC5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E239B0-1558-4834-A5CF-6A04772BF927}">
  <ds:schemaRefs>
    <ds:schemaRef ds:uri="e6820daa-d2e7-412e-947d-51b1dafb8693"/>
    <ds:schemaRef ds:uri="http://purl.org/dc/dcmitype/"/>
    <ds:schemaRef ds:uri="http://schemas.microsoft.com/office/infopath/2007/PartnerControls"/>
    <ds:schemaRef ds:uri="310d0dbb-532f-4493-a8c2-b3e89024f525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f84b4615-96a4-421c-94d9-0ff7fc995db0"/>
    <ds:schemaRef ds:uri="a5b6e55a-3cd3-4552-afe6-0d1abe327b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Liverpool</Template>
  <TotalTime>19065</TotalTime>
  <Words>1040</Words>
  <Application>Microsoft Macintosh PowerPoint</Application>
  <PresentationFormat>Widescreen</PresentationFormat>
  <Paragraphs>90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ArialMT</vt:lpstr>
      <vt:lpstr>Calibri</vt:lpstr>
      <vt:lpstr>Times New Roman</vt:lpstr>
      <vt:lpstr>Wingdings</vt:lpstr>
      <vt:lpstr>Content Filled</vt:lpstr>
      <vt:lpstr>Vapor Trail</vt:lpstr>
      <vt:lpstr>   Monica D’Onofrio, Head of Research &amp; Impact   24/5/2024, HEP meeting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Kirsty</dc:creator>
  <cp:lastModifiedBy>D'Onofrio, Monica</cp:lastModifiedBy>
  <cp:revision>591</cp:revision>
  <cp:lastPrinted>2017-01-06T14:04:53Z</cp:lastPrinted>
  <dcterms:created xsi:type="dcterms:W3CDTF">2015-07-17T10:13:06Z</dcterms:created>
  <dcterms:modified xsi:type="dcterms:W3CDTF">2024-05-24T09:29:32Z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0x010100FE18F42980674C4080D877AFFC34F2B0</vt:lpwstr>
  </property>
</Properties>
</file>