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98" r:id="rId3"/>
    <p:sldId id="295" r:id="rId4"/>
    <p:sldId id="284" r:id="rId5"/>
    <p:sldId id="285" r:id="rId6"/>
    <p:sldId id="286" r:id="rId7"/>
    <p:sldId id="287" r:id="rId8"/>
    <p:sldId id="308" r:id="rId9"/>
    <p:sldId id="293" r:id="rId10"/>
    <p:sldId id="297" r:id="rId11"/>
    <p:sldId id="307" r:id="rId12"/>
    <p:sldId id="257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274" r:id="rId24"/>
    <p:sldId id="260" r:id="rId25"/>
    <p:sldId id="296" r:id="rId26"/>
    <p:sldId id="258" r:id="rId27"/>
    <p:sldId id="259" r:id="rId28"/>
    <p:sldId id="300" r:id="rId29"/>
    <p:sldId id="301" r:id="rId30"/>
    <p:sldId id="261" r:id="rId31"/>
    <p:sldId id="263" r:id="rId32"/>
    <p:sldId id="291" r:id="rId33"/>
    <p:sldId id="292" r:id="rId34"/>
    <p:sldId id="290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8" r:id="rId43"/>
    <p:sldId id="283" r:id="rId44"/>
    <p:sldId id="302" r:id="rId45"/>
    <p:sldId id="304" r:id="rId46"/>
    <p:sldId id="303" r:id="rId47"/>
    <p:sldId id="305" r:id="rId48"/>
    <p:sldId id="306" r:id="rId49"/>
    <p:sldId id="289" r:id="rId50"/>
    <p:sldId id="299" r:id="rId51"/>
    <p:sldId id="29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9A21F-3255-4A8B-BDBA-9722F9E2EBAB}" v="463" dt="2024-08-20T00:10:15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48FE0-7487-41BD-AE2A-4AACBD71C6F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414853C-1945-49BE-BE36-62430169C6C3}">
      <dgm:prSet/>
      <dgm:spPr/>
      <dgm:t>
        <a:bodyPr/>
        <a:lstStyle/>
        <a:p>
          <a:r>
            <a:rPr lang="fr-FR"/>
            <a:t>Start With Nothing.</a:t>
          </a:r>
          <a:endParaRPr lang="en-US"/>
        </a:p>
      </dgm:t>
    </dgm:pt>
    <dgm:pt modelId="{E86634D4-1888-475F-8FFA-D7F457B4FF08}" type="parTrans" cxnId="{28C86E06-CF85-4BCA-A130-C5002E3D015D}">
      <dgm:prSet/>
      <dgm:spPr/>
      <dgm:t>
        <a:bodyPr/>
        <a:lstStyle/>
        <a:p>
          <a:endParaRPr lang="en-US"/>
        </a:p>
      </dgm:t>
    </dgm:pt>
    <dgm:pt modelId="{8F69787F-3885-4532-88D3-B98A85FAEEEA}" type="sibTrans" cxnId="{28C86E06-CF85-4BCA-A130-C5002E3D015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9E6F3A8-3822-4426-AC1E-3856977F63FF}">
      <dgm:prSet/>
      <dgm:spPr/>
      <dgm:t>
        <a:bodyPr/>
        <a:lstStyle/>
        <a:p>
          <a:r>
            <a:rPr lang="fr-FR"/>
            <a:t>Make Something.</a:t>
          </a:r>
          <a:endParaRPr lang="en-US"/>
        </a:p>
      </dgm:t>
    </dgm:pt>
    <dgm:pt modelId="{F05A4F2E-CEFC-46EC-8EA4-8FE588C7F8F0}" type="parTrans" cxnId="{BDDA9D43-B93A-4864-BFD4-E161E8F5C554}">
      <dgm:prSet/>
      <dgm:spPr/>
      <dgm:t>
        <a:bodyPr/>
        <a:lstStyle/>
        <a:p>
          <a:endParaRPr lang="en-US"/>
        </a:p>
      </dgm:t>
    </dgm:pt>
    <dgm:pt modelId="{55FA81EA-9850-46C4-8C86-F7C018BE244D}" type="sibTrans" cxnId="{BDDA9D43-B93A-4864-BFD4-E161E8F5C55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AB4D4E1-603E-4500-9FD0-E13986E7DEF2}">
      <dgm:prSet/>
      <dgm:spPr/>
      <dgm:t>
        <a:bodyPr/>
        <a:lstStyle/>
        <a:p>
          <a:r>
            <a:rPr lang="fr-FR"/>
            <a:t>Destroy It.</a:t>
          </a:r>
          <a:endParaRPr lang="en-US"/>
        </a:p>
      </dgm:t>
    </dgm:pt>
    <dgm:pt modelId="{8D13FD2C-B1CA-46B7-8F36-D57E3662552D}" type="parTrans" cxnId="{DFBB28B5-B8A1-4D31-88EA-363B1ACCBBD6}">
      <dgm:prSet/>
      <dgm:spPr/>
      <dgm:t>
        <a:bodyPr/>
        <a:lstStyle/>
        <a:p>
          <a:endParaRPr lang="en-US"/>
        </a:p>
      </dgm:t>
    </dgm:pt>
    <dgm:pt modelId="{6684E869-534A-41CE-AD2A-EB27D0D8CC7D}" type="sibTrans" cxnId="{DFBB28B5-B8A1-4D31-88EA-363B1ACCBBD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853735B-7165-4734-9DE6-2AF8F656EEFD}" type="pres">
      <dgm:prSet presAssocID="{82248FE0-7487-41BD-AE2A-4AACBD71C6FE}" presName="Name0" presStyleCnt="0">
        <dgm:presLayoutVars>
          <dgm:animLvl val="lvl"/>
          <dgm:resizeHandles val="exact"/>
        </dgm:presLayoutVars>
      </dgm:prSet>
      <dgm:spPr/>
    </dgm:pt>
    <dgm:pt modelId="{F74D5570-C161-43CB-9745-627D59FDC84A}" type="pres">
      <dgm:prSet presAssocID="{1414853C-1945-49BE-BE36-62430169C6C3}" presName="compositeNode" presStyleCnt="0">
        <dgm:presLayoutVars>
          <dgm:bulletEnabled val="1"/>
        </dgm:presLayoutVars>
      </dgm:prSet>
      <dgm:spPr/>
    </dgm:pt>
    <dgm:pt modelId="{6AF49D8E-B8DF-46FB-A982-1DFA335C1D80}" type="pres">
      <dgm:prSet presAssocID="{1414853C-1945-49BE-BE36-62430169C6C3}" presName="bgRect" presStyleLbl="bgAccFollowNode1" presStyleIdx="0" presStyleCnt="3"/>
      <dgm:spPr/>
    </dgm:pt>
    <dgm:pt modelId="{2347F9DA-AB6F-470B-9CC0-086039B59E41}" type="pres">
      <dgm:prSet presAssocID="{8F69787F-3885-4532-88D3-B98A85FAEEE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004B563-EDBF-40F5-B873-B8644CE4DD1D}" type="pres">
      <dgm:prSet presAssocID="{1414853C-1945-49BE-BE36-62430169C6C3}" presName="bottomLine" presStyleLbl="alignNode1" presStyleIdx="1" presStyleCnt="6">
        <dgm:presLayoutVars/>
      </dgm:prSet>
      <dgm:spPr/>
    </dgm:pt>
    <dgm:pt modelId="{58DA554E-2677-45C6-AD3E-982C92A7E73E}" type="pres">
      <dgm:prSet presAssocID="{1414853C-1945-49BE-BE36-62430169C6C3}" presName="nodeText" presStyleLbl="bgAccFollowNode1" presStyleIdx="0" presStyleCnt="3">
        <dgm:presLayoutVars>
          <dgm:bulletEnabled val="1"/>
        </dgm:presLayoutVars>
      </dgm:prSet>
      <dgm:spPr/>
    </dgm:pt>
    <dgm:pt modelId="{8B468715-A577-4D7D-8710-697441358C61}" type="pres">
      <dgm:prSet presAssocID="{8F69787F-3885-4532-88D3-B98A85FAEEEA}" presName="sibTrans" presStyleCnt="0"/>
      <dgm:spPr/>
    </dgm:pt>
    <dgm:pt modelId="{BB3AB394-3D01-4FE1-A6E5-0D47EABA0D05}" type="pres">
      <dgm:prSet presAssocID="{89E6F3A8-3822-4426-AC1E-3856977F63FF}" presName="compositeNode" presStyleCnt="0">
        <dgm:presLayoutVars>
          <dgm:bulletEnabled val="1"/>
        </dgm:presLayoutVars>
      </dgm:prSet>
      <dgm:spPr/>
    </dgm:pt>
    <dgm:pt modelId="{5562CBCD-8DED-4504-B063-ED5663CD0B4D}" type="pres">
      <dgm:prSet presAssocID="{89E6F3A8-3822-4426-AC1E-3856977F63FF}" presName="bgRect" presStyleLbl="bgAccFollowNode1" presStyleIdx="1" presStyleCnt="3"/>
      <dgm:spPr/>
    </dgm:pt>
    <dgm:pt modelId="{A76EA23B-8CCC-4ED6-B64E-4435D07151E2}" type="pres">
      <dgm:prSet presAssocID="{55FA81EA-9850-46C4-8C86-F7C018BE244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84E17AD-46CB-4D69-92E7-634EFDBB60C3}" type="pres">
      <dgm:prSet presAssocID="{89E6F3A8-3822-4426-AC1E-3856977F63FF}" presName="bottomLine" presStyleLbl="alignNode1" presStyleIdx="3" presStyleCnt="6">
        <dgm:presLayoutVars/>
      </dgm:prSet>
      <dgm:spPr/>
    </dgm:pt>
    <dgm:pt modelId="{32376B4E-0DFC-418A-A975-7157FC96FF82}" type="pres">
      <dgm:prSet presAssocID="{89E6F3A8-3822-4426-AC1E-3856977F63FF}" presName="nodeText" presStyleLbl="bgAccFollowNode1" presStyleIdx="1" presStyleCnt="3">
        <dgm:presLayoutVars>
          <dgm:bulletEnabled val="1"/>
        </dgm:presLayoutVars>
      </dgm:prSet>
      <dgm:spPr/>
    </dgm:pt>
    <dgm:pt modelId="{9CA29459-7102-4AB3-AB51-D84B5D1F9861}" type="pres">
      <dgm:prSet presAssocID="{55FA81EA-9850-46C4-8C86-F7C018BE244D}" presName="sibTrans" presStyleCnt="0"/>
      <dgm:spPr/>
    </dgm:pt>
    <dgm:pt modelId="{791AA288-A5BD-4B32-828E-D61D42748F5A}" type="pres">
      <dgm:prSet presAssocID="{AAB4D4E1-603E-4500-9FD0-E13986E7DEF2}" presName="compositeNode" presStyleCnt="0">
        <dgm:presLayoutVars>
          <dgm:bulletEnabled val="1"/>
        </dgm:presLayoutVars>
      </dgm:prSet>
      <dgm:spPr/>
    </dgm:pt>
    <dgm:pt modelId="{8BA7CEE7-5BBB-436E-B833-1EC55EE8D5BC}" type="pres">
      <dgm:prSet presAssocID="{AAB4D4E1-603E-4500-9FD0-E13986E7DEF2}" presName="bgRect" presStyleLbl="bgAccFollowNode1" presStyleIdx="2" presStyleCnt="3"/>
      <dgm:spPr/>
    </dgm:pt>
    <dgm:pt modelId="{74DC701F-DC2F-4473-835C-05FC9E98CD74}" type="pres">
      <dgm:prSet presAssocID="{6684E869-534A-41CE-AD2A-EB27D0D8CC7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AADAC2E-BCA4-4348-821D-B19E55C8584F}" type="pres">
      <dgm:prSet presAssocID="{AAB4D4E1-603E-4500-9FD0-E13986E7DEF2}" presName="bottomLine" presStyleLbl="alignNode1" presStyleIdx="5" presStyleCnt="6">
        <dgm:presLayoutVars/>
      </dgm:prSet>
      <dgm:spPr/>
    </dgm:pt>
    <dgm:pt modelId="{EF08DE3A-5938-4EA7-893E-78DDB05B31D4}" type="pres">
      <dgm:prSet presAssocID="{AAB4D4E1-603E-4500-9FD0-E13986E7DEF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8C86E06-CF85-4BCA-A130-C5002E3D015D}" srcId="{82248FE0-7487-41BD-AE2A-4AACBD71C6FE}" destId="{1414853C-1945-49BE-BE36-62430169C6C3}" srcOrd="0" destOrd="0" parTransId="{E86634D4-1888-475F-8FFA-D7F457B4FF08}" sibTransId="{8F69787F-3885-4532-88D3-B98A85FAEEEA}"/>
    <dgm:cxn modelId="{16166011-1487-46D8-BF1C-1A3458624516}" type="presOf" srcId="{1414853C-1945-49BE-BE36-62430169C6C3}" destId="{6AF49D8E-B8DF-46FB-A982-1DFA335C1D80}" srcOrd="0" destOrd="0" presId="urn:microsoft.com/office/officeart/2016/7/layout/BasicLinearProcessNumbered"/>
    <dgm:cxn modelId="{97AD6912-B514-4D04-8CB7-EE3E11198626}" type="presOf" srcId="{55FA81EA-9850-46C4-8C86-F7C018BE244D}" destId="{A76EA23B-8CCC-4ED6-B64E-4435D07151E2}" srcOrd="0" destOrd="0" presId="urn:microsoft.com/office/officeart/2016/7/layout/BasicLinearProcessNumbered"/>
    <dgm:cxn modelId="{0D71E215-FAF7-46A6-B257-58BFE84D9A73}" type="presOf" srcId="{AAB4D4E1-603E-4500-9FD0-E13986E7DEF2}" destId="{EF08DE3A-5938-4EA7-893E-78DDB05B31D4}" srcOrd="1" destOrd="0" presId="urn:microsoft.com/office/officeart/2016/7/layout/BasicLinearProcessNumbered"/>
    <dgm:cxn modelId="{36BDE41A-52B0-4E1C-9A08-FA03B52D8B32}" type="presOf" srcId="{1414853C-1945-49BE-BE36-62430169C6C3}" destId="{58DA554E-2677-45C6-AD3E-982C92A7E73E}" srcOrd="1" destOrd="0" presId="urn:microsoft.com/office/officeart/2016/7/layout/BasicLinearProcessNumbered"/>
    <dgm:cxn modelId="{5D8FB025-F5C1-4E21-A2E9-FF29F4F7835B}" type="presOf" srcId="{8F69787F-3885-4532-88D3-B98A85FAEEEA}" destId="{2347F9DA-AB6F-470B-9CC0-086039B59E41}" srcOrd="0" destOrd="0" presId="urn:microsoft.com/office/officeart/2016/7/layout/BasicLinearProcessNumbered"/>
    <dgm:cxn modelId="{7642AD33-904A-4DC0-828A-2031659DB5A3}" type="presOf" srcId="{6684E869-534A-41CE-AD2A-EB27D0D8CC7D}" destId="{74DC701F-DC2F-4473-835C-05FC9E98CD74}" srcOrd="0" destOrd="0" presId="urn:microsoft.com/office/officeart/2016/7/layout/BasicLinearProcessNumbered"/>
    <dgm:cxn modelId="{BDDA9D43-B93A-4864-BFD4-E161E8F5C554}" srcId="{82248FE0-7487-41BD-AE2A-4AACBD71C6FE}" destId="{89E6F3A8-3822-4426-AC1E-3856977F63FF}" srcOrd="1" destOrd="0" parTransId="{F05A4F2E-CEFC-46EC-8EA4-8FE588C7F8F0}" sibTransId="{55FA81EA-9850-46C4-8C86-F7C018BE244D}"/>
    <dgm:cxn modelId="{AFA15A6D-8C46-4957-84E0-83A969D9A358}" type="presOf" srcId="{82248FE0-7487-41BD-AE2A-4AACBD71C6FE}" destId="{8853735B-7165-4734-9DE6-2AF8F656EEFD}" srcOrd="0" destOrd="0" presId="urn:microsoft.com/office/officeart/2016/7/layout/BasicLinearProcessNumbered"/>
    <dgm:cxn modelId="{07DC327F-A78A-40FD-89D1-EFD4D71EC5B8}" type="presOf" srcId="{89E6F3A8-3822-4426-AC1E-3856977F63FF}" destId="{32376B4E-0DFC-418A-A975-7157FC96FF82}" srcOrd="1" destOrd="0" presId="urn:microsoft.com/office/officeart/2016/7/layout/BasicLinearProcessNumbered"/>
    <dgm:cxn modelId="{1392A387-367D-4C09-938A-80E034DBB929}" type="presOf" srcId="{89E6F3A8-3822-4426-AC1E-3856977F63FF}" destId="{5562CBCD-8DED-4504-B063-ED5663CD0B4D}" srcOrd="0" destOrd="0" presId="urn:microsoft.com/office/officeart/2016/7/layout/BasicLinearProcessNumbered"/>
    <dgm:cxn modelId="{DFBB28B5-B8A1-4D31-88EA-363B1ACCBBD6}" srcId="{82248FE0-7487-41BD-AE2A-4AACBD71C6FE}" destId="{AAB4D4E1-603E-4500-9FD0-E13986E7DEF2}" srcOrd="2" destOrd="0" parTransId="{8D13FD2C-B1CA-46B7-8F36-D57E3662552D}" sibTransId="{6684E869-534A-41CE-AD2A-EB27D0D8CC7D}"/>
    <dgm:cxn modelId="{0EE19ADC-D006-4A85-BFB5-EC0ADAF20902}" type="presOf" srcId="{AAB4D4E1-603E-4500-9FD0-E13986E7DEF2}" destId="{8BA7CEE7-5BBB-436E-B833-1EC55EE8D5BC}" srcOrd="0" destOrd="0" presId="urn:microsoft.com/office/officeart/2016/7/layout/BasicLinearProcessNumbered"/>
    <dgm:cxn modelId="{08C31626-8FB5-410D-921A-B856D21E849C}" type="presParOf" srcId="{8853735B-7165-4734-9DE6-2AF8F656EEFD}" destId="{F74D5570-C161-43CB-9745-627D59FDC84A}" srcOrd="0" destOrd="0" presId="urn:microsoft.com/office/officeart/2016/7/layout/BasicLinearProcessNumbered"/>
    <dgm:cxn modelId="{3013A878-1E84-437C-8704-9DE279D78E49}" type="presParOf" srcId="{F74D5570-C161-43CB-9745-627D59FDC84A}" destId="{6AF49D8E-B8DF-46FB-A982-1DFA335C1D80}" srcOrd="0" destOrd="0" presId="urn:microsoft.com/office/officeart/2016/7/layout/BasicLinearProcessNumbered"/>
    <dgm:cxn modelId="{84565097-87A5-4F4C-A810-A2FC2FB19093}" type="presParOf" srcId="{F74D5570-C161-43CB-9745-627D59FDC84A}" destId="{2347F9DA-AB6F-470B-9CC0-086039B59E41}" srcOrd="1" destOrd="0" presId="urn:microsoft.com/office/officeart/2016/7/layout/BasicLinearProcessNumbered"/>
    <dgm:cxn modelId="{1A830201-0C54-4527-820E-C65C43F0AA68}" type="presParOf" srcId="{F74D5570-C161-43CB-9745-627D59FDC84A}" destId="{B004B563-EDBF-40F5-B873-B8644CE4DD1D}" srcOrd="2" destOrd="0" presId="urn:microsoft.com/office/officeart/2016/7/layout/BasicLinearProcessNumbered"/>
    <dgm:cxn modelId="{23472C98-6F49-4A7E-A34E-AC515135EC0D}" type="presParOf" srcId="{F74D5570-C161-43CB-9745-627D59FDC84A}" destId="{58DA554E-2677-45C6-AD3E-982C92A7E73E}" srcOrd="3" destOrd="0" presId="urn:microsoft.com/office/officeart/2016/7/layout/BasicLinearProcessNumbered"/>
    <dgm:cxn modelId="{48AA581B-40C0-4C52-8F4A-54C5ACCDB7DB}" type="presParOf" srcId="{8853735B-7165-4734-9DE6-2AF8F656EEFD}" destId="{8B468715-A577-4D7D-8710-697441358C61}" srcOrd="1" destOrd="0" presId="urn:microsoft.com/office/officeart/2016/7/layout/BasicLinearProcessNumbered"/>
    <dgm:cxn modelId="{6320C333-0280-4A7D-A318-2D9B12BE5739}" type="presParOf" srcId="{8853735B-7165-4734-9DE6-2AF8F656EEFD}" destId="{BB3AB394-3D01-4FE1-A6E5-0D47EABA0D05}" srcOrd="2" destOrd="0" presId="urn:microsoft.com/office/officeart/2016/7/layout/BasicLinearProcessNumbered"/>
    <dgm:cxn modelId="{D2C34A68-BAF8-47C2-BD08-55E16FA0EE79}" type="presParOf" srcId="{BB3AB394-3D01-4FE1-A6E5-0D47EABA0D05}" destId="{5562CBCD-8DED-4504-B063-ED5663CD0B4D}" srcOrd="0" destOrd="0" presId="urn:microsoft.com/office/officeart/2016/7/layout/BasicLinearProcessNumbered"/>
    <dgm:cxn modelId="{EC9AF8E9-A8A1-4153-B502-E00D8446DD2F}" type="presParOf" srcId="{BB3AB394-3D01-4FE1-A6E5-0D47EABA0D05}" destId="{A76EA23B-8CCC-4ED6-B64E-4435D07151E2}" srcOrd="1" destOrd="0" presId="urn:microsoft.com/office/officeart/2016/7/layout/BasicLinearProcessNumbered"/>
    <dgm:cxn modelId="{05E2B3B7-07EC-4EAA-9DFF-5D709ADBEC36}" type="presParOf" srcId="{BB3AB394-3D01-4FE1-A6E5-0D47EABA0D05}" destId="{884E17AD-46CB-4D69-92E7-634EFDBB60C3}" srcOrd="2" destOrd="0" presId="urn:microsoft.com/office/officeart/2016/7/layout/BasicLinearProcessNumbered"/>
    <dgm:cxn modelId="{4E0F9595-1CF7-4013-999B-26CBAA4DD17F}" type="presParOf" srcId="{BB3AB394-3D01-4FE1-A6E5-0D47EABA0D05}" destId="{32376B4E-0DFC-418A-A975-7157FC96FF82}" srcOrd="3" destOrd="0" presId="urn:microsoft.com/office/officeart/2016/7/layout/BasicLinearProcessNumbered"/>
    <dgm:cxn modelId="{6905F496-C5F4-4AE6-B378-E8D6A334433F}" type="presParOf" srcId="{8853735B-7165-4734-9DE6-2AF8F656EEFD}" destId="{9CA29459-7102-4AB3-AB51-D84B5D1F9861}" srcOrd="3" destOrd="0" presId="urn:microsoft.com/office/officeart/2016/7/layout/BasicLinearProcessNumbered"/>
    <dgm:cxn modelId="{CBD5678C-A460-4D79-B3DC-68A4CF874E07}" type="presParOf" srcId="{8853735B-7165-4734-9DE6-2AF8F656EEFD}" destId="{791AA288-A5BD-4B32-828E-D61D42748F5A}" srcOrd="4" destOrd="0" presId="urn:microsoft.com/office/officeart/2016/7/layout/BasicLinearProcessNumbered"/>
    <dgm:cxn modelId="{FEEFFFBD-D68B-40A8-9371-E76751FD3BAE}" type="presParOf" srcId="{791AA288-A5BD-4B32-828E-D61D42748F5A}" destId="{8BA7CEE7-5BBB-436E-B833-1EC55EE8D5BC}" srcOrd="0" destOrd="0" presId="urn:microsoft.com/office/officeart/2016/7/layout/BasicLinearProcessNumbered"/>
    <dgm:cxn modelId="{1E3F1689-7C59-4FD8-9263-A2BCC0ECACB6}" type="presParOf" srcId="{791AA288-A5BD-4B32-828E-D61D42748F5A}" destId="{74DC701F-DC2F-4473-835C-05FC9E98CD74}" srcOrd="1" destOrd="0" presId="urn:microsoft.com/office/officeart/2016/7/layout/BasicLinearProcessNumbered"/>
    <dgm:cxn modelId="{A69E298D-66C7-4A1D-A246-D6281438B1D4}" type="presParOf" srcId="{791AA288-A5BD-4B32-828E-D61D42748F5A}" destId="{4AADAC2E-BCA4-4348-821D-B19E55C8584F}" srcOrd="2" destOrd="0" presId="urn:microsoft.com/office/officeart/2016/7/layout/BasicLinearProcessNumbered"/>
    <dgm:cxn modelId="{B0A6F1E2-3A38-4FEF-9196-1EB673440D0D}" type="presParOf" srcId="{791AA288-A5BD-4B32-828E-D61D42748F5A}" destId="{EF08DE3A-5938-4EA7-893E-78DDB05B31D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15CBE-3981-4397-9D0A-2C679051597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557E87E-B234-4A1B-8A90-B670B68527A0}">
      <dgm:prSet/>
      <dgm:spPr/>
      <dgm:t>
        <a:bodyPr/>
        <a:lstStyle/>
        <a:p>
          <a:r>
            <a:rPr lang="fr-FR"/>
            <a:t>Spin – ½ </a:t>
          </a:r>
          <a:endParaRPr lang="en-US"/>
        </a:p>
      </dgm:t>
    </dgm:pt>
    <dgm:pt modelId="{1622B6A8-784F-4340-9F32-FD01E5437D14}" type="parTrans" cxnId="{972DFAAF-A19B-49E2-897B-3A4AB103040C}">
      <dgm:prSet/>
      <dgm:spPr/>
      <dgm:t>
        <a:bodyPr/>
        <a:lstStyle/>
        <a:p>
          <a:endParaRPr lang="en-US"/>
        </a:p>
      </dgm:t>
    </dgm:pt>
    <dgm:pt modelId="{74963262-A53A-44D6-8A50-0AFA4A9556DA}" type="sibTrans" cxnId="{972DFAAF-A19B-49E2-897B-3A4AB103040C}">
      <dgm:prSet/>
      <dgm:spPr/>
      <dgm:t>
        <a:bodyPr/>
        <a:lstStyle/>
        <a:p>
          <a:endParaRPr lang="en-US"/>
        </a:p>
      </dgm:t>
    </dgm:pt>
    <dgm:pt modelId="{81735D7A-196B-4E88-ACFF-0EFC7841FB43}">
      <dgm:prSet/>
      <dgm:spPr/>
      <dgm:t>
        <a:bodyPr/>
        <a:lstStyle/>
        <a:p>
          <a:r>
            <a:rPr lang="en-GB"/>
            <a:t>Anti-symmetric under particle exchange → States of 2 Indistinguishable Particles Forbidden (Pauli Exclusion)</a:t>
          </a:r>
          <a:endParaRPr lang="en-US"/>
        </a:p>
      </dgm:t>
    </dgm:pt>
    <dgm:pt modelId="{E9CC0263-92AC-42DA-928E-E2816D31EB1D}" type="parTrans" cxnId="{A6A36357-8AC8-4576-A932-BF8D09F1C474}">
      <dgm:prSet/>
      <dgm:spPr/>
      <dgm:t>
        <a:bodyPr/>
        <a:lstStyle/>
        <a:p>
          <a:endParaRPr lang="en-US"/>
        </a:p>
      </dgm:t>
    </dgm:pt>
    <dgm:pt modelId="{26F212CF-086F-45A0-9DC3-4CA8F5551453}" type="sibTrans" cxnId="{A6A36357-8AC8-4576-A932-BF8D09F1C474}">
      <dgm:prSet/>
      <dgm:spPr/>
      <dgm:t>
        <a:bodyPr/>
        <a:lstStyle/>
        <a:p>
          <a:endParaRPr lang="en-US"/>
        </a:p>
      </dgm:t>
    </dgm:pt>
    <dgm:pt modelId="{B9756BD4-A05A-46F2-8AD6-C1EA417F5AFB}">
      <dgm:prSet/>
      <dgm:spPr/>
      <dgm:t>
        <a:bodyPr/>
        <a:lstStyle/>
        <a:p>
          <a:r>
            <a:rPr lang="fr-FR"/>
            <a:t>Combine to make heavier particles</a:t>
          </a:r>
          <a:endParaRPr lang="en-US"/>
        </a:p>
      </dgm:t>
    </dgm:pt>
    <dgm:pt modelId="{08A68025-6E0A-49A3-BCE9-62ABA7DA05AE}" type="parTrans" cxnId="{1B39378D-9E42-417D-8F39-5F712A1340FD}">
      <dgm:prSet/>
      <dgm:spPr/>
      <dgm:t>
        <a:bodyPr/>
        <a:lstStyle/>
        <a:p>
          <a:endParaRPr lang="en-US"/>
        </a:p>
      </dgm:t>
    </dgm:pt>
    <dgm:pt modelId="{5E0167D0-6296-4834-A9A5-292E15114F86}" type="sibTrans" cxnId="{1B39378D-9E42-417D-8F39-5F712A1340FD}">
      <dgm:prSet/>
      <dgm:spPr/>
      <dgm:t>
        <a:bodyPr/>
        <a:lstStyle/>
        <a:p>
          <a:endParaRPr lang="en-US"/>
        </a:p>
      </dgm:t>
    </dgm:pt>
    <dgm:pt modelId="{FAC9AD0E-0F98-4539-90AD-BF9212F70D3A}">
      <dgm:prSet/>
      <dgm:spPr/>
      <dgm:t>
        <a:bodyPr/>
        <a:lstStyle/>
        <a:p>
          <a:r>
            <a:rPr lang="fr-FR"/>
            <a:t>Baryons </a:t>
          </a:r>
          <a:r>
            <a:rPr lang="en-GB"/>
            <a:t>→ Protons, Neutrons</a:t>
          </a:r>
          <a:r>
            <a:rPr lang="fr-FR"/>
            <a:t> </a:t>
          </a:r>
          <a:endParaRPr lang="en-US"/>
        </a:p>
      </dgm:t>
    </dgm:pt>
    <dgm:pt modelId="{96CE7412-56C3-477F-8077-0F6B6760EFE8}" type="parTrans" cxnId="{A3FC8815-A955-4478-9317-0CF4BAD8EF73}">
      <dgm:prSet/>
      <dgm:spPr/>
      <dgm:t>
        <a:bodyPr/>
        <a:lstStyle/>
        <a:p>
          <a:endParaRPr lang="en-US"/>
        </a:p>
      </dgm:t>
    </dgm:pt>
    <dgm:pt modelId="{870B08B0-3BBD-407E-B0AF-93AACAF98DDC}" type="sibTrans" cxnId="{A3FC8815-A955-4478-9317-0CF4BAD8EF73}">
      <dgm:prSet/>
      <dgm:spPr/>
      <dgm:t>
        <a:bodyPr/>
        <a:lstStyle/>
        <a:p>
          <a:endParaRPr lang="en-US"/>
        </a:p>
      </dgm:t>
    </dgm:pt>
    <dgm:pt modelId="{804343E1-115C-475D-B9A1-66C2B494164F}">
      <dgm:prSet/>
      <dgm:spPr/>
      <dgm:t>
        <a:bodyPr/>
        <a:lstStyle/>
        <a:p>
          <a:r>
            <a:rPr lang="fr-FR"/>
            <a:t>Mesons </a:t>
          </a:r>
          <a:r>
            <a:rPr lang="en-GB"/>
            <a:t>→ Kaons, Pions</a:t>
          </a:r>
          <a:endParaRPr lang="en-US"/>
        </a:p>
      </dgm:t>
    </dgm:pt>
    <dgm:pt modelId="{F42B1063-C9F5-4339-98FA-FF586DD0C3A3}" type="parTrans" cxnId="{BAE4D388-3DBB-4D05-AFAC-4A5329043D5E}">
      <dgm:prSet/>
      <dgm:spPr/>
      <dgm:t>
        <a:bodyPr/>
        <a:lstStyle/>
        <a:p>
          <a:endParaRPr lang="en-US"/>
        </a:p>
      </dgm:t>
    </dgm:pt>
    <dgm:pt modelId="{61E9F6B7-CEEF-44C3-8E56-8E8816A8072F}" type="sibTrans" cxnId="{BAE4D388-3DBB-4D05-AFAC-4A5329043D5E}">
      <dgm:prSet/>
      <dgm:spPr/>
      <dgm:t>
        <a:bodyPr/>
        <a:lstStyle/>
        <a:p>
          <a:endParaRPr lang="en-US"/>
        </a:p>
      </dgm:t>
    </dgm:pt>
    <dgm:pt modelId="{E6773C82-FE10-4B34-BF6E-218928534FBC}" type="pres">
      <dgm:prSet presAssocID="{95F15CBE-3981-4397-9D0A-2C679051597B}" presName="outerComposite" presStyleCnt="0">
        <dgm:presLayoutVars>
          <dgm:chMax val="5"/>
          <dgm:dir/>
          <dgm:resizeHandles val="exact"/>
        </dgm:presLayoutVars>
      </dgm:prSet>
      <dgm:spPr/>
    </dgm:pt>
    <dgm:pt modelId="{D0161CFF-2E04-4FB0-9B03-B9F13443F4CF}" type="pres">
      <dgm:prSet presAssocID="{95F15CBE-3981-4397-9D0A-2C679051597B}" presName="dummyMaxCanvas" presStyleCnt="0">
        <dgm:presLayoutVars/>
      </dgm:prSet>
      <dgm:spPr/>
    </dgm:pt>
    <dgm:pt modelId="{1A839FC8-CA4D-4C1E-9A52-B695A7043353}" type="pres">
      <dgm:prSet presAssocID="{95F15CBE-3981-4397-9D0A-2C679051597B}" presName="ThreeNodes_1" presStyleLbl="node1" presStyleIdx="0" presStyleCnt="3">
        <dgm:presLayoutVars>
          <dgm:bulletEnabled val="1"/>
        </dgm:presLayoutVars>
      </dgm:prSet>
      <dgm:spPr/>
    </dgm:pt>
    <dgm:pt modelId="{30BC8FAC-2267-4FBF-A4C3-5FD46B287BB5}" type="pres">
      <dgm:prSet presAssocID="{95F15CBE-3981-4397-9D0A-2C679051597B}" presName="ThreeNodes_2" presStyleLbl="node1" presStyleIdx="1" presStyleCnt="3">
        <dgm:presLayoutVars>
          <dgm:bulletEnabled val="1"/>
        </dgm:presLayoutVars>
      </dgm:prSet>
      <dgm:spPr/>
    </dgm:pt>
    <dgm:pt modelId="{1A381F16-6658-4FD5-9423-400F9A522C4B}" type="pres">
      <dgm:prSet presAssocID="{95F15CBE-3981-4397-9D0A-2C679051597B}" presName="ThreeNodes_3" presStyleLbl="node1" presStyleIdx="2" presStyleCnt="3">
        <dgm:presLayoutVars>
          <dgm:bulletEnabled val="1"/>
        </dgm:presLayoutVars>
      </dgm:prSet>
      <dgm:spPr/>
    </dgm:pt>
    <dgm:pt modelId="{C20F0BD0-8DC7-4AE2-A748-03B943AB8765}" type="pres">
      <dgm:prSet presAssocID="{95F15CBE-3981-4397-9D0A-2C679051597B}" presName="ThreeConn_1-2" presStyleLbl="fgAccFollowNode1" presStyleIdx="0" presStyleCnt="2">
        <dgm:presLayoutVars>
          <dgm:bulletEnabled val="1"/>
        </dgm:presLayoutVars>
      </dgm:prSet>
      <dgm:spPr/>
    </dgm:pt>
    <dgm:pt modelId="{D4581513-35A6-435D-82FB-DA79AB7C400C}" type="pres">
      <dgm:prSet presAssocID="{95F15CBE-3981-4397-9D0A-2C679051597B}" presName="ThreeConn_2-3" presStyleLbl="fgAccFollowNode1" presStyleIdx="1" presStyleCnt="2">
        <dgm:presLayoutVars>
          <dgm:bulletEnabled val="1"/>
        </dgm:presLayoutVars>
      </dgm:prSet>
      <dgm:spPr/>
    </dgm:pt>
    <dgm:pt modelId="{3975D479-F830-40DC-B262-7D1000BA4347}" type="pres">
      <dgm:prSet presAssocID="{95F15CBE-3981-4397-9D0A-2C679051597B}" presName="ThreeNodes_1_text" presStyleLbl="node1" presStyleIdx="2" presStyleCnt="3">
        <dgm:presLayoutVars>
          <dgm:bulletEnabled val="1"/>
        </dgm:presLayoutVars>
      </dgm:prSet>
      <dgm:spPr/>
    </dgm:pt>
    <dgm:pt modelId="{52B5D783-11C3-440E-956D-FCD6F997F5B6}" type="pres">
      <dgm:prSet presAssocID="{95F15CBE-3981-4397-9D0A-2C679051597B}" presName="ThreeNodes_2_text" presStyleLbl="node1" presStyleIdx="2" presStyleCnt="3">
        <dgm:presLayoutVars>
          <dgm:bulletEnabled val="1"/>
        </dgm:presLayoutVars>
      </dgm:prSet>
      <dgm:spPr/>
    </dgm:pt>
    <dgm:pt modelId="{7C2DBB5A-3224-4374-84C2-A56D8B1409EA}" type="pres">
      <dgm:prSet presAssocID="{95F15CBE-3981-4397-9D0A-2C679051597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FC8815-A955-4478-9317-0CF4BAD8EF73}" srcId="{B9756BD4-A05A-46F2-8AD6-C1EA417F5AFB}" destId="{FAC9AD0E-0F98-4539-90AD-BF9212F70D3A}" srcOrd="0" destOrd="0" parTransId="{96CE7412-56C3-477F-8077-0F6B6760EFE8}" sibTransId="{870B08B0-3BBD-407E-B0AF-93AACAF98DDC}"/>
    <dgm:cxn modelId="{CE901D1A-9716-4E58-870C-A87F9726EFB0}" type="presOf" srcId="{FAC9AD0E-0F98-4539-90AD-BF9212F70D3A}" destId="{1A381F16-6658-4FD5-9423-400F9A522C4B}" srcOrd="0" destOrd="1" presId="urn:microsoft.com/office/officeart/2005/8/layout/vProcess5"/>
    <dgm:cxn modelId="{88D5DB25-EFC8-4D14-B095-7CA005E3469A}" type="presOf" srcId="{B9756BD4-A05A-46F2-8AD6-C1EA417F5AFB}" destId="{1A381F16-6658-4FD5-9423-400F9A522C4B}" srcOrd="0" destOrd="0" presId="urn:microsoft.com/office/officeart/2005/8/layout/vProcess5"/>
    <dgm:cxn modelId="{50F71D2A-B00B-4BC0-9688-F5594092C9EB}" type="presOf" srcId="{81735D7A-196B-4E88-ACFF-0EFC7841FB43}" destId="{52B5D783-11C3-440E-956D-FCD6F997F5B6}" srcOrd="1" destOrd="0" presId="urn:microsoft.com/office/officeart/2005/8/layout/vProcess5"/>
    <dgm:cxn modelId="{43EB7230-1FBB-4078-ABC6-487D6BAC1C36}" type="presOf" srcId="{74963262-A53A-44D6-8A50-0AFA4A9556DA}" destId="{C20F0BD0-8DC7-4AE2-A748-03B943AB8765}" srcOrd="0" destOrd="0" presId="urn:microsoft.com/office/officeart/2005/8/layout/vProcess5"/>
    <dgm:cxn modelId="{2716533A-1FFF-4CC3-8577-0C79818B86FF}" type="presOf" srcId="{95F15CBE-3981-4397-9D0A-2C679051597B}" destId="{E6773C82-FE10-4B34-BF6E-218928534FBC}" srcOrd="0" destOrd="0" presId="urn:microsoft.com/office/officeart/2005/8/layout/vProcess5"/>
    <dgm:cxn modelId="{C4D4D349-C4DD-4393-9F28-92DB6AD1C670}" type="presOf" srcId="{FAC9AD0E-0F98-4539-90AD-BF9212F70D3A}" destId="{7C2DBB5A-3224-4374-84C2-A56D8B1409EA}" srcOrd="1" destOrd="1" presId="urn:microsoft.com/office/officeart/2005/8/layout/vProcess5"/>
    <dgm:cxn modelId="{A6A36357-8AC8-4576-A932-BF8D09F1C474}" srcId="{95F15CBE-3981-4397-9D0A-2C679051597B}" destId="{81735D7A-196B-4E88-ACFF-0EFC7841FB43}" srcOrd="1" destOrd="0" parTransId="{E9CC0263-92AC-42DA-928E-E2816D31EB1D}" sibTransId="{26F212CF-086F-45A0-9DC3-4CA8F5551453}"/>
    <dgm:cxn modelId="{31440779-A06F-410A-943E-22DF038E2CCE}" type="presOf" srcId="{81735D7A-196B-4E88-ACFF-0EFC7841FB43}" destId="{30BC8FAC-2267-4FBF-A4C3-5FD46B287BB5}" srcOrd="0" destOrd="0" presId="urn:microsoft.com/office/officeart/2005/8/layout/vProcess5"/>
    <dgm:cxn modelId="{BAE4D388-3DBB-4D05-AFAC-4A5329043D5E}" srcId="{B9756BD4-A05A-46F2-8AD6-C1EA417F5AFB}" destId="{804343E1-115C-475D-B9A1-66C2B494164F}" srcOrd="1" destOrd="0" parTransId="{F42B1063-C9F5-4339-98FA-FF586DD0C3A3}" sibTransId="{61E9F6B7-CEEF-44C3-8E56-8E8816A8072F}"/>
    <dgm:cxn modelId="{CEBAE38C-6CB4-4979-B77D-949F96D81682}" type="presOf" srcId="{804343E1-115C-475D-B9A1-66C2B494164F}" destId="{7C2DBB5A-3224-4374-84C2-A56D8B1409EA}" srcOrd="1" destOrd="2" presId="urn:microsoft.com/office/officeart/2005/8/layout/vProcess5"/>
    <dgm:cxn modelId="{1B39378D-9E42-417D-8F39-5F712A1340FD}" srcId="{95F15CBE-3981-4397-9D0A-2C679051597B}" destId="{B9756BD4-A05A-46F2-8AD6-C1EA417F5AFB}" srcOrd="2" destOrd="0" parTransId="{08A68025-6E0A-49A3-BCE9-62ABA7DA05AE}" sibTransId="{5E0167D0-6296-4834-A9A5-292E15114F86}"/>
    <dgm:cxn modelId="{5865C09B-3946-4546-9094-FB930503F5EF}" type="presOf" srcId="{804343E1-115C-475D-B9A1-66C2B494164F}" destId="{1A381F16-6658-4FD5-9423-400F9A522C4B}" srcOrd="0" destOrd="2" presId="urn:microsoft.com/office/officeart/2005/8/layout/vProcess5"/>
    <dgm:cxn modelId="{0F71E0AA-CC9A-48BF-8AA1-3EBBD8B3DE67}" type="presOf" srcId="{1557E87E-B234-4A1B-8A90-B670B68527A0}" destId="{3975D479-F830-40DC-B262-7D1000BA4347}" srcOrd="1" destOrd="0" presId="urn:microsoft.com/office/officeart/2005/8/layout/vProcess5"/>
    <dgm:cxn modelId="{972DFAAF-A19B-49E2-897B-3A4AB103040C}" srcId="{95F15CBE-3981-4397-9D0A-2C679051597B}" destId="{1557E87E-B234-4A1B-8A90-B670B68527A0}" srcOrd="0" destOrd="0" parTransId="{1622B6A8-784F-4340-9F32-FD01E5437D14}" sibTransId="{74963262-A53A-44D6-8A50-0AFA4A9556DA}"/>
    <dgm:cxn modelId="{FE83BAB2-407B-4F40-B26A-0416D6BE2921}" type="presOf" srcId="{26F212CF-086F-45A0-9DC3-4CA8F5551453}" destId="{D4581513-35A6-435D-82FB-DA79AB7C400C}" srcOrd="0" destOrd="0" presId="urn:microsoft.com/office/officeart/2005/8/layout/vProcess5"/>
    <dgm:cxn modelId="{1BC6C9B9-E0F1-495B-A395-38BA4A31D406}" type="presOf" srcId="{B9756BD4-A05A-46F2-8AD6-C1EA417F5AFB}" destId="{7C2DBB5A-3224-4374-84C2-A56D8B1409EA}" srcOrd="1" destOrd="0" presId="urn:microsoft.com/office/officeart/2005/8/layout/vProcess5"/>
    <dgm:cxn modelId="{013093BC-2A27-4CED-8C07-1DEB6FA2238A}" type="presOf" srcId="{1557E87E-B234-4A1B-8A90-B670B68527A0}" destId="{1A839FC8-CA4D-4C1E-9A52-B695A7043353}" srcOrd="0" destOrd="0" presId="urn:microsoft.com/office/officeart/2005/8/layout/vProcess5"/>
    <dgm:cxn modelId="{79CA346B-E7B4-431C-9B01-CF7F62888B6E}" type="presParOf" srcId="{E6773C82-FE10-4B34-BF6E-218928534FBC}" destId="{D0161CFF-2E04-4FB0-9B03-B9F13443F4CF}" srcOrd="0" destOrd="0" presId="urn:microsoft.com/office/officeart/2005/8/layout/vProcess5"/>
    <dgm:cxn modelId="{62A4F8F0-C7F2-4D03-B8F5-F3DB5DF2E1A8}" type="presParOf" srcId="{E6773C82-FE10-4B34-BF6E-218928534FBC}" destId="{1A839FC8-CA4D-4C1E-9A52-B695A7043353}" srcOrd="1" destOrd="0" presId="urn:microsoft.com/office/officeart/2005/8/layout/vProcess5"/>
    <dgm:cxn modelId="{8B75C92A-2D4E-4431-A402-2C11A8234CC8}" type="presParOf" srcId="{E6773C82-FE10-4B34-BF6E-218928534FBC}" destId="{30BC8FAC-2267-4FBF-A4C3-5FD46B287BB5}" srcOrd="2" destOrd="0" presId="urn:microsoft.com/office/officeart/2005/8/layout/vProcess5"/>
    <dgm:cxn modelId="{87AC4D5E-7DA2-49C3-80A6-051D47609716}" type="presParOf" srcId="{E6773C82-FE10-4B34-BF6E-218928534FBC}" destId="{1A381F16-6658-4FD5-9423-400F9A522C4B}" srcOrd="3" destOrd="0" presId="urn:microsoft.com/office/officeart/2005/8/layout/vProcess5"/>
    <dgm:cxn modelId="{0E9B8F95-6083-4ADE-B371-CEC2B6E701A6}" type="presParOf" srcId="{E6773C82-FE10-4B34-BF6E-218928534FBC}" destId="{C20F0BD0-8DC7-4AE2-A748-03B943AB8765}" srcOrd="4" destOrd="0" presId="urn:microsoft.com/office/officeart/2005/8/layout/vProcess5"/>
    <dgm:cxn modelId="{3125185F-60A0-4A20-807B-5E638A64CC5E}" type="presParOf" srcId="{E6773C82-FE10-4B34-BF6E-218928534FBC}" destId="{D4581513-35A6-435D-82FB-DA79AB7C400C}" srcOrd="5" destOrd="0" presId="urn:microsoft.com/office/officeart/2005/8/layout/vProcess5"/>
    <dgm:cxn modelId="{1233556A-2E7E-4136-A9CF-FF3A4085ACAA}" type="presParOf" srcId="{E6773C82-FE10-4B34-BF6E-218928534FBC}" destId="{3975D479-F830-40DC-B262-7D1000BA4347}" srcOrd="6" destOrd="0" presId="urn:microsoft.com/office/officeart/2005/8/layout/vProcess5"/>
    <dgm:cxn modelId="{79368026-DF41-424A-992F-4679714BE5B3}" type="presParOf" srcId="{E6773C82-FE10-4B34-BF6E-218928534FBC}" destId="{52B5D783-11C3-440E-956D-FCD6F997F5B6}" srcOrd="7" destOrd="0" presId="urn:microsoft.com/office/officeart/2005/8/layout/vProcess5"/>
    <dgm:cxn modelId="{291932EE-BDE6-43FB-BE95-32AD0D2111DD}" type="presParOf" srcId="{E6773C82-FE10-4B34-BF6E-218928534FBC}" destId="{7C2DBB5A-3224-4374-84C2-A56D8B1409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64E56-CF00-431E-A40A-53D6FC2B258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DCB8BA6-4B89-431E-935C-34899E5FF225}">
      <dgm:prSet/>
      <dgm:spPr/>
      <dgm:t>
        <a:bodyPr/>
        <a:lstStyle/>
        <a:p>
          <a:r>
            <a:rPr lang="fr-FR" dirty="0"/>
            <a:t>For </a:t>
          </a:r>
          <a:r>
            <a:rPr lang="fr-FR" dirty="0" err="1"/>
            <a:t>every</a:t>
          </a:r>
          <a:r>
            <a:rPr lang="fr-FR" dirty="0"/>
            <a:t> fermion </a:t>
          </a:r>
          <a:r>
            <a:rPr lang="fr-FR" dirty="0" err="1"/>
            <a:t>except</a:t>
          </a:r>
          <a:r>
            <a:rPr lang="fr-FR" dirty="0"/>
            <a:t> the neutrino, </a:t>
          </a:r>
          <a:r>
            <a:rPr lang="fr-FR" dirty="0" err="1"/>
            <a:t>we</a:t>
          </a:r>
          <a:r>
            <a:rPr lang="fr-FR" dirty="0"/>
            <a:t> know </a:t>
          </a:r>
          <a:r>
            <a:rPr lang="fr-FR" dirty="0" err="1"/>
            <a:t>there</a:t>
          </a:r>
          <a:r>
            <a:rPr lang="fr-FR" dirty="0"/>
            <a:t> </a:t>
          </a:r>
          <a:r>
            <a:rPr lang="fr-FR" dirty="0" err="1"/>
            <a:t>also</a:t>
          </a:r>
          <a:r>
            <a:rPr lang="fr-FR" dirty="0"/>
            <a:t> </a:t>
          </a:r>
          <a:r>
            <a:rPr lang="fr-FR" dirty="0" err="1"/>
            <a:t>exist</a:t>
          </a:r>
          <a:r>
            <a:rPr lang="fr-FR" dirty="0"/>
            <a:t> </a:t>
          </a:r>
          <a:r>
            <a:rPr lang="fr-FR" dirty="0" err="1"/>
            <a:t>antimatter</a:t>
          </a:r>
          <a:r>
            <a:rPr lang="fr-FR" dirty="0"/>
            <a:t> </a:t>
          </a:r>
          <a:r>
            <a:rPr lang="fr-FR" dirty="0" err="1"/>
            <a:t>particles</a:t>
          </a:r>
          <a:r>
            <a:rPr lang="fr-FR" dirty="0"/>
            <a:t>.</a:t>
          </a:r>
          <a:endParaRPr lang="en-US" dirty="0"/>
        </a:p>
      </dgm:t>
    </dgm:pt>
    <dgm:pt modelId="{D04A5695-CF8B-4B9B-B80C-817C0A657D7F}" type="parTrans" cxnId="{8701A019-DC64-4166-AF24-32073E6309F2}">
      <dgm:prSet/>
      <dgm:spPr/>
      <dgm:t>
        <a:bodyPr/>
        <a:lstStyle/>
        <a:p>
          <a:endParaRPr lang="en-US"/>
        </a:p>
      </dgm:t>
    </dgm:pt>
    <dgm:pt modelId="{CDDC887F-85FD-4793-9EBE-C323E632E56A}" type="sibTrans" cxnId="{8701A019-DC64-4166-AF24-32073E6309F2}">
      <dgm:prSet/>
      <dgm:spPr/>
      <dgm:t>
        <a:bodyPr/>
        <a:lstStyle/>
        <a:p>
          <a:endParaRPr lang="en-US"/>
        </a:p>
      </dgm:t>
    </dgm:pt>
    <dgm:pt modelId="{B24C6FF7-74EC-4FF6-BCA2-A45004E0FE8C}">
      <dgm:prSet/>
      <dgm:spPr/>
      <dgm:t>
        <a:bodyPr/>
        <a:lstStyle/>
        <a:p>
          <a:r>
            <a:rPr lang="fr-FR" dirty="0" err="1"/>
            <a:t>Antimatter</a:t>
          </a:r>
          <a:r>
            <a:rPr lang="fr-FR" dirty="0"/>
            <a:t> has the </a:t>
          </a:r>
          <a:r>
            <a:rPr lang="fr-FR" dirty="0" err="1"/>
            <a:t>same</a:t>
          </a:r>
          <a:r>
            <a:rPr lang="fr-FR" dirty="0"/>
            <a:t> mass, spin, but </a:t>
          </a:r>
          <a:r>
            <a:rPr lang="fr-FR" dirty="0" err="1"/>
            <a:t>equal</a:t>
          </a:r>
          <a:r>
            <a:rPr lang="fr-FR" dirty="0"/>
            <a:t> and opposite </a:t>
          </a:r>
          <a:r>
            <a:rPr lang="fr-FR" dirty="0" err="1"/>
            <a:t>conserved</a:t>
          </a:r>
          <a:r>
            <a:rPr lang="fr-FR" dirty="0"/>
            <a:t> charges.</a:t>
          </a:r>
          <a:endParaRPr lang="en-US" dirty="0"/>
        </a:p>
      </dgm:t>
    </dgm:pt>
    <dgm:pt modelId="{18B80376-80CC-4F4F-9672-ABD1E33CF6E8}" type="parTrans" cxnId="{409EEA9A-BC6B-4150-B261-33EA3C67CE0E}">
      <dgm:prSet/>
      <dgm:spPr/>
      <dgm:t>
        <a:bodyPr/>
        <a:lstStyle/>
        <a:p>
          <a:endParaRPr lang="en-US"/>
        </a:p>
      </dgm:t>
    </dgm:pt>
    <dgm:pt modelId="{14EF064A-D03B-46FA-AE9D-0BEFC5944278}" type="sibTrans" cxnId="{409EEA9A-BC6B-4150-B261-33EA3C67CE0E}">
      <dgm:prSet/>
      <dgm:spPr/>
      <dgm:t>
        <a:bodyPr/>
        <a:lstStyle/>
        <a:p>
          <a:endParaRPr lang="en-US"/>
        </a:p>
      </dgm:t>
    </dgm:pt>
    <dgm:pt modelId="{13ED5459-157D-4445-9944-10FF8B1EB4A4}" type="pres">
      <dgm:prSet presAssocID="{A7264E56-CF00-431E-A40A-53D6FC2B258D}" presName="root" presStyleCnt="0">
        <dgm:presLayoutVars>
          <dgm:dir/>
          <dgm:resizeHandles val="exact"/>
        </dgm:presLayoutVars>
      </dgm:prSet>
      <dgm:spPr/>
    </dgm:pt>
    <dgm:pt modelId="{6CE5BE14-7902-4CFE-9A87-FC69E564A2ED}" type="pres">
      <dgm:prSet presAssocID="{0DCB8BA6-4B89-431E-935C-34899E5FF225}" presName="compNode" presStyleCnt="0"/>
      <dgm:spPr/>
    </dgm:pt>
    <dgm:pt modelId="{95FF52BE-CE34-4309-A4A3-5EF7D301C8B3}" type="pres">
      <dgm:prSet presAssocID="{0DCB8BA6-4B89-431E-935C-34899E5FF22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C8B406F0-A8E1-4539-8D42-5763A26AE941}" type="pres">
      <dgm:prSet presAssocID="{0DCB8BA6-4B89-431E-935C-34899E5FF225}" presName="spaceRect" presStyleCnt="0"/>
      <dgm:spPr/>
    </dgm:pt>
    <dgm:pt modelId="{CCF12D22-4700-4832-BAA8-ED219E58D0E4}" type="pres">
      <dgm:prSet presAssocID="{0DCB8BA6-4B89-431E-935C-34899E5FF225}" presName="textRect" presStyleLbl="revTx" presStyleIdx="0" presStyleCnt="2">
        <dgm:presLayoutVars>
          <dgm:chMax val="1"/>
          <dgm:chPref val="1"/>
        </dgm:presLayoutVars>
      </dgm:prSet>
      <dgm:spPr/>
    </dgm:pt>
    <dgm:pt modelId="{6766CC0D-48F8-4F41-9431-1F1E751C8437}" type="pres">
      <dgm:prSet presAssocID="{CDDC887F-85FD-4793-9EBE-C323E632E56A}" presName="sibTrans" presStyleCnt="0"/>
      <dgm:spPr/>
    </dgm:pt>
    <dgm:pt modelId="{12C5B60F-5138-4AF2-980D-F0A6A8A86215}" type="pres">
      <dgm:prSet presAssocID="{B24C6FF7-74EC-4FF6-BCA2-A45004E0FE8C}" presName="compNode" presStyleCnt="0"/>
      <dgm:spPr/>
    </dgm:pt>
    <dgm:pt modelId="{D76CD7B1-EE9A-4357-8748-25532DF76109}" type="pres">
      <dgm:prSet presAssocID="{B24C6FF7-74EC-4FF6-BCA2-A45004E0FE8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1B720C70-ADAC-4322-9A70-35484264EECB}" type="pres">
      <dgm:prSet presAssocID="{B24C6FF7-74EC-4FF6-BCA2-A45004E0FE8C}" presName="spaceRect" presStyleCnt="0"/>
      <dgm:spPr/>
    </dgm:pt>
    <dgm:pt modelId="{0B5A71B6-BAA4-4B05-9D35-9FED04C8A505}" type="pres">
      <dgm:prSet presAssocID="{B24C6FF7-74EC-4FF6-BCA2-A45004E0FE8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701A019-DC64-4166-AF24-32073E6309F2}" srcId="{A7264E56-CF00-431E-A40A-53D6FC2B258D}" destId="{0DCB8BA6-4B89-431E-935C-34899E5FF225}" srcOrd="0" destOrd="0" parTransId="{D04A5695-CF8B-4B9B-B80C-817C0A657D7F}" sibTransId="{CDDC887F-85FD-4793-9EBE-C323E632E56A}"/>
    <dgm:cxn modelId="{DA897E3A-DA70-4DF2-ACEE-2F4FCF45AF4E}" type="presOf" srcId="{A7264E56-CF00-431E-A40A-53D6FC2B258D}" destId="{13ED5459-157D-4445-9944-10FF8B1EB4A4}" srcOrd="0" destOrd="0" presId="urn:microsoft.com/office/officeart/2018/2/layout/IconLabelList"/>
    <dgm:cxn modelId="{03630748-CA59-4AED-9364-8021E5A2B55B}" type="presOf" srcId="{B24C6FF7-74EC-4FF6-BCA2-A45004E0FE8C}" destId="{0B5A71B6-BAA4-4B05-9D35-9FED04C8A505}" srcOrd="0" destOrd="0" presId="urn:microsoft.com/office/officeart/2018/2/layout/IconLabelList"/>
    <dgm:cxn modelId="{409EEA9A-BC6B-4150-B261-33EA3C67CE0E}" srcId="{A7264E56-CF00-431E-A40A-53D6FC2B258D}" destId="{B24C6FF7-74EC-4FF6-BCA2-A45004E0FE8C}" srcOrd="1" destOrd="0" parTransId="{18B80376-80CC-4F4F-9672-ABD1E33CF6E8}" sibTransId="{14EF064A-D03B-46FA-AE9D-0BEFC5944278}"/>
    <dgm:cxn modelId="{C66810F2-CDB0-413A-9689-857F438FCA31}" type="presOf" srcId="{0DCB8BA6-4B89-431E-935C-34899E5FF225}" destId="{CCF12D22-4700-4832-BAA8-ED219E58D0E4}" srcOrd="0" destOrd="0" presId="urn:microsoft.com/office/officeart/2018/2/layout/IconLabelList"/>
    <dgm:cxn modelId="{B66C074C-E14F-4472-A8C1-9D47E61FFE8D}" type="presParOf" srcId="{13ED5459-157D-4445-9944-10FF8B1EB4A4}" destId="{6CE5BE14-7902-4CFE-9A87-FC69E564A2ED}" srcOrd="0" destOrd="0" presId="urn:microsoft.com/office/officeart/2018/2/layout/IconLabelList"/>
    <dgm:cxn modelId="{4BEFEE4C-1BA3-4287-8B24-E9FCBFAFDC09}" type="presParOf" srcId="{6CE5BE14-7902-4CFE-9A87-FC69E564A2ED}" destId="{95FF52BE-CE34-4309-A4A3-5EF7D301C8B3}" srcOrd="0" destOrd="0" presId="urn:microsoft.com/office/officeart/2018/2/layout/IconLabelList"/>
    <dgm:cxn modelId="{A012397F-99B1-41CF-AB0A-D37370F23548}" type="presParOf" srcId="{6CE5BE14-7902-4CFE-9A87-FC69E564A2ED}" destId="{C8B406F0-A8E1-4539-8D42-5763A26AE941}" srcOrd="1" destOrd="0" presId="urn:microsoft.com/office/officeart/2018/2/layout/IconLabelList"/>
    <dgm:cxn modelId="{6BF679DB-83B0-4F73-A3AB-74E060D55FEC}" type="presParOf" srcId="{6CE5BE14-7902-4CFE-9A87-FC69E564A2ED}" destId="{CCF12D22-4700-4832-BAA8-ED219E58D0E4}" srcOrd="2" destOrd="0" presId="urn:microsoft.com/office/officeart/2018/2/layout/IconLabelList"/>
    <dgm:cxn modelId="{89D3EDB8-93C2-461F-85C9-BD960983A97D}" type="presParOf" srcId="{13ED5459-157D-4445-9944-10FF8B1EB4A4}" destId="{6766CC0D-48F8-4F41-9431-1F1E751C8437}" srcOrd="1" destOrd="0" presId="urn:microsoft.com/office/officeart/2018/2/layout/IconLabelList"/>
    <dgm:cxn modelId="{CA5B2D99-871B-4D2F-B9F6-D577A79A1BA5}" type="presParOf" srcId="{13ED5459-157D-4445-9944-10FF8B1EB4A4}" destId="{12C5B60F-5138-4AF2-980D-F0A6A8A86215}" srcOrd="2" destOrd="0" presId="urn:microsoft.com/office/officeart/2018/2/layout/IconLabelList"/>
    <dgm:cxn modelId="{A20D2CB6-3401-4BE6-AB22-CF4655A3102E}" type="presParOf" srcId="{12C5B60F-5138-4AF2-980D-F0A6A8A86215}" destId="{D76CD7B1-EE9A-4357-8748-25532DF76109}" srcOrd="0" destOrd="0" presId="urn:microsoft.com/office/officeart/2018/2/layout/IconLabelList"/>
    <dgm:cxn modelId="{55CAFAA9-40DD-43B3-8DAC-E83D9084B25F}" type="presParOf" srcId="{12C5B60F-5138-4AF2-980D-F0A6A8A86215}" destId="{1B720C70-ADAC-4322-9A70-35484264EECB}" srcOrd="1" destOrd="0" presId="urn:microsoft.com/office/officeart/2018/2/layout/IconLabelList"/>
    <dgm:cxn modelId="{EE04CE91-3DFA-4C9E-9733-0299B26E03CC}" type="presParOf" srcId="{12C5B60F-5138-4AF2-980D-F0A6A8A86215}" destId="{0B5A71B6-BAA4-4B05-9D35-9FED04C8A50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49D8E-B8DF-46FB-A982-1DFA335C1D80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Start With Nothing.</a:t>
          </a:r>
          <a:endParaRPr lang="en-US" sz="2600" kern="1200"/>
        </a:p>
      </dsp:txBody>
      <dsp:txXfrm>
        <a:off x="0" y="1653508"/>
        <a:ext cx="3286125" cy="2610802"/>
      </dsp:txXfrm>
    </dsp:sp>
    <dsp:sp modelId="{2347F9DA-AB6F-470B-9CC0-086039B59E41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B004B563-EDBF-40F5-B873-B8644CE4DD1D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5">
            <a:hueOff val="-607935"/>
            <a:satOff val="643"/>
            <a:lumOff val="-118"/>
            <a:alphaOff val="0"/>
          </a:schemeClr>
        </a:solidFill>
        <a:ln w="12700" cap="flat" cmpd="sng" algn="ctr">
          <a:solidFill>
            <a:schemeClr val="accent5">
              <a:hueOff val="-607935"/>
              <a:satOff val="643"/>
              <a:lumOff val="-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2CBCD-8DED-4504-B063-ED5663CD0B4D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5">
            <a:tint val="40000"/>
            <a:alpha val="90000"/>
            <a:hueOff val="-1343620"/>
            <a:satOff val="1280"/>
            <a:lumOff val="-4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3620"/>
              <a:satOff val="1280"/>
              <a:lumOff val="-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Make Something.</a:t>
          </a:r>
          <a:endParaRPr lang="en-US" sz="2600" kern="1200"/>
        </a:p>
      </dsp:txBody>
      <dsp:txXfrm>
        <a:off x="3614737" y="1653508"/>
        <a:ext cx="3286125" cy="2610802"/>
      </dsp:txXfrm>
    </dsp:sp>
    <dsp:sp modelId="{A76EA23B-8CCC-4ED6-B64E-4435D07151E2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5">
            <a:hueOff val="-1215869"/>
            <a:satOff val="1285"/>
            <a:lumOff val="-236"/>
            <a:alphaOff val="0"/>
          </a:schemeClr>
        </a:solidFill>
        <a:ln w="12700" cap="flat" cmpd="sng" algn="ctr">
          <a:solidFill>
            <a:schemeClr val="accent5">
              <a:hueOff val="-1215869"/>
              <a:satOff val="1285"/>
              <a:lumOff val="-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884E17AD-46CB-4D69-92E7-634EFDBB60C3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5">
            <a:hueOff val="-1823804"/>
            <a:satOff val="1928"/>
            <a:lumOff val="-353"/>
            <a:alphaOff val="0"/>
          </a:schemeClr>
        </a:solidFill>
        <a:ln w="12700" cap="flat" cmpd="sng" algn="ctr">
          <a:solidFill>
            <a:schemeClr val="accent5">
              <a:hueOff val="-1823804"/>
              <a:satOff val="1928"/>
              <a:lumOff val="-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7CEE7-5BBB-436E-B833-1EC55EE8D5BC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5">
            <a:tint val="40000"/>
            <a:alpha val="90000"/>
            <a:hueOff val="-2687239"/>
            <a:satOff val="2559"/>
            <a:lumOff val="-8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87239"/>
              <a:satOff val="2559"/>
              <a:lumOff val="-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Destroy It.</a:t>
          </a:r>
          <a:endParaRPr lang="en-US" sz="2600" kern="1200"/>
        </a:p>
      </dsp:txBody>
      <dsp:txXfrm>
        <a:off x="7229475" y="1653508"/>
        <a:ext cx="3286125" cy="2610802"/>
      </dsp:txXfrm>
    </dsp:sp>
    <dsp:sp modelId="{74DC701F-DC2F-4473-835C-05FC9E98CD74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5">
            <a:hueOff val="-2431738"/>
            <a:satOff val="2570"/>
            <a:lumOff val="-471"/>
            <a:alphaOff val="0"/>
          </a:schemeClr>
        </a:solidFill>
        <a:ln w="12700" cap="flat" cmpd="sng" algn="ctr">
          <a:solidFill>
            <a:schemeClr val="accent5">
              <a:hueOff val="-2431738"/>
              <a:satOff val="2570"/>
              <a:lumOff val="-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4AADAC2E-BCA4-4348-821D-B19E55C8584F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12700" cap="flat" cmpd="sng" algn="ctr">
          <a:solidFill>
            <a:schemeClr val="accent5">
              <a:hueOff val="-3039673"/>
              <a:satOff val="3213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39FC8-CA4D-4C1E-9A52-B695A7043353}">
      <dsp:nvSpPr>
        <dsp:cNvPr id="0" name=""/>
        <dsp:cNvSpPr/>
      </dsp:nvSpPr>
      <dsp:spPr>
        <a:xfrm>
          <a:off x="0" y="0"/>
          <a:ext cx="5358169" cy="16682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Spin – ½ </a:t>
          </a:r>
          <a:endParaRPr lang="en-US" sz="2000" kern="1200"/>
        </a:p>
      </dsp:txBody>
      <dsp:txXfrm>
        <a:off x="48861" y="48861"/>
        <a:ext cx="3557996" cy="1570529"/>
      </dsp:txXfrm>
    </dsp:sp>
    <dsp:sp modelId="{30BC8FAC-2267-4FBF-A4C3-5FD46B287BB5}">
      <dsp:nvSpPr>
        <dsp:cNvPr id="0" name=""/>
        <dsp:cNvSpPr/>
      </dsp:nvSpPr>
      <dsp:spPr>
        <a:xfrm>
          <a:off x="472779" y="1946293"/>
          <a:ext cx="5358169" cy="16682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Anti-symmetric under particle exchange → States of 2 Indistinguishable Particles Forbidden (Pauli Exclusion)</a:t>
          </a:r>
          <a:endParaRPr lang="en-US" sz="2000" kern="1200"/>
        </a:p>
      </dsp:txBody>
      <dsp:txXfrm>
        <a:off x="521640" y="1995154"/>
        <a:ext cx="3703304" cy="1570529"/>
      </dsp:txXfrm>
    </dsp:sp>
    <dsp:sp modelId="{1A381F16-6658-4FD5-9423-400F9A522C4B}">
      <dsp:nvSpPr>
        <dsp:cNvPr id="0" name=""/>
        <dsp:cNvSpPr/>
      </dsp:nvSpPr>
      <dsp:spPr>
        <a:xfrm>
          <a:off x="945559" y="3892587"/>
          <a:ext cx="5358169" cy="16682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Combine to make heavier particles</a:t>
          </a:r>
          <a:endParaRPr lang="en-US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Baryons </a:t>
          </a:r>
          <a:r>
            <a:rPr lang="en-GB" sz="1600" kern="1200"/>
            <a:t>→ Protons, Neutrons</a:t>
          </a:r>
          <a:r>
            <a:rPr lang="fr-FR" sz="1600" kern="1200"/>
            <a:t>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Mesons </a:t>
          </a:r>
          <a:r>
            <a:rPr lang="en-GB" sz="1600" kern="1200"/>
            <a:t>→ Kaons, Pions</a:t>
          </a:r>
          <a:endParaRPr lang="en-US" sz="1600" kern="1200"/>
        </a:p>
      </dsp:txBody>
      <dsp:txXfrm>
        <a:off x="994420" y="3941448"/>
        <a:ext cx="3703304" cy="1570529"/>
      </dsp:txXfrm>
    </dsp:sp>
    <dsp:sp modelId="{C20F0BD0-8DC7-4AE2-A748-03B943AB8765}">
      <dsp:nvSpPr>
        <dsp:cNvPr id="0" name=""/>
        <dsp:cNvSpPr/>
      </dsp:nvSpPr>
      <dsp:spPr>
        <a:xfrm>
          <a:off x="4273806" y="1265090"/>
          <a:ext cx="1084363" cy="1084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17788" y="1265090"/>
        <a:ext cx="596399" cy="815983"/>
      </dsp:txXfrm>
    </dsp:sp>
    <dsp:sp modelId="{D4581513-35A6-435D-82FB-DA79AB7C400C}">
      <dsp:nvSpPr>
        <dsp:cNvPr id="0" name=""/>
        <dsp:cNvSpPr/>
      </dsp:nvSpPr>
      <dsp:spPr>
        <a:xfrm>
          <a:off x="4746585" y="3200262"/>
          <a:ext cx="1084363" cy="1084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90567" y="3200262"/>
        <a:ext cx="596399" cy="815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F52BE-CE34-4309-A4A3-5EF7D301C8B3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12D22-4700-4832-BAA8-ED219E58D0E4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For </a:t>
          </a:r>
          <a:r>
            <a:rPr lang="fr-FR" sz="1700" kern="1200" dirty="0" err="1"/>
            <a:t>every</a:t>
          </a:r>
          <a:r>
            <a:rPr lang="fr-FR" sz="1700" kern="1200" dirty="0"/>
            <a:t> fermion </a:t>
          </a:r>
          <a:r>
            <a:rPr lang="fr-FR" sz="1700" kern="1200" dirty="0" err="1"/>
            <a:t>except</a:t>
          </a:r>
          <a:r>
            <a:rPr lang="fr-FR" sz="1700" kern="1200" dirty="0"/>
            <a:t> the neutrino, </a:t>
          </a:r>
          <a:r>
            <a:rPr lang="fr-FR" sz="1700" kern="1200" dirty="0" err="1"/>
            <a:t>we</a:t>
          </a:r>
          <a:r>
            <a:rPr lang="fr-FR" sz="1700" kern="1200" dirty="0"/>
            <a:t> know </a:t>
          </a:r>
          <a:r>
            <a:rPr lang="fr-FR" sz="1700" kern="1200" dirty="0" err="1"/>
            <a:t>there</a:t>
          </a:r>
          <a:r>
            <a:rPr lang="fr-FR" sz="1700" kern="1200" dirty="0"/>
            <a:t> </a:t>
          </a:r>
          <a:r>
            <a:rPr lang="fr-FR" sz="1700" kern="1200" dirty="0" err="1"/>
            <a:t>also</a:t>
          </a:r>
          <a:r>
            <a:rPr lang="fr-FR" sz="1700" kern="1200" dirty="0"/>
            <a:t> </a:t>
          </a:r>
          <a:r>
            <a:rPr lang="fr-FR" sz="1700" kern="1200" dirty="0" err="1"/>
            <a:t>exist</a:t>
          </a:r>
          <a:r>
            <a:rPr lang="fr-FR" sz="1700" kern="1200" dirty="0"/>
            <a:t> </a:t>
          </a:r>
          <a:r>
            <a:rPr lang="fr-FR" sz="1700" kern="1200" dirty="0" err="1"/>
            <a:t>antimatter</a:t>
          </a:r>
          <a:r>
            <a:rPr lang="fr-FR" sz="1700" kern="1200" dirty="0"/>
            <a:t> </a:t>
          </a:r>
          <a:r>
            <a:rPr lang="fr-FR" sz="1700" kern="1200" dirty="0" err="1"/>
            <a:t>particles</a:t>
          </a:r>
          <a:r>
            <a:rPr lang="fr-FR" sz="1700" kern="1200" dirty="0"/>
            <a:t>.</a:t>
          </a:r>
          <a:endParaRPr lang="en-US" sz="1700" kern="1200" dirty="0"/>
        </a:p>
      </dsp:txBody>
      <dsp:txXfrm>
        <a:off x="559800" y="3022743"/>
        <a:ext cx="4320000" cy="720000"/>
      </dsp:txXfrm>
    </dsp:sp>
    <dsp:sp modelId="{D76CD7B1-EE9A-4357-8748-25532DF76109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A71B6-BAA4-4B05-9D35-9FED04C8A505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Antimatter</a:t>
          </a:r>
          <a:r>
            <a:rPr lang="fr-FR" sz="1700" kern="1200" dirty="0"/>
            <a:t> has the </a:t>
          </a:r>
          <a:r>
            <a:rPr lang="fr-FR" sz="1700" kern="1200" dirty="0" err="1"/>
            <a:t>same</a:t>
          </a:r>
          <a:r>
            <a:rPr lang="fr-FR" sz="1700" kern="1200" dirty="0"/>
            <a:t> mass, spin, but </a:t>
          </a:r>
          <a:r>
            <a:rPr lang="fr-FR" sz="1700" kern="1200" dirty="0" err="1"/>
            <a:t>equal</a:t>
          </a:r>
          <a:r>
            <a:rPr lang="fr-FR" sz="1700" kern="1200" dirty="0"/>
            <a:t> and opposite </a:t>
          </a:r>
          <a:r>
            <a:rPr lang="fr-FR" sz="1700" kern="1200" dirty="0" err="1"/>
            <a:t>conserved</a:t>
          </a:r>
          <a:r>
            <a:rPr lang="fr-FR" sz="1700" kern="1200" dirty="0"/>
            <a:t> charges.</a:t>
          </a:r>
          <a:endParaRPr lang="en-US" sz="1700" kern="1200" dirty="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FAD61-942A-4EB6-A4CF-A76A64E69D29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A3022-8CB5-473E-9A81-96790A313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4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Lambda and g </a:t>
            </a:r>
            <a:r>
              <a:rPr lang="fr-FR" dirty="0" err="1"/>
              <a:t>indicate</a:t>
            </a:r>
            <a:r>
              <a:rPr lang="fr-FR" dirty="0"/>
              <a:t> how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interactions 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A3022-8CB5-473E-9A81-96790A313D6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7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Mass and spin are </a:t>
            </a:r>
            <a:r>
              <a:rPr lang="fr-FR" dirty="0" err="1"/>
              <a:t>particularly</a:t>
            </a:r>
            <a:r>
              <a:rPr lang="fr-FR" dirty="0"/>
              <a:t> important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A3022-8CB5-473E-9A81-96790A313D6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1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0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8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5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6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95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61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3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9A7CBDBF-33D1-BC3D-D29F-5A2EF9C2B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25613" b="181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EB7E3-E51A-4CE2-581B-217B01F50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fr-FR" dirty="0"/>
              <a:t>The</a:t>
            </a:r>
            <a:br>
              <a:rPr lang="fr-FR" dirty="0"/>
            </a:br>
            <a:r>
              <a:rPr lang="fr-FR" dirty="0"/>
              <a:t>Standard</a:t>
            </a:r>
            <a:br>
              <a:rPr lang="fr-FR" dirty="0"/>
            </a:br>
            <a:r>
              <a:rPr lang="fr-FR" dirty="0"/>
              <a:t>Model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593BB-1798-DBD1-2ABA-1981499F5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fr-FR" dirty="0"/>
              <a:t>Thomas McKelvey</a:t>
            </a:r>
            <a:endParaRPr lang="en-GB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34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A637-4E6D-947E-C382-A6DF6CF8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Theoretical</a:t>
            </a:r>
            <a:r>
              <a:rPr lang="fr-FR" dirty="0"/>
              <a:t> Framework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9E828-A0BE-FB56-3678-29083DB44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(Not Vital – But </a:t>
            </a:r>
            <a:r>
              <a:rPr lang="fr-FR" dirty="0" err="1"/>
              <a:t>Interesting</a:t>
            </a:r>
            <a:r>
              <a:rPr lang="fr-F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2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5984-C2C1-C109-6B85-C20E605C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Do </a:t>
            </a:r>
            <a:r>
              <a:rPr lang="fr-FR" dirty="0" err="1"/>
              <a:t>we</a:t>
            </a:r>
            <a:r>
              <a:rPr lang="fr-FR" dirty="0"/>
              <a:t> have a simple </a:t>
            </a:r>
            <a:r>
              <a:rPr lang="fr-FR" dirty="0" err="1"/>
              <a:t>framework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explains</a:t>
            </a:r>
            <a:r>
              <a:rPr lang="fr-FR" dirty="0"/>
              <a:t> </a:t>
            </a:r>
            <a:r>
              <a:rPr lang="fr-FR" dirty="0" err="1"/>
              <a:t>everything</a:t>
            </a:r>
            <a:r>
              <a:rPr lang="fr-FR" dirty="0"/>
              <a:t>?</a:t>
            </a:r>
            <a:endParaRPr lang="en-GB" dirty="0"/>
          </a:p>
        </p:txBody>
      </p:sp>
      <p:pic>
        <p:nvPicPr>
          <p:cNvPr id="5" name="Content Placeholder 4" descr="A person standing in front of a poster&#10;&#10;Description automatically generated">
            <a:extLst>
              <a:ext uri="{FF2B5EF4-FFF2-40B4-BE49-F238E27FC236}">
                <a16:creationId xmlns:a16="http://schemas.microsoft.com/office/drawing/2014/main" id="{2F3CD214-8897-BB6B-94F6-A19143CA6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88" y="1825625"/>
            <a:ext cx="6860823" cy="3859213"/>
          </a:xfrm>
        </p:spPr>
      </p:pic>
    </p:spTree>
    <p:extLst>
      <p:ext uri="{BB962C8B-B14F-4D97-AF65-F5344CB8AC3E}">
        <p14:creationId xmlns:p14="http://schemas.microsoft.com/office/powerpoint/2010/main" val="26430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3012-B4D3-ECB2-AFA2-3504BA6B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WHAT IS THE STANDARD MODEL?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F25F9-AE9D-16F4-8AA3-5EFA76132A58}"/>
              </a:ext>
            </a:extLst>
          </p:cNvPr>
          <p:cNvSpPr txBox="1"/>
          <p:nvPr/>
        </p:nvSpPr>
        <p:spPr>
          <a:xfrm>
            <a:off x="1097280" y="1991360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QUANTUM		 FIELD		 THEORY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03793-C2BE-2918-85DA-4DDD3EE8C7CF}"/>
              </a:ext>
            </a:extLst>
          </p:cNvPr>
          <p:cNvSpPr txBox="1"/>
          <p:nvPr/>
        </p:nvSpPr>
        <p:spPr>
          <a:xfrm>
            <a:off x="934720" y="3105833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THEORY OF		QUANTISED		FIELDS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AD4B4-CA46-53B6-AB92-98937C8C59AE}"/>
              </a:ext>
            </a:extLst>
          </p:cNvPr>
          <p:cNvSpPr txBox="1"/>
          <p:nvPr/>
        </p:nvSpPr>
        <p:spPr>
          <a:xfrm>
            <a:off x="8747760" y="4277360"/>
            <a:ext cx="232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Mathematical</a:t>
            </a:r>
            <a:r>
              <a:rPr lang="fr-FR" dirty="0"/>
              <a:t> </a:t>
            </a:r>
            <a:r>
              <a:rPr lang="fr-FR" dirty="0" err="1"/>
              <a:t>functions</a:t>
            </a:r>
            <a:r>
              <a:rPr lang="fr-FR" dirty="0"/>
              <a:t> of </a:t>
            </a:r>
            <a:r>
              <a:rPr lang="fr-FR" dirty="0" err="1"/>
              <a:t>coordinates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A22E1-887A-37DE-28B8-3B352415116F}"/>
              </a:ext>
            </a:extLst>
          </p:cNvPr>
          <p:cNvSpPr txBox="1"/>
          <p:nvPr/>
        </p:nvSpPr>
        <p:spPr>
          <a:xfrm>
            <a:off x="5384800" y="4277360"/>
            <a:ext cx="232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Excitations of </a:t>
            </a:r>
            <a:r>
              <a:rPr lang="fr-FR" dirty="0" err="1"/>
              <a:t>fields</a:t>
            </a:r>
            <a:r>
              <a:rPr lang="fr-FR" dirty="0"/>
              <a:t> come in </a:t>
            </a:r>
            <a:r>
              <a:rPr lang="fr-FR" dirty="0" err="1"/>
              <a:t>discrete</a:t>
            </a:r>
            <a:r>
              <a:rPr lang="fr-FR" dirty="0"/>
              <a:t> lumps, or ‘quanta’</a:t>
            </a:r>
          </a:p>
        </p:txBody>
      </p:sp>
    </p:spTree>
    <p:extLst>
      <p:ext uri="{BB962C8B-B14F-4D97-AF65-F5344CB8AC3E}">
        <p14:creationId xmlns:p14="http://schemas.microsoft.com/office/powerpoint/2010/main" val="1869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924E3-CB77-29D3-D665-C076ADD2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fr-FR">
                <a:solidFill>
                  <a:srgbClr val="FFFFFF"/>
                </a:solidFill>
              </a:rPr>
              <a:t>How To Do Quantum Field Theory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8ED687-34B0-E936-1F87-FB5F95B40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34323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27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93ADE-76D9-20DB-CE6C-1C1FB445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Start </a:t>
            </a:r>
            <a:r>
              <a:rPr lang="fr-FR" dirty="0" err="1"/>
              <a:t>With</a:t>
            </a:r>
            <a:r>
              <a:rPr lang="fr-FR" dirty="0"/>
              <a:t> Nothing.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67E64-382D-F2CD-DAA5-117430BC2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65679"/>
                <a:ext cx="10515600" cy="3114887"/>
              </a:xfrm>
            </p:spPr>
            <p:txBody>
              <a:bodyPr/>
              <a:lstStyle/>
              <a:p>
                <a:r>
                  <a:rPr lang="fr-FR" dirty="0"/>
                  <a:t>For us, ‘Nothing’ </a:t>
                </a:r>
                <a:r>
                  <a:rPr lang="fr-FR" dirty="0" err="1"/>
                  <a:t>is</a:t>
                </a:r>
                <a:r>
                  <a:rPr lang="fr-FR" dirty="0"/>
                  <a:t> the Vacuum</a:t>
                </a:r>
              </a:p>
              <a:p>
                <a:pPr lvl="1"/>
                <a:r>
                  <a:rPr lang="fr-FR" dirty="0"/>
                  <a:t>No </a:t>
                </a:r>
                <a:r>
                  <a:rPr lang="fr-FR" dirty="0" err="1"/>
                  <a:t>particles</a:t>
                </a:r>
                <a:r>
                  <a:rPr lang="fr-FR" dirty="0"/>
                  <a:t>, no fun</a:t>
                </a:r>
              </a:p>
              <a:p>
                <a:pPr lvl="1"/>
                <a:endParaRPr lang="fr-FR" dirty="0"/>
              </a:p>
              <a:p>
                <a:pPr marL="457200" lvl="1" indent="0">
                  <a:buNone/>
                </a:pPr>
                <a:endParaRPr lang="fr-FR" dirty="0"/>
              </a:p>
              <a:p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represent</a:t>
                </a:r>
                <a:r>
                  <a:rPr lang="fr-FR" dirty="0"/>
                  <a:t> the vacuum </a:t>
                </a:r>
                <a:r>
                  <a:rPr lang="fr-FR" dirty="0" err="1"/>
                  <a:t>with</a:t>
                </a:r>
                <a:r>
                  <a:rPr lang="fr-FR" dirty="0"/>
                  <a:t> a </a:t>
                </a:r>
                <a:r>
                  <a:rPr lang="fr-FR" dirty="0" err="1"/>
                  <a:t>vector</a:t>
                </a:r>
                <a:r>
                  <a:rPr lang="fr-FR" dirty="0"/>
                  <a:t>:</a:t>
                </a:r>
              </a:p>
              <a:p>
                <a:pPr marL="0" indent="0" algn="ctr">
                  <a:buNone/>
                </a:pPr>
                <a:r>
                  <a:rPr lang="fr-FR" dirty="0"/>
                  <a:t> </a:t>
                </a:r>
                <a:r>
                  <a:rPr lang="fr-FR" sz="3600" dirty="0"/>
                  <a:t>|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3600" dirty="0"/>
                  <a:t> </a:t>
                </a:r>
                <a:r>
                  <a:rPr lang="fr-FR" sz="4400" dirty="0"/>
                  <a:t>›</a:t>
                </a:r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67E64-382D-F2CD-DAA5-117430BC2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65679"/>
                <a:ext cx="10515600" cy="3114887"/>
              </a:xfrm>
              <a:blipFill>
                <a:blip r:embed="rId2"/>
                <a:stretch>
                  <a:fillRect l="-812" t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28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29EC-91DE-CA8E-B29F-5509330D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Make</a:t>
            </a:r>
            <a:r>
              <a:rPr lang="fr-FR" dirty="0"/>
              <a:t> Something.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0F02F-CCD7-A043-390C-AA5FC4C75F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err="1"/>
                  <a:t>We’re</a:t>
                </a:r>
                <a:r>
                  <a:rPr lang="fr-FR" dirty="0"/>
                  <a:t> not </a:t>
                </a:r>
                <a:r>
                  <a:rPr lang="fr-FR" dirty="0" err="1"/>
                  <a:t>really</a:t>
                </a:r>
                <a:r>
                  <a:rPr lang="fr-FR" dirty="0"/>
                  <a:t> </a:t>
                </a:r>
                <a:r>
                  <a:rPr lang="fr-FR" dirty="0" err="1"/>
                  <a:t>interested</a:t>
                </a:r>
                <a:r>
                  <a:rPr lang="fr-FR" dirty="0"/>
                  <a:t> in </a:t>
                </a:r>
                <a:r>
                  <a:rPr lang="fr-FR" dirty="0" err="1"/>
                  <a:t>nothing</a:t>
                </a:r>
                <a:r>
                  <a:rPr lang="fr-FR" dirty="0"/>
                  <a:t>, </a:t>
                </a:r>
                <a:r>
                  <a:rPr lang="fr-FR" dirty="0" err="1"/>
                  <a:t>so</a:t>
                </a:r>
                <a:r>
                  <a:rPr lang="fr-FR" dirty="0"/>
                  <a:t> </a:t>
                </a:r>
                <a:r>
                  <a:rPr lang="fr-FR" dirty="0" err="1"/>
                  <a:t>lets</a:t>
                </a:r>
                <a:r>
                  <a:rPr lang="fr-FR" dirty="0"/>
                  <a:t> </a:t>
                </a:r>
                <a:r>
                  <a:rPr lang="fr-FR" dirty="0" err="1"/>
                  <a:t>make</a:t>
                </a:r>
                <a:r>
                  <a:rPr lang="fr-FR" dirty="0"/>
                  <a:t> </a:t>
                </a:r>
                <a:r>
                  <a:rPr lang="fr-FR" dirty="0" err="1"/>
                  <a:t>something</a:t>
                </a:r>
                <a:r>
                  <a:rPr lang="fr-FR" dirty="0"/>
                  <a:t>.</a:t>
                </a:r>
              </a:p>
              <a:p>
                <a:endParaRPr lang="fr-FR" dirty="0"/>
              </a:p>
              <a:p>
                <a:r>
                  <a:rPr lang="fr-FR" dirty="0"/>
                  <a:t>To </a:t>
                </a:r>
                <a:r>
                  <a:rPr lang="fr-FR" dirty="0" err="1"/>
                  <a:t>make</a:t>
                </a:r>
                <a:r>
                  <a:rPr lang="fr-FR" dirty="0"/>
                  <a:t> a </a:t>
                </a:r>
                <a:r>
                  <a:rPr lang="fr-FR" dirty="0" err="1"/>
                  <a:t>particle</a:t>
                </a:r>
                <a:r>
                  <a:rPr lang="fr-FR" dirty="0"/>
                  <a:t>, φ, at a location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we</a:t>
                </a:r>
                <a:r>
                  <a:rPr lang="fr-FR" dirty="0"/>
                  <a:t> can ‘</a:t>
                </a:r>
                <a:r>
                  <a:rPr lang="fr-FR" dirty="0" err="1"/>
                  <a:t>nudge</a:t>
                </a:r>
                <a:r>
                  <a:rPr lang="fr-FR" dirty="0"/>
                  <a:t>’ the vacuum and </a:t>
                </a:r>
                <a:r>
                  <a:rPr lang="fr-FR" dirty="0" err="1"/>
                  <a:t>give</a:t>
                </a:r>
                <a:r>
                  <a:rPr lang="fr-FR" dirty="0"/>
                  <a:t> </a:t>
                </a:r>
                <a:r>
                  <a:rPr lang="fr-FR" dirty="0" err="1"/>
                  <a:t>it</a:t>
                </a:r>
                <a:r>
                  <a:rPr lang="fr-FR" dirty="0"/>
                  <a:t> </a:t>
                </a:r>
                <a:r>
                  <a:rPr lang="fr-FR" dirty="0" err="1"/>
                  <a:t>some</a:t>
                </a:r>
                <a:r>
                  <a:rPr lang="fr-FR" dirty="0"/>
                  <a:t> </a:t>
                </a:r>
                <a:r>
                  <a:rPr lang="fr-FR" dirty="0" err="1"/>
                  <a:t>energy</a:t>
                </a:r>
                <a:r>
                  <a:rPr lang="fr-FR" dirty="0"/>
                  <a:t>:</a:t>
                </a:r>
              </a:p>
              <a:p>
                <a:pPr marL="0" indent="0" algn="ctr">
                  <a:buNone/>
                </a:pPr>
                <a:r>
                  <a:rPr lang="fr-FR" sz="3600" dirty="0"/>
                  <a:t>φ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3600" b="1" dirty="0"/>
                  <a:t>|</a:t>
                </a:r>
                <a:r>
                  <a:rPr lang="fr-FR" sz="3600" b="0" dirty="0"/>
                  <a:t> </a:t>
                </a:r>
                <a14:m>
                  <m:oMath xmlns:m="http://schemas.openxmlformats.org/officeDocument/2006/math"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3600" dirty="0"/>
                  <a:t> </a:t>
                </a:r>
                <a:r>
                  <a:rPr lang="fr-FR" sz="4400" dirty="0"/>
                  <a:t>›</a:t>
                </a:r>
              </a:p>
              <a:p>
                <a:pPr marL="0" indent="0" algn="ctr">
                  <a:buNone/>
                </a:pPr>
                <a:r>
                  <a:rPr lang="en-GB" dirty="0"/>
                  <a:t>This is a new vector for our particle, </a:t>
                </a:r>
                <a:r>
                  <a:rPr lang="fr-FR" dirty="0"/>
                  <a:t>φ, at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!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0F02F-CCD7-A043-390C-AA5FC4C75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208" r="-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76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E14-ADFC-954C-3E71-98493AA6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Destroy It.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E30DA-5E1C-4902-428C-C1D5DEABA7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98695"/>
              </a:xfrm>
            </p:spPr>
            <p:txBody>
              <a:bodyPr/>
              <a:lstStyle/>
              <a:p>
                <a:r>
                  <a:rPr lang="fr-FR" dirty="0"/>
                  <a:t>We </a:t>
                </a:r>
                <a:r>
                  <a:rPr lang="fr-FR" dirty="0" err="1"/>
                  <a:t>now</a:t>
                </a:r>
                <a:r>
                  <a:rPr lang="fr-FR" dirty="0"/>
                  <a:t> have a </a:t>
                </a:r>
                <a:r>
                  <a:rPr lang="fr-FR" dirty="0" err="1"/>
                  <a:t>particle</a:t>
                </a:r>
                <a:r>
                  <a:rPr lang="fr-FR" dirty="0"/>
                  <a:t> at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. </a:t>
                </a:r>
                <a:r>
                  <a:rPr lang="fr-FR" dirty="0" err="1"/>
                  <a:t>Let’s</a:t>
                </a:r>
                <a:r>
                  <a:rPr lang="fr-FR" dirty="0"/>
                  <a:t> destroy </a:t>
                </a:r>
                <a:r>
                  <a:rPr lang="fr-FR" dirty="0" err="1"/>
                  <a:t>it</a:t>
                </a:r>
                <a:r>
                  <a:rPr lang="fr-FR" dirty="0"/>
                  <a:t> at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dirty="0"/>
                  <a:t>.</a:t>
                </a:r>
              </a:p>
              <a:p>
                <a:endParaRPr lang="fr-FR" dirty="0"/>
              </a:p>
              <a:p>
                <a:r>
                  <a:rPr lang="fr-FR" dirty="0"/>
                  <a:t>For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we</a:t>
                </a:r>
                <a:r>
                  <a:rPr lang="fr-FR" dirty="0"/>
                  <a:t> use </a:t>
                </a:r>
                <a:r>
                  <a:rPr lang="fr-FR" dirty="0" err="1"/>
                  <a:t>its</a:t>
                </a:r>
                <a:r>
                  <a:rPr lang="fr-FR" dirty="0"/>
                  <a:t> opposite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fr-F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so</m:t>
                    </m:r>
                  </m:oMath>
                </a14:m>
                <a:r>
                  <a:rPr lang="fr-FR" b="0" dirty="0"/>
                  <a:t> </a:t>
                </a:r>
                <a:r>
                  <a:rPr lang="fr-FR" b="0" dirty="0" err="1"/>
                  <a:t>we</a:t>
                </a:r>
                <a:r>
                  <a:rPr lang="fr-FR" b="0" dirty="0"/>
                  <a:t> </a:t>
                </a:r>
                <a:r>
                  <a:rPr lang="fr-FR" b="0" dirty="0" err="1"/>
                  <a:t>get</a:t>
                </a:r>
                <a:r>
                  <a:rPr lang="fr-FR" b="0" dirty="0"/>
                  <a:t>:</a:t>
                </a:r>
              </a:p>
              <a:p>
                <a:pPr algn="ctr"/>
                <a:endParaRPr lang="fr-FR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3600" dirty="0"/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fr-FR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3600" dirty="0"/>
                        <m:t>φ</m:t>
                      </m:r>
                      <m:d>
                        <m:d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fr-FR" sz="3600" b="1" dirty="0"/>
                        <m:t>|</m:t>
                      </m:r>
                      <m:r>
                        <a:rPr lang="fr-FR" sz="3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fr-FR" sz="4400" dirty="0"/>
                        <m:t>›</m:t>
                      </m:r>
                    </m:oMath>
                  </m:oMathPara>
                </a14:m>
                <a:endParaRPr lang="fr-FR" sz="4400" dirty="0"/>
              </a:p>
              <a:p>
                <a:endParaRPr lang="en-GB" b="1" dirty="0"/>
              </a:p>
              <a:p>
                <a:r>
                  <a:rPr lang="en-GB" dirty="0"/>
                  <a:t>We finish up back at nothing, so: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⟨0|</m:t>
                      </m:r>
                      <m:acc>
                        <m:accPr>
                          <m:chr m:val="̅"/>
                          <m:ctrlPr>
                            <a:rPr lang="fr-FR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sz="3600" dirty="0"/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fr-FR" sz="3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3600" dirty="0"/>
                        <m:t>φ</m:t>
                      </m:r>
                      <m:d>
                        <m:d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fr-FR" sz="3600" b="1" dirty="0"/>
                        <m:t>|</m:t>
                      </m:r>
                      <m:r>
                        <a:rPr lang="fr-FR" sz="3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  <m:r>
                        <m:rPr>
                          <m:nor/>
                        </m:rPr>
                        <a:rPr lang="fr-FR" sz="3600" dirty="0"/>
                        <m:t> </m:t>
                      </m:r>
                    </m:oMath>
                  </m:oMathPara>
                </a14:m>
                <a:endParaRPr lang="fr-FR" sz="4400" dirty="0"/>
              </a:p>
              <a:p>
                <a:pPr marL="0" indent="0" algn="ctr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E30DA-5E1C-4902-428C-C1D5DEABA7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98695"/>
              </a:xfrm>
              <a:blipFill>
                <a:blip r:embed="rId2"/>
                <a:stretch>
                  <a:fillRect l="-812" t="-17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5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6D3C-9D59-9821-33C0-DD1080AD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Okay</a:t>
            </a:r>
            <a:r>
              <a:rPr lang="fr-FR" dirty="0"/>
              <a:t>? So,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The Point?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4A6F3-134A-CC29-89B8-83014D2D6B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We made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m:rPr>
                        <m:nor/>
                      </m:rPr>
                      <a:rPr lang="fr-FR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dirty="0"/>
                      <m:t>φ</m:t>
                    </m:r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fr-FR" sz="2400" b="1" dirty="0"/>
                      <m:t>|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2400" dirty="0"/>
                      <m:t> </m:t>
                    </m:r>
                  </m:oMath>
                </a14:m>
                <a:r>
                  <a:rPr lang="fr-FR" dirty="0"/>
                  <a:t>, but </a:t>
                </a:r>
                <a:r>
                  <a:rPr lang="fr-FR" dirty="0" err="1"/>
                  <a:t>what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it</a:t>
                </a:r>
                <a:r>
                  <a:rPr lang="fr-FR" dirty="0"/>
                  <a:t>?</a:t>
                </a:r>
              </a:p>
              <a:p>
                <a:endParaRPr lang="fr-FR" sz="3200" dirty="0"/>
              </a:p>
              <a:p>
                <a:r>
                  <a:rPr lang="fr-FR" dirty="0"/>
                  <a:t>The </a:t>
                </a:r>
                <a:r>
                  <a:rPr lang="fr-FR" dirty="0" err="1"/>
                  <a:t>probability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a </a:t>
                </a:r>
                <a:r>
                  <a:rPr lang="fr-FR" dirty="0" err="1"/>
                  <a:t>particle</a:t>
                </a:r>
                <a:r>
                  <a:rPr lang="fr-FR" dirty="0"/>
                  <a:t>, φ, </a:t>
                </a:r>
                <a:r>
                  <a:rPr lang="fr-FR" dirty="0" err="1"/>
                  <a:t>goes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to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dirty="0"/>
                  <a:t>!</a:t>
                </a:r>
              </a:p>
              <a:p>
                <a:endParaRPr lang="fr-FR" dirty="0"/>
              </a:p>
              <a:p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represent</a:t>
                </a:r>
                <a:r>
                  <a:rPr lang="fr-FR" dirty="0"/>
                  <a:t> </a:t>
                </a:r>
                <a:r>
                  <a:rPr lang="fr-FR" dirty="0" err="1"/>
                  <a:t>this</a:t>
                </a:r>
                <a:r>
                  <a:rPr lang="fr-FR" dirty="0"/>
                  <a:t> in a </a:t>
                </a:r>
                <a:r>
                  <a:rPr lang="fr-FR" dirty="0" err="1"/>
                  <a:t>diagram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a line: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4A6F3-134A-CC29-89B8-83014D2D6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63E64AF-8253-6707-6194-B5FF01F0C214}"/>
              </a:ext>
            </a:extLst>
          </p:cNvPr>
          <p:cNvGrpSpPr/>
          <p:nvPr/>
        </p:nvGrpSpPr>
        <p:grpSpPr>
          <a:xfrm>
            <a:off x="3733800" y="5090160"/>
            <a:ext cx="4724400" cy="0"/>
            <a:chOff x="2011680" y="5090160"/>
            <a:chExt cx="47244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2DCDFD0-B419-5C9A-432F-839E2F162CAC}"/>
                </a:ext>
              </a:extLst>
            </p:cNvPr>
            <p:cNvCxnSpPr/>
            <p:nvPr/>
          </p:nvCxnSpPr>
          <p:spPr>
            <a:xfrm>
              <a:off x="2011680" y="5090160"/>
              <a:ext cx="291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8FB708A-EAC2-4B9F-C625-AB707DAB683F}"/>
                </a:ext>
              </a:extLst>
            </p:cNvPr>
            <p:cNvCxnSpPr/>
            <p:nvPr/>
          </p:nvCxnSpPr>
          <p:spPr>
            <a:xfrm>
              <a:off x="4714240" y="5090160"/>
              <a:ext cx="202184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5708B5-20A4-C9B0-CA5F-E5CAAF502ADB}"/>
                  </a:ext>
                </a:extLst>
              </p:cNvPr>
              <p:cNvSpPr txBox="1"/>
              <p:nvPr/>
            </p:nvSpPr>
            <p:spPr>
              <a:xfrm>
                <a:off x="3368630" y="4752201"/>
                <a:ext cx="3442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5708B5-20A4-C9B0-CA5F-E5CAAF502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630" y="4752201"/>
                <a:ext cx="34426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7F33CF-9FDB-7F75-7079-F29E6A415A50}"/>
                  </a:ext>
                </a:extLst>
              </p:cNvPr>
              <p:cNvSpPr txBox="1"/>
              <p:nvPr/>
            </p:nvSpPr>
            <p:spPr>
              <a:xfrm>
                <a:off x="8458200" y="4752200"/>
                <a:ext cx="3500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7F33CF-9FDB-7F75-7079-F29E6A41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752200"/>
                <a:ext cx="35003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574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A203D-3B78-13F9-BF00-96441A18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dirty="0"/>
              <a:t>Multiple Fields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E6BE8B-9857-4B10-6B97-B46330ECC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152147" cy="4351338"/>
              </a:xfrm>
            </p:spPr>
            <p:txBody>
              <a:bodyPr>
                <a:normAutofit/>
              </a:bodyPr>
              <a:lstStyle/>
              <a:p>
                <a:r>
                  <a:rPr lang="fr-FR" sz="2200" dirty="0"/>
                  <a:t>For real </a:t>
                </a:r>
                <a:r>
                  <a:rPr lang="fr-FR" sz="2200" dirty="0" err="1"/>
                  <a:t>calculations</a:t>
                </a:r>
                <a:r>
                  <a:rPr lang="fr-FR" sz="2200" dirty="0"/>
                  <a:t>, </a:t>
                </a:r>
                <a:r>
                  <a:rPr lang="fr-FR" sz="2200" dirty="0" err="1"/>
                  <a:t>we</a:t>
                </a:r>
                <a:r>
                  <a:rPr lang="fr-FR" sz="2200" dirty="0"/>
                  <a:t> </a:t>
                </a:r>
                <a:r>
                  <a:rPr lang="fr-FR" sz="2200" dirty="0" err="1"/>
                  <a:t>may</a:t>
                </a:r>
                <a:r>
                  <a:rPr lang="fr-FR" sz="2200" dirty="0"/>
                  <a:t> have </a:t>
                </a:r>
                <a:r>
                  <a:rPr lang="fr-FR" sz="2200" dirty="0" err="1"/>
                  <a:t>terms</a:t>
                </a:r>
                <a:r>
                  <a:rPr lang="fr-FR" sz="2200" dirty="0"/>
                  <a:t> like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⟨0|</m:t>
                    </m:r>
                    <m:sSup>
                      <m:sSupPr>
                        <m:ctrlPr>
                          <a:rPr lang="fr-FR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fr-FR" sz="2200" dirty="0"/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fr-FR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2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m:rPr>
                        <m:nor/>
                      </m:rPr>
                      <a:rPr lang="fr-FR" sz="22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200" dirty="0"/>
                          <m:t>φ</m:t>
                        </m:r>
                        <m:d>
                          <m:d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fr-FR" sz="2200" b="1" dirty="0"/>
                      <m:t>|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2200" dirty="0"/>
                      <m:t> </m:t>
                    </m:r>
                  </m:oMath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Seem scarier, but can actually be handled easily.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Wick’s Theorem, </a:t>
                </a:r>
                <a:r>
                  <a:rPr lang="en-GB" sz="2200" i="1" dirty="0"/>
                  <a:t>briefly</a:t>
                </a:r>
                <a:r>
                  <a:rPr lang="en-GB" sz="2200" dirty="0"/>
                  <a:t>:</a:t>
                </a:r>
              </a:p>
              <a:p>
                <a:endParaRPr lang="en-GB" sz="2200" dirty="0"/>
              </a:p>
              <a:p>
                <a:pPr marL="0" indent="0">
                  <a:buNone/>
                </a:pPr>
                <a:r>
                  <a:rPr lang="en-GB" sz="2200" dirty="0"/>
                  <a:t>We can make any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⟨0|</m:t>
                    </m:r>
                    <m:sSup>
                      <m:sSupPr>
                        <m:ctrlPr>
                          <a:rPr lang="fr-FR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fr-FR" sz="2200" dirty="0"/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fr-FR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2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m:rPr>
                        <m:nor/>
                      </m:rPr>
                      <a:rPr lang="fr-FR" sz="22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200" dirty="0"/>
                          <m:t>φ</m:t>
                        </m:r>
                        <m:d>
                          <m:d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fr-FR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fr-FR" sz="2200" b="1" dirty="0"/>
                      <m:t>|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2200" dirty="0"/>
                      <m:t> </m:t>
                    </m:r>
                  </m:oMath>
                </a14:m>
                <a:r>
                  <a:rPr lang="en-GB" sz="2200" dirty="0"/>
                  <a:t>out of lots of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200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m:rPr>
                        <m:nor/>
                      </m:rPr>
                      <a:rPr lang="fr-FR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dirty="0"/>
                      <m:t>φ</m:t>
                    </m:r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fr-FR" sz="2200" b="1" dirty="0"/>
                      <m:t>|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2200" dirty="0"/>
                      <m:t> </m:t>
                    </m:r>
                  </m:oMath>
                </a14:m>
                <a:endParaRPr lang="en-GB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E6BE8B-9857-4B10-6B97-B46330ECC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152147" cy="4351338"/>
              </a:xfrm>
              <a:blipFill>
                <a:blip r:embed="rId2"/>
                <a:stretch>
                  <a:fillRect l="-1288" t="-1681" r="-4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1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491BC3-CBA0-DC83-A99D-471D7B8E25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 err="1"/>
                  <a:t>What</a:t>
                </a:r>
                <a:r>
                  <a:rPr lang="fr-FR" dirty="0"/>
                  <a:t> </a:t>
                </a:r>
                <a:r>
                  <a:rPr lang="fr-FR" dirty="0" err="1"/>
                  <a:t>Does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⟨0|</m:t>
                    </m:r>
                    <m:sSup>
                      <m:sSup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fr-FR" sz="2800" dirty="0"/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fr-FR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m:rPr>
                        <m:nor/>
                      </m:rPr>
                      <a:rPr lang="fr-FR" sz="28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800" dirty="0"/>
                          <m:t>φ</m:t>
                        </m:r>
                        <m:d>
                          <m:dPr>
                            <m:ctrlPr>
                              <a:rPr lang="fr-FR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fr-FR" sz="2800" b="1" dirty="0"/>
                      <m:t>|</m:t>
                    </m:r>
                    <m:r>
                      <a:rPr lang="fr-FR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2800" dirty="0"/>
                      <m:t> </m:t>
                    </m:r>
                    <m:r>
                      <m:rPr>
                        <m:nor/>
                      </m:rPr>
                      <a:rPr lang="fr-FR" sz="2800" b="0" i="0" dirty="0" smtClean="0"/>
                      <m:t>Look</m:t>
                    </m:r>
                    <m:r>
                      <m:rPr>
                        <m:nor/>
                      </m:rPr>
                      <a:rPr lang="fr-FR" sz="2800" b="0" i="0" dirty="0" smtClean="0"/>
                      <m:t> </m:t>
                    </m:r>
                    <m:r>
                      <m:rPr>
                        <m:nor/>
                      </m:rPr>
                      <a:rPr lang="fr-FR" sz="2800" b="0" i="0" dirty="0" smtClean="0"/>
                      <m:t>Like</m:t>
                    </m:r>
                    <m:r>
                      <m:rPr>
                        <m:nor/>
                      </m:rPr>
                      <a:rPr lang="fr-FR" sz="2800" b="0" i="0" dirty="0" smtClean="0"/>
                      <m:t>?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491BC3-CBA0-DC83-A99D-471D7B8E2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0E958-6196-68E1-2FAD-83EC8DE20E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5785"/>
                <a:ext cx="10515600" cy="3859742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Wick’s Theorem says it can be broken down into bits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/>
                      <m:t>φ</m:t>
                    </m:r>
                    <m:r>
                      <m:rPr>
                        <m:nor/>
                      </m:rPr>
                      <a:rPr lang="fr-FR" dirty="0"/>
                      <m:t> 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𝒚</m:t>
                    </m:r>
                    <m:r>
                      <m:rPr>
                        <m:nor/>
                      </m:rPr>
                      <a:rPr lang="fr-FR" dirty="0"/>
                      <m:t>)</m:t>
                    </m:r>
                    <m:r>
                      <m:rPr>
                        <m:nor/>
                      </m:rPr>
                      <a:rPr lang="fr-FR" b="1" dirty="0"/>
                      <m:t>|</m:t>
                    </m:r>
                    <m:r>
                      <m:rPr>
                        <m:nor/>
                      </m:rPr>
                      <a:rPr lang="fr-FR" dirty="0"/>
                      <m:t>0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	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/>
                      <m:t>φ</m:t>
                    </m:r>
                    <m:r>
                      <m:rPr>
                        <m:nor/>
                      </m:rPr>
                      <a:rPr lang="fr-FR" dirty="0"/>
                      <m:t> (</m:t>
                    </m:r>
                    <m:r>
                      <m:rPr>
                        <m:nor/>
                      </m:rP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fr-FR" dirty="0"/>
                      <m:t>)</m:t>
                    </m:r>
                    <m:r>
                      <m:rPr>
                        <m:nor/>
                      </m:rPr>
                      <a:rPr lang="fr-FR" b="1" dirty="0"/>
                      <m:t>|</m:t>
                    </m:r>
                    <m:r>
                      <m:rPr>
                        <m:nor/>
                      </m:rPr>
                      <a:rPr lang="fr-FR" dirty="0"/>
                      <m:t>0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/>
                      <m:t>φ</m:t>
                    </m:r>
                    <m:r>
                      <m:rPr>
                        <m:nor/>
                      </m:rPr>
                      <a:rPr lang="fr-FR" dirty="0"/>
                      <m:t>(</m:t>
                    </m:r>
                    <m:r>
                      <m:rPr>
                        <m:nor/>
                      </m:rP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fr-FR" dirty="0"/>
                      <m:t>)</m:t>
                    </m:r>
                    <m:r>
                      <m:rPr>
                        <m:nor/>
                      </m:rPr>
                      <a:rPr lang="fr-FR" b="1" dirty="0"/>
                      <m:t>|</m:t>
                    </m:r>
                    <m:r>
                      <m:rPr>
                        <m:nor/>
                      </m:rPr>
                      <a:rPr lang="fr-FR" dirty="0"/>
                      <m:t>0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</m:oMath>
                </a14:m>
                <a:endParaRPr lang="en-GB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And each of these represents a line, so we can represent</a:t>
                </a:r>
              </a:p>
              <a:p>
                <a:pPr marL="0" indent="0" algn="ctr">
                  <a:buNone/>
                </a:pPr>
                <a:r>
                  <a:rPr lang="en-GB" dirty="0"/>
                  <a:t>different terms as diagrams!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C0E958-6196-68E1-2FAD-83EC8DE20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5785"/>
                <a:ext cx="10515600" cy="3859742"/>
              </a:xfrm>
              <a:blipFill>
                <a:blip r:embed="rId3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77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E972-4FAD-D563-B571-40CF29D1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AB58-E953-9A58-7675-E37CBB81D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 Brief </a:t>
            </a:r>
            <a:r>
              <a:rPr lang="fr-FR" dirty="0" err="1"/>
              <a:t>Overview</a:t>
            </a:r>
            <a:r>
              <a:rPr lang="fr-FR" dirty="0"/>
              <a:t> of </a:t>
            </a:r>
            <a:r>
              <a:rPr lang="fr-FR" dirty="0" err="1"/>
              <a:t>Some</a:t>
            </a:r>
            <a:r>
              <a:rPr lang="fr-FR" dirty="0"/>
              <a:t> Major </a:t>
            </a:r>
            <a:r>
              <a:rPr lang="fr-FR" dirty="0" err="1"/>
              <a:t>Discoveries</a:t>
            </a:r>
            <a:r>
              <a:rPr lang="fr-FR" dirty="0"/>
              <a:t> of the SM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 err="1"/>
              <a:t>Theoretical</a:t>
            </a:r>
            <a:r>
              <a:rPr lang="fr-FR" dirty="0"/>
              <a:t> Framework of the SM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The SM</a:t>
            </a:r>
          </a:p>
        </p:txBody>
      </p:sp>
    </p:spTree>
    <p:extLst>
      <p:ext uri="{BB962C8B-B14F-4D97-AF65-F5344CB8AC3E}">
        <p14:creationId xmlns:p14="http://schemas.microsoft.com/office/powerpoint/2010/main" val="268749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2506B5-B6DA-C563-8093-23115E6611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/>
                  <a:t>What </a:t>
                </a:r>
                <a:r>
                  <a:rPr lang="fr-FR" dirty="0" err="1"/>
                  <a:t>Does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⟨0|</m:t>
                    </m:r>
                    <m:sSup>
                      <m:sSupPr>
                        <m:ctrlPr>
                          <a:rPr lang="fr-FR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3200" dirty="0"/>
                              <m:t>φ</m:t>
                            </m:r>
                          </m:e>
                        </m:acc>
                        <m:d>
                          <m:dPr>
                            <m:ctrlPr>
                              <a:rPr lang="fr-FR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m:rPr>
                        <m:nor/>
                      </m:rPr>
                      <a:rPr lang="fr-FR" sz="32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3200" dirty="0"/>
                          <m:t>φ</m:t>
                        </m:r>
                        <m:d>
                          <m:d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fr-FR" sz="3200" b="1" dirty="0"/>
                      <m:t>|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  <m:r>
                      <m:rPr>
                        <m:nor/>
                      </m:rPr>
                      <a:rPr lang="fr-FR" sz="3200" dirty="0"/>
                      <m:t> </m:t>
                    </m:r>
                    <m:r>
                      <m:rPr>
                        <m:nor/>
                      </m:rPr>
                      <a:rPr lang="fr-FR" sz="3200" b="0" i="0" dirty="0" smtClean="0"/>
                      <m:t>Look</m:t>
                    </m:r>
                    <m:r>
                      <m:rPr>
                        <m:nor/>
                      </m:rPr>
                      <a:rPr lang="fr-FR" sz="3200" b="0" i="0" dirty="0" smtClean="0"/>
                      <m:t> </m:t>
                    </m:r>
                    <m:r>
                      <m:rPr>
                        <m:nor/>
                      </m:rPr>
                      <a:rPr lang="fr-FR" sz="3200" b="0" i="0" dirty="0" smtClean="0"/>
                      <m:t>Like</m:t>
                    </m:r>
                    <m:r>
                      <m:rPr>
                        <m:nor/>
                      </m:rPr>
                      <a:rPr lang="fr-FR" sz="3200" b="0" i="0" dirty="0" smtClean="0"/>
                      <m:t>?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2506B5-B6DA-C563-8093-23115E661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E5FE4-22F1-F5FD-E52D-1509A9DE0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39900" y="4142578"/>
                <a:ext cx="3119120" cy="1418167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⟨0|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dirty="0"/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φ</m:t>
                      </m:r>
                      <m:r>
                        <m:rPr>
                          <m:nor/>
                        </m:rPr>
                        <a:rPr lang="fr-FR" dirty="0"/>
                        <m:t>(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nor/>
                        </m:rPr>
                        <a:rPr lang="fr-FR" dirty="0"/>
                        <m:t>)</m:t>
                      </m:r>
                      <m:r>
                        <m:rPr>
                          <m:nor/>
                        </m:rPr>
                        <a:rPr lang="fr-FR" b="1" dirty="0"/>
                        <m:t>|</m:t>
                      </m:r>
                      <m:r>
                        <m:rPr>
                          <m:nor/>
                        </m:rPr>
                        <a:rPr lang="fr-FR" dirty="0"/>
                        <m:t>0</m:t>
                      </m:r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⟨0|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dirty="0"/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φ</m:t>
                      </m:r>
                      <m:r>
                        <m:rPr>
                          <m:nor/>
                        </m:rPr>
                        <a:rPr lang="fr-FR" dirty="0"/>
                        <m:t>(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nor/>
                        </m:rPr>
                        <a:rPr lang="fr-FR" dirty="0"/>
                        <m:t>)</m:t>
                      </m:r>
                      <m:r>
                        <m:rPr>
                          <m:nor/>
                        </m:rPr>
                        <a:rPr lang="fr-FR" b="1" dirty="0"/>
                        <m:t>|</m:t>
                      </m:r>
                      <m:r>
                        <m:rPr>
                          <m:nor/>
                        </m:rPr>
                        <a:rPr lang="fr-FR" dirty="0"/>
                        <m:t>0</m:t>
                      </m:r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⟨0|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fr-FR" dirty="0"/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dirty="0"/>
                        <m:t>φ</m:t>
                      </m:r>
                      <m:r>
                        <m:rPr>
                          <m:nor/>
                        </m:rPr>
                        <a:rPr lang="fr-FR" dirty="0"/>
                        <m:t>(</m:t>
                      </m:r>
                      <m:r>
                        <m:rPr>
                          <m:nor/>
                        </m:rPr>
                        <a:rPr lang="en-GB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fr-FR" dirty="0"/>
                        <m:t>)</m:t>
                      </m:r>
                      <m:r>
                        <m:rPr>
                          <m:nor/>
                        </m:rPr>
                        <a:rPr lang="fr-FR" b="1" dirty="0"/>
                        <m:t>|</m:t>
                      </m:r>
                      <m:r>
                        <m:rPr>
                          <m:nor/>
                        </m:rPr>
                        <a:rPr lang="fr-FR" dirty="0"/>
                        <m:t>0</m:t>
                      </m:r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E5FE4-22F1-F5FD-E52D-1509A9DE0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9900" y="4142578"/>
                <a:ext cx="3119120" cy="141816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E497721-CB19-71BD-A201-B7C1668C619D}"/>
              </a:ext>
            </a:extLst>
          </p:cNvPr>
          <p:cNvSpPr/>
          <p:nvPr/>
        </p:nvSpPr>
        <p:spPr>
          <a:xfrm>
            <a:off x="7294880" y="1442720"/>
            <a:ext cx="2672080" cy="258064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8CC6C8-55D0-3AFF-912A-6C1EA847CFDA}"/>
              </a:ext>
            </a:extLst>
          </p:cNvPr>
          <p:cNvCxnSpPr/>
          <p:nvPr/>
        </p:nvCxnSpPr>
        <p:spPr>
          <a:xfrm>
            <a:off x="7264400" y="2733040"/>
            <a:ext cx="27330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92B4F91-8A35-23F7-20F3-D8A5C8496DF1}"/>
              </a:ext>
            </a:extLst>
          </p:cNvPr>
          <p:cNvSpPr/>
          <p:nvPr/>
        </p:nvSpPr>
        <p:spPr>
          <a:xfrm>
            <a:off x="838200" y="1905000"/>
            <a:ext cx="1752600" cy="165607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4F0412-E2B8-38A1-D809-6E91622C5D11}"/>
              </a:ext>
            </a:extLst>
          </p:cNvPr>
          <p:cNvSpPr/>
          <p:nvPr/>
        </p:nvSpPr>
        <p:spPr>
          <a:xfrm>
            <a:off x="3469640" y="1904999"/>
            <a:ext cx="1752600" cy="1656079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24ED9-4444-0531-4E63-57EC5620BFBC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2590800" y="2733038"/>
            <a:ext cx="87884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885053-04BE-EF32-12FD-D38D42B1D32B}"/>
                  </a:ext>
                </a:extLst>
              </p:cNvPr>
              <p:cNvSpPr txBox="1"/>
              <p:nvPr/>
            </p:nvSpPr>
            <p:spPr>
              <a:xfrm>
                <a:off x="2231300" y="2486500"/>
                <a:ext cx="3442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885053-04BE-EF32-12FD-D38D42B1D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300" y="2486500"/>
                <a:ext cx="34426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D15E03-B7EF-853D-98D0-970795FBAEEF}"/>
                  </a:ext>
                </a:extLst>
              </p:cNvPr>
              <p:cNvSpPr txBox="1"/>
              <p:nvPr/>
            </p:nvSpPr>
            <p:spPr>
              <a:xfrm>
                <a:off x="6869342" y="2452779"/>
                <a:ext cx="3442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D15E03-B7EF-853D-98D0-970795FBA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342" y="2452779"/>
                <a:ext cx="34426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025B47-D406-00DA-3101-E02DCC46B099}"/>
                  </a:ext>
                </a:extLst>
              </p:cNvPr>
              <p:cNvSpPr txBox="1"/>
              <p:nvPr/>
            </p:nvSpPr>
            <p:spPr>
              <a:xfrm>
                <a:off x="3439160" y="2445558"/>
                <a:ext cx="5181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025B47-D406-00DA-3101-E02DCC46B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160" y="2445558"/>
                <a:ext cx="51816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1731D4-4D3C-8455-E5AE-06194F4C13C3}"/>
                  </a:ext>
                </a:extLst>
              </p:cNvPr>
              <p:cNvSpPr txBox="1"/>
              <p:nvPr/>
            </p:nvSpPr>
            <p:spPr>
              <a:xfrm>
                <a:off x="9834880" y="2360447"/>
                <a:ext cx="69088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1731D4-4D3C-8455-E5AE-06194F4C1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880" y="2360447"/>
                <a:ext cx="69088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CB1EF8-6DB2-B251-D7A0-50163E837176}"/>
                  </a:ext>
                </a:extLst>
              </p:cNvPr>
              <p:cNvSpPr txBox="1"/>
              <p:nvPr/>
            </p:nvSpPr>
            <p:spPr>
              <a:xfrm>
                <a:off x="7332980" y="4426508"/>
                <a:ext cx="311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⟨0|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sz="2400" dirty="0"/>
                                    <m:t>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fr-FR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sz="2400" dirty="0"/>
                                <m:t>φ</m:t>
                              </m:r>
                              <m:d>
                                <m:dPr>
                                  <m:ctrlP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fr-FR" sz="2400" b="1" dirty="0"/>
                                <m:t>|</m:t>
                              </m:r>
                              <m:r>
                                <m:rPr>
                                  <m:nor/>
                                </m:rPr>
                                <a:rPr lang="fr-FR" sz="2400" dirty="0"/>
                                <m:t>0</m:t>
                              </m:r>
                              <m:r>
                                <a:rPr lang="fr-F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CB1EF8-6DB2-B251-D7A0-50163E837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80" y="4426508"/>
                <a:ext cx="3119120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25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A5BFA-8D72-FEBF-DD43-AB54E60E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Feynman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27F18-ED60-3431-AA4F-AAFD9DA62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en-US" dirty="0"/>
              <a:t>Diagrammatic way of showing interactions.</a:t>
            </a:r>
          </a:p>
          <a:p>
            <a:endParaRPr lang="en-US" dirty="0"/>
          </a:p>
          <a:p>
            <a:r>
              <a:rPr lang="en-US" dirty="0"/>
              <a:t>When calculated, give probabilities of a particular process.</a:t>
            </a:r>
          </a:p>
          <a:p>
            <a:endParaRPr lang="en-US" dirty="0"/>
          </a:p>
          <a:p>
            <a:r>
              <a:rPr lang="en-US" dirty="0"/>
              <a:t>These diagrams are invaluable to help us understand and calculate particle interactions.</a:t>
            </a:r>
          </a:p>
        </p:txBody>
      </p:sp>
      <p:sp>
        <p:nvSpPr>
          <p:cNvPr id="1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460CC7C-73C7-3309-B443-1BBB790E7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9915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483A97-5CE1-8D8A-1831-4D99DB3E0BC8}"/>
              </a:ext>
            </a:extLst>
          </p:cNvPr>
          <p:cNvSpPr/>
          <p:nvPr/>
        </p:nvSpPr>
        <p:spPr>
          <a:xfrm>
            <a:off x="2743200" y="2804160"/>
            <a:ext cx="853440" cy="2566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650D8B-7D60-6BD4-5F8B-77A80A15EF45}"/>
              </a:ext>
            </a:extLst>
          </p:cNvPr>
          <p:cNvSpPr/>
          <p:nvPr/>
        </p:nvSpPr>
        <p:spPr>
          <a:xfrm>
            <a:off x="4226560" y="2784567"/>
            <a:ext cx="1107440" cy="2566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8EE260-2968-BEED-D912-AF6487AA222C}"/>
              </a:ext>
            </a:extLst>
          </p:cNvPr>
          <p:cNvSpPr/>
          <p:nvPr/>
        </p:nvSpPr>
        <p:spPr>
          <a:xfrm>
            <a:off x="5577840" y="3060834"/>
            <a:ext cx="426720" cy="378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DCE619-03BA-20DC-6333-91F1851F68B9}"/>
              </a:ext>
            </a:extLst>
          </p:cNvPr>
          <p:cNvSpPr/>
          <p:nvPr/>
        </p:nvSpPr>
        <p:spPr>
          <a:xfrm>
            <a:off x="6441442" y="3041237"/>
            <a:ext cx="345438" cy="378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A3287-2DC0-4729-A421-D23F2499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EF6B7-A42C-48E8-B3AA-517E36867E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4960"/>
                <a:ext cx="10515600" cy="410040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How can we use this to build models?</a:t>
                </a:r>
              </a:p>
              <a:p>
                <a:endParaRPr lang="en-GB" dirty="0"/>
              </a:p>
              <a:p>
                <a:r>
                  <a:rPr lang="en-GB" dirty="0"/>
                  <a:t>We start with a `</a:t>
                </a:r>
                <a:r>
                  <a:rPr lang="en-GB" dirty="0" err="1"/>
                  <a:t>Lagrangian</a:t>
                </a:r>
                <a:r>
                  <a:rPr lang="en-GB" dirty="0"/>
                  <a:t>’</a:t>
                </a:r>
              </a:p>
              <a:p>
                <a:pPr lvl="1"/>
                <a:r>
                  <a:rPr lang="en-GB" dirty="0"/>
                  <a:t>Contains Kinetic and Potential Terms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𝓣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dirty="0"/>
              </a:p>
              <a:p>
                <a:r>
                  <a:rPr lang="en-GB" dirty="0"/>
                  <a:t>Kinetic terms tell us what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⟨0|</m:t>
                    </m:r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dirty="0"/>
                          <m:t>φ</m:t>
                        </m:r>
                      </m:e>
                    </m:acc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dirty="0"/>
                      <m:t>φ</m:t>
                    </m:r>
                    <m:r>
                      <m:rPr>
                        <m:nor/>
                      </m:rPr>
                      <a:rPr lang="fr-FR" dirty="0"/>
                      <m:t>(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𝒚</m:t>
                    </m:r>
                    <m:r>
                      <m:rPr>
                        <m:nor/>
                      </m:rPr>
                      <a:rPr lang="fr-FR" dirty="0"/>
                      <m:t>)</m:t>
                    </m:r>
                    <m:r>
                      <m:rPr>
                        <m:nor/>
                      </m:rPr>
                      <a:rPr lang="fr-FR" b="1" dirty="0"/>
                      <m:t>|</m:t>
                    </m:r>
                    <m:r>
                      <m:rPr>
                        <m:nor/>
                      </m:rPr>
                      <a:rPr lang="fr-FR" dirty="0"/>
                      <m:t>0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is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Potential terms tell us interactions.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EF6B7-A42C-48E8-B3AA-517E36867E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4960"/>
                <a:ext cx="10515600" cy="4100407"/>
              </a:xfrm>
              <a:blipFill>
                <a:blip r:embed="rId2"/>
                <a:stretch>
                  <a:fillRect l="-812" t="-2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D6894E8-10F7-FBFE-8EB1-FC84CDC62C35}"/>
              </a:ext>
            </a:extLst>
          </p:cNvPr>
          <p:cNvGrpSpPr/>
          <p:nvPr/>
        </p:nvGrpSpPr>
        <p:grpSpPr>
          <a:xfrm>
            <a:off x="3302000" y="4135120"/>
            <a:ext cx="4724400" cy="0"/>
            <a:chOff x="2011680" y="5090160"/>
            <a:chExt cx="47244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EC0DDEA-D663-49CF-7B32-FEDF35D00B78}"/>
                </a:ext>
              </a:extLst>
            </p:cNvPr>
            <p:cNvCxnSpPr/>
            <p:nvPr/>
          </p:nvCxnSpPr>
          <p:spPr>
            <a:xfrm>
              <a:off x="2011680" y="5090160"/>
              <a:ext cx="29159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9DC4386-DBA0-922D-4629-BD83BD1E7042}"/>
                </a:ext>
              </a:extLst>
            </p:cNvPr>
            <p:cNvCxnSpPr/>
            <p:nvPr/>
          </p:nvCxnSpPr>
          <p:spPr>
            <a:xfrm>
              <a:off x="4714240" y="5090160"/>
              <a:ext cx="202184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C5043B-A468-E5D0-377F-180DE9C6766A}"/>
                  </a:ext>
                </a:extLst>
              </p:cNvPr>
              <p:cNvSpPr txBox="1"/>
              <p:nvPr/>
            </p:nvSpPr>
            <p:spPr>
              <a:xfrm>
                <a:off x="2936830" y="3797161"/>
                <a:ext cx="3442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C5043B-A468-E5D0-377F-180DE9C67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0" y="3797161"/>
                <a:ext cx="34426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44AF01-7A59-029E-D8AD-41A59183C3BB}"/>
                  </a:ext>
                </a:extLst>
              </p:cNvPr>
              <p:cNvSpPr txBox="1"/>
              <p:nvPr/>
            </p:nvSpPr>
            <p:spPr>
              <a:xfrm>
                <a:off x="8026400" y="3797160"/>
                <a:ext cx="3500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44AF01-7A59-029E-D8AD-41A59183C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0" y="3797160"/>
                <a:ext cx="35003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76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35F7-63A3-018B-2690-D2A48004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Interactions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F63F7-F0BB-0390-CD10-88C9438010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512695"/>
              </a:xfrm>
            </p:spPr>
            <p:txBody>
              <a:bodyPr/>
              <a:lstStyle/>
              <a:p>
                <a:r>
                  <a:rPr lang="fr-FR" dirty="0"/>
                  <a:t>In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Lagrangian</a:t>
                </a:r>
                <a:r>
                  <a:rPr lang="fr-FR" dirty="0"/>
                  <a:t>,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may</a:t>
                </a:r>
                <a:r>
                  <a:rPr lang="fr-FR" dirty="0"/>
                  <a:t> have a </a:t>
                </a:r>
                <a:r>
                  <a:rPr lang="fr-FR" dirty="0" err="1"/>
                  <a:t>term</a:t>
                </a:r>
                <a:r>
                  <a:rPr lang="fr-FR" dirty="0"/>
                  <a:t> </a:t>
                </a:r>
                <a:r>
                  <a:rPr lang="fr-FR" dirty="0" err="1"/>
                  <a:t>such</a:t>
                </a:r>
                <a:r>
                  <a:rPr lang="fr-FR" dirty="0"/>
                  <a:t> as:</a:t>
                </a:r>
              </a:p>
              <a:p>
                <a:endParaRPr lang="fr-F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3!</m:t>
                            </m:r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		or 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4!</m:t>
                        </m:r>
                      </m:den>
                    </m:f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fr-FR" b="0" dirty="0"/>
              </a:p>
              <a:p>
                <a:pPr marL="0" indent="0" algn="ctr">
                  <a:buNone/>
                </a:pPr>
                <a:endParaRPr lang="fr-FR" b="0" dirty="0"/>
              </a:p>
              <a:p>
                <a:r>
                  <a:rPr lang="fr-FR" dirty="0" err="1"/>
                  <a:t>These</a:t>
                </a:r>
                <a:r>
                  <a:rPr lang="fr-FR" dirty="0"/>
                  <a:t> are </a:t>
                </a:r>
                <a:r>
                  <a:rPr lang="fr-FR" dirty="0" err="1"/>
                  <a:t>vertices</a:t>
                </a:r>
                <a:r>
                  <a:rPr lang="fr-FR" dirty="0"/>
                  <a:t> of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diagrams</a:t>
                </a:r>
                <a:r>
                  <a:rPr lang="fr-FR" dirty="0"/>
                  <a:t>:</a:t>
                </a:r>
              </a:p>
              <a:p>
                <a:endParaRPr lang="fr-FR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F63F7-F0BB-0390-CD10-88C9438010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512695"/>
              </a:xfrm>
              <a:blipFill>
                <a:blip r:embed="rId3"/>
                <a:stretch>
                  <a:fillRect l="-812" t="-3390" b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DA7FA3-857D-468A-EBD6-9DCD1D933288}"/>
              </a:ext>
            </a:extLst>
          </p:cNvPr>
          <p:cNvCxnSpPr/>
          <p:nvPr/>
        </p:nvCxnSpPr>
        <p:spPr>
          <a:xfrm>
            <a:off x="7955280" y="4673600"/>
            <a:ext cx="1300480" cy="1361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345F08-C711-F17A-EBED-696BE2D7EB5D}"/>
              </a:ext>
            </a:extLst>
          </p:cNvPr>
          <p:cNvCxnSpPr>
            <a:cxnSpLocks/>
          </p:cNvCxnSpPr>
          <p:nvPr/>
        </p:nvCxnSpPr>
        <p:spPr>
          <a:xfrm flipV="1">
            <a:off x="7884160" y="4653280"/>
            <a:ext cx="1442720" cy="1402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D2D034-F004-3EB9-1B6C-A2FE27E1110E}"/>
              </a:ext>
            </a:extLst>
          </p:cNvPr>
          <p:cNvSpPr txBox="1"/>
          <p:nvPr/>
        </p:nvSpPr>
        <p:spPr>
          <a:xfrm>
            <a:off x="9398000" y="511048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g</a:t>
            </a:r>
            <a:endParaRPr lang="en-GB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10DF23-68F0-B7E2-1633-23A4C6AB55AE}"/>
              </a:ext>
            </a:extLst>
          </p:cNvPr>
          <p:cNvCxnSpPr/>
          <p:nvPr/>
        </p:nvCxnSpPr>
        <p:spPr>
          <a:xfrm>
            <a:off x="2438400" y="5479812"/>
            <a:ext cx="1351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7EBBD1-4506-DE7C-AFEB-12FFF79DE935}"/>
              </a:ext>
            </a:extLst>
          </p:cNvPr>
          <p:cNvCxnSpPr>
            <a:cxnSpLocks/>
          </p:cNvCxnSpPr>
          <p:nvPr/>
        </p:nvCxnSpPr>
        <p:spPr>
          <a:xfrm flipV="1">
            <a:off x="3789680" y="4673600"/>
            <a:ext cx="1209040" cy="8062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37E5F-3338-D430-45D4-DA3CFFFA6918}"/>
              </a:ext>
            </a:extLst>
          </p:cNvPr>
          <p:cNvCxnSpPr>
            <a:cxnSpLocks/>
          </p:cNvCxnSpPr>
          <p:nvPr/>
        </p:nvCxnSpPr>
        <p:spPr>
          <a:xfrm>
            <a:off x="3789680" y="5479812"/>
            <a:ext cx="1280160" cy="7177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17F29A-3979-7A71-7DEB-1F8F1AABCBFE}"/>
                  </a:ext>
                </a:extLst>
              </p:cNvPr>
              <p:cNvSpPr txBox="1"/>
              <p:nvPr/>
            </p:nvSpPr>
            <p:spPr>
              <a:xfrm>
                <a:off x="5140960" y="5110480"/>
                <a:ext cx="538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latin typeface="Cambria Math" panose="02040503050406030204" pitchFamily="18" charset="0"/>
                        </a:rPr>
                        <m:t>𝛌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17F29A-3979-7A71-7DEB-1F8F1AABC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960" y="5110480"/>
                <a:ext cx="53848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761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08465-D00D-F941-C755-A5EFA613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dirty="0"/>
              <a:t>HOW TO DEFINE PARTICLES?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CCF1-37B1-743F-5DEE-B8DBEED0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invariant </a:t>
            </a:r>
            <a:r>
              <a:rPr lang="fr-FR" dirty="0" err="1"/>
              <a:t>quatities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Mass</a:t>
            </a:r>
          </a:p>
          <a:p>
            <a:pPr marL="0" indent="0">
              <a:buNone/>
            </a:pPr>
            <a:r>
              <a:rPr lang="fr-FR" dirty="0"/>
              <a:t>Spin </a:t>
            </a:r>
          </a:p>
          <a:p>
            <a:pPr marL="0" indent="0">
              <a:buNone/>
            </a:pPr>
            <a:r>
              <a:rPr lang="fr-FR" dirty="0"/>
              <a:t>Charge</a:t>
            </a:r>
          </a:p>
          <a:p>
            <a:pPr marL="0" indent="0">
              <a:buNone/>
            </a:pPr>
            <a:r>
              <a:rPr lang="fr-FR" dirty="0"/>
              <a:t>Lepton </a:t>
            </a:r>
            <a:r>
              <a:rPr lang="fr-FR" dirty="0" err="1"/>
              <a:t>Number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….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6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776B-231D-A610-0FEC-6962A2AF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SM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8AFD3-E54B-715E-83FF-AF7BD88B9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(Important bit)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400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38CD-321A-FCBC-AD27-803E1B0E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PARTICLE CONTENT OF THE SM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3EA60F-4D97-5FF3-75DD-6EC8F470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501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SM </a:t>
            </a:r>
            <a:r>
              <a:rPr lang="fr-FR" dirty="0" err="1"/>
              <a:t>particles</a:t>
            </a:r>
            <a:r>
              <a:rPr lang="fr-FR" dirty="0"/>
              <a:t> come in 3 major classes: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B5EE9-44FE-E6A8-DBFA-D947181E63EE}"/>
              </a:ext>
            </a:extLst>
          </p:cNvPr>
          <p:cNvSpPr txBox="1"/>
          <p:nvPr/>
        </p:nvSpPr>
        <p:spPr>
          <a:xfrm>
            <a:off x="1554480" y="2915917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Fermions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F7D94-BBAE-B09C-B3BF-D5FE2CCB8AEC}"/>
              </a:ext>
            </a:extLst>
          </p:cNvPr>
          <p:cNvSpPr txBox="1"/>
          <p:nvPr/>
        </p:nvSpPr>
        <p:spPr>
          <a:xfrm>
            <a:off x="4861560" y="291591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Vectors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6F9B7-F17E-5893-B325-B192407EB9DF}"/>
              </a:ext>
            </a:extLst>
          </p:cNvPr>
          <p:cNvSpPr txBox="1"/>
          <p:nvPr/>
        </p:nvSpPr>
        <p:spPr>
          <a:xfrm>
            <a:off x="8168640" y="2915917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Scalars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E6EA1-3B8A-A9CE-B2AC-8DD0C94D4CE4}"/>
              </a:ext>
            </a:extLst>
          </p:cNvPr>
          <p:cNvSpPr txBox="1"/>
          <p:nvPr/>
        </p:nvSpPr>
        <p:spPr>
          <a:xfrm>
            <a:off x="1554480" y="3627120"/>
            <a:ext cx="2804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Leptons (e </a:t>
            </a:r>
            <a:r>
              <a:rPr lang="el-GR" sz="2000" dirty="0"/>
              <a:t>μ</a:t>
            </a:r>
            <a:r>
              <a:rPr lang="fr-FR" sz="2000" dirty="0"/>
              <a:t> </a:t>
            </a:r>
            <a:r>
              <a:rPr lang="el-GR" sz="2000" dirty="0"/>
              <a:t>τ</a:t>
            </a:r>
            <a:r>
              <a:rPr lang="fr-FR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Quarks (up, down)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CBD41-F3B9-66EE-0E55-2D8664570BA8}"/>
              </a:ext>
            </a:extLst>
          </p:cNvPr>
          <p:cNvSpPr txBox="1"/>
          <p:nvPr/>
        </p:nvSpPr>
        <p:spPr>
          <a:xfrm>
            <a:off x="4861560" y="3627120"/>
            <a:ext cx="2804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Photons, W,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Gluons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4167F-5955-590F-BAB3-6AF136A27032}"/>
              </a:ext>
            </a:extLst>
          </p:cNvPr>
          <p:cNvSpPr txBox="1"/>
          <p:nvPr/>
        </p:nvSpPr>
        <p:spPr>
          <a:xfrm>
            <a:off x="8168640" y="3627119"/>
            <a:ext cx="2804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Higgs Boson</a:t>
            </a:r>
          </a:p>
        </p:txBody>
      </p:sp>
    </p:spTree>
    <p:extLst>
      <p:ext uri="{BB962C8B-B14F-4D97-AF65-F5344CB8AC3E}">
        <p14:creationId xmlns:p14="http://schemas.microsoft.com/office/powerpoint/2010/main" val="41354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8EE62EC-1716-3D38-996B-AE5AC59D6223}"/>
              </a:ext>
            </a:extLst>
          </p:cNvPr>
          <p:cNvSpPr/>
          <p:nvPr/>
        </p:nvSpPr>
        <p:spPr>
          <a:xfrm>
            <a:off x="4213860" y="2915917"/>
            <a:ext cx="7012940" cy="30755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84A7AA2-9926-CDCE-D88C-3EAB4694FCB5}"/>
              </a:ext>
            </a:extLst>
          </p:cNvPr>
          <p:cNvSpPr/>
          <p:nvPr/>
        </p:nvSpPr>
        <p:spPr>
          <a:xfrm>
            <a:off x="8168640" y="4267200"/>
            <a:ext cx="2468880" cy="137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DE29E5-DCF7-CBCA-51ED-CFDDFD1D1DC5}"/>
              </a:ext>
            </a:extLst>
          </p:cNvPr>
          <p:cNvSpPr/>
          <p:nvPr/>
        </p:nvSpPr>
        <p:spPr>
          <a:xfrm>
            <a:off x="4734560" y="4267200"/>
            <a:ext cx="2468880" cy="137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B4B03-8BF7-B91E-2F02-11634133B20E}"/>
              </a:ext>
            </a:extLst>
          </p:cNvPr>
          <p:cNvSpPr/>
          <p:nvPr/>
        </p:nvSpPr>
        <p:spPr>
          <a:xfrm>
            <a:off x="1432560" y="4267200"/>
            <a:ext cx="2468880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D38CD-321A-FCBC-AD27-803E1B0E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PARTICLE CONTENT OF THE SM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3EA60F-4D97-5FF3-75DD-6EC8F470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5015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SM </a:t>
            </a:r>
            <a:r>
              <a:rPr lang="fr-FR" dirty="0" err="1"/>
              <a:t>particles</a:t>
            </a:r>
            <a:r>
              <a:rPr lang="fr-FR" dirty="0"/>
              <a:t> come in 3 major classes: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B5EE9-44FE-E6A8-DBFA-D947181E63EE}"/>
              </a:ext>
            </a:extLst>
          </p:cNvPr>
          <p:cNvSpPr txBox="1"/>
          <p:nvPr/>
        </p:nvSpPr>
        <p:spPr>
          <a:xfrm>
            <a:off x="1554480" y="2915917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Fermions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F7D94-BBAE-B09C-B3BF-D5FE2CCB8AEC}"/>
              </a:ext>
            </a:extLst>
          </p:cNvPr>
          <p:cNvSpPr txBox="1"/>
          <p:nvPr/>
        </p:nvSpPr>
        <p:spPr>
          <a:xfrm>
            <a:off x="4861560" y="291591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Vectors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6F9B7-F17E-5893-B325-B192407EB9DF}"/>
              </a:ext>
            </a:extLst>
          </p:cNvPr>
          <p:cNvSpPr txBox="1"/>
          <p:nvPr/>
        </p:nvSpPr>
        <p:spPr>
          <a:xfrm>
            <a:off x="8168640" y="2915917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Scalars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E6EA1-3B8A-A9CE-B2AC-8DD0C94D4CE4}"/>
              </a:ext>
            </a:extLst>
          </p:cNvPr>
          <p:cNvSpPr txBox="1"/>
          <p:nvPr/>
        </p:nvSpPr>
        <p:spPr>
          <a:xfrm>
            <a:off x="1554480" y="3627120"/>
            <a:ext cx="2804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Leptons (e </a:t>
            </a:r>
            <a:r>
              <a:rPr lang="el-GR" sz="2000" dirty="0"/>
              <a:t>μ</a:t>
            </a:r>
            <a:r>
              <a:rPr lang="fr-FR" sz="2000" dirty="0"/>
              <a:t> </a:t>
            </a:r>
            <a:r>
              <a:rPr lang="el-GR" sz="2000" dirty="0"/>
              <a:t>τ</a:t>
            </a:r>
            <a:r>
              <a:rPr lang="fr-FR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Quarks (up, down)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CBD41-F3B9-66EE-0E55-2D8664570BA8}"/>
              </a:ext>
            </a:extLst>
          </p:cNvPr>
          <p:cNvSpPr txBox="1"/>
          <p:nvPr/>
        </p:nvSpPr>
        <p:spPr>
          <a:xfrm>
            <a:off x="4861560" y="3627120"/>
            <a:ext cx="2804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Photons, W,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Gluons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4167F-5955-590F-BAB3-6AF136A27032}"/>
              </a:ext>
            </a:extLst>
          </p:cNvPr>
          <p:cNvSpPr txBox="1"/>
          <p:nvPr/>
        </p:nvSpPr>
        <p:spPr>
          <a:xfrm>
            <a:off x="8168640" y="3627119"/>
            <a:ext cx="2804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Spin –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Higgs Boson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DCAE5-D397-14BD-A487-DFAAADE9B4CE}"/>
              </a:ext>
            </a:extLst>
          </p:cNvPr>
          <p:cNvSpPr txBox="1"/>
          <p:nvPr/>
        </p:nvSpPr>
        <p:spPr>
          <a:xfrm>
            <a:off x="2877820" y="5622102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Matter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4818FE-8F3B-513B-B045-B31AEDBE4465}"/>
              </a:ext>
            </a:extLst>
          </p:cNvPr>
          <p:cNvSpPr txBox="1"/>
          <p:nvPr/>
        </p:nvSpPr>
        <p:spPr>
          <a:xfrm>
            <a:off x="5681980" y="5622102"/>
            <a:ext cx="166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Interactions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00ABB-ECF2-A28C-B3C3-60509449983E}"/>
              </a:ext>
            </a:extLst>
          </p:cNvPr>
          <p:cNvSpPr txBox="1"/>
          <p:nvPr/>
        </p:nvSpPr>
        <p:spPr>
          <a:xfrm>
            <a:off x="8526780" y="5638800"/>
            <a:ext cx="223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Matter</a:t>
            </a:r>
            <a:r>
              <a:rPr lang="fr-FR" dirty="0"/>
              <a:t>/Interaction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4E3EF-B445-8E36-3D26-0EA6E7107E46}"/>
              </a:ext>
            </a:extLst>
          </p:cNvPr>
          <p:cNvSpPr txBox="1"/>
          <p:nvPr/>
        </p:nvSpPr>
        <p:spPr>
          <a:xfrm>
            <a:off x="9700260" y="2541436"/>
            <a:ext cx="138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Bosons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638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EDD22-F293-221E-669B-3EED7B03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Lagrangian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A065688-4A98-5128-4754-3ADF84A99B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r="18266"/>
          <a:stretch/>
        </p:blipFill>
        <p:spPr>
          <a:xfrm>
            <a:off x="960488" y="530578"/>
            <a:ext cx="5195616" cy="568395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5363E-C049-8148-EAA1-312321577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9570" y="1825625"/>
            <a:ext cx="4771178" cy="43889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Kinetic Gauge Field Terms.</a:t>
            </a:r>
          </a:p>
          <a:p>
            <a:endParaRPr lang="en-US" dirty="0"/>
          </a:p>
          <a:p>
            <a:r>
              <a:rPr lang="en-US" dirty="0"/>
              <a:t>Kinetic Fermion Term.</a:t>
            </a:r>
          </a:p>
          <a:p>
            <a:endParaRPr lang="en-US" dirty="0"/>
          </a:p>
          <a:p>
            <a:r>
              <a:rPr lang="en-US" dirty="0"/>
              <a:t>Tri-Linear term (Generates mass).</a:t>
            </a:r>
          </a:p>
          <a:p>
            <a:endParaRPr lang="en-US" dirty="0"/>
          </a:p>
          <a:p>
            <a:r>
              <a:rPr lang="en-US" dirty="0"/>
              <a:t>Higgs Terms.</a:t>
            </a:r>
          </a:p>
        </p:txBody>
      </p:sp>
    </p:spTree>
    <p:extLst>
      <p:ext uri="{BB962C8B-B14F-4D97-AF65-F5344CB8AC3E}">
        <p14:creationId xmlns:p14="http://schemas.microsoft.com/office/powerpoint/2010/main" val="1643397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250F-FB10-F1AF-4D1D-F15FF2BE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Real SM </a:t>
            </a:r>
            <a:r>
              <a:rPr lang="fr-FR" dirty="0" err="1"/>
              <a:t>Lagrangian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D8B7A-C924-A698-72DF-630CEA674A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Looks Far </a:t>
            </a:r>
            <a:r>
              <a:rPr lang="fr-FR" dirty="0" err="1"/>
              <a:t>scarier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Actually</a:t>
            </a:r>
            <a:r>
              <a:rPr lang="fr-FR" dirty="0"/>
              <a:t> </a:t>
            </a:r>
            <a:r>
              <a:rPr lang="fr-FR" dirty="0" err="1"/>
              <a:t>just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as </a:t>
            </a:r>
            <a:r>
              <a:rPr lang="fr-FR" dirty="0" err="1"/>
              <a:t>before</a:t>
            </a:r>
            <a:r>
              <a:rPr lang="fr-FR" dirty="0"/>
              <a:t> but for lots more </a:t>
            </a:r>
            <a:r>
              <a:rPr lang="fr-FR" dirty="0" err="1"/>
              <a:t>fields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Written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explicitly</a:t>
            </a:r>
            <a:endParaRPr lang="en-GB" dirty="0"/>
          </a:p>
        </p:txBody>
      </p:sp>
      <p:pic>
        <p:nvPicPr>
          <p:cNvPr id="8" name="Content Placeholder 7" descr="A math equations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2B1C457-CFDF-7654-B512-8E44925DA6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42" y="95687"/>
            <a:ext cx="4191395" cy="6762313"/>
          </a:xfrm>
        </p:spPr>
      </p:pic>
    </p:spTree>
    <p:extLst>
      <p:ext uri="{BB962C8B-B14F-4D97-AF65-F5344CB8AC3E}">
        <p14:creationId xmlns:p14="http://schemas.microsoft.com/office/powerpoint/2010/main" val="27863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7751-DC74-DFE6-32D7-FCA39283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Brief </a:t>
            </a:r>
            <a:r>
              <a:rPr lang="fr-FR" dirty="0" err="1"/>
              <a:t>History</a:t>
            </a:r>
            <a:r>
              <a:rPr lang="fr-FR" dirty="0"/>
              <a:t> of the SM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127A8-9785-F69F-92F0-B283A3951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013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E076A-A919-0D20-4208-202CC3AA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Fermions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3CCC9B-213C-4BA9-4A56-08E71C900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966035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704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B66E-436F-A023-29AC-253F1992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Leptons or Quarks?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B8AE1-C3F1-8134-9F45-6102B8771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Leptons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E42A2-DCBD-819F-2681-303BDDFE2B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Fermion</a:t>
            </a:r>
          </a:p>
          <a:p>
            <a:endParaRPr lang="fr-FR" dirty="0"/>
          </a:p>
          <a:p>
            <a:r>
              <a:rPr lang="en-GB" dirty="0"/>
              <a:t>Interact with Photons</a:t>
            </a:r>
          </a:p>
          <a:p>
            <a:endParaRPr lang="en-GB" dirty="0"/>
          </a:p>
          <a:p>
            <a:r>
              <a:rPr lang="en-GB" dirty="0"/>
              <a:t>Interact with W, Z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Do not interact with gluons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E66A-F3E5-0075-E854-D7A792082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Quarks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54A61-A590-8B98-8C6D-D2346DDD60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Fermion</a:t>
            </a:r>
          </a:p>
          <a:p>
            <a:endParaRPr lang="fr-FR" dirty="0"/>
          </a:p>
          <a:p>
            <a:r>
              <a:rPr lang="en-GB" dirty="0"/>
              <a:t>Interact with Photons</a:t>
            </a:r>
          </a:p>
          <a:p>
            <a:endParaRPr lang="en-GB" dirty="0"/>
          </a:p>
          <a:p>
            <a:r>
              <a:rPr lang="en-GB" dirty="0"/>
              <a:t>Interact with W, Z</a:t>
            </a:r>
          </a:p>
          <a:p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Interact with gluons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5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B13D-F9C0-E3EF-6DA3-F17C69D9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Leptons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20236-F439-94F4-647A-8E45C7BEAB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28011"/>
                <a:ext cx="5181600" cy="46489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dirty="0"/>
                  <a:t>The </a:t>
                </a:r>
                <a:r>
                  <a:rPr lang="fr-FR" dirty="0" err="1"/>
                  <a:t>charged</a:t>
                </a:r>
                <a:r>
                  <a:rPr lang="fr-FR" dirty="0"/>
                  <a:t> leptons all have charge  -e.</a:t>
                </a:r>
              </a:p>
              <a:p>
                <a:endParaRPr lang="fr-FR" dirty="0"/>
              </a:p>
              <a:p>
                <a:r>
                  <a:rPr lang="fr-FR" dirty="0"/>
                  <a:t>The neutrinos have no charge.</a:t>
                </a:r>
              </a:p>
              <a:p>
                <a:endParaRPr lang="fr-FR" dirty="0"/>
              </a:p>
              <a:p>
                <a:r>
                  <a:rPr lang="fr-FR" dirty="0"/>
                  <a:t>The </a:t>
                </a:r>
                <a:r>
                  <a:rPr lang="fr-FR" dirty="0" err="1"/>
                  <a:t>charged</a:t>
                </a:r>
                <a:r>
                  <a:rPr lang="fr-FR" dirty="0"/>
                  <a:t> leptons come in </a:t>
                </a:r>
                <a:r>
                  <a:rPr lang="fr-FR" dirty="0" err="1"/>
                  <a:t>three</a:t>
                </a:r>
                <a:r>
                  <a:rPr lang="fr-FR" dirty="0"/>
                  <a:t> </a:t>
                </a:r>
                <a:r>
                  <a:rPr lang="fr-FR" dirty="0" err="1"/>
                  <a:t>generations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ordered</a:t>
                </a:r>
                <a:r>
                  <a:rPr lang="fr-FR" dirty="0"/>
                  <a:t> by </a:t>
                </a:r>
                <a:r>
                  <a:rPr lang="fr-FR" dirty="0" err="1"/>
                  <a:t>increasing</a:t>
                </a:r>
                <a:r>
                  <a:rPr lang="fr-FR" dirty="0"/>
                  <a:t> mass.</a:t>
                </a:r>
              </a:p>
              <a:p>
                <a:endParaRPr lang="fr-FR" dirty="0"/>
              </a:p>
              <a:p>
                <a:r>
                  <a:rPr lang="fr-FR" dirty="0"/>
                  <a:t>Neutrinos are </a:t>
                </a:r>
                <a:r>
                  <a:rPr lang="fr-FR" dirty="0" err="1"/>
                  <a:t>also</a:t>
                </a:r>
                <a:r>
                  <a:rPr lang="fr-FR" dirty="0"/>
                  <a:t> massive, but the </a:t>
                </a:r>
                <a:r>
                  <a:rPr lang="fr-FR" dirty="0" err="1"/>
                  <a:t>origin</a:t>
                </a:r>
                <a:r>
                  <a:rPr lang="fr-FR" dirty="0"/>
                  <a:t> of </a:t>
                </a:r>
                <a:r>
                  <a:rPr lang="fr-FR" dirty="0" err="1"/>
                  <a:t>their</a:t>
                </a:r>
                <a:r>
                  <a:rPr lang="fr-FR" dirty="0"/>
                  <a:t> mass </a:t>
                </a:r>
                <a:r>
                  <a:rPr lang="fr-FR" dirty="0" err="1"/>
                  <a:t>is</a:t>
                </a:r>
                <a:r>
                  <a:rPr lang="fr-FR" dirty="0"/>
                  <a:t> an open question.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20236-F439-94F4-647A-8E45C7BEA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28011"/>
                <a:ext cx="5181600" cy="4648952"/>
              </a:xfrm>
              <a:blipFill>
                <a:blip r:embed="rId2"/>
                <a:stretch>
                  <a:fillRect l="-1647" t="-2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F61791-1555-E613-A794-A54C3EC0D0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50443" r="37074"/>
          <a:stretch/>
        </p:blipFill>
        <p:spPr>
          <a:xfrm>
            <a:off x="6569241" y="2442411"/>
            <a:ext cx="4981851" cy="3300685"/>
          </a:xfrm>
        </p:spPr>
      </p:pic>
    </p:spTree>
    <p:extLst>
      <p:ext uri="{BB962C8B-B14F-4D97-AF65-F5344CB8AC3E}">
        <p14:creationId xmlns:p14="http://schemas.microsoft.com/office/powerpoint/2010/main" val="402905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3EDB-05E9-686C-2F2E-56667306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FE4EE-C37E-97A6-A12F-02B1622031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Like the Leptons, the Quarks come in </a:t>
            </a:r>
            <a:r>
              <a:rPr lang="fr-FR" dirty="0" err="1"/>
              <a:t>generations</a:t>
            </a:r>
            <a:r>
              <a:rPr lang="fr-FR" dirty="0"/>
              <a:t> </a:t>
            </a:r>
            <a:r>
              <a:rPr lang="fr-FR" dirty="0" err="1"/>
              <a:t>ordered</a:t>
            </a:r>
            <a:r>
              <a:rPr lang="fr-FR" dirty="0"/>
              <a:t> by </a:t>
            </a:r>
            <a:r>
              <a:rPr lang="fr-FR" dirty="0" err="1"/>
              <a:t>their</a:t>
            </a:r>
            <a:r>
              <a:rPr lang="fr-FR" dirty="0"/>
              <a:t> mass.</a:t>
            </a:r>
          </a:p>
          <a:p>
            <a:endParaRPr lang="fr-FR" dirty="0"/>
          </a:p>
          <a:p>
            <a:r>
              <a:rPr lang="fr-FR" dirty="0"/>
              <a:t>The ‘up-type’ quarks (u, c, t) have charge +(2/3)e.</a:t>
            </a:r>
          </a:p>
          <a:p>
            <a:endParaRPr lang="fr-FR" dirty="0"/>
          </a:p>
          <a:p>
            <a:r>
              <a:rPr lang="fr-FR" dirty="0"/>
              <a:t>The ‘down-type’ quarks (d, s, b) have charge –(1/3)e.</a:t>
            </a:r>
            <a:endParaRPr lang="en-GB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C1C8C3-BCF7-AEB4-D3D8-6825DC4729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r="37074" b="49557"/>
          <a:stretch/>
        </p:blipFill>
        <p:spPr>
          <a:xfrm>
            <a:off x="6460957" y="2037702"/>
            <a:ext cx="5003813" cy="3388540"/>
          </a:xfrm>
        </p:spPr>
      </p:pic>
    </p:spTree>
    <p:extLst>
      <p:ext uri="{BB962C8B-B14F-4D97-AF65-F5344CB8AC3E}">
        <p14:creationId xmlns:p14="http://schemas.microsoft.com/office/powerpoint/2010/main" val="770845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4CC72-9BDA-5E00-B4B3-22BEA878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fr-FR">
                <a:solidFill>
                  <a:srgbClr val="FFFFFF"/>
                </a:solidFill>
              </a:rPr>
              <a:t>Antimatter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CA4432-46E1-B23C-1214-E408D2FAB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93714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207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8B77D-78BD-B7D8-F12D-21BB7A1F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Interactions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5864-6390-3D02-EAFB-A55253D11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 err="1"/>
              <a:t>Particles</a:t>
            </a:r>
            <a:r>
              <a:rPr lang="fr-FR" dirty="0"/>
              <a:t> are </a:t>
            </a:r>
            <a:r>
              <a:rPr lang="fr-FR" dirty="0" err="1"/>
              <a:t>grouped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</a:t>
            </a:r>
            <a:r>
              <a:rPr lang="fr-FR" dirty="0" err="1"/>
              <a:t>underlying</a:t>
            </a:r>
            <a:r>
              <a:rPr lang="fr-FR" dirty="0"/>
              <a:t> </a:t>
            </a:r>
            <a:r>
              <a:rPr lang="fr-FR" dirty="0" err="1"/>
              <a:t>symmetries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symmetries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rise</a:t>
            </a:r>
            <a:r>
              <a:rPr lang="fr-FR" dirty="0"/>
              <a:t> to interactions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particles</a:t>
            </a:r>
            <a:r>
              <a:rPr lang="fr-FR" dirty="0"/>
              <a:t> in the </a:t>
            </a:r>
            <a:r>
              <a:rPr lang="fr-FR" dirty="0" err="1"/>
              <a:t>symmetry</a:t>
            </a:r>
            <a:r>
              <a:rPr lang="fr-FR" dirty="0"/>
              <a:t> group.</a:t>
            </a:r>
          </a:p>
          <a:p>
            <a:endParaRPr lang="fr-FR" dirty="0"/>
          </a:p>
          <a:p>
            <a:r>
              <a:rPr lang="en-GB" dirty="0"/>
              <a:t>Interactions are mediated by ‘gauge fields’.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78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black background with a blue letter y and a wave&#10;&#10;Description automatically generated">
            <a:extLst>
              <a:ext uri="{FF2B5EF4-FFF2-40B4-BE49-F238E27FC236}">
                <a16:creationId xmlns:a16="http://schemas.microsoft.com/office/drawing/2014/main" id="{4C0DA3C6-7D87-C952-3F01-6B38775D4C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9BD6D-06E2-BB48-BFBE-507EC373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Electomagnetic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2F8D5-C959-F784-2CDF-C469EB5DA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EM interactions occur between charged particles.</a:t>
            </a:r>
          </a:p>
          <a:p>
            <a:endParaRPr lang="en-US" dirty="0"/>
          </a:p>
          <a:p>
            <a:r>
              <a:rPr lang="en-US" dirty="0"/>
              <a:t>The EM </a:t>
            </a:r>
            <a:r>
              <a:rPr lang="en-US" dirty="0" err="1"/>
              <a:t>interation</a:t>
            </a:r>
            <a:r>
              <a:rPr lang="en-US" dirty="0"/>
              <a:t> is mediated by photons, which are massless.</a:t>
            </a:r>
          </a:p>
          <a:p>
            <a:endParaRPr lang="en-US" dirty="0"/>
          </a:p>
          <a:p>
            <a:r>
              <a:rPr lang="en-US" dirty="0"/>
              <a:t>Since photons are massless, the EM interaction has infinite range.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13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E36C0-EFA6-74D3-2108-C1D31ECF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Weak Interactions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3653A5A-1FEA-1842-16BC-49142CE515A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8201" y="1984442"/>
                <a:ext cx="5257800" cy="4596831"/>
              </a:xfrm>
            </p:spPr>
            <p:txBody>
              <a:bodyPr vert="horz" lIns="91440" tIns="45720" rIns="91440" bIns="45720" rtlCol="0">
                <a:normAutofit fontScale="92500" lnSpcReduction="20000"/>
              </a:bodyPr>
              <a:lstStyle/>
              <a:p>
                <a:pPr indent="-2286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weak interaction mediates nuclear decays</a:t>
                </a:r>
              </a:p>
              <a:p>
                <a:pPr algn="ctr"/>
                <a:r>
                  <a:rPr lang="en-US" sz="2400" dirty="0"/>
                  <a:t>n → p + e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Unlike Photons, W bosons / Z bosons are massive, so the interaction range is almost point-like.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~ ℏ 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197</m:t>
                          </m:r>
                        </m:num>
                        <m:den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MeV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fm</m:t>
                      </m:r>
                    </m:oMath>
                  </m:oMathPara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 bosons carry charge, however Z bosons are neutral.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3653A5A-1FEA-1842-16BC-49142CE515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8201" y="1984442"/>
                <a:ext cx="5257800" cy="4596831"/>
              </a:xfrm>
              <a:blipFill>
                <a:blip r:embed="rId2"/>
                <a:stretch>
                  <a:fillRect l="-1508" t="-3050" r="-1856" b="-1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583B5DC-EF68-7DAE-8176-2C2B944B0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1148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66F3D13-4E96-E4C6-AE34-13AB1A620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2028866"/>
            <a:ext cx="5432547" cy="298789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712D5-FC84-EBFD-230C-ED247AD2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Gluon Interactions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AD8C6-167C-B387-9E10-2F15EC0F2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Gluons only interact with </a:t>
            </a:r>
            <a:r>
              <a:rPr lang="en-US" sz="2400" dirty="0" err="1"/>
              <a:t>colour</a:t>
            </a:r>
            <a:r>
              <a:rPr lang="en-US" sz="2400" dirty="0"/>
              <a:t> charges.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quarks and gluons carry </a:t>
            </a:r>
            <a:r>
              <a:rPr lang="en-US" sz="2400" dirty="0" err="1"/>
              <a:t>colour</a:t>
            </a:r>
            <a:r>
              <a:rPr lang="en-US" sz="2400" dirty="0"/>
              <a:t> charge.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Asymptotic freedom: strength of interaction falls to zero at high energy.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Confinement: allows quarks to form bound states at low energy.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304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B83DF-4402-5637-15C5-1174A4C3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Bound States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D9067-BAB3-BDE7-F60E-351F96C4B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Due to the Pauli exclusion </a:t>
            </a:r>
            <a:r>
              <a:rPr lang="fr-FR" dirty="0" err="1"/>
              <a:t>principle</a:t>
            </a:r>
            <a:r>
              <a:rPr lang="fr-FR" dirty="0"/>
              <a:t>, lepton </a:t>
            </a:r>
            <a:r>
              <a:rPr lang="fr-FR" dirty="0" err="1"/>
              <a:t>bound</a:t>
            </a:r>
            <a:r>
              <a:rPr lang="fr-FR" dirty="0"/>
              <a:t> states are not possible.</a:t>
            </a:r>
          </a:p>
          <a:p>
            <a:endParaRPr lang="fr-FR" dirty="0"/>
          </a:p>
          <a:p>
            <a:r>
              <a:rPr lang="fr-FR" dirty="0"/>
              <a:t>The addition of the </a:t>
            </a:r>
            <a:r>
              <a:rPr lang="fr-FR" dirty="0" err="1"/>
              <a:t>colour</a:t>
            </a:r>
            <a:r>
              <a:rPr lang="fr-FR" dirty="0"/>
              <a:t> charge for quarks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bound</a:t>
            </a:r>
            <a:r>
              <a:rPr lang="fr-FR" dirty="0"/>
              <a:t> states of quarks.</a:t>
            </a:r>
          </a:p>
          <a:p>
            <a:endParaRPr lang="fr-FR" dirty="0"/>
          </a:p>
          <a:p>
            <a:r>
              <a:rPr lang="fr-FR" dirty="0" err="1"/>
              <a:t>However</a:t>
            </a:r>
            <a:r>
              <a:rPr lang="fr-FR" dirty="0"/>
              <a:t>, the </a:t>
            </a:r>
            <a:r>
              <a:rPr lang="fr-FR" dirty="0" err="1"/>
              <a:t>bound</a:t>
            </a:r>
            <a:r>
              <a:rPr lang="fr-FR" dirty="0"/>
              <a:t> states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colourless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2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Medium shot of a person with a mustache&#10;&#10;Description automatically generated">
            <a:extLst>
              <a:ext uri="{FF2B5EF4-FFF2-40B4-BE49-F238E27FC236}">
                <a16:creationId xmlns:a16="http://schemas.microsoft.com/office/drawing/2014/main" id="{B11D170D-0D2A-8797-6EA4-4F01351E9A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FE39A-9B6E-082B-121C-0CD4B7C6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Proton - 1920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1733C-8DFB-DD15-1474-73B0ECD52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2851483"/>
            <a:ext cx="5721484" cy="33683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The name ‘proton’ is coined by Ernest Rutherford following experiments with Nitrogen.</a:t>
            </a:r>
          </a:p>
        </p:txBody>
      </p:sp>
    </p:spTree>
    <p:extLst>
      <p:ext uri="{BB962C8B-B14F-4D97-AF65-F5344CB8AC3E}">
        <p14:creationId xmlns:p14="http://schemas.microsoft.com/office/powerpoint/2010/main" val="3341085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E9CE-6A19-7AC5-A943-549B42AA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Colourless</a:t>
            </a:r>
            <a:r>
              <a:rPr lang="fr-FR" dirty="0"/>
              <a:t> </a:t>
            </a:r>
            <a:r>
              <a:rPr lang="fr-FR" dirty="0" err="1"/>
              <a:t>Bounds</a:t>
            </a:r>
            <a:r>
              <a:rPr lang="fr-FR" dirty="0"/>
              <a:t> States (Hadrons)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24B4A-6E78-CA5C-84F7-EBF820040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Mesons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DF6FB-352E-1458-2C70-5899907632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/>
              <a:t>Composed</a:t>
            </a:r>
            <a:r>
              <a:rPr lang="fr-FR" dirty="0"/>
              <a:t> of 2 quarks </a:t>
            </a:r>
            <a:r>
              <a:rPr lang="fr-FR" dirty="0" err="1"/>
              <a:t>with</a:t>
            </a:r>
            <a:r>
              <a:rPr lang="fr-FR" dirty="0"/>
              <a:t> opposite </a:t>
            </a:r>
            <a:r>
              <a:rPr lang="fr-FR" dirty="0" err="1"/>
              <a:t>colour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Quarks have </a:t>
            </a:r>
            <a:r>
              <a:rPr lang="fr-FR" dirty="0" err="1"/>
              <a:t>colour</a:t>
            </a:r>
            <a:r>
              <a:rPr lang="fr-FR" dirty="0"/>
              <a:t> charge, and </a:t>
            </a:r>
            <a:r>
              <a:rPr lang="fr-FR" dirty="0" err="1"/>
              <a:t>anti-quarks</a:t>
            </a:r>
            <a:r>
              <a:rPr lang="fr-FR" dirty="0"/>
              <a:t> have anti-</a:t>
            </a:r>
            <a:r>
              <a:rPr lang="fr-FR" dirty="0" err="1"/>
              <a:t>colour</a:t>
            </a:r>
            <a:r>
              <a:rPr lang="fr-FR" dirty="0"/>
              <a:t> charge,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mesons</a:t>
            </a:r>
            <a:r>
              <a:rPr lang="fr-FR" dirty="0"/>
              <a:t> are </a:t>
            </a:r>
            <a:r>
              <a:rPr lang="fr-FR" dirty="0" err="1"/>
              <a:t>typically</a:t>
            </a:r>
            <a:r>
              <a:rPr lang="fr-FR" dirty="0"/>
              <a:t> quark-antiquark pairs.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B6FC1-D7C4-F5E7-5924-1286B9953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Baryons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F6DF5-2DB2-4FB6-F68C-D98B977F24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err="1"/>
              <a:t>Composed</a:t>
            </a:r>
            <a:r>
              <a:rPr lang="fr-FR" dirty="0"/>
              <a:t> of 3 quarks </a:t>
            </a:r>
            <a:r>
              <a:rPr lang="fr-FR" dirty="0" err="1"/>
              <a:t>with</a:t>
            </a:r>
            <a:r>
              <a:rPr lang="fr-FR" dirty="0"/>
              <a:t> RGB </a:t>
            </a:r>
            <a:r>
              <a:rPr lang="fr-FR" dirty="0" err="1"/>
              <a:t>colour</a:t>
            </a:r>
            <a:r>
              <a:rPr lang="fr-FR" dirty="0"/>
              <a:t> combinations</a:t>
            </a:r>
          </a:p>
          <a:p>
            <a:endParaRPr lang="fr-FR" dirty="0"/>
          </a:p>
          <a:p>
            <a:r>
              <a:rPr lang="fr-FR" dirty="0" err="1"/>
              <a:t>Make</a:t>
            </a:r>
            <a:r>
              <a:rPr lang="fr-FR" dirty="0"/>
              <a:t> up </a:t>
            </a:r>
            <a:r>
              <a:rPr lang="fr-FR" dirty="0" err="1"/>
              <a:t>much</a:t>
            </a:r>
            <a:r>
              <a:rPr lang="fr-FR" dirty="0"/>
              <a:t> of </a:t>
            </a:r>
            <a:r>
              <a:rPr lang="fr-FR" dirty="0" err="1"/>
              <a:t>our</a:t>
            </a:r>
            <a:r>
              <a:rPr lang="fr-FR" dirty="0"/>
              <a:t> world:</a:t>
            </a:r>
          </a:p>
          <a:p>
            <a:pPr lvl="1"/>
            <a:r>
              <a:rPr lang="fr-FR" dirty="0"/>
              <a:t>Protons</a:t>
            </a:r>
          </a:p>
          <a:p>
            <a:pPr lvl="1"/>
            <a:r>
              <a:rPr lang="fr-FR" dirty="0"/>
              <a:t>Neutrons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130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6E29E-C07E-0C91-576B-A662F4A7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Pions</a:t>
            </a:r>
            <a:endParaRPr lang="en-GB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AA92B-5BC9-B406-BA25-DE2638BE9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</p:spPr>
            <p:txBody>
              <a:bodyPr anchor="ctr">
                <a:normAutofit/>
              </a:bodyPr>
              <a:lstStyle/>
              <a:p>
                <a:r>
                  <a:rPr lang="fr-FR" dirty="0"/>
                  <a:t>Some </a:t>
                </a:r>
                <a:r>
                  <a:rPr lang="fr-FR" dirty="0" err="1"/>
                  <a:t>mesons</a:t>
                </a:r>
                <a:r>
                  <a:rPr lang="fr-FR" dirty="0"/>
                  <a:t> have a </a:t>
                </a:r>
                <a:r>
                  <a:rPr lang="fr-FR" dirty="0" err="1"/>
                  <a:t>special</a:t>
                </a:r>
                <a:r>
                  <a:rPr lang="fr-FR" dirty="0"/>
                  <a:t> rôle to </a:t>
                </a:r>
                <a:r>
                  <a:rPr lang="fr-FR" dirty="0" err="1"/>
                  <a:t>play</a:t>
                </a:r>
                <a:r>
                  <a:rPr lang="fr-FR" dirty="0"/>
                  <a:t> in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day</a:t>
                </a:r>
                <a:r>
                  <a:rPr lang="fr-FR" dirty="0"/>
                  <a:t> to </a:t>
                </a:r>
                <a:r>
                  <a:rPr lang="fr-FR" dirty="0" err="1"/>
                  <a:t>day</a:t>
                </a:r>
                <a:r>
                  <a:rPr lang="fr-FR" dirty="0"/>
                  <a:t> </a:t>
                </a:r>
                <a:r>
                  <a:rPr lang="fr-FR" dirty="0" err="1"/>
                  <a:t>lives</a:t>
                </a:r>
                <a:r>
                  <a:rPr lang="fr-FR" dirty="0"/>
                  <a:t>.</a:t>
                </a:r>
              </a:p>
              <a:p>
                <a:endParaRPr lang="fr-FR" dirty="0"/>
              </a:p>
              <a:p>
                <a:r>
                  <a:rPr lang="fr-FR" dirty="0" err="1"/>
                  <a:t>Notably</a:t>
                </a:r>
                <a:r>
                  <a:rPr lang="fr-FR" dirty="0"/>
                  <a:t> the pion </a:t>
                </a:r>
                <a:r>
                  <a:rPr lang="fr-FR" dirty="0" err="1"/>
                  <a:t>mediates</a:t>
                </a:r>
                <a:r>
                  <a:rPr lang="fr-FR" dirty="0"/>
                  <a:t> the ‘</a:t>
                </a:r>
                <a:r>
                  <a:rPr lang="fr-FR" i="1" dirty="0" err="1"/>
                  <a:t>residual</a:t>
                </a:r>
                <a:r>
                  <a:rPr lang="fr-FR" i="1" dirty="0"/>
                  <a:t> </a:t>
                </a:r>
                <a:r>
                  <a:rPr lang="fr-FR" i="1" dirty="0" err="1"/>
                  <a:t>strong</a:t>
                </a:r>
                <a:r>
                  <a:rPr lang="fr-FR" i="1" dirty="0"/>
                  <a:t> force</a:t>
                </a:r>
                <a:r>
                  <a:rPr lang="fr-FR" dirty="0"/>
                  <a:t>’ </a:t>
                </a:r>
                <a:r>
                  <a:rPr lang="fr-FR" dirty="0" err="1"/>
                  <a:t>which</a:t>
                </a:r>
                <a:r>
                  <a:rPr lang="fr-FR" dirty="0"/>
                  <a:t> </a:t>
                </a:r>
                <a:r>
                  <a:rPr lang="fr-FR" dirty="0" err="1"/>
                  <a:t>helps</a:t>
                </a:r>
                <a:r>
                  <a:rPr lang="fr-FR" dirty="0"/>
                  <a:t> to </a:t>
                </a:r>
                <a:r>
                  <a:rPr lang="fr-FR" dirty="0" err="1"/>
                  <a:t>bind</a:t>
                </a:r>
                <a:r>
                  <a:rPr lang="fr-FR" dirty="0"/>
                  <a:t> </a:t>
                </a:r>
                <a:r>
                  <a:rPr lang="fr-FR" dirty="0" err="1"/>
                  <a:t>nuclei</a:t>
                </a:r>
                <a:r>
                  <a:rPr lang="fr-FR" dirty="0"/>
                  <a:t> </a:t>
                </a:r>
                <a:r>
                  <a:rPr lang="fr-FR" dirty="0" err="1"/>
                  <a:t>together</a:t>
                </a:r>
                <a:r>
                  <a:rPr lang="fr-FR" dirty="0"/>
                  <a:t>.</a:t>
                </a:r>
              </a:p>
              <a:p>
                <a:endParaRPr lang="fr-FR" dirty="0"/>
              </a:p>
              <a:p>
                <a:r>
                  <a:rPr lang="fr-FR" dirty="0"/>
                  <a:t>The pion has a mass </a:t>
                </a:r>
                <a:r>
                  <a:rPr lang="fr-FR" dirty="0" err="1"/>
                  <a:t>around</a:t>
                </a:r>
                <a:r>
                  <a:rPr lang="fr-FR" dirty="0"/>
                  <a:t> 14% the mass of the proton, </a:t>
                </a:r>
                <a:r>
                  <a:rPr lang="fr-FR" dirty="0" err="1"/>
                  <a:t>hence</a:t>
                </a:r>
                <a:r>
                  <a:rPr lang="fr-FR" dirty="0"/>
                  <a:t> the range of the </a:t>
                </a:r>
                <a:r>
                  <a:rPr lang="fr-FR" dirty="0" err="1"/>
                  <a:t>residual</a:t>
                </a:r>
                <a:r>
                  <a:rPr lang="fr-FR" dirty="0"/>
                  <a:t> </a:t>
                </a:r>
                <a:r>
                  <a:rPr lang="fr-FR" dirty="0" err="1"/>
                  <a:t>strong</a:t>
                </a:r>
                <a:r>
                  <a:rPr lang="fr-FR" dirty="0"/>
                  <a:t> force </a:t>
                </a:r>
                <a:r>
                  <a:rPr lang="fr-FR" dirty="0" err="1"/>
                  <a:t>is</a:t>
                </a:r>
                <a:r>
                  <a:rPr lang="fr-FR" dirty="0"/>
                  <a:t> short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AA92B-5BC9-B406-BA25-DE2638BE9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  <a:blipFill>
                <a:blip r:embed="rId2"/>
                <a:stretch>
                  <a:fillRect l="-1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140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E892AD-1A3E-507C-A2DE-4AB4D8F23EC6}"/>
              </a:ext>
            </a:extLst>
          </p:cNvPr>
          <p:cNvSpPr/>
          <p:nvPr/>
        </p:nvSpPr>
        <p:spPr>
          <a:xfrm>
            <a:off x="4124960" y="6065520"/>
            <a:ext cx="254000" cy="254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FA9C5-E914-EFC6-CB09-C32E89E3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Neutrinos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31971E-0052-8422-7F50-B883180E965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930775"/>
              </a:xfrm>
            </p:spPr>
            <p:txBody>
              <a:bodyPr/>
              <a:lstStyle/>
              <a:p>
                <a:r>
                  <a:rPr lang="fr-FR" dirty="0"/>
                  <a:t>After the </a:t>
                </a:r>
                <a:r>
                  <a:rPr lang="fr-FR" dirty="0" err="1"/>
                  <a:t>discovery</a:t>
                </a:r>
                <a:r>
                  <a:rPr lang="fr-FR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dirty="0"/>
                  <a:t> decays, everyone expected the energy spectrum to be sharply peaked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dirty="0"/>
              </a:p>
              <a:p>
                <a:endParaRPr lang="en-GB" dirty="0"/>
              </a:p>
              <a:p>
                <a:r>
                  <a:rPr lang="en-GB" dirty="0"/>
                  <a:t>However, experiments showed a wide spectrum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dirty="0"/>
                  <a:t> energies</a:t>
                </a:r>
              </a:p>
              <a:p>
                <a:endParaRPr lang="en-GB" dirty="0"/>
              </a:p>
              <a:p>
                <a:r>
                  <a:rPr lang="en-GB" dirty="0"/>
                  <a:t>To resolve this, Pauli proposes the existence of the neutrino in 1930.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31971E-0052-8422-7F50-B883180E96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5181600" cy="4930775"/>
              </a:xfrm>
              <a:blipFill>
                <a:blip r:embed="rId2"/>
                <a:stretch>
                  <a:fillRect l="-1647" t="-1731" r="-1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graph of an energy function&#10;&#10;Description automatically generated">
            <a:extLst>
              <a:ext uri="{FF2B5EF4-FFF2-40B4-BE49-F238E27FC236}">
                <a16:creationId xmlns:a16="http://schemas.microsoft.com/office/drawing/2014/main" id="{A68ACB61-1BFF-78BD-D006-246DF5C6CC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6"/>
            <a:ext cx="5895308" cy="3881436"/>
          </a:xfrm>
        </p:spPr>
      </p:pic>
    </p:spTree>
    <p:extLst>
      <p:ext uri="{BB962C8B-B14F-4D97-AF65-F5344CB8AC3E}">
        <p14:creationId xmlns:p14="http://schemas.microsoft.com/office/powerpoint/2010/main" val="728821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F0A8592E-32AA-2416-7C71-14E92B7C7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C4FEF-3940-5DFF-3E69-A3E534E0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fr-FR" dirty="0"/>
              <a:t>Higgs Field and </a:t>
            </a:r>
            <a:r>
              <a:rPr lang="fr-FR" dirty="0" err="1"/>
              <a:t>Particle</a:t>
            </a:r>
            <a:r>
              <a:rPr lang="fr-FR" dirty="0"/>
              <a:t> Masses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1766F-828E-99ED-C65F-E6353CFFE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4443"/>
                <a:ext cx="5911515" cy="47008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dirty="0"/>
                  <a:t>Due to the </a:t>
                </a:r>
                <a:r>
                  <a:rPr lang="fr-FR" dirty="0" err="1"/>
                  <a:t>symmetry</a:t>
                </a:r>
                <a:r>
                  <a:rPr lang="fr-FR" dirty="0"/>
                  <a:t> structure of the SM, mass </a:t>
                </a:r>
                <a:r>
                  <a:rPr lang="fr-FR" dirty="0" err="1"/>
                  <a:t>terms</a:t>
                </a:r>
                <a:r>
                  <a:rPr lang="fr-FR" dirty="0"/>
                  <a:t> are </a:t>
                </a:r>
                <a:r>
                  <a:rPr lang="fr-FR" dirty="0" err="1"/>
                  <a:t>forbidden</a:t>
                </a:r>
                <a:r>
                  <a:rPr lang="fr-FR" dirty="0"/>
                  <a:t>.</a:t>
                </a:r>
              </a:p>
              <a:p>
                <a:endParaRPr lang="fr-FR" dirty="0"/>
              </a:p>
              <a:p>
                <a:r>
                  <a:rPr lang="fr-FR" dirty="0"/>
                  <a:t>The Higgs </a:t>
                </a:r>
                <a:r>
                  <a:rPr lang="fr-FR" dirty="0" err="1"/>
                  <a:t>field</a:t>
                </a:r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fr-FR" dirty="0"/>
                  <a:t>, </a:t>
                </a:r>
                <a:r>
                  <a:rPr lang="fr-FR" dirty="0" err="1"/>
                  <a:t>is</a:t>
                </a:r>
                <a:r>
                  <a:rPr lang="fr-FR" dirty="0"/>
                  <a:t> unique in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it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dirty="0" err="1"/>
                  <a:t>only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</a:t>
                </a:r>
                <a:r>
                  <a:rPr lang="fr-FR" dirty="0" err="1"/>
                  <a:t>which</a:t>
                </a:r>
                <a:r>
                  <a:rPr lang="fr-FR" dirty="0"/>
                  <a:t> has a non-</a:t>
                </a:r>
                <a:r>
                  <a:rPr lang="fr-FR" dirty="0" err="1"/>
                  <a:t>zero</a:t>
                </a:r>
                <a:r>
                  <a:rPr lang="fr-FR" dirty="0"/>
                  <a:t> vacuum state.</a:t>
                </a:r>
              </a:p>
              <a:p>
                <a:endParaRPr lang="fr-FR" dirty="0"/>
              </a:p>
              <a:p>
                <a:r>
                  <a:rPr lang="fr-FR" dirty="0" err="1"/>
                  <a:t>We</a:t>
                </a:r>
                <a:r>
                  <a:rPr lang="fr-FR" dirty="0"/>
                  <a:t> can </a:t>
                </a:r>
                <a:r>
                  <a:rPr lang="fr-FR" dirty="0" err="1"/>
                  <a:t>define</a:t>
                </a:r>
                <a:r>
                  <a:rPr lang="fr-FR" dirty="0"/>
                  <a:t> a </a:t>
                </a:r>
                <a:r>
                  <a:rPr lang="fr-FR" dirty="0" err="1"/>
                  <a:t>proper</a:t>
                </a:r>
                <a:r>
                  <a:rPr lang="fr-FR" dirty="0"/>
                  <a:t> </a:t>
                </a:r>
                <a:r>
                  <a:rPr lang="fr-FR" dirty="0" err="1"/>
                  <a:t>particle</a:t>
                </a:r>
                <a:r>
                  <a:rPr lang="fr-FR" dirty="0"/>
                  <a:t> state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zero</a:t>
                </a:r>
                <a:r>
                  <a:rPr lang="fr-FR" dirty="0"/>
                  <a:t> vacuum by </a:t>
                </a:r>
                <a:r>
                  <a:rPr lang="fr-FR" dirty="0" err="1"/>
                  <a:t>shifting</a:t>
                </a:r>
                <a:r>
                  <a:rPr lang="fr-FR" dirty="0"/>
                  <a:t> the value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b="0" dirty="0"/>
                  <a:t>.</a:t>
                </a:r>
              </a:p>
              <a:p>
                <a:endParaRPr lang="fr-FR" dirty="0"/>
              </a:p>
              <a:p>
                <a:r>
                  <a:rPr lang="fr-FR" b="0" dirty="0"/>
                  <a:t>This </a:t>
                </a:r>
                <a:r>
                  <a:rPr lang="fr-FR" b="0" dirty="0" err="1"/>
                  <a:t>creates</a:t>
                </a:r>
                <a:r>
                  <a:rPr lang="fr-FR" b="0" dirty="0"/>
                  <a:t> a </a:t>
                </a:r>
                <a:r>
                  <a:rPr lang="fr-FR" b="0" dirty="0" err="1"/>
                  <a:t>well</a:t>
                </a:r>
                <a:r>
                  <a:rPr lang="fr-FR" b="0" dirty="0"/>
                  <a:t> </a:t>
                </a:r>
                <a:r>
                  <a:rPr lang="fr-FR" b="0" dirty="0" err="1"/>
                  <a:t>defined</a:t>
                </a:r>
                <a:r>
                  <a:rPr lang="fr-FR" b="0" dirty="0"/>
                  <a:t> Higgs Boson </a:t>
                </a:r>
                <a:r>
                  <a:rPr lang="fr-FR" b="0" dirty="0" err="1"/>
                  <a:t>field</a:t>
                </a:r>
                <a:r>
                  <a:rPr lang="fr-FR" b="0" dirty="0"/>
                  <a:t>, and the value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b="0" dirty="0"/>
                  <a:t> </a:t>
                </a:r>
                <a:r>
                  <a:rPr lang="fr-FR" b="0" dirty="0" err="1"/>
                  <a:t>gives</a:t>
                </a:r>
                <a:r>
                  <a:rPr lang="fr-FR" b="0" dirty="0"/>
                  <a:t> mass to SM </a:t>
                </a:r>
                <a:r>
                  <a:rPr lang="fr-FR" b="0" dirty="0" err="1"/>
                  <a:t>particles</a:t>
                </a:r>
                <a:r>
                  <a:rPr lang="fr-FR" b="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1766F-828E-99ED-C65F-E6353CFFE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4443"/>
                <a:ext cx="5911515" cy="4700848"/>
              </a:xfrm>
              <a:blipFill>
                <a:blip r:embed="rId4"/>
                <a:stretch>
                  <a:fillRect l="-1238" t="-2335" r="-2270" b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838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3481-6263-DC3C-7FD1-55E6CBFC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in detectors?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9FB51-03B5-CE69-A184-61F164400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i.e. SM </a:t>
            </a:r>
            <a:r>
              <a:rPr lang="fr-FR" dirty="0" err="1"/>
              <a:t>is</a:t>
            </a:r>
            <a:r>
              <a:rPr lang="fr-FR" dirty="0"/>
              <a:t> good, but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934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2D14-5BDE-7BC4-D984-22FC9694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Example: Z boson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A5F295-D6B0-A969-CE99-75E535C31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832" y="1122798"/>
            <a:ext cx="5204911" cy="460287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3AAB276-7D97-381F-87E0-C8709C59705C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sz="2400" dirty="0"/>
                  <a:t>Following the </a:t>
                </a:r>
                <a:r>
                  <a:rPr lang="fr-FR" sz="2400" dirty="0" err="1"/>
                  <a:t>procedure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from</a:t>
                </a:r>
                <a:r>
                  <a:rPr lang="fr-FR" sz="2400" dirty="0"/>
                  <a:t> </a:t>
                </a:r>
                <a:r>
                  <a:rPr lang="fr-FR" sz="2400" dirty="0" err="1"/>
                  <a:t>earlier</a:t>
                </a:r>
                <a:r>
                  <a:rPr lang="fr-FR" sz="2400" dirty="0"/>
                  <a:t>, </a:t>
                </a:r>
                <a:r>
                  <a:rPr lang="fr-FR" sz="2400" dirty="0" err="1"/>
                  <a:t>we</a:t>
                </a:r>
                <a:r>
                  <a:rPr lang="fr-FR" sz="2400" dirty="0"/>
                  <a:t> can </a:t>
                </a:r>
                <a:r>
                  <a:rPr lang="fr-FR" sz="2400" dirty="0" err="1"/>
                  <a:t>calculate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probability</a:t>
                </a:r>
                <a:r>
                  <a:rPr lang="fr-FR" sz="2400" dirty="0"/>
                  <a:t> of </a:t>
                </a:r>
                <a:r>
                  <a:rPr lang="fr-FR" sz="2400" dirty="0" err="1"/>
                  <a:t>this</a:t>
                </a:r>
                <a:r>
                  <a:rPr lang="fr-FR" sz="2400" dirty="0"/>
                  <a:t> process</a:t>
                </a:r>
              </a:p>
              <a:p>
                <a:endParaRPr lang="fr-FR" sz="2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We see that there is a peak in P when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3AAB276-7D97-381F-87E0-C8709C597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481" t="-2240" b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77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248A-CAEE-1D45-77D6-F9AB368B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Tamed</a:t>
            </a:r>
            <a:r>
              <a:rPr lang="fr-FR" dirty="0"/>
              <a:t> </a:t>
            </a:r>
            <a:r>
              <a:rPr lang="fr-FR" dirty="0" err="1"/>
              <a:t>Infinities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534B18-AA15-D856-ECA7-AD1CBCE5F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In reality, if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Sup>
                                  <m:sSubSup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. </a:t>
                </a:r>
              </a:p>
              <a:p>
                <a:endParaRPr lang="en-GB" dirty="0"/>
              </a:p>
              <a:p>
                <a:r>
                  <a:rPr lang="en-GB" dirty="0"/>
                  <a:t>By including more Feynman diagrams, we can find that our probability actually scales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2400" b="0" dirty="0"/>
              </a:p>
              <a:p>
                <a:r>
                  <a:rPr lang="en-GB" dirty="0"/>
                  <a:t>The probability still has a peak for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, but now is finite, and has a “width”.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534B18-AA15-D856-ECA7-AD1CBCE5F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789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612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422C-8FBA-952A-F25C-71F6E8D8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 Peak</a:t>
            </a:r>
            <a:endParaRPr lang="en-GB" dirty="0"/>
          </a:p>
        </p:txBody>
      </p:sp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8CE701C-5B45-7549-7961-C444DFE3B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70" y="782320"/>
            <a:ext cx="5568949" cy="556894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0B74774-2524-1CE5-D38D-C884073B4149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endParaRPr lang="fr-FR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  <m:sup>
                                      <m:r>
                                        <a:rPr lang="fr-F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algn="ctr"/>
                <a:endParaRPr lang="en-GB" sz="2400" dirty="0"/>
              </a:p>
              <a:p>
                <a:r>
                  <a:rPr lang="en-GB" sz="2400" dirty="0"/>
                  <a:t>This is what we see from the detector, a peak at some energy, and a finite distribution around that peak.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0B74774-2524-1CE5-D38D-C884073B41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2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102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22AE-00FA-8509-44AD-F284667F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understand</a:t>
            </a:r>
            <a:r>
              <a:rPr lang="fr-FR" dirty="0"/>
              <a:t>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B219D-E349-85E5-A10C-D53290F17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Disclaimer: List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incomprehensive</a:t>
            </a:r>
            <a:r>
              <a:rPr lang="fr-FR" dirty="0"/>
              <a:t>, changes </a:t>
            </a:r>
            <a:r>
              <a:rPr lang="fr-FR" dirty="0" err="1"/>
              <a:t>regularly</a:t>
            </a:r>
            <a:r>
              <a:rPr lang="fr-FR" dirty="0"/>
              <a:t>, and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written</a:t>
            </a:r>
            <a:r>
              <a:rPr lang="fr-FR" dirty="0"/>
              <a:t> by </a:t>
            </a:r>
            <a:r>
              <a:rPr lang="fr-FR" dirty="0" err="1"/>
              <a:t>someone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hasn’t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an </a:t>
            </a:r>
            <a:r>
              <a:rPr lang="fr-FR" dirty="0" err="1"/>
              <a:t>experiment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2017.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976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A7A1-4AE5-5771-88B3-F6FD30C4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Don’t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Understand</a:t>
            </a:r>
            <a:r>
              <a:rPr lang="fr-FR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EB0AD-D86E-9FF1-7B23-3BFD51E55C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Quantum Gravity</a:t>
            </a:r>
          </a:p>
          <a:p>
            <a:endParaRPr lang="fr-FR" dirty="0"/>
          </a:p>
          <a:p>
            <a:r>
              <a:rPr lang="en-GB" dirty="0"/>
              <a:t>Matter/Antimatter asymmetry</a:t>
            </a:r>
          </a:p>
          <a:p>
            <a:endParaRPr lang="en-GB" dirty="0"/>
          </a:p>
          <a:p>
            <a:r>
              <a:rPr lang="en-GB" dirty="0"/>
              <a:t>Neutrino Masses, </a:t>
            </a:r>
            <a:r>
              <a:rPr lang="en-GB" dirty="0" err="1"/>
              <a:t>c.f</a:t>
            </a:r>
            <a:r>
              <a:rPr lang="en-GB" dirty="0"/>
              <a:t> oscillations</a:t>
            </a:r>
          </a:p>
          <a:p>
            <a:endParaRPr lang="en-GB" dirty="0"/>
          </a:p>
          <a:p>
            <a:r>
              <a:rPr lang="en-GB" dirty="0"/>
              <a:t>Muons (g-2 possibly explained now?)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1B2F4-C882-F59C-019D-47CABED56C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en-GB" dirty="0"/>
              <a:t>Inflation Physics</a:t>
            </a:r>
          </a:p>
          <a:p>
            <a:endParaRPr lang="en-GB" dirty="0"/>
          </a:p>
          <a:p>
            <a:r>
              <a:rPr lang="en-GB" dirty="0"/>
              <a:t>Dark Matter / Dark Energy</a:t>
            </a:r>
          </a:p>
          <a:p>
            <a:endParaRPr lang="en-GB" dirty="0"/>
          </a:p>
          <a:p>
            <a:r>
              <a:rPr lang="en-GB" dirty="0"/>
              <a:t>Black Hole Physics</a:t>
            </a:r>
          </a:p>
          <a:p>
            <a:endParaRPr lang="en-GB" dirty="0"/>
          </a:p>
          <a:p>
            <a:r>
              <a:rPr lang="en-GB" dirty="0"/>
              <a:t>So, so much more…</a:t>
            </a:r>
          </a:p>
        </p:txBody>
      </p:sp>
    </p:spTree>
    <p:extLst>
      <p:ext uri="{BB962C8B-B14F-4D97-AF65-F5344CB8AC3E}">
        <p14:creationId xmlns:p14="http://schemas.microsoft.com/office/powerpoint/2010/main" val="56690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in a suit and tie&#10;&#10;Description automatically generated">
            <a:extLst>
              <a:ext uri="{FF2B5EF4-FFF2-40B4-BE49-F238E27FC236}">
                <a16:creationId xmlns:a16="http://schemas.microsoft.com/office/drawing/2014/main" id="{39062F71-3942-8163-23FB-8303B614D3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528BA-C2F8-8F8C-4DD7-3BA518A5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Neutron - 1932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B9EB-92A1-CB62-7403-5B1B34F97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2935705"/>
            <a:ext cx="5721484" cy="16242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The neutron is discovered by James Chadwick at the Cavendish Laboratory in Cambridge.</a:t>
            </a:r>
          </a:p>
        </p:txBody>
      </p:sp>
    </p:spTree>
    <p:extLst>
      <p:ext uri="{BB962C8B-B14F-4D97-AF65-F5344CB8AC3E}">
        <p14:creationId xmlns:p14="http://schemas.microsoft.com/office/powerpoint/2010/main" val="3532872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85E0-C1B0-65BE-A3E6-DECD458F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D6584-7B6A-8004-0224-47BEEC7D1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SM </a:t>
            </a:r>
            <a:r>
              <a:rPr lang="fr-FR" dirty="0" err="1"/>
              <a:t>is</a:t>
            </a:r>
            <a:r>
              <a:rPr lang="fr-FR" dirty="0"/>
              <a:t> a QFT and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complete</a:t>
            </a:r>
            <a:r>
              <a:rPr lang="fr-FR" dirty="0"/>
              <a:t> </a:t>
            </a:r>
            <a:r>
              <a:rPr lang="fr-FR" dirty="0" err="1"/>
              <a:t>understanding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have of the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everything</a:t>
            </a:r>
            <a:r>
              <a:rPr lang="fr-FR" dirty="0"/>
              <a:t>, and </a:t>
            </a:r>
            <a:r>
              <a:rPr lang="fr-FR" dirty="0" err="1"/>
              <a:t>their</a:t>
            </a:r>
            <a:r>
              <a:rPr lang="fr-FR" dirty="0"/>
              <a:t> interactions.</a:t>
            </a:r>
          </a:p>
          <a:p>
            <a:endParaRPr lang="fr-FR" dirty="0"/>
          </a:p>
          <a:p>
            <a:r>
              <a:rPr lang="fr-FR" dirty="0" err="1"/>
              <a:t>Despite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nearly</a:t>
            </a:r>
            <a:r>
              <a:rPr lang="fr-FR" dirty="0"/>
              <a:t> 50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accurate</a:t>
            </a:r>
            <a:r>
              <a:rPr lang="fr-FR" dirty="0"/>
              <a:t> model </a:t>
            </a:r>
            <a:r>
              <a:rPr lang="fr-FR" dirty="0" err="1"/>
              <a:t>we</a:t>
            </a:r>
            <a:r>
              <a:rPr lang="fr-FR" dirty="0"/>
              <a:t> have.</a:t>
            </a:r>
          </a:p>
          <a:p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said</a:t>
            </a:r>
            <a:r>
              <a:rPr lang="fr-FR" dirty="0"/>
              <a:t>, </a:t>
            </a:r>
            <a:r>
              <a:rPr lang="fr-FR" dirty="0" err="1"/>
              <a:t>there</a:t>
            </a:r>
            <a:r>
              <a:rPr lang="fr-FR" dirty="0"/>
              <a:t> are </a:t>
            </a:r>
            <a:r>
              <a:rPr lang="fr-FR" dirty="0" err="1"/>
              <a:t>obvious</a:t>
            </a:r>
            <a:r>
              <a:rPr lang="fr-FR" dirty="0"/>
              <a:t> </a:t>
            </a:r>
            <a:r>
              <a:rPr lang="fr-FR" dirty="0" err="1"/>
              <a:t>shortcomings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solved</a:t>
            </a:r>
            <a:r>
              <a:rPr lang="fr-FR" dirty="0"/>
              <a:t>, neutrino masses, </a:t>
            </a: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752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DE7B-1284-D1B6-0422-09E2F1D3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Listening</a:t>
            </a:r>
            <a:r>
              <a:rPr lang="fr-FR" dirty="0"/>
              <a:t>!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327AB-C5AD-9AC8-CB64-AC2EC3F41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45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F569A-7ABD-AA96-F431-B34823EF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7075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Positron - 1932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BB90-7E93-697C-8AE8-530750DB3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851483"/>
            <a:ext cx="5092194" cy="33254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Carl David Anderson discovers the positron by studying cosmic rays, and captures the first image using a cloud chamber.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3FDED63F-EDBA-9D68-CEAE-2BCF620850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0" r="-2" b="1898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lose-up of a circular object&#10;&#10;Description automatically generated">
            <a:extLst>
              <a:ext uri="{FF2B5EF4-FFF2-40B4-BE49-F238E27FC236}">
                <a16:creationId xmlns:a16="http://schemas.microsoft.com/office/drawing/2014/main" id="{A50FEDE5-A0EC-7558-C725-698F45FA5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7809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912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working on a machine&#10;&#10;Description automatically generated">
            <a:extLst>
              <a:ext uri="{FF2B5EF4-FFF2-40B4-BE49-F238E27FC236}">
                <a16:creationId xmlns:a16="http://schemas.microsoft.com/office/drawing/2014/main" id="{832F85F3-12B1-12A9-AF18-D58CA0D0FD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2D9A3-4F80-9616-CCCF-55946C02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589" y="407987"/>
            <a:ext cx="598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Parity Violation -1956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0FB3-8F94-E711-5CF3-DEE7392BB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3019925"/>
            <a:ext cx="5721484" cy="188895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Wu conducts an experiment which shows that weak decays do not have mirror symmetry – a vital step to finding matter/antimatter asymmetry.</a:t>
            </a:r>
          </a:p>
        </p:txBody>
      </p:sp>
    </p:spTree>
    <p:extLst>
      <p:ext uri="{BB962C8B-B14F-4D97-AF65-F5344CB8AC3E}">
        <p14:creationId xmlns:p14="http://schemas.microsoft.com/office/powerpoint/2010/main" val="364409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6E67F-F396-E0AA-2565-CD50DF30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 and Z bosons – 1970s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5156-8DEE-D265-13A3-C6432D8E4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20719"/>
            <a:ext cx="5387502" cy="15341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Neutral and charged currents were proposed in the 1960s but not observed until the 1970s.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large cylindrical object on display&#10;&#10;Description automatically generated">
            <a:extLst>
              <a:ext uri="{FF2B5EF4-FFF2-40B4-BE49-F238E27FC236}">
                <a16:creationId xmlns:a16="http://schemas.microsoft.com/office/drawing/2014/main" id="{1B53C88B-0E8C-C05E-129C-2386524FA9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r="22381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6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0269F-95FE-900A-4F35-D3A664AC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Higgs Boson - 2012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241F-D91C-753B-C97A-95841898A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0537"/>
            <a:ext cx="5387502" cy="368642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Higgs Boson was discovered </a:t>
            </a:r>
          </a:p>
          <a:p>
            <a:pPr marL="0" indent="0" algn="ctr">
              <a:buNone/>
            </a:pPr>
            <a:r>
              <a:rPr lang="en-US" dirty="0"/>
              <a:t>At CERN in 2012. Adding the final</a:t>
            </a:r>
          </a:p>
          <a:p>
            <a:pPr marL="0" indent="0" algn="ctr">
              <a:buNone/>
            </a:pPr>
            <a:r>
              <a:rPr lang="en-US" dirty="0"/>
              <a:t>particle predicted by the </a:t>
            </a:r>
          </a:p>
          <a:p>
            <a:pPr marL="0" indent="0" algn="ctr">
              <a:buNone/>
            </a:pPr>
            <a:r>
              <a:rPr lang="en-US" dirty="0"/>
              <a:t>Standard Model.</a:t>
            </a:r>
          </a:p>
        </p:txBody>
      </p:sp>
      <p:pic>
        <p:nvPicPr>
          <p:cNvPr id="6" name="Content Placeholder 5" descr="A computer generated image of a nuclear bomb&#10;&#10;Description automatically generated">
            <a:extLst>
              <a:ext uri="{FF2B5EF4-FFF2-40B4-BE49-F238E27FC236}">
                <a16:creationId xmlns:a16="http://schemas.microsoft.com/office/drawing/2014/main" id="{EA9AF587-291C-887B-6717-36E6254640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r="7910" b="-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76947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1849</Words>
  <Application>Microsoft Office PowerPoint</Application>
  <PresentationFormat>Widescreen</PresentationFormat>
  <Paragraphs>351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Aptos</vt:lpstr>
      <vt:lpstr>Arial</vt:lpstr>
      <vt:lpstr>Calibri</vt:lpstr>
      <vt:lpstr>Cambria Math</vt:lpstr>
      <vt:lpstr>Century Gothic</vt:lpstr>
      <vt:lpstr>ShapesVTI</vt:lpstr>
      <vt:lpstr>The Standard Model</vt:lpstr>
      <vt:lpstr>Outline</vt:lpstr>
      <vt:lpstr>A Brief History of the SM</vt:lpstr>
      <vt:lpstr>The Proton - 1920</vt:lpstr>
      <vt:lpstr>The Neutron - 1932</vt:lpstr>
      <vt:lpstr>The Positron - 1932</vt:lpstr>
      <vt:lpstr>Parity Violation -1956</vt:lpstr>
      <vt:lpstr>W and Z bosons – 1970s</vt:lpstr>
      <vt:lpstr>Higgs Boson - 2012</vt:lpstr>
      <vt:lpstr>Theoretical Framework</vt:lpstr>
      <vt:lpstr>Do we have a simple framework that explains everything?</vt:lpstr>
      <vt:lpstr>WHAT IS THE STANDARD MODEL?</vt:lpstr>
      <vt:lpstr>How To Do Quantum Field Theory</vt:lpstr>
      <vt:lpstr>Start With Nothing.</vt:lpstr>
      <vt:lpstr>Make Something.</vt:lpstr>
      <vt:lpstr>Destroy It.</vt:lpstr>
      <vt:lpstr>Okay? So, What Was The Point?</vt:lpstr>
      <vt:lpstr>Multiple Fields</vt:lpstr>
      <vt:lpstr>What Does ⟨0|〖"φ"  ̅(y)〗^3 " " 〖"φ" (x)〗^3 "|" 0⟩" Look Like?"</vt:lpstr>
      <vt:lpstr>What Does ⟨0|〖( "φ" ) ̅(y)〗^3 " " 〖"φ" (x)〗^3 "|" 0⟩" Look Like?"</vt:lpstr>
      <vt:lpstr>Feynman Diagrams</vt:lpstr>
      <vt:lpstr>Models</vt:lpstr>
      <vt:lpstr>Interactions</vt:lpstr>
      <vt:lpstr>HOW TO DEFINE PARTICLES?</vt:lpstr>
      <vt:lpstr>The SM</vt:lpstr>
      <vt:lpstr>PARTICLE CONTENT OF THE SM</vt:lpstr>
      <vt:lpstr>PARTICLE CONTENT OF THE SM</vt:lpstr>
      <vt:lpstr>SM Lagrangian</vt:lpstr>
      <vt:lpstr>The Real SM Lagrangian</vt:lpstr>
      <vt:lpstr>Fermions</vt:lpstr>
      <vt:lpstr>Leptons or Quarks?</vt:lpstr>
      <vt:lpstr>Leptons</vt:lpstr>
      <vt:lpstr>Quarks</vt:lpstr>
      <vt:lpstr>Antimatter</vt:lpstr>
      <vt:lpstr>Interactions</vt:lpstr>
      <vt:lpstr>Electomagnetic Interactions</vt:lpstr>
      <vt:lpstr>Weak Interactions</vt:lpstr>
      <vt:lpstr>Gluon Interactions</vt:lpstr>
      <vt:lpstr>Bound States</vt:lpstr>
      <vt:lpstr>Colourless Bounds States (Hadrons)</vt:lpstr>
      <vt:lpstr>Pions</vt:lpstr>
      <vt:lpstr>Neutrinos</vt:lpstr>
      <vt:lpstr>Higgs Field and Particle Masses</vt:lpstr>
      <vt:lpstr>What do we see in detectors?</vt:lpstr>
      <vt:lpstr>Example: Z boson</vt:lpstr>
      <vt:lpstr>Tamed Infinities</vt:lpstr>
      <vt:lpstr>Z Peak</vt:lpstr>
      <vt:lpstr>What don’t we understand?</vt:lpstr>
      <vt:lpstr>What Don’t We Understand?</vt:lpstr>
      <vt:lpstr>Summary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Standard Model</dc:title>
  <dc:creator>Thomas McKelvey</dc:creator>
  <cp:lastModifiedBy>Thomas McKelvey</cp:lastModifiedBy>
  <cp:revision>2</cp:revision>
  <dcterms:created xsi:type="dcterms:W3CDTF">2023-08-12T22:58:38Z</dcterms:created>
  <dcterms:modified xsi:type="dcterms:W3CDTF">2024-08-20T08:23:39Z</dcterms:modified>
</cp:coreProperties>
</file>