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56" r:id="rId5"/>
    <p:sldId id="315" r:id="rId6"/>
    <p:sldId id="316" r:id="rId7"/>
    <p:sldId id="317" r:id="rId8"/>
    <p:sldId id="318" r:id="rId9"/>
    <p:sldId id="319" r:id="rId10"/>
    <p:sldId id="260" r:id="rId11"/>
    <p:sldId id="320" r:id="rId12"/>
    <p:sldId id="321"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61" r:id="rId27"/>
    <p:sldId id="290" r:id="rId28"/>
    <p:sldId id="291" r:id="rId29"/>
    <p:sldId id="292" r:id="rId30"/>
    <p:sldId id="293" r:id="rId31"/>
    <p:sldId id="294" r:id="rId32"/>
    <p:sldId id="296" r:id="rId33"/>
    <p:sldId id="297" r:id="rId34"/>
    <p:sldId id="298" r:id="rId35"/>
    <p:sldId id="299" r:id="rId36"/>
    <p:sldId id="300" r:id="rId37"/>
    <p:sldId id="301" r:id="rId38"/>
    <p:sldId id="302" r:id="rId39"/>
    <p:sldId id="303" r:id="rId40"/>
    <p:sldId id="305" r:id="rId41"/>
    <p:sldId id="306" r:id="rId42"/>
    <p:sldId id="307" r:id="rId43"/>
    <p:sldId id="308" r:id="rId44"/>
    <p:sldId id="309" r:id="rId45"/>
    <p:sldId id="310" r:id="rId46"/>
    <p:sldId id="311" r:id="rId47"/>
    <p:sldId id="312" r:id="rId48"/>
    <p:sldId id="313" r:id="rId49"/>
    <p:sldId id="314" r:id="rId50"/>
    <p:sldId id="322" r:id="rId51"/>
    <p:sldId id="323" r:id="rId52"/>
    <p:sldId id="324" r:id="rId53"/>
    <p:sldId id="325" r:id="rId54"/>
    <p:sldId id="326" r:id="rId55"/>
    <p:sldId id="327" r:id="rId56"/>
    <p:sldId id="328" r:id="rId57"/>
    <p:sldId id="329" r:id="rId58"/>
    <p:sldId id="330" r:id="rId59"/>
    <p:sldId id="331"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5C4"/>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C51DE-97D1-404C-872C-CC747F4B5AEA}" v="2147" dt="2024-07-16T06:23:58.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284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F352D-0EE3-E443-A549-00552A51C2BD}"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2F1A0-AF56-1946-81FA-D17AD512C935}" type="slidenum">
              <a:rPr lang="en-US" smtClean="0"/>
              <a:t>‹#›</a:t>
            </a:fld>
            <a:endParaRPr lang="en-US"/>
          </a:p>
        </p:txBody>
      </p:sp>
    </p:spTree>
    <p:extLst>
      <p:ext uri="{BB962C8B-B14F-4D97-AF65-F5344CB8AC3E}">
        <p14:creationId xmlns:p14="http://schemas.microsoft.com/office/powerpoint/2010/main" val="225584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1</a:t>
            </a:fld>
            <a:endParaRPr lang="en-US"/>
          </a:p>
        </p:txBody>
      </p:sp>
    </p:spTree>
    <p:extLst>
      <p:ext uri="{BB962C8B-B14F-4D97-AF65-F5344CB8AC3E}">
        <p14:creationId xmlns:p14="http://schemas.microsoft.com/office/powerpoint/2010/main" val="84000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project the data points onto the line</a:t>
            </a:r>
          </a:p>
        </p:txBody>
      </p:sp>
      <p:sp>
        <p:nvSpPr>
          <p:cNvPr id="4" name="Slide Number Placeholder 3"/>
          <p:cNvSpPr>
            <a:spLocks noGrp="1"/>
          </p:cNvSpPr>
          <p:nvPr>
            <p:ph type="sldNum" sz="quarter" idx="5"/>
          </p:nvPr>
        </p:nvSpPr>
        <p:spPr/>
        <p:txBody>
          <a:bodyPr/>
          <a:lstStyle/>
          <a:p>
            <a:fld id="{C062F1A0-AF56-1946-81FA-D17AD512C935}" type="slidenum">
              <a:rPr lang="en-US" smtClean="0"/>
              <a:t>11</a:t>
            </a:fld>
            <a:endParaRPr lang="en-US"/>
          </a:p>
        </p:txBody>
      </p:sp>
    </p:spTree>
    <p:extLst>
      <p:ext uri="{BB962C8B-B14F-4D97-AF65-F5344CB8AC3E}">
        <p14:creationId xmlns:p14="http://schemas.microsoft.com/office/powerpoint/2010/main" val="4278893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Calculate the distance from each projected point to the origin, then calculate the sum of the square of the distances</a:t>
            </a:r>
          </a:p>
        </p:txBody>
      </p:sp>
      <p:sp>
        <p:nvSpPr>
          <p:cNvPr id="4" name="Slide Number Placeholder 3"/>
          <p:cNvSpPr>
            <a:spLocks noGrp="1"/>
          </p:cNvSpPr>
          <p:nvPr>
            <p:ph type="sldNum" sz="quarter" idx="5"/>
          </p:nvPr>
        </p:nvSpPr>
        <p:spPr/>
        <p:txBody>
          <a:bodyPr/>
          <a:lstStyle/>
          <a:p>
            <a:fld id="{C062F1A0-AF56-1946-81FA-D17AD512C935}" type="slidenum">
              <a:rPr lang="en-US" smtClean="0"/>
              <a:t>12</a:t>
            </a:fld>
            <a:endParaRPr lang="en-US"/>
          </a:p>
        </p:txBody>
      </p:sp>
    </p:spTree>
    <p:extLst>
      <p:ext uri="{BB962C8B-B14F-4D97-AF65-F5344CB8AC3E}">
        <p14:creationId xmlns:p14="http://schemas.microsoft.com/office/powerpoint/2010/main" val="2899631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13</a:t>
            </a:fld>
            <a:endParaRPr lang="en-US"/>
          </a:p>
        </p:txBody>
      </p:sp>
    </p:spTree>
    <p:extLst>
      <p:ext uri="{BB962C8B-B14F-4D97-AF65-F5344CB8AC3E}">
        <p14:creationId xmlns:p14="http://schemas.microsoft.com/office/powerpoint/2010/main" val="348326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14</a:t>
            </a:fld>
            <a:endParaRPr lang="en-US"/>
          </a:p>
        </p:txBody>
      </p:sp>
    </p:spTree>
    <p:extLst>
      <p:ext uri="{BB962C8B-B14F-4D97-AF65-F5344CB8AC3E}">
        <p14:creationId xmlns:p14="http://schemas.microsoft.com/office/powerpoint/2010/main" val="235470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15</a:t>
            </a:fld>
            <a:endParaRPr lang="en-US"/>
          </a:p>
        </p:txBody>
      </p:sp>
    </p:spTree>
    <p:extLst>
      <p:ext uri="{BB962C8B-B14F-4D97-AF65-F5344CB8AC3E}">
        <p14:creationId xmlns:p14="http://schemas.microsoft.com/office/powerpoint/2010/main" val="427353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16</a:t>
            </a:fld>
            <a:endParaRPr lang="en-US"/>
          </a:p>
        </p:txBody>
      </p:sp>
    </p:spTree>
    <p:extLst>
      <p:ext uri="{BB962C8B-B14F-4D97-AF65-F5344CB8AC3E}">
        <p14:creationId xmlns:p14="http://schemas.microsoft.com/office/powerpoint/2010/main" val="64706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17</a:t>
            </a:fld>
            <a:endParaRPr lang="en-US"/>
          </a:p>
        </p:txBody>
      </p:sp>
    </p:spTree>
    <p:extLst>
      <p:ext uri="{BB962C8B-B14F-4D97-AF65-F5344CB8AC3E}">
        <p14:creationId xmlns:p14="http://schemas.microsoft.com/office/powerpoint/2010/main" val="210463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18</a:t>
            </a:fld>
            <a:endParaRPr lang="en-US"/>
          </a:p>
        </p:txBody>
      </p:sp>
    </p:spTree>
    <p:extLst>
      <p:ext uri="{BB962C8B-B14F-4D97-AF65-F5344CB8AC3E}">
        <p14:creationId xmlns:p14="http://schemas.microsoft.com/office/powerpoint/2010/main" val="3186280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19</a:t>
            </a:fld>
            <a:endParaRPr lang="en-US"/>
          </a:p>
        </p:txBody>
      </p:sp>
    </p:spTree>
    <p:extLst>
      <p:ext uri="{BB962C8B-B14F-4D97-AF65-F5344CB8AC3E}">
        <p14:creationId xmlns:p14="http://schemas.microsoft.com/office/powerpoint/2010/main" val="2258971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20</a:t>
            </a:fld>
            <a:endParaRPr lang="en-US"/>
          </a:p>
        </p:txBody>
      </p:sp>
    </p:spTree>
    <p:extLst>
      <p:ext uri="{BB962C8B-B14F-4D97-AF65-F5344CB8AC3E}">
        <p14:creationId xmlns:p14="http://schemas.microsoft.com/office/powerpoint/2010/main" val="201926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2</a:t>
            </a:fld>
            <a:endParaRPr lang="en-US"/>
          </a:p>
        </p:txBody>
      </p:sp>
    </p:spTree>
    <p:extLst>
      <p:ext uri="{BB962C8B-B14F-4D97-AF65-F5344CB8AC3E}">
        <p14:creationId xmlns:p14="http://schemas.microsoft.com/office/powerpoint/2010/main" val="387804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21</a:t>
            </a:fld>
            <a:endParaRPr lang="en-US"/>
          </a:p>
        </p:txBody>
      </p:sp>
    </p:spTree>
    <p:extLst>
      <p:ext uri="{BB962C8B-B14F-4D97-AF65-F5344CB8AC3E}">
        <p14:creationId xmlns:p14="http://schemas.microsoft.com/office/powerpoint/2010/main" val="902433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22</a:t>
            </a:fld>
            <a:endParaRPr lang="en-US"/>
          </a:p>
        </p:txBody>
      </p:sp>
    </p:spTree>
    <p:extLst>
      <p:ext uri="{BB962C8B-B14F-4D97-AF65-F5344CB8AC3E}">
        <p14:creationId xmlns:p14="http://schemas.microsoft.com/office/powerpoint/2010/main" val="226245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2"/>
                </a:solidFill>
              </a:rPr>
              <a:t>Slide 1: Have high dimensional space, corresponding low dimensional space points are initially positioned randomly. Let’s use a very simple example, 2D to 1D.</a:t>
            </a:r>
          </a:p>
          <a:p>
            <a:endParaRPr lang="en-US" sz="1200">
              <a:solidFill>
                <a:schemeClr val="accent2"/>
              </a:solidFill>
            </a:endParaRPr>
          </a:p>
          <a:p>
            <a:r>
              <a:rPr lang="en-US" sz="1200">
                <a:solidFill>
                  <a:schemeClr val="accent2"/>
                </a:solidFill>
              </a:rPr>
              <a:t>Slide 2: During each iteration T_SNE makes small adjustments to the positions of each data point in lower dimensional space such that points that are close together in high dimensional space are moved together in their lower dimensional representation (attraction), while points that are far apart in higher dimensional space are moved farther apart in their lower dimensional representation (repulsion between points).</a:t>
            </a:r>
          </a:p>
          <a:p>
            <a:endParaRPr lang="en-US" sz="1200">
              <a:solidFill>
                <a:schemeClr val="accent2"/>
              </a:solidFill>
            </a:endParaRPr>
          </a:p>
          <a:p>
            <a:r>
              <a:rPr lang="en-US" sz="1200">
                <a:solidFill>
                  <a:schemeClr val="accent2"/>
                </a:solidFill>
              </a:rPr>
              <a:t>Slide 3: Eventually points that are clustered in high dimensionality space will be cluster in the low dimensional representation, this can of course be extended to much higher dimensions</a:t>
            </a:r>
          </a:p>
          <a:p>
            <a:endParaRPr lang="en-US" sz="1200">
              <a:solidFill>
                <a:schemeClr val="accent2"/>
              </a:solidFill>
            </a:endParaRPr>
          </a:p>
          <a:p>
            <a:r>
              <a:rPr lang="en-US" sz="1200">
                <a:solidFill>
                  <a:schemeClr val="accent2"/>
                </a:solidFill>
              </a:rPr>
              <a:t>Slide 4: t-SNE does this in a vary </a:t>
            </a:r>
            <a:r>
              <a:rPr lang="en-US" sz="1200" err="1">
                <a:solidFill>
                  <a:schemeClr val="accent2"/>
                </a:solidFill>
              </a:rPr>
              <a:t>mathy</a:t>
            </a:r>
            <a:r>
              <a:rPr lang="en-US" sz="1200">
                <a:solidFill>
                  <a:schemeClr val="accent2"/>
                </a:solidFill>
              </a:rPr>
              <a:t> way. </a:t>
            </a:r>
          </a:p>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24</a:t>
            </a:fld>
            <a:endParaRPr lang="en-US"/>
          </a:p>
        </p:txBody>
      </p:sp>
    </p:spTree>
    <p:extLst>
      <p:ext uri="{BB962C8B-B14F-4D97-AF65-F5344CB8AC3E}">
        <p14:creationId xmlns:p14="http://schemas.microsoft.com/office/powerpoint/2010/main" val="1450230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2"/>
                </a:solidFill>
              </a:rPr>
              <a:t>Slide 1: Have high dimensional space, corresponding low dimensional space points are initially positioned randomly. Let’s use a very simple example, 2D to 1D.</a:t>
            </a:r>
          </a:p>
          <a:p>
            <a:endParaRPr lang="en-US" sz="1200">
              <a:solidFill>
                <a:schemeClr val="accent2"/>
              </a:solidFill>
            </a:endParaRPr>
          </a:p>
          <a:p>
            <a:r>
              <a:rPr lang="en-US" sz="1200">
                <a:solidFill>
                  <a:schemeClr val="accent2"/>
                </a:solidFill>
              </a:rPr>
              <a:t>Slide 2: During each iteration T_SNE makes small adjustments to the positions of each data point in lower dimensional space such that points that are close together in high dimensional space are moved together in their lower dimensional representation (attraction), while points that are far apart in higher dimensional space are moved farther apart in their lower dimensional representation (repulsion between points).</a:t>
            </a:r>
          </a:p>
          <a:p>
            <a:endParaRPr lang="en-US" sz="1200">
              <a:solidFill>
                <a:schemeClr val="accent2"/>
              </a:solidFill>
            </a:endParaRPr>
          </a:p>
          <a:p>
            <a:r>
              <a:rPr lang="en-US" sz="1200">
                <a:solidFill>
                  <a:schemeClr val="accent2"/>
                </a:solidFill>
              </a:rPr>
              <a:t>Slide 3: Eventually points that are clustered in high dimensionality space will be cluster in the low dimensional representation, this can of course be extended to much higher dimensions</a:t>
            </a:r>
          </a:p>
          <a:p>
            <a:endParaRPr lang="en-US" sz="1200">
              <a:solidFill>
                <a:schemeClr val="accent2"/>
              </a:solidFill>
            </a:endParaRPr>
          </a:p>
          <a:p>
            <a:r>
              <a:rPr lang="en-US" sz="1200">
                <a:solidFill>
                  <a:schemeClr val="accent2"/>
                </a:solidFill>
              </a:rPr>
              <a:t>Slide 4: t-SNE does this in a vary </a:t>
            </a:r>
            <a:r>
              <a:rPr lang="en-US" sz="1200" err="1">
                <a:solidFill>
                  <a:schemeClr val="accent2"/>
                </a:solidFill>
              </a:rPr>
              <a:t>mathy</a:t>
            </a:r>
            <a:r>
              <a:rPr lang="en-US" sz="1200">
                <a:solidFill>
                  <a:schemeClr val="accent2"/>
                </a:solidFill>
              </a:rPr>
              <a:t> way. </a:t>
            </a:r>
          </a:p>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25</a:t>
            </a:fld>
            <a:endParaRPr lang="en-US"/>
          </a:p>
        </p:txBody>
      </p:sp>
    </p:spTree>
    <p:extLst>
      <p:ext uri="{BB962C8B-B14F-4D97-AF65-F5344CB8AC3E}">
        <p14:creationId xmlns:p14="http://schemas.microsoft.com/office/powerpoint/2010/main" val="2001279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2"/>
                </a:solidFill>
              </a:rPr>
              <a:t>Slide 1: Have high dimensional space, corresponding low dimensional space points are initially positioned randomly. Let’s use a very simple example, 2D to 1D.</a:t>
            </a:r>
          </a:p>
          <a:p>
            <a:endParaRPr lang="en-US" sz="1200">
              <a:solidFill>
                <a:schemeClr val="accent2"/>
              </a:solidFill>
            </a:endParaRPr>
          </a:p>
          <a:p>
            <a:r>
              <a:rPr lang="en-US" sz="1200">
                <a:solidFill>
                  <a:schemeClr val="accent2"/>
                </a:solidFill>
              </a:rPr>
              <a:t>Slide 2: During each iteration T_SNE makes small adjustments to the positions of each data point in lower dimensional space such that points that are close together in high dimensional space are moved together in their lower dimensional representation (attraction), while points that are far apart in higher dimensional space are moved farther apart in their lower dimensional representation (repulsion between points).</a:t>
            </a:r>
          </a:p>
          <a:p>
            <a:endParaRPr lang="en-US" sz="1200">
              <a:solidFill>
                <a:schemeClr val="accent2"/>
              </a:solidFill>
            </a:endParaRPr>
          </a:p>
          <a:p>
            <a:r>
              <a:rPr lang="en-US" sz="1200">
                <a:solidFill>
                  <a:schemeClr val="accent2"/>
                </a:solidFill>
              </a:rPr>
              <a:t>Slide 3: Eventually points that are clustered in high dimensionality space will be cluster in the low dimensional representation, this can of course be extended to much higher dimensions</a:t>
            </a:r>
          </a:p>
          <a:p>
            <a:endParaRPr lang="en-US" sz="1200">
              <a:solidFill>
                <a:schemeClr val="accent2"/>
              </a:solidFill>
            </a:endParaRPr>
          </a:p>
          <a:p>
            <a:r>
              <a:rPr lang="en-US" sz="1200">
                <a:solidFill>
                  <a:schemeClr val="accent2"/>
                </a:solidFill>
              </a:rPr>
              <a:t>Slide 4: t-SNE does this in a vary </a:t>
            </a:r>
            <a:r>
              <a:rPr lang="en-US" sz="1200" err="1">
                <a:solidFill>
                  <a:schemeClr val="accent2"/>
                </a:solidFill>
              </a:rPr>
              <a:t>mathy</a:t>
            </a:r>
            <a:r>
              <a:rPr lang="en-US" sz="1200">
                <a:solidFill>
                  <a:schemeClr val="accent2"/>
                </a:solidFill>
              </a:rPr>
              <a:t> way. </a:t>
            </a:r>
          </a:p>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26</a:t>
            </a:fld>
            <a:endParaRPr lang="en-US"/>
          </a:p>
        </p:txBody>
      </p:sp>
    </p:spTree>
    <p:extLst>
      <p:ext uri="{BB962C8B-B14F-4D97-AF65-F5344CB8AC3E}">
        <p14:creationId xmlns:p14="http://schemas.microsoft.com/office/powerpoint/2010/main" val="2936285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2"/>
                </a:solidFill>
              </a:rPr>
              <a:t>Slide 1: Have high dimensional space, corresponding low dimensional space points are initially positioned randomly. Let’s use a very simple example, 2D to 1D.</a:t>
            </a:r>
          </a:p>
          <a:p>
            <a:endParaRPr lang="en-US" sz="1200">
              <a:solidFill>
                <a:schemeClr val="accent2"/>
              </a:solidFill>
            </a:endParaRPr>
          </a:p>
          <a:p>
            <a:r>
              <a:rPr lang="en-US" sz="1200">
                <a:solidFill>
                  <a:schemeClr val="accent2"/>
                </a:solidFill>
              </a:rPr>
              <a:t>Slide 2: During each iteration T_SNE makes small adjustments to the positions of each data point in lower dimensional space such that points that are close together in high dimensional space are moved together in their lower dimensional representation (attraction), while points that are far apart in higher dimensional space are moved farther apart in their lower dimensional representation (repulsion between points).</a:t>
            </a:r>
          </a:p>
          <a:p>
            <a:endParaRPr lang="en-US" sz="1200">
              <a:solidFill>
                <a:schemeClr val="accent2"/>
              </a:solidFill>
            </a:endParaRPr>
          </a:p>
          <a:p>
            <a:r>
              <a:rPr lang="en-US" sz="1200">
                <a:solidFill>
                  <a:schemeClr val="accent2"/>
                </a:solidFill>
              </a:rPr>
              <a:t>Slide 3: Eventually points that are clustered in high dimensionality space will be cluster in the low dimensional representation, this can of course be extended to much higher dimensions</a:t>
            </a:r>
          </a:p>
          <a:p>
            <a:endParaRPr lang="en-US" sz="1200">
              <a:solidFill>
                <a:schemeClr val="accent2"/>
              </a:solidFill>
            </a:endParaRPr>
          </a:p>
          <a:p>
            <a:r>
              <a:rPr lang="en-US" sz="1200">
                <a:solidFill>
                  <a:schemeClr val="accent2"/>
                </a:solidFill>
              </a:rPr>
              <a:t>Slide 4: t-SNE does this in a vary </a:t>
            </a:r>
            <a:r>
              <a:rPr lang="en-US" sz="1200" err="1">
                <a:solidFill>
                  <a:schemeClr val="accent2"/>
                </a:solidFill>
              </a:rPr>
              <a:t>mathy</a:t>
            </a:r>
            <a:r>
              <a:rPr lang="en-US" sz="1200">
                <a:solidFill>
                  <a:schemeClr val="accent2"/>
                </a:solidFill>
              </a:rPr>
              <a:t> way. </a:t>
            </a:r>
          </a:p>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27</a:t>
            </a:fld>
            <a:endParaRPr lang="en-US"/>
          </a:p>
        </p:txBody>
      </p:sp>
    </p:spTree>
    <p:extLst>
      <p:ext uri="{BB962C8B-B14F-4D97-AF65-F5344CB8AC3E}">
        <p14:creationId xmlns:p14="http://schemas.microsoft.com/office/powerpoint/2010/main" val="2548763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2"/>
                </a:solidFill>
              </a:rPr>
              <a:t>Slide 1: Have high dimensional space, corresponding low dimensional space points are initially positioned randomly. Let’s use a very simple example, 2D to 1D.</a:t>
            </a:r>
          </a:p>
          <a:p>
            <a:endParaRPr lang="en-US" sz="1200">
              <a:solidFill>
                <a:schemeClr val="accent2"/>
              </a:solidFill>
            </a:endParaRPr>
          </a:p>
          <a:p>
            <a:r>
              <a:rPr lang="en-US" sz="1200">
                <a:solidFill>
                  <a:schemeClr val="accent2"/>
                </a:solidFill>
              </a:rPr>
              <a:t>Slide 2: During each iteration T_SNE makes small adjustments to the positions of each data point in lower dimensional space such that points that are close together in high dimensional space are moved together in their lower dimensional representation (attraction), while points that are far apart in higher dimensional space are moved farther apart in their lower dimensional representation (repulsion between points).</a:t>
            </a:r>
          </a:p>
          <a:p>
            <a:endParaRPr lang="en-US" sz="1200">
              <a:solidFill>
                <a:schemeClr val="accent2"/>
              </a:solidFill>
            </a:endParaRPr>
          </a:p>
          <a:p>
            <a:r>
              <a:rPr lang="en-US" sz="1200">
                <a:solidFill>
                  <a:schemeClr val="accent2"/>
                </a:solidFill>
              </a:rPr>
              <a:t>Slide 3: Eventually points that are clustered in high dimensionality space will be cluster in the low dimensional representation, this can of course be extended to much higher dimensions</a:t>
            </a:r>
          </a:p>
          <a:p>
            <a:endParaRPr lang="en-US" sz="1200">
              <a:solidFill>
                <a:schemeClr val="accent2"/>
              </a:solidFill>
            </a:endParaRPr>
          </a:p>
          <a:p>
            <a:r>
              <a:rPr lang="en-US" sz="1200">
                <a:solidFill>
                  <a:schemeClr val="accent2"/>
                </a:solidFill>
              </a:rPr>
              <a:t>Slide 4: t-SNE does this in a vary </a:t>
            </a:r>
            <a:r>
              <a:rPr lang="en-US" sz="1200" err="1">
                <a:solidFill>
                  <a:schemeClr val="accent2"/>
                </a:solidFill>
              </a:rPr>
              <a:t>mathy</a:t>
            </a:r>
            <a:r>
              <a:rPr lang="en-US" sz="1200">
                <a:solidFill>
                  <a:schemeClr val="accent2"/>
                </a:solidFill>
              </a:rPr>
              <a:t> way. </a:t>
            </a:r>
          </a:p>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28</a:t>
            </a:fld>
            <a:endParaRPr lang="en-US"/>
          </a:p>
        </p:txBody>
      </p:sp>
    </p:spTree>
    <p:extLst>
      <p:ext uri="{BB962C8B-B14F-4D97-AF65-F5344CB8AC3E}">
        <p14:creationId xmlns:p14="http://schemas.microsoft.com/office/powerpoint/2010/main" val="2134539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2"/>
                </a:solidFill>
              </a:rPr>
              <a:t>Slide 1: Have high dimensional space, corresponding low dimensional space points are initially positioned randomly. Let’s use a very simple example, 2D to 1D.</a:t>
            </a:r>
          </a:p>
          <a:p>
            <a:endParaRPr lang="en-US" sz="1200">
              <a:solidFill>
                <a:schemeClr val="accent2"/>
              </a:solidFill>
            </a:endParaRPr>
          </a:p>
          <a:p>
            <a:r>
              <a:rPr lang="en-US" sz="1200">
                <a:solidFill>
                  <a:schemeClr val="accent2"/>
                </a:solidFill>
              </a:rPr>
              <a:t>Slide 2: During each iteration T_SNE makes small adjustments to the positions of each data point in lower dimensional space such that points that are close together in high dimensional space are moved together in their lower dimensional representation (attraction), while points that are far apart in higher dimensional space are moved farther apart in their lower dimensional representation (repulsion between points).</a:t>
            </a:r>
          </a:p>
          <a:p>
            <a:endParaRPr lang="en-US" sz="1200">
              <a:solidFill>
                <a:schemeClr val="accent2"/>
              </a:solidFill>
            </a:endParaRPr>
          </a:p>
          <a:p>
            <a:r>
              <a:rPr lang="en-US" sz="1200">
                <a:solidFill>
                  <a:schemeClr val="accent2"/>
                </a:solidFill>
              </a:rPr>
              <a:t>Slide 3: Eventually points that are clustered in high dimensionality space will be cluster in the low dimensional representation, this can of course be extended to much higher dimensions</a:t>
            </a:r>
          </a:p>
          <a:p>
            <a:endParaRPr lang="en-US" sz="1200">
              <a:solidFill>
                <a:schemeClr val="accent2"/>
              </a:solidFill>
            </a:endParaRPr>
          </a:p>
          <a:p>
            <a:r>
              <a:rPr lang="en-US" sz="1200">
                <a:solidFill>
                  <a:schemeClr val="accent2"/>
                </a:solidFill>
              </a:rPr>
              <a:t>Slide 4: t-SNE does this in a vary </a:t>
            </a:r>
            <a:r>
              <a:rPr lang="en-US" sz="1200" err="1">
                <a:solidFill>
                  <a:schemeClr val="accent2"/>
                </a:solidFill>
              </a:rPr>
              <a:t>mathy</a:t>
            </a:r>
            <a:r>
              <a:rPr lang="en-US" sz="1200">
                <a:solidFill>
                  <a:schemeClr val="accent2"/>
                </a:solidFill>
              </a:rPr>
              <a:t> way. </a:t>
            </a:r>
          </a:p>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29</a:t>
            </a:fld>
            <a:endParaRPr lang="en-US"/>
          </a:p>
        </p:txBody>
      </p:sp>
    </p:spTree>
    <p:extLst>
      <p:ext uri="{BB962C8B-B14F-4D97-AF65-F5344CB8AC3E}">
        <p14:creationId xmlns:p14="http://schemas.microsoft.com/office/powerpoint/2010/main" val="1692613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30</a:t>
            </a:fld>
            <a:endParaRPr lang="en-US"/>
          </a:p>
        </p:txBody>
      </p:sp>
    </p:spTree>
    <p:extLst>
      <p:ext uri="{BB962C8B-B14F-4D97-AF65-F5344CB8AC3E}">
        <p14:creationId xmlns:p14="http://schemas.microsoft.com/office/powerpoint/2010/main" val="1004019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31</a:t>
            </a:fld>
            <a:endParaRPr lang="en-US"/>
          </a:p>
        </p:txBody>
      </p:sp>
    </p:spTree>
    <p:extLst>
      <p:ext uri="{BB962C8B-B14F-4D97-AF65-F5344CB8AC3E}">
        <p14:creationId xmlns:p14="http://schemas.microsoft.com/office/powerpoint/2010/main" val="108388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Dimensionality reduction can significantly aid </a:t>
            </a:r>
            <a:r>
              <a:rPr lang="en-GB" b="1" i="0" u="none" strike="noStrike">
                <a:solidFill>
                  <a:srgbClr val="000000"/>
                </a:solidFill>
                <a:effectLst/>
              </a:rPr>
              <a:t>computational efficiency</a:t>
            </a:r>
            <a:r>
              <a:rPr lang="en-GB" b="0" i="0" u="none" strike="noStrike">
                <a:solidFill>
                  <a:srgbClr val="000000"/>
                </a:solidFill>
                <a:effectLst/>
              </a:rPr>
              <a:t> by reducing the number of features in a dataset while retaining most of the relevant information. Here’s an example to illustrate this:</a:t>
            </a:r>
          </a:p>
          <a:p>
            <a:pPr algn="l"/>
            <a:r>
              <a:rPr lang="en-GB" b="0" i="0" u="none" strike="noStrike">
                <a:solidFill>
                  <a:srgbClr val="000000"/>
                </a:solidFill>
                <a:effectLst/>
              </a:rPr>
              <a:t>Imagine you are working with a dataset that has 1,000 features (variables) and 10,000 samples (data points). </a:t>
            </a:r>
          </a:p>
          <a:p>
            <a:pPr algn="l"/>
            <a:r>
              <a:rPr lang="en-GB" b="0" i="0" u="none" strike="noStrike">
                <a:solidFill>
                  <a:srgbClr val="000000"/>
                </a:solidFill>
                <a:effectLst/>
              </a:rPr>
              <a:t>Training a machine learning model on this high-dimensional dataset can be computationally expensive and time-consuming due to the sheer volume of data and the complexity of the calculations involved.</a:t>
            </a:r>
          </a:p>
          <a:p>
            <a:pPr algn="l"/>
            <a:r>
              <a:rPr lang="en-GB" b="0" i="0" u="none" strike="noStrike">
                <a:solidFill>
                  <a:srgbClr val="000000"/>
                </a:solidFill>
                <a:effectLst/>
              </a:rPr>
              <a:t>By applying a dimensionality reduction technique such as Principal Component Analysis (PCA), you can transform the original 1,000 features into a smaller set of, say, 50 principal components. These principal components are linear combinations of the original features and capture most of the variance in the data.</a:t>
            </a:r>
          </a:p>
        </p:txBody>
      </p:sp>
      <p:sp>
        <p:nvSpPr>
          <p:cNvPr id="4" name="Slide Number Placeholder 3"/>
          <p:cNvSpPr>
            <a:spLocks noGrp="1"/>
          </p:cNvSpPr>
          <p:nvPr>
            <p:ph type="sldNum" sz="quarter" idx="5"/>
          </p:nvPr>
        </p:nvSpPr>
        <p:spPr/>
        <p:txBody>
          <a:bodyPr/>
          <a:lstStyle/>
          <a:p>
            <a:fld id="{C062F1A0-AF56-1946-81FA-D17AD512C935}" type="slidenum">
              <a:rPr lang="en-US" smtClean="0"/>
              <a:t>4</a:t>
            </a:fld>
            <a:endParaRPr lang="en-US"/>
          </a:p>
        </p:txBody>
      </p:sp>
    </p:spTree>
    <p:extLst>
      <p:ext uri="{BB962C8B-B14F-4D97-AF65-F5344CB8AC3E}">
        <p14:creationId xmlns:p14="http://schemas.microsoft.com/office/powerpoint/2010/main" val="4150624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32</a:t>
            </a:fld>
            <a:endParaRPr lang="en-US"/>
          </a:p>
        </p:txBody>
      </p:sp>
    </p:spTree>
    <p:extLst>
      <p:ext uri="{BB962C8B-B14F-4D97-AF65-F5344CB8AC3E}">
        <p14:creationId xmlns:p14="http://schemas.microsoft.com/office/powerpoint/2010/main" val="1434706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33</a:t>
            </a:fld>
            <a:endParaRPr lang="en-US"/>
          </a:p>
        </p:txBody>
      </p:sp>
    </p:spTree>
    <p:extLst>
      <p:ext uri="{BB962C8B-B14F-4D97-AF65-F5344CB8AC3E}">
        <p14:creationId xmlns:p14="http://schemas.microsoft.com/office/powerpoint/2010/main" val="3537351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34</a:t>
            </a:fld>
            <a:endParaRPr lang="en-US"/>
          </a:p>
        </p:txBody>
      </p:sp>
    </p:spTree>
    <p:extLst>
      <p:ext uri="{BB962C8B-B14F-4D97-AF65-F5344CB8AC3E}">
        <p14:creationId xmlns:p14="http://schemas.microsoft.com/office/powerpoint/2010/main" val="15396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35</a:t>
            </a:fld>
            <a:endParaRPr lang="en-US"/>
          </a:p>
        </p:txBody>
      </p:sp>
    </p:spTree>
    <p:extLst>
      <p:ext uri="{BB962C8B-B14F-4D97-AF65-F5344CB8AC3E}">
        <p14:creationId xmlns:p14="http://schemas.microsoft.com/office/powerpoint/2010/main" val="3072095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chemeClr val="accent2"/>
                </a:solidFill>
              </a:rPr>
              <a:t>Given a set of data (</a:t>
            </a:r>
            <a:r>
              <a:rPr lang="en-US" sz="1200" err="1">
                <a:solidFill>
                  <a:schemeClr val="accent2"/>
                </a:solidFill>
              </a:rPr>
              <a:t>x_i’s</a:t>
            </a:r>
            <a:r>
              <a:rPr lang="en-US" sz="1200">
                <a:solidFill>
                  <a:schemeClr val="accent2"/>
                </a:solidFill>
              </a:rPr>
              <a:t> to </a:t>
            </a:r>
            <a:r>
              <a:rPr lang="en-US" sz="1200" err="1">
                <a:solidFill>
                  <a:schemeClr val="accent2"/>
                </a:solidFill>
              </a:rPr>
              <a:t>x_n</a:t>
            </a:r>
            <a:r>
              <a:rPr lang="en-US" sz="1200">
                <a:solidFill>
                  <a:schemeClr val="accent2"/>
                </a:solidFill>
              </a:rPr>
              <a:t>) in high dimensional space, </a:t>
            </a:r>
          </a:p>
          <a:p>
            <a:pPr marL="171450" indent="-171450">
              <a:buFont typeface="Arial" panose="020B0604020202020204" pitchFamily="34" charset="0"/>
              <a:buChar char="•"/>
            </a:pPr>
            <a:r>
              <a:rPr lang="en-US" sz="1200">
                <a:solidFill>
                  <a:schemeClr val="accent2"/>
                </a:solidFill>
              </a:rPr>
              <a:t>It starts by asking the question, given a data point </a:t>
            </a:r>
            <a:r>
              <a:rPr lang="en-US" sz="1200" err="1">
                <a:solidFill>
                  <a:schemeClr val="accent2"/>
                </a:solidFill>
              </a:rPr>
              <a:t>x_i</a:t>
            </a:r>
            <a:r>
              <a:rPr lang="en-US" sz="1200">
                <a:solidFill>
                  <a:schemeClr val="accent2"/>
                </a:solidFill>
              </a:rPr>
              <a:t> what’s the probability it would pick </a:t>
            </a:r>
            <a:r>
              <a:rPr lang="en-US" sz="1200" err="1">
                <a:solidFill>
                  <a:schemeClr val="accent2"/>
                </a:solidFill>
              </a:rPr>
              <a:t>x_j</a:t>
            </a:r>
            <a:r>
              <a:rPr lang="en-US" sz="1200">
                <a:solidFill>
                  <a:schemeClr val="accent2"/>
                </a:solidFill>
              </a:rPr>
              <a:t> as its </a:t>
            </a:r>
            <a:r>
              <a:rPr lang="en-US" sz="1200" err="1">
                <a:solidFill>
                  <a:schemeClr val="accent2"/>
                </a:solidFill>
              </a:rPr>
              <a:t>neigbour</a:t>
            </a:r>
            <a:r>
              <a:rPr lang="en-US" sz="1200">
                <a:solidFill>
                  <a:schemeClr val="accent2"/>
                </a:solidFill>
              </a:rPr>
              <a:t>? </a:t>
            </a:r>
          </a:p>
          <a:p>
            <a:pPr marL="171450" indent="-171450">
              <a:buFont typeface="Arial" panose="020B0604020202020204" pitchFamily="34" charset="0"/>
              <a:buChar char="•"/>
            </a:pPr>
            <a:r>
              <a:rPr lang="en-US" sz="1200">
                <a:solidFill>
                  <a:schemeClr val="accent2"/>
                </a:solidFill>
              </a:rPr>
              <a:t>It will be some function of distance between the data two data points P_(</a:t>
            </a:r>
            <a:r>
              <a:rPr lang="en-US" sz="1200" err="1">
                <a:solidFill>
                  <a:schemeClr val="accent2"/>
                </a:solidFill>
              </a:rPr>
              <a:t>j|i</a:t>
            </a:r>
            <a:r>
              <a:rPr lang="en-US" sz="1200">
                <a:solidFill>
                  <a:schemeClr val="accent2"/>
                </a:solidFill>
              </a:rPr>
              <a:t>) such that the closer the points are the higher its value, the farther away they are the lower the value.</a:t>
            </a:r>
          </a:p>
          <a:p>
            <a:pPr marL="171450" indent="-171450">
              <a:buFont typeface="Arial" panose="020B0604020202020204" pitchFamily="34" charset="0"/>
              <a:buChar char="•"/>
            </a:pPr>
            <a:r>
              <a:rPr lang="en-US" sz="1200">
                <a:solidFill>
                  <a:schemeClr val="accent2"/>
                </a:solidFill>
              </a:rPr>
              <a:t>The function should also depend on the proximity of all other data points, because one of those may be much closer.</a:t>
            </a:r>
          </a:p>
          <a:p>
            <a:pPr marL="171450" indent="-171450">
              <a:buFont typeface="Arial" panose="020B0604020202020204" pitchFamily="34" charset="0"/>
              <a:buChar char="•"/>
            </a:pPr>
            <a:r>
              <a:rPr lang="en-US" sz="1200">
                <a:solidFill>
                  <a:schemeClr val="accent2"/>
                </a:solidFill>
              </a:rPr>
              <a:t>The function should be such that if </a:t>
            </a:r>
            <a:r>
              <a:rPr lang="en-US" sz="1200" err="1">
                <a:solidFill>
                  <a:schemeClr val="accent2"/>
                </a:solidFill>
              </a:rPr>
              <a:t>d_ij</a:t>
            </a:r>
            <a:r>
              <a:rPr lang="en-US" sz="1200">
                <a:solidFill>
                  <a:schemeClr val="accent2"/>
                </a:solidFill>
              </a:rPr>
              <a:t> gets larger the function should get smaller, while if </a:t>
            </a:r>
            <a:r>
              <a:rPr lang="en-US" sz="1200" err="1">
                <a:solidFill>
                  <a:schemeClr val="accent2"/>
                </a:solidFill>
              </a:rPr>
              <a:t>d_ik</a:t>
            </a:r>
            <a:r>
              <a:rPr lang="en-US" sz="1200">
                <a:solidFill>
                  <a:schemeClr val="accent2"/>
                </a:solidFill>
              </a:rPr>
              <a:t> gets larger (negatively correlated), the function should ger larger because </a:t>
            </a:r>
            <a:r>
              <a:rPr lang="en-US" sz="1200" err="1">
                <a:solidFill>
                  <a:schemeClr val="accent2"/>
                </a:solidFill>
              </a:rPr>
              <a:t>d_ij</a:t>
            </a:r>
            <a:r>
              <a:rPr lang="en-US" sz="1200">
                <a:solidFill>
                  <a:schemeClr val="accent2"/>
                </a:solidFill>
              </a:rPr>
              <a:t> becomes relatively smaller (positively correlated</a:t>
            </a:r>
          </a:p>
          <a:p>
            <a:pPr marL="171450" indent="-171450">
              <a:buFont typeface="Arial" panose="020B0604020202020204" pitchFamily="34" charset="0"/>
              <a:buChar char="•"/>
            </a:pPr>
            <a:r>
              <a:rPr lang="en-US" sz="1200">
                <a:solidFill>
                  <a:schemeClr val="accent2"/>
                </a:solidFill>
              </a:rPr>
              <a:t>This function here meets those requirements – division of two gaussian functions</a:t>
            </a:r>
          </a:p>
          <a:p>
            <a:pPr marL="171450" indent="-171450">
              <a:buFont typeface="Arial" panose="020B0604020202020204" pitchFamily="34" charset="0"/>
              <a:buChar char="•"/>
            </a:pPr>
            <a:r>
              <a:rPr lang="en-US" sz="1200">
                <a:solidFill>
                  <a:schemeClr val="accent2"/>
                </a:solidFill>
              </a:rPr>
              <a:t>We can then use this formula to answer the next question, if we pick two point at random, what’s the probability they (let’s say I and j)  are grouped together?</a:t>
            </a:r>
          </a:p>
          <a:p>
            <a:pPr marL="171450" indent="-171450">
              <a:buFont typeface="Arial" panose="020B0604020202020204" pitchFamily="34" charset="0"/>
              <a:buChar char="•"/>
            </a:pPr>
            <a:r>
              <a:rPr lang="en-US" sz="1200">
                <a:solidFill>
                  <a:schemeClr val="accent2"/>
                </a:solidFill>
              </a:rPr>
              <a:t>This is given by this formular here, which takes into account the probability we choose I first, and the probability we choose j first, </a:t>
            </a:r>
            <a:r>
              <a:rPr lang="en-US" sz="1200" err="1">
                <a:solidFill>
                  <a:schemeClr val="accent2"/>
                </a:solidFill>
              </a:rPr>
              <a:t>th</a:t>
            </a:r>
            <a:r>
              <a:rPr lang="en-US" sz="1200">
                <a:solidFill>
                  <a:schemeClr val="accent2"/>
                </a:solidFill>
              </a:rPr>
              <a:t> 1/N terms. We can call this a similarity score, based on distance, but answers the question of the probability that two points will be grouped together. We use this formula as a means of obtaining the probability distribution of high dimensional space.</a:t>
            </a:r>
          </a:p>
          <a:p>
            <a:pPr marL="171450" indent="-171450">
              <a:buFont typeface="Arial" panose="020B0604020202020204" pitchFamily="34" charset="0"/>
              <a:buChar char="•"/>
            </a:pPr>
            <a:r>
              <a:rPr lang="en-US" sz="1200">
                <a:solidFill>
                  <a:schemeClr val="accent2"/>
                </a:solidFill>
              </a:rPr>
              <a:t>How do we pick the standard deviation, sigma. We are going to make it dynamic so that it is different for each data point based on the density of points in its region of high dimensional space. We do this by setting a condition, for example we want sigma to be such that within say the first 2 standard deviations there will be four data points. Therefore if I was in a region of </a:t>
            </a:r>
            <a:r>
              <a:rPr lang="en-US" sz="1200" err="1">
                <a:solidFill>
                  <a:schemeClr val="accent2"/>
                </a:solidFill>
              </a:rPr>
              <a:t>lowe</a:t>
            </a:r>
            <a:r>
              <a:rPr lang="en-US" sz="1200">
                <a:solidFill>
                  <a:schemeClr val="accent2"/>
                </a:solidFill>
              </a:rPr>
              <a:t> density, sigma would have to be higher to incorporate four data points.</a:t>
            </a:r>
          </a:p>
          <a:p>
            <a:pPr marL="171450" indent="-171450">
              <a:buFont typeface="Arial" panose="020B0604020202020204" pitchFamily="34" charset="0"/>
              <a:buChar char="•"/>
            </a:pPr>
            <a:r>
              <a:rPr lang="en-US" sz="1200">
                <a:solidFill>
                  <a:schemeClr val="accent2"/>
                </a:solidFill>
              </a:rPr>
              <a:t>How do we get to the lower dimensional space, the goal is to learn a lower dimensional representation, usually 2 or 3d. We need to translate our x’s in higher dimensional space, to corresponding y’s in the lower dimensional space. We want to do so that we can preserve the similarities between data points we calculated in high dimensional space in the lower dimensional space, So if x1 and x2 are close, y1 and y2 are close.</a:t>
            </a:r>
          </a:p>
          <a:p>
            <a:pPr marL="171450" indent="-171450">
              <a:buFont typeface="Arial" panose="020B0604020202020204" pitchFamily="34" charset="0"/>
              <a:buChar char="•"/>
            </a:pPr>
            <a:r>
              <a:rPr lang="en-US" sz="1200">
                <a:solidFill>
                  <a:schemeClr val="accent2"/>
                </a:solidFill>
              </a:rPr>
              <a:t>To do this we want a </a:t>
            </a:r>
            <a:r>
              <a:rPr lang="en-US" sz="1200" err="1">
                <a:solidFill>
                  <a:schemeClr val="accent2"/>
                </a:solidFill>
              </a:rPr>
              <a:t>caomparision</a:t>
            </a:r>
            <a:r>
              <a:rPr lang="en-US" sz="1200">
                <a:solidFill>
                  <a:schemeClr val="accent2"/>
                </a:solidFill>
              </a:rPr>
              <a:t> of similarities of </a:t>
            </a:r>
            <a:r>
              <a:rPr lang="en-US" sz="1200" err="1">
                <a:solidFill>
                  <a:schemeClr val="accent2"/>
                </a:solidFill>
              </a:rPr>
              <a:t>xs</a:t>
            </a:r>
            <a:r>
              <a:rPr lang="en-US" sz="1200">
                <a:solidFill>
                  <a:schemeClr val="accent2"/>
                </a:solidFill>
              </a:rPr>
              <a:t> with similarities of </a:t>
            </a:r>
            <a:r>
              <a:rPr lang="en-US" sz="1200" err="1">
                <a:solidFill>
                  <a:schemeClr val="accent2"/>
                </a:solidFill>
              </a:rPr>
              <a:t>ys</a:t>
            </a:r>
            <a:r>
              <a:rPr lang="en-US" sz="1200">
                <a:solidFill>
                  <a:schemeClr val="accent2"/>
                </a:solidFill>
              </a:rPr>
              <a:t>, and adjust </a:t>
            </a:r>
            <a:r>
              <a:rPr lang="en-US" sz="1200" err="1">
                <a:solidFill>
                  <a:schemeClr val="accent2"/>
                </a:solidFill>
              </a:rPr>
              <a:t>ys</a:t>
            </a:r>
            <a:r>
              <a:rPr lang="en-US" sz="1200">
                <a:solidFill>
                  <a:schemeClr val="accent2"/>
                </a:solidFill>
              </a:rPr>
              <a:t> so that the similarities match. To measure low d similarities we could use the same formula,  so we can use the same formula as for x’s but with y’s – Gaussian. </a:t>
            </a:r>
          </a:p>
          <a:p>
            <a:pPr marL="171450" indent="-171450">
              <a:buFont typeface="Arial" panose="020B0604020202020204" pitchFamily="34" charset="0"/>
              <a:buChar char="•"/>
            </a:pPr>
            <a:r>
              <a:rPr lang="en-US" sz="1200">
                <a:solidFill>
                  <a:schemeClr val="accent2"/>
                </a:solidFill>
              </a:rPr>
              <a:t>However, something goes wrong when we do this, the data points in lower dimensional space tend to be too squished together, making it difficult to identify structure. So instead of basing similarities on Gaussians, we use a student t-distribution, which has a longer flatter tail and is less peaked. Here is the , </a:t>
            </a:r>
            <a:r>
              <a:rPr lang="en-US" sz="1200" err="1">
                <a:solidFill>
                  <a:schemeClr val="accent2"/>
                </a:solidFill>
              </a:rPr>
              <a:t>q_ij</a:t>
            </a:r>
            <a:endParaRPr lang="en-US" sz="1200">
              <a:solidFill>
                <a:schemeClr val="accent2"/>
              </a:solidFill>
            </a:endParaRPr>
          </a:p>
          <a:p>
            <a:pPr marL="171450" indent="-171450">
              <a:buFont typeface="Arial" panose="020B0604020202020204" pitchFamily="34" charset="0"/>
              <a:buChar char="•"/>
            </a:pPr>
            <a:r>
              <a:rPr lang="en-US" sz="1200">
                <a:solidFill>
                  <a:schemeClr val="accent2"/>
                </a:solidFill>
              </a:rPr>
              <a:t>Now we want these probability distributions to be similar, to be close to each other. To do this we use KL divergence which is a measure of the divergence or difference between two probability distributions, P in high d space and Q in low d space.</a:t>
            </a:r>
          </a:p>
          <a:p>
            <a:pPr marL="171450" indent="-171450">
              <a:buFont typeface="Arial" panose="020B0604020202020204" pitchFamily="34" charset="0"/>
              <a:buChar char="•"/>
            </a:pPr>
            <a:r>
              <a:rPr lang="en-US" sz="1200">
                <a:solidFill>
                  <a:schemeClr val="accent2"/>
                </a:solidFill>
              </a:rPr>
              <a:t>We can call this our loss function or error function that we wish to minimize. To do this we obtain the derivative of the formula and then shift points in low d space, our y’s, so that our loss moves towards a global minimum, the minimum of the loss function.</a:t>
            </a:r>
          </a:p>
          <a:p>
            <a:pPr marL="171450" indent="-171450">
              <a:buFont typeface="Arial" panose="020B0604020202020204" pitchFamily="34" charset="0"/>
              <a:buChar char="•"/>
            </a:pPr>
            <a:r>
              <a:rPr lang="en-US" sz="1200">
                <a:solidFill>
                  <a:schemeClr val="accent2"/>
                </a:solidFill>
              </a:rPr>
              <a:t>Now when you implement the algorithm, you need to set a few hyperparameters, that controls how the algorithms performs its actions. The most important ones are the perplexity and the </a:t>
            </a:r>
            <a:r>
              <a:rPr lang="en-US" sz="1200" err="1">
                <a:solidFill>
                  <a:schemeClr val="accent2"/>
                </a:solidFill>
              </a:rPr>
              <a:t>n_iterations</a:t>
            </a:r>
            <a:r>
              <a:rPr lang="en-US" sz="1200">
                <a:solidFill>
                  <a:schemeClr val="accent2"/>
                </a:solidFill>
              </a:rPr>
              <a:t>, and learning rate</a:t>
            </a:r>
          </a:p>
          <a:p>
            <a:pPr marL="171450" indent="-171450">
              <a:buFont typeface="Arial" panose="020B0604020202020204" pitchFamily="34" charset="0"/>
              <a:buChar char="•"/>
            </a:pPr>
            <a:r>
              <a:rPr lang="en-US" sz="1200" err="1">
                <a:solidFill>
                  <a:schemeClr val="accent2"/>
                </a:solidFill>
              </a:rPr>
              <a:t>n_iterations</a:t>
            </a:r>
            <a:r>
              <a:rPr lang="en-US" sz="1200">
                <a:solidFill>
                  <a:schemeClr val="accent2"/>
                </a:solidFill>
              </a:rPr>
              <a:t> is just the number of update steps, the learning rate is the size of each step, the step size it takes towards the global minimum, too high you overshoot the minimum, too low, could get caught in a local minimum</a:t>
            </a:r>
          </a:p>
          <a:p>
            <a:pPr marL="171450" indent="-171450">
              <a:buFont typeface="Arial" panose="020B0604020202020204" pitchFamily="34" charset="0"/>
              <a:buChar char="•"/>
            </a:pPr>
            <a:r>
              <a:rPr lang="en-US" sz="1200">
                <a:solidFill>
                  <a:schemeClr val="accent2"/>
                </a:solidFill>
              </a:rPr>
              <a:t>Now remember how I discussed setting the standard deviation to control the width of the Gaussian functions. Well we do that with perplexity, without going over the </a:t>
            </a:r>
            <a:r>
              <a:rPr lang="en-US" sz="1200" err="1">
                <a:solidFill>
                  <a:schemeClr val="accent2"/>
                </a:solidFill>
              </a:rPr>
              <a:t>maths</a:t>
            </a:r>
            <a:r>
              <a:rPr lang="en-US" sz="1200">
                <a:solidFill>
                  <a:schemeClr val="accent2"/>
                </a:solidFill>
              </a:rPr>
              <a:t> again, perplexity is a measure of the sphere of influence of each data point - …</a:t>
            </a: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pPr marL="171450" indent="-171450">
              <a:buFont typeface="Arial" panose="020B0604020202020204" pitchFamily="34" charset="0"/>
              <a:buChar char="•"/>
            </a:pPr>
            <a:endParaRPr lang="en-US" sz="1200">
              <a:solidFill>
                <a:schemeClr val="accent2"/>
              </a:solidFill>
            </a:endParaRPr>
          </a:p>
          <a:p>
            <a:endParaRPr lang="en-US" sz="1200">
              <a:solidFill>
                <a:schemeClr val="accent2"/>
              </a:solidFill>
            </a:endParaRPr>
          </a:p>
          <a:p>
            <a:endParaRPr lang="en-US" sz="1200">
              <a:solidFill>
                <a:schemeClr val="accent2"/>
              </a:solidFill>
            </a:endParaRPr>
          </a:p>
          <a:p>
            <a:endParaRPr lang="en-US">
              <a:solidFill>
                <a:schemeClr val="accent2"/>
              </a:solidFill>
            </a:endParaRPr>
          </a:p>
        </p:txBody>
      </p:sp>
      <p:sp>
        <p:nvSpPr>
          <p:cNvPr id="4" name="Slide Number Placeholder 3"/>
          <p:cNvSpPr>
            <a:spLocks noGrp="1"/>
          </p:cNvSpPr>
          <p:nvPr>
            <p:ph type="sldNum" sz="quarter" idx="5"/>
          </p:nvPr>
        </p:nvSpPr>
        <p:spPr/>
        <p:txBody>
          <a:bodyPr/>
          <a:lstStyle/>
          <a:p>
            <a:fld id="{C062F1A0-AF56-1946-81FA-D17AD512C935}" type="slidenum">
              <a:rPr lang="en-US" smtClean="0"/>
              <a:t>36</a:t>
            </a:fld>
            <a:endParaRPr lang="en-US"/>
          </a:p>
        </p:txBody>
      </p:sp>
    </p:spTree>
    <p:extLst>
      <p:ext uri="{BB962C8B-B14F-4D97-AF65-F5344CB8AC3E}">
        <p14:creationId xmlns:p14="http://schemas.microsoft.com/office/powerpoint/2010/main" val="4251092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37</a:t>
            </a:fld>
            <a:endParaRPr lang="en-US"/>
          </a:p>
        </p:txBody>
      </p:sp>
    </p:spTree>
    <p:extLst>
      <p:ext uri="{BB962C8B-B14F-4D97-AF65-F5344CB8AC3E}">
        <p14:creationId xmlns:p14="http://schemas.microsoft.com/office/powerpoint/2010/main" val="1792864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38</a:t>
            </a:fld>
            <a:endParaRPr lang="en-US"/>
          </a:p>
        </p:txBody>
      </p:sp>
    </p:spTree>
    <p:extLst>
      <p:ext uri="{BB962C8B-B14F-4D97-AF65-F5344CB8AC3E}">
        <p14:creationId xmlns:p14="http://schemas.microsoft.com/office/powerpoint/2010/main" val="1498530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39</a:t>
            </a:fld>
            <a:endParaRPr lang="en-US"/>
          </a:p>
        </p:txBody>
      </p:sp>
    </p:spTree>
    <p:extLst>
      <p:ext uri="{BB962C8B-B14F-4D97-AF65-F5344CB8AC3E}">
        <p14:creationId xmlns:p14="http://schemas.microsoft.com/office/powerpoint/2010/main" val="262806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40</a:t>
            </a:fld>
            <a:endParaRPr lang="en-US"/>
          </a:p>
        </p:txBody>
      </p:sp>
    </p:spTree>
    <p:extLst>
      <p:ext uri="{BB962C8B-B14F-4D97-AF65-F5344CB8AC3E}">
        <p14:creationId xmlns:p14="http://schemas.microsoft.com/office/powerpoint/2010/main" val="984035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41</a:t>
            </a:fld>
            <a:endParaRPr lang="en-US"/>
          </a:p>
        </p:txBody>
      </p:sp>
    </p:spTree>
    <p:extLst>
      <p:ext uri="{BB962C8B-B14F-4D97-AF65-F5344CB8AC3E}">
        <p14:creationId xmlns:p14="http://schemas.microsoft.com/office/powerpoint/2010/main" val="4412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1" i="0" u="sng" strike="noStrike">
                <a:solidFill>
                  <a:srgbClr val="000000"/>
                </a:solidFill>
                <a:effectLst/>
              </a:rPr>
              <a:t>Feature Engineering:</a:t>
            </a:r>
          </a:p>
          <a:p>
            <a:pPr algn="l">
              <a:buFont typeface="Arial" panose="020B0604020202020204" pitchFamily="34" charset="0"/>
              <a:buChar char="•"/>
            </a:pPr>
            <a:endParaRPr lang="en-GB" b="1"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Creating Cluster-Based Features:</a:t>
            </a:r>
            <a:r>
              <a:rPr lang="en-GB" b="0" i="0" u="none" strike="noStrike">
                <a:solidFill>
                  <a:srgbClr val="000000"/>
                </a:solidFill>
                <a:effectLst/>
              </a:rPr>
              <a:t> The cluster assignments can be used as new features in machine learning models. For example, adding a feature that indicates the cluster membership of each data point can help models learn patterns more effectively.</a:t>
            </a:r>
          </a:p>
          <a:p>
            <a:pPr algn="l">
              <a:buFont typeface="Arial" panose="020B0604020202020204" pitchFamily="34" charset="0"/>
              <a:buChar char="•"/>
            </a:pP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Example:</a:t>
            </a:r>
            <a:r>
              <a:rPr lang="en-GB" b="0" i="0" u="none" strike="noStrike">
                <a:solidFill>
                  <a:srgbClr val="000000"/>
                </a:solidFill>
                <a:effectLst/>
              </a:rPr>
              <a:t> In customer segmentation, clustering can group customers with similar purchasing behaviour. These cluster labels can then be used as features in a predictive model to forecast customer churn or target marketing efforts. A customer belonging to a high-value cluster might be given a different marketing strategy than one from a low-value cluster.</a:t>
            </a:r>
          </a:p>
        </p:txBody>
      </p:sp>
      <p:sp>
        <p:nvSpPr>
          <p:cNvPr id="4" name="Slide Number Placeholder 3"/>
          <p:cNvSpPr>
            <a:spLocks noGrp="1"/>
          </p:cNvSpPr>
          <p:nvPr>
            <p:ph type="sldNum" sz="quarter" idx="5"/>
          </p:nvPr>
        </p:nvSpPr>
        <p:spPr/>
        <p:txBody>
          <a:bodyPr/>
          <a:lstStyle/>
          <a:p>
            <a:fld id="{C062F1A0-AF56-1946-81FA-D17AD512C935}" type="slidenum">
              <a:rPr lang="en-US" smtClean="0"/>
              <a:t>5</a:t>
            </a:fld>
            <a:endParaRPr lang="en-US"/>
          </a:p>
        </p:txBody>
      </p:sp>
    </p:spTree>
    <p:extLst>
      <p:ext uri="{BB962C8B-B14F-4D97-AF65-F5344CB8AC3E}">
        <p14:creationId xmlns:p14="http://schemas.microsoft.com/office/powerpoint/2010/main" val="2337578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42</a:t>
            </a:fld>
            <a:endParaRPr lang="en-US"/>
          </a:p>
        </p:txBody>
      </p:sp>
    </p:spTree>
    <p:extLst>
      <p:ext uri="{BB962C8B-B14F-4D97-AF65-F5344CB8AC3E}">
        <p14:creationId xmlns:p14="http://schemas.microsoft.com/office/powerpoint/2010/main" val="3734977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43</a:t>
            </a:fld>
            <a:endParaRPr lang="en-US"/>
          </a:p>
        </p:txBody>
      </p:sp>
    </p:spTree>
    <p:extLst>
      <p:ext uri="{BB962C8B-B14F-4D97-AF65-F5344CB8AC3E}">
        <p14:creationId xmlns:p14="http://schemas.microsoft.com/office/powerpoint/2010/main" val="443928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44</a:t>
            </a:fld>
            <a:endParaRPr lang="en-US"/>
          </a:p>
        </p:txBody>
      </p:sp>
    </p:spTree>
    <p:extLst>
      <p:ext uri="{BB962C8B-B14F-4D97-AF65-F5344CB8AC3E}">
        <p14:creationId xmlns:p14="http://schemas.microsoft.com/office/powerpoint/2010/main" val="3490573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45</a:t>
            </a:fld>
            <a:endParaRPr lang="en-US"/>
          </a:p>
        </p:txBody>
      </p:sp>
    </p:spTree>
    <p:extLst>
      <p:ext uri="{BB962C8B-B14F-4D97-AF65-F5344CB8AC3E}">
        <p14:creationId xmlns:p14="http://schemas.microsoft.com/office/powerpoint/2010/main" val="2179142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We have a dataset – find clusters that are present in the data</a:t>
            </a:r>
          </a:p>
          <a:p>
            <a:r>
              <a:rPr lang="en-US" sz="1200">
                <a:solidFill>
                  <a:schemeClr val="tx1"/>
                </a:solidFill>
              </a:rPr>
              <a:t>Step 1: First define the number of clusters you believe exist in your dataset, requires some subject knowledge. This is the k in k means, here k=3</a:t>
            </a:r>
          </a:p>
          <a:p>
            <a:r>
              <a:rPr lang="en-US" sz="1200">
                <a:solidFill>
                  <a:schemeClr val="tx1"/>
                </a:solidFill>
              </a:rPr>
              <a:t>Step 2: Randomly place three cluster centroids which represent the </a:t>
            </a:r>
            <a:r>
              <a:rPr lang="en-US" sz="1200" err="1">
                <a:solidFill>
                  <a:schemeClr val="tx1"/>
                </a:solidFill>
              </a:rPr>
              <a:t>centres</a:t>
            </a:r>
            <a:r>
              <a:rPr lang="en-US" sz="1200">
                <a:solidFill>
                  <a:schemeClr val="tx1"/>
                </a:solidFill>
              </a:rPr>
              <a:t> of each of our proposed clusters.</a:t>
            </a:r>
          </a:p>
          <a:p>
            <a:r>
              <a:rPr lang="en-US" sz="1200">
                <a:solidFill>
                  <a:schemeClr val="tx1"/>
                </a:solidFill>
              </a:rPr>
              <a:t>Step 3: Calculate the distance from each data point to each of the cluster centroids, and assign each data point to the closest centroid.</a:t>
            </a:r>
          </a:p>
          <a:p>
            <a:r>
              <a:rPr lang="en-US" sz="1200">
                <a:solidFill>
                  <a:schemeClr val="tx1"/>
                </a:solidFill>
              </a:rPr>
              <a:t>All points assigned to a given cluster centroid define a cluster so we have the three clusters defined here</a:t>
            </a:r>
          </a:p>
          <a:p>
            <a:r>
              <a:rPr lang="en-US" sz="1200">
                <a:solidFill>
                  <a:schemeClr val="tx1"/>
                </a:solidFill>
              </a:rPr>
              <a:t>Step 4: calculate the </a:t>
            </a:r>
            <a:r>
              <a:rPr lang="en-US" sz="1200" err="1">
                <a:solidFill>
                  <a:schemeClr val="tx1"/>
                </a:solidFill>
              </a:rPr>
              <a:t>centre</a:t>
            </a:r>
            <a:r>
              <a:rPr lang="en-US" sz="1200">
                <a:solidFill>
                  <a:schemeClr val="tx1"/>
                </a:solidFill>
              </a:rPr>
              <a:t> of each cluster – this will be the mean position of all the data points assigned to a given cluster</a:t>
            </a:r>
          </a:p>
          <a:p>
            <a:r>
              <a:rPr lang="en-US" sz="1200">
                <a:solidFill>
                  <a:schemeClr val="tx1"/>
                </a:solidFill>
              </a:rPr>
              <a:t>Step 5: Update the position of each cluster centroid to the mean position of all the data points assigned to it.</a:t>
            </a:r>
          </a:p>
          <a:p>
            <a:r>
              <a:rPr lang="en-US" sz="1200">
                <a:solidFill>
                  <a:schemeClr val="tx1"/>
                </a:solidFill>
              </a:rPr>
              <a:t>Now repeat steps 3 – 5, i.e., calculate distance of each point to each centroid, assign each point to the closest centroid to form new clusters, update centroid position to the mean of data points assigned to it.</a:t>
            </a:r>
          </a:p>
          <a:p>
            <a:r>
              <a:rPr lang="en-US" sz="1200">
                <a:solidFill>
                  <a:schemeClr val="tx1"/>
                </a:solidFill>
              </a:rPr>
              <a:t>Repeat until centroids move no further, or until </a:t>
            </a:r>
            <a:r>
              <a:rPr lang="en-US" sz="1200" err="1">
                <a:solidFill>
                  <a:schemeClr val="tx1"/>
                </a:solidFill>
              </a:rPr>
              <a:t>n_iterations</a:t>
            </a:r>
            <a:r>
              <a:rPr lang="en-US" sz="1200">
                <a:solidFill>
                  <a:schemeClr val="tx1"/>
                </a:solidFill>
              </a:rPr>
              <a:t> reached.</a:t>
            </a:r>
          </a:p>
          <a:p>
            <a:r>
              <a:rPr lang="en-US" sz="1200">
                <a:solidFill>
                  <a:schemeClr val="tx1"/>
                </a:solidFill>
              </a:rPr>
              <a:t>Be aware that different random initialization of cluster centroid positions may yield different end results</a:t>
            </a:r>
          </a:p>
          <a:p>
            <a:r>
              <a:rPr lang="en-US" sz="1200">
                <a:solidFill>
                  <a:schemeClr val="tx1"/>
                </a:solidFill>
              </a:rPr>
              <a:t>We need to identify optimal number of clusters, we may not know, we can use Elbow method</a:t>
            </a:r>
          </a:p>
          <a:p>
            <a:r>
              <a:rPr lang="en-US" sz="1200">
                <a:solidFill>
                  <a:schemeClr val="tx1"/>
                </a:solidFill>
              </a:rPr>
              <a:t>calculate the sum of squared distances between each data point and its final cluster centroid for different values of k clusters, the elbow point, the number cluster after which the reduction in the sum of squared distance only reduces by a small amount is used.</a:t>
            </a:r>
          </a:p>
          <a:p>
            <a:r>
              <a:rPr lang="en-US" sz="1200" err="1">
                <a:solidFill>
                  <a:schemeClr val="tx1"/>
                </a:solidFill>
              </a:rPr>
              <a:t>Sillhoutte</a:t>
            </a:r>
            <a:r>
              <a:rPr lang="en-US" sz="1200">
                <a:solidFill>
                  <a:schemeClr val="tx1"/>
                </a:solidFill>
              </a:rPr>
              <a:t> method is a measure of how similar an object is to its own cluster </a:t>
            </a:r>
            <a:r>
              <a:rPr lang="en-US" sz="1200" err="1">
                <a:solidFill>
                  <a:schemeClr val="tx1"/>
                </a:solidFill>
              </a:rPr>
              <a:t>compated</a:t>
            </a:r>
            <a:r>
              <a:rPr lang="en-US" sz="1200">
                <a:solidFill>
                  <a:schemeClr val="tx1"/>
                </a:solidFill>
              </a:rPr>
              <a:t> to other clusters. </a:t>
            </a:r>
          </a:p>
          <a:p>
            <a:r>
              <a:rPr lang="en-US" sz="1200">
                <a:solidFill>
                  <a:schemeClr val="tx1"/>
                </a:solidFill>
              </a:rPr>
              <a:t>The </a:t>
            </a:r>
            <a:r>
              <a:rPr lang="en-US" sz="1200" err="1">
                <a:solidFill>
                  <a:schemeClr val="tx1"/>
                </a:solidFill>
              </a:rPr>
              <a:t>sillhoutte</a:t>
            </a:r>
            <a:r>
              <a:rPr lang="en-US" sz="1200">
                <a:solidFill>
                  <a:schemeClr val="tx1"/>
                </a:solidFill>
              </a:rPr>
              <a:t> score is given as:</a:t>
            </a:r>
          </a:p>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46</a:t>
            </a:fld>
            <a:endParaRPr lang="en-US"/>
          </a:p>
        </p:txBody>
      </p:sp>
    </p:spTree>
    <p:extLst>
      <p:ext uri="{BB962C8B-B14F-4D97-AF65-F5344CB8AC3E}">
        <p14:creationId xmlns:p14="http://schemas.microsoft.com/office/powerpoint/2010/main" val="2525054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55</a:t>
            </a:fld>
            <a:endParaRPr lang="en-US"/>
          </a:p>
        </p:txBody>
      </p:sp>
    </p:spTree>
    <p:extLst>
      <p:ext uri="{BB962C8B-B14F-4D97-AF65-F5344CB8AC3E}">
        <p14:creationId xmlns:p14="http://schemas.microsoft.com/office/powerpoint/2010/main" val="2611523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56</a:t>
            </a:fld>
            <a:endParaRPr lang="en-US"/>
          </a:p>
        </p:txBody>
      </p:sp>
    </p:spTree>
    <p:extLst>
      <p:ext uri="{BB962C8B-B14F-4D97-AF65-F5344CB8AC3E}">
        <p14:creationId xmlns:p14="http://schemas.microsoft.com/office/powerpoint/2010/main" val="319320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62F1A0-AF56-1946-81FA-D17AD512C935}" type="slidenum">
              <a:rPr lang="en-US" smtClean="0"/>
              <a:t>6</a:t>
            </a:fld>
            <a:endParaRPr lang="en-US"/>
          </a:p>
        </p:txBody>
      </p:sp>
    </p:spTree>
    <p:extLst>
      <p:ext uri="{BB962C8B-B14F-4D97-AF65-F5344CB8AC3E}">
        <p14:creationId xmlns:p14="http://schemas.microsoft.com/office/powerpoint/2010/main" val="108851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32323"/>
                </a:solidFill>
                <a:effectLst/>
                <a:latin typeface="Gentium Book Basic"/>
              </a:rPr>
              <a:t>Effective Temperature</a:t>
            </a:r>
          </a:p>
          <a:p>
            <a:r>
              <a:rPr lang="en-GB" b="0" i="0">
                <a:solidFill>
                  <a:srgbClr val="232323"/>
                </a:solidFill>
                <a:effectLst/>
                <a:latin typeface="Gentium Book Basic"/>
              </a:rPr>
              <a:t>Surface Gravity</a:t>
            </a:r>
          </a:p>
          <a:p>
            <a:r>
              <a:rPr lang="en-GB" b="0" i="0">
                <a:solidFill>
                  <a:srgbClr val="232323"/>
                </a:solidFill>
                <a:effectLst/>
                <a:latin typeface="Gentium Book Basic"/>
              </a:rPr>
              <a:t>[Fe/H] – spectroscopic metallicity</a:t>
            </a:r>
          </a:p>
          <a:p>
            <a:r>
              <a:rPr lang="en-GB" b="0" i="0">
                <a:solidFill>
                  <a:srgbClr val="232323"/>
                </a:solidFill>
                <a:effectLst/>
                <a:latin typeface="Gentium Book Basic"/>
              </a:rPr>
              <a:t>[</a:t>
            </a:r>
            <a:r>
              <a:rPr lang="en-GB" b="0" i="0">
                <a:solidFill>
                  <a:srgbClr val="202122"/>
                </a:solidFill>
                <a:effectLst/>
                <a:latin typeface="Arial" panose="020B0604020202020204" pitchFamily="34" charset="0"/>
              </a:rPr>
              <a:t>α</a:t>
            </a:r>
            <a:r>
              <a:rPr lang="en-GB" b="0" i="0">
                <a:solidFill>
                  <a:srgbClr val="232323"/>
                </a:solidFill>
                <a:effectLst/>
                <a:latin typeface="Gentium Book Basic"/>
              </a:rPr>
              <a:t>/Fe] – </a:t>
            </a:r>
            <a:r>
              <a:rPr lang="en-GB" b="0" i="0">
                <a:solidFill>
                  <a:srgbClr val="202122"/>
                </a:solidFill>
                <a:effectLst/>
                <a:latin typeface="Arial" panose="020B0604020202020204" pitchFamily="34" charset="0"/>
              </a:rPr>
              <a:t>α abundances in relation to iron</a:t>
            </a:r>
          </a:p>
          <a:p>
            <a:endParaRPr lang="en-GB" b="0" i="0">
              <a:solidFill>
                <a:srgbClr val="202122"/>
              </a:solidFill>
              <a:effectLst/>
              <a:latin typeface="Arial" panose="020B0604020202020204" pitchFamily="34" charset="0"/>
            </a:endParaRPr>
          </a:p>
          <a:p>
            <a:r>
              <a:rPr lang="en-GB" b="0" i="0">
                <a:solidFill>
                  <a:srgbClr val="202122"/>
                </a:solidFill>
                <a:effectLst/>
                <a:latin typeface="Arial" panose="020B0604020202020204" pitchFamily="34" charset="0"/>
              </a:rPr>
              <a:t>Probably need to define the square bracket notation (e.g. abundances relative to the Sun - </a:t>
            </a:r>
          </a:p>
          <a:p>
            <a:r>
              <a:rPr lang="en-GB" b="0" i="0">
                <a:solidFill>
                  <a:srgbClr val="202122"/>
                </a:solidFill>
                <a:effectLst/>
                <a:latin typeface="Arial" panose="020B0604020202020204" pitchFamily="34" charset="0"/>
              </a:rPr>
              <a:t>http://astro.vaporia.com/start/bracketnotation.html)</a:t>
            </a:r>
          </a:p>
          <a:p>
            <a:endParaRPr lang="en-GB" b="0" i="0">
              <a:solidFill>
                <a:srgbClr val="202122"/>
              </a:solidFill>
              <a:effectLst/>
              <a:latin typeface="Arial" panose="020B0604020202020204" pitchFamily="34" charset="0"/>
            </a:endParaRPr>
          </a:p>
          <a:p>
            <a:r>
              <a:rPr lang="en-GB" b="0" i="0">
                <a:solidFill>
                  <a:srgbClr val="202122"/>
                </a:solidFill>
                <a:effectLst/>
                <a:latin typeface="Arial" panose="020B0604020202020204" pitchFamily="34" charset="0"/>
              </a:rPr>
              <a:t>These are the parameters of the individual stars in the library</a:t>
            </a:r>
            <a:endParaRPr lang="en-GB" b="0" i="0">
              <a:solidFill>
                <a:srgbClr val="232323"/>
              </a:solidFill>
              <a:effectLst/>
              <a:latin typeface="Gentium Book Basic"/>
            </a:endParaRPr>
          </a:p>
          <a:p>
            <a:endParaRPr lang="en-GB" b="0" i="0">
              <a:solidFill>
                <a:srgbClr val="232323"/>
              </a:solidFill>
              <a:effectLst/>
              <a:latin typeface="Gentium Book Basic"/>
            </a:endParaRPr>
          </a:p>
          <a:p>
            <a:r>
              <a:rPr lang="en-GB" b="0" i="0">
                <a:solidFill>
                  <a:srgbClr val="232323"/>
                </a:solidFill>
                <a:effectLst/>
                <a:latin typeface="Gentium Book Basic"/>
              </a:rPr>
              <a:t>A stellar library is a collection of spectra of individual stars. It is a general tool in astronomy and is used by astronomers working on a wide variety of scientific topics, including exoplanets, stellar astrophysics, galactic and extragalactic astronomy, and cosmology. </a:t>
            </a:r>
          </a:p>
          <a:p>
            <a:endParaRPr lang="en-GB" b="0" i="0">
              <a:solidFill>
                <a:srgbClr val="232323"/>
              </a:solidFill>
              <a:effectLst/>
              <a:latin typeface="Gentium Book Basic"/>
            </a:endParaRPr>
          </a:p>
          <a:p>
            <a:r>
              <a:rPr lang="en-GB" b="0" i="0">
                <a:solidFill>
                  <a:srgbClr val="333333"/>
                </a:solidFill>
                <a:effectLst/>
                <a:latin typeface="Crimson Text"/>
              </a:rPr>
              <a:t>Empirical stellar spectral libraries are one of the most universally applicable tools in modern astronomy. They have applications in both extragalactic and stellar studies. The former include the modelling of unresolved stellar populations  of distant galaxies and are used as templates to measure the stellar velocity dispersions in galaxies (gives you an estimate of their mass) as well as their constitute stellar population properties. These stellar population properties can provide clues about how that galaxy formed. The stellar applications include measuring stellar parameters such as effective temperatures and surface by template matching.</a:t>
            </a:r>
          </a:p>
          <a:p>
            <a:endParaRPr lang="en-GB" b="0" i="0">
              <a:solidFill>
                <a:srgbClr val="333333"/>
              </a:solidFill>
              <a:effectLst/>
              <a:latin typeface="Crimson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Crimson Text"/>
              </a:rPr>
              <a:t>This Milky Way star data set here </a:t>
            </a:r>
            <a:r>
              <a:rPr lang="en-GB"/>
              <a:t>come from one of the most popular observed stellar libraries – The Medium resolution Isaac Newton Library of Empirical Spectra (MILES). See this website - http://miles.iac.es/ for further details</a:t>
            </a:r>
          </a:p>
          <a:p>
            <a:endParaRPr lang="en-GB"/>
          </a:p>
          <a:p>
            <a:r>
              <a:rPr lang="en-GB"/>
              <a:t>The observations were taken at the Isaac Newton Group of Telescope on La Palma and consists of ~1000 stars that have measured atmospheric stellar parameters of effective temperature, surface gravity, metallicity [Fe/H] and </a:t>
            </a:r>
            <a:r>
              <a:rPr lang="en-GB" b="0" i="0">
                <a:solidFill>
                  <a:srgbClr val="202122"/>
                </a:solidFill>
                <a:effectLst/>
                <a:latin typeface="Arial" panose="020B0604020202020204" pitchFamily="34" charset="0"/>
              </a:rPr>
              <a:t>α</a:t>
            </a:r>
            <a:r>
              <a:rPr lang="en-GB"/>
              <a:t> element abundances (here [Mg/Fe] is used as a proxy for all </a:t>
            </a:r>
            <a:r>
              <a:rPr lang="en-GB" b="0" i="0">
                <a:solidFill>
                  <a:srgbClr val="202122"/>
                </a:solidFill>
                <a:effectLst/>
                <a:latin typeface="Arial" panose="020B0604020202020204" pitchFamily="34" charset="0"/>
              </a:rPr>
              <a:t>α elements – they tend to all be approx. the same)</a:t>
            </a:r>
            <a:endParaRPr lang="en-GB"/>
          </a:p>
          <a:p>
            <a:endParaRPr lang="en-GB"/>
          </a:p>
          <a:p>
            <a:r>
              <a:rPr lang="en-GB"/>
              <a:t>The atmospheric parameters of [Fe/H] (metallicity) and [</a:t>
            </a:r>
            <a:r>
              <a:rPr lang="en-GB" b="0" i="0">
                <a:solidFill>
                  <a:srgbClr val="202122"/>
                </a:solidFill>
                <a:effectLst/>
                <a:latin typeface="Arial" panose="020B0604020202020204" pitchFamily="34" charset="0"/>
              </a:rPr>
              <a:t>α</a:t>
            </a:r>
            <a:r>
              <a:rPr lang="en-GB"/>
              <a:t>/Fe] (</a:t>
            </a:r>
            <a:r>
              <a:rPr lang="en-GB" b="0" i="0">
                <a:solidFill>
                  <a:srgbClr val="202122"/>
                </a:solidFill>
                <a:effectLst/>
                <a:latin typeface="Arial" panose="020B0604020202020204" pitchFamily="34" charset="0"/>
              </a:rPr>
              <a:t>α</a:t>
            </a:r>
            <a:r>
              <a:rPr lang="en-GB"/>
              <a:t>-process </a:t>
            </a:r>
            <a:r>
              <a:rPr lang="en-GB" b="0" i="0">
                <a:solidFill>
                  <a:srgbClr val="202122"/>
                </a:solidFill>
                <a:effectLst/>
                <a:latin typeface="Arial" panose="020B0604020202020204" pitchFamily="34" charset="0"/>
              </a:rPr>
              <a:t>elements (O, Ne, Mg, Si, S, </a:t>
            </a:r>
            <a:r>
              <a:rPr lang="en-GB" b="0" i="0" err="1">
                <a:solidFill>
                  <a:srgbClr val="202122"/>
                </a:solidFill>
                <a:effectLst/>
                <a:latin typeface="Arial" panose="020B0604020202020204" pitchFamily="34" charset="0"/>
              </a:rPr>
              <a:t>Ar</a:t>
            </a:r>
            <a:r>
              <a:rPr lang="en-GB" b="0" i="0">
                <a:solidFill>
                  <a:srgbClr val="202122"/>
                </a:solidFill>
                <a:effectLst/>
                <a:latin typeface="Arial" panose="020B0604020202020204" pitchFamily="34" charset="0"/>
              </a:rPr>
              <a:t>, Ca</a:t>
            </a:r>
            <a:r>
              <a:rPr lang="en-GB"/>
              <a:t>) are particularly useful for probing the formation histories of galaxies. </a:t>
            </a:r>
            <a:r>
              <a:rPr lang="en-GB" sz="1200" b="0" i="0" u="none" strike="noStrike" baseline="0">
                <a:solidFill>
                  <a:srgbClr val="000000"/>
                </a:solidFill>
                <a:latin typeface="AAAAAJ+Calibri"/>
              </a:rPr>
              <a:t>Such patterns are intimately linked to the Star Formation History experienced by a galaxy, as dying stars release their freshly-forged elements in characteristic time scales that depend on their masses. It provides a probe of Galactic Chemical Evolution.</a:t>
            </a:r>
            <a:endParaRPr lang="en-GB"/>
          </a:p>
          <a:p>
            <a:endParaRPr lang="en-GB"/>
          </a:p>
          <a:p>
            <a:r>
              <a:rPr lang="en-GB"/>
              <a:t>This is due to the different nucleosynthetic sources of enrichment of these element groups. </a:t>
            </a:r>
          </a:p>
          <a:p>
            <a:endParaRPr lang="en-GB"/>
          </a:p>
          <a:p>
            <a:r>
              <a:rPr lang="en-GB"/>
              <a:t>Iron peak elements tend to enrich the interstellar medium through Type </a:t>
            </a:r>
            <a:r>
              <a:rPr lang="en-GB" err="1"/>
              <a:t>Ia</a:t>
            </a:r>
            <a:r>
              <a:rPr lang="en-GB"/>
              <a:t> supernovae over long time periods (</a:t>
            </a:r>
            <a:r>
              <a:rPr lang="en-GB" err="1"/>
              <a:t>Gyrs</a:t>
            </a:r>
            <a:r>
              <a:rPr lang="en-GB"/>
              <a:t>) and </a:t>
            </a:r>
            <a:r>
              <a:rPr lang="en-GB" b="0" i="0">
                <a:solidFill>
                  <a:srgbClr val="202122"/>
                </a:solidFill>
                <a:effectLst/>
                <a:latin typeface="Arial" panose="020B0604020202020204" pitchFamily="34" charset="0"/>
              </a:rPr>
              <a:t>α</a:t>
            </a:r>
            <a:r>
              <a:rPr lang="en-GB"/>
              <a:t> elements originate from Type II supernovae over shorter time periods (</a:t>
            </a:r>
            <a:r>
              <a:rPr lang="en-GB" err="1"/>
              <a:t>Myrs</a:t>
            </a:r>
            <a:r>
              <a:rPr lang="en-GB"/>
              <a:t>). </a:t>
            </a:r>
          </a:p>
          <a:p>
            <a:endParaRPr lang="en-GB"/>
          </a:p>
          <a:p>
            <a:r>
              <a:rPr lang="en-GB"/>
              <a:t>These parameters ([</a:t>
            </a:r>
            <a:r>
              <a:rPr lang="en-GB" b="0" i="0">
                <a:solidFill>
                  <a:srgbClr val="202122"/>
                </a:solidFill>
                <a:effectLst/>
                <a:latin typeface="Arial" panose="020B0604020202020204" pitchFamily="34" charset="0"/>
              </a:rPr>
              <a:t>α/Fe] vs [Fe/H])</a:t>
            </a:r>
            <a:r>
              <a:rPr lang="en-GB"/>
              <a:t> can be used to identify different clusters and populations of stars within the Milky Way (The thick disk have high </a:t>
            </a:r>
            <a:r>
              <a:rPr lang="en-GB" b="0" i="0">
                <a:solidFill>
                  <a:srgbClr val="202122"/>
                </a:solidFill>
                <a:effectLst/>
                <a:latin typeface="Arial" panose="020B0604020202020204" pitchFamily="34" charset="0"/>
              </a:rPr>
              <a:t>α</a:t>
            </a:r>
            <a:r>
              <a:rPr lang="en-GB"/>
              <a:t> abundances, low [Fe/H] and the thin disk has low [</a:t>
            </a:r>
            <a:r>
              <a:rPr lang="en-GB" b="0" i="0">
                <a:solidFill>
                  <a:srgbClr val="202122"/>
                </a:solidFill>
                <a:effectLst/>
                <a:latin typeface="Arial" panose="020B0604020202020204" pitchFamily="34" charset="0"/>
              </a:rPr>
              <a:t>α</a:t>
            </a:r>
            <a:r>
              <a:rPr lang="en-GB"/>
              <a:t>/Fe], solar [Fe/H]).  The same type of analysis can then be done for external galaxies to investigate their formation histories. </a:t>
            </a:r>
          </a:p>
          <a:p>
            <a:endParaRPr lang="en-GB"/>
          </a:p>
          <a:p>
            <a:r>
              <a:rPr lang="en-GB"/>
              <a:t>For further info see these resources:</a:t>
            </a:r>
          </a:p>
          <a:p>
            <a:r>
              <a:rPr lang="en-GB"/>
              <a:t> https://ned.ipac.caltech.edu/level5/March03/McWilliam/McWilliam6.html#6.1</a:t>
            </a:r>
          </a:p>
          <a:p>
            <a:r>
              <a:rPr lang="en-GB"/>
              <a:t>http://astro.vaporia.com/start/alphafehfediagram.html</a:t>
            </a:r>
          </a:p>
          <a:p>
            <a:r>
              <a:rPr lang="en-GB"/>
              <a:t>https://dictionary.obspm.fr/index.php?showAll=1&amp;formSearchTextfield=alpha+element</a:t>
            </a:r>
          </a:p>
          <a:p>
            <a:r>
              <a:rPr lang="en-GB"/>
              <a:t>https://galaxiesbook.org/chapters/II-05.-Chemical-Evolution.html</a:t>
            </a:r>
          </a:p>
          <a:p>
            <a:r>
              <a:rPr lang="en-GB"/>
              <a:t>https://arxiv.org/pdf/2102.04561</a:t>
            </a:r>
          </a:p>
          <a:p>
            <a:endParaRPr lang="en-GB"/>
          </a:p>
          <a:p>
            <a:endParaRPr lang="en-GB"/>
          </a:p>
          <a:p>
            <a:pPr algn="l"/>
            <a:r>
              <a:rPr lang="en-GB" b="1" i="0" u="none" strike="noStrike">
                <a:solidFill>
                  <a:srgbClr val="000000"/>
                </a:solidFill>
                <a:effectLst/>
              </a:rPr>
              <a:t>What is a Stellar Library?</a:t>
            </a:r>
            <a:endParaRPr lang="en-GB" b="0" i="0" u="none" strike="noStrike">
              <a:solidFill>
                <a:srgbClr val="000000"/>
              </a:solidFill>
              <a:effectLst/>
            </a:endParaRPr>
          </a:p>
          <a:p>
            <a:pPr algn="l">
              <a:buFont typeface="Arial" panose="020B0604020202020204" pitchFamily="34" charset="0"/>
              <a:buChar char="•"/>
            </a:pPr>
            <a:r>
              <a:rPr lang="en-GB" b="0" i="0" u="none" strike="noStrike">
                <a:solidFill>
                  <a:srgbClr val="000000"/>
                </a:solidFill>
                <a:effectLst/>
              </a:rPr>
              <a:t>A stellar library is a collection of spectra of individual stars.</a:t>
            </a:r>
          </a:p>
          <a:p>
            <a:pPr algn="l">
              <a:buFont typeface="Arial" panose="020B0604020202020204" pitchFamily="34" charset="0"/>
              <a:buChar char="•"/>
            </a:pPr>
            <a:r>
              <a:rPr lang="en-GB" b="0" i="0" u="none" strike="noStrike">
                <a:solidFill>
                  <a:srgbClr val="000000"/>
                </a:solidFill>
                <a:effectLst/>
              </a:rPr>
              <a:t>It is a crucial tool in astronomy used across various scientific fields like exoplanets, stellar astrophysics, galactic and extragalactic astronomy, and cosmology.</a:t>
            </a:r>
          </a:p>
          <a:p>
            <a:pPr algn="l"/>
            <a:r>
              <a:rPr lang="en-GB" b="1" i="0" u="none" strike="noStrike">
                <a:solidFill>
                  <a:srgbClr val="000000"/>
                </a:solidFill>
                <a:effectLst/>
              </a:rPr>
              <a:t>Applications of Stellar Libraries:</a:t>
            </a: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Extragalactic Studies:</a:t>
            </a:r>
            <a:endParaRPr lang="en-GB" b="0" i="0" u="none" strike="noStrike">
              <a:solidFill>
                <a:srgbClr val="000000"/>
              </a:solidFill>
              <a:effectLst/>
            </a:endParaRPr>
          </a:p>
          <a:p>
            <a:pPr marL="742950" lvl="1" indent="-285750" algn="l">
              <a:buFont typeface="Arial" panose="020B0604020202020204" pitchFamily="34" charset="0"/>
              <a:buChar char="•"/>
            </a:pPr>
            <a:r>
              <a:rPr lang="en-GB" b="0" i="0" u="none" strike="noStrike" err="1">
                <a:solidFill>
                  <a:srgbClr val="000000"/>
                </a:solidFill>
                <a:effectLst/>
              </a:rPr>
              <a:t>Modeling</a:t>
            </a:r>
            <a:r>
              <a:rPr lang="en-GB" b="0" i="0" u="none" strike="noStrike">
                <a:solidFill>
                  <a:srgbClr val="000000"/>
                </a:solidFill>
                <a:effectLst/>
              </a:rPr>
              <a:t> unresolved stellar populations in distant galaxies.</a:t>
            </a:r>
          </a:p>
          <a:p>
            <a:pPr marL="742950" lvl="1" indent="-285750" algn="l">
              <a:buFont typeface="Arial" panose="020B0604020202020204" pitchFamily="34" charset="0"/>
              <a:buChar char="•"/>
            </a:pPr>
            <a:r>
              <a:rPr lang="en-GB" b="0" i="0" u="none" strike="noStrike">
                <a:solidFill>
                  <a:srgbClr val="000000"/>
                </a:solidFill>
                <a:effectLst/>
              </a:rPr>
              <a:t>Measuring stellar velocity dispersions to estimate galaxy mass and understand their formation histories.</a:t>
            </a:r>
          </a:p>
          <a:p>
            <a:pPr algn="l">
              <a:buFont typeface="Arial" panose="020B0604020202020204" pitchFamily="34" charset="0"/>
              <a:buChar char="•"/>
            </a:pPr>
            <a:r>
              <a:rPr lang="en-GB" b="1" i="0" u="none" strike="noStrike">
                <a:solidFill>
                  <a:srgbClr val="000000"/>
                </a:solidFill>
                <a:effectLst/>
              </a:rPr>
              <a:t>Stellar Studies:</a:t>
            </a:r>
            <a:endParaRPr lang="en-GB" b="0" i="0" u="none" strike="noStrike">
              <a:solidFill>
                <a:srgbClr val="000000"/>
              </a:solidFill>
              <a:effectLst/>
            </a:endParaRPr>
          </a:p>
          <a:p>
            <a:pPr marL="742950" lvl="1" indent="-285750" algn="l">
              <a:buFont typeface="Arial" panose="020B0604020202020204" pitchFamily="34" charset="0"/>
              <a:buChar char="•"/>
            </a:pPr>
            <a:r>
              <a:rPr lang="en-GB" b="0" i="0" u="none" strike="noStrike">
                <a:solidFill>
                  <a:srgbClr val="000000"/>
                </a:solidFill>
                <a:effectLst/>
              </a:rPr>
              <a:t>Determining stellar parameters like effective temperature and surface gravity through template matching.</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7</a:t>
            </a:fld>
            <a:endParaRPr lang="en-US"/>
          </a:p>
        </p:txBody>
      </p:sp>
    </p:spTree>
    <p:extLst>
      <p:ext uri="{BB962C8B-B14F-4D97-AF65-F5344CB8AC3E}">
        <p14:creationId xmlns:p14="http://schemas.microsoft.com/office/powerpoint/2010/main" val="1134273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he parameters [Fe/H] (metallicity) and [</a:t>
            </a:r>
            <a:r>
              <a:rPr lang="el-GR" b="0" i="0" u="none" strike="noStrike">
                <a:solidFill>
                  <a:srgbClr val="000000"/>
                </a:solidFill>
                <a:effectLst/>
              </a:rPr>
              <a:t>α/</a:t>
            </a:r>
            <a:r>
              <a:rPr lang="en-GB" b="0" i="0" u="none" strike="noStrike">
                <a:solidFill>
                  <a:srgbClr val="000000"/>
                </a:solidFill>
                <a:effectLst/>
              </a:rPr>
              <a:t>Fe] (alpha element abundance) provide crucial insights into the formation and evolutionary history of galaxies through the study of stellar populations. Here's how these parameters can help:</a:t>
            </a:r>
          </a:p>
          <a:p>
            <a:pPr algn="l"/>
            <a:r>
              <a:rPr lang="en-GB" b="1" i="0" u="none" strike="noStrike">
                <a:solidFill>
                  <a:srgbClr val="000000"/>
                </a:solidFill>
                <a:effectLst/>
              </a:rPr>
              <a:t>Metallicity ([Fe/H])</a:t>
            </a:r>
          </a:p>
          <a:p>
            <a:pPr algn="l">
              <a:buFont typeface="Arial" panose="020B0604020202020204" pitchFamily="34" charset="0"/>
              <a:buChar char="•"/>
            </a:pPr>
            <a:r>
              <a:rPr lang="en-GB" b="1" i="0" u="none" strike="noStrike">
                <a:solidFill>
                  <a:srgbClr val="000000"/>
                </a:solidFill>
                <a:effectLst/>
              </a:rPr>
              <a:t>Definition</a:t>
            </a:r>
            <a:r>
              <a:rPr lang="en-GB" b="0" i="0" u="none" strike="noStrike">
                <a:solidFill>
                  <a:srgbClr val="000000"/>
                </a:solidFill>
                <a:effectLst/>
              </a:rPr>
              <a:t>: [Fe/H] is the logarithmic measure of a star's iron abundance relative to hydrogen, compared to the Sun.</a:t>
            </a:r>
          </a:p>
          <a:p>
            <a:pPr algn="l">
              <a:buFont typeface="Arial" panose="020B0604020202020204" pitchFamily="34" charset="0"/>
              <a:buChar char="•"/>
            </a:pPr>
            <a:r>
              <a:rPr lang="en-GB" b="1" i="0" u="none" strike="noStrike">
                <a:solidFill>
                  <a:srgbClr val="000000"/>
                </a:solidFill>
                <a:effectLst/>
              </a:rPr>
              <a:t>Significance</a:t>
            </a:r>
            <a:r>
              <a:rPr lang="en-GB" b="0" i="0" u="none" strike="noStrike">
                <a:solidFill>
                  <a:srgbClr val="000000"/>
                </a:solidFill>
                <a:effectLst/>
              </a:rPr>
              <a:t>:</a:t>
            </a:r>
          </a:p>
          <a:p>
            <a:pPr marL="742950" lvl="1" indent="-285750" algn="l">
              <a:buFont typeface="Arial" panose="020B0604020202020204" pitchFamily="34" charset="0"/>
              <a:buChar char="•"/>
            </a:pPr>
            <a:r>
              <a:rPr lang="en-GB" b="1" i="0" u="none" strike="noStrike">
                <a:solidFill>
                  <a:srgbClr val="000000"/>
                </a:solidFill>
                <a:effectLst/>
              </a:rPr>
              <a:t>Chemical Enrichment</a:t>
            </a:r>
            <a:r>
              <a:rPr lang="en-GB" b="0" i="0" u="none" strike="noStrike">
                <a:solidFill>
                  <a:srgbClr val="000000"/>
                </a:solidFill>
                <a:effectLst/>
              </a:rPr>
              <a:t>: A higher [Fe/H] value indicates a greater presence of iron, suggesting that the star formed later in the galaxy's history after multiple generations of stars had lived and died, enriching the interstellar medium with heavy elements through supernova explosions.</a:t>
            </a:r>
          </a:p>
          <a:p>
            <a:pPr marL="742950" lvl="1" indent="-285750" algn="l">
              <a:buFont typeface="Arial" panose="020B0604020202020204" pitchFamily="34" charset="0"/>
              <a:buChar char="•"/>
            </a:pPr>
            <a:r>
              <a:rPr lang="en-GB" b="1" i="0" u="none" strike="noStrike">
                <a:solidFill>
                  <a:srgbClr val="000000"/>
                </a:solidFill>
                <a:effectLst/>
              </a:rPr>
              <a:t>Chronology</a:t>
            </a:r>
            <a:r>
              <a:rPr lang="en-GB" b="0" i="0" u="none" strike="noStrike">
                <a:solidFill>
                  <a:srgbClr val="000000"/>
                </a:solidFill>
                <a:effectLst/>
              </a:rPr>
              <a:t>: Stars with low [Fe/H] are older and formed in the early galaxy when the interstellar medium had less heavy element enrichment. Conversely, stars with high [Fe/H] are younger and formed when the interstellar medium was more enriched with metals.</a:t>
            </a:r>
          </a:p>
          <a:p>
            <a:pPr algn="l"/>
            <a:r>
              <a:rPr lang="en-GB" b="1" i="0" u="none" strike="noStrike">
                <a:solidFill>
                  <a:srgbClr val="000000"/>
                </a:solidFill>
                <a:effectLst/>
              </a:rPr>
              <a:t>Alpha Element Abundance ([</a:t>
            </a:r>
            <a:r>
              <a:rPr lang="el-GR" b="1" i="0" u="none" strike="noStrike">
                <a:solidFill>
                  <a:srgbClr val="000000"/>
                </a:solidFill>
                <a:effectLst/>
              </a:rPr>
              <a:t>α/</a:t>
            </a:r>
            <a:r>
              <a:rPr lang="en-GB" b="1" i="0" u="none" strike="noStrike">
                <a:solidFill>
                  <a:srgbClr val="000000"/>
                </a:solidFill>
                <a:effectLst/>
              </a:rPr>
              <a:t>Fe])</a:t>
            </a:r>
          </a:p>
          <a:p>
            <a:pPr algn="l">
              <a:buFont typeface="Arial" panose="020B0604020202020204" pitchFamily="34" charset="0"/>
              <a:buChar char="•"/>
            </a:pPr>
            <a:r>
              <a:rPr lang="en-GB" b="1" i="0" u="none" strike="noStrike">
                <a:solidFill>
                  <a:srgbClr val="000000"/>
                </a:solidFill>
                <a:effectLst/>
              </a:rPr>
              <a:t>Definition</a:t>
            </a:r>
            <a:r>
              <a:rPr lang="en-GB" b="0" i="0" u="none" strike="noStrike">
                <a:solidFill>
                  <a:srgbClr val="000000"/>
                </a:solidFill>
                <a:effectLst/>
              </a:rPr>
              <a:t>: [</a:t>
            </a:r>
            <a:r>
              <a:rPr lang="el-GR" b="0" i="0" u="none" strike="noStrike">
                <a:solidFill>
                  <a:srgbClr val="000000"/>
                </a:solidFill>
                <a:effectLst/>
              </a:rPr>
              <a:t>α/</a:t>
            </a:r>
            <a:r>
              <a:rPr lang="en-GB" b="0" i="0" u="none" strike="noStrike">
                <a:solidFill>
                  <a:srgbClr val="000000"/>
                </a:solidFill>
                <a:effectLst/>
              </a:rPr>
              <a:t>Fe] measures the abundance of alpha elements (e.g., O, Ne, Mg, Si, S, </a:t>
            </a:r>
            <a:r>
              <a:rPr lang="en-GB" b="0" i="0" u="none" strike="noStrike" err="1">
                <a:solidFill>
                  <a:srgbClr val="000000"/>
                </a:solidFill>
                <a:effectLst/>
              </a:rPr>
              <a:t>Ar</a:t>
            </a:r>
            <a:r>
              <a:rPr lang="en-GB" b="0" i="0" u="none" strike="noStrike">
                <a:solidFill>
                  <a:srgbClr val="000000"/>
                </a:solidFill>
                <a:effectLst/>
              </a:rPr>
              <a:t>, Ca) relative to iron.</a:t>
            </a:r>
          </a:p>
          <a:p>
            <a:pPr algn="l">
              <a:buFont typeface="Arial" panose="020B0604020202020204" pitchFamily="34" charset="0"/>
              <a:buChar char="•"/>
            </a:pPr>
            <a:r>
              <a:rPr lang="en-GB" b="1" i="0" u="none" strike="noStrike">
                <a:solidFill>
                  <a:srgbClr val="000000"/>
                </a:solidFill>
                <a:effectLst/>
              </a:rPr>
              <a:t>Significance</a:t>
            </a:r>
            <a:r>
              <a:rPr lang="en-GB" b="0" i="0" u="none" strike="noStrike">
                <a:solidFill>
                  <a:srgbClr val="000000"/>
                </a:solidFill>
                <a:effectLst/>
              </a:rPr>
              <a:t>:</a:t>
            </a:r>
          </a:p>
          <a:p>
            <a:pPr marL="742950" lvl="1" indent="-285750" algn="l">
              <a:buFont typeface="Arial" panose="020B0604020202020204" pitchFamily="34" charset="0"/>
              <a:buChar char="•"/>
            </a:pPr>
            <a:r>
              <a:rPr lang="en-GB" b="1" i="0" u="none" strike="noStrike">
                <a:solidFill>
                  <a:srgbClr val="000000"/>
                </a:solidFill>
                <a:effectLst/>
              </a:rPr>
              <a:t>Supernova Contributions</a:t>
            </a:r>
            <a:r>
              <a:rPr lang="en-GB" b="0" i="0" u="none" strike="noStrike">
                <a:solidFill>
                  <a:srgbClr val="000000"/>
                </a:solidFill>
                <a:effectLst/>
              </a:rPr>
              <a:t>: Alpha elements are primarily produced in Type II supernovae (massive stars that explode relatively quickly after formation), while iron is produced in both Type II and Type </a:t>
            </a:r>
            <a:r>
              <a:rPr lang="en-GB" b="0" i="0" u="none" strike="noStrike" err="1">
                <a:solidFill>
                  <a:srgbClr val="000000"/>
                </a:solidFill>
                <a:effectLst/>
              </a:rPr>
              <a:t>Ia</a:t>
            </a:r>
            <a:r>
              <a:rPr lang="en-GB" b="0" i="0" u="none" strike="noStrike">
                <a:solidFill>
                  <a:srgbClr val="000000"/>
                </a:solidFill>
                <a:effectLst/>
              </a:rPr>
              <a:t> supernovae (older stars that explode after a longer period).</a:t>
            </a:r>
          </a:p>
          <a:p>
            <a:pPr marL="742950" lvl="1" indent="-285750" algn="l">
              <a:buFont typeface="Arial" panose="020B0604020202020204" pitchFamily="34" charset="0"/>
              <a:buChar char="•"/>
            </a:pPr>
            <a:r>
              <a:rPr lang="en-GB" b="1" i="0" u="none" strike="noStrike">
                <a:solidFill>
                  <a:srgbClr val="000000"/>
                </a:solidFill>
                <a:effectLst/>
              </a:rPr>
              <a:t>Star Formation Rates</a:t>
            </a:r>
            <a:r>
              <a:rPr lang="en-GB" b="0" i="0" u="none" strike="noStrike">
                <a:solidFill>
                  <a:srgbClr val="000000"/>
                </a:solidFill>
                <a:effectLst/>
              </a:rPr>
              <a:t>: A high [</a:t>
            </a:r>
            <a:r>
              <a:rPr lang="el-GR" b="0" i="0" u="none" strike="noStrike">
                <a:solidFill>
                  <a:srgbClr val="000000"/>
                </a:solidFill>
                <a:effectLst/>
              </a:rPr>
              <a:t>α/</a:t>
            </a:r>
            <a:r>
              <a:rPr lang="en-GB" b="0" i="0" u="none" strike="noStrike">
                <a:solidFill>
                  <a:srgbClr val="000000"/>
                </a:solidFill>
                <a:effectLst/>
              </a:rPr>
              <a:t>Fe] ratio indicates that the star formed during a period of rapid star formation, where Type II supernovae dominated the chemical enrichment before Type </a:t>
            </a:r>
            <a:r>
              <a:rPr lang="en-GB" b="0" i="0" u="none" strike="noStrike" err="1">
                <a:solidFill>
                  <a:srgbClr val="000000"/>
                </a:solidFill>
                <a:effectLst/>
              </a:rPr>
              <a:t>Ia</a:t>
            </a:r>
            <a:r>
              <a:rPr lang="en-GB" b="0" i="0" u="none" strike="noStrike">
                <a:solidFill>
                  <a:srgbClr val="000000"/>
                </a:solidFill>
                <a:effectLst/>
              </a:rPr>
              <a:t> supernovae could contribute significantly to iron levels.</a:t>
            </a:r>
          </a:p>
          <a:p>
            <a:pPr marL="742950" lvl="1" indent="-285750" algn="l">
              <a:buFont typeface="Arial" panose="020B0604020202020204" pitchFamily="34" charset="0"/>
              <a:buChar char="•"/>
            </a:pPr>
            <a:r>
              <a:rPr lang="en-GB" b="1" i="0" u="none" strike="noStrike">
                <a:solidFill>
                  <a:srgbClr val="000000"/>
                </a:solidFill>
                <a:effectLst/>
              </a:rPr>
              <a:t>Galactic Evolution</a:t>
            </a:r>
            <a:r>
              <a:rPr lang="en-GB" b="0" i="0" u="none" strike="noStrike">
                <a:solidFill>
                  <a:srgbClr val="000000"/>
                </a:solidFill>
                <a:effectLst/>
              </a:rPr>
              <a:t>: By examining the [</a:t>
            </a:r>
            <a:r>
              <a:rPr lang="el-GR" b="0" i="0" u="none" strike="noStrike">
                <a:solidFill>
                  <a:srgbClr val="000000"/>
                </a:solidFill>
                <a:effectLst/>
              </a:rPr>
              <a:t>α/</a:t>
            </a:r>
            <a:r>
              <a:rPr lang="en-GB" b="0" i="0" u="none" strike="noStrike">
                <a:solidFill>
                  <a:srgbClr val="000000"/>
                </a:solidFill>
                <a:effectLst/>
              </a:rPr>
              <a:t>Fe] ratio, astronomers can infer the star formation history and chemical evolution of different parts of a galaxy. For instance, a high [</a:t>
            </a:r>
            <a:r>
              <a:rPr lang="el-GR" b="0" i="0" u="none" strike="noStrike">
                <a:solidFill>
                  <a:srgbClr val="000000"/>
                </a:solidFill>
                <a:effectLst/>
              </a:rPr>
              <a:t>α/</a:t>
            </a:r>
            <a:r>
              <a:rPr lang="en-GB" b="0" i="0" u="none" strike="noStrike">
                <a:solidFill>
                  <a:srgbClr val="000000"/>
                </a:solidFill>
                <a:effectLst/>
              </a:rPr>
              <a:t>Fe] in the thick disk stars suggests a rapid early star formation period, while a lower [</a:t>
            </a:r>
            <a:r>
              <a:rPr lang="el-GR" b="0" i="0" u="none" strike="noStrike">
                <a:solidFill>
                  <a:srgbClr val="000000"/>
                </a:solidFill>
                <a:effectLst/>
              </a:rPr>
              <a:t>α/</a:t>
            </a:r>
            <a:r>
              <a:rPr lang="en-GB" b="0" i="0" u="none" strike="noStrike">
                <a:solidFill>
                  <a:srgbClr val="000000"/>
                </a:solidFill>
                <a:effectLst/>
              </a:rPr>
              <a:t>Fe] in the thin disk stars indicates a more prolonged star formation history.</a:t>
            </a:r>
          </a:p>
          <a:p>
            <a:pPr algn="l"/>
            <a:r>
              <a:rPr lang="en-GB" b="1" i="0" u="none" strike="noStrike">
                <a:solidFill>
                  <a:srgbClr val="000000"/>
                </a:solidFill>
                <a:effectLst/>
              </a:rPr>
              <a:t>Combining [Fe/H] and [</a:t>
            </a:r>
            <a:r>
              <a:rPr lang="el-GR" b="1" i="0" u="none" strike="noStrike">
                <a:solidFill>
                  <a:srgbClr val="000000"/>
                </a:solidFill>
                <a:effectLst/>
              </a:rPr>
              <a:t>α/</a:t>
            </a:r>
            <a:r>
              <a:rPr lang="en-GB" b="1" i="0" u="none" strike="noStrike">
                <a:solidFill>
                  <a:srgbClr val="000000"/>
                </a:solidFill>
                <a:effectLst/>
              </a:rPr>
              <a:t>Fe]</a:t>
            </a:r>
          </a:p>
          <a:p>
            <a:pPr algn="l">
              <a:buFont typeface="Arial" panose="020B0604020202020204" pitchFamily="34" charset="0"/>
              <a:buChar char="•"/>
            </a:pPr>
            <a:r>
              <a:rPr lang="en-GB" b="1" i="0" u="none" strike="noStrike">
                <a:solidFill>
                  <a:srgbClr val="000000"/>
                </a:solidFill>
                <a:effectLst/>
              </a:rPr>
              <a:t>Formation Histories</a:t>
            </a:r>
            <a:r>
              <a:rPr lang="en-GB" b="0" i="0" u="none" strike="noStrike">
                <a:solidFill>
                  <a:srgbClr val="000000"/>
                </a:solidFill>
                <a:effectLst/>
              </a:rPr>
              <a:t>: The combination of [Fe/H] and [</a:t>
            </a:r>
            <a:r>
              <a:rPr lang="el-GR" b="0" i="0" u="none" strike="noStrike">
                <a:solidFill>
                  <a:srgbClr val="000000"/>
                </a:solidFill>
                <a:effectLst/>
              </a:rPr>
              <a:t>α/</a:t>
            </a:r>
            <a:r>
              <a:rPr lang="en-GB" b="0" i="0" u="none" strike="noStrike">
                <a:solidFill>
                  <a:srgbClr val="000000"/>
                </a:solidFill>
                <a:effectLst/>
              </a:rPr>
              <a:t>Fe] allows astronomers to trace the formation and evolutionary history of galaxies. Different populations of stars with varying [Fe/H] and [</a:t>
            </a:r>
            <a:r>
              <a:rPr lang="el-GR" b="0" i="0" u="none" strike="noStrike">
                <a:solidFill>
                  <a:srgbClr val="000000"/>
                </a:solidFill>
                <a:effectLst/>
              </a:rPr>
              <a:t>α/</a:t>
            </a:r>
            <a:r>
              <a:rPr lang="en-GB" b="0" i="0" u="none" strike="noStrike">
                <a:solidFill>
                  <a:srgbClr val="000000"/>
                </a:solidFill>
                <a:effectLst/>
              </a:rPr>
              <a:t>Fe] ratios reveal the timeline of star formation and chemical enrichment events.</a:t>
            </a:r>
          </a:p>
          <a:p>
            <a:pPr algn="l">
              <a:buFont typeface="Arial" panose="020B0604020202020204" pitchFamily="34" charset="0"/>
              <a:buChar char="•"/>
            </a:pPr>
            <a:r>
              <a:rPr lang="en-GB" b="1" i="0" u="none" strike="noStrike">
                <a:solidFill>
                  <a:srgbClr val="000000"/>
                </a:solidFill>
                <a:effectLst/>
              </a:rPr>
              <a:t>Galactic Structure</a:t>
            </a:r>
            <a:r>
              <a:rPr lang="en-GB" b="0" i="0" u="none" strike="noStrike">
                <a:solidFill>
                  <a:srgbClr val="000000"/>
                </a:solidFill>
                <a:effectLst/>
              </a:rPr>
              <a:t>: These parameters help differentiate between different structural components of galaxies, such as the thin disk, thick disk, bulge, and halo, each having distinct formation histories.</a:t>
            </a:r>
          </a:p>
          <a:p>
            <a:pPr algn="l">
              <a:buFont typeface="Arial" panose="020B0604020202020204" pitchFamily="34" charset="0"/>
              <a:buChar char="•"/>
            </a:pPr>
            <a:r>
              <a:rPr lang="en-GB" b="1" i="0" u="none" strike="noStrike">
                <a:solidFill>
                  <a:srgbClr val="000000"/>
                </a:solidFill>
                <a:effectLst/>
              </a:rPr>
              <a:t>Comparative Analysis</a:t>
            </a:r>
            <a:r>
              <a:rPr lang="en-GB" b="0" i="0" u="none" strike="noStrike">
                <a:solidFill>
                  <a:srgbClr val="000000"/>
                </a:solidFill>
                <a:effectLst/>
              </a:rPr>
              <a:t>: By comparing the [Fe/H] and [</a:t>
            </a:r>
            <a:r>
              <a:rPr lang="el-GR" b="0" i="0" u="none" strike="noStrike">
                <a:solidFill>
                  <a:srgbClr val="000000"/>
                </a:solidFill>
                <a:effectLst/>
              </a:rPr>
              <a:t>α/</a:t>
            </a:r>
            <a:r>
              <a:rPr lang="en-GB" b="0" i="0" u="none" strike="noStrike">
                <a:solidFill>
                  <a:srgbClr val="000000"/>
                </a:solidFill>
                <a:effectLst/>
              </a:rPr>
              <a:t>Fe] distributions in different galaxies, astronomers can study the universality and diversity of galaxy formation processes.</a:t>
            </a:r>
          </a:p>
          <a:p>
            <a:pPr algn="l"/>
            <a:r>
              <a:rPr lang="en-GB" b="1" i="0" u="none" strike="noStrike">
                <a:solidFill>
                  <a:srgbClr val="000000"/>
                </a:solidFill>
                <a:effectLst/>
              </a:rPr>
              <a:t>Example: Milky Way</a:t>
            </a:r>
          </a:p>
          <a:p>
            <a:pPr algn="l"/>
            <a:r>
              <a:rPr lang="en-GB" b="0" i="0" u="none" strike="noStrike">
                <a:solidFill>
                  <a:srgbClr val="000000"/>
                </a:solidFill>
                <a:effectLst/>
              </a:rPr>
              <a:t>In the Milky Way, stars in the thick disk generally have higher [</a:t>
            </a:r>
            <a:r>
              <a:rPr lang="el-GR" b="0" i="0" u="none" strike="noStrike">
                <a:solidFill>
                  <a:srgbClr val="000000"/>
                </a:solidFill>
                <a:effectLst/>
              </a:rPr>
              <a:t>α/</a:t>
            </a:r>
            <a:r>
              <a:rPr lang="en-GB" b="0" i="0" u="none" strike="noStrike">
                <a:solidFill>
                  <a:srgbClr val="000000"/>
                </a:solidFill>
                <a:effectLst/>
              </a:rPr>
              <a:t>Fe] ratios and lower [Fe/H] values, indicating they formed early in the galaxy’s history during a period of rapid star formation. In contrast, thin disk stars have lower [</a:t>
            </a:r>
            <a:r>
              <a:rPr lang="el-GR" b="0" i="0" u="none" strike="noStrike">
                <a:solidFill>
                  <a:srgbClr val="000000"/>
                </a:solidFill>
                <a:effectLst/>
              </a:rPr>
              <a:t>α/</a:t>
            </a:r>
            <a:r>
              <a:rPr lang="en-GB" b="0" i="0" u="none" strike="noStrike">
                <a:solidFill>
                  <a:srgbClr val="000000"/>
                </a:solidFill>
                <a:effectLst/>
              </a:rPr>
              <a:t>Fe] ratios and higher [Fe/H] values, suggesting a slower, more extended period of star formation. This analysis helps to reconstruct the sequence of events in the galaxy’s formation and evolution.</a:t>
            </a:r>
          </a:p>
          <a:p>
            <a:pPr algn="l"/>
            <a:r>
              <a:rPr lang="en-GB" b="1" i="0" u="none" strike="noStrike">
                <a:solidFill>
                  <a:srgbClr val="000000"/>
                </a:solidFill>
                <a:effectLst/>
              </a:rPr>
              <a:t>Conclusion</a:t>
            </a:r>
          </a:p>
          <a:p>
            <a:pPr algn="l"/>
            <a:r>
              <a:rPr lang="en-GB" b="0" i="0" u="none" strike="noStrike">
                <a:solidFill>
                  <a:srgbClr val="000000"/>
                </a:solidFill>
                <a:effectLst/>
              </a:rPr>
              <a:t>In summary, the parameters [Fe/H] and [</a:t>
            </a:r>
            <a:r>
              <a:rPr lang="el-GR" b="0" i="0" u="none" strike="noStrike">
                <a:solidFill>
                  <a:srgbClr val="000000"/>
                </a:solidFill>
                <a:effectLst/>
              </a:rPr>
              <a:t>α/</a:t>
            </a:r>
            <a:r>
              <a:rPr lang="en-GB" b="0" i="0" u="none" strike="noStrike">
                <a:solidFill>
                  <a:srgbClr val="000000"/>
                </a:solidFill>
                <a:effectLst/>
              </a:rPr>
              <a:t>Fe] are powerful tools in astrophysics, providing detailed insights into the processes of star formation, chemical enrichment, and the evolutionary pathways of galaxies. By studying these parameters, astronomers can piece together the history of galaxies, enhancing our understanding of the universe.</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8</a:t>
            </a:fld>
            <a:endParaRPr lang="en-US"/>
          </a:p>
        </p:txBody>
      </p:sp>
    </p:spTree>
    <p:extLst>
      <p:ext uri="{BB962C8B-B14F-4D97-AF65-F5344CB8AC3E}">
        <p14:creationId xmlns:p14="http://schemas.microsoft.com/office/powerpoint/2010/main" val="283412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he parameters [Fe/H] (metallicity) and [</a:t>
            </a:r>
            <a:r>
              <a:rPr lang="el-GR" b="0" i="0" u="none" strike="noStrike">
                <a:solidFill>
                  <a:srgbClr val="000000"/>
                </a:solidFill>
                <a:effectLst/>
              </a:rPr>
              <a:t>α/</a:t>
            </a:r>
            <a:r>
              <a:rPr lang="en-GB" b="0" i="0" u="none" strike="noStrike">
                <a:solidFill>
                  <a:srgbClr val="000000"/>
                </a:solidFill>
                <a:effectLst/>
              </a:rPr>
              <a:t>Fe] (alpha element abundance) provide crucial insights into the formation and evolutionary history of galaxies through the study of stellar populations. Here's how these parameters can help:</a:t>
            </a:r>
          </a:p>
          <a:p>
            <a:pPr algn="l"/>
            <a:r>
              <a:rPr lang="en-GB" b="1" i="0" u="none" strike="noStrike">
                <a:solidFill>
                  <a:srgbClr val="000000"/>
                </a:solidFill>
                <a:effectLst/>
              </a:rPr>
              <a:t>Metallicity ([Fe/H])</a:t>
            </a:r>
          </a:p>
          <a:p>
            <a:pPr algn="l">
              <a:buFont typeface="Arial" panose="020B0604020202020204" pitchFamily="34" charset="0"/>
              <a:buChar char="•"/>
            </a:pPr>
            <a:r>
              <a:rPr lang="en-GB" b="1" i="0" u="none" strike="noStrike">
                <a:solidFill>
                  <a:srgbClr val="000000"/>
                </a:solidFill>
                <a:effectLst/>
              </a:rPr>
              <a:t>Definition</a:t>
            </a:r>
            <a:r>
              <a:rPr lang="en-GB" b="0" i="0" u="none" strike="noStrike">
                <a:solidFill>
                  <a:srgbClr val="000000"/>
                </a:solidFill>
                <a:effectLst/>
              </a:rPr>
              <a:t>: [Fe/H] is the logarithmic measure of a star's iron abundance relative to hydrogen, compared to the Sun.</a:t>
            </a:r>
          </a:p>
          <a:p>
            <a:pPr algn="l">
              <a:buFont typeface="Arial" panose="020B0604020202020204" pitchFamily="34" charset="0"/>
              <a:buChar char="•"/>
            </a:pPr>
            <a:r>
              <a:rPr lang="en-GB" b="1" i="0" u="none" strike="noStrike">
                <a:solidFill>
                  <a:srgbClr val="000000"/>
                </a:solidFill>
                <a:effectLst/>
              </a:rPr>
              <a:t>Significance</a:t>
            </a:r>
            <a:r>
              <a:rPr lang="en-GB" b="0" i="0" u="none" strike="noStrike">
                <a:solidFill>
                  <a:srgbClr val="000000"/>
                </a:solidFill>
                <a:effectLst/>
              </a:rPr>
              <a:t>:</a:t>
            </a:r>
          </a:p>
          <a:p>
            <a:pPr marL="742950" lvl="1" indent="-285750" algn="l">
              <a:buFont typeface="Arial" panose="020B0604020202020204" pitchFamily="34" charset="0"/>
              <a:buChar char="•"/>
            </a:pPr>
            <a:r>
              <a:rPr lang="en-GB" b="1" i="0" u="none" strike="noStrike">
                <a:solidFill>
                  <a:srgbClr val="000000"/>
                </a:solidFill>
                <a:effectLst/>
              </a:rPr>
              <a:t>Chemical Enrichment</a:t>
            </a:r>
            <a:r>
              <a:rPr lang="en-GB" b="0" i="0" u="none" strike="noStrike">
                <a:solidFill>
                  <a:srgbClr val="000000"/>
                </a:solidFill>
                <a:effectLst/>
              </a:rPr>
              <a:t>: A higher [Fe/H] value indicates a greater presence of iron, suggesting that the star formed later in the galaxy's history after multiple generations of stars had lived and died, enriching the interstellar medium with heavy elements through supernova explosions.</a:t>
            </a:r>
          </a:p>
          <a:p>
            <a:pPr marL="742950" lvl="1" indent="-285750" algn="l">
              <a:buFont typeface="Arial" panose="020B0604020202020204" pitchFamily="34" charset="0"/>
              <a:buChar char="•"/>
            </a:pPr>
            <a:r>
              <a:rPr lang="en-GB" b="1" i="0" u="none" strike="noStrike">
                <a:solidFill>
                  <a:srgbClr val="000000"/>
                </a:solidFill>
                <a:effectLst/>
              </a:rPr>
              <a:t>Chronology</a:t>
            </a:r>
            <a:r>
              <a:rPr lang="en-GB" b="0" i="0" u="none" strike="noStrike">
                <a:solidFill>
                  <a:srgbClr val="000000"/>
                </a:solidFill>
                <a:effectLst/>
              </a:rPr>
              <a:t>: Stars with low [Fe/H] are older and formed in the early galaxy when the interstellar medium had less heavy element enrichment. Conversely, stars with high [Fe/H] are younger and formed when the interstellar medium was more enriched with metals.</a:t>
            </a:r>
          </a:p>
          <a:p>
            <a:pPr algn="l"/>
            <a:r>
              <a:rPr lang="en-GB" b="1" i="0" u="none" strike="noStrike">
                <a:solidFill>
                  <a:srgbClr val="000000"/>
                </a:solidFill>
                <a:effectLst/>
              </a:rPr>
              <a:t>Alpha Element Abundance ([</a:t>
            </a:r>
            <a:r>
              <a:rPr lang="el-GR" b="1" i="0" u="none" strike="noStrike">
                <a:solidFill>
                  <a:srgbClr val="000000"/>
                </a:solidFill>
                <a:effectLst/>
              </a:rPr>
              <a:t>α/</a:t>
            </a:r>
            <a:r>
              <a:rPr lang="en-GB" b="1" i="0" u="none" strike="noStrike">
                <a:solidFill>
                  <a:srgbClr val="000000"/>
                </a:solidFill>
                <a:effectLst/>
              </a:rPr>
              <a:t>Fe])</a:t>
            </a:r>
          </a:p>
          <a:p>
            <a:pPr algn="l">
              <a:buFont typeface="Arial" panose="020B0604020202020204" pitchFamily="34" charset="0"/>
              <a:buChar char="•"/>
            </a:pPr>
            <a:r>
              <a:rPr lang="en-GB" b="1" i="0" u="none" strike="noStrike">
                <a:solidFill>
                  <a:srgbClr val="000000"/>
                </a:solidFill>
                <a:effectLst/>
              </a:rPr>
              <a:t>Definition</a:t>
            </a:r>
            <a:r>
              <a:rPr lang="en-GB" b="0" i="0" u="none" strike="noStrike">
                <a:solidFill>
                  <a:srgbClr val="000000"/>
                </a:solidFill>
                <a:effectLst/>
              </a:rPr>
              <a:t>: [</a:t>
            </a:r>
            <a:r>
              <a:rPr lang="el-GR" b="0" i="0" u="none" strike="noStrike">
                <a:solidFill>
                  <a:srgbClr val="000000"/>
                </a:solidFill>
                <a:effectLst/>
              </a:rPr>
              <a:t>α/</a:t>
            </a:r>
            <a:r>
              <a:rPr lang="en-GB" b="0" i="0" u="none" strike="noStrike">
                <a:solidFill>
                  <a:srgbClr val="000000"/>
                </a:solidFill>
                <a:effectLst/>
              </a:rPr>
              <a:t>Fe] measures the abundance of alpha elements (e.g., O, Ne, Mg, Si, S, </a:t>
            </a:r>
            <a:r>
              <a:rPr lang="en-GB" b="0" i="0" u="none" strike="noStrike" err="1">
                <a:solidFill>
                  <a:srgbClr val="000000"/>
                </a:solidFill>
                <a:effectLst/>
              </a:rPr>
              <a:t>Ar</a:t>
            </a:r>
            <a:r>
              <a:rPr lang="en-GB" b="0" i="0" u="none" strike="noStrike">
                <a:solidFill>
                  <a:srgbClr val="000000"/>
                </a:solidFill>
                <a:effectLst/>
              </a:rPr>
              <a:t>, Ca) relative to iron.</a:t>
            </a:r>
          </a:p>
          <a:p>
            <a:pPr algn="l">
              <a:buFont typeface="Arial" panose="020B0604020202020204" pitchFamily="34" charset="0"/>
              <a:buChar char="•"/>
            </a:pPr>
            <a:r>
              <a:rPr lang="en-GB" b="1" i="0" u="none" strike="noStrike">
                <a:solidFill>
                  <a:srgbClr val="000000"/>
                </a:solidFill>
                <a:effectLst/>
              </a:rPr>
              <a:t>Significance</a:t>
            </a:r>
            <a:r>
              <a:rPr lang="en-GB" b="0" i="0" u="none" strike="noStrike">
                <a:solidFill>
                  <a:srgbClr val="000000"/>
                </a:solidFill>
                <a:effectLst/>
              </a:rPr>
              <a:t>:</a:t>
            </a:r>
          </a:p>
          <a:p>
            <a:pPr marL="742950" lvl="1" indent="-285750" algn="l">
              <a:buFont typeface="Arial" panose="020B0604020202020204" pitchFamily="34" charset="0"/>
              <a:buChar char="•"/>
            </a:pPr>
            <a:r>
              <a:rPr lang="en-GB" b="1" i="0" u="none" strike="noStrike">
                <a:solidFill>
                  <a:srgbClr val="000000"/>
                </a:solidFill>
                <a:effectLst/>
              </a:rPr>
              <a:t>Supernova Contributions</a:t>
            </a:r>
            <a:r>
              <a:rPr lang="en-GB" b="0" i="0" u="none" strike="noStrike">
                <a:solidFill>
                  <a:srgbClr val="000000"/>
                </a:solidFill>
                <a:effectLst/>
              </a:rPr>
              <a:t>: Alpha elements are primarily produced in Type II supernovae (massive stars that explode relatively quickly after formation), while iron is produced in both Type II and Type </a:t>
            </a:r>
            <a:r>
              <a:rPr lang="en-GB" b="0" i="0" u="none" strike="noStrike" err="1">
                <a:solidFill>
                  <a:srgbClr val="000000"/>
                </a:solidFill>
                <a:effectLst/>
              </a:rPr>
              <a:t>Ia</a:t>
            </a:r>
            <a:r>
              <a:rPr lang="en-GB" b="0" i="0" u="none" strike="noStrike">
                <a:solidFill>
                  <a:srgbClr val="000000"/>
                </a:solidFill>
                <a:effectLst/>
              </a:rPr>
              <a:t> supernovae (older stars that explode after a longer period).</a:t>
            </a:r>
          </a:p>
          <a:p>
            <a:pPr marL="742950" lvl="1" indent="-285750" algn="l">
              <a:buFont typeface="Arial" panose="020B0604020202020204" pitchFamily="34" charset="0"/>
              <a:buChar char="•"/>
            </a:pPr>
            <a:r>
              <a:rPr lang="en-GB" b="1" i="0" u="none" strike="noStrike">
                <a:solidFill>
                  <a:srgbClr val="000000"/>
                </a:solidFill>
                <a:effectLst/>
              </a:rPr>
              <a:t>Star Formation Rates</a:t>
            </a:r>
            <a:r>
              <a:rPr lang="en-GB" b="0" i="0" u="none" strike="noStrike">
                <a:solidFill>
                  <a:srgbClr val="000000"/>
                </a:solidFill>
                <a:effectLst/>
              </a:rPr>
              <a:t>: A high [</a:t>
            </a:r>
            <a:r>
              <a:rPr lang="el-GR" b="0" i="0" u="none" strike="noStrike">
                <a:solidFill>
                  <a:srgbClr val="000000"/>
                </a:solidFill>
                <a:effectLst/>
              </a:rPr>
              <a:t>α/</a:t>
            </a:r>
            <a:r>
              <a:rPr lang="en-GB" b="0" i="0" u="none" strike="noStrike">
                <a:solidFill>
                  <a:srgbClr val="000000"/>
                </a:solidFill>
                <a:effectLst/>
              </a:rPr>
              <a:t>Fe] ratio indicates that the star formed during a period of rapid star formation, where Type II supernovae dominated the chemical enrichment before Type </a:t>
            </a:r>
            <a:r>
              <a:rPr lang="en-GB" b="0" i="0" u="none" strike="noStrike" err="1">
                <a:solidFill>
                  <a:srgbClr val="000000"/>
                </a:solidFill>
                <a:effectLst/>
              </a:rPr>
              <a:t>Ia</a:t>
            </a:r>
            <a:r>
              <a:rPr lang="en-GB" b="0" i="0" u="none" strike="noStrike">
                <a:solidFill>
                  <a:srgbClr val="000000"/>
                </a:solidFill>
                <a:effectLst/>
              </a:rPr>
              <a:t> supernovae could contribute significantly to iron levels.</a:t>
            </a:r>
          </a:p>
          <a:p>
            <a:pPr marL="742950" lvl="1" indent="-285750" algn="l">
              <a:buFont typeface="Arial" panose="020B0604020202020204" pitchFamily="34" charset="0"/>
              <a:buChar char="•"/>
            </a:pPr>
            <a:r>
              <a:rPr lang="en-GB" b="1" i="0" u="none" strike="noStrike">
                <a:solidFill>
                  <a:srgbClr val="000000"/>
                </a:solidFill>
                <a:effectLst/>
              </a:rPr>
              <a:t>Galactic Evolution</a:t>
            </a:r>
            <a:r>
              <a:rPr lang="en-GB" b="0" i="0" u="none" strike="noStrike">
                <a:solidFill>
                  <a:srgbClr val="000000"/>
                </a:solidFill>
                <a:effectLst/>
              </a:rPr>
              <a:t>: By examining the [</a:t>
            </a:r>
            <a:r>
              <a:rPr lang="el-GR" b="0" i="0" u="none" strike="noStrike">
                <a:solidFill>
                  <a:srgbClr val="000000"/>
                </a:solidFill>
                <a:effectLst/>
              </a:rPr>
              <a:t>α/</a:t>
            </a:r>
            <a:r>
              <a:rPr lang="en-GB" b="0" i="0" u="none" strike="noStrike">
                <a:solidFill>
                  <a:srgbClr val="000000"/>
                </a:solidFill>
                <a:effectLst/>
              </a:rPr>
              <a:t>Fe] ratio, astronomers can infer the star formation history and chemical evolution of different parts of a galaxy. For instance, a high [</a:t>
            </a:r>
            <a:r>
              <a:rPr lang="el-GR" b="0" i="0" u="none" strike="noStrike">
                <a:solidFill>
                  <a:srgbClr val="000000"/>
                </a:solidFill>
                <a:effectLst/>
              </a:rPr>
              <a:t>α/</a:t>
            </a:r>
            <a:r>
              <a:rPr lang="en-GB" b="0" i="0" u="none" strike="noStrike">
                <a:solidFill>
                  <a:srgbClr val="000000"/>
                </a:solidFill>
                <a:effectLst/>
              </a:rPr>
              <a:t>Fe] in the thick disk stars suggests a rapid early star formation period, while a lower [</a:t>
            </a:r>
            <a:r>
              <a:rPr lang="el-GR" b="0" i="0" u="none" strike="noStrike">
                <a:solidFill>
                  <a:srgbClr val="000000"/>
                </a:solidFill>
                <a:effectLst/>
              </a:rPr>
              <a:t>α/</a:t>
            </a:r>
            <a:r>
              <a:rPr lang="en-GB" b="0" i="0" u="none" strike="noStrike">
                <a:solidFill>
                  <a:srgbClr val="000000"/>
                </a:solidFill>
                <a:effectLst/>
              </a:rPr>
              <a:t>Fe] in the thin disk stars indicates a more prolonged star formation history.</a:t>
            </a:r>
          </a:p>
          <a:p>
            <a:pPr algn="l"/>
            <a:r>
              <a:rPr lang="en-GB" b="1" i="0" u="none" strike="noStrike">
                <a:solidFill>
                  <a:srgbClr val="000000"/>
                </a:solidFill>
                <a:effectLst/>
              </a:rPr>
              <a:t>Combining [Fe/H] and [</a:t>
            </a:r>
            <a:r>
              <a:rPr lang="el-GR" b="1" i="0" u="none" strike="noStrike">
                <a:solidFill>
                  <a:srgbClr val="000000"/>
                </a:solidFill>
                <a:effectLst/>
              </a:rPr>
              <a:t>α/</a:t>
            </a:r>
            <a:r>
              <a:rPr lang="en-GB" b="1" i="0" u="none" strike="noStrike">
                <a:solidFill>
                  <a:srgbClr val="000000"/>
                </a:solidFill>
                <a:effectLst/>
              </a:rPr>
              <a:t>Fe]</a:t>
            </a:r>
          </a:p>
          <a:p>
            <a:pPr algn="l">
              <a:buFont typeface="Arial" panose="020B0604020202020204" pitchFamily="34" charset="0"/>
              <a:buChar char="•"/>
            </a:pPr>
            <a:r>
              <a:rPr lang="en-GB" b="1" i="0" u="none" strike="noStrike">
                <a:solidFill>
                  <a:srgbClr val="000000"/>
                </a:solidFill>
                <a:effectLst/>
              </a:rPr>
              <a:t>Formation Histories</a:t>
            </a:r>
            <a:r>
              <a:rPr lang="en-GB" b="0" i="0" u="none" strike="noStrike">
                <a:solidFill>
                  <a:srgbClr val="000000"/>
                </a:solidFill>
                <a:effectLst/>
              </a:rPr>
              <a:t>: The combination of [Fe/H] and [</a:t>
            </a:r>
            <a:r>
              <a:rPr lang="el-GR" b="0" i="0" u="none" strike="noStrike">
                <a:solidFill>
                  <a:srgbClr val="000000"/>
                </a:solidFill>
                <a:effectLst/>
              </a:rPr>
              <a:t>α/</a:t>
            </a:r>
            <a:r>
              <a:rPr lang="en-GB" b="0" i="0" u="none" strike="noStrike">
                <a:solidFill>
                  <a:srgbClr val="000000"/>
                </a:solidFill>
                <a:effectLst/>
              </a:rPr>
              <a:t>Fe] allows astronomers to trace the formation and evolutionary history of galaxies. Different populations of stars with varying [Fe/H] and [</a:t>
            </a:r>
            <a:r>
              <a:rPr lang="el-GR" b="0" i="0" u="none" strike="noStrike">
                <a:solidFill>
                  <a:srgbClr val="000000"/>
                </a:solidFill>
                <a:effectLst/>
              </a:rPr>
              <a:t>α/</a:t>
            </a:r>
            <a:r>
              <a:rPr lang="en-GB" b="0" i="0" u="none" strike="noStrike">
                <a:solidFill>
                  <a:srgbClr val="000000"/>
                </a:solidFill>
                <a:effectLst/>
              </a:rPr>
              <a:t>Fe] ratios reveal the timeline of star formation and chemical enrichment events.</a:t>
            </a:r>
          </a:p>
          <a:p>
            <a:pPr algn="l">
              <a:buFont typeface="Arial" panose="020B0604020202020204" pitchFamily="34" charset="0"/>
              <a:buChar char="•"/>
            </a:pPr>
            <a:r>
              <a:rPr lang="en-GB" b="1" i="0" u="none" strike="noStrike">
                <a:solidFill>
                  <a:srgbClr val="000000"/>
                </a:solidFill>
                <a:effectLst/>
              </a:rPr>
              <a:t>Galactic Structure</a:t>
            </a:r>
            <a:r>
              <a:rPr lang="en-GB" b="0" i="0" u="none" strike="noStrike">
                <a:solidFill>
                  <a:srgbClr val="000000"/>
                </a:solidFill>
                <a:effectLst/>
              </a:rPr>
              <a:t>: These parameters help differentiate between different structural components of galaxies, such as the thin disk, thick disk, bulge, and halo, each having distinct formation histories.</a:t>
            </a:r>
          </a:p>
          <a:p>
            <a:pPr algn="l">
              <a:buFont typeface="Arial" panose="020B0604020202020204" pitchFamily="34" charset="0"/>
              <a:buChar char="•"/>
            </a:pPr>
            <a:r>
              <a:rPr lang="en-GB" b="1" i="0" u="none" strike="noStrike">
                <a:solidFill>
                  <a:srgbClr val="000000"/>
                </a:solidFill>
                <a:effectLst/>
              </a:rPr>
              <a:t>Comparative Analysis</a:t>
            </a:r>
            <a:r>
              <a:rPr lang="en-GB" b="0" i="0" u="none" strike="noStrike">
                <a:solidFill>
                  <a:srgbClr val="000000"/>
                </a:solidFill>
                <a:effectLst/>
              </a:rPr>
              <a:t>: By comparing the [Fe/H] and [</a:t>
            </a:r>
            <a:r>
              <a:rPr lang="el-GR" b="0" i="0" u="none" strike="noStrike">
                <a:solidFill>
                  <a:srgbClr val="000000"/>
                </a:solidFill>
                <a:effectLst/>
              </a:rPr>
              <a:t>α/</a:t>
            </a:r>
            <a:r>
              <a:rPr lang="en-GB" b="0" i="0" u="none" strike="noStrike">
                <a:solidFill>
                  <a:srgbClr val="000000"/>
                </a:solidFill>
                <a:effectLst/>
              </a:rPr>
              <a:t>Fe] distributions in different galaxies, astronomers can study the universality and diversity of galaxy formation processes.</a:t>
            </a:r>
          </a:p>
          <a:p>
            <a:pPr algn="l"/>
            <a:r>
              <a:rPr lang="en-GB" b="1" i="0" u="none" strike="noStrike">
                <a:solidFill>
                  <a:srgbClr val="000000"/>
                </a:solidFill>
                <a:effectLst/>
              </a:rPr>
              <a:t>Example: Milky Way</a:t>
            </a:r>
          </a:p>
          <a:p>
            <a:pPr algn="l"/>
            <a:r>
              <a:rPr lang="en-GB" b="0" i="0" u="none" strike="noStrike">
                <a:solidFill>
                  <a:srgbClr val="000000"/>
                </a:solidFill>
                <a:effectLst/>
              </a:rPr>
              <a:t>In the Milky Way, stars in the thick disk generally have higher [</a:t>
            </a:r>
            <a:r>
              <a:rPr lang="el-GR" b="0" i="0" u="none" strike="noStrike">
                <a:solidFill>
                  <a:srgbClr val="000000"/>
                </a:solidFill>
                <a:effectLst/>
              </a:rPr>
              <a:t>α/</a:t>
            </a:r>
            <a:r>
              <a:rPr lang="en-GB" b="0" i="0" u="none" strike="noStrike">
                <a:solidFill>
                  <a:srgbClr val="000000"/>
                </a:solidFill>
                <a:effectLst/>
              </a:rPr>
              <a:t>Fe] ratios and lower [Fe/H] values, indicating they formed early in the galaxy’s history during a period of rapid star formation. In contrast, thin disk stars have lower [</a:t>
            </a:r>
            <a:r>
              <a:rPr lang="el-GR" b="0" i="0" u="none" strike="noStrike">
                <a:solidFill>
                  <a:srgbClr val="000000"/>
                </a:solidFill>
                <a:effectLst/>
              </a:rPr>
              <a:t>α/</a:t>
            </a:r>
            <a:r>
              <a:rPr lang="en-GB" b="0" i="0" u="none" strike="noStrike">
                <a:solidFill>
                  <a:srgbClr val="000000"/>
                </a:solidFill>
                <a:effectLst/>
              </a:rPr>
              <a:t>Fe] ratios and higher [Fe/H] values, suggesting a slower, more extended period of star formation. This analysis helps to reconstruct the sequence of events in the galaxy’s formation and evolution.</a:t>
            </a:r>
          </a:p>
          <a:p>
            <a:pPr algn="l"/>
            <a:r>
              <a:rPr lang="en-GB" b="1" i="0" u="none" strike="noStrike">
                <a:solidFill>
                  <a:srgbClr val="000000"/>
                </a:solidFill>
                <a:effectLst/>
              </a:rPr>
              <a:t>Conclusion</a:t>
            </a:r>
          </a:p>
          <a:p>
            <a:pPr algn="l"/>
            <a:r>
              <a:rPr lang="en-GB" b="0" i="0" u="none" strike="noStrike">
                <a:solidFill>
                  <a:srgbClr val="000000"/>
                </a:solidFill>
                <a:effectLst/>
              </a:rPr>
              <a:t>In summary, the parameters [Fe/H] and [</a:t>
            </a:r>
            <a:r>
              <a:rPr lang="el-GR" b="0" i="0" u="none" strike="noStrike">
                <a:solidFill>
                  <a:srgbClr val="000000"/>
                </a:solidFill>
                <a:effectLst/>
              </a:rPr>
              <a:t>α/</a:t>
            </a:r>
            <a:r>
              <a:rPr lang="en-GB" b="0" i="0" u="none" strike="noStrike">
                <a:solidFill>
                  <a:srgbClr val="000000"/>
                </a:solidFill>
                <a:effectLst/>
              </a:rPr>
              <a:t>Fe] are powerful tools in astrophysics, providing detailed insights into the processes of star formation, chemical enrichment, and the evolutionary pathways of galaxies. By studying these parameters, astronomers can piece together the history of galaxies, enhancing our understanding of the universe.</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9</a:t>
            </a:fld>
            <a:endParaRPr lang="en-US"/>
          </a:p>
        </p:txBody>
      </p:sp>
    </p:spTree>
    <p:extLst>
      <p:ext uri="{BB962C8B-B14F-4D97-AF65-F5344CB8AC3E}">
        <p14:creationId xmlns:p14="http://schemas.microsoft.com/office/powerpoint/2010/main" val="414536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Centre / normalize the data, i.e., for each dimension (column) subtract the mean and divide by the standard deviation</a:t>
            </a:r>
          </a:p>
          <a:p>
            <a:r>
              <a:rPr lang="en-US"/>
              <a:t>Step 2: Find the best fit line to the data.</a:t>
            </a:r>
          </a:p>
          <a:p>
            <a:endParaRPr lang="en-US"/>
          </a:p>
          <a:p>
            <a:r>
              <a:rPr lang="en-US"/>
              <a:t>To do this, draw a random line that goes through the origin</a:t>
            </a:r>
          </a:p>
        </p:txBody>
      </p:sp>
      <p:sp>
        <p:nvSpPr>
          <p:cNvPr id="4" name="Slide Number Placeholder 3"/>
          <p:cNvSpPr>
            <a:spLocks noGrp="1"/>
          </p:cNvSpPr>
          <p:nvPr>
            <p:ph type="sldNum" sz="quarter" idx="5"/>
          </p:nvPr>
        </p:nvSpPr>
        <p:spPr/>
        <p:txBody>
          <a:bodyPr/>
          <a:lstStyle/>
          <a:p>
            <a:fld id="{C062F1A0-AF56-1946-81FA-D17AD512C935}" type="slidenum">
              <a:rPr lang="en-US" smtClean="0"/>
              <a:t>10</a:t>
            </a:fld>
            <a:endParaRPr lang="en-US"/>
          </a:p>
        </p:txBody>
      </p:sp>
    </p:spTree>
    <p:extLst>
      <p:ext uri="{BB962C8B-B14F-4D97-AF65-F5344CB8AC3E}">
        <p14:creationId xmlns:p14="http://schemas.microsoft.com/office/powerpoint/2010/main" val="1341903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EA7C-9C85-3345-BD5B-8718832943D9}"/>
              </a:ext>
            </a:extLst>
          </p:cNvPr>
          <p:cNvSpPr>
            <a:spLocks noGrp="1"/>
          </p:cNvSpPr>
          <p:nvPr>
            <p:ph type="ctrTitle"/>
          </p:nvPr>
        </p:nvSpPr>
        <p:spPr>
          <a:xfrm>
            <a:off x="1524000" y="1122363"/>
            <a:ext cx="9144000" cy="2387600"/>
          </a:xfrm>
          <a:prstGeom prst="rect">
            <a:avLst/>
          </a:prstGeom>
        </p:spPr>
        <p:txBody>
          <a:bodyPr anchor="b"/>
          <a:lstStyle>
            <a:lvl1pPr algn="l">
              <a:defRPr sz="4800">
                <a:solidFill>
                  <a:srgbClr val="00205B"/>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28D7332-D69B-0544-92A0-301CAD81A3E2}"/>
              </a:ext>
            </a:extLst>
          </p:cNvPr>
          <p:cNvSpPr>
            <a:spLocks noGrp="1"/>
          </p:cNvSpPr>
          <p:nvPr>
            <p:ph type="subTitle" idx="1"/>
          </p:nvPr>
        </p:nvSpPr>
        <p:spPr>
          <a:xfrm>
            <a:off x="1524000" y="3602038"/>
            <a:ext cx="9144000" cy="1655762"/>
          </a:xfrm>
          <a:prstGeom prst="rect">
            <a:avLst/>
          </a:prstGeom>
        </p:spPr>
        <p:txBody>
          <a:bodyPr/>
          <a:lstStyle>
            <a:lvl1pPr marL="0" indent="0" algn="l">
              <a:buNone/>
              <a:defRPr sz="2400">
                <a:solidFill>
                  <a:srgbClr val="00205B"/>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7469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F51F-7504-874C-BCBA-F875B80FABD7}"/>
              </a:ext>
            </a:extLst>
          </p:cNvPr>
          <p:cNvSpPr>
            <a:spLocks noGrp="1"/>
          </p:cNvSpPr>
          <p:nvPr>
            <p:ph type="title"/>
          </p:nvPr>
        </p:nvSpPr>
        <p:spPr>
          <a:xfrm>
            <a:off x="2464903" y="130343"/>
            <a:ext cx="8950681" cy="660486"/>
          </a:xfrm>
          <a:prstGeom prst="rect">
            <a:avLst/>
          </a:prstGeom>
        </p:spPr>
        <p:txBody>
          <a:bodyPr/>
          <a:lstStyle>
            <a:lvl1pPr algn="r">
              <a:defRPr>
                <a:solidFill>
                  <a:srgbClr val="00205B"/>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736B93C-DAE8-7E4B-8CC6-C7A804AFAC64}"/>
              </a:ext>
            </a:extLst>
          </p:cNvPr>
          <p:cNvSpPr>
            <a:spLocks noGrp="1"/>
          </p:cNvSpPr>
          <p:nvPr>
            <p:ph idx="1"/>
          </p:nvPr>
        </p:nvSpPr>
        <p:spPr>
          <a:xfrm>
            <a:off x="838200" y="1396312"/>
            <a:ext cx="10515600" cy="4683211"/>
          </a:xfrm>
          <a:prstGeom prst="rect">
            <a:avLst/>
          </a:prstGeom>
        </p:spPr>
        <p:txBody>
          <a:bodyPr/>
          <a:lstStyle>
            <a:lvl1pPr>
              <a:defRPr>
                <a:solidFill>
                  <a:srgbClr val="00205B"/>
                </a:solidFill>
                <a:latin typeface="Calibri" panose="020F0502020204030204" pitchFamily="34" charset="0"/>
                <a:cs typeface="Calibri" panose="020F0502020204030204" pitchFamily="34" charset="0"/>
              </a:defRPr>
            </a:lvl1pPr>
            <a:lvl2pPr>
              <a:defRPr>
                <a:solidFill>
                  <a:srgbClr val="00205B"/>
                </a:solidFill>
                <a:latin typeface="Calibri" panose="020F0502020204030204" pitchFamily="34" charset="0"/>
                <a:cs typeface="Calibri" panose="020F0502020204030204" pitchFamily="34" charset="0"/>
              </a:defRPr>
            </a:lvl2pPr>
            <a:lvl3pPr>
              <a:defRPr>
                <a:solidFill>
                  <a:srgbClr val="00205B"/>
                </a:solidFill>
                <a:latin typeface="Calibri" panose="020F0502020204030204" pitchFamily="34" charset="0"/>
                <a:cs typeface="Calibri" panose="020F0502020204030204" pitchFamily="34" charset="0"/>
              </a:defRPr>
            </a:lvl3pPr>
            <a:lvl4pPr>
              <a:defRPr>
                <a:solidFill>
                  <a:srgbClr val="00205B"/>
                </a:solidFill>
                <a:latin typeface="Calibri" panose="020F0502020204030204" pitchFamily="34" charset="0"/>
                <a:cs typeface="Calibri" panose="020F0502020204030204" pitchFamily="34" charset="0"/>
              </a:defRPr>
            </a:lvl4pPr>
            <a:lvl5pPr>
              <a:defRPr>
                <a:solidFill>
                  <a:srgbClr val="00205B"/>
                </a:solidFill>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51E60B-EFF9-4349-9AE7-D4DF1856A518}"/>
              </a:ext>
            </a:extLst>
          </p:cNvPr>
          <p:cNvSpPr>
            <a:spLocks noGrp="1"/>
          </p:cNvSpPr>
          <p:nvPr>
            <p:ph type="dt" sz="half" idx="10"/>
          </p:nvPr>
        </p:nvSpPr>
        <p:spPr>
          <a:xfrm>
            <a:off x="838200" y="6504634"/>
            <a:ext cx="2743200" cy="365125"/>
          </a:xfrm>
          <a:prstGeom prst="rect">
            <a:avLst/>
          </a:prstGeom>
        </p:spPr>
        <p:txBody>
          <a:bodyPr/>
          <a:lstStyle>
            <a:lvl1pPr>
              <a:defRPr>
                <a:solidFill>
                  <a:schemeClr val="bg1"/>
                </a:solidFill>
              </a:defRPr>
            </a:lvl1pPr>
          </a:lstStyle>
          <a:p>
            <a:fld id="{2EE067FE-8724-A948-B3D1-BEBDE2EC6226}" type="datetimeFigureOut">
              <a:rPr lang="en-US" smtClean="0"/>
              <a:pPr/>
              <a:t>7/18/2024</a:t>
            </a:fld>
            <a:endParaRPr lang="en-US"/>
          </a:p>
        </p:txBody>
      </p:sp>
      <p:sp>
        <p:nvSpPr>
          <p:cNvPr id="5" name="Footer Placeholder 4">
            <a:extLst>
              <a:ext uri="{FF2B5EF4-FFF2-40B4-BE49-F238E27FC236}">
                <a16:creationId xmlns:a16="http://schemas.microsoft.com/office/drawing/2014/main" id="{557862B5-1123-9142-BB87-6B0EE6E795B5}"/>
              </a:ext>
            </a:extLst>
          </p:cNvPr>
          <p:cNvSpPr>
            <a:spLocks noGrp="1"/>
          </p:cNvSpPr>
          <p:nvPr>
            <p:ph type="ftr" sz="quarter" idx="11"/>
          </p:nvPr>
        </p:nvSpPr>
        <p:spPr>
          <a:xfrm>
            <a:off x="4038600" y="6504634"/>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1AB0282-FA09-6C48-A312-27D185582624}"/>
              </a:ext>
            </a:extLst>
          </p:cNvPr>
          <p:cNvSpPr>
            <a:spLocks noGrp="1"/>
          </p:cNvSpPr>
          <p:nvPr>
            <p:ph type="sldNum" sz="quarter" idx="12"/>
          </p:nvPr>
        </p:nvSpPr>
        <p:spPr>
          <a:xfrm>
            <a:off x="8610600" y="6504634"/>
            <a:ext cx="2743200" cy="365125"/>
          </a:xfrm>
          <a:prstGeom prst="rect">
            <a:avLst/>
          </a:prstGeom>
        </p:spPr>
        <p:txBody>
          <a:bodyPr/>
          <a:lstStyle>
            <a:lvl1pPr>
              <a:defRPr>
                <a:solidFill>
                  <a:schemeClr val="bg1"/>
                </a:solidFill>
              </a:defRPr>
            </a:lvl1pPr>
          </a:lstStyle>
          <a:p>
            <a:fld id="{3401F328-8F89-DC42-B297-2BF9E9DB83B7}" type="slidenum">
              <a:rPr lang="en-US" smtClean="0"/>
              <a:pPr/>
              <a:t>‹#›</a:t>
            </a:fld>
            <a:endParaRPr lang="en-US"/>
          </a:p>
        </p:txBody>
      </p:sp>
    </p:spTree>
    <p:extLst>
      <p:ext uri="{BB962C8B-B14F-4D97-AF65-F5344CB8AC3E}">
        <p14:creationId xmlns:p14="http://schemas.microsoft.com/office/powerpoint/2010/main" val="15226884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732A56-0440-6843-A076-773BA532D907}"/>
              </a:ext>
            </a:extLst>
          </p:cNvPr>
          <p:cNvCxnSpPr>
            <a:cxnSpLocks/>
          </p:cNvCxnSpPr>
          <p:nvPr userDrawn="1"/>
        </p:nvCxnSpPr>
        <p:spPr>
          <a:xfrm>
            <a:off x="0" y="904461"/>
            <a:ext cx="12192000" cy="0"/>
          </a:xfrm>
          <a:prstGeom prst="line">
            <a:avLst/>
          </a:prstGeom>
          <a:ln w="25400">
            <a:solidFill>
              <a:srgbClr val="2CD5C4"/>
            </a:solidFill>
          </a:ln>
        </p:spPr>
        <p:style>
          <a:lnRef idx="3">
            <a:schemeClr val="accent6"/>
          </a:lnRef>
          <a:fillRef idx="0">
            <a:schemeClr val="accent6"/>
          </a:fillRef>
          <a:effectRef idx="2">
            <a:schemeClr val="accent6"/>
          </a:effectRef>
          <a:fontRef idx="minor">
            <a:schemeClr val="tx1"/>
          </a:fontRef>
        </p:style>
      </p:cxnSp>
      <p:pic>
        <p:nvPicPr>
          <p:cNvPr id="9" name="Picture 8" descr="A picture containing food&#10;&#10;Description automatically generated">
            <a:extLst>
              <a:ext uri="{FF2B5EF4-FFF2-40B4-BE49-F238E27FC236}">
                <a16:creationId xmlns:a16="http://schemas.microsoft.com/office/drawing/2014/main" id="{AFB22C0D-2BE3-BE46-B81E-D7FAFFBEC85D}"/>
              </a:ext>
            </a:extLst>
          </p:cNvPr>
          <p:cNvPicPr>
            <a:picLocks noChangeAspect="1"/>
          </p:cNvPicPr>
          <p:nvPr userDrawn="1"/>
        </p:nvPicPr>
        <p:blipFill>
          <a:blip r:embed="rId4"/>
          <a:stretch>
            <a:fillRect/>
          </a:stretch>
        </p:blipFill>
        <p:spPr>
          <a:xfrm>
            <a:off x="175809" y="-112253"/>
            <a:ext cx="1989386" cy="1119030"/>
          </a:xfrm>
          <a:prstGeom prst="rect">
            <a:avLst/>
          </a:prstGeom>
        </p:spPr>
      </p:pic>
      <p:sp>
        <p:nvSpPr>
          <p:cNvPr id="13" name="Rectangle 12">
            <a:extLst>
              <a:ext uri="{FF2B5EF4-FFF2-40B4-BE49-F238E27FC236}">
                <a16:creationId xmlns:a16="http://schemas.microsoft.com/office/drawing/2014/main" id="{2FC028AE-5034-2C46-AB5D-B6600B7D291B}"/>
              </a:ext>
            </a:extLst>
          </p:cNvPr>
          <p:cNvSpPr/>
          <p:nvPr userDrawn="1"/>
        </p:nvSpPr>
        <p:spPr>
          <a:xfrm>
            <a:off x="0" y="6190359"/>
            <a:ext cx="12192000" cy="667641"/>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6706B4BB-107D-F24A-A026-55B7D5BDAEE6}"/>
              </a:ext>
            </a:extLst>
          </p:cNvPr>
          <p:cNvPicPr>
            <a:picLocks noChangeAspect="1"/>
          </p:cNvPicPr>
          <p:nvPr userDrawn="1"/>
        </p:nvPicPr>
        <p:blipFill>
          <a:blip r:embed="rId5"/>
          <a:stretch>
            <a:fillRect/>
          </a:stretch>
        </p:blipFill>
        <p:spPr>
          <a:xfrm>
            <a:off x="10807858" y="6174970"/>
            <a:ext cx="1367814" cy="685113"/>
          </a:xfrm>
          <a:prstGeom prst="rect">
            <a:avLst/>
          </a:prstGeom>
        </p:spPr>
      </p:pic>
    </p:spTree>
    <p:extLst>
      <p:ext uri="{BB962C8B-B14F-4D97-AF65-F5344CB8AC3E}">
        <p14:creationId xmlns:p14="http://schemas.microsoft.com/office/powerpoint/2010/main" val="412594676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youtube.com@statquest" TargetMode="External"/><Relationship Id="rId5" Type="http://schemas.openxmlformats.org/officeDocument/2006/relationships/hyperlink" Target="http://www.statquest.org/"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youtube.com@statques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statquest.org/"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www.youtube.com@statques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statquest.or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youtube.com@statquest" TargetMode="External"/><Relationship Id="rId5" Type="http://schemas.openxmlformats.org/officeDocument/2006/relationships/hyperlink" Target="http://www.statquest.org/"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youtube.com@statquest" TargetMode="External"/><Relationship Id="rId4" Type="http://schemas.openxmlformats.org/officeDocument/2006/relationships/hyperlink" Target="http://www.statquest.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youtube.com/@datata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pberba.github.io/stats/2020/07/08/intro-hdbscan/"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berba.github.io/stats/2020/07/08/intro-hdbscan/"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s://pberba.github.io/stats/2020/07/08/intro-hdbscan/"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hyperlink" Target="https://pberba.github.io/stats/2020/07/08/intro-hdbscan/" TargetMode="Externa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hyperlink" Target="https://pberba.github.io/stats/2020/07/08/intro-hdbscan/"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berba.github.io/stats/2020/07/08/intro-hdbscan/"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s://pberba.github.io/stats/2020/07/08/intro-hdbsca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pberba.github.io/stats/2020/07/08/intro-hdbsca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pberba.github.io/stats/2020/07/08/intro-hdbscan/"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F3F2-7D2D-884B-9F4A-88BCBC199C06}"/>
              </a:ext>
            </a:extLst>
          </p:cNvPr>
          <p:cNvSpPr>
            <a:spLocks noGrp="1"/>
          </p:cNvSpPr>
          <p:nvPr>
            <p:ph type="ctrTitle"/>
          </p:nvPr>
        </p:nvSpPr>
        <p:spPr>
          <a:xfrm>
            <a:off x="442332" y="948640"/>
            <a:ext cx="11307336" cy="2108757"/>
          </a:xfrm>
        </p:spPr>
        <p:txBody>
          <a:bodyPr/>
          <a:lstStyle/>
          <a:p>
            <a:pPr algn="ctr"/>
            <a:r>
              <a:rPr lang="en-US"/>
              <a:t>Clustering and Data </a:t>
            </a:r>
            <a:r>
              <a:rPr lang="en-US" err="1"/>
              <a:t>Visualisation</a:t>
            </a:r>
            <a:r>
              <a:rPr lang="en-US"/>
              <a:t> </a:t>
            </a:r>
            <a:br>
              <a:rPr lang="en-US"/>
            </a:br>
            <a:r>
              <a:rPr lang="en-US"/>
              <a:t>Algorithms for Astrophysics </a:t>
            </a:r>
            <a:br>
              <a:rPr lang="en-US"/>
            </a:br>
            <a:r>
              <a:rPr lang="en-US"/>
              <a:t>(and other applications)</a:t>
            </a:r>
          </a:p>
        </p:txBody>
      </p:sp>
      <p:sp>
        <p:nvSpPr>
          <p:cNvPr id="3" name="Subtitle 2">
            <a:extLst>
              <a:ext uri="{FF2B5EF4-FFF2-40B4-BE49-F238E27FC236}">
                <a16:creationId xmlns:a16="http://schemas.microsoft.com/office/drawing/2014/main" id="{1C056BEF-00A0-3746-8BC0-93CE84FDF9BC}"/>
              </a:ext>
            </a:extLst>
          </p:cNvPr>
          <p:cNvSpPr>
            <a:spLocks noGrp="1"/>
          </p:cNvSpPr>
          <p:nvPr>
            <p:ph type="subTitle" idx="1"/>
          </p:nvPr>
        </p:nvSpPr>
        <p:spPr>
          <a:xfrm>
            <a:off x="2442117" y="3157004"/>
            <a:ext cx="7307766" cy="1470828"/>
          </a:xfrm>
        </p:spPr>
        <p:txBody>
          <a:bodyPr/>
          <a:lstStyle/>
          <a:p>
            <a:pPr algn="ctr"/>
            <a:r>
              <a:rPr lang="en-US"/>
              <a:t>(Potential Dr.) Dharmesh Mistry</a:t>
            </a:r>
          </a:p>
          <a:p>
            <a:pPr algn="ctr"/>
            <a:r>
              <a:rPr lang="en-US"/>
              <a:t>Dr. Adam Thomas Knowles</a:t>
            </a:r>
          </a:p>
          <a:p>
            <a:pPr algn="ctr"/>
            <a:r>
              <a:rPr lang="en-US"/>
              <a:t>Data Science Research Centre, LJMU</a:t>
            </a:r>
          </a:p>
          <a:p>
            <a:pPr algn="ctr"/>
            <a:endParaRPr lang="en-US"/>
          </a:p>
          <a:p>
            <a:endParaRPr lang="en-US"/>
          </a:p>
        </p:txBody>
      </p:sp>
      <p:pic>
        <p:nvPicPr>
          <p:cNvPr id="5" name="Picture 4" descr="A logo for a data science research company&#10;&#10;Description automatically generated">
            <a:extLst>
              <a:ext uri="{FF2B5EF4-FFF2-40B4-BE49-F238E27FC236}">
                <a16:creationId xmlns:a16="http://schemas.microsoft.com/office/drawing/2014/main" id="{27A26670-09A6-E233-AF2F-A21936B4E6E7}"/>
              </a:ext>
            </a:extLst>
          </p:cNvPr>
          <p:cNvPicPr>
            <a:picLocks noChangeAspect="1"/>
          </p:cNvPicPr>
          <p:nvPr/>
        </p:nvPicPr>
        <p:blipFill>
          <a:blip r:embed="rId3"/>
          <a:stretch>
            <a:fillRect/>
          </a:stretch>
        </p:blipFill>
        <p:spPr>
          <a:xfrm>
            <a:off x="2871853" y="4451030"/>
            <a:ext cx="3696216" cy="1495634"/>
          </a:xfrm>
          <a:prstGeom prst="rect">
            <a:avLst/>
          </a:prstGeom>
        </p:spPr>
      </p:pic>
      <p:pic>
        <p:nvPicPr>
          <p:cNvPr id="7" name="Picture 6" descr="A logo for a company&#10;&#10;Description automatically generated">
            <a:extLst>
              <a:ext uri="{FF2B5EF4-FFF2-40B4-BE49-F238E27FC236}">
                <a16:creationId xmlns:a16="http://schemas.microsoft.com/office/drawing/2014/main" id="{B728ECEB-194E-BDFE-0E6F-72AC9B8303EE}"/>
              </a:ext>
            </a:extLst>
          </p:cNvPr>
          <p:cNvPicPr>
            <a:picLocks noChangeAspect="1"/>
          </p:cNvPicPr>
          <p:nvPr/>
        </p:nvPicPr>
        <p:blipFill>
          <a:blip r:embed="rId4"/>
          <a:stretch>
            <a:fillRect/>
          </a:stretch>
        </p:blipFill>
        <p:spPr>
          <a:xfrm>
            <a:off x="6577370" y="4626171"/>
            <a:ext cx="2650289" cy="1145351"/>
          </a:xfrm>
          <a:prstGeom prst="rect">
            <a:avLst/>
          </a:prstGeom>
        </p:spPr>
      </p:pic>
      <p:sp>
        <p:nvSpPr>
          <p:cNvPr id="6" name="TextBox 5">
            <a:extLst>
              <a:ext uri="{FF2B5EF4-FFF2-40B4-BE49-F238E27FC236}">
                <a16:creationId xmlns:a16="http://schemas.microsoft.com/office/drawing/2014/main" id="{43CD63AE-4DA0-CDC7-FAF1-CF0490E1078C}"/>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087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a:t>
            </a:r>
          </a:p>
          <a:p>
            <a:pPr lvl="1"/>
            <a:r>
              <a:rPr lang="en-US" sz="1600"/>
              <a:t>Draw random line through origin</a:t>
            </a:r>
          </a:p>
        </p:txBody>
      </p:sp>
      <p:pic>
        <p:nvPicPr>
          <p:cNvPr id="9" name="Picture 8" descr="A screen shot of a graph&#10;&#10;Description automatically generated">
            <a:extLst>
              <a:ext uri="{FF2B5EF4-FFF2-40B4-BE49-F238E27FC236}">
                <a16:creationId xmlns:a16="http://schemas.microsoft.com/office/drawing/2014/main" id="{2E709ECA-FBC8-BCB5-7D5A-207C27C0C684}"/>
              </a:ext>
            </a:extLst>
          </p:cNvPr>
          <p:cNvPicPr>
            <a:picLocks noChangeAspect="1"/>
          </p:cNvPicPr>
          <p:nvPr/>
        </p:nvPicPr>
        <p:blipFill>
          <a:blip r:embed="rId3"/>
          <a:stretch>
            <a:fillRect/>
          </a:stretch>
        </p:blipFill>
        <p:spPr>
          <a:xfrm>
            <a:off x="387332" y="1495696"/>
            <a:ext cx="5975665" cy="3866607"/>
          </a:xfrm>
          <a:prstGeom prst="rect">
            <a:avLst/>
          </a:prstGeom>
        </p:spPr>
      </p:pic>
      <p:sp>
        <p:nvSpPr>
          <p:cNvPr id="4" name="TextBox 3">
            <a:extLst>
              <a:ext uri="{FF2B5EF4-FFF2-40B4-BE49-F238E27FC236}">
                <a16:creationId xmlns:a16="http://schemas.microsoft.com/office/drawing/2014/main" id="{1AADFFAD-9D2D-FBC4-5888-46F4E38611B9}"/>
              </a:ext>
            </a:extLst>
          </p:cNvPr>
          <p:cNvSpPr txBox="1"/>
          <p:nvPr/>
        </p:nvSpPr>
        <p:spPr>
          <a:xfrm>
            <a:off x="308955" y="5944059"/>
            <a:ext cx="4519186" cy="246221"/>
          </a:xfrm>
          <a:prstGeom prst="rect">
            <a:avLst/>
          </a:prstGeom>
          <a:noFill/>
        </p:spPr>
        <p:txBody>
          <a:bodyPr wrap="none" rtlCol="0">
            <a:spAutoFit/>
          </a:bodyPr>
          <a:lstStyle/>
          <a:p>
            <a:r>
              <a:rPr lang="en-US" sz="1000"/>
              <a:t>Credit figure :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1953746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pPr lvl="1"/>
            <a:r>
              <a:rPr lang="en-US" sz="1600"/>
              <a:t>Draw random line through origin</a:t>
            </a:r>
          </a:p>
          <a:p>
            <a:pPr lvl="1"/>
            <a:r>
              <a:rPr lang="en-US" sz="1600"/>
              <a:t>Project data points onto line</a:t>
            </a:r>
          </a:p>
          <a:p>
            <a:pPr lvl="1"/>
            <a:endParaRPr lang="en-US" sz="1600"/>
          </a:p>
        </p:txBody>
      </p:sp>
      <p:pic>
        <p:nvPicPr>
          <p:cNvPr id="7" name="Picture 6" descr="A diagram of gene and gene&#10;&#10;Description automatically generated">
            <a:extLst>
              <a:ext uri="{FF2B5EF4-FFF2-40B4-BE49-F238E27FC236}">
                <a16:creationId xmlns:a16="http://schemas.microsoft.com/office/drawing/2014/main" id="{8C760F68-BCD7-38A4-EC13-25ED558E79D0}"/>
              </a:ext>
            </a:extLst>
          </p:cNvPr>
          <p:cNvPicPr>
            <a:picLocks noChangeAspect="1"/>
          </p:cNvPicPr>
          <p:nvPr/>
        </p:nvPicPr>
        <p:blipFill>
          <a:blip r:embed="rId3"/>
          <a:stretch>
            <a:fillRect/>
          </a:stretch>
        </p:blipFill>
        <p:spPr>
          <a:xfrm>
            <a:off x="387331" y="1495696"/>
            <a:ext cx="5975665" cy="3866607"/>
          </a:xfrm>
          <a:prstGeom prst="rect">
            <a:avLst/>
          </a:prstGeom>
        </p:spPr>
      </p:pic>
      <p:sp>
        <p:nvSpPr>
          <p:cNvPr id="4" name="TextBox 3">
            <a:extLst>
              <a:ext uri="{FF2B5EF4-FFF2-40B4-BE49-F238E27FC236}">
                <a16:creationId xmlns:a16="http://schemas.microsoft.com/office/drawing/2014/main" id="{7C073BE5-C3DA-906D-07A6-F2B9E4DE2C21}"/>
              </a:ext>
            </a:extLst>
          </p:cNvPr>
          <p:cNvSpPr txBox="1"/>
          <p:nvPr/>
        </p:nvSpPr>
        <p:spPr>
          <a:xfrm>
            <a:off x="308955" y="5944059"/>
            <a:ext cx="4475905" cy="246221"/>
          </a:xfrm>
          <a:prstGeom prst="rect">
            <a:avLst/>
          </a:prstGeom>
          <a:noFill/>
        </p:spPr>
        <p:txBody>
          <a:bodyPr wrap="none" rtlCol="0">
            <a:spAutoFit/>
          </a:bodyPr>
          <a:lstStyle/>
          <a:p>
            <a:r>
              <a:rPr lang="en-US" sz="1000"/>
              <a:t>Credit figure :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851600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pPr lvl="1"/>
            <a:r>
              <a:rPr lang="en-US" sz="1600"/>
              <a:t>Draw random line through origin</a:t>
            </a:r>
          </a:p>
          <a:p>
            <a:pPr lvl="1"/>
            <a:r>
              <a:rPr lang="en-US" sz="1600"/>
              <a:t>Project data points onto line</a:t>
            </a:r>
          </a:p>
          <a:p>
            <a:pPr lvl="1"/>
            <a:r>
              <a:rPr lang="en-US" sz="1600"/>
              <a:t>Calculate the distance from each projected point to the origin</a:t>
            </a:r>
          </a:p>
          <a:p>
            <a:pPr lvl="1"/>
            <a:r>
              <a:rPr lang="en-US" sz="1600"/>
              <a:t>Calculate the sum of the square of each distance</a:t>
            </a:r>
          </a:p>
          <a:p>
            <a:pPr marL="457200" lvl="1" indent="0">
              <a:buNone/>
            </a:pPr>
            <a:endParaRPr lang="en-US" sz="1600"/>
          </a:p>
          <a:p>
            <a:pPr lvl="1"/>
            <a:endParaRPr lang="en-US" sz="1600"/>
          </a:p>
        </p:txBody>
      </p:sp>
      <p:pic>
        <p:nvPicPr>
          <p:cNvPr id="5" name="Picture 4" descr="A diagram of gene and gene&#10;&#10;Description automatically generated">
            <a:extLst>
              <a:ext uri="{FF2B5EF4-FFF2-40B4-BE49-F238E27FC236}">
                <a16:creationId xmlns:a16="http://schemas.microsoft.com/office/drawing/2014/main" id="{DFF9E236-B941-8FBD-A930-3F27A0824F95}"/>
              </a:ext>
            </a:extLst>
          </p:cNvPr>
          <p:cNvPicPr>
            <a:picLocks noChangeAspect="1"/>
          </p:cNvPicPr>
          <p:nvPr/>
        </p:nvPicPr>
        <p:blipFill>
          <a:blip r:embed="rId3"/>
          <a:stretch>
            <a:fillRect/>
          </a:stretch>
        </p:blipFill>
        <p:spPr>
          <a:xfrm>
            <a:off x="387330" y="1495696"/>
            <a:ext cx="5975665" cy="3866607"/>
          </a:xfrm>
          <a:prstGeom prst="rect">
            <a:avLst/>
          </a:prstGeom>
        </p:spPr>
      </p:pic>
      <p:pic>
        <p:nvPicPr>
          <p:cNvPr id="6" name="Picture 5">
            <a:extLst>
              <a:ext uri="{FF2B5EF4-FFF2-40B4-BE49-F238E27FC236}">
                <a16:creationId xmlns:a16="http://schemas.microsoft.com/office/drawing/2014/main" id="{99B5AA26-0331-1B4C-A993-5D04CCA2C32E}"/>
              </a:ext>
            </a:extLst>
          </p:cNvPr>
          <p:cNvPicPr>
            <a:picLocks noChangeAspect="1"/>
          </p:cNvPicPr>
          <p:nvPr/>
        </p:nvPicPr>
        <p:blipFill>
          <a:blip r:embed="rId4"/>
          <a:stretch>
            <a:fillRect/>
          </a:stretch>
        </p:blipFill>
        <p:spPr>
          <a:xfrm>
            <a:off x="694998" y="1495696"/>
            <a:ext cx="5360327" cy="382315"/>
          </a:xfrm>
          <a:prstGeom prst="rect">
            <a:avLst/>
          </a:prstGeom>
        </p:spPr>
      </p:pic>
      <p:sp>
        <p:nvSpPr>
          <p:cNvPr id="4" name="TextBox 3">
            <a:extLst>
              <a:ext uri="{FF2B5EF4-FFF2-40B4-BE49-F238E27FC236}">
                <a16:creationId xmlns:a16="http://schemas.microsoft.com/office/drawing/2014/main" id="{C674ED3C-EF03-23FE-571D-EE8BE0334EBF}"/>
              </a:ext>
            </a:extLst>
          </p:cNvPr>
          <p:cNvSpPr txBox="1"/>
          <p:nvPr/>
        </p:nvSpPr>
        <p:spPr>
          <a:xfrm>
            <a:off x="308955" y="5944059"/>
            <a:ext cx="4519186" cy="246221"/>
          </a:xfrm>
          <a:prstGeom prst="rect">
            <a:avLst/>
          </a:prstGeom>
          <a:noFill/>
        </p:spPr>
        <p:txBody>
          <a:bodyPr wrap="none" rtlCol="0">
            <a:spAutoFit/>
          </a:bodyPr>
          <a:lstStyle/>
          <a:p>
            <a:r>
              <a:rPr lang="en-US" sz="1000"/>
              <a:t>Credit figure : </a:t>
            </a:r>
            <a:r>
              <a:rPr lang="en-US" sz="1000" err="1"/>
              <a:t>StatQuest</a:t>
            </a:r>
            <a:r>
              <a:rPr lang="en-US" sz="1000"/>
              <a:t> (</a:t>
            </a:r>
            <a:r>
              <a:rPr lang="en-US" sz="1000">
                <a:hlinkClick r:id="rId5"/>
              </a:rPr>
              <a:t>www.statquest.org</a:t>
            </a:r>
            <a:r>
              <a:rPr lang="en-US" sz="1000"/>
              <a:t>, </a:t>
            </a:r>
            <a:r>
              <a:rPr lang="en-US" sz="1000">
                <a:hlinkClick r:id="rId6"/>
              </a:rPr>
              <a:t>www.youtube.com@statquest</a:t>
            </a:r>
            <a:r>
              <a:rPr lang="en-US" sz="1000"/>
              <a:t>) </a:t>
            </a:r>
          </a:p>
        </p:txBody>
      </p:sp>
    </p:spTree>
    <p:extLst>
      <p:ext uri="{BB962C8B-B14F-4D97-AF65-F5344CB8AC3E}">
        <p14:creationId xmlns:p14="http://schemas.microsoft.com/office/powerpoint/2010/main" val="3158486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line graph&#10;&#10;Description automatically generated with medium confidence">
            <a:extLst>
              <a:ext uri="{FF2B5EF4-FFF2-40B4-BE49-F238E27FC236}">
                <a16:creationId xmlns:a16="http://schemas.microsoft.com/office/drawing/2014/main" id="{537E81BC-5515-F766-E4B1-78FCC98A48FD}"/>
              </a:ext>
            </a:extLst>
          </p:cNvPr>
          <p:cNvPicPr>
            <a:picLocks noChangeAspect="1"/>
          </p:cNvPicPr>
          <p:nvPr/>
        </p:nvPicPr>
        <p:blipFill>
          <a:blip r:embed="rId3"/>
          <a:stretch>
            <a:fillRect/>
          </a:stretch>
        </p:blipFill>
        <p:spPr>
          <a:xfrm>
            <a:off x="387328" y="1495696"/>
            <a:ext cx="5975665" cy="3866607"/>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pPr lvl="1"/>
            <a:r>
              <a:rPr lang="en-US" sz="1600"/>
              <a:t>Draw random line through origin</a:t>
            </a:r>
          </a:p>
          <a:p>
            <a:pPr lvl="1"/>
            <a:r>
              <a:rPr lang="en-US" sz="1600"/>
              <a:t>Project data points onto line</a:t>
            </a:r>
          </a:p>
          <a:p>
            <a:pPr lvl="1"/>
            <a:r>
              <a:rPr lang="en-US" sz="1600"/>
              <a:t>Calculate the distance from each projected point to the origin</a:t>
            </a:r>
          </a:p>
          <a:p>
            <a:pPr lvl="1"/>
            <a:r>
              <a:rPr lang="en-US" sz="1600"/>
              <a:t>Calculate the sum of the square of each distance</a:t>
            </a:r>
          </a:p>
          <a:p>
            <a:pPr lvl="1"/>
            <a:r>
              <a:rPr lang="en-US" sz="1600"/>
              <a:t>Line which </a:t>
            </a:r>
            <a:r>
              <a:rPr lang="en-US" sz="1600" err="1"/>
              <a:t>maximises</a:t>
            </a:r>
            <a:r>
              <a:rPr lang="en-US" sz="1600"/>
              <a:t> SSD is our best fitting line</a:t>
            </a:r>
          </a:p>
          <a:p>
            <a:pPr marL="457200" lvl="1" indent="0">
              <a:buNone/>
            </a:pPr>
            <a:endParaRPr lang="en-US" sz="1600"/>
          </a:p>
          <a:p>
            <a:pPr lvl="1"/>
            <a:endParaRPr lang="en-US" sz="1600"/>
          </a:p>
        </p:txBody>
      </p:sp>
      <p:cxnSp>
        <p:nvCxnSpPr>
          <p:cNvPr id="9" name="Straight Arrow Connector 8">
            <a:extLst>
              <a:ext uri="{FF2B5EF4-FFF2-40B4-BE49-F238E27FC236}">
                <a16:creationId xmlns:a16="http://schemas.microsoft.com/office/drawing/2014/main" id="{C5AB70B8-8159-C017-A598-014F7232B6FA}"/>
              </a:ext>
            </a:extLst>
          </p:cNvPr>
          <p:cNvCxnSpPr>
            <a:cxnSpLocks/>
          </p:cNvCxnSpPr>
          <p:nvPr/>
        </p:nvCxnSpPr>
        <p:spPr>
          <a:xfrm flipV="1">
            <a:off x="3448595" y="3727269"/>
            <a:ext cx="583474" cy="20900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1F4FC8-CECB-7A0E-0F42-2A1924EAA460}"/>
              </a:ext>
            </a:extLst>
          </p:cNvPr>
          <p:cNvSpPr txBox="1"/>
          <p:nvPr/>
        </p:nvSpPr>
        <p:spPr>
          <a:xfrm>
            <a:off x="3559834" y="3523994"/>
            <a:ext cx="360996" cy="307777"/>
          </a:xfrm>
          <a:prstGeom prst="rect">
            <a:avLst/>
          </a:prstGeom>
          <a:noFill/>
        </p:spPr>
        <p:txBody>
          <a:bodyPr wrap="none" rtlCol="0">
            <a:spAutoFit/>
          </a:bodyPr>
          <a:lstStyle/>
          <a:p>
            <a:r>
              <a:rPr lang="en-US" sz="1400" b="1"/>
              <a:t>d</a:t>
            </a:r>
            <a:r>
              <a:rPr lang="en-US" sz="1400" b="1" baseline="-25000"/>
              <a:t>1</a:t>
            </a:r>
            <a:endParaRPr lang="en-US" sz="1400" b="1"/>
          </a:p>
        </p:txBody>
      </p:sp>
      <p:sp>
        <p:nvSpPr>
          <p:cNvPr id="16" name="TextBox 15">
            <a:extLst>
              <a:ext uri="{FF2B5EF4-FFF2-40B4-BE49-F238E27FC236}">
                <a16:creationId xmlns:a16="http://schemas.microsoft.com/office/drawing/2014/main" id="{8D666725-9CB7-3AEE-5FFE-8C5B15163060}"/>
              </a:ext>
            </a:extLst>
          </p:cNvPr>
          <p:cNvSpPr txBox="1"/>
          <p:nvPr/>
        </p:nvSpPr>
        <p:spPr>
          <a:xfrm>
            <a:off x="3740332" y="2254319"/>
            <a:ext cx="2194832" cy="307777"/>
          </a:xfrm>
          <a:prstGeom prst="rect">
            <a:avLst/>
          </a:prstGeom>
          <a:noFill/>
        </p:spPr>
        <p:txBody>
          <a:bodyPr wrap="none" rtlCol="0">
            <a:spAutoFit/>
          </a:bodyPr>
          <a:lstStyle/>
          <a:p>
            <a:r>
              <a:rPr lang="en-US" sz="1400"/>
              <a:t>Line of best fit </a:t>
            </a:r>
            <a:r>
              <a:rPr lang="en-US" sz="1400" err="1"/>
              <a:t>maximises</a:t>
            </a:r>
            <a:endParaRPr lang="en-US" sz="1400"/>
          </a:p>
        </p:txBody>
      </p:sp>
      <p:cxnSp>
        <p:nvCxnSpPr>
          <p:cNvPr id="18" name="Straight Arrow Connector 17">
            <a:extLst>
              <a:ext uri="{FF2B5EF4-FFF2-40B4-BE49-F238E27FC236}">
                <a16:creationId xmlns:a16="http://schemas.microsoft.com/office/drawing/2014/main" id="{2DD25D67-99B8-FB0E-FEA6-AF76CE821734}"/>
              </a:ext>
            </a:extLst>
          </p:cNvPr>
          <p:cNvCxnSpPr>
            <a:cxnSpLocks/>
          </p:cNvCxnSpPr>
          <p:nvPr/>
        </p:nvCxnSpPr>
        <p:spPr>
          <a:xfrm flipV="1">
            <a:off x="5442857" y="1846217"/>
            <a:ext cx="182880" cy="470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F84859-1CA5-6119-62AE-ADCAB7723FFA}"/>
              </a:ext>
            </a:extLst>
          </p:cNvPr>
          <p:cNvSpPr txBox="1"/>
          <p:nvPr/>
        </p:nvSpPr>
        <p:spPr>
          <a:xfrm>
            <a:off x="308955" y="5944059"/>
            <a:ext cx="4519186" cy="246221"/>
          </a:xfrm>
          <a:prstGeom prst="rect">
            <a:avLst/>
          </a:prstGeom>
          <a:noFill/>
        </p:spPr>
        <p:txBody>
          <a:bodyPr wrap="none" rtlCol="0">
            <a:spAutoFit/>
          </a:bodyPr>
          <a:lstStyle/>
          <a:p>
            <a:r>
              <a:rPr lang="en-US" sz="1000"/>
              <a:t>Credit figure :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274380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line graph&#10;&#10;Description automatically generated with medium confidence">
            <a:extLst>
              <a:ext uri="{FF2B5EF4-FFF2-40B4-BE49-F238E27FC236}">
                <a16:creationId xmlns:a16="http://schemas.microsoft.com/office/drawing/2014/main" id="{537E81BC-5515-F766-E4B1-78FCC98A48FD}"/>
              </a:ext>
            </a:extLst>
          </p:cNvPr>
          <p:cNvPicPr>
            <a:picLocks noChangeAspect="1"/>
          </p:cNvPicPr>
          <p:nvPr/>
        </p:nvPicPr>
        <p:blipFill>
          <a:blip r:embed="rId3"/>
          <a:stretch>
            <a:fillRect/>
          </a:stretch>
        </p:blipFill>
        <p:spPr>
          <a:xfrm>
            <a:off x="387328" y="1495696"/>
            <a:ext cx="5975665" cy="3866607"/>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pPr lvl="1"/>
            <a:r>
              <a:rPr lang="en-US" sz="1600"/>
              <a:t>This line is called Principal Component 1 (PC1 for short)</a:t>
            </a:r>
          </a:p>
          <a:p>
            <a:endParaRPr lang="en-US" sz="1600"/>
          </a:p>
          <a:p>
            <a:pPr lvl="1"/>
            <a:endParaRPr lang="en-US" sz="1600"/>
          </a:p>
        </p:txBody>
      </p:sp>
      <p:sp>
        <p:nvSpPr>
          <p:cNvPr id="4" name="TextBox 3">
            <a:extLst>
              <a:ext uri="{FF2B5EF4-FFF2-40B4-BE49-F238E27FC236}">
                <a16:creationId xmlns:a16="http://schemas.microsoft.com/office/drawing/2014/main" id="{87EA0F25-015C-8B70-6F59-139FE00A8DFC}"/>
              </a:ext>
            </a:extLst>
          </p:cNvPr>
          <p:cNvSpPr txBox="1"/>
          <p:nvPr/>
        </p:nvSpPr>
        <p:spPr>
          <a:xfrm>
            <a:off x="130628" y="3121222"/>
            <a:ext cx="3357009" cy="307777"/>
          </a:xfrm>
          <a:prstGeom prst="rect">
            <a:avLst/>
          </a:prstGeom>
          <a:noFill/>
        </p:spPr>
        <p:txBody>
          <a:bodyPr wrap="none" rtlCol="0">
            <a:spAutoFit/>
          </a:bodyPr>
          <a:lstStyle/>
          <a:p>
            <a:r>
              <a:rPr lang="en-US" sz="1400" b="1"/>
              <a:t>Principal Component 1 </a:t>
            </a:r>
            <a:r>
              <a:rPr lang="en-US" sz="1400"/>
              <a:t>(</a:t>
            </a:r>
            <a:r>
              <a:rPr lang="en-US" sz="1400" b="1"/>
              <a:t>PC1</a:t>
            </a:r>
            <a:r>
              <a:rPr lang="en-US" sz="1400"/>
              <a:t> for short)</a:t>
            </a:r>
          </a:p>
        </p:txBody>
      </p:sp>
      <p:cxnSp>
        <p:nvCxnSpPr>
          <p:cNvPr id="6" name="Straight Arrow Connector 5">
            <a:extLst>
              <a:ext uri="{FF2B5EF4-FFF2-40B4-BE49-F238E27FC236}">
                <a16:creationId xmlns:a16="http://schemas.microsoft.com/office/drawing/2014/main" id="{6EA029C3-A476-3974-CCE4-029DB7F3B009}"/>
              </a:ext>
            </a:extLst>
          </p:cNvPr>
          <p:cNvCxnSpPr/>
          <p:nvPr/>
        </p:nvCxnSpPr>
        <p:spPr>
          <a:xfrm>
            <a:off x="2464903" y="3428999"/>
            <a:ext cx="1149154" cy="62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24C1F9B-4FCB-E52F-1DD8-38F14F1835DF}"/>
              </a:ext>
            </a:extLst>
          </p:cNvPr>
          <p:cNvSpPr txBox="1"/>
          <p:nvPr/>
        </p:nvSpPr>
        <p:spPr>
          <a:xfrm>
            <a:off x="308955" y="5944059"/>
            <a:ext cx="4519186" cy="246221"/>
          </a:xfrm>
          <a:prstGeom prst="rect">
            <a:avLst/>
          </a:prstGeom>
          <a:noFill/>
        </p:spPr>
        <p:txBody>
          <a:bodyPr wrap="none" rtlCol="0">
            <a:spAutoFit/>
          </a:bodyPr>
          <a:lstStyle/>
          <a:p>
            <a:r>
              <a:rPr lang="en-US" sz="1000"/>
              <a:t>Credit figure :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309342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gene and gene&#10;&#10;Description automatically generated">
            <a:extLst>
              <a:ext uri="{FF2B5EF4-FFF2-40B4-BE49-F238E27FC236}">
                <a16:creationId xmlns:a16="http://schemas.microsoft.com/office/drawing/2014/main" id="{5046D8FF-712D-00DE-C270-55D5AFE4C041}"/>
              </a:ext>
            </a:extLst>
          </p:cNvPr>
          <p:cNvPicPr>
            <a:picLocks noChangeAspect="1"/>
          </p:cNvPicPr>
          <p:nvPr/>
        </p:nvPicPr>
        <p:blipFill>
          <a:blip r:embed="rId3"/>
          <a:stretch>
            <a:fillRect/>
          </a:stretch>
        </p:blipFill>
        <p:spPr>
          <a:xfrm>
            <a:off x="387327" y="1495696"/>
            <a:ext cx="5975665" cy="3866607"/>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pPr lvl="1"/>
            <a:r>
              <a:rPr lang="en-US" sz="1600"/>
              <a:t>This line is called Principal Component 1 (PC1 for short)</a:t>
            </a:r>
          </a:p>
          <a:p>
            <a:pPr lvl="1"/>
            <a:r>
              <a:rPr lang="en-US" sz="1600"/>
              <a:t>Eigenvector for PC1 = unit vector in direction of PC1</a:t>
            </a:r>
          </a:p>
          <a:p>
            <a:pPr lvl="1"/>
            <a:endParaRPr lang="en-US" sz="1600"/>
          </a:p>
        </p:txBody>
      </p:sp>
      <p:sp>
        <p:nvSpPr>
          <p:cNvPr id="4" name="TextBox 3">
            <a:extLst>
              <a:ext uri="{FF2B5EF4-FFF2-40B4-BE49-F238E27FC236}">
                <a16:creationId xmlns:a16="http://schemas.microsoft.com/office/drawing/2014/main" id="{87EA0F25-015C-8B70-6F59-139FE00A8DFC}"/>
              </a:ext>
            </a:extLst>
          </p:cNvPr>
          <p:cNvSpPr txBox="1"/>
          <p:nvPr/>
        </p:nvSpPr>
        <p:spPr>
          <a:xfrm>
            <a:off x="3375159" y="2910991"/>
            <a:ext cx="1896673" cy="307777"/>
          </a:xfrm>
          <a:prstGeom prst="rect">
            <a:avLst/>
          </a:prstGeom>
          <a:noFill/>
        </p:spPr>
        <p:txBody>
          <a:bodyPr wrap="none" rtlCol="0">
            <a:spAutoFit/>
          </a:bodyPr>
          <a:lstStyle/>
          <a:p>
            <a:r>
              <a:rPr lang="en-US" sz="1400" b="1"/>
              <a:t>Eigenvector for PC1</a:t>
            </a:r>
            <a:endParaRPr lang="en-US" sz="1400"/>
          </a:p>
        </p:txBody>
      </p:sp>
      <p:sp>
        <p:nvSpPr>
          <p:cNvPr id="5" name="TextBox 4">
            <a:extLst>
              <a:ext uri="{FF2B5EF4-FFF2-40B4-BE49-F238E27FC236}">
                <a16:creationId xmlns:a16="http://schemas.microsoft.com/office/drawing/2014/main" id="{BB4745A8-2BA0-0670-DF81-11A97C9E30CF}"/>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158518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gene and gene&#10;&#10;Description automatically generated">
            <a:extLst>
              <a:ext uri="{FF2B5EF4-FFF2-40B4-BE49-F238E27FC236}">
                <a16:creationId xmlns:a16="http://schemas.microsoft.com/office/drawing/2014/main" id="{5046D8FF-712D-00DE-C270-55D5AFE4C041}"/>
              </a:ext>
            </a:extLst>
          </p:cNvPr>
          <p:cNvPicPr>
            <a:picLocks noChangeAspect="1"/>
          </p:cNvPicPr>
          <p:nvPr/>
        </p:nvPicPr>
        <p:blipFill>
          <a:blip r:embed="rId3"/>
          <a:stretch>
            <a:fillRect/>
          </a:stretch>
        </p:blipFill>
        <p:spPr>
          <a:xfrm>
            <a:off x="387327" y="1495696"/>
            <a:ext cx="5975665" cy="3866607"/>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pPr lvl="1"/>
            <a:r>
              <a:rPr lang="en-US" sz="1600"/>
              <a:t>This line is called Principal Component 1 (PC1 for short)</a:t>
            </a:r>
          </a:p>
          <a:p>
            <a:pPr lvl="1"/>
            <a:r>
              <a:rPr lang="en-US" sz="1600"/>
              <a:t>Eigenvector for PC1 = unit vector in direction of PC1</a:t>
            </a:r>
          </a:p>
          <a:p>
            <a:pPr lvl="1"/>
            <a:r>
              <a:rPr lang="en-US" sz="1600"/>
              <a:t>Eigenvalue for PC1 = average SS(distances for PC1)</a:t>
            </a:r>
          </a:p>
        </p:txBody>
      </p:sp>
      <p:sp>
        <p:nvSpPr>
          <p:cNvPr id="4" name="TextBox 3">
            <a:extLst>
              <a:ext uri="{FF2B5EF4-FFF2-40B4-BE49-F238E27FC236}">
                <a16:creationId xmlns:a16="http://schemas.microsoft.com/office/drawing/2014/main" id="{87EA0F25-015C-8B70-6F59-139FE00A8DFC}"/>
              </a:ext>
            </a:extLst>
          </p:cNvPr>
          <p:cNvSpPr txBox="1"/>
          <p:nvPr/>
        </p:nvSpPr>
        <p:spPr>
          <a:xfrm>
            <a:off x="3375159" y="2910991"/>
            <a:ext cx="1896673" cy="307777"/>
          </a:xfrm>
          <a:prstGeom prst="rect">
            <a:avLst/>
          </a:prstGeom>
          <a:noFill/>
        </p:spPr>
        <p:txBody>
          <a:bodyPr wrap="none" rtlCol="0">
            <a:spAutoFit/>
          </a:bodyPr>
          <a:lstStyle/>
          <a:p>
            <a:r>
              <a:rPr lang="en-US" sz="1400" b="1"/>
              <a:t>Eigenvector for PC1</a:t>
            </a:r>
            <a:endParaRPr lang="en-US" sz="14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96BB74-8560-3405-B14F-A78E302E5720}"/>
                  </a:ext>
                </a:extLst>
              </p:cNvPr>
              <p:cNvSpPr txBox="1"/>
              <p:nvPr/>
            </p:nvSpPr>
            <p:spPr>
              <a:xfrm>
                <a:off x="112210" y="1934818"/>
                <a:ext cx="3086101" cy="1700274"/>
              </a:xfrm>
              <a:prstGeom prst="rect">
                <a:avLst/>
              </a:prstGeom>
              <a:noFill/>
            </p:spPr>
            <p:txBody>
              <a:bodyPr wrap="square" rtlCol="0">
                <a:spAutoFit/>
              </a:bodyPr>
              <a:lstStyle/>
              <a:p>
                <a:r>
                  <a:rPr lang="en-US" sz="1400"/>
                  <a:t>Eigenvalue for PC1 is the average of SS(distances) for PC1</a:t>
                </a:r>
              </a:p>
              <a:p>
                <a:endParaRPr lang="en-US" sz="1400"/>
              </a:p>
              <a:p>
                <a14:m>
                  <m:oMath xmlns:m="http://schemas.openxmlformats.org/officeDocument/2006/math">
                    <m:f>
                      <m:fPr>
                        <m:ctrlPr>
                          <a:rPr lang="en-GB" sz="1400" b="1" i="1" smtClean="0">
                            <a:latin typeface="Cambria Math" panose="02040503050406030204" pitchFamily="18" charset="0"/>
                          </a:rPr>
                        </m:ctrlPr>
                      </m:fPr>
                      <m:num>
                        <m:r>
                          <a:rPr lang="en-GB" sz="1400" b="1" i="1">
                            <a:latin typeface="Cambria Math" panose="02040503050406030204" pitchFamily="18" charset="0"/>
                          </a:rPr>
                          <m:t>𝑺𝑺</m:t>
                        </m:r>
                        <m:r>
                          <a:rPr lang="en-GB" sz="1400" b="1" i="1">
                            <a:latin typeface="Cambria Math" panose="02040503050406030204" pitchFamily="18" charset="0"/>
                          </a:rPr>
                          <m:t>(</m:t>
                        </m:r>
                        <m:r>
                          <a:rPr lang="en-GB" sz="1400" b="1" i="1">
                            <a:latin typeface="Cambria Math" panose="02040503050406030204" pitchFamily="18" charset="0"/>
                          </a:rPr>
                          <m:t>𝒅𝒊𝒔𝒕𝒂𝒏𝒄𝒆𝒔</m:t>
                        </m:r>
                        <m:r>
                          <a:rPr lang="en-GB" sz="1400" b="1" i="1">
                            <a:latin typeface="Cambria Math" panose="02040503050406030204" pitchFamily="18" charset="0"/>
                          </a:rPr>
                          <m:t> </m:t>
                        </m:r>
                        <m:r>
                          <a:rPr lang="en-GB" sz="1400" b="1" i="1">
                            <a:latin typeface="Cambria Math" panose="02040503050406030204" pitchFamily="18" charset="0"/>
                          </a:rPr>
                          <m:t>𝒇𝒐𝒓</m:t>
                        </m:r>
                        <m:r>
                          <a:rPr lang="en-GB" sz="1400" b="1" i="1">
                            <a:latin typeface="Cambria Math" panose="02040503050406030204" pitchFamily="18" charset="0"/>
                          </a:rPr>
                          <m:t> </m:t>
                        </m:r>
                        <m:r>
                          <a:rPr lang="en-GB" sz="1400" b="1" i="1">
                            <a:latin typeface="Cambria Math" panose="02040503050406030204" pitchFamily="18" charset="0"/>
                          </a:rPr>
                          <m:t>𝑷𝑪</m:t>
                        </m:r>
                        <m:r>
                          <a:rPr lang="en-GB" sz="1400" b="1" i="1">
                            <a:latin typeface="Cambria Math" panose="02040503050406030204" pitchFamily="18" charset="0"/>
                          </a:rPr>
                          <m:t>𝟏</m:t>
                        </m:r>
                        <m:r>
                          <a:rPr lang="en-GB" sz="1400" b="1" i="1">
                            <a:latin typeface="Cambria Math" panose="02040503050406030204" pitchFamily="18" charset="0"/>
                          </a:rPr>
                          <m:t>)</m:t>
                        </m:r>
                      </m:num>
                      <m:den>
                        <m:r>
                          <a:rPr lang="en-GB" sz="1400" b="1" i="1" smtClean="0">
                            <a:latin typeface="Cambria Math" panose="02040503050406030204" pitchFamily="18" charset="0"/>
                          </a:rPr>
                          <m:t>𝒏</m:t>
                        </m:r>
                        <m:r>
                          <a:rPr lang="en-GB" sz="1400" b="1" i="1" smtClean="0">
                            <a:latin typeface="Cambria Math" panose="02040503050406030204" pitchFamily="18" charset="0"/>
                          </a:rPr>
                          <m:t>−</m:t>
                        </m:r>
                        <m:r>
                          <a:rPr lang="en-GB" sz="1400" b="1" i="1" smtClean="0">
                            <a:latin typeface="Cambria Math" panose="02040503050406030204" pitchFamily="18" charset="0"/>
                          </a:rPr>
                          <m:t>𝟏</m:t>
                        </m:r>
                      </m:den>
                    </m:f>
                  </m:oMath>
                </a14:m>
                <a:r>
                  <a:rPr lang="en-US" sz="1400"/>
                  <a:t> </a:t>
                </a:r>
                <a:r>
                  <a:rPr lang="en-US" sz="1100"/>
                  <a:t>=  </a:t>
                </a:r>
                <a:r>
                  <a:rPr lang="en-US" sz="1100" b="1"/>
                  <a:t>Eigenvalue for PC1</a:t>
                </a:r>
                <a:endParaRPr lang="en-US" sz="1400"/>
              </a:p>
              <a:p>
                <a:endParaRPr lang="en-US" sz="1400"/>
              </a:p>
              <a:p>
                <a:r>
                  <a:rPr lang="en-US" sz="1400"/>
                  <a:t>Eigenvalue may be described as a measure of variance (spread) </a:t>
                </a:r>
              </a:p>
            </p:txBody>
          </p:sp>
        </mc:Choice>
        <mc:Fallback xmlns="">
          <p:sp>
            <p:nvSpPr>
              <p:cNvPr id="6" name="TextBox 5">
                <a:extLst>
                  <a:ext uri="{FF2B5EF4-FFF2-40B4-BE49-F238E27FC236}">
                    <a16:creationId xmlns:a16="http://schemas.microsoft.com/office/drawing/2014/main" id="{2796BB74-8560-3405-B14F-A78E302E5720}"/>
                  </a:ext>
                </a:extLst>
              </p:cNvPr>
              <p:cNvSpPr txBox="1">
                <a:spLocks noRot="1" noChangeAspect="1" noMove="1" noResize="1" noEditPoints="1" noAdjustHandles="1" noChangeArrowheads="1" noChangeShapeType="1" noTextEdit="1"/>
              </p:cNvSpPr>
              <p:nvPr/>
            </p:nvSpPr>
            <p:spPr>
              <a:xfrm>
                <a:off x="112210" y="1934818"/>
                <a:ext cx="3086101" cy="1700274"/>
              </a:xfrm>
              <a:prstGeom prst="rect">
                <a:avLst/>
              </a:prstGeom>
              <a:blipFill>
                <a:blip r:embed="rId4"/>
                <a:stretch>
                  <a:fillRect l="-592" t="-358" r="-1578" b="-322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545C162-4B07-64C9-AC6F-01AE354C7EFC}"/>
              </a:ext>
            </a:extLst>
          </p:cNvPr>
          <p:cNvPicPr>
            <a:picLocks noChangeAspect="1"/>
          </p:cNvPicPr>
          <p:nvPr/>
        </p:nvPicPr>
        <p:blipFill>
          <a:blip r:embed="rId5"/>
          <a:stretch>
            <a:fillRect/>
          </a:stretch>
        </p:blipFill>
        <p:spPr>
          <a:xfrm>
            <a:off x="843039" y="1559983"/>
            <a:ext cx="5064239" cy="226515"/>
          </a:xfrm>
          <a:prstGeom prst="rect">
            <a:avLst/>
          </a:prstGeom>
        </p:spPr>
      </p:pic>
      <p:cxnSp>
        <p:nvCxnSpPr>
          <p:cNvPr id="8" name="Straight Arrow Connector 7">
            <a:extLst>
              <a:ext uri="{FF2B5EF4-FFF2-40B4-BE49-F238E27FC236}">
                <a16:creationId xmlns:a16="http://schemas.microsoft.com/office/drawing/2014/main" id="{6204E866-6591-028C-AC6D-3ED7C1E0972F}"/>
              </a:ext>
            </a:extLst>
          </p:cNvPr>
          <p:cNvCxnSpPr>
            <a:cxnSpLocks/>
          </p:cNvCxnSpPr>
          <p:nvPr/>
        </p:nvCxnSpPr>
        <p:spPr>
          <a:xfrm flipV="1">
            <a:off x="3263920" y="4153989"/>
            <a:ext cx="724606" cy="18192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E0B69C-A4A6-0F62-787E-41284F7FB74C}"/>
              </a:ext>
            </a:extLst>
          </p:cNvPr>
          <p:cNvSpPr txBox="1"/>
          <p:nvPr/>
        </p:nvSpPr>
        <p:spPr>
          <a:xfrm>
            <a:off x="3445725" y="4244952"/>
            <a:ext cx="360996" cy="307777"/>
          </a:xfrm>
          <a:prstGeom prst="rect">
            <a:avLst/>
          </a:prstGeom>
          <a:noFill/>
        </p:spPr>
        <p:txBody>
          <a:bodyPr wrap="square" rtlCol="0">
            <a:spAutoFit/>
          </a:bodyPr>
          <a:lstStyle/>
          <a:p>
            <a:r>
              <a:rPr lang="en-US" sz="1400" b="1"/>
              <a:t>d</a:t>
            </a:r>
            <a:r>
              <a:rPr lang="en-US" sz="1400" b="1" baseline="-25000"/>
              <a:t>1</a:t>
            </a:r>
            <a:endParaRPr lang="en-US" sz="1400" b="1"/>
          </a:p>
        </p:txBody>
      </p:sp>
      <p:sp>
        <p:nvSpPr>
          <p:cNvPr id="5" name="TextBox 4">
            <a:extLst>
              <a:ext uri="{FF2B5EF4-FFF2-40B4-BE49-F238E27FC236}">
                <a16:creationId xmlns:a16="http://schemas.microsoft.com/office/drawing/2014/main" id="{5D902EEC-D09B-6F4E-01AE-FE27D5CD2995}"/>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6"/>
              </a:rPr>
              <a:t>www.statquest.org</a:t>
            </a:r>
            <a:r>
              <a:rPr lang="en-US" sz="1000"/>
              <a:t>, </a:t>
            </a:r>
            <a:r>
              <a:rPr lang="en-US" sz="1000">
                <a:hlinkClick r:id="rId7"/>
              </a:rPr>
              <a:t>www.youtube.com@statquest</a:t>
            </a:r>
            <a:r>
              <a:rPr lang="en-US" sz="1000"/>
              <a:t>) </a:t>
            </a:r>
          </a:p>
        </p:txBody>
      </p:sp>
    </p:spTree>
    <p:extLst>
      <p:ext uri="{BB962C8B-B14F-4D97-AF65-F5344CB8AC3E}">
        <p14:creationId xmlns:p14="http://schemas.microsoft.com/office/powerpoint/2010/main" val="81226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diagram of gene and gene&#10;&#10;Description automatically generated">
            <a:extLst>
              <a:ext uri="{FF2B5EF4-FFF2-40B4-BE49-F238E27FC236}">
                <a16:creationId xmlns:a16="http://schemas.microsoft.com/office/drawing/2014/main" id="{48CFCFE4-3AC3-640B-126A-DCB6285212EE}"/>
              </a:ext>
            </a:extLst>
          </p:cNvPr>
          <p:cNvPicPr>
            <a:picLocks noChangeAspect="1"/>
          </p:cNvPicPr>
          <p:nvPr/>
        </p:nvPicPr>
        <p:blipFill>
          <a:blip r:embed="rId3"/>
          <a:stretch>
            <a:fillRect/>
          </a:stretch>
        </p:blipFill>
        <p:spPr>
          <a:xfrm>
            <a:off x="387326" y="1495694"/>
            <a:ext cx="5975665" cy="3866607"/>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r>
              <a:rPr lang="en-US" sz="2000"/>
              <a:t>Step 4: Define Principal Component 2, eigenvector and eigenvalue</a:t>
            </a:r>
          </a:p>
          <a:p>
            <a:pPr lvl="1"/>
            <a:r>
              <a:rPr lang="en-US" sz="1600"/>
              <a:t>PC2 = next best fitting line through the origin</a:t>
            </a:r>
          </a:p>
          <a:p>
            <a:pPr lvl="1"/>
            <a:r>
              <a:rPr lang="en-US" sz="1600"/>
              <a:t>PC2 = perpendicular to PC1</a:t>
            </a:r>
          </a:p>
          <a:p>
            <a:pPr lvl="1"/>
            <a:endParaRPr lang="en-US" sz="1600"/>
          </a:p>
          <a:p>
            <a:pPr lvl="1"/>
            <a:endParaRPr lang="en-US" sz="1600"/>
          </a:p>
          <a:p>
            <a:endParaRPr lang="en-US" sz="2000"/>
          </a:p>
        </p:txBody>
      </p:sp>
      <p:sp>
        <p:nvSpPr>
          <p:cNvPr id="4" name="TextBox 3">
            <a:extLst>
              <a:ext uri="{FF2B5EF4-FFF2-40B4-BE49-F238E27FC236}">
                <a16:creationId xmlns:a16="http://schemas.microsoft.com/office/drawing/2014/main" id="{87EA0F25-015C-8B70-6F59-139FE00A8DFC}"/>
              </a:ext>
            </a:extLst>
          </p:cNvPr>
          <p:cNvSpPr txBox="1"/>
          <p:nvPr/>
        </p:nvSpPr>
        <p:spPr>
          <a:xfrm>
            <a:off x="250579" y="2337475"/>
            <a:ext cx="2651688" cy="307777"/>
          </a:xfrm>
          <a:prstGeom prst="rect">
            <a:avLst/>
          </a:prstGeom>
          <a:noFill/>
        </p:spPr>
        <p:txBody>
          <a:bodyPr wrap="none" rtlCol="0">
            <a:spAutoFit/>
          </a:bodyPr>
          <a:lstStyle/>
          <a:p>
            <a:r>
              <a:rPr lang="en-US" sz="1400" b="1"/>
              <a:t>Principal Component 2 (PC2)</a:t>
            </a:r>
            <a:endParaRPr lang="en-US" sz="1400"/>
          </a:p>
        </p:txBody>
      </p:sp>
      <p:cxnSp>
        <p:nvCxnSpPr>
          <p:cNvPr id="22" name="Straight Arrow Connector 21">
            <a:extLst>
              <a:ext uri="{FF2B5EF4-FFF2-40B4-BE49-F238E27FC236}">
                <a16:creationId xmlns:a16="http://schemas.microsoft.com/office/drawing/2014/main" id="{473DE91D-DF17-B1B6-962A-A966C55D8084}"/>
              </a:ext>
            </a:extLst>
          </p:cNvPr>
          <p:cNvCxnSpPr/>
          <p:nvPr/>
        </p:nvCxnSpPr>
        <p:spPr>
          <a:xfrm>
            <a:off x="1951017" y="2645252"/>
            <a:ext cx="800892" cy="324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E76C23-527A-36B7-66DC-9C0C5E89956F}"/>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1971761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graph&#10;&#10;Description automatically generated">
            <a:extLst>
              <a:ext uri="{FF2B5EF4-FFF2-40B4-BE49-F238E27FC236}">
                <a16:creationId xmlns:a16="http://schemas.microsoft.com/office/drawing/2014/main" id="{AFFDDD07-E7BA-AD8C-0949-50118CA4D3CE}"/>
              </a:ext>
            </a:extLst>
          </p:cNvPr>
          <p:cNvPicPr>
            <a:picLocks noChangeAspect="1"/>
          </p:cNvPicPr>
          <p:nvPr/>
        </p:nvPicPr>
        <p:blipFill>
          <a:blip r:embed="rId3"/>
          <a:stretch>
            <a:fillRect/>
          </a:stretch>
        </p:blipFill>
        <p:spPr>
          <a:xfrm>
            <a:off x="387326" y="1495694"/>
            <a:ext cx="5975665" cy="3866608"/>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r>
              <a:rPr lang="en-US" sz="2000"/>
              <a:t>Step 4: Define further PCs, eigenvectors and eigenvalues</a:t>
            </a:r>
          </a:p>
          <a:p>
            <a:pPr lvl="1"/>
            <a:r>
              <a:rPr lang="en-US" sz="1600"/>
              <a:t>PC2 = next best fitting line through the origin</a:t>
            </a:r>
          </a:p>
          <a:p>
            <a:pPr lvl="1"/>
            <a:r>
              <a:rPr lang="en-US" sz="1600"/>
              <a:t>PC2 = perpendicular to PC1</a:t>
            </a:r>
          </a:p>
          <a:p>
            <a:pPr lvl="1"/>
            <a:r>
              <a:rPr lang="en-US" sz="1600"/>
              <a:t>Eigenvector and eigenvector for PC2 defines similarly to PC1</a:t>
            </a:r>
          </a:p>
          <a:p>
            <a:endParaRPr lang="en-US" sz="2000"/>
          </a:p>
          <a:p>
            <a:endParaRPr lang="en-US" sz="2000"/>
          </a:p>
        </p:txBody>
      </p:sp>
      <p:sp>
        <p:nvSpPr>
          <p:cNvPr id="4" name="TextBox 3">
            <a:extLst>
              <a:ext uri="{FF2B5EF4-FFF2-40B4-BE49-F238E27FC236}">
                <a16:creationId xmlns:a16="http://schemas.microsoft.com/office/drawing/2014/main" id="{87EA0F25-015C-8B70-6F59-139FE00A8DFC}"/>
              </a:ext>
            </a:extLst>
          </p:cNvPr>
          <p:cNvSpPr txBox="1"/>
          <p:nvPr/>
        </p:nvSpPr>
        <p:spPr>
          <a:xfrm>
            <a:off x="250579" y="2337475"/>
            <a:ext cx="2651688" cy="307777"/>
          </a:xfrm>
          <a:prstGeom prst="rect">
            <a:avLst/>
          </a:prstGeom>
          <a:noFill/>
        </p:spPr>
        <p:txBody>
          <a:bodyPr wrap="none" rtlCol="0">
            <a:spAutoFit/>
          </a:bodyPr>
          <a:lstStyle/>
          <a:p>
            <a:r>
              <a:rPr lang="en-US" sz="1400" b="1"/>
              <a:t>Principal Component 2 (PC2)</a:t>
            </a:r>
            <a:endParaRPr lang="en-US" sz="1400"/>
          </a:p>
        </p:txBody>
      </p:sp>
      <p:cxnSp>
        <p:nvCxnSpPr>
          <p:cNvPr id="14" name="Straight Arrow Connector 13">
            <a:extLst>
              <a:ext uri="{FF2B5EF4-FFF2-40B4-BE49-F238E27FC236}">
                <a16:creationId xmlns:a16="http://schemas.microsoft.com/office/drawing/2014/main" id="{0383D171-C893-FD1B-0918-DCC0199C746B}"/>
              </a:ext>
            </a:extLst>
          </p:cNvPr>
          <p:cNvCxnSpPr>
            <a:cxnSpLocks/>
          </p:cNvCxnSpPr>
          <p:nvPr/>
        </p:nvCxnSpPr>
        <p:spPr>
          <a:xfrm flipH="1" flipV="1">
            <a:off x="3025794" y="3596617"/>
            <a:ext cx="165463" cy="5747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9B0155-C5F4-D78A-6016-7C02A5FFCB09}"/>
              </a:ext>
            </a:extLst>
          </p:cNvPr>
          <p:cNvSpPr txBox="1"/>
          <p:nvPr/>
        </p:nvSpPr>
        <p:spPr>
          <a:xfrm>
            <a:off x="250579" y="3635817"/>
            <a:ext cx="1896673" cy="307777"/>
          </a:xfrm>
          <a:prstGeom prst="rect">
            <a:avLst/>
          </a:prstGeom>
          <a:noFill/>
        </p:spPr>
        <p:txBody>
          <a:bodyPr wrap="none" rtlCol="0">
            <a:spAutoFit/>
          </a:bodyPr>
          <a:lstStyle/>
          <a:p>
            <a:r>
              <a:rPr lang="en-US" sz="1400" b="1"/>
              <a:t>Eigenvector for PC2</a:t>
            </a:r>
            <a:endParaRPr lang="en-US" sz="1400"/>
          </a:p>
        </p:txBody>
      </p:sp>
      <p:cxnSp>
        <p:nvCxnSpPr>
          <p:cNvPr id="22" name="Straight Arrow Connector 21">
            <a:extLst>
              <a:ext uri="{FF2B5EF4-FFF2-40B4-BE49-F238E27FC236}">
                <a16:creationId xmlns:a16="http://schemas.microsoft.com/office/drawing/2014/main" id="{473DE91D-DF17-B1B6-962A-A966C55D8084}"/>
              </a:ext>
            </a:extLst>
          </p:cNvPr>
          <p:cNvCxnSpPr/>
          <p:nvPr/>
        </p:nvCxnSpPr>
        <p:spPr>
          <a:xfrm>
            <a:off x="1951017" y="2645252"/>
            <a:ext cx="800892" cy="324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6DBB50-EFD0-87B6-EDA6-B7C3002C9290}"/>
              </a:ext>
            </a:extLst>
          </p:cNvPr>
          <p:cNvCxnSpPr/>
          <p:nvPr/>
        </p:nvCxnSpPr>
        <p:spPr>
          <a:xfrm>
            <a:off x="2147252" y="3790443"/>
            <a:ext cx="8237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842AC34-5E06-653D-6A5B-9CFCCC908227}"/>
                  </a:ext>
                </a:extLst>
              </p:cNvPr>
              <p:cNvSpPr txBox="1"/>
              <p:nvPr/>
            </p:nvSpPr>
            <p:spPr>
              <a:xfrm>
                <a:off x="3219580" y="2192628"/>
                <a:ext cx="3299301" cy="452624"/>
              </a:xfrm>
              <a:prstGeom prst="rect">
                <a:avLst/>
              </a:prstGeom>
              <a:noFill/>
            </p:spPr>
            <p:txBody>
              <a:bodyPr wrap="none" rtlCol="0">
                <a:spAutoFit/>
              </a:bodyPr>
              <a:lstStyle/>
              <a:p>
                <a14:m>
                  <m:oMath xmlns:m="http://schemas.openxmlformats.org/officeDocument/2006/math">
                    <m:f>
                      <m:fPr>
                        <m:ctrlPr>
                          <a:rPr lang="en-GB" sz="1600" b="1" i="1" smtClean="0">
                            <a:latin typeface="Cambria Math" panose="02040503050406030204" pitchFamily="18" charset="0"/>
                          </a:rPr>
                        </m:ctrlPr>
                      </m:fPr>
                      <m:num>
                        <m:r>
                          <a:rPr lang="en-GB" sz="1600" b="1" i="1">
                            <a:latin typeface="Cambria Math" panose="02040503050406030204" pitchFamily="18" charset="0"/>
                          </a:rPr>
                          <m:t>𝑺𝑺</m:t>
                        </m:r>
                        <m:r>
                          <a:rPr lang="en-GB" sz="1600" b="1" i="1">
                            <a:latin typeface="Cambria Math" panose="02040503050406030204" pitchFamily="18" charset="0"/>
                          </a:rPr>
                          <m:t>(</m:t>
                        </m:r>
                        <m:r>
                          <a:rPr lang="en-GB" sz="1600" b="1" i="1">
                            <a:latin typeface="Cambria Math" panose="02040503050406030204" pitchFamily="18" charset="0"/>
                          </a:rPr>
                          <m:t>𝒅𝒊𝒔𝒕𝒂𝒏𝒄𝒆𝒔</m:t>
                        </m:r>
                        <m:r>
                          <a:rPr lang="en-GB" sz="1600" b="1" i="1">
                            <a:latin typeface="Cambria Math" panose="02040503050406030204" pitchFamily="18" charset="0"/>
                          </a:rPr>
                          <m:t> </m:t>
                        </m:r>
                        <m:r>
                          <a:rPr lang="en-GB" sz="1600" b="1" i="1">
                            <a:latin typeface="Cambria Math" panose="02040503050406030204" pitchFamily="18" charset="0"/>
                          </a:rPr>
                          <m:t>𝒇𝒐𝒓</m:t>
                        </m:r>
                        <m:r>
                          <a:rPr lang="en-GB" sz="1600" b="1" i="1">
                            <a:latin typeface="Cambria Math" panose="02040503050406030204" pitchFamily="18" charset="0"/>
                          </a:rPr>
                          <m:t> </m:t>
                        </m:r>
                        <m:r>
                          <a:rPr lang="en-GB" sz="1600" b="1" i="1">
                            <a:latin typeface="Cambria Math" panose="02040503050406030204" pitchFamily="18" charset="0"/>
                          </a:rPr>
                          <m:t>𝑷𝑪</m:t>
                        </m:r>
                        <m:r>
                          <a:rPr lang="en-GB" sz="1600" b="1" i="1" smtClean="0">
                            <a:latin typeface="Cambria Math" panose="02040503050406030204" pitchFamily="18" charset="0"/>
                          </a:rPr>
                          <m:t>𝟐</m:t>
                        </m:r>
                        <m:r>
                          <a:rPr lang="en-GB" sz="1600" b="1" i="1">
                            <a:latin typeface="Cambria Math" panose="02040503050406030204" pitchFamily="18" charset="0"/>
                          </a:rPr>
                          <m:t>)</m:t>
                        </m:r>
                      </m:num>
                      <m:den>
                        <m:r>
                          <a:rPr lang="en-GB" sz="1600" b="1" i="1" smtClean="0">
                            <a:latin typeface="Cambria Math" panose="02040503050406030204" pitchFamily="18" charset="0"/>
                          </a:rPr>
                          <m:t>𝒏</m:t>
                        </m:r>
                        <m:r>
                          <a:rPr lang="en-GB" sz="1600" b="1" i="1" smtClean="0">
                            <a:latin typeface="Cambria Math" panose="02040503050406030204" pitchFamily="18" charset="0"/>
                          </a:rPr>
                          <m:t>−</m:t>
                        </m:r>
                        <m:r>
                          <a:rPr lang="en-GB" sz="1600" b="1" i="1" smtClean="0">
                            <a:latin typeface="Cambria Math" panose="02040503050406030204" pitchFamily="18" charset="0"/>
                          </a:rPr>
                          <m:t>𝟏</m:t>
                        </m:r>
                      </m:den>
                    </m:f>
                  </m:oMath>
                </a14:m>
                <a:r>
                  <a:rPr lang="en-US" sz="1600"/>
                  <a:t> </a:t>
                </a:r>
                <a:r>
                  <a:rPr lang="en-US" sz="1100"/>
                  <a:t>=  </a:t>
                </a:r>
                <a:r>
                  <a:rPr lang="en-US" sz="1100" b="1"/>
                  <a:t>Eigenvalue for PC2</a:t>
                </a:r>
              </a:p>
            </p:txBody>
          </p:sp>
        </mc:Choice>
        <mc:Fallback xmlns="">
          <p:sp>
            <p:nvSpPr>
              <p:cNvPr id="25" name="TextBox 24">
                <a:extLst>
                  <a:ext uri="{FF2B5EF4-FFF2-40B4-BE49-F238E27FC236}">
                    <a16:creationId xmlns:a16="http://schemas.microsoft.com/office/drawing/2014/main" id="{9842AC34-5E06-653D-6A5B-9CFCCC908227}"/>
                  </a:ext>
                </a:extLst>
              </p:cNvPr>
              <p:cNvSpPr txBox="1">
                <a:spLocks noRot="1" noChangeAspect="1" noMove="1" noResize="1" noEditPoints="1" noAdjustHandles="1" noChangeArrowheads="1" noChangeShapeType="1" noTextEdit="1"/>
              </p:cNvSpPr>
              <p:nvPr/>
            </p:nvSpPr>
            <p:spPr>
              <a:xfrm>
                <a:off x="3219580" y="2192628"/>
                <a:ext cx="3299301" cy="452624"/>
              </a:xfrm>
              <a:prstGeom prst="rect">
                <a:avLst/>
              </a:prstGeom>
              <a:blipFill>
                <a:blip r:embed="rId4"/>
                <a:stretch>
                  <a:fillRect b="-135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8DD37A5-362F-7447-E862-D7C9DB611A00}"/>
              </a:ext>
            </a:extLst>
          </p:cNvPr>
          <p:cNvPicPr>
            <a:picLocks noChangeAspect="1"/>
          </p:cNvPicPr>
          <p:nvPr/>
        </p:nvPicPr>
        <p:blipFill>
          <a:blip r:embed="rId5"/>
          <a:stretch>
            <a:fillRect/>
          </a:stretch>
        </p:blipFill>
        <p:spPr>
          <a:xfrm>
            <a:off x="387325" y="1495694"/>
            <a:ext cx="5975665" cy="296630"/>
          </a:xfrm>
          <a:prstGeom prst="rect">
            <a:avLst/>
          </a:prstGeom>
        </p:spPr>
      </p:pic>
      <p:sp>
        <p:nvSpPr>
          <p:cNvPr id="5" name="TextBox 4">
            <a:extLst>
              <a:ext uri="{FF2B5EF4-FFF2-40B4-BE49-F238E27FC236}">
                <a16:creationId xmlns:a16="http://schemas.microsoft.com/office/drawing/2014/main" id="{6E33E091-BAFA-F688-C328-863245890CF5}"/>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6"/>
              </a:rPr>
              <a:t>www.statquest.org</a:t>
            </a:r>
            <a:r>
              <a:rPr lang="en-US" sz="1000"/>
              <a:t>, </a:t>
            </a:r>
            <a:r>
              <a:rPr lang="en-US" sz="1000">
                <a:hlinkClick r:id="rId7"/>
              </a:rPr>
              <a:t>www.youtube.com@statquest</a:t>
            </a:r>
            <a:r>
              <a:rPr lang="en-US" sz="1000"/>
              <a:t>) </a:t>
            </a:r>
          </a:p>
        </p:txBody>
      </p:sp>
    </p:spTree>
    <p:extLst>
      <p:ext uri="{BB962C8B-B14F-4D97-AF65-F5344CB8AC3E}">
        <p14:creationId xmlns:p14="http://schemas.microsoft.com/office/powerpoint/2010/main" val="625610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gene and gene&#10;&#10;Description automatically generated">
            <a:extLst>
              <a:ext uri="{FF2B5EF4-FFF2-40B4-BE49-F238E27FC236}">
                <a16:creationId xmlns:a16="http://schemas.microsoft.com/office/drawing/2014/main" id="{A46FD617-C4C3-7F51-D61C-04A048850BDF}"/>
              </a:ext>
            </a:extLst>
          </p:cNvPr>
          <p:cNvPicPr>
            <a:picLocks noChangeAspect="1"/>
          </p:cNvPicPr>
          <p:nvPr/>
        </p:nvPicPr>
        <p:blipFill>
          <a:blip r:embed="rId3"/>
          <a:stretch>
            <a:fillRect/>
          </a:stretch>
        </p:blipFill>
        <p:spPr>
          <a:xfrm>
            <a:off x="387326" y="1495693"/>
            <a:ext cx="5975665" cy="3866608"/>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683211"/>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r>
              <a:rPr lang="en-US" sz="2000"/>
              <a:t>Step 4: Define Principal Component 2, eigenvector and eigenvalue</a:t>
            </a:r>
          </a:p>
          <a:p>
            <a:pPr lvl="1"/>
            <a:r>
              <a:rPr lang="en-US" sz="1600"/>
              <a:t>PC2 = next best fitting line through the origin</a:t>
            </a:r>
          </a:p>
          <a:p>
            <a:pPr lvl="1"/>
            <a:r>
              <a:rPr lang="en-US" sz="1600"/>
              <a:t>PC2 = perpendicular to PC1</a:t>
            </a:r>
          </a:p>
          <a:p>
            <a:pPr lvl="1"/>
            <a:r>
              <a:rPr lang="en-US" sz="1600"/>
              <a:t>Eigenvector and eigenvector for PC2 defines similarly to PC1</a:t>
            </a:r>
          </a:p>
          <a:p>
            <a:pPr lvl="1"/>
            <a:r>
              <a:rPr lang="en-US" sz="1600"/>
              <a:t>Method extends to further dimension</a:t>
            </a:r>
          </a:p>
          <a:p>
            <a:pPr lvl="1"/>
            <a:endParaRPr lang="en-US" sz="1600"/>
          </a:p>
          <a:p>
            <a:pPr lvl="1"/>
            <a:endParaRPr lang="en-US" sz="1600"/>
          </a:p>
          <a:p>
            <a:pPr lvl="1"/>
            <a:endParaRPr lang="en-US" sz="1600"/>
          </a:p>
          <a:p>
            <a:endParaRPr lang="en-US" sz="2000"/>
          </a:p>
        </p:txBody>
      </p:sp>
      <p:sp>
        <p:nvSpPr>
          <p:cNvPr id="4" name="TextBox 3">
            <a:extLst>
              <a:ext uri="{FF2B5EF4-FFF2-40B4-BE49-F238E27FC236}">
                <a16:creationId xmlns:a16="http://schemas.microsoft.com/office/drawing/2014/main" id="{9A32F55F-1DDA-9E74-4B17-2CCDA08F2F10}"/>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112194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D487-63B5-778A-6642-FFBDF7A66C34}"/>
              </a:ext>
            </a:extLst>
          </p:cNvPr>
          <p:cNvSpPr>
            <a:spLocks noGrp="1"/>
          </p:cNvSpPr>
          <p:nvPr>
            <p:ph type="title"/>
          </p:nvPr>
        </p:nvSpPr>
        <p:spPr/>
        <p:txBody>
          <a:bodyPr/>
          <a:lstStyle/>
          <a:p>
            <a:pPr algn="ctr"/>
            <a:r>
              <a:rPr lang="en-US"/>
              <a:t>Presenters</a:t>
            </a:r>
          </a:p>
        </p:txBody>
      </p:sp>
      <p:pic>
        <p:nvPicPr>
          <p:cNvPr id="4" name="Content Placeholder 3">
            <a:extLst>
              <a:ext uri="{FF2B5EF4-FFF2-40B4-BE49-F238E27FC236}">
                <a16:creationId xmlns:a16="http://schemas.microsoft.com/office/drawing/2014/main" id="{963A81AF-7FFF-380F-D8DC-6272665FDC3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644" r="10520"/>
          <a:stretch/>
        </p:blipFill>
        <p:spPr bwMode="auto">
          <a:xfrm>
            <a:off x="6096000" y="2026893"/>
            <a:ext cx="2210314" cy="2453183"/>
          </a:xfrm>
          <a:prstGeom prst="rect">
            <a:avLst/>
          </a:prstGeom>
          <a:noFill/>
          <a:ln>
            <a:noFill/>
          </a:ln>
        </p:spPr>
      </p:pic>
      <p:sp>
        <p:nvSpPr>
          <p:cNvPr id="6" name="TextBox 5">
            <a:extLst>
              <a:ext uri="{FF2B5EF4-FFF2-40B4-BE49-F238E27FC236}">
                <a16:creationId xmlns:a16="http://schemas.microsoft.com/office/drawing/2014/main" id="{792C02F3-D390-8D31-07F4-376C7196F27A}"/>
              </a:ext>
            </a:extLst>
          </p:cNvPr>
          <p:cNvSpPr txBox="1"/>
          <p:nvPr/>
        </p:nvSpPr>
        <p:spPr>
          <a:xfrm>
            <a:off x="8667626" y="1386276"/>
            <a:ext cx="2925510" cy="3477875"/>
          </a:xfrm>
          <a:prstGeom prst="rect">
            <a:avLst/>
          </a:prstGeom>
          <a:noFill/>
        </p:spPr>
        <p:txBody>
          <a:bodyPr wrap="square" rtlCol="0">
            <a:spAutoFit/>
          </a:bodyPr>
          <a:lstStyle/>
          <a:p>
            <a:pPr algn="just"/>
            <a:r>
              <a:rPr lang="en-US" sz="1000" b="1"/>
              <a:t>Dr. Adam Thomas Knowles</a:t>
            </a:r>
          </a:p>
          <a:p>
            <a:pPr algn="just"/>
            <a:endParaRPr lang="en-US" sz="1000"/>
          </a:p>
          <a:p>
            <a:pPr algn="just"/>
            <a:r>
              <a:rPr lang="en-US" sz="1000" b="1"/>
              <a:t>Postdoctoral Research Associate </a:t>
            </a:r>
            <a:r>
              <a:rPr lang="en-US" sz="1000"/>
              <a:t>– Data Science Research Centre, Liverpool John </a:t>
            </a:r>
            <a:r>
              <a:rPr lang="en-US" sz="1000" err="1"/>
              <a:t>Moores</a:t>
            </a:r>
            <a:r>
              <a:rPr lang="en-US" sz="1000"/>
              <a:t> University</a:t>
            </a:r>
          </a:p>
          <a:p>
            <a:pPr algn="just"/>
            <a:endParaRPr lang="en-US" sz="1000"/>
          </a:p>
          <a:p>
            <a:pPr algn="just"/>
            <a:r>
              <a:rPr lang="en-US" sz="1000"/>
              <a:t>Dr. Adam T. Knowles completed his Ph.D. in Astrophysics at The University of Central Lancashire, focusing on </a:t>
            </a:r>
            <a:r>
              <a:rPr lang="en-US" sz="1000">
                <a:highlight>
                  <a:srgbClr val="FFFF00"/>
                </a:highlight>
              </a:rPr>
              <a:t>Stellar Population Modelling and Galactic Chemical Evolution</a:t>
            </a:r>
            <a:r>
              <a:rPr lang="en-US" sz="1000"/>
              <a:t>. His work has involved spectral models of stars, integrated stellar populations, and the use of high-performance computing for galaxy formation research.</a:t>
            </a:r>
          </a:p>
          <a:p>
            <a:pPr algn="just"/>
            <a:endParaRPr lang="en-US" sz="1000"/>
          </a:p>
          <a:p>
            <a:pPr algn="just"/>
            <a:r>
              <a:rPr lang="en-US" sz="1000"/>
              <a:t>Adam is now a Postdoctoral Research Associate at the Data Science Research Centre at Liverpool John </a:t>
            </a:r>
            <a:r>
              <a:rPr lang="en-US" sz="1000" err="1"/>
              <a:t>Moores</a:t>
            </a:r>
            <a:r>
              <a:rPr lang="en-US" sz="1000"/>
              <a:t> University. His research involves Machine Learning and AI for healthcare applications, particularly in developing digital twin technologies. For the EU Horizon funded TARGET project.</a:t>
            </a:r>
          </a:p>
        </p:txBody>
      </p:sp>
      <p:pic>
        <p:nvPicPr>
          <p:cNvPr id="7" name="Picture 6" descr="A person wearing glasses and a black shirt&#10;&#10;Description automatically generated">
            <a:extLst>
              <a:ext uri="{FF2B5EF4-FFF2-40B4-BE49-F238E27FC236}">
                <a16:creationId xmlns:a16="http://schemas.microsoft.com/office/drawing/2014/main" id="{0C14D197-00C5-B7E5-A33A-CA1EDABF8D1C}"/>
              </a:ext>
            </a:extLst>
          </p:cNvPr>
          <p:cNvPicPr>
            <a:picLocks noChangeAspect="1"/>
          </p:cNvPicPr>
          <p:nvPr/>
        </p:nvPicPr>
        <p:blipFill rotWithShape="1">
          <a:blip r:embed="rId4"/>
          <a:srcRect t="4290" b="15189"/>
          <a:stretch/>
        </p:blipFill>
        <p:spPr bwMode="auto">
          <a:xfrm>
            <a:off x="492722" y="2026893"/>
            <a:ext cx="1972181" cy="2453183"/>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1F93676-EE55-6D47-BAD6-B77907095277}"/>
              </a:ext>
            </a:extLst>
          </p:cNvPr>
          <p:cNvSpPr txBox="1"/>
          <p:nvPr/>
        </p:nvSpPr>
        <p:spPr>
          <a:xfrm>
            <a:off x="2521469" y="1822323"/>
            <a:ext cx="3213219" cy="2862322"/>
          </a:xfrm>
          <a:prstGeom prst="rect">
            <a:avLst/>
          </a:prstGeom>
          <a:noFill/>
        </p:spPr>
        <p:txBody>
          <a:bodyPr wrap="square" rtlCol="0">
            <a:spAutoFit/>
          </a:bodyPr>
          <a:lstStyle/>
          <a:p>
            <a:r>
              <a:rPr lang="en-US" sz="1000" b="1"/>
              <a:t>(Potential Dr) Dharmesh Mistry</a:t>
            </a:r>
          </a:p>
          <a:p>
            <a:endParaRPr lang="en-US" sz="1000" b="1"/>
          </a:p>
          <a:p>
            <a:r>
              <a:rPr lang="en-US" sz="1000" b="1"/>
              <a:t>Postdoctoral Research Associate </a:t>
            </a:r>
            <a:r>
              <a:rPr lang="en-US" sz="1000"/>
              <a:t>at the Data Science Research Centre, Liverpool John </a:t>
            </a:r>
            <a:r>
              <a:rPr lang="en-US" sz="1000" err="1"/>
              <a:t>Moores</a:t>
            </a:r>
            <a:r>
              <a:rPr lang="en-US" sz="1000"/>
              <a:t> University (LJMU). His research develops machine learning architectures, including digital twin technologies, for the EU Horizon project TARGET, aimed at atrial fibrillation-related stroke prevention and management.</a:t>
            </a:r>
          </a:p>
          <a:p>
            <a:endParaRPr lang="en-US" sz="1000"/>
          </a:p>
          <a:p>
            <a:r>
              <a:rPr lang="en-US" sz="1000"/>
              <a:t>Dharmesh completed his master's and Ph.D. at LJMU’s Astrophysics Research Institute, </a:t>
            </a:r>
            <a:r>
              <a:rPr lang="en-US" sz="1000" err="1"/>
              <a:t>specialising</a:t>
            </a:r>
            <a:r>
              <a:rPr lang="en-US" sz="1000"/>
              <a:t> in machine learning for automating the identification of </a:t>
            </a:r>
            <a:r>
              <a:rPr lang="en-US" sz="1000">
                <a:highlight>
                  <a:srgbClr val="FFFF00"/>
                </a:highlight>
              </a:rPr>
              <a:t>rare binary star systems</a:t>
            </a:r>
            <a:r>
              <a:rPr lang="en-US" sz="1000"/>
              <a:t>. He has extensive expertise in classification, clustering, dimensionality reduction, and data augmentation. Dharmesh’s work bridges data science and astrophysics, bringing an interdisciplinary perspective to his research.</a:t>
            </a:r>
          </a:p>
        </p:txBody>
      </p:sp>
    </p:spTree>
    <p:extLst>
      <p:ext uri="{BB962C8B-B14F-4D97-AF65-F5344CB8AC3E}">
        <p14:creationId xmlns:p14="http://schemas.microsoft.com/office/powerpoint/2010/main" val="658202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gene and pc2&#10;&#10;Description automatically generated">
            <a:extLst>
              <a:ext uri="{FF2B5EF4-FFF2-40B4-BE49-F238E27FC236}">
                <a16:creationId xmlns:a16="http://schemas.microsoft.com/office/drawing/2014/main" id="{C0096AB4-330D-4EC7-01AD-DE5D980E19A2}"/>
              </a:ext>
            </a:extLst>
          </p:cNvPr>
          <p:cNvPicPr>
            <a:picLocks noChangeAspect="1"/>
          </p:cNvPicPr>
          <p:nvPr/>
        </p:nvPicPr>
        <p:blipFill>
          <a:blip r:embed="rId3"/>
          <a:stretch>
            <a:fillRect/>
          </a:stretch>
        </p:blipFill>
        <p:spPr>
          <a:xfrm>
            <a:off x="402567" y="1495693"/>
            <a:ext cx="5975665" cy="3866609"/>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869269"/>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r>
              <a:rPr lang="en-US" sz="2000"/>
              <a:t>Step 4: Define Principal Component 2, eigenvector and eigenvalue</a:t>
            </a:r>
          </a:p>
          <a:p>
            <a:pPr lvl="1"/>
            <a:r>
              <a:rPr lang="en-US" sz="1600"/>
              <a:t>PC2 = next best fitting line through the origin</a:t>
            </a:r>
          </a:p>
          <a:p>
            <a:pPr lvl="1"/>
            <a:r>
              <a:rPr lang="en-US" sz="1600"/>
              <a:t>PC2 = perpendicular to PC1</a:t>
            </a:r>
          </a:p>
          <a:p>
            <a:pPr lvl="1"/>
            <a:r>
              <a:rPr lang="en-US" sz="1600"/>
              <a:t>Eigenvector and eigenvector for PC2 defines similarly to PC1</a:t>
            </a:r>
          </a:p>
          <a:p>
            <a:pPr lvl="1"/>
            <a:r>
              <a:rPr lang="en-US" sz="1600"/>
              <a:t>Method extends to further dimension</a:t>
            </a:r>
          </a:p>
          <a:p>
            <a:pPr lvl="1"/>
            <a:r>
              <a:rPr lang="en-US" sz="1600"/>
              <a:t>PC3 = next best fitting line through the origin</a:t>
            </a:r>
          </a:p>
          <a:p>
            <a:pPr lvl="1"/>
            <a:r>
              <a:rPr lang="en-US" sz="1600"/>
              <a:t>PC3 = perpendicular to PC1 and PC2</a:t>
            </a:r>
          </a:p>
          <a:p>
            <a:pPr lvl="1"/>
            <a:r>
              <a:rPr lang="en-US" sz="1600"/>
              <a:t>…</a:t>
            </a:r>
          </a:p>
          <a:p>
            <a:pPr lvl="1"/>
            <a:r>
              <a:rPr lang="en-US" sz="1600"/>
              <a:t>Number of principal components = number of dimensions</a:t>
            </a:r>
          </a:p>
          <a:p>
            <a:pPr lvl="1"/>
            <a:endParaRPr lang="en-US" sz="1600"/>
          </a:p>
          <a:p>
            <a:pPr lvl="1"/>
            <a:endParaRPr lang="en-US" sz="1600"/>
          </a:p>
          <a:p>
            <a:endParaRPr lang="en-US" sz="2000"/>
          </a:p>
        </p:txBody>
      </p:sp>
      <p:sp>
        <p:nvSpPr>
          <p:cNvPr id="8" name="TextBox 7">
            <a:extLst>
              <a:ext uri="{FF2B5EF4-FFF2-40B4-BE49-F238E27FC236}">
                <a16:creationId xmlns:a16="http://schemas.microsoft.com/office/drawing/2014/main" id="{514CB58E-CB9A-1DDD-547E-2A17786B0D58}"/>
              </a:ext>
            </a:extLst>
          </p:cNvPr>
          <p:cNvSpPr txBox="1"/>
          <p:nvPr/>
        </p:nvSpPr>
        <p:spPr>
          <a:xfrm>
            <a:off x="402567" y="3048000"/>
            <a:ext cx="2651688" cy="307777"/>
          </a:xfrm>
          <a:prstGeom prst="rect">
            <a:avLst/>
          </a:prstGeom>
          <a:noFill/>
        </p:spPr>
        <p:txBody>
          <a:bodyPr wrap="none" rtlCol="0">
            <a:spAutoFit/>
          </a:bodyPr>
          <a:lstStyle/>
          <a:p>
            <a:r>
              <a:rPr lang="en-US" sz="1400" b="1"/>
              <a:t>Principal Component 3 </a:t>
            </a:r>
            <a:r>
              <a:rPr lang="en-US" sz="1400"/>
              <a:t>(</a:t>
            </a:r>
            <a:r>
              <a:rPr lang="en-US" sz="1400" b="1"/>
              <a:t>PC3</a:t>
            </a:r>
            <a:r>
              <a:rPr lang="en-US" sz="1400"/>
              <a:t>)</a:t>
            </a:r>
          </a:p>
        </p:txBody>
      </p:sp>
      <p:sp>
        <p:nvSpPr>
          <p:cNvPr id="4" name="TextBox 3">
            <a:extLst>
              <a:ext uri="{FF2B5EF4-FFF2-40B4-BE49-F238E27FC236}">
                <a16:creationId xmlns:a16="http://schemas.microsoft.com/office/drawing/2014/main" id="{398D3D1E-AF03-3085-5B9F-AE44F8FDAFB5}"/>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377755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diagram&#10;&#10;Description automatically generated">
            <a:extLst>
              <a:ext uri="{FF2B5EF4-FFF2-40B4-BE49-F238E27FC236}">
                <a16:creationId xmlns:a16="http://schemas.microsoft.com/office/drawing/2014/main" id="{541BA020-A1C0-7B8F-AA3F-F0AEFDB4D670}"/>
              </a:ext>
            </a:extLst>
          </p:cNvPr>
          <p:cNvPicPr>
            <a:picLocks noChangeAspect="1"/>
          </p:cNvPicPr>
          <p:nvPr/>
        </p:nvPicPr>
        <p:blipFill>
          <a:blip r:embed="rId3"/>
          <a:stretch>
            <a:fillRect/>
          </a:stretch>
        </p:blipFill>
        <p:spPr>
          <a:xfrm>
            <a:off x="402567" y="1495694"/>
            <a:ext cx="5975665" cy="3866609"/>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869269"/>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r>
              <a:rPr lang="en-US" sz="2000"/>
              <a:t>Step 4: Define further Principal Components, eigenvectors and eigenvalues</a:t>
            </a:r>
          </a:p>
          <a:p>
            <a:r>
              <a:rPr lang="en-US" sz="2000"/>
              <a:t>Step 5: Reduce dimensions by plotting the PCs that account for the greatest amount of variance – largest eigenvalues.</a:t>
            </a:r>
            <a:endParaRPr lang="en-US" sz="1600"/>
          </a:p>
          <a:p>
            <a:pPr lvl="1"/>
            <a:endParaRPr lang="en-US" sz="1600"/>
          </a:p>
          <a:p>
            <a:endParaRPr lang="en-US" sz="2000"/>
          </a:p>
        </p:txBody>
      </p:sp>
      <p:sp>
        <p:nvSpPr>
          <p:cNvPr id="10" name="TextBox 9">
            <a:extLst>
              <a:ext uri="{FF2B5EF4-FFF2-40B4-BE49-F238E27FC236}">
                <a16:creationId xmlns:a16="http://schemas.microsoft.com/office/drawing/2014/main" id="{70949585-A43E-245B-D6BB-A0A5261351A4}"/>
              </a:ext>
            </a:extLst>
          </p:cNvPr>
          <p:cNvSpPr txBox="1"/>
          <p:nvPr/>
        </p:nvSpPr>
        <p:spPr>
          <a:xfrm>
            <a:off x="3118673" y="2166254"/>
            <a:ext cx="2811863" cy="923330"/>
          </a:xfrm>
          <a:prstGeom prst="rect">
            <a:avLst/>
          </a:prstGeom>
          <a:noFill/>
        </p:spPr>
        <p:txBody>
          <a:bodyPr wrap="square" rtlCol="0">
            <a:spAutoFit/>
          </a:bodyPr>
          <a:lstStyle/>
          <a:p>
            <a:r>
              <a:rPr lang="en-US"/>
              <a:t>Use the projected points to find where the samples go in PCA space</a:t>
            </a:r>
          </a:p>
        </p:txBody>
      </p:sp>
      <p:sp>
        <p:nvSpPr>
          <p:cNvPr id="12" name="TextBox 11">
            <a:extLst>
              <a:ext uri="{FF2B5EF4-FFF2-40B4-BE49-F238E27FC236}">
                <a16:creationId xmlns:a16="http://schemas.microsoft.com/office/drawing/2014/main" id="{3FF6C7C0-DB07-A3BE-5BE5-8230A0EBE240}"/>
              </a:ext>
            </a:extLst>
          </p:cNvPr>
          <p:cNvSpPr txBox="1"/>
          <p:nvPr/>
        </p:nvSpPr>
        <p:spPr>
          <a:xfrm>
            <a:off x="169229" y="2166254"/>
            <a:ext cx="2295674" cy="646331"/>
          </a:xfrm>
          <a:prstGeom prst="rect">
            <a:avLst/>
          </a:prstGeom>
          <a:noFill/>
        </p:spPr>
        <p:txBody>
          <a:bodyPr wrap="square" rtlCol="0">
            <a:spAutoFit/>
          </a:bodyPr>
          <a:lstStyle/>
          <a:p>
            <a:r>
              <a:rPr lang="en-US"/>
              <a:t>PC1 and PC2 have highest eigenvalues</a:t>
            </a:r>
          </a:p>
        </p:txBody>
      </p:sp>
      <p:sp>
        <p:nvSpPr>
          <p:cNvPr id="4" name="TextBox 3">
            <a:extLst>
              <a:ext uri="{FF2B5EF4-FFF2-40B4-BE49-F238E27FC236}">
                <a16:creationId xmlns:a16="http://schemas.microsoft.com/office/drawing/2014/main" id="{EA676F0D-1771-5485-4AD2-07E447B51C03}"/>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113432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graph&#10;&#10;Description automatically generated">
            <a:extLst>
              <a:ext uri="{FF2B5EF4-FFF2-40B4-BE49-F238E27FC236}">
                <a16:creationId xmlns:a16="http://schemas.microsoft.com/office/drawing/2014/main" id="{F65B1260-C52E-3EB8-7D39-F47DD6EBFFE9}"/>
              </a:ext>
            </a:extLst>
          </p:cNvPr>
          <p:cNvPicPr>
            <a:picLocks noChangeAspect="1"/>
          </p:cNvPicPr>
          <p:nvPr/>
        </p:nvPicPr>
        <p:blipFill>
          <a:blip r:embed="rId3"/>
          <a:stretch>
            <a:fillRect/>
          </a:stretch>
        </p:blipFill>
        <p:spPr>
          <a:xfrm>
            <a:off x="402566" y="1495693"/>
            <a:ext cx="5975665" cy="3866609"/>
          </a:xfrm>
          <a:prstGeom prst="rect">
            <a:avLst/>
          </a:prstGeom>
        </p:spPr>
      </p:pic>
      <p:sp>
        <p:nvSpPr>
          <p:cNvPr id="2" name="Title 1">
            <a:extLst>
              <a:ext uri="{FF2B5EF4-FFF2-40B4-BE49-F238E27FC236}">
                <a16:creationId xmlns:a16="http://schemas.microsoft.com/office/drawing/2014/main" id="{B767BEAC-735A-B9F1-A7A0-B96895862F7E}"/>
              </a:ext>
            </a:extLst>
          </p:cNvPr>
          <p:cNvSpPr>
            <a:spLocks noGrp="1"/>
          </p:cNvSpPr>
          <p:nvPr>
            <p:ph type="title"/>
          </p:nvPr>
        </p:nvSpPr>
        <p:spPr/>
        <p:txBody>
          <a:bodyPr/>
          <a:lstStyle/>
          <a:p>
            <a:pPr algn="l"/>
            <a:r>
              <a:rPr lang="en-US"/>
              <a:t>Principle Component Analysis (PCA)</a:t>
            </a:r>
          </a:p>
        </p:txBody>
      </p:sp>
      <p:sp>
        <p:nvSpPr>
          <p:cNvPr id="3" name="Content Placeholder 2">
            <a:extLst>
              <a:ext uri="{FF2B5EF4-FFF2-40B4-BE49-F238E27FC236}">
                <a16:creationId xmlns:a16="http://schemas.microsoft.com/office/drawing/2014/main" id="{65218026-F3AD-B20F-EA11-23A5E6D54EAE}"/>
              </a:ext>
            </a:extLst>
          </p:cNvPr>
          <p:cNvSpPr>
            <a:spLocks noGrp="1"/>
          </p:cNvSpPr>
          <p:nvPr>
            <p:ph idx="1"/>
          </p:nvPr>
        </p:nvSpPr>
        <p:spPr>
          <a:xfrm>
            <a:off x="6638109" y="1087394"/>
            <a:ext cx="5423263" cy="4869269"/>
          </a:xfrm>
        </p:spPr>
        <p:txBody>
          <a:bodyPr/>
          <a:lstStyle/>
          <a:p>
            <a:r>
              <a:rPr lang="en-US" sz="2000"/>
              <a:t>Step 1: Centre / </a:t>
            </a:r>
            <a:r>
              <a:rPr lang="en-US" sz="2000" err="1"/>
              <a:t>normalise</a:t>
            </a:r>
            <a:r>
              <a:rPr lang="en-US" sz="2000"/>
              <a:t> the data</a:t>
            </a:r>
          </a:p>
          <a:p>
            <a:r>
              <a:rPr lang="en-US" sz="2000"/>
              <a:t>Step 2: Find the line of best fit to the data</a:t>
            </a:r>
          </a:p>
          <a:p>
            <a:r>
              <a:rPr lang="en-US" sz="2000"/>
              <a:t>Step 3: Define Principal Component 1, Eigenvector and Eigenvalue</a:t>
            </a:r>
          </a:p>
          <a:p>
            <a:r>
              <a:rPr lang="en-US" sz="2000"/>
              <a:t>Step 4: Define further Principal Components, eigenvectors and eigenvalues</a:t>
            </a:r>
          </a:p>
          <a:p>
            <a:r>
              <a:rPr lang="en-US" sz="2000"/>
              <a:t>Step 5: Reduce dimensions by plotting the PCs that account for the greatest amount of variance – largest eigenvalues.</a:t>
            </a:r>
            <a:endParaRPr lang="en-US" sz="1600"/>
          </a:p>
          <a:p>
            <a:pPr lvl="1"/>
            <a:endParaRPr lang="en-US" sz="1600"/>
          </a:p>
          <a:p>
            <a:endParaRPr lang="en-US" sz="2000"/>
          </a:p>
        </p:txBody>
      </p:sp>
      <p:sp>
        <p:nvSpPr>
          <p:cNvPr id="10" name="TextBox 9">
            <a:extLst>
              <a:ext uri="{FF2B5EF4-FFF2-40B4-BE49-F238E27FC236}">
                <a16:creationId xmlns:a16="http://schemas.microsoft.com/office/drawing/2014/main" id="{70949585-A43E-245B-D6BB-A0A5261351A4}"/>
              </a:ext>
            </a:extLst>
          </p:cNvPr>
          <p:cNvSpPr txBox="1"/>
          <p:nvPr/>
        </p:nvSpPr>
        <p:spPr>
          <a:xfrm>
            <a:off x="3118673" y="2166254"/>
            <a:ext cx="2811863" cy="923330"/>
          </a:xfrm>
          <a:prstGeom prst="rect">
            <a:avLst/>
          </a:prstGeom>
          <a:noFill/>
        </p:spPr>
        <p:txBody>
          <a:bodyPr wrap="square" rtlCol="0">
            <a:spAutoFit/>
          </a:bodyPr>
          <a:lstStyle/>
          <a:p>
            <a:r>
              <a:rPr lang="en-US"/>
              <a:t>Use the projected points to find where the samples go in PCA space</a:t>
            </a:r>
          </a:p>
        </p:txBody>
      </p:sp>
      <p:sp>
        <p:nvSpPr>
          <p:cNvPr id="12" name="TextBox 11">
            <a:extLst>
              <a:ext uri="{FF2B5EF4-FFF2-40B4-BE49-F238E27FC236}">
                <a16:creationId xmlns:a16="http://schemas.microsoft.com/office/drawing/2014/main" id="{3FF6C7C0-DB07-A3BE-5BE5-8230A0EBE240}"/>
              </a:ext>
            </a:extLst>
          </p:cNvPr>
          <p:cNvSpPr txBox="1"/>
          <p:nvPr/>
        </p:nvSpPr>
        <p:spPr>
          <a:xfrm>
            <a:off x="169229" y="2166254"/>
            <a:ext cx="2295674" cy="646331"/>
          </a:xfrm>
          <a:prstGeom prst="rect">
            <a:avLst/>
          </a:prstGeom>
          <a:noFill/>
        </p:spPr>
        <p:txBody>
          <a:bodyPr wrap="square" rtlCol="0">
            <a:spAutoFit/>
          </a:bodyPr>
          <a:lstStyle/>
          <a:p>
            <a:r>
              <a:rPr lang="en-US"/>
              <a:t>PC1 and PC2 have highest eigenvalues</a:t>
            </a:r>
          </a:p>
        </p:txBody>
      </p:sp>
      <p:pic>
        <p:nvPicPr>
          <p:cNvPr id="7" name="Picture 6" descr="A graph with a red line&#10;&#10;Description automatically generated">
            <a:extLst>
              <a:ext uri="{FF2B5EF4-FFF2-40B4-BE49-F238E27FC236}">
                <a16:creationId xmlns:a16="http://schemas.microsoft.com/office/drawing/2014/main" id="{C9E1A215-C024-1914-197F-231BBA4BDAD3}"/>
              </a:ext>
            </a:extLst>
          </p:cNvPr>
          <p:cNvPicPr>
            <a:picLocks noChangeAspect="1"/>
          </p:cNvPicPr>
          <p:nvPr/>
        </p:nvPicPr>
        <p:blipFill>
          <a:blip r:embed="rId4"/>
          <a:stretch>
            <a:fillRect/>
          </a:stretch>
        </p:blipFill>
        <p:spPr>
          <a:xfrm>
            <a:off x="2972386" y="4215913"/>
            <a:ext cx="1225144" cy="1816950"/>
          </a:xfrm>
          <a:prstGeom prst="rect">
            <a:avLst/>
          </a:prstGeom>
        </p:spPr>
      </p:pic>
      <p:sp>
        <p:nvSpPr>
          <p:cNvPr id="4" name="TextBox 3">
            <a:extLst>
              <a:ext uri="{FF2B5EF4-FFF2-40B4-BE49-F238E27FC236}">
                <a16:creationId xmlns:a16="http://schemas.microsoft.com/office/drawing/2014/main" id="{C53DB549-8ADC-9550-3019-25D6324E283D}"/>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5"/>
              </a:rPr>
              <a:t>www.statquest.org</a:t>
            </a:r>
            <a:r>
              <a:rPr lang="en-US" sz="1000"/>
              <a:t>, </a:t>
            </a:r>
            <a:r>
              <a:rPr lang="en-US" sz="1000">
                <a:hlinkClick r:id="rId6"/>
              </a:rPr>
              <a:t>www.youtube.com@statquest</a:t>
            </a:r>
            <a:r>
              <a:rPr lang="en-US" sz="1000"/>
              <a:t>) </a:t>
            </a:r>
          </a:p>
        </p:txBody>
      </p:sp>
    </p:spTree>
    <p:extLst>
      <p:ext uri="{BB962C8B-B14F-4D97-AF65-F5344CB8AC3E}">
        <p14:creationId xmlns:p14="http://schemas.microsoft.com/office/powerpoint/2010/main" val="3840638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16897"/>
            <a:ext cx="8989688" cy="660486"/>
          </a:xfrm>
        </p:spPr>
        <p:txBody>
          <a:bodyPr/>
          <a:lstStyle/>
          <a:p>
            <a:pPr algn="l"/>
            <a:r>
              <a:rPr lang="en-US"/>
              <a:t>Principle Component Analysis (PCA)</a:t>
            </a:r>
            <a:br>
              <a:rPr lang="en-US"/>
            </a:br>
            <a:endParaRPr lang="en-US"/>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pic>
        <p:nvPicPr>
          <p:cNvPr id="9" name="Picture 8" descr="A diagram of a diagram&#10;&#10;Description automatically generated">
            <a:extLst>
              <a:ext uri="{FF2B5EF4-FFF2-40B4-BE49-F238E27FC236}">
                <a16:creationId xmlns:a16="http://schemas.microsoft.com/office/drawing/2014/main" id="{0C59E07A-E0F6-AEA1-0958-FDBC54B3FA35}"/>
              </a:ext>
            </a:extLst>
          </p:cNvPr>
          <p:cNvPicPr>
            <a:picLocks noChangeAspect="1"/>
          </p:cNvPicPr>
          <p:nvPr/>
        </p:nvPicPr>
        <p:blipFill>
          <a:blip r:embed="rId2"/>
          <a:stretch>
            <a:fillRect/>
          </a:stretch>
        </p:blipFill>
        <p:spPr>
          <a:xfrm>
            <a:off x="1600199" y="937227"/>
            <a:ext cx="9137469" cy="5129471"/>
          </a:xfrm>
          <a:prstGeom prst="rect">
            <a:avLst/>
          </a:prstGeom>
        </p:spPr>
      </p:pic>
      <p:pic>
        <p:nvPicPr>
          <p:cNvPr id="12" name="Picture 11">
            <a:extLst>
              <a:ext uri="{FF2B5EF4-FFF2-40B4-BE49-F238E27FC236}">
                <a16:creationId xmlns:a16="http://schemas.microsoft.com/office/drawing/2014/main" id="{E72C2CAA-FFAC-D3D6-DA3E-E1FED08116C4}"/>
              </a:ext>
            </a:extLst>
          </p:cNvPr>
          <p:cNvPicPr>
            <a:picLocks noChangeAspect="1"/>
          </p:cNvPicPr>
          <p:nvPr/>
        </p:nvPicPr>
        <p:blipFill>
          <a:blip r:embed="rId3"/>
          <a:stretch>
            <a:fillRect/>
          </a:stretch>
        </p:blipFill>
        <p:spPr>
          <a:xfrm>
            <a:off x="7578815" y="1592031"/>
            <a:ext cx="973002" cy="1449437"/>
          </a:xfrm>
          <a:prstGeom prst="rect">
            <a:avLst/>
          </a:prstGeom>
        </p:spPr>
      </p:pic>
      <p:sp>
        <p:nvSpPr>
          <p:cNvPr id="13" name="Rectangle 12">
            <a:extLst>
              <a:ext uri="{FF2B5EF4-FFF2-40B4-BE49-F238E27FC236}">
                <a16:creationId xmlns:a16="http://schemas.microsoft.com/office/drawing/2014/main" id="{9692CEA3-311F-3330-934A-54E05D267431}"/>
              </a:ext>
            </a:extLst>
          </p:cNvPr>
          <p:cNvSpPr/>
          <p:nvPr/>
        </p:nvSpPr>
        <p:spPr>
          <a:xfrm>
            <a:off x="7578815" y="1654629"/>
            <a:ext cx="894625" cy="51380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5485207-39E3-3881-49AC-AB196A577CD5}"/>
              </a:ext>
            </a:extLst>
          </p:cNvPr>
          <p:cNvSpPr txBox="1"/>
          <p:nvPr/>
        </p:nvSpPr>
        <p:spPr>
          <a:xfrm>
            <a:off x="6496596" y="1121137"/>
            <a:ext cx="351378" cy="369332"/>
          </a:xfrm>
          <a:prstGeom prst="rect">
            <a:avLst/>
          </a:prstGeom>
          <a:noFill/>
        </p:spPr>
        <p:txBody>
          <a:bodyPr wrap="none" rtlCol="0">
            <a:spAutoFit/>
          </a:bodyPr>
          <a:lstStyle/>
          <a:p>
            <a:r>
              <a:rPr lang="en-US" b="1"/>
              <a:t>A</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7372F5-4267-3A13-5428-AD8CD46DEC82}"/>
                  </a:ext>
                </a:extLst>
              </p:cNvPr>
              <p:cNvSpPr txBox="1"/>
              <p:nvPr/>
            </p:nvSpPr>
            <p:spPr>
              <a:xfrm>
                <a:off x="9570720" y="1855084"/>
                <a:ext cx="18528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𝑨</m:t>
                      </m:r>
                      <m:r>
                        <a:rPr lang="en-GB" sz="2400" b="0" i="1" smtClean="0">
                          <a:latin typeface="Cambria Math" panose="02040503050406030204" pitchFamily="18" charset="0"/>
                          <a:ea typeface="Cambria Math" panose="02040503050406030204" pitchFamily="18" charset="0"/>
                        </a:rPr>
                        <m:t>∙</m:t>
                      </m:r>
                      <m:r>
                        <a:rPr lang="en-GB" sz="2400" b="1" i="1" smtClean="0">
                          <a:latin typeface="Cambria Math" panose="02040503050406030204" pitchFamily="18" charset="0"/>
                        </a:rPr>
                        <m:t>𝒗</m:t>
                      </m:r>
                      <m:r>
                        <a:rPr lang="en-GB" sz="2400" b="0" i="1" smtClean="0">
                          <a:latin typeface="Cambria Math" panose="02040503050406030204" pitchFamily="18" charset="0"/>
                        </a:rPr>
                        <m:t>=</m:t>
                      </m:r>
                      <m:r>
                        <a:rPr lang="en-GB" sz="2400" b="0" i="1" smtClean="0">
                          <a:latin typeface="Cambria Math" panose="02040503050406030204" pitchFamily="18" charset="0"/>
                        </a:rPr>
                        <m:t>𝜆</m:t>
                      </m:r>
                      <m:r>
                        <a:rPr lang="en-GB" sz="2400" b="0" i="1" smtClean="0">
                          <a:latin typeface="Cambria Math" panose="02040503050406030204" pitchFamily="18" charset="0"/>
                          <a:ea typeface="Cambria Math" panose="02040503050406030204" pitchFamily="18" charset="0"/>
                        </a:rPr>
                        <m:t>∙</m:t>
                      </m:r>
                      <m:r>
                        <a:rPr lang="en-GB" sz="2400" b="1" i="1" smtClean="0">
                          <a:latin typeface="Cambria Math" panose="02040503050406030204" pitchFamily="18" charset="0"/>
                          <a:ea typeface="Cambria Math" panose="02040503050406030204" pitchFamily="18" charset="0"/>
                        </a:rPr>
                        <m:t>𝒗</m:t>
                      </m:r>
                    </m:oMath>
                  </m:oMathPara>
                </a14:m>
                <a:endParaRPr lang="en-US" sz="2400" b="1"/>
              </a:p>
            </p:txBody>
          </p:sp>
        </mc:Choice>
        <mc:Fallback xmlns="">
          <p:sp>
            <p:nvSpPr>
              <p:cNvPr id="17" name="TextBox 16">
                <a:extLst>
                  <a:ext uri="{FF2B5EF4-FFF2-40B4-BE49-F238E27FC236}">
                    <a16:creationId xmlns:a16="http://schemas.microsoft.com/office/drawing/2014/main" id="{5E7372F5-4267-3A13-5428-AD8CD46DEC82}"/>
                  </a:ext>
                </a:extLst>
              </p:cNvPr>
              <p:cNvSpPr txBox="1">
                <a:spLocks noRot="1" noChangeAspect="1" noMove="1" noResize="1" noEditPoints="1" noAdjustHandles="1" noChangeArrowheads="1" noChangeShapeType="1" noTextEdit="1"/>
              </p:cNvSpPr>
              <p:nvPr/>
            </p:nvSpPr>
            <p:spPr>
              <a:xfrm>
                <a:off x="9570720" y="1855084"/>
                <a:ext cx="1852815" cy="461665"/>
              </a:xfrm>
              <a:prstGeom prst="rect">
                <a:avLst/>
              </a:prstGeom>
              <a:blipFill>
                <a:blip r:embed="rId4"/>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61138FC6-F957-B3D4-2B26-D6D64AFCCCC0}"/>
              </a:ext>
            </a:extLst>
          </p:cNvPr>
          <p:cNvCxnSpPr/>
          <p:nvPr/>
        </p:nvCxnSpPr>
        <p:spPr>
          <a:xfrm flipH="1">
            <a:off x="8786949" y="2085916"/>
            <a:ext cx="7837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E90AE9D-0DD7-EF1D-8242-9CB98EC7E972}"/>
              </a:ext>
            </a:extLst>
          </p:cNvPr>
          <p:cNvSpPr txBox="1"/>
          <p:nvPr/>
        </p:nvSpPr>
        <p:spPr>
          <a:xfrm>
            <a:off x="6632872" y="3363462"/>
            <a:ext cx="2864887" cy="276999"/>
          </a:xfrm>
          <a:prstGeom prst="rect">
            <a:avLst/>
          </a:prstGeom>
          <a:noFill/>
        </p:spPr>
        <p:txBody>
          <a:bodyPr wrap="none" rtlCol="0">
            <a:spAutoFit/>
          </a:bodyPr>
          <a:lstStyle/>
          <a:p>
            <a:r>
              <a:rPr lang="en-US" sz="1200"/>
              <a:t>Eigenvectors		Eigenvalues</a:t>
            </a:r>
          </a:p>
        </p:txBody>
      </p:sp>
      <p:cxnSp>
        <p:nvCxnSpPr>
          <p:cNvPr id="22" name="Straight Arrow Connector 21">
            <a:extLst>
              <a:ext uri="{FF2B5EF4-FFF2-40B4-BE49-F238E27FC236}">
                <a16:creationId xmlns:a16="http://schemas.microsoft.com/office/drawing/2014/main" id="{C013BE69-B56F-09A2-B321-650B8E108F36}"/>
              </a:ext>
            </a:extLst>
          </p:cNvPr>
          <p:cNvCxnSpPr/>
          <p:nvPr/>
        </p:nvCxnSpPr>
        <p:spPr>
          <a:xfrm flipV="1">
            <a:off x="7310959" y="2984389"/>
            <a:ext cx="304800" cy="307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67694E8-B775-AC7C-F72A-5DB5616FA7B9}"/>
              </a:ext>
            </a:extLst>
          </p:cNvPr>
          <p:cNvCxnSpPr/>
          <p:nvPr/>
        </p:nvCxnSpPr>
        <p:spPr>
          <a:xfrm flipH="1" flipV="1">
            <a:off x="8335159" y="2986322"/>
            <a:ext cx="451790" cy="371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4E127D-946B-0C8A-A8BB-7CFE564AC6EF}"/>
              </a:ext>
            </a:extLst>
          </p:cNvPr>
          <p:cNvSpPr txBox="1"/>
          <p:nvPr/>
        </p:nvSpPr>
        <p:spPr>
          <a:xfrm>
            <a:off x="308955" y="5944059"/>
            <a:ext cx="4288353" cy="246221"/>
          </a:xfrm>
          <a:prstGeom prst="rect">
            <a:avLst/>
          </a:prstGeom>
          <a:noFill/>
        </p:spPr>
        <p:txBody>
          <a:bodyPr wrap="none" rtlCol="0">
            <a:spAutoFit/>
          </a:bodyPr>
          <a:lstStyle/>
          <a:p>
            <a:r>
              <a:rPr lang="en-US" sz="1000"/>
              <a:t>Credit figure: Serrano Academy (</a:t>
            </a:r>
            <a:r>
              <a:rPr lang="en-US" sz="1000" err="1"/>
              <a:t>www.youtube.com</a:t>
            </a:r>
            <a:r>
              <a:rPr lang="en-US" sz="1000"/>
              <a:t>/@</a:t>
            </a:r>
            <a:r>
              <a:rPr lang="en-US" sz="1000" err="1"/>
              <a:t>SerranoAcademy</a:t>
            </a:r>
            <a:r>
              <a:rPr lang="en-US" sz="1000"/>
              <a:t>)</a:t>
            </a:r>
          </a:p>
        </p:txBody>
      </p:sp>
    </p:spTree>
    <p:extLst>
      <p:ext uri="{BB962C8B-B14F-4D97-AF65-F5344CB8AC3E}">
        <p14:creationId xmlns:p14="http://schemas.microsoft.com/office/powerpoint/2010/main" val="101882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pic>
        <p:nvPicPr>
          <p:cNvPr id="10" name="Picture 9" descr="A graph with dots and lines&#10;&#10;Description automatically generated">
            <a:extLst>
              <a:ext uri="{FF2B5EF4-FFF2-40B4-BE49-F238E27FC236}">
                <a16:creationId xmlns:a16="http://schemas.microsoft.com/office/drawing/2014/main" id="{E22A0075-4DC9-2F92-29BD-CC4E9724E410}"/>
              </a:ext>
            </a:extLst>
          </p:cNvPr>
          <p:cNvPicPr>
            <a:picLocks noChangeAspect="1"/>
          </p:cNvPicPr>
          <p:nvPr/>
        </p:nvPicPr>
        <p:blipFill>
          <a:blip r:embed="rId3"/>
          <a:stretch>
            <a:fillRect/>
          </a:stretch>
        </p:blipFill>
        <p:spPr>
          <a:xfrm>
            <a:off x="2209800" y="1355529"/>
            <a:ext cx="7772400" cy="4344987"/>
          </a:xfrm>
          <a:prstGeom prst="rect">
            <a:avLst/>
          </a:prstGeom>
        </p:spPr>
      </p:pic>
      <p:sp>
        <p:nvSpPr>
          <p:cNvPr id="11" name="TextBox 10">
            <a:extLst>
              <a:ext uri="{FF2B5EF4-FFF2-40B4-BE49-F238E27FC236}">
                <a16:creationId xmlns:a16="http://schemas.microsoft.com/office/drawing/2014/main" id="{B790B761-49CC-20BD-CBE7-6E68DEB19CFE}"/>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2463651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graph&#10;&#10;Description automatically generated">
            <a:extLst>
              <a:ext uri="{FF2B5EF4-FFF2-40B4-BE49-F238E27FC236}">
                <a16:creationId xmlns:a16="http://schemas.microsoft.com/office/drawing/2014/main" id="{83D4887C-118D-BDF9-6913-405089ACEBDB}"/>
              </a:ext>
            </a:extLst>
          </p:cNvPr>
          <p:cNvPicPr>
            <a:picLocks noChangeAspect="1"/>
          </p:cNvPicPr>
          <p:nvPr/>
        </p:nvPicPr>
        <p:blipFill>
          <a:blip r:embed="rId3"/>
          <a:stretch>
            <a:fillRect/>
          </a:stretch>
        </p:blipFill>
        <p:spPr>
          <a:xfrm>
            <a:off x="2209800" y="1355529"/>
            <a:ext cx="7772400" cy="4350384"/>
          </a:xfrm>
          <a:prstGeom prst="rect">
            <a:avLst/>
          </a:prstGeom>
        </p:spPr>
      </p:pic>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AFC201E-61B1-E731-D34E-FB73E6B6CAEA}"/>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1175906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points with arrows pointing to the point&#10;&#10;Description automatically generated with medium confidence">
            <a:extLst>
              <a:ext uri="{FF2B5EF4-FFF2-40B4-BE49-F238E27FC236}">
                <a16:creationId xmlns:a16="http://schemas.microsoft.com/office/drawing/2014/main" id="{5C54B499-7B7F-543D-625D-29F3ECCCDCB9}"/>
              </a:ext>
            </a:extLst>
          </p:cNvPr>
          <p:cNvPicPr>
            <a:picLocks noChangeAspect="1"/>
          </p:cNvPicPr>
          <p:nvPr/>
        </p:nvPicPr>
        <p:blipFill>
          <a:blip r:embed="rId3"/>
          <a:stretch>
            <a:fillRect/>
          </a:stretch>
        </p:blipFill>
        <p:spPr>
          <a:xfrm>
            <a:off x="2209800" y="1355529"/>
            <a:ext cx="7772400" cy="4350383"/>
          </a:xfrm>
          <a:prstGeom prst="rect">
            <a:avLst/>
          </a:prstGeom>
        </p:spPr>
      </p:pic>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AFC201E-61B1-E731-D34E-FB73E6B6CAEA}"/>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315229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ots and a line&#10;&#10;Description automatically generated with medium confidence">
            <a:extLst>
              <a:ext uri="{FF2B5EF4-FFF2-40B4-BE49-F238E27FC236}">
                <a16:creationId xmlns:a16="http://schemas.microsoft.com/office/drawing/2014/main" id="{5A09559B-D14C-1735-2766-378D32D5D2CA}"/>
              </a:ext>
            </a:extLst>
          </p:cNvPr>
          <p:cNvPicPr>
            <a:picLocks noChangeAspect="1"/>
          </p:cNvPicPr>
          <p:nvPr/>
        </p:nvPicPr>
        <p:blipFill>
          <a:blip r:embed="rId3"/>
          <a:stretch>
            <a:fillRect/>
          </a:stretch>
        </p:blipFill>
        <p:spPr>
          <a:xfrm>
            <a:off x="2209800" y="1355528"/>
            <a:ext cx="7772400" cy="4350384"/>
          </a:xfrm>
          <a:prstGeom prst="rect">
            <a:avLst/>
          </a:prstGeom>
        </p:spPr>
      </p:pic>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AFC201E-61B1-E731-D34E-FB73E6B6CAEA}"/>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286465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ots and lines&#10;&#10;Description automatically generated with medium confidence">
            <a:extLst>
              <a:ext uri="{FF2B5EF4-FFF2-40B4-BE49-F238E27FC236}">
                <a16:creationId xmlns:a16="http://schemas.microsoft.com/office/drawing/2014/main" id="{76AC9253-C9F7-13EF-4D3F-0EB9616294A3}"/>
              </a:ext>
            </a:extLst>
          </p:cNvPr>
          <p:cNvPicPr>
            <a:picLocks noChangeAspect="1"/>
          </p:cNvPicPr>
          <p:nvPr/>
        </p:nvPicPr>
        <p:blipFill>
          <a:blip r:embed="rId3"/>
          <a:stretch>
            <a:fillRect/>
          </a:stretch>
        </p:blipFill>
        <p:spPr>
          <a:xfrm>
            <a:off x="2209800" y="1355528"/>
            <a:ext cx="7772400" cy="4350384"/>
          </a:xfrm>
          <a:prstGeom prst="rect">
            <a:avLst/>
          </a:prstGeom>
        </p:spPr>
      </p:pic>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AFC201E-61B1-E731-D34E-FB73E6B6CAEA}"/>
              </a:ext>
            </a:extLst>
          </p:cNvPr>
          <p:cNvSpPr txBox="1"/>
          <p:nvPr/>
        </p:nvSpPr>
        <p:spPr>
          <a:xfrm>
            <a:off x="308955" y="5944059"/>
            <a:ext cx="4483920" cy="246221"/>
          </a:xfrm>
          <a:prstGeom prst="rect">
            <a:avLst/>
          </a:prstGeom>
          <a:noFill/>
        </p:spPr>
        <p:txBody>
          <a:bodyPr wrap="none" rtlCol="0">
            <a:spAutoFit/>
          </a:bodyPr>
          <a:lstStyle/>
          <a:p>
            <a:r>
              <a:rPr lang="en-US" sz="1000"/>
              <a:t>Credit figure: </a:t>
            </a:r>
            <a:r>
              <a:rPr lang="en-US" sz="1000" err="1"/>
              <a:t>StatQuest</a:t>
            </a:r>
            <a:r>
              <a:rPr lang="en-US" sz="1000"/>
              <a:t> (</a:t>
            </a:r>
            <a:r>
              <a:rPr lang="en-US" sz="1000">
                <a:hlinkClick r:id="rId4"/>
              </a:rPr>
              <a:t>www.statquest.org</a:t>
            </a:r>
            <a:r>
              <a:rPr lang="en-US" sz="1000"/>
              <a:t>, </a:t>
            </a:r>
            <a:r>
              <a:rPr lang="en-US" sz="1000">
                <a:hlinkClick r:id="rId5"/>
              </a:rPr>
              <a:t>www.youtube.com@statquest</a:t>
            </a:r>
            <a:r>
              <a:rPr lang="en-US" sz="1000"/>
              <a:t>) </a:t>
            </a:r>
          </a:p>
        </p:txBody>
      </p:sp>
    </p:spTree>
    <p:extLst>
      <p:ext uri="{BB962C8B-B14F-4D97-AF65-F5344CB8AC3E}">
        <p14:creationId xmlns:p14="http://schemas.microsoft.com/office/powerpoint/2010/main" val="4291490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3DE51-38AF-825D-C293-E3128DD580C4}"/>
                  </a:ext>
                </a:extLst>
              </p:cNvPr>
              <p:cNvSpPr txBox="1"/>
              <p:nvPr/>
            </p:nvSpPr>
            <p:spPr>
              <a:xfrm>
                <a:off x="933107" y="1283202"/>
                <a:ext cx="10490428" cy="830997"/>
              </a:xfrm>
              <a:prstGeom prst="rect">
                <a:avLst/>
              </a:prstGeom>
              <a:noFill/>
            </p:spPr>
            <p:txBody>
              <a:bodyPr wrap="square" rtlCol="0">
                <a:spAutoFit/>
              </a:bodyPr>
              <a:lstStyle/>
              <a:p>
                <a:pPr algn="ctr"/>
                <a:r>
                  <a:rPr lang="en-US" sz="2400"/>
                  <a:t>t-SNE computes the probability distribution, </a:t>
                </a:r>
                <a:r>
                  <a:rPr lang="en-US" sz="2400" i="1"/>
                  <a:t>P</a:t>
                </a:r>
                <a:r>
                  <a:rPr lang="en-US" sz="2400"/>
                  <a:t>, of data points </a:t>
                </a:r>
                <a14:m>
                  <m:oMath xmlns:m="http://schemas.openxmlformats.org/officeDocument/2006/math">
                    <m:r>
                      <a:rPr lang="en-GB" sz="2400" b="0" i="1" dirty="0" smtClean="0">
                        <a:latin typeface="Cambria Math" panose="02040503050406030204" pitchFamily="18" charset="0"/>
                      </a:rPr>
                      <m:t>{</m:t>
                    </m:r>
                    <m:sSub>
                      <m:sSubPr>
                        <m:ctrlPr>
                          <a:rPr lang="en-GB" sz="2400" b="0" i="1" dirty="0" smtClean="0">
                            <a:latin typeface="Cambria Math" panose="02040503050406030204" pitchFamily="18" charset="0"/>
                          </a:rPr>
                        </m:ctrlPr>
                      </m:sSubPr>
                      <m:e>
                        <m:r>
                          <a:rPr lang="en-GB" sz="2400" b="0" i="1" dirty="0" smtClean="0">
                            <a:latin typeface="Cambria Math" panose="02040503050406030204" pitchFamily="18" charset="0"/>
                          </a:rPr>
                          <m:t>𝑥</m:t>
                        </m:r>
                      </m:e>
                      <m:sub>
                        <m:r>
                          <a:rPr lang="en-GB" sz="2400" b="0" i="1" dirty="0" smtClean="0">
                            <a:latin typeface="Cambria Math" panose="02040503050406030204" pitchFamily="18" charset="0"/>
                          </a:rPr>
                          <m:t>1</m:t>
                        </m:r>
                      </m:sub>
                    </m:sSub>
                    <m:r>
                      <a:rPr lang="en-GB" sz="2400" b="0" i="1" dirty="0" smtClean="0">
                        <a:latin typeface="Cambria Math" panose="02040503050406030204" pitchFamily="18" charset="0"/>
                      </a:rPr>
                      <m:t>,</m:t>
                    </m:r>
                    <m:sSub>
                      <m:sSubPr>
                        <m:ctrlPr>
                          <a:rPr lang="en-GB" sz="2400" b="0" i="1" dirty="0" smtClean="0">
                            <a:latin typeface="Cambria Math" panose="02040503050406030204" pitchFamily="18" charset="0"/>
                          </a:rPr>
                        </m:ctrlPr>
                      </m:sSubPr>
                      <m:e>
                        <m:r>
                          <a:rPr lang="en-GB" sz="2400" b="0" i="1" dirty="0" smtClean="0">
                            <a:latin typeface="Cambria Math" panose="02040503050406030204" pitchFamily="18" charset="0"/>
                          </a:rPr>
                          <m:t> </m:t>
                        </m:r>
                        <m:r>
                          <a:rPr lang="en-GB" sz="2400" b="0" i="1" dirty="0" smtClean="0">
                            <a:latin typeface="Cambria Math" panose="02040503050406030204" pitchFamily="18" charset="0"/>
                          </a:rPr>
                          <m:t>𝑥</m:t>
                        </m:r>
                      </m:e>
                      <m:sub>
                        <m:r>
                          <a:rPr lang="en-GB" sz="2400" b="0" i="1" dirty="0" smtClean="0">
                            <a:latin typeface="Cambria Math" panose="02040503050406030204" pitchFamily="18" charset="0"/>
                          </a:rPr>
                          <m:t>2</m:t>
                        </m:r>
                      </m:sub>
                    </m:sSub>
                    <m:r>
                      <a:rPr lang="en-GB" sz="2400" b="0" i="1" dirty="0" smtClean="0">
                        <a:latin typeface="Cambria Math" panose="02040503050406030204" pitchFamily="18" charset="0"/>
                      </a:rPr>
                      <m:t>, …, </m:t>
                    </m:r>
                    <m:sSub>
                      <m:sSubPr>
                        <m:ctrlPr>
                          <a:rPr lang="en-GB" sz="2400" b="0" i="1" dirty="0" smtClean="0">
                            <a:latin typeface="Cambria Math" panose="02040503050406030204" pitchFamily="18" charset="0"/>
                          </a:rPr>
                        </m:ctrlPr>
                      </m:sSubPr>
                      <m:e>
                        <m:r>
                          <a:rPr lang="en-GB" sz="2400" b="0" i="1" dirty="0" smtClean="0">
                            <a:latin typeface="Cambria Math" panose="02040503050406030204" pitchFamily="18" charset="0"/>
                          </a:rPr>
                          <m:t>𝑥</m:t>
                        </m:r>
                      </m:e>
                      <m:sub>
                        <m:r>
                          <a:rPr lang="en-GB" sz="2400" b="0" i="1" dirty="0" smtClean="0">
                            <a:latin typeface="Cambria Math" panose="02040503050406030204" pitchFamily="18" charset="0"/>
                          </a:rPr>
                          <m:t>𝑁</m:t>
                        </m:r>
                      </m:sub>
                    </m:sSub>
                    <m:r>
                      <a:rPr lang="en-GB" sz="2400" b="0" i="1" dirty="0" smtClean="0">
                        <a:latin typeface="Cambria Math" panose="02040503050406030204" pitchFamily="18" charset="0"/>
                      </a:rPr>
                      <m:t>}</m:t>
                    </m:r>
                  </m:oMath>
                </a14:m>
                <a:endParaRPr lang="en-US" sz="2400"/>
              </a:p>
              <a:p>
                <a:pPr algn="ctr"/>
                <a:r>
                  <a:rPr lang="en-US" sz="2400"/>
                  <a:t> in high dimensional space</a:t>
                </a:r>
              </a:p>
            </p:txBody>
          </p:sp>
        </mc:Choice>
        <mc:Fallback xmlns="">
          <p:sp>
            <p:nvSpPr>
              <p:cNvPr id="3" name="TextBox 2">
                <a:extLst>
                  <a:ext uri="{FF2B5EF4-FFF2-40B4-BE49-F238E27FC236}">
                    <a16:creationId xmlns:a16="http://schemas.microsoft.com/office/drawing/2014/main" id="{F833DE51-38AF-825D-C293-E3128DD580C4}"/>
                  </a:ext>
                </a:extLst>
              </p:cNvPr>
              <p:cNvSpPr txBox="1">
                <a:spLocks noRot="1" noChangeAspect="1" noMove="1" noResize="1" noEditPoints="1" noAdjustHandles="1" noChangeArrowheads="1" noChangeShapeType="1" noTextEdit="1"/>
              </p:cNvSpPr>
              <p:nvPr/>
            </p:nvSpPr>
            <p:spPr>
              <a:xfrm>
                <a:off x="933107" y="1283202"/>
                <a:ext cx="10490428" cy="830997"/>
              </a:xfrm>
              <a:prstGeom prst="rect">
                <a:avLst/>
              </a:prstGeom>
              <a:blipFill>
                <a:blip r:embed="rId3"/>
                <a:stretch>
                  <a:fillRect t="-5109" b="-16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35CB36-9A9D-8C35-4EAC-8439C6416B7E}"/>
                  </a:ext>
                </a:extLst>
              </p:cNvPr>
              <p:cNvSpPr txBox="1"/>
              <p:nvPr/>
            </p:nvSpPr>
            <p:spPr>
              <a:xfrm>
                <a:off x="481264" y="2488725"/>
                <a:ext cx="11421978" cy="830997"/>
              </a:xfrm>
              <a:prstGeom prst="rect">
                <a:avLst/>
              </a:prstGeom>
              <a:noFill/>
            </p:spPr>
            <p:txBody>
              <a:bodyPr wrap="square" rtlCol="0">
                <a:spAutoFit/>
              </a:bodyPr>
              <a:lstStyle/>
              <a:p>
                <a:pPr algn="ctr"/>
                <a:r>
                  <a:rPr lang="en-US" sz="2400"/>
                  <a:t>computes the probability distribution, </a:t>
                </a:r>
                <a:r>
                  <a:rPr lang="en-US" sz="2400" i="1"/>
                  <a:t>Q</a:t>
                </a:r>
                <a:r>
                  <a:rPr lang="en-US" sz="2400"/>
                  <a:t>, of corresponding data points </a:t>
                </a:r>
                <a14:m>
                  <m:oMath xmlns:m="http://schemas.openxmlformats.org/officeDocument/2006/math">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 …,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𝑁</m:t>
                        </m:r>
                      </m:sub>
                    </m:sSub>
                    <m:r>
                      <a:rPr lang="en-GB" sz="2400" b="0" i="1" smtClean="0">
                        <a:latin typeface="Cambria Math" panose="02040503050406030204" pitchFamily="18" charset="0"/>
                      </a:rPr>
                      <m:t>}</m:t>
                    </m:r>
                  </m:oMath>
                </a14:m>
                <a:r>
                  <a:rPr lang="en-US" sz="2400"/>
                  <a:t> in low dimensional space</a:t>
                </a:r>
              </a:p>
            </p:txBody>
          </p:sp>
        </mc:Choice>
        <mc:Fallback xmlns="">
          <p:sp>
            <p:nvSpPr>
              <p:cNvPr id="7" name="TextBox 6">
                <a:extLst>
                  <a:ext uri="{FF2B5EF4-FFF2-40B4-BE49-F238E27FC236}">
                    <a16:creationId xmlns:a16="http://schemas.microsoft.com/office/drawing/2014/main" id="{0335CB36-9A9D-8C35-4EAC-8439C6416B7E}"/>
                  </a:ext>
                </a:extLst>
              </p:cNvPr>
              <p:cNvSpPr txBox="1">
                <a:spLocks noRot="1" noChangeAspect="1" noMove="1" noResize="1" noEditPoints="1" noAdjustHandles="1" noChangeArrowheads="1" noChangeShapeType="1" noTextEdit="1"/>
              </p:cNvSpPr>
              <p:nvPr/>
            </p:nvSpPr>
            <p:spPr>
              <a:xfrm>
                <a:off x="481264" y="2488725"/>
                <a:ext cx="11421978" cy="830997"/>
              </a:xfrm>
              <a:prstGeom prst="rect">
                <a:avLst/>
              </a:prstGeom>
              <a:blipFill>
                <a:blip r:embed="rId4"/>
                <a:stretch>
                  <a:fillRect l="-534" t="-5109" r="-107" b="-1605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CEA98BA-56A1-B5CB-F1D3-90AAC65DDB69}"/>
              </a:ext>
            </a:extLst>
          </p:cNvPr>
          <p:cNvSpPr txBox="1"/>
          <p:nvPr/>
        </p:nvSpPr>
        <p:spPr>
          <a:xfrm>
            <a:off x="1475358" y="3694248"/>
            <a:ext cx="9405925" cy="830997"/>
          </a:xfrm>
          <a:prstGeom prst="rect">
            <a:avLst/>
          </a:prstGeom>
          <a:noFill/>
        </p:spPr>
        <p:txBody>
          <a:bodyPr wrap="square" rtlCol="0">
            <a:spAutoFit/>
          </a:bodyPr>
          <a:lstStyle/>
          <a:p>
            <a:pPr algn="ctr"/>
            <a:r>
              <a:rPr lang="en-US" sz="2400"/>
              <a:t>and adjust points in low dimensional space so that </a:t>
            </a:r>
            <a:r>
              <a:rPr lang="en-US" sz="2400" i="1"/>
              <a:t>Q</a:t>
            </a:r>
            <a:r>
              <a:rPr lang="en-US" sz="2400"/>
              <a:t> matches </a:t>
            </a:r>
            <a:r>
              <a:rPr lang="en-US" sz="2400" i="1"/>
              <a:t>P, </a:t>
            </a:r>
            <a:r>
              <a:rPr lang="en-US" sz="2400"/>
              <a:t>i.e., the probability distributions are equal</a:t>
            </a:r>
          </a:p>
        </p:txBody>
      </p:sp>
      <p:sp>
        <p:nvSpPr>
          <p:cNvPr id="9" name="TextBox 8">
            <a:extLst>
              <a:ext uri="{FF2B5EF4-FFF2-40B4-BE49-F238E27FC236}">
                <a16:creationId xmlns:a16="http://schemas.microsoft.com/office/drawing/2014/main" id="{C9F21EDF-7522-2122-61B7-6D6A873403BC}"/>
              </a:ext>
            </a:extLst>
          </p:cNvPr>
          <p:cNvSpPr txBox="1"/>
          <p:nvPr/>
        </p:nvSpPr>
        <p:spPr>
          <a:xfrm>
            <a:off x="1393036" y="4743802"/>
            <a:ext cx="9405925" cy="461665"/>
          </a:xfrm>
          <a:prstGeom prst="rect">
            <a:avLst/>
          </a:prstGeom>
          <a:noFill/>
        </p:spPr>
        <p:txBody>
          <a:bodyPr wrap="square" rtlCol="0">
            <a:spAutoFit/>
          </a:bodyPr>
          <a:lstStyle/>
          <a:p>
            <a:pPr algn="ctr"/>
            <a:r>
              <a:rPr lang="en-US" sz="2400"/>
              <a:t>Here’s how, with some </a:t>
            </a:r>
            <a:r>
              <a:rPr lang="en-US" sz="2400" err="1"/>
              <a:t>maths</a:t>
            </a:r>
            <a:r>
              <a:rPr lang="en-US" sz="2400"/>
              <a:t>, …, I’m sorry</a:t>
            </a:r>
          </a:p>
        </p:txBody>
      </p:sp>
    </p:spTree>
    <p:extLst>
      <p:ext uri="{BB962C8B-B14F-4D97-AF65-F5344CB8AC3E}">
        <p14:creationId xmlns:p14="http://schemas.microsoft.com/office/powerpoint/2010/main" val="153761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4EEB-E448-A234-D9D4-92BA0A853361}"/>
              </a:ext>
            </a:extLst>
          </p:cNvPr>
          <p:cNvSpPr>
            <a:spLocks noGrp="1"/>
          </p:cNvSpPr>
          <p:nvPr>
            <p:ph type="title"/>
          </p:nvPr>
        </p:nvSpPr>
        <p:spPr/>
        <p:txBody>
          <a:bodyPr/>
          <a:lstStyle/>
          <a:p>
            <a:pPr algn="ctr"/>
            <a:r>
              <a:rPr lang="en-US"/>
              <a:t>What will the workshop cover?</a:t>
            </a:r>
          </a:p>
        </p:txBody>
      </p:sp>
      <p:sp>
        <p:nvSpPr>
          <p:cNvPr id="3" name="Content Placeholder 2">
            <a:extLst>
              <a:ext uri="{FF2B5EF4-FFF2-40B4-BE49-F238E27FC236}">
                <a16:creationId xmlns:a16="http://schemas.microsoft.com/office/drawing/2014/main" id="{13AE931A-DC4B-F29B-AB62-CB1F1D8902FB}"/>
              </a:ext>
            </a:extLst>
          </p:cNvPr>
          <p:cNvSpPr>
            <a:spLocks noGrp="1"/>
          </p:cNvSpPr>
          <p:nvPr>
            <p:ph idx="1"/>
          </p:nvPr>
        </p:nvSpPr>
        <p:spPr>
          <a:xfrm>
            <a:off x="838200" y="1396312"/>
            <a:ext cx="10515600" cy="4543015"/>
          </a:xfrm>
        </p:spPr>
        <p:txBody>
          <a:bodyPr/>
          <a:lstStyle/>
          <a:p>
            <a:r>
              <a:rPr lang="en-US" sz="2000"/>
              <a:t>Introduction to dimensionality reduction algorithms</a:t>
            </a:r>
          </a:p>
          <a:p>
            <a:pPr lvl="1"/>
            <a:r>
              <a:rPr lang="en-US" sz="2000"/>
              <a:t>Principal Component Analysis (PCA)</a:t>
            </a:r>
          </a:p>
          <a:p>
            <a:pPr lvl="1">
              <a:spcAft>
                <a:spcPts val="1800"/>
              </a:spcAft>
            </a:pPr>
            <a:r>
              <a:rPr lang="en-US" sz="2000"/>
              <a:t>t-distributed Stochastic </a:t>
            </a:r>
            <a:r>
              <a:rPr lang="en-US" sz="2000" err="1"/>
              <a:t>Neighbourhood</a:t>
            </a:r>
            <a:r>
              <a:rPr lang="en-US" sz="2000"/>
              <a:t> Embedding (t-SNE)</a:t>
            </a:r>
          </a:p>
          <a:p>
            <a:r>
              <a:rPr lang="en-US" sz="2000"/>
              <a:t>Introduction to clustering algorithms</a:t>
            </a:r>
          </a:p>
          <a:p>
            <a:pPr lvl="1"/>
            <a:r>
              <a:rPr lang="en-US" sz="2000"/>
              <a:t>K-Means</a:t>
            </a:r>
          </a:p>
          <a:p>
            <a:pPr lvl="1">
              <a:spcAft>
                <a:spcPts val="1800"/>
              </a:spcAft>
            </a:pPr>
            <a:r>
              <a:rPr lang="en-US" sz="2000"/>
              <a:t>Hierarchical Density-Based Spatial Clustering of Applications with Noise (HDBSCAN)</a:t>
            </a:r>
          </a:p>
          <a:p>
            <a:r>
              <a:rPr lang="en-US" sz="2000"/>
              <a:t>Hands on exercises with two example datasets:</a:t>
            </a:r>
          </a:p>
          <a:p>
            <a:pPr lvl="1"/>
            <a:r>
              <a:rPr lang="en-US" sz="2000"/>
              <a:t>Stellar spectra</a:t>
            </a:r>
          </a:p>
          <a:p>
            <a:pPr lvl="1">
              <a:spcAft>
                <a:spcPts val="1800"/>
              </a:spcAft>
            </a:pPr>
            <a:r>
              <a:rPr lang="en-US" sz="2000"/>
              <a:t>Varieties of Democracy </a:t>
            </a:r>
          </a:p>
          <a:p>
            <a:r>
              <a:rPr lang="en-US" sz="2000"/>
              <a:t>Group work and Q &amp; A</a:t>
            </a:r>
          </a:p>
        </p:txBody>
      </p:sp>
    </p:spTree>
    <p:extLst>
      <p:ext uri="{BB962C8B-B14F-4D97-AF65-F5344CB8AC3E}">
        <p14:creationId xmlns:p14="http://schemas.microsoft.com/office/powerpoint/2010/main" val="1492285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3DE51-38AF-825D-C293-E3128DD580C4}"/>
                  </a:ext>
                </a:extLst>
              </p:cNvPr>
              <p:cNvSpPr txBox="1"/>
              <p:nvPr/>
            </p:nvSpPr>
            <p:spPr>
              <a:xfrm>
                <a:off x="2191757" y="1057713"/>
                <a:ext cx="8010366" cy="2629951"/>
              </a:xfrm>
              <a:prstGeom prst="rect">
                <a:avLst/>
              </a:prstGeom>
              <a:noFill/>
            </p:spPr>
            <p:txBody>
              <a:bodyPr wrap="square" rtlCol="0">
                <a:spAutoFit/>
              </a:bodyPr>
              <a:lstStyle/>
              <a:p>
                <a:pPr algn="ctr"/>
                <a:r>
                  <a:rPr lang="en-US"/>
                  <a:t>Suppose we have a set of N points in high dimensional space</a:t>
                </a:r>
              </a:p>
              <a:p>
                <a:pPr algn="ctr"/>
                <a:endParaRPr lang="en-US"/>
              </a:p>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m:t>
                      </m:r>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𝑥</m:t>
                          </m:r>
                        </m:e>
                        <m:sub>
                          <m:r>
                            <a:rPr lang="en-GB" b="0" i="1" dirty="0" smtClean="0">
                              <a:latin typeface="Cambria Math" panose="02040503050406030204" pitchFamily="18" charset="0"/>
                            </a:rPr>
                            <m:t>1</m:t>
                          </m:r>
                        </m:sub>
                      </m:sSub>
                      <m:r>
                        <a:rPr lang="en-GB" b="0" i="1" dirty="0" smtClean="0">
                          <a:latin typeface="Cambria Math" panose="02040503050406030204" pitchFamily="18" charset="0"/>
                        </a:rPr>
                        <m:t>,</m:t>
                      </m:r>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 </m:t>
                          </m:r>
                          <m:r>
                            <a:rPr lang="en-GB" b="0" i="1" dirty="0" smtClean="0">
                              <a:latin typeface="Cambria Math" panose="02040503050406030204" pitchFamily="18" charset="0"/>
                            </a:rPr>
                            <m:t>𝑥</m:t>
                          </m:r>
                        </m:e>
                        <m:sub>
                          <m:r>
                            <a:rPr lang="en-GB" b="0" i="1" dirty="0" smtClean="0">
                              <a:latin typeface="Cambria Math" panose="02040503050406030204" pitchFamily="18" charset="0"/>
                            </a:rPr>
                            <m:t>2</m:t>
                          </m:r>
                        </m:sub>
                      </m:sSub>
                      <m:r>
                        <a:rPr lang="en-GB" b="0" i="1" dirty="0" smtClean="0">
                          <a:latin typeface="Cambria Math" panose="02040503050406030204" pitchFamily="18" charset="0"/>
                        </a:rPr>
                        <m:t>, …, </m:t>
                      </m:r>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𝑥</m:t>
                          </m:r>
                        </m:e>
                        <m:sub>
                          <m:r>
                            <a:rPr lang="en-GB" b="0" i="1" dirty="0" smtClean="0">
                              <a:latin typeface="Cambria Math" panose="02040503050406030204" pitchFamily="18" charset="0"/>
                            </a:rPr>
                            <m:t>𝑁</m:t>
                          </m:r>
                        </m:sub>
                      </m:sSub>
                      <m:r>
                        <a:rPr lang="en-GB" b="0" i="1" dirty="0" smtClean="0">
                          <a:latin typeface="Cambria Math" panose="02040503050406030204" pitchFamily="18" charset="0"/>
                        </a:rPr>
                        <m:t>}</m:t>
                      </m:r>
                    </m:oMath>
                  </m:oMathPara>
                </a14:m>
                <a:endParaRPr lang="en-US"/>
              </a:p>
              <a:p>
                <a:pPr algn="ctr"/>
                <a:endParaRPr lang="en-US"/>
              </a:p>
              <a:p>
                <a:pPr algn="ctr"/>
                <a:r>
                  <a:rPr lang="en-US" b="1">
                    <a:solidFill>
                      <a:srgbClr val="FF0000"/>
                    </a:solidFill>
                  </a:rPr>
                  <a:t>Q</a:t>
                </a:r>
                <a:r>
                  <a:rPr lang="en-US">
                    <a:solidFill>
                      <a:srgbClr val="FF0000"/>
                    </a:solidFill>
                  </a:rPr>
                  <a:t>: Given </a:t>
                </a:r>
                <a14:m>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𝑥</m:t>
                        </m:r>
                      </m:e>
                      <m:sub>
                        <m:r>
                          <a:rPr lang="en-GB" b="0" i="1" smtClean="0">
                            <a:solidFill>
                              <a:srgbClr val="FF0000"/>
                            </a:solidFill>
                            <a:latin typeface="Cambria Math" panose="02040503050406030204" pitchFamily="18" charset="0"/>
                          </a:rPr>
                          <m:t>𝑖</m:t>
                        </m:r>
                      </m:sub>
                    </m:sSub>
                  </m:oMath>
                </a14:m>
                <a:r>
                  <a:rPr lang="en-US">
                    <a:solidFill>
                      <a:srgbClr val="FF0000"/>
                    </a:solidFill>
                  </a:rPr>
                  <a:t>, what’s the probability it would pick </a:t>
                </a:r>
                <a14:m>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𝑥</m:t>
                        </m:r>
                      </m:e>
                      <m:sub>
                        <m:r>
                          <a:rPr lang="en-GB" b="0" i="1" smtClean="0">
                            <a:solidFill>
                              <a:srgbClr val="FF0000"/>
                            </a:solidFill>
                            <a:latin typeface="Cambria Math" panose="02040503050406030204" pitchFamily="18" charset="0"/>
                          </a:rPr>
                          <m:t>𝑗</m:t>
                        </m:r>
                      </m:sub>
                    </m:sSub>
                  </m:oMath>
                </a14:m>
                <a:r>
                  <a:rPr lang="en-US">
                    <a:solidFill>
                      <a:srgbClr val="FF0000"/>
                    </a:solidFill>
                  </a:rPr>
                  <a:t> as it’s </a:t>
                </a:r>
                <a:r>
                  <a:rPr lang="en-US" err="1">
                    <a:solidFill>
                      <a:srgbClr val="FF0000"/>
                    </a:solidFill>
                  </a:rPr>
                  <a:t>neighbour</a:t>
                </a:r>
                <a:r>
                  <a:rPr lang="en-US">
                    <a:solidFill>
                      <a:srgbClr val="FF0000"/>
                    </a:solidFill>
                  </a:rPr>
                  <a:t>?</a:t>
                </a:r>
              </a:p>
              <a:p>
                <a:pPr algn="ctr"/>
                <a:endParaRPr lang="en-US"/>
              </a:p>
              <a:p>
                <a:pPr algn="ctr"/>
                <a:r>
                  <a:rPr lang="en-US"/>
                  <a:t>The equation must depend on the distance between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oMath>
                </a14:m>
                <a:r>
                  <a:rPr lang="en-US"/>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𝑗</m:t>
                        </m:r>
                      </m:sub>
                    </m:sSub>
                  </m:oMath>
                </a14:m>
                <a:endParaRPr lang="en-US"/>
              </a:p>
              <a:p>
                <a:pPr algn="ctr"/>
                <a:endParaRPr lang="en-US"/>
              </a:p>
              <a:p>
                <a:pPr algn="ctr"/>
                <a:r>
                  <a:rPr lang="en-US"/>
                  <a:t>It must also depend on the distance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oMath>
                </a14:m>
                <a:r>
                  <a:rPr lang="en-US"/>
                  <a:t> from all other data points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𝑘</m:t>
                        </m:r>
                      </m:sub>
                    </m:sSub>
                  </m:oMath>
                </a14:m>
                <a:endParaRPr lang="en-US"/>
              </a:p>
            </p:txBody>
          </p:sp>
        </mc:Choice>
        <mc:Fallback xmlns="">
          <p:sp>
            <p:nvSpPr>
              <p:cNvPr id="3" name="TextBox 2">
                <a:extLst>
                  <a:ext uri="{FF2B5EF4-FFF2-40B4-BE49-F238E27FC236}">
                    <a16:creationId xmlns:a16="http://schemas.microsoft.com/office/drawing/2014/main" id="{F833DE51-38AF-825D-C293-E3128DD580C4}"/>
                  </a:ext>
                </a:extLst>
              </p:cNvPr>
              <p:cNvSpPr txBox="1">
                <a:spLocks noRot="1" noChangeAspect="1" noMove="1" noResize="1" noEditPoints="1" noAdjustHandles="1" noChangeArrowheads="1" noChangeShapeType="1" noTextEdit="1"/>
              </p:cNvSpPr>
              <p:nvPr/>
            </p:nvSpPr>
            <p:spPr>
              <a:xfrm>
                <a:off x="2191757" y="1057713"/>
                <a:ext cx="8010366" cy="2629951"/>
              </a:xfrm>
              <a:prstGeom prst="rect">
                <a:avLst/>
              </a:prstGeom>
              <a:blipFill>
                <a:blip r:embed="rId3"/>
                <a:stretch>
                  <a:fillRect t="-1392" b="-30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33B312-A1F6-52C0-9AF9-249903CB3413}"/>
                  </a:ext>
                </a:extLst>
              </p:cNvPr>
              <p:cNvSpPr txBox="1"/>
              <p:nvPr/>
            </p:nvSpPr>
            <p:spPr>
              <a:xfrm>
                <a:off x="3345333" y="3891345"/>
                <a:ext cx="4966588" cy="21069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2600" b="0" i="1" smtClean="0">
                              <a:latin typeface="Cambria Math" panose="02040503050406030204" pitchFamily="18" charset="0"/>
                            </a:rPr>
                          </m:ctrlPr>
                        </m:sSubPr>
                        <m:e>
                          <m:r>
                            <a:rPr lang="en-GB" sz="2600" b="0" i="1" smtClean="0">
                              <a:latin typeface="Cambria Math" panose="02040503050406030204" pitchFamily="18" charset="0"/>
                            </a:rPr>
                            <m:t>𝑃</m:t>
                          </m:r>
                        </m:e>
                        <m:sub>
                          <m:r>
                            <a:rPr lang="en-GB" sz="2600" b="0" i="1" smtClean="0">
                              <a:latin typeface="Cambria Math" panose="02040503050406030204" pitchFamily="18" charset="0"/>
                            </a:rPr>
                            <m:t>𝑗</m:t>
                          </m:r>
                          <m:r>
                            <a:rPr lang="en-GB" sz="2600" b="0" i="1" smtClean="0">
                              <a:latin typeface="Cambria Math" panose="02040503050406030204" pitchFamily="18" charset="0"/>
                            </a:rPr>
                            <m:t>|</m:t>
                          </m:r>
                          <m:r>
                            <a:rPr lang="en-GB" sz="2600" b="0" i="1" smtClean="0">
                              <a:latin typeface="Cambria Math" panose="02040503050406030204" pitchFamily="18" charset="0"/>
                            </a:rPr>
                            <m:t>𝑖</m:t>
                          </m:r>
                        </m:sub>
                      </m:sSub>
                      <m:r>
                        <a:rPr lang="en-GB" sz="2600" b="0" i="1" smtClean="0">
                          <a:latin typeface="Cambria Math" panose="02040503050406030204" pitchFamily="18" charset="0"/>
                        </a:rPr>
                        <m:t>=</m:t>
                      </m:r>
                      <m:f>
                        <m:fPr>
                          <m:ctrlPr>
                            <a:rPr lang="en-GB" sz="2600" b="0" i="1" smtClean="0">
                              <a:latin typeface="Cambria Math" panose="02040503050406030204" pitchFamily="18" charset="0"/>
                            </a:rPr>
                          </m:ctrlPr>
                        </m:fPr>
                        <m:num>
                          <m:func>
                            <m:funcPr>
                              <m:ctrlPr>
                                <a:rPr lang="en-GB" sz="2600" b="0" i="1" smtClean="0">
                                  <a:latin typeface="Cambria Math" panose="02040503050406030204" pitchFamily="18" charset="0"/>
                                </a:rPr>
                              </m:ctrlPr>
                            </m:funcPr>
                            <m:fName>
                              <m:r>
                                <m:rPr>
                                  <m:sty m:val="p"/>
                                </m:rPr>
                                <a:rPr lang="en-GB" sz="2600" b="0" i="0" smtClean="0">
                                  <a:latin typeface="Cambria Math" panose="02040503050406030204" pitchFamily="18" charset="0"/>
                                </a:rPr>
                                <m:t>exp</m:t>
                              </m:r>
                            </m:fName>
                            <m:e>
                              <m:d>
                                <m:dPr>
                                  <m:begChr m:val="["/>
                                  <m:endChr m:val="]"/>
                                  <m:ctrlPr>
                                    <a:rPr lang="en-GB" sz="2600" b="0" i="1" smtClean="0">
                                      <a:latin typeface="Cambria Math" panose="02040503050406030204" pitchFamily="18" charset="0"/>
                                    </a:rPr>
                                  </m:ctrlPr>
                                </m:dPr>
                                <m:e>
                                  <m:r>
                                    <a:rPr lang="en-GB" sz="2600" b="0" i="1" smtClean="0">
                                      <a:latin typeface="Cambria Math" panose="02040503050406030204" pitchFamily="18" charset="0"/>
                                    </a:rPr>
                                    <m:t>−</m:t>
                                  </m:r>
                                  <m:f>
                                    <m:fPr>
                                      <m:ctrlPr>
                                        <a:rPr lang="en-GB" sz="2600" b="0" i="1" smtClean="0">
                                          <a:latin typeface="Cambria Math" panose="02040503050406030204" pitchFamily="18" charset="0"/>
                                        </a:rPr>
                                      </m:ctrlPr>
                                    </m:fPr>
                                    <m:num>
                                      <m:sSup>
                                        <m:sSupPr>
                                          <m:ctrlPr>
                                            <a:rPr lang="en-GB" sz="2600" b="0" i="1" smtClean="0">
                                              <a:latin typeface="Cambria Math" panose="02040503050406030204" pitchFamily="18" charset="0"/>
                                            </a:rPr>
                                          </m:ctrlPr>
                                        </m:sSupPr>
                                        <m:e>
                                          <m:d>
                                            <m:dPr>
                                              <m:begChr m:val="‖"/>
                                              <m:endChr m:val="‖"/>
                                              <m:ctrlPr>
                                                <a:rPr lang="en-GB" sz="2600" b="0" i="1" smtClean="0">
                                                  <a:latin typeface="Cambria Math" panose="02040503050406030204" pitchFamily="18" charset="0"/>
                                                </a:rPr>
                                              </m:ctrlPr>
                                            </m:dPr>
                                            <m:e>
                                              <m:sSub>
                                                <m:sSubPr>
                                                  <m:ctrlPr>
                                                    <a:rPr lang="en-GB" sz="2600" b="0" i="1" smtClean="0">
                                                      <a:latin typeface="Cambria Math" panose="02040503050406030204" pitchFamily="18" charset="0"/>
                                                    </a:rPr>
                                                  </m:ctrlPr>
                                                </m:sSubPr>
                                                <m:e>
                                                  <m:r>
                                                    <a:rPr lang="en-GB" sz="2600" b="0" i="1" smtClean="0">
                                                      <a:latin typeface="Cambria Math" panose="02040503050406030204" pitchFamily="18" charset="0"/>
                                                    </a:rPr>
                                                    <m:t>𝑥</m:t>
                                                  </m:r>
                                                </m:e>
                                                <m:sub>
                                                  <m:r>
                                                    <a:rPr lang="en-GB" sz="2600" b="0" i="1" smtClean="0">
                                                      <a:latin typeface="Cambria Math" panose="02040503050406030204" pitchFamily="18" charset="0"/>
                                                    </a:rPr>
                                                    <m:t>𝑖</m:t>
                                                  </m:r>
                                                </m:sub>
                                              </m:sSub>
                                              <m:r>
                                                <a:rPr lang="en-GB" sz="2600" b="0" i="1" smtClean="0">
                                                  <a:latin typeface="Cambria Math" panose="02040503050406030204" pitchFamily="18" charset="0"/>
                                                </a:rPr>
                                                <m:t>−</m:t>
                                              </m:r>
                                              <m:sSub>
                                                <m:sSubPr>
                                                  <m:ctrlPr>
                                                    <a:rPr lang="en-GB" sz="2600" b="0" i="1" smtClean="0">
                                                      <a:latin typeface="Cambria Math" panose="02040503050406030204" pitchFamily="18" charset="0"/>
                                                    </a:rPr>
                                                  </m:ctrlPr>
                                                </m:sSubPr>
                                                <m:e>
                                                  <m:r>
                                                    <a:rPr lang="en-GB" sz="2600" b="0" i="1" smtClean="0">
                                                      <a:latin typeface="Cambria Math" panose="02040503050406030204" pitchFamily="18" charset="0"/>
                                                    </a:rPr>
                                                    <m:t>𝑥</m:t>
                                                  </m:r>
                                                </m:e>
                                                <m:sub>
                                                  <m:r>
                                                    <a:rPr lang="en-GB" sz="2600" b="0" i="1" smtClean="0">
                                                      <a:latin typeface="Cambria Math" panose="02040503050406030204" pitchFamily="18" charset="0"/>
                                                    </a:rPr>
                                                    <m:t>𝑗</m:t>
                                                  </m:r>
                                                </m:sub>
                                              </m:sSub>
                                            </m:e>
                                          </m:d>
                                        </m:e>
                                        <m:sup>
                                          <m:r>
                                            <a:rPr lang="en-GB" sz="2600" b="0" i="1" smtClean="0">
                                              <a:latin typeface="Cambria Math" panose="02040503050406030204" pitchFamily="18" charset="0"/>
                                            </a:rPr>
                                            <m:t>2</m:t>
                                          </m:r>
                                        </m:sup>
                                      </m:sSup>
                                    </m:num>
                                    <m:den>
                                      <m:r>
                                        <a:rPr lang="en-GB" sz="2600" b="0" i="1" smtClean="0">
                                          <a:latin typeface="Cambria Math" panose="02040503050406030204" pitchFamily="18" charset="0"/>
                                        </a:rPr>
                                        <m:t>2</m:t>
                                      </m:r>
                                      <m:sSubSup>
                                        <m:sSubSupPr>
                                          <m:ctrlPr>
                                            <a:rPr lang="en-GB" sz="2600" b="0" i="1" smtClean="0">
                                              <a:latin typeface="Cambria Math" panose="02040503050406030204" pitchFamily="18" charset="0"/>
                                            </a:rPr>
                                          </m:ctrlPr>
                                        </m:sSubSupPr>
                                        <m:e>
                                          <m:r>
                                            <a:rPr lang="en-GB" sz="2600" b="0" i="1" smtClean="0">
                                              <a:latin typeface="Cambria Math" panose="02040503050406030204" pitchFamily="18" charset="0"/>
                                            </a:rPr>
                                            <m:t>𝜎</m:t>
                                          </m:r>
                                        </m:e>
                                        <m:sub>
                                          <m:r>
                                            <a:rPr lang="en-GB" sz="2600" b="0" i="1" smtClean="0">
                                              <a:latin typeface="Cambria Math" panose="02040503050406030204" pitchFamily="18" charset="0"/>
                                            </a:rPr>
                                            <m:t>𝑖</m:t>
                                          </m:r>
                                        </m:sub>
                                        <m:sup>
                                          <m:r>
                                            <a:rPr lang="en-GB" sz="2600" b="0" i="1" smtClean="0">
                                              <a:latin typeface="Cambria Math" panose="02040503050406030204" pitchFamily="18" charset="0"/>
                                            </a:rPr>
                                            <m:t>2</m:t>
                                          </m:r>
                                        </m:sup>
                                      </m:sSubSup>
                                    </m:den>
                                  </m:f>
                                </m:e>
                              </m:d>
                            </m:e>
                          </m:func>
                        </m:num>
                        <m:den>
                          <m:nary>
                            <m:naryPr>
                              <m:chr m:val="∑"/>
                              <m:supHide m:val="on"/>
                              <m:ctrlPr>
                                <a:rPr lang="en-GB" sz="2600" b="0" i="1" smtClean="0">
                                  <a:latin typeface="Cambria Math" panose="02040503050406030204" pitchFamily="18" charset="0"/>
                                </a:rPr>
                              </m:ctrlPr>
                            </m:naryPr>
                            <m:sub>
                              <m:r>
                                <m:rPr>
                                  <m:brk m:alnAt="7"/>
                                </m:rPr>
                                <a:rPr lang="en-GB" sz="2600" b="0" i="1" smtClean="0">
                                  <a:latin typeface="Cambria Math" panose="02040503050406030204" pitchFamily="18" charset="0"/>
                                </a:rPr>
                                <m:t>𝑘</m:t>
                              </m:r>
                              <m:r>
                                <a:rPr lang="en-GB" sz="2600" b="0" i="1" smtClean="0">
                                  <a:latin typeface="Cambria Math" panose="02040503050406030204" pitchFamily="18" charset="0"/>
                                </a:rPr>
                                <m:t>≠</m:t>
                              </m:r>
                              <m:r>
                                <a:rPr lang="en-GB" sz="2600" b="0" i="1" smtClean="0">
                                  <a:latin typeface="Cambria Math" panose="02040503050406030204" pitchFamily="18" charset="0"/>
                                </a:rPr>
                                <m:t>𝑖</m:t>
                              </m:r>
                            </m:sub>
                            <m:sup/>
                            <m:e>
                              <m:func>
                                <m:funcPr>
                                  <m:ctrlPr>
                                    <a:rPr lang="en-GB" sz="2600" b="0" i="1" smtClean="0">
                                      <a:latin typeface="Cambria Math" panose="02040503050406030204" pitchFamily="18" charset="0"/>
                                    </a:rPr>
                                  </m:ctrlPr>
                                </m:funcPr>
                                <m:fName>
                                  <m:r>
                                    <m:rPr>
                                      <m:sty m:val="p"/>
                                    </m:rPr>
                                    <a:rPr lang="en-GB" sz="2600" b="0" i="0" smtClean="0">
                                      <a:latin typeface="Cambria Math" panose="02040503050406030204" pitchFamily="18" charset="0"/>
                                    </a:rPr>
                                    <m:t>exp</m:t>
                                  </m:r>
                                </m:fName>
                                <m:e>
                                  <m:d>
                                    <m:dPr>
                                      <m:begChr m:val="["/>
                                      <m:endChr m:val="]"/>
                                      <m:ctrlPr>
                                        <a:rPr lang="en-GB" sz="2600" b="0" i="1" smtClean="0">
                                          <a:latin typeface="Cambria Math" panose="02040503050406030204" pitchFamily="18" charset="0"/>
                                        </a:rPr>
                                      </m:ctrlPr>
                                    </m:dPr>
                                    <m:e>
                                      <m:r>
                                        <a:rPr lang="en-GB" sz="2600" b="0" i="1" smtClean="0">
                                          <a:latin typeface="Cambria Math" panose="02040503050406030204" pitchFamily="18" charset="0"/>
                                        </a:rPr>
                                        <m:t>−</m:t>
                                      </m:r>
                                      <m:f>
                                        <m:fPr>
                                          <m:ctrlPr>
                                            <a:rPr lang="en-GB" sz="2600" b="0" i="1" smtClean="0">
                                              <a:latin typeface="Cambria Math" panose="02040503050406030204" pitchFamily="18" charset="0"/>
                                            </a:rPr>
                                          </m:ctrlPr>
                                        </m:fPr>
                                        <m:num>
                                          <m:sSup>
                                            <m:sSupPr>
                                              <m:ctrlPr>
                                                <a:rPr lang="en-GB" sz="2600" b="0" i="1" smtClean="0">
                                                  <a:latin typeface="Cambria Math" panose="02040503050406030204" pitchFamily="18" charset="0"/>
                                                </a:rPr>
                                              </m:ctrlPr>
                                            </m:sSupPr>
                                            <m:e>
                                              <m:d>
                                                <m:dPr>
                                                  <m:begChr m:val="‖"/>
                                                  <m:endChr m:val="‖"/>
                                                  <m:ctrlPr>
                                                    <a:rPr lang="en-GB" sz="2600" b="0" i="1" smtClean="0">
                                                      <a:latin typeface="Cambria Math" panose="02040503050406030204" pitchFamily="18" charset="0"/>
                                                    </a:rPr>
                                                  </m:ctrlPr>
                                                </m:dPr>
                                                <m:e>
                                                  <m:sSub>
                                                    <m:sSubPr>
                                                      <m:ctrlPr>
                                                        <a:rPr lang="en-GB" sz="2600" b="0" i="1" smtClean="0">
                                                          <a:latin typeface="Cambria Math" panose="02040503050406030204" pitchFamily="18" charset="0"/>
                                                        </a:rPr>
                                                      </m:ctrlPr>
                                                    </m:sSubPr>
                                                    <m:e>
                                                      <m:r>
                                                        <a:rPr lang="en-GB" sz="2600" b="0" i="1" smtClean="0">
                                                          <a:latin typeface="Cambria Math" panose="02040503050406030204" pitchFamily="18" charset="0"/>
                                                        </a:rPr>
                                                        <m:t>𝑥</m:t>
                                                      </m:r>
                                                    </m:e>
                                                    <m:sub>
                                                      <m:r>
                                                        <a:rPr lang="en-GB" sz="2600" b="0" i="1" smtClean="0">
                                                          <a:latin typeface="Cambria Math" panose="02040503050406030204" pitchFamily="18" charset="0"/>
                                                        </a:rPr>
                                                        <m:t>𝑖</m:t>
                                                      </m:r>
                                                    </m:sub>
                                                  </m:sSub>
                                                  <m:r>
                                                    <a:rPr lang="en-GB" sz="2600" b="0" i="1" smtClean="0">
                                                      <a:latin typeface="Cambria Math" panose="02040503050406030204" pitchFamily="18" charset="0"/>
                                                    </a:rPr>
                                                    <m:t>−</m:t>
                                                  </m:r>
                                                  <m:sSub>
                                                    <m:sSubPr>
                                                      <m:ctrlPr>
                                                        <a:rPr lang="en-GB" sz="2600" b="0" i="1" smtClean="0">
                                                          <a:latin typeface="Cambria Math" panose="02040503050406030204" pitchFamily="18" charset="0"/>
                                                        </a:rPr>
                                                      </m:ctrlPr>
                                                    </m:sSubPr>
                                                    <m:e>
                                                      <m:r>
                                                        <a:rPr lang="en-GB" sz="2600" b="0" i="1" smtClean="0">
                                                          <a:latin typeface="Cambria Math" panose="02040503050406030204" pitchFamily="18" charset="0"/>
                                                        </a:rPr>
                                                        <m:t>𝑥</m:t>
                                                      </m:r>
                                                    </m:e>
                                                    <m:sub>
                                                      <m:r>
                                                        <a:rPr lang="en-GB" sz="2600" b="0" i="1" smtClean="0">
                                                          <a:latin typeface="Cambria Math" panose="02040503050406030204" pitchFamily="18" charset="0"/>
                                                        </a:rPr>
                                                        <m:t>𝑘</m:t>
                                                      </m:r>
                                                    </m:sub>
                                                  </m:sSub>
                                                </m:e>
                                              </m:d>
                                            </m:e>
                                            <m:sup>
                                              <m:r>
                                                <a:rPr lang="en-GB" sz="2600" b="0" i="1" smtClean="0">
                                                  <a:latin typeface="Cambria Math" panose="02040503050406030204" pitchFamily="18" charset="0"/>
                                                </a:rPr>
                                                <m:t>2</m:t>
                                              </m:r>
                                            </m:sup>
                                          </m:sSup>
                                        </m:num>
                                        <m:den>
                                          <m:r>
                                            <a:rPr lang="en-GB" sz="2600" b="0" i="1" smtClean="0">
                                              <a:latin typeface="Cambria Math" panose="02040503050406030204" pitchFamily="18" charset="0"/>
                                            </a:rPr>
                                            <m:t>2</m:t>
                                          </m:r>
                                          <m:sSubSup>
                                            <m:sSubSupPr>
                                              <m:ctrlPr>
                                                <a:rPr lang="en-GB" sz="2600" b="0" i="1" smtClean="0">
                                                  <a:latin typeface="Cambria Math" panose="02040503050406030204" pitchFamily="18" charset="0"/>
                                                </a:rPr>
                                              </m:ctrlPr>
                                            </m:sSubSupPr>
                                            <m:e>
                                              <m:r>
                                                <a:rPr lang="en-GB" sz="2600" b="0" i="1" smtClean="0">
                                                  <a:latin typeface="Cambria Math" panose="02040503050406030204" pitchFamily="18" charset="0"/>
                                                </a:rPr>
                                                <m:t>𝜎</m:t>
                                              </m:r>
                                            </m:e>
                                            <m:sub>
                                              <m:r>
                                                <a:rPr lang="en-GB" sz="2600" b="0" i="1" smtClean="0">
                                                  <a:latin typeface="Cambria Math" panose="02040503050406030204" pitchFamily="18" charset="0"/>
                                                </a:rPr>
                                                <m:t>𝑖</m:t>
                                              </m:r>
                                            </m:sub>
                                            <m:sup>
                                              <m:r>
                                                <a:rPr lang="en-GB" sz="2600" b="0" i="1" smtClean="0">
                                                  <a:latin typeface="Cambria Math" panose="02040503050406030204" pitchFamily="18" charset="0"/>
                                                </a:rPr>
                                                <m:t>2</m:t>
                                              </m:r>
                                            </m:sup>
                                          </m:sSubSup>
                                        </m:den>
                                      </m:f>
                                    </m:e>
                                  </m:d>
                                </m:e>
                              </m:func>
                            </m:e>
                          </m:nary>
                        </m:den>
                      </m:f>
                    </m:oMath>
                  </m:oMathPara>
                </a14:m>
                <a:endParaRPr lang="en-US" sz="2600"/>
              </a:p>
            </p:txBody>
          </p:sp>
        </mc:Choice>
        <mc:Fallback xmlns="">
          <p:sp>
            <p:nvSpPr>
              <p:cNvPr id="6" name="TextBox 5">
                <a:extLst>
                  <a:ext uri="{FF2B5EF4-FFF2-40B4-BE49-F238E27FC236}">
                    <a16:creationId xmlns:a16="http://schemas.microsoft.com/office/drawing/2014/main" id="{CA33B312-A1F6-52C0-9AF9-249903CB3413}"/>
                  </a:ext>
                </a:extLst>
              </p:cNvPr>
              <p:cNvSpPr txBox="1">
                <a:spLocks noRot="1" noChangeAspect="1" noMove="1" noResize="1" noEditPoints="1" noAdjustHandles="1" noChangeArrowheads="1" noChangeShapeType="1" noTextEdit="1"/>
              </p:cNvSpPr>
              <p:nvPr/>
            </p:nvSpPr>
            <p:spPr>
              <a:xfrm>
                <a:off x="3345333" y="3891345"/>
                <a:ext cx="4966588" cy="2106987"/>
              </a:xfrm>
              <a:prstGeom prst="rect">
                <a:avLst/>
              </a:prstGeom>
              <a:blipFill>
                <a:blip r:embed="rId4"/>
                <a:stretch>
                  <a:fillRect/>
                </a:stretch>
              </a:blipFill>
            </p:spPr>
            <p:txBody>
              <a:bodyPr/>
              <a:lstStyle/>
              <a:p>
                <a:r>
                  <a:rPr lang="en-US">
                    <a:noFill/>
                  </a:rPr>
                  <a:t> </a:t>
                </a:r>
              </a:p>
            </p:txBody>
          </p:sp>
        </mc:Fallback>
      </mc:AlternateContent>
      <p:cxnSp>
        <p:nvCxnSpPr>
          <p:cNvPr id="11" name="Curved Connector 10">
            <a:extLst>
              <a:ext uri="{FF2B5EF4-FFF2-40B4-BE49-F238E27FC236}">
                <a16:creationId xmlns:a16="http://schemas.microsoft.com/office/drawing/2014/main" id="{FE62225E-7D68-D90D-8AC5-E31D2B62A717}"/>
              </a:ext>
            </a:extLst>
          </p:cNvPr>
          <p:cNvCxnSpPr>
            <a:cxnSpLocks/>
          </p:cNvCxnSpPr>
          <p:nvPr/>
        </p:nvCxnSpPr>
        <p:spPr>
          <a:xfrm>
            <a:off x="2927273" y="2966655"/>
            <a:ext cx="1724938" cy="1544343"/>
          </a:xfrm>
          <a:prstGeom prst="curvedConnector3">
            <a:avLst>
              <a:gd name="adj1" fmla="val -3463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9BEB96E7-B09C-697B-224E-3BE0DD01A9AA}"/>
              </a:ext>
            </a:extLst>
          </p:cNvPr>
          <p:cNvCxnSpPr>
            <a:cxnSpLocks/>
          </p:cNvCxnSpPr>
          <p:nvPr/>
        </p:nvCxnSpPr>
        <p:spPr>
          <a:xfrm rot="16200000" flipH="1">
            <a:off x="2672647" y="3827677"/>
            <a:ext cx="1814781" cy="1534754"/>
          </a:xfrm>
          <a:prstGeom prst="curvedConnector3">
            <a:avLst>
              <a:gd name="adj1" fmla="val 99502"/>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A86122D8-8A2F-F521-78ED-4D85ABAB1338}"/>
              </a:ext>
            </a:extLst>
          </p:cNvPr>
          <p:cNvSpPr txBox="1"/>
          <p:nvPr/>
        </p:nvSpPr>
        <p:spPr>
          <a:xfrm>
            <a:off x="325540" y="4590896"/>
            <a:ext cx="1866217" cy="707886"/>
          </a:xfrm>
          <a:prstGeom prst="rect">
            <a:avLst/>
          </a:prstGeom>
          <a:noFill/>
        </p:spPr>
        <p:txBody>
          <a:bodyPr wrap="none" rtlCol="0">
            <a:spAutoFit/>
          </a:bodyPr>
          <a:lstStyle/>
          <a:p>
            <a:pPr algn="ctr"/>
            <a:r>
              <a:rPr lang="en-US" sz="2000"/>
              <a:t>Ratio of </a:t>
            </a:r>
          </a:p>
          <a:p>
            <a:pPr algn="ctr"/>
            <a:r>
              <a:rPr lang="en-US" sz="2000"/>
              <a:t>two Gaussians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53E5DCA-D430-E36F-F3DB-4DD0EE12CA40}"/>
                  </a:ext>
                </a:extLst>
              </p:cNvPr>
              <p:cNvSpPr txBox="1"/>
              <p:nvPr/>
            </p:nvSpPr>
            <p:spPr>
              <a:xfrm>
                <a:off x="8744106" y="3986642"/>
                <a:ext cx="3063211" cy="466090"/>
              </a:xfrm>
              <a:prstGeom prst="rect">
                <a:avLst/>
              </a:prstGeom>
              <a:noFill/>
            </p:spPr>
            <p:txBody>
              <a:bodyPr wrap="none" rtlCol="0">
                <a:spAutoFit/>
              </a:bodyPr>
              <a:lstStyle/>
              <a:p>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𝑃</m:t>
                        </m:r>
                      </m:e>
                      <m:sub>
                        <m:r>
                          <a:rPr lang="en-GB" sz="1800" b="0" i="1" smtClean="0">
                            <a:latin typeface="Cambria Math" panose="02040503050406030204" pitchFamily="18" charset="0"/>
                          </a:rPr>
                          <m:t>𝑗</m:t>
                        </m:r>
                        <m:r>
                          <a:rPr lang="en-GB" sz="1800" b="0" i="1" smtClean="0">
                            <a:latin typeface="Cambria Math" panose="02040503050406030204" pitchFamily="18" charset="0"/>
                          </a:rPr>
                          <m:t>|</m:t>
                        </m:r>
                        <m:r>
                          <a:rPr lang="en-GB" sz="1800" b="0" i="1" smtClean="0">
                            <a:latin typeface="Cambria Math" panose="02040503050406030204" pitchFamily="18" charset="0"/>
                          </a:rPr>
                          <m:t>𝑖</m:t>
                        </m:r>
                      </m:sub>
                    </m:sSub>
                    <m:r>
                      <a:rPr lang="en-GB" sz="1800" b="0" i="1" smtClean="0">
                        <a:latin typeface="Cambria Math" panose="02040503050406030204" pitchFamily="18" charset="0"/>
                      </a:rPr>
                      <m:t> </m:t>
                    </m:r>
                  </m:oMath>
                </a14:m>
                <a:r>
                  <a:rPr lang="en-US"/>
                  <a:t>neg. corr. with </a:t>
                </a:r>
                <a14:m>
                  <m:oMath xmlns:m="http://schemas.openxmlformats.org/officeDocument/2006/math">
                    <m:sSup>
                      <m:sSupPr>
                        <m:ctrlPr>
                          <a:rPr lang="en-GB" b="0"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𝑗</m:t>
                                </m:r>
                              </m:sub>
                            </m:sSub>
                          </m:e>
                        </m:d>
                      </m:e>
                      <m:sup>
                        <m:r>
                          <a:rPr lang="en-GB" b="0" i="1" smtClean="0">
                            <a:latin typeface="Cambria Math" panose="02040503050406030204" pitchFamily="18" charset="0"/>
                          </a:rPr>
                          <m:t>2</m:t>
                        </m:r>
                      </m:sup>
                    </m:sSup>
                  </m:oMath>
                </a14:m>
                <a:endParaRPr lang="en-US"/>
              </a:p>
            </p:txBody>
          </p:sp>
        </mc:Choice>
        <mc:Fallback xmlns="">
          <p:sp>
            <p:nvSpPr>
              <p:cNvPr id="26" name="TextBox 25">
                <a:extLst>
                  <a:ext uri="{FF2B5EF4-FFF2-40B4-BE49-F238E27FC236}">
                    <a16:creationId xmlns:a16="http://schemas.microsoft.com/office/drawing/2014/main" id="{353E5DCA-D430-E36F-F3DB-4DD0EE12CA40}"/>
                  </a:ext>
                </a:extLst>
              </p:cNvPr>
              <p:cNvSpPr txBox="1">
                <a:spLocks noRot="1" noChangeAspect="1" noMove="1" noResize="1" noEditPoints="1" noAdjustHandles="1" noChangeArrowheads="1" noChangeShapeType="1" noTextEdit="1"/>
              </p:cNvSpPr>
              <p:nvPr/>
            </p:nvSpPr>
            <p:spPr>
              <a:xfrm>
                <a:off x="8744106" y="3986642"/>
                <a:ext cx="3063211" cy="466090"/>
              </a:xfrm>
              <a:prstGeom prst="rect">
                <a:avLst/>
              </a:prstGeom>
              <a:blipFill>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8F839F4-86B8-6965-CB55-8829126BD914}"/>
                  </a:ext>
                </a:extLst>
              </p:cNvPr>
              <p:cNvSpPr txBox="1"/>
              <p:nvPr/>
            </p:nvSpPr>
            <p:spPr>
              <a:xfrm>
                <a:off x="8697139" y="5063975"/>
                <a:ext cx="3157146" cy="394210"/>
              </a:xfrm>
              <a:prstGeom prst="rect">
                <a:avLst/>
              </a:prstGeom>
              <a:noFill/>
            </p:spPr>
            <p:txBody>
              <a:bodyPr wrap="none" rtlCol="0">
                <a:spAutoFit/>
              </a:bodyPr>
              <a:lstStyle/>
              <a:p>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𝑃</m:t>
                        </m:r>
                      </m:e>
                      <m:sub>
                        <m:r>
                          <a:rPr lang="en-GB" sz="1800" b="0" i="1" smtClean="0">
                            <a:latin typeface="Cambria Math" panose="02040503050406030204" pitchFamily="18" charset="0"/>
                          </a:rPr>
                          <m:t>𝑗</m:t>
                        </m:r>
                        <m:r>
                          <a:rPr lang="en-GB" sz="1800" b="0" i="1" smtClean="0">
                            <a:latin typeface="Cambria Math" panose="02040503050406030204" pitchFamily="18" charset="0"/>
                          </a:rPr>
                          <m:t>|</m:t>
                        </m:r>
                        <m:r>
                          <a:rPr lang="en-GB" sz="1800" b="0" i="1" smtClean="0">
                            <a:latin typeface="Cambria Math" panose="02040503050406030204" pitchFamily="18" charset="0"/>
                          </a:rPr>
                          <m:t>𝑖</m:t>
                        </m:r>
                      </m:sub>
                    </m:sSub>
                  </m:oMath>
                </a14:m>
                <a:r>
                  <a:rPr lang="en-US"/>
                  <a:t> pos. corr. with </a:t>
                </a:r>
                <a14:m>
                  <m:oMath xmlns:m="http://schemas.openxmlformats.org/officeDocument/2006/math">
                    <m:sSup>
                      <m:sSupPr>
                        <m:ctrlPr>
                          <a:rPr lang="en-GB" b="0"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𝑘</m:t>
                                </m:r>
                              </m:sub>
                            </m:sSub>
                          </m:e>
                        </m:d>
                      </m:e>
                      <m:sup>
                        <m:r>
                          <a:rPr lang="en-GB" b="0" i="1" smtClean="0">
                            <a:latin typeface="Cambria Math" panose="02040503050406030204" pitchFamily="18" charset="0"/>
                          </a:rPr>
                          <m:t>2</m:t>
                        </m:r>
                      </m:sup>
                    </m:sSup>
                  </m:oMath>
                </a14:m>
                <a:endParaRPr lang="en-US"/>
              </a:p>
            </p:txBody>
          </p:sp>
        </mc:Choice>
        <mc:Fallback xmlns="">
          <p:sp>
            <p:nvSpPr>
              <p:cNvPr id="27" name="TextBox 26">
                <a:extLst>
                  <a:ext uri="{FF2B5EF4-FFF2-40B4-BE49-F238E27FC236}">
                    <a16:creationId xmlns:a16="http://schemas.microsoft.com/office/drawing/2014/main" id="{48F839F4-86B8-6965-CB55-8829126BD914}"/>
                  </a:ext>
                </a:extLst>
              </p:cNvPr>
              <p:cNvSpPr txBox="1">
                <a:spLocks noRot="1" noChangeAspect="1" noMove="1" noResize="1" noEditPoints="1" noAdjustHandles="1" noChangeArrowheads="1" noChangeShapeType="1" noTextEdit="1"/>
              </p:cNvSpPr>
              <p:nvPr/>
            </p:nvSpPr>
            <p:spPr>
              <a:xfrm>
                <a:off x="8697139" y="5063975"/>
                <a:ext cx="3157146" cy="394210"/>
              </a:xfrm>
              <a:prstGeom prst="rect">
                <a:avLst/>
              </a:prstGeom>
              <a:blipFill>
                <a:blip r:embed="rId6"/>
                <a:stretch>
                  <a:fillRect t="-9375" b="-18750"/>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98C4217F-084B-1640-E1DC-44F84D6C4504}"/>
              </a:ext>
            </a:extLst>
          </p:cNvPr>
          <p:cNvCxnSpPr>
            <a:endCxn id="26" idx="1"/>
          </p:cNvCxnSpPr>
          <p:nvPr/>
        </p:nvCxnSpPr>
        <p:spPr>
          <a:xfrm>
            <a:off x="7363326" y="4219687"/>
            <a:ext cx="13807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5C0041D-E14F-BCCB-FFC4-0FD5DC70FAD5}"/>
              </a:ext>
            </a:extLst>
          </p:cNvPr>
          <p:cNvCxnSpPr/>
          <p:nvPr/>
        </p:nvCxnSpPr>
        <p:spPr>
          <a:xfrm>
            <a:off x="7844589" y="5298782"/>
            <a:ext cx="7379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933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3DE51-38AF-825D-C293-E3128DD580C4}"/>
                  </a:ext>
                </a:extLst>
              </p:cNvPr>
              <p:cNvSpPr txBox="1"/>
              <p:nvPr/>
            </p:nvSpPr>
            <p:spPr>
              <a:xfrm>
                <a:off x="1732548" y="1057713"/>
                <a:ext cx="9240252" cy="4746043"/>
              </a:xfrm>
              <a:prstGeom prst="rect">
                <a:avLst/>
              </a:prstGeom>
              <a:noFill/>
            </p:spPr>
            <p:txBody>
              <a:bodyPr wrap="square" rtlCol="0">
                <a:spAutoFit/>
              </a:bodyPr>
              <a:lstStyle/>
              <a:p>
                <a:pPr algn="ctr"/>
                <a:r>
                  <a:rPr lang="en-US" sz="2400"/>
                  <a:t>Since points are picked at random, we need to ask:</a:t>
                </a:r>
              </a:p>
              <a:p>
                <a:pPr algn="ctr"/>
                <a:endParaRPr lang="en-US" sz="2400"/>
              </a:p>
              <a:p>
                <a:pPr algn="ctr"/>
                <a:r>
                  <a:rPr lang="en-US" sz="2400" b="1">
                    <a:solidFill>
                      <a:srgbClr val="FF0000"/>
                    </a:solidFill>
                  </a:rPr>
                  <a:t>Q</a:t>
                </a:r>
                <a:r>
                  <a:rPr lang="en-US" sz="2400">
                    <a:solidFill>
                      <a:srgbClr val="FF0000"/>
                    </a:solidFill>
                  </a:rPr>
                  <a:t>: If we pick points at random, what’s the probability that </a:t>
                </a:r>
                <a14:m>
                  <m:oMath xmlns:m="http://schemas.openxmlformats.org/officeDocument/2006/math">
                    <m:r>
                      <a:rPr lang="en-GB" sz="2400" b="0" i="1" smtClean="0">
                        <a:solidFill>
                          <a:srgbClr val="FF0000"/>
                        </a:solidFill>
                        <a:latin typeface="Cambria Math" panose="02040503050406030204" pitchFamily="18" charset="0"/>
                      </a:rPr>
                      <m:t>𝑖</m:t>
                    </m:r>
                  </m:oMath>
                </a14:m>
                <a:r>
                  <a:rPr lang="en-US" sz="2400">
                    <a:solidFill>
                      <a:srgbClr val="FF0000"/>
                    </a:solidFill>
                  </a:rPr>
                  <a:t> and </a:t>
                </a:r>
                <a14:m>
                  <m:oMath xmlns:m="http://schemas.openxmlformats.org/officeDocument/2006/math">
                    <m:r>
                      <a:rPr lang="en-GB" sz="2400" b="0" i="1" smtClean="0">
                        <a:solidFill>
                          <a:srgbClr val="FF0000"/>
                        </a:solidFill>
                        <a:latin typeface="Cambria Math" panose="02040503050406030204" pitchFamily="18" charset="0"/>
                      </a:rPr>
                      <m:t>𝑗</m:t>
                    </m:r>
                  </m:oMath>
                </a14:m>
                <a:r>
                  <a:rPr lang="en-US" sz="2400">
                    <a:solidFill>
                      <a:srgbClr val="FF0000"/>
                    </a:solidFill>
                  </a:rPr>
                  <a:t> are grouped together</a:t>
                </a:r>
              </a:p>
              <a:p>
                <a:pPr algn="ctr"/>
                <a:endParaRPr lang="en-US" sz="2400"/>
              </a:p>
              <a:p>
                <a:pPr algn="ct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𝑖𝑗</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f>
                            <m:fPr>
                              <m:ctrlPr>
                                <a:rPr lang="en-GB" sz="2400" i="1">
                                  <a:latin typeface="Cambria Math" panose="02040503050406030204" pitchFamily="18" charset="0"/>
                                </a:rPr>
                              </m:ctrlPr>
                            </m:fPr>
                            <m:num>
                              <m:r>
                                <a:rPr lang="en-GB" sz="2400" i="1">
                                  <a:latin typeface="Cambria Math" panose="02040503050406030204" pitchFamily="18" charset="0"/>
                                </a:rPr>
                                <m:t>1</m:t>
                              </m:r>
                            </m:num>
                            <m:den>
                              <m:r>
                                <a:rPr lang="en-GB" sz="2400" i="1">
                                  <a:latin typeface="Cambria Math" panose="02040503050406030204" pitchFamily="18" charset="0"/>
                                </a:rPr>
                                <m:t>𝑁</m:t>
                              </m:r>
                            </m:den>
                          </m:f>
                          <m:sSub>
                            <m:sSubPr>
                              <m:ctrlPr>
                                <a:rPr lang="en-GB" sz="2400" i="1">
                                  <a:latin typeface="Cambria Math" panose="02040503050406030204" pitchFamily="18" charset="0"/>
                                </a:rPr>
                              </m:ctrlPr>
                            </m:sSubPr>
                            <m:e>
                              <m:r>
                                <a:rPr lang="en-GB" sz="2400" i="1">
                                  <a:latin typeface="Cambria Math" panose="02040503050406030204" pitchFamily="18" charset="0"/>
                                </a:rPr>
                                <m:t>𝑃</m:t>
                              </m:r>
                            </m:e>
                            <m:sub>
                              <m:r>
                                <a:rPr lang="en-GB" sz="2400" i="1">
                                  <a:latin typeface="Cambria Math" panose="02040503050406030204" pitchFamily="18" charset="0"/>
                                </a:rPr>
                                <m:t>𝑗</m:t>
                              </m:r>
                              <m:r>
                                <a:rPr lang="en-GB" sz="2400" i="1">
                                  <a:latin typeface="Cambria Math" panose="02040503050406030204" pitchFamily="18" charset="0"/>
                                </a:rPr>
                                <m:t>|</m:t>
                              </m:r>
                              <m:r>
                                <a:rPr lang="en-GB" sz="2400" i="1">
                                  <a:latin typeface="Cambria Math" panose="02040503050406030204" pitchFamily="18" charset="0"/>
                                </a:rPr>
                                <m:t>𝑖</m:t>
                              </m:r>
                            </m:sub>
                          </m:sSub>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1</m:t>
                              </m:r>
                            </m:num>
                            <m:den>
                              <m:r>
                                <a:rPr lang="en-GB" sz="2400" i="1">
                                  <a:latin typeface="Cambria Math" panose="02040503050406030204" pitchFamily="18" charset="0"/>
                                </a:rPr>
                                <m:t>𝑁</m:t>
                              </m:r>
                            </m:den>
                          </m:f>
                          <m:sSub>
                            <m:sSubPr>
                              <m:ctrlPr>
                                <a:rPr lang="en-GB" sz="2400" i="1">
                                  <a:latin typeface="Cambria Math" panose="02040503050406030204" pitchFamily="18" charset="0"/>
                                </a:rPr>
                              </m:ctrlPr>
                            </m:sSubPr>
                            <m:e>
                              <m:r>
                                <a:rPr lang="en-GB" sz="2400" i="1">
                                  <a:latin typeface="Cambria Math" panose="02040503050406030204" pitchFamily="18" charset="0"/>
                                </a:rPr>
                                <m:t>𝑃</m:t>
                              </m:r>
                            </m:e>
                            <m:sub>
                              <m:r>
                                <a:rPr lang="en-GB" sz="2400" i="1">
                                  <a:latin typeface="Cambria Math" panose="02040503050406030204" pitchFamily="18" charset="0"/>
                                </a:rPr>
                                <m:t>𝑖</m:t>
                              </m:r>
                              <m:r>
                                <a:rPr lang="en-GB" sz="2400" i="1">
                                  <a:latin typeface="Cambria Math" panose="02040503050406030204" pitchFamily="18" charset="0"/>
                                </a:rPr>
                                <m:t>|</m:t>
                              </m:r>
                              <m:r>
                                <a:rPr lang="en-GB" sz="2400" i="1">
                                  <a:latin typeface="Cambria Math" panose="02040503050406030204" pitchFamily="18" charset="0"/>
                                </a:rPr>
                                <m:t>𝑗</m:t>
                              </m:r>
                            </m:sub>
                          </m:sSub>
                        </m:num>
                        <m:den>
                          <m:r>
                            <a:rPr lang="en-GB" sz="2400" b="0" i="1" smtClean="0">
                              <a:latin typeface="Cambria Math" panose="02040503050406030204" pitchFamily="18" charset="0"/>
                            </a:rPr>
                            <m:t>2</m:t>
                          </m:r>
                          <m:r>
                            <a:rPr lang="en-GB" sz="2400" b="0" i="1" smtClean="0">
                              <a:latin typeface="Cambria Math" panose="02040503050406030204" pitchFamily="18" charset="0"/>
                            </a:rPr>
                            <m:t>𝑁</m:t>
                          </m:r>
                        </m:den>
                      </m:f>
                    </m:oMath>
                  </m:oMathPara>
                </a14:m>
                <a:endParaRPr lang="en-US" sz="2400"/>
              </a:p>
              <a:p>
                <a:pPr algn="ctr"/>
                <a:endParaRPr lang="en-US" sz="2400"/>
              </a:p>
              <a:p>
                <a:pPr algn="ctr"/>
                <a:r>
                  <a:rPr lang="en-US" sz="2400"/>
                  <a:t>This has the property that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𝑖𝑗</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𝑗𝑖</m:t>
                        </m:r>
                      </m:sub>
                    </m:sSub>
                  </m:oMath>
                </a14:m>
                <a:endParaRPr lang="en-US" sz="2400"/>
              </a:p>
              <a:p>
                <a:pPr algn="ctr"/>
                <a:endParaRPr lang="en-US" sz="2400"/>
              </a:p>
              <a:p>
                <a:pPr algn="ctr"/>
                <a:r>
                  <a:rPr lang="en-US" sz="2400"/>
                  <a:t>We can sum over all data points to acquire the probability distribution in high dimensional space, </a:t>
                </a:r>
                <a:r>
                  <a:rPr lang="en-US" sz="2400" i="1"/>
                  <a:t>P</a:t>
                </a:r>
              </a:p>
            </p:txBody>
          </p:sp>
        </mc:Choice>
        <mc:Fallback xmlns="">
          <p:sp>
            <p:nvSpPr>
              <p:cNvPr id="3" name="TextBox 2">
                <a:extLst>
                  <a:ext uri="{FF2B5EF4-FFF2-40B4-BE49-F238E27FC236}">
                    <a16:creationId xmlns:a16="http://schemas.microsoft.com/office/drawing/2014/main" id="{F833DE51-38AF-825D-C293-E3128DD580C4}"/>
                  </a:ext>
                </a:extLst>
              </p:cNvPr>
              <p:cNvSpPr txBox="1">
                <a:spLocks noRot="1" noChangeAspect="1" noMove="1" noResize="1" noEditPoints="1" noAdjustHandles="1" noChangeArrowheads="1" noChangeShapeType="1" noTextEdit="1"/>
              </p:cNvSpPr>
              <p:nvPr/>
            </p:nvSpPr>
            <p:spPr>
              <a:xfrm>
                <a:off x="1732548" y="1057713"/>
                <a:ext cx="9240252" cy="4746043"/>
              </a:xfrm>
              <a:prstGeom prst="rect">
                <a:avLst/>
              </a:prstGeom>
              <a:blipFill>
                <a:blip r:embed="rId3"/>
                <a:stretch>
                  <a:fillRect t="-900" b="-2185"/>
                </a:stretch>
              </a:blipFill>
            </p:spPr>
            <p:txBody>
              <a:bodyPr/>
              <a:lstStyle/>
              <a:p>
                <a:r>
                  <a:rPr lang="en-US">
                    <a:noFill/>
                  </a:rPr>
                  <a:t> </a:t>
                </a:r>
              </a:p>
            </p:txBody>
          </p:sp>
        </mc:Fallback>
      </mc:AlternateContent>
    </p:spTree>
    <p:extLst>
      <p:ext uri="{BB962C8B-B14F-4D97-AF65-F5344CB8AC3E}">
        <p14:creationId xmlns:p14="http://schemas.microsoft.com/office/powerpoint/2010/main" val="2841054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3DE51-38AF-825D-C293-E3128DD580C4}"/>
                  </a:ext>
                </a:extLst>
              </p:cNvPr>
              <p:cNvSpPr txBox="1"/>
              <p:nvPr/>
            </p:nvSpPr>
            <p:spPr>
              <a:xfrm>
                <a:off x="1792997" y="921796"/>
                <a:ext cx="9240252" cy="5212453"/>
              </a:xfrm>
              <a:prstGeom prst="rect">
                <a:avLst/>
              </a:prstGeom>
              <a:noFill/>
            </p:spPr>
            <p:txBody>
              <a:bodyPr wrap="square" rtlCol="0">
                <a:spAutoFit/>
              </a:bodyPr>
              <a:lstStyle/>
              <a:p>
                <a:pPr algn="ctr"/>
                <a:r>
                  <a:rPr lang="en-US" sz="2400"/>
                  <a:t>For low dimensional space, we could do the same thing to acquire the probability distribution, </a:t>
                </a:r>
                <a:r>
                  <a:rPr lang="en-US" sz="2400" i="1"/>
                  <a:t>Q</a:t>
                </a:r>
                <a:endParaRPr lang="en-US" sz="2400"/>
              </a:p>
              <a:p>
                <a:pPr algn="ctr"/>
                <a:endParaRPr lang="en-US" sz="2400"/>
              </a:p>
              <a:p>
                <a:pPr algn="ctr"/>
                <a:r>
                  <a:rPr lang="en-US" sz="2400"/>
                  <a:t>where we have the corresponding points </a:t>
                </a:r>
                <a:endParaRPr lang="en-GB" sz="2400" b="0"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 …,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𝑁</m:t>
                          </m:r>
                        </m:sub>
                      </m:sSub>
                      <m:r>
                        <a:rPr lang="en-GB" sz="2400" b="0" i="1" smtClean="0">
                          <a:latin typeface="Cambria Math" panose="02040503050406030204" pitchFamily="18" charset="0"/>
                        </a:rPr>
                        <m:t>}</m:t>
                      </m:r>
                    </m:oMath>
                  </m:oMathPara>
                </a14:m>
                <a:endParaRPr lang="en-US" sz="2400"/>
              </a:p>
              <a:p>
                <a:pPr algn="ctr"/>
                <a:endParaRPr lang="en-US" sz="2400"/>
              </a:p>
              <a:p>
                <a:pPr algn="ctr"/>
                <a:r>
                  <a:rPr lang="en-US" sz="2400" b="1">
                    <a:solidFill>
                      <a:srgbClr val="FF0000"/>
                    </a:solidFill>
                  </a:rPr>
                  <a:t>Problem</a:t>
                </a:r>
                <a:r>
                  <a:rPr lang="en-US" sz="2400">
                    <a:solidFill>
                      <a:srgbClr val="FF0000"/>
                    </a:solidFill>
                  </a:rPr>
                  <a:t>: using the ratio of two </a:t>
                </a:r>
                <a:r>
                  <a:rPr lang="en-US" sz="2400" b="1">
                    <a:solidFill>
                      <a:srgbClr val="FF0000"/>
                    </a:solidFill>
                  </a:rPr>
                  <a:t>Gaussians</a:t>
                </a:r>
                <a:r>
                  <a:rPr lang="en-US" sz="2400">
                    <a:solidFill>
                      <a:srgbClr val="FF0000"/>
                    </a:solidFill>
                  </a:rPr>
                  <a:t> causes point in low dimensional space to be crowded together</a:t>
                </a:r>
                <a:endParaRPr lang="en-US" sz="2400"/>
              </a:p>
              <a:p>
                <a:pPr algn="ctr"/>
                <a:endParaRPr lang="en-US" sz="2400"/>
              </a:p>
              <a:p>
                <a:pPr algn="ctr"/>
                <a:r>
                  <a:rPr lang="en-GB" sz="2400" b="1">
                    <a:solidFill>
                      <a:srgbClr val="00B050"/>
                    </a:solidFill>
                  </a:rPr>
                  <a:t>Solution: </a:t>
                </a:r>
                <a:r>
                  <a:rPr lang="en-GB" sz="2400">
                    <a:solidFill>
                      <a:srgbClr val="00B050"/>
                    </a:solidFill>
                  </a:rPr>
                  <a:t>Used a student </a:t>
                </a:r>
                <a:r>
                  <a:rPr lang="en-GB" sz="2400" b="1">
                    <a:solidFill>
                      <a:srgbClr val="00B050"/>
                    </a:solidFill>
                  </a:rPr>
                  <a:t>t-distribution</a:t>
                </a:r>
                <a:r>
                  <a:rPr lang="en-GB" sz="2400">
                    <a:solidFill>
                      <a:srgbClr val="00B050"/>
                    </a:solidFill>
                  </a:rPr>
                  <a:t> – flatter tail</a:t>
                </a:r>
              </a:p>
              <a:p>
                <a:pPr algn="ctr"/>
                <a:endParaRPr lang="en-GB" sz="2400">
                  <a:solidFill>
                    <a:srgbClr val="00B050"/>
                  </a:solidFill>
                </a:endParaRPr>
              </a:p>
              <a:p>
                <a:pPr algn="ct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𝑖𝑗</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p>
                            <m:sSupPr>
                              <m:ctrlPr>
                                <a:rPr lang="en-GB" sz="2400" b="0" i="1" smtClean="0">
                                  <a:latin typeface="Cambria Math" panose="02040503050406030204" pitchFamily="18" charset="0"/>
                                </a:rPr>
                              </m:ctrlPr>
                            </m:sSupPr>
                            <m:e>
                              <m:d>
                                <m:dPr>
                                  <m:ctrlPr>
                                    <a:rPr lang="en-GB" sz="2400" b="0" i="1" smtClean="0">
                                      <a:latin typeface="Cambria Math" panose="02040503050406030204" pitchFamily="18" charset="0"/>
                                    </a:rPr>
                                  </m:ctrlPr>
                                </m:dPr>
                                <m:e>
                                  <m:r>
                                    <a:rPr lang="en-GB" sz="2400" b="0" i="1" smtClean="0">
                                      <a:latin typeface="Cambria Math" panose="02040503050406030204" pitchFamily="18" charset="0"/>
                                    </a:rPr>
                                    <m:t>1+</m:t>
                                  </m:r>
                                  <m:sSup>
                                    <m:sSupPr>
                                      <m:ctrlPr>
                                        <a:rPr lang="en-GB" sz="2400" b="0" i="1" smtClean="0">
                                          <a:latin typeface="Cambria Math" panose="02040503050406030204" pitchFamily="18" charset="0"/>
                                        </a:rPr>
                                      </m:ctrlPr>
                                    </m:sSupPr>
                                    <m:e>
                                      <m:d>
                                        <m:dPr>
                                          <m:begChr m:val="‖"/>
                                          <m:endChr m:val="‖"/>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𝑖</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𝑗</m:t>
                                              </m:r>
                                            </m:sub>
                                          </m:sSub>
                                        </m:e>
                                      </m:d>
                                    </m:e>
                                    <m:sup>
                                      <m:r>
                                        <a:rPr lang="en-GB" sz="2400" b="0" i="1" smtClean="0">
                                          <a:latin typeface="Cambria Math" panose="02040503050406030204" pitchFamily="18" charset="0"/>
                                        </a:rPr>
                                        <m:t>2</m:t>
                                      </m:r>
                                    </m:sup>
                                  </m:sSup>
                                </m:e>
                              </m:d>
                            </m:e>
                            <m:sup>
                              <m:r>
                                <a:rPr lang="en-GB" sz="2400" b="0" i="1" smtClean="0">
                                  <a:latin typeface="Cambria Math" panose="02040503050406030204" pitchFamily="18" charset="0"/>
                                </a:rPr>
                                <m:t>−1</m:t>
                              </m:r>
                            </m:sup>
                          </m:sSup>
                        </m:num>
                        <m:den>
                          <m:nary>
                            <m:naryPr>
                              <m:chr m:val="∑"/>
                              <m:supHide m:val="on"/>
                              <m:ctrlPr>
                                <a:rPr lang="en-GB" sz="2400" b="0" i="1" smtClean="0">
                                  <a:latin typeface="Cambria Math" panose="02040503050406030204" pitchFamily="18" charset="0"/>
                                </a:rPr>
                              </m:ctrlPr>
                            </m:naryPr>
                            <m:sub>
                              <m:r>
                                <m:rPr>
                                  <m:brk m:alnAt="7"/>
                                </m:rPr>
                                <a:rPr lang="en-GB" sz="2400" b="0" i="1" smtClean="0">
                                  <a:latin typeface="Cambria Math" panose="02040503050406030204" pitchFamily="18" charset="0"/>
                                </a:rPr>
                                <m:t>𝑘</m:t>
                              </m:r>
                              <m:r>
                                <a:rPr lang="en-GB" sz="2400" b="0" i="1" smtClean="0">
                                  <a:latin typeface="Cambria Math" panose="02040503050406030204" pitchFamily="18" charset="0"/>
                                </a:rPr>
                                <m:t>≠</m:t>
                              </m:r>
                              <m:r>
                                <a:rPr lang="en-GB" sz="2400" b="0" i="1" smtClean="0">
                                  <a:latin typeface="Cambria Math" panose="02040503050406030204" pitchFamily="18" charset="0"/>
                                </a:rPr>
                                <m:t>𝑙</m:t>
                              </m:r>
                            </m:sub>
                            <m:sup/>
                            <m:e>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 </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1+</m:t>
                                      </m:r>
                                      <m:sSup>
                                        <m:sSupPr>
                                          <m:ctrlPr>
                                            <a:rPr lang="en-GB" sz="2400" b="0" i="1" smtClean="0">
                                              <a:latin typeface="Cambria Math" panose="02040503050406030204" pitchFamily="18" charset="0"/>
                                            </a:rPr>
                                          </m:ctrlPr>
                                        </m:sSupPr>
                                        <m:e>
                                          <m:d>
                                            <m:dPr>
                                              <m:begChr m:val="‖"/>
                                              <m:endChr m:val="‖"/>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𝑘</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𝑙</m:t>
                                                  </m:r>
                                                </m:sub>
                                              </m:sSub>
                                            </m:e>
                                          </m:d>
                                        </m:e>
                                        <m:sup>
                                          <m:r>
                                            <a:rPr lang="en-GB" sz="2400" b="0" i="1" smtClean="0">
                                              <a:latin typeface="Cambria Math" panose="02040503050406030204" pitchFamily="18" charset="0"/>
                                            </a:rPr>
                                            <m:t>2</m:t>
                                          </m:r>
                                        </m:sup>
                                      </m:sSup>
                                    </m:e>
                                  </m:d>
                                </m:e>
                                <m:sup>
                                  <m:r>
                                    <a:rPr lang="en-GB" sz="2400" b="0" i="1" smtClean="0">
                                      <a:latin typeface="Cambria Math" panose="02040503050406030204" pitchFamily="18" charset="0"/>
                                    </a:rPr>
                                    <m:t>−1</m:t>
                                  </m:r>
                                </m:sup>
                              </m:sSup>
                            </m:e>
                          </m:nary>
                        </m:den>
                      </m:f>
                    </m:oMath>
                  </m:oMathPara>
                </a14:m>
                <a:endParaRPr lang="en-GB" sz="2400"/>
              </a:p>
            </p:txBody>
          </p:sp>
        </mc:Choice>
        <mc:Fallback xmlns="">
          <p:sp>
            <p:nvSpPr>
              <p:cNvPr id="3" name="TextBox 2">
                <a:extLst>
                  <a:ext uri="{FF2B5EF4-FFF2-40B4-BE49-F238E27FC236}">
                    <a16:creationId xmlns:a16="http://schemas.microsoft.com/office/drawing/2014/main" id="{F833DE51-38AF-825D-C293-E3128DD580C4}"/>
                  </a:ext>
                </a:extLst>
              </p:cNvPr>
              <p:cNvSpPr txBox="1">
                <a:spLocks noRot="1" noChangeAspect="1" noMove="1" noResize="1" noEditPoints="1" noAdjustHandles="1" noChangeArrowheads="1" noChangeShapeType="1" noTextEdit="1"/>
              </p:cNvSpPr>
              <p:nvPr/>
            </p:nvSpPr>
            <p:spPr>
              <a:xfrm>
                <a:off x="1792997" y="921796"/>
                <a:ext cx="9240252" cy="5212453"/>
              </a:xfrm>
              <a:prstGeom prst="rect">
                <a:avLst/>
              </a:prstGeom>
              <a:blipFill>
                <a:blip r:embed="rId3"/>
                <a:stretch>
                  <a:fillRect l="-330" t="-819" r="-1121"/>
                </a:stretch>
              </a:blipFill>
            </p:spPr>
            <p:txBody>
              <a:bodyPr/>
              <a:lstStyle/>
              <a:p>
                <a:r>
                  <a:rPr lang="en-US">
                    <a:noFill/>
                  </a:rPr>
                  <a:t> </a:t>
                </a:r>
              </a:p>
            </p:txBody>
          </p:sp>
        </mc:Fallback>
      </mc:AlternateContent>
    </p:spTree>
    <p:extLst>
      <p:ext uri="{BB962C8B-B14F-4D97-AF65-F5344CB8AC3E}">
        <p14:creationId xmlns:p14="http://schemas.microsoft.com/office/powerpoint/2010/main" val="1494894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3DE51-38AF-825D-C293-E3128DD580C4}"/>
                  </a:ext>
                </a:extLst>
              </p:cNvPr>
              <p:cNvSpPr txBox="1"/>
              <p:nvPr/>
            </p:nvSpPr>
            <p:spPr>
              <a:xfrm>
                <a:off x="948344" y="958473"/>
                <a:ext cx="10295312" cy="5139099"/>
              </a:xfrm>
              <a:prstGeom prst="rect">
                <a:avLst/>
              </a:prstGeom>
              <a:noFill/>
            </p:spPr>
            <p:txBody>
              <a:bodyPr wrap="square" rtlCol="0">
                <a:spAutoFit/>
              </a:bodyPr>
              <a:lstStyle/>
              <a:p>
                <a:pPr algn="ctr"/>
                <a:r>
                  <a:rPr lang="en-GB" sz="2400">
                    <a:solidFill>
                      <a:schemeClr val="tx1"/>
                    </a:solidFill>
                  </a:rPr>
                  <a:t>Want probability distributions in low and high dimensional space to be equal: </a:t>
                </a:r>
                <a14:m>
                  <m:oMath xmlns:m="http://schemas.openxmlformats.org/officeDocument/2006/math">
                    <m:r>
                      <a:rPr lang="en-GB" sz="2400" b="0" i="1" smtClean="0">
                        <a:solidFill>
                          <a:schemeClr val="tx1"/>
                        </a:solidFill>
                        <a:latin typeface="Cambria Math" panose="02040503050406030204" pitchFamily="18" charset="0"/>
                      </a:rPr>
                      <m:t>𝑄</m:t>
                    </m:r>
                    <m:r>
                      <a:rPr lang="en-GB" sz="2400" b="0" i="1" smtClean="0">
                        <a:solidFill>
                          <a:schemeClr val="tx1"/>
                        </a:solidFill>
                        <a:latin typeface="Cambria Math" panose="02040503050406030204" pitchFamily="18" charset="0"/>
                        <a:ea typeface="Cambria Math" panose="02040503050406030204" pitchFamily="18" charset="0"/>
                      </a:rPr>
                      <m:t>≈</m:t>
                    </m:r>
                    <m:r>
                      <a:rPr lang="en-GB" sz="2400" b="0" i="1" smtClean="0">
                        <a:solidFill>
                          <a:schemeClr val="tx1"/>
                        </a:solidFill>
                        <a:latin typeface="Cambria Math" panose="02040503050406030204" pitchFamily="18" charset="0"/>
                        <a:ea typeface="Cambria Math" panose="02040503050406030204" pitchFamily="18" charset="0"/>
                      </a:rPr>
                      <m:t>𝑃</m:t>
                    </m:r>
                  </m:oMath>
                </a14:m>
                <a:endParaRPr lang="en-GB" sz="2400">
                  <a:solidFill>
                    <a:schemeClr val="tx1"/>
                  </a:solidFill>
                </a:endParaRPr>
              </a:p>
              <a:p>
                <a:pPr algn="ctr"/>
                <a:endParaRPr lang="en-GB" sz="2400">
                  <a:solidFill>
                    <a:schemeClr val="tx1"/>
                  </a:solidFill>
                </a:endParaRPr>
              </a:p>
              <a:p>
                <a:pPr algn="ctr"/>
                <a:r>
                  <a:rPr lang="en-GB" sz="2400">
                    <a:solidFill>
                      <a:schemeClr val="tx1"/>
                    </a:solidFill>
                  </a:rPr>
                  <a:t>Use </a:t>
                </a:r>
                <a:r>
                  <a:rPr lang="en-GB" sz="2400" b="1" err="1">
                    <a:solidFill>
                      <a:schemeClr val="tx1"/>
                    </a:solidFill>
                  </a:rPr>
                  <a:t>Kulback</a:t>
                </a:r>
                <a:r>
                  <a:rPr lang="en-GB" sz="2400" b="1">
                    <a:solidFill>
                      <a:schemeClr val="tx1"/>
                    </a:solidFill>
                  </a:rPr>
                  <a:t> </a:t>
                </a:r>
                <a:r>
                  <a:rPr lang="en-GB" sz="2400" b="1" err="1">
                    <a:solidFill>
                      <a:schemeClr val="tx1"/>
                    </a:solidFill>
                  </a:rPr>
                  <a:t>Leibler</a:t>
                </a:r>
                <a:r>
                  <a:rPr lang="en-GB" sz="2400" b="1">
                    <a:solidFill>
                      <a:schemeClr val="tx1"/>
                    </a:solidFill>
                  </a:rPr>
                  <a:t> (KL) divergence </a:t>
                </a:r>
                <a:r>
                  <a:rPr lang="en-GB" sz="2400">
                    <a:solidFill>
                      <a:schemeClr val="tx1"/>
                    </a:solidFill>
                  </a:rPr>
                  <a:t>- measure of the divergence or difference between two probability distributions</a:t>
                </a:r>
              </a:p>
              <a:p>
                <a:pPr algn="ctr"/>
                <a:endParaRPr lang="en-GB" sz="2400">
                  <a:solidFill>
                    <a:srgbClr val="00B050"/>
                  </a:solidFill>
                </a:endParaRPr>
              </a:p>
              <a:p>
                <a:pPr algn="ct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𝐾𝐿</m:t>
                      </m:r>
                      <m:r>
                        <a:rPr lang="en-GB" sz="2400" b="0" i="1" smtClean="0">
                          <a:latin typeface="Cambria Math" panose="02040503050406030204" pitchFamily="18" charset="0"/>
                        </a:rPr>
                        <m:t>(</m:t>
                      </m:r>
                      <m:r>
                        <a:rPr lang="en-GB" sz="2400" b="0" i="1" smtClean="0">
                          <a:latin typeface="Cambria Math" panose="02040503050406030204" pitchFamily="18" charset="0"/>
                        </a:rPr>
                        <m:t>𝑃</m:t>
                      </m:r>
                      <m:r>
                        <a:rPr lang="en-GB" sz="2400" b="0" i="1" smtClean="0">
                          <a:latin typeface="Cambria Math" panose="02040503050406030204" pitchFamily="18" charset="0"/>
                        </a:rPr>
                        <m:t>||</m:t>
                      </m:r>
                      <m:r>
                        <a:rPr lang="en-GB" sz="2400" b="0" i="1" smtClean="0">
                          <a:latin typeface="Cambria Math" panose="02040503050406030204" pitchFamily="18" charset="0"/>
                        </a:rPr>
                        <m:t>𝑄</m:t>
                      </m:r>
                      <m:r>
                        <a:rPr lang="en-GB" sz="2400" b="0" i="1" smtClean="0">
                          <a:latin typeface="Cambria Math" panose="02040503050406030204" pitchFamily="18" charset="0"/>
                        </a:rPr>
                        <m:t>)=</m:t>
                      </m:r>
                      <m:nary>
                        <m:naryPr>
                          <m:chr m:val="∑"/>
                          <m:supHide m:val="on"/>
                          <m:ctrlPr>
                            <a:rPr lang="en-GB" sz="2400" b="0" i="1" smtClean="0">
                              <a:latin typeface="Cambria Math" panose="02040503050406030204" pitchFamily="18" charset="0"/>
                            </a:rPr>
                          </m:ctrlPr>
                        </m:naryPr>
                        <m:sub>
                          <m:r>
                            <m:rPr>
                              <m:brk m:alnAt="7"/>
                            </m:rPr>
                            <a:rPr lang="en-GB" sz="2400" b="0" i="1" smtClean="0">
                              <a:latin typeface="Cambria Math" panose="02040503050406030204" pitchFamily="18" charset="0"/>
                            </a:rPr>
                            <m:t>𝑖</m:t>
                          </m:r>
                          <m:r>
                            <a:rPr lang="en-GB" sz="2400" b="0" i="1" smtClean="0">
                              <a:latin typeface="Cambria Math" panose="02040503050406030204" pitchFamily="18" charset="0"/>
                            </a:rPr>
                            <m:t>≠</m:t>
                          </m:r>
                          <m:r>
                            <a:rPr lang="en-GB" sz="2400" b="0" i="1" smtClean="0">
                              <a:latin typeface="Cambria Math" panose="02040503050406030204" pitchFamily="18" charset="0"/>
                            </a:rPr>
                            <m:t>𝑗</m:t>
                          </m:r>
                        </m:sub>
                        <m:sup/>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𝑝</m:t>
                              </m:r>
                            </m:e>
                            <m:sub>
                              <m:r>
                                <a:rPr lang="en-GB" sz="2400" b="0" i="1" smtClean="0">
                                  <a:latin typeface="Cambria Math" panose="02040503050406030204" pitchFamily="18" charset="0"/>
                                </a:rPr>
                                <m:t>𝑖𝑗</m:t>
                              </m:r>
                            </m:sub>
                          </m:sSub>
                        </m:e>
                      </m:nary>
                      <m:func>
                        <m:funcPr>
                          <m:ctrlPr>
                            <a:rPr lang="en-GB" sz="2400" b="0" i="1" smtClean="0">
                              <a:latin typeface="Cambria Math" panose="02040503050406030204" pitchFamily="18" charset="0"/>
                            </a:rPr>
                          </m:ctrlPr>
                        </m:funcPr>
                        <m:fName>
                          <m:r>
                            <m:rPr>
                              <m:sty m:val="p"/>
                            </m:rPr>
                            <a:rPr lang="en-GB" sz="2400" b="0" i="0" smtClean="0">
                              <a:latin typeface="Cambria Math" panose="02040503050406030204" pitchFamily="18" charset="0"/>
                            </a:rPr>
                            <m:t>log</m:t>
                          </m:r>
                        </m:fName>
                        <m:e>
                          <m:d>
                            <m:dPr>
                              <m:begChr m:val="["/>
                              <m:endChr m:val="]"/>
                              <m:ctrlPr>
                                <a:rPr lang="en-GB" sz="2400" b="0" i="1" smtClean="0">
                                  <a:latin typeface="Cambria Math" panose="02040503050406030204" pitchFamily="18" charset="0"/>
                                </a:rPr>
                              </m:ctrlPr>
                            </m:dPr>
                            <m:e>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𝑝</m:t>
                                      </m:r>
                                    </m:e>
                                    <m:sub>
                                      <m:r>
                                        <a:rPr lang="en-GB" sz="2400" b="0" i="1" smtClean="0">
                                          <a:latin typeface="Cambria Math" panose="02040503050406030204" pitchFamily="18" charset="0"/>
                                        </a:rPr>
                                        <m:t>𝑖𝑗</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𝑖𝑗</m:t>
                                      </m:r>
                                    </m:sub>
                                  </m:sSub>
                                </m:den>
                              </m:f>
                            </m:e>
                          </m:d>
                        </m:e>
                      </m:func>
                    </m:oMath>
                  </m:oMathPara>
                </a14:m>
                <a:endParaRPr lang="en-GB" sz="2400"/>
              </a:p>
              <a:p>
                <a:pPr algn="ctr"/>
                <a:endParaRPr lang="en-GB" sz="2400"/>
              </a:p>
              <a:p>
                <a:pPr algn="ctr"/>
                <a:r>
                  <a:rPr lang="en-GB" sz="2400"/>
                  <a:t>Minimise by adjusting </a:t>
                </a:r>
                <a14:m>
                  <m:oMath xmlns:m="http://schemas.openxmlformats.org/officeDocument/2006/math">
                    <m:d>
                      <m:dPr>
                        <m:begChr m:val="{"/>
                        <m:endChr m:val="}"/>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 …,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𝑁</m:t>
                            </m:r>
                          </m:sub>
                        </m:sSub>
                      </m:e>
                    </m:d>
                  </m:oMath>
                </a14:m>
                <a:r>
                  <a:rPr lang="en-GB" sz="2400"/>
                  <a:t> using gradient descent algorithm</a:t>
                </a:r>
              </a:p>
              <a:p>
                <a:pPr algn="ctr"/>
                <a:endParaRPr lang="en-GB" sz="2400"/>
              </a:p>
              <a:p>
                <a:pPr algn="ct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𝑖</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𝑖</m:t>
                          </m:r>
                        </m:sub>
                      </m:sSub>
                      <m:r>
                        <a:rPr lang="en-GB" sz="2400" b="0" i="1" smtClean="0">
                          <a:latin typeface="Cambria Math" panose="02040503050406030204" pitchFamily="18" charset="0"/>
                        </a:rPr>
                        <m:t>−</m:t>
                      </m:r>
                      <m:r>
                        <a:rPr lang="en-GB" sz="2400" b="0" i="1" smtClean="0">
                          <a:latin typeface="Cambria Math" panose="02040503050406030204" pitchFamily="18" charset="0"/>
                        </a:rPr>
                        <m:t>𝛼</m:t>
                      </m:r>
                      <m:f>
                        <m:fPr>
                          <m:ctrlPr>
                            <a:rPr lang="en-GB" sz="2400" b="0" i="1" smtClean="0">
                              <a:latin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𝐾𝐿</m:t>
                          </m:r>
                        </m:num>
                        <m:den>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𝑦</m:t>
                              </m:r>
                            </m:e>
                            <m:sub>
                              <m:r>
                                <a:rPr lang="en-GB" sz="2400" b="0" i="1" smtClean="0">
                                  <a:latin typeface="Cambria Math" panose="02040503050406030204" pitchFamily="18" charset="0"/>
                                  <a:ea typeface="Cambria Math" panose="02040503050406030204" pitchFamily="18" charset="0"/>
                                </a:rPr>
                                <m:t>𝑖</m:t>
                              </m:r>
                            </m:sub>
                          </m:sSub>
                        </m:den>
                      </m:f>
                    </m:oMath>
                  </m:oMathPara>
                </a14:m>
                <a:endParaRPr lang="en-GB" sz="2400"/>
              </a:p>
            </p:txBody>
          </p:sp>
        </mc:Choice>
        <mc:Fallback xmlns="">
          <p:sp>
            <p:nvSpPr>
              <p:cNvPr id="3" name="TextBox 2">
                <a:extLst>
                  <a:ext uri="{FF2B5EF4-FFF2-40B4-BE49-F238E27FC236}">
                    <a16:creationId xmlns:a16="http://schemas.microsoft.com/office/drawing/2014/main" id="{F833DE51-38AF-825D-C293-E3128DD580C4}"/>
                  </a:ext>
                </a:extLst>
              </p:cNvPr>
              <p:cNvSpPr txBox="1">
                <a:spLocks noRot="1" noChangeAspect="1" noMove="1" noResize="1" noEditPoints="1" noAdjustHandles="1" noChangeArrowheads="1" noChangeShapeType="1" noTextEdit="1"/>
              </p:cNvSpPr>
              <p:nvPr/>
            </p:nvSpPr>
            <p:spPr>
              <a:xfrm>
                <a:off x="948344" y="958473"/>
                <a:ext cx="10295312" cy="5139099"/>
              </a:xfrm>
              <a:prstGeom prst="rect">
                <a:avLst/>
              </a:prstGeom>
              <a:blipFill>
                <a:blip r:embed="rId3"/>
                <a:stretch>
                  <a:fillRect t="-83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CDAB717-D34C-3C8A-7410-BDE474D9DD7C}"/>
              </a:ext>
            </a:extLst>
          </p:cNvPr>
          <p:cNvSpPr txBox="1"/>
          <p:nvPr/>
        </p:nvSpPr>
        <p:spPr>
          <a:xfrm>
            <a:off x="1507958" y="3429000"/>
            <a:ext cx="1197764" cy="400110"/>
          </a:xfrm>
          <a:prstGeom prst="rect">
            <a:avLst/>
          </a:prstGeom>
          <a:noFill/>
        </p:spPr>
        <p:txBody>
          <a:bodyPr wrap="none" rtlCol="0">
            <a:spAutoFit/>
          </a:bodyPr>
          <a:lstStyle/>
          <a:p>
            <a:r>
              <a:rPr lang="en-US" sz="2000" err="1"/>
              <a:t>minimise</a:t>
            </a:r>
            <a:endParaRPr lang="en-US" sz="2000"/>
          </a:p>
        </p:txBody>
      </p:sp>
      <p:cxnSp>
        <p:nvCxnSpPr>
          <p:cNvPr id="8" name="Straight Arrow Connector 7">
            <a:extLst>
              <a:ext uri="{FF2B5EF4-FFF2-40B4-BE49-F238E27FC236}">
                <a16:creationId xmlns:a16="http://schemas.microsoft.com/office/drawing/2014/main" id="{BDDA4492-1656-82E5-8BD9-94AA577A4BA8}"/>
              </a:ext>
            </a:extLst>
          </p:cNvPr>
          <p:cNvCxnSpPr/>
          <p:nvPr/>
        </p:nvCxnSpPr>
        <p:spPr>
          <a:xfrm>
            <a:off x="2871537" y="3625516"/>
            <a:ext cx="1283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diagram of a graph&#10;&#10;Description automatically generated">
            <a:extLst>
              <a:ext uri="{FF2B5EF4-FFF2-40B4-BE49-F238E27FC236}">
                <a16:creationId xmlns:a16="http://schemas.microsoft.com/office/drawing/2014/main" id="{00AC8D5D-1BBE-2406-DB34-47D42E5FE815}"/>
              </a:ext>
            </a:extLst>
          </p:cNvPr>
          <p:cNvPicPr>
            <a:picLocks noChangeAspect="1"/>
          </p:cNvPicPr>
          <p:nvPr/>
        </p:nvPicPr>
        <p:blipFill>
          <a:blip r:embed="rId4"/>
          <a:stretch>
            <a:fillRect/>
          </a:stretch>
        </p:blipFill>
        <p:spPr>
          <a:xfrm>
            <a:off x="9223952" y="2954327"/>
            <a:ext cx="2760336" cy="1589145"/>
          </a:xfrm>
          <a:prstGeom prst="rect">
            <a:avLst/>
          </a:prstGeom>
        </p:spPr>
      </p:pic>
    </p:spTree>
    <p:extLst>
      <p:ext uri="{BB962C8B-B14F-4D97-AF65-F5344CB8AC3E}">
        <p14:creationId xmlns:p14="http://schemas.microsoft.com/office/powerpoint/2010/main" val="272093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833DE51-38AF-825D-C293-E3128DD580C4}"/>
              </a:ext>
            </a:extLst>
          </p:cNvPr>
          <p:cNvSpPr txBox="1"/>
          <p:nvPr/>
        </p:nvSpPr>
        <p:spPr>
          <a:xfrm>
            <a:off x="948344" y="1166842"/>
            <a:ext cx="10295312" cy="4524315"/>
          </a:xfrm>
          <a:prstGeom prst="rect">
            <a:avLst/>
          </a:prstGeom>
          <a:noFill/>
        </p:spPr>
        <p:txBody>
          <a:bodyPr wrap="square" rtlCol="0">
            <a:spAutoFit/>
          </a:bodyPr>
          <a:lstStyle/>
          <a:p>
            <a:pPr algn="ctr"/>
            <a:r>
              <a:rPr lang="en-GB" sz="2400" u="sng">
                <a:solidFill>
                  <a:schemeClr val="tx1"/>
                </a:solidFill>
              </a:rPr>
              <a:t>Hyperparameters:</a:t>
            </a:r>
          </a:p>
          <a:p>
            <a:pPr algn="ctr"/>
            <a:endParaRPr lang="en-GB" sz="2400"/>
          </a:p>
          <a:p>
            <a:r>
              <a:rPr lang="en-GB" sz="2400" b="1"/>
              <a:t>L</a:t>
            </a:r>
            <a:r>
              <a:rPr lang="en-GB" sz="2400" b="1">
                <a:solidFill>
                  <a:schemeClr val="tx1"/>
                </a:solidFill>
              </a:rPr>
              <a:t>earning rate</a:t>
            </a:r>
            <a:r>
              <a:rPr lang="en-GB" sz="2400">
                <a:solidFill>
                  <a:schemeClr val="tx1"/>
                </a:solidFill>
              </a:rPr>
              <a:t>: step size in the gradient descent optimisation process. It controls how much the low-dimensional points are adjusted during each/ Typical Values: Common values range from 10 to 1000.</a:t>
            </a:r>
          </a:p>
          <a:p>
            <a:endParaRPr lang="en-GB" sz="2400"/>
          </a:p>
          <a:p>
            <a:r>
              <a:rPr lang="en-GB" sz="2400" b="1">
                <a:solidFill>
                  <a:schemeClr val="tx1"/>
                </a:solidFill>
              </a:rPr>
              <a:t>Number of iterations</a:t>
            </a:r>
            <a:r>
              <a:rPr lang="en-GB" sz="2400">
                <a:solidFill>
                  <a:schemeClr val="tx1"/>
                </a:solidFill>
              </a:rPr>
              <a:t>: The number of iterations specifies how many times the gradient descent update rule is applied.</a:t>
            </a:r>
          </a:p>
          <a:p>
            <a:endParaRPr lang="en-GB" sz="2400">
              <a:solidFill>
                <a:schemeClr val="tx1"/>
              </a:solidFill>
            </a:endParaRPr>
          </a:p>
          <a:p>
            <a:r>
              <a:rPr lang="en-GB" sz="2400" b="1">
                <a:solidFill>
                  <a:srgbClr val="FF0000"/>
                </a:solidFill>
              </a:rPr>
              <a:t>Perplexity</a:t>
            </a:r>
            <a:r>
              <a:rPr lang="en-GB" sz="2400" b="1">
                <a:solidFill>
                  <a:schemeClr val="tx1"/>
                </a:solidFill>
              </a:rPr>
              <a:t>:</a:t>
            </a:r>
            <a:r>
              <a:rPr lang="en-GB" sz="2400">
                <a:solidFill>
                  <a:schemeClr val="tx1"/>
                </a:solidFill>
              </a:rPr>
              <a:t> controls how many nearby data points (neighbours) are taken into account when computing the probability distribution in the high-dimensional space.</a:t>
            </a:r>
          </a:p>
        </p:txBody>
      </p:sp>
    </p:spTree>
    <p:extLst>
      <p:ext uri="{BB962C8B-B14F-4D97-AF65-F5344CB8AC3E}">
        <p14:creationId xmlns:p14="http://schemas.microsoft.com/office/powerpoint/2010/main" val="67792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7" y="169017"/>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3DE51-38AF-825D-C293-E3128DD580C4}"/>
                  </a:ext>
                </a:extLst>
              </p:cNvPr>
              <p:cNvSpPr txBox="1"/>
              <p:nvPr/>
            </p:nvSpPr>
            <p:spPr>
              <a:xfrm>
                <a:off x="948344" y="1051771"/>
                <a:ext cx="10295312" cy="4873898"/>
              </a:xfrm>
              <a:prstGeom prst="rect">
                <a:avLst/>
              </a:prstGeom>
              <a:noFill/>
            </p:spPr>
            <p:txBody>
              <a:bodyPr wrap="square" rtlCol="0">
                <a:spAutoFit/>
              </a:bodyPr>
              <a:lstStyle/>
              <a:p>
                <a:pPr algn="ctr"/>
                <a:r>
                  <a:rPr lang="en-GB" sz="2400" u="sng">
                    <a:solidFill>
                      <a:schemeClr val="tx1"/>
                    </a:solidFill>
                  </a:rPr>
                  <a:t>Hyperparameters:</a:t>
                </a:r>
              </a:p>
              <a:p>
                <a:endParaRPr lang="en-GB" sz="2400">
                  <a:solidFill>
                    <a:schemeClr val="tx1"/>
                  </a:solidFill>
                </a:endParaRPr>
              </a:p>
              <a:p>
                <a:r>
                  <a:rPr lang="en-GB" b="1">
                    <a:solidFill>
                      <a:srgbClr val="FF0000"/>
                    </a:solidFill>
                  </a:rPr>
                  <a:t>Perplexity</a:t>
                </a:r>
                <a:r>
                  <a:rPr lang="en-GB" b="1">
                    <a:solidFill>
                      <a:schemeClr val="tx1"/>
                    </a:solidFill>
                  </a:rPr>
                  <a:t>:</a:t>
                </a:r>
                <a:r>
                  <a:rPr lang="en-GB">
                    <a:solidFill>
                      <a:schemeClr val="tx1"/>
                    </a:solidFill>
                  </a:rPr>
                  <a:t> controls how many nearby data points (neighbours) are taken into account when computing the probability distribution in the high-dimensional space.</a:t>
                </a:r>
              </a:p>
              <a:p>
                <a:endParaRPr lang="en-GB"/>
              </a:p>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𝑃</m:t>
                          </m:r>
                        </m:e>
                        <m:sub>
                          <m:r>
                            <a:rPr lang="en-GB" sz="2000" b="0" i="1" smtClean="0">
                              <a:latin typeface="Cambria Math" panose="02040503050406030204" pitchFamily="18" charset="0"/>
                            </a:rPr>
                            <m:t>𝑗</m:t>
                          </m:r>
                          <m:r>
                            <a:rPr lang="en-GB" sz="2000" b="0" i="1" smtClean="0">
                              <a:latin typeface="Cambria Math" panose="02040503050406030204" pitchFamily="18" charset="0"/>
                            </a:rPr>
                            <m:t>|</m:t>
                          </m:r>
                          <m:r>
                            <a:rPr lang="en-GB" sz="2000" b="0" i="1" smtClean="0">
                              <a:latin typeface="Cambria Math" panose="02040503050406030204" pitchFamily="18" charset="0"/>
                            </a:rPr>
                            <m:t>𝑖</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func>
                            <m:funcPr>
                              <m:ctrlPr>
                                <a:rPr lang="en-GB" sz="2000" b="0" i="1" smtClean="0">
                                  <a:latin typeface="Cambria Math" panose="02040503050406030204" pitchFamily="18" charset="0"/>
                                </a:rPr>
                              </m:ctrlPr>
                            </m:funcPr>
                            <m:fName>
                              <m:r>
                                <m:rPr>
                                  <m:sty m:val="p"/>
                                </m:rPr>
                                <a:rPr lang="en-GB" sz="2000" b="0" i="0" smtClean="0">
                                  <a:latin typeface="Cambria Math" panose="02040503050406030204" pitchFamily="18" charset="0"/>
                                </a:rPr>
                                <m:t>exp</m:t>
                              </m:r>
                            </m:fName>
                            <m:e>
                              <m:d>
                                <m:dPr>
                                  <m:begChr m:val="["/>
                                  <m:endChr m:val="]"/>
                                  <m:ctrlPr>
                                    <a:rPr lang="en-GB" sz="2000" b="0" i="1" smtClean="0">
                                      <a:latin typeface="Cambria Math" panose="02040503050406030204" pitchFamily="18" charset="0"/>
                                    </a:rPr>
                                  </m:ctrlPr>
                                </m:dPr>
                                <m:e>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sSup>
                                        <m:sSupPr>
                                          <m:ctrlPr>
                                            <a:rPr lang="en-GB" sz="2000" b="0" i="1" smtClean="0">
                                              <a:latin typeface="Cambria Math" panose="02040503050406030204" pitchFamily="18" charset="0"/>
                                            </a:rPr>
                                          </m:ctrlPr>
                                        </m:sSupPr>
                                        <m:e>
                                          <m:d>
                                            <m:dPr>
                                              <m:begChr m:val="‖"/>
                                              <m:endChr m:val="‖"/>
                                              <m:ctrlPr>
                                                <a:rPr lang="en-GB" sz="2000" b="0" i="1" smtClean="0">
                                                  <a:latin typeface="Cambria Math" panose="02040503050406030204" pitchFamily="18" charset="0"/>
                                                </a:rPr>
                                              </m:ctrlPr>
                                            </m:dPr>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𝑥</m:t>
                                                  </m:r>
                                                </m:e>
                                                <m:sub>
                                                  <m:r>
                                                    <a:rPr lang="en-GB" sz="2000" b="0" i="1" smtClean="0">
                                                      <a:latin typeface="Cambria Math" panose="02040503050406030204" pitchFamily="18" charset="0"/>
                                                    </a:rPr>
                                                    <m:t>𝑖</m:t>
                                                  </m:r>
                                                </m:sub>
                                              </m:sSub>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𝑥</m:t>
                                                  </m:r>
                                                </m:e>
                                                <m:sub>
                                                  <m:r>
                                                    <a:rPr lang="en-GB" sz="2000" b="0" i="1" smtClean="0">
                                                      <a:latin typeface="Cambria Math" panose="02040503050406030204" pitchFamily="18" charset="0"/>
                                                    </a:rPr>
                                                    <m:t>𝑗</m:t>
                                                  </m:r>
                                                </m:sub>
                                              </m:sSub>
                                            </m:e>
                                          </m:d>
                                        </m:e>
                                        <m:sup>
                                          <m:r>
                                            <a:rPr lang="en-GB" sz="2000" b="0" i="1" smtClean="0">
                                              <a:latin typeface="Cambria Math" panose="02040503050406030204" pitchFamily="18" charset="0"/>
                                            </a:rPr>
                                            <m:t>2</m:t>
                                          </m:r>
                                        </m:sup>
                                      </m:sSup>
                                    </m:num>
                                    <m:den>
                                      <m:r>
                                        <a:rPr lang="en-GB" sz="2000" b="0" i="1" smtClean="0">
                                          <a:latin typeface="Cambria Math" panose="02040503050406030204" pitchFamily="18" charset="0"/>
                                        </a:rPr>
                                        <m:t>2</m:t>
                                      </m:r>
                                      <m:sSubSup>
                                        <m:sSubSupPr>
                                          <m:ctrlPr>
                                            <a:rPr lang="en-GB" sz="2000" b="0" i="1" smtClean="0">
                                              <a:latin typeface="Cambria Math" panose="02040503050406030204" pitchFamily="18" charset="0"/>
                                            </a:rPr>
                                          </m:ctrlPr>
                                        </m:sSubSupPr>
                                        <m:e>
                                          <m:r>
                                            <a:rPr lang="en-GB" sz="2000" b="0" i="1" smtClean="0">
                                              <a:solidFill>
                                                <a:srgbClr val="FF0000"/>
                                              </a:solidFill>
                                              <a:latin typeface="Cambria Math" panose="02040503050406030204" pitchFamily="18" charset="0"/>
                                            </a:rPr>
                                            <m:t>𝜎</m:t>
                                          </m:r>
                                        </m:e>
                                        <m:sub>
                                          <m:r>
                                            <a:rPr lang="en-GB" sz="2000" b="0" i="1" smtClean="0">
                                              <a:latin typeface="Cambria Math" panose="02040503050406030204" pitchFamily="18" charset="0"/>
                                            </a:rPr>
                                            <m:t>𝑖</m:t>
                                          </m:r>
                                        </m:sub>
                                        <m:sup>
                                          <m:r>
                                            <a:rPr lang="en-GB" sz="2000" b="0" i="1" smtClean="0">
                                              <a:latin typeface="Cambria Math" panose="02040503050406030204" pitchFamily="18" charset="0"/>
                                            </a:rPr>
                                            <m:t>2</m:t>
                                          </m:r>
                                        </m:sup>
                                      </m:sSubSup>
                                    </m:den>
                                  </m:f>
                                </m:e>
                              </m:d>
                            </m:e>
                          </m:func>
                        </m:num>
                        <m:den>
                          <m:nary>
                            <m:naryPr>
                              <m:chr m:val="∑"/>
                              <m:supHide m:val="on"/>
                              <m:ctrlPr>
                                <a:rPr lang="en-GB" sz="2000" b="0" i="1" smtClean="0">
                                  <a:latin typeface="Cambria Math" panose="02040503050406030204" pitchFamily="18" charset="0"/>
                                </a:rPr>
                              </m:ctrlPr>
                            </m:naryPr>
                            <m:sub>
                              <m:r>
                                <m:rPr>
                                  <m:brk m:alnAt="7"/>
                                </m:rPr>
                                <a:rPr lang="en-GB" sz="2000" b="0" i="1" smtClean="0">
                                  <a:latin typeface="Cambria Math" panose="02040503050406030204" pitchFamily="18" charset="0"/>
                                </a:rPr>
                                <m:t>𝑘</m:t>
                              </m:r>
                              <m:r>
                                <a:rPr lang="en-GB" sz="2000" b="0" i="1" smtClean="0">
                                  <a:latin typeface="Cambria Math" panose="02040503050406030204" pitchFamily="18" charset="0"/>
                                </a:rPr>
                                <m:t>≠</m:t>
                              </m:r>
                              <m:r>
                                <a:rPr lang="en-GB" sz="2000" b="0" i="1" smtClean="0">
                                  <a:latin typeface="Cambria Math" panose="02040503050406030204" pitchFamily="18" charset="0"/>
                                </a:rPr>
                                <m:t>𝑖</m:t>
                              </m:r>
                            </m:sub>
                            <m:sup/>
                            <m:e>
                              <m:func>
                                <m:funcPr>
                                  <m:ctrlPr>
                                    <a:rPr lang="en-GB" sz="2000" b="0" i="1" smtClean="0">
                                      <a:latin typeface="Cambria Math" panose="02040503050406030204" pitchFamily="18" charset="0"/>
                                    </a:rPr>
                                  </m:ctrlPr>
                                </m:funcPr>
                                <m:fName>
                                  <m:r>
                                    <m:rPr>
                                      <m:sty m:val="p"/>
                                    </m:rPr>
                                    <a:rPr lang="en-GB" sz="2000" b="0" i="0" smtClean="0">
                                      <a:latin typeface="Cambria Math" panose="02040503050406030204" pitchFamily="18" charset="0"/>
                                    </a:rPr>
                                    <m:t>exp</m:t>
                                  </m:r>
                                </m:fName>
                                <m:e>
                                  <m:d>
                                    <m:dPr>
                                      <m:begChr m:val="["/>
                                      <m:endChr m:val="]"/>
                                      <m:ctrlPr>
                                        <a:rPr lang="en-GB" sz="2000" b="0" i="1" smtClean="0">
                                          <a:latin typeface="Cambria Math" panose="02040503050406030204" pitchFamily="18" charset="0"/>
                                        </a:rPr>
                                      </m:ctrlPr>
                                    </m:dPr>
                                    <m:e>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sSup>
                                            <m:sSupPr>
                                              <m:ctrlPr>
                                                <a:rPr lang="en-GB" sz="2000" b="0" i="1" smtClean="0">
                                                  <a:latin typeface="Cambria Math" panose="02040503050406030204" pitchFamily="18" charset="0"/>
                                                </a:rPr>
                                              </m:ctrlPr>
                                            </m:sSupPr>
                                            <m:e>
                                              <m:d>
                                                <m:dPr>
                                                  <m:begChr m:val="‖"/>
                                                  <m:endChr m:val="‖"/>
                                                  <m:ctrlPr>
                                                    <a:rPr lang="en-GB" sz="2000" b="0" i="1" smtClean="0">
                                                      <a:latin typeface="Cambria Math" panose="02040503050406030204" pitchFamily="18" charset="0"/>
                                                    </a:rPr>
                                                  </m:ctrlPr>
                                                </m:dPr>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𝑥</m:t>
                                                      </m:r>
                                                    </m:e>
                                                    <m:sub>
                                                      <m:r>
                                                        <a:rPr lang="en-GB" sz="2000" b="0" i="1" smtClean="0">
                                                          <a:latin typeface="Cambria Math" panose="02040503050406030204" pitchFamily="18" charset="0"/>
                                                        </a:rPr>
                                                        <m:t>𝑖</m:t>
                                                      </m:r>
                                                    </m:sub>
                                                  </m:sSub>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𝑥</m:t>
                                                      </m:r>
                                                    </m:e>
                                                    <m:sub>
                                                      <m:r>
                                                        <a:rPr lang="en-GB" sz="2000" b="0" i="1" smtClean="0">
                                                          <a:latin typeface="Cambria Math" panose="02040503050406030204" pitchFamily="18" charset="0"/>
                                                        </a:rPr>
                                                        <m:t>𝑘</m:t>
                                                      </m:r>
                                                    </m:sub>
                                                  </m:sSub>
                                                </m:e>
                                              </m:d>
                                            </m:e>
                                            <m:sup>
                                              <m:r>
                                                <a:rPr lang="en-GB" sz="2000" b="0" i="1" smtClean="0">
                                                  <a:latin typeface="Cambria Math" panose="02040503050406030204" pitchFamily="18" charset="0"/>
                                                </a:rPr>
                                                <m:t>2</m:t>
                                              </m:r>
                                            </m:sup>
                                          </m:sSup>
                                        </m:num>
                                        <m:den>
                                          <m:r>
                                            <a:rPr lang="en-GB" sz="2000" b="0" i="1" smtClean="0">
                                              <a:latin typeface="Cambria Math" panose="02040503050406030204" pitchFamily="18" charset="0"/>
                                            </a:rPr>
                                            <m:t>2</m:t>
                                          </m:r>
                                          <m:sSubSup>
                                            <m:sSubSupPr>
                                              <m:ctrlPr>
                                                <a:rPr lang="en-GB" sz="2000" b="0" i="1" smtClean="0">
                                                  <a:latin typeface="Cambria Math" panose="02040503050406030204" pitchFamily="18" charset="0"/>
                                                </a:rPr>
                                              </m:ctrlPr>
                                            </m:sSubSupPr>
                                            <m:e>
                                              <m:r>
                                                <a:rPr lang="en-GB" sz="2000" b="0" i="1" smtClean="0">
                                                  <a:solidFill>
                                                    <a:srgbClr val="FF0000"/>
                                                  </a:solidFill>
                                                  <a:latin typeface="Cambria Math" panose="02040503050406030204" pitchFamily="18" charset="0"/>
                                                </a:rPr>
                                                <m:t>𝜎</m:t>
                                              </m:r>
                                            </m:e>
                                            <m:sub>
                                              <m:r>
                                                <a:rPr lang="en-GB" sz="2000" b="0" i="1" smtClean="0">
                                                  <a:latin typeface="Cambria Math" panose="02040503050406030204" pitchFamily="18" charset="0"/>
                                                </a:rPr>
                                                <m:t>𝑖</m:t>
                                              </m:r>
                                            </m:sub>
                                            <m:sup>
                                              <m:r>
                                                <a:rPr lang="en-GB" sz="2000" b="0" i="1" smtClean="0">
                                                  <a:latin typeface="Cambria Math" panose="02040503050406030204" pitchFamily="18" charset="0"/>
                                                </a:rPr>
                                                <m:t>2</m:t>
                                              </m:r>
                                            </m:sup>
                                          </m:sSubSup>
                                        </m:den>
                                      </m:f>
                                    </m:e>
                                  </m:d>
                                </m:e>
                              </m:func>
                            </m:e>
                          </m:nary>
                        </m:den>
                      </m:f>
                    </m:oMath>
                  </m:oMathPara>
                </a14:m>
                <a:endParaRPr lang="en-GB">
                  <a:solidFill>
                    <a:schemeClr val="tx1"/>
                  </a:solidFill>
                </a:endParaRPr>
              </a:p>
              <a:p>
                <a:endParaRPr lang="en-GB">
                  <a:solidFill>
                    <a:schemeClr val="tx1"/>
                  </a:solidFill>
                </a:endParaRPr>
              </a:p>
              <a:p>
                <a:r>
                  <a:rPr lang="en-GB">
                    <a:solidFill>
                      <a:schemeClr val="tx1"/>
                    </a:solidFill>
                  </a:rPr>
                  <a:t>Effectively</a:t>
                </a:r>
                <a:r>
                  <a:rPr lang="en-GB"/>
                  <a:t> sets </a:t>
                </a:r>
                <a14:m>
                  <m:oMath xmlns:m="http://schemas.openxmlformats.org/officeDocument/2006/math">
                    <m:r>
                      <a:rPr lang="en-GB" b="0" i="1" smtClean="0">
                        <a:solidFill>
                          <a:srgbClr val="FF0000"/>
                        </a:solidFill>
                        <a:latin typeface="Cambria Math" panose="02040503050406030204" pitchFamily="18" charset="0"/>
                      </a:rPr>
                      <m:t>𝜎</m:t>
                    </m:r>
                  </m:oMath>
                </a14:m>
                <a:r>
                  <a:rPr lang="en-GB">
                    <a:solidFill>
                      <a:schemeClr val="tx1"/>
                    </a:solidFill>
                  </a:rPr>
                  <a:t> by specifying the number of data point with a certain number of standard deviations from </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𝑥</m:t>
                        </m:r>
                      </m:e>
                      <m:sub>
                        <m:r>
                          <a:rPr lang="en-GB" b="0" i="1" smtClean="0">
                            <a:solidFill>
                              <a:schemeClr val="tx1"/>
                            </a:solidFill>
                            <a:latin typeface="Cambria Math" panose="02040503050406030204" pitchFamily="18" charset="0"/>
                          </a:rPr>
                          <m:t>𝑖</m:t>
                        </m:r>
                      </m:sub>
                    </m:sSub>
                  </m:oMath>
                </a14:m>
                <a:r>
                  <a:rPr lang="en-GB">
                    <a:solidFill>
                      <a:schemeClr val="tx1"/>
                    </a:solidFill>
                  </a:rPr>
                  <a:t>.</a:t>
                </a:r>
              </a:p>
              <a:p>
                <a:endParaRPr lang="en-GB"/>
              </a:p>
              <a:p>
                <a:r>
                  <a:rPr lang="en-GB">
                    <a:solidFill>
                      <a:schemeClr val="tx1"/>
                    </a:solidFill>
                  </a:rPr>
                  <a:t>Points in </a:t>
                </a:r>
                <a:r>
                  <a:rPr lang="en-GB">
                    <a:solidFill>
                      <a:srgbClr val="FF0000"/>
                    </a:solidFill>
                  </a:rPr>
                  <a:t>higher density regions </a:t>
                </a:r>
                <a:r>
                  <a:rPr lang="en-GB">
                    <a:solidFill>
                      <a:schemeClr val="tx1"/>
                    </a:solidFill>
                  </a:rPr>
                  <a:t>will have </a:t>
                </a:r>
                <a:r>
                  <a:rPr lang="en-GB">
                    <a:solidFill>
                      <a:srgbClr val="FF0000"/>
                    </a:solidFill>
                  </a:rPr>
                  <a:t>lower </a:t>
                </a:r>
                <a14:m>
                  <m:oMath xmlns:m="http://schemas.openxmlformats.org/officeDocument/2006/math">
                    <m:r>
                      <a:rPr lang="en-GB" b="0" i="1" smtClean="0">
                        <a:solidFill>
                          <a:srgbClr val="FF0000"/>
                        </a:solidFill>
                        <a:latin typeface="Cambria Math" panose="02040503050406030204" pitchFamily="18" charset="0"/>
                      </a:rPr>
                      <m:t>𝜎</m:t>
                    </m:r>
                  </m:oMath>
                </a14:m>
                <a:r>
                  <a:rPr lang="en-GB">
                    <a:solidFill>
                      <a:schemeClr val="tx1"/>
                    </a:solidFill>
                  </a:rPr>
                  <a:t>, while points in </a:t>
                </a:r>
                <a:r>
                  <a:rPr lang="en-GB">
                    <a:solidFill>
                      <a:srgbClr val="FF0000"/>
                    </a:solidFill>
                  </a:rPr>
                  <a:t>lower density regions </a:t>
                </a:r>
                <a:r>
                  <a:rPr lang="en-GB"/>
                  <a:t>have </a:t>
                </a:r>
                <a:r>
                  <a:rPr lang="en-GB">
                    <a:solidFill>
                      <a:srgbClr val="FF0000"/>
                    </a:solidFill>
                  </a:rPr>
                  <a:t>higher </a:t>
                </a:r>
                <a14:m>
                  <m:oMath xmlns:m="http://schemas.openxmlformats.org/officeDocument/2006/math">
                    <m:r>
                      <a:rPr lang="en-GB" b="0" i="1" smtClean="0">
                        <a:solidFill>
                          <a:srgbClr val="FF0000"/>
                        </a:solidFill>
                        <a:latin typeface="Cambria Math" panose="02040503050406030204" pitchFamily="18" charset="0"/>
                      </a:rPr>
                      <m:t>𝜎</m:t>
                    </m:r>
                  </m:oMath>
                </a14:m>
                <a:endParaRPr lang="en-GB">
                  <a:solidFill>
                    <a:schemeClr val="tx1"/>
                  </a:solidFill>
                </a:endParaRPr>
              </a:p>
            </p:txBody>
          </p:sp>
        </mc:Choice>
        <mc:Fallback xmlns="">
          <p:sp>
            <p:nvSpPr>
              <p:cNvPr id="3" name="TextBox 2">
                <a:extLst>
                  <a:ext uri="{FF2B5EF4-FFF2-40B4-BE49-F238E27FC236}">
                    <a16:creationId xmlns:a16="http://schemas.microsoft.com/office/drawing/2014/main" id="{F833DE51-38AF-825D-C293-E3128DD580C4}"/>
                  </a:ext>
                </a:extLst>
              </p:cNvPr>
              <p:cNvSpPr txBox="1">
                <a:spLocks noRot="1" noChangeAspect="1" noMove="1" noResize="1" noEditPoints="1" noAdjustHandles="1" noChangeArrowheads="1" noChangeShapeType="1" noTextEdit="1"/>
              </p:cNvSpPr>
              <p:nvPr/>
            </p:nvSpPr>
            <p:spPr>
              <a:xfrm>
                <a:off x="948344" y="1051771"/>
                <a:ext cx="10295312" cy="4873898"/>
              </a:xfrm>
              <a:prstGeom prst="rect">
                <a:avLst/>
              </a:prstGeom>
              <a:blipFill>
                <a:blip r:embed="rId3"/>
                <a:stretch>
                  <a:fillRect l="-533" t="-876"/>
                </a:stretch>
              </a:blipFill>
            </p:spPr>
            <p:txBody>
              <a:bodyPr/>
              <a:lstStyle/>
              <a:p>
                <a:r>
                  <a:rPr lang="en-US">
                    <a:noFill/>
                  </a:rPr>
                  <a:t> </a:t>
                </a:r>
              </a:p>
            </p:txBody>
          </p:sp>
        </mc:Fallback>
      </mc:AlternateContent>
    </p:spTree>
    <p:extLst>
      <p:ext uri="{BB962C8B-B14F-4D97-AF65-F5344CB8AC3E}">
        <p14:creationId xmlns:p14="http://schemas.microsoft.com/office/powerpoint/2010/main" val="113061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33846" y="385859"/>
            <a:ext cx="8989688" cy="561249"/>
          </a:xfrm>
        </p:spPr>
        <p:txBody>
          <a:bodyPr/>
          <a:lstStyle/>
          <a:p>
            <a:pPr algn="l"/>
            <a:r>
              <a:rPr lang="en-US" sz="3200"/>
              <a:t>T-distributed Stochastic </a:t>
            </a:r>
            <a:r>
              <a:rPr lang="en-US" sz="3200" err="1"/>
              <a:t>Neighbourhood</a:t>
            </a:r>
            <a:r>
              <a:rPr lang="en-US" sz="3200"/>
              <a:t> Embedding</a:t>
            </a:r>
          </a:p>
        </p:txBody>
      </p:sp>
      <p:sp>
        <p:nvSpPr>
          <p:cNvPr id="5" name="TextBox 4">
            <a:extLst>
              <a:ext uri="{FF2B5EF4-FFF2-40B4-BE49-F238E27FC236}">
                <a16:creationId xmlns:a16="http://schemas.microsoft.com/office/drawing/2014/main" id="{7E7A44E9-9481-2A1C-D023-89862FD80F18}"/>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833DE51-38AF-825D-C293-E3128DD580C4}"/>
              </a:ext>
            </a:extLst>
          </p:cNvPr>
          <p:cNvSpPr txBox="1"/>
          <p:nvPr/>
        </p:nvSpPr>
        <p:spPr>
          <a:xfrm>
            <a:off x="948344" y="992431"/>
            <a:ext cx="10295312" cy="2492990"/>
          </a:xfrm>
          <a:prstGeom prst="rect">
            <a:avLst/>
          </a:prstGeom>
          <a:noFill/>
        </p:spPr>
        <p:txBody>
          <a:bodyPr wrap="square" rtlCol="0">
            <a:spAutoFit/>
          </a:bodyPr>
          <a:lstStyle/>
          <a:p>
            <a:pPr algn="ctr"/>
            <a:r>
              <a:rPr lang="en-GB" sz="2400" u="sng">
                <a:solidFill>
                  <a:schemeClr val="tx1"/>
                </a:solidFill>
              </a:rPr>
              <a:t>Hyperparameters:</a:t>
            </a:r>
          </a:p>
          <a:p>
            <a:endParaRPr lang="en-GB" sz="2400">
              <a:solidFill>
                <a:schemeClr val="tx1"/>
              </a:solidFill>
            </a:endParaRPr>
          </a:p>
          <a:p>
            <a:r>
              <a:rPr lang="en-GB" b="1">
                <a:solidFill>
                  <a:srgbClr val="FF0000"/>
                </a:solidFill>
              </a:rPr>
              <a:t>Perplexity</a:t>
            </a:r>
            <a:r>
              <a:rPr lang="en-GB" b="1">
                <a:solidFill>
                  <a:schemeClr val="tx1"/>
                </a:solidFill>
              </a:rPr>
              <a:t>:</a:t>
            </a:r>
            <a:r>
              <a:rPr lang="en-GB">
                <a:solidFill>
                  <a:schemeClr val="tx1"/>
                </a:solidFill>
              </a:rPr>
              <a:t> controls how many nearby data points (neighbours) are taken into account when computing the probability distribution in the high-dimensional space.</a:t>
            </a:r>
          </a:p>
          <a:p>
            <a:endParaRPr lang="en-GB"/>
          </a:p>
          <a:p>
            <a:r>
              <a:rPr lang="en-GB" b="1"/>
              <a:t>Low perplexity</a:t>
            </a:r>
            <a:r>
              <a:rPr lang="en-GB"/>
              <a:t>: small tight clusters with few points</a:t>
            </a:r>
          </a:p>
          <a:p>
            <a:endParaRPr lang="en-GB"/>
          </a:p>
          <a:p>
            <a:r>
              <a:rPr lang="en-GB" b="1"/>
              <a:t>High perplexity</a:t>
            </a:r>
            <a:r>
              <a:rPr lang="en-GB"/>
              <a:t>: larger clusters</a:t>
            </a:r>
          </a:p>
        </p:txBody>
      </p:sp>
      <p:pic>
        <p:nvPicPr>
          <p:cNvPr id="4" name="Picture 3">
            <a:extLst>
              <a:ext uri="{FF2B5EF4-FFF2-40B4-BE49-F238E27FC236}">
                <a16:creationId xmlns:a16="http://schemas.microsoft.com/office/drawing/2014/main" id="{B2E0E584-9A8F-B054-C426-0A7AF4DF12F3}"/>
              </a:ext>
            </a:extLst>
          </p:cNvPr>
          <p:cNvPicPr>
            <a:picLocks noChangeAspect="1"/>
          </p:cNvPicPr>
          <p:nvPr/>
        </p:nvPicPr>
        <p:blipFill>
          <a:blip r:embed="rId3"/>
          <a:stretch>
            <a:fillRect/>
          </a:stretch>
        </p:blipFill>
        <p:spPr>
          <a:xfrm>
            <a:off x="1222523" y="4090737"/>
            <a:ext cx="2077408" cy="2025716"/>
          </a:xfrm>
          <a:prstGeom prst="rect">
            <a:avLst/>
          </a:prstGeom>
        </p:spPr>
      </p:pic>
      <p:pic>
        <p:nvPicPr>
          <p:cNvPr id="6" name="Picture 5">
            <a:extLst>
              <a:ext uri="{FF2B5EF4-FFF2-40B4-BE49-F238E27FC236}">
                <a16:creationId xmlns:a16="http://schemas.microsoft.com/office/drawing/2014/main" id="{026DCD68-7706-D1D6-006C-9CDB3AA96207}"/>
              </a:ext>
            </a:extLst>
          </p:cNvPr>
          <p:cNvPicPr>
            <a:picLocks noChangeAspect="1"/>
          </p:cNvPicPr>
          <p:nvPr/>
        </p:nvPicPr>
        <p:blipFill>
          <a:blip r:embed="rId4"/>
          <a:stretch>
            <a:fillRect/>
          </a:stretch>
        </p:blipFill>
        <p:spPr>
          <a:xfrm>
            <a:off x="3954233" y="4090737"/>
            <a:ext cx="2077409" cy="2025716"/>
          </a:xfrm>
          <a:prstGeom prst="rect">
            <a:avLst/>
          </a:prstGeom>
        </p:spPr>
      </p:pic>
      <p:pic>
        <p:nvPicPr>
          <p:cNvPr id="7" name="Picture 6">
            <a:extLst>
              <a:ext uri="{FF2B5EF4-FFF2-40B4-BE49-F238E27FC236}">
                <a16:creationId xmlns:a16="http://schemas.microsoft.com/office/drawing/2014/main" id="{F063F8E0-6C94-E9F8-1A05-A4D3ED37DA0A}"/>
              </a:ext>
            </a:extLst>
          </p:cNvPr>
          <p:cNvPicPr>
            <a:picLocks noChangeAspect="1"/>
          </p:cNvPicPr>
          <p:nvPr/>
        </p:nvPicPr>
        <p:blipFill>
          <a:blip r:embed="rId5"/>
          <a:stretch>
            <a:fillRect/>
          </a:stretch>
        </p:blipFill>
        <p:spPr>
          <a:xfrm>
            <a:off x="6685945" y="4090737"/>
            <a:ext cx="2077409" cy="2025716"/>
          </a:xfrm>
          <a:prstGeom prst="rect">
            <a:avLst/>
          </a:prstGeom>
        </p:spPr>
      </p:pic>
      <p:pic>
        <p:nvPicPr>
          <p:cNvPr id="8" name="Picture 7">
            <a:extLst>
              <a:ext uri="{FF2B5EF4-FFF2-40B4-BE49-F238E27FC236}">
                <a16:creationId xmlns:a16="http://schemas.microsoft.com/office/drawing/2014/main" id="{A6EB90D6-F4D6-DE76-CE69-179766FB15D6}"/>
              </a:ext>
            </a:extLst>
          </p:cNvPr>
          <p:cNvPicPr>
            <a:picLocks noChangeAspect="1"/>
          </p:cNvPicPr>
          <p:nvPr/>
        </p:nvPicPr>
        <p:blipFill>
          <a:blip r:embed="rId6"/>
          <a:stretch>
            <a:fillRect/>
          </a:stretch>
        </p:blipFill>
        <p:spPr>
          <a:xfrm>
            <a:off x="9417658" y="4090737"/>
            <a:ext cx="2077410" cy="2025716"/>
          </a:xfrm>
          <a:prstGeom prst="rect">
            <a:avLst/>
          </a:prstGeom>
        </p:spPr>
      </p:pic>
      <p:sp>
        <p:nvSpPr>
          <p:cNvPr id="9" name="TextBox 8">
            <a:extLst>
              <a:ext uri="{FF2B5EF4-FFF2-40B4-BE49-F238E27FC236}">
                <a16:creationId xmlns:a16="http://schemas.microsoft.com/office/drawing/2014/main" id="{3812D56A-30F0-7730-F8BB-42A08C48C72B}"/>
              </a:ext>
            </a:extLst>
          </p:cNvPr>
          <p:cNvSpPr txBox="1"/>
          <p:nvPr/>
        </p:nvSpPr>
        <p:spPr>
          <a:xfrm>
            <a:off x="5432760" y="3603413"/>
            <a:ext cx="1197764" cy="369332"/>
          </a:xfrm>
          <a:prstGeom prst="rect">
            <a:avLst/>
          </a:prstGeom>
          <a:noFill/>
        </p:spPr>
        <p:txBody>
          <a:bodyPr wrap="none" rtlCol="0">
            <a:spAutoFit/>
          </a:bodyPr>
          <a:lstStyle/>
          <a:p>
            <a:r>
              <a:rPr lang="en-US"/>
              <a:t>Perplexity</a:t>
            </a:r>
          </a:p>
        </p:txBody>
      </p:sp>
      <p:cxnSp>
        <p:nvCxnSpPr>
          <p:cNvPr id="11" name="Straight Arrow Connector 10">
            <a:extLst>
              <a:ext uri="{FF2B5EF4-FFF2-40B4-BE49-F238E27FC236}">
                <a16:creationId xmlns:a16="http://schemas.microsoft.com/office/drawing/2014/main" id="{FC8EF320-0A01-7064-CD47-899A3256426F}"/>
              </a:ext>
            </a:extLst>
          </p:cNvPr>
          <p:cNvCxnSpPr/>
          <p:nvPr/>
        </p:nvCxnSpPr>
        <p:spPr>
          <a:xfrm>
            <a:off x="5438084" y="3972745"/>
            <a:ext cx="12155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171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pic>
        <p:nvPicPr>
          <p:cNvPr id="10" name="Picture 9" descr="A graph with dots and arrows&#10;&#10;Description automatically generated">
            <a:extLst>
              <a:ext uri="{FF2B5EF4-FFF2-40B4-BE49-F238E27FC236}">
                <a16:creationId xmlns:a16="http://schemas.microsoft.com/office/drawing/2014/main" id="{5E43ED0F-3EAB-93FE-3743-39A181368D0A}"/>
              </a:ext>
            </a:extLst>
          </p:cNvPr>
          <p:cNvPicPr>
            <a:picLocks noChangeAspect="1"/>
          </p:cNvPicPr>
          <p:nvPr/>
        </p:nvPicPr>
        <p:blipFill>
          <a:blip r:embed="rId3"/>
          <a:stretch>
            <a:fillRect/>
          </a:stretch>
        </p:blipFill>
        <p:spPr>
          <a:xfrm>
            <a:off x="986369" y="1951780"/>
            <a:ext cx="3494191" cy="3139396"/>
          </a:xfrm>
          <a:prstGeom prst="rect">
            <a:avLst/>
          </a:prstGeom>
        </p:spPr>
      </p:pic>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2169825"/>
          </a:xfrm>
          <a:prstGeom prst="rect">
            <a:avLst/>
          </a:prstGeom>
          <a:noFill/>
        </p:spPr>
        <p:txBody>
          <a:bodyPr wrap="square" rtlCol="0">
            <a:spAutoFit/>
          </a:bodyPr>
          <a:lstStyle/>
          <a:p>
            <a:r>
              <a:rPr lang="en-US" b="1" u="sng"/>
              <a:t>Step 1</a:t>
            </a:r>
            <a:r>
              <a:rPr lang="en-US" u="sng"/>
              <a:t>: Define the number of clusters</a:t>
            </a:r>
          </a:p>
          <a:p>
            <a:endParaRPr lang="en-US"/>
          </a:p>
          <a:p>
            <a:pPr marL="285750" indent="-285750">
              <a:lnSpc>
                <a:spcPct val="150000"/>
              </a:lnSpc>
              <a:buFont typeface="Arial" panose="020B0604020202020204" pitchFamily="34" charset="0"/>
              <a:buChar char="•"/>
            </a:pPr>
            <a:r>
              <a:rPr lang="en-US"/>
              <a:t>Number of clusters, k, must be defined</a:t>
            </a:r>
          </a:p>
          <a:p>
            <a:pPr marL="285750" indent="-285750">
              <a:lnSpc>
                <a:spcPct val="150000"/>
              </a:lnSpc>
              <a:buFont typeface="Arial" panose="020B0604020202020204" pitchFamily="34" charset="0"/>
              <a:buChar char="•"/>
            </a:pPr>
            <a:r>
              <a:rPr lang="en-US"/>
              <a:t>Subject knowledge helps</a:t>
            </a:r>
          </a:p>
          <a:p>
            <a:pPr marL="285750" indent="-285750">
              <a:lnSpc>
                <a:spcPct val="150000"/>
              </a:lnSpc>
              <a:buFont typeface="Arial" panose="020B0604020202020204" pitchFamily="34" charset="0"/>
              <a:buChar char="•"/>
            </a:pPr>
            <a:r>
              <a:rPr lang="en-US"/>
              <a:t>Here we will guess k=3</a:t>
            </a:r>
          </a:p>
          <a:p>
            <a:endParaRPr lang="en-US"/>
          </a:p>
        </p:txBody>
      </p:sp>
      <p:sp>
        <p:nvSpPr>
          <p:cNvPr id="4" name="TextBox 3">
            <a:extLst>
              <a:ext uri="{FF2B5EF4-FFF2-40B4-BE49-F238E27FC236}">
                <a16:creationId xmlns:a16="http://schemas.microsoft.com/office/drawing/2014/main" id="{A2BC71B7-BB40-DE48-EBE0-F9A8DA8F6ADD}"/>
              </a:ext>
            </a:extLst>
          </p:cNvPr>
          <p:cNvSpPr txBox="1"/>
          <p:nvPr/>
        </p:nvSpPr>
        <p:spPr>
          <a:xfrm>
            <a:off x="322626" y="5829634"/>
            <a:ext cx="3693193" cy="246221"/>
          </a:xfrm>
          <a:prstGeom prst="rect">
            <a:avLst/>
          </a:prstGeom>
          <a:noFill/>
        </p:spPr>
        <p:txBody>
          <a:bodyPr wrap="square">
            <a:spAutoFit/>
          </a:bodyPr>
          <a:lstStyle/>
          <a:p>
            <a:r>
              <a:rPr lang="en-US" sz="1000"/>
              <a:t>Credit figures for K-Means: </a:t>
            </a:r>
            <a:r>
              <a:rPr lang="en-US" sz="1000">
                <a:hlinkClick r:id="rId4"/>
              </a:rPr>
              <a:t>http://www.youtube.com/@datatab</a:t>
            </a:r>
            <a:endParaRPr lang="en-US" sz="1000"/>
          </a:p>
        </p:txBody>
      </p:sp>
    </p:spTree>
    <p:extLst>
      <p:ext uri="{BB962C8B-B14F-4D97-AF65-F5344CB8AC3E}">
        <p14:creationId xmlns:p14="http://schemas.microsoft.com/office/powerpoint/2010/main" val="2373683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graph&#10;&#10;Description automatically generated">
            <a:extLst>
              <a:ext uri="{FF2B5EF4-FFF2-40B4-BE49-F238E27FC236}">
                <a16:creationId xmlns:a16="http://schemas.microsoft.com/office/drawing/2014/main" id="{EEFFC6A9-5F0E-4E5E-818A-F6855563BA45}"/>
              </a:ext>
            </a:extLst>
          </p:cNvPr>
          <p:cNvPicPr>
            <a:picLocks noChangeAspect="1"/>
          </p:cNvPicPr>
          <p:nvPr/>
        </p:nvPicPr>
        <p:blipFill>
          <a:blip r:embed="rId3"/>
          <a:stretch>
            <a:fillRect/>
          </a:stretch>
        </p:blipFill>
        <p:spPr>
          <a:xfrm>
            <a:off x="986368" y="1951781"/>
            <a:ext cx="3494191" cy="3139395"/>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2949462"/>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pPr marL="285750" indent="-285750">
              <a:buFont typeface="Arial" panose="020B0604020202020204" pitchFamily="34" charset="0"/>
              <a:buChar char="•"/>
            </a:pPr>
            <a:r>
              <a:rPr lang="en-US"/>
              <a:t>Cluster centroids define the </a:t>
            </a:r>
            <a:r>
              <a:rPr lang="en-US" err="1"/>
              <a:t>centres</a:t>
            </a:r>
            <a:r>
              <a:rPr lang="en-US"/>
              <a:t> of each proposed cluster</a:t>
            </a:r>
          </a:p>
          <a:p>
            <a:pPr marL="285750" indent="-285750">
              <a:lnSpc>
                <a:spcPct val="150000"/>
              </a:lnSpc>
              <a:buFont typeface="Arial" panose="020B0604020202020204" pitchFamily="34" charset="0"/>
              <a:buChar char="•"/>
            </a:pPr>
            <a:r>
              <a:rPr lang="en-US"/>
              <a:t>Assigned randomly in data space</a:t>
            </a:r>
          </a:p>
          <a:p>
            <a:pPr marL="285750" indent="-285750">
              <a:lnSpc>
                <a:spcPct val="150000"/>
              </a:lnSpc>
              <a:buFont typeface="Arial" panose="020B0604020202020204" pitchFamily="34" charset="0"/>
              <a:buChar char="•"/>
            </a:pPr>
            <a:endParaRPr lang="en-US"/>
          </a:p>
          <a:p>
            <a:pPr marL="285750" indent="-285750">
              <a:lnSpc>
                <a:spcPct val="150000"/>
              </a:lnSpc>
              <a:buFont typeface="Arial" panose="020B0604020202020204" pitchFamily="34" charset="0"/>
              <a:buChar char="•"/>
            </a:pPr>
            <a:endParaRPr lang="en-US"/>
          </a:p>
        </p:txBody>
      </p:sp>
    </p:spTree>
    <p:extLst>
      <p:ext uri="{BB962C8B-B14F-4D97-AF65-F5344CB8AC3E}">
        <p14:creationId xmlns:p14="http://schemas.microsoft.com/office/powerpoint/2010/main" val="2139064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D8378-FB29-68F5-FF25-6204AFBE62DB}"/>
              </a:ext>
            </a:extLst>
          </p:cNvPr>
          <p:cNvPicPr>
            <a:picLocks noChangeAspect="1"/>
          </p:cNvPicPr>
          <p:nvPr/>
        </p:nvPicPr>
        <p:blipFill>
          <a:blip r:embed="rId3"/>
          <a:stretch>
            <a:fillRect/>
          </a:stretch>
        </p:blipFill>
        <p:spPr>
          <a:xfrm>
            <a:off x="986367" y="1951781"/>
            <a:ext cx="3494191" cy="3139395"/>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4072846"/>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r>
              <a:rPr lang="en-US" b="1" u="sng"/>
              <a:t>Step 3</a:t>
            </a:r>
            <a:r>
              <a:rPr lang="en-US" u="sng"/>
              <a:t>: Assign points to cluster centroids</a:t>
            </a:r>
          </a:p>
          <a:p>
            <a:endParaRPr lang="en-US" u="sng"/>
          </a:p>
          <a:p>
            <a:pPr marL="285750" indent="-285750">
              <a:spcAft>
                <a:spcPts val="600"/>
              </a:spcAft>
              <a:buFont typeface="Arial" panose="020B0604020202020204" pitchFamily="34" charset="0"/>
              <a:buChar char="•"/>
            </a:pPr>
            <a:r>
              <a:rPr lang="en-US"/>
              <a:t>Calculate the distance from each point to each cluster centroid</a:t>
            </a:r>
          </a:p>
          <a:p>
            <a:pPr marL="285750" indent="-285750">
              <a:spcAft>
                <a:spcPts val="600"/>
              </a:spcAft>
              <a:buFont typeface="Arial" panose="020B0604020202020204" pitchFamily="34" charset="0"/>
              <a:buChar char="•"/>
            </a:pPr>
            <a:r>
              <a:rPr lang="en-US"/>
              <a:t>Assign each point to the centroid that is closest</a:t>
            </a:r>
          </a:p>
          <a:p>
            <a:pPr marL="285750" indent="-285750">
              <a:buFont typeface="Arial" panose="020B0604020202020204" pitchFamily="34" charset="0"/>
              <a:buChar char="•"/>
            </a:pPr>
            <a:r>
              <a:rPr lang="en-US"/>
              <a:t>All points assigned to a given centroid define a cluster</a:t>
            </a:r>
          </a:p>
          <a:p>
            <a:pPr marL="285750" indent="-285750">
              <a:lnSpc>
                <a:spcPct val="150000"/>
              </a:lnSpc>
              <a:buFont typeface="Arial" panose="020B0604020202020204" pitchFamily="34" charset="0"/>
              <a:buChar char="•"/>
            </a:pPr>
            <a:endParaRPr lang="en-US"/>
          </a:p>
          <a:p>
            <a:pPr marL="285750" indent="-285750">
              <a:lnSpc>
                <a:spcPct val="150000"/>
              </a:lnSpc>
              <a:buFont typeface="Arial" panose="020B0604020202020204" pitchFamily="34" charset="0"/>
              <a:buChar char="•"/>
            </a:pPr>
            <a:endParaRPr lang="en-US"/>
          </a:p>
        </p:txBody>
      </p:sp>
    </p:spTree>
    <p:extLst>
      <p:ext uri="{BB962C8B-B14F-4D97-AF65-F5344CB8AC3E}">
        <p14:creationId xmlns:p14="http://schemas.microsoft.com/office/powerpoint/2010/main" val="3917847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4EC5-D4E6-4680-235C-22D657AF954D}"/>
              </a:ext>
            </a:extLst>
          </p:cNvPr>
          <p:cNvSpPr>
            <a:spLocks noGrp="1"/>
          </p:cNvSpPr>
          <p:nvPr>
            <p:ph type="title"/>
          </p:nvPr>
        </p:nvSpPr>
        <p:spPr/>
        <p:txBody>
          <a:bodyPr/>
          <a:lstStyle/>
          <a:p>
            <a:pPr algn="ctr"/>
            <a:r>
              <a:rPr lang="en-US" sz="4000"/>
              <a:t>Understanding dimensionality reduction</a:t>
            </a:r>
          </a:p>
        </p:txBody>
      </p:sp>
      <p:sp>
        <p:nvSpPr>
          <p:cNvPr id="3" name="Content Placeholder 2">
            <a:extLst>
              <a:ext uri="{FF2B5EF4-FFF2-40B4-BE49-F238E27FC236}">
                <a16:creationId xmlns:a16="http://schemas.microsoft.com/office/drawing/2014/main" id="{97A692AD-81D7-3028-01B2-E6B29A74B3A9}"/>
              </a:ext>
            </a:extLst>
          </p:cNvPr>
          <p:cNvSpPr>
            <a:spLocks noGrp="1"/>
          </p:cNvSpPr>
          <p:nvPr>
            <p:ph idx="1"/>
          </p:nvPr>
        </p:nvSpPr>
        <p:spPr>
          <a:xfrm>
            <a:off x="316907" y="1087394"/>
            <a:ext cx="8057972" cy="4683211"/>
          </a:xfrm>
        </p:spPr>
        <p:txBody>
          <a:bodyPr/>
          <a:lstStyle/>
          <a:p>
            <a:pPr marL="0" indent="0">
              <a:lnSpc>
                <a:spcPct val="100000"/>
              </a:lnSpc>
              <a:spcBef>
                <a:spcPts val="0"/>
              </a:spcBef>
              <a:buNone/>
            </a:pPr>
            <a:r>
              <a:rPr lang="en-US" sz="1800" b="1" u="sng"/>
              <a:t>What is Dimensionality Reduction?</a:t>
            </a:r>
          </a:p>
          <a:p>
            <a:pPr>
              <a:lnSpc>
                <a:spcPct val="100000"/>
              </a:lnSpc>
              <a:spcBef>
                <a:spcPts val="0"/>
              </a:spcBef>
            </a:pPr>
            <a:endParaRPr lang="en-US" sz="1800"/>
          </a:p>
          <a:p>
            <a:pPr>
              <a:lnSpc>
                <a:spcPct val="100000"/>
              </a:lnSpc>
              <a:spcBef>
                <a:spcPts val="0"/>
              </a:spcBef>
              <a:spcAft>
                <a:spcPts val="600"/>
              </a:spcAft>
            </a:pPr>
            <a:r>
              <a:rPr lang="en-US" sz="1800" b="1"/>
              <a:t>Definition</a:t>
            </a:r>
            <a:r>
              <a:rPr lang="en-US" sz="1800"/>
              <a:t>: Dimensionality reduction is a technique used to reduce the number of input variables in a dataset while retaining as much information as possible.</a:t>
            </a:r>
          </a:p>
          <a:p>
            <a:pPr>
              <a:lnSpc>
                <a:spcPct val="100000"/>
              </a:lnSpc>
              <a:spcBef>
                <a:spcPts val="0"/>
              </a:spcBef>
              <a:spcAft>
                <a:spcPts val="600"/>
              </a:spcAft>
            </a:pPr>
            <a:r>
              <a:rPr lang="en-US" sz="1800" b="1"/>
              <a:t>Purpose</a:t>
            </a:r>
            <a:r>
              <a:rPr lang="en-US" sz="1800"/>
              <a:t>: It simplifies the dataset, making it easier to </a:t>
            </a:r>
            <a:r>
              <a:rPr lang="en-US" sz="1800" err="1"/>
              <a:t>visualise</a:t>
            </a:r>
            <a:r>
              <a:rPr lang="en-US" sz="1800"/>
              <a:t>, </a:t>
            </a:r>
            <a:r>
              <a:rPr lang="en-US" sz="1800" err="1"/>
              <a:t>analyse</a:t>
            </a:r>
            <a:r>
              <a:rPr lang="en-US" sz="1800"/>
              <a:t>, and process without losing significant information.</a:t>
            </a:r>
          </a:p>
          <a:p>
            <a:pPr>
              <a:lnSpc>
                <a:spcPct val="100000"/>
              </a:lnSpc>
              <a:spcBef>
                <a:spcPts val="0"/>
              </a:spcBef>
            </a:pPr>
            <a:endParaRPr lang="en-US" sz="1800"/>
          </a:p>
          <a:p>
            <a:pPr marL="0" indent="0">
              <a:lnSpc>
                <a:spcPct val="100000"/>
              </a:lnSpc>
              <a:spcBef>
                <a:spcPts val="0"/>
              </a:spcBef>
              <a:buNone/>
            </a:pPr>
            <a:r>
              <a:rPr lang="en-US" sz="1800" b="1" u="sng"/>
              <a:t>Why is it Important?</a:t>
            </a:r>
          </a:p>
          <a:p>
            <a:pPr marL="0" indent="0">
              <a:lnSpc>
                <a:spcPct val="100000"/>
              </a:lnSpc>
              <a:spcBef>
                <a:spcPts val="0"/>
              </a:spcBef>
              <a:buNone/>
            </a:pPr>
            <a:endParaRPr lang="en-US" sz="1800"/>
          </a:p>
          <a:p>
            <a:pPr>
              <a:lnSpc>
                <a:spcPct val="100000"/>
              </a:lnSpc>
              <a:spcBef>
                <a:spcPts val="0"/>
              </a:spcBef>
              <a:spcAft>
                <a:spcPts val="600"/>
              </a:spcAft>
            </a:pPr>
            <a:r>
              <a:rPr lang="en-US" sz="1800" b="1" err="1"/>
              <a:t>Visualisation</a:t>
            </a:r>
            <a:r>
              <a:rPr lang="en-US" sz="1800"/>
              <a:t>: Reduces complex data to 2D or 3D, making it easier to </a:t>
            </a:r>
            <a:r>
              <a:rPr lang="en-US" sz="1800" err="1"/>
              <a:t>visualise</a:t>
            </a:r>
            <a:r>
              <a:rPr lang="en-US" sz="1800"/>
              <a:t> patterns and relationships.</a:t>
            </a:r>
          </a:p>
          <a:p>
            <a:pPr>
              <a:lnSpc>
                <a:spcPct val="100000"/>
              </a:lnSpc>
              <a:spcBef>
                <a:spcPts val="0"/>
              </a:spcBef>
              <a:spcAft>
                <a:spcPts val="600"/>
              </a:spcAft>
            </a:pPr>
            <a:r>
              <a:rPr lang="en-US" sz="1800" b="1"/>
              <a:t>Computational Efficiency</a:t>
            </a:r>
            <a:r>
              <a:rPr lang="en-US" sz="1800"/>
              <a:t>: Reduces the computational cost and time for processing and analyzing large datasets.</a:t>
            </a:r>
          </a:p>
          <a:p>
            <a:pPr>
              <a:lnSpc>
                <a:spcPct val="100000"/>
              </a:lnSpc>
              <a:spcBef>
                <a:spcPts val="0"/>
              </a:spcBef>
              <a:spcAft>
                <a:spcPts val="600"/>
              </a:spcAft>
            </a:pPr>
            <a:r>
              <a:rPr lang="en-US" sz="1800" b="1"/>
              <a:t>Noise Reduction</a:t>
            </a:r>
            <a:r>
              <a:rPr lang="en-US" sz="1800"/>
              <a:t>: Helps in removing irrelevant or redundant features, leading to improved model performance.</a:t>
            </a:r>
          </a:p>
        </p:txBody>
      </p:sp>
      <p:pic>
        <p:nvPicPr>
          <p:cNvPr id="7" name="Picture 6">
            <a:extLst>
              <a:ext uri="{FF2B5EF4-FFF2-40B4-BE49-F238E27FC236}">
                <a16:creationId xmlns:a16="http://schemas.microsoft.com/office/drawing/2014/main" id="{871588C3-0F00-5A44-DC4D-BC3E764BFA5E}"/>
              </a:ext>
            </a:extLst>
          </p:cNvPr>
          <p:cNvPicPr>
            <a:picLocks noChangeAspect="1"/>
          </p:cNvPicPr>
          <p:nvPr/>
        </p:nvPicPr>
        <p:blipFill rotWithShape="1">
          <a:blip r:embed="rId3"/>
          <a:srcRect l="1" r="926" b="2983"/>
          <a:stretch/>
        </p:blipFill>
        <p:spPr>
          <a:xfrm>
            <a:off x="8887862" y="1715567"/>
            <a:ext cx="2802784" cy="2770975"/>
          </a:xfrm>
          <a:prstGeom prst="rect">
            <a:avLst/>
          </a:prstGeom>
        </p:spPr>
      </p:pic>
      <p:cxnSp>
        <p:nvCxnSpPr>
          <p:cNvPr id="10" name="Straight Arrow Connector 9">
            <a:extLst>
              <a:ext uri="{FF2B5EF4-FFF2-40B4-BE49-F238E27FC236}">
                <a16:creationId xmlns:a16="http://schemas.microsoft.com/office/drawing/2014/main" id="{A08E8512-465B-68A5-EEFE-D101914D18CD}"/>
              </a:ext>
            </a:extLst>
          </p:cNvPr>
          <p:cNvCxnSpPr/>
          <p:nvPr/>
        </p:nvCxnSpPr>
        <p:spPr>
          <a:xfrm flipV="1">
            <a:off x="10460053" y="3085032"/>
            <a:ext cx="247828" cy="343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835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3F1987-6ADB-6206-518E-343BF7D24F61}"/>
              </a:ext>
            </a:extLst>
          </p:cNvPr>
          <p:cNvPicPr>
            <a:picLocks noChangeAspect="1"/>
          </p:cNvPicPr>
          <p:nvPr/>
        </p:nvPicPr>
        <p:blipFill>
          <a:blip r:embed="rId3"/>
          <a:stretch>
            <a:fillRect/>
          </a:stretch>
        </p:blipFill>
        <p:spPr>
          <a:xfrm>
            <a:off x="986366" y="1951781"/>
            <a:ext cx="3494191" cy="3139395"/>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4072846"/>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r>
              <a:rPr lang="en-US" b="1" u="sng"/>
              <a:t>Step 3</a:t>
            </a:r>
            <a:r>
              <a:rPr lang="en-US" u="sng"/>
              <a:t>: Assign points to cluster centroids</a:t>
            </a:r>
          </a:p>
          <a:p>
            <a:endParaRPr lang="en-US" u="sng"/>
          </a:p>
          <a:p>
            <a:pPr marL="285750" indent="-285750">
              <a:spcAft>
                <a:spcPts val="600"/>
              </a:spcAft>
              <a:buFont typeface="Arial" panose="020B0604020202020204" pitchFamily="34" charset="0"/>
              <a:buChar char="•"/>
            </a:pPr>
            <a:r>
              <a:rPr lang="en-US"/>
              <a:t>Calculate the distance from each point to each cluster centroid</a:t>
            </a:r>
          </a:p>
          <a:p>
            <a:pPr marL="285750" indent="-285750">
              <a:spcAft>
                <a:spcPts val="600"/>
              </a:spcAft>
              <a:buFont typeface="Arial" panose="020B0604020202020204" pitchFamily="34" charset="0"/>
              <a:buChar char="•"/>
            </a:pPr>
            <a:r>
              <a:rPr lang="en-US"/>
              <a:t>Assign each point to the centroid that is closest</a:t>
            </a:r>
          </a:p>
          <a:p>
            <a:pPr marL="285750" indent="-285750">
              <a:buFont typeface="Arial" panose="020B0604020202020204" pitchFamily="34" charset="0"/>
              <a:buChar char="•"/>
            </a:pPr>
            <a:r>
              <a:rPr lang="en-US"/>
              <a:t>All points assigned to a given centroid define a cluster</a:t>
            </a:r>
          </a:p>
          <a:p>
            <a:pPr marL="285750" indent="-285750">
              <a:lnSpc>
                <a:spcPct val="150000"/>
              </a:lnSpc>
              <a:buFont typeface="Arial" panose="020B0604020202020204" pitchFamily="34" charset="0"/>
              <a:buChar char="•"/>
            </a:pPr>
            <a:endParaRPr lang="en-US"/>
          </a:p>
          <a:p>
            <a:pPr marL="285750" indent="-285750">
              <a:lnSpc>
                <a:spcPct val="150000"/>
              </a:lnSpc>
              <a:buFont typeface="Arial" panose="020B0604020202020204" pitchFamily="34" charset="0"/>
              <a:buChar char="•"/>
            </a:pPr>
            <a:endParaRPr lang="en-US"/>
          </a:p>
        </p:txBody>
      </p:sp>
    </p:spTree>
    <p:extLst>
      <p:ext uri="{BB962C8B-B14F-4D97-AF65-F5344CB8AC3E}">
        <p14:creationId xmlns:p14="http://schemas.microsoft.com/office/powerpoint/2010/main" val="2866470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A3867-1FAD-1ED4-A6E2-34250C256F07}"/>
              </a:ext>
            </a:extLst>
          </p:cNvPr>
          <p:cNvPicPr>
            <a:picLocks noChangeAspect="1"/>
          </p:cNvPicPr>
          <p:nvPr/>
        </p:nvPicPr>
        <p:blipFill>
          <a:blip r:embed="rId3"/>
          <a:stretch>
            <a:fillRect/>
          </a:stretch>
        </p:blipFill>
        <p:spPr>
          <a:xfrm>
            <a:off x="986365" y="1951780"/>
            <a:ext cx="3494191" cy="3139396"/>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2949462"/>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r>
              <a:rPr lang="en-US" b="1" u="sng"/>
              <a:t>Step 3</a:t>
            </a:r>
            <a:r>
              <a:rPr lang="en-US" u="sng"/>
              <a:t>: Assign points to cluster centroids</a:t>
            </a:r>
          </a:p>
          <a:p>
            <a:endParaRPr lang="en-US" u="sng"/>
          </a:p>
          <a:p>
            <a:r>
              <a:rPr lang="en-US" b="1" u="sng"/>
              <a:t>Step 4</a:t>
            </a:r>
            <a:r>
              <a:rPr lang="en-US" u="sng"/>
              <a:t>: Calculate the mean position of each cluster</a:t>
            </a:r>
          </a:p>
          <a:p>
            <a:endParaRPr lang="en-US" u="sng"/>
          </a:p>
          <a:p>
            <a:pPr marL="285750" indent="-285750">
              <a:buFont typeface="Arial" panose="020B0604020202020204" pitchFamily="34" charset="0"/>
              <a:buChar char="•"/>
            </a:pPr>
            <a:r>
              <a:rPr lang="en-US"/>
              <a:t>i.e., the </a:t>
            </a:r>
            <a:r>
              <a:rPr lang="en-US" err="1"/>
              <a:t>centre</a:t>
            </a:r>
            <a:r>
              <a:rPr lang="en-US"/>
              <a:t> of each cluster </a:t>
            </a:r>
          </a:p>
          <a:p>
            <a:pPr marL="285750" indent="-285750">
              <a:lnSpc>
                <a:spcPct val="150000"/>
              </a:lnSpc>
              <a:buFont typeface="Arial" panose="020B0604020202020204" pitchFamily="34" charset="0"/>
              <a:buChar char="•"/>
            </a:pPr>
            <a:endParaRPr lang="en-US"/>
          </a:p>
        </p:txBody>
      </p:sp>
    </p:spTree>
    <p:extLst>
      <p:ext uri="{BB962C8B-B14F-4D97-AF65-F5344CB8AC3E}">
        <p14:creationId xmlns:p14="http://schemas.microsoft.com/office/powerpoint/2010/main" val="3390526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A3867-1FAD-1ED4-A6E2-34250C256F07}"/>
              </a:ext>
            </a:extLst>
          </p:cNvPr>
          <p:cNvPicPr>
            <a:picLocks noChangeAspect="1"/>
          </p:cNvPicPr>
          <p:nvPr/>
        </p:nvPicPr>
        <p:blipFill>
          <a:blip r:embed="rId3"/>
          <a:stretch>
            <a:fillRect/>
          </a:stretch>
        </p:blipFill>
        <p:spPr>
          <a:xfrm>
            <a:off x="986365" y="1951780"/>
            <a:ext cx="3494191" cy="3139396"/>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3780458"/>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r>
              <a:rPr lang="en-US" b="1" u="sng"/>
              <a:t>Step 3</a:t>
            </a:r>
            <a:r>
              <a:rPr lang="en-US" u="sng"/>
              <a:t>: Assign points to cluster centroids</a:t>
            </a:r>
          </a:p>
          <a:p>
            <a:endParaRPr lang="en-US" u="sng"/>
          </a:p>
          <a:p>
            <a:r>
              <a:rPr lang="en-US" b="1" u="sng"/>
              <a:t>Step 4</a:t>
            </a:r>
            <a:r>
              <a:rPr lang="en-US" u="sng"/>
              <a:t>: Calculate the mean position of each cluster</a:t>
            </a:r>
          </a:p>
          <a:p>
            <a:endParaRPr lang="en-US" u="sng"/>
          </a:p>
          <a:p>
            <a:r>
              <a:rPr lang="en-US" b="1" u="sng"/>
              <a:t>Step 5</a:t>
            </a:r>
            <a:r>
              <a:rPr lang="en-US" u="sng"/>
              <a:t>: Update cluster centroid positions</a:t>
            </a:r>
          </a:p>
          <a:p>
            <a:endParaRPr lang="en-US"/>
          </a:p>
          <a:p>
            <a:pPr marL="285750" indent="-285750">
              <a:buFont typeface="Arial" panose="020B0604020202020204" pitchFamily="34" charset="0"/>
              <a:buChar char="•"/>
            </a:pPr>
            <a:r>
              <a:rPr lang="en-US"/>
              <a:t>Reposition the centroids to the mean position of their cluster</a:t>
            </a:r>
          </a:p>
          <a:p>
            <a:pPr marL="285750" indent="-285750">
              <a:lnSpc>
                <a:spcPct val="150000"/>
              </a:lnSpc>
              <a:buFont typeface="Arial" panose="020B0604020202020204" pitchFamily="34" charset="0"/>
              <a:buChar char="•"/>
            </a:pPr>
            <a:endParaRPr lang="en-US"/>
          </a:p>
        </p:txBody>
      </p:sp>
    </p:spTree>
    <p:extLst>
      <p:ext uri="{BB962C8B-B14F-4D97-AF65-F5344CB8AC3E}">
        <p14:creationId xmlns:p14="http://schemas.microsoft.com/office/powerpoint/2010/main" val="3189891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10AFBA-0FAC-7E54-3C14-F345B90E5142}"/>
              </a:ext>
            </a:extLst>
          </p:cNvPr>
          <p:cNvPicPr>
            <a:picLocks noChangeAspect="1"/>
          </p:cNvPicPr>
          <p:nvPr/>
        </p:nvPicPr>
        <p:blipFill>
          <a:blip r:embed="rId3"/>
          <a:stretch>
            <a:fillRect/>
          </a:stretch>
        </p:blipFill>
        <p:spPr>
          <a:xfrm>
            <a:off x="986364" y="1951780"/>
            <a:ext cx="3494191" cy="3139396"/>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4524315"/>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r>
              <a:rPr lang="en-US" b="1" u="sng"/>
              <a:t>Step 3</a:t>
            </a:r>
            <a:r>
              <a:rPr lang="en-US" u="sng"/>
              <a:t>: Assign points to cluster centroids</a:t>
            </a:r>
          </a:p>
          <a:p>
            <a:endParaRPr lang="en-US" u="sng"/>
          </a:p>
          <a:p>
            <a:r>
              <a:rPr lang="en-US" b="1" u="sng"/>
              <a:t>Step 4</a:t>
            </a:r>
            <a:r>
              <a:rPr lang="en-US" u="sng"/>
              <a:t>: Calculate the mean position of each cluster</a:t>
            </a:r>
          </a:p>
          <a:p>
            <a:endParaRPr lang="en-US" u="sng"/>
          </a:p>
          <a:p>
            <a:r>
              <a:rPr lang="en-US" b="1" u="sng"/>
              <a:t>Step 5</a:t>
            </a:r>
            <a:r>
              <a:rPr lang="en-US" u="sng"/>
              <a:t>: Update cluster centroid positions</a:t>
            </a:r>
          </a:p>
          <a:p>
            <a:endParaRPr lang="en-US"/>
          </a:p>
          <a:p>
            <a:pPr>
              <a:lnSpc>
                <a:spcPct val="150000"/>
              </a:lnSpc>
            </a:pPr>
            <a:r>
              <a:rPr lang="en-US" b="1" u="sng"/>
              <a:t>Step 6</a:t>
            </a:r>
            <a:r>
              <a:rPr lang="en-US" u="sng"/>
              <a:t>: Assign points to new clusters</a:t>
            </a:r>
          </a:p>
          <a:p>
            <a:endParaRPr lang="en-US"/>
          </a:p>
          <a:p>
            <a:pPr marL="285750" indent="-285750">
              <a:spcAft>
                <a:spcPts val="600"/>
              </a:spcAft>
              <a:buFont typeface="Arial" panose="020B0604020202020204" pitchFamily="34" charset="0"/>
              <a:buChar char="•"/>
            </a:pPr>
            <a:r>
              <a:rPr lang="en-US"/>
              <a:t>Since centroid positions are at different locations</a:t>
            </a:r>
          </a:p>
          <a:p>
            <a:pPr marL="285750" indent="-285750">
              <a:buFont typeface="Arial" panose="020B0604020202020204" pitchFamily="34" charset="0"/>
              <a:buChar char="•"/>
            </a:pPr>
            <a:r>
              <a:rPr lang="en-US"/>
              <a:t>Assign each data point to the cluster centroid that is closest to it.</a:t>
            </a:r>
          </a:p>
        </p:txBody>
      </p:sp>
    </p:spTree>
    <p:extLst>
      <p:ext uri="{BB962C8B-B14F-4D97-AF65-F5344CB8AC3E}">
        <p14:creationId xmlns:p14="http://schemas.microsoft.com/office/powerpoint/2010/main" val="4093293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EAADE-B68C-8A3B-358D-7E4204657D49}"/>
              </a:ext>
            </a:extLst>
          </p:cNvPr>
          <p:cNvPicPr>
            <a:picLocks noChangeAspect="1"/>
          </p:cNvPicPr>
          <p:nvPr/>
        </p:nvPicPr>
        <p:blipFill>
          <a:blip r:embed="rId3"/>
          <a:stretch>
            <a:fillRect/>
          </a:stretch>
        </p:blipFill>
        <p:spPr>
          <a:xfrm>
            <a:off x="986363" y="1951780"/>
            <a:ext cx="3494191" cy="3139396"/>
          </a:xfrm>
          <a:prstGeom prst="rect">
            <a:avLst/>
          </a:prstGeom>
        </p:spPr>
      </p:pic>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259175"/>
            <a:ext cx="5708904" cy="4108817"/>
          </a:xfrm>
          <a:prstGeom prst="rect">
            <a:avLst/>
          </a:prstGeom>
          <a:noFill/>
        </p:spPr>
        <p:txBody>
          <a:bodyPr wrap="square" rtlCol="0">
            <a:spAutoFit/>
          </a:bodyPr>
          <a:lstStyle/>
          <a:p>
            <a:r>
              <a:rPr lang="en-US" b="1" u="sng"/>
              <a:t>Step 1</a:t>
            </a:r>
            <a:r>
              <a:rPr lang="en-US" u="sng"/>
              <a:t>: Define the number of clusters</a:t>
            </a:r>
          </a:p>
          <a:p>
            <a:endParaRPr lang="en-US"/>
          </a:p>
          <a:p>
            <a:r>
              <a:rPr lang="en-US" b="1" u="sng"/>
              <a:t>Step 2</a:t>
            </a:r>
            <a:r>
              <a:rPr lang="en-US" u="sng"/>
              <a:t>: Randomly position the cluster centroids</a:t>
            </a:r>
          </a:p>
          <a:p>
            <a:endParaRPr lang="en-US"/>
          </a:p>
          <a:p>
            <a:r>
              <a:rPr lang="en-US" b="1" u="sng"/>
              <a:t>Step 3</a:t>
            </a:r>
            <a:r>
              <a:rPr lang="en-US" u="sng"/>
              <a:t>: Assign points to cluster centroids</a:t>
            </a:r>
          </a:p>
          <a:p>
            <a:endParaRPr lang="en-US" u="sng"/>
          </a:p>
          <a:p>
            <a:r>
              <a:rPr lang="en-US" b="1" u="sng"/>
              <a:t>Step 4</a:t>
            </a:r>
            <a:r>
              <a:rPr lang="en-US" u="sng"/>
              <a:t>: Calculate the mean position of each cluster</a:t>
            </a:r>
          </a:p>
          <a:p>
            <a:endParaRPr lang="en-US" u="sng"/>
          </a:p>
          <a:p>
            <a:r>
              <a:rPr lang="en-US" b="1" u="sng"/>
              <a:t>Step 5</a:t>
            </a:r>
            <a:r>
              <a:rPr lang="en-US" u="sng"/>
              <a:t>: Update cluster centroid positions</a:t>
            </a:r>
          </a:p>
          <a:p>
            <a:endParaRPr lang="en-US"/>
          </a:p>
          <a:p>
            <a:pPr>
              <a:lnSpc>
                <a:spcPct val="150000"/>
              </a:lnSpc>
            </a:pPr>
            <a:r>
              <a:rPr lang="en-US" b="1" u="sng"/>
              <a:t>Step 6</a:t>
            </a:r>
            <a:r>
              <a:rPr lang="en-US" u="sng"/>
              <a:t>: Assign points to new clusters</a:t>
            </a:r>
          </a:p>
          <a:p>
            <a:endParaRPr lang="en-US"/>
          </a:p>
          <a:p>
            <a:r>
              <a:rPr lang="en-US" b="1">
                <a:solidFill>
                  <a:srgbClr val="00B050"/>
                </a:solidFill>
              </a:rPr>
              <a:t>Steps 4 – 6 are repeated </a:t>
            </a:r>
            <a:r>
              <a:rPr lang="en-US">
                <a:solidFill>
                  <a:srgbClr val="00B050"/>
                </a:solidFill>
              </a:rPr>
              <a:t>until cluster centroid position do not change anymore</a:t>
            </a:r>
          </a:p>
        </p:txBody>
      </p:sp>
    </p:spTree>
    <p:extLst>
      <p:ext uri="{BB962C8B-B14F-4D97-AF65-F5344CB8AC3E}">
        <p14:creationId xmlns:p14="http://schemas.microsoft.com/office/powerpoint/2010/main" val="2197174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p:sp>
        <p:nvSpPr>
          <p:cNvPr id="11" name="TextBox 10">
            <a:extLst>
              <a:ext uri="{FF2B5EF4-FFF2-40B4-BE49-F238E27FC236}">
                <a16:creationId xmlns:a16="http://schemas.microsoft.com/office/drawing/2014/main" id="{95898DE5-1CC6-4682-BF46-4B0043E2B6F2}"/>
              </a:ext>
            </a:extLst>
          </p:cNvPr>
          <p:cNvSpPr txBox="1"/>
          <p:nvPr/>
        </p:nvSpPr>
        <p:spPr>
          <a:xfrm>
            <a:off x="6096000" y="1947231"/>
            <a:ext cx="5708904" cy="2769989"/>
          </a:xfrm>
          <a:prstGeom prst="rect">
            <a:avLst/>
          </a:prstGeom>
          <a:noFill/>
        </p:spPr>
        <p:txBody>
          <a:bodyPr wrap="square" rtlCol="0">
            <a:spAutoFit/>
          </a:bodyPr>
          <a:lstStyle/>
          <a:p>
            <a:r>
              <a:rPr lang="en-US" b="1" u="sng"/>
              <a:t>Optimal K</a:t>
            </a:r>
            <a:r>
              <a:rPr lang="en-US" u="sng"/>
              <a:t>: Elbow Method</a:t>
            </a:r>
          </a:p>
          <a:p>
            <a:endParaRPr lang="en-US">
              <a:solidFill>
                <a:srgbClr val="00B050"/>
              </a:solidFill>
            </a:endParaRPr>
          </a:p>
          <a:p>
            <a:pPr marL="285750" indent="-285750">
              <a:spcAft>
                <a:spcPts val="1200"/>
              </a:spcAft>
              <a:buFont typeface="Arial" panose="020B0604020202020204" pitchFamily="34" charset="0"/>
              <a:buChar char="•"/>
            </a:pPr>
            <a:r>
              <a:rPr lang="en-US"/>
              <a:t>Calculate the sum of squared distances between each point and its cluster centroid</a:t>
            </a:r>
          </a:p>
          <a:p>
            <a:pPr marL="285750" indent="-285750">
              <a:spcAft>
                <a:spcPts val="1200"/>
              </a:spcAft>
              <a:buFont typeface="Arial" panose="020B0604020202020204" pitchFamily="34" charset="0"/>
              <a:buChar char="•"/>
            </a:pPr>
            <a:r>
              <a:rPr lang="en-US"/>
              <a:t>Do this for increasing values of k</a:t>
            </a:r>
          </a:p>
          <a:p>
            <a:pPr marL="285750" indent="-285750">
              <a:spcAft>
                <a:spcPts val="1200"/>
              </a:spcAft>
              <a:buFont typeface="Arial" panose="020B0604020202020204" pitchFamily="34" charset="0"/>
              <a:buChar char="•"/>
            </a:pPr>
            <a:r>
              <a:rPr lang="en-US"/>
              <a:t>Find the the value of k beyond which the sum of squared distances only reduces slightly</a:t>
            </a:r>
          </a:p>
          <a:p>
            <a:pPr marL="285750" indent="-285750">
              <a:spcAft>
                <a:spcPts val="1200"/>
              </a:spcAft>
              <a:buFont typeface="Arial" panose="020B0604020202020204" pitchFamily="34" charset="0"/>
              <a:buChar char="•"/>
            </a:pPr>
            <a:r>
              <a:rPr lang="en-US"/>
              <a:t>This is our optimal value</a:t>
            </a:r>
          </a:p>
        </p:txBody>
      </p:sp>
      <p:pic>
        <p:nvPicPr>
          <p:cNvPr id="4" name="Picture 3">
            <a:extLst>
              <a:ext uri="{FF2B5EF4-FFF2-40B4-BE49-F238E27FC236}">
                <a16:creationId xmlns:a16="http://schemas.microsoft.com/office/drawing/2014/main" id="{0492B921-CA03-F1BF-D412-C4DD55DC0D98}"/>
              </a:ext>
            </a:extLst>
          </p:cNvPr>
          <p:cNvPicPr>
            <a:picLocks noChangeAspect="1"/>
          </p:cNvPicPr>
          <p:nvPr/>
        </p:nvPicPr>
        <p:blipFill>
          <a:blip r:embed="rId3"/>
          <a:stretch>
            <a:fillRect/>
          </a:stretch>
        </p:blipFill>
        <p:spPr>
          <a:xfrm>
            <a:off x="910844" y="1801368"/>
            <a:ext cx="4067914" cy="3061716"/>
          </a:xfrm>
          <a:prstGeom prst="rect">
            <a:avLst/>
          </a:prstGeom>
        </p:spPr>
      </p:pic>
      <p:sp>
        <p:nvSpPr>
          <p:cNvPr id="5" name="Oval 4">
            <a:extLst>
              <a:ext uri="{FF2B5EF4-FFF2-40B4-BE49-F238E27FC236}">
                <a16:creationId xmlns:a16="http://schemas.microsoft.com/office/drawing/2014/main" id="{BAA81C2F-1226-76D1-0BF2-58E1959E31A4}"/>
              </a:ext>
            </a:extLst>
          </p:cNvPr>
          <p:cNvSpPr/>
          <p:nvPr/>
        </p:nvSpPr>
        <p:spPr>
          <a:xfrm>
            <a:off x="2386584" y="3538728"/>
            <a:ext cx="320040" cy="3657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80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64C2-8B63-B916-9F10-551BB4DE9CC0}"/>
              </a:ext>
            </a:extLst>
          </p:cNvPr>
          <p:cNvSpPr>
            <a:spLocks noGrp="1"/>
          </p:cNvSpPr>
          <p:nvPr>
            <p:ph type="title"/>
          </p:nvPr>
        </p:nvSpPr>
        <p:spPr/>
        <p:txBody>
          <a:bodyPr/>
          <a:lstStyle/>
          <a:p>
            <a:pPr algn="ctr"/>
            <a:r>
              <a:rPr lang="en-US"/>
              <a:t>K-Means Clustering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898DE5-1CC6-4682-BF46-4B0043E2B6F2}"/>
                  </a:ext>
                </a:extLst>
              </p:cNvPr>
              <p:cNvSpPr txBox="1"/>
              <p:nvPr/>
            </p:nvSpPr>
            <p:spPr>
              <a:xfrm>
                <a:off x="5599522" y="1035947"/>
                <a:ext cx="6205382" cy="4679166"/>
              </a:xfrm>
              <a:prstGeom prst="rect">
                <a:avLst/>
              </a:prstGeom>
              <a:noFill/>
            </p:spPr>
            <p:txBody>
              <a:bodyPr wrap="square" rtlCol="0">
                <a:spAutoFit/>
              </a:bodyPr>
              <a:lstStyle/>
              <a:p>
                <a:r>
                  <a:rPr lang="en-US" sz="1400" b="1" u="sng"/>
                  <a:t>Optimal K</a:t>
                </a:r>
                <a:r>
                  <a:rPr lang="en-US" sz="1400" u="sng"/>
                  <a:t>: </a:t>
                </a:r>
                <a:r>
                  <a:rPr lang="en-US" sz="1400" u="sng" err="1"/>
                  <a:t>Sillhouette</a:t>
                </a:r>
                <a:r>
                  <a:rPr lang="en-US" sz="1400" u="sng"/>
                  <a:t> score</a:t>
                </a:r>
              </a:p>
              <a:p>
                <a:endParaRPr lang="en-US" sz="1400">
                  <a:solidFill>
                    <a:srgbClr val="00B050"/>
                  </a:solidFill>
                </a:endParaRPr>
              </a:p>
              <a:p>
                <a:pPr marL="342900" indent="-342900">
                  <a:spcAft>
                    <a:spcPts val="600"/>
                  </a:spcAft>
                  <a:buFont typeface="+mj-lt"/>
                  <a:buAutoNum type="arabicPeriod"/>
                </a:pPr>
                <a:r>
                  <a:rPr lang="en-US" sz="1400"/>
                  <a:t>For each data point calculate the average distance to all other points in its cluster, </a:t>
                </a:r>
                <a14:m>
                  <m:oMath xmlns:m="http://schemas.openxmlformats.org/officeDocument/2006/math">
                    <m:r>
                      <a:rPr lang="en-GB" sz="1400" b="0" i="1" smtClean="0">
                        <a:latin typeface="Cambria Math" panose="02040503050406030204" pitchFamily="18" charset="0"/>
                      </a:rPr>
                      <m:t>𝑎</m:t>
                    </m:r>
                  </m:oMath>
                </a14:m>
                <a:endParaRPr lang="en-US" sz="1400"/>
              </a:p>
              <a:p>
                <a:pPr marL="342900" indent="-342900">
                  <a:spcAft>
                    <a:spcPts val="600"/>
                  </a:spcAft>
                  <a:buFont typeface="+mj-lt"/>
                  <a:buAutoNum type="arabicPeriod"/>
                </a:pPr>
                <a:r>
                  <a:rPr lang="en-US" sz="1400"/>
                  <a:t>For each data point, calculate the average distance to all points in the </a:t>
                </a:r>
                <a:r>
                  <a:rPr lang="en-US" sz="1400" err="1"/>
                  <a:t>neighbouring</a:t>
                </a:r>
                <a:r>
                  <a:rPr lang="en-US" sz="1400"/>
                  <a:t> clusters, </a:t>
                </a:r>
                <a14:m>
                  <m:oMath xmlns:m="http://schemas.openxmlformats.org/officeDocument/2006/math">
                    <m:r>
                      <a:rPr lang="en-GB" sz="1400" b="0" i="1" smtClean="0">
                        <a:latin typeface="Cambria Math" panose="02040503050406030204" pitchFamily="18" charset="0"/>
                      </a:rPr>
                      <m:t>𝑏</m:t>
                    </m:r>
                  </m:oMath>
                </a14:m>
                <a:endParaRPr lang="en-US" sz="1400"/>
              </a:p>
              <a:p>
                <a:pPr marL="342900" indent="-342900">
                  <a:spcAft>
                    <a:spcPts val="600"/>
                  </a:spcAft>
                  <a:buFont typeface="+mj-lt"/>
                  <a:buAutoNum type="arabicPeriod"/>
                </a:pPr>
                <a:r>
                  <a:rPr lang="en-US" sz="1400"/>
                  <a:t>Compute the </a:t>
                </a:r>
                <a:r>
                  <a:rPr lang="en-US" sz="1400" err="1"/>
                  <a:t>Sillhouette</a:t>
                </a:r>
                <a:r>
                  <a:rPr lang="en-US" sz="1400"/>
                  <a:t> score for a data point using</a:t>
                </a:r>
                <a:endParaRPr lang="en-GB" sz="1400" b="0" i="1">
                  <a:latin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𝑠</m:t>
                      </m:r>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𝑏</m:t>
                          </m:r>
                          <m:r>
                            <a:rPr lang="en-GB" sz="1400" b="0" i="1" smtClean="0">
                              <a:latin typeface="Cambria Math" panose="02040503050406030204" pitchFamily="18" charset="0"/>
                            </a:rPr>
                            <m:t>−</m:t>
                          </m:r>
                          <m:r>
                            <a:rPr lang="en-GB" sz="1400" b="0" i="1" smtClean="0">
                              <a:latin typeface="Cambria Math" panose="02040503050406030204" pitchFamily="18" charset="0"/>
                            </a:rPr>
                            <m:t>𝑎</m:t>
                          </m:r>
                        </m:num>
                        <m:den>
                          <m:r>
                            <m:rPr>
                              <m:sty m:val="p"/>
                            </m:rPr>
                            <a:rPr lang="en-GB" sz="1400" b="0" i="0" smtClean="0">
                              <a:latin typeface="Cambria Math" panose="02040503050406030204" pitchFamily="18" charset="0"/>
                            </a:rPr>
                            <m:t>max</m:t>
                          </m:r>
                          <m:r>
                            <a:rPr lang="en-GB" sz="1400" b="0" i="1" smtClean="0">
                              <a:latin typeface="Cambria Math" panose="02040503050406030204" pitchFamily="18" charset="0"/>
                            </a:rPr>
                            <m:t>⁡(</m:t>
                          </m:r>
                          <m:r>
                            <a:rPr lang="en-GB" sz="1400" b="0" i="1" smtClean="0">
                              <a:latin typeface="Cambria Math" panose="02040503050406030204" pitchFamily="18" charset="0"/>
                            </a:rPr>
                            <m:t>𝑎</m:t>
                          </m:r>
                          <m:r>
                            <a:rPr lang="en-GB" sz="1400" b="0" i="1" smtClean="0">
                              <a:latin typeface="Cambria Math" panose="02040503050406030204" pitchFamily="18" charset="0"/>
                            </a:rPr>
                            <m:t>,</m:t>
                          </m:r>
                          <m:r>
                            <a:rPr lang="en-GB" sz="1400" b="0" i="1" smtClean="0">
                              <a:latin typeface="Cambria Math" panose="02040503050406030204" pitchFamily="18" charset="0"/>
                            </a:rPr>
                            <m:t>𝑏</m:t>
                          </m:r>
                          <m:r>
                            <a:rPr lang="en-GB" sz="1400" b="0" i="1" smtClean="0">
                              <a:latin typeface="Cambria Math" panose="02040503050406030204" pitchFamily="18" charset="0"/>
                            </a:rPr>
                            <m:t>)</m:t>
                          </m:r>
                        </m:den>
                      </m:f>
                    </m:oMath>
                  </m:oMathPara>
                </a14:m>
                <a:endParaRPr lang="en-US" sz="1400"/>
              </a:p>
              <a:p>
                <a:pPr marL="342900" indent="-342900">
                  <a:spcAft>
                    <a:spcPts val="600"/>
                  </a:spcAft>
                  <a:buFont typeface="+mj-lt"/>
                  <a:buAutoNum type="arabicPeriod" startAt="4"/>
                </a:pPr>
                <a:r>
                  <a:rPr lang="en-US" sz="1400"/>
                  <a:t>Scores range from -1 to 1. </a:t>
                </a:r>
              </a:p>
              <a:p>
                <a:pPr marL="857250" lvl="1" indent="-400050">
                  <a:spcAft>
                    <a:spcPts val="600"/>
                  </a:spcAft>
                  <a:buFont typeface="+mj-lt"/>
                  <a:buAutoNum type="romanLcPeriod"/>
                </a:pPr>
                <a:r>
                  <a:rPr lang="en-US" sz="1400"/>
                  <a:t>S=1 means the point is well matched to its own cluster and poorly matched to </a:t>
                </a:r>
                <a:r>
                  <a:rPr lang="en-US" sz="1400" err="1"/>
                  <a:t>neighbouring</a:t>
                </a:r>
                <a:r>
                  <a:rPr lang="en-US" sz="1400"/>
                  <a:t> clusters. </a:t>
                </a:r>
              </a:p>
              <a:p>
                <a:pPr marL="857250" lvl="1" indent="-400050">
                  <a:spcAft>
                    <a:spcPts val="600"/>
                  </a:spcAft>
                  <a:buFont typeface="+mj-lt"/>
                  <a:buAutoNum type="romanLcPeriod"/>
                </a:pPr>
                <a:r>
                  <a:rPr lang="en-US" sz="1400"/>
                  <a:t>S=1 indicates the datapoint is on or close to a decision boundary between clusters, </a:t>
                </a:r>
              </a:p>
              <a:p>
                <a:pPr marL="857250" lvl="1" indent="-400050">
                  <a:spcAft>
                    <a:spcPts val="600"/>
                  </a:spcAft>
                  <a:buFont typeface="+mj-lt"/>
                  <a:buAutoNum type="romanLcPeriod"/>
                </a:pPr>
                <a:r>
                  <a:rPr lang="en-US" sz="1400"/>
                  <a:t>S= -1 suggests the points may have been assigned to the wrong cluster.</a:t>
                </a:r>
              </a:p>
              <a:p>
                <a:pPr marL="342900" indent="-342900">
                  <a:spcAft>
                    <a:spcPts val="600"/>
                  </a:spcAft>
                  <a:buFont typeface="+mj-lt"/>
                  <a:buAutoNum type="arabicPeriod" startAt="4"/>
                </a:pPr>
                <a:r>
                  <a:rPr lang="en-US" sz="1400"/>
                  <a:t>Calculate the average </a:t>
                </a:r>
                <a:r>
                  <a:rPr lang="en-US" sz="1400" err="1"/>
                  <a:t>Sillhouette</a:t>
                </a:r>
                <a:r>
                  <a:rPr lang="en-US" sz="1400"/>
                  <a:t> score for all data points.</a:t>
                </a:r>
              </a:p>
              <a:p>
                <a:pPr marL="342900" indent="-342900">
                  <a:spcAft>
                    <a:spcPts val="600"/>
                  </a:spcAft>
                  <a:buFont typeface="+mj-lt"/>
                  <a:buAutoNum type="arabicPeriod" startAt="4"/>
                </a:pPr>
                <a:r>
                  <a:rPr lang="en-US" sz="1400"/>
                  <a:t>Do this for several values of k.</a:t>
                </a:r>
              </a:p>
            </p:txBody>
          </p:sp>
        </mc:Choice>
        <mc:Fallback xmlns="">
          <p:sp>
            <p:nvSpPr>
              <p:cNvPr id="11" name="TextBox 10">
                <a:extLst>
                  <a:ext uri="{FF2B5EF4-FFF2-40B4-BE49-F238E27FC236}">
                    <a16:creationId xmlns:a16="http://schemas.microsoft.com/office/drawing/2014/main" id="{95898DE5-1CC6-4682-BF46-4B0043E2B6F2}"/>
                  </a:ext>
                </a:extLst>
              </p:cNvPr>
              <p:cNvSpPr txBox="1">
                <a:spLocks noRot="1" noChangeAspect="1" noMove="1" noResize="1" noEditPoints="1" noAdjustHandles="1" noChangeArrowheads="1" noChangeShapeType="1" noTextEdit="1"/>
              </p:cNvSpPr>
              <p:nvPr/>
            </p:nvSpPr>
            <p:spPr>
              <a:xfrm>
                <a:off x="5599522" y="1035947"/>
                <a:ext cx="6205382" cy="4679166"/>
              </a:xfrm>
              <a:prstGeom prst="rect">
                <a:avLst/>
              </a:prstGeom>
              <a:blipFill>
                <a:blip r:embed="rId3"/>
                <a:stretch>
                  <a:fillRect l="-295" t="-260" r="-688" b="-39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19B100F-AE9A-E371-BD58-5F0AC33B5145}"/>
              </a:ext>
            </a:extLst>
          </p:cNvPr>
          <p:cNvPicPr>
            <a:picLocks noChangeAspect="1"/>
          </p:cNvPicPr>
          <p:nvPr/>
        </p:nvPicPr>
        <p:blipFill>
          <a:blip r:embed="rId4"/>
          <a:stretch>
            <a:fillRect/>
          </a:stretch>
        </p:blipFill>
        <p:spPr>
          <a:xfrm>
            <a:off x="829564" y="1573275"/>
            <a:ext cx="4699000" cy="3517900"/>
          </a:xfrm>
          <a:prstGeom prst="rect">
            <a:avLst/>
          </a:prstGeom>
        </p:spPr>
      </p:pic>
      <p:sp>
        <p:nvSpPr>
          <p:cNvPr id="5" name="Oval 4">
            <a:extLst>
              <a:ext uri="{FF2B5EF4-FFF2-40B4-BE49-F238E27FC236}">
                <a16:creationId xmlns:a16="http://schemas.microsoft.com/office/drawing/2014/main" id="{BAA81C2F-1226-76D1-0BF2-58E1959E31A4}"/>
              </a:ext>
            </a:extLst>
          </p:cNvPr>
          <p:cNvSpPr/>
          <p:nvPr/>
        </p:nvSpPr>
        <p:spPr>
          <a:xfrm>
            <a:off x="3090672" y="2633472"/>
            <a:ext cx="320040" cy="3657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205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pic>
        <p:nvPicPr>
          <p:cNvPr id="4" name="Picture 3">
            <a:extLst>
              <a:ext uri="{FF2B5EF4-FFF2-40B4-BE49-F238E27FC236}">
                <a16:creationId xmlns:a16="http://schemas.microsoft.com/office/drawing/2014/main" id="{3377CA27-F4FE-8695-12D6-630A2A668B33}"/>
              </a:ext>
            </a:extLst>
          </p:cNvPr>
          <p:cNvPicPr>
            <a:picLocks noChangeAspect="1"/>
          </p:cNvPicPr>
          <p:nvPr/>
        </p:nvPicPr>
        <p:blipFill>
          <a:blip r:embed="rId2"/>
          <a:stretch>
            <a:fillRect/>
          </a:stretch>
        </p:blipFill>
        <p:spPr>
          <a:xfrm>
            <a:off x="4352715" y="3429000"/>
            <a:ext cx="6657516" cy="2436970"/>
          </a:xfrm>
          <a:prstGeom prst="rect">
            <a:avLst/>
          </a:prstGeom>
        </p:spPr>
      </p:pic>
      <p:pic>
        <p:nvPicPr>
          <p:cNvPr id="6" name="Picture 5">
            <a:extLst>
              <a:ext uri="{FF2B5EF4-FFF2-40B4-BE49-F238E27FC236}">
                <a16:creationId xmlns:a16="http://schemas.microsoft.com/office/drawing/2014/main" id="{25FABEFE-A4AA-B760-E0F3-88F8E0DCB081}"/>
              </a:ext>
            </a:extLst>
          </p:cNvPr>
          <p:cNvPicPr>
            <a:picLocks noChangeAspect="1"/>
          </p:cNvPicPr>
          <p:nvPr/>
        </p:nvPicPr>
        <p:blipFill>
          <a:blip r:embed="rId3"/>
          <a:stretch>
            <a:fillRect/>
          </a:stretch>
        </p:blipFill>
        <p:spPr>
          <a:xfrm>
            <a:off x="952750" y="3429000"/>
            <a:ext cx="3399965" cy="2436970"/>
          </a:xfrm>
          <a:prstGeom prst="rect">
            <a:avLst/>
          </a:prstGeom>
        </p:spPr>
      </p:pic>
      <p:sp>
        <p:nvSpPr>
          <p:cNvPr id="9" name="TextBox 8">
            <a:extLst>
              <a:ext uri="{FF2B5EF4-FFF2-40B4-BE49-F238E27FC236}">
                <a16:creationId xmlns:a16="http://schemas.microsoft.com/office/drawing/2014/main" id="{ACDD6C10-7B96-1E77-FEA7-DDBC442A6901}"/>
              </a:ext>
            </a:extLst>
          </p:cNvPr>
          <p:cNvSpPr txBox="1"/>
          <p:nvPr/>
        </p:nvSpPr>
        <p:spPr>
          <a:xfrm>
            <a:off x="1159497" y="1131216"/>
            <a:ext cx="3619902" cy="1877437"/>
          </a:xfrm>
          <a:prstGeom prst="rect">
            <a:avLst/>
          </a:prstGeom>
          <a:noFill/>
        </p:spPr>
        <p:txBody>
          <a:bodyPr wrap="none" rtlCol="0">
            <a:spAutoFit/>
          </a:bodyPr>
          <a:lstStyle/>
          <a:p>
            <a:r>
              <a:rPr lang="en-US" b="1" u="sng"/>
              <a:t>Why density based?</a:t>
            </a:r>
          </a:p>
          <a:p>
            <a:endParaRPr lang="en-US"/>
          </a:p>
          <a:p>
            <a:r>
              <a:rPr lang="en-US" sz="1600"/>
              <a:t>K-Means assumes cluster are:</a:t>
            </a:r>
          </a:p>
          <a:p>
            <a:pPr marL="285750" indent="-285750">
              <a:buFont typeface="Arial" panose="020B0604020202020204" pitchFamily="34" charset="0"/>
              <a:buChar char="•"/>
            </a:pPr>
            <a:r>
              <a:rPr lang="en-US" sz="1600"/>
              <a:t>‘round’ or spherical</a:t>
            </a:r>
          </a:p>
          <a:p>
            <a:pPr marL="285750" indent="-285750">
              <a:buFont typeface="Arial" panose="020B0604020202020204" pitchFamily="34" charset="0"/>
              <a:buChar char="•"/>
            </a:pPr>
            <a:r>
              <a:rPr lang="en-US" sz="1600"/>
              <a:t>Equally sized</a:t>
            </a:r>
          </a:p>
          <a:p>
            <a:pPr marL="285750" indent="-285750">
              <a:buFont typeface="Arial" panose="020B0604020202020204" pitchFamily="34" charset="0"/>
              <a:buChar char="•"/>
            </a:pPr>
            <a:r>
              <a:rPr lang="en-US" sz="1600"/>
              <a:t>Equally dense</a:t>
            </a:r>
          </a:p>
          <a:p>
            <a:pPr marL="285750" indent="-285750">
              <a:buFont typeface="Arial" panose="020B0604020202020204" pitchFamily="34" charset="0"/>
              <a:buChar char="•"/>
            </a:pPr>
            <a:r>
              <a:rPr lang="en-US" sz="1600"/>
              <a:t>Not contaminated by noise/outliers</a:t>
            </a:r>
          </a:p>
        </p:txBody>
      </p:sp>
      <p:sp>
        <p:nvSpPr>
          <p:cNvPr id="10" name="TextBox 9">
            <a:extLst>
              <a:ext uri="{FF2B5EF4-FFF2-40B4-BE49-F238E27FC236}">
                <a16:creationId xmlns:a16="http://schemas.microsoft.com/office/drawing/2014/main" id="{A12F5888-57BF-77EF-FB10-1AA853B2A176}"/>
              </a:ext>
            </a:extLst>
          </p:cNvPr>
          <p:cNvSpPr txBox="1"/>
          <p:nvPr/>
        </p:nvSpPr>
        <p:spPr>
          <a:xfrm>
            <a:off x="5827880" y="1685214"/>
            <a:ext cx="5061001" cy="1323439"/>
          </a:xfrm>
          <a:prstGeom prst="rect">
            <a:avLst/>
          </a:prstGeom>
          <a:noFill/>
        </p:spPr>
        <p:txBody>
          <a:bodyPr wrap="none" rtlCol="0">
            <a:spAutoFit/>
          </a:bodyPr>
          <a:lstStyle/>
          <a:p>
            <a:r>
              <a:rPr lang="en-US" sz="1600"/>
              <a:t>HDBSCAN is density based and accepts clusters with</a:t>
            </a:r>
          </a:p>
          <a:p>
            <a:pPr marL="285750" indent="-285750">
              <a:buFont typeface="Arial" panose="020B0604020202020204" pitchFamily="34" charset="0"/>
              <a:buChar char="•"/>
            </a:pPr>
            <a:r>
              <a:rPr lang="en-US" sz="1600"/>
              <a:t>Arbitrary shapes</a:t>
            </a:r>
          </a:p>
          <a:p>
            <a:pPr marL="285750" indent="-285750">
              <a:buFont typeface="Arial" panose="020B0604020202020204" pitchFamily="34" charset="0"/>
              <a:buChar char="•"/>
            </a:pPr>
            <a:r>
              <a:rPr lang="en-US" sz="1600"/>
              <a:t>Different sizes</a:t>
            </a:r>
          </a:p>
          <a:p>
            <a:pPr marL="285750" indent="-285750">
              <a:buFont typeface="Arial" panose="020B0604020202020204" pitchFamily="34" charset="0"/>
              <a:buChar char="•"/>
            </a:pPr>
            <a:r>
              <a:rPr lang="en-US" sz="1600"/>
              <a:t>Different densities (Hierarchical)</a:t>
            </a:r>
          </a:p>
          <a:p>
            <a:pPr marL="285750" indent="-285750">
              <a:buFont typeface="Arial" panose="020B0604020202020204" pitchFamily="34" charset="0"/>
              <a:buChar char="•"/>
            </a:pPr>
            <a:r>
              <a:rPr lang="en-US" sz="1600"/>
              <a:t>Identifies noise/outliers</a:t>
            </a:r>
          </a:p>
        </p:txBody>
      </p:sp>
    </p:spTree>
    <p:extLst>
      <p:ext uri="{BB962C8B-B14F-4D97-AF65-F5344CB8AC3E}">
        <p14:creationId xmlns:p14="http://schemas.microsoft.com/office/powerpoint/2010/main" val="310249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pic>
        <p:nvPicPr>
          <p:cNvPr id="1026" name="Picture 2" descr="0 h 0 ">
            <a:extLst>
              <a:ext uri="{FF2B5EF4-FFF2-40B4-BE49-F238E27FC236}">
                <a16:creationId xmlns:a16="http://schemas.microsoft.com/office/drawing/2014/main" id="{2561B008-C61C-D3EF-B141-252E6DE83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74" y="1549400"/>
            <a:ext cx="5650326" cy="33449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39E76C-0BB7-CD85-2DBF-56C3676700D4}"/>
              </a:ext>
            </a:extLst>
          </p:cNvPr>
          <p:cNvSpPr txBox="1"/>
          <p:nvPr/>
        </p:nvSpPr>
        <p:spPr>
          <a:xfrm>
            <a:off x="6579909" y="1772239"/>
            <a:ext cx="5184743" cy="3508653"/>
          </a:xfrm>
          <a:prstGeom prst="rect">
            <a:avLst/>
          </a:prstGeom>
          <a:noFill/>
        </p:spPr>
        <p:txBody>
          <a:bodyPr wrap="square" rtlCol="0">
            <a:spAutoFit/>
          </a:bodyPr>
          <a:lstStyle/>
          <a:p>
            <a:r>
              <a:rPr lang="en-US" b="1" u="sng"/>
              <a:t>How do we estimate densities?</a:t>
            </a:r>
          </a:p>
          <a:p>
            <a:endParaRPr lang="en-US"/>
          </a:p>
          <a:p>
            <a:pPr marL="285750" indent="-285750">
              <a:spcAft>
                <a:spcPts val="1200"/>
              </a:spcAft>
              <a:buFont typeface="Arial" panose="020B0604020202020204" pitchFamily="34" charset="0"/>
              <a:buChar char="•"/>
            </a:pPr>
            <a:r>
              <a:rPr lang="en-US" sz="1600"/>
              <a:t>We measure the </a:t>
            </a:r>
            <a:r>
              <a:rPr lang="en-US" sz="1600">
                <a:solidFill>
                  <a:srgbClr val="FF0000"/>
                </a:solidFill>
              </a:rPr>
              <a:t>“core distance” </a:t>
            </a:r>
            <a:r>
              <a:rPr lang="en-US" sz="1600"/>
              <a:t>of each point</a:t>
            </a:r>
          </a:p>
          <a:p>
            <a:pPr marL="285750" indent="-285750">
              <a:spcAft>
                <a:spcPts val="1200"/>
              </a:spcAft>
              <a:buFont typeface="Arial" panose="020B0604020202020204" pitchFamily="34" charset="0"/>
              <a:buChar char="•"/>
            </a:pPr>
            <a:r>
              <a:rPr lang="en-US" sz="1600"/>
              <a:t>This is the distance of a point to its K-</a:t>
            </a:r>
            <a:r>
              <a:rPr lang="en-US" sz="1600" err="1"/>
              <a:t>th</a:t>
            </a:r>
            <a:r>
              <a:rPr lang="en-US" sz="1600"/>
              <a:t> nearest </a:t>
            </a:r>
            <a:r>
              <a:rPr lang="en-US" sz="1600" err="1"/>
              <a:t>neighbour</a:t>
            </a:r>
            <a:endParaRPr lang="en-US" sz="1600"/>
          </a:p>
          <a:p>
            <a:pPr marL="285750" indent="-285750">
              <a:spcAft>
                <a:spcPts val="1200"/>
              </a:spcAft>
              <a:buFont typeface="Arial" panose="020B0604020202020204" pitchFamily="34" charset="0"/>
              <a:buChar char="•"/>
            </a:pPr>
            <a:r>
              <a:rPr lang="en-US" sz="1600"/>
              <a:t>Points in denser regions would have smaller core distances while points in sparser regions would have larger core distances</a:t>
            </a:r>
          </a:p>
          <a:p>
            <a:pPr marL="285750" indent="-285750">
              <a:spcAft>
                <a:spcPts val="1200"/>
              </a:spcAft>
              <a:buFont typeface="Arial" panose="020B0604020202020204" pitchFamily="34" charset="0"/>
              <a:buChar char="•"/>
            </a:pPr>
            <a:r>
              <a:rPr lang="en-US" sz="1600"/>
              <a:t>We can derive an estimate of the density by getting the inverse of it</a:t>
            </a:r>
          </a:p>
          <a:p>
            <a:endParaRPr lang="en-US"/>
          </a:p>
        </p:txBody>
      </p:sp>
      <p:sp>
        <p:nvSpPr>
          <p:cNvPr id="4" name="TextBox 3">
            <a:extLst>
              <a:ext uri="{FF2B5EF4-FFF2-40B4-BE49-F238E27FC236}">
                <a16:creationId xmlns:a16="http://schemas.microsoft.com/office/drawing/2014/main" id="{94D5EE33-F3E1-32E4-F4FE-AB01DF865F9D}"/>
              </a:ext>
            </a:extLst>
          </p:cNvPr>
          <p:cNvSpPr txBox="1"/>
          <p:nvPr/>
        </p:nvSpPr>
        <p:spPr>
          <a:xfrm>
            <a:off x="696274" y="5882327"/>
            <a:ext cx="4062331" cy="246221"/>
          </a:xfrm>
          <a:prstGeom prst="rect">
            <a:avLst/>
          </a:prstGeom>
          <a:noFill/>
        </p:spPr>
        <p:txBody>
          <a:bodyPr wrap="none" rtlCol="0">
            <a:spAutoFit/>
          </a:bodyPr>
          <a:lstStyle/>
          <a:p>
            <a:r>
              <a:rPr lang="en-US" sz="1000"/>
              <a:t>Credit figure: </a:t>
            </a:r>
            <a:r>
              <a:rPr lang="en-US" sz="1000">
                <a:hlinkClick r:id="rId3"/>
              </a:rPr>
              <a:t>https://pberba.github.io/stats/2020/07/08/intro-hdbscan/</a:t>
            </a:r>
            <a:endParaRPr lang="en-US" sz="1000"/>
          </a:p>
        </p:txBody>
      </p:sp>
    </p:spTree>
    <p:extLst>
      <p:ext uri="{BB962C8B-B14F-4D97-AF65-F5344CB8AC3E}">
        <p14:creationId xmlns:p14="http://schemas.microsoft.com/office/powerpoint/2010/main" val="1998275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213009"/>
            <a:ext cx="5184743" cy="2215991"/>
          </a:xfrm>
          <a:prstGeom prst="rect">
            <a:avLst/>
          </a:prstGeom>
          <a:noFill/>
        </p:spPr>
        <p:txBody>
          <a:bodyPr wrap="square" rtlCol="0">
            <a:spAutoFit/>
          </a:bodyPr>
          <a:lstStyle/>
          <a:p>
            <a:r>
              <a:rPr lang="en-US" b="1" u="sng"/>
              <a:t>Density Map</a:t>
            </a:r>
          </a:p>
          <a:p>
            <a:endParaRPr lang="en-US"/>
          </a:p>
          <a:p>
            <a:pPr marL="285750" indent="-285750">
              <a:spcAft>
                <a:spcPts val="1200"/>
              </a:spcAft>
              <a:buFont typeface="Arial" panose="020B0604020202020204" pitchFamily="34" charset="0"/>
              <a:buChar char="•"/>
            </a:pPr>
            <a:r>
              <a:rPr lang="en-US" sz="1600"/>
              <a:t>If we plot these densities, we can see that the mountains of this density landscape correspond to the different clusters of the data.</a:t>
            </a:r>
          </a:p>
          <a:p>
            <a:pPr marL="285750" indent="-285750">
              <a:spcAft>
                <a:spcPts val="1200"/>
              </a:spcAft>
              <a:buFont typeface="Arial" panose="020B0604020202020204" pitchFamily="34" charset="0"/>
              <a:buChar char="•"/>
            </a:pPr>
            <a:endParaRPr lang="en-US" sz="1600"/>
          </a:p>
          <a:p>
            <a:endParaRPr lang="en-US"/>
          </a:p>
        </p:txBody>
      </p:sp>
      <p:pic>
        <p:nvPicPr>
          <p:cNvPr id="4" name="Picture 3">
            <a:extLst>
              <a:ext uri="{FF2B5EF4-FFF2-40B4-BE49-F238E27FC236}">
                <a16:creationId xmlns:a16="http://schemas.microsoft.com/office/drawing/2014/main" id="{0341CC6A-BA27-A0A8-DC19-1FEB44793E18}"/>
              </a:ext>
            </a:extLst>
          </p:cNvPr>
          <p:cNvPicPr>
            <a:picLocks noChangeAspect="1"/>
          </p:cNvPicPr>
          <p:nvPr/>
        </p:nvPicPr>
        <p:blipFill>
          <a:blip r:embed="rId2"/>
          <a:stretch>
            <a:fillRect/>
          </a:stretch>
        </p:blipFill>
        <p:spPr>
          <a:xfrm>
            <a:off x="427348" y="2051172"/>
            <a:ext cx="5820949" cy="2950786"/>
          </a:xfrm>
          <a:prstGeom prst="rect">
            <a:avLst/>
          </a:prstGeom>
        </p:spPr>
      </p:pic>
      <p:sp>
        <p:nvSpPr>
          <p:cNvPr id="5" name="TextBox 4">
            <a:extLst>
              <a:ext uri="{FF2B5EF4-FFF2-40B4-BE49-F238E27FC236}">
                <a16:creationId xmlns:a16="http://schemas.microsoft.com/office/drawing/2014/main" id="{2FBE8D27-C810-33DE-CC7B-2058667CB042}"/>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3"/>
              </a:rPr>
              <a:t>https://pberba.github.io/stats/2020/07/08/intro-hdbscan/</a:t>
            </a:r>
            <a:endParaRPr lang="en-US" sz="1000"/>
          </a:p>
        </p:txBody>
      </p:sp>
    </p:spTree>
    <p:extLst>
      <p:ext uri="{BB962C8B-B14F-4D97-AF65-F5344CB8AC3E}">
        <p14:creationId xmlns:p14="http://schemas.microsoft.com/office/powerpoint/2010/main" val="277133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4EC5-D4E6-4680-235C-22D657AF954D}"/>
              </a:ext>
            </a:extLst>
          </p:cNvPr>
          <p:cNvSpPr>
            <a:spLocks noGrp="1"/>
          </p:cNvSpPr>
          <p:nvPr>
            <p:ph type="title"/>
          </p:nvPr>
        </p:nvSpPr>
        <p:spPr/>
        <p:txBody>
          <a:bodyPr/>
          <a:lstStyle/>
          <a:p>
            <a:pPr algn="ctr"/>
            <a:r>
              <a:rPr lang="en-US" sz="4000"/>
              <a:t>Understanding Clustering</a:t>
            </a:r>
          </a:p>
        </p:txBody>
      </p:sp>
      <p:sp>
        <p:nvSpPr>
          <p:cNvPr id="3" name="Content Placeholder 2">
            <a:extLst>
              <a:ext uri="{FF2B5EF4-FFF2-40B4-BE49-F238E27FC236}">
                <a16:creationId xmlns:a16="http://schemas.microsoft.com/office/drawing/2014/main" id="{97A692AD-81D7-3028-01B2-E6B29A74B3A9}"/>
              </a:ext>
            </a:extLst>
          </p:cNvPr>
          <p:cNvSpPr>
            <a:spLocks noGrp="1"/>
          </p:cNvSpPr>
          <p:nvPr>
            <p:ph idx="1"/>
          </p:nvPr>
        </p:nvSpPr>
        <p:spPr>
          <a:xfrm>
            <a:off x="316907" y="1087394"/>
            <a:ext cx="8057972" cy="4683211"/>
          </a:xfrm>
        </p:spPr>
        <p:txBody>
          <a:bodyPr/>
          <a:lstStyle/>
          <a:p>
            <a:pPr marL="0" indent="0">
              <a:lnSpc>
                <a:spcPct val="100000"/>
              </a:lnSpc>
              <a:spcBef>
                <a:spcPts val="0"/>
              </a:spcBef>
              <a:buNone/>
            </a:pPr>
            <a:r>
              <a:rPr lang="en-US" sz="1800" b="1" u="sng"/>
              <a:t>What is Clustering?</a:t>
            </a:r>
          </a:p>
          <a:p>
            <a:pPr marL="0" indent="0">
              <a:lnSpc>
                <a:spcPct val="100000"/>
              </a:lnSpc>
              <a:spcBef>
                <a:spcPts val="0"/>
              </a:spcBef>
              <a:buNone/>
            </a:pPr>
            <a:endParaRPr lang="en-US" sz="1800" b="1" u="sng"/>
          </a:p>
          <a:p>
            <a:pPr>
              <a:lnSpc>
                <a:spcPct val="100000"/>
              </a:lnSpc>
              <a:spcBef>
                <a:spcPts val="0"/>
              </a:spcBef>
              <a:spcAft>
                <a:spcPts val="600"/>
              </a:spcAft>
            </a:pPr>
            <a:r>
              <a:rPr lang="en-US" sz="1800" b="1"/>
              <a:t>Definition</a:t>
            </a:r>
            <a:r>
              <a:rPr lang="en-US" sz="1800"/>
              <a:t>: Clustering is a technique used to group similar data points together based on their characteristics. Each group, or cluster, contains data points that are more similar to each other than to those in other clusters.</a:t>
            </a:r>
          </a:p>
          <a:p>
            <a:pPr>
              <a:lnSpc>
                <a:spcPct val="100000"/>
              </a:lnSpc>
              <a:spcBef>
                <a:spcPts val="0"/>
              </a:spcBef>
            </a:pPr>
            <a:r>
              <a:rPr lang="en-US" sz="1800" b="1"/>
              <a:t>Purpose</a:t>
            </a:r>
            <a:r>
              <a:rPr lang="en-US" sz="1800"/>
              <a:t>: It helps to identify and understand the natural structure within a dataset.</a:t>
            </a:r>
          </a:p>
          <a:p>
            <a:pPr>
              <a:lnSpc>
                <a:spcPct val="100000"/>
              </a:lnSpc>
              <a:spcBef>
                <a:spcPts val="0"/>
              </a:spcBef>
            </a:pPr>
            <a:endParaRPr lang="en-US" sz="1800"/>
          </a:p>
          <a:p>
            <a:pPr marL="0" indent="0">
              <a:lnSpc>
                <a:spcPct val="100000"/>
              </a:lnSpc>
              <a:spcBef>
                <a:spcPts val="0"/>
              </a:spcBef>
              <a:buNone/>
            </a:pPr>
            <a:r>
              <a:rPr lang="en-US" sz="1800" b="1" u="sng"/>
              <a:t>Why is it Important?</a:t>
            </a:r>
          </a:p>
          <a:p>
            <a:pPr marL="0" indent="0">
              <a:lnSpc>
                <a:spcPct val="100000"/>
              </a:lnSpc>
              <a:spcBef>
                <a:spcPts val="0"/>
              </a:spcBef>
              <a:buNone/>
            </a:pPr>
            <a:endParaRPr lang="en-US" sz="1800"/>
          </a:p>
          <a:p>
            <a:pPr>
              <a:lnSpc>
                <a:spcPct val="100000"/>
              </a:lnSpc>
              <a:spcBef>
                <a:spcPts val="0"/>
              </a:spcBef>
              <a:spcAft>
                <a:spcPts val="600"/>
              </a:spcAft>
            </a:pPr>
            <a:r>
              <a:rPr lang="en-US" sz="1800" b="1"/>
              <a:t>Pattern Recognition</a:t>
            </a:r>
            <a:r>
              <a:rPr lang="en-US" sz="1800"/>
              <a:t>: Helps in discovering inherent groupings in data, such as customer segments, disease subtypes, or regions of interest in astronomical data.</a:t>
            </a:r>
          </a:p>
          <a:p>
            <a:pPr>
              <a:lnSpc>
                <a:spcPct val="100000"/>
              </a:lnSpc>
              <a:spcBef>
                <a:spcPts val="0"/>
              </a:spcBef>
              <a:spcAft>
                <a:spcPts val="600"/>
              </a:spcAft>
            </a:pPr>
            <a:r>
              <a:rPr lang="en-US" sz="1800" b="1"/>
              <a:t>Data </a:t>
            </a:r>
            <a:r>
              <a:rPr lang="en-US" sz="1800" b="1" err="1"/>
              <a:t>Summarisation</a:t>
            </a:r>
            <a:r>
              <a:rPr lang="en-US" sz="1800"/>
              <a:t>: Reduces the complexity of data by </a:t>
            </a:r>
            <a:r>
              <a:rPr lang="en-US" sz="1800" err="1"/>
              <a:t>summarising</a:t>
            </a:r>
            <a:r>
              <a:rPr lang="en-US" sz="1800"/>
              <a:t> it into meaningful clusters, making it easier to </a:t>
            </a:r>
            <a:r>
              <a:rPr lang="en-US" sz="1800" err="1"/>
              <a:t>analyse</a:t>
            </a:r>
            <a:r>
              <a:rPr lang="en-US" sz="1800"/>
              <a:t> and interpret.</a:t>
            </a:r>
          </a:p>
          <a:p>
            <a:pPr>
              <a:lnSpc>
                <a:spcPct val="100000"/>
              </a:lnSpc>
              <a:spcBef>
                <a:spcPts val="0"/>
              </a:spcBef>
            </a:pPr>
            <a:r>
              <a:rPr lang="en-US" sz="1800" b="1"/>
              <a:t>Feature Engineering</a:t>
            </a:r>
            <a:r>
              <a:rPr lang="en-US" sz="1800"/>
              <a:t>: Provides insights that can be used to create new features for machine learning models, improving their performance.</a:t>
            </a:r>
          </a:p>
        </p:txBody>
      </p:sp>
      <p:pic>
        <p:nvPicPr>
          <p:cNvPr id="4" name="Picture 3" descr="A graph with dots and arrows&#10;&#10;Description automatically generated">
            <a:extLst>
              <a:ext uri="{FF2B5EF4-FFF2-40B4-BE49-F238E27FC236}">
                <a16:creationId xmlns:a16="http://schemas.microsoft.com/office/drawing/2014/main" id="{1BC6491E-5E98-6910-F6B8-996BA74891B7}"/>
              </a:ext>
            </a:extLst>
          </p:cNvPr>
          <p:cNvPicPr>
            <a:picLocks noChangeAspect="1"/>
          </p:cNvPicPr>
          <p:nvPr/>
        </p:nvPicPr>
        <p:blipFill>
          <a:blip r:embed="rId3"/>
          <a:stretch>
            <a:fillRect/>
          </a:stretch>
        </p:blipFill>
        <p:spPr>
          <a:xfrm>
            <a:off x="9256024" y="1523653"/>
            <a:ext cx="1789446" cy="1607748"/>
          </a:xfrm>
          <a:prstGeom prst="rect">
            <a:avLst/>
          </a:prstGeom>
        </p:spPr>
      </p:pic>
      <p:pic>
        <p:nvPicPr>
          <p:cNvPr id="5" name="Picture 4">
            <a:extLst>
              <a:ext uri="{FF2B5EF4-FFF2-40B4-BE49-F238E27FC236}">
                <a16:creationId xmlns:a16="http://schemas.microsoft.com/office/drawing/2014/main" id="{FDD78A08-5A6E-B819-2476-6F31FFEEA23B}"/>
              </a:ext>
            </a:extLst>
          </p:cNvPr>
          <p:cNvPicPr>
            <a:picLocks noChangeAspect="1"/>
          </p:cNvPicPr>
          <p:nvPr/>
        </p:nvPicPr>
        <p:blipFill>
          <a:blip r:embed="rId4"/>
          <a:stretch>
            <a:fillRect/>
          </a:stretch>
        </p:blipFill>
        <p:spPr>
          <a:xfrm>
            <a:off x="9256024" y="3864225"/>
            <a:ext cx="1789446" cy="1607748"/>
          </a:xfrm>
          <a:prstGeom prst="rect">
            <a:avLst/>
          </a:prstGeom>
        </p:spPr>
      </p:pic>
      <p:cxnSp>
        <p:nvCxnSpPr>
          <p:cNvPr id="8" name="Straight Arrow Connector 7">
            <a:extLst>
              <a:ext uri="{FF2B5EF4-FFF2-40B4-BE49-F238E27FC236}">
                <a16:creationId xmlns:a16="http://schemas.microsoft.com/office/drawing/2014/main" id="{D73C002A-3033-0112-FD18-25F66F703953}"/>
              </a:ext>
            </a:extLst>
          </p:cNvPr>
          <p:cNvCxnSpPr>
            <a:stCxn id="4" idx="2"/>
            <a:endCxn id="5" idx="0"/>
          </p:cNvCxnSpPr>
          <p:nvPr/>
        </p:nvCxnSpPr>
        <p:spPr>
          <a:xfrm>
            <a:off x="10150747" y="3131401"/>
            <a:ext cx="0" cy="7328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487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213009"/>
            <a:ext cx="5184743" cy="3354765"/>
          </a:xfrm>
          <a:prstGeom prst="rect">
            <a:avLst/>
          </a:prstGeom>
          <a:noFill/>
        </p:spPr>
        <p:txBody>
          <a:bodyPr wrap="square" rtlCol="0">
            <a:spAutoFit/>
          </a:bodyPr>
          <a:lstStyle/>
          <a:p>
            <a:r>
              <a:rPr lang="en-US" b="1" u="sng"/>
              <a:t>Density Map – Cluster Selection</a:t>
            </a:r>
          </a:p>
          <a:p>
            <a:endParaRPr lang="en-US"/>
          </a:p>
          <a:p>
            <a:pPr marL="285750" indent="-285750">
              <a:spcAft>
                <a:spcPts val="1200"/>
              </a:spcAft>
              <a:buFont typeface="Arial" panose="020B0604020202020204" pitchFamily="34" charset="0"/>
              <a:buChar char="•"/>
            </a:pPr>
            <a:r>
              <a:rPr lang="en-US" sz="1600"/>
              <a:t>If we plot these densities, we can see that the mountains of this density landscape correspond to the different clusters of the data.</a:t>
            </a:r>
          </a:p>
          <a:p>
            <a:pPr marL="285750" indent="-285750">
              <a:spcAft>
                <a:spcPts val="1200"/>
              </a:spcAft>
              <a:buFont typeface="Arial" panose="020B0604020202020204" pitchFamily="34" charset="0"/>
              <a:buChar char="•"/>
            </a:pPr>
            <a:r>
              <a:rPr lang="en-US" sz="1600"/>
              <a:t>One way to select clusters is to pick a global threshold. By getting the points with densities (inverse core distances) above the threshold, and grouping these points together, we get our clusters.</a:t>
            </a:r>
          </a:p>
          <a:p>
            <a:pPr marL="285750" indent="-285750">
              <a:spcAft>
                <a:spcPts val="1200"/>
              </a:spcAft>
              <a:buFont typeface="Arial" panose="020B0604020202020204" pitchFamily="34" charset="0"/>
              <a:buChar char="•"/>
            </a:pPr>
            <a:endParaRPr lang="en-US" sz="1600"/>
          </a:p>
          <a:p>
            <a:endParaRPr lang="en-US"/>
          </a:p>
        </p:txBody>
      </p:sp>
      <p:pic>
        <p:nvPicPr>
          <p:cNvPr id="5" name="Picture 4">
            <a:extLst>
              <a:ext uri="{FF2B5EF4-FFF2-40B4-BE49-F238E27FC236}">
                <a16:creationId xmlns:a16="http://schemas.microsoft.com/office/drawing/2014/main" id="{2C33D129-703A-2EA7-0AE5-367B709AE758}"/>
              </a:ext>
            </a:extLst>
          </p:cNvPr>
          <p:cNvPicPr>
            <a:picLocks noChangeAspect="1"/>
          </p:cNvPicPr>
          <p:nvPr/>
        </p:nvPicPr>
        <p:blipFill>
          <a:blip r:embed="rId2"/>
          <a:stretch>
            <a:fillRect/>
          </a:stretch>
        </p:blipFill>
        <p:spPr>
          <a:xfrm>
            <a:off x="498114" y="2031378"/>
            <a:ext cx="5483566" cy="2795244"/>
          </a:xfrm>
          <a:prstGeom prst="rect">
            <a:avLst/>
          </a:prstGeom>
        </p:spPr>
      </p:pic>
      <p:sp>
        <p:nvSpPr>
          <p:cNvPr id="4" name="TextBox 3">
            <a:extLst>
              <a:ext uri="{FF2B5EF4-FFF2-40B4-BE49-F238E27FC236}">
                <a16:creationId xmlns:a16="http://schemas.microsoft.com/office/drawing/2014/main" id="{78CE8940-AABB-4C8F-4CC0-35C5CCC15EB7}"/>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3"/>
              </a:rPr>
              <a:t>https://pberba.github.io/stats/2020/07/08/intro-hdbscan/</a:t>
            </a:r>
            <a:endParaRPr lang="en-US" sz="1000"/>
          </a:p>
        </p:txBody>
      </p:sp>
    </p:spTree>
    <p:extLst>
      <p:ext uri="{BB962C8B-B14F-4D97-AF65-F5344CB8AC3E}">
        <p14:creationId xmlns:p14="http://schemas.microsoft.com/office/powerpoint/2010/main" val="4086901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213009"/>
            <a:ext cx="5184743" cy="4801314"/>
          </a:xfrm>
          <a:prstGeom prst="rect">
            <a:avLst/>
          </a:prstGeom>
          <a:noFill/>
        </p:spPr>
        <p:txBody>
          <a:bodyPr wrap="square" rtlCol="0">
            <a:spAutoFit/>
          </a:bodyPr>
          <a:lstStyle/>
          <a:p>
            <a:r>
              <a:rPr lang="en-US" b="1" u="sng"/>
              <a:t>Density Map – Cluster Selection</a:t>
            </a:r>
          </a:p>
          <a:p>
            <a:endParaRPr lang="en-US"/>
          </a:p>
          <a:p>
            <a:pPr marL="285750" indent="-285750">
              <a:spcAft>
                <a:spcPts val="1200"/>
              </a:spcAft>
              <a:buFont typeface="Arial" panose="020B0604020202020204" pitchFamily="34" charset="0"/>
              <a:buChar char="•"/>
            </a:pPr>
            <a:r>
              <a:rPr lang="en-US" sz="1600"/>
              <a:t>If we plot these densities, we can see that the mountains of this density landscape correspond to the different clusters of the data.</a:t>
            </a:r>
          </a:p>
          <a:p>
            <a:pPr marL="285750" indent="-285750">
              <a:spcAft>
                <a:spcPts val="1200"/>
              </a:spcAft>
              <a:buFont typeface="Arial" panose="020B0604020202020204" pitchFamily="34" charset="0"/>
              <a:buChar char="•"/>
            </a:pPr>
            <a:r>
              <a:rPr lang="en-US" sz="1600"/>
              <a:t>One way to select clusters is to pick a global threshold. By getting the points with densities (inverse core distances) above the threshold, and grouping these points together, we get our clusters.</a:t>
            </a:r>
          </a:p>
          <a:p>
            <a:pPr marL="285750" indent="-285750">
              <a:spcAft>
                <a:spcPts val="1200"/>
              </a:spcAft>
              <a:buFont typeface="Arial" panose="020B0604020202020204" pitchFamily="34" charset="0"/>
              <a:buChar char="•"/>
            </a:pPr>
            <a:r>
              <a:rPr lang="en-US" sz="1600"/>
              <a:t>Imagine islands on the ocean, where the sea level is the threshold and the different islands are your clusters. The land below the sea level is noise. </a:t>
            </a:r>
          </a:p>
          <a:p>
            <a:pPr marL="285750" indent="-285750">
              <a:spcAft>
                <a:spcPts val="1200"/>
              </a:spcAft>
              <a:buFont typeface="Arial" panose="020B0604020202020204" pitchFamily="34" charset="0"/>
              <a:buChar char="•"/>
            </a:pPr>
            <a:r>
              <a:rPr lang="en-US" sz="1600"/>
              <a:t>As the sea level goes down, new islands appear and some islands combine to form bigger islands. Here are several clusters that result as we lower the sea level, i.e., lower the density (inverse core distance) threshold)</a:t>
            </a:r>
          </a:p>
        </p:txBody>
      </p:sp>
      <p:pic>
        <p:nvPicPr>
          <p:cNvPr id="4" name="Picture 3">
            <a:extLst>
              <a:ext uri="{FF2B5EF4-FFF2-40B4-BE49-F238E27FC236}">
                <a16:creationId xmlns:a16="http://schemas.microsoft.com/office/drawing/2014/main" id="{5DFBC548-A94F-30A4-87D2-D35E46C0B683}"/>
              </a:ext>
            </a:extLst>
          </p:cNvPr>
          <p:cNvPicPr>
            <a:picLocks noChangeAspect="1"/>
          </p:cNvPicPr>
          <p:nvPr/>
        </p:nvPicPr>
        <p:blipFill>
          <a:blip r:embed="rId2"/>
          <a:stretch>
            <a:fillRect/>
          </a:stretch>
        </p:blipFill>
        <p:spPr>
          <a:xfrm>
            <a:off x="271951" y="1197921"/>
            <a:ext cx="3038538" cy="2044700"/>
          </a:xfrm>
          <a:prstGeom prst="rect">
            <a:avLst/>
          </a:prstGeom>
        </p:spPr>
      </p:pic>
      <p:pic>
        <p:nvPicPr>
          <p:cNvPr id="6" name="Picture 5">
            <a:extLst>
              <a:ext uri="{FF2B5EF4-FFF2-40B4-BE49-F238E27FC236}">
                <a16:creationId xmlns:a16="http://schemas.microsoft.com/office/drawing/2014/main" id="{CEB825D1-B282-A357-94AA-DEA856D97962}"/>
              </a:ext>
            </a:extLst>
          </p:cNvPr>
          <p:cNvPicPr>
            <a:picLocks noChangeAspect="1"/>
          </p:cNvPicPr>
          <p:nvPr/>
        </p:nvPicPr>
        <p:blipFill>
          <a:blip r:embed="rId3"/>
          <a:stretch>
            <a:fillRect/>
          </a:stretch>
        </p:blipFill>
        <p:spPr>
          <a:xfrm>
            <a:off x="3425930" y="1197921"/>
            <a:ext cx="3038538" cy="2044700"/>
          </a:xfrm>
          <a:prstGeom prst="rect">
            <a:avLst/>
          </a:prstGeom>
        </p:spPr>
      </p:pic>
      <p:pic>
        <p:nvPicPr>
          <p:cNvPr id="3074" name="Picture 2" descr="EÜact•d 1예 core_distanc• S 0, 060 ">
            <a:extLst>
              <a:ext uri="{FF2B5EF4-FFF2-40B4-BE49-F238E27FC236}">
                <a16:creationId xmlns:a16="http://schemas.microsoft.com/office/drawing/2014/main" id="{693239AA-6569-25DE-329C-FC2A07B40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51" y="3471908"/>
            <a:ext cx="3038538" cy="20447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BE15549-2337-E6B5-F8BD-27214AF6AA9B}"/>
              </a:ext>
            </a:extLst>
          </p:cNvPr>
          <p:cNvCxnSpPr/>
          <p:nvPr/>
        </p:nvCxnSpPr>
        <p:spPr>
          <a:xfrm>
            <a:off x="3054285" y="2149311"/>
            <a:ext cx="69758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85B3CAD-7D14-ABA0-C737-CCFA6673CABD}"/>
              </a:ext>
            </a:extLst>
          </p:cNvPr>
          <p:cNvCxnSpPr/>
          <p:nvPr/>
        </p:nvCxnSpPr>
        <p:spPr>
          <a:xfrm flipH="1">
            <a:off x="3026004" y="2969443"/>
            <a:ext cx="1919195" cy="152481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FFBC74-8BF2-72CB-73BA-0723FB3FE6A3}"/>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5"/>
              </a:rPr>
              <a:t>https://pberba.github.io/stats/2020/07/08/intro-hdbscan/</a:t>
            </a:r>
            <a:endParaRPr lang="en-US" sz="1000"/>
          </a:p>
        </p:txBody>
      </p:sp>
    </p:spTree>
    <p:extLst>
      <p:ext uri="{BB962C8B-B14F-4D97-AF65-F5344CB8AC3E}">
        <p14:creationId xmlns:p14="http://schemas.microsoft.com/office/powerpoint/2010/main" val="2043593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024469"/>
            <a:ext cx="5184743" cy="1785104"/>
          </a:xfrm>
          <a:prstGeom prst="rect">
            <a:avLst/>
          </a:prstGeom>
          <a:noFill/>
        </p:spPr>
        <p:txBody>
          <a:bodyPr wrap="square" rtlCol="0">
            <a:spAutoFit/>
          </a:bodyPr>
          <a:lstStyle/>
          <a:p>
            <a:r>
              <a:rPr lang="en-US" b="1" u="sng"/>
              <a:t>Cluster Selection for varying densities</a:t>
            </a:r>
          </a:p>
          <a:p>
            <a:endParaRPr lang="en-US"/>
          </a:p>
          <a:p>
            <a:pPr marL="285750" indent="-285750">
              <a:spcAft>
                <a:spcPts val="1200"/>
              </a:spcAft>
              <a:buFont typeface="Arial" panose="020B0604020202020204" pitchFamily="34" charset="0"/>
              <a:buChar char="•"/>
            </a:pPr>
            <a:r>
              <a:rPr lang="en-US" sz="1600"/>
              <a:t>Clusters likely have varying densities</a:t>
            </a:r>
          </a:p>
          <a:p>
            <a:pPr marL="285750" indent="-285750">
              <a:spcAft>
                <a:spcPts val="1200"/>
              </a:spcAft>
              <a:buFont typeface="Arial" panose="020B0604020202020204" pitchFamily="34" charset="0"/>
              <a:buChar char="•"/>
            </a:pPr>
            <a:r>
              <a:rPr lang="en-US" sz="1600"/>
              <a:t>If we use just one threshold in the example, we either over-group the blue and yellow clusters or we fail to include the entire red cluster</a:t>
            </a:r>
          </a:p>
        </p:txBody>
      </p:sp>
      <p:pic>
        <p:nvPicPr>
          <p:cNvPr id="5" name="Picture 4">
            <a:extLst>
              <a:ext uri="{FF2B5EF4-FFF2-40B4-BE49-F238E27FC236}">
                <a16:creationId xmlns:a16="http://schemas.microsoft.com/office/drawing/2014/main" id="{B6E2C426-3A15-7AB0-5870-FF85CEF89CC3}"/>
              </a:ext>
            </a:extLst>
          </p:cNvPr>
          <p:cNvPicPr>
            <a:picLocks noChangeAspect="1"/>
          </p:cNvPicPr>
          <p:nvPr/>
        </p:nvPicPr>
        <p:blipFill>
          <a:blip r:embed="rId2"/>
          <a:stretch>
            <a:fillRect/>
          </a:stretch>
        </p:blipFill>
        <p:spPr>
          <a:xfrm>
            <a:off x="1118486" y="1781108"/>
            <a:ext cx="4884818" cy="3557571"/>
          </a:xfrm>
          <a:prstGeom prst="rect">
            <a:avLst/>
          </a:prstGeom>
        </p:spPr>
      </p:pic>
      <p:sp>
        <p:nvSpPr>
          <p:cNvPr id="4" name="TextBox 3">
            <a:extLst>
              <a:ext uri="{FF2B5EF4-FFF2-40B4-BE49-F238E27FC236}">
                <a16:creationId xmlns:a16="http://schemas.microsoft.com/office/drawing/2014/main" id="{3072D783-95D4-45B9-782E-167E2E3737FF}"/>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3"/>
              </a:rPr>
              <a:t>https://pberba.github.io/stats/2020/07/08/intro-hdbscan/</a:t>
            </a:r>
            <a:endParaRPr lang="en-US" sz="1000"/>
          </a:p>
        </p:txBody>
      </p:sp>
    </p:spTree>
    <p:extLst>
      <p:ext uri="{BB962C8B-B14F-4D97-AF65-F5344CB8AC3E}">
        <p14:creationId xmlns:p14="http://schemas.microsoft.com/office/powerpoint/2010/main" val="1198847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024469"/>
            <a:ext cx="5184743" cy="5109091"/>
          </a:xfrm>
          <a:prstGeom prst="rect">
            <a:avLst/>
          </a:prstGeom>
          <a:noFill/>
        </p:spPr>
        <p:txBody>
          <a:bodyPr wrap="square" rtlCol="0">
            <a:spAutoFit/>
          </a:bodyPr>
          <a:lstStyle/>
          <a:p>
            <a:r>
              <a:rPr lang="en-US" b="1" u="sng"/>
              <a:t>Cluster Selection for varying densities</a:t>
            </a:r>
          </a:p>
          <a:p>
            <a:endParaRPr lang="en-US"/>
          </a:p>
          <a:p>
            <a:pPr marL="285750" indent="-285750">
              <a:spcAft>
                <a:spcPts val="1200"/>
              </a:spcAft>
              <a:buFont typeface="Arial" panose="020B0604020202020204" pitchFamily="34" charset="0"/>
              <a:buChar char="•"/>
            </a:pPr>
            <a:r>
              <a:rPr lang="en-US" sz="1600"/>
              <a:t>Clusters likely have varying densities</a:t>
            </a:r>
          </a:p>
          <a:p>
            <a:pPr marL="285750" indent="-285750">
              <a:spcAft>
                <a:spcPts val="1200"/>
              </a:spcAft>
              <a:buFont typeface="Arial" panose="020B0604020202020204" pitchFamily="34" charset="0"/>
              <a:buChar char="•"/>
            </a:pPr>
            <a:r>
              <a:rPr lang="en-US" sz="1600"/>
              <a:t>If we use just one threshold in the example, we either over-group the blue and yellow clusters or we fail to include the entire red cluster</a:t>
            </a:r>
          </a:p>
          <a:p>
            <a:pPr marL="285750" indent="-285750">
              <a:spcAft>
                <a:spcPts val="1200"/>
              </a:spcAft>
              <a:buFont typeface="Arial" panose="020B0604020202020204" pitchFamily="34" charset="0"/>
              <a:buChar char="•"/>
            </a:pPr>
            <a:r>
              <a:rPr lang="en-US" sz="1600"/>
              <a:t>You might be tempted to think that each peak in the density should be one cluster, however, this will not always be optimal. </a:t>
            </a:r>
          </a:p>
          <a:p>
            <a:pPr marL="285750" indent="-285750">
              <a:spcAft>
                <a:spcPts val="1200"/>
              </a:spcAft>
              <a:buFont typeface="Arial" panose="020B0604020202020204" pitchFamily="34" charset="0"/>
              <a:buChar char="•"/>
            </a:pPr>
            <a:r>
              <a:rPr lang="en-US" sz="1600"/>
              <a:t>On the left, there should be 3 clusters, and on the right, there should be 2 clusters.</a:t>
            </a:r>
          </a:p>
          <a:p>
            <a:pPr marL="285750" indent="-285750">
              <a:spcAft>
                <a:spcPts val="1200"/>
              </a:spcAft>
              <a:buFont typeface="Arial" panose="020B0604020202020204" pitchFamily="34" charset="0"/>
              <a:buChar char="•"/>
            </a:pPr>
            <a:r>
              <a:rPr lang="en-US" sz="1600"/>
              <a:t>HDBSCAN builds a hierarchy to figure out which peaks end up merging together and in what order, and then for each cluster it asks, is it better to keep this cluster or split it up into its subclusters?</a:t>
            </a:r>
          </a:p>
          <a:p>
            <a:pPr marL="285750" indent="-285750">
              <a:spcAft>
                <a:spcPts val="1200"/>
              </a:spcAft>
              <a:buFont typeface="Arial" panose="020B0604020202020204" pitchFamily="34" charset="0"/>
              <a:buChar char="•"/>
            </a:pPr>
            <a:r>
              <a:rPr lang="en-US" sz="1600"/>
              <a:t>Decide whether or not two peaks are part of the same mountain</a:t>
            </a:r>
          </a:p>
        </p:txBody>
      </p:sp>
      <p:pic>
        <p:nvPicPr>
          <p:cNvPr id="4" name="Picture 3">
            <a:extLst>
              <a:ext uri="{FF2B5EF4-FFF2-40B4-BE49-F238E27FC236}">
                <a16:creationId xmlns:a16="http://schemas.microsoft.com/office/drawing/2014/main" id="{1F7FA2FC-FC42-B331-7F2D-CB0FE9AA9D63}"/>
              </a:ext>
            </a:extLst>
          </p:cNvPr>
          <p:cNvPicPr>
            <a:picLocks noChangeAspect="1"/>
          </p:cNvPicPr>
          <p:nvPr/>
        </p:nvPicPr>
        <p:blipFill>
          <a:blip r:embed="rId2"/>
          <a:stretch>
            <a:fillRect/>
          </a:stretch>
        </p:blipFill>
        <p:spPr>
          <a:xfrm>
            <a:off x="501977" y="2105561"/>
            <a:ext cx="5790256" cy="2645548"/>
          </a:xfrm>
          <a:prstGeom prst="rect">
            <a:avLst/>
          </a:prstGeom>
        </p:spPr>
      </p:pic>
      <p:sp>
        <p:nvSpPr>
          <p:cNvPr id="5" name="TextBox 4">
            <a:extLst>
              <a:ext uri="{FF2B5EF4-FFF2-40B4-BE49-F238E27FC236}">
                <a16:creationId xmlns:a16="http://schemas.microsoft.com/office/drawing/2014/main" id="{B5FA4051-1C2C-4581-7F01-F6139867F3E4}"/>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3"/>
              </a:rPr>
              <a:t>https://pberba.github.io/stats/2020/07/08/intro-hdbscan/</a:t>
            </a:r>
            <a:endParaRPr lang="en-US" sz="1000"/>
          </a:p>
        </p:txBody>
      </p:sp>
    </p:spTree>
    <p:extLst>
      <p:ext uri="{BB962C8B-B14F-4D97-AF65-F5344CB8AC3E}">
        <p14:creationId xmlns:p14="http://schemas.microsoft.com/office/powerpoint/2010/main" val="3111392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024469"/>
            <a:ext cx="5184743" cy="3570208"/>
          </a:xfrm>
          <a:prstGeom prst="rect">
            <a:avLst/>
          </a:prstGeom>
          <a:noFill/>
        </p:spPr>
        <p:txBody>
          <a:bodyPr wrap="square" rtlCol="0">
            <a:spAutoFit/>
          </a:bodyPr>
          <a:lstStyle/>
          <a:p>
            <a:r>
              <a:rPr lang="en-US" b="1" u="sng"/>
              <a:t>Constructing the hierarchy</a:t>
            </a:r>
          </a:p>
          <a:p>
            <a:endParaRPr lang="en-US"/>
          </a:p>
          <a:p>
            <a:pPr marL="285750" indent="-285750">
              <a:spcAft>
                <a:spcPts val="1200"/>
              </a:spcAft>
              <a:buFont typeface="Arial" panose="020B0604020202020204" pitchFamily="34" charset="0"/>
              <a:buChar char="•"/>
            </a:pPr>
            <a:r>
              <a:rPr lang="en-US" sz="1600"/>
              <a:t>By getting the groups (individual mountains) at different values of threshold, 𝜆, we get a hierarchy</a:t>
            </a:r>
          </a:p>
          <a:p>
            <a:pPr marL="285750" indent="-285750">
              <a:spcAft>
                <a:spcPts val="1200"/>
              </a:spcAft>
              <a:buFont typeface="Arial" panose="020B0604020202020204" pitchFamily="34" charset="0"/>
              <a:buChar char="•"/>
            </a:pPr>
            <a:r>
              <a:rPr lang="en-US" sz="1600"/>
              <a:t>As you lower the sea level, the islands will start to “grow” and eventually islands will start to connect with one another.</a:t>
            </a:r>
          </a:p>
          <a:p>
            <a:pPr marL="285750" indent="-285750">
              <a:spcAft>
                <a:spcPts val="1200"/>
              </a:spcAft>
              <a:buFont typeface="Arial" panose="020B0604020202020204" pitchFamily="34" charset="0"/>
              <a:buChar char="•"/>
            </a:pPr>
            <a:r>
              <a:rPr lang="en-US" sz="1600"/>
              <a:t>To be able to capture and represent these relationships between clusters (islands), we represent it as a hierarchy tree.</a:t>
            </a:r>
          </a:p>
          <a:p>
            <a:pPr marL="285750" indent="-285750">
              <a:spcAft>
                <a:spcPts val="1200"/>
              </a:spcAft>
              <a:buFont typeface="Arial" panose="020B0604020202020204" pitchFamily="34" charset="0"/>
              <a:buChar char="•"/>
            </a:pPr>
            <a:r>
              <a:rPr lang="en-US" sz="1600"/>
              <a:t>trees are drawn top-down, where the root is at the top and the tree grows downward.</a:t>
            </a:r>
          </a:p>
        </p:txBody>
      </p:sp>
      <p:pic>
        <p:nvPicPr>
          <p:cNvPr id="5" name="Picture 4">
            <a:extLst>
              <a:ext uri="{FF2B5EF4-FFF2-40B4-BE49-F238E27FC236}">
                <a16:creationId xmlns:a16="http://schemas.microsoft.com/office/drawing/2014/main" id="{1069CADC-71B7-711B-3B70-07C476F37D66}"/>
              </a:ext>
            </a:extLst>
          </p:cNvPr>
          <p:cNvPicPr>
            <a:picLocks noChangeAspect="1"/>
          </p:cNvPicPr>
          <p:nvPr/>
        </p:nvPicPr>
        <p:blipFill>
          <a:blip r:embed="rId2"/>
          <a:stretch>
            <a:fillRect/>
          </a:stretch>
        </p:blipFill>
        <p:spPr>
          <a:xfrm>
            <a:off x="1171342" y="1060932"/>
            <a:ext cx="4432300" cy="2222500"/>
          </a:xfrm>
          <a:prstGeom prst="rect">
            <a:avLst/>
          </a:prstGeom>
        </p:spPr>
      </p:pic>
      <p:pic>
        <p:nvPicPr>
          <p:cNvPr id="7" name="Picture 6">
            <a:extLst>
              <a:ext uri="{FF2B5EF4-FFF2-40B4-BE49-F238E27FC236}">
                <a16:creationId xmlns:a16="http://schemas.microsoft.com/office/drawing/2014/main" id="{51F5879A-7DFA-55EC-D33B-1100BB9E4CCF}"/>
              </a:ext>
            </a:extLst>
          </p:cNvPr>
          <p:cNvPicPr>
            <a:picLocks noChangeAspect="1"/>
          </p:cNvPicPr>
          <p:nvPr/>
        </p:nvPicPr>
        <p:blipFill>
          <a:blip r:embed="rId3"/>
          <a:stretch>
            <a:fillRect/>
          </a:stretch>
        </p:blipFill>
        <p:spPr>
          <a:xfrm>
            <a:off x="1184038" y="3574569"/>
            <a:ext cx="4152900" cy="2082800"/>
          </a:xfrm>
          <a:prstGeom prst="rect">
            <a:avLst/>
          </a:prstGeom>
        </p:spPr>
      </p:pic>
      <p:sp>
        <p:nvSpPr>
          <p:cNvPr id="4" name="TextBox 3">
            <a:extLst>
              <a:ext uri="{FF2B5EF4-FFF2-40B4-BE49-F238E27FC236}">
                <a16:creationId xmlns:a16="http://schemas.microsoft.com/office/drawing/2014/main" id="{1F8B9492-FB48-E6F9-B4B9-5ECB7BC7023B}"/>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4"/>
              </a:rPr>
              <a:t>https://pberba.github.io/stats/2020/07/08/intro-hdbscan/</a:t>
            </a:r>
            <a:endParaRPr lang="en-US" sz="1000"/>
          </a:p>
        </p:txBody>
      </p:sp>
    </p:spTree>
    <p:extLst>
      <p:ext uri="{BB962C8B-B14F-4D97-AF65-F5344CB8AC3E}">
        <p14:creationId xmlns:p14="http://schemas.microsoft.com/office/powerpoint/2010/main" val="3266505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6579909" y="1024469"/>
            <a:ext cx="5184743" cy="4216539"/>
          </a:xfrm>
          <a:prstGeom prst="rect">
            <a:avLst/>
          </a:prstGeom>
          <a:noFill/>
        </p:spPr>
        <p:txBody>
          <a:bodyPr wrap="square" rtlCol="0">
            <a:spAutoFit/>
          </a:bodyPr>
          <a:lstStyle/>
          <a:p>
            <a:r>
              <a:rPr lang="en-US" b="1" u="sng"/>
              <a:t>Choosing clusters</a:t>
            </a:r>
          </a:p>
          <a:p>
            <a:endParaRPr lang="en-US"/>
          </a:p>
          <a:p>
            <a:pPr marL="285750" indent="-285750">
              <a:spcAft>
                <a:spcPts val="1200"/>
              </a:spcAft>
              <a:buFont typeface="Arial" panose="020B0604020202020204" pitchFamily="34" charset="0"/>
              <a:buChar char="•"/>
            </a:pPr>
            <a:r>
              <a:rPr lang="en-US" sz="1600"/>
              <a:t>We look at which branch “persists” more.</a:t>
            </a:r>
          </a:p>
          <a:p>
            <a:pPr marL="285750" indent="-285750">
              <a:spcAft>
                <a:spcPts val="1200"/>
              </a:spcAft>
              <a:buFont typeface="Arial" panose="020B0604020202020204" pitchFamily="34" charset="0"/>
              <a:buChar char="•"/>
            </a:pPr>
            <a:r>
              <a:rPr lang="en-US" sz="1600"/>
              <a:t>Cluster stability (persistence) is represented by the areas of the different colored regions in the hierarchy plot. </a:t>
            </a:r>
          </a:p>
          <a:p>
            <a:pPr marL="285750" indent="-285750">
              <a:spcAft>
                <a:spcPts val="1200"/>
              </a:spcAft>
              <a:buFont typeface="Arial" panose="020B0604020202020204" pitchFamily="34" charset="0"/>
              <a:buChar char="•"/>
            </a:pPr>
            <a:r>
              <a:rPr lang="en-US" sz="1600"/>
              <a:t>HDBSCAN use cluster stability to answer what are mountain, and what are just mountain features</a:t>
            </a:r>
          </a:p>
          <a:p>
            <a:pPr marL="285750" indent="-285750">
              <a:spcAft>
                <a:spcPts val="1200"/>
              </a:spcAft>
              <a:buFont typeface="Arial" panose="020B0604020202020204" pitchFamily="34" charset="0"/>
              <a:buChar char="•"/>
            </a:pPr>
            <a:r>
              <a:rPr lang="en-US" sz="1600"/>
              <a:t>When the two peaks are actually two mountains, the sum of the volume of the two peaks is larger than the volume of their base.</a:t>
            </a:r>
          </a:p>
          <a:p>
            <a:pPr marL="285750" indent="-285750">
              <a:spcAft>
                <a:spcPts val="1200"/>
              </a:spcAft>
              <a:buFont typeface="Arial" panose="020B0604020202020204" pitchFamily="34" charset="0"/>
              <a:buChar char="•"/>
            </a:pPr>
            <a:r>
              <a:rPr lang="en-US" sz="1600"/>
              <a:t>When the peaks are just features of a single mountain, then the volume of the base would be larger than the sum of the peaks’ volume</a:t>
            </a:r>
          </a:p>
        </p:txBody>
      </p:sp>
      <p:pic>
        <p:nvPicPr>
          <p:cNvPr id="4" name="Picture 3">
            <a:extLst>
              <a:ext uri="{FF2B5EF4-FFF2-40B4-BE49-F238E27FC236}">
                <a16:creationId xmlns:a16="http://schemas.microsoft.com/office/drawing/2014/main" id="{42815F34-B232-709B-BEAC-CFC21848B428}"/>
              </a:ext>
            </a:extLst>
          </p:cNvPr>
          <p:cNvPicPr>
            <a:picLocks noChangeAspect="1"/>
          </p:cNvPicPr>
          <p:nvPr/>
        </p:nvPicPr>
        <p:blipFill>
          <a:blip r:embed="rId3"/>
          <a:stretch>
            <a:fillRect/>
          </a:stretch>
        </p:blipFill>
        <p:spPr>
          <a:xfrm>
            <a:off x="427348" y="2086298"/>
            <a:ext cx="5924698" cy="2123658"/>
          </a:xfrm>
          <a:prstGeom prst="rect">
            <a:avLst/>
          </a:prstGeom>
        </p:spPr>
      </p:pic>
      <p:sp>
        <p:nvSpPr>
          <p:cNvPr id="5" name="TextBox 4">
            <a:extLst>
              <a:ext uri="{FF2B5EF4-FFF2-40B4-BE49-F238E27FC236}">
                <a16:creationId xmlns:a16="http://schemas.microsoft.com/office/drawing/2014/main" id="{9CFA6EC7-9BDA-094B-AB50-349659AC7AB9}"/>
              </a:ext>
            </a:extLst>
          </p:cNvPr>
          <p:cNvSpPr txBox="1"/>
          <p:nvPr/>
        </p:nvSpPr>
        <p:spPr>
          <a:xfrm>
            <a:off x="696274" y="5872900"/>
            <a:ext cx="4062331" cy="246221"/>
          </a:xfrm>
          <a:prstGeom prst="rect">
            <a:avLst/>
          </a:prstGeom>
          <a:noFill/>
        </p:spPr>
        <p:txBody>
          <a:bodyPr wrap="none" rtlCol="0">
            <a:spAutoFit/>
          </a:bodyPr>
          <a:lstStyle/>
          <a:p>
            <a:r>
              <a:rPr lang="en-US" sz="1000"/>
              <a:t>Credit figure: </a:t>
            </a:r>
            <a:r>
              <a:rPr lang="en-US" sz="1000">
                <a:hlinkClick r:id="rId4"/>
              </a:rPr>
              <a:t>https://pberba.github.io/stats/2020/07/08/intro-hdbscan/</a:t>
            </a:r>
            <a:endParaRPr lang="en-US" sz="1000"/>
          </a:p>
        </p:txBody>
      </p:sp>
    </p:spTree>
    <p:extLst>
      <p:ext uri="{BB962C8B-B14F-4D97-AF65-F5344CB8AC3E}">
        <p14:creationId xmlns:p14="http://schemas.microsoft.com/office/powerpoint/2010/main" val="166053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E8B-24FA-A1E6-286F-11CA6532110B}"/>
              </a:ext>
            </a:extLst>
          </p:cNvPr>
          <p:cNvSpPr>
            <a:spLocks noGrp="1"/>
          </p:cNvSpPr>
          <p:nvPr>
            <p:ph type="title"/>
          </p:nvPr>
        </p:nvSpPr>
        <p:spPr/>
        <p:txBody>
          <a:bodyPr/>
          <a:lstStyle/>
          <a:p>
            <a:pPr algn="ctr"/>
            <a:r>
              <a:rPr lang="en-US"/>
              <a:t>HDBSCAN </a:t>
            </a:r>
            <a:r>
              <a:rPr lang="en-US" sz="1400"/>
              <a:t>Hierarchical Density-Based Spatial Clustering of Applications with Noise</a:t>
            </a:r>
            <a:endParaRPr lang="en-US"/>
          </a:p>
        </p:txBody>
      </p:sp>
      <p:sp>
        <p:nvSpPr>
          <p:cNvPr id="3" name="TextBox 2">
            <a:extLst>
              <a:ext uri="{FF2B5EF4-FFF2-40B4-BE49-F238E27FC236}">
                <a16:creationId xmlns:a16="http://schemas.microsoft.com/office/drawing/2014/main" id="{C039E76C-0BB7-CD85-2DBF-56C3676700D4}"/>
              </a:ext>
            </a:extLst>
          </p:cNvPr>
          <p:cNvSpPr txBox="1"/>
          <p:nvPr/>
        </p:nvSpPr>
        <p:spPr>
          <a:xfrm>
            <a:off x="263950" y="911348"/>
            <a:ext cx="11378153" cy="5447645"/>
          </a:xfrm>
          <a:prstGeom prst="rect">
            <a:avLst/>
          </a:prstGeom>
          <a:noFill/>
        </p:spPr>
        <p:txBody>
          <a:bodyPr wrap="square" rtlCol="0">
            <a:spAutoFit/>
          </a:bodyPr>
          <a:lstStyle/>
          <a:p>
            <a:r>
              <a:rPr lang="en-US" sz="1200" b="1" u="sng"/>
              <a:t>Hyperparameters</a:t>
            </a:r>
          </a:p>
          <a:p>
            <a:endParaRPr lang="en-US" sz="1200"/>
          </a:p>
          <a:p>
            <a:r>
              <a:rPr lang="en-US" sz="1200" b="1" u="sng" err="1"/>
              <a:t>min_cluster_size</a:t>
            </a:r>
            <a:r>
              <a:rPr lang="en-US" sz="1200" u="sng"/>
              <a:t> </a:t>
            </a:r>
          </a:p>
          <a:p>
            <a:endParaRPr lang="en-US" sz="1200" u="sng"/>
          </a:p>
          <a:p>
            <a:pPr marL="285750" indent="-285750">
              <a:buFont typeface="Arial" panose="020B0604020202020204" pitchFamily="34" charset="0"/>
              <a:buChar char="•"/>
            </a:pPr>
            <a:r>
              <a:rPr lang="en-US" sz="1200"/>
              <a:t>The underlying PDF that we are trying to estimate may not be smooth. This affects the persistence measures of the clusters</a:t>
            </a:r>
          </a:p>
          <a:p>
            <a:pPr marL="285750" indent="-285750">
              <a:buFont typeface="Arial" panose="020B0604020202020204" pitchFamily="34" charset="0"/>
              <a:buChar char="•"/>
            </a:pPr>
            <a:r>
              <a:rPr lang="en-US" sz="1200"/>
              <a:t>little bumps are interpreted as mini-clusters, the persistence measures of the true clusters are divided into small segments. </a:t>
            </a:r>
          </a:p>
          <a:p>
            <a:pPr marL="285750" indent="-285750">
              <a:buFont typeface="Arial" panose="020B0604020202020204" pitchFamily="34" charset="0"/>
              <a:buChar char="•"/>
            </a:pPr>
            <a:r>
              <a:rPr lang="en-US" sz="1200"/>
              <a:t>To solve this, we flatten these small bumps using this hyperparameter; “trimming” the clusters that are not big enough in the hierarchy tree. </a:t>
            </a:r>
          </a:p>
          <a:p>
            <a:pPr marL="285750" indent="-285750">
              <a:buFont typeface="Arial" panose="020B0604020202020204" pitchFamily="34" charset="0"/>
              <a:buChar char="•"/>
            </a:pPr>
            <a:r>
              <a:rPr lang="en-US" sz="1200"/>
              <a:t>Dictates the maximum size of a “bump” before it is considered a peak. Increasing the value of </a:t>
            </a:r>
            <a:r>
              <a:rPr lang="en-US" sz="1200" err="1"/>
              <a:t>min_cluster_size</a:t>
            </a:r>
            <a:r>
              <a:rPr lang="en-US" sz="1200"/>
              <a:t> </a:t>
            </a:r>
            <a:r>
              <a:rPr lang="en-US" sz="1200" err="1"/>
              <a:t>smoothes</a:t>
            </a:r>
            <a:r>
              <a:rPr lang="en-US" sz="1200"/>
              <a:t> the estimated PDF so that the true peaks of the distributions become prominent.</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r>
              <a:rPr lang="en-US" sz="1200" b="1" u="sng" err="1"/>
              <a:t>min_samples</a:t>
            </a:r>
            <a:endParaRPr lang="en-US" sz="1200" b="1" u="sng"/>
          </a:p>
          <a:p>
            <a:endParaRPr lang="en-US" sz="1200" b="1" u="sng"/>
          </a:p>
          <a:p>
            <a:pPr marL="285750" indent="-285750">
              <a:buFont typeface="Arial" panose="020B0604020202020204" pitchFamily="34" charset="0"/>
              <a:buChar char="•"/>
            </a:pPr>
            <a:r>
              <a:rPr lang="en-US" sz="1200"/>
              <a:t>Core distance is defined as the distance to the K-</a:t>
            </a:r>
            <a:r>
              <a:rPr lang="en-US" sz="1200" err="1"/>
              <a:t>th</a:t>
            </a:r>
            <a:r>
              <a:rPr lang="en-US" sz="1200"/>
              <a:t> nearest </a:t>
            </a:r>
            <a:r>
              <a:rPr lang="en-US" sz="1200" err="1"/>
              <a:t>neighbour</a:t>
            </a:r>
            <a:r>
              <a:rPr lang="en-US" sz="1200"/>
              <a:t>. The hyperparameter K is referred to as </a:t>
            </a:r>
            <a:r>
              <a:rPr lang="en-US" sz="1200" err="1"/>
              <a:t>min_samples</a:t>
            </a:r>
            <a:r>
              <a:rPr lang="en-US" sz="1200"/>
              <a:t> in the HDBSCAN API.</a:t>
            </a:r>
          </a:p>
          <a:p>
            <a:pPr marL="285750" indent="-285750">
              <a:buFont typeface="Arial" panose="020B0604020202020204" pitchFamily="34" charset="0"/>
              <a:buChar char="•"/>
            </a:pPr>
            <a:r>
              <a:rPr lang="en-US" sz="1200"/>
              <a:t>Higher values lead to more stringent density requirements for cluster formation.</a:t>
            </a:r>
          </a:p>
          <a:p>
            <a:pPr marL="285750" indent="-285750">
              <a:buFont typeface="Arial" panose="020B0604020202020204" pitchFamily="34" charset="0"/>
              <a:buChar char="•"/>
            </a:pPr>
            <a:r>
              <a:rPr lang="en-US" sz="1200"/>
              <a:t>Lower values enable the identification of smaller clusters and outliers.</a:t>
            </a:r>
          </a:p>
          <a:p>
            <a:pPr marL="285750" indent="-285750">
              <a:buFont typeface="Arial" panose="020B0604020202020204" pitchFamily="34" charset="0"/>
              <a:buChar char="•"/>
            </a:pPr>
            <a:endParaRPr lang="en-US" sz="1200"/>
          </a:p>
          <a:p>
            <a:r>
              <a:rPr lang="en-US" sz="1200" b="1" u="sng" err="1"/>
              <a:t>cluster_selection_epsilon</a:t>
            </a:r>
            <a:endParaRPr lang="en-US" sz="1200" b="1" u="sng"/>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Affects the selection of clusters by specifying the maximum distance allowed from a cluster's core point to a neighboring point for it to be included in the cluster.</a:t>
            </a:r>
          </a:p>
          <a:p>
            <a:pPr marL="285750" indent="-285750">
              <a:buFont typeface="Arial" panose="020B0604020202020204" pitchFamily="34" charset="0"/>
              <a:buChar char="•"/>
            </a:pPr>
            <a:r>
              <a:rPr lang="en-US" sz="1200"/>
              <a:t>Fine-tunes the boundary of clusters, influencing the granularity of cluster boundaries.</a:t>
            </a:r>
          </a:p>
          <a:p>
            <a:pPr marL="285750" indent="-285750">
              <a:buFont typeface="Arial" panose="020B0604020202020204" pitchFamily="34" charset="0"/>
              <a:buChar char="•"/>
            </a:pPr>
            <a:r>
              <a:rPr lang="en-US" sz="1200"/>
              <a:t>Points within </a:t>
            </a:r>
            <a:r>
              <a:rPr lang="en-US" sz="1200" err="1"/>
              <a:t>cluster_selection_epsilon</a:t>
            </a:r>
            <a:r>
              <a:rPr lang="en-US" sz="1200"/>
              <a:t> distance from a cluster's core point are considered part of the cluster.</a:t>
            </a:r>
          </a:p>
          <a:p>
            <a:pPr marL="285750" indent="-285750">
              <a:buFont typeface="Arial" panose="020B0604020202020204" pitchFamily="34" charset="0"/>
              <a:buChar char="•"/>
            </a:pPr>
            <a:r>
              <a:rPr lang="en-US" sz="1200"/>
              <a:t>Helps in capturing points that are close to but not densely packed with the cluster's core.</a:t>
            </a:r>
          </a:p>
        </p:txBody>
      </p:sp>
      <p:pic>
        <p:nvPicPr>
          <p:cNvPr id="4" name="Picture 3">
            <a:extLst>
              <a:ext uri="{FF2B5EF4-FFF2-40B4-BE49-F238E27FC236}">
                <a16:creationId xmlns:a16="http://schemas.microsoft.com/office/drawing/2014/main" id="{EF4C3DB9-197B-7DC6-E1B7-A4B50945DDA5}"/>
              </a:ext>
            </a:extLst>
          </p:cNvPr>
          <p:cNvPicPr>
            <a:picLocks noChangeAspect="1"/>
          </p:cNvPicPr>
          <p:nvPr/>
        </p:nvPicPr>
        <p:blipFill>
          <a:blip r:embed="rId3"/>
          <a:stretch>
            <a:fillRect/>
          </a:stretch>
        </p:blipFill>
        <p:spPr>
          <a:xfrm>
            <a:off x="427858" y="2719955"/>
            <a:ext cx="2607297" cy="969334"/>
          </a:xfrm>
          <a:prstGeom prst="rect">
            <a:avLst/>
          </a:prstGeom>
        </p:spPr>
      </p:pic>
      <p:pic>
        <p:nvPicPr>
          <p:cNvPr id="5" name="Picture 4">
            <a:extLst>
              <a:ext uri="{FF2B5EF4-FFF2-40B4-BE49-F238E27FC236}">
                <a16:creationId xmlns:a16="http://schemas.microsoft.com/office/drawing/2014/main" id="{EA54D404-8CE5-732E-675A-12A00004A824}"/>
              </a:ext>
            </a:extLst>
          </p:cNvPr>
          <p:cNvPicPr>
            <a:picLocks noChangeAspect="1"/>
          </p:cNvPicPr>
          <p:nvPr/>
        </p:nvPicPr>
        <p:blipFill>
          <a:blip r:embed="rId4"/>
          <a:stretch>
            <a:fillRect/>
          </a:stretch>
        </p:blipFill>
        <p:spPr>
          <a:xfrm>
            <a:off x="3468553" y="2681756"/>
            <a:ext cx="2484473" cy="1305464"/>
          </a:xfrm>
          <a:prstGeom prst="rect">
            <a:avLst/>
          </a:prstGeom>
        </p:spPr>
      </p:pic>
      <p:pic>
        <p:nvPicPr>
          <p:cNvPr id="6" name="Picture 5">
            <a:extLst>
              <a:ext uri="{FF2B5EF4-FFF2-40B4-BE49-F238E27FC236}">
                <a16:creationId xmlns:a16="http://schemas.microsoft.com/office/drawing/2014/main" id="{A7C004D0-1E0E-AB16-57C0-93041EA7A9BF}"/>
              </a:ext>
            </a:extLst>
          </p:cNvPr>
          <p:cNvPicPr>
            <a:picLocks noChangeAspect="1"/>
          </p:cNvPicPr>
          <p:nvPr/>
        </p:nvPicPr>
        <p:blipFill>
          <a:blip r:embed="rId5"/>
          <a:stretch>
            <a:fillRect/>
          </a:stretch>
        </p:blipFill>
        <p:spPr>
          <a:xfrm>
            <a:off x="6484073" y="2552937"/>
            <a:ext cx="2042509" cy="1434283"/>
          </a:xfrm>
          <a:prstGeom prst="rect">
            <a:avLst/>
          </a:prstGeom>
        </p:spPr>
      </p:pic>
      <p:sp>
        <p:nvSpPr>
          <p:cNvPr id="7" name="TextBox 6">
            <a:extLst>
              <a:ext uri="{FF2B5EF4-FFF2-40B4-BE49-F238E27FC236}">
                <a16:creationId xmlns:a16="http://schemas.microsoft.com/office/drawing/2014/main" id="{DB8C962A-23C5-FA3A-7A3A-059A14340ECC}"/>
              </a:ext>
            </a:extLst>
          </p:cNvPr>
          <p:cNvSpPr txBox="1"/>
          <p:nvPr/>
        </p:nvSpPr>
        <p:spPr>
          <a:xfrm>
            <a:off x="8129669" y="5946652"/>
            <a:ext cx="4062331" cy="246221"/>
          </a:xfrm>
          <a:prstGeom prst="rect">
            <a:avLst/>
          </a:prstGeom>
          <a:noFill/>
        </p:spPr>
        <p:txBody>
          <a:bodyPr wrap="none" rtlCol="0">
            <a:spAutoFit/>
          </a:bodyPr>
          <a:lstStyle/>
          <a:p>
            <a:r>
              <a:rPr lang="en-US" sz="1000"/>
              <a:t>Credit figure: </a:t>
            </a:r>
            <a:r>
              <a:rPr lang="en-US" sz="1000">
                <a:hlinkClick r:id="rId6"/>
              </a:rPr>
              <a:t>https://pberba.github.io/stats/2020/07/08/intro-hdbscan/</a:t>
            </a:r>
            <a:endParaRPr lang="en-US" sz="1000"/>
          </a:p>
        </p:txBody>
      </p:sp>
    </p:spTree>
    <p:extLst>
      <p:ext uri="{BB962C8B-B14F-4D97-AF65-F5344CB8AC3E}">
        <p14:creationId xmlns:p14="http://schemas.microsoft.com/office/powerpoint/2010/main" val="10220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3D5B-8EBE-C406-8B3F-E0DC0BFC5E34}"/>
              </a:ext>
            </a:extLst>
          </p:cNvPr>
          <p:cNvSpPr>
            <a:spLocks noGrp="1"/>
          </p:cNvSpPr>
          <p:nvPr>
            <p:ph type="title"/>
          </p:nvPr>
        </p:nvSpPr>
        <p:spPr/>
        <p:txBody>
          <a:bodyPr/>
          <a:lstStyle/>
          <a:p>
            <a:pPr algn="ctr"/>
            <a:r>
              <a:rPr lang="en-US" sz="3000"/>
              <a:t>Applications of dimensionality reduction and clustering</a:t>
            </a:r>
          </a:p>
        </p:txBody>
      </p:sp>
      <p:sp>
        <p:nvSpPr>
          <p:cNvPr id="3" name="Content Placeholder 2">
            <a:extLst>
              <a:ext uri="{FF2B5EF4-FFF2-40B4-BE49-F238E27FC236}">
                <a16:creationId xmlns:a16="http://schemas.microsoft.com/office/drawing/2014/main" id="{D8D6CBCA-EB40-B6FF-89CF-C9B3E1745CF8}"/>
              </a:ext>
            </a:extLst>
          </p:cNvPr>
          <p:cNvSpPr>
            <a:spLocks noGrp="1"/>
          </p:cNvSpPr>
          <p:nvPr>
            <p:ph idx="1"/>
          </p:nvPr>
        </p:nvSpPr>
        <p:spPr>
          <a:xfrm>
            <a:off x="838200" y="968829"/>
            <a:ext cx="10515600" cy="5181599"/>
          </a:xfrm>
        </p:spPr>
        <p:txBody>
          <a:bodyPr/>
          <a:lstStyle/>
          <a:p>
            <a:pPr marL="0" indent="0">
              <a:buNone/>
            </a:pPr>
            <a:r>
              <a:rPr lang="en-US" sz="1600" b="1" u="sng"/>
              <a:t>Astrophysics</a:t>
            </a:r>
          </a:p>
          <a:p>
            <a:pPr marL="0" indent="0">
              <a:buNone/>
            </a:pPr>
            <a:r>
              <a:rPr lang="en-US" sz="1600">
                <a:solidFill>
                  <a:srgbClr val="FF0000"/>
                </a:solidFill>
              </a:rPr>
              <a:t>Dimensionality reduction </a:t>
            </a:r>
            <a:r>
              <a:rPr lang="en-US" sz="1600"/>
              <a:t>used to </a:t>
            </a:r>
            <a:r>
              <a:rPr lang="en-US" sz="1600" err="1"/>
              <a:t>analyse</a:t>
            </a:r>
            <a:r>
              <a:rPr lang="en-US" sz="1600"/>
              <a:t> </a:t>
            </a:r>
            <a:r>
              <a:rPr lang="en-US" sz="1600">
                <a:highlight>
                  <a:srgbClr val="FFFF00"/>
                </a:highlight>
              </a:rPr>
              <a:t>spectral data </a:t>
            </a:r>
            <a:r>
              <a:rPr lang="en-US" sz="1600"/>
              <a:t>from stars and galaxies. By reducing dimensions of spectral data, we can identify patterns that help classify different types of celestial objects and study their properties. For example, separate </a:t>
            </a:r>
            <a:r>
              <a:rPr lang="en-US" sz="1600">
                <a:highlight>
                  <a:srgbClr val="FFFF00"/>
                </a:highlight>
              </a:rPr>
              <a:t>different stellar populations</a:t>
            </a:r>
            <a:r>
              <a:rPr lang="en-US" sz="1600"/>
              <a:t> based on their spectral characteristics.</a:t>
            </a:r>
          </a:p>
          <a:p>
            <a:pPr marL="0" indent="0">
              <a:buNone/>
            </a:pPr>
            <a:r>
              <a:rPr lang="en-US" sz="1600">
                <a:solidFill>
                  <a:srgbClr val="FF0000"/>
                </a:solidFill>
              </a:rPr>
              <a:t>Clustering</a:t>
            </a:r>
            <a:r>
              <a:rPr lang="en-US" sz="1600"/>
              <a:t> algorithms used </a:t>
            </a:r>
            <a:r>
              <a:rPr lang="en-US" sz="1600">
                <a:highlight>
                  <a:srgbClr val="FFFF00"/>
                </a:highlight>
              </a:rPr>
              <a:t>to classify galaxies based on their morphological features </a:t>
            </a:r>
            <a:r>
              <a:rPr lang="en-US" sz="1600"/>
              <a:t>and spectral properties. By clustering galaxies into different groups, researchers can study the distribution of galaxy types across the universe and gain insights into galaxy formation and evolution processes.</a:t>
            </a:r>
          </a:p>
          <a:p>
            <a:pPr marL="0" indent="0">
              <a:buNone/>
            </a:pPr>
            <a:r>
              <a:rPr lang="en-US" sz="1600" b="1" u="sng"/>
              <a:t>Healthcare</a:t>
            </a:r>
          </a:p>
          <a:p>
            <a:pPr marL="0" indent="0">
              <a:buNone/>
            </a:pPr>
            <a:r>
              <a:rPr lang="en-US" sz="1600">
                <a:solidFill>
                  <a:srgbClr val="FF0000"/>
                </a:solidFill>
              </a:rPr>
              <a:t>Dimensionality reduction </a:t>
            </a:r>
            <a:r>
              <a:rPr lang="en-US" sz="1600"/>
              <a:t>has been used to </a:t>
            </a:r>
            <a:r>
              <a:rPr lang="en-US" sz="1600" err="1">
                <a:highlight>
                  <a:srgbClr val="FFFF00"/>
                </a:highlight>
              </a:rPr>
              <a:t>visualise</a:t>
            </a:r>
            <a:r>
              <a:rPr lang="en-US" sz="1600">
                <a:highlight>
                  <a:srgbClr val="FFFF00"/>
                </a:highlight>
              </a:rPr>
              <a:t> high-dimensional genomic data</a:t>
            </a:r>
            <a:r>
              <a:rPr lang="en-US" sz="1600"/>
              <a:t>. For instance, in cancer research, t-SNE helps </a:t>
            </a:r>
            <a:r>
              <a:rPr lang="en-US" sz="1600">
                <a:highlight>
                  <a:srgbClr val="FFFF00"/>
                </a:highlight>
              </a:rPr>
              <a:t>in </a:t>
            </a:r>
            <a:r>
              <a:rPr lang="en-US" sz="1600" err="1">
                <a:highlight>
                  <a:srgbClr val="FFFF00"/>
                </a:highlight>
              </a:rPr>
              <a:t>visualising</a:t>
            </a:r>
            <a:r>
              <a:rPr lang="en-US" sz="1600">
                <a:highlight>
                  <a:srgbClr val="FFFF00"/>
                </a:highlight>
              </a:rPr>
              <a:t> and distinguishing different cancer subtypes</a:t>
            </a:r>
            <a:r>
              <a:rPr lang="en-US" sz="1600"/>
              <a:t> based on gene expression data.</a:t>
            </a:r>
          </a:p>
          <a:p>
            <a:pPr marL="0" indent="0">
              <a:buNone/>
            </a:pPr>
            <a:r>
              <a:rPr lang="en-US" sz="1600">
                <a:solidFill>
                  <a:srgbClr val="FF0000"/>
                </a:solidFill>
              </a:rPr>
              <a:t>Clustering</a:t>
            </a:r>
            <a:r>
              <a:rPr lang="en-US" sz="1600"/>
              <a:t> techniques are used to </a:t>
            </a:r>
            <a:r>
              <a:rPr lang="en-US" sz="1600">
                <a:highlight>
                  <a:srgbClr val="FFFF00"/>
                </a:highlight>
              </a:rPr>
              <a:t>segment patients</a:t>
            </a:r>
            <a:r>
              <a:rPr lang="en-US" sz="1600"/>
              <a:t> based on various </a:t>
            </a:r>
            <a:r>
              <a:rPr lang="en-US" sz="1600">
                <a:highlight>
                  <a:srgbClr val="FFFF00"/>
                </a:highlight>
              </a:rPr>
              <a:t>health metrics and clinical data</a:t>
            </a:r>
            <a:r>
              <a:rPr lang="en-US" sz="1600"/>
              <a:t>. By grouping patients with similar health profiles, healthcare providers can design </a:t>
            </a:r>
            <a:r>
              <a:rPr lang="en-US" sz="1600">
                <a:highlight>
                  <a:srgbClr val="FFFF00"/>
                </a:highlight>
              </a:rPr>
              <a:t>targeted treatment plans </a:t>
            </a:r>
            <a:r>
              <a:rPr lang="en-US" sz="1600"/>
              <a:t>to improve patient outcomes.</a:t>
            </a:r>
          </a:p>
          <a:p>
            <a:pPr marL="0" indent="0">
              <a:buNone/>
            </a:pPr>
            <a:r>
              <a:rPr lang="en-US" sz="1600" b="1" u="sng"/>
              <a:t>Marketing</a:t>
            </a:r>
          </a:p>
          <a:p>
            <a:pPr marL="0" indent="0">
              <a:buNone/>
            </a:pPr>
            <a:r>
              <a:rPr lang="en-US" sz="1600">
                <a:solidFill>
                  <a:srgbClr val="FF0000"/>
                </a:solidFill>
              </a:rPr>
              <a:t>Dimensionality reduction </a:t>
            </a:r>
            <a:r>
              <a:rPr lang="en-US" sz="1600"/>
              <a:t>is used to reduce the dimensionality of </a:t>
            </a:r>
            <a:r>
              <a:rPr lang="en-US" sz="1600">
                <a:highlight>
                  <a:srgbClr val="FFFF00"/>
                </a:highlight>
              </a:rPr>
              <a:t>customer data</a:t>
            </a:r>
            <a:r>
              <a:rPr lang="en-US" sz="1600"/>
              <a:t>, which includes various attributes like </a:t>
            </a:r>
            <a:r>
              <a:rPr lang="en-US" sz="1600">
                <a:highlight>
                  <a:srgbClr val="FFFF00"/>
                </a:highlight>
              </a:rPr>
              <a:t>purchase history, demographics, and online </a:t>
            </a:r>
            <a:r>
              <a:rPr lang="en-US" sz="1600" err="1">
                <a:highlight>
                  <a:srgbClr val="FFFF00"/>
                </a:highlight>
              </a:rPr>
              <a:t>behaviour</a:t>
            </a:r>
            <a:r>
              <a:rPr lang="en-US" sz="1600"/>
              <a:t>. By reducing the number of variables, marketers can more easily </a:t>
            </a:r>
            <a:r>
              <a:rPr lang="en-US" sz="1600" err="1"/>
              <a:t>visualise</a:t>
            </a:r>
            <a:r>
              <a:rPr lang="en-US" sz="1600"/>
              <a:t> customer segments and identify key factors driving customer behavior.</a:t>
            </a:r>
          </a:p>
          <a:p>
            <a:pPr marL="0" indent="0">
              <a:buNone/>
            </a:pPr>
            <a:r>
              <a:rPr lang="en-US" sz="1600"/>
              <a:t>K-means </a:t>
            </a:r>
            <a:r>
              <a:rPr lang="en-US" sz="1600">
                <a:solidFill>
                  <a:srgbClr val="FF0000"/>
                </a:solidFill>
              </a:rPr>
              <a:t>clustering</a:t>
            </a:r>
            <a:r>
              <a:rPr lang="en-US" sz="1600"/>
              <a:t> is widely used in </a:t>
            </a:r>
            <a:r>
              <a:rPr lang="en-US" sz="1600">
                <a:highlight>
                  <a:srgbClr val="FFFF00"/>
                </a:highlight>
              </a:rPr>
              <a:t>market segmentation </a:t>
            </a:r>
            <a:r>
              <a:rPr lang="en-US" sz="1600"/>
              <a:t>to group customers into distinct segments based on their purchasing patterns and preferences for tailor marketing strategies.</a:t>
            </a:r>
          </a:p>
        </p:txBody>
      </p:sp>
    </p:spTree>
    <p:extLst>
      <p:ext uri="{BB962C8B-B14F-4D97-AF65-F5344CB8AC3E}">
        <p14:creationId xmlns:p14="http://schemas.microsoft.com/office/powerpoint/2010/main" val="410350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E8A5-E439-BDE9-9C83-FF842587E2BA}"/>
              </a:ext>
            </a:extLst>
          </p:cNvPr>
          <p:cNvSpPr>
            <a:spLocks noGrp="1"/>
          </p:cNvSpPr>
          <p:nvPr>
            <p:ph type="title"/>
          </p:nvPr>
        </p:nvSpPr>
        <p:spPr>
          <a:xfrm>
            <a:off x="3202258" y="162889"/>
            <a:ext cx="8467228" cy="660486"/>
          </a:xfrm>
        </p:spPr>
        <p:txBody>
          <a:bodyPr/>
          <a:lstStyle/>
          <a:p>
            <a:pPr algn="ctr"/>
            <a:r>
              <a:rPr lang="en-GB" sz="4000"/>
              <a:t>Datasets: Stellar Spectral Dataset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E481CB-E689-9C4C-9A1D-A1D33CFA1D25}"/>
                  </a:ext>
                </a:extLst>
              </p:cNvPr>
              <p:cNvSpPr>
                <a:spLocks noGrp="1"/>
              </p:cNvSpPr>
              <p:nvPr>
                <p:ph idx="1"/>
              </p:nvPr>
            </p:nvSpPr>
            <p:spPr>
              <a:xfrm>
                <a:off x="831927" y="1208625"/>
                <a:ext cx="4977858" cy="4440750"/>
              </a:xfrm>
            </p:spPr>
            <p:txBody>
              <a:bodyPr/>
              <a:lstStyle/>
              <a:p>
                <a:pPr marL="0" indent="0">
                  <a:buNone/>
                </a:pPr>
                <a:r>
                  <a:rPr lang="en-GB" b="1" u="sng"/>
                  <a:t>Empirical Stellar Spectra</a:t>
                </a:r>
              </a:p>
              <a:p>
                <a:pPr algn="just"/>
                <a:r>
                  <a:rPr lang="en-GB" sz="1800" b="0" i="0" u="none" strike="noStrike" baseline="0">
                    <a:highlight>
                      <a:srgbClr val="FFFF00"/>
                    </a:highlight>
                  </a:rPr>
                  <a:t>801</a:t>
                </a:r>
                <a:r>
                  <a:rPr lang="en-GB" sz="1800" b="0" i="0" u="none" strike="noStrike" baseline="0"/>
                  <a:t> stars from the Medium resolution Isaac Newton Library of Empirical </a:t>
                </a:r>
                <a:r>
                  <a:rPr lang="en-GB" sz="1800" b="0" i="0" u="none" strike="noStrike" baseline="0">
                    <a:highlight>
                      <a:srgbClr val="FFFF00"/>
                    </a:highlight>
                  </a:rPr>
                  <a:t>Spectra</a:t>
                </a:r>
                <a:r>
                  <a:rPr lang="en-GB" sz="1800" b="0" i="0" u="none" strike="noStrike" baseline="0"/>
                  <a:t> (</a:t>
                </a:r>
                <a:r>
                  <a:rPr lang="en-GB" sz="1800" b="0" i="0" u="none" strike="noStrike" baseline="0">
                    <a:highlight>
                      <a:srgbClr val="FFFF00"/>
                    </a:highlight>
                  </a:rPr>
                  <a:t>MILES</a:t>
                </a:r>
                <a:r>
                  <a:rPr lang="en-GB" sz="1800" b="0" i="0" u="none" strike="noStrike" baseline="0"/>
                  <a:t>) (S</a:t>
                </a:r>
                <a:r>
                  <a:rPr lang="fr-FR" sz="1800" b="0" i="0" u="none" strike="noStrike" baseline="0"/>
                  <a:t>á</a:t>
                </a:r>
                <a:r>
                  <a:rPr lang="en-GB" sz="1800" b="0" i="0" u="none" strike="noStrike" baseline="0" err="1"/>
                  <a:t>nchez</a:t>
                </a:r>
                <a:r>
                  <a:rPr lang="en-GB" sz="1800" b="0" i="0" u="none" strike="noStrike" baseline="0"/>
                  <a:t>-Bl</a:t>
                </a:r>
                <a:r>
                  <a:rPr lang="fr-FR" sz="1800" b="0" i="0" u="none" strike="noStrike" baseline="0"/>
                  <a:t>á</a:t>
                </a:r>
                <a:r>
                  <a:rPr lang="en-GB" sz="1800" b="0" i="0" u="none" strike="noStrike" baseline="0" err="1"/>
                  <a:t>zquez</a:t>
                </a:r>
                <a:r>
                  <a:rPr lang="en-GB" sz="1800" b="0" i="0" u="none" strike="noStrike" baseline="0"/>
                  <a:t> et al. 2006, </a:t>
                </a:r>
                <a:r>
                  <a:rPr lang="en-GB" sz="1800" b="0" i="0" u="none" strike="noStrike" baseline="0" err="1"/>
                  <a:t>Falc</a:t>
                </a:r>
                <a:r>
                  <a:rPr lang="en-GB" sz="1400" b="0" i="0" u="none" strike="noStrike" baseline="0" err="1"/>
                  <a:t>Ó</a:t>
                </a:r>
                <a:r>
                  <a:rPr lang="en-GB" sz="1800" b="0" i="0" u="none" strike="noStrike" baseline="0" err="1"/>
                  <a:t>n</a:t>
                </a:r>
                <a:r>
                  <a:rPr lang="en-GB" sz="1800" b="0" i="0" u="none" strike="noStrike" baseline="0"/>
                  <a:t>-Barroso et al. 2011)</a:t>
                </a:r>
              </a:p>
              <a:p>
                <a:pPr algn="just"/>
                <a:r>
                  <a:rPr lang="en-GB" sz="1800">
                    <a:highlight>
                      <a:srgbClr val="FFFF00"/>
                    </a:highlight>
                  </a:rPr>
                  <a:t>Milky Way stars </a:t>
                </a:r>
                <a:r>
                  <a:rPr lang="en-GB" sz="1800"/>
                  <a:t>with Effective Temperature, Surface Gravity, [Fe/H] and [Mg/Fe] measured</a:t>
                </a:r>
                <a:endParaRPr lang="en-GB" sz="1800" b="0" i="0" u="none" strike="noStrike" baseline="0"/>
              </a:p>
              <a:p>
                <a:pPr algn="just"/>
                <a:r>
                  <a:rPr lang="el-GR" sz="1800"/>
                  <a:t>λ</a:t>
                </a:r>
                <a:r>
                  <a:rPr lang="en-GB" sz="1800"/>
                  <a:t>=</a:t>
                </a:r>
                <a:r>
                  <a:rPr lang="en-GB" sz="1800" b="0" i="0" u="none" strike="noStrike" baseline="0"/>
                  <a:t>3500–7500Å, FWHM=2.5Å, S/N ratio approx. over 100</a:t>
                </a:r>
                <a14:m>
                  <m:oMath xmlns:m="http://schemas.openxmlformats.org/officeDocument/2006/math">
                    <m:sSup>
                      <m:sSupPr>
                        <m:ctrlPr>
                          <a:rPr lang="en-GB" sz="1800" b="0" i="1" u="none" strike="noStrike" baseline="0" smtClean="0">
                            <a:latin typeface="Cambria Math" panose="02040503050406030204" pitchFamily="18" charset="0"/>
                          </a:rPr>
                        </m:ctrlPr>
                      </m:sSupPr>
                      <m:e>
                        <m:r>
                          <m:rPr>
                            <m:nor/>
                          </m:rPr>
                          <a:rPr lang="en-GB" sz="1800" dirty="0"/>
                          <m:t>Å</m:t>
                        </m:r>
                      </m:e>
                      <m:sup>
                        <m:r>
                          <a:rPr lang="en-GB" sz="1800" b="0" i="1" u="none" strike="noStrike" baseline="0" smtClean="0">
                            <a:latin typeface="Cambria Math" panose="02040503050406030204" pitchFamily="18" charset="0"/>
                          </a:rPr>
                          <m:t>−1</m:t>
                        </m:r>
                      </m:sup>
                    </m:sSup>
                  </m:oMath>
                </a14:m>
                <a:r>
                  <a:rPr lang="en-GB" sz="1800" b="0" i="0" u="none" strike="noStrike" baseline="0"/>
                  <a:t>,  all </a:t>
                </a:r>
                <a:r>
                  <a:rPr lang="en-GB" sz="1800"/>
                  <a:t> stars </a:t>
                </a:r>
                <a:r>
                  <a:rPr lang="en-GB" sz="1800" b="0" i="0" u="none" strike="noStrike" baseline="0"/>
                  <a:t>normalised </a:t>
                </a:r>
                <a:r>
                  <a:rPr lang="en-GB" sz="1800"/>
                  <a:t>with </a:t>
                </a:r>
                <a:r>
                  <a:rPr lang="en-GB" sz="1800" b="0" i="0" u="none" strike="noStrike" baseline="0"/>
                  <a:t>uniformly calibrated flux </a:t>
                </a:r>
              </a:p>
              <a:p>
                <a:pPr algn="just"/>
                <a:r>
                  <a:rPr lang="en-GB" sz="1800"/>
                  <a:t>Useful for determining stellar parameters like effective temperature and surface gravity through template matching.</a:t>
                </a:r>
              </a:p>
              <a:p>
                <a:endParaRPr lang="en-GB" sz="1800" b="0" i="0" u="none" strike="noStrike" baseline="0">
                  <a:solidFill>
                    <a:srgbClr val="000000"/>
                  </a:solidFill>
                  <a:latin typeface="JKPJD N+ Times"/>
                </a:endParaRPr>
              </a:p>
              <a:p>
                <a:pPr marL="0" indent="0" algn="just">
                  <a:buNone/>
                </a:pPr>
                <a:r>
                  <a:rPr lang="fr-FR" sz="1400" b="0" i="0" u="none" strike="noStrike" baseline="0" err="1"/>
                  <a:t>Sánchez-Blázquez</a:t>
                </a:r>
                <a:r>
                  <a:rPr lang="fr-FR" sz="1400" b="0" i="0" u="none" strike="noStrike" baseline="0"/>
                  <a:t> P. , et al., 2006, MNRAS , 371, 703 </a:t>
                </a:r>
              </a:p>
              <a:p>
                <a:pPr marL="0" indent="0" algn="just">
                  <a:buNone/>
                </a:pPr>
                <a:r>
                  <a:rPr lang="en-GB" sz="1400" b="0" i="0" u="none" strike="noStrike" baseline="0" err="1"/>
                  <a:t>Falc</a:t>
                </a:r>
                <a:r>
                  <a:rPr lang="en-GB" sz="1000" b="0" i="0" u="none" strike="noStrike" baseline="0" err="1"/>
                  <a:t>Ó</a:t>
                </a:r>
                <a:r>
                  <a:rPr lang="en-GB" sz="1400" b="0" i="0" u="none" strike="noStrike" baseline="0" err="1"/>
                  <a:t>n</a:t>
                </a:r>
                <a:r>
                  <a:rPr lang="en-GB" sz="1400" b="0" i="0" u="none" strike="noStrike" baseline="0"/>
                  <a:t>-Barroso J., et al., 2011, A&amp;A , 532, 95 </a:t>
                </a:r>
              </a:p>
              <a:p>
                <a:pPr marL="0" indent="0">
                  <a:buNone/>
                </a:pPr>
                <a:endParaRPr lang="fr-FR" sz="1400" b="0" i="0" u="none" strike="noStrike" baseline="0">
                  <a:solidFill>
                    <a:srgbClr val="000000"/>
                  </a:solidFill>
                </a:endParaRPr>
              </a:p>
              <a:p>
                <a:pPr algn="just"/>
                <a:endParaRPr lang="en-GB" sz="1800" b="1" u="sng"/>
              </a:p>
            </p:txBody>
          </p:sp>
        </mc:Choice>
        <mc:Fallback xmlns="">
          <p:sp>
            <p:nvSpPr>
              <p:cNvPr id="3" name="Content Placeholder 2">
                <a:extLst>
                  <a:ext uri="{FF2B5EF4-FFF2-40B4-BE49-F238E27FC236}">
                    <a16:creationId xmlns:a16="http://schemas.microsoft.com/office/drawing/2014/main" id="{F2E481CB-E689-9C4C-9A1D-A1D33CFA1D25}"/>
                  </a:ext>
                </a:extLst>
              </p:cNvPr>
              <p:cNvSpPr>
                <a:spLocks noGrp="1" noRot="1" noChangeAspect="1" noMove="1" noResize="1" noEditPoints="1" noAdjustHandles="1" noChangeArrowheads="1" noChangeShapeType="1" noTextEdit="1"/>
              </p:cNvSpPr>
              <p:nvPr>
                <p:ph idx="1"/>
              </p:nvPr>
            </p:nvSpPr>
            <p:spPr>
              <a:xfrm>
                <a:off x="831927" y="1208625"/>
                <a:ext cx="4977858" cy="4440750"/>
              </a:xfrm>
              <a:blipFill>
                <a:blip r:embed="rId3"/>
                <a:stretch>
                  <a:fillRect l="-2448" t="-2195" r="-979" b="-13169"/>
                </a:stretch>
              </a:blipFill>
            </p:spPr>
            <p:txBody>
              <a:bodyPr/>
              <a:lstStyle/>
              <a:p>
                <a:r>
                  <a:rPr lang="en-US">
                    <a:noFill/>
                  </a:rPr>
                  <a:t> </a:t>
                </a:r>
              </a:p>
            </p:txBody>
          </p:sp>
        </mc:Fallback>
      </mc:AlternateContent>
      <p:pic>
        <p:nvPicPr>
          <p:cNvPr id="5" name="Picture 4" descr="A graph of different types of data&#10;&#10;Description automatically generated with medium confidence">
            <a:extLst>
              <a:ext uri="{FF2B5EF4-FFF2-40B4-BE49-F238E27FC236}">
                <a16:creationId xmlns:a16="http://schemas.microsoft.com/office/drawing/2014/main" id="{2AAB37CD-F330-61C7-6AFD-C0729EB3FBBD}"/>
              </a:ext>
            </a:extLst>
          </p:cNvPr>
          <p:cNvPicPr>
            <a:picLocks noChangeAspect="1"/>
          </p:cNvPicPr>
          <p:nvPr/>
        </p:nvPicPr>
        <p:blipFill>
          <a:blip r:embed="rId4"/>
          <a:stretch>
            <a:fillRect/>
          </a:stretch>
        </p:blipFill>
        <p:spPr>
          <a:xfrm>
            <a:off x="5968445" y="1208625"/>
            <a:ext cx="6223555" cy="4696479"/>
          </a:xfrm>
          <a:prstGeom prst="rect">
            <a:avLst/>
          </a:prstGeom>
        </p:spPr>
      </p:pic>
      <p:sp>
        <p:nvSpPr>
          <p:cNvPr id="6" name="TextBox 5">
            <a:extLst>
              <a:ext uri="{FF2B5EF4-FFF2-40B4-BE49-F238E27FC236}">
                <a16:creationId xmlns:a16="http://schemas.microsoft.com/office/drawing/2014/main" id="{2C5F8F84-29DE-7FAD-4E2A-DF5FAB39292B}"/>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155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E8A5-E439-BDE9-9C83-FF842587E2BA}"/>
              </a:ext>
            </a:extLst>
          </p:cNvPr>
          <p:cNvSpPr>
            <a:spLocks noGrp="1"/>
          </p:cNvSpPr>
          <p:nvPr>
            <p:ph type="title"/>
          </p:nvPr>
        </p:nvSpPr>
        <p:spPr>
          <a:xfrm>
            <a:off x="3202258" y="162889"/>
            <a:ext cx="8467228" cy="660486"/>
          </a:xfrm>
        </p:spPr>
        <p:txBody>
          <a:bodyPr/>
          <a:lstStyle/>
          <a:p>
            <a:pPr algn="ctr"/>
            <a:r>
              <a:rPr lang="en-GB" sz="4000"/>
              <a:t>Datasets: Stellar Spectral Dataset</a:t>
            </a:r>
          </a:p>
        </p:txBody>
      </p:sp>
      <p:sp>
        <p:nvSpPr>
          <p:cNvPr id="3" name="Content Placeholder 2">
            <a:extLst>
              <a:ext uri="{FF2B5EF4-FFF2-40B4-BE49-F238E27FC236}">
                <a16:creationId xmlns:a16="http://schemas.microsoft.com/office/drawing/2014/main" id="{F2E481CB-E689-9C4C-9A1D-A1D33CFA1D25}"/>
              </a:ext>
            </a:extLst>
          </p:cNvPr>
          <p:cNvSpPr>
            <a:spLocks noGrp="1"/>
          </p:cNvSpPr>
          <p:nvPr>
            <p:ph idx="1"/>
          </p:nvPr>
        </p:nvSpPr>
        <p:spPr>
          <a:xfrm>
            <a:off x="831926" y="1208625"/>
            <a:ext cx="9301887" cy="4440750"/>
          </a:xfrm>
        </p:spPr>
        <p:txBody>
          <a:bodyPr/>
          <a:lstStyle/>
          <a:p>
            <a:pPr marL="0" indent="0">
              <a:buNone/>
            </a:pPr>
            <a:r>
              <a:rPr lang="en-GB" sz="1400" b="1" u="sng"/>
              <a:t>Key Parameters in Stellar Libraries</a:t>
            </a:r>
            <a:endParaRPr lang="en-GB" sz="1400"/>
          </a:p>
          <a:p>
            <a:r>
              <a:rPr lang="en-GB" sz="1400" b="1"/>
              <a:t>Effective Temperature</a:t>
            </a:r>
            <a:r>
              <a:rPr lang="en-GB" sz="1400"/>
              <a:t>, </a:t>
            </a:r>
            <a:r>
              <a:rPr lang="en-GB" sz="1400" i="1" err="1"/>
              <a:t>T_eff</a:t>
            </a:r>
            <a:r>
              <a:rPr lang="en-GB" sz="1400"/>
              <a:t>: Indicates the surface temperature of a star.</a:t>
            </a:r>
          </a:p>
          <a:p>
            <a:r>
              <a:rPr lang="en-GB" sz="1400" b="1"/>
              <a:t>Surface Gravity</a:t>
            </a:r>
            <a:r>
              <a:rPr lang="en-GB" sz="1400"/>
              <a:t>, </a:t>
            </a:r>
            <a:r>
              <a:rPr lang="en-GB" sz="1400" i="1"/>
              <a:t>log g</a:t>
            </a:r>
            <a:r>
              <a:rPr lang="en-GB" sz="1400"/>
              <a:t>: Measures the gravitational pull at the surface of a star.</a:t>
            </a:r>
          </a:p>
          <a:p>
            <a:r>
              <a:rPr lang="en-GB" sz="1400" b="1"/>
              <a:t>Metallicity</a:t>
            </a:r>
            <a:r>
              <a:rPr lang="en-GB" sz="1400"/>
              <a:t> </a:t>
            </a:r>
            <a:r>
              <a:rPr lang="en-GB" sz="1400" i="1"/>
              <a:t>[Fe/H]</a:t>
            </a:r>
            <a:r>
              <a:rPr lang="en-GB" sz="1400"/>
              <a:t>:</a:t>
            </a:r>
            <a:r>
              <a:rPr lang="en-GB" sz="1400" i="1"/>
              <a:t> </a:t>
            </a:r>
            <a:r>
              <a:rPr lang="en-GB" sz="1400"/>
              <a:t>Represents the abundance of iron compared to hydrogen. Defined using square bracket notation relative to the Sun.</a:t>
            </a:r>
          </a:p>
          <a:p>
            <a:r>
              <a:rPr lang="en-GB" sz="1400" b="1"/>
              <a:t>Alpha Abundance </a:t>
            </a:r>
            <a:r>
              <a:rPr lang="en-GB" sz="1400" i="1"/>
              <a:t>[</a:t>
            </a:r>
            <a:r>
              <a:rPr lang="el-GR" sz="1400" i="1"/>
              <a:t>α/</a:t>
            </a:r>
            <a:r>
              <a:rPr lang="en-GB" sz="1400" i="1"/>
              <a:t>Fe]</a:t>
            </a:r>
            <a:r>
              <a:rPr lang="en-GB" sz="1400"/>
              <a:t>: Represents the abundance of alpha elements like oxygen, magnesium, silicon, etc., relative to iron.</a:t>
            </a:r>
          </a:p>
          <a:p>
            <a:pPr marL="0" indent="0">
              <a:buNone/>
            </a:pPr>
            <a:r>
              <a:rPr lang="en-GB" sz="1400" b="1" u="sng"/>
              <a:t>Importance of [Fe/H] and [</a:t>
            </a:r>
            <a:r>
              <a:rPr lang="el-GR" sz="1400" b="1" u="sng"/>
              <a:t>α/</a:t>
            </a:r>
            <a:r>
              <a:rPr lang="en-GB" sz="1400" b="1" u="sng"/>
              <a:t>Fe] in Galactic Studies:</a:t>
            </a:r>
          </a:p>
          <a:p>
            <a:r>
              <a:rPr lang="en-GB" sz="1400"/>
              <a:t>help trace the formation and evolutionary history of galaxies.</a:t>
            </a:r>
          </a:p>
          <a:p>
            <a:r>
              <a:rPr lang="en-GB" sz="1400"/>
              <a:t>([Fe/H] Enriched via Type </a:t>
            </a:r>
            <a:r>
              <a:rPr lang="en-GB" sz="1400" err="1"/>
              <a:t>Ia</a:t>
            </a:r>
            <a:r>
              <a:rPr lang="en-GB" sz="1400"/>
              <a:t> supernovae over long periods (</a:t>
            </a:r>
            <a:r>
              <a:rPr lang="en-GB" sz="1400" err="1"/>
              <a:t>Gyrs</a:t>
            </a:r>
            <a:r>
              <a:rPr lang="en-GB" sz="1400"/>
              <a:t>).</a:t>
            </a:r>
          </a:p>
          <a:p>
            <a:r>
              <a:rPr lang="en-GB" sz="1400"/>
              <a:t>[</a:t>
            </a:r>
            <a:r>
              <a:rPr lang="el-GR" sz="1400"/>
              <a:t>α/</a:t>
            </a:r>
            <a:r>
              <a:rPr lang="en-GB" sz="1400"/>
              <a:t>Fe] Enriched via Type II supernovae over shorter periods (</a:t>
            </a:r>
            <a:r>
              <a:rPr lang="en-GB" sz="1400" err="1"/>
              <a:t>Myrs</a:t>
            </a:r>
            <a:r>
              <a:rPr lang="en-GB" sz="1400"/>
              <a:t>).</a:t>
            </a:r>
          </a:p>
          <a:p>
            <a:r>
              <a:rPr lang="en-GB" sz="1400"/>
              <a:t>Thick Disk Stars: High [</a:t>
            </a:r>
            <a:r>
              <a:rPr lang="el-GR" sz="1400"/>
              <a:t>α/</a:t>
            </a:r>
            <a:r>
              <a:rPr lang="en-GB" sz="1400"/>
              <a:t>Fe], low [Fe/H].</a:t>
            </a:r>
          </a:p>
          <a:p>
            <a:r>
              <a:rPr lang="en-GB" sz="1400"/>
              <a:t>Thin Disk Stars: Low [</a:t>
            </a:r>
            <a:r>
              <a:rPr lang="el-GR" sz="1400"/>
              <a:t>α/</a:t>
            </a:r>
            <a:r>
              <a:rPr lang="en-GB" sz="1400"/>
              <a:t>Fe], solar [Fe/H].</a:t>
            </a:r>
          </a:p>
          <a:p>
            <a:r>
              <a:rPr lang="en-GB" sz="1400"/>
              <a:t>Analysing these parameters helps identify different star clusters and populations within the Milky Way and other galaxies.</a:t>
            </a:r>
          </a:p>
          <a:p>
            <a:pPr marL="0" indent="0">
              <a:buNone/>
            </a:pPr>
            <a:endParaRPr lang="en-GB" sz="1400"/>
          </a:p>
        </p:txBody>
      </p:sp>
      <p:sp>
        <p:nvSpPr>
          <p:cNvPr id="6" name="TextBox 5">
            <a:extLst>
              <a:ext uri="{FF2B5EF4-FFF2-40B4-BE49-F238E27FC236}">
                <a16:creationId xmlns:a16="http://schemas.microsoft.com/office/drawing/2014/main" id="{2C5F8F84-29DE-7FAD-4E2A-DF5FAB39292B}"/>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55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d world map">
            <a:extLst>
              <a:ext uri="{FF2B5EF4-FFF2-40B4-BE49-F238E27FC236}">
                <a16:creationId xmlns:a16="http://schemas.microsoft.com/office/drawing/2014/main" id="{D24E7E42-9EBD-3883-5F0E-EA21F57BAF01}"/>
              </a:ext>
            </a:extLst>
          </p:cNvPr>
          <p:cNvPicPr>
            <a:picLocks noChangeAspect="1"/>
          </p:cNvPicPr>
          <p:nvPr/>
        </p:nvPicPr>
        <p:blipFill>
          <a:blip r:embed="rId3">
            <a:alphaModFix amt="16000"/>
          </a:blip>
          <a:stretch>
            <a:fillRect/>
          </a:stretch>
        </p:blipFill>
        <p:spPr>
          <a:xfrm>
            <a:off x="0" y="935060"/>
            <a:ext cx="12192000" cy="5236695"/>
          </a:xfrm>
          <a:prstGeom prst="rect">
            <a:avLst/>
          </a:prstGeom>
        </p:spPr>
      </p:pic>
      <p:sp>
        <p:nvSpPr>
          <p:cNvPr id="2" name="Title 1">
            <a:extLst>
              <a:ext uri="{FF2B5EF4-FFF2-40B4-BE49-F238E27FC236}">
                <a16:creationId xmlns:a16="http://schemas.microsoft.com/office/drawing/2014/main" id="{8D74E8A5-E439-BDE9-9C83-FF842587E2BA}"/>
              </a:ext>
            </a:extLst>
          </p:cNvPr>
          <p:cNvSpPr>
            <a:spLocks noGrp="1"/>
          </p:cNvSpPr>
          <p:nvPr>
            <p:ph type="title"/>
          </p:nvPr>
        </p:nvSpPr>
        <p:spPr>
          <a:xfrm>
            <a:off x="3202258" y="162889"/>
            <a:ext cx="8467228" cy="660486"/>
          </a:xfrm>
        </p:spPr>
        <p:txBody>
          <a:bodyPr/>
          <a:lstStyle/>
          <a:p>
            <a:pPr algn="ctr"/>
            <a:r>
              <a:rPr lang="en-GB" sz="4000"/>
              <a:t>Datasets: Variety of Democracy (VDEM)</a:t>
            </a:r>
          </a:p>
        </p:txBody>
      </p:sp>
      <p:sp>
        <p:nvSpPr>
          <p:cNvPr id="3" name="Content Placeholder 2">
            <a:extLst>
              <a:ext uri="{FF2B5EF4-FFF2-40B4-BE49-F238E27FC236}">
                <a16:creationId xmlns:a16="http://schemas.microsoft.com/office/drawing/2014/main" id="{F2E481CB-E689-9C4C-9A1D-A1D33CFA1D25}"/>
              </a:ext>
            </a:extLst>
          </p:cNvPr>
          <p:cNvSpPr>
            <a:spLocks noGrp="1"/>
          </p:cNvSpPr>
          <p:nvPr>
            <p:ph idx="1"/>
          </p:nvPr>
        </p:nvSpPr>
        <p:spPr>
          <a:xfrm>
            <a:off x="831926" y="1071841"/>
            <a:ext cx="10338837" cy="4963131"/>
          </a:xfrm>
        </p:spPr>
        <p:txBody>
          <a:bodyPr/>
          <a:lstStyle/>
          <a:p>
            <a:pPr marL="0" indent="0">
              <a:buNone/>
            </a:pPr>
            <a:r>
              <a:rPr lang="en-GB" sz="1600" b="1" u="sng"/>
              <a:t>What is V-Dem - Varieties of Democracy?</a:t>
            </a:r>
          </a:p>
          <a:p>
            <a:pPr marL="0" indent="0">
              <a:lnSpc>
                <a:spcPct val="100000"/>
              </a:lnSpc>
              <a:spcAft>
                <a:spcPts val="1200"/>
              </a:spcAft>
              <a:buNone/>
            </a:pPr>
            <a:r>
              <a:rPr lang="en-GB" sz="1600"/>
              <a:t>V-Dem is a research project and dataset that </a:t>
            </a:r>
            <a:r>
              <a:rPr lang="en-GB" sz="1600">
                <a:highlight>
                  <a:srgbClr val="FFFF00"/>
                </a:highlight>
              </a:rPr>
              <a:t>measures</a:t>
            </a:r>
            <a:r>
              <a:rPr lang="en-GB" sz="1600"/>
              <a:t> and analyses </a:t>
            </a:r>
            <a:r>
              <a:rPr lang="en-GB" sz="1600">
                <a:highlight>
                  <a:srgbClr val="FFFF00"/>
                </a:highlight>
              </a:rPr>
              <a:t>democracy worldwide</a:t>
            </a:r>
            <a:r>
              <a:rPr lang="en-GB" sz="1600"/>
              <a:t>. Provides nuanced and detailed data on various aspects of democracy for most countries over an extended period - from the early 20th century to the present.</a:t>
            </a:r>
          </a:p>
          <a:p>
            <a:pPr marL="0" indent="0">
              <a:buNone/>
            </a:pPr>
            <a:r>
              <a:rPr lang="en-GB" sz="1600" b="1" u="sng"/>
              <a:t>Key Features:</a:t>
            </a:r>
          </a:p>
          <a:p>
            <a:r>
              <a:rPr lang="en-GB" sz="1600"/>
              <a:t>Over </a:t>
            </a:r>
            <a:r>
              <a:rPr lang="en-GB" sz="1600">
                <a:highlight>
                  <a:srgbClr val="FFFF00"/>
                </a:highlight>
              </a:rPr>
              <a:t>450 indicators </a:t>
            </a:r>
            <a:r>
              <a:rPr lang="en-GB" sz="1600"/>
              <a:t>covering different dimensions of democracy, such as electoral democracy, liberal democracy, participatory democracy, deliberative democracy, and egalitarian democracy.</a:t>
            </a:r>
          </a:p>
          <a:p>
            <a:pPr>
              <a:spcAft>
                <a:spcPts val="1200"/>
              </a:spcAft>
            </a:pPr>
            <a:r>
              <a:rPr lang="en-GB" sz="1600"/>
              <a:t>Data collection is </a:t>
            </a:r>
            <a:r>
              <a:rPr lang="en-GB" sz="1600">
                <a:highlight>
                  <a:srgbClr val="FFFF00"/>
                </a:highlight>
              </a:rPr>
              <a:t>based on expert surveys</a:t>
            </a:r>
            <a:r>
              <a:rPr lang="en-GB" sz="1600"/>
              <a:t>, where country experts rate various aspects of democracy. </a:t>
            </a:r>
          </a:p>
          <a:p>
            <a:pPr marL="0" indent="0">
              <a:buNone/>
            </a:pPr>
            <a:r>
              <a:rPr lang="en-GB" sz="1600" b="1" u="sng"/>
              <a:t>Examples of indicators:</a:t>
            </a:r>
          </a:p>
          <a:p>
            <a:pPr marL="0" indent="0">
              <a:buNone/>
            </a:pPr>
            <a:r>
              <a:rPr lang="en-GB" sz="1600" b="1"/>
              <a:t>Electoral Integrity</a:t>
            </a:r>
            <a:r>
              <a:rPr lang="en-GB" sz="1600"/>
              <a:t>: measures the extent to which elections are free and fair, including factors like transparency, impartiality of electoral management bodies, and the absence of electoral fraud or coercion.</a:t>
            </a:r>
          </a:p>
          <a:p>
            <a:pPr marL="0" indent="0">
              <a:buNone/>
            </a:pPr>
            <a:r>
              <a:rPr lang="en-GB" sz="1600" b="1"/>
              <a:t>Freedom of the Press</a:t>
            </a:r>
            <a:r>
              <a:rPr lang="en-GB" sz="1600"/>
              <a:t>: measures the extent to which journalists can operate independently, without censorship or interference, reflecting the level of media freedom and pluralism within a country.</a:t>
            </a:r>
          </a:p>
          <a:p>
            <a:pPr marL="0" indent="0">
              <a:buNone/>
            </a:pPr>
            <a:r>
              <a:rPr lang="en-GB" sz="1600" b="1" u="sng"/>
              <a:t>Dataset</a:t>
            </a:r>
          </a:p>
          <a:p>
            <a:pPr marL="0" indent="0">
              <a:buNone/>
            </a:pPr>
            <a:r>
              <a:rPr lang="en-GB" sz="1600"/>
              <a:t>Each row of table is a country and each column an indicator converted to continuous variables</a:t>
            </a:r>
          </a:p>
        </p:txBody>
      </p:sp>
      <p:sp>
        <p:nvSpPr>
          <p:cNvPr id="6" name="TextBox 5">
            <a:extLst>
              <a:ext uri="{FF2B5EF4-FFF2-40B4-BE49-F238E27FC236}">
                <a16:creationId xmlns:a16="http://schemas.microsoft.com/office/drawing/2014/main" id="{2C5F8F84-29DE-7FAD-4E2A-DF5FAB39292B}"/>
              </a:ext>
            </a:extLst>
          </p:cNvPr>
          <p:cNvSpPr txBox="1"/>
          <p:nvPr/>
        </p:nvSpPr>
        <p:spPr>
          <a:xfrm>
            <a:off x="146823" y="6325779"/>
            <a:ext cx="3356517" cy="369332"/>
          </a:xfrm>
          <a:prstGeom prst="rect">
            <a:avLst/>
          </a:prstGeom>
          <a:noFill/>
        </p:spPr>
        <p:txBody>
          <a:bodyPr wrap="square" rtlCol="0">
            <a:spAutoFit/>
          </a:bodyPr>
          <a:lstStyle/>
          <a:p>
            <a:pPr algn="ctr"/>
            <a:r>
              <a:rPr lang="en-GB" b="1">
                <a:solidFill>
                  <a:srgbClr val="2CD5C4"/>
                </a:solidFill>
                <a:latin typeface="Calibri" panose="020F0502020204030204" pitchFamily="34" charset="0"/>
                <a:cs typeface="Calibri" panose="020F0502020204030204" pitchFamily="34" charset="0"/>
              </a:rPr>
              <a:t>STFC Summer School 2024</a:t>
            </a:r>
            <a:endParaRPr lang="en-US" b="1">
              <a:solidFill>
                <a:srgbClr val="2CD5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9312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043035b0-99d9-4b21-9174-02a89da9929b"/>
</p:tagLst>
</file>

<file path=ppt/theme/theme1.xml><?xml version="1.0" encoding="utf-8"?>
<a:theme xmlns:a="http://schemas.openxmlformats.org/drawingml/2006/main" name="Office Theme">
  <a:themeElements>
    <a:clrScheme name="LJM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ac37fb3-e7b9-4739-bfd1-777062e83db3" xsi:nil="true"/>
    <lcf76f155ced4ddcb4097134ff3c332f xmlns="6ea4f5a2-6c83-45ea-82ef-70b51fabf6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0D18ED741E2743B1A093A93796452B" ma:contentTypeVersion="15" ma:contentTypeDescription="Create a new document." ma:contentTypeScope="" ma:versionID="98848fd176a605b4aba5d9516a87a593">
  <xsd:schema xmlns:xsd="http://www.w3.org/2001/XMLSchema" xmlns:xs="http://www.w3.org/2001/XMLSchema" xmlns:p="http://schemas.microsoft.com/office/2006/metadata/properties" xmlns:ns2="6ea4f5a2-6c83-45ea-82ef-70b51fabf6f8" xmlns:ns3="dac37fb3-e7b9-4739-bfd1-777062e83db3" targetNamespace="http://schemas.microsoft.com/office/2006/metadata/properties" ma:root="true" ma:fieldsID="602b12f8d045f3a2f2e38da147ecdd8c" ns2:_="" ns3:_="">
    <xsd:import namespace="6ea4f5a2-6c83-45ea-82ef-70b51fabf6f8"/>
    <xsd:import namespace="dac37fb3-e7b9-4739-bfd1-777062e83d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4f5a2-6c83-45ea-82ef-70b51fabf6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c37fb3-e7b9-4739-bfd1-777062e83db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5b4ab90-fbc5-46f6-a53e-49a2227ad5db}" ma:internalName="TaxCatchAll" ma:showField="CatchAllData" ma:web="dac37fb3-e7b9-4739-bfd1-777062e83db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5C80A4-6C34-4305-AFF8-02B328F8BDEB}">
  <ds:schemaRefs>
    <ds:schemaRef ds:uri="http://schemas.microsoft.com/sharepoint/v3/contenttype/forms"/>
  </ds:schemaRefs>
</ds:datastoreItem>
</file>

<file path=customXml/itemProps2.xml><?xml version="1.0" encoding="utf-8"?>
<ds:datastoreItem xmlns:ds="http://schemas.openxmlformats.org/officeDocument/2006/customXml" ds:itemID="{C9F6BCDF-FC70-420D-90E7-421E3AC6A23C}">
  <ds:schemaRefs>
    <ds:schemaRef ds:uri="6ea4f5a2-6c83-45ea-82ef-70b51fabf6f8"/>
    <ds:schemaRef ds:uri="dac37fb3-e7b9-4739-bfd1-777062e83d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69CB84-2610-4B08-BB9C-1CD981683447}">
  <ds:schemaRefs>
    <ds:schemaRef ds:uri="6ea4f5a2-6c83-45ea-82ef-70b51fabf6f8"/>
    <ds:schemaRef ds:uri="dac37fb3-e7b9-4739-bfd1-777062e83d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22792</Words>
  <Application>Microsoft Office PowerPoint</Application>
  <PresentationFormat>Widescreen</PresentationFormat>
  <Paragraphs>1180</Paragraphs>
  <Slides>56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AAAAAJ+Calibri</vt:lpstr>
      <vt:lpstr>Arial</vt:lpstr>
      <vt:lpstr>Calibri</vt:lpstr>
      <vt:lpstr>Cambria Math</vt:lpstr>
      <vt:lpstr>Crimson Text</vt:lpstr>
      <vt:lpstr>Gentium Book Basic</vt:lpstr>
      <vt:lpstr>JKPJD N+ Times</vt:lpstr>
      <vt:lpstr>Office Theme</vt:lpstr>
      <vt:lpstr>Clustering and Data Visualisation  Algorithms for Astrophysics  (and other applications)</vt:lpstr>
      <vt:lpstr>Presenters</vt:lpstr>
      <vt:lpstr>What will the workshop cover?</vt:lpstr>
      <vt:lpstr>Understanding dimensionality reduction</vt:lpstr>
      <vt:lpstr>Understanding Clustering</vt:lpstr>
      <vt:lpstr>Applications of dimensionality reduction and clustering</vt:lpstr>
      <vt:lpstr>Datasets: Stellar Spectral Dataset</vt:lpstr>
      <vt:lpstr>Datasets: Stellar Spectral Dataset</vt:lpstr>
      <vt:lpstr>Datasets: Variety of Democracy (VDEM)</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vt:lpstr>
      <vt:lpstr>Principle Component Analysis (PCA) </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T-distributed Stochastic Neighbourhood Embedding</vt:lpstr>
      <vt:lpstr>K-Means Clustering</vt:lpstr>
      <vt:lpstr>K-Means Clustering</vt:lpstr>
      <vt:lpstr>K-Means Clustering</vt:lpstr>
      <vt:lpstr>K-Means Clustering</vt:lpstr>
      <vt:lpstr>K-Means Clustering</vt:lpstr>
      <vt:lpstr>K-Means Clustering</vt:lpstr>
      <vt:lpstr>K-Means Clustering</vt:lpstr>
      <vt:lpstr>K-Means Clustering</vt:lpstr>
      <vt:lpstr>K-Means Clustering</vt:lpstr>
      <vt:lpstr>K-Means Clustering</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lpstr>HDBSCAN Hierarchical Density-Based Spatial Clustering of Applications with Noise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Smith, Naomi [naomis]</cp:lastModifiedBy>
  <cp:revision>2</cp:revision>
  <dcterms:created xsi:type="dcterms:W3CDTF">2020-01-09T16:59:10Z</dcterms:created>
  <dcterms:modified xsi:type="dcterms:W3CDTF">2024-07-18T15:02:41Z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0x010100110D18ED741E2743B1A093A93796452B</vt:lpwstr>
  </property>
</Properties>
</file>