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sldIdLst>
    <p:sldId id="257" r:id="rId5"/>
    <p:sldId id="260" r:id="rId6"/>
    <p:sldId id="261" r:id="rId7"/>
    <p:sldId id="265" r:id="rId8"/>
    <p:sldId id="262" r:id="rId9"/>
    <p:sldId id="268" r:id="rId10"/>
    <p:sldId id="263" r:id="rId11"/>
    <p:sldId id="267" r:id="rId12"/>
    <p:sldId id="264" r:id="rId13"/>
    <p:sldId id="266" r:id="rId14"/>
    <p:sldId id="270" r:id="rId15"/>
  </p:sldIdLst>
  <p:sldSz cx="12192000" cy="6858000"/>
  <p:notesSz cx="6858000" cy="9144000"/>
  <p:embeddedFontLst>
    <p:embeddedFont>
      <p:font typeface="Imperial Sans Text"/>
      <p:regular r:id="rId17"/>
      <p:bold r:id="rId18"/>
    </p:embeddedFont>
    <p:embeddedFont>
      <p:font typeface="Imperial Sans Text Medium" panose="020B0603020202020204"/>
      <p:regular r:id="rId19"/>
    </p:embeddedFont>
    <p:embeddedFont>
      <p:font typeface="Imperial Sans Text Semibold"/>
      <p:bold r:id="rId20"/>
    </p:embeddedFont>
  </p:embeddedFontLst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4416F9-05E3-4967-ADD6-921820E39A92}" v="5" dt="2024-11-13T07:58:17.296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24" autoAdjust="0"/>
  </p:normalViewPr>
  <p:slideViewPr>
    <p:cSldViewPr snapToGrid="0">
      <p:cViewPr varScale="1">
        <p:scale>
          <a:sx n="69" d="100"/>
          <a:sy n="69" d="100"/>
        </p:scale>
        <p:origin x="120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ker, Duncan" userId="087c04a3-5789-4cfa-8b32-b38d250e9c44" providerId="ADAL" clId="{F24416F9-05E3-4967-ADD6-921820E39A92}"/>
    <pc:docChg chg="undo custSel modSld">
      <pc:chgData name="Parker, Duncan" userId="087c04a3-5789-4cfa-8b32-b38d250e9c44" providerId="ADAL" clId="{F24416F9-05E3-4967-ADD6-921820E39A92}" dt="2024-11-13T12:05:05.338" v="101" actId="20577"/>
      <pc:docMkLst>
        <pc:docMk/>
      </pc:docMkLst>
      <pc:sldChg chg="modSp mod">
        <pc:chgData name="Parker, Duncan" userId="087c04a3-5789-4cfa-8b32-b38d250e9c44" providerId="ADAL" clId="{F24416F9-05E3-4967-ADD6-921820E39A92}" dt="2024-11-13T12:05:05.338" v="101" actId="20577"/>
        <pc:sldMkLst>
          <pc:docMk/>
          <pc:sldMk cId="266826683" sldId="257"/>
        </pc:sldMkLst>
        <pc:spChg chg="mod">
          <ac:chgData name="Parker, Duncan" userId="087c04a3-5789-4cfa-8b32-b38d250e9c44" providerId="ADAL" clId="{F24416F9-05E3-4967-ADD6-921820E39A92}" dt="2024-11-13T12:05:05.338" v="101" actId="20577"/>
          <ac:spMkLst>
            <pc:docMk/>
            <pc:sldMk cId="266826683" sldId="257"/>
            <ac:spMk id="2" creationId="{2E2B5E60-AD83-A7CE-4AC3-0AF557FD3A25}"/>
          </ac:spMkLst>
        </pc:spChg>
        <pc:spChg chg="mod">
          <ac:chgData name="Parker, Duncan" userId="087c04a3-5789-4cfa-8b32-b38d250e9c44" providerId="ADAL" clId="{F24416F9-05E3-4967-ADD6-921820E39A92}" dt="2024-11-13T07:49:09.413" v="1" actId="20577"/>
          <ac:spMkLst>
            <pc:docMk/>
            <pc:sldMk cId="266826683" sldId="257"/>
            <ac:spMk id="6" creationId="{D8590196-1683-86F1-9CB4-80E5FB8111EC}"/>
          </ac:spMkLst>
        </pc:spChg>
      </pc:sldChg>
      <pc:sldChg chg="modSp mod">
        <pc:chgData name="Parker, Duncan" userId="087c04a3-5789-4cfa-8b32-b38d250e9c44" providerId="ADAL" clId="{F24416F9-05E3-4967-ADD6-921820E39A92}" dt="2024-11-13T10:37:38.370" v="99" actId="5793"/>
        <pc:sldMkLst>
          <pc:docMk/>
          <pc:sldMk cId="4040859390" sldId="260"/>
        </pc:sldMkLst>
        <pc:spChg chg="mod">
          <ac:chgData name="Parker, Duncan" userId="087c04a3-5789-4cfa-8b32-b38d250e9c44" providerId="ADAL" clId="{F24416F9-05E3-4967-ADD6-921820E39A92}" dt="2024-11-13T10:37:38.370" v="99" actId="5793"/>
          <ac:spMkLst>
            <pc:docMk/>
            <pc:sldMk cId="4040859390" sldId="260"/>
            <ac:spMk id="3" creationId="{02093435-ACA6-599E-C49D-A0716534E4BA}"/>
          </ac:spMkLst>
        </pc:spChg>
      </pc:sldChg>
      <pc:sldChg chg="modSp mod">
        <pc:chgData name="Parker, Duncan" userId="087c04a3-5789-4cfa-8b32-b38d250e9c44" providerId="ADAL" clId="{F24416F9-05E3-4967-ADD6-921820E39A92}" dt="2024-11-13T10:19:36.654" v="59" actId="20577"/>
        <pc:sldMkLst>
          <pc:docMk/>
          <pc:sldMk cId="2708236080" sldId="261"/>
        </pc:sldMkLst>
        <pc:spChg chg="mod">
          <ac:chgData name="Parker, Duncan" userId="087c04a3-5789-4cfa-8b32-b38d250e9c44" providerId="ADAL" clId="{F24416F9-05E3-4967-ADD6-921820E39A92}" dt="2024-11-13T10:19:36.654" v="59" actId="20577"/>
          <ac:spMkLst>
            <pc:docMk/>
            <pc:sldMk cId="2708236080" sldId="261"/>
            <ac:spMk id="3" creationId="{04A47470-E11A-D34F-E1AC-A33EFBCA7E65}"/>
          </ac:spMkLst>
        </pc:spChg>
        <pc:spChg chg="mod">
          <ac:chgData name="Parker, Duncan" userId="087c04a3-5789-4cfa-8b32-b38d250e9c44" providerId="ADAL" clId="{F24416F9-05E3-4967-ADD6-921820E39A92}" dt="2024-11-13T07:50:07.895" v="7" actId="20577"/>
          <ac:spMkLst>
            <pc:docMk/>
            <pc:sldMk cId="2708236080" sldId="261"/>
            <ac:spMk id="8" creationId="{CA8F4A7B-9131-FF54-A442-B6F4FF0C44BD}"/>
          </ac:spMkLst>
        </pc:spChg>
      </pc:sldChg>
      <pc:sldChg chg="modSp mod modNotesTx">
        <pc:chgData name="Parker, Duncan" userId="087c04a3-5789-4cfa-8b32-b38d250e9c44" providerId="ADAL" clId="{F24416F9-05E3-4967-ADD6-921820E39A92}" dt="2024-11-13T10:13:46.294" v="46" actId="20577"/>
        <pc:sldMkLst>
          <pc:docMk/>
          <pc:sldMk cId="3168750370" sldId="262"/>
        </pc:sldMkLst>
        <pc:spChg chg="mod">
          <ac:chgData name="Parker, Duncan" userId="087c04a3-5789-4cfa-8b32-b38d250e9c44" providerId="ADAL" clId="{F24416F9-05E3-4967-ADD6-921820E39A92}" dt="2024-11-13T08:24:33.862" v="27" actId="20577"/>
          <ac:spMkLst>
            <pc:docMk/>
            <pc:sldMk cId="3168750370" sldId="262"/>
            <ac:spMk id="3" creationId="{67F0FBF7-4BEC-A0BD-98E6-71D3621B564B}"/>
          </ac:spMkLst>
        </pc:spChg>
      </pc:sldChg>
      <pc:sldChg chg="modSp">
        <pc:chgData name="Parker, Duncan" userId="087c04a3-5789-4cfa-8b32-b38d250e9c44" providerId="ADAL" clId="{F24416F9-05E3-4967-ADD6-921820E39A92}" dt="2024-11-13T07:57:41.393" v="21"/>
        <pc:sldMkLst>
          <pc:docMk/>
          <pc:sldMk cId="2477457761" sldId="263"/>
        </pc:sldMkLst>
        <pc:picChg chg="mod">
          <ac:chgData name="Parker, Duncan" userId="087c04a3-5789-4cfa-8b32-b38d250e9c44" providerId="ADAL" clId="{F24416F9-05E3-4967-ADD6-921820E39A92}" dt="2024-11-13T07:56:54.782" v="19"/>
          <ac:picMkLst>
            <pc:docMk/>
            <pc:sldMk cId="2477457761" sldId="263"/>
            <ac:picMk id="22" creationId="{47F6FD68-FA2D-E57E-FB1A-54682349241F}"/>
          </ac:picMkLst>
        </pc:picChg>
        <pc:picChg chg="mod">
          <ac:chgData name="Parker, Duncan" userId="087c04a3-5789-4cfa-8b32-b38d250e9c44" providerId="ADAL" clId="{F24416F9-05E3-4967-ADD6-921820E39A92}" dt="2024-11-13T07:57:41.393" v="21"/>
          <ac:picMkLst>
            <pc:docMk/>
            <pc:sldMk cId="2477457761" sldId="263"/>
            <ac:picMk id="24" creationId="{2B06B65F-C4A4-9ABC-FDA0-467064C472F1}"/>
          </ac:picMkLst>
        </pc:picChg>
      </pc:sldChg>
      <pc:sldChg chg="modSp mod">
        <pc:chgData name="Parker, Duncan" userId="087c04a3-5789-4cfa-8b32-b38d250e9c44" providerId="ADAL" clId="{F24416F9-05E3-4967-ADD6-921820E39A92}" dt="2024-11-13T08:47:07.171" v="39" actId="20577"/>
        <pc:sldMkLst>
          <pc:docMk/>
          <pc:sldMk cId="2569635943" sldId="266"/>
        </pc:sldMkLst>
        <pc:spChg chg="mod">
          <ac:chgData name="Parker, Duncan" userId="087c04a3-5789-4cfa-8b32-b38d250e9c44" providerId="ADAL" clId="{F24416F9-05E3-4967-ADD6-921820E39A92}" dt="2024-11-13T08:47:07.171" v="39" actId="20577"/>
          <ac:spMkLst>
            <pc:docMk/>
            <pc:sldMk cId="2569635943" sldId="266"/>
            <ac:spMk id="3" creationId="{C10738C8-49BA-29C6-BB85-E31F7241117E}"/>
          </ac:spMkLst>
        </pc:spChg>
      </pc:sldChg>
      <pc:sldChg chg="modSp mod">
        <pc:chgData name="Parker, Duncan" userId="087c04a3-5789-4cfa-8b32-b38d250e9c44" providerId="ADAL" clId="{F24416F9-05E3-4967-ADD6-921820E39A92}" dt="2024-11-13T08:44:28.764" v="37" actId="20577"/>
        <pc:sldMkLst>
          <pc:docMk/>
          <pc:sldMk cId="3260580066" sldId="267"/>
        </pc:sldMkLst>
        <pc:spChg chg="mod">
          <ac:chgData name="Parker, Duncan" userId="087c04a3-5789-4cfa-8b32-b38d250e9c44" providerId="ADAL" clId="{F24416F9-05E3-4967-ADD6-921820E39A92}" dt="2024-11-13T08:44:28.764" v="37" actId="20577"/>
          <ac:spMkLst>
            <pc:docMk/>
            <pc:sldMk cId="3260580066" sldId="267"/>
            <ac:spMk id="3" creationId="{DCB60D18-DCAE-ABA5-562E-F7954B07A0F5}"/>
          </ac:spMkLst>
        </pc:spChg>
        <pc:picChg chg="mod">
          <ac:chgData name="Parker, Duncan" userId="087c04a3-5789-4cfa-8b32-b38d250e9c44" providerId="ADAL" clId="{F24416F9-05E3-4967-ADD6-921820E39A92}" dt="2024-11-13T07:58:17.278" v="22"/>
          <ac:picMkLst>
            <pc:docMk/>
            <pc:sldMk cId="3260580066" sldId="267"/>
            <ac:picMk id="14" creationId="{DD557432-E844-1245-612F-0DFD00ECDAD1}"/>
          </ac:picMkLst>
        </pc:picChg>
      </pc:sldChg>
      <pc:sldChg chg="modSp mod modNotesTx">
        <pc:chgData name="Parker, Duncan" userId="087c04a3-5789-4cfa-8b32-b38d250e9c44" providerId="ADAL" clId="{F24416F9-05E3-4967-ADD6-921820E39A92}" dt="2024-11-13T10:13:51.034" v="47" actId="20577"/>
        <pc:sldMkLst>
          <pc:docMk/>
          <pc:sldMk cId="1804272539" sldId="268"/>
        </pc:sldMkLst>
        <pc:spChg chg="mod">
          <ac:chgData name="Parker, Duncan" userId="087c04a3-5789-4cfa-8b32-b38d250e9c44" providerId="ADAL" clId="{F24416F9-05E3-4967-ADD6-921820E39A92}" dt="2024-11-13T08:34:38.881" v="32" actId="20577"/>
          <ac:spMkLst>
            <pc:docMk/>
            <pc:sldMk cId="1804272539" sldId="268"/>
            <ac:spMk id="3" creationId="{5A2FB7C4-E762-2068-5E9F-0DEC9C14231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1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9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987F-D44C-4535-8224-77153E67675C}" type="datetime1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9ACA-3CEC-4850-A7AA-038A36291451}" type="datetime1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D05FB-870D-48AB-B83C-3FB86B693ED3}" type="datetime1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7F8-D7F5-4B50-B6F5-9ACA7AA38EB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505B-43C2-486D-AC2C-4FF24C7DB002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E2B4F-350B-4183-B693-28BFAED7881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A4E5-DC60-48BF-84E6-A91E75C2C8D4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D802-73CC-4372-995E-D8FDB9730085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075C9-913B-42FB-A5D7-78E99FD386C9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933E-6CAB-44C4-8472-D6995BBD1F1C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CC0732-2E95-AE1D-13E5-F7FFC7BB0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D14-5F4A-4729-879D-B2E3F4DCE3C9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7FFB-AE57-4873-B7A7-0F12913CB3A9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8C59C-DAC2-43BF-8775-1C2DFF1455C7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1F9-E732-44B5-9B71-646290833523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E92DD-7917-456F-BCC7-F9B85B956F37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93D11-5028-441D-8AEA-B105467F734D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6359-ABA7-4ABE-99A3-F57835667898}" type="datetime1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6321-3736-4226-8554-EC2A2ED42DA2}" type="datetime1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CBD7-0C6D-421B-875E-64A8FC8F41B4}" type="datetime1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69C53E-6F36-43A1-AF78-40E0C254C112}" type="datetime1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Progress with the 1S-module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22D6F08-46E5-5EA7-E3A2-67645E5C7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36A1-A02F-4417-8B26-B77014FC58BC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C4C1-F0A6-4952-9226-5D80C7060FF4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CBFE-0E61-42DA-BA0C-4774A26134CE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F96E-F1DC-4B4B-AA8D-3B64F4EBDBBE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4C144-8D89-4BD5-B63B-6B47211C5AEE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E1BB-EEAA-4125-A23A-9A95946D2D9B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B76D7-0936-4657-A6DB-134FCF4BE724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E339-912B-42B3-A098-6E957CA01303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D287-8921-413B-8E93-8FA72FEAC476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52BF-74D0-4BC0-A9E4-A8B6FD42600A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E7C5DD9-4903-8E37-9C71-51843927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A35E5-3F60-4EEA-8B4C-C89A03C86D69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8C33E-F9B5-4690-A3A2-7C233FF6046A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9AE9-6E7F-4D63-90B7-43E6F5712840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6A01-A8CC-4B2B-AE22-D4FE4798F986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2B28-5773-4F63-B779-07AE2B85FA93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91E08-FA97-4B12-AA3F-256507A4AFA9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0DD38-051F-4D31-A77F-CBD4FBB77ECC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E012-0B4D-450E-B1D4-6A8FD36DFFA6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8079AE91-4ABF-A9AC-DD3E-25CF3D141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E1CB8A6-5DB1-3B99-A9F8-9597AF152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459D86-11D8-7A68-1B53-2B86FE4F7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74EB628-65B8-A8C0-3304-77AF961E9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7F605DF-643C-8B14-6DAD-2EA5E33AC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5E74-39EA-4B4F-B182-529515FCFCC2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C6620-6C15-49CB-BD61-4354ADE0BCFB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CEBF-FBDB-4326-A2D6-E3717517FBF3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7861-32FC-48E7-A554-C1AC55DC03EE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3017-F9E6-4BEE-A51C-1D003B51775D}" type="datetime1">
              <a:rPr lang="en-GB" smtClean="0"/>
              <a:t>13/11/2024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0945D-EB42-4351-852C-D9AD6472C823}" type="datetime1">
              <a:rPr lang="en-GB" smtClean="0"/>
              <a:t>13/11/2024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7F524-188D-46EA-82EE-ED52DA7A4C48}" type="datetime1">
              <a:rPr lang="en-GB" smtClean="0"/>
              <a:t>13/11/2024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E261-BF5D-4C01-998A-7505F9105469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BF50-1637-4D50-A1FE-69B194E06639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34E9A3-8472-49BD-9263-7B1CB8731E7C}" type="datetime1">
              <a:rPr lang="en-GB" smtClean="0"/>
              <a:t>13/11/2024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Progress with the 1S-module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fld id="{A110503D-1A3B-42C7-A2EA-5D1705609B39}" type="datetime1">
              <a:rPr lang="en-GB" smtClean="0"/>
              <a:t>13/11/2024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Progress with the 1S-module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</p:sldLayoutIdLst>
  <p:transition>
    <p:fade/>
  </p:transition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6C70-3B0C-690C-2FF8-30ECEE796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5E60-AD83-A7CE-4AC3-0AF557FD3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/>
          <a:lstStyle/>
          <a:p>
            <a:r>
              <a:rPr lang="en-GB" dirty="0"/>
              <a:t>Progress </a:t>
            </a:r>
            <a:r>
              <a:rPr lang="en-GB"/>
              <a:t>with the </a:t>
            </a:r>
            <a:r>
              <a:rPr lang="en-GB" dirty="0"/>
              <a:t>1S-module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8A084-C83B-B1BA-F1C8-58ED2C96F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/>
          <a:p>
            <a:r>
              <a:rPr lang="en-GB"/>
              <a:t>Introduction &amp; Status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590196-1683-86F1-9CB4-80E5FB8111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/>
          <a:lstStyle/>
          <a:p>
            <a:r>
              <a:rPr lang="en-US" dirty="0"/>
              <a:t>Duncan Parker (dparker@ic.ac.uk)</a:t>
            </a:r>
          </a:p>
          <a:p>
            <a:r>
              <a:rPr lang="en-US" dirty="0"/>
              <a:t>13/11/2024</a:t>
            </a:r>
          </a:p>
        </p:txBody>
      </p:sp>
    </p:spTree>
    <p:extLst>
      <p:ext uri="{BB962C8B-B14F-4D97-AF65-F5344CB8AC3E}">
        <p14:creationId xmlns:p14="http://schemas.microsoft.com/office/powerpoint/2010/main" val="2668266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EA2F7-7444-D1C9-229B-4319E8473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B02398-9C50-BBC6-6B7F-76282390C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246" y="736871"/>
            <a:ext cx="5357058" cy="586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3621C-BF05-A705-64EB-03979A985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with 1S-module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738C8-49BA-29C6-BB85-E31F724111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We are seeking collaboration!</a:t>
            </a:r>
          </a:p>
          <a:p>
            <a:endParaRPr lang="en-GB" dirty="0"/>
          </a:p>
          <a:p>
            <a:r>
              <a:rPr lang="en-GB" dirty="0"/>
              <a:t>We looking for partners with skills/facilities:</a:t>
            </a:r>
          </a:p>
          <a:p>
            <a:pPr marL="504891" lvl="2" indent="-342900"/>
            <a:r>
              <a:rPr lang="en-GB" dirty="0"/>
              <a:t>Cleanroom module assembly</a:t>
            </a:r>
          </a:p>
          <a:p>
            <a:pPr marL="504891" lvl="2" indent="-342900"/>
            <a:r>
              <a:rPr lang="en-GB" dirty="0"/>
              <a:t>Bump bond flip chip assembly hardware and expertise</a:t>
            </a:r>
          </a:p>
          <a:p>
            <a:pPr marL="504891" lvl="2" indent="-342900"/>
            <a:r>
              <a:rPr lang="en-GB" dirty="0"/>
              <a:t>Large scale Wire Bonding</a:t>
            </a:r>
          </a:p>
          <a:p>
            <a:pPr marL="504891" lvl="2" indent="-342900"/>
            <a:r>
              <a:rPr lang="en-GB" dirty="0"/>
              <a:t>Mechanical design expertise</a:t>
            </a:r>
          </a:p>
          <a:p>
            <a:pPr marL="504891" lvl="2" indent="-342900"/>
            <a:r>
              <a:rPr lang="en-GB" dirty="0"/>
              <a:t>Module level testing</a:t>
            </a:r>
          </a:p>
          <a:p>
            <a:pPr marL="504891" lvl="2" indent="-342900"/>
            <a:endParaRPr lang="en-GB" dirty="0"/>
          </a:p>
          <a:p>
            <a:pPr lvl="2" indent="0">
              <a:buNone/>
            </a:pPr>
            <a:r>
              <a:rPr lang="en-GB" dirty="0"/>
              <a:t>Finally, the system is modular. With limited effort we can revise for different:</a:t>
            </a:r>
          </a:p>
          <a:p>
            <a:pPr marL="504891" lvl="2" indent="-342900"/>
            <a:r>
              <a:rPr lang="en-GB" dirty="0"/>
              <a:t>Sensors</a:t>
            </a:r>
          </a:p>
          <a:p>
            <a:pPr marL="504891" lvl="2" indent="-342900"/>
            <a:r>
              <a:rPr lang="en-GB" dirty="0"/>
              <a:t>ASICs</a:t>
            </a:r>
          </a:p>
          <a:p>
            <a:pPr marL="504891" lvl="2" indent="-342900"/>
            <a:r>
              <a:rPr lang="en-GB" dirty="0"/>
              <a:t>Backend hardware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11ADB-5DC7-561E-2707-BE84D6BD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7F8-D7F5-4B50-B6F5-9ACA7AA38EB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F60ED-976D-DBB5-5519-117C5AC1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2CFBF-A692-4C17-9104-3BCAA5C1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10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9D54F2E-221B-83C0-2C7C-057F1C40203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256963594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275C6-20AB-A713-D5CA-FFA980DAE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0FACB4-AE26-8016-0A15-5A2CA3531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246" y="736871"/>
            <a:ext cx="5357058" cy="586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8C1D53-E69D-2B6A-AAB3-51F086D6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with 1S-module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13E99-384E-55B1-A89F-609570965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7F8-D7F5-4B50-B6F5-9ACA7AA38EB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A3816-8F14-B068-FFF6-9EF2FB5E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B069F-7E7A-5A8E-0E35-EF3755A7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11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755108C-AB8C-8C30-18F0-0515F48EA90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End of Slides</a:t>
            </a:r>
          </a:p>
        </p:txBody>
      </p:sp>
      <p:pic>
        <p:nvPicPr>
          <p:cNvPr id="10" name="Picture 9" descr="A white rectangular object with a black rectangular object on a white surface&#10;&#10;Description automatically generated">
            <a:extLst>
              <a:ext uri="{FF2B5EF4-FFF2-40B4-BE49-F238E27FC236}">
                <a16:creationId xmlns:a16="http://schemas.microsoft.com/office/drawing/2014/main" id="{4FF2AD7F-1869-48F5-B717-73C84EAF0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/>
          <a:stretch/>
        </p:blipFill>
        <p:spPr>
          <a:xfrm rot="5400000">
            <a:off x="567085" y="1415205"/>
            <a:ext cx="5281058" cy="45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742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028B4-A008-43ED-5926-6FE80C4A5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86FA-97E5-F8DD-556F-736F7612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with 1S-module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93435-ACA6-599E-C49D-A0716534E4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1800" dirty="0"/>
              <a:t>Produce a design for tracking stages that are suitable for: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Beam Telescopes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Fixed Target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R&amp;D activities</a:t>
            </a:r>
          </a:p>
          <a:p>
            <a:endParaRPr lang="en-GB" sz="1800" dirty="0"/>
          </a:p>
          <a:p>
            <a:r>
              <a:rPr lang="en-GB" sz="1800" dirty="0"/>
              <a:t>To leverage/piggyback on new technologies and designs developed for the CMS upgrade: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Silicon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ASICs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Backend hardware (Serenity)</a:t>
            </a:r>
          </a:p>
          <a:p>
            <a:endParaRPr lang="en-GB" sz="1800" dirty="0"/>
          </a:p>
          <a:p>
            <a:r>
              <a:rPr lang="en-GB" sz="1800" dirty="0"/>
              <a:t>To use as much as possible COTS hardware to: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Avoid exotic technologies such as HDI flex PCBs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Reduce cost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Simplify system support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Make design </a:t>
            </a:r>
            <a:r>
              <a:rPr lang="en-GB" sz="1800" dirty="0" err="1"/>
              <a:t>iterable</a:t>
            </a:r>
            <a:r>
              <a:rPr lang="en-GB" sz="1800" dirty="0"/>
              <a:t> at 'normal' costs...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1F72F-3CF9-3B3B-1D91-D7D3E5753B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GB"/>
              <a:t>Illustrative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3E8F9-5FEE-79AF-3AAD-4B6C2D01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E9BF-7217-4739-A7CE-F42ED3A7E9DC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D5D16-7863-0808-32E5-7EA47740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B7551-3EA0-532B-F420-ADF25389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471E6DF-21B1-B23B-535F-5ABEFDF4B54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Aims of Project</a:t>
            </a: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3DC46C41-8BEA-3B46-0541-E724ABC10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9" y="998240"/>
            <a:ext cx="3848438" cy="53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5939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C2C70-639D-5713-BB21-8AC5A39FC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with 1S-module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47470-E11A-D34F-E1AC-A33EFBCA7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5437" y="1395015"/>
            <a:ext cx="5583238" cy="4866481"/>
          </a:xfrm>
        </p:spPr>
        <p:txBody>
          <a:bodyPr/>
          <a:lstStyle/>
          <a:p>
            <a:r>
              <a:rPr lang="en-GB" dirty="0"/>
              <a:t>Double sensor arrangement for resolving bends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Little benefit in many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Introduces additional material into beam path</a:t>
            </a:r>
          </a:p>
          <a:p>
            <a:endParaRPr lang="en-GB" dirty="0"/>
          </a:p>
          <a:p>
            <a:r>
              <a:rPr lang="en-GB" dirty="0"/>
              <a:t>Front-end &amp; Service Hybrid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High B Field, High radiation tolerance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Custom devices:</a:t>
            </a:r>
          </a:p>
          <a:p>
            <a:pPr marL="504891" lvl="2" indent="-342900"/>
            <a:r>
              <a:rPr lang="en-GB" dirty="0"/>
              <a:t>CBC3 &amp; CIC</a:t>
            </a:r>
          </a:p>
          <a:p>
            <a:pPr marL="504891" lvl="2" indent="-342900"/>
            <a:r>
              <a:rPr lang="en-GB" dirty="0"/>
              <a:t>LPGBT &amp; </a:t>
            </a:r>
            <a:r>
              <a:rPr lang="en-GB" dirty="0" err="1"/>
              <a:t>VTRx</a:t>
            </a:r>
            <a:endParaRPr lang="en-GB" dirty="0"/>
          </a:p>
          <a:p>
            <a:pPr marL="504891" lvl="2" indent="-342900"/>
            <a:r>
              <a:rPr lang="en-GB" dirty="0"/>
              <a:t>Power Hybrids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2S Devices are scarce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Availability will be a consequence of module surplus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599BE55-74D9-8E9C-0448-8E032588B2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3325" y="2346989"/>
            <a:ext cx="5583238" cy="296253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6DB7D-A23C-7B4E-79D0-0D209451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7F8-D7F5-4B50-B6F5-9ACA7AA38EB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C828C-F741-4D0E-A1AB-A0A18239E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F4D90-F681-20D3-D6FE-B7225DF00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A8F4A7B-9131-FF54-A442-B6F4FF0C44B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A Quick look at the CERN 2S module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29BCC592-C838-EEA0-36DC-DD8D084DF7F1}"/>
              </a:ext>
            </a:extLst>
          </p:cNvPr>
          <p:cNvSpPr/>
          <p:nvPr/>
        </p:nvSpPr>
        <p:spPr>
          <a:xfrm>
            <a:off x="2601919" y="3681148"/>
            <a:ext cx="435615" cy="8319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FD5A39-184F-CEF6-C154-BA00C3B79638}"/>
              </a:ext>
            </a:extLst>
          </p:cNvPr>
          <p:cNvSpPr txBox="1"/>
          <p:nvPr/>
        </p:nvSpPr>
        <p:spPr>
          <a:xfrm>
            <a:off x="3269503" y="3576169"/>
            <a:ext cx="2083890" cy="10419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/>
              <a:t>All needed to work in CMS constraints, but come with many overheads.</a:t>
            </a:r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2838AE-D702-649B-AF88-3B9301A9B002}"/>
              </a:ext>
            </a:extLst>
          </p:cNvPr>
          <p:cNvSpPr txBox="1"/>
          <p:nvPr/>
        </p:nvSpPr>
        <p:spPr>
          <a:xfrm>
            <a:off x="7230763" y="5452666"/>
            <a:ext cx="4558936" cy="39894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400">
                <a:solidFill>
                  <a:schemeClr val="tx1"/>
                </a:solidFill>
              </a:rPr>
              <a:t>https://cds.cern.ch/record/2703569/plots</a:t>
            </a:r>
          </a:p>
        </p:txBody>
      </p:sp>
    </p:spTree>
    <p:extLst>
      <p:ext uri="{BB962C8B-B14F-4D97-AF65-F5344CB8AC3E}">
        <p14:creationId xmlns:p14="http://schemas.microsoft.com/office/powerpoint/2010/main" val="27082360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9E09D-FD8A-C610-9266-ED2A4A74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0067-15CE-E180-44AD-700DB4A9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with 1S-module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C83FD-CD31-709E-4E6C-703D9400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7F8-D7F5-4B50-B6F5-9ACA7AA38EB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914B-14B1-F743-CEAD-AFBAD473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711D8-016E-C179-8BD5-613BC18E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4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5C8F10C-C3F5-7965-3C3E-2C075E88F78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Introducing the 1S module</a:t>
            </a: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FB1DF861-9537-B371-9A24-1A43A85D7F1B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7924799" y="998240"/>
            <a:ext cx="3848438" cy="5302130"/>
          </a:xfr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C58D567-F02B-09B3-995C-AEDAA5E17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Our design consists of</a:t>
            </a:r>
          </a:p>
          <a:p>
            <a:endParaRPr lang="en-GB" dirty="0"/>
          </a:p>
          <a:p>
            <a:r>
              <a:rPr lang="en-GB" dirty="0"/>
              <a:t>A single CMS Silicon strip sensor: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1016 channels @ 90 um</a:t>
            </a:r>
          </a:p>
          <a:p>
            <a:endParaRPr lang="en-GB" dirty="0"/>
          </a:p>
          <a:p>
            <a:r>
              <a:rPr lang="en-GB" dirty="0"/>
              <a:t>2 Front end boards: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8 x CBC 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~1k wire bond pads to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Sensor bias filtering and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Connectors to control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Control board: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Power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Bias control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Fibre interface to DAQ</a:t>
            </a:r>
          </a:p>
        </p:txBody>
      </p:sp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B9768F3F-CA31-99D6-6F01-36AA381D512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3950420" y="1278106"/>
            <a:ext cx="3974379" cy="4661704"/>
          </a:xfrm>
        </p:spPr>
      </p:pic>
    </p:spTree>
    <p:extLst>
      <p:ext uri="{BB962C8B-B14F-4D97-AF65-F5344CB8AC3E}">
        <p14:creationId xmlns:p14="http://schemas.microsoft.com/office/powerpoint/2010/main" val="410868296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90BD2-2848-0358-5017-A7BCE03B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7A479-72B4-710F-8887-69A0CF65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with 1S-module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0FBF7-4BEC-A0BD-98E6-71D3621B5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1" y="1394619"/>
            <a:ext cx="5876845" cy="4866481"/>
          </a:xfrm>
        </p:spPr>
        <p:txBody>
          <a:bodyPr/>
          <a:lstStyle/>
          <a:p>
            <a:r>
              <a:rPr lang="en-GB" dirty="0"/>
              <a:t>Features: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~1000 Wire bond pads for sensor connections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Sites for 8 CBC3 ASICs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Connectors for data, clock,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Bias distribution</a:t>
            </a:r>
          </a:p>
          <a:p>
            <a:endParaRPr lang="en-GB" dirty="0"/>
          </a:p>
          <a:p>
            <a:r>
              <a:rPr lang="en-GB" dirty="0"/>
              <a:t>Strategy here is maximum simplicity: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Complexity (and design risk) is offloaded to other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This also means we have smaller and cheaper PCB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Board Specs: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8 Layer HDI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80um track and gap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160um </a:t>
            </a:r>
            <a:r>
              <a:rPr lang="en-GB" sz="1800" dirty="0" err="1"/>
              <a:t>uVias</a:t>
            </a:r>
            <a:r>
              <a:rPr lang="en-GB" sz="1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Total via count = 12K or 5.8/mm^2!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Cost per bare board is 340 EUR or 17</a:t>
            </a:r>
            <a:r>
              <a:rPr lang="en-GB" sz="1600" dirty="0"/>
              <a:t>¢</a:t>
            </a:r>
            <a:r>
              <a:rPr lang="en-GB" sz="1800" dirty="0"/>
              <a:t>/mm^2</a:t>
            </a:r>
          </a:p>
          <a:p>
            <a:endParaRPr lang="en-GB" dirty="0"/>
          </a:p>
          <a:p>
            <a:endParaRPr lang="en-GB" dirty="0"/>
          </a:p>
          <a:p>
            <a:pPr marL="504891" lvl="2" indent="-342900"/>
            <a:endParaRPr lang="en-GB" dirty="0"/>
          </a:p>
          <a:p>
            <a:pPr lvl="1"/>
            <a:endParaRPr lang="en-GB" dirty="0"/>
          </a:p>
          <a:p>
            <a:pPr lvl="2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96C4713-25C5-1A4E-6EAD-911A5E68E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2530" y="1607500"/>
            <a:ext cx="5583238" cy="108166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C1CD3-E560-E0E5-44FC-A7FCFF722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7F8-D7F5-4B50-B6F5-9ACA7AA38EB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65305-5E2B-87B2-FFB7-4F7AD639A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22E23-B6FC-28AD-BD15-265DECFB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5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E0ECA2A-6CFA-9B38-F818-C4EACC68345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Front End Board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A4CBE55-D502-B031-DA9E-958B67F89BFE}"/>
              </a:ext>
            </a:extLst>
          </p:cNvPr>
          <p:cNvSpPr txBox="1">
            <a:spLocks/>
          </p:cNvSpPr>
          <p:nvPr/>
        </p:nvSpPr>
        <p:spPr>
          <a:xfrm>
            <a:off x="6282530" y="3851564"/>
            <a:ext cx="5583238" cy="24569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D658334-57BD-225F-5936-0F6C02454C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3"/>
          <a:stretch/>
        </p:blipFill>
        <p:spPr>
          <a:xfrm>
            <a:off x="6203077" y="2774354"/>
            <a:ext cx="5583238" cy="1619003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B76628-EB9A-82B5-02FD-6FEA9408F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48" y="4520605"/>
            <a:ext cx="4838949" cy="1511378"/>
          </a:xfrm>
          <a:prstGeom prst="rect">
            <a:avLst/>
          </a:prstGeom>
        </p:spPr>
      </p:pic>
      <p:pic>
        <p:nvPicPr>
          <p:cNvPr id="29" name="Picture 28" descr="A close-up of a computer circuit board&#10;&#10;Description automatically generated">
            <a:extLst>
              <a:ext uri="{FF2B5EF4-FFF2-40B4-BE49-F238E27FC236}">
                <a16:creationId xmlns:a16="http://schemas.microsoft.com/office/drawing/2014/main" id="{2BD6F3B9-D5AB-E658-5DB4-816311BCD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t="30169" r="2601" b="35938"/>
          <a:stretch/>
        </p:blipFill>
        <p:spPr>
          <a:xfrm>
            <a:off x="6203076" y="4630520"/>
            <a:ext cx="5592466" cy="111545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7B29D34-5F67-B06C-7CAE-FAB8025C07F1}"/>
              </a:ext>
            </a:extLst>
          </p:cNvPr>
          <p:cNvSpPr/>
          <p:nvPr/>
        </p:nvSpPr>
        <p:spPr>
          <a:xfrm>
            <a:off x="7419703" y="1409000"/>
            <a:ext cx="330926" cy="19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68171B-CE6C-E17C-4439-E5CF06C474A8}"/>
              </a:ext>
            </a:extLst>
          </p:cNvPr>
          <p:cNvSpPr/>
          <p:nvPr/>
        </p:nvSpPr>
        <p:spPr>
          <a:xfrm>
            <a:off x="7441928" y="1622800"/>
            <a:ext cx="590096" cy="1942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23943EB-9F31-3D83-9672-DBF3603C3F1C}"/>
              </a:ext>
            </a:extLst>
          </p:cNvPr>
          <p:cNvSpPr/>
          <p:nvPr/>
        </p:nvSpPr>
        <p:spPr>
          <a:xfrm>
            <a:off x="6269716" y="2829210"/>
            <a:ext cx="5583238" cy="16062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B881A-60FC-4760-D1FB-F0533C664854}"/>
              </a:ext>
            </a:extLst>
          </p:cNvPr>
          <p:cNvSpPr txBox="1"/>
          <p:nvPr/>
        </p:nvSpPr>
        <p:spPr>
          <a:xfrm>
            <a:off x="8543262" y="1082032"/>
            <a:ext cx="966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107mm </a:t>
            </a:r>
            <a:endParaRPr lang="en-GB" dirty="0"/>
          </a:p>
        </p:txBody>
      </p:sp>
      <p:cxnSp>
        <p:nvCxnSpPr>
          <p:cNvPr id="9" name="Straight Arrow Connector 10">
            <a:extLst>
              <a:ext uri="{FF2B5EF4-FFF2-40B4-BE49-F238E27FC236}">
                <a16:creationId xmlns:a16="http://schemas.microsoft.com/office/drawing/2014/main" id="{93F36E76-DC36-A36C-8E69-D171A23D1E59}"/>
              </a:ext>
            </a:extLst>
          </p:cNvPr>
          <p:cNvCxnSpPr>
            <a:cxnSpLocks/>
          </p:cNvCxnSpPr>
          <p:nvPr/>
        </p:nvCxnSpPr>
        <p:spPr>
          <a:xfrm flipV="1">
            <a:off x="6344920" y="1456683"/>
            <a:ext cx="5441395" cy="18215"/>
          </a:xfrm>
          <a:prstGeom prst="straightConnector1">
            <a:avLst/>
          </a:prstGeom>
          <a:noFill/>
          <a:ln w="19046" cap="flat">
            <a:solidFill>
              <a:srgbClr val="156082"/>
            </a:solidFill>
            <a:prstDash val="solid"/>
            <a:miter/>
            <a:headEnd type="arrow"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316875037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8360E-9481-50D9-9BBA-C4AF66017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E01D-10AD-14ED-0074-4240F52AB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with 1S-module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FB7C4-E762-2068-5E9F-0DEC9C1423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Features: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AMD Artix XC7A100T FPGA (484 balls)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Connections to 2 Frontend boards:</a:t>
            </a:r>
          </a:p>
          <a:p>
            <a:pPr marL="504891" lvl="2" indent="-342900"/>
            <a:r>
              <a:rPr lang="en-GB" sz="1800" dirty="0"/>
              <a:t>16 CBC3 ASICs</a:t>
            </a:r>
          </a:p>
          <a:p>
            <a:pPr marL="504891" lvl="2" indent="-342900"/>
            <a:r>
              <a:rPr lang="en-GB" sz="1800" dirty="0"/>
              <a:t>96 links at 320Mb/s = total 30Gb/s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4 channel Firefly transceiver site: 25Gb/s to Serenity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On board HV bias regulator</a:t>
            </a:r>
          </a:p>
          <a:p>
            <a:r>
              <a:rPr lang="en-GB" dirty="0"/>
              <a:t>	</a:t>
            </a:r>
          </a:p>
          <a:p>
            <a:r>
              <a:rPr lang="en-GB" dirty="0"/>
              <a:t>Board Specs: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8 Layer standard tech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125 um track/gap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Via count 1,300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Cost per board 80 EUR or 1.4 </a:t>
            </a:r>
            <a:r>
              <a:rPr lang="en-GB" sz="1600" dirty="0"/>
              <a:t>¢/mm^2 (more than 10x cheaper than front end boards!)</a:t>
            </a: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504891" lvl="2" indent="-342900"/>
            <a:endParaRPr lang="en-GB" dirty="0"/>
          </a:p>
          <a:p>
            <a:pPr lvl="1"/>
            <a:endParaRPr lang="en-GB" dirty="0"/>
          </a:p>
          <a:p>
            <a:pPr lvl="2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2CF0C-4A00-FB5F-573B-4A893568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7F8-D7F5-4B50-B6F5-9ACA7AA38EB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7F106-0F69-8298-F118-958D0435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DF307-9B01-C1E0-36AA-D576635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6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B5570A2-F988-42A7-3529-C7977781597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Control Board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CC6ECBF-CCDF-8B2A-AAD2-F0B692FC1BC8}"/>
              </a:ext>
            </a:extLst>
          </p:cNvPr>
          <p:cNvSpPr txBox="1">
            <a:spLocks/>
          </p:cNvSpPr>
          <p:nvPr/>
        </p:nvSpPr>
        <p:spPr>
          <a:xfrm>
            <a:off x="6282530" y="3851564"/>
            <a:ext cx="5583238" cy="24569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1EFEF7-2C4A-EF55-B261-70D67D0BA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509" y="1042791"/>
            <a:ext cx="5857618" cy="1480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200219-BA63-432A-30F4-8DA6C90F3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09"/>
          <a:stretch/>
        </p:blipFill>
        <p:spPr>
          <a:xfrm>
            <a:off x="6372754" y="2523065"/>
            <a:ext cx="5402789" cy="236416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E573FEE-001D-FBCA-6064-D40F78D9AFC5}"/>
              </a:ext>
            </a:extLst>
          </p:cNvPr>
          <p:cNvSpPr/>
          <p:nvPr/>
        </p:nvSpPr>
        <p:spPr>
          <a:xfrm>
            <a:off x="7620453" y="1114683"/>
            <a:ext cx="1501776" cy="6647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D86A49-56B4-6D9E-5406-EF1818DBD9BF}"/>
              </a:ext>
            </a:extLst>
          </p:cNvPr>
          <p:cNvSpPr/>
          <p:nvPr/>
        </p:nvSpPr>
        <p:spPr>
          <a:xfrm>
            <a:off x="6269715" y="2498281"/>
            <a:ext cx="5639255" cy="249608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pic>
        <p:nvPicPr>
          <p:cNvPr id="26" name="Picture 25" descr="A close-up of a circuit board&#10;&#10;Description automatically generated">
            <a:extLst>
              <a:ext uri="{FF2B5EF4-FFF2-40B4-BE49-F238E27FC236}">
                <a16:creationId xmlns:a16="http://schemas.microsoft.com/office/drawing/2014/main" id="{86184752-8D9A-905C-E62D-44B9C27D1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380" r="3051" b="29579"/>
          <a:stretch/>
        </p:blipFill>
        <p:spPr>
          <a:xfrm>
            <a:off x="6452347" y="5037440"/>
            <a:ext cx="5036666" cy="1313666"/>
          </a:xfrm>
          <a:prstGeom prst="rect">
            <a:avLst/>
          </a:prstGeom>
        </p:spPr>
      </p:pic>
      <p:cxnSp>
        <p:nvCxnSpPr>
          <p:cNvPr id="10" name="Straight Arrow Connector 10">
            <a:extLst>
              <a:ext uri="{FF2B5EF4-FFF2-40B4-BE49-F238E27FC236}">
                <a16:creationId xmlns:a16="http://schemas.microsoft.com/office/drawing/2014/main" id="{5CE85F9F-E5BD-579E-F38A-D9B67F6CF657}"/>
              </a:ext>
            </a:extLst>
          </p:cNvPr>
          <p:cNvCxnSpPr>
            <a:cxnSpLocks/>
          </p:cNvCxnSpPr>
          <p:nvPr/>
        </p:nvCxnSpPr>
        <p:spPr>
          <a:xfrm flipV="1">
            <a:off x="6255246" y="978259"/>
            <a:ext cx="5583238" cy="21935"/>
          </a:xfrm>
          <a:prstGeom prst="straightConnector1">
            <a:avLst/>
          </a:prstGeom>
          <a:noFill/>
          <a:ln w="19046" cap="flat">
            <a:solidFill>
              <a:srgbClr val="156082"/>
            </a:solidFill>
            <a:prstDash val="solid"/>
            <a:miter/>
            <a:headEnd type="arrow"/>
            <a:tailEnd type="arrow"/>
          </a:ln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00A034E-3AB4-44F1-DD4F-410173767FDD}"/>
              </a:ext>
            </a:extLst>
          </p:cNvPr>
          <p:cNvSpPr txBox="1"/>
          <p:nvPr/>
        </p:nvSpPr>
        <p:spPr>
          <a:xfrm>
            <a:off x="8519246" y="670114"/>
            <a:ext cx="902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175mm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27253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CD8E4-519D-6FE6-98B8-93716342F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46A92-7253-CEC0-349F-3E7B6B3DA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with 1S-module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7ACF4-B2E1-23C9-FD46-FED6E9C213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loosely defined as we lack the time resources.</a:t>
            </a:r>
          </a:p>
          <a:p>
            <a:endParaRPr lang="en-GB" dirty="0"/>
          </a:p>
          <a:p>
            <a:r>
              <a:rPr lang="en-GB" dirty="0"/>
              <a:t>Consequently, working towards a functional electronics demonstration.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Acceptable that future mechanical constraints require electronics revision  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r>
              <a:rPr lang="en-GB" dirty="0"/>
              <a:t>A simple mechanical support system does exist: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Suitable to demo electronics in a test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Mix of 3d printed and machined alu 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Little consideration to:</a:t>
            </a:r>
          </a:p>
          <a:p>
            <a:pPr marL="504891" lvl="2" indent="-342900"/>
            <a:r>
              <a:rPr lang="en-GB" dirty="0"/>
              <a:t>Thermal management</a:t>
            </a:r>
          </a:p>
          <a:p>
            <a:pPr marL="504891" lvl="2" indent="-342900"/>
            <a:r>
              <a:rPr lang="en-GB" dirty="0"/>
              <a:t>Dimensional Stability</a:t>
            </a:r>
          </a:p>
          <a:p>
            <a:pPr marL="504891" lvl="2" indent="-342900"/>
            <a:r>
              <a:rPr lang="en-GB" dirty="0"/>
              <a:t>Alignment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C8552E6-EFE6-5B0D-E5E5-D48A3494C8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2317" y="1033154"/>
            <a:ext cx="2248904" cy="289246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5055A-6228-BBDC-F1D1-A680530F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7F8-D7F5-4B50-B6F5-9ACA7AA38EB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87E3C-4A3F-30AF-B1D3-9523331F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82A01-03A5-96D7-40D6-B859212B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7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3AB92EA-FEAA-094F-49E3-09991F73527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Mechanical Support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87B4B8-C7EC-56EA-D4EF-EB0DCA2B4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136" y="1092538"/>
            <a:ext cx="2699125" cy="2957129"/>
          </a:xfrm>
          <a:prstGeom prst="rect">
            <a:avLst/>
          </a:prstGeom>
        </p:spPr>
      </p:pic>
      <p:pic>
        <p:nvPicPr>
          <p:cNvPr id="22" name="Picture 21" descr="A white rectangular object with a black rectangular object on a white surface&#10;&#10;Description automatically generated">
            <a:extLst>
              <a:ext uri="{FF2B5EF4-FFF2-40B4-BE49-F238E27FC236}">
                <a16:creationId xmlns:a16="http://schemas.microsoft.com/office/drawing/2014/main" id="{47F6FD68-FA2D-E57E-FB1A-546823492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8"/>
          <a:stretch/>
        </p:blipFill>
        <p:spPr>
          <a:xfrm rot="5400000">
            <a:off x="6413669" y="4101825"/>
            <a:ext cx="2468322" cy="2115433"/>
          </a:xfrm>
          <a:prstGeom prst="rect">
            <a:avLst/>
          </a:prstGeom>
        </p:spPr>
      </p:pic>
      <p:pic>
        <p:nvPicPr>
          <p:cNvPr id="24" name="Picture 23" descr="A close-up of a circuit board&#10;&#10;Description automatically generated">
            <a:extLst>
              <a:ext uri="{FF2B5EF4-FFF2-40B4-BE49-F238E27FC236}">
                <a16:creationId xmlns:a16="http://schemas.microsoft.com/office/drawing/2014/main" id="{2B06B65F-C4A4-9ABC-FDA0-467064C47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6" t="-3800" r="3998" b="-8139"/>
          <a:stretch/>
        </p:blipFill>
        <p:spPr>
          <a:xfrm>
            <a:off x="8812166" y="3841336"/>
            <a:ext cx="2973637" cy="275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5776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FBF70-FC80-519C-E86B-3683E61E2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74068-DA16-86F5-784C-AA188670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with 1S-module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60D18-DCAE-ABA5-562E-F7954B07A0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Assembly facilities at 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Automated pick and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Reflow machines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Rework/Precision placement machines.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Manual wire bonder </a:t>
            </a:r>
          </a:p>
          <a:p>
            <a:endParaRPr lang="en-GB" dirty="0"/>
          </a:p>
          <a:p>
            <a:r>
              <a:rPr lang="en-GB" dirty="0"/>
              <a:t>New processes to learn – assembly of CBC3 ASICs a 250um pitch bump bonded flip chip: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Chip dipping technique to deposit ~50um film of flux on each solder ball.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Tuning flux viscosity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Precision alignment</a:t>
            </a:r>
          </a:p>
          <a:p>
            <a:endParaRPr lang="en-GB" dirty="0"/>
          </a:p>
          <a:p>
            <a:r>
              <a:rPr lang="en-GB" dirty="0"/>
              <a:t>Objective: to achieve sufficient yield to assemble one or two complete modules.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2" name="Content Placeholder 11" descr="Close-up of a circuit board&#10;&#10;Description automatically generated">
            <a:extLst>
              <a:ext uri="{FF2B5EF4-FFF2-40B4-BE49-F238E27FC236}">
                <a16:creationId xmlns:a16="http://schemas.microsoft.com/office/drawing/2014/main" id="{68B98F08-F0C5-88BC-AFF2-87FDBAC604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8"/>
          <a:stretch/>
        </p:blipFill>
        <p:spPr>
          <a:xfrm>
            <a:off x="6998282" y="3667919"/>
            <a:ext cx="4867486" cy="259318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5B09E-ACEC-19E4-0FDE-A5E42324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7F8-D7F5-4B50-B6F5-9ACA7AA38EB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69433-5872-7CB9-530A-F995885F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503E8-F672-FF7D-E6A3-5DE66406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8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C3FE47A-E3F4-1DF0-2616-F434A165D03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4233" y="630044"/>
            <a:ext cx="11540763" cy="371567"/>
          </a:xfrm>
        </p:spPr>
        <p:txBody>
          <a:bodyPr/>
          <a:lstStyle/>
          <a:p>
            <a:r>
              <a:rPr lang="en-GB"/>
              <a:t>Device Assembly </a:t>
            </a:r>
          </a:p>
        </p:txBody>
      </p:sp>
      <p:pic>
        <p:nvPicPr>
          <p:cNvPr id="14" name="Picture 13" descr="A close-up of a circuit board&#10;&#10;Description automatically generated">
            <a:extLst>
              <a:ext uri="{FF2B5EF4-FFF2-40B4-BE49-F238E27FC236}">
                <a16:creationId xmlns:a16="http://schemas.microsoft.com/office/drawing/2014/main" id="{DD557432-E844-1245-612F-0DFD00ECD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88" b="29853"/>
          <a:stretch/>
        </p:blipFill>
        <p:spPr>
          <a:xfrm>
            <a:off x="7007510" y="2138317"/>
            <a:ext cx="4868577" cy="1397000"/>
          </a:xfrm>
          <a:prstGeom prst="rect">
            <a:avLst/>
          </a:prstGeom>
        </p:spPr>
      </p:pic>
      <p:pic>
        <p:nvPicPr>
          <p:cNvPr id="18" name="Picture 17" descr="A close-up of a screen&#10;&#10;Description automatically generated">
            <a:extLst>
              <a:ext uri="{FF2B5EF4-FFF2-40B4-BE49-F238E27FC236}">
                <a16:creationId xmlns:a16="http://schemas.microsoft.com/office/drawing/2014/main" id="{1AE25403-9C20-1C84-8814-F2BF4450E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7" b="13846"/>
          <a:stretch/>
        </p:blipFill>
        <p:spPr>
          <a:xfrm>
            <a:off x="6997191" y="252000"/>
            <a:ext cx="4868577" cy="16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8006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C1E2D-0F7C-00B0-5752-A6311F7DE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2406-43AB-9C58-A86E-87A594B2F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 with 1S-module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7E17B-9624-5B1B-82F4-58BE65DA0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20"/>
            <a:ext cx="5583238" cy="4100490"/>
          </a:xfrm>
        </p:spPr>
        <p:txBody>
          <a:bodyPr/>
          <a:lstStyle/>
          <a:p>
            <a:pPr algn="ctr"/>
            <a:r>
              <a:rPr lang="en-GB" b="1" dirty="0"/>
              <a:t>We have 5x assembled Control boards</a:t>
            </a:r>
          </a:p>
          <a:p>
            <a:pPr lvl="2" indent="0">
              <a:buNone/>
            </a:pPr>
            <a:endParaRPr lang="en-GB" dirty="0"/>
          </a:p>
          <a:p>
            <a:pPr lvl="2" indent="0">
              <a:buNone/>
            </a:pPr>
            <a:r>
              <a:rPr lang="en-GB" dirty="0"/>
              <a:t>Done:</a:t>
            </a:r>
          </a:p>
          <a:p>
            <a:pPr marL="504891" lvl="2" indent="-342900"/>
            <a:r>
              <a:rPr lang="en-GB" dirty="0"/>
              <a:t>All passed smoke tests</a:t>
            </a:r>
          </a:p>
          <a:p>
            <a:pPr marL="504891" lvl="2" indent="-342900"/>
            <a:r>
              <a:rPr lang="en-GB" dirty="0"/>
              <a:t>4 with all power rails functional</a:t>
            </a:r>
          </a:p>
          <a:p>
            <a:pPr marL="504891" lvl="2" indent="-342900"/>
            <a:r>
              <a:rPr lang="en-GB" dirty="0"/>
              <a:t>4 with FPGA visible and programmable</a:t>
            </a:r>
          </a:p>
          <a:p>
            <a:pPr marL="504891" lvl="2" indent="-342900"/>
            <a:r>
              <a:rPr lang="en-GB" dirty="0"/>
              <a:t>4 with some transceiver links functional</a:t>
            </a:r>
          </a:p>
          <a:p>
            <a:pPr lvl="2" indent="0">
              <a:buNone/>
            </a:pPr>
            <a:endParaRPr lang="en-GB" dirty="0"/>
          </a:p>
          <a:p>
            <a:pPr lvl="2" indent="0">
              <a:buNone/>
            </a:pPr>
            <a:r>
              <a:rPr lang="en-GB" dirty="0"/>
              <a:t>To do:</a:t>
            </a:r>
          </a:p>
          <a:p>
            <a:pPr marL="504891" lvl="2" indent="-342900"/>
            <a:r>
              <a:rPr lang="en-GB" dirty="0"/>
              <a:t>Develop firmware</a:t>
            </a:r>
          </a:p>
          <a:p>
            <a:pPr marL="504891" lvl="2" indent="-342900"/>
            <a:r>
              <a:rPr lang="en-GB" dirty="0"/>
              <a:t>Interface with front end board</a:t>
            </a:r>
          </a:p>
          <a:p>
            <a:pPr marL="504891" lvl="2" indent="-342900"/>
            <a:r>
              <a:rPr lang="en-GB" dirty="0"/>
              <a:t>Interface with Serenity</a:t>
            </a:r>
          </a:p>
          <a:p>
            <a:pPr marL="504891" lvl="2" indent="-342900"/>
            <a:r>
              <a:rPr lang="en-GB" dirty="0"/>
              <a:t>Read test pulses</a:t>
            </a:r>
          </a:p>
          <a:p>
            <a:pPr lvl="2" indent="0">
              <a:buNone/>
            </a:pPr>
            <a:endParaRPr lang="en-GB" dirty="0"/>
          </a:p>
          <a:p>
            <a:pPr lvl="2" indent="0">
              <a:buNone/>
            </a:pPr>
            <a:endParaRPr lang="en-GB" dirty="0"/>
          </a:p>
          <a:p>
            <a:pPr lvl="2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E2DC0-B871-D250-B862-5C602C035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20"/>
            <a:ext cx="5583238" cy="4100490"/>
          </a:xfrm>
        </p:spPr>
        <p:txBody>
          <a:bodyPr/>
          <a:lstStyle/>
          <a:p>
            <a:pPr algn="ctr"/>
            <a:r>
              <a:rPr lang="en-GB" b="1" dirty="0"/>
              <a:t>We have 5x assembled Front End Boards</a:t>
            </a:r>
            <a:r>
              <a:rPr lang="en-GB" dirty="0"/>
              <a:t> </a:t>
            </a:r>
          </a:p>
          <a:p>
            <a:pPr algn="ctr"/>
            <a:r>
              <a:rPr lang="en-GB" dirty="0"/>
              <a:t>(mostly Minus ASICs)</a:t>
            </a:r>
          </a:p>
          <a:p>
            <a:r>
              <a:rPr lang="en-GB" dirty="0"/>
              <a:t>Done:</a:t>
            </a:r>
          </a:p>
          <a:p>
            <a:pPr marL="504891" lvl="2" indent="-342900"/>
            <a:r>
              <a:rPr lang="en-GB" dirty="0"/>
              <a:t>One board has 2 ASICs assembled and has passed smoke tests. (significant!)</a:t>
            </a:r>
          </a:p>
          <a:p>
            <a:pPr marL="504891" lvl="2" indent="-342900"/>
            <a:endParaRPr lang="en-GB" dirty="0"/>
          </a:p>
          <a:p>
            <a:pPr lvl="2" indent="0">
              <a:buNone/>
            </a:pPr>
            <a:r>
              <a:rPr lang="en-GB" dirty="0"/>
              <a:t>To Do:</a:t>
            </a:r>
          </a:p>
          <a:p>
            <a:pPr marL="504891" lvl="2" indent="-342900"/>
            <a:r>
              <a:rPr lang="en-GB" dirty="0"/>
              <a:t>Fully populate 8 ASICs on 4 boards</a:t>
            </a:r>
          </a:p>
          <a:p>
            <a:pPr marL="504891" lvl="2" indent="-342900"/>
            <a:r>
              <a:rPr lang="en-GB" dirty="0"/>
              <a:t>Interface to Control Board</a:t>
            </a:r>
          </a:p>
          <a:p>
            <a:pPr marL="504891" lvl="2" indent="-342900"/>
            <a:r>
              <a:rPr lang="en-GB" dirty="0"/>
              <a:t>Attach Sensor to mechanical support</a:t>
            </a:r>
          </a:p>
          <a:p>
            <a:pPr marL="504891" lvl="2" indent="-342900"/>
            <a:r>
              <a:rPr lang="en-GB" dirty="0"/>
              <a:t>Wire bonds made to sensor</a:t>
            </a:r>
          </a:p>
          <a:p>
            <a:pPr lvl="2" indent="0">
              <a:buNone/>
            </a:pPr>
            <a:endParaRPr lang="en-GB" dirty="0"/>
          </a:p>
          <a:p>
            <a:pPr lvl="2" indent="0">
              <a:buNone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1BEFB-6F64-664C-5279-26A9755C3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7F8-D7F5-4B50-B6F5-9ACA7AA38EB4}" type="datetime1">
              <a:rPr lang="en-GB" smtClean="0"/>
              <a:t>13/11/2024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5E62B-D9C7-47CF-F059-6E2B4CE8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Progress with the 1S-module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53A68-2BF1-CCC1-08EA-DA4C08FB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9</a:t>
            </a:fld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4F73A53-30EE-6C8F-07F5-19543262556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/>
              <a:t>Current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0E50F-B4B9-D39B-908C-14A21B50B9A2}"/>
              </a:ext>
            </a:extLst>
          </p:cNvPr>
          <p:cNvSpPr txBox="1"/>
          <p:nvPr/>
        </p:nvSpPr>
        <p:spPr>
          <a:xfrm>
            <a:off x="2860676" y="550504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indent="0">
              <a:buNone/>
            </a:pPr>
            <a:r>
              <a:rPr lang="en-GB" dirty="0"/>
              <a:t>Many of these tasks need firmware and hardware support!</a:t>
            </a:r>
          </a:p>
        </p:txBody>
      </p:sp>
    </p:spTree>
    <p:extLst>
      <p:ext uri="{BB962C8B-B14F-4D97-AF65-F5344CB8AC3E}">
        <p14:creationId xmlns:p14="http://schemas.microsoft.com/office/powerpoint/2010/main" val="196061667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9379B5C2-89E2-4436-AAC2-A0EB58951E1D}" vid="{86F68850-0020-4398-8624-9E78985566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8A123D29B80F4DA162F056B1614AE8" ma:contentTypeVersion="21" ma:contentTypeDescription="Create a new document." ma:contentTypeScope="" ma:versionID="c57705c6e11494b62f5481bb03382031">
  <xsd:schema xmlns:xsd="http://www.w3.org/2001/XMLSchema" xmlns:xs="http://www.w3.org/2001/XMLSchema" xmlns:p="http://schemas.microsoft.com/office/2006/metadata/properties" xmlns:ns2="234eae3a-fe17-4ad0-8a85-65c4eaf044ca" xmlns:ns3="ae354c01-f879-41b3-9955-0485ca9fcbd5" targetNamespace="http://schemas.microsoft.com/office/2006/metadata/properties" ma:root="true" ma:fieldsID="6cab7f4f4d090382ef807afa4306b08f" ns2:_="" ns3:_="">
    <xsd:import namespace="234eae3a-fe17-4ad0-8a85-65c4eaf044ca"/>
    <xsd:import namespace="ae354c01-f879-41b3-9955-0485ca9fcb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eae3a-fe17-4ad0-8a85-65c4eaf044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354c01-f879-41b3-9955-0485ca9fcbd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4730a69-4309-4bbc-a6c2-c52621e451a0}" ma:internalName="TaxCatchAll" ma:showField="CatchAllData" ma:web="ae354c01-f879-41b3-9955-0485ca9fcb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e354c01-f879-41b3-9955-0485ca9fcbd5" xsi:nil="true"/>
    <lcf76f155ced4ddcb4097134ff3c332f xmlns="234eae3a-fe17-4ad0-8a85-65c4eaf044c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1F2AD2-8EAF-49FF-B454-25CDD199BF49}">
  <ds:schemaRefs>
    <ds:schemaRef ds:uri="234eae3a-fe17-4ad0-8a85-65c4eaf044ca"/>
    <ds:schemaRef ds:uri="ae354c01-f879-41b3-9955-0485ca9fcb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2CE4AAA-D843-40AE-B7DA-88847D70CD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4260CA-D8AA-427D-8786-D011BC268083}">
  <ds:schemaRefs>
    <ds:schemaRef ds:uri="234eae3a-fe17-4ad0-8a85-65c4eaf044ca"/>
    <ds:schemaRef ds:uri="ae354c01-f879-41b3-9955-0485ca9fcbd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Imperial_PowerPoint 16_9 template</Template>
  <TotalTime>632</TotalTime>
  <Words>816</Words>
  <Application>Microsoft Office PowerPoint</Application>
  <PresentationFormat>Widescreen</PresentationFormat>
  <Paragraphs>214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Imperial Sans Text Semibold</vt:lpstr>
      <vt:lpstr>Imperial Sans Text Medium</vt:lpstr>
      <vt:lpstr>Arial</vt:lpstr>
      <vt:lpstr>Calibri</vt:lpstr>
      <vt:lpstr>Imperial Sans Text</vt:lpstr>
      <vt:lpstr>ICL PPT Theme</vt:lpstr>
      <vt:lpstr>Progress with the 1S-module</vt:lpstr>
      <vt:lpstr>Progress with 1S-module</vt:lpstr>
      <vt:lpstr>Progress with 1S-module</vt:lpstr>
      <vt:lpstr>Progress with 1S-module</vt:lpstr>
      <vt:lpstr>Progress with 1S-module</vt:lpstr>
      <vt:lpstr>Progress with 1S-module</vt:lpstr>
      <vt:lpstr>Progress with 1S-module</vt:lpstr>
      <vt:lpstr>Progress with 1S-module</vt:lpstr>
      <vt:lpstr>Progress with 1S-module</vt:lpstr>
      <vt:lpstr>Progress with 1S-module</vt:lpstr>
      <vt:lpstr>Progress with 1S-module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Parker, Duncan</dc:creator>
  <cp:lastModifiedBy>Parker, Duncan</cp:lastModifiedBy>
  <cp:revision>3</cp:revision>
  <dcterms:created xsi:type="dcterms:W3CDTF">2024-11-04T14:16:31Z</dcterms:created>
  <dcterms:modified xsi:type="dcterms:W3CDTF">2024-11-13T12:05:16Z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0x010100158A123D29B80F4DA162F056B1614AE8</vt:lpwstr>
  </property>
  <property fmtid="{D5CDD505-2E9C-101B-9397-08002B2CF9AE}" pid="3" name="MediaServiceImageTags">
    <vt:lpwstr/>
  </property>
</Properties>
</file>