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6" r:id="rId4"/>
    <p:sldId id="275" r:id="rId5"/>
    <p:sldId id="258" r:id="rId6"/>
    <p:sldId id="265" r:id="rId7"/>
    <p:sldId id="273" r:id="rId8"/>
    <p:sldId id="271" r:id="rId9"/>
    <p:sldId id="269" r:id="rId10"/>
    <p:sldId id="270"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4660"/>
  </p:normalViewPr>
  <p:slideViewPr>
    <p:cSldViewPr snapToGrid="0">
      <p:cViewPr varScale="1">
        <p:scale>
          <a:sx n="86" d="100"/>
          <a:sy n="86"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EE98-8437-4F20-842D-A4ACEC9A4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049AFE-3760-47DC-8737-5095564A1A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DF1E05-D655-4B1A-B94C-9C0156F20C1B}"/>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5" name="Footer Placeholder 4">
            <a:extLst>
              <a:ext uri="{FF2B5EF4-FFF2-40B4-BE49-F238E27FC236}">
                <a16:creationId xmlns:a16="http://schemas.microsoft.com/office/drawing/2014/main" id="{4767D3A3-334F-45C8-8F1E-34E12DB393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58E8E-8720-4543-86D1-AB36866BB6E8}"/>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380881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3308-3F95-4CDE-ACD7-4D28508C91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1A4B22-6740-47E0-BF79-23083172DF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8A60A5-EC30-4DDF-AAE6-209B1EA911A2}"/>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5" name="Footer Placeholder 4">
            <a:extLst>
              <a:ext uri="{FF2B5EF4-FFF2-40B4-BE49-F238E27FC236}">
                <a16:creationId xmlns:a16="http://schemas.microsoft.com/office/drawing/2014/main" id="{E224966F-11EB-46DC-9467-59B6E48CD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257FDC-F5ED-4041-B0E8-E64EFE88D9A3}"/>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112702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65399B-7057-4E00-B597-289AFF5CAF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147D51-A037-4468-BFCF-9EC580989A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7FA804-24CA-491B-8B15-E6F54CE87F2A}"/>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5" name="Footer Placeholder 4">
            <a:extLst>
              <a:ext uri="{FF2B5EF4-FFF2-40B4-BE49-F238E27FC236}">
                <a16:creationId xmlns:a16="http://schemas.microsoft.com/office/drawing/2014/main" id="{5223B755-0AA2-4B6D-BC0B-A5E8BCC31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A24DB-FD1E-498F-A81C-D7F98D16CA69}"/>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396344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7A71-99FF-4F95-965D-AF592F38D7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231728-7FCC-4C0A-9CB3-795B77CCCD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7CE6F4-9AEB-4E67-B225-D5214047827F}"/>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5" name="Footer Placeholder 4">
            <a:extLst>
              <a:ext uri="{FF2B5EF4-FFF2-40B4-BE49-F238E27FC236}">
                <a16:creationId xmlns:a16="http://schemas.microsoft.com/office/drawing/2014/main" id="{10B6B831-69D8-4C7B-9665-DF83BDB977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63B08B-9A53-44DC-A43E-C39BB4018F7F}"/>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40761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86C8-6306-4125-A351-5AA59C4AD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4E8288-460A-4D30-BF14-6B72EBA9F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19261-2A44-45E4-A316-E912329CB0D4}"/>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5" name="Footer Placeholder 4">
            <a:extLst>
              <a:ext uri="{FF2B5EF4-FFF2-40B4-BE49-F238E27FC236}">
                <a16:creationId xmlns:a16="http://schemas.microsoft.com/office/drawing/2014/main" id="{EB4771A9-6829-4BF6-9F49-957E2AB866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F64D3-F853-46F2-A073-C6B502C995D3}"/>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369639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41DC-098D-4E39-9867-BC5DB51BB0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2C1F80-E023-42DF-A060-877BEECB3C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5570F5-3BF3-493E-A929-7F469B0A52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079016-A3FD-4231-9EB4-25119C0D20C4}"/>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6" name="Footer Placeholder 5">
            <a:extLst>
              <a:ext uri="{FF2B5EF4-FFF2-40B4-BE49-F238E27FC236}">
                <a16:creationId xmlns:a16="http://schemas.microsoft.com/office/drawing/2014/main" id="{AA87FEA5-8C54-49E9-BBE3-D1C7E7B21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FE75C-862C-4A31-BDD4-C92F638E90C0}"/>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342257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9129-3DB6-43B6-A049-C5B5643D2D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97FE79-5A3F-4C87-B887-E67D8CA72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616DE9-17F8-4D51-8613-1916A58CB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BA2D55-5F00-4ED2-A661-6AA3C707A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C2B003-ACAE-4E9F-B012-F4BD8D8F0E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E89D78-1DD5-4B33-AA1C-D1E4E801A6AC}"/>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8" name="Footer Placeholder 7">
            <a:extLst>
              <a:ext uri="{FF2B5EF4-FFF2-40B4-BE49-F238E27FC236}">
                <a16:creationId xmlns:a16="http://schemas.microsoft.com/office/drawing/2014/main" id="{9B3E097B-4EC1-4366-BDFB-7073FC22F3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D2D0E7-C34F-437D-94AB-AD3564279E1D}"/>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186301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71BB-AC88-466F-8E68-F4C87E4DF4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86747F-94FC-437D-8AB6-90DB46F2BB38}"/>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4" name="Footer Placeholder 3">
            <a:extLst>
              <a:ext uri="{FF2B5EF4-FFF2-40B4-BE49-F238E27FC236}">
                <a16:creationId xmlns:a16="http://schemas.microsoft.com/office/drawing/2014/main" id="{B947979E-1919-4785-B119-FDC1A28AB7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6A36A9-BAA1-4754-A25D-CCAF01861D3E}"/>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109795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BC191-6287-43CC-8EBC-C6287DA7FC70}"/>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3" name="Footer Placeholder 2">
            <a:extLst>
              <a:ext uri="{FF2B5EF4-FFF2-40B4-BE49-F238E27FC236}">
                <a16:creationId xmlns:a16="http://schemas.microsoft.com/office/drawing/2014/main" id="{B7D36F5A-9082-4332-94BE-1425EB10E2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EF8F0B-F21E-4F20-B45F-B667919FC39E}"/>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53537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5614-BD9B-49AE-8318-4E06BC703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979C26-4186-430A-8270-91914DFAD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7B89B4-2383-4435-BE8F-25ECC1617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8E0677-08DC-4696-8440-76229E6F9554}"/>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6" name="Footer Placeholder 5">
            <a:extLst>
              <a:ext uri="{FF2B5EF4-FFF2-40B4-BE49-F238E27FC236}">
                <a16:creationId xmlns:a16="http://schemas.microsoft.com/office/drawing/2014/main" id="{0336D239-4FE7-46F7-AC45-88C2ECBE57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22A05-CA50-4674-9035-1264066966D9}"/>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126195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5EA4-9B7F-4F2E-A0DA-9202B9C4A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FAB670-F412-45E5-AD46-305C285E6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21EE19-8B98-49D4-97C9-9217B728A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7E8DDB-13B0-41F2-A567-340F7ADC1F74}"/>
              </a:ext>
            </a:extLst>
          </p:cNvPr>
          <p:cNvSpPr>
            <a:spLocks noGrp="1"/>
          </p:cNvSpPr>
          <p:nvPr>
            <p:ph type="dt" sz="half" idx="10"/>
          </p:nvPr>
        </p:nvSpPr>
        <p:spPr/>
        <p:txBody>
          <a:bodyPr/>
          <a:lstStyle/>
          <a:p>
            <a:fld id="{888495CA-05E6-4327-AA4D-F92D9E010545}" type="datetimeFigureOut">
              <a:rPr lang="en-GB" smtClean="0"/>
              <a:t>16/12/2024</a:t>
            </a:fld>
            <a:endParaRPr lang="en-GB"/>
          </a:p>
        </p:txBody>
      </p:sp>
      <p:sp>
        <p:nvSpPr>
          <p:cNvPr id="6" name="Footer Placeholder 5">
            <a:extLst>
              <a:ext uri="{FF2B5EF4-FFF2-40B4-BE49-F238E27FC236}">
                <a16:creationId xmlns:a16="http://schemas.microsoft.com/office/drawing/2014/main" id="{2EFEE49C-6482-4184-A63A-1E469A414B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5FBD6C-1FCA-41EE-9DA6-C31AAD90ED1A}"/>
              </a:ext>
            </a:extLst>
          </p:cNvPr>
          <p:cNvSpPr>
            <a:spLocks noGrp="1"/>
          </p:cNvSpPr>
          <p:nvPr>
            <p:ph type="sldNum" sz="quarter" idx="12"/>
          </p:nvPr>
        </p:nvSpPr>
        <p:spPr/>
        <p:txBody>
          <a:bodyPr/>
          <a:lstStyle/>
          <a:p>
            <a:fld id="{CE92E3E8-A37B-4211-BD03-EB8476C4CC8C}" type="slidenum">
              <a:rPr lang="en-GB" smtClean="0"/>
              <a:t>‹#›</a:t>
            </a:fld>
            <a:endParaRPr lang="en-GB"/>
          </a:p>
        </p:txBody>
      </p:sp>
    </p:spTree>
    <p:extLst>
      <p:ext uri="{BB962C8B-B14F-4D97-AF65-F5344CB8AC3E}">
        <p14:creationId xmlns:p14="http://schemas.microsoft.com/office/powerpoint/2010/main" val="354908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E1BD9-3909-45A6-9BD8-535D87834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136892-00B2-46DE-BFF4-AF02783A0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2E141B-3784-477E-A469-6767CDEE9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95CA-05E6-4327-AA4D-F92D9E010545}" type="datetimeFigureOut">
              <a:rPr lang="en-GB" smtClean="0"/>
              <a:t>16/12/2024</a:t>
            </a:fld>
            <a:endParaRPr lang="en-GB"/>
          </a:p>
        </p:txBody>
      </p:sp>
      <p:sp>
        <p:nvSpPr>
          <p:cNvPr id="5" name="Footer Placeholder 4">
            <a:extLst>
              <a:ext uri="{FF2B5EF4-FFF2-40B4-BE49-F238E27FC236}">
                <a16:creationId xmlns:a16="http://schemas.microsoft.com/office/drawing/2014/main" id="{CC85095F-1934-4606-AD29-8D2DD6ADB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789AC4-3ACE-46B2-AF8B-2BBB7B4AF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2E3E8-A37B-4211-BD03-EB8476C4CC8C}" type="slidenum">
              <a:rPr lang="en-GB" smtClean="0"/>
              <a:t>‹#›</a:t>
            </a:fld>
            <a:endParaRPr lang="en-GB"/>
          </a:p>
        </p:txBody>
      </p:sp>
    </p:spTree>
    <p:extLst>
      <p:ext uri="{BB962C8B-B14F-4D97-AF65-F5344CB8AC3E}">
        <p14:creationId xmlns:p14="http://schemas.microsoft.com/office/powerpoint/2010/main" val="286296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6958-7BA3-47E2-A986-C93473BC8A1E}"/>
              </a:ext>
            </a:extLst>
          </p:cNvPr>
          <p:cNvSpPr>
            <a:spLocks noGrp="1"/>
          </p:cNvSpPr>
          <p:nvPr>
            <p:ph type="ctrTitle"/>
          </p:nvPr>
        </p:nvSpPr>
        <p:spPr/>
        <p:txBody>
          <a:bodyPr/>
          <a:lstStyle/>
          <a:p>
            <a:r>
              <a:rPr lang="en-GB" dirty="0"/>
              <a:t>2S Module Simulation in FairMUonE </a:t>
            </a:r>
          </a:p>
        </p:txBody>
      </p:sp>
      <p:sp>
        <p:nvSpPr>
          <p:cNvPr id="3" name="Subtitle 2">
            <a:extLst>
              <a:ext uri="{FF2B5EF4-FFF2-40B4-BE49-F238E27FC236}">
                <a16:creationId xmlns:a16="http://schemas.microsoft.com/office/drawing/2014/main" id="{F38C3EF5-BDE4-4619-83C2-1CA9D77B6B18}"/>
              </a:ext>
            </a:extLst>
          </p:cNvPr>
          <p:cNvSpPr>
            <a:spLocks noGrp="1"/>
          </p:cNvSpPr>
          <p:nvPr>
            <p:ph type="subTitle" idx="1"/>
          </p:nvPr>
        </p:nvSpPr>
        <p:spPr/>
        <p:txBody>
          <a:bodyPr/>
          <a:lstStyle/>
          <a:p>
            <a:r>
              <a:rPr lang="en-GB" dirty="0"/>
              <a:t>Giorgia Cacciola</a:t>
            </a:r>
          </a:p>
          <a:p>
            <a:r>
              <a:rPr lang="en-GB" dirty="0"/>
              <a:t>16/12/2024</a:t>
            </a:r>
          </a:p>
        </p:txBody>
      </p:sp>
    </p:spTree>
    <p:extLst>
      <p:ext uri="{BB962C8B-B14F-4D97-AF65-F5344CB8AC3E}">
        <p14:creationId xmlns:p14="http://schemas.microsoft.com/office/powerpoint/2010/main" val="308255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EBAD-C343-4F4F-8A8A-94D1CE455429}"/>
              </a:ext>
            </a:extLst>
          </p:cNvPr>
          <p:cNvSpPr>
            <a:spLocks noGrp="1"/>
          </p:cNvSpPr>
          <p:nvPr>
            <p:ph type="title"/>
          </p:nvPr>
        </p:nvSpPr>
        <p:spPr/>
        <p:txBody>
          <a:bodyPr>
            <a:normAutofit fontScale="90000"/>
          </a:bodyPr>
          <a:lstStyle/>
          <a:p>
            <a:r>
              <a:rPr lang="en-GB" dirty="0"/>
              <a:t>Comparison of Resolution between 10 micron step simulation and Current version of FairMUonE </a:t>
            </a:r>
          </a:p>
        </p:txBody>
      </p:sp>
      <p:pic>
        <p:nvPicPr>
          <p:cNvPr id="4" name="Picture 3">
            <a:extLst>
              <a:ext uri="{FF2B5EF4-FFF2-40B4-BE49-F238E27FC236}">
                <a16:creationId xmlns:a16="http://schemas.microsoft.com/office/drawing/2014/main" id="{52B9676E-2575-4054-84E8-28F480B603FB}"/>
              </a:ext>
            </a:extLst>
          </p:cNvPr>
          <p:cNvPicPr>
            <a:picLocks noChangeAspect="1"/>
          </p:cNvPicPr>
          <p:nvPr/>
        </p:nvPicPr>
        <p:blipFill rotWithShape="1">
          <a:blip r:embed="rId2"/>
          <a:srcRect l="22208" t="14627" r="1188" b="19353"/>
          <a:stretch/>
        </p:blipFill>
        <p:spPr>
          <a:xfrm>
            <a:off x="545237" y="1840978"/>
            <a:ext cx="9339309" cy="4527610"/>
          </a:xfrm>
          <a:prstGeom prst="rect">
            <a:avLst/>
          </a:prstGeom>
        </p:spPr>
      </p:pic>
      <p:sp>
        <p:nvSpPr>
          <p:cNvPr id="5" name="TextBox 4">
            <a:extLst>
              <a:ext uri="{FF2B5EF4-FFF2-40B4-BE49-F238E27FC236}">
                <a16:creationId xmlns:a16="http://schemas.microsoft.com/office/drawing/2014/main" id="{DD1EBBA5-3594-461F-B676-D8305CA138BC}"/>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9</a:t>
            </a:r>
          </a:p>
        </p:txBody>
      </p:sp>
      <p:sp>
        <p:nvSpPr>
          <p:cNvPr id="6" name="TextBox 5">
            <a:extLst>
              <a:ext uri="{FF2B5EF4-FFF2-40B4-BE49-F238E27FC236}">
                <a16:creationId xmlns:a16="http://schemas.microsoft.com/office/drawing/2014/main" id="{2D8786CF-1404-42DA-B6CC-ADE3882A87C0}"/>
              </a:ext>
            </a:extLst>
          </p:cNvPr>
          <p:cNvSpPr txBox="1"/>
          <p:nvPr/>
        </p:nvSpPr>
        <p:spPr>
          <a:xfrm>
            <a:off x="7117302" y="4199139"/>
            <a:ext cx="2379216" cy="646331"/>
          </a:xfrm>
          <a:prstGeom prst="rect">
            <a:avLst/>
          </a:prstGeom>
          <a:noFill/>
        </p:spPr>
        <p:txBody>
          <a:bodyPr wrap="square" rtlCol="0">
            <a:spAutoFit/>
          </a:bodyPr>
          <a:lstStyle/>
          <a:p>
            <a:r>
              <a:rPr lang="en-GB" dirty="0">
                <a:solidFill>
                  <a:srgbClr val="002060"/>
                </a:solidFill>
                <a:latin typeface="+mj-lt"/>
              </a:rPr>
              <a:t>Current version of FairMUonE </a:t>
            </a:r>
          </a:p>
        </p:txBody>
      </p:sp>
      <p:sp>
        <p:nvSpPr>
          <p:cNvPr id="7" name="TextBox 6">
            <a:extLst>
              <a:ext uri="{FF2B5EF4-FFF2-40B4-BE49-F238E27FC236}">
                <a16:creationId xmlns:a16="http://schemas.microsoft.com/office/drawing/2014/main" id="{29BBD157-25CD-4F0A-A5FE-C5D35CD287CB}"/>
              </a:ext>
            </a:extLst>
          </p:cNvPr>
          <p:cNvSpPr txBox="1"/>
          <p:nvPr/>
        </p:nvSpPr>
        <p:spPr>
          <a:xfrm>
            <a:off x="6312024" y="1601334"/>
            <a:ext cx="2210540" cy="646331"/>
          </a:xfrm>
          <a:prstGeom prst="rect">
            <a:avLst/>
          </a:prstGeom>
          <a:noFill/>
        </p:spPr>
        <p:txBody>
          <a:bodyPr wrap="square" rtlCol="0">
            <a:spAutoFit/>
          </a:bodyPr>
          <a:lstStyle/>
          <a:p>
            <a:r>
              <a:rPr lang="en-GB" dirty="0">
                <a:solidFill>
                  <a:srgbClr val="FF0000"/>
                </a:solidFill>
                <a:latin typeface="+mj-lt"/>
              </a:rPr>
              <a:t>10 micron step simulation</a:t>
            </a:r>
          </a:p>
        </p:txBody>
      </p:sp>
    </p:spTree>
    <p:extLst>
      <p:ext uri="{BB962C8B-B14F-4D97-AF65-F5344CB8AC3E}">
        <p14:creationId xmlns:p14="http://schemas.microsoft.com/office/powerpoint/2010/main" val="228084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ACFD-836B-49CB-BE02-09BC9AC18B7A}"/>
              </a:ext>
            </a:extLst>
          </p:cNvPr>
          <p:cNvSpPr>
            <a:spLocks noGrp="1"/>
          </p:cNvSpPr>
          <p:nvPr>
            <p:ph type="title"/>
          </p:nvPr>
        </p:nvSpPr>
        <p:spPr/>
        <p:txBody>
          <a:bodyPr/>
          <a:lstStyle/>
          <a:p>
            <a:r>
              <a:rPr lang="en-GB" dirty="0"/>
              <a:t>Conclusions </a:t>
            </a:r>
          </a:p>
        </p:txBody>
      </p:sp>
      <p:sp>
        <p:nvSpPr>
          <p:cNvPr id="3" name="Content Placeholder 2">
            <a:extLst>
              <a:ext uri="{FF2B5EF4-FFF2-40B4-BE49-F238E27FC236}">
                <a16:creationId xmlns:a16="http://schemas.microsoft.com/office/drawing/2014/main" id="{2A7126CA-EF1A-4E65-87BE-178868ECDE18}"/>
              </a:ext>
            </a:extLst>
          </p:cNvPr>
          <p:cNvSpPr>
            <a:spLocks noGrp="1"/>
          </p:cNvSpPr>
          <p:nvPr>
            <p:ph idx="1"/>
          </p:nvPr>
        </p:nvSpPr>
        <p:spPr/>
        <p:txBody>
          <a:bodyPr>
            <a:normAutofit lnSpcReduction="10000"/>
          </a:bodyPr>
          <a:lstStyle/>
          <a:p>
            <a:pPr marL="0" indent="0">
              <a:buNone/>
            </a:pPr>
            <a:r>
              <a:rPr lang="en-GB" dirty="0">
                <a:latin typeface="+mj-lt"/>
              </a:rPr>
              <a:t>To improve the 2S module simulation the approach was changed by : </a:t>
            </a:r>
          </a:p>
          <a:p>
            <a:pPr>
              <a:buFont typeface="Courier New" panose="02070309020205020404" pitchFamily="49" charset="0"/>
              <a:buChar char="o"/>
            </a:pPr>
            <a:r>
              <a:rPr lang="en-GB" dirty="0">
                <a:latin typeface="+mj-lt"/>
              </a:rPr>
              <a:t>Reducing the maximum step length which in turn increased the sampling </a:t>
            </a:r>
          </a:p>
          <a:p>
            <a:pPr>
              <a:buFont typeface="Courier New" panose="02070309020205020404" pitchFamily="49" charset="0"/>
              <a:buChar char="o"/>
            </a:pPr>
            <a:r>
              <a:rPr lang="en-GB" dirty="0">
                <a:latin typeface="+mj-lt"/>
              </a:rPr>
              <a:t>Lowering the threshold at which secondary particles can be produced. </a:t>
            </a:r>
          </a:p>
          <a:p>
            <a:pPr marL="0" indent="0">
              <a:buNone/>
            </a:pPr>
            <a:br>
              <a:rPr lang="en-GB" dirty="0">
                <a:latin typeface="+mj-lt"/>
              </a:rPr>
            </a:br>
            <a:r>
              <a:rPr lang="en-GB" dirty="0">
                <a:latin typeface="+mj-lt"/>
              </a:rPr>
              <a:t>Consistency checks were done to make sure the new approach was working as it should be. </a:t>
            </a:r>
          </a:p>
          <a:p>
            <a:pPr marL="0" indent="0">
              <a:buNone/>
            </a:pPr>
            <a:br>
              <a:rPr lang="en-GB" dirty="0">
                <a:latin typeface="+mj-lt"/>
              </a:rPr>
            </a:br>
            <a:r>
              <a:rPr lang="en-GB" dirty="0">
                <a:latin typeface="+mj-lt"/>
              </a:rPr>
              <a:t>Despite the changes made to the simulation we do not see significant improvement </a:t>
            </a:r>
          </a:p>
          <a:p>
            <a:pPr marL="0" indent="0">
              <a:buNone/>
            </a:pPr>
            <a:endParaRPr lang="en-GB" dirty="0"/>
          </a:p>
        </p:txBody>
      </p:sp>
      <p:sp>
        <p:nvSpPr>
          <p:cNvPr id="4" name="TextBox 3">
            <a:extLst>
              <a:ext uri="{FF2B5EF4-FFF2-40B4-BE49-F238E27FC236}">
                <a16:creationId xmlns:a16="http://schemas.microsoft.com/office/drawing/2014/main" id="{312602A2-F267-428E-980E-675F78012A4E}"/>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10</a:t>
            </a:r>
          </a:p>
        </p:txBody>
      </p:sp>
    </p:spTree>
    <p:extLst>
      <p:ext uri="{BB962C8B-B14F-4D97-AF65-F5344CB8AC3E}">
        <p14:creationId xmlns:p14="http://schemas.microsoft.com/office/powerpoint/2010/main" val="189416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C86E7-12E0-4B2C-85F8-A2A7CD03C3C6}"/>
              </a:ext>
            </a:extLst>
          </p:cNvPr>
          <p:cNvSpPr txBox="1"/>
          <p:nvPr/>
        </p:nvSpPr>
        <p:spPr>
          <a:xfrm>
            <a:off x="497150" y="506027"/>
            <a:ext cx="10289220" cy="769441"/>
          </a:xfrm>
          <a:prstGeom prst="rect">
            <a:avLst/>
          </a:prstGeom>
          <a:noFill/>
        </p:spPr>
        <p:txBody>
          <a:bodyPr wrap="square" rtlCol="0">
            <a:spAutoFit/>
          </a:bodyPr>
          <a:lstStyle/>
          <a:p>
            <a:r>
              <a:rPr lang="en-GB" sz="4400" dirty="0">
                <a:latin typeface="+mj-lt"/>
              </a:rPr>
              <a:t>Motivation</a:t>
            </a:r>
            <a:r>
              <a:rPr lang="en-GB" dirty="0">
                <a:latin typeface="+mj-lt"/>
              </a:rPr>
              <a:t> </a:t>
            </a:r>
          </a:p>
        </p:txBody>
      </p:sp>
      <p:pic>
        <p:nvPicPr>
          <p:cNvPr id="5" name="Picture 4">
            <a:extLst>
              <a:ext uri="{FF2B5EF4-FFF2-40B4-BE49-F238E27FC236}">
                <a16:creationId xmlns:a16="http://schemas.microsoft.com/office/drawing/2014/main" id="{07329A5E-1737-48E5-BE9F-39AEC775A224}"/>
              </a:ext>
            </a:extLst>
          </p:cNvPr>
          <p:cNvPicPr>
            <a:picLocks noChangeAspect="1"/>
          </p:cNvPicPr>
          <p:nvPr/>
        </p:nvPicPr>
        <p:blipFill rotWithShape="1">
          <a:blip r:embed="rId2"/>
          <a:srcRect l="3131" t="16259" r="15606" b="8090"/>
          <a:stretch/>
        </p:blipFill>
        <p:spPr>
          <a:xfrm>
            <a:off x="2087678" y="1803213"/>
            <a:ext cx="7704392" cy="4034435"/>
          </a:xfrm>
          <a:prstGeom prst="rect">
            <a:avLst/>
          </a:prstGeom>
        </p:spPr>
      </p:pic>
      <p:sp>
        <p:nvSpPr>
          <p:cNvPr id="6" name="TextBox 5">
            <a:extLst>
              <a:ext uri="{FF2B5EF4-FFF2-40B4-BE49-F238E27FC236}">
                <a16:creationId xmlns:a16="http://schemas.microsoft.com/office/drawing/2014/main" id="{284E7506-0CB8-41F7-B87F-065536E4D8F3}"/>
              </a:ext>
            </a:extLst>
          </p:cNvPr>
          <p:cNvSpPr txBox="1"/>
          <p:nvPr/>
        </p:nvSpPr>
        <p:spPr>
          <a:xfrm>
            <a:off x="800415" y="1387714"/>
            <a:ext cx="11086784" cy="830997"/>
          </a:xfrm>
          <a:prstGeom prst="rect">
            <a:avLst/>
          </a:prstGeom>
          <a:noFill/>
        </p:spPr>
        <p:txBody>
          <a:bodyPr wrap="square" rtlCol="0">
            <a:spAutoFit/>
          </a:bodyPr>
          <a:lstStyle/>
          <a:p>
            <a:r>
              <a:rPr lang="en-GB" sz="2400" dirty="0">
                <a:latin typeface="+mj-lt"/>
              </a:rPr>
              <a:t>There is a difference of ~30% in the angular resolution of 160 GeV μ between data and MC</a:t>
            </a:r>
          </a:p>
        </p:txBody>
      </p:sp>
      <p:sp>
        <p:nvSpPr>
          <p:cNvPr id="7" name="TextBox 6">
            <a:extLst>
              <a:ext uri="{FF2B5EF4-FFF2-40B4-BE49-F238E27FC236}">
                <a16:creationId xmlns:a16="http://schemas.microsoft.com/office/drawing/2014/main" id="{8604A5E7-4373-4874-A416-2FAEEE663677}"/>
              </a:ext>
            </a:extLst>
          </p:cNvPr>
          <p:cNvSpPr txBox="1"/>
          <p:nvPr/>
        </p:nvSpPr>
        <p:spPr>
          <a:xfrm>
            <a:off x="568170" y="5837648"/>
            <a:ext cx="11319029" cy="461665"/>
          </a:xfrm>
          <a:prstGeom prst="rect">
            <a:avLst/>
          </a:prstGeom>
          <a:noFill/>
        </p:spPr>
        <p:txBody>
          <a:bodyPr wrap="square" rtlCol="0">
            <a:spAutoFit/>
          </a:bodyPr>
          <a:lstStyle/>
          <a:p>
            <a:r>
              <a:rPr lang="en-GB" sz="2400" dirty="0">
                <a:latin typeface="+mj-lt"/>
              </a:rPr>
              <a:t>The intrinsic angular resolution is one of the main systematic effects for our measurement</a:t>
            </a:r>
          </a:p>
        </p:txBody>
      </p:sp>
      <p:sp>
        <p:nvSpPr>
          <p:cNvPr id="8" name="TextBox 7">
            <a:extLst>
              <a:ext uri="{FF2B5EF4-FFF2-40B4-BE49-F238E27FC236}">
                <a16:creationId xmlns:a16="http://schemas.microsoft.com/office/drawing/2014/main" id="{415DE2C8-1463-4148-9EA3-22B8B5C0DDF5}"/>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1</a:t>
            </a:r>
          </a:p>
        </p:txBody>
      </p:sp>
    </p:spTree>
    <p:extLst>
      <p:ext uri="{BB962C8B-B14F-4D97-AF65-F5344CB8AC3E}">
        <p14:creationId xmlns:p14="http://schemas.microsoft.com/office/powerpoint/2010/main" val="246735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A5F8892-573D-48E7-916F-19403E974DFD}"/>
              </a:ext>
            </a:extLst>
          </p:cNvPr>
          <p:cNvSpPr>
            <a:spLocks noGrp="1"/>
          </p:cNvSpPr>
          <p:nvPr>
            <p:ph idx="1"/>
          </p:nvPr>
        </p:nvSpPr>
        <p:spPr>
          <a:xfrm>
            <a:off x="749655" y="530132"/>
            <a:ext cx="10515600" cy="5160453"/>
          </a:xfrm>
        </p:spPr>
        <p:txBody>
          <a:bodyPr>
            <a:normAutofit/>
          </a:bodyPr>
          <a:lstStyle/>
          <a:p>
            <a:pPr marL="0" indent="0">
              <a:buNone/>
            </a:pPr>
            <a:r>
              <a:rPr lang="en-GB" dirty="0">
                <a:latin typeface="+mj-lt"/>
              </a:rPr>
              <a:t>2 aspects were looked at : </a:t>
            </a:r>
          </a:p>
          <a:p>
            <a:pPr marL="0" indent="0">
              <a:buNone/>
            </a:pPr>
            <a:endParaRPr lang="en-GB" dirty="0">
              <a:latin typeface="+mj-lt"/>
            </a:endParaRPr>
          </a:p>
          <a:p>
            <a:pPr marL="514350" indent="-514350">
              <a:buAutoNum type="arabicPeriod"/>
            </a:pPr>
            <a:r>
              <a:rPr lang="en-GB" dirty="0">
                <a:latin typeface="+mj-lt"/>
              </a:rPr>
              <a:t>How the delta rays are simulated and how we can improve it. </a:t>
            </a:r>
          </a:p>
          <a:p>
            <a:pPr marL="0" indent="0">
              <a:buNone/>
            </a:pPr>
            <a:r>
              <a:rPr lang="en-GB" i="1" dirty="0">
                <a:latin typeface="+mj-lt"/>
              </a:rPr>
              <a:t>by adding a production cut that allows more low energy secondary       particles to be generated</a:t>
            </a:r>
          </a:p>
          <a:p>
            <a:pPr marL="514350" indent="-514350">
              <a:buAutoNum type="arabicPeriod"/>
            </a:pPr>
            <a:r>
              <a:rPr lang="en-GB" dirty="0">
                <a:latin typeface="+mj-lt"/>
              </a:rPr>
              <a:t>How we can modify FairMUonE to allow GEANT4 to sample the position of the muon with finer granularity. </a:t>
            </a:r>
          </a:p>
          <a:p>
            <a:pPr marL="0" indent="0">
              <a:buNone/>
            </a:pPr>
            <a:r>
              <a:rPr lang="en-GB" i="1" dirty="0">
                <a:latin typeface="+mj-lt"/>
              </a:rPr>
              <a:t>By forcing the simulation to take the position of the particles at small steps throughout the silicon </a:t>
            </a:r>
          </a:p>
        </p:txBody>
      </p:sp>
      <p:sp>
        <p:nvSpPr>
          <p:cNvPr id="5" name="TextBox 4">
            <a:extLst>
              <a:ext uri="{FF2B5EF4-FFF2-40B4-BE49-F238E27FC236}">
                <a16:creationId xmlns:a16="http://schemas.microsoft.com/office/drawing/2014/main" id="{C57060B7-72DD-4A3E-B03D-4ADFDCA4D3B3}"/>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2</a:t>
            </a:r>
          </a:p>
        </p:txBody>
      </p:sp>
    </p:spTree>
    <p:extLst>
      <p:ext uri="{BB962C8B-B14F-4D97-AF65-F5344CB8AC3E}">
        <p14:creationId xmlns:p14="http://schemas.microsoft.com/office/powerpoint/2010/main" val="105591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239D028-5960-4B9D-94A1-4C760A7B3B3A}"/>
              </a:ext>
            </a:extLst>
          </p:cNvPr>
          <p:cNvGraphicFramePr>
            <a:graphicFrameLocks noGrp="1"/>
          </p:cNvGraphicFramePr>
          <p:nvPr>
            <p:extLst>
              <p:ext uri="{D42A27DB-BD31-4B8C-83A1-F6EECF244321}">
                <p14:modId xmlns:p14="http://schemas.microsoft.com/office/powerpoint/2010/main" val="2132470732"/>
              </p:ext>
            </p:extLst>
          </p:nvPr>
        </p:nvGraphicFramePr>
        <p:xfrm>
          <a:off x="2262081" y="3662961"/>
          <a:ext cx="8253766" cy="1926456"/>
        </p:xfrm>
        <a:graphic>
          <a:graphicData uri="http://schemas.openxmlformats.org/drawingml/2006/table">
            <a:tbl>
              <a:tblPr firstRow="1" bandRow="1">
                <a:tableStyleId>{93296810-A885-4BE3-A3E7-6D5BEEA58F35}</a:tableStyleId>
              </a:tblPr>
              <a:tblGrid>
                <a:gridCol w="2725280">
                  <a:extLst>
                    <a:ext uri="{9D8B030D-6E8A-4147-A177-3AD203B41FA5}">
                      <a16:colId xmlns:a16="http://schemas.microsoft.com/office/drawing/2014/main" val="1200178119"/>
                    </a:ext>
                  </a:extLst>
                </a:gridCol>
                <a:gridCol w="2764243">
                  <a:extLst>
                    <a:ext uri="{9D8B030D-6E8A-4147-A177-3AD203B41FA5}">
                      <a16:colId xmlns:a16="http://schemas.microsoft.com/office/drawing/2014/main" val="2766019638"/>
                    </a:ext>
                  </a:extLst>
                </a:gridCol>
                <a:gridCol w="2764243">
                  <a:extLst>
                    <a:ext uri="{9D8B030D-6E8A-4147-A177-3AD203B41FA5}">
                      <a16:colId xmlns:a16="http://schemas.microsoft.com/office/drawing/2014/main" val="708301129"/>
                    </a:ext>
                  </a:extLst>
                </a:gridCol>
              </a:tblGrid>
              <a:tr h="892402">
                <a:tc>
                  <a:txBody>
                    <a:bodyPr/>
                    <a:lstStyle/>
                    <a:p>
                      <a:endParaRPr lang="en-GB" dirty="0">
                        <a:latin typeface="+mj-lt"/>
                      </a:endParaRPr>
                    </a:p>
                  </a:txBody>
                  <a:tcPr/>
                </a:tc>
                <a:tc>
                  <a:txBody>
                    <a:bodyPr/>
                    <a:lstStyle/>
                    <a:p>
                      <a:r>
                        <a:rPr lang="en-GB" dirty="0">
                          <a:latin typeface="+mj-lt"/>
                        </a:rPr>
                        <a:t>Current Version of FairMUonE</a:t>
                      </a:r>
                    </a:p>
                  </a:txBody>
                  <a:tcPr/>
                </a:tc>
                <a:tc>
                  <a:txBody>
                    <a:bodyPr/>
                    <a:lstStyle/>
                    <a:p>
                      <a:r>
                        <a:rPr lang="en-GB" dirty="0">
                          <a:latin typeface="+mj-lt"/>
                        </a:rPr>
                        <a:t>Addition of delta ray production </a:t>
                      </a:r>
                    </a:p>
                  </a:txBody>
                  <a:tcPr/>
                </a:tc>
                <a:extLst>
                  <a:ext uri="{0D108BD9-81ED-4DB2-BD59-A6C34878D82A}">
                    <a16:rowId xmlns:a16="http://schemas.microsoft.com/office/drawing/2014/main" val="3631810389"/>
                  </a:ext>
                </a:extLst>
              </a:tr>
              <a:tr h="517027">
                <a:tc>
                  <a:txBody>
                    <a:bodyPr/>
                    <a:lstStyle/>
                    <a:p>
                      <a:r>
                        <a:rPr lang="en-GB" dirty="0">
                          <a:latin typeface="+mj-lt"/>
                        </a:rPr>
                        <a:t>Range Cut </a:t>
                      </a:r>
                    </a:p>
                  </a:txBody>
                  <a:tcPr/>
                </a:tc>
                <a:tc>
                  <a:txBody>
                    <a:bodyPr/>
                    <a:lstStyle/>
                    <a:p>
                      <a:r>
                        <a:rPr lang="en-GB" dirty="0">
                          <a:latin typeface="+mj-lt"/>
                        </a:rPr>
                        <a:t>2.3 cm</a:t>
                      </a:r>
                    </a:p>
                  </a:txBody>
                  <a:tcPr/>
                </a:tc>
                <a:tc>
                  <a:txBody>
                    <a:bodyPr/>
                    <a:lstStyle/>
                    <a:p>
                      <a:r>
                        <a:rPr lang="en-GB" dirty="0">
                          <a:latin typeface="+mj-lt"/>
                        </a:rPr>
                        <a:t>10 microns </a:t>
                      </a:r>
                    </a:p>
                  </a:txBody>
                  <a:tcPr/>
                </a:tc>
                <a:extLst>
                  <a:ext uri="{0D108BD9-81ED-4DB2-BD59-A6C34878D82A}">
                    <a16:rowId xmlns:a16="http://schemas.microsoft.com/office/drawing/2014/main" val="1753992483"/>
                  </a:ext>
                </a:extLst>
              </a:tr>
              <a:tr h="517027">
                <a:tc>
                  <a:txBody>
                    <a:bodyPr/>
                    <a:lstStyle/>
                    <a:p>
                      <a:r>
                        <a:rPr lang="en-GB" dirty="0">
                          <a:latin typeface="+mj-lt"/>
                        </a:rPr>
                        <a:t>Energy Threshold</a:t>
                      </a:r>
                    </a:p>
                  </a:txBody>
                  <a:tcPr/>
                </a:tc>
                <a:tc>
                  <a:txBody>
                    <a:bodyPr/>
                    <a:lstStyle/>
                    <a:p>
                      <a:r>
                        <a:rPr lang="en-GB" dirty="0">
                          <a:latin typeface="+mj-lt"/>
                        </a:rPr>
                        <a:t>9.6186 MeV</a:t>
                      </a:r>
                    </a:p>
                  </a:txBody>
                  <a:tcPr/>
                </a:tc>
                <a:tc>
                  <a:txBody>
                    <a:bodyPr/>
                    <a:lstStyle/>
                    <a:p>
                      <a:r>
                        <a:rPr lang="en-GB" dirty="0">
                          <a:latin typeface="+mj-lt"/>
                        </a:rPr>
                        <a:t>31.6994 keV</a:t>
                      </a:r>
                    </a:p>
                  </a:txBody>
                  <a:tcPr/>
                </a:tc>
                <a:extLst>
                  <a:ext uri="{0D108BD9-81ED-4DB2-BD59-A6C34878D82A}">
                    <a16:rowId xmlns:a16="http://schemas.microsoft.com/office/drawing/2014/main" val="3965371833"/>
                  </a:ext>
                </a:extLst>
              </a:tr>
            </a:tbl>
          </a:graphicData>
        </a:graphic>
      </p:graphicFrame>
      <p:pic>
        <p:nvPicPr>
          <p:cNvPr id="7" name="Picture 6">
            <a:extLst>
              <a:ext uri="{FF2B5EF4-FFF2-40B4-BE49-F238E27FC236}">
                <a16:creationId xmlns:a16="http://schemas.microsoft.com/office/drawing/2014/main" id="{6358CEFC-5797-4499-887C-4A3E7AA3AF75}"/>
              </a:ext>
            </a:extLst>
          </p:cNvPr>
          <p:cNvPicPr>
            <a:picLocks noChangeAspect="1"/>
          </p:cNvPicPr>
          <p:nvPr/>
        </p:nvPicPr>
        <p:blipFill rotWithShape="1">
          <a:blip r:embed="rId2"/>
          <a:srcRect l="23665" t="9931" r="8835" b="42394"/>
          <a:stretch/>
        </p:blipFill>
        <p:spPr>
          <a:xfrm>
            <a:off x="645110" y="727680"/>
            <a:ext cx="5610688" cy="2229062"/>
          </a:xfrm>
          <a:prstGeom prst="rect">
            <a:avLst/>
          </a:prstGeom>
        </p:spPr>
      </p:pic>
      <p:sp>
        <p:nvSpPr>
          <p:cNvPr id="11" name="TextBox 10">
            <a:extLst>
              <a:ext uri="{FF2B5EF4-FFF2-40B4-BE49-F238E27FC236}">
                <a16:creationId xmlns:a16="http://schemas.microsoft.com/office/drawing/2014/main" id="{50DD29B0-65F1-4FC2-8D81-017822AE1BBA}"/>
              </a:ext>
            </a:extLst>
          </p:cNvPr>
          <p:cNvSpPr txBox="1"/>
          <p:nvPr/>
        </p:nvSpPr>
        <p:spPr>
          <a:xfrm>
            <a:off x="7705818" y="1372522"/>
            <a:ext cx="324035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Tx/>
              <a:buChar char="-"/>
            </a:pPr>
            <a:r>
              <a:rPr lang="en-GB" dirty="0">
                <a:latin typeface="+mj-lt"/>
              </a:rPr>
              <a:t>Large angles affect efficiency </a:t>
            </a:r>
          </a:p>
          <a:p>
            <a:pPr marL="285750" indent="-285750">
              <a:buFontTx/>
              <a:buChar char="-"/>
            </a:pPr>
            <a:r>
              <a:rPr lang="en-GB" dirty="0">
                <a:latin typeface="+mj-lt"/>
              </a:rPr>
              <a:t>Spoil resolution of muons </a:t>
            </a:r>
          </a:p>
          <a:p>
            <a:pPr marL="285750" indent="-285750">
              <a:buFontTx/>
              <a:buChar char="-"/>
            </a:pPr>
            <a:r>
              <a:rPr lang="en-GB" dirty="0">
                <a:latin typeface="+mj-lt"/>
              </a:rPr>
              <a:t>Clusters larger than 4 are rejected </a:t>
            </a:r>
            <a:endParaRPr lang="en-GB" dirty="0"/>
          </a:p>
        </p:txBody>
      </p:sp>
      <p:sp>
        <p:nvSpPr>
          <p:cNvPr id="12" name="TextBox 11">
            <a:extLst>
              <a:ext uri="{FF2B5EF4-FFF2-40B4-BE49-F238E27FC236}">
                <a16:creationId xmlns:a16="http://schemas.microsoft.com/office/drawing/2014/main" id="{C3DCAF67-DDC2-4908-8447-E7BC53627847}"/>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3</a:t>
            </a:r>
          </a:p>
        </p:txBody>
      </p:sp>
    </p:spTree>
    <p:extLst>
      <p:ext uri="{BB962C8B-B14F-4D97-AF65-F5344CB8AC3E}">
        <p14:creationId xmlns:p14="http://schemas.microsoft.com/office/powerpoint/2010/main" val="109195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32F8-2921-464F-9A32-DCB7B01F2966}"/>
              </a:ext>
            </a:extLst>
          </p:cNvPr>
          <p:cNvSpPr>
            <a:spLocks noGrp="1"/>
          </p:cNvSpPr>
          <p:nvPr>
            <p:ph type="title"/>
          </p:nvPr>
        </p:nvSpPr>
        <p:spPr>
          <a:xfrm>
            <a:off x="838200" y="75741"/>
            <a:ext cx="10515600" cy="1325563"/>
          </a:xfrm>
        </p:spPr>
        <p:txBody>
          <a:bodyPr/>
          <a:lstStyle/>
          <a:p>
            <a:r>
              <a:rPr lang="en-GB" dirty="0"/>
              <a:t>Comparison of the energy deposited before and after adding the production of delta rays </a:t>
            </a:r>
          </a:p>
        </p:txBody>
      </p:sp>
      <p:sp>
        <p:nvSpPr>
          <p:cNvPr id="4" name="TextBox 3">
            <a:extLst>
              <a:ext uri="{FF2B5EF4-FFF2-40B4-BE49-F238E27FC236}">
                <a16:creationId xmlns:a16="http://schemas.microsoft.com/office/drawing/2014/main" id="{C519FE14-3A9A-453F-AF61-0EA78FAF2F4D}"/>
              </a:ext>
            </a:extLst>
          </p:cNvPr>
          <p:cNvSpPr txBox="1"/>
          <p:nvPr/>
        </p:nvSpPr>
        <p:spPr>
          <a:xfrm>
            <a:off x="9179510" y="2092432"/>
            <a:ext cx="207737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mj-lt"/>
              </a:rPr>
              <a:t>Shift due to the inclusion of more low energy particles than before</a:t>
            </a:r>
          </a:p>
        </p:txBody>
      </p:sp>
      <p:pic>
        <p:nvPicPr>
          <p:cNvPr id="5" name="Picture 4">
            <a:extLst>
              <a:ext uri="{FF2B5EF4-FFF2-40B4-BE49-F238E27FC236}">
                <a16:creationId xmlns:a16="http://schemas.microsoft.com/office/drawing/2014/main" id="{832485ED-7E2B-4347-9316-FC24BC69BE3E}"/>
              </a:ext>
            </a:extLst>
          </p:cNvPr>
          <p:cNvPicPr>
            <a:picLocks noChangeAspect="1"/>
          </p:cNvPicPr>
          <p:nvPr/>
        </p:nvPicPr>
        <p:blipFill rotWithShape="1">
          <a:blip r:embed="rId2"/>
          <a:srcRect l="27670" t="14498" r="2937" b="20388"/>
          <a:stretch/>
        </p:blipFill>
        <p:spPr>
          <a:xfrm>
            <a:off x="195308" y="1446100"/>
            <a:ext cx="8460418" cy="4465469"/>
          </a:xfrm>
          <a:prstGeom prst="rect">
            <a:avLst/>
          </a:prstGeom>
        </p:spPr>
      </p:pic>
      <p:sp>
        <p:nvSpPr>
          <p:cNvPr id="6" name="TextBox 5">
            <a:extLst>
              <a:ext uri="{FF2B5EF4-FFF2-40B4-BE49-F238E27FC236}">
                <a16:creationId xmlns:a16="http://schemas.microsoft.com/office/drawing/2014/main" id="{DB41F74A-74BC-4D8A-9824-45D62A3F6CBA}"/>
              </a:ext>
            </a:extLst>
          </p:cNvPr>
          <p:cNvSpPr txBox="1"/>
          <p:nvPr/>
        </p:nvSpPr>
        <p:spPr>
          <a:xfrm>
            <a:off x="3808518" y="2092432"/>
            <a:ext cx="186431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FF0000"/>
                </a:solidFill>
                <a:latin typeface="+mj-lt"/>
              </a:rPr>
              <a:t>With delta ray production</a:t>
            </a:r>
          </a:p>
        </p:txBody>
      </p:sp>
      <p:sp>
        <p:nvSpPr>
          <p:cNvPr id="8" name="TextBox 7">
            <a:extLst>
              <a:ext uri="{FF2B5EF4-FFF2-40B4-BE49-F238E27FC236}">
                <a16:creationId xmlns:a16="http://schemas.microsoft.com/office/drawing/2014/main" id="{93EA77B0-5C05-471F-94F3-5079BE13F5C3}"/>
              </a:ext>
            </a:extLst>
          </p:cNvPr>
          <p:cNvSpPr txBox="1"/>
          <p:nvPr/>
        </p:nvSpPr>
        <p:spPr>
          <a:xfrm>
            <a:off x="3808517" y="3545670"/>
            <a:ext cx="186431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002060"/>
                </a:solidFill>
                <a:latin typeface="+mj-lt"/>
              </a:rPr>
              <a:t>Without delta ray production </a:t>
            </a:r>
          </a:p>
        </p:txBody>
      </p:sp>
      <p:sp>
        <p:nvSpPr>
          <p:cNvPr id="7" name="TextBox 6">
            <a:extLst>
              <a:ext uri="{FF2B5EF4-FFF2-40B4-BE49-F238E27FC236}">
                <a16:creationId xmlns:a16="http://schemas.microsoft.com/office/drawing/2014/main" id="{980F5A13-AFCA-4B23-844E-CDC2F3787D93}"/>
              </a:ext>
            </a:extLst>
          </p:cNvPr>
          <p:cNvSpPr txBox="1"/>
          <p:nvPr/>
        </p:nvSpPr>
        <p:spPr>
          <a:xfrm>
            <a:off x="4974454" y="5911569"/>
            <a:ext cx="6853562"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Simulation time taken : Before ≈ 90 minutes </a:t>
            </a:r>
            <a:br>
              <a:rPr lang="en-GB" sz="1600" dirty="0"/>
            </a:br>
            <a:r>
              <a:rPr lang="en-GB" sz="1600" dirty="0"/>
              <a:t>		       After ≈ 144 minutes </a:t>
            </a:r>
          </a:p>
          <a:p>
            <a:r>
              <a:rPr lang="en-GB" sz="1600" i="1" dirty="0"/>
              <a:t>Adding the delta ray production increased the simulation time by ≈ 60% </a:t>
            </a:r>
          </a:p>
        </p:txBody>
      </p:sp>
      <p:sp>
        <p:nvSpPr>
          <p:cNvPr id="10" name="TextBox 9">
            <a:extLst>
              <a:ext uri="{FF2B5EF4-FFF2-40B4-BE49-F238E27FC236}">
                <a16:creationId xmlns:a16="http://schemas.microsoft.com/office/drawing/2014/main" id="{0169B7E8-FDBA-45A0-AEB4-00E26A73FCBA}"/>
              </a:ext>
            </a:extLst>
          </p:cNvPr>
          <p:cNvSpPr txBox="1"/>
          <p:nvPr/>
        </p:nvSpPr>
        <p:spPr>
          <a:xfrm>
            <a:off x="11632707" y="84657"/>
            <a:ext cx="559293" cy="369332"/>
          </a:xfrm>
          <a:prstGeom prst="rect">
            <a:avLst/>
          </a:prstGeom>
          <a:noFill/>
        </p:spPr>
        <p:txBody>
          <a:bodyPr wrap="square" rtlCol="0">
            <a:spAutoFit/>
          </a:bodyPr>
          <a:lstStyle/>
          <a:p>
            <a:r>
              <a:rPr lang="en-GB" dirty="0">
                <a:latin typeface="+mj-lt"/>
              </a:rPr>
              <a:t>4</a:t>
            </a:r>
          </a:p>
        </p:txBody>
      </p:sp>
      <p:sp>
        <p:nvSpPr>
          <p:cNvPr id="11" name="TextBox 10">
            <a:extLst>
              <a:ext uri="{FF2B5EF4-FFF2-40B4-BE49-F238E27FC236}">
                <a16:creationId xmlns:a16="http://schemas.microsoft.com/office/drawing/2014/main" id="{B40D4000-026A-4421-8C6D-DDCE03566C1B}"/>
              </a:ext>
            </a:extLst>
          </p:cNvPr>
          <p:cNvSpPr txBox="1"/>
          <p:nvPr/>
        </p:nvSpPr>
        <p:spPr>
          <a:xfrm>
            <a:off x="754601" y="5841174"/>
            <a:ext cx="3568823" cy="1200329"/>
          </a:xfrm>
          <a:prstGeom prst="rect">
            <a:avLst/>
          </a:prstGeom>
          <a:noFill/>
        </p:spPr>
        <p:txBody>
          <a:bodyPr wrap="square" rtlCol="0">
            <a:spAutoFit/>
          </a:bodyPr>
          <a:lstStyle/>
          <a:p>
            <a:r>
              <a:rPr lang="en-GB" dirty="0">
                <a:latin typeface="+mj-lt"/>
              </a:rPr>
              <a:t>Threshold : 0</a:t>
            </a:r>
          </a:p>
          <a:p>
            <a:r>
              <a:rPr lang="en-GB" dirty="0">
                <a:latin typeface="+mj-lt"/>
              </a:rPr>
              <a:t>Number of Events : 100,000</a:t>
            </a:r>
          </a:p>
          <a:p>
            <a:r>
              <a:rPr lang="en-GB" dirty="0">
                <a:latin typeface="+mj-lt"/>
              </a:rPr>
              <a:t>Module: 0 , Sensor: 0</a:t>
            </a:r>
          </a:p>
          <a:p>
            <a:endParaRPr lang="en-GB" dirty="0"/>
          </a:p>
        </p:txBody>
      </p:sp>
    </p:spTree>
    <p:extLst>
      <p:ext uri="{BB962C8B-B14F-4D97-AF65-F5344CB8AC3E}">
        <p14:creationId xmlns:p14="http://schemas.microsoft.com/office/powerpoint/2010/main" val="346978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D0754-367A-4AD1-B816-DD8B315552AB}"/>
              </a:ext>
            </a:extLst>
          </p:cNvPr>
          <p:cNvSpPr>
            <a:spLocks noGrp="1"/>
          </p:cNvSpPr>
          <p:nvPr>
            <p:ph idx="1"/>
          </p:nvPr>
        </p:nvSpPr>
        <p:spPr>
          <a:xfrm>
            <a:off x="900344" y="902346"/>
            <a:ext cx="10515600" cy="5658251"/>
          </a:xfrm>
        </p:spPr>
        <p:txBody>
          <a:bodyPr>
            <a:normAutofit/>
          </a:bodyPr>
          <a:lstStyle/>
          <a:p>
            <a:pPr>
              <a:buFont typeface="Courier New" panose="02070309020205020404" pitchFamily="49" charset="0"/>
              <a:buChar char="o"/>
            </a:pPr>
            <a:endParaRPr lang="en-GB" dirty="0">
              <a:latin typeface="+mj-lt"/>
            </a:endParaRPr>
          </a:p>
          <a:p>
            <a:pPr>
              <a:buFont typeface="Courier New" panose="02070309020205020404" pitchFamily="49" charset="0"/>
              <a:buChar char="o"/>
            </a:pPr>
            <a:endParaRPr lang="en-GB" dirty="0">
              <a:latin typeface="+mj-lt"/>
            </a:endParaRPr>
          </a:p>
          <a:p>
            <a:pPr>
              <a:buFont typeface="Courier New" panose="02070309020205020404" pitchFamily="49" charset="0"/>
              <a:buChar char="o"/>
            </a:pPr>
            <a:endParaRPr lang="en-GB" dirty="0">
              <a:latin typeface="+mj-lt"/>
            </a:endParaRPr>
          </a:p>
          <a:p>
            <a:pPr>
              <a:buFont typeface="Courier New" panose="02070309020205020404" pitchFamily="49" charset="0"/>
              <a:buChar char="o"/>
            </a:pPr>
            <a:endParaRPr lang="en-GB" dirty="0">
              <a:latin typeface="+mj-lt"/>
            </a:endParaRPr>
          </a:p>
          <a:p>
            <a:pPr>
              <a:buFont typeface="Courier New" panose="02070309020205020404" pitchFamily="49" charset="0"/>
              <a:buChar char="o"/>
            </a:pPr>
            <a:endParaRPr lang="en-GB" dirty="0"/>
          </a:p>
          <a:p>
            <a:pPr marL="0" indent="0">
              <a:buNone/>
            </a:pPr>
            <a:endParaRPr lang="en-GB" dirty="0"/>
          </a:p>
        </p:txBody>
      </p:sp>
      <p:pic>
        <p:nvPicPr>
          <p:cNvPr id="4" name="Picture 3">
            <a:extLst>
              <a:ext uri="{FF2B5EF4-FFF2-40B4-BE49-F238E27FC236}">
                <a16:creationId xmlns:a16="http://schemas.microsoft.com/office/drawing/2014/main" id="{B50890C6-C084-4476-ABEB-8CFF4F4C2C9A}"/>
              </a:ext>
            </a:extLst>
          </p:cNvPr>
          <p:cNvPicPr>
            <a:picLocks noChangeAspect="1"/>
          </p:cNvPicPr>
          <p:nvPr/>
        </p:nvPicPr>
        <p:blipFill rotWithShape="1">
          <a:blip r:embed="rId2"/>
          <a:srcRect l="23665" t="9931" r="8835" b="42394"/>
          <a:stretch/>
        </p:blipFill>
        <p:spPr>
          <a:xfrm>
            <a:off x="3219634" y="1051142"/>
            <a:ext cx="5610688" cy="2229062"/>
          </a:xfrm>
          <a:prstGeom prst="rect">
            <a:avLst/>
          </a:prstGeom>
        </p:spPr>
      </p:pic>
      <p:sp>
        <p:nvSpPr>
          <p:cNvPr id="5" name="Content Placeholder 2">
            <a:extLst>
              <a:ext uri="{FF2B5EF4-FFF2-40B4-BE49-F238E27FC236}">
                <a16:creationId xmlns:a16="http://schemas.microsoft.com/office/drawing/2014/main" id="{2CD92F4E-609E-4E5A-9428-2D001FE0B881}"/>
              </a:ext>
            </a:extLst>
          </p:cNvPr>
          <p:cNvSpPr txBox="1">
            <a:spLocks/>
          </p:cNvSpPr>
          <p:nvPr/>
        </p:nvSpPr>
        <p:spPr>
          <a:xfrm>
            <a:off x="1006876" y="3726592"/>
            <a:ext cx="10696852" cy="222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GB" dirty="0">
                <a:latin typeface="+mj-lt"/>
              </a:rPr>
              <a:t>In the current version of FairMUonE: the entering and exiting positions of a sensor are used and then is manually divided into 10 micron segments in the digitisation.</a:t>
            </a:r>
          </a:p>
          <a:p>
            <a:pPr>
              <a:buFont typeface="Courier New" panose="02070309020205020404" pitchFamily="49" charset="0"/>
              <a:buChar char="o"/>
            </a:pPr>
            <a:r>
              <a:rPr lang="en-GB" dirty="0">
                <a:latin typeface="+mj-lt"/>
              </a:rPr>
              <a:t>For this reason the simulation that would be closest to the July singularity would be to do a simulation of 10 micron step</a:t>
            </a:r>
          </a:p>
        </p:txBody>
      </p:sp>
      <p:sp>
        <p:nvSpPr>
          <p:cNvPr id="6" name="TextBox 5">
            <a:extLst>
              <a:ext uri="{FF2B5EF4-FFF2-40B4-BE49-F238E27FC236}">
                <a16:creationId xmlns:a16="http://schemas.microsoft.com/office/drawing/2014/main" id="{DB1A33C5-7732-47D9-B987-716BBE06BBAE}"/>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5</a:t>
            </a:r>
          </a:p>
        </p:txBody>
      </p:sp>
    </p:spTree>
    <p:extLst>
      <p:ext uri="{BB962C8B-B14F-4D97-AF65-F5344CB8AC3E}">
        <p14:creationId xmlns:p14="http://schemas.microsoft.com/office/powerpoint/2010/main" val="231424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19C5-1191-47D5-8771-59A5862163AA}"/>
              </a:ext>
            </a:extLst>
          </p:cNvPr>
          <p:cNvSpPr>
            <a:spLocks noGrp="1"/>
          </p:cNvSpPr>
          <p:nvPr>
            <p:ph type="title"/>
          </p:nvPr>
        </p:nvSpPr>
        <p:spPr/>
        <p:txBody>
          <a:bodyPr/>
          <a:lstStyle/>
          <a:p>
            <a:r>
              <a:rPr lang="en-GB" dirty="0"/>
              <a:t>Step simulation</a:t>
            </a:r>
          </a:p>
        </p:txBody>
      </p:sp>
      <p:sp>
        <p:nvSpPr>
          <p:cNvPr id="3" name="Content Placeholder 2">
            <a:extLst>
              <a:ext uri="{FF2B5EF4-FFF2-40B4-BE49-F238E27FC236}">
                <a16:creationId xmlns:a16="http://schemas.microsoft.com/office/drawing/2014/main" id="{561BB577-FD7F-48AC-9D45-B89904586125}"/>
              </a:ext>
            </a:extLst>
          </p:cNvPr>
          <p:cNvSpPr>
            <a:spLocks noGrp="1"/>
          </p:cNvSpPr>
          <p:nvPr>
            <p:ph idx="1"/>
          </p:nvPr>
        </p:nvSpPr>
        <p:spPr/>
        <p:txBody>
          <a:bodyPr/>
          <a:lstStyle/>
          <a:p>
            <a:pPr marL="0" indent="0">
              <a:buNone/>
            </a:pPr>
            <a:r>
              <a:rPr lang="en-GB" dirty="0">
                <a:latin typeface="+mj-lt"/>
              </a:rPr>
              <a:t>To implement a small step length we force a maximum step length.</a:t>
            </a:r>
          </a:p>
          <a:p>
            <a:pPr marL="0" indent="0">
              <a:buNone/>
            </a:pPr>
            <a:r>
              <a:rPr lang="en-GB" dirty="0">
                <a:latin typeface="+mj-lt"/>
              </a:rPr>
              <a:t>The rest of the function was also changed so that all the information was saved after each  step in the silicon </a:t>
            </a:r>
          </a:p>
          <a:p>
            <a:pPr marL="0" indent="0">
              <a:buNone/>
            </a:pPr>
            <a:endParaRPr lang="en-GB" dirty="0"/>
          </a:p>
          <a:p>
            <a:pPr marL="0" indent="0">
              <a:buNone/>
            </a:pPr>
            <a:r>
              <a:rPr lang="en-GB" dirty="0"/>
              <a:t> </a:t>
            </a:r>
          </a:p>
          <a:p>
            <a:pPr marL="0" indent="0">
              <a:buNone/>
            </a:pPr>
            <a:endParaRPr lang="en-GB" dirty="0"/>
          </a:p>
        </p:txBody>
      </p:sp>
      <p:graphicFrame>
        <p:nvGraphicFramePr>
          <p:cNvPr id="4" name="Table 3">
            <a:extLst>
              <a:ext uri="{FF2B5EF4-FFF2-40B4-BE49-F238E27FC236}">
                <a16:creationId xmlns:a16="http://schemas.microsoft.com/office/drawing/2014/main" id="{383EC269-888C-4894-88F0-6E950B4F9EC7}"/>
              </a:ext>
            </a:extLst>
          </p:cNvPr>
          <p:cNvGraphicFramePr>
            <a:graphicFrameLocks noGrp="1"/>
          </p:cNvGraphicFramePr>
          <p:nvPr>
            <p:extLst>
              <p:ext uri="{D42A27DB-BD31-4B8C-83A1-F6EECF244321}">
                <p14:modId xmlns:p14="http://schemas.microsoft.com/office/powerpoint/2010/main" val="1881780822"/>
              </p:ext>
            </p:extLst>
          </p:nvPr>
        </p:nvGraphicFramePr>
        <p:xfrm>
          <a:off x="838200" y="3729197"/>
          <a:ext cx="6454066" cy="2352040"/>
        </p:xfrm>
        <a:graphic>
          <a:graphicData uri="http://schemas.openxmlformats.org/drawingml/2006/table">
            <a:tbl>
              <a:tblPr firstRow="1" bandRow="1">
                <a:tableStyleId>{93296810-A885-4BE3-A3E7-6D5BEEA58F35}</a:tableStyleId>
              </a:tblPr>
              <a:tblGrid>
                <a:gridCol w="6454066">
                  <a:extLst>
                    <a:ext uri="{9D8B030D-6E8A-4147-A177-3AD203B41FA5}">
                      <a16:colId xmlns:a16="http://schemas.microsoft.com/office/drawing/2014/main" val="2441544644"/>
                    </a:ext>
                  </a:extLst>
                </a:gridCol>
              </a:tblGrid>
              <a:tr h="370840">
                <a:tc>
                  <a:txBody>
                    <a:bodyPr/>
                    <a:lstStyle/>
                    <a:p>
                      <a:r>
                        <a:rPr lang="en-GB" dirty="0"/>
                        <a:t>New Parameters added </a:t>
                      </a:r>
                      <a:endParaRPr lang="en-GB" dirty="0">
                        <a:latin typeface="+mj-lt"/>
                      </a:endParaRPr>
                    </a:p>
                  </a:txBody>
                  <a:tcPr/>
                </a:tc>
                <a:extLst>
                  <a:ext uri="{0D108BD9-81ED-4DB2-BD59-A6C34878D82A}">
                    <a16:rowId xmlns:a16="http://schemas.microsoft.com/office/drawing/2014/main" val="3889279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t>Position at the end of each step </a:t>
                      </a:r>
                      <a:endParaRPr lang="en-GB" sz="2000" kern="1200" dirty="0">
                        <a:solidFill>
                          <a:schemeClr val="dk1"/>
                        </a:solidFill>
                        <a:latin typeface="+mj-lt"/>
                        <a:ea typeface="+mn-ea"/>
                        <a:cs typeface="+mn-cs"/>
                      </a:endParaRPr>
                    </a:p>
                  </a:txBody>
                  <a:tcPr/>
                </a:tc>
                <a:extLst>
                  <a:ext uri="{0D108BD9-81ED-4DB2-BD59-A6C34878D82A}">
                    <a16:rowId xmlns:a16="http://schemas.microsoft.com/office/drawing/2014/main" val="3567013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t>Energy deposited at the end of each step</a:t>
                      </a:r>
                      <a:endParaRPr lang="en-GB" sz="2000" kern="1200" dirty="0">
                        <a:solidFill>
                          <a:schemeClr val="dk1"/>
                        </a:solidFill>
                        <a:latin typeface="+mj-lt"/>
                        <a:ea typeface="+mn-ea"/>
                        <a:cs typeface="+mn-cs"/>
                      </a:endParaRPr>
                    </a:p>
                  </a:txBody>
                  <a:tcPr/>
                </a:tc>
                <a:extLst>
                  <a:ext uri="{0D108BD9-81ED-4DB2-BD59-A6C34878D82A}">
                    <a16:rowId xmlns:a16="http://schemas.microsoft.com/office/drawing/2014/main" val="40839942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t>Step length </a:t>
                      </a:r>
                      <a:endParaRPr lang="en-GB" sz="2000" kern="1200" dirty="0">
                        <a:solidFill>
                          <a:schemeClr val="dk1"/>
                        </a:solidFill>
                        <a:latin typeface="+mj-lt"/>
                        <a:ea typeface="+mn-ea"/>
                        <a:cs typeface="+mn-cs"/>
                      </a:endParaRPr>
                    </a:p>
                  </a:txBody>
                  <a:tcPr/>
                </a:tc>
                <a:extLst>
                  <a:ext uri="{0D108BD9-81ED-4DB2-BD59-A6C34878D82A}">
                    <a16:rowId xmlns:a16="http://schemas.microsoft.com/office/drawing/2014/main" val="37704823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t>Time of step </a:t>
                      </a:r>
                      <a:endParaRPr lang="en-GB" sz="2000" kern="1200" dirty="0">
                        <a:solidFill>
                          <a:schemeClr val="dk1"/>
                        </a:solidFill>
                        <a:latin typeface="+mj-lt"/>
                        <a:ea typeface="+mn-ea"/>
                        <a:cs typeface="+mn-cs"/>
                      </a:endParaRPr>
                    </a:p>
                  </a:txBody>
                  <a:tcPr/>
                </a:tc>
                <a:extLst>
                  <a:ext uri="{0D108BD9-81ED-4DB2-BD59-A6C34878D82A}">
                    <a16:rowId xmlns:a16="http://schemas.microsoft.com/office/drawing/2014/main" val="21479272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t>Step number </a:t>
                      </a:r>
                      <a:endParaRPr lang="en-GB" sz="2000" kern="1200" dirty="0">
                        <a:solidFill>
                          <a:schemeClr val="dk1"/>
                        </a:solidFill>
                        <a:latin typeface="+mj-lt"/>
                        <a:ea typeface="+mn-ea"/>
                        <a:cs typeface="+mn-cs"/>
                      </a:endParaRPr>
                    </a:p>
                  </a:txBody>
                  <a:tcPr/>
                </a:tc>
                <a:extLst>
                  <a:ext uri="{0D108BD9-81ED-4DB2-BD59-A6C34878D82A}">
                    <a16:rowId xmlns:a16="http://schemas.microsoft.com/office/drawing/2014/main" val="1765875497"/>
                  </a:ext>
                </a:extLst>
              </a:tr>
            </a:tbl>
          </a:graphicData>
        </a:graphic>
      </p:graphicFrame>
      <p:sp>
        <p:nvSpPr>
          <p:cNvPr id="5" name="TextBox 4">
            <a:extLst>
              <a:ext uri="{FF2B5EF4-FFF2-40B4-BE49-F238E27FC236}">
                <a16:creationId xmlns:a16="http://schemas.microsoft.com/office/drawing/2014/main" id="{0961DB8C-3D23-4817-8DC0-1C5EA1B7257A}"/>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6</a:t>
            </a:r>
          </a:p>
        </p:txBody>
      </p:sp>
    </p:spTree>
    <p:extLst>
      <p:ext uri="{BB962C8B-B14F-4D97-AF65-F5344CB8AC3E}">
        <p14:creationId xmlns:p14="http://schemas.microsoft.com/office/powerpoint/2010/main" val="148201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8C2C-E955-4ABE-9739-EE4191116B70}"/>
              </a:ext>
            </a:extLst>
          </p:cNvPr>
          <p:cNvSpPr>
            <a:spLocks noGrp="1"/>
          </p:cNvSpPr>
          <p:nvPr>
            <p:ph type="title"/>
          </p:nvPr>
        </p:nvSpPr>
        <p:spPr/>
        <p:txBody>
          <a:bodyPr>
            <a:noAutofit/>
          </a:bodyPr>
          <a:lstStyle/>
          <a:p>
            <a:r>
              <a:rPr lang="en-GB" sz="3600" dirty="0"/>
              <a:t>Comparison of energy deposit of Current version of FairMUonE with delta ray production and 10 micron step simulation (also with delta ray production) </a:t>
            </a:r>
          </a:p>
        </p:txBody>
      </p:sp>
      <p:pic>
        <p:nvPicPr>
          <p:cNvPr id="4" name="Picture 3">
            <a:extLst>
              <a:ext uri="{FF2B5EF4-FFF2-40B4-BE49-F238E27FC236}">
                <a16:creationId xmlns:a16="http://schemas.microsoft.com/office/drawing/2014/main" id="{FE09865A-8DFB-405F-8E02-9A92C7AC34AD}"/>
              </a:ext>
            </a:extLst>
          </p:cNvPr>
          <p:cNvPicPr>
            <a:picLocks noChangeAspect="1"/>
          </p:cNvPicPr>
          <p:nvPr/>
        </p:nvPicPr>
        <p:blipFill rotWithShape="1">
          <a:blip r:embed="rId2"/>
          <a:srcRect l="26578" t="14239" r="534" b="19612"/>
          <a:stretch/>
        </p:blipFill>
        <p:spPr>
          <a:xfrm>
            <a:off x="221942" y="1727714"/>
            <a:ext cx="9678810" cy="4940931"/>
          </a:xfrm>
          <a:prstGeom prst="rect">
            <a:avLst/>
          </a:prstGeom>
        </p:spPr>
      </p:pic>
      <p:sp>
        <p:nvSpPr>
          <p:cNvPr id="5" name="TextBox 4">
            <a:extLst>
              <a:ext uri="{FF2B5EF4-FFF2-40B4-BE49-F238E27FC236}">
                <a16:creationId xmlns:a16="http://schemas.microsoft.com/office/drawing/2014/main" id="{15832372-6653-49EE-8AEA-540A3D29FDDB}"/>
              </a:ext>
            </a:extLst>
          </p:cNvPr>
          <p:cNvSpPr txBox="1"/>
          <p:nvPr/>
        </p:nvSpPr>
        <p:spPr>
          <a:xfrm>
            <a:off x="9729927" y="2361460"/>
            <a:ext cx="197972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mj-lt"/>
              </a:rPr>
              <a:t>The plot for the energy deposit of the 10 micron step simulation is done by summing the energy deposited after each step to find the total energy deposited in one sensor</a:t>
            </a:r>
          </a:p>
        </p:txBody>
      </p:sp>
      <p:sp>
        <p:nvSpPr>
          <p:cNvPr id="6" name="TextBox 5">
            <a:extLst>
              <a:ext uri="{FF2B5EF4-FFF2-40B4-BE49-F238E27FC236}">
                <a16:creationId xmlns:a16="http://schemas.microsoft.com/office/drawing/2014/main" id="{EBCE8AFE-6C53-4932-9B4A-0583CF5BB692}"/>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7</a:t>
            </a:r>
          </a:p>
        </p:txBody>
      </p:sp>
      <p:sp>
        <p:nvSpPr>
          <p:cNvPr id="8" name="TextBox 7">
            <a:extLst>
              <a:ext uri="{FF2B5EF4-FFF2-40B4-BE49-F238E27FC236}">
                <a16:creationId xmlns:a16="http://schemas.microsoft.com/office/drawing/2014/main" id="{33D4C63B-0606-4180-975B-A6732D956FA1}"/>
              </a:ext>
            </a:extLst>
          </p:cNvPr>
          <p:cNvSpPr txBox="1"/>
          <p:nvPr/>
        </p:nvSpPr>
        <p:spPr>
          <a:xfrm>
            <a:off x="6875756" y="4971495"/>
            <a:ext cx="2379216" cy="923330"/>
          </a:xfrm>
          <a:prstGeom prst="rect">
            <a:avLst/>
          </a:prstGeom>
          <a:noFill/>
        </p:spPr>
        <p:txBody>
          <a:bodyPr wrap="square" rtlCol="0">
            <a:spAutoFit/>
          </a:bodyPr>
          <a:lstStyle/>
          <a:p>
            <a:r>
              <a:rPr lang="en-GB" dirty="0">
                <a:solidFill>
                  <a:srgbClr val="002060"/>
                </a:solidFill>
                <a:latin typeface="+mj-lt"/>
              </a:rPr>
              <a:t>Current version of FairMUonE with delta rays </a:t>
            </a:r>
          </a:p>
        </p:txBody>
      </p:sp>
      <p:sp>
        <p:nvSpPr>
          <p:cNvPr id="9" name="TextBox 8">
            <a:extLst>
              <a:ext uri="{FF2B5EF4-FFF2-40B4-BE49-F238E27FC236}">
                <a16:creationId xmlns:a16="http://schemas.microsoft.com/office/drawing/2014/main" id="{8561C75D-D993-46A0-AC42-8ECE744D8427}"/>
              </a:ext>
            </a:extLst>
          </p:cNvPr>
          <p:cNvSpPr txBox="1"/>
          <p:nvPr/>
        </p:nvSpPr>
        <p:spPr>
          <a:xfrm>
            <a:off x="6960094" y="2349374"/>
            <a:ext cx="2210540" cy="646331"/>
          </a:xfrm>
          <a:prstGeom prst="rect">
            <a:avLst/>
          </a:prstGeom>
          <a:noFill/>
        </p:spPr>
        <p:txBody>
          <a:bodyPr wrap="square" rtlCol="0">
            <a:spAutoFit/>
          </a:bodyPr>
          <a:lstStyle/>
          <a:p>
            <a:r>
              <a:rPr lang="en-GB" dirty="0">
                <a:solidFill>
                  <a:srgbClr val="FF0000"/>
                </a:solidFill>
                <a:latin typeface="+mj-lt"/>
              </a:rPr>
              <a:t>10 micron step simulation</a:t>
            </a:r>
          </a:p>
        </p:txBody>
      </p:sp>
      <p:sp>
        <p:nvSpPr>
          <p:cNvPr id="10" name="TextBox 9">
            <a:extLst>
              <a:ext uri="{FF2B5EF4-FFF2-40B4-BE49-F238E27FC236}">
                <a16:creationId xmlns:a16="http://schemas.microsoft.com/office/drawing/2014/main" id="{7E244EB9-B0C5-4F7F-82E4-E4EB2331C1CE}"/>
              </a:ext>
            </a:extLst>
          </p:cNvPr>
          <p:cNvSpPr txBox="1"/>
          <p:nvPr/>
        </p:nvSpPr>
        <p:spPr>
          <a:xfrm>
            <a:off x="9428085" y="5405917"/>
            <a:ext cx="3568823" cy="1200329"/>
          </a:xfrm>
          <a:prstGeom prst="rect">
            <a:avLst/>
          </a:prstGeom>
          <a:noFill/>
        </p:spPr>
        <p:txBody>
          <a:bodyPr wrap="square" rtlCol="0">
            <a:spAutoFit/>
          </a:bodyPr>
          <a:lstStyle/>
          <a:p>
            <a:r>
              <a:rPr lang="en-GB" dirty="0">
                <a:latin typeface="+mj-lt"/>
              </a:rPr>
              <a:t>Threshold : 0</a:t>
            </a:r>
          </a:p>
          <a:p>
            <a:r>
              <a:rPr lang="en-GB" dirty="0">
                <a:latin typeface="+mj-lt"/>
              </a:rPr>
              <a:t>Number of Events : 100,000</a:t>
            </a:r>
          </a:p>
          <a:p>
            <a:r>
              <a:rPr lang="en-GB" dirty="0">
                <a:latin typeface="+mj-lt"/>
              </a:rPr>
              <a:t>Module: 0 , Sensor: 0</a:t>
            </a:r>
          </a:p>
          <a:p>
            <a:endParaRPr lang="en-GB" dirty="0"/>
          </a:p>
        </p:txBody>
      </p:sp>
    </p:spTree>
    <p:extLst>
      <p:ext uri="{BB962C8B-B14F-4D97-AF65-F5344CB8AC3E}">
        <p14:creationId xmlns:p14="http://schemas.microsoft.com/office/powerpoint/2010/main" val="46843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09E2-1341-456E-AB8B-2A92D2830D2D}"/>
              </a:ext>
            </a:extLst>
          </p:cNvPr>
          <p:cNvSpPr>
            <a:spLocks noGrp="1"/>
          </p:cNvSpPr>
          <p:nvPr>
            <p:ph type="title"/>
          </p:nvPr>
        </p:nvSpPr>
        <p:spPr/>
        <p:txBody>
          <a:bodyPr>
            <a:normAutofit fontScale="90000"/>
          </a:bodyPr>
          <a:lstStyle/>
          <a:p>
            <a:r>
              <a:rPr lang="en-GB" dirty="0"/>
              <a:t>Comparison of Charge deposited in simulation with 10 micron steps and simulation using the current setup of FairMUonE. </a:t>
            </a:r>
          </a:p>
        </p:txBody>
      </p:sp>
      <p:pic>
        <p:nvPicPr>
          <p:cNvPr id="4" name="Picture 3">
            <a:extLst>
              <a:ext uri="{FF2B5EF4-FFF2-40B4-BE49-F238E27FC236}">
                <a16:creationId xmlns:a16="http://schemas.microsoft.com/office/drawing/2014/main" id="{4D3E5FE2-FED7-4D5E-8CC3-A55E1934C06B}"/>
              </a:ext>
            </a:extLst>
          </p:cNvPr>
          <p:cNvPicPr>
            <a:picLocks noChangeAspect="1"/>
          </p:cNvPicPr>
          <p:nvPr/>
        </p:nvPicPr>
        <p:blipFill rotWithShape="1">
          <a:blip r:embed="rId2"/>
          <a:srcRect l="28106" t="13204" r="2791" b="19742"/>
          <a:stretch/>
        </p:blipFill>
        <p:spPr>
          <a:xfrm>
            <a:off x="248574" y="1825625"/>
            <a:ext cx="9064101" cy="4947529"/>
          </a:xfrm>
          <a:prstGeom prst="rect">
            <a:avLst/>
          </a:prstGeom>
        </p:spPr>
      </p:pic>
      <p:sp>
        <p:nvSpPr>
          <p:cNvPr id="7" name="TextBox 6">
            <a:extLst>
              <a:ext uri="{FF2B5EF4-FFF2-40B4-BE49-F238E27FC236}">
                <a16:creationId xmlns:a16="http://schemas.microsoft.com/office/drawing/2014/main" id="{2D0854E6-A595-40C7-8D2E-7A3960F8FBFA}"/>
              </a:ext>
            </a:extLst>
          </p:cNvPr>
          <p:cNvSpPr txBox="1"/>
          <p:nvPr/>
        </p:nvSpPr>
        <p:spPr>
          <a:xfrm>
            <a:off x="9827580" y="3117677"/>
            <a:ext cx="195308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mj-lt"/>
              </a:rPr>
              <a:t>The charge shown is of the charge deposited in one strip</a:t>
            </a:r>
          </a:p>
        </p:txBody>
      </p:sp>
      <p:sp>
        <p:nvSpPr>
          <p:cNvPr id="8" name="TextBox 7">
            <a:extLst>
              <a:ext uri="{FF2B5EF4-FFF2-40B4-BE49-F238E27FC236}">
                <a16:creationId xmlns:a16="http://schemas.microsoft.com/office/drawing/2014/main" id="{8FB9E348-2D02-441E-8136-13194BE04910}"/>
              </a:ext>
            </a:extLst>
          </p:cNvPr>
          <p:cNvSpPr txBox="1"/>
          <p:nvPr/>
        </p:nvSpPr>
        <p:spPr>
          <a:xfrm>
            <a:off x="11487705" y="6299313"/>
            <a:ext cx="559293" cy="369332"/>
          </a:xfrm>
          <a:prstGeom prst="rect">
            <a:avLst/>
          </a:prstGeom>
          <a:noFill/>
        </p:spPr>
        <p:txBody>
          <a:bodyPr wrap="square" rtlCol="0">
            <a:spAutoFit/>
          </a:bodyPr>
          <a:lstStyle/>
          <a:p>
            <a:r>
              <a:rPr lang="en-GB" dirty="0">
                <a:latin typeface="+mj-lt"/>
              </a:rPr>
              <a:t>8</a:t>
            </a:r>
          </a:p>
        </p:txBody>
      </p:sp>
      <p:sp>
        <p:nvSpPr>
          <p:cNvPr id="9" name="TextBox 8">
            <a:extLst>
              <a:ext uri="{FF2B5EF4-FFF2-40B4-BE49-F238E27FC236}">
                <a16:creationId xmlns:a16="http://schemas.microsoft.com/office/drawing/2014/main" id="{895CBD99-2BE7-4ECE-962E-4749763CB926}"/>
              </a:ext>
            </a:extLst>
          </p:cNvPr>
          <p:cNvSpPr txBox="1"/>
          <p:nvPr/>
        </p:nvSpPr>
        <p:spPr>
          <a:xfrm>
            <a:off x="6831366" y="5193438"/>
            <a:ext cx="2379216" cy="646331"/>
          </a:xfrm>
          <a:prstGeom prst="rect">
            <a:avLst/>
          </a:prstGeom>
          <a:noFill/>
        </p:spPr>
        <p:txBody>
          <a:bodyPr wrap="square" rtlCol="0">
            <a:spAutoFit/>
          </a:bodyPr>
          <a:lstStyle/>
          <a:p>
            <a:r>
              <a:rPr lang="en-GB" dirty="0">
                <a:solidFill>
                  <a:srgbClr val="002060"/>
                </a:solidFill>
                <a:latin typeface="+mj-lt"/>
              </a:rPr>
              <a:t>Current version of FairMUonE </a:t>
            </a:r>
          </a:p>
        </p:txBody>
      </p:sp>
      <p:sp>
        <p:nvSpPr>
          <p:cNvPr id="10" name="TextBox 9">
            <a:extLst>
              <a:ext uri="{FF2B5EF4-FFF2-40B4-BE49-F238E27FC236}">
                <a16:creationId xmlns:a16="http://schemas.microsoft.com/office/drawing/2014/main" id="{58F1BD27-C633-4ED3-8B55-7AA5D3D5C0E7}"/>
              </a:ext>
            </a:extLst>
          </p:cNvPr>
          <p:cNvSpPr txBox="1"/>
          <p:nvPr/>
        </p:nvSpPr>
        <p:spPr>
          <a:xfrm>
            <a:off x="7208669" y="2471346"/>
            <a:ext cx="2210540" cy="646331"/>
          </a:xfrm>
          <a:prstGeom prst="rect">
            <a:avLst/>
          </a:prstGeom>
          <a:noFill/>
        </p:spPr>
        <p:txBody>
          <a:bodyPr wrap="square" rtlCol="0">
            <a:spAutoFit/>
          </a:bodyPr>
          <a:lstStyle/>
          <a:p>
            <a:r>
              <a:rPr lang="en-GB" dirty="0">
                <a:solidFill>
                  <a:srgbClr val="FF0000"/>
                </a:solidFill>
                <a:latin typeface="+mj-lt"/>
              </a:rPr>
              <a:t>10 micron step simulation</a:t>
            </a:r>
          </a:p>
        </p:txBody>
      </p:sp>
      <p:sp>
        <p:nvSpPr>
          <p:cNvPr id="11" name="TextBox 10">
            <a:extLst>
              <a:ext uri="{FF2B5EF4-FFF2-40B4-BE49-F238E27FC236}">
                <a16:creationId xmlns:a16="http://schemas.microsoft.com/office/drawing/2014/main" id="{0BDE7B97-640C-4CBF-896A-5153E6FF68E8}"/>
              </a:ext>
            </a:extLst>
          </p:cNvPr>
          <p:cNvSpPr txBox="1"/>
          <p:nvPr/>
        </p:nvSpPr>
        <p:spPr>
          <a:xfrm>
            <a:off x="9428085" y="5405917"/>
            <a:ext cx="3568823" cy="1200329"/>
          </a:xfrm>
          <a:prstGeom prst="rect">
            <a:avLst/>
          </a:prstGeom>
          <a:noFill/>
        </p:spPr>
        <p:txBody>
          <a:bodyPr wrap="square" rtlCol="0">
            <a:spAutoFit/>
          </a:bodyPr>
          <a:lstStyle/>
          <a:p>
            <a:r>
              <a:rPr lang="en-GB" dirty="0">
                <a:latin typeface="+mj-lt"/>
              </a:rPr>
              <a:t>Threshold : 0</a:t>
            </a:r>
          </a:p>
          <a:p>
            <a:r>
              <a:rPr lang="en-GB" dirty="0">
                <a:latin typeface="+mj-lt"/>
              </a:rPr>
              <a:t>Number of Events : 100,000</a:t>
            </a:r>
          </a:p>
          <a:p>
            <a:r>
              <a:rPr lang="en-GB" dirty="0">
                <a:latin typeface="+mj-lt"/>
              </a:rPr>
              <a:t>Module: 0 , Sensor: 0</a:t>
            </a:r>
          </a:p>
          <a:p>
            <a:endParaRPr lang="en-GB" dirty="0"/>
          </a:p>
        </p:txBody>
      </p:sp>
    </p:spTree>
    <p:extLst>
      <p:ext uri="{BB962C8B-B14F-4D97-AF65-F5344CB8AC3E}">
        <p14:creationId xmlns:p14="http://schemas.microsoft.com/office/powerpoint/2010/main" val="120790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574</Words>
  <Application>Microsoft Office PowerPoint</Application>
  <PresentationFormat>Widescreen</PresentationFormat>
  <Paragraphs>82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Courier New</vt:lpstr>
      <vt:lpstr>Office Theme</vt:lpstr>
      <vt:lpstr>2S Module Simulation in FairMUonE </vt:lpstr>
      <vt:lpstr>PowerPoint Presentation</vt:lpstr>
      <vt:lpstr>PowerPoint Presentation</vt:lpstr>
      <vt:lpstr>PowerPoint Presentation</vt:lpstr>
      <vt:lpstr>Comparison of the energy deposited before and after adding the production of delta rays </vt:lpstr>
      <vt:lpstr>PowerPoint Presentation</vt:lpstr>
      <vt:lpstr>Step simulation</vt:lpstr>
      <vt:lpstr>Comparison of energy deposit of Current version of FairMUonE with delta ray production and 10 micron step simulation (also with delta ray production) </vt:lpstr>
      <vt:lpstr>Comparison of Charge deposited in simulation with 10 micron steps and simulation using the current setup of FairMUonE. </vt:lpstr>
      <vt:lpstr>Comparison of Resolution between 10 micron step simulation and Current version of FairMUonE </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2S Module Simulation in FairMUonE</dc:title>
  <dc:creator>Cacciola, Giorgia</dc:creator>
  <cp:lastModifiedBy>Cacciola, Giorgia</cp:lastModifiedBy>
  <cp:revision>13</cp:revision>
  <dcterms:created xsi:type="dcterms:W3CDTF">2024-12-16T08:18:13Z</dcterms:created>
  <dcterms:modified xsi:type="dcterms:W3CDTF">2024-12-16T10:55:49Z</dcterms:modified>
</cp:coreProperties>
</file>